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8" r:id="rId3"/>
    <p:sldId id="267" r:id="rId4"/>
    <p:sldId id="302" r:id="rId5"/>
    <p:sldId id="307" r:id="rId6"/>
    <p:sldId id="270" r:id="rId7"/>
    <p:sldId id="309" r:id="rId8"/>
    <p:sldId id="312" r:id="rId9"/>
    <p:sldId id="308" r:id="rId10"/>
    <p:sldId id="297" r:id="rId11"/>
    <p:sldId id="310" r:id="rId12"/>
    <p:sldId id="303" r:id="rId13"/>
    <p:sldId id="311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6" autoAdjust="0"/>
  </p:normalViewPr>
  <p:slideViewPr>
    <p:cSldViewPr snapToGrid="0" snapToObjects="1">
      <p:cViewPr varScale="1">
        <p:scale>
          <a:sx n="94" d="100"/>
          <a:sy n="9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5A054-8894-CE46-BDBD-0BE3A700DF95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617F-1020-4543-AB0E-1CFC608EC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5617F-1020-4543-AB0E-1CFC608EC2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B330-253F-7246-B2F0-5DF8C340F619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ED5A-AD21-074E-AD16-1552B4394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433594"/>
            <a:ext cx="822677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Assimilating HIWRAP Doppler velocity data with an ensemble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396" y="3886200"/>
            <a:ext cx="673200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Jason Sippel, Scott Braun- NASAs GSFC</a:t>
            </a:r>
          </a:p>
          <a:p>
            <a:r>
              <a:rPr lang="en-US" dirty="0" smtClean="0"/>
              <a:t>Acknowledgements: </a:t>
            </a:r>
            <a:r>
              <a:rPr lang="en-US" dirty="0" err="1" smtClean="0"/>
              <a:t>Yonghui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r>
              <a:rPr lang="en-US" dirty="0" smtClean="0"/>
              <a:t>, </a:t>
            </a:r>
            <a:r>
              <a:rPr lang="en-US" dirty="0" err="1" smtClean="0"/>
              <a:t>Fuqing</a:t>
            </a:r>
            <a:r>
              <a:rPr lang="en-US" dirty="0" smtClean="0"/>
              <a:t> Zhang, Gerry </a:t>
            </a:r>
            <a:r>
              <a:rPr lang="en-US" dirty="0" err="1" smtClean="0"/>
              <a:t>Heymsfield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na_sp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4" y="4076792"/>
            <a:ext cx="3345272" cy="266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EnKF Analyses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0"/>
            <a:ext cx="401732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All analyses perform better than does NODA</a:t>
            </a:r>
            <a:br>
              <a:rPr lang="en-US" sz="2600" dirty="0" smtClean="0"/>
            </a:b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All </a:t>
            </a:r>
            <a:r>
              <a:rPr lang="en-US" sz="2600" dirty="0" err="1" smtClean="0"/>
              <a:t>Vr</a:t>
            </a:r>
            <a:r>
              <a:rPr lang="en-US" sz="2600" dirty="0" smtClean="0"/>
              <a:t> + P/I analyses perform better than does P/I only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Experiment with 450/h max SOs is most stable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ana_sl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34" y="1136128"/>
            <a:ext cx="3407224" cy="26746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73149" y="882903"/>
            <a:ext cx="267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Minimum SLP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1645" y="3831178"/>
            <a:ext cx="267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Maximum winds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EnKF Analyses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8" y="1600200"/>
            <a:ext cx="412738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err="1" smtClean="0"/>
              <a:t>Vr</a:t>
            </a:r>
            <a:r>
              <a:rPr lang="en-US" sz="2600" dirty="0" smtClean="0"/>
              <a:t> + P/I analysis produces a stronger, more compact storm than does P/I only</a:t>
            </a:r>
            <a:br>
              <a:rPr lang="en-US" sz="2600" dirty="0" smtClean="0"/>
            </a:b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Difference between </a:t>
            </a:r>
            <a:br>
              <a:rPr lang="en-US" sz="2600" dirty="0" smtClean="0"/>
            </a:br>
            <a:r>
              <a:rPr lang="en-US" sz="2600" dirty="0" err="1" smtClean="0"/>
              <a:t>Vr</a:t>
            </a:r>
            <a:r>
              <a:rPr lang="en-US" sz="2600" dirty="0" smtClean="0"/>
              <a:t> + P/I and best track is within obs. error after 12 h of assimilation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sfc150n-06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12" y="779956"/>
            <a:ext cx="3353419" cy="2798131"/>
          </a:xfrm>
          <a:prstGeom prst="rect">
            <a:avLst/>
          </a:prstGeom>
        </p:spPr>
      </p:pic>
      <p:pic>
        <p:nvPicPr>
          <p:cNvPr id="6" name="Picture 5" descr="sfcpin_06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12" y="3686511"/>
            <a:ext cx="3353419" cy="2798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238" y="6178399"/>
            <a:ext cx="175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SLP and </a:t>
            </a:r>
            <a:r>
              <a:rPr lang="en-US" sz="1400" dirty="0" err="1" smtClean="0"/>
              <a:t>sfc</a:t>
            </a:r>
            <a:r>
              <a:rPr lang="en-US" sz="1400" dirty="0" smtClean="0"/>
              <a:t> winds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18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EnKF-initialized forecasts (12 h)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89518" y="1645131"/>
            <a:ext cx="436809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/>
              <a:t>Despite difficulties in assimilation, </a:t>
            </a:r>
            <a:r>
              <a:rPr lang="en-US" sz="2600" dirty="0" err="1" smtClean="0"/>
              <a:t>Vr</a:t>
            </a:r>
            <a:r>
              <a:rPr lang="en-US" sz="2600" dirty="0" smtClean="0"/>
              <a:t> data provides obvious benefit to track and intensity forecast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track_det_e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86" y="4221248"/>
            <a:ext cx="3157033" cy="2160450"/>
          </a:xfrm>
          <a:prstGeom prst="rect">
            <a:avLst/>
          </a:prstGeom>
        </p:spPr>
      </p:pic>
      <p:pic>
        <p:nvPicPr>
          <p:cNvPr id="10" name="Picture 9" descr="maxspd_det_evo_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27" y="1417638"/>
            <a:ext cx="3110954" cy="2531523"/>
          </a:xfrm>
          <a:prstGeom prst="rect">
            <a:avLst/>
          </a:prstGeom>
        </p:spPr>
      </p:pic>
      <p:pic>
        <p:nvPicPr>
          <p:cNvPr id="13" name="Picture 12" descr="minslp_det_evo_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74" y="4128308"/>
            <a:ext cx="3198427" cy="25123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0800" y="4159288"/>
            <a:ext cx="240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Minimum SLP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19826" y="1475854"/>
            <a:ext cx="240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Maximum winds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EnKF-initialized forecasts (all)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maxspd_det_evo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18" y="1417639"/>
            <a:ext cx="3163966" cy="2581214"/>
          </a:xfrm>
          <a:prstGeom prst="rect">
            <a:avLst/>
          </a:prstGeom>
        </p:spPr>
      </p:pic>
      <p:pic>
        <p:nvPicPr>
          <p:cNvPr id="8" name="Picture 7" descr="track_det_ev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59" y="4259610"/>
            <a:ext cx="3150759" cy="216326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198" y="1600200"/>
            <a:ext cx="412738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Some intensity improvement after 1 cycle, but best results tied to track improvement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No significant track improvement until ~10 cycles, but thereafter nearly perfect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826" y="1475854"/>
            <a:ext cx="240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Maximum winds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233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OSSEs with simulated HIWRAP data showed great promise</a:t>
            </a:r>
          </a:p>
          <a:p>
            <a:r>
              <a:rPr lang="en-US" dirty="0" smtClean="0"/>
              <a:t>Real data has been challenging for various reasons (noise, no outer beam)</a:t>
            </a:r>
          </a:p>
          <a:p>
            <a:r>
              <a:rPr lang="en-US" dirty="0" smtClean="0"/>
              <a:t>Given sufficient constraints, inner beam data can be used to improve analyses and forecasts</a:t>
            </a:r>
          </a:p>
          <a:p>
            <a:r>
              <a:rPr lang="en-US" dirty="0" smtClean="0"/>
              <a:t>This can only get easier… hopefully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7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Previous simulated-data results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199" y="1536701"/>
            <a:ext cx="3762023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Focus on Hurricane Karl (2010)</a:t>
            </a:r>
          </a:p>
          <a:p>
            <a:pPr>
              <a:spcBef>
                <a:spcPct val="20000"/>
              </a:spcBef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Assimilation significantly  reduces analysis error compared with NODA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Subsequent forecast error is reduced relative to NODA, particularly from 36-48 h</a:t>
            </a:r>
            <a:br>
              <a:rPr lang="en-US" sz="2600" dirty="0" smtClean="0"/>
            </a:br>
            <a:endParaRPr lang="en-US" sz="2600" dirty="0" smtClean="0"/>
          </a:p>
          <a:p>
            <a:pPr>
              <a:spcBef>
                <a:spcPct val="20000"/>
              </a:spcBef>
            </a:pPr>
            <a:endParaRPr lang="en-US" sz="2600" dirty="0" smtClean="0"/>
          </a:p>
          <a:p>
            <a:pPr>
              <a:spcBef>
                <a:spcPct val="20000"/>
              </a:spcBef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det_e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78" y="1404938"/>
            <a:ext cx="4226286" cy="51503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81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09633" cy="49191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EnKF from Zhang et al. (2009) with Weather Research and Forecasting (WRF-ARW) model &amp; 30 members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Initialize at 12Z 9/16, 6-h spin-up</a:t>
            </a:r>
          </a:p>
          <a:p>
            <a:endParaRPr lang="en-US" sz="2800" dirty="0"/>
          </a:p>
          <a:p>
            <a:r>
              <a:rPr lang="en-US" sz="2800" dirty="0" smtClean="0"/>
              <a:t>Assimilate HIWRAP </a:t>
            </a:r>
            <a:r>
              <a:rPr lang="en-US" sz="2800" dirty="0" err="1" smtClean="0"/>
              <a:t>Vr</a:t>
            </a:r>
            <a:r>
              <a:rPr lang="en-US" sz="2800" dirty="0" smtClean="0"/>
              <a:t> &amp; position/intensity from 18Z-7Z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pPr lvl="3"/>
            <a:endParaRPr lang="en-US" sz="2600" dirty="0" smtClean="0"/>
          </a:p>
          <a:p>
            <a:pPr lvl="3"/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0815" y="1258074"/>
            <a:ext cx="3486974" cy="2677046"/>
            <a:chOff x="5068430" y="1164702"/>
            <a:chExt cx="3618370" cy="2861907"/>
          </a:xfrm>
        </p:grpSpPr>
        <p:pic>
          <p:nvPicPr>
            <p:cNvPr id="4" name="Picture 3" descr="projection.jpg"/>
            <p:cNvPicPr>
              <a:picLocks noChangeAspect="1"/>
            </p:cNvPicPr>
            <p:nvPr/>
          </p:nvPicPr>
          <p:blipFill>
            <a:blip r:embed="rId2"/>
            <a:srcRect t="5931" b="8896"/>
            <a:stretch>
              <a:fillRect/>
            </a:stretch>
          </p:blipFill>
          <p:spPr>
            <a:xfrm>
              <a:off x="5068430" y="1164702"/>
              <a:ext cx="3618370" cy="2861907"/>
            </a:xfrm>
            <a:prstGeom prst="rect">
              <a:avLst/>
            </a:prstGeom>
            <a:effectLst>
              <a:outerShdw blurRad="381000" dist="38100" dir="2700000" sx="102000" sy="102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447988" y="3342882"/>
              <a:ext cx="2115538" cy="329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Model domains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6898650" y="2074854"/>
              <a:ext cx="491247" cy="36737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327962" y="1705141"/>
              <a:ext cx="1034312" cy="329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3-km nest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4" descr="85GHzTSKarlEmerg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795" y="4157582"/>
            <a:ext cx="3451034" cy="2462090"/>
          </a:xfrm>
          <a:prstGeom prst="rect">
            <a:avLst/>
          </a:prstGeom>
          <a:solidFill>
            <a:srgbClr val="FFFFFF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3810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44168" y="4952170"/>
            <a:ext cx="2038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Karl’s track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15" y="4306962"/>
            <a:ext cx="3130150" cy="2479131"/>
          </a:xfrm>
          <a:prstGeom prst="rect">
            <a:avLst/>
          </a:prstGeom>
        </p:spPr>
      </p:pic>
      <p:pic>
        <p:nvPicPr>
          <p:cNvPr id="14" name="Picture 13" descr="fig1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15" y="1768058"/>
            <a:ext cx="3114662" cy="246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Real-data vs. OSSE: difficulties 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199" y="1536701"/>
            <a:ext cx="428254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Only inner beam is available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Observing more of </a:t>
            </a:r>
            <a:r>
              <a:rPr lang="en-US" i="1" dirty="0" smtClean="0"/>
              <a:t>w</a:t>
            </a:r>
            <a:r>
              <a:rPr lang="en-US" dirty="0" smtClean="0"/>
              <a:t> than in OSSEs</a:t>
            </a:r>
            <a:endParaRPr lang="en-US" dirty="0"/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Observation cone narrower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QC and </a:t>
            </a:r>
            <a:r>
              <a:rPr lang="en-US" sz="2600" dirty="0" err="1" smtClean="0"/>
              <a:t>fallspeed</a:t>
            </a:r>
            <a:r>
              <a:rPr lang="en-US" sz="2600" dirty="0" smtClean="0"/>
              <a:t> issues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err="1"/>
              <a:t>Fallspeed</a:t>
            </a:r>
            <a:r>
              <a:rPr lang="en-US" dirty="0"/>
              <a:t> corrected according to Marks &amp; </a:t>
            </a:r>
            <a:r>
              <a:rPr lang="en-US" dirty="0" err="1"/>
              <a:t>Houze</a:t>
            </a:r>
            <a:r>
              <a:rPr lang="en-US" dirty="0"/>
              <a:t> method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Noise </a:t>
            </a:r>
            <a:r>
              <a:rPr lang="en-US" dirty="0" smtClean="0"/>
              <a:t>needs to be </a:t>
            </a:r>
            <a:r>
              <a:rPr lang="en-US" dirty="0" smtClean="0"/>
              <a:t>removed; QC </a:t>
            </a:r>
            <a:r>
              <a:rPr lang="en-US" dirty="0" smtClean="0"/>
              <a:t>similar to F. </a:t>
            </a:r>
            <a:r>
              <a:rPr lang="en-US" dirty="0" smtClean="0"/>
              <a:t>Zhang’s SO </a:t>
            </a:r>
            <a:r>
              <a:rPr lang="en-US" dirty="0" smtClean="0"/>
              <a:t>methods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Data thinning required </a:t>
            </a:r>
          </a:p>
          <a:p>
            <a:pPr>
              <a:spcBef>
                <a:spcPct val="20000"/>
              </a:spcBef>
            </a:pP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200" y="1460281"/>
            <a:ext cx="398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Lat</a:t>
            </a:r>
            <a:r>
              <a:rPr lang="en-US" sz="1400" dirty="0" smtClean="0"/>
              <a:t>/</a:t>
            </a:r>
            <a:r>
              <a:rPr lang="en-US" sz="1400" dirty="0" err="1" smtClean="0"/>
              <a:t>lon</a:t>
            </a:r>
            <a:r>
              <a:rPr lang="en-US" sz="1400" dirty="0" smtClean="0"/>
              <a:t> view of </a:t>
            </a:r>
            <a:r>
              <a:rPr lang="en-US" sz="1400" dirty="0" err="1" smtClean="0"/>
              <a:t>Vr</a:t>
            </a:r>
            <a:r>
              <a:rPr lang="en-US" sz="1400" dirty="0" smtClean="0"/>
              <a:t> </a:t>
            </a:r>
            <a:r>
              <a:rPr lang="en-US" sz="1400" dirty="0" err="1" smtClean="0"/>
              <a:t>superobs</a:t>
            </a:r>
            <a:r>
              <a:rPr lang="en-US" sz="1400" dirty="0" smtClean="0"/>
              <a:t> (</a:t>
            </a:r>
            <a:r>
              <a:rPr lang="en-US" sz="1400" dirty="0" err="1" smtClean="0"/>
              <a:t>QCd</a:t>
            </a:r>
            <a:r>
              <a:rPr lang="en-US" sz="1400" dirty="0" smtClean="0"/>
              <a:t> and </a:t>
            </a:r>
            <a:r>
              <a:rPr lang="en-US" sz="1400" dirty="0" err="1" smtClean="0"/>
              <a:t>fs</a:t>
            </a:r>
            <a:r>
              <a:rPr lang="en-US" sz="1400" dirty="0" smtClean="0"/>
              <a:t> corrected)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479282" y="3749322"/>
            <a:ext cx="147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0100 UTC 9/17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439081" y="6373615"/>
            <a:ext cx="257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0600 UTC 9/17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40942" y="2156522"/>
            <a:ext cx="796311" cy="1231899"/>
            <a:chOff x="6343678" y="2386192"/>
            <a:chExt cx="796311" cy="1231899"/>
          </a:xfrm>
        </p:grpSpPr>
        <p:sp>
          <p:nvSpPr>
            <p:cNvPr id="4" name="Circular Arrow 3"/>
            <p:cNvSpPr/>
            <p:nvPr/>
          </p:nvSpPr>
          <p:spPr>
            <a:xfrm rot="10800000" flipH="1">
              <a:off x="6343678" y="2761546"/>
              <a:ext cx="779272" cy="856545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ircular Arrow 23"/>
            <p:cNvSpPr/>
            <p:nvPr/>
          </p:nvSpPr>
          <p:spPr>
            <a:xfrm rot="10800000" flipV="1">
              <a:off x="6343679" y="2386192"/>
              <a:ext cx="796310" cy="88617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9162" y="4736634"/>
            <a:ext cx="796311" cy="1231899"/>
            <a:chOff x="5954042" y="4979814"/>
            <a:chExt cx="796311" cy="1231899"/>
          </a:xfrm>
        </p:grpSpPr>
        <p:sp>
          <p:nvSpPr>
            <p:cNvPr id="28" name="Circular Arrow 27"/>
            <p:cNvSpPr/>
            <p:nvPr/>
          </p:nvSpPr>
          <p:spPr>
            <a:xfrm rot="10800000" flipH="1">
              <a:off x="5954042" y="5355168"/>
              <a:ext cx="779272" cy="856545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ircular Arrow 28"/>
            <p:cNvSpPr/>
            <p:nvPr/>
          </p:nvSpPr>
          <p:spPr>
            <a:xfrm rot="10800000" flipV="1">
              <a:off x="5954043" y="4979814"/>
              <a:ext cx="796310" cy="88617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199" y="1536701"/>
            <a:ext cx="460869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/>
              <a:t>Trial and error - what NOT to do: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Allow innovations &gt; 2*error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Assimilate hourly data only from current hour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/>
              <a:t>Assimilate </a:t>
            </a:r>
            <a:r>
              <a:rPr lang="en-US" dirty="0" err="1" smtClean="0"/>
              <a:t>Vr</a:t>
            </a:r>
            <a:r>
              <a:rPr lang="en-US" dirty="0" smtClean="0"/>
              <a:t> when </a:t>
            </a:r>
            <a:r>
              <a:rPr lang="en-US" dirty="0" err="1" smtClean="0"/>
              <a:t>dBZ</a:t>
            </a:r>
            <a:r>
              <a:rPr lang="en-US" dirty="0" smtClean="0"/>
              <a:t> &lt; 25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Assimilate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&lt; +/-15 m/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 (?)</a:t>
            </a: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Give system too many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obs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(?)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endParaRPr lang="en-US" dirty="0" smtClean="0"/>
          </a:p>
          <a:p>
            <a:pPr marL="742950" lvl="1" indent="-285750">
              <a:spcBef>
                <a:spcPts val="630"/>
              </a:spcBef>
              <a:buSzPct val="100000"/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2225" y="4394391"/>
            <a:ext cx="232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EnKF analysis of SLP/wind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479282" y="3749322"/>
            <a:ext cx="147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0100 UTC 9/17</a:t>
            </a:r>
            <a:endParaRPr lang="en-US" sz="1400" dirty="0"/>
          </a:p>
        </p:txBody>
      </p:sp>
      <p:pic>
        <p:nvPicPr>
          <p:cNvPr id="5" name="Picture 4" descr="sfc250n_0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71" y="1795278"/>
            <a:ext cx="3355482" cy="2582680"/>
          </a:xfrm>
          <a:prstGeom prst="rect">
            <a:avLst/>
          </a:prstGeom>
        </p:spPr>
      </p:pic>
      <p:pic>
        <p:nvPicPr>
          <p:cNvPr id="15" name="Picture 14" descr="enkf_250_new.png"/>
          <p:cNvPicPr>
            <a:picLocks noChangeAspect="1"/>
          </p:cNvPicPr>
          <p:nvPr/>
        </p:nvPicPr>
        <p:blipFill>
          <a:blip r:embed="rId4"/>
          <a:srcRect l="46110" b="5209"/>
          <a:stretch>
            <a:fillRect/>
          </a:stretch>
        </p:blipFill>
        <p:spPr>
          <a:xfrm>
            <a:off x="1745706" y="4265069"/>
            <a:ext cx="2671071" cy="23106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956778" y="3594101"/>
            <a:ext cx="352778" cy="130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4778" y="4867225"/>
            <a:ext cx="263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Fail – unrealistic asymmetries for too many </a:t>
            </a:r>
            <a:r>
              <a:rPr lang="en-US" sz="1400" dirty="0" err="1" smtClean="0"/>
              <a:t>obs</a:t>
            </a:r>
            <a:r>
              <a:rPr lang="en-US" sz="1400" dirty="0" smtClean="0"/>
              <a:t> (ROI-dependent)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88734" y="5764390"/>
            <a:ext cx="2077156" cy="18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57899" y="5764390"/>
            <a:ext cx="294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Fail – dual vortices </a:t>
            </a:r>
            <a:r>
              <a:rPr lang="en-US" sz="1400" dirty="0" smtClean="0"/>
              <a:t>when only 1-h of SOs used per cycle, </a:t>
            </a:r>
            <a:r>
              <a:rPr lang="en-US" sz="1400" dirty="0" smtClean="0"/>
              <a:t>innovations &gt; 2*</a:t>
            </a:r>
            <a:r>
              <a:rPr lang="en-US" sz="1400" dirty="0" smtClean="0"/>
              <a:t>error </a:t>
            </a:r>
            <a:r>
              <a:rPr lang="en-US" sz="1400" dirty="0" smtClean="0"/>
              <a:t>(irrecoverable)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882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93" y="1221921"/>
            <a:ext cx="3145872" cy="2491584"/>
          </a:xfrm>
          <a:prstGeom prst="rect">
            <a:avLst/>
          </a:prstGeom>
        </p:spPr>
      </p:pic>
      <p:pic>
        <p:nvPicPr>
          <p:cNvPr id="10" name="Picture 9" descr="fig23_3h_5m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93" y="4059866"/>
            <a:ext cx="3145872" cy="249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Creating super-observations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0"/>
            <a:ext cx="483985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Reject all raw </a:t>
            </a:r>
            <a:r>
              <a:rPr lang="en-US" sz="2600" dirty="0" err="1" smtClean="0"/>
              <a:t>Vr</a:t>
            </a:r>
            <a:r>
              <a:rPr lang="en-US" sz="2600" dirty="0" smtClean="0"/>
              <a:t> when </a:t>
            </a:r>
            <a:r>
              <a:rPr lang="en-US" sz="2600" dirty="0" err="1" smtClean="0"/>
              <a:t>dBZ</a:t>
            </a:r>
            <a:r>
              <a:rPr lang="en-US" sz="2600" dirty="0" smtClean="0"/>
              <a:t> &lt; 25 or </a:t>
            </a:r>
            <a:r>
              <a:rPr lang="en-US" sz="2600" dirty="0" err="1" smtClean="0"/>
              <a:t>Vr</a:t>
            </a:r>
            <a:r>
              <a:rPr lang="en-US" sz="2600" dirty="0" smtClean="0"/>
              <a:t> magnitude &lt; </a:t>
            </a:r>
            <a:r>
              <a:rPr lang="en-US" sz="2600" dirty="0" smtClean="0"/>
              <a:t>5 (15) </a:t>
            </a:r>
            <a:r>
              <a:rPr lang="en-US" sz="2600" dirty="0" smtClean="0"/>
              <a:t>m/s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Each SO is median value (after rejection and further QC) from a 5 degree x 2 km bin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For each hour, combine </a:t>
            </a:r>
            <a:r>
              <a:rPr lang="en-US" sz="2600" dirty="0" err="1" smtClean="0"/>
              <a:t>superobs</a:t>
            </a:r>
            <a:r>
              <a:rPr lang="en-US" sz="2600" dirty="0" smtClean="0"/>
              <a:t> </a:t>
            </a:r>
            <a:r>
              <a:rPr lang="en-US" sz="2600" dirty="0" smtClean="0"/>
              <a:t>from t </a:t>
            </a:r>
            <a:r>
              <a:rPr lang="en-US" sz="2600" dirty="0" smtClean="0"/>
              <a:t>+/- 1 h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999" y="1255889"/>
            <a:ext cx="265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1-h </a:t>
            </a:r>
            <a:r>
              <a:rPr lang="en-US" sz="1400" dirty="0" smtClean="0"/>
              <a:t>SO, </a:t>
            </a:r>
            <a:r>
              <a:rPr lang="en-US" sz="1400" dirty="0" smtClean="0"/>
              <a:t>5 m/s </a:t>
            </a:r>
            <a:r>
              <a:rPr lang="en-US" sz="1400" dirty="0" err="1" smtClean="0"/>
              <a:t>Vr</a:t>
            </a:r>
            <a:r>
              <a:rPr lang="en-US" sz="1400" dirty="0" smtClean="0"/>
              <a:t> threshold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2000" y="4106333"/>
            <a:ext cx="265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3-h </a:t>
            </a:r>
            <a:r>
              <a:rPr lang="en-US" sz="1400" dirty="0" smtClean="0"/>
              <a:t>SO, </a:t>
            </a:r>
            <a:r>
              <a:rPr lang="en-US" sz="1400" dirty="0" smtClean="0"/>
              <a:t>5 m/s </a:t>
            </a:r>
            <a:r>
              <a:rPr lang="en-US" sz="1400" dirty="0" err="1" smtClean="0"/>
              <a:t>Vr</a:t>
            </a:r>
            <a:r>
              <a:rPr lang="en-US" sz="1400" dirty="0" smtClean="0"/>
              <a:t> threshold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23_3h_15m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06" y="2187823"/>
            <a:ext cx="4627255" cy="3664864"/>
          </a:xfrm>
          <a:prstGeom prst="rect">
            <a:avLst/>
          </a:prstGeom>
        </p:spPr>
      </p:pic>
      <p:pic>
        <p:nvPicPr>
          <p:cNvPr id="10" name="Picture 9" descr="fig23_3h_5m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8"/>
          <a:stretch/>
        </p:blipFill>
        <p:spPr>
          <a:xfrm>
            <a:off x="193904" y="2168530"/>
            <a:ext cx="4160520" cy="3697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Creating super-observations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237" y="1351167"/>
            <a:ext cx="5783458" cy="4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Comparing observations for different </a:t>
            </a:r>
            <a:r>
              <a:rPr lang="en-US" dirty="0" err="1" smtClean="0"/>
              <a:t>Vr</a:t>
            </a:r>
            <a:r>
              <a:rPr lang="en-US" dirty="0" smtClean="0"/>
              <a:t>-cutoff </a:t>
            </a:r>
            <a:r>
              <a:rPr lang="en-US" dirty="0" smtClean="0"/>
              <a:t>thresholds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64004"/>
            <a:ext cx="265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3-h </a:t>
            </a:r>
            <a:r>
              <a:rPr lang="en-US" sz="1400" dirty="0" smtClean="0"/>
              <a:t>SO, </a:t>
            </a:r>
            <a:r>
              <a:rPr lang="en-US" sz="1400" dirty="0" smtClean="0"/>
              <a:t>5 m/s </a:t>
            </a:r>
            <a:r>
              <a:rPr lang="en-US" sz="1400" dirty="0" err="1" smtClean="0"/>
              <a:t>Vr</a:t>
            </a:r>
            <a:r>
              <a:rPr lang="en-US" sz="1400" dirty="0" smtClean="0"/>
              <a:t> threshold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9223" y="5395092"/>
            <a:ext cx="265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3-h </a:t>
            </a:r>
            <a:r>
              <a:rPr lang="en-US" sz="1400" dirty="0" smtClean="0"/>
              <a:t>SO, </a:t>
            </a:r>
            <a:r>
              <a:rPr lang="en-US" sz="1400" dirty="0" smtClean="0"/>
              <a:t>15 m/s </a:t>
            </a:r>
            <a:r>
              <a:rPr lang="en-US" sz="1400" dirty="0" err="1" smtClean="0"/>
              <a:t>Vr</a:t>
            </a:r>
            <a:r>
              <a:rPr lang="en-US" sz="1400" dirty="0" smtClean="0"/>
              <a:t> threshold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012956" y="1786074"/>
            <a:ext cx="5017649" cy="48608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0886" y="5702869"/>
            <a:ext cx="1121466" cy="376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9495" y="6038958"/>
            <a:ext cx="179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works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7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Assimilating SOs (15 m/s)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9793" y="1954629"/>
            <a:ext cx="4445811" cy="4107319"/>
            <a:chOff x="2202397" y="1661727"/>
            <a:chExt cx="5031054" cy="4648003"/>
          </a:xfrm>
        </p:grpSpPr>
        <p:sp>
          <p:nvSpPr>
            <p:cNvPr id="3" name="Oval 2"/>
            <p:cNvSpPr/>
            <p:nvPr/>
          </p:nvSpPr>
          <p:spPr>
            <a:xfrm>
              <a:off x="2202397" y="1661727"/>
              <a:ext cx="4648003" cy="4648003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08773" y="2327506"/>
              <a:ext cx="3252531" cy="325253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26944" y="2886274"/>
              <a:ext cx="2144295" cy="214429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10" idx="7"/>
            </p:cNvCxnSpPr>
            <p:nvPr/>
          </p:nvCxnSpPr>
          <p:spPr>
            <a:xfrm flipH="1" flipV="1">
              <a:off x="5684982" y="2803828"/>
              <a:ext cx="152045" cy="111406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37027" y="3363983"/>
              <a:ext cx="1013373" cy="553909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089156" y="2444236"/>
              <a:ext cx="2144295" cy="214429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323585" y="2886274"/>
              <a:ext cx="1702466" cy="124777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789340"/>
            <a:ext cx="31909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/>
              <a:t>Basic idea - Use background </a:t>
            </a:r>
            <a:r>
              <a:rPr lang="en-US" sz="2600" dirty="0"/>
              <a:t>vortex as “strong constraint” for assimilating new </a:t>
            </a:r>
            <a:r>
              <a:rPr lang="en-US" sz="2600" dirty="0" err="1"/>
              <a:t>Vr</a:t>
            </a:r>
            <a:r>
              <a:rPr lang="en-US" sz="2600" dirty="0"/>
              <a:t> </a:t>
            </a:r>
            <a:r>
              <a:rPr lang="en-US" sz="2600" dirty="0" smtClean="0"/>
              <a:t>data by </a:t>
            </a:r>
            <a:r>
              <a:rPr lang="en-US" sz="2600" dirty="0" smtClean="0"/>
              <a:t> assimilating P/I FIRST, then rejecting data with a large innovation</a:t>
            </a: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3417" y="3493092"/>
            <a:ext cx="99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</a:t>
            </a:r>
            <a:endParaRPr lang="en-US" sz="4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37926" y="3948343"/>
            <a:ext cx="323520" cy="93128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29331" y="3886185"/>
            <a:ext cx="602347" cy="1309569"/>
          </a:xfrm>
          <a:prstGeom prst="straightConnector1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293164" y="3216028"/>
            <a:ext cx="75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um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00" y="4110341"/>
            <a:ext cx="3240642" cy="259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Assimilating SOs (15 m/s)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0"/>
            <a:ext cx="469335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Several experiments where SO files contained a maximum of </a:t>
            </a:r>
            <a:r>
              <a:rPr lang="en-US" sz="2600" dirty="0" smtClean="0">
                <a:solidFill>
                  <a:srgbClr val="FF0000"/>
                </a:solidFill>
              </a:rPr>
              <a:t>450</a:t>
            </a:r>
            <a:r>
              <a:rPr lang="en-US" sz="2600" dirty="0" smtClean="0"/>
              <a:t>, 600, 750, and all available </a:t>
            </a:r>
            <a:r>
              <a:rPr lang="en-US" sz="2600" dirty="0" smtClean="0"/>
              <a:t>SOs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Assimilate P/</a:t>
            </a:r>
            <a:r>
              <a:rPr lang="en-US" sz="2600" dirty="0" smtClean="0"/>
              <a:t>I </a:t>
            </a:r>
            <a:r>
              <a:rPr lang="en-US" sz="2600" dirty="0" smtClean="0">
                <a:solidFill>
                  <a:srgbClr val="FF0000"/>
                </a:solidFill>
              </a:rPr>
              <a:t>FIRST</a:t>
            </a:r>
            <a:r>
              <a:rPr lang="en-US" sz="2600" dirty="0" smtClean="0"/>
              <a:t>, </a:t>
            </a:r>
            <a:r>
              <a:rPr lang="en-US" sz="2600" dirty="0" smtClean="0"/>
              <a:t>then EnKF rejects obs. where innovation &gt; 2*error</a:t>
            </a:r>
            <a:br>
              <a:rPr lang="en-US" sz="2600" dirty="0" smtClean="0"/>
            </a:br>
            <a:endParaRPr lang="en-US" sz="2600" dirty="0" smtClean="0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600" dirty="0" smtClean="0"/>
              <a:t>About 80-85% of </a:t>
            </a:r>
            <a:r>
              <a:rPr lang="en-US" sz="2600" dirty="0" err="1" smtClean="0"/>
              <a:t>Vr</a:t>
            </a:r>
            <a:r>
              <a:rPr lang="en-US" sz="2600" dirty="0" smtClean="0"/>
              <a:t> SOs are </a:t>
            </a:r>
            <a:r>
              <a:rPr lang="en-US" sz="2600" dirty="0" smtClean="0"/>
              <a:t>rejected (position mismatch)</a:t>
            </a:r>
            <a:endParaRPr lang="en-US" sz="2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563526" y="74872"/>
            <a:ext cx="1484161" cy="3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io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88" y="1471678"/>
            <a:ext cx="3244176" cy="25668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1374" y="1492120"/>
            <a:ext cx="248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Nobs given / cycle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07326" y="4116845"/>
            <a:ext cx="248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Nobs assimilated  /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5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61584</TotalTime>
  <Words>596</Words>
  <Application>Microsoft Macintosh PowerPoint</Application>
  <PresentationFormat>On-screen Show (4:3)</PresentationFormat>
  <Paragraphs>113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Assimilating HIWRAP Doppler velocity data with an ensemble Kalman filter</vt:lpstr>
      <vt:lpstr>Previous simulated-data results</vt:lpstr>
      <vt:lpstr>Experiment setup</vt:lpstr>
      <vt:lpstr>Real-data vs. OSSE: difficulties </vt:lpstr>
      <vt:lpstr>Problems encountered</vt:lpstr>
      <vt:lpstr>Creating super-observations</vt:lpstr>
      <vt:lpstr>Creating super-observations</vt:lpstr>
      <vt:lpstr>Assimilating SOs (15 m/s)</vt:lpstr>
      <vt:lpstr>Assimilating SOs (15 m/s)</vt:lpstr>
      <vt:lpstr>EnKF Analyses</vt:lpstr>
      <vt:lpstr>EnKF Analyses</vt:lpstr>
      <vt:lpstr>EnKF-initialized forecasts (12 h)</vt:lpstr>
      <vt:lpstr>EnKF-initialized forecasts (all)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WRF-EnKF analysis of Hurricane Karl (2010)</dc:title>
  <dc:creator>Jason Sippel</dc:creator>
  <cp:lastModifiedBy>Jason Sippel</cp:lastModifiedBy>
  <cp:revision>148</cp:revision>
  <dcterms:created xsi:type="dcterms:W3CDTF">2012-12-03T17:06:44Z</dcterms:created>
  <dcterms:modified xsi:type="dcterms:W3CDTF">2013-05-08T05:30:38Z</dcterms:modified>
</cp:coreProperties>
</file>