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59" r:id="rId7"/>
    <p:sldId id="260" r:id="rId8"/>
    <p:sldId id="263" r:id="rId9"/>
    <p:sldId id="262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8D91-F7EF-6745-90DD-C3D78511367E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84F-B7F8-ED4C-A837-EF163EC6B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8D91-F7EF-6745-90DD-C3D78511367E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84F-B7F8-ED4C-A837-EF163EC6B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8D91-F7EF-6745-90DD-C3D78511367E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84F-B7F8-ED4C-A837-EF163EC6B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8D91-F7EF-6745-90DD-C3D78511367E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84F-B7F8-ED4C-A837-EF163EC6B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8D91-F7EF-6745-90DD-C3D78511367E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84F-B7F8-ED4C-A837-EF163EC6B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8D91-F7EF-6745-90DD-C3D78511367E}" type="datetimeFigureOut">
              <a:rPr lang="en-US" smtClean="0"/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84F-B7F8-ED4C-A837-EF163EC6B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8D91-F7EF-6745-90DD-C3D78511367E}" type="datetimeFigureOut">
              <a:rPr lang="en-US" smtClean="0"/>
              <a:t>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84F-B7F8-ED4C-A837-EF163EC6B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8D91-F7EF-6745-90DD-C3D78511367E}" type="datetimeFigureOut">
              <a:rPr lang="en-US" smtClean="0"/>
              <a:t>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84F-B7F8-ED4C-A837-EF163EC6B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8D91-F7EF-6745-90DD-C3D78511367E}" type="datetimeFigureOut">
              <a:rPr lang="en-US" smtClean="0"/>
              <a:t>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84F-B7F8-ED4C-A837-EF163EC6B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8D91-F7EF-6745-90DD-C3D78511367E}" type="datetimeFigureOut">
              <a:rPr lang="en-US" smtClean="0"/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84F-B7F8-ED4C-A837-EF163EC6B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8D91-F7EF-6745-90DD-C3D78511367E}" type="datetimeFigureOut">
              <a:rPr lang="en-US" smtClean="0"/>
              <a:t>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384F-B7F8-ED4C-A837-EF163EC6B9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8D91-F7EF-6745-90DD-C3D78511367E}" type="datetimeFigureOut">
              <a:rPr lang="en-US" smtClean="0"/>
              <a:t>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D384F-B7F8-ED4C-A837-EF163EC6B9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Meteorological Outlook, 20131011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Lenny Pfister, NASA/ARC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Expected </a:t>
            </a:r>
            <a:r>
              <a:rPr lang="en-US" sz="2800" dirty="0" err="1" smtClean="0"/>
              <a:t>Tropopause</a:t>
            </a:r>
            <a:r>
              <a:rPr lang="en-US" sz="2800" dirty="0" smtClean="0"/>
              <a:t> Temperatures (Eastern Pacific)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649963" y="4765591"/>
            <a:ext cx="7077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eastern Pacific region, we are NOT below average, but the trend is</a:t>
            </a:r>
          </a:p>
          <a:p>
            <a:r>
              <a:rPr lang="en-US" dirty="0"/>
              <a:t>d</a:t>
            </a:r>
            <a:r>
              <a:rPr lang="en-US" dirty="0" smtClean="0"/>
              <a:t>ownward.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98550"/>
            <a:ext cx="4425019" cy="3235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020" y="1098550"/>
            <a:ext cx="4718980" cy="335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6324600" cy="623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231" y="4070835"/>
            <a:ext cx="108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16-20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84" y="6426370"/>
            <a:ext cx="654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indicates slight enhancement in convection just south of 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http://bocachica.arc.nasa.gov/ATTREX_2013/attrex.html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Local weather outlook for next week and long term</a:t>
            </a:r>
          </a:p>
          <a:p>
            <a:r>
              <a:rPr lang="en-US" sz="2400" dirty="0" smtClean="0"/>
              <a:t>Convection and cirrus </a:t>
            </a:r>
            <a:r>
              <a:rPr lang="en-US" sz="2400" dirty="0" err="1" smtClean="0"/>
              <a:t>climo</a:t>
            </a:r>
            <a:r>
              <a:rPr lang="en-US" sz="2400" dirty="0" smtClean="0"/>
              <a:t> for this season</a:t>
            </a:r>
          </a:p>
          <a:p>
            <a:r>
              <a:rPr lang="en-US" sz="2400" dirty="0" smtClean="0"/>
              <a:t>Long range forecast for deployment – ENSO, QBO, tropical </a:t>
            </a:r>
            <a:r>
              <a:rPr lang="en-US" sz="2400" dirty="0" err="1" smtClean="0"/>
              <a:t>tropopause</a:t>
            </a:r>
            <a:r>
              <a:rPr lang="en-US" sz="2400" dirty="0" smtClean="0"/>
              <a:t> temperatures</a:t>
            </a:r>
          </a:p>
          <a:p>
            <a:r>
              <a:rPr lang="en-US" sz="2400" dirty="0" smtClean="0"/>
              <a:t>A brief look at the met web site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Weather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Strong upper level ridge over the Eastern Pacific and trough downstream just to the east of us, lots of cold air aloft (surprise).  We are </a:t>
            </a:r>
            <a:r>
              <a:rPr lang="en-US" dirty="0" err="1" smtClean="0"/>
              <a:t>poleward</a:t>
            </a:r>
            <a:r>
              <a:rPr lang="en-US" dirty="0" smtClean="0"/>
              <a:t> of the main jet, so winds will die down.  No </a:t>
            </a:r>
            <a:r>
              <a:rPr lang="en-US" dirty="0" err="1" smtClean="0"/>
              <a:t>warmup</a:t>
            </a:r>
            <a:r>
              <a:rPr lang="en-US" dirty="0" smtClean="0"/>
              <a:t> until Tuesday.</a:t>
            </a:r>
          </a:p>
          <a:p>
            <a:r>
              <a:rPr lang="en-US" dirty="0" smtClean="0"/>
              <a:t>Ridge will move east, some stronger (20knot) winds from the NE on Monday as the jet crosses over us, then warming to near normal by Tuesday/Wednesday.</a:t>
            </a:r>
          </a:p>
          <a:p>
            <a:r>
              <a:rPr lang="en-US" dirty="0" smtClean="0"/>
              <a:t>Parked under ridge for rest of next week, normal temps (highs in 50s), favorable winds, no rain.  Remember next prospective flight date (Thursday-Friday) is 6-7 days away, at edge of model capabilities.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0" y="0"/>
            <a:ext cx="9100710" cy="664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9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look at the winter </a:t>
            </a:r>
            <a:r>
              <a:rPr lang="en-US" dirty="0" err="1" smtClean="0"/>
              <a:t>climos</a:t>
            </a:r>
            <a:r>
              <a:rPr lang="en-US" dirty="0" smtClean="0"/>
              <a:t> for convection and cirrus in the TTL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1"/>
            <a:ext cx="8229600" cy="52867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Convective Cloud </a:t>
            </a:r>
            <a:r>
              <a:rPr lang="en-US" sz="3600" dirty="0" err="1" smtClean="0"/>
              <a:t>Climo</a:t>
            </a:r>
            <a:endParaRPr lang="en-US" sz="3600" dirty="0"/>
          </a:p>
        </p:txBody>
      </p:sp>
      <p:pic>
        <p:nvPicPr>
          <p:cNvPr id="4" name="Picture 7" descr="MAP_all_win0809.eps"/>
          <p:cNvPicPr>
            <a:picLocks noChangeAspect="1"/>
          </p:cNvPicPr>
          <p:nvPr/>
        </p:nvPicPr>
        <p:blipFill>
          <a:blip r:embed="rId2"/>
          <a:srcRect t="84001"/>
          <a:stretch>
            <a:fillRect/>
          </a:stretch>
        </p:blipFill>
        <p:spPr bwMode="auto">
          <a:xfrm>
            <a:off x="0" y="3185134"/>
            <a:ext cx="4368073" cy="57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MAP_hig_win0809.eps"/>
          <p:cNvPicPr>
            <a:picLocks noChangeAspect="1"/>
          </p:cNvPicPr>
          <p:nvPr/>
        </p:nvPicPr>
        <p:blipFill>
          <a:blip r:embed="rId3"/>
          <a:srcRect t="83431"/>
          <a:stretch>
            <a:fillRect/>
          </a:stretch>
        </p:blipFill>
        <p:spPr bwMode="auto">
          <a:xfrm>
            <a:off x="4672013" y="3231447"/>
            <a:ext cx="4471987" cy="52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MAP_all_win0809.eps"/>
          <p:cNvPicPr>
            <a:picLocks noChangeAspect="1"/>
          </p:cNvPicPr>
          <p:nvPr/>
        </p:nvPicPr>
        <p:blipFill>
          <a:blip r:embed="rId2"/>
          <a:srcRect l="28669" r="20481" b="20016"/>
          <a:stretch>
            <a:fillRect/>
          </a:stretch>
        </p:blipFill>
        <p:spPr bwMode="auto">
          <a:xfrm>
            <a:off x="153260" y="538974"/>
            <a:ext cx="4214813" cy="264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MAP_hig_win0809.eps"/>
          <p:cNvPicPr>
            <a:picLocks noChangeAspect="1"/>
          </p:cNvPicPr>
          <p:nvPr/>
        </p:nvPicPr>
        <p:blipFill>
          <a:blip r:embed="rId3"/>
          <a:srcRect l="28302" r="20238" b="22953"/>
          <a:stretch>
            <a:fillRect/>
          </a:stretch>
        </p:blipFill>
        <p:spPr bwMode="auto">
          <a:xfrm>
            <a:off x="4672013" y="538975"/>
            <a:ext cx="4214813" cy="264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00967" y="4222813"/>
            <a:ext cx="68943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Convective cloud top distributions for winter 0809 (ENSO neutral)</a:t>
            </a:r>
          </a:p>
          <a:p>
            <a:r>
              <a:rPr lang="en-US" dirty="0" smtClean="0"/>
              <a:t>  Note ITCZ convection rarely gets to 16 km.</a:t>
            </a:r>
          </a:p>
          <a:p>
            <a:endParaRPr lang="en-US" dirty="0" smtClean="0"/>
          </a:p>
          <a:p>
            <a:r>
              <a:rPr lang="en-US" dirty="0" smtClean="0"/>
              <a:t>Should see outflow from western Pacific, and southwest Pacific (if</a:t>
            </a:r>
          </a:p>
          <a:p>
            <a:r>
              <a:rPr lang="en-US" dirty="0" smtClean="0"/>
              <a:t>  we fly far enough south and west.</a:t>
            </a:r>
          </a:p>
          <a:p>
            <a:endParaRPr lang="en-US" dirty="0" smtClean="0"/>
          </a:p>
          <a:p>
            <a:r>
              <a:rPr lang="en-US" dirty="0" smtClean="0"/>
              <a:t>Our effective range extends roughly to the equator, west to Hawaii, east</a:t>
            </a:r>
          </a:p>
          <a:p>
            <a:r>
              <a:rPr lang="en-US" dirty="0" smtClean="0"/>
              <a:t>  to the Galapagos.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51"/>
            <a:ext cx="8229600" cy="430973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Tropopause</a:t>
            </a:r>
            <a:r>
              <a:rPr lang="en-US" sz="3600" dirty="0" smtClean="0"/>
              <a:t> Cirrus </a:t>
            </a:r>
            <a:r>
              <a:rPr lang="en-US" sz="3600" dirty="0" err="1" smtClean="0"/>
              <a:t>Climo</a:t>
            </a:r>
            <a:endParaRPr lang="en-US" sz="3600" dirty="0"/>
          </a:p>
        </p:txBody>
      </p:sp>
      <p:pic>
        <p:nvPicPr>
          <p:cNvPr id="4" name="Picture 4" descr="MAP_CIRRUS_winter_2008-2009_16.5000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912" y="490124"/>
            <a:ext cx="8318888" cy="424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37473" y="5264947"/>
            <a:ext cx="7310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thin cirrus is clearly related to temperature, so dominated by West Pac.</a:t>
            </a:r>
          </a:p>
          <a:p>
            <a:r>
              <a:rPr lang="en-US" dirty="0" smtClean="0"/>
              <a:t>Cirrus does occur outside of cold pool.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long-term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Stratospheric QBO – </a:t>
            </a:r>
            <a:r>
              <a:rPr lang="en-US" sz="2400" dirty="0" err="1" smtClean="0"/>
              <a:t>tropopause</a:t>
            </a:r>
            <a:r>
              <a:rPr lang="en-US" sz="2400" dirty="0" smtClean="0"/>
              <a:t> temperature amplitude of about .5K – approaching easterly phase indicating </a:t>
            </a:r>
            <a:r>
              <a:rPr lang="en-US" sz="2400" dirty="0" smtClean="0">
                <a:solidFill>
                  <a:srgbClr val="3366FF"/>
                </a:solidFill>
              </a:rPr>
              <a:t>colder than normal </a:t>
            </a:r>
            <a:r>
              <a:rPr lang="en-US" sz="2400" dirty="0" err="1" smtClean="0">
                <a:solidFill>
                  <a:srgbClr val="3366FF"/>
                </a:solidFill>
              </a:rPr>
              <a:t>tropopause</a:t>
            </a:r>
            <a:r>
              <a:rPr lang="en-US" sz="2400" dirty="0" smtClean="0">
                <a:solidFill>
                  <a:srgbClr val="3366FF"/>
                </a:solidFill>
              </a:rPr>
              <a:t> temperatures.</a:t>
            </a:r>
            <a:endParaRPr lang="en-US" sz="2400" dirty="0" smtClean="0"/>
          </a:p>
          <a:p>
            <a:r>
              <a:rPr lang="en-US" sz="2400" dirty="0" smtClean="0"/>
              <a:t>ENSO cycle (multi-year, irregular) – important for distribution of convection in the Pacific and for the overall </a:t>
            </a:r>
            <a:r>
              <a:rPr lang="en-US" sz="2400" dirty="0" err="1" smtClean="0"/>
              <a:t>tropopause</a:t>
            </a:r>
            <a:r>
              <a:rPr lang="en-US" sz="2400" dirty="0" smtClean="0"/>
              <a:t> temperature distribution.  Index is decreasing, approaching neutral conditions.  </a:t>
            </a:r>
            <a:r>
              <a:rPr lang="en-US" sz="2400" dirty="0" smtClean="0">
                <a:solidFill>
                  <a:srgbClr val="3366FF"/>
                </a:solidFill>
              </a:rPr>
              <a:t>Means deepest convection will be in Western Pacific, and coldest temperatures there also.  </a:t>
            </a:r>
          </a:p>
          <a:p>
            <a:r>
              <a:rPr lang="en-US" sz="2400" dirty="0" smtClean="0"/>
              <a:t>Madden Julian oscillation – </a:t>
            </a:r>
            <a:r>
              <a:rPr lang="en-US" sz="2400" dirty="0" err="1" smtClean="0"/>
              <a:t>intraseasonal</a:t>
            </a:r>
            <a:r>
              <a:rPr lang="en-US" sz="2400" dirty="0" smtClean="0"/>
              <a:t> (30-60 days) variation in tropical convection.  Strengthened in the first days of January and is propagating eastward.  </a:t>
            </a:r>
            <a:r>
              <a:rPr lang="en-US" sz="2400" dirty="0" smtClean="0">
                <a:solidFill>
                  <a:srgbClr val="3366FF"/>
                </a:solidFill>
              </a:rPr>
              <a:t>Expect normal to slightly enhanced tropical convection in our region for the science flight next week (diagram), based on GFS dynamical and statistical model forecast of the MJO.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Expected </a:t>
            </a:r>
            <a:r>
              <a:rPr lang="en-US" sz="3200" dirty="0" err="1" smtClean="0"/>
              <a:t>Tropopause</a:t>
            </a:r>
            <a:r>
              <a:rPr lang="en-US" sz="3200" dirty="0" smtClean="0"/>
              <a:t> Temperatures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91079" y="4698546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Months of December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573978" y="5590613"/>
            <a:ext cx="7479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temperatures (tropics, within 10 deg of equator) since 1995 for</a:t>
            </a:r>
          </a:p>
          <a:p>
            <a:r>
              <a:rPr lang="en-US" dirty="0" smtClean="0"/>
              <a:t>December (left) and 1</a:t>
            </a:r>
            <a:r>
              <a:rPr lang="en-US" baseline="30000" dirty="0" smtClean="0"/>
              <a:t>st</a:t>
            </a:r>
            <a:r>
              <a:rPr lang="en-US" dirty="0" smtClean="0"/>
              <a:t> week of January (right).  We should have a colder than</a:t>
            </a:r>
          </a:p>
          <a:p>
            <a:r>
              <a:rPr lang="en-US" dirty="0" smtClean="0"/>
              <a:t>Normal GLOBAL </a:t>
            </a:r>
            <a:r>
              <a:rPr lang="en-US" dirty="0" err="1" smtClean="0"/>
              <a:t>tropopause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218"/>
            <a:ext cx="4352864" cy="3096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771" y="1271218"/>
            <a:ext cx="4351230" cy="309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511</Words>
  <Application>Microsoft Macintosh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Meteorological Outlook, 20131011</vt:lpstr>
      <vt:lpstr>Outline</vt:lpstr>
      <vt:lpstr>Local Weather Outlook</vt:lpstr>
      <vt:lpstr>Long Term Forecast</vt:lpstr>
      <vt:lpstr>A look at the winter climos for convection and cirrus in the TTL</vt:lpstr>
      <vt:lpstr>Convective Cloud Climo</vt:lpstr>
      <vt:lpstr>Tropopause Cirrus Climo</vt:lpstr>
      <vt:lpstr>Tropical long-term indicators</vt:lpstr>
      <vt:lpstr>Expected Tropopause Temperatures</vt:lpstr>
      <vt:lpstr>Expected Tropopause Temperatures (Eastern Pacific)</vt:lpstr>
      <vt:lpstr>Slide 11</vt:lpstr>
      <vt:lpstr>Met web page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Meteorological Outlook, 20131011</dc:title>
  <dc:creator>Lenny Pfister</dc:creator>
  <cp:lastModifiedBy>Lenny Pfister</cp:lastModifiedBy>
  <cp:revision>3</cp:revision>
  <dcterms:created xsi:type="dcterms:W3CDTF">2013-01-11T17:27:40Z</dcterms:created>
  <dcterms:modified xsi:type="dcterms:W3CDTF">2013-01-11T21:24:32Z</dcterms:modified>
</cp:coreProperties>
</file>