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98" r:id="rId2"/>
    <p:sldId id="335" r:id="rId3"/>
    <p:sldId id="323" r:id="rId4"/>
    <p:sldId id="306" r:id="rId5"/>
    <p:sldId id="307" r:id="rId6"/>
    <p:sldId id="308" r:id="rId7"/>
    <p:sldId id="311" r:id="rId8"/>
    <p:sldId id="312" r:id="rId9"/>
    <p:sldId id="313" r:id="rId10"/>
    <p:sldId id="270" r:id="rId11"/>
    <p:sldId id="281" r:id="rId12"/>
    <p:sldId id="262" r:id="rId13"/>
    <p:sldId id="276" r:id="rId14"/>
    <p:sldId id="321" r:id="rId15"/>
    <p:sldId id="322" r:id="rId16"/>
    <p:sldId id="278" r:id="rId17"/>
    <p:sldId id="280" r:id="rId18"/>
    <p:sldId id="274" r:id="rId19"/>
    <p:sldId id="275" r:id="rId20"/>
    <p:sldId id="282" r:id="rId21"/>
    <p:sldId id="283" r:id="rId22"/>
    <p:sldId id="314" r:id="rId23"/>
    <p:sldId id="284" r:id="rId24"/>
    <p:sldId id="265" r:id="rId25"/>
    <p:sldId id="285" r:id="rId26"/>
    <p:sldId id="296" r:id="rId27"/>
    <p:sldId id="297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29" r:id="rId36"/>
    <p:sldId id="328" r:id="rId37"/>
    <p:sldId id="318" r:id="rId38"/>
    <p:sldId id="319" r:id="rId39"/>
    <p:sldId id="330" r:id="rId40"/>
    <p:sldId id="331" r:id="rId41"/>
    <p:sldId id="332" r:id="rId42"/>
    <p:sldId id="333" r:id="rId43"/>
    <p:sldId id="334" r:id="rId44"/>
    <p:sldId id="266" r:id="rId45"/>
    <p:sldId id="301" r:id="rId46"/>
    <p:sldId id="320" r:id="rId47"/>
    <p:sldId id="264" r:id="rId48"/>
    <p:sldId id="271" r:id="rId49"/>
    <p:sldId id="272" r:id="rId50"/>
    <p:sldId id="260" r:id="rId51"/>
    <p:sldId id="258" r:id="rId52"/>
    <p:sldId id="257" r:id="rId53"/>
    <p:sldId id="299" r:id="rId54"/>
    <p:sldId id="259" r:id="rId55"/>
    <p:sldId id="303" r:id="rId56"/>
    <p:sldId id="304" r:id="rId57"/>
    <p:sldId id="269" r:id="rId58"/>
    <p:sldId id="279" r:id="rId59"/>
    <p:sldId id="268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1560" y="-104"/>
      </p:cViewPr>
      <p:guideLst>
        <p:guide orient="horz" pos="2213"/>
        <p:guide pos="26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1118F-EF1A-BE47-B7CD-57124A95D948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6B84-10D5-8F44-B2C4-E85A48DC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3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82E9-563A-874F-9944-30B86AEC9136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0040-BC6A-904F-A859-89E57726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03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0AD50-0E32-A849-9A3D-7EE090D88161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T01_LW15 and T02_LW15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0040-BC6A-904F-A859-89E5772681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CRF-on storm is deeper than CRF-off storm, as well as wider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CRF-on storm is very strong </a:t>
            </a:r>
            <a:r>
              <a:rPr lang="en-US" dirty="0" err="1" smtClean="0"/>
              <a:t>rel</a:t>
            </a:r>
            <a:r>
              <a:rPr lang="en-US" dirty="0" smtClean="0"/>
              <a:t> to ARW runs</a:t>
            </a:r>
          </a:p>
          <a:p>
            <a:r>
              <a:rPr lang="en-US" dirty="0" smtClean="0"/>
              <a:t>CRF-on</a:t>
            </a:r>
            <a:r>
              <a:rPr lang="en-US" baseline="0" dirty="0" smtClean="0"/>
              <a:t> inflow also quite strong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CRF-on storm is very strong </a:t>
            </a:r>
            <a:r>
              <a:rPr lang="en-US" dirty="0" err="1" smtClean="0"/>
              <a:t>rel</a:t>
            </a:r>
            <a:r>
              <a:rPr lang="en-US" dirty="0" smtClean="0"/>
              <a:t> to ARW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0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CRF-on storm is very strong </a:t>
            </a:r>
            <a:r>
              <a:rPr lang="en-US" dirty="0" err="1" smtClean="0"/>
              <a:t>rel</a:t>
            </a:r>
            <a:r>
              <a:rPr lang="en-US" dirty="0" smtClean="0"/>
              <a:t> to ARW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0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 in of figure</a:t>
            </a:r>
            <a:r>
              <a:rPr lang="en-US" baseline="0" dirty="0" smtClean="0"/>
              <a:t> at bottom on last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0AD50-0E32-A849-9A3D-7EE090D88161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Repeated slide</a:t>
            </a:r>
          </a:p>
          <a:p>
            <a:r>
              <a:rPr lang="en-US" dirty="0" smtClean="0"/>
              <a:t>Experiment to prove that CRF is not a passive player in anvil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0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T02A is for days 6-9 rather than 9-12, as anvil keeps expanding in all CRF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0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0983-C25A-BA45-A17C-1A9869C12F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5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0983-C25A-BA45-A17C-1A9869C12F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5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0983-C25A-BA45-A17C-1A9869C12F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5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time_series_without_NOEVAP.ai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0040-BC6A-904F-A859-89E57726815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5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time_series_without_NOEVAP.ai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0040-BC6A-904F-A859-89E57726815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5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 strength in 24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6BD5-349E-6B4C-80F7-F6879FAE567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4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1BD94-C7A3-3842-B11D-5121676FFE00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to walk some of these</a:t>
            </a:r>
            <a:r>
              <a:rPr lang="en-US" baseline="0" dirty="0" smtClean="0"/>
              <a:t> back…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Instantaneous </a:t>
            </a:r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Azimuthal and temporal</a:t>
            </a:r>
            <a:r>
              <a:rPr lang="en-US" baseline="0" dirty="0" smtClean="0"/>
              <a:t> averages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65CD-4EBC-9940-875D-2624B729C6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7165-EC95-2C4B-97F2-3C938C3D3F22}" type="datetime1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476E-FCD7-B349-8F35-1C4743A13A3F}" type="datetime1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3D3-9693-024B-86D4-6DC13639433D}" type="datetime1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9C609D-472D-F24E-9BDD-A94BCFDEBF51}" type="datetime1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BCCD18-281F-BB46-A42B-6F0846EA4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FE59-34D1-B843-BB01-0A35B3E74D7F}" type="datetime1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91DF-6B67-5E43-8982-0931521E441B}" type="datetime1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58A9-A064-B344-8D47-5FDC9374D731}" type="datetime1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274B-3841-864C-834C-5BAEE35FDD14}" type="datetime1">
              <a:rPr lang="en-US" smtClean="0"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0893-1965-7F47-9533-9911D0250441}" type="datetime1">
              <a:rPr lang="en-US" smtClean="0"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E521-81D1-BC4C-9791-DD0DD7832E4F}" type="datetime1">
              <a:rPr lang="en-US" smtClean="0"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FDC4-1C79-2B42-B3F5-5542DBDBFA3D}" type="datetime1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DD8-6790-2948-9395-D0F37F7987FD}" type="datetime1">
              <a:rPr lang="en-US" smtClean="0"/>
              <a:t>5/9/13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C6EBFC-3B3B-404A-A4FB-D52232F6E8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ECF727-341B-BC44-9BF7-7921CC9B5EE7}" type="datetime1">
              <a:rPr lang="en-US" smtClean="0"/>
              <a:t>5/9/13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fovell@ucl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Relationship Id="rId3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7.gif"/><Relationship Id="rId5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Influence of cloud-radiative processes on tropical cyclone storm structure and intensity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Robert Fovell and </a:t>
            </a:r>
            <a:r>
              <a:rPr lang="en-US" dirty="0" err="1" smtClean="0"/>
              <a:t>Yizhe</a:t>
            </a:r>
            <a:r>
              <a:rPr lang="en-US" dirty="0" smtClean="0"/>
              <a:t> Peggy Bu</a:t>
            </a:r>
          </a:p>
          <a:p>
            <a:r>
              <a:rPr lang="en-US" i="1" dirty="0" smtClean="0"/>
              <a:t>University of California, Los Angeles</a:t>
            </a:r>
          </a:p>
          <a:p>
            <a:r>
              <a:rPr lang="en-US" dirty="0" smtClean="0">
                <a:hlinkClick r:id="rId2"/>
              </a:rPr>
              <a:t>rfovell@ucla.edu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94600"/>
            <a:ext cx="4451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r>
              <a:rPr lang="en-US" sz="1400" i="1" dirty="0" smtClean="0"/>
              <a:t>Collaborators</a:t>
            </a:r>
            <a:r>
              <a:rPr lang="en-US" sz="1400" dirty="0" smtClean="0"/>
              <a:t>: </a:t>
            </a:r>
          </a:p>
          <a:p>
            <a:r>
              <a:rPr lang="en-US" sz="1400" dirty="0" err="1" smtClean="0"/>
              <a:t>Hui</a:t>
            </a:r>
            <a:r>
              <a:rPr lang="en-US" sz="1400" dirty="0" smtClean="0"/>
              <a:t> </a:t>
            </a:r>
            <a:r>
              <a:rPr lang="en-US" sz="1400" dirty="0"/>
              <a:t>Su and </a:t>
            </a:r>
            <a:r>
              <a:rPr lang="en-US" sz="1400" dirty="0" err="1"/>
              <a:t>Longtao</a:t>
            </a:r>
            <a:r>
              <a:rPr lang="en-US" sz="1400" dirty="0"/>
              <a:t> Wu, JPL</a:t>
            </a:r>
            <a:r>
              <a:rPr lang="en-US" sz="1400" dirty="0" smtClean="0"/>
              <a:t>; </a:t>
            </a:r>
            <a:r>
              <a:rPr lang="en-US" sz="1400" dirty="0"/>
              <a:t>Greg Thompson, NCAR/</a:t>
            </a:r>
            <a:r>
              <a:rPr lang="en-US" sz="1400" dirty="0" smtClean="0"/>
              <a:t>DTC; </a:t>
            </a:r>
          </a:p>
          <a:p>
            <a:r>
              <a:rPr lang="en-US" sz="1400" dirty="0" smtClean="0"/>
              <a:t>Ligia </a:t>
            </a:r>
            <a:r>
              <a:rPr lang="en-US" sz="1400" dirty="0" err="1" smtClean="0"/>
              <a:t>Bernardet</a:t>
            </a:r>
            <a:r>
              <a:rPr lang="en-US" sz="1400" dirty="0" smtClean="0"/>
              <a:t> and Mrinal </a:t>
            </a:r>
            <a:r>
              <a:rPr lang="en-US" sz="1400" dirty="0" err="1" smtClean="0"/>
              <a:t>Biswas</a:t>
            </a:r>
            <a:r>
              <a:rPr lang="en-US" sz="1400" dirty="0" smtClean="0"/>
              <a:t>, DTC; Brad Ferrier, NCEP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5D07-41B0-BC4E-AB8C-9EAE5774EBA6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693" y="326225"/>
            <a:ext cx="2773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HSRP meeting 9 May 2013, </a:t>
            </a:r>
          </a:p>
          <a:p>
            <a:r>
              <a:rPr lang="en-US" i="1" dirty="0" smtClean="0"/>
              <a:t>NASA Ames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219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More semi-idealized WRF-ARW simulations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b="1" i="1" dirty="0"/>
              <a:t>f</a:t>
            </a:r>
            <a:r>
              <a:rPr lang="en-US" sz="1600" b="1" dirty="0" smtClean="0"/>
              <a:t>-plane &amp; curved Earth</a:t>
            </a:r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5AE-BFFB-824B-802E-07DF5E47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WRF 3.4.1 “real-data” version</a:t>
            </a:r>
          </a:p>
          <a:p>
            <a:r>
              <a:rPr lang="en-US" sz="2400" b="1" i="1" dirty="0" smtClean="0"/>
              <a:t>f</a:t>
            </a:r>
            <a:r>
              <a:rPr lang="en-US" sz="2400" b="1" dirty="0"/>
              <a:t>-plane 20˚</a:t>
            </a:r>
            <a:r>
              <a:rPr lang="en-US" sz="2400" b="1" dirty="0" smtClean="0"/>
              <a:t>N or fully curved Earth</a:t>
            </a:r>
          </a:p>
          <a:p>
            <a:r>
              <a:rPr lang="en-US" sz="2400" dirty="0" smtClean="0"/>
              <a:t>4 km resolution</a:t>
            </a:r>
          </a:p>
          <a:p>
            <a:r>
              <a:rPr lang="en-US" sz="2400" dirty="0" smtClean="0"/>
              <a:t>No land, uniform SST</a:t>
            </a:r>
          </a:p>
          <a:p>
            <a:r>
              <a:rPr lang="en-US" sz="2400" dirty="0" smtClean="0"/>
              <a:t>Modified Jordan sounding</a:t>
            </a:r>
          </a:p>
          <a:p>
            <a:r>
              <a:rPr lang="en-US" sz="2400" dirty="0" smtClean="0"/>
              <a:t>No initial wind or shear</a:t>
            </a:r>
          </a:p>
          <a:p>
            <a:r>
              <a:rPr lang="en-US" sz="2400" dirty="0" smtClean="0"/>
              <a:t>Bubble initialization</a:t>
            </a:r>
          </a:p>
          <a:p>
            <a:r>
              <a:rPr lang="en-US" sz="2400" b="1" dirty="0" smtClean="0"/>
              <a:t>Thompson microphysics </a:t>
            </a:r>
            <a:r>
              <a:rPr lang="en-US" sz="2400" dirty="0" smtClean="0"/>
              <a:t>(among others)</a:t>
            </a:r>
          </a:p>
          <a:p>
            <a:r>
              <a:rPr lang="en-US" sz="2400" dirty="0" smtClean="0"/>
              <a:t>RRTMG LW and SW radiation (among others)</a:t>
            </a:r>
          </a:p>
          <a:p>
            <a:r>
              <a:rPr lang="en-US" sz="2400" b="1" dirty="0" smtClean="0"/>
              <a:t>96 h simulations with and without CRF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mpson-vertical-xsecs_u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(colored) and tangential (contoured) winds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CRF-off storm is narrower, stronger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CRF-on storm has more extensive radial outflow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27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41642" y="2702108"/>
            <a:ext cx="921403" cy="272701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565" y="98470"/>
            <a:ext cx="467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Temporally &amp; azimuthally </a:t>
            </a:r>
            <a:r>
              <a:rPr lang="en-US" b="1" i="1" dirty="0" smtClean="0"/>
              <a:t>averaged – last 24 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6273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_H_341_non-f-plane_vert_xsecs_F_R05_R06_TOTCON_R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72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ondensate (colored) </a:t>
            </a:r>
          </a:p>
          <a:p>
            <a:r>
              <a:rPr lang="en-US" dirty="0" smtClean="0"/>
              <a:t>and net radiative forcing (contoured)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520116"/>
            <a:ext cx="2729404" cy="9712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has more extensive anvil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27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3" y="659368"/>
            <a:ext cx="9524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-0.9 K/h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40587" y="1028700"/>
            <a:ext cx="336188" cy="39084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5810" y="5306716"/>
            <a:ext cx="149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dirty="0" smtClean="0"/>
              <a:t>nly clear sky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65400" y="10233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6764" y="176103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W_H_341_non-f-plane_vert_xsecs_R05_totcon_LW_S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ondensate (colored) </a:t>
            </a:r>
          </a:p>
          <a:p>
            <a:r>
              <a:rPr lang="en-US" dirty="0" smtClean="0"/>
              <a:t>and radiative forcing (contoured)</a:t>
            </a:r>
          </a:p>
          <a:p>
            <a:endParaRPr lang="en-US" dirty="0"/>
          </a:p>
          <a:p>
            <a:r>
              <a:rPr lang="en-US" dirty="0" smtClean="0"/>
              <a:t>Top: </a:t>
            </a:r>
            <a:r>
              <a:rPr lang="en-US" b="1" dirty="0" smtClean="0"/>
              <a:t>LW component</a:t>
            </a:r>
          </a:p>
          <a:p>
            <a:r>
              <a:rPr lang="en-US" dirty="0" smtClean="0"/>
              <a:t>Bottom: </a:t>
            </a:r>
            <a:r>
              <a:rPr lang="en-US" b="1" dirty="0" smtClean="0"/>
              <a:t>SW component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520116"/>
            <a:ext cx="2729404" cy="9712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Substantial cancellation between LW &amp; SW… during the </a:t>
            </a:r>
            <a:r>
              <a:rPr lang="en-US" b="1" i="1" dirty="0" smtClean="0">
                <a:solidFill>
                  <a:srgbClr val="000000"/>
                </a:solidFill>
              </a:rPr>
              <a:t>day</a:t>
            </a:r>
            <a:endParaRPr lang="en-US" b="1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473" y="659368"/>
            <a:ext cx="9524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-1.6 K/h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68877" y="1028700"/>
            <a:ext cx="336188" cy="39084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5198" y="3239922"/>
            <a:ext cx="8817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0.8 K/h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07602" y="3609254"/>
            <a:ext cx="336188" cy="3908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1757" y="2652184"/>
            <a:ext cx="63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LW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3848" y="5159290"/>
            <a:ext cx="892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SW</a:t>
            </a:r>
          </a:p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Over 24 h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W_H_341_non-f-plane_vert_xsecs_R05_totcon_LW_S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ondensate (colored) </a:t>
            </a:r>
          </a:p>
          <a:p>
            <a:r>
              <a:rPr lang="en-US" dirty="0" smtClean="0"/>
              <a:t>and radiative forcing (contoured)</a:t>
            </a:r>
          </a:p>
          <a:p>
            <a:endParaRPr lang="en-US" dirty="0"/>
          </a:p>
          <a:p>
            <a:r>
              <a:rPr lang="en-US" dirty="0" smtClean="0"/>
              <a:t>Top: LW ONLY</a:t>
            </a:r>
          </a:p>
          <a:p>
            <a:r>
              <a:rPr lang="en-US" dirty="0" smtClean="0"/>
              <a:t>Bottom: SW ONLY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520116"/>
            <a:ext cx="2729404" cy="9712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Substantial cancellation between LW &amp; SW… during the </a:t>
            </a:r>
            <a:r>
              <a:rPr lang="en-US" b="1" i="1" dirty="0" smtClean="0">
                <a:solidFill>
                  <a:srgbClr val="000000"/>
                </a:solidFill>
              </a:rPr>
              <a:t>day</a:t>
            </a:r>
            <a:endParaRPr lang="en-US" b="1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473" y="659368"/>
            <a:ext cx="9524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-1.6 K/h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68877" y="1028700"/>
            <a:ext cx="336188" cy="39084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5198" y="3239922"/>
            <a:ext cx="8817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0.8 K/h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07602" y="3609254"/>
            <a:ext cx="336188" cy="3908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1757" y="2652184"/>
            <a:ext cx="63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LW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050" y="5267128"/>
            <a:ext cx="666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W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x_new_lw_sw_profile_15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45" y="1704436"/>
            <a:ext cx="3543300" cy="4130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3909" y="4312299"/>
            <a:ext cx="1191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CloudSat</a:t>
            </a:r>
            <a:r>
              <a:rPr lang="en-US" sz="2000" b="1" i="1" dirty="0" smtClean="0"/>
              <a:t> </a:t>
            </a:r>
          </a:p>
          <a:p>
            <a:r>
              <a:rPr lang="en-US" sz="2000" b="1" i="1" dirty="0" err="1" smtClean="0"/>
              <a:t>obs</a:t>
            </a:r>
            <a:endParaRPr lang="en-US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2413" y="4755274"/>
            <a:ext cx="130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Wu and Su,</a:t>
            </a:r>
          </a:p>
          <a:p>
            <a:pPr algn="r"/>
            <a:r>
              <a:rPr lang="en-US" i="1" dirty="0" smtClean="0"/>
              <a:t>JPL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215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W_H_341_non-f-plane_vert_xsecs_R05_R06_DH_R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Diabatic heating from microphysics (colored) </a:t>
            </a:r>
          </a:p>
          <a:p>
            <a:r>
              <a:rPr lang="en-US" dirty="0" smtClean="0"/>
              <a:t>and net radiative forcing (contoured)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has more upper-level heating, less lower-level cooling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27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1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7396" y="1602530"/>
            <a:ext cx="2842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Difference fields </a:t>
            </a:r>
            <a:r>
              <a:rPr lang="en-US" dirty="0" smtClean="0"/>
              <a:t>for</a:t>
            </a:r>
          </a:p>
          <a:p>
            <a:r>
              <a:rPr lang="en-US" dirty="0"/>
              <a:t>d</a:t>
            </a:r>
            <a:r>
              <a:rPr lang="en-US" dirty="0" smtClean="0"/>
              <a:t>iabatic heating from microphysics</a:t>
            </a:r>
            <a:r>
              <a:rPr lang="en-US" b="1" dirty="0" smtClean="0"/>
              <a:t> </a:t>
            </a:r>
            <a:r>
              <a:rPr lang="en-US" dirty="0" smtClean="0"/>
              <a:t>(colored) </a:t>
            </a:r>
          </a:p>
          <a:p>
            <a:r>
              <a:rPr lang="en-US" dirty="0" smtClean="0"/>
              <a:t>and net radiative forcing (contoured)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5444972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54000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WW_F_341_R05_R06_dhdiff_raddif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9" y="1779436"/>
            <a:ext cx="5486400" cy="33147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has more extensive heating, concentrated in upper troposphere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5400000" flipH="1" flipV="1">
            <a:off x="58105" y="4795705"/>
            <a:ext cx="1104028" cy="473154"/>
          </a:xfrm>
          <a:prstGeom prst="curvedConnector3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201" y="5648960"/>
            <a:ext cx="116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Eye width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difference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0800000">
            <a:off x="2228804" y="3429002"/>
            <a:ext cx="1033465" cy="593030"/>
          </a:xfrm>
          <a:prstGeom prst="curvedConnector3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55406" y="3860155"/>
            <a:ext cx="153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Extra heating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0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ngs_sfc_f_r05_r06_t01_t02_fplaneru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69"/>
            <a:ext cx="6086475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Tangential wind at lowest model level: CRF-on vs. CRF-off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6548" y="2167447"/>
            <a:ext cx="1654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10 m/s or 20 </a:t>
            </a:r>
            <a:r>
              <a:rPr lang="en-US" i="1" dirty="0" err="1" smtClean="0"/>
              <a:t>kt</a:t>
            </a:r>
            <a:endParaRPr lang="en-US" i="1" dirty="0"/>
          </a:p>
        </p:txBody>
      </p:sp>
      <p:sp>
        <p:nvSpPr>
          <p:cNvPr id="5" name="Right Brace 4"/>
          <p:cNvSpPr/>
          <p:nvPr/>
        </p:nvSpPr>
        <p:spPr>
          <a:xfrm>
            <a:off x="1335344" y="2049750"/>
            <a:ext cx="105842" cy="6112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11664" y="3705827"/>
            <a:ext cx="1841500" cy="2019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CRF-on is:</a:t>
            </a:r>
          </a:p>
          <a:p>
            <a:pPr algn="ctr"/>
            <a:endParaRPr lang="en-US" i="1" dirty="0">
              <a:solidFill>
                <a:srgbClr val="000000"/>
              </a:solidFill>
            </a:endParaRPr>
          </a:p>
          <a:p>
            <a:pPr algn="ctr"/>
            <a:r>
              <a:rPr lang="en-US" i="1" dirty="0">
                <a:solidFill>
                  <a:srgbClr val="000000"/>
                </a:solidFill>
              </a:rPr>
              <a:t>w</a:t>
            </a:r>
            <a:r>
              <a:rPr lang="en-US" i="1" dirty="0" smtClean="0">
                <a:solidFill>
                  <a:srgbClr val="000000"/>
                </a:solidFill>
              </a:rPr>
              <a:t>eaker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wider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broader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3747" y="4474540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CRF-on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2951" y="52796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CRF-off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35344" y="4843872"/>
            <a:ext cx="495012" cy="43575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78605" y="4059389"/>
            <a:ext cx="473154" cy="44827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ngs_sfc_f_r05_r06_t01_t02_fplaneru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69"/>
            <a:ext cx="6086475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Tangential wind at lowest model level: </a:t>
            </a:r>
            <a:r>
              <a:rPr lang="en-US" i="1" dirty="0" smtClean="0"/>
              <a:t>f</a:t>
            </a:r>
            <a:r>
              <a:rPr lang="en-US" dirty="0" smtClean="0"/>
              <a:t>-plane vs. </a:t>
            </a:r>
            <a:r>
              <a:rPr lang="en-US" b="1" dirty="0" smtClean="0"/>
              <a:t>curved Earth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6548" y="2167447"/>
            <a:ext cx="1654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10 m/s or 20 </a:t>
            </a:r>
            <a:r>
              <a:rPr lang="en-US" i="1" dirty="0" err="1" smtClean="0"/>
              <a:t>kt</a:t>
            </a:r>
            <a:endParaRPr lang="en-US" i="1" dirty="0"/>
          </a:p>
        </p:txBody>
      </p:sp>
      <p:sp>
        <p:nvSpPr>
          <p:cNvPr id="5" name="Right Brace 4"/>
          <p:cNvSpPr/>
          <p:nvPr/>
        </p:nvSpPr>
        <p:spPr>
          <a:xfrm>
            <a:off x="1335344" y="2049750"/>
            <a:ext cx="105842" cy="6112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19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11664" y="3705827"/>
            <a:ext cx="1841500" cy="2019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Curved Earth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CRF-on now more intense;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outer winds still stronger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3" name="Picture 2" descr="tangs_sfc_f_r05_r06_t01_t02_allru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6252"/>
            <a:ext cx="6086475" cy="4972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7490" y="4554939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CRF-on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1204" y="53600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CRF-off</a:t>
            </a:r>
            <a:endParaRPr lang="en-US" b="1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490" y="4283528"/>
            <a:ext cx="145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</a:t>
            </a:r>
            <a:r>
              <a:rPr lang="en-US" b="1" i="1" dirty="0" smtClean="0"/>
              <a:t>urved Earth</a:t>
            </a:r>
            <a:endParaRPr lang="en-US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98282" y="4989067"/>
            <a:ext cx="495012" cy="43575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41543" y="4204584"/>
            <a:ext cx="473154" cy="44827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05 at 6.22.37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4100"/>
            <a:ext cx="6007100" cy="3263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Screen Shot 2013-05-05 at 6.22.2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0532"/>
            <a:ext cx="5965059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160" y="884097"/>
            <a:ext cx="193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environment</a:t>
            </a:r>
          </a:p>
          <a:p>
            <a:r>
              <a:rPr lang="en-US" i="1" dirty="0"/>
              <a:t>(200-400 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48" y="261494"/>
            <a:ext cx="534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Relative humidity anomalies in TC front-right quadrant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5058" y="3950291"/>
            <a:ext cx="177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Far environment</a:t>
            </a:r>
            <a:endParaRPr lang="en-US" i="1" dirty="0"/>
          </a:p>
          <a:p>
            <a:r>
              <a:rPr lang="en-US" i="1" dirty="0" smtClean="0"/>
              <a:t>(600-800 </a:t>
            </a:r>
            <a:r>
              <a:rPr lang="en-US" i="1" dirty="0"/>
              <a:t>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5058" y="6386557"/>
            <a:ext cx="215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 et al. (2012, GRL)</a:t>
            </a:r>
            <a:endParaRPr lang="en-US" dirty="0"/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601771" y="26697"/>
            <a:ext cx="3063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W</a:t>
            </a:r>
            <a:r>
              <a:rPr lang="en-US" sz="1400" dirty="0">
                <a:solidFill>
                  <a:srgbClr val="000099"/>
                </a:solidFill>
              </a:rPr>
              <a:t>: Weakening; </a:t>
            </a:r>
            <a:r>
              <a:rPr lang="en-US" sz="1400" b="1" dirty="0">
                <a:solidFill>
                  <a:srgbClr val="000099"/>
                </a:solidFill>
              </a:rPr>
              <a:t>N</a:t>
            </a:r>
            <a:r>
              <a:rPr lang="en-US" sz="1400" dirty="0">
                <a:solidFill>
                  <a:srgbClr val="000099"/>
                </a:solidFill>
              </a:rPr>
              <a:t>: Neutral; </a:t>
            </a:r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en-US" sz="1400" b="1" dirty="0" smtClean="0">
                <a:solidFill>
                  <a:srgbClr val="000099"/>
                </a:solidFill>
              </a:rPr>
              <a:t>I</a:t>
            </a:r>
            <a:r>
              <a:rPr lang="en-US" sz="1400" dirty="0">
                <a:solidFill>
                  <a:srgbClr val="000099"/>
                </a:solidFill>
              </a:rPr>
              <a:t>: Intensifying; </a:t>
            </a:r>
            <a:r>
              <a:rPr lang="en-US" sz="1400" dirty="0" smtClean="0">
                <a:solidFill>
                  <a:srgbClr val="000099"/>
                </a:solidFill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</a:rPr>
              <a:t>RI</a:t>
            </a:r>
            <a:r>
              <a:rPr lang="en-US" sz="1400" dirty="0">
                <a:solidFill>
                  <a:srgbClr val="000099"/>
                </a:solidFill>
              </a:rPr>
              <a:t>: Rapidly Intensifying</a:t>
            </a:r>
          </a:p>
        </p:txBody>
      </p:sp>
    </p:spTree>
    <p:extLst>
      <p:ext uri="{BB962C8B-B14F-4D97-AF65-F5344CB8AC3E}">
        <p14:creationId xmlns:p14="http://schemas.microsoft.com/office/powerpoint/2010/main" val="403354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W_H_341_non-f-plane_vert_xsecs_T01_T02_u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56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(colored) and tangential (contoured) winds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CRF-off storm is slightly narrower, but weaker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CRF-on storm has more extensive radial outflow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19291" y="434345"/>
            <a:ext cx="156844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Curved Earth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200011" y="2826629"/>
            <a:ext cx="1397040" cy="2565135"/>
          </a:xfrm>
          <a:prstGeom prst="line">
            <a:avLst/>
          </a:prstGeom>
          <a:ln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93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W_H_341_non-f-plane_vert_xsecs_T01_T02_dh_rad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Diabatic heating from microphysics (colored) </a:t>
            </a:r>
          </a:p>
          <a:p>
            <a:r>
              <a:rPr lang="en-US" dirty="0" smtClean="0"/>
              <a:t>and net radiative forcing (contoured)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19291" y="434345"/>
            <a:ext cx="156124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Curved Earth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12886" y="43529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has more outer core heating;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little net cooling seen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19787" y="2219189"/>
            <a:ext cx="975018" cy="2796435"/>
          </a:xfrm>
          <a:prstGeom prst="line">
            <a:avLst/>
          </a:prstGeom>
          <a:ln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WW_H_341_non-f-plane_vert_xsecs_T01_T02_dh_rad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07" y="8677"/>
            <a:ext cx="4249420" cy="4489450"/>
          </a:xfrm>
          <a:prstGeom prst="rect">
            <a:avLst/>
          </a:prstGeom>
        </p:spPr>
      </p:pic>
      <p:pic>
        <p:nvPicPr>
          <p:cNvPr id="5" name="Picture 4" descr="WW_H_341_non-f-plane_vert_xsecs_R05_R06_DH_R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2"/>
            <a:ext cx="4249420" cy="448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0826" y="4632187"/>
            <a:ext cx="87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</a:t>
            </a:r>
            <a:r>
              <a:rPr lang="en-US" dirty="0" smtClean="0"/>
              <a:t>-plane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5359" y="4632187"/>
            <a:ext cx="137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urved Earth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3659" y="431346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Diabatic forcing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77479" y="1162221"/>
            <a:ext cx="5496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3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_H_341_non-f-plane_vert_xsecs_R05_R06_T01_T02_DHdiff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Difference fields</a:t>
            </a:r>
            <a:r>
              <a:rPr lang="en-US" dirty="0" smtClean="0"/>
              <a:t> for</a:t>
            </a:r>
          </a:p>
          <a:p>
            <a:r>
              <a:rPr lang="en-US" dirty="0"/>
              <a:t>d</a:t>
            </a:r>
            <a:r>
              <a:rPr lang="en-US" dirty="0" smtClean="0"/>
              <a:t>iabatic heating from microphysics (colored) </a:t>
            </a:r>
          </a:p>
          <a:p>
            <a:r>
              <a:rPr lang="en-US" dirty="0" smtClean="0"/>
              <a:t>and net radiative forcing (contoured)</a:t>
            </a:r>
          </a:p>
          <a:p>
            <a:endParaRPr lang="en-US" dirty="0"/>
          </a:p>
          <a:p>
            <a:r>
              <a:rPr lang="en-US" dirty="0" smtClean="0"/>
              <a:t>Top:</a:t>
            </a:r>
            <a:r>
              <a:rPr lang="en-US" i="1" dirty="0" smtClean="0"/>
              <a:t> f</a:t>
            </a:r>
            <a:r>
              <a:rPr lang="en-US" dirty="0" smtClean="0"/>
              <a:t>-plane</a:t>
            </a:r>
          </a:p>
          <a:p>
            <a:r>
              <a:rPr lang="en-US" dirty="0" smtClean="0"/>
              <a:t>Bottom: curved Earth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Heating difference patterns are different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46200" y="1755748"/>
            <a:ext cx="1990776" cy="1033525"/>
          </a:xfrm>
          <a:prstGeom prst="ellipse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66025" y="4740175"/>
            <a:ext cx="1990776" cy="1033525"/>
          </a:xfrm>
          <a:prstGeom prst="ellipse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CRF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Strengthens radial outflow</a:t>
            </a:r>
          </a:p>
          <a:p>
            <a:r>
              <a:rPr lang="en-US" dirty="0" smtClean="0"/>
              <a:t>Enhances outer region convection</a:t>
            </a:r>
          </a:p>
          <a:p>
            <a:r>
              <a:rPr lang="en-US" dirty="0" smtClean="0"/>
              <a:t>Broadens wind field</a:t>
            </a:r>
          </a:p>
          <a:p>
            <a:r>
              <a:rPr lang="en-US" dirty="0" smtClean="0"/>
              <a:t>Widens storm eye</a:t>
            </a:r>
          </a:p>
          <a:p>
            <a:r>
              <a:rPr lang="en-US" i="1" dirty="0" smtClean="0"/>
              <a:t>No </a:t>
            </a:r>
            <a:r>
              <a:rPr lang="en-US" i="1" dirty="0" smtClean="0"/>
              <a:t>systematic influence </a:t>
            </a:r>
            <a:r>
              <a:rPr lang="en-US" i="1" dirty="0" smtClean="0"/>
              <a:t>on intensity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Sensitivity to microphysics scheme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in schemes rich in cloud ice and snow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Small in “graupel-happy” parameterizations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Operational HWRF (still) has no CRF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help explain some model size, structure biases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188" y="6400800"/>
            <a:ext cx="264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text </a:t>
            </a:r>
            <a:r>
              <a:rPr lang="en-US" dirty="0" smtClean="0"/>
              <a:t>= not shown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The physics of CRF: how and why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b="1" dirty="0" err="1" smtClean="0"/>
              <a:t>Axisymmeric</a:t>
            </a:r>
            <a:r>
              <a:rPr lang="en-US" sz="1600" b="1" dirty="0" smtClean="0"/>
              <a:t> simulations with CM1</a:t>
            </a:r>
          </a:p>
          <a:p>
            <a:r>
              <a:rPr lang="en-US" sz="1600" b="1" dirty="0" smtClean="0"/>
              <a:t>Moist and dry versions</a:t>
            </a:r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5AE-BFFB-824B-802E-07DF5E475B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CM1 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Axisymmetric framework (</a:t>
            </a:r>
            <a:r>
              <a:rPr lang="en-US" sz="2400" i="1" dirty="0" smtClean="0"/>
              <a:t>f</a:t>
            </a:r>
            <a:r>
              <a:rPr lang="en-US" sz="2400" dirty="0"/>
              <a:t>-</a:t>
            </a:r>
            <a:r>
              <a:rPr lang="en-US" sz="2400" dirty="0" smtClean="0"/>
              <a:t>plane 20˚N)</a:t>
            </a:r>
          </a:p>
          <a:p>
            <a:r>
              <a:rPr lang="en-US" sz="2400" dirty="0" smtClean="0"/>
              <a:t>5 km resolution</a:t>
            </a:r>
          </a:p>
          <a:p>
            <a:r>
              <a:rPr lang="en-US" sz="2400" dirty="0" smtClean="0"/>
              <a:t>16 day simulations</a:t>
            </a:r>
          </a:p>
          <a:p>
            <a:r>
              <a:rPr lang="en-US" sz="2400" dirty="0" err="1" smtClean="0"/>
              <a:t>Rotunno</a:t>
            </a:r>
            <a:r>
              <a:rPr lang="en-US" sz="2400" dirty="0" smtClean="0"/>
              <a:t>-Emanuel moist-neutral sounding</a:t>
            </a:r>
          </a:p>
          <a:p>
            <a:r>
              <a:rPr lang="en-US" sz="2400" dirty="0"/>
              <a:t>Goddard </a:t>
            </a:r>
            <a:r>
              <a:rPr lang="en-US" sz="2400" dirty="0" smtClean="0"/>
              <a:t>radiation (modified)</a:t>
            </a:r>
            <a:endParaRPr lang="en-US" sz="2400" dirty="0" smtClean="0"/>
          </a:p>
          <a:p>
            <a:r>
              <a:rPr lang="en-US" sz="2400" dirty="0" smtClean="0"/>
              <a:t>Thompson microphysics</a:t>
            </a:r>
          </a:p>
          <a:p>
            <a:r>
              <a:rPr lang="en-US" sz="2400" dirty="0" smtClean="0"/>
              <a:t>Averaging period: last 4 days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angs_sfc_f_r05_r06_t01_t02_CM1_15LW_RUNS_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133"/>
            <a:ext cx="6086475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Tangential wind at lowest model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6548" y="1881051"/>
            <a:ext cx="1654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10 m/s or 20 </a:t>
            </a:r>
            <a:r>
              <a:rPr lang="en-US" i="1" dirty="0" err="1" smtClean="0"/>
              <a:t>kt</a:t>
            </a:r>
            <a:endParaRPr lang="en-US" i="1" dirty="0"/>
          </a:p>
        </p:txBody>
      </p:sp>
      <p:sp>
        <p:nvSpPr>
          <p:cNvPr id="5" name="Right Brace 4"/>
          <p:cNvSpPr/>
          <p:nvPr/>
        </p:nvSpPr>
        <p:spPr>
          <a:xfrm>
            <a:off x="1335344" y="1763354"/>
            <a:ext cx="105842" cy="6112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27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11664" y="3705827"/>
            <a:ext cx="1841500" cy="20193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CRF-on stronger than CRF-off;</a:t>
            </a: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Both much stronger than 3D versions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554939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CRF-on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1204" y="53600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CRF-off</a:t>
            </a:r>
            <a:endParaRPr lang="en-US" b="1" dirty="0">
              <a:solidFill>
                <a:srgbClr val="2F2B2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41543" y="4669542"/>
            <a:ext cx="0" cy="398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47173" y="4569926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10 m/s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335344" y="4843872"/>
            <a:ext cx="495012" cy="43575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32560" y="3730731"/>
            <a:ext cx="473154" cy="44827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3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PLANE-vertical-xsecs_UV_totcon_T01_T02_15L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58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ondensate (colored) </a:t>
            </a:r>
          </a:p>
          <a:p>
            <a:r>
              <a:rPr lang="en-US" dirty="0" smtClean="0"/>
              <a:t>and total radiative </a:t>
            </a:r>
          </a:p>
          <a:p>
            <a:r>
              <a:rPr lang="en-US" dirty="0" smtClean="0"/>
              <a:t>forcing (contoured)</a:t>
            </a:r>
          </a:p>
          <a:p>
            <a:endParaRPr lang="en-US" dirty="0" smtClean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has wider anvil, and is also deeper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565400" y="1945697"/>
            <a:ext cx="1023453" cy="34020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5248" y="1398105"/>
            <a:ext cx="4876800" cy="11651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5248" y="4021433"/>
            <a:ext cx="4876800" cy="11651"/>
          </a:xfrm>
          <a:prstGeom prst="line">
            <a:avLst/>
          </a:pr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2136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6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PLANE-vertical-xsecs_UV_T01_15LW_T02_15L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58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(colored) and tangential (contoured) winds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again wider with stronger outflow </a:t>
            </a:r>
          </a:p>
          <a:p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1" dirty="0" smtClean="0">
                <a:solidFill>
                  <a:srgbClr val="000000"/>
                </a:solidFill>
              </a:rPr>
              <a:t>ut also higher intensity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2136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17906" y="2702108"/>
            <a:ext cx="1624657" cy="272701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4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science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the outflow layer interact with the environment?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How do intrusions of dry air impact intensity change?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LANE-vertical-xsecs_UV-T01exp_diffs_moist_vs_d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1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wind (colored) </a:t>
            </a:r>
          </a:p>
          <a:p>
            <a:r>
              <a:rPr lang="en-US" dirty="0" smtClean="0"/>
              <a:t>and CRF forcing </a:t>
            </a:r>
          </a:p>
          <a:p>
            <a:r>
              <a:rPr lang="en-US" dirty="0" smtClean="0"/>
              <a:t>(contoured)</a:t>
            </a:r>
          </a:p>
          <a:p>
            <a:endParaRPr lang="en-US" dirty="0"/>
          </a:p>
          <a:p>
            <a:r>
              <a:rPr lang="en-US" dirty="0" smtClean="0"/>
              <a:t>Top: CRF </a:t>
            </a:r>
            <a:r>
              <a:rPr lang="en-US" b="1" i="1" dirty="0" smtClean="0"/>
              <a:t>differences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By </a:t>
            </a:r>
            <a:r>
              <a:rPr lang="en-US" i="1" u="sng" dirty="0" smtClean="0">
                <a:solidFill>
                  <a:srgbClr val="000000"/>
                </a:solidFill>
              </a:rPr>
              <a:t>itself</a:t>
            </a:r>
            <a:r>
              <a:rPr lang="en-US" i="1" dirty="0" smtClean="0">
                <a:solidFill>
                  <a:srgbClr val="000000"/>
                </a:solidFill>
              </a:rPr>
              <a:t>, CRF forcing encourages stronger radial outflow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65" y="3437466"/>
            <a:ext cx="8089234" cy="3420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245869" y="3674277"/>
            <a:ext cx="1104028" cy="473154"/>
          </a:xfrm>
          <a:prstGeom prst="curvedConnector3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965" y="4527532"/>
            <a:ext cx="116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Eye width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difference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2946024" y="2065851"/>
            <a:ext cx="593030" cy="12700"/>
          </a:xfrm>
          <a:prstGeom prst="curvedConnector3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05804" y="2430684"/>
            <a:ext cx="241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Deeper, stronger,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more extensive outflow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LANE-vertical-xsecs_UV-T01exp_diffs_moist_vs_dr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1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wind (colored) </a:t>
            </a:r>
          </a:p>
          <a:p>
            <a:r>
              <a:rPr lang="en-US" dirty="0" smtClean="0"/>
              <a:t>and CRF forcing </a:t>
            </a:r>
          </a:p>
          <a:p>
            <a:r>
              <a:rPr lang="en-US" dirty="0" smtClean="0"/>
              <a:t>(contoured)</a:t>
            </a:r>
          </a:p>
          <a:p>
            <a:endParaRPr lang="en-US" dirty="0"/>
          </a:p>
          <a:p>
            <a:r>
              <a:rPr lang="en-US" dirty="0" smtClean="0"/>
              <a:t>Top: CRF </a:t>
            </a:r>
            <a:r>
              <a:rPr lang="en-US" b="1" i="1" dirty="0" smtClean="0"/>
              <a:t>differences</a:t>
            </a:r>
          </a:p>
          <a:p>
            <a:r>
              <a:rPr lang="en-US" dirty="0" smtClean="0"/>
              <a:t>Bottom: </a:t>
            </a:r>
            <a:r>
              <a:rPr lang="en-US" i="1" dirty="0" smtClean="0">
                <a:solidFill>
                  <a:srgbClr val="FF0000"/>
                </a:solidFill>
              </a:rPr>
              <a:t>dry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By </a:t>
            </a:r>
            <a:r>
              <a:rPr lang="en-US" i="1" u="sng" dirty="0" smtClean="0">
                <a:solidFill>
                  <a:srgbClr val="000000"/>
                </a:solidFill>
              </a:rPr>
              <a:t>itself</a:t>
            </a:r>
            <a:r>
              <a:rPr lang="en-US" i="1" dirty="0" smtClean="0">
                <a:solidFill>
                  <a:srgbClr val="000000"/>
                </a:solidFill>
              </a:rPr>
              <a:t>, CRF forcing encourages stronger radial outflow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Direct</a:t>
            </a:r>
            <a:r>
              <a:rPr lang="en-US" dirty="0" smtClean="0"/>
              <a:t> response to CRF forcing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5D07-41B0-BC4E-AB8C-9EAE5774EBA6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 descr="T01_HD_15LW_DRY_RAD_u_cr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25" y="1968999"/>
            <a:ext cx="5486400" cy="332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6958" y="5468231"/>
            <a:ext cx="5670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• CRF induces stronger radial outflow</a:t>
            </a:r>
            <a:endParaRPr lang="en-US" i="1" dirty="0" smtClean="0"/>
          </a:p>
          <a:p>
            <a:pPr algn="ctr"/>
            <a:r>
              <a:rPr lang="en-US" dirty="0" smtClean="0"/>
              <a:t>• Outflow </a:t>
            </a:r>
            <a:r>
              <a:rPr lang="en-US" dirty="0" err="1" smtClean="0"/>
              <a:t>advects</a:t>
            </a:r>
            <a:r>
              <a:rPr lang="en-US" dirty="0" smtClean="0"/>
              <a:t> hydrometeors that carry the CRF forcing</a:t>
            </a:r>
          </a:p>
          <a:p>
            <a:pPr algn="ctr"/>
            <a:r>
              <a:rPr lang="en-US" dirty="0" smtClean="0"/>
              <a:t>• </a:t>
            </a:r>
            <a:r>
              <a:rPr lang="en-US" b="1" dirty="0" smtClean="0"/>
              <a:t>Anvil expansion (positive feedback)</a:t>
            </a:r>
          </a:p>
        </p:txBody>
      </p:sp>
    </p:spTree>
    <p:extLst>
      <p:ext uri="{BB962C8B-B14F-4D97-AF65-F5344CB8AC3E}">
        <p14:creationId xmlns:p14="http://schemas.microsoft.com/office/powerpoint/2010/main" val="269457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PLANE-vertical-xsecs_UV_totcon_T01_T02_15L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58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ondensate (colored) </a:t>
            </a:r>
          </a:p>
          <a:p>
            <a:r>
              <a:rPr lang="en-US" dirty="0" smtClean="0"/>
              <a:t>and total radiative </a:t>
            </a:r>
          </a:p>
          <a:p>
            <a:r>
              <a:rPr lang="en-US" dirty="0" smtClean="0"/>
              <a:t>forcing (contoured)</a:t>
            </a:r>
          </a:p>
          <a:p>
            <a:endParaRPr lang="en-US" dirty="0" smtClean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Is the cloud-radiative forcing </a:t>
            </a:r>
            <a:r>
              <a:rPr lang="en-US" b="1" i="1" dirty="0" smtClean="0">
                <a:solidFill>
                  <a:srgbClr val="000000"/>
                </a:solidFill>
              </a:rPr>
              <a:t>active</a:t>
            </a:r>
            <a:r>
              <a:rPr lang="en-US" i="1" dirty="0" smtClean="0">
                <a:solidFill>
                  <a:srgbClr val="000000"/>
                </a:solidFill>
              </a:rPr>
              <a:t> or </a:t>
            </a:r>
            <a:r>
              <a:rPr lang="en-US" b="1" i="1" dirty="0" smtClean="0">
                <a:solidFill>
                  <a:srgbClr val="000000"/>
                </a:solidFill>
              </a:rPr>
              <a:t>passive</a:t>
            </a:r>
            <a:r>
              <a:rPr lang="en-US" i="1" dirty="0" smtClean="0">
                <a:solidFill>
                  <a:srgbClr val="000000"/>
                </a:solidFill>
              </a:rPr>
              <a:t>?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565400" y="1945697"/>
            <a:ext cx="1023453" cy="34020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68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LANE-vertical-xsecs_UV-T01_T02A-totcon-r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ondensate (colored) </a:t>
            </a:r>
          </a:p>
          <a:p>
            <a:r>
              <a:rPr lang="en-US" dirty="0" smtClean="0"/>
              <a:t>and total radiative </a:t>
            </a:r>
          </a:p>
          <a:p>
            <a:r>
              <a:rPr lang="en-US" dirty="0" smtClean="0"/>
              <a:t>forcing (contoured)</a:t>
            </a:r>
          </a:p>
          <a:p>
            <a:endParaRPr lang="en-US" dirty="0" smtClean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</a:t>
            </a:r>
            <a:r>
              <a:rPr lang="en-US" b="1" i="1" dirty="0" smtClean="0"/>
              <a:t>fixed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 is </a:t>
            </a:r>
            <a:r>
              <a:rPr lang="en-US" b="1" i="1" dirty="0" smtClean="0">
                <a:solidFill>
                  <a:srgbClr val="000000"/>
                </a:solidFill>
              </a:rPr>
              <a:t>active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88853" y="1945697"/>
            <a:ext cx="1" cy="34020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70600" y="5903893"/>
            <a:ext cx="2131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CRF forcing averaged over</a:t>
            </a:r>
          </a:p>
          <a:p>
            <a:r>
              <a:rPr lang="en-US" sz="1400" i="1" dirty="0" smtClean="0"/>
              <a:t>last 3 days, applied &amp;</a:t>
            </a:r>
          </a:p>
          <a:p>
            <a:r>
              <a:rPr lang="en-US" sz="1400" i="1" dirty="0" smtClean="0"/>
              <a:t>held fixed.  </a:t>
            </a:r>
            <a:r>
              <a:rPr lang="en-US" sz="1400" i="1" u="sng" dirty="0" smtClean="0"/>
              <a:t>Background</a:t>
            </a:r>
          </a:p>
          <a:p>
            <a:r>
              <a:rPr lang="en-US" sz="1400" i="1" u="sng" dirty="0" smtClean="0"/>
              <a:t>LW cooling removed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7993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diabatic heating difference field (CRF-on – CRF-off)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T01_tauqs_tauqi_16d-T02_16d_DHdif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57" y="1877060"/>
            <a:ext cx="6146800" cy="3771900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H="1" flipV="1">
            <a:off x="1353853" y="4926192"/>
            <a:ext cx="1104028" cy="473154"/>
          </a:xfrm>
          <a:prstGeom prst="curvedConnector3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3949" y="5779447"/>
            <a:ext cx="116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Eye width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difference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3306455" y="4088117"/>
            <a:ext cx="1033465" cy="593030"/>
          </a:xfrm>
          <a:prstGeom prst="curvedConnector3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1938" y="4506442"/>
            <a:ext cx="276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Extra heating owing to CRF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900000">
            <a:off x="2202592" y="3307772"/>
            <a:ext cx="696625" cy="1560688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280000">
            <a:off x="3065691" y="3453603"/>
            <a:ext cx="834244" cy="156068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m1_dh_comb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0" y="1151780"/>
            <a:ext cx="4063408" cy="2309904"/>
          </a:xfrm>
          <a:prstGeom prst="rect">
            <a:avLst/>
          </a:prstGeom>
        </p:spPr>
      </p:pic>
      <p:pic>
        <p:nvPicPr>
          <p:cNvPr id="33" name="Picture 32" descr="v_hov_diff_new-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1618488"/>
            <a:ext cx="4629150" cy="3562350"/>
          </a:xfrm>
          <a:prstGeom prst="rect">
            <a:avLst/>
          </a:prstGeom>
        </p:spPr>
      </p:pic>
      <p:pic>
        <p:nvPicPr>
          <p:cNvPr id="32" name="Picture 31" descr="new_3_ts-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496"/>
            <a:ext cx="4178300" cy="339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1654" y="56574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 model response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741" y="539671"/>
            <a:ext cx="344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Diabatic forcing from moist model</a:t>
            </a:r>
          </a:p>
          <a:p>
            <a:r>
              <a:rPr lang="en-US" dirty="0" smtClean="0"/>
              <a:t>CRF-on</a:t>
            </a:r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4607020" y="5842152"/>
            <a:ext cx="7346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53686" y="5156217"/>
            <a:ext cx="0" cy="526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900000">
            <a:off x="703510" y="1548274"/>
            <a:ext cx="696625" cy="1560688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96890" y="2776821"/>
            <a:ext cx="174320" cy="104597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36</a:t>
            </a:fld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242046" y="1830460"/>
            <a:ext cx="0" cy="2839082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10575" y="65361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km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60503" y="491966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00 km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284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m1_dh_comb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0" y="1151780"/>
            <a:ext cx="4063408" cy="2309904"/>
          </a:xfrm>
          <a:prstGeom prst="rect">
            <a:avLst/>
          </a:prstGeom>
        </p:spPr>
      </p:pic>
      <p:pic>
        <p:nvPicPr>
          <p:cNvPr id="18" name="Picture 17" descr="v_hov_diff_new-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1618488"/>
            <a:ext cx="4629150" cy="3562350"/>
          </a:xfrm>
          <a:prstGeom prst="rect">
            <a:avLst/>
          </a:prstGeom>
        </p:spPr>
      </p:pic>
      <p:pic>
        <p:nvPicPr>
          <p:cNvPr id="17" name="Picture 16" descr="new_3_ts-0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008"/>
            <a:ext cx="4178300" cy="339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1654" y="56574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 model response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4607020" y="5842152"/>
            <a:ext cx="7346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53686" y="5156217"/>
            <a:ext cx="0" cy="526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2808" y="5168670"/>
            <a:ext cx="192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w</a:t>
            </a:r>
            <a:r>
              <a:rPr lang="en-US" b="1" i="1" dirty="0" smtClean="0">
                <a:solidFill>
                  <a:srgbClr val="FF0000"/>
                </a:solidFill>
              </a:rPr>
              <a:t>idens, broadens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280000">
            <a:off x="1238921" y="1710152"/>
            <a:ext cx="834244" cy="156068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87292" y="3362222"/>
            <a:ext cx="206099" cy="2041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37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741" y="539671"/>
            <a:ext cx="344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Diabatic forcing from moist model</a:t>
            </a:r>
          </a:p>
          <a:p>
            <a:r>
              <a:rPr lang="en-US" dirty="0" smtClean="0"/>
              <a:t>CRF-on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42046" y="1830460"/>
            <a:ext cx="0" cy="2839082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0575" y="65361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km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060503" y="491966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00 km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854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m1_dh_comb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0" y="1151780"/>
            <a:ext cx="4063408" cy="2309904"/>
          </a:xfrm>
          <a:prstGeom prst="rect">
            <a:avLst/>
          </a:prstGeom>
        </p:spPr>
      </p:pic>
      <p:pic>
        <p:nvPicPr>
          <p:cNvPr id="21" name="Picture 20" descr="v_hov_diff_new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1618488"/>
            <a:ext cx="4629150" cy="3562350"/>
          </a:xfrm>
          <a:prstGeom prst="rect">
            <a:avLst/>
          </a:prstGeom>
        </p:spPr>
      </p:pic>
      <p:pic>
        <p:nvPicPr>
          <p:cNvPr id="20" name="Picture 19" descr="new_3_ts-0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008"/>
            <a:ext cx="4178300" cy="339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1654" y="56574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 model response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4607020" y="5842152"/>
            <a:ext cx="7346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53686" y="5156217"/>
            <a:ext cx="0" cy="526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38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9196" y="1647890"/>
            <a:ext cx="2035802" cy="1560688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62390" y="3200192"/>
            <a:ext cx="716607" cy="1755747"/>
          </a:xfrm>
          <a:prstGeom prst="straightConnector1">
            <a:avLst/>
          </a:prstGeom>
          <a:ln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741" y="539671"/>
            <a:ext cx="344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Diabatic forcing from moist model</a:t>
            </a:r>
          </a:p>
          <a:p>
            <a:r>
              <a:rPr lang="en-US" dirty="0" smtClean="0"/>
              <a:t>CRF-on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242046" y="1830460"/>
            <a:ext cx="0" cy="2839082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0575" y="65361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km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60503" y="491966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r>
              <a:rPr lang="en-US" sz="1400" dirty="0" smtClean="0"/>
              <a:t>00 km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181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cartoon_may2013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1953260"/>
            <a:ext cx="7823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55AE-BFFB-824B-802E-07DF5E47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cartoon_may2013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1953260"/>
            <a:ext cx="7823200" cy="3695700"/>
          </a:xfrm>
          <a:prstGeom prst="rect">
            <a:avLst/>
          </a:prstGeom>
        </p:spPr>
      </p:pic>
      <p:pic>
        <p:nvPicPr>
          <p:cNvPr id="2" name="Picture 1" descr="cartoon_may2013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1949147"/>
            <a:ext cx="7823200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5354" y="2060179"/>
            <a:ext cx="53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801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cartoon_may2013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1953260"/>
            <a:ext cx="7823200" cy="3695700"/>
          </a:xfrm>
          <a:prstGeom prst="rect">
            <a:avLst/>
          </a:prstGeom>
        </p:spPr>
      </p:pic>
      <p:pic>
        <p:nvPicPr>
          <p:cNvPr id="2" name="Picture 1" descr="cartoon_may2013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1949147"/>
            <a:ext cx="7823200" cy="3695700"/>
          </a:xfrm>
          <a:prstGeom prst="rect">
            <a:avLst/>
          </a:prstGeom>
        </p:spPr>
      </p:pic>
      <p:pic>
        <p:nvPicPr>
          <p:cNvPr id="3" name="Picture 2" descr="cartoon_may2013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9" y="1949145"/>
            <a:ext cx="7823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 descr="cartoon_may2013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1953260"/>
            <a:ext cx="7823200" cy="3695700"/>
          </a:xfrm>
          <a:prstGeom prst="rect">
            <a:avLst/>
          </a:prstGeom>
        </p:spPr>
      </p:pic>
      <p:pic>
        <p:nvPicPr>
          <p:cNvPr id="2" name="Picture 1" descr="cartoon_may2013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1949147"/>
            <a:ext cx="7823200" cy="3695700"/>
          </a:xfrm>
          <a:prstGeom prst="rect">
            <a:avLst/>
          </a:prstGeom>
        </p:spPr>
      </p:pic>
      <p:pic>
        <p:nvPicPr>
          <p:cNvPr id="3" name="Picture 2" descr="cartoon_may2013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9" y="1949145"/>
            <a:ext cx="7823200" cy="3695700"/>
          </a:xfrm>
          <a:prstGeom prst="rect">
            <a:avLst/>
          </a:prstGeom>
        </p:spPr>
      </p:pic>
      <p:pic>
        <p:nvPicPr>
          <p:cNvPr id="7" name="Picture 6" descr="cartoon_may2013-0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9" y="1949145"/>
            <a:ext cx="7823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cartoon_may2013-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1953260"/>
            <a:ext cx="7823200" cy="3695700"/>
          </a:xfrm>
          <a:prstGeom prst="rect">
            <a:avLst/>
          </a:prstGeom>
        </p:spPr>
      </p:pic>
      <p:pic>
        <p:nvPicPr>
          <p:cNvPr id="2" name="Picture 1" descr="cartoon_may2013-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1949147"/>
            <a:ext cx="7823200" cy="3695700"/>
          </a:xfrm>
          <a:prstGeom prst="rect">
            <a:avLst/>
          </a:prstGeom>
        </p:spPr>
      </p:pic>
      <p:pic>
        <p:nvPicPr>
          <p:cNvPr id="3" name="Picture 2" descr="cartoon_may2013-0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9" y="1949145"/>
            <a:ext cx="7823200" cy="3695700"/>
          </a:xfrm>
          <a:prstGeom prst="rect">
            <a:avLst/>
          </a:prstGeom>
        </p:spPr>
      </p:pic>
      <p:pic>
        <p:nvPicPr>
          <p:cNvPr id="7" name="Picture 6" descr="cartoon_may2013-0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9" y="1949145"/>
            <a:ext cx="7823200" cy="3695700"/>
          </a:xfrm>
          <a:prstGeom prst="rect">
            <a:avLst/>
          </a:prstGeom>
        </p:spPr>
      </p:pic>
      <p:pic>
        <p:nvPicPr>
          <p:cNvPr id="8" name="Picture 7" descr="cartoon_may2013-0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1947504"/>
            <a:ext cx="7823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CRF (directly) encourages stronger radial outflow, and (indirectly) establishes stronger cyclonic winds</a:t>
            </a:r>
          </a:p>
          <a:p>
            <a:r>
              <a:rPr lang="en-US" dirty="0" smtClean="0"/>
              <a:t>Influence on intensity … adds to uncertainty</a:t>
            </a:r>
          </a:p>
          <a:p>
            <a:r>
              <a:rPr lang="en-US" dirty="0"/>
              <a:t>Significant </a:t>
            </a:r>
            <a:r>
              <a:rPr lang="en-US" b="1" dirty="0"/>
              <a:t>diurnal cycle</a:t>
            </a:r>
            <a:r>
              <a:rPr lang="en-US" dirty="0"/>
              <a:t> also </a:t>
            </a:r>
            <a:r>
              <a:rPr lang="en-US" dirty="0" smtClean="0"/>
              <a:t>results (not shown)</a:t>
            </a:r>
          </a:p>
          <a:p>
            <a:r>
              <a:rPr lang="en-US" dirty="0"/>
              <a:t>Dependent on particle sizes (microphysics assumptions</a:t>
            </a:r>
            <a:r>
              <a:rPr lang="en-US" dirty="0" smtClean="0"/>
              <a:t>)</a:t>
            </a:r>
          </a:p>
          <a:p>
            <a:r>
              <a:rPr lang="en-US" dirty="0"/>
              <a:t>May explain some model structural </a:t>
            </a:r>
            <a:r>
              <a:rPr lang="en-US" dirty="0" smtClean="0"/>
              <a:t>biases</a:t>
            </a:r>
          </a:p>
          <a:p>
            <a:r>
              <a:rPr lang="en-US" dirty="0" smtClean="0"/>
              <a:t>Need better understanding (observations) of LW &amp; SW forcing magnitudes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8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[end]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7" y="175273"/>
            <a:ext cx="3835033" cy="3112083"/>
          </a:xfrm>
          <a:prstGeom prst="rect">
            <a:avLst/>
          </a:prstGeom>
        </p:spPr>
      </p:pic>
      <p:pic>
        <p:nvPicPr>
          <p:cNvPr id="6" name="Picture 5" descr="x_wide_ref_l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200"/>
            <a:ext cx="4724400" cy="2804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4482" y="3897511"/>
            <a:ext cx="647473" cy="19923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x_lw_sw_zoo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54" y="378956"/>
            <a:ext cx="3886200" cy="2324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63434" y="1818008"/>
            <a:ext cx="2066933" cy="20795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x_new_lw_sw_profile_15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54" y="2727960"/>
            <a:ext cx="3543300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_H_341_non-f-plane_vert_xsecs_T01_T02_dh_eth_ra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2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PLANE-vertical-xsecs_UV-R05_WWT-T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994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(colored) and tangential (contoured) winds</a:t>
            </a:r>
          </a:p>
          <a:p>
            <a:endParaRPr lang="en-US" dirty="0"/>
          </a:p>
          <a:p>
            <a:r>
              <a:rPr lang="en-US" dirty="0" smtClean="0"/>
              <a:t>Top: RRTMG standard</a:t>
            </a:r>
          </a:p>
          <a:p>
            <a:r>
              <a:rPr lang="en-US" dirty="0" smtClean="0"/>
              <a:t>Bottom: RRTMG connect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48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Passing particle size information from microphysics to radiation has little impact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27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5166" y="237154"/>
            <a:ext cx="575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ARW with Thompson MP: RRTMG vs. “connected RRTMG”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7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PLANE-vertical-xsecs_UV_R05_F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6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(colored) and tangential (contoured) winds</a:t>
            </a:r>
          </a:p>
          <a:p>
            <a:endParaRPr lang="en-US" dirty="0"/>
          </a:p>
          <a:p>
            <a:r>
              <a:rPr lang="en-US" dirty="0" smtClean="0"/>
              <a:t>Top: RRTMG LW/SW</a:t>
            </a:r>
          </a:p>
          <a:p>
            <a:r>
              <a:rPr lang="en-US" dirty="0" smtClean="0"/>
              <a:t>Bottom: FLG LW/SW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49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4996" y="4200553"/>
            <a:ext cx="2729404" cy="157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Radiation scheme makes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little difference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27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5166" y="237154"/>
            <a:ext cx="57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ARW with Thompson MP: RRTMG vs. Fu-</a:t>
            </a:r>
            <a:r>
              <a:rPr lang="en-US" b="1" dirty="0" err="1" smtClean="0"/>
              <a:t>Liou</a:t>
            </a:r>
            <a:r>
              <a:rPr lang="en-US" b="1" dirty="0" smtClean="0"/>
              <a:t>-</a:t>
            </a:r>
            <a:r>
              <a:rPr lang="en-US" b="1" dirty="0" err="1" smtClean="0"/>
              <a:t>Gu</a:t>
            </a:r>
            <a:r>
              <a:rPr lang="en-US" b="1" dirty="0" smtClean="0"/>
              <a:t> radiation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19291" y="434345"/>
            <a:ext cx="9669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-plane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4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acks_side_by_side_withS2sh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5" y="1524000"/>
            <a:ext cx="7415213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370648" y="1371600"/>
            <a:ext cx="40386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03985" y="1676400"/>
            <a:ext cx="38100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Real-data</a:t>
            </a:r>
            <a:r>
              <a:rPr lang="en-US" sz="2800" dirty="0"/>
              <a:t> WRF-ARW @ 3 or 4 km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72 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Uniform SST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initial flow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 LAND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7 </a:t>
            </a:r>
            <a:r>
              <a:rPr lang="en-US" sz="2800" dirty="0" smtClean="0"/>
              <a:t>microphysics (MP) schemes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One initial </a:t>
            </a:r>
            <a:r>
              <a:rPr lang="en-US" sz="2800" b="1" dirty="0" smtClean="0"/>
              <a:t>condition</a:t>
            </a:r>
            <a:endParaRPr lang="en-US" sz="2800" b="1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Semi-idealized experiment</a:t>
            </a:r>
            <a:endParaRPr lang="en-US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7963" y="6118160"/>
            <a:ext cx="1908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Fovell et al. (2009)</a:t>
            </a:r>
          </a:p>
          <a:p>
            <a:r>
              <a:rPr lang="en-US" sz="1800" dirty="0" smtClean="0"/>
              <a:t>Fovell </a:t>
            </a:r>
            <a:r>
              <a:rPr lang="en-US" sz="1800" dirty="0"/>
              <a:t>et al. (2010)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54063" y="1295400"/>
            <a:ext cx="237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/>
              <a:t>very small part of domain shown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CD18-281F-BB46-A42B-6F0846EA42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dry air impact TC storm development and/or intensity?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negative influences</a:t>
            </a:r>
          </a:p>
          <a:p>
            <a:pPr lvl="1"/>
            <a:r>
              <a:rPr lang="en-US" dirty="0" smtClean="0"/>
              <a:t>Promote downdrafts, lowering inflow CAPE and/or blocking inflow</a:t>
            </a:r>
          </a:p>
          <a:p>
            <a:pPr lvl="1"/>
            <a:r>
              <a:rPr lang="en-US" dirty="0" smtClean="0"/>
              <a:t>Ventilation above surface layer</a:t>
            </a:r>
          </a:p>
          <a:p>
            <a:pPr lvl="1"/>
            <a:r>
              <a:rPr lang="en-US" dirty="0" smtClean="0"/>
              <a:t>Encourage asymmetric convection</a:t>
            </a:r>
          </a:p>
          <a:p>
            <a:r>
              <a:rPr lang="en-US" dirty="0" smtClean="0"/>
              <a:t>Possible positive influences</a:t>
            </a:r>
          </a:p>
          <a:p>
            <a:pPr lvl="1"/>
            <a:r>
              <a:rPr lang="en-US" dirty="0" smtClean="0"/>
              <a:t>Suppress outer core convective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7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30 at 6.57.43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379795" cy="47090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6528" y="5356163"/>
            <a:ext cx="4970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• Close proximity of dry air delays TC development,</a:t>
            </a:r>
          </a:p>
          <a:p>
            <a:pPr algn="ctr"/>
            <a:r>
              <a:rPr lang="en-US" dirty="0" smtClean="0"/>
              <a:t>primarily by encouraging </a:t>
            </a:r>
            <a:r>
              <a:rPr lang="en-US" i="1" dirty="0" smtClean="0"/>
              <a:t>asymmetric convection</a:t>
            </a:r>
          </a:p>
          <a:p>
            <a:pPr algn="ctr"/>
            <a:r>
              <a:rPr lang="en-US" dirty="0" smtClean="0"/>
              <a:t>• Eventually, TC moistens its local environment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257" y="6399697"/>
            <a:ext cx="191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Braun et al. (2011)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3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_series_without_NOEVAP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82447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57" y="6399697"/>
            <a:ext cx="10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 (2012)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24366" y="1018843"/>
            <a:ext cx="331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Axisymmetric model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0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_series_without_NOEV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" y="13655"/>
            <a:ext cx="82447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57" y="6399697"/>
            <a:ext cx="10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 (2012)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790996" y="516400"/>
            <a:ext cx="41865" cy="5596658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4366" y="1018843"/>
            <a:ext cx="331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Axisymmetric model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_simulations-v2A-ctrl_dry120_on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559849"/>
            <a:ext cx="5969000" cy="5715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257" y="6399697"/>
            <a:ext cx="10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9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05 at 6.22.37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4100"/>
            <a:ext cx="6007100" cy="3263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 descr="Screen Shot 2013-05-05 at 6.22.2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0532"/>
            <a:ext cx="5965059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160" y="884097"/>
            <a:ext cx="193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environment</a:t>
            </a:r>
          </a:p>
          <a:p>
            <a:r>
              <a:rPr lang="en-US" i="1" dirty="0"/>
              <a:t>(200-400 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28" y="261494"/>
            <a:ext cx="436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Relative humidity in TC front-right quadrant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5058" y="3950291"/>
            <a:ext cx="177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Far environment</a:t>
            </a:r>
            <a:endParaRPr lang="en-US" i="1" dirty="0"/>
          </a:p>
          <a:p>
            <a:r>
              <a:rPr lang="en-US" i="1" dirty="0" smtClean="0"/>
              <a:t>(600-800 </a:t>
            </a:r>
            <a:r>
              <a:rPr lang="en-US" i="1" dirty="0"/>
              <a:t>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5058" y="6386557"/>
            <a:ext cx="168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 et al. (2012)</a:t>
            </a:r>
            <a:endParaRPr lang="en-US" dirty="0"/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368731" y="26697"/>
            <a:ext cx="3063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W</a:t>
            </a:r>
            <a:r>
              <a:rPr lang="en-US" sz="1400" dirty="0">
                <a:solidFill>
                  <a:srgbClr val="000099"/>
                </a:solidFill>
              </a:rPr>
              <a:t>: Weakening; </a:t>
            </a:r>
            <a:r>
              <a:rPr lang="en-US" sz="1400" b="1" dirty="0">
                <a:solidFill>
                  <a:srgbClr val="000099"/>
                </a:solidFill>
              </a:rPr>
              <a:t>N</a:t>
            </a:r>
            <a:r>
              <a:rPr lang="en-US" sz="1400" dirty="0">
                <a:solidFill>
                  <a:srgbClr val="000099"/>
                </a:solidFill>
              </a:rPr>
              <a:t>: Neutral; </a:t>
            </a:r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en-US" sz="1400" b="1" dirty="0" smtClean="0">
                <a:solidFill>
                  <a:srgbClr val="000099"/>
                </a:solidFill>
              </a:rPr>
              <a:t>I</a:t>
            </a:r>
            <a:r>
              <a:rPr lang="en-US" sz="1400" dirty="0">
                <a:solidFill>
                  <a:srgbClr val="000099"/>
                </a:solidFill>
              </a:rPr>
              <a:t>: Intensifying; </a:t>
            </a:r>
            <a:r>
              <a:rPr lang="en-US" sz="1400" dirty="0" smtClean="0">
                <a:solidFill>
                  <a:srgbClr val="000099"/>
                </a:solidFill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</a:rPr>
              <a:t>RI</a:t>
            </a:r>
            <a:r>
              <a:rPr lang="en-US" sz="1400" dirty="0">
                <a:solidFill>
                  <a:srgbClr val="000099"/>
                </a:solidFill>
              </a:rPr>
              <a:t>: Rapidly Intensifying</a:t>
            </a:r>
          </a:p>
        </p:txBody>
      </p:sp>
    </p:spTree>
    <p:extLst>
      <p:ext uri="{BB962C8B-B14F-4D97-AF65-F5344CB8AC3E}">
        <p14:creationId xmlns:p14="http://schemas.microsoft.com/office/powerpoint/2010/main" val="2943332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05 at 6.22.37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4100"/>
            <a:ext cx="6007100" cy="3263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EBFC-3B3B-404A-A4FB-D52232F6E8C8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 descr="Screen Shot 2013-05-05 at 6.22.2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0532"/>
            <a:ext cx="5965059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160" y="884097"/>
            <a:ext cx="193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environment</a:t>
            </a:r>
          </a:p>
          <a:p>
            <a:r>
              <a:rPr lang="en-US" i="1" dirty="0"/>
              <a:t>(200-400 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28" y="261494"/>
            <a:ext cx="436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Relative humidity in TC front-right quadrant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65058" y="3950291"/>
            <a:ext cx="177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Far environment</a:t>
            </a:r>
            <a:endParaRPr lang="en-US" i="1" dirty="0"/>
          </a:p>
          <a:p>
            <a:r>
              <a:rPr lang="en-US" i="1" dirty="0" smtClean="0"/>
              <a:t>(600-800 </a:t>
            </a:r>
            <a:r>
              <a:rPr lang="en-US" i="1" dirty="0"/>
              <a:t>km)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5058" y="6386557"/>
            <a:ext cx="168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Wu et al. (2012)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71" y="1863948"/>
            <a:ext cx="6339487" cy="3460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9817" y="2392921"/>
            <a:ext cx="21895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Near-Far RH gradient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8161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“Bubble” initialization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CB59-795B-6B43-B642-C81C749FD434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6" descr="bubble_initialization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" y="2099582"/>
            <a:ext cx="2649728" cy="2649728"/>
          </a:xfrm>
          <a:prstGeom prst="rect">
            <a:avLst/>
          </a:prstGeom>
        </p:spPr>
      </p:pic>
      <p:pic>
        <p:nvPicPr>
          <p:cNvPr id="6" name="Picture 7" descr="bubble_initialization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964" y="2104136"/>
            <a:ext cx="2649728" cy="2649728"/>
          </a:xfrm>
          <a:prstGeom prst="rect">
            <a:avLst/>
          </a:prstGeom>
        </p:spPr>
      </p:pic>
      <p:pic>
        <p:nvPicPr>
          <p:cNvPr id="7" name="Picture 8" descr="bubble_initialization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470" y="2099582"/>
            <a:ext cx="2649728" cy="2649728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20340" y="4848292"/>
            <a:ext cx="3309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/>
              <a:t>Small portion of domain shown</a:t>
            </a:r>
          </a:p>
        </p:txBody>
      </p:sp>
    </p:spTree>
    <p:extLst>
      <p:ext uri="{BB962C8B-B14F-4D97-AF65-F5344CB8AC3E}">
        <p14:creationId xmlns:p14="http://schemas.microsoft.com/office/powerpoint/2010/main" val="31227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_H_341_non-f-plane_vert_xsecs_T01_T02_DH_RA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6070600" cy="641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7396" y="1602530"/>
            <a:ext cx="2842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Condensate (colored) </a:t>
            </a:r>
          </a:p>
          <a:p>
            <a:r>
              <a:rPr lang="en-US" dirty="0" smtClean="0"/>
              <a:t>and net radiative forcing (contoured)</a:t>
            </a:r>
          </a:p>
          <a:p>
            <a:endParaRPr lang="en-US" dirty="0"/>
          </a:p>
          <a:p>
            <a:r>
              <a:rPr lang="en-US" dirty="0" smtClean="0"/>
              <a:t>Top: CRF-on</a:t>
            </a:r>
          </a:p>
          <a:p>
            <a:r>
              <a:rPr lang="en-US" dirty="0" smtClean="0"/>
              <a:t>Bottom: CRF-off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58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6900" y="6553200"/>
            <a:ext cx="48768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5400" y="65082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 km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40300" y="1028700"/>
            <a:ext cx="63500" cy="48895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19291" y="434345"/>
            <a:ext cx="156124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Curved Earth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4996" y="4520116"/>
            <a:ext cx="2729404" cy="9712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CRF-on storm has more extensive anvil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021804" y="2204024"/>
            <a:ext cx="771987" cy="2652299"/>
          </a:xfrm>
          <a:prstGeom prst="line">
            <a:avLst/>
          </a:prstGeom>
          <a:ln>
            <a:solidFill>
              <a:srgbClr val="2F2B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03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ARW simulation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 descr="simulation_strategy-ARW_4k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0" y="2336800"/>
            <a:ext cx="8305800" cy="231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665" y="5346700"/>
            <a:ext cx="6978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All plots are temporally averaged in a vortex-centered reference frame</a:t>
            </a:r>
          </a:p>
          <a:p>
            <a:pPr algn="ctr"/>
            <a:r>
              <a:rPr lang="en-US" b="1" i="1" dirty="0" smtClean="0"/>
              <a:t>between 72 and 96 h.</a:t>
            </a:r>
          </a:p>
          <a:p>
            <a:pPr algn="ctr"/>
            <a:r>
              <a:rPr lang="en-US" b="1" i="1" dirty="0" smtClean="0"/>
              <a:t>Vertical cross-sections are also averaged azimuthally.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6621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acks_side_by_side_withS2sh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5" y="1524000"/>
            <a:ext cx="7415213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370648" y="1371600"/>
            <a:ext cx="40386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03985" y="16764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These MP schemes yielded different…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…amounts of various hydrometeors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…diabatic heating patterns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…symmetric wind structures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…asymmetry patterns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…motions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…intensities</a:t>
            </a:r>
            <a:endParaRPr lang="en-US" sz="2600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Semi-idealized experiment</a:t>
            </a:r>
            <a:endParaRPr lang="en-US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7963" y="6118160"/>
            <a:ext cx="1908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Fovell et al. (2009)</a:t>
            </a:r>
          </a:p>
          <a:p>
            <a:r>
              <a:rPr lang="en-US" sz="1800" dirty="0" smtClean="0"/>
              <a:t>Fovell </a:t>
            </a:r>
            <a:r>
              <a:rPr lang="en-US" sz="1800" dirty="0"/>
              <a:t>et al. (2010)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54063" y="1295400"/>
            <a:ext cx="237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/>
              <a:t>very small part of domain shown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CD18-281F-BB46-A42B-6F0846EA42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cks_side_by_side_withS2sh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5" y="1524000"/>
            <a:ext cx="7415213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143000"/>
          </a:xfrm>
          <a:noFill/>
          <a:ln/>
        </p:spPr>
        <p:txBody>
          <a:bodyPr/>
          <a:lstStyle/>
          <a:p>
            <a:r>
              <a:rPr lang="en-US" dirty="0" smtClean="0"/>
              <a:t>Influence of cloud</a:t>
            </a:r>
            <a:r>
              <a:rPr lang="en-US" dirty="0"/>
              <a:t>-radiative feedback (CRF)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7963" y="6248400"/>
            <a:ext cx="2078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Fovell et al. (2010)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784725" y="4467225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CRF off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371600" y="44783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CRF 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CD18-281F-BB46-A42B-6F0846EA42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6335" y="5159399"/>
            <a:ext cx="8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CRF-on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65639" y="51450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CRF-off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551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Troposphere-averaged vertical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C997-0535-8F4B-9A0C-29B9C737782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2010gl042691-p02_en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0" y="1480394"/>
            <a:ext cx="8064500" cy="463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1508" y="6102350"/>
            <a:ext cx="209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Top row: CRF on</a:t>
            </a:r>
          </a:p>
          <a:p>
            <a:pPr algn="ctr"/>
            <a:r>
              <a:rPr lang="en-US" dirty="0" smtClean="0"/>
              <a:t>Bottom row: CRF off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5300" y="5676900"/>
            <a:ext cx="18415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5200" y="56578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150 km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642063" y="5676900"/>
            <a:ext cx="2729404" cy="10223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rgbClr val="000000"/>
                </a:solidFill>
              </a:rPr>
              <a:t>CRF caused storms to be wider, less asymmetric, weaker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60" y="6078538"/>
            <a:ext cx="244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Fovell et al. (2010)</a:t>
            </a:r>
          </a:p>
          <a:p>
            <a:r>
              <a:rPr lang="en-US" i="1" dirty="0"/>
              <a:t>w</a:t>
            </a:r>
            <a:r>
              <a:rPr lang="en-US" i="1" dirty="0" smtClean="0"/>
              <a:t>ith ARW, curved Earth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27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CRF amplifies differences among MP schemes</a:t>
            </a:r>
          </a:p>
          <a:p>
            <a:r>
              <a:rPr lang="en-US" dirty="0"/>
              <a:t>CRF </a:t>
            </a:r>
            <a:r>
              <a:rPr lang="en-US" dirty="0" smtClean="0"/>
              <a:t>actively leads </a:t>
            </a:r>
            <a:r>
              <a:rPr lang="en-US" dirty="0"/>
              <a:t>to wider anvils</a:t>
            </a:r>
          </a:p>
          <a:p>
            <a:pPr lvl="1"/>
            <a:r>
              <a:rPr lang="en-US" dirty="0" smtClean="0"/>
              <a:t>Anvil self-spreading mechanism</a:t>
            </a:r>
          </a:p>
          <a:p>
            <a:r>
              <a:rPr lang="en-US" dirty="0" smtClean="0"/>
              <a:t>CRF indirectly enhances outer core convective activity</a:t>
            </a:r>
          </a:p>
          <a:p>
            <a:pPr lvl="1"/>
            <a:r>
              <a:rPr lang="en-US" dirty="0" smtClean="0"/>
              <a:t>Moistening of outer core region</a:t>
            </a:r>
          </a:p>
          <a:p>
            <a:r>
              <a:rPr lang="en-US" dirty="0" smtClean="0"/>
              <a:t>CRF leads to weaker inner core intensity</a:t>
            </a:r>
          </a:p>
          <a:p>
            <a:pPr lvl="1"/>
            <a:r>
              <a:rPr lang="en-US" dirty="0" smtClean="0"/>
              <a:t>Competition between </a:t>
            </a:r>
            <a:r>
              <a:rPr lang="en-US" dirty="0" err="1" smtClean="0"/>
              <a:t>eyewall</a:t>
            </a:r>
            <a:r>
              <a:rPr lang="en-US" dirty="0" smtClean="0"/>
              <a:t> and outer core convection</a:t>
            </a:r>
          </a:p>
          <a:p>
            <a:r>
              <a:rPr lang="en-US" dirty="0" smtClean="0"/>
              <a:t>CRF results in wider eyes</a:t>
            </a:r>
          </a:p>
          <a:p>
            <a:pPr lvl="1"/>
            <a:r>
              <a:rPr lang="en-US" dirty="0" smtClean="0"/>
              <a:t>Possible direct (CRF diabatic forcing) and indirect (via enhanced convection) influences</a:t>
            </a:r>
          </a:p>
          <a:p>
            <a:r>
              <a:rPr lang="en-US" dirty="0" smtClean="0"/>
              <a:t>Lack of CRF in HWRF </a:t>
            </a:r>
            <a:r>
              <a:rPr lang="en-US" dirty="0" smtClean="0"/>
              <a:t>may explain </a:t>
            </a:r>
            <a:r>
              <a:rPr lang="en-US" dirty="0" smtClean="0"/>
              <a:t>eye size and intensity biases</a:t>
            </a:r>
          </a:p>
          <a:p>
            <a:pPr lvl="1"/>
            <a:r>
              <a:rPr lang="en-US" dirty="0" smtClean="0"/>
              <a:t>HWRF eyes tend to be too small, too annular</a:t>
            </a:r>
          </a:p>
          <a:p>
            <a:pPr lvl="1"/>
            <a:r>
              <a:rPr lang="en-US" dirty="0" smtClean="0"/>
              <a:t>HWRF storms tend to be too intense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5D07-41B0-BC4E-AB8C-9EAE5774E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7646</TotalTime>
  <Words>2082</Words>
  <Application>Microsoft Macintosh PowerPoint</Application>
  <PresentationFormat>On-screen Show (4:3)</PresentationFormat>
  <Paragraphs>519</Paragraphs>
  <Slides>59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Adjacency</vt:lpstr>
      <vt:lpstr>Influence of cloud-radiative processes on tropical cyclone storm structure and intensity</vt:lpstr>
      <vt:lpstr>PowerPoint Presentation</vt:lpstr>
      <vt:lpstr>Relevant science questions</vt:lpstr>
      <vt:lpstr>Background</vt:lpstr>
      <vt:lpstr>Semi-idealized experiment</vt:lpstr>
      <vt:lpstr>Semi-idealized experiment</vt:lpstr>
      <vt:lpstr>Influence of cloud-radiative feedback (CRF)</vt:lpstr>
      <vt:lpstr>Troposphere-averaged vertical velocity</vt:lpstr>
      <vt:lpstr>Hypotheses</vt:lpstr>
      <vt:lpstr>More semi-idealized WRF-ARW simulations</vt:lpstr>
      <vt:lpstr>Experimental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Tangential wind at lowest model level: CRF-on vs. CRF-off</vt:lpstr>
      <vt:lpstr>Tangential wind at lowest model level: f-plane vs. curved Earth</vt:lpstr>
      <vt:lpstr>PowerPoint Presentation</vt:lpstr>
      <vt:lpstr>PowerPoint Presentation</vt:lpstr>
      <vt:lpstr>PowerPoint Presentation</vt:lpstr>
      <vt:lpstr>PowerPoint Presentation</vt:lpstr>
      <vt:lpstr>Impacts of CRF</vt:lpstr>
      <vt:lpstr>The physics of CRF: how and why</vt:lpstr>
      <vt:lpstr>CM1 experimental design</vt:lpstr>
      <vt:lpstr>Tangential wind at lowest model level</vt:lpstr>
      <vt:lpstr>PowerPoint Presentation</vt:lpstr>
      <vt:lpstr>PowerPoint Presentation</vt:lpstr>
      <vt:lpstr>PowerPoint Presentation</vt:lpstr>
      <vt:lpstr>PowerPoint Presentation</vt:lpstr>
      <vt:lpstr>Direct response to CRF forcing</vt:lpstr>
      <vt:lpstr>PowerPoint Presentation</vt:lpstr>
      <vt:lpstr>PowerPoint Presentation</vt:lpstr>
      <vt:lpstr>A diabatic heating difference field (CRF-on – CRF-off)</vt:lpstr>
      <vt:lpstr>PowerPoint Presentation</vt:lpstr>
      <vt:lpstr>PowerPoint Presentation</vt:lpstr>
      <vt:lpstr>PowerPoint Presentation</vt:lpstr>
      <vt:lpstr>Cartoon</vt:lpstr>
      <vt:lpstr>Cartoon</vt:lpstr>
      <vt:lpstr>Cartoon</vt:lpstr>
      <vt:lpstr>Cartoon</vt:lpstr>
      <vt:lpstr>Cartoon</vt:lpstr>
      <vt:lpstr>Conclusions</vt:lpstr>
      <vt:lpstr>[end]</vt:lpstr>
      <vt:lpstr>PowerPoint Presentation</vt:lpstr>
      <vt:lpstr>PowerPoint Presentation</vt:lpstr>
      <vt:lpstr>PowerPoint Presentation</vt:lpstr>
      <vt:lpstr>PowerPoint Presentation</vt:lpstr>
      <vt:lpstr>How does dry air impact TC storm development and/or intensity?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“Bubble” initialization</vt:lpstr>
      <vt:lpstr>PowerPoint Presentation</vt:lpstr>
      <vt:lpstr>ARW simulation strategy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Robert Fovell</cp:lastModifiedBy>
  <cp:revision>108</cp:revision>
  <dcterms:created xsi:type="dcterms:W3CDTF">2013-05-01T01:35:48Z</dcterms:created>
  <dcterms:modified xsi:type="dcterms:W3CDTF">2013-05-09T16:22:18Z</dcterms:modified>
</cp:coreProperties>
</file>