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34" r:id="rId2"/>
    <p:sldId id="311" r:id="rId3"/>
    <p:sldId id="309" r:id="rId4"/>
    <p:sldId id="322" r:id="rId5"/>
    <p:sldId id="302" r:id="rId6"/>
    <p:sldId id="303" r:id="rId7"/>
    <p:sldId id="304" r:id="rId8"/>
    <p:sldId id="323" r:id="rId9"/>
    <p:sldId id="312" r:id="rId10"/>
    <p:sldId id="313" r:id="rId11"/>
    <p:sldId id="314" r:id="rId12"/>
    <p:sldId id="315" r:id="rId13"/>
    <p:sldId id="317" r:id="rId14"/>
    <p:sldId id="332" r:id="rId15"/>
    <p:sldId id="297" r:id="rId16"/>
    <p:sldId id="321" r:id="rId17"/>
    <p:sldId id="333" r:id="rId18"/>
    <p:sldId id="331" r:id="rId19"/>
    <p:sldId id="279" r:id="rId20"/>
    <p:sldId id="278" r:id="rId21"/>
    <p:sldId id="324" r:id="rId22"/>
    <p:sldId id="267" r:id="rId23"/>
    <p:sldId id="284" r:id="rId24"/>
    <p:sldId id="286" r:id="rId25"/>
    <p:sldId id="288" r:id="rId26"/>
    <p:sldId id="307" r:id="rId27"/>
    <p:sldId id="318" r:id="rId28"/>
    <p:sldId id="32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231"/>
    <a:srgbClr val="001C55"/>
    <a:srgbClr val="022348"/>
    <a:srgbClr val="0E2942"/>
    <a:srgbClr val="003A2C"/>
    <a:srgbClr val="E9F0FF"/>
    <a:srgbClr val="CEDAFF"/>
    <a:srgbClr val="B1BDFF"/>
    <a:srgbClr val="A0A9E5"/>
    <a:srgbClr val="471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2" autoAdjust="0"/>
    <p:restoredTop sz="92901" autoAdjust="0"/>
  </p:normalViewPr>
  <p:slideViewPr>
    <p:cSldViewPr snapToGrid="0" snapToObjects="1">
      <p:cViewPr varScale="1">
        <p:scale>
          <a:sx n="82" d="100"/>
          <a:sy n="82" d="100"/>
        </p:scale>
        <p:origin x="-19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6A7FF7-066D-C44C-9B2D-BB1B3452B54F}" type="datetimeFigureOut">
              <a:rPr lang="en-US" smtClean="0"/>
              <a:t>5/9/13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558879-D5BC-FC40-966D-B7E26E779892}" type="slidenum">
              <a:rPr lang="en-US" smtClean="0"/>
              <a:t>‹#›</a:t>
            </a:fld>
            <a:endParaRPr lang="en-US"/>
          </a:p>
        </p:txBody>
      </p:sp>
    </p:spTree>
    <p:extLst>
      <p:ext uri="{BB962C8B-B14F-4D97-AF65-F5344CB8AC3E}">
        <p14:creationId xmlns:p14="http://schemas.microsoft.com/office/powerpoint/2010/main" val="14326864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X-sect: 8 HAMSR channels (~50 GHz range)</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7</a:t>
            </a:fld>
            <a:endParaRPr lang="en-US"/>
          </a:p>
        </p:txBody>
      </p:sp>
    </p:spTree>
    <p:extLst>
      <p:ext uri="{BB962C8B-B14F-4D97-AF65-F5344CB8AC3E}">
        <p14:creationId xmlns:p14="http://schemas.microsoft.com/office/powerpoint/2010/main" val="153798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Shear:</a:t>
            </a:r>
            <a:r>
              <a:rPr lang="en-US" baseline="0" dirty="0" smtClean="0"/>
              <a:t> 25-35 </a:t>
            </a:r>
            <a:r>
              <a:rPr lang="en-US" baseline="0" dirty="0" err="1" smtClean="0"/>
              <a:t>kt</a:t>
            </a:r>
            <a:r>
              <a:rPr lang="en-US" baseline="0" dirty="0" smtClean="0"/>
              <a:t> </a:t>
            </a:r>
            <a:r>
              <a:rPr lang="en-US" baseline="0" dirty="0" err="1" smtClean="0"/>
              <a:t>outlfow</a:t>
            </a:r>
            <a:r>
              <a:rPr lang="en-US" baseline="0" dirty="0" smtClean="0"/>
              <a:t> (SW) below inversion, weak NW above</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26</a:t>
            </a:fld>
            <a:endParaRPr lang="en-US"/>
          </a:p>
        </p:txBody>
      </p:sp>
    </p:spTree>
    <p:extLst>
      <p:ext uri="{BB962C8B-B14F-4D97-AF65-F5344CB8AC3E}">
        <p14:creationId xmlns:p14="http://schemas.microsoft.com/office/powerpoint/2010/main" val="413333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CFSR data</a:t>
            </a:r>
            <a:endParaRPr lang="en-US"/>
          </a:p>
        </p:txBody>
      </p:sp>
      <p:sp>
        <p:nvSpPr>
          <p:cNvPr id="4" name="Slide Number Placeholder 3"/>
          <p:cNvSpPr>
            <a:spLocks noGrp="1"/>
          </p:cNvSpPr>
          <p:nvPr>
            <p:ph type="sldNum" sz="quarter" idx="10"/>
          </p:nvPr>
        </p:nvSpPr>
        <p:spPr/>
        <p:txBody>
          <a:bodyPr/>
          <a:lstStyle/>
          <a:p>
            <a:fld id="{38558879-D5BC-FC40-966D-B7E26E779892}" type="slidenum">
              <a:rPr lang="en-US" smtClean="0"/>
              <a:t>10</a:t>
            </a:fld>
            <a:endParaRPr lang="en-US"/>
          </a:p>
        </p:txBody>
      </p:sp>
    </p:spTree>
    <p:extLst>
      <p:ext uri="{BB962C8B-B14F-4D97-AF65-F5344CB8AC3E}">
        <p14:creationId xmlns:p14="http://schemas.microsoft.com/office/powerpoint/2010/main" val="251014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we only look at INVESTs and Pre-Genesis lows from 2010, our distribution of 500 </a:t>
            </a:r>
            <a:r>
              <a:rPr lang="en-US" baseline="0" dirty="0" err="1" smtClean="0"/>
              <a:t>mb</a:t>
            </a:r>
            <a:r>
              <a:rPr lang="en-US" baseline="0" dirty="0" smtClean="0"/>
              <a:t> centers looks like this.  In total there are 516 center positions in this distribution and for reference, the red pixel corresponds to a count of 15 cases.</a:t>
            </a:r>
          </a:p>
          <a:p>
            <a:r>
              <a:rPr lang="en-US" baseline="0" dirty="0" smtClean="0"/>
              <a:t>--</a:t>
            </a:r>
          </a:p>
          <a:p>
            <a:r>
              <a:rPr lang="en-US" baseline="0" dirty="0" smtClean="0"/>
              <a:t>Here I’ve composited the 500 </a:t>
            </a:r>
            <a:r>
              <a:rPr lang="en-US" baseline="0" dirty="0" err="1" smtClean="0"/>
              <a:t>mb</a:t>
            </a:r>
            <a:r>
              <a:rPr lang="en-US" baseline="0" dirty="0" smtClean="0"/>
              <a:t> relative humidity using all of these cases.  The green shading indicates moist air and the browns dry air.  The thick contour is 70% relative humidity and the 500 </a:t>
            </a:r>
            <a:r>
              <a:rPr lang="en-US" baseline="0" dirty="0" err="1" smtClean="0"/>
              <a:t>mb</a:t>
            </a:r>
            <a:r>
              <a:rPr lang="en-US" baseline="0" dirty="0" smtClean="0"/>
              <a:t> composite winds are indicated by the vectors.  One thing I want to point out</a:t>
            </a:r>
          </a:p>
          <a:p>
            <a:r>
              <a:rPr lang="en-US" baseline="0" dirty="0" smtClean="0"/>
              <a:t>--</a:t>
            </a:r>
          </a:p>
          <a:p>
            <a:r>
              <a:rPr lang="en-US" baseline="0" dirty="0" smtClean="0"/>
              <a:t>Is that there is no 80% contour here.</a:t>
            </a:r>
          </a:p>
          <a:p>
            <a:r>
              <a:rPr lang="en-US" baseline="0" dirty="0" smtClean="0"/>
              <a:t>--</a:t>
            </a:r>
          </a:p>
          <a:p>
            <a:r>
              <a:rPr lang="en-US" baseline="0" dirty="0" smtClean="0"/>
              <a:t>This is the distribution of standard deviation corresponding to the relative humidity composite.  Standard deviation is indicated by both the green contours and the shading with darker shading indicating higher standard deviation.  There are two things I want to point out here:</a:t>
            </a:r>
          </a:p>
          <a:p>
            <a:r>
              <a:rPr lang="en-US" baseline="0" dirty="0" smtClean="0"/>
              <a:t>--</a:t>
            </a:r>
          </a:p>
          <a:p>
            <a:r>
              <a:rPr lang="en-US" baseline="0" dirty="0" smtClean="0"/>
              <a:t>First, the composite system is almost vertically aligned.  This isn’t too surprising considering the peak in the distribution is in this region.  Additionally,  averaging eastward and westward tilted systems together tends to remove them from the composite. I also want to point out that the standard deviation in</a:t>
            </a:r>
          </a:p>
          <a:p>
            <a:r>
              <a:rPr lang="en-US" baseline="0" dirty="0" smtClean="0"/>
              <a:t>--</a:t>
            </a:r>
          </a:p>
          <a:p>
            <a:r>
              <a:rPr lang="en-US" baseline="0" dirty="0" smtClean="0"/>
              <a:t>This area is between 16 and 22 percentage points.</a:t>
            </a:r>
          </a:p>
        </p:txBody>
      </p:sp>
      <p:sp>
        <p:nvSpPr>
          <p:cNvPr id="4" name="Slide Number Placeholder 3"/>
          <p:cNvSpPr>
            <a:spLocks noGrp="1"/>
          </p:cNvSpPr>
          <p:nvPr>
            <p:ph type="sldNum" sz="quarter" idx="10"/>
          </p:nvPr>
        </p:nvSpPr>
        <p:spPr/>
        <p:txBody>
          <a:bodyPr/>
          <a:lstStyle/>
          <a:p>
            <a:fld id="{37329E18-A3A4-42A6-95C8-AC3E52EBE8FC}"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limit our</a:t>
            </a:r>
            <a:r>
              <a:rPr lang="en-US" baseline="0" dirty="0" smtClean="0"/>
              <a:t> composite to only those cases with an eastward tilt, we get this distribution.  </a:t>
            </a:r>
          </a:p>
          <a:p>
            <a:r>
              <a:rPr lang="en-US" baseline="0" dirty="0" smtClean="0"/>
              <a:t>--</a:t>
            </a:r>
          </a:p>
          <a:p>
            <a:r>
              <a:rPr lang="en-US" baseline="0" dirty="0" smtClean="0"/>
              <a:t>Here is the corresponding composite 500 </a:t>
            </a:r>
            <a:r>
              <a:rPr lang="en-US" baseline="0" dirty="0" err="1" smtClean="0"/>
              <a:t>mb</a:t>
            </a:r>
            <a:r>
              <a:rPr lang="en-US" baseline="0" dirty="0" smtClean="0"/>
              <a:t> relative humidity.  Notice that by </a:t>
            </a:r>
            <a:r>
              <a:rPr lang="en-US" baseline="0" dirty="0" err="1" smtClean="0"/>
              <a:t>subsetting</a:t>
            </a:r>
            <a:r>
              <a:rPr lang="en-US" baseline="0" dirty="0" smtClean="0"/>
              <a:t> the cases,</a:t>
            </a:r>
          </a:p>
          <a:p>
            <a:r>
              <a:rPr lang="en-US" baseline="0" dirty="0" smtClean="0"/>
              <a:t>--</a:t>
            </a:r>
          </a:p>
          <a:p>
            <a:r>
              <a:rPr lang="en-US" dirty="0" smtClean="0"/>
              <a:t>We now have an 80% contour</a:t>
            </a:r>
            <a:r>
              <a:rPr lang="en-US" baseline="0" dirty="0" smtClean="0"/>
              <a:t> in our composite.</a:t>
            </a:r>
          </a:p>
          <a:p>
            <a:r>
              <a:rPr lang="en-US" baseline="0" dirty="0" smtClean="0"/>
              <a:t>--</a:t>
            </a:r>
          </a:p>
          <a:p>
            <a:r>
              <a:rPr lang="en-US" baseline="0" dirty="0" smtClean="0"/>
              <a:t>We also find that the standard deviation has decreased over in this area.</a:t>
            </a:r>
          </a:p>
          <a:p>
            <a:r>
              <a:rPr lang="en-US" baseline="0" dirty="0" smtClean="0"/>
              <a:t>--</a:t>
            </a:r>
          </a:p>
          <a:p>
            <a:r>
              <a:rPr lang="en-US" baseline="0" dirty="0" smtClean="0"/>
              <a:t>I should also point out that, not surprisingly, the 500 </a:t>
            </a:r>
            <a:r>
              <a:rPr lang="en-US" baseline="0" dirty="0" err="1" smtClean="0"/>
              <a:t>mb</a:t>
            </a:r>
            <a:r>
              <a:rPr lang="en-US" baseline="0" dirty="0" smtClean="0"/>
              <a:t> center is now located to the east of the 850 </a:t>
            </a:r>
            <a:r>
              <a:rPr lang="en-US" baseline="0" dirty="0" err="1" smtClean="0"/>
              <a:t>mb</a:t>
            </a:r>
            <a:r>
              <a:rPr lang="en-US" baseline="0" dirty="0" smtClean="0"/>
              <a:t> center.  Going one step farther…</a:t>
            </a:r>
          </a:p>
        </p:txBody>
      </p:sp>
      <p:sp>
        <p:nvSpPr>
          <p:cNvPr id="4" name="Slide Number Placeholder 3"/>
          <p:cNvSpPr>
            <a:spLocks noGrp="1"/>
          </p:cNvSpPr>
          <p:nvPr>
            <p:ph type="sldNum" sz="quarter" idx="10"/>
          </p:nvPr>
        </p:nvSpPr>
        <p:spPr/>
        <p:txBody>
          <a:bodyPr/>
          <a:lstStyle/>
          <a:p>
            <a:fld id="{37329E18-A3A4-42A6-95C8-AC3E52EBE8FC}"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diamond is at time of maximum 850 </a:t>
            </a:r>
            <a:r>
              <a:rPr lang="en-US" dirty="0" err="1" smtClean="0"/>
              <a:t>hPa</a:t>
            </a:r>
            <a:r>
              <a:rPr lang="en-US" dirty="0" smtClean="0"/>
              <a:t> tangential velocity, white star is initial</a:t>
            </a:r>
            <a:r>
              <a:rPr lang="en-US" baseline="0" dirty="0" smtClean="0"/>
              <a:t> time, black 4-square pattern is final time.  Trajectory proceeds up the spine of the distribution (created with all HURDAT+INVESTs 2005-2012) until it reaches peak strength, then makes landfall and low levels drop off faster than </a:t>
            </a:r>
            <a:r>
              <a:rPr lang="en-US" baseline="0" dirty="0" err="1" smtClean="0"/>
              <a:t>midlevels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EB7BFD4-4B9D-4252-8501-6136696037F9}" type="slidenum">
              <a:rPr lang="en-US" smtClean="0"/>
              <a:t>13</a:t>
            </a:fld>
            <a:endParaRPr lang="en-US"/>
          </a:p>
        </p:txBody>
      </p:sp>
    </p:spTree>
    <p:extLst>
      <p:ext uri="{BB962C8B-B14F-4D97-AF65-F5344CB8AC3E}">
        <p14:creationId xmlns:p14="http://schemas.microsoft.com/office/powerpoint/2010/main" val="165493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 strong</a:t>
            </a:r>
            <a:r>
              <a:rPr lang="en-US" baseline="0" dirty="0" smtClean="0"/>
              <a:t> Cat3 to weak Cat4</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17</a:t>
            </a:fld>
            <a:endParaRPr lang="en-US"/>
          </a:p>
        </p:txBody>
      </p:sp>
    </p:spTree>
    <p:extLst>
      <p:ext uri="{BB962C8B-B14F-4D97-AF65-F5344CB8AC3E}">
        <p14:creationId xmlns:p14="http://schemas.microsoft.com/office/powerpoint/2010/main" val="281049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22</a:t>
            </a:fld>
            <a:endParaRPr lang="en-US"/>
          </a:p>
        </p:txBody>
      </p:sp>
    </p:spTree>
    <p:extLst>
      <p:ext uri="{BB962C8B-B14F-4D97-AF65-F5344CB8AC3E}">
        <p14:creationId xmlns:p14="http://schemas.microsoft.com/office/powerpoint/2010/main" val="29884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23</a:t>
            </a:fld>
            <a:endParaRPr lang="en-US"/>
          </a:p>
        </p:txBody>
      </p:sp>
    </p:spTree>
    <p:extLst>
      <p:ext uri="{BB962C8B-B14F-4D97-AF65-F5344CB8AC3E}">
        <p14:creationId xmlns:p14="http://schemas.microsoft.com/office/powerpoint/2010/main" val="29884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CDO top = ~48,000 </a:t>
            </a:r>
            <a:r>
              <a:rPr lang="en-US" dirty="0" err="1" smtClean="0"/>
              <a:t>ft</a:t>
            </a:r>
            <a:r>
              <a:rPr lang="en-US" dirty="0" smtClean="0"/>
              <a:t> &gt;&gt;</a:t>
            </a:r>
            <a:r>
              <a:rPr lang="en-US" baseline="0" dirty="0" smtClean="0"/>
              <a:t> G-IV only gets up to ~45,000 </a:t>
            </a:r>
            <a:r>
              <a:rPr lang="en-US" baseline="0" dirty="0" err="1" smtClean="0"/>
              <a:t>ft</a:t>
            </a:r>
            <a:r>
              <a:rPr lang="en-US" baseline="0" dirty="0" smtClean="0"/>
              <a:t> toward end of mission</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25</a:t>
            </a:fld>
            <a:endParaRPr lang="en-US"/>
          </a:p>
        </p:txBody>
      </p:sp>
    </p:spTree>
    <p:extLst>
      <p:ext uri="{BB962C8B-B14F-4D97-AF65-F5344CB8AC3E}">
        <p14:creationId xmlns:p14="http://schemas.microsoft.com/office/powerpoint/2010/main" val="420175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BA32D-6AEE-2C45-B479-C3430959B855}" type="datetimeFigureOut">
              <a:rPr lang="en-US" smtClean="0"/>
              <a:t>5/9/13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290474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32D-6AEE-2C45-B479-C3430959B855}" type="datetimeFigureOut">
              <a:rPr lang="en-US" smtClean="0"/>
              <a:t>5/9/13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72013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32D-6AEE-2C45-B479-C3430959B855}" type="datetimeFigureOut">
              <a:rPr lang="en-US" smtClean="0"/>
              <a:t>5/9/13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394386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32D-6AEE-2C45-B479-C3430959B855}" type="datetimeFigureOut">
              <a:rPr lang="en-US" smtClean="0"/>
              <a:t>5/9/13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359019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BA32D-6AEE-2C45-B479-C3430959B855}" type="datetimeFigureOut">
              <a:rPr lang="en-US" smtClean="0"/>
              <a:t>5/9/13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397455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BA32D-6AEE-2C45-B479-C3430959B855}" type="datetimeFigureOut">
              <a:rPr lang="en-US" smtClean="0"/>
              <a:t>5/9/13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195271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BA32D-6AEE-2C45-B479-C3430959B855}" type="datetimeFigureOut">
              <a:rPr lang="en-US" smtClean="0"/>
              <a:t>5/9/13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216377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BA32D-6AEE-2C45-B479-C3430959B855}" type="datetimeFigureOut">
              <a:rPr lang="en-US" smtClean="0"/>
              <a:t>5/9/13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339925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32D-6AEE-2C45-B479-C3430959B855}" type="datetimeFigureOut">
              <a:rPr lang="en-US" smtClean="0"/>
              <a:t>5/9/13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306516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BA32D-6AEE-2C45-B479-C3430959B855}" type="datetimeFigureOut">
              <a:rPr lang="en-US" smtClean="0"/>
              <a:t>5/9/13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252240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BA32D-6AEE-2C45-B479-C3430959B855}" type="datetimeFigureOut">
              <a:rPr lang="en-US" smtClean="0"/>
              <a:t>5/9/13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3F220-F7D7-1140-A187-11F93AB5558D}" type="slidenum">
              <a:rPr lang="en-US" smtClean="0"/>
              <a:t>‹#›</a:t>
            </a:fld>
            <a:endParaRPr lang="en-US"/>
          </a:p>
        </p:txBody>
      </p:sp>
    </p:spTree>
    <p:extLst>
      <p:ext uri="{BB962C8B-B14F-4D97-AF65-F5344CB8AC3E}">
        <p14:creationId xmlns:p14="http://schemas.microsoft.com/office/powerpoint/2010/main" val="1988354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0A9E5"/>
            </a:gs>
            <a:gs pos="100000">
              <a:srgbClr val="E9F0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BA32D-6AEE-2C45-B479-C3430959B855}" type="datetimeFigureOut">
              <a:rPr lang="en-US" smtClean="0"/>
              <a:t>5/9/13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3F220-F7D7-1140-A187-11F93AB5558D}" type="slidenum">
              <a:rPr lang="en-US" smtClean="0"/>
              <a:t>‹#›</a:t>
            </a:fld>
            <a:endParaRPr lang="en-US"/>
          </a:p>
        </p:txBody>
      </p:sp>
    </p:spTree>
    <p:extLst>
      <p:ext uri="{BB962C8B-B14F-4D97-AF65-F5344CB8AC3E}">
        <p14:creationId xmlns:p14="http://schemas.microsoft.com/office/powerpoint/2010/main" val="1229910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9" Type="http://schemas.openxmlformats.org/officeDocument/2006/relationships/image" Target="../media/image30.jpg"/><Relationship Id="rId20" Type="http://schemas.openxmlformats.org/officeDocument/2006/relationships/image" Target="../media/image41.JPG"/><Relationship Id="rId21" Type="http://schemas.openxmlformats.org/officeDocument/2006/relationships/image" Target="../media/image42.JPG"/><Relationship Id="rId22" Type="http://schemas.openxmlformats.org/officeDocument/2006/relationships/image" Target="../media/image43.JPG"/><Relationship Id="rId23" Type="http://schemas.openxmlformats.org/officeDocument/2006/relationships/image" Target="../media/image44.JPG"/><Relationship Id="rId24" Type="http://schemas.openxmlformats.org/officeDocument/2006/relationships/image" Target="../media/image45.JPG"/><Relationship Id="rId25" Type="http://schemas.openxmlformats.org/officeDocument/2006/relationships/image" Target="../media/image46.JPG"/><Relationship Id="rId26" Type="http://schemas.openxmlformats.org/officeDocument/2006/relationships/image" Target="../media/image47.JPG"/><Relationship Id="rId27" Type="http://schemas.openxmlformats.org/officeDocument/2006/relationships/image" Target="../media/image48.JPG"/><Relationship Id="rId28" Type="http://schemas.openxmlformats.org/officeDocument/2006/relationships/image" Target="../media/image49.JPG"/><Relationship Id="rId29" Type="http://schemas.openxmlformats.org/officeDocument/2006/relationships/image" Target="../media/image50.JPG"/><Relationship Id="rId30" Type="http://schemas.openxmlformats.org/officeDocument/2006/relationships/image" Target="../media/image51.JPG"/><Relationship Id="rId31" Type="http://schemas.openxmlformats.org/officeDocument/2006/relationships/image" Target="../media/image52.JPG"/><Relationship Id="rId32" Type="http://schemas.openxmlformats.org/officeDocument/2006/relationships/image" Target="../media/image53.JPG"/><Relationship Id="rId10" Type="http://schemas.openxmlformats.org/officeDocument/2006/relationships/image" Target="../media/image31.jpg"/><Relationship Id="rId11" Type="http://schemas.openxmlformats.org/officeDocument/2006/relationships/image" Target="../media/image32.jpg"/><Relationship Id="rId12" Type="http://schemas.openxmlformats.org/officeDocument/2006/relationships/image" Target="../media/image33.jpg"/><Relationship Id="rId13" Type="http://schemas.openxmlformats.org/officeDocument/2006/relationships/image" Target="../media/image34.jpg"/><Relationship Id="rId14" Type="http://schemas.openxmlformats.org/officeDocument/2006/relationships/image" Target="../media/image35.jpg"/><Relationship Id="rId15" Type="http://schemas.openxmlformats.org/officeDocument/2006/relationships/image" Target="../media/image36.jpg"/><Relationship Id="rId16" Type="http://schemas.openxmlformats.org/officeDocument/2006/relationships/image" Target="../media/image37.jpg"/><Relationship Id="rId17" Type="http://schemas.openxmlformats.org/officeDocument/2006/relationships/image" Target="../media/image38.JPG"/><Relationship Id="rId18" Type="http://schemas.openxmlformats.org/officeDocument/2006/relationships/image" Target="../media/image39.JPG"/><Relationship Id="rId19"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11" Type="http://schemas.openxmlformats.org/officeDocument/2006/relationships/image" Target="../media/image59.jpg"/><Relationship Id="rId12" Type="http://schemas.openxmlformats.org/officeDocument/2006/relationships/image" Target="../media/image35.jpg"/><Relationship Id="rId13" Type="http://schemas.openxmlformats.org/officeDocument/2006/relationships/image" Target="../media/image60.jpg"/><Relationship Id="rId14" Type="http://schemas.openxmlformats.org/officeDocument/2006/relationships/image" Target="../media/image61.jpg"/><Relationship Id="rId15" Type="http://schemas.openxmlformats.org/officeDocument/2006/relationships/image" Target="../media/image62.jpg"/><Relationship Id="rId16" Type="http://schemas.openxmlformats.org/officeDocument/2006/relationships/image" Target="../media/image63.jpg"/><Relationship Id="rId17" Type="http://schemas.openxmlformats.org/officeDocument/2006/relationships/image" Target="../media/image64.jpg"/><Relationship Id="rId1" Type="http://schemas.openxmlformats.org/officeDocument/2006/relationships/slideLayout" Target="../slideLayouts/slideLayout1.xml"/><Relationship Id="rId2" Type="http://schemas.openxmlformats.org/officeDocument/2006/relationships/image" Target="../media/image24.jpg"/><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57.jpg"/><Relationship Id="rId8" Type="http://schemas.openxmlformats.org/officeDocument/2006/relationships/image" Target="../media/image31.jpg"/><Relationship Id="rId9" Type="http://schemas.openxmlformats.org/officeDocument/2006/relationships/image" Target="../media/image58.jpg"/><Relationship Id="rId10"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1" Type="http://schemas.openxmlformats.org/officeDocument/2006/relationships/image" Target="../media/image32.jpg"/><Relationship Id="rId12" Type="http://schemas.openxmlformats.org/officeDocument/2006/relationships/image" Target="../media/image70.jpg"/><Relationship Id="rId13" Type="http://schemas.openxmlformats.org/officeDocument/2006/relationships/image" Target="../media/image35.jpg"/><Relationship Id="rId14" Type="http://schemas.openxmlformats.org/officeDocument/2006/relationships/image" Target="../media/image71.jpg"/><Relationship Id="rId15" Type="http://schemas.openxmlformats.org/officeDocument/2006/relationships/image" Target="../media/image62.jpg"/><Relationship Id="rId16" Type="http://schemas.openxmlformats.org/officeDocument/2006/relationships/image" Target="../media/image72.jpg"/><Relationship Id="rId17" Type="http://schemas.openxmlformats.org/officeDocument/2006/relationships/image" Target="../media/image64.jpg"/><Relationship Id="rId1" Type="http://schemas.openxmlformats.org/officeDocument/2006/relationships/slideLayout" Target="../slideLayouts/slideLayout1.xml"/><Relationship Id="rId2" Type="http://schemas.openxmlformats.org/officeDocument/2006/relationships/image" Target="../media/image24.jpg"/><Relationship Id="rId3" Type="http://schemas.openxmlformats.org/officeDocument/2006/relationships/image" Target="../media/image65.jpg"/><Relationship Id="rId4" Type="http://schemas.openxmlformats.org/officeDocument/2006/relationships/image" Target="../media/image27.jpg"/><Relationship Id="rId5" Type="http://schemas.openxmlformats.org/officeDocument/2006/relationships/image" Target="../media/image66.jpg"/><Relationship Id="rId6" Type="http://schemas.openxmlformats.org/officeDocument/2006/relationships/image" Target="../media/image67.jpg"/><Relationship Id="rId7" Type="http://schemas.openxmlformats.org/officeDocument/2006/relationships/image" Target="../media/image28.jpg"/><Relationship Id="rId8" Type="http://schemas.openxmlformats.org/officeDocument/2006/relationships/image" Target="../media/image68.jpg"/><Relationship Id="rId9" Type="http://schemas.openxmlformats.org/officeDocument/2006/relationships/image" Target="../media/image31.jpg"/><Relationship Id="rId10" Type="http://schemas.openxmlformats.org/officeDocument/2006/relationships/image" Target="../media/image6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9" Type="http://schemas.openxmlformats.org/officeDocument/2006/relationships/image" Target="../media/image79.jpg"/><Relationship Id="rId20" Type="http://schemas.openxmlformats.org/officeDocument/2006/relationships/image" Target="../media/image90.jpg"/><Relationship Id="rId21" Type="http://schemas.openxmlformats.org/officeDocument/2006/relationships/image" Target="../media/image91.jpg"/><Relationship Id="rId22" Type="http://schemas.openxmlformats.org/officeDocument/2006/relationships/image" Target="../media/image92.jpg"/><Relationship Id="rId23" Type="http://schemas.openxmlformats.org/officeDocument/2006/relationships/image" Target="../media/image93.jpg"/><Relationship Id="rId24" Type="http://schemas.openxmlformats.org/officeDocument/2006/relationships/image" Target="../media/image94.jpg"/><Relationship Id="rId25" Type="http://schemas.openxmlformats.org/officeDocument/2006/relationships/image" Target="../media/image95.jpg"/><Relationship Id="rId26" Type="http://schemas.openxmlformats.org/officeDocument/2006/relationships/image" Target="../media/image96.jpg"/><Relationship Id="rId27" Type="http://schemas.openxmlformats.org/officeDocument/2006/relationships/image" Target="../media/image97.jpg"/><Relationship Id="rId28" Type="http://schemas.openxmlformats.org/officeDocument/2006/relationships/image" Target="../media/image98.jpg"/><Relationship Id="rId10" Type="http://schemas.openxmlformats.org/officeDocument/2006/relationships/image" Target="../media/image80.jpg"/><Relationship Id="rId11" Type="http://schemas.openxmlformats.org/officeDocument/2006/relationships/image" Target="../media/image81.jpg"/><Relationship Id="rId12" Type="http://schemas.openxmlformats.org/officeDocument/2006/relationships/image" Target="../media/image82.jpg"/><Relationship Id="rId13" Type="http://schemas.openxmlformats.org/officeDocument/2006/relationships/image" Target="../media/image83.jpg"/><Relationship Id="rId14" Type="http://schemas.openxmlformats.org/officeDocument/2006/relationships/image" Target="../media/image84.jpg"/><Relationship Id="rId15" Type="http://schemas.openxmlformats.org/officeDocument/2006/relationships/image" Target="../media/image85.jpg"/><Relationship Id="rId16" Type="http://schemas.openxmlformats.org/officeDocument/2006/relationships/image" Target="../media/image86.jpg"/><Relationship Id="rId17" Type="http://schemas.openxmlformats.org/officeDocument/2006/relationships/image" Target="../media/image87.jpg"/><Relationship Id="rId18" Type="http://schemas.openxmlformats.org/officeDocument/2006/relationships/image" Target="../media/image88.jpg"/><Relationship Id="rId19" Type="http://schemas.openxmlformats.org/officeDocument/2006/relationships/image" Target="../media/image89.jp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6.jpg"/><Relationship Id="rId7" Type="http://schemas.openxmlformats.org/officeDocument/2006/relationships/image" Target="../media/image77.jpg"/><Relationship Id="rId8" Type="http://schemas.openxmlformats.org/officeDocument/2006/relationships/image" Target="../media/image78.jpg"/></Relationships>
</file>

<file path=ppt/slides/_rels/slide23.xml.rels><?xml version="1.0" encoding="UTF-8" standalone="yes"?>
<Relationships xmlns="http://schemas.openxmlformats.org/package/2006/relationships"><Relationship Id="rId11" Type="http://schemas.openxmlformats.org/officeDocument/2006/relationships/image" Target="../media/image103.jpg"/><Relationship Id="rId12" Type="http://schemas.openxmlformats.org/officeDocument/2006/relationships/image" Target="../media/image81.jpg"/><Relationship Id="rId13" Type="http://schemas.openxmlformats.org/officeDocument/2006/relationships/image" Target="../media/image83.jpg"/><Relationship Id="rId14" Type="http://schemas.openxmlformats.org/officeDocument/2006/relationships/image" Target="../media/image104.jpg"/><Relationship Id="rId15" Type="http://schemas.openxmlformats.org/officeDocument/2006/relationships/image" Target="../media/image85.jpg"/><Relationship Id="rId16" Type="http://schemas.openxmlformats.org/officeDocument/2006/relationships/image" Target="../media/image105.jpg"/><Relationship Id="rId17" Type="http://schemas.openxmlformats.org/officeDocument/2006/relationships/image" Target="../media/image87.jpg"/><Relationship Id="rId18" Type="http://schemas.openxmlformats.org/officeDocument/2006/relationships/image" Target="../media/image106.jp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9.jpg"/><Relationship Id="rId4" Type="http://schemas.openxmlformats.org/officeDocument/2006/relationships/image" Target="../media/image73.jpg"/><Relationship Id="rId5" Type="http://schemas.openxmlformats.org/officeDocument/2006/relationships/image" Target="../media/image75.jpg"/><Relationship Id="rId6" Type="http://schemas.openxmlformats.org/officeDocument/2006/relationships/image" Target="../media/image100.jpg"/><Relationship Id="rId7" Type="http://schemas.openxmlformats.org/officeDocument/2006/relationships/image" Target="../media/image77.jpg"/><Relationship Id="rId8" Type="http://schemas.openxmlformats.org/officeDocument/2006/relationships/image" Target="../media/image101.jpg"/><Relationship Id="rId9" Type="http://schemas.openxmlformats.org/officeDocument/2006/relationships/image" Target="../media/image102.jpg"/><Relationship Id="rId10" Type="http://schemas.openxmlformats.org/officeDocument/2006/relationships/image" Target="../media/image79.jpg"/></Relationships>
</file>

<file path=ppt/slides/_rels/slide24.xml.rels><?xml version="1.0" encoding="UTF-8" standalone="yes"?>
<Relationships xmlns="http://schemas.openxmlformats.org/package/2006/relationships"><Relationship Id="rId11" Type="http://schemas.openxmlformats.org/officeDocument/2006/relationships/image" Target="../media/image111.jpg"/><Relationship Id="rId12" Type="http://schemas.openxmlformats.org/officeDocument/2006/relationships/image" Target="../media/image83.jpg"/><Relationship Id="rId13" Type="http://schemas.openxmlformats.org/officeDocument/2006/relationships/image" Target="../media/image112.jpg"/><Relationship Id="rId14" Type="http://schemas.openxmlformats.org/officeDocument/2006/relationships/image" Target="../media/image85.jpg"/><Relationship Id="rId15" Type="http://schemas.openxmlformats.org/officeDocument/2006/relationships/image" Target="../media/image113.jpg"/><Relationship Id="rId16" Type="http://schemas.openxmlformats.org/officeDocument/2006/relationships/image" Target="../media/image87.jpg"/><Relationship Id="rId17" Type="http://schemas.openxmlformats.org/officeDocument/2006/relationships/image" Target="../media/image114.jpg"/><Relationship Id="rId1" Type="http://schemas.openxmlformats.org/officeDocument/2006/relationships/slideLayout" Target="../slideLayouts/slideLayout1.xml"/><Relationship Id="rId2" Type="http://schemas.openxmlformats.org/officeDocument/2006/relationships/image" Target="../media/image73.jpg"/><Relationship Id="rId3" Type="http://schemas.openxmlformats.org/officeDocument/2006/relationships/image" Target="../media/image107.jpg"/><Relationship Id="rId4" Type="http://schemas.openxmlformats.org/officeDocument/2006/relationships/image" Target="../media/image75.jpg"/><Relationship Id="rId5" Type="http://schemas.openxmlformats.org/officeDocument/2006/relationships/image" Target="../media/image108.jpg"/><Relationship Id="rId6" Type="http://schemas.openxmlformats.org/officeDocument/2006/relationships/image" Target="../media/image77.jpg"/><Relationship Id="rId7" Type="http://schemas.openxmlformats.org/officeDocument/2006/relationships/image" Target="../media/image109.jpg"/><Relationship Id="rId8" Type="http://schemas.openxmlformats.org/officeDocument/2006/relationships/image" Target="../media/image79.jpg"/><Relationship Id="rId9" Type="http://schemas.openxmlformats.org/officeDocument/2006/relationships/image" Target="../media/image110.jpg"/><Relationship Id="rId10"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image" Target="../media/image115.jpg"/><Relationship Id="rId4" Type="http://schemas.openxmlformats.org/officeDocument/2006/relationships/image" Target="../media/image116.png"/><Relationship Id="rId5" Type="http://schemas.openxmlformats.org/officeDocument/2006/relationships/image" Target="../media/image117.gif"/><Relationship Id="rId6" Type="http://schemas.openxmlformats.org/officeDocument/2006/relationships/image" Target="../media/image118.jpg"/><Relationship Id="rId7" Type="http://schemas.openxmlformats.org/officeDocument/2006/relationships/image" Target="../media/image119.png"/><Relationship Id="rId8" Type="http://schemas.openxmlformats.org/officeDocument/2006/relationships/image" Target="../media/image120.gi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ropic.ssec.wisc.edu/real-time/tc_diurnal_cycle/tc_diurnal_cycle.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gif"/><Relationship Id="rId6" Type="http://schemas.openxmlformats.org/officeDocument/2006/relationships/image" Target="../media/image12.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601534"/>
          </a:xfrm>
          <a:prstGeom prst="rect">
            <a:avLst/>
          </a:prstGeom>
          <a:noFill/>
        </p:spPr>
        <p:txBody>
          <a:bodyPr wrap="square" rtlCol="0">
            <a:spAutoFit/>
          </a:bodyPr>
          <a:lstStyle/>
          <a:p>
            <a:pPr algn="ctr"/>
            <a:r>
              <a:rPr lang="en-US" sz="2800" dirty="0" smtClean="0">
                <a:cs typeface="Comic Sans MS"/>
              </a:rPr>
              <a:t>Utilizing NASA Reconnaissance Assets to Investigate Hurricane Upper-Level Warm Core Evolution, Inner Core Pulsing, and Near-Environment </a:t>
            </a:r>
          </a:p>
          <a:p>
            <a:pPr algn="ctr"/>
            <a:r>
              <a:rPr lang="en-US" sz="2800" dirty="0" smtClean="0">
                <a:cs typeface="Comic Sans MS"/>
              </a:rPr>
              <a:t>Moisture Interactions</a:t>
            </a:r>
          </a:p>
          <a:p>
            <a:pPr algn="ctr"/>
            <a:endParaRPr lang="en-US" sz="2000" dirty="0" smtClean="0">
              <a:cs typeface="Comic Sans MS"/>
            </a:endParaRPr>
          </a:p>
          <a:p>
            <a:pPr algn="ctr"/>
            <a:endParaRPr lang="en-US" sz="2000" dirty="0">
              <a:cs typeface="Comic Sans MS"/>
            </a:endParaRPr>
          </a:p>
          <a:p>
            <a:pPr algn="ctr"/>
            <a:r>
              <a:rPr lang="en-US" sz="2000" dirty="0" smtClean="0">
                <a:cs typeface="Comic Sans MS"/>
              </a:rPr>
              <a:t>Jason P. Dunion</a:t>
            </a:r>
            <a:r>
              <a:rPr lang="en-US" sz="2000" baseline="30000" dirty="0" smtClean="0">
                <a:cs typeface="Comic Sans MS"/>
              </a:rPr>
              <a:t>1</a:t>
            </a:r>
            <a:r>
              <a:rPr lang="en-US" sz="2000" dirty="0" smtClean="0">
                <a:cs typeface="Comic Sans MS"/>
              </a:rPr>
              <a:t>, Christopher S. Velden</a:t>
            </a:r>
            <a:r>
              <a:rPr lang="en-US" sz="2000" baseline="30000" dirty="0" smtClean="0">
                <a:cs typeface="Comic Sans MS"/>
              </a:rPr>
              <a:t>2</a:t>
            </a:r>
            <a:r>
              <a:rPr lang="en-US" sz="2000" dirty="0" smtClean="0">
                <a:cs typeface="Comic Sans MS"/>
              </a:rPr>
              <a:t>, Lance F. Bosart</a:t>
            </a:r>
            <a:r>
              <a:rPr lang="en-US" sz="2000" baseline="30000" dirty="0" smtClean="0">
                <a:cs typeface="Comic Sans MS"/>
              </a:rPr>
              <a:t>3</a:t>
            </a:r>
            <a:r>
              <a:rPr lang="en-US" sz="2000" dirty="0" smtClean="0">
                <a:cs typeface="Comic Sans MS"/>
              </a:rPr>
              <a:t>, Derrick </a:t>
            </a:r>
            <a:r>
              <a:rPr lang="en-US" sz="2000" dirty="0">
                <a:cs typeface="Comic Sans MS"/>
              </a:rPr>
              <a:t>C. </a:t>
            </a:r>
            <a:r>
              <a:rPr lang="en-US" sz="2000" dirty="0" smtClean="0">
                <a:cs typeface="Comic Sans MS"/>
              </a:rPr>
              <a:t>Herndon</a:t>
            </a:r>
            <a:r>
              <a:rPr lang="en-US" sz="2000" baseline="30000" dirty="0" smtClean="0">
                <a:cs typeface="Comic Sans MS"/>
              </a:rPr>
              <a:t>2</a:t>
            </a:r>
            <a:r>
              <a:rPr lang="en-US" sz="2000" dirty="0" smtClean="0">
                <a:cs typeface="Comic Sans MS"/>
              </a:rPr>
              <a:t>,</a:t>
            </a:r>
            <a:r>
              <a:rPr lang="en-US" sz="2000" dirty="0">
                <a:cs typeface="Comic Sans MS"/>
              </a:rPr>
              <a:t> </a:t>
            </a:r>
            <a:endParaRPr lang="en-US" sz="2000" dirty="0" smtClean="0">
              <a:cs typeface="Comic Sans MS"/>
            </a:endParaRPr>
          </a:p>
          <a:p>
            <a:pPr algn="ctr"/>
            <a:r>
              <a:rPr lang="en-US" sz="2000" dirty="0" smtClean="0">
                <a:cs typeface="Comic Sans MS"/>
              </a:rPr>
              <a:t>Bjorn Lambrigsten</a:t>
            </a:r>
            <a:r>
              <a:rPr lang="en-US" sz="2000" baseline="30000" dirty="0" smtClean="0">
                <a:cs typeface="Comic Sans MS"/>
              </a:rPr>
              <a:t>4</a:t>
            </a:r>
            <a:r>
              <a:rPr lang="en-US" sz="2000" dirty="0" smtClean="0">
                <a:cs typeface="Comic Sans MS"/>
              </a:rPr>
              <a:t>, Charles Helms</a:t>
            </a:r>
            <a:r>
              <a:rPr lang="en-US" sz="2000" baseline="30000" dirty="0" smtClean="0">
                <a:cs typeface="Comic Sans MS"/>
              </a:rPr>
              <a:t>3</a:t>
            </a:r>
            <a:r>
              <a:rPr lang="en-US" sz="2000" dirty="0">
                <a:cs typeface="Comic Sans MS"/>
              </a:rPr>
              <a:t>,</a:t>
            </a:r>
            <a:r>
              <a:rPr lang="en-US" sz="2000" dirty="0" smtClean="0">
                <a:cs typeface="Comic Sans MS"/>
              </a:rPr>
              <a:t> and Sarah Monette</a:t>
            </a:r>
            <a:r>
              <a:rPr lang="en-US" sz="2000" baseline="30000" dirty="0" smtClean="0">
                <a:cs typeface="Comic Sans MS"/>
              </a:rPr>
              <a:t>2</a:t>
            </a:r>
            <a:endParaRPr lang="en-US" sz="2000" dirty="0" smtClean="0">
              <a:cs typeface="Comic Sans MS"/>
            </a:endParaRPr>
          </a:p>
          <a:p>
            <a:pPr algn="ctr"/>
            <a:endParaRPr lang="en-US" sz="2000" dirty="0" smtClean="0">
              <a:cs typeface="Comic Sans MS"/>
            </a:endParaRPr>
          </a:p>
          <a:p>
            <a:pPr algn="ctr"/>
            <a:endParaRPr lang="en-US" sz="2000" dirty="0">
              <a:cs typeface="Comic Sans MS"/>
            </a:endParaRPr>
          </a:p>
          <a:p>
            <a:pPr algn="ctr"/>
            <a:r>
              <a:rPr lang="en-US" dirty="0" smtClean="0">
                <a:cs typeface="Comic Sans MS"/>
              </a:rPr>
              <a:t>1 University of Miami/CIMAS – NOAA/AOML/HRD</a:t>
            </a:r>
          </a:p>
          <a:p>
            <a:pPr algn="ctr"/>
            <a:r>
              <a:rPr lang="en-US" dirty="0" smtClean="0">
                <a:cs typeface="Comic Sans MS"/>
              </a:rPr>
              <a:t>2 UW-CIMSS</a:t>
            </a:r>
          </a:p>
          <a:p>
            <a:pPr algn="ctr"/>
            <a:r>
              <a:rPr lang="en-US" dirty="0" smtClean="0">
                <a:cs typeface="Comic Sans MS"/>
              </a:rPr>
              <a:t>3 SUNY Albany</a:t>
            </a:r>
          </a:p>
          <a:p>
            <a:pPr algn="ctr"/>
            <a:r>
              <a:rPr lang="en-US" dirty="0" smtClean="0">
                <a:cs typeface="Comic Sans MS"/>
              </a:rPr>
              <a:t>4 Jet Propulsion Laboratory</a:t>
            </a:r>
          </a:p>
          <a:p>
            <a:pPr algn="ctr"/>
            <a:endParaRPr lang="en-US" dirty="0" smtClean="0">
              <a:cs typeface="Comic Sans MS"/>
            </a:endParaRPr>
          </a:p>
          <a:p>
            <a:pPr algn="ctr"/>
            <a:endParaRPr lang="en-US" dirty="0">
              <a:cs typeface="Comic Sans MS"/>
            </a:endParaRPr>
          </a:p>
          <a:p>
            <a:pPr algn="ctr"/>
            <a:r>
              <a:rPr lang="en-US" i="1" dirty="0">
                <a:cs typeface="Comic Sans MS"/>
              </a:rPr>
              <a:t>Funding Support: </a:t>
            </a:r>
            <a:r>
              <a:rPr lang="en-US" i="1" dirty="0" smtClean="0">
                <a:cs typeface="Comic Sans MS"/>
              </a:rPr>
              <a:t>NASA HSRP (</a:t>
            </a:r>
            <a:r>
              <a:rPr lang="en-US" i="1" dirty="0">
                <a:cs typeface="Comic Sans MS"/>
              </a:rPr>
              <a:t>Grant </a:t>
            </a:r>
            <a:r>
              <a:rPr lang="en-US" i="1" dirty="0" smtClean="0">
                <a:cs typeface="Comic Sans MS"/>
              </a:rPr>
              <a:t># NNX12AK63G</a:t>
            </a:r>
            <a:r>
              <a:rPr lang="en-US" i="1" dirty="0">
                <a:cs typeface="Comic Sans MS"/>
              </a:rPr>
              <a:t>) </a:t>
            </a:r>
          </a:p>
        </p:txBody>
      </p:sp>
      <p:pic>
        <p:nvPicPr>
          <p:cNvPr id="5" name="Picture 4"/>
          <p:cNvPicPr>
            <a:picLocks noChangeAspect="1" noChangeArrowheads="1"/>
          </p:cNvPicPr>
          <p:nvPr/>
        </p:nvPicPr>
        <p:blipFill>
          <a:blip r:embed="rId2"/>
          <a:srcRect/>
          <a:stretch>
            <a:fillRect/>
          </a:stretch>
        </p:blipFill>
        <p:spPr bwMode="auto">
          <a:xfrm>
            <a:off x="2196622" y="5669280"/>
            <a:ext cx="1322313" cy="1188720"/>
          </a:xfrm>
          <a:prstGeom prst="rect">
            <a:avLst/>
          </a:prstGeom>
          <a:noFill/>
        </p:spPr>
      </p:pic>
      <p:pic>
        <p:nvPicPr>
          <p:cNvPr id="9" name="Picture 8" descr="cimss-logo-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595" y="5669280"/>
            <a:ext cx="1803321" cy="1188720"/>
          </a:xfrm>
          <a:prstGeom prst="rect">
            <a:avLst/>
          </a:prstGeom>
        </p:spPr>
      </p:pic>
      <p:pic>
        <p:nvPicPr>
          <p:cNvPr id="12" name="Picture 11" descr="UAlbany-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390" y="5669280"/>
            <a:ext cx="733778" cy="1188720"/>
          </a:xfrm>
          <a:prstGeom prst="rect">
            <a:avLst/>
          </a:prstGeom>
        </p:spPr>
      </p:pic>
      <p:pic>
        <p:nvPicPr>
          <p:cNvPr id="13" name="Picture 12" descr="JPL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466" y="5669280"/>
            <a:ext cx="2667534" cy="1188720"/>
          </a:xfrm>
          <a:prstGeom prst="rect">
            <a:avLst/>
          </a:prstGeom>
        </p:spPr>
      </p:pic>
      <p:pic>
        <p:nvPicPr>
          <p:cNvPr id="14" name="Picture 13" descr="miam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9280"/>
            <a:ext cx="2070940" cy="1188720"/>
          </a:xfrm>
          <a:prstGeom prst="rect">
            <a:avLst/>
          </a:prstGeom>
        </p:spPr>
      </p:pic>
    </p:spTree>
    <p:extLst>
      <p:ext uri="{BB962C8B-B14F-4D97-AF65-F5344CB8AC3E}">
        <p14:creationId xmlns:p14="http://schemas.microsoft.com/office/powerpoint/2010/main" val="18437937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11868"/>
            <a:ext cx="7366560" cy="4750160"/>
          </a:xfrm>
          <a:prstGeom prst="rect">
            <a:avLst/>
          </a:prstGeom>
        </p:spPr>
      </p:pic>
      <p:sp>
        <p:nvSpPr>
          <p:cNvPr id="8" name="TextBox 7"/>
          <p:cNvSpPr txBox="1"/>
          <p:nvPr/>
        </p:nvSpPr>
        <p:spPr>
          <a:xfrm>
            <a:off x="1143000" y="1139846"/>
            <a:ext cx="6909360" cy="369332"/>
          </a:xfrm>
          <a:prstGeom prst="rect">
            <a:avLst/>
          </a:prstGeom>
          <a:noFill/>
        </p:spPr>
        <p:txBody>
          <a:bodyPr wrap="square" rtlCol="0">
            <a:spAutoFit/>
          </a:bodyPr>
          <a:lstStyle/>
          <a:p>
            <a:pPr algn="ctr"/>
            <a:r>
              <a:rPr lang="en-US" dirty="0" smtClean="0"/>
              <a:t>All Invest and Pre-genesis lows (2005-2012, CFSR)</a:t>
            </a:r>
            <a:endParaRPr lang="en-US" dirty="0"/>
          </a:p>
        </p:txBody>
      </p:sp>
      <p:sp>
        <p:nvSpPr>
          <p:cNvPr id="5"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smtClean="0">
                <a:latin typeface="Comic Sans MS" pitchFamily="66" charset="0"/>
              </a:rPr>
              <a:t>Example Phase Space</a:t>
            </a:r>
          </a:p>
        </p:txBody>
      </p:sp>
    </p:spTree>
    <p:extLst>
      <p:ext uri="{BB962C8B-B14F-4D97-AF65-F5344CB8AC3E}">
        <p14:creationId xmlns:p14="http://schemas.microsoft.com/office/powerpoint/2010/main" val="9856488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728" y="3401758"/>
            <a:ext cx="3048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6" y="658558"/>
            <a:ext cx="2970964" cy="29709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 y="3740044"/>
            <a:ext cx="2970964" cy="29709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371" y="658558"/>
            <a:ext cx="6052450" cy="6052450"/>
          </a:xfrm>
          <a:prstGeom prst="rect">
            <a:avLst/>
          </a:prstGeom>
        </p:spPr>
      </p:pic>
      <p:sp>
        <p:nvSpPr>
          <p:cNvPr id="4" name="TextBox 3"/>
          <p:cNvSpPr txBox="1"/>
          <p:nvPr/>
        </p:nvSpPr>
        <p:spPr>
          <a:xfrm>
            <a:off x="481771" y="3401758"/>
            <a:ext cx="2286000" cy="369332"/>
          </a:xfrm>
          <a:prstGeom prst="rect">
            <a:avLst/>
          </a:prstGeom>
          <a:noFill/>
        </p:spPr>
        <p:txBody>
          <a:bodyPr wrap="square" rtlCol="0">
            <a:spAutoFit/>
          </a:bodyPr>
          <a:lstStyle/>
          <a:p>
            <a:r>
              <a:rPr lang="en-US" dirty="0" smtClean="0"/>
              <a:t>N=516,  Red=15</a:t>
            </a:r>
            <a:endParaRPr lang="en-US" dirty="0"/>
          </a:p>
        </p:txBody>
      </p:sp>
      <p:sp>
        <p:nvSpPr>
          <p:cNvPr id="11" name="TextBox 10"/>
          <p:cNvSpPr txBox="1"/>
          <p:nvPr/>
        </p:nvSpPr>
        <p:spPr>
          <a:xfrm>
            <a:off x="3657149" y="686991"/>
            <a:ext cx="3175381" cy="369332"/>
          </a:xfrm>
          <a:prstGeom prst="rect">
            <a:avLst/>
          </a:prstGeom>
          <a:noFill/>
        </p:spPr>
        <p:txBody>
          <a:bodyPr wrap="square" rtlCol="0">
            <a:spAutoFit/>
          </a:bodyPr>
          <a:lstStyle/>
          <a:p>
            <a:pPr algn="ctr"/>
            <a:r>
              <a:rPr lang="en-US" dirty="0" err="1" smtClean="0"/>
              <a:t>INVESTs+Pre-Genesis</a:t>
            </a:r>
            <a:r>
              <a:rPr lang="en-US" dirty="0" smtClean="0"/>
              <a:t> 2010</a:t>
            </a:r>
            <a:endParaRPr lang="en-US" dirty="0"/>
          </a:p>
        </p:txBody>
      </p:sp>
      <p:sp>
        <p:nvSpPr>
          <p:cNvPr id="14" name="Oval 13"/>
          <p:cNvSpPr/>
          <p:nvPr/>
        </p:nvSpPr>
        <p:spPr>
          <a:xfrm>
            <a:off x="5280097" y="3586424"/>
            <a:ext cx="1691755" cy="14544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w="3175">
                  <a:solidFill>
                    <a:schemeClr val="tx1"/>
                  </a:solidFill>
                </a:ln>
                <a:solidFill>
                  <a:schemeClr val="bg1"/>
                </a:solidFill>
              </a:rPr>
              <a:t>16&lt;</a:t>
            </a:r>
            <a:r>
              <a:rPr lang="el-GR" b="1" dirty="0" smtClean="0">
                <a:ln w="3175">
                  <a:solidFill>
                    <a:schemeClr val="tx1"/>
                  </a:solidFill>
                </a:ln>
                <a:solidFill>
                  <a:schemeClr val="bg1"/>
                </a:solidFill>
              </a:rPr>
              <a:t>σ</a:t>
            </a:r>
            <a:r>
              <a:rPr lang="en-US" b="1" dirty="0" smtClean="0">
                <a:ln w="3175">
                  <a:solidFill>
                    <a:schemeClr val="tx1"/>
                  </a:solidFill>
                </a:ln>
                <a:solidFill>
                  <a:schemeClr val="bg1"/>
                </a:solidFill>
              </a:rPr>
              <a:t>&lt;22</a:t>
            </a:r>
            <a:endParaRPr lang="en-US" b="1" dirty="0">
              <a:ln w="3175">
                <a:solidFill>
                  <a:schemeClr val="tx1"/>
                </a:solidFill>
              </a:ln>
              <a:solidFill>
                <a:schemeClr val="bg1"/>
              </a:solidFill>
            </a:endParaRPr>
          </a:p>
        </p:txBody>
      </p:sp>
      <p:sp>
        <p:nvSpPr>
          <p:cNvPr id="15" name="Rectangle 14"/>
          <p:cNvSpPr/>
          <p:nvPr/>
        </p:nvSpPr>
        <p:spPr>
          <a:xfrm>
            <a:off x="132877" y="4489610"/>
            <a:ext cx="2101494" cy="30366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80% Contour</a:t>
            </a:r>
            <a:endParaRPr lang="en-US" dirty="0">
              <a:solidFill>
                <a:schemeClr val="tx1"/>
              </a:solidFill>
            </a:endParaRPr>
          </a:p>
        </p:txBody>
      </p:sp>
      <p:cxnSp>
        <p:nvCxnSpPr>
          <p:cNvPr id="16" name="Straight Arrow Connector 15"/>
          <p:cNvCxnSpPr>
            <a:stCxn id="15" idx="2"/>
          </p:cNvCxnSpPr>
          <p:nvPr/>
        </p:nvCxnSpPr>
        <p:spPr>
          <a:xfrm>
            <a:off x="1183624" y="4793272"/>
            <a:ext cx="478678" cy="6567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838200" y="0"/>
            <a:ext cx="7621480" cy="454207"/>
          </a:xfrm>
        </p:spPr>
        <p:txBody>
          <a:bodyPr>
            <a:noAutofit/>
          </a:bodyPr>
          <a:lstStyle/>
          <a:p>
            <a:r>
              <a:rPr lang="en-US" sz="3600" dirty="0" smtClean="0">
                <a:latin typeface="Comic Sans MS"/>
                <a:cs typeface="Comic Sans MS"/>
              </a:rPr>
              <a:t>Phase Space: Proof of Concept</a:t>
            </a:r>
            <a:endParaRPr lang="en-US" sz="3600" dirty="0">
              <a:latin typeface="Comic Sans MS"/>
              <a:cs typeface="Comic Sans MS"/>
            </a:endParaRPr>
          </a:p>
        </p:txBody>
      </p:sp>
      <p:sp>
        <p:nvSpPr>
          <p:cNvPr id="2" name="TextBox 1"/>
          <p:cNvSpPr txBox="1"/>
          <p:nvPr/>
        </p:nvSpPr>
        <p:spPr>
          <a:xfrm>
            <a:off x="981524" y="684008"/>
            <a:ext cx="1206360" cy="246221"/>
          </a:xfrm>
          <a:prstGeom prst="rect">
            <a:avLst/>
          </a:prstGeom>
          <a:solidFill>
            <a:schemeClr val="bg1"/>
          </a:solidFill>
        </p:spPr>
        <p:txBody>
          <a:bodyPr wrap="none" lIns="0" tIns="0" rIns="0" bIns="0" rtlCol="0">
            <a:spAutoFit/>
          </a:bodyPr>
          <a:lstStyle/>
          <a:p>
            <a:pPr algn="ctr"/>
            <a:r>
              <a:rPr lang="en-US" sz="800" dirty="0" smtClean="0"/>
              <a:t>500 </a:t>
            </a:r>
            <a:r>
              <a:rPr lang="en-US" sz="800" dirty="0" err="1" smtClean="0"/>
              <a:t>hPa</a:t>
            </a:r>
            <a:r>
              <a:rPr lang="en-US" sz="800" dirty="0" smtClean="0"/>
              <a:t> position</a:t>
            </a:r>
          </a:p>
          <a:p>
            <a:pPr algn="ctr"/>
            <a:r>
              <a:rPr lang="en-US" sz="800" dirty="0" smtClean="0"/>
              <a:t>(relative to 850 </a:t>
            </a:r>
            <a:r>
              <a:rPr lang="en-US" sz="800" dirty="0" err="1" smtClean="0"/>
              <a:t>hPa</a:t>
            </a:r>
            <a:r>
              <a:rPr lang="en-US" sz="800" dirty="0" smtClean="0"/>
              <a:t> position)</a:t>
            </a:r>
            <a:endParaRPr lang="en-US" sz="800" dirty="0"/>
          </a:p>
        </p:txBody>
      </p:sp>
    </p:spTree>
    <p:extLst>
      <p:ext uri="{BB962C8B-B14F-4D97-AF65-F5344CB8AC3E}">
        <p14:creationId xmlns:p14="http://schemas.microsoft.com/office/powerpoint/2010/main" val="4743789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994" y="3401758"/>
            <a:ext cx="3048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5" y="658558"/>
            <a:ext cx="2970964" cy="29709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55" y="3740044"/>
            <a:ext cx="2970964" cy="29709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7030" y="658558"/>
            <a:ext cx="6052450" cy="6052450"/>
          </a:xfrm>
          <a:prstGeom prst="rect">
            <a:avLst/>
          </a:prstGeom>
        </p:spPr>
      </p:pic>
      <p:sp>
        <p:nvSpPr>
          <p:cNvPr id="10" name="TextBox 9"/>
          <p:cNvSpPr txBox="1"/>
          <p:nvPr/>
        </p:nvSpPr>
        <p:spPr>
          <a:xfrm>
            <a:off x="482430" y="3401758"/>
            <a:ext cx="2286000" cy="369332"/>
          </a:xfrm>
          <a:prstGeom prst="rect">
            <a:avLst/>
          </a:prstGeom>
          <a:noFill/>
        </p:spPr>
        <p:txBody>
          <a:bodyPr wrap="square" rtlCol="0">
            <a:spAutoFit/>
          </a:bodyPr>
          <a:lstStyle/>
          <a:p>
            <a:r>
              <a:rPr lang="en-US" dirty="0" smtClean="0"/>
              <a:t>N=107,  Red=6</a:t>
            </a:r>
            <a:endParaRPr lang="en-US" dirty="0"/>
          </a:p>
        </p:txBody>
      </p:sp>
      <p:sp>
        <p:nvSpPr>
          <p:cNvPr id="2" name="Rectangle 1"/>
          <p:cNvSpPr/>
          <p:nvPr/>
        </p:nvSpPr>
        <p:spPr>
          <a:xfrm>
            <a:off x="133536" y="4489610"/>
            <a:ext cx="1753475" cy="30366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80% Contour</a:t>
            </a:r>
            <a:endParaRPr lang="en-US" dirty="0">
              <a:solidFill>
                <a:schemeClr val="tx1"/>
              </a:solidFill>
            </a:endParaRPr>
          </a:p>
        </p:txBody>
      </p:sp>
      <p:cxnSp>
        <p:nvCxnSpPr>
          <p:cNvPr id="5" name="Straight Arrow Connector 4"/>
          <p:cNvCxnSpPr>
            <a:stCxn id="2" idx="2"/>
          </p:cNvCxnSpPr>
          <p:nvPr/>
        </p:nvCxnSpPr>
        <p:spPr>
          <a:xfrm>
            <a:off x="1010274" y="4793272"/>
            <a:ext cx="652687" cy="6567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97430" y="5918633"/>
            <a:ext cx="1753475" cy="30366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Was 16&lt;</a:t>
            </a:r>
            <a:r>
              <a:rPr lang="el-GR" dirty="0" smtClean="0">
                <a:solidFill>
                  <a:schemeClr val="tx1"/>
                </a:solidFill>
              </a:rPr>
              <a:t>σ</a:t>
            </a:r>
            <a:r>
              <a:rPr lang="en-US" dirty="0" smtClean="0">
                <a:solidFill>
                  <a:schemeClr val="tx1"/>
                </a:solidFill>
              </a:rPr>
              <a:t>&lt;22</a:t>
            </a:r>
            <a:endParaRPr lang="en-US" dirty="0">
              <a:solidFill>
                <a:schemeClr val="tx1"/>
              </a:solidFill>
            </a:endParaRPr>
          </a:p>
        </p:txBody>
      </p:sp>
      <p:sp>
        <p:nvSpPr>
          <p:cNvPr id="14" name="Oval 13"/>
          <p:cNvSpPr/>
          <p:nvPr/>
        </p:nvSpPr>
        <p:spPr>
          <a:xfrm>
            <a:off x="5435430" y="3740044"/>
            <a:ext cx="1828800" cy="14854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3175">
                  <a:solidFill>
                    <a:schemeClr val="tx1"/>
                  </a:solidFill>
                </a:ln>
                <a:solidFill>
                  <a:schemeClr val="bg1"/>
                </a:solidFill>
              </a:rPr>
              <a:t>8</a:t>
            </a:r>
            <a:r>
              <a:rPr lang="en-US" b="1" dirty="0" smtClean="0">
                <a:ln w="3175">
                  <a:solidFill>
                    <a:schemeClr val="tx1"/>
                  </a:solidFill>
                </a:ln>
                <a:solidFill>
                  <a:schemeClr val="bg1"/>
                </a:solidFill>
              </a:rPr>
              <a:t>&lt;</a:t>
            </a:r>
            <a:r>
              <a:rPr lang="el-GR" b="1" dirty="0" smtClean="0">
                <a:ln w="3175">
                  <a:solidFill>
                    <a:schemeClr val="tx1"/>
                  </a:solidFill>
                </a:ln>
                <a:solidFill>
                  <a:schemeClr val="bg1"/>
                </a:solidFill>
              </a:rPr>
              <a:t>σ</a:t>
            </a:r>
            <a:r>
              <a:rPr lang="en-US" b="1" dirty="0" smtClean="0">
                <a:ln w="3175">
                  <a:solidFill>
                    <a:schemeClr val="tx1"/>
                  </a:solidFill>
                </a:ln>
                <a:solidFill>
                  <a:schemeClr val="bg1"/>
                </a:solidFill>
              </a:rPr>
              <a:t>&lt;22</a:t>
            </a:r>
            <a:endParaRPr lang="en-US" b="1" dirty="0">
              <a:ln w="3175">
                <a:solidFill>
                  <a:schemeClr val="tx1"/>
                </a:solidFill>
              </a:ln>
              <a:solidFill>
                <a:schemeClr val="bg1"/>
              </a:solidFill>
            </a:endParaRPr>
          </a:p>
        </p:txBody>
      </p:sp>
      <p:sp>
        <p:nvSpPr>
          <p:cNvPr id="19" name="TextBox 18"/>
          <p:cNvSpPr txBox="1"/>
          <p:nvPr/>
        </p:nvSpPr>
        <p:spPr>
          <a:xfrm>
            <a:off x="3657808" y="686991"/>
            <a:ext cx="3175381" cy="369332"/>
          </a:xfrm>
          <a:prstGeom prst="rect">
            <a:avLst/>
          </a:prstGeom>
          <a:noFill/>
        </p:spPr>
        <p:txBody>
          <a:bodyPr wrap="square" rtlCol="0">
            <a:spAutoFit/>
          </a:bodyPr>
          <a:lstStyle/>
          <a:p>
            <a:pPr algn="ctr"/>
            <a:r>
              <a:rPr lang="en-US" dirty="0" err="1" smtClean="0"/>
              <a:t>INVESTs+Pre-Genesis</a:t>
            </a:r>
            <a:r>
              <a:rPr lang="en-US" dirty="0" smtClean="0"/>
              <a:t> 2010</a:t>
            </a:r>
            <a:endParaRPr lang="en-US" dirty="0"/>
          </a:p>
        </p:txBody>
      </p:sp>
      <p:sp>
        <p:nvSpPr>
          <p:cNvPr id="13" name="Title 1"/>
          <p:cNvSpPr>
            <a:spLocks noGrp="1"/>
          </p:cNvSpPr>
          <p:nvPr>
            <p:ph type="title"/>
          </p:nvPr>
        </p:nvSpPr>
        <p:spPr>
          <a:xfrm>
            <a:off x="838200" y="0"/>
            <a:ext cx="7621480" cy="454207"/>
          </a:xfrm>
        </p:spPr>
        <p:txBody>
          <a:bodyPr>
            <a:noAutofit/>
          </a:bodyPr>
          <a:lstStyle/>
          <a:p>
            <a:r>
              <a:rPr lang="en-US" sz="3600" dirty="0" smtClean="0">
                <a:latin typeface="Comic Sans MS"/>
                <a:cs typeface="Comic Sans MS"/>
              </a:rPr>
              <a:t>Phase Space: Proof of Concept</a:t>
            </a:r>
            <a:endParaRPr lang="en-US" sz="3600" dirty="0">
              <a:latin typeface="Comic Sans MS"/>
              <a:cs typeface="Comic Sans MS"/>
            </a:endParaRPr>
          </a:p>
        </p:txBody>
      </p:sp>
      <p:sp>
        <p:nvSpPr>
          <p:cNvPr id="15" name="TextBox 14"/>
          <p:cNvSpPr txBox="1"/>
          <p:nvPr/>
        </p:nvSpPr>
        <p:spPr>
          <a:xfrm>
            <a:off x="981524" y="684008"/>
            <a:ext cx="1206360" cy="246221"/>
          </a:xfrm>
          <a:prstGeom prst="rect">
            <a:avLst/>
          </a:prstGeom>
          <a:solidFill>
            <a:schemeClr val="bg1"/>
          </a:solidFill>
        </p:spPr>
        <p:txBody>
          <a:bodyPr wrap="none" lIns="0" tIns="0" rIns="0" bIns="0" rtlCol="0">
            <a:spAutoFit/>
          </a:bodyPr>
          <a:lstStyle/>
          <a:p>
            <a:pPr algn="ctr"/>
            <a:r>
              <a:rPr lang="en-US" sz="800" dirty="0" smtClean="0"/>
              <a:t>500 </a:t>
            </a:r>
            <a:r>
              <a:rPr lang="en-US" sz="800" dirty="0" err="1" smtClean="0"/>
              <a:t>hPa</a:t>
            </a:r>
            <a:r>
              <a:rPr lang="en-US" sz="800" dirty="0" smtClean="0"/>
              <a:t> position</a:t>
            </a:r>
          </a:p>
          <a:p>
            <a:pPr algn="ctr"/>
            <a:r>
              <a:rPr lang="en-US" sz="800" dirty="0" smtClean="0"/>
              <a:t>(relative to 850 </a:t>
            </a:r>
            <a:r>
              <a:rPr lang="en-US" sz="800" dirty="0" err="1" smtClean="0"/>
              <a:t>hPa</a:t>
            </a:r>
            <a:r>
              <a:rPr lang="en-US" sz="800" dirty="0" smtClean="0"/>
              <a:t> position)</a:t>
            </a:r>
            <a:endParaRPr lang="en-US" sz="800" dirty="0"/>
          </a:p>
        </p:txBody>
      </p:sp>
    </p:spTree>
    <p:extLst>
      <p:ext uri="{BB962C8B-B14F-4D97-AF65-F5344CB8AC3E}">
        <p14:creationId xmlns:p14="http://schemas.microsoft.com/office/powerpoint/2010/main" val="42012251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216" y="1676400"/>
            <a:ext cx="4356898" cy="4433876"/>
          </a:xfrm>
          <a:prstGeom prst="rect">
            <a:avLst/>
          </a:prstGeom>
        </p:spPr>
      </p:pic>
      <p:sp>
        <p:nvSpPr>
          <p:cNvPr id="5" name="Rectangle 4"/>
          <p:cNvSpPr/>
          <p:nvPr/>
        </p:nvSpPr>
        <p:spPr>
          <a:xfrm>
            <a:off x="4776215" y="1371600"/>
            <a:ext cx="43569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850 </a:t>
            </a:r>
            <a:r>
              <a:rPr lang="en-US" sz="2000" dirty="0" err="1" smtClean="0">
                <a:solidFill>
                  <a:schemeClr val="tx1"/>
                </a:solidFill>
              </a:rPr>
              <a:t>vs</a:t>
            </a:r>
            <a:r>
              <a:rPr lang="en-US" sz="2000" dirty="0" smtClean="0">
                <a:solidFill>
                  <a:schemeClr val="tx1"/>
                </a:solidFill>
              </a:rPr>
              <a:t> 500 </a:t>
            </a:r>
            <a:r>
              <a:rPr lang="en-US" sz="2000" dirty="0" err="1" smtClean="0">
                <a:solidFill>
                  <a:schemeClr val="tx1"/>
                </a:solidFill>
              </a:rPr>
              <a:t>hPa</a:t>
            </a:r>
            <a:r>
              <a:rPr lang="en-US" sz="2000" dirty="0" smtClean="0">
                <a:solidFill>
                  <a:schemeClr val="tx1"/>
                </a:solidFill>
              </a:rPr>
              <a:t> Tangential Velocity</a:t>
            </a:r>
            <a:endParaRPr lang="en-US" sz="2800" dirty="0">
              <a:solidFill>
                <a:schemeClr val="tx1"/>
              </a:solidFill>
            </a:endParaRPr>
          </a:p>
        </p:txBody>
      </p:sp>
      <p:sp>
        <p:nvSpPr>
          <p:cNvPr id="6" name="Rectangle 5"/>
          <p:cNvSpPr/>
          <p:nvPr/>
        </p:nvSpPr>
        <p:spPr>
          <a:xfrm>
            <a:off x="4776215" y="6110276"/>
            <a:ext cx="43569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Hurricane Sandy</a:t>
            </a:r>
            <a:endParaRPr lang="en-US" sz="2800" dirty="0">
              <a:solidFill>
                <a:schemeClr val="tx1"/>
              </a:solidFill>
            </a:endParaRPr>
          </a:p>
        </p:txBody>
      </p:sp>
      <p:sp>
        <p:nvSpPr>
          <p:cNvPr id="7"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smtClean="0">
                <a:latin typeface="Comic Sans MS" pitchFamily="66" charset="0"/>
              </a:rPr>
              <a:t>Future Work</a:t>
            </a:r>
          </a:p>
        </p:txBody>
      </p:sp>
      <p:sp>
        <p:nvSpPr>
          <p:cNvPr id="2" name="TextBox 1"/>
          <p:cNvSpPr txBox="1"/>
          <p:nvPr/>
        </p:nvSpPr>
        <p:spPr>
          <a:xfrm>
            <a:off x="23390" y="1238688"/>
            <a:ext cx="4843329" cy="6124754"/>
          </a:xfrm>
          <a:prstGeom prst="rect">
            <a:avLst/>
          </a:prstGeom>
          <a:noFill/>
        </p:spPr>
        <p:txBody>
          <a:bodyPr wrap="square" rtlCol="0">
            <a:spAutoFit/>
          </a:bodyPr>
          <a:lstStyle/>
          <a:p>
            <a:pPr marL="290513" indent="-290513">
              <a:buFont typeface="Arial"/>
              <a:buChar char="•"/>
            </a:pPr>
            <a:r>
              <a:rPr lang="en-US" sz="2800" dirty="0"/>
              <a:t>Identify pre-genesis systems without relying on best </a:t>
            </a:r>
            <a:r>
              <a:rPr lang="en-US" sz="2800" dirty="0" smtClean="0"/>
              <a:t>track</a:t>
            </a:r>
          </a:p>
          <a:p>
            <a:pPr marL="290513" indent="-290513">
              <a:buFont typeface="Arial"/>
              <a:buChar char="•"/>
            </a:pPr>
            <a:endParaRPr lang="en-US" sz="1200" dirty="0"/>
          </a:p>
          <a:p>
            <a:pPr marL="290513" indent="-290513">
              <a:buFont typeface="Arial"/>
              <a:buChar char="•"/>
            </a:pPr>
            <a:r>
              <a:rPr lang="en-US" sz="2800" dirty="0" smtClean="0"/>
              <a:t>Test </a:t>
            </a:r>
            <a:r>
              <a:rPr lang="en-US" sz="2800" dirty="0"/>
              <a:t>and finalize phase space </a:t>
            </a:r>
            <a:r>
              <a:rPr lang="en-US" sz="2800" dirty="0" smtClean="0"/>
              <a:t>variables</a:t>
            </a:r>
          </a:p>
          <a:p>
            <a:pPr marL="290513" indent="-290513">
              <a:buFont typeface="Arial"/>
              <a:buChar char="•"/>
            </a:pPr>
            <a:endParaRPr lang="en-US" sz="1200" dirty="0"/>
          </a:p>
          <a:p>
            <a:pPr marL="290513" indent="-290513">
              <a:buFont typeface="Arial"/>
              <a:buChar char="•"/>
            </a:pPr>
            <a:r>
              <a:rPr lang="en-US" sz="2800" dirty="0" smtClean="0"/>
              <a:t>Examine composites</a:t>
            </a:r>
          </a:p>
          <a:p>
            <a:r>
              <a:rPr lang="en-US" sz="2800" i="1" dirty="0"/>
              <a:t>	</a:t>
            </a:r>
            <a:r>
              <a:rPr lang="en-US" sz="2800" i="1" dirty="0" smtClean="0"/>
              <a:t>-e.g</a:t>
            </a:r>
            <a:r>
              <a:rPr lang="en-US" sz="2800" i="1" dirty="0"/>
              <a:t>. </a:t>
            </a:r>
            <a:r>
              <a:rPr lang="en-US" sz="2800" i="1" dirty="0" err="1"/>
              <a:t>Dev</a:t>
            </a:r>
            <a:r>
              <a:rPr lang="en-US" sz="2800" i="1" dirty="0"/>
              <a:t> </a:t>
            </a:r>
            <a:r>
              <a:rPr lang="en-US" sz="2800" i="1" dirty="0" err="1"/>
              <a:t>vs</a:t>
            </a:r>
            <a:r>
              <a:rPr lang="en-US" sz="2800" i="1" dirty="0"/>
              <a:t> Non-</a:t>
            </a:r>
            <a:r>
              <a:rPr lang="en-US" sz="2800" i="1" dirty="0" err="1"/>
              <a:t>dev</a:t>
            </a:r>
            <a:endParaRPr lang="en-US" sz="2800" i="1" dirty="0"/>
          </a:p>
          <a:p>
            <a:endParaRPr lang="en-US" sz="1200" dirty="0" smtClean="0"/>
          </a:p>
          <a:p>
            <a:pPr marL="290513" indent="-290513">
              <a:buFont typeface="Arial"/>
              <a:buChar char="•"/>
            </a:pPr>
            <a:r>
              <a:rPr lang="en-US" sz="2800" dirty="0" smtClean="0"/>
              <a:t>Look for key features from composites in observational data</a:t>
            </a:r>
          </a:p>
          <a:p>
            <a:pPr marL="290513" indent="-290513">
              <a:buFont typeface="Arial"/>
              <a:buChar char="•"/>
            </a:pPr>
            <a:endParaRPr lang="en-US" sz="1200" dirty="0"/>
          </a:p>
          <a:p>
            <a:pPr marL="290513" indent="-290513">
              <a:buFont typeface="Arial"/>
              <a:buChar char="•"/>
            </a:pPr>
            <a:r>
              <a:rPr lang="en-US" sz="2800" dirty="0"/>
              <a:t>System evolution in phase space</a:t>
            </a:r>
          </a:p>
          <a:p>
            <a:pPr marL="290513" indent="-290513">
              <a:buFont typeface="Arial"/>
              <a:buChar char="•"/>
            </a:pPr>
            <a:endParaRPr lang="en-US" sz="2800" dirty="0"/>
          </a:p>
        </p:txBody>
      </p:sp>
    </p:spTree>
    <p:extLst>
      <p:ext uri="{BB962C8B-B14F-4D97-AF65-F5344CB8AC3E}">
        <p14:creationId xmlns:p14="http://schemas.microsoft.com/office/powerpoint/2010/main" val="35900908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400" dirty="0">
                <a:latin typeface="Comic Sans MS" pitchFamily="66" charset="0"/>
              </a:rPr>
              <a:t>Hurricane </a:t>
            </a:r>
            <a:r>
              <a:rPr lang="en-US" sz="4400" dirty="0" smtClean="0">
                <a:latin typeface="Comic Sans MS" pitchFamily="66" charset="0"/>
              </a:rPr>
              <a:t>Nadine: 13 Sept 2012</a:t>
            </a:r>
          </a:p>
          <a:p>
            <a:pPr algn="ctr"/>
            <a:r>
              <a:rPr lang="en-US" sz="2800" dirty="0" err="1" smtClean="0">
                <a:latin typeface="Comic Sans MS" pitchFamily="66" charset="0"/>
              </a:rPr>
              <a:t>Airmass</a:t>
            </a:r>
            <a:r>
              <a:rPr lang="en-US" sz="2800" dirty="0" smtClean="0">
                <a:latin typeface="Comic Sans MS" pitchFamily="66" charset="0"/>
              </a:rPr>
              <a:t> Tracking (GOES-R Proving Ground)</a:t>
            </a:r>
            <a:endParaRPr lang="en-US" sz="2800" dirty="0">
              <a:latin typeface="Comic Sans MS" pitchFamily="66" charset="0"/>
            </a:endParaRPr>
          </a:p>
        </p:txBody>
      </p:sp>
    </p:spTree>
    <p:extLst>
      <p:ext uri="{BB962C8B-B14F-4D97-AF65-F5344CB8AC3E}">
        <p14:creationId xmlns:p14="http://schemas.microsoft.com/office/powerpoint/2010/main" val="297209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seud_nat_col_zoom.2012257.18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01" y="998562"/>
            <a:ext cx="7315200" cy="5013063"/>
          </a:xfrm>
          <a:prstGeom prst="rect">
            <a:avLst/>
          </a:prstGeom>
        </p:spPr>
      </p:pic>
      <p:pic>
        <p:nvPicPr>
          <p:cNvPr id="8" name="Picture 7" descr="sal_zoom.2012257.18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01" y="998562"/>
            <a:ext cx="7315200" cy="5013063"/>
          </a:xfrm>
          <a:prstGeom prst="rect">
            <a:avLst/>
          </a:prstGeom>
        </p:spPr>
      </p:pic>
      <p:pic>
        <p:nvPicPr>
          <p:cNvPr id="6" name="Picture 5" descr="rgb_airmass_12091318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01" y="998562"/>
            <a:ext cx="7315200" cy="5013063"/>
          </a:xfrm>
          <a:prstGeom prst="rect">
            <a:avLst/>
          </a:prstGeom>
        </p:spPr>
      </p:pic>
      <p:sp>
        <p:nvSpPr>
          <p:cNvPr id="24" name="TextBox 23"/>
          <p:cNvSpPr txBox="1"/>
          <p:nvPr/>
        </p:nvSpPr>
        <p:spPr>
          <a:xfrm>
            <a:off x="0" y="0"/>
            <a:ext cx="9144000" cy="1138773"/>
          </a:xfrm>
          <a:prstGeom prst="rect">
            <a:avLst/>
          </a:prstGeom>
          <a:noFill/>
        </p:spPr>
        <p:txBody>
          <a:bodyPr wrap="square" rtlCol="0">
            <a:spAutoFit/>
          </a:bodyPr>
          <a:lstStyle/>
          <a:p>
            <a:pPr algn="ctr"/>
            <a:r>
              <a:rPr lang="en-US" sz="3200" dirty="0" smtClean="0">
                <a:latin typeface="Comic Sans MS"/>
                <a:cs typeface="Comic Sans MS"/>
              </a:rPr>
              <a:t>Tropical Storm Nadine: 13 Sept 2012</a:t>
            </a:r>
          </a:p>
          <a:p>
            <a:pPr algn="ctr"/>
            <a:r>
              <a:rPr lang="en-US" sz="1600" dirty="0" smtClean="0">
                <a:latin typeface="Comic Sans MS"/>
                <a:cs typeface="Comic Sans MS"/>
              </a:rPr>
              <a:t>Met-9 Pseudo </a:t>
            </a:r>
            <a:r>
              <a:rPr lang="en-US" sz="1600" dirty="0">
                <a:latin typeface="Comic Sans MS"/>
                <a:cs typeface="Comic Sans MS"/>
              </a:rPr>
              <a:t>N</a:t>
            </a:r>
            <a:r>
              <a:rPr lang="en-US" sz="1600" dirty="0" smtClean="0">
                <a:latin typeface="Comic Sans MS"/>
                <a:cs typeface="Comic Sans MS"/>
              </a:rPr>
              <a:t>atural Color, SAL, and RGB </a:t>
            </a:r>
            <a:r>
              <a:rPr lang="en-US" sz="1600" dirty="0" err="1" smtClean="0">
                <a:latin typeface="Comic Sans MS"/>
                <a:cs typeface="Comic Sans MS"/>
              </a:rPr>
              <a:t>Airmass</a:t>
            </a:r>
            <a:r>
              <a:rPr lang="en-US" sz="1600" dirty="0">
                <a:latin typeface="Comic Sans MS"/>
                <a:cs typeface="Comic Sans MS"/>
              </a:rPr>
              <a:t> </a:t>
            </a:r>
            <a:r>
              <a:rPr lang="en-US" sz="1600" dirty="0" smtClean="0">
                <a:latin typeface="Comic Sans MS"/>
                <a:cs typeface="Comic Sans MS"/>
              </a:rPr>
              <a:t>Imagery (6.2, 7.3, 9.7, 10.8 </a:t>
            </a:r>
            <a:r>
              <a:rPr lang="en-US" sz="1600" dirty="0" err="1" smtClean="0">
                <a:latin typeface="Comic Sans MS"/>
                <a:ea typeface="Lucida Grande"/>
                <a:cs typeface="Comic Sans MS"/>
              </a:rPr>
              <a:t>μ</a:t>
            </a:r>
            <a:r>
              <a:rPr lang="en-US" sz="1600" dirty="0" err="1" smtClean="0">
                <a:latin typeface="Comic Sans MS"/>
                <a:cs typeface="Comic Sans MS"/>
              </a:rPr>
              <a:t>m</a:t>
            </a:r>
            <a:r>
              <a:rPr lang="en-US" sz="1600" dirty="0" smtClean="0">
                <a:latin typeface="Comic Sans MS"/>
                <a:cs typeface="Comic Sans MS"/>
              </a:rPr>
              <a:t>)</a:t>
            </a:r>
          </a:p>
          <a:p>
            <a:pPr algn="ctr"/>
            <a:endParaRPr lang="en-US" dirty="0" smtClean="0">
              <a:latin typeface="Comic Sans MS"/>
              <a:cs typeface="Comic Sans MS"/>
            </a:endParaRPr>
          </a:p>
        </p:txBody>
      </p:sp>
      <p:grpSp>
        <p:nvGrpSpPr>
          <p:cNvPr id="5" name="Group 4"/>
          <p:cNvGrpSpPr/>
          <p:nvPr/>
        </p:nvGrpSpPr>
        <p:grpSpPr>
          <a:xfrm>
            <a:off x="291241" y="6145554"/>
            <a:ext cx="8772029" cy="625041"/>
            <a:chOff x="291241" y="6145554"/>
            <a:chExt cx="8772029" cy="625041"/>
          </a:xfrm>
        </p:grpSpPr>
        <p:sp>
          <p:nvSpPr>
            <p:cNvPr id="25" name="Rectangle 24"/>
            <p:cNvSpPr/>
            <p:nvPr/>
          </p:nvSpPr>
          <p:spPr>
            <a:xfrm>
              <a:off x="6700828" y="6207088"/>
              <a:ext cx="182880" cy="182880"/>
            </a:xfrm>
            <a:prstGeom prst="rect">
              <a:avLst/>
            </a:prstGeom>
            <a:solidFill>
              <a:srgbClr val="471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762365" y="6207088"/>
              <a:ext cx="182880" cy="182880"/>
            </a:xfrm>
            <a:prstGeom prst="rect">
              <a:avLst/>
            </a:prstGeom>
            <a:solidFill>
              <a:srgbClr val="5642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91241" y="6207088"/>
              <a:ext cx="182880" cy="18288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169558" y="6207088"/>
              <a:ext cx="182880" cy="182880"/>
            </a:xfrm>
            <a:prstGeom prst="rect">
              <a:avLst/>
            </a:prstGeom>
            <a:solidFill>
              <a:srgbClr val="001C5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378478" y="6207088"/>
              <a:ext cx="182880" cy="182880"/>
            </a:xfrm>
            <a:prstGeom prst="rect">
              <a:avLst/>
            </a:prstGeom>
            <a:solidFill>
              <a:srgbClr val="1C5D0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407292" y="6207088"/>
              <a:ext cx="182880" cy="182880"/>
            </a:xfrm>
            <a:prstGeom prst="rect">
              <a:avLst/>
            </a:prstGeom>
            <a:solidFill>
              <a:srgbClr val="2F163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16151" y="6145554"/>
              <a:ext cx="928459" cy="276999"/>
            </a:xfrm>
            <a:prstGeom prst="rect">
              <a:avLst/>
            </a:prstGeom>
            <a:noFill/>
          </p:spPr>
          <p:txBody>
            <a:bodyPr wrap="none" rtlCol="0">
              <a:spAutoFit/>
            </a:bodyPr>
            <a:lstStyle/>
            <a:p>
              <a:r>
                <a:rPr lang="en-US" sz="1200" dirty="0" smtClean="0"/>
                <a:t>High Clouds</a:t>
              </a:r>
              <a:endParaRPr lang="en-US" sz="1200" dirty="0"/>
            </a:p>
          </p:txBody>
        </p:sp>
        <p:sp>
          <p:nvSpPr>
            <p:cNvPr id="32" name="TextBox 31"/>
            <p:cNvSpPr txBox="1"/>
            <p:nvPr/>
          </p:nvSpPr>
          <p:spPr>
            <a:xfrm>
              <a:off x="1510556" y="6153189"/>
              <a:ext cx="1223412" cy="615553"/>
            </a:xfrm>
            <a:prstGeom prst="rect">
              <a:avLst/>
            </a:prstGeom>
            <a:noFill/>
          </p:spPr>
          <p:txBody>
            <a:bodyPr wrap="none" rtlCol="0">
              <a:spAutoFit/>
            </a:bodyPr>
            <a:lstStyle/>
            <a:p>
              <a:r>
                <a:rPr lang="en-US" sz="1200" dirty="0" smtClean="0"/>
                <a:t>Tropical </a:t>
              </a:r>
              <a:r>
                <a:rPr lang="en-US" sz="1200" dirty="0" err="1" smtClean="0"/>
                <a:t>Airmass</a:t>
              </a:r>
              <a:endParaRPr lang="en-US" sz="1200" dirty="0" smtClean="0"/>
            </a:p>
            <a:p>
              <a:pPr marL="119063" indent="-119063">
                <a:buFont typeface="Arial"/>
                <a:buChar char="•"/>
              </a:pPr>
              <a:r>
                <a:rPr lang="en-US" sz="1100" dirty="0"/>
                <a:t>h</a:t>
              </a:r>
              <a:r>
                <a:rPr lang="en-US" sz="1100" dirty="0" smtClean="0"/>
                <a:t>igh trop</a:t>
              </a:r>
            </a:p>
            <a:p>
              <a:pPr marL="119063" indent="-119063">
                <a:buFont typeface="Arial"/>
                <a:buChar char="•"/>
              </a:pPr>
              <a:r>
                <a:rPr lang="en-US" sz="1100" dirty="0" smtClean="0"/>
                <a:t>low ozone</a:t>
              </a:r>
              <a:endParaRPr lang="en-US" sz="1100" dirty="0"/>
            </a:p>
          </p:txBody>
        </p:sp>
        <p:sp>
          <p:nvSpPr>
            <p:cNvPr id="33" name="TextBox 32"/>
            <p:cNvSpPr txBox="1"/>
            <p:nvPr/>
          </p:nvSpPr>
          <p:spPr>
            <a:xfrm>
              <a:off x="4293172" y="6153189"/>
              <a:ext cx="1043876" cy="615553"/>
            </a:xfrm>
            <a:prstGeom prst="rect">
              <a:avLst/>
            </a:prstGeom>
            <a:noFill/>
          </p:spPr>
          <p:txBody>
            <a:bodyPr wrap="none" rtlCol="0">
              <a:spAutoFit/>
            </a:bodyPr>
            <a:lstStyle/>
            <a:p>
              <a:r>
                <a:rPr lang="en-US" sz="1200" dirty="0" smtClean="0"/>
                <a:t>Polar </a:t>
              </a:r>
              <a:r>
                <a:rPr lang="en-US" sz="1200" dirty="0" err="1" smtClean="0"/>
                <a:t>Airmass</a:t>
              </a:r>
              <a:r>
                <a:rPr lang="en-US" sz="1200" dirty="0" smtClean="0"/>
                <a:t> </a:t>
              </a:r>
            </a:p>
            <a:p>
              <a:pPr marL="119063" indent="-119063">
                <a:buFont typeface="Arial"/>
                <a:buChar char="•"/>
              </a:pPr>
              <a:r>
                <a:rPr lang="en-US" sz="1100" dirty="0" smtClean="0"/>
                <a:t>Low trop</a:t>
              </a:r>
            </a:p>
            <a:p>
              <a:pPr marL="119063" indent="-119063">
                <a:buFont typeface="Arial"/>
                <a:buChar char="•"/>
              </a:pPr>
              <a:r>
                <a:rPr lang="en-US" sz="1100" dirty="0"/>
                <a:t>H</a:t>
              </a:r>
              <a:r>
                <a:rPr lang="en-US" sz="1100" dirty="0" smtClean="0"/>
                <a:t>igh ozone</a:t>
              </a:r>
              <a:endParaRPr lang="en-US" sz="1100" dirty="0"/>
            </a:p>
          </p:txBody>
        </p:sp>
        <p:sp>
          <p:nvSpPr>
            <p:cNvPr id="34" name="TextBox 33"/>
            <p:cNvSpPr txBox="1"/>
            <p:nvPr/>
          </p:nvSpPr>
          <p:spPr>
            <a:xfrm>
              <a:off x="2885590" y="6155042"/>
              <a:ext cx="1223412" cy="615553"/>
            </a:xfrm>
            <a:prstGeom prst="rect">
              <a:avLst/>
            </a:prstGeom>
            <a:noFill/>
          </p:spPr>
          <p:txBody>
            <a:bodyPr wrap="none" rtlCol="0">
              <a:spAutoFit/>
            </a:bodyPr>
            <a:lstStyle/>
            <a:p>
              <a:r>
                <a:rPr lang="en-US" sz="1200" dirty="0" smtClean="0"/>
                <a:t>Tropical </a:t>
              </a:r>
              <a:r>
                <a:rPr lang="en-US" sz="1200" dirty="0" err="1" smtClean="0"/>
                <a:t>Airmass</a:t>
              </a:r>
              <a:endParaRPr lang="en-US" sz="1200" dirty="0" smtClean="0"/>
            </a:p>
            <a:p>
              <a:pPr marL="119063" indent="-119063">
                <a:buFont typeface="Arial"/>
                <a:buChar char="•"/>
              </a:pPr>
              <a:r>
                <a:rPr lang="en-US" sz="1100" dirty="0" smtClean="0"/>
                <a:t>Warm</a:t>
              </a:r>
            </a:p>
            <a:p>
              <a:pPr marL="119063" indent="-119063">
                <a:buFont typeface="Arial"/>
                <a:buChar char="•"/>
              </a:pPr>
              <a:r>
                <a:rPr lang="en-US" sz="1100" dirty="0" smtClean="0"/>
                <a:t>Dry mid-levels</a:t>
              </a:r>
              <a:endParaRPr lang="en-US" sz="1100" dirty="0"/>
            </a:p>
          </p:txBody>
        </p:sp>
        <p:sp>
          <p:nvSpPr>
            <p:cNvPr id="35" name="TextBox 34"/>
            <p:cNvSpPr txBox="1"/>
            <p:nvPr/>
          </p:nvSpPr>
          <p:spPr>
            <a:xfrm>
              <a:off x="6824439" y="6145554"/>
              <a:ext cx="941283" cy="276999"/>
            </a:xfrm>
            <a:prstGeom prst="rect">
              <a:avLst/>
            </a:prstGeom>
            <a:noFill/>
          </p:spPr>
          <p:txBody>
            <a:bodyPr wrap="none" rtlCol="0">
              <a:spAutoFit/>
            </a:bodyPr>
            <a:lstStyle/>
            <a:p>
              <a:r>
                <a:rPr lang="en-US" sz="1200" dirty="0" smtClean="0"/>
                <a:t>PV Anomaly</a:t>
              </a:r>
              <a:endParaRPr lang="en-US" sz="1200" dirty="0"/>
            </a:p>
          </p:txBody>
        </p:sp>
        <p:sp>
          <p:nvSpPr>
            <p:cNvPr id="36" name="TextBox 35"/>
            <p:cNvSpPr txBox="1"/>
            <p:nvPr/>
          </p:nvSpPr>
          <p:spPr>
            <a:xfrm>
              <a:off x="5530903" y="6153189"/>
              <a:ext cx="1120820" cy="615553"/>
            </a:xfrm>
            <a:prstGeom prst="rect">
              <a:avLst/>
            </a:prstGeom>
            <a:noFill/>
          </p:spPr>
          <p:txBody>
            <a:bodyPr wrap="none" rtlCol="0">
              <a:spAutoFit/>
            </a:bodyPr>
            <a:lstStyle/>
            <a:p>
              <a:r>
                <a:rPr lang="en-US" sz="1200" dirty="0"/>
                <a:t>Polar </a:t>
              </a:r>
              <a:r>
                <a:rPr lang="en-US" sz="1200" dirty="0" err="1" smtClean="0"/>
                <a:t>Airmass</a:t>
              </a:r>
              <a:r>
                <a:rPr lang="en-US" sz="1200" dirty="0" smtClean="0"/>
                <a:t>+ </a:t>
              </a:r>
              <a:endParaRPr lang="en-US" sz="1200" dirty="0"/>
            </a:p>
            <a:p>
              <a:pPr marL="119063" indent="-119063">
                <a:buFont typeface="Arial"/>
                <a:buChar char="•"/>
              </a:pPr>
              <a:r>
                <a:rPr lang="en-US" sz="1100" dirty="0"/>
                <a:t>Low trop</a:t>
              </a:r>
            </a:p>
            <a:p>
              <a:pPr marL="119063" indent="-119063">
                <a:buFont typeface="Arial"/>
                <a:buChar char="•"/>
              </a:pPr>
              <a:r>
                <a:rPr lang="en-US" sz="1100" dirty="0"/>
                <a:t>High ozone</a:t>
              </a:r>
            </a:p>
          </p:txBody>
        </p:sp>
        <p:sp>
          <p:nvSpPr>
            <p:cNvPr id="37" name="Rectangle 36"/>
            <p:cNvSpPr/>
            <p:nvPr/>
          </p:nvSpPr>
          <p:spPr>
            <a:xfrm>
              <a:off x="7772320" y="6207088"/>
              <a:ext cx="182880" cy="182880"/>
            </a:xfrm>
            <a:prstGeom prst="rect">
              <a:avLst/>
            </a:prstGeom>
            <a:solidFill>
              <a:srgbClr val="0642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916802" y="6153796"/>
              <a:ext cx="1146468" cy="615553"/>
            </a:xfrm>
            <a:prstGeom prst="rect">
              <a:avLst/>
            </a:prstGeom>
            <a:noFill/>
          </p:spPr>
          <p:txBody>
            <a:bodyPr wrap="none" rtlCol="0">
              <a:spAutoFit/>
            </a:bodyPr>
            <a:lstStyle/>
            <a:p>
              <a:r>
                <a:rPr lang="en-US" sz="1200" dirty="0" smtClean="0"/>
                <a:t>Jet Steak</a:t>
              </a:r>
            </a:p>
            <a:p>
              <a:pPr marL="119063" indent="-119063">
                <a:buFont typeface="Arial"/>
                <a:buChar char="•"/>
              </a:pPr>
              <a:r>
                <a:rPr lang="en-US" sz="1100" dirty="0" smtClean="0"/>
                <a:t>Tropical below </a:t>
              </a:r>
            </a:p>
            <a:p>
              <a:pPr marL="119063" indent="-119063">
                <a:buFont typeface="Arial"/>
                <a:buChar char="•"/>
              </a:pPr>
              <a:r>
                <a:rPr lang="en-US" sz="1100" dirty="0" smtClean="0"/>
                <a:t>Warm/Dry</a:t>
              </a:r>
              <a:endParaRPr lang="en-US" sz="1100" dirty="0"/>
            </a:p>
          </p:txBody>
        </p:sp>
      </p:grpSp>
      <p:grpSp>
        <p:nvGrpSpPr>
          <p:cNvPr id="3" name="Group 2"/>
          <p:cNvGrpSpPr/>
          <p:nvPr/>
        </p:nvGrpSpPr>
        <p:grpSpPr>
          <a:xfrm>
            <a:off x="940143" y="976767"/>
            <a:ext cx="5936529" cy="4663467"/>
            <a:chOff x="940143" y="976767"/>
            <a:chExt cx="5936529" cy="4663467"/>
          </a:xfrm>
        </p:grpSpPr>
        <p:sp>
          <p:nvSpPr>
            <p:cNvPr id="2" name="TextBox 1"/>
            <p:cNvSpPr txBox="1"/>
            <p:nvPr/>
          </p:nvSpPr>
          <p:spPr>
            <a:xfrm rot="20563587">
              <a:off x="3805269" y="3724587"/>
              <a:ext cx="569387" cy="400110"/>
            </a:xfrm>
            <a:prstGeom prst="rect">
              <a:avLst/>
            </a:prstGeom>
            <a:noFill/>
          </p:spPr>
          <p:txBody>
            <a:bodyPr wrap="none" rtlCol="0">
              <a:spAutoFit/>
            </a:bodyPr>
            <a:lstStyle/>
            <a:p>
              <a:r>
                <a:rPr lang="en-US" sz="2000" dirty="0" smtClean="0">
                  <a:solidFill>
                    <a:schemeClr val="bg1"/>
                  </a:solidFill>
                </a:rPr>
                <a:t>SAL</a:t>
              </a:r>
              <a:endParaRPr lang="en-US" sz="2000" dirty="0">
                <a:solidFill>
                  <a:schemeClr val="bg1"/>
                </a:solidFill>
              </a:endParaRPr>
            </a:p>
          </p:txBody>
        </p:sp>
        <p:sp>
          <p:nvSpPr>
            <p:cNvPr id="39" name="TextBox 38"/>
            <p:cNvSpPr txBox="1"/>
            <p:nvPr/>
          </p:nvSpPr>
          <p:spPr>
            <a:xfrm rot="21356675">
              <a:off x="3465467" y="3060364"/>
              <a:ext cx="1198190" cy="400110"/>
            </a:xfrm>
            <a:prstGeom prst="rect">
              <a:avLst/>
            </a:prstGeom>
            <a:noFill/>
          </p:spPr>
          <p:txBody>
            <a:bodyPr wrap="none" rtlCol="0">
              <a:spAutoFit/>
            </a:bodyPr>
            <a:lstStyle/>
            <a:p>
              <a:r>
                <a:rPr lang="en-US" sz="2000" dirty="0" smtClean="0">
                  <a:solidFill>
                    <a:schemeClr val="bg1"/>
                  </a:solidFill>
                </a:rPr>
                <a:t>Jet Streak</a:t>
              </a:r>
              <a:endParaRPr lang="en-US" sz="2000" dirty="0">
                <a:solidFill>
                  <a:schemeClr val="bg1"/>
                </a:solidFill>
              </a:endParaRPr>
            </a:p>
          </p:txBody>
        </p:sp>
        <p:sp>
          <p:nvSpPr>
            <p:cNvPr id="40" name="TextBox 39"/>
            <p:cNvSpPr txBox="1"/>
            <p:nvPr/>
          </p:nvSpPr>
          <p:spPr>
            <a:xfrm>
              <a:off x="5858570" y="5240124"/>
              <a:ext cx="1018102" cy="400110"/>
            </a:xfrm>
            <a:prstGeom prst="rect">
              <a:avLst/>
            </a:prstGeom>
            <a:noFill/>
          </p:spPr>
          <p:txBody>
            <a:bodyPr wrap="none" rtlCol="0">
              <a:spAutoFit/>
            </a:bodyPr>
            <a:lstStyle/>
            <a:p>
              <a:r>
                <a:rPr lang="en-US" sz="2000" dirty="0" smtClean="0">
                  <a:solidFill>
                    <a:schemeClr val="bg1"/>
                  </a:solidFill>
                </a:rPr>
                <a:t>Tropical</a:t>
              </a:r>
              <a:endParaRPr lang="en-US" sz="2000" dirty="0">
                <a:solidFill>
                  <a:schemeClr val="bg1"/>
                </a:solidFill>
              </a:endParaRPr>
            </a:p>
          </p:txBody>
        </p:sp>
        <p:sp>
          <p:nvSpPr>
            <p:cNvPr id="41" name="TextBox 40"/>
            <p:cNvSpPr txBox="1"/>
            <p:nvPr/>
          </p:nvSpPr>
          <p:spPr>
            <a:xfrm rot="20670357">
              <a:off x="940143" y="976767"/>
              <a:ext cx="851515" cy="400110"/>
            </a:xfrm>
            <a:prstGeom prst="rect">
              <a:avLst/>
            </a:prstGeom>
            <a:noFill/>
          </p:spPr>
          <p:txBody>
            <a:bodyPr wrap="none" rtlCol="0">
              <a:spAutoFit/>
            </a:bodyPr>
            <a:lstStyle/>
            <a:p>
              <a:r>
                <a:rPr lang="en-US" sz="2000" dirty="0" smtClean="0">
                  <a:solidFill>
                    <a:schemeClr val="bg1"/>
                  </a:solidFill>
                </a:rPr>
                <a:t>Polar+</a:t>
              </a:r>
              <a:endParaRPr lang="en-US" sz="2000" dirty="0">
                <a:solidFill>
                  <a:schemeClr val="bg1"/>
                </a:solidFill>
              </a:endParaRPr>
            </a:p>
          </p:txBody>
        </p:sp>
        <p:sp>
          <p:nvSpPr>
            <p:cNvPr id="42" name="TextBox 41"/>
            <p:cNvSpPr txBox="1"/>
            <p:nvPr/>
          </p:nvSpPr>
          <p:spPr>
            <a:xfrm rot="19837172">
              <a:off x="4924399" y="2316062"/>
              <a:ext cx="723550" cy="400110"/>
            </a:xfrm>
            <a:prstGeom prst="rect">
              <a:avLst/>
            </a:prstGeom>
            <a:noFill/>
          </p:spPr>
          <p:txBody>
            <a:bodyPr wrap="none" rtlCol="0">
              <a:spAutoFit/>
            </a:bodyPr>
            <a:lstStyle/>
            <a:p>
              <a:r>
                <a:rPr lang="en-US" sz="2000" dirty="0" smtClean="0">
                  <a:solidFill>
                    <a:schemeClr val="bg1"/>
                  </a:solidFill>
                </a:rPr>
                <a:t>Polar</a:t>
              </a:r>
              <a:endParaRPr lang="en-US" sz="2000" dirty="0">
                <a:solidFill>
                  <a:schemeClr val="bg1"/>
                </a:solidFill>
              </a:endParaRPr>
            </a:p>
          </p:txBody>
        </p:sp>
        <p:sp>
          <p:nvSpPr>
            <p:cNvPr id="43" name="TextBox 42"/>
            <p:cNvSpPr txBox="1"/>
            <p:nvPr/>
          </p:nvSpPr>
          <p:spPr>
            <a:xfrm rot="2402748">
              <a:off x="3536839" y="2205996"/>
              <a:ext cx="723550" cy="400110"/>
            </a:xfrm>
            <a:prstGeom prst="rect">
              <a:avLst/>
            </a:prstGeom>
            <a:noFill/>
          </p:spPr>
          <p:txBody>
            <a:bodyPr wrap="none" rtlCol="0">
              <a:spAutoFit/>
            </a:bodyPr>
            <a:lstStyle/>
            <a:p>
              <a:r>
                <a:rPr lang="en-US" sz="2000" dirty="0" smtClean="0">
                  <a:solidFill>
                    <a:schemeClr val="bg1"/>
                  </a:solidFill>
                </a:rPr>
                <a:t>Polar</a:t>
              </a:r>
              <a:endParaRPr lang="en-US" sz="2000" dirty="0">
                <a:solidFill>
                  <a:schemeClr val="bg1"/>
                </a:solidFill>
              </a:endParaRPr>
            </a:p>
          </p:txBody>
        </p:sp>
        <p:sp>
          <p:nvSpPr>
            <p:cNvPr id="44" name="TextBox 43"/>
            <p:cNvSpPr txBox="1"/>
            <p:nvPr/>
          </p:nvSpPr>
          <p:spPr>
            <a:xfrm>
              <a:off x="2619095" y="1861923"/>
              <a:ext cx="569387" cy="400110"/>
            </a:xfrm>
            <a:prstGeom prst="rect">
              <a:avLst/>
            </a:prstGeom>
            <a:noFill/>
          </p:spPr>
          <p:txBody>
            <a:bodyPr wrap="none" rtlCol="0">
              <a:spAutoFit/>
            </a:bodyPr>
            <a:lstStyle/>
            <a:p>
              <a:r>
                <a:rPr lang="en-US" sz="2000" dirty="0" smtClean="0">
                  <a:solidFill>
                    <a:schemeClr val="bg1"/>
                  </a:solidFill>
                </a:rPr>
                <a:t>SAL</a:t>
              </a:r>
              <a:endParaRPr lang="en-US" sz="2000" dirty="0">
                <a:solidFill>
                  <a:schemeClr val="bg1"/>
                </a:solidFill>
              </a:endParaRPr>
            </a:p>
          </p:txBody>
        </p:sp>
        <p:sp>
          <p:nvSpPr>
            <p:cNvPr id="45" name="TextBox 44"/>
            <p:cNvSpPr txBox="1"/>
            <p:nvPr/>
          </p:nvSpPr>
          <p:spPr>
            <a:xfrm rot="3315321">
              <a:off x="1108985" y="2983486"/>
              <a:ext cx="569387" cy="400110"/>
            </a:xfrm>
            <a:prstGeom prst="rect">
              <a:avLst/>
            </a:prstGeom>
            <a:noFill/>
          </p:spPr>
          <p:txBody>
            <a:bodyPr wrap="none" rtlCol="0">
              <a:spAutoFit/>
            </a:bodyPr>
            <a:lstStyle/>
            <a:p>
              <a:r>
                <a:rPr lang="en-US" sz="2000" dirty="0" smtClean="0">
                  <a:solidFill>
                    <a:schemeClr val="bg1"/>
                  </a:solidFill>
                </a:rPr>
                <a:t>SAL</a:t>
              </a:r>
              <a:endParaRPr lang="en-US" sz="2000" dirty="0">
                <a:solidFill>
                  <a:schemeClr val="bg1"/>
                </a:solidFill>
              </a:endParaRPr>
            </a:p>
          </p:txBody>
        </p:sp>
        <p:sp>
          <p:nvSpPr>
            <p:cNvPr id="46" name="TextBox 45"/>
            <p:cNvSpPr txBox="1"/>
            <p:nvPr/>
          </p:nvSpPr>
          <p:spPr>
            <a:xfrm rot="4012539">
              <a:off x="3763950" y="1450970"/>
              <a:ext cx="1316060" cy="369332"/>
            </a:xfrm>
            <a:prstGeom prst="rect">
              <a:avLst/>
            </a:prstGeom>
            <a:noFill/>
          </p:spPr>
          <p:txBody>
            <a:bodyPr wrap="none" rtlCol="0">
              <a:spAutoFit/>
            </a:bodyPr>
            <a:lstStyle/>
            <a:p>
              <a:pPr algn="ctr"/>
              <a:r>
                <a:rPr lang="en-US" dirty="0" smtClean="0">
                  <a:solidFill>
                    <a:schemeClr val="bg1"/>
                  </a:solidFill>
                </a:rPr>
                <a:t>PV Anomaly</a:t>
              </a:r>
              <a:endParaRPr lang="en-US" dirty="0">
                <a:solidFill>
                  <a:schemeClr val="bg1"/>
                </a:solidFill>
              </a:endParaRPr>
            </a:p>
          </p:txBody>
        </p:sp>
        <p:sp>
          <p:nvSpPr>
            <p:cNvPr id="48" name="TextBox 47"/>
            <p:cNvSpPr txBox="1"/>
            <p:nvPr/>
          </p:nvSpPr>
          <p:spPr>
            <a:xfrm rot="20563587">
              <a:off x="5375878" y="3302287"/>
              <a:ext cx="569387" cy="400110"/>
            </a:xfrm>
            <a:prstGeom prst="rect">
              <a:avLst/>
            </a:prstGeom>
            <a:noFill/>
          </p:spPr>
          <p:txBody>
            <a:bodyPr wrap="none" rtlCol="0">
              <a:spAutoFit/>
            </a:bodyPr>
            <a:lstStyle/>
            <a:p>
              <a:r>
                <a:rPr lang="en-US" sz="2000" dirty="0" smtClean="0">
                  <a:solidFill>
                    <a:schemeClr val="bg1"/>
                  </a:solidFill>
                </a:rPr>
                <a:t>SAL</a:t>
              </a:r>
              <a:endParaRPr lang="en-US" sz="2000" dirty="0">
                <a:solidFill>
                  <a:schemeClr val="bg1"/>
                </a:solidFill>
              </a:endParaRPr>
            </a:p>
          </p:txBody>
        </p:sp>
        <p:sp>
          <p:nvSpPr>
            <p:cNvPr id="49" name="TextBox 48"/>
            <p:cNvSpPr txBox="1"/>
            <p:nvPr/>
          </p:nvSpPr>
          <p:spPr>
            <a:xfrm rot="20420187">
              <a:off x="1907601" y="1610161"/>
              <a:ext cx="723550" cy="400110"/>
            </a:xfrm>
            <a:prstGeom prst="rect">
              <a:avLst/>
            </a:prstGeom>
            <a:noFill/>
          </p:spPr>
          <p:txBody>
            <a:bodyPr wrap="none" rtlCol="0">
              <a:spAutoFit/>
            </a:bodyPr>
            <a:lstStyle/>
            <a:p>
              <a:r>
                <a:rPr lang="en-US" sz="2000" dirty="0" smtClean="0">
                  <a:solidFill>
                    <a:schemeClr val="bg1"/>
                  </a:solidFill>
                </a:rPr>
                <a:t>Polar</a:t>
              </a:r>
              <a:endParaRPr lang="en-US" sz="2000" dirty="0">
                <a:solidFill>
                  <a:schemeClr val="bg1"/>
                </a:solidFill>
              </a:endParaRPr>
            </a:p>
          </p:txBody>
        </p:sp>
      </p:grpSp>
    </p:spTree>
    <p:extLst>
      <p:ext uri="{BB962C8B-B14F-4D97-AF65-F5344CB8AC3E}">
        <p14:creationId xmlns:p14="http://schemas.microsoft.com/office/powerpoint/2010/main" val="2597312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400" dirty="0">
                <a:latin typeface="Comic Sans MS" pitchFamily="66" charset="0"/>
              </a:rPr>
              <a:t>Hurricane </a:t>
            </a:r>
            <a:r>
              <a:rPr lang="en-US" sz="4400" dirty="0" smtClean="0">
                <a:latin typeface="Comic Sans MS" pitchFamily="66" charset="0"/>
              </a:rPr>
              <a:t>Earl: 31 August 2010</a:t>
            </a:r>
          </a:p>
          <a:p>
            <a:pPr algn="ctr"/>
            <a:r>
              <a:rPr lang="en-US" sz="2800" dirty="0" smtClean="0">
                <a:latin typeface="Comic Sans MS" pitchFamily="66" charset="0"/>
              </a:rPr>
              <a:t>TC Diurnal Cycle &amp; Upper-level Outflow</a:t>
            </a:r>
            <a:endParaRPr lang="en-US" sz="2800" dirty="0">
              <a:latin typeface="Comic Sans MS" pitchFamily="66" charset="0"/>
            </a:endParaRPr>
          </a:p>
        </p:txBody>
      </p:sp>
    </p:spTree>
    <p:extLst>
      <p:ext uri="{BB962C8B-B14F-4D97-AF65-F5344CB8AC3E}">
        <p14:creationId xmlns:p14="http://schemas.microsoft.com/office/powerpoint/2010/main" val="9610095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bt_diff_100831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7" name="Picture 66" descr="bt_diff_100831_01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8" name="Picture 67" descr="bt_diff_100831_02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9" name="Picture 68" descr="bt_diff_100831_0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0" name="Picture 69" descr="bt_diff_100831_06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1" name="Picture 70" descr="bt_diff_100831_07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2" name="Picture 71" descr="bt_diff_100831_08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3" name="Picture 72" descr="bt_diff_100831_09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4" name="Picture 73" descr="bt_diff_100831_1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5" name="Picture 74" descr="bt_diff_100831_13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6" name="Picture 75" descr="bt_diff_100831_14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7" name="Picture 76" descr="bt_diff_100831_15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8" name="Picture 77" descr="bt_diff_100831_16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9" name="Picture 78" descr="bt_diff_100831_17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sp>
        <p:nvSpPr>
          <p:cNvPr id="80" name="Oval 79"/>
          <p:cNvSpPr>
            <a:spLocks noChangeAspect="1"/>
          </p:cNvSpPr>
          <p:nvPr/>
        </p:nvSpPr>
        <p:spPr>
          <a:xfrm>
            <a:off x="5571067" y="2506133"/>
            <a:ext cx="2540000" cy="25400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9"/>
          <p:cNvSpPr txBox="1">
            <a:spLocks noChangeArrowheads="1"/>
          </p:cNvSpPr>
          <p:nvPr/>
        </p:nvSpPr>
        <p:spPr bwMode="auto">
          <a:xfrm>
            <a:off x="0" y="0"/>
            <a:ext cx="9144000" cy="646331"/>
          </a:xfrm>
          <a:prstGeom prst="rect">
            <a:avLst/>
          </a:prstGeom>
          <a:noFill/>
          <a:ln w="9525">
            <a:noFill/>
            <a:miter lim="800000"/>
            <a:headEnd/>
            <a:tailEnd/>
          </a:ln>
        </p:spPr>
        <p:txBody>
          <a:bodyPr>
            <a:spAutoFit/>
          </a:bodyPr>
          <a:lstStyle/>
          <a:p>
            <a:pPr algn="ctr"/>
            <a:r>
              <a:rPr lang="en-US" sz="3600" dirty="0">
                <a:latin typeface="Comic Sans MS" pitchFamily="66" charset="0"/>
              </a:rPr>
              <a:t>Hurricane </a:t>
            </a:r>
            <a:r>
              <a:rPr lang="en-US" sz="3600" dirty="0" smtClean="0">
                <a:latin typeface="Comic Sans MS" pitchFamily="66" charset="0"/>
              </a:rPr>
              <a:t>Earl: 31 August 2010</a:t>
            </a:r>
            <a:endParaRPr lang="en-US" sz="3600" dirty="0">
              <a:latin typeface="Comic Sans MS" pitchFamily="66" charset="0"/>
            </a:endParaRPr>
          </a:p>
        </p:txBody>
      </p:sp>
      <p:sp>
        <p:nvSpPr>
          <p:cNvPr id="14"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5"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dirty="0">
                <a:latin typeface="Comic Sans MS" pitchFamily="66" charset="0"/>
              </a:rPr>
              <a:t>GOES </a:t>
            </a:r>
            <a:r>
              <a:rPr lang="en-US" sz="2000" dirty="0" smtClean="0">
                <a:latin typeface="Comic Sans MS" pitchFamily="66" charset="0"/>
              </a:rPr>
              <a:t>IR BT </a:t>
            </a:r>
            <a:r>
              <a:rPr lang="en-US" sz="2000" dirty="0">
                <a:latin typeface="Comic Sans MS" pitchFamily="66" charset="0"/>
              </a:rPr>
              <a:t>Diff (storm relative)</a:t>
            </a:r>
          </a:p>
        </p:txBody>
      </p:sp>
      <p:pic>
        <p:nvPicPr>
          <p:cNvPr id="2" name="Picture 1" descr="100831_00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 name="Picture 2" descr="100831_0145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 name="Picture 3" descr="100831_0245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5" name="Picture 4" descr="100831_0345Z.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 name="Picture 5" descr="100831_0645Z.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7" name="Picture 6" descr="100831_0745Z.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pic>
        <p:nvPicPr>
          <p:cNvPr id="8" name="Picture 7" descr="100831_0845Z.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9" name="Picture 8" descr="100831_0945Z.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2" name="Picture 11" descr="100831_1045Z.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 name="Picture 15" descr="100831_1145Z.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pic>
        <p:nvPicPr>
          <p:cNvPr id="17" name="Picture 16" descr="100831_1245Z.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8" name="Picture 17" descr="100831_1345Z.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9" name="Picture 18" descr="100831_1445Z.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pic>
        <p:nvPicPr>
          <p:cNvPr id="21" name="Picture 20" descr="100831_1545Z.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4" name="Picture 63" descr="100831_1645Z.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5" name="Picture 64" descr="100831_1745Z.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spTree>
    <p:extLst>
      <p:ext uri="{BB962C8B-B14F-4D97-AF65-F5344CB8AC3E}">
        <p14:creationId xmlns:p14="http://schemas.microsoft.com/office/powerpoint/2010/main" val="1937984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64"/>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500"/>
                                  </p:stCondLst>
                                  <p:childTnLst>
                                    <p:set>
                                      <p:cBhvr>
                                        <p:cTn id="55" dur="1" fill="hold">
                                          <p:stCondLst>
                                            <p:cond delay="0"/>
                                          </p:stCondLst>
                                        </p:cTn>
                                        <p:tgtEl>
                                          <p:spTgt spid="68"/>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nodeType="afterEffect">
                                  <p:stCondLst>
                                    <p:cond delay="500"/>
                                  </p:stCondLst>
                                  <p:childTnLst>
                                    <p:set>
                                      <p:cBhvr>
                                        <p:cTn id="58" dur="1" fill="hold">
                                          <p:stCondLst>
                                            <p:cond delay="0"/>
                                          </p:stCondLst>
                                        </p:cTn>
                                        <p:tgtEl>
                                          <p:spTgt spid="69"/>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nodeType="afterEffect">
                                  <p:stCondLst>
                                    <p:cond delay="500"/>
                                  </p:stCondLst>
                                  <p:childTnLst>
                                    <p:set>
                                      <p:cBhvr>
                                        <p:cTn id="61" dur="1" fill="hold">
                                          <p:stCondLst>
                                            <p:cond delay="0"/>
                                          </p:stCondLst>
                                        </p:cTn>
                                        <p:tgtEl>
                                          <p:spTgt spid="70"/>
                                        </p:tgtEl>
                                        <p:attrNameLst>
                                          <p:attrName>style.visibility</p:attrName>
                                        </p:attrNameLst>
                                      </p:cBhvr>
                                      <p:to>
                                        <p:strVal val="visible"/>
                                      </p:to>
                                    </p:set>
                                  </p:childTnLst>
                                </p:cTn>
                              </p:par>
                            </p:childTnLst>
                          </p:cTn>
                        </p:par>
                        <p:par>
                          <p:cTn id="62" fill="hold">
                            <p:stCondLst>
                              <p:cond delay="1500"/>
                            </p:stCondLst>
                            <p:childTnLst>
                              <p:par>
                                <p:cTn id="63" presetID="1" presetClass="entr" presetSubtype="0" fill="hold" nodeType="afterEffect">
                                  <p:stCondLst>
                                    <p:cond delay="500"/>
                                  </p:stCondLst>
                                  <p:childTnLst>
                                    <p:set>
                                      <p:cBhvr>
                                        <p:cTn id="64" dur="1" fill="hold">
                                          <p:stCondLst>
                                            <p:cond delay="0"/>
                                          </p:stCondLst>
                                        </p:cTn>
                                        <p:tgtEl>
                                          <p:spTgt spid="71"/>
                                        </p:tgtEl>
                                        <p:attrNameLst>
                                          <p:attrName>style.visibility</p:attrName>
                                        </p:attrNameLst>
                                      </p:cBhvr>
                                      <p:to>
                                        <p:strVal val="visible"/>
                                      </p:to>
                                    </p:set>
                                  </p:childTnLst>
                                </p:cTn>
                              </p:par>
                            </p:childTnLst>
                          </p:cTn>
                        </p:par>
                        <p:par>
                          <p:cTn id="65" fill="hold">
                            <p:stCondLst>
                              <p:cond delay="200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childTnLst>
                          </p:cTn>
                        </p:par>
                        <p:par>
                          <p:cTn id="68" fill="hold">
                            <p:stCondLst>
                              <p:cond delay="2500"/>
                            </p:stCondLst>
                            <p:childTnLst>
                              <p:par>
                                <p:cTn id="69" presetID="1" presetClass="entr" presetSubtype="0" fill="hold" nodeType="afterEffect">
                                  <p:stCondLst>
                                    <p:cond delay="50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3000"/>
                            </p:stCondLst>
                            <p:childTnLst>
                              <p:par>
                                <p:cTn id="72" presetID="1" presetClass="entr" presetSubtype="0" fill="hold" nodeType="afterEffect">
                                  <p:stCondLst>
                                    <p:cond delay="500"/>
                                  </p:stCondLst>
                                  <p:childTnLst>
                                    <p:set>
                                      <p:cBhvr>
                                        <p:cTn id="73" dur="1" fill="hold">
                                          <p:stCondLst>
                                            <p:cond delay="0"/>
                                          </p:stCondLst>
                                        </p:cTn>
                                        <p:tgtEl>
                                          <p:spTgt spid="74"/>
                                        </p:tgtEl>
                                        <p:attrNameLst>
                                          <p:attrName>style.visibility</p:attrName>
                                        </p:attrNameLst>
                                      </p:cBhvr>
                                      <p:to>
                                        <p:strVal val="visible"/>
                                      </p:to>
                                    </p:set>
                                  </p:childTnLst>
                                </p:cTn>
                              </p:par>
                            </p:childTnLst>
                          </p:cTn>
                        </p:par>
                        <p:par>
                          <p:cTn id="74" fill="hold">
                            <p:stCondLst>
                              <p:cond delay="3500"/>
                            </p:stCondLst>
                            <p:childTnLst>
                              <p:par>
                                <p:cTn id="75" presetID="1" presetClass="entr" presetSubtype="0" fill="hold" nodeType="afterEffect">
                                  <p:stCondLst>
                                    <p:cond delay="500"/>
                                  </p:stCondLst>
                                  <p:childTnLst>
                                    <p:set>
                                      <p:cBhvr>
                                        <p:cTn id="76" dur="1" fill="hold">
                                          <p:stCondLst>
                                            <p:cond delay="0"/>
                                          </p:stCondLst>
                                        </p:cTn>
                                        <p:tgtEl>
                                          <p:spTgt spid="75"/>
                                        </p:tgtEl>
                                        <p:attrNameLst>
                                          <p:attrName>style.visibility</p:attrName>
                                        </p:attrNameLst>
                                      </p:cBhvr>
                                      <p:to>
                                        <p:strVal val="visible"/>
                                      </p:to>
                                    </p:set>
                                  </p:childTnLst>
                                </p:cTn>
                              </p:par>
                            </p:childTnLst>
                          </p:cTn>
                        </p:par>
                        <p:par>
                          <p:cTn id="77" fill="hold">
                            <p:stCondLst>
                              <p:cond delay="4000"/>
                            </p:stCondLst>
                            <p:childTnLst>
                              <p:par>
                                <p:cTn id="78" presetID="1" presetClass="entr" presetSubtype="0" fill="hold" nodeType="afterEffect">
                                  <p:stCondLst>
                                    <p:cond delay="500"/>
                                  </p:stCondLst>
                                  <p:childTnLst>
                                    <p:set>
                                      <p:cBhvr>
                                        <p:cTn id="79" dur="1" fill="hold">
                                          <p:stCondLst>
                                            <p:cond delay="0"/>
                                          </p:stCondLst>
                                        </p:cTn>
                                        <p:tgtEl>
                                          <p:spTgt spid="76"/>
                                        </p:tgtEl>
                                        <p:attrNameLst>
                                          <p:attrName>style.visibility</p:attrName>
                                        </p:attrNameLst>
                                      </p:cBhvr>
                                      <p:to>
                                        <p:strVal val="visible"/>
                                      </p:to>
                                    </p:set>
                                  </p:childTnLst>
                                </p:cTn>
                              </p:par>
                            </p:childTnLst>
                          </p:cTn>
                        </p:par>
                        <p:par>
                          <p:cTn id="80" fill="hold">
                            <p:stCondLst>
                              <p:cond delay="4500"/>
                            </p:stCondLst>
                            <p:childTnLst>
                              <p:par>
                                <p:cTn id="81" presetID="1" presetClass="entr" presetSubtype="0" fill="hold" nodeType="afterEffect">
                                  <p:stCondLst>
                                    <p:cond delay="500"/>
                                  </p:stCondLst>
                                  <p:childTnLst>
                                    <p:set>
                                      <p:cBhvr>
                                        <p:cTn id="82" dur="1" fill="hold">
                                          <p:stCondLst>
                                            <p:cond delay="0"/>
                                          </p:stCondLst>
                                        </p:cTn>
                                        <p:tgtEl>
                                          <p:spTgt spid="77"/>
                                        </p:tgtEl>
                                        <p:attrNameLst>
                                          <p:attrName>style.visibility</p:attrName>
                                        </p:attrNameLst>
                                      </p:cBhvr>
                                      <p:to>
                                        <p:strVal val="visible"/>
                                      </p:to>
                                    </p:set>
                                  </p:childTnLst>
                                </p:cTn>
                              </p:par>
                            </p:childTnLst>
                          </p:cTn>
                        </p:par>
                        <p:par>
                          <p:cTn id="83" fill="hold">
                            <p:stCondLst>
                              <p:cond delay="5000"/>
                            </p:stCondLst>
                            <p:childTnLst>
                              <p:par>
                                <p:cTn id="84" presetID="1" presetClass="entr" presetSubtype="0" fill="hold" nodeType="afterEffect">
                                  <p:stCondLst>
                                    <p:cond delay="500"/>
                                  </p:stCondLst>
                                  <p:childTnLst>
                                    <p:set>
                                      <p:cBhvr>
                                        <p:cTn id="85" dur="1" fill="hold">
                                          <p:stCondLst>
                                            <p:cond delay="0"/>
                                          </p:stCondLst>
                                        </p:cTn>
                                        <p:tgtEl>
                                          <p:spTgt spid="78"/>
                                        </p:tgtEl>
                                        <p:attrNameLst>
                                          <p:attrName>style.visibility</p:attrName>
                                        </p:attrNameLst>
                                      </p:cBhvr>
                                      <p:to>
                                        <p:strVal val="visible"/>
                                      </p:to>
                                    </p:set>
                                  </p:childTnLst>
                                </p:cTn>
                              </p:par>
                            </p:childTnLst>
                          </p:cTn>
                        </p:par>
                        <p:par>
                          <p:cTn id="86" fill="hold">
                            <p:stCondLst>
                              <p:cond delay="5500"/>
                            </p:stCondLst>
                            <p:childTnLst>
                              <p:par>
                                <p:cTn id="87" presetID="1" presetClass="entr" presetSubtype="0" fill="hold" nodeType="afterEffect">
                                  <p:stCondLst>
                                    <p:cond delay="500"/>
                                  </p:stCondLst>
                                  <p:childTnLst>
                                    <p:set>
                                      <p:cBhvr>
                                        <p:cTn id="88" dur="1" fill="hold">
                                          <p:stCondLst>
                                            <p:cond delay="0"/>
                                          </p:stCondLst>
                                        </p:cTn>
                                        <p:tgtEl>
                                          <p:spTgt spid="7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0"/>
                                        </p:tgtEl>
                                        <p:attrNameLst>
                                          <p:attrName>style.visibility</p:attrName>
                                        </p:attrNameLst>
                                      </p:cBhvr>
                                      <p:to>
                                        <p:strVal val="visible"/>
                                      </p:to>
                                    </p:set>
                                    <p:animEffect transition="in" filter="fade">
                                      <p:cBhvr>
                                        <p:cTn id="93"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st_tc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96696"/>
            <a:ext cx="7772400" cy="5286851"/>
          </a:xfrm>
          <a:prstGeom prst="rect">
            <a:avLst/>
          </a:prstGeom>
        </p:spPr>
      </p:pic>
      <p:sp>
        <p:nvSpPr>
          <p:cNvPr id="20486" name="TextBox 10"/>
          <p:cNvSpPr txBox="1">
            <a:spLocks noChangeArrowheads="1"/>
          </p:cNvSpPr>
          <p:nvPr/>
        </p:nvSpPr>
        <p:spPr bwMode="auto">
          <a:xfrm>
            <a:off x="0" y="12700"/>
            <a:ext cx="9124950" cy="954107"/>
          </a:xfrm>
          <a:prstGeom prst="rect">
            <a:avLst/>
          </a:prstGeom>
          <a:noFill/>
          <a:ln w="9525">
            <a:noFill/>
            <a:miter lim="800000"/>
            <a:headEnd/>
            <a:tailEnd/>
          </a:ln>
        </p:spPr>
        <p:txBody>
          <a:bodyPr>
            <a:spAutoFit/>
          </a:bodyPr>
          <a:lstStyle/>
          <a:p>
            <a:pPr algn="ctr"/>
            <a:r>
              <a:rPr lang="en-US" sz="3600" dirty="0" smtClean="0">
                <a:latin typeface="Comic Sans MS" pitchFamily="66" charset="0"/>
              </a:rPr>
              <a:t>TC Diurnal Cycle </a:t>
            </a:r>
          </a:p>
          <a:p>
            <a:pPr algn="ctr"/>
            <a:r>
              <a:rPr lang="en-US" sz="2000" dirty="0" smtClean="0">
                <a:latin typeface="Comic Sans MS" pitchFamily="66" charset="0"/>
              </a:rPr>
              <a:t>IR Brightness Temperatures (Azimuthal Mean; R=400 km)</a:t>
            </a:r>
            <a:endParaRPr lang="en-US" sz="2000" dirty="0">
              <a:latin typeface="Comic Sans MS" pitchFamily="66" charset="0"/>
            </a:endParaRPr>
          </a:p>
        </p:txBody>
      </p:sp>
      <p:grpSp>
        <p:nvGrpSpPr>
          <p:cNvPr id="17" name="Group 16"/>
          <p:cNvGrpSpPr/>
          <p:nvPr/>
        </p:nvGrpSpPr>
        <p:grpSpPr>
          <a:xfrm>
            <a:off x="2124173" y="3684171"/>
            <a:ext cx="6012292" cy="3035605"/>
            <a:chOff x="2124173" y="3684171"/>
            <a:chExt cx="6012292" cy="3035605"/>
          </a:xfrm>
        </p:grpSpPr>
        <p:sp>
          <p:nvSpPr>
            <p:cNvPr id="9" name="Oval 6"/>
            <p:cNvSpPr>
              <a:spLocks noChangeArrowheads="1"/>
            </p:cNvSpPr>
            <p:nvPr/>
          </p:nvSpPr>
          <p:spPr bwMode="auto">
            <a:xfrm>
              <a:off x="2124173" y="3888007"/>
              <a:ext cx="1709970" cy="1695584"/>
            </a:xfrm>
            <a:prstGeom prst="ellipse">
              <a:avLst/>
            </a:prstGeom>
            <a:noFill/>
            <a:ln w="28575">
              <a:solidFill>
                <a:schemeClr val="tx1"/>
              </a:solidFill>
              <a:round/>
              <a:headEnd/>
              <a:tailEnd/>
            </a:ln>
          </p:spPr>
          <p:txBody>
            <a:bodyPr wrap="none" anchor="ctr"/>
            <a:lstStyle/>
            <a:p>
              <a:endParaRPr lang="en-US"/>
            </a:p>
          </p:txBody>
        </p:sp>
        <p:sp>
          <p:nvSpPr>
            <p:cNvPr id="10" name="Line 9"/>
            <p:cNvSpPr>
              <a:spLocks noChangeShapeType="1"/>
            </p:cNvSpPr>
            <p:nvPr/>
          </p:nvSpPr>
          <p:spPr bwMode="auto">
            <a:xfrm flipH="1" flipV="1">
              <a:off x="3003202" y="5638798"/>
              <a:ext cx="267854" cy="735555"/>
            </a:xfrm>
            <a:prstGeom prst="line">
              <a:avLst/>
            </a:prstGeom>
            <a:noFill/>
            <a:ln w="38100">
              <a:solidFill>
                <a:schemeClr val="tx1"/>
              </a:solidFill>
              <a:round/>
              <a:headEnd/>
              <a:tailEnd type="arrow" w="med" len="med"/>
            </a:ln>
          </p:spPr>
          <p:txBody>
            <a:bodyPr/>
            <a:lstStyle/>
            <a:p>
              <a:endParaRPr lang="en-US"/>
            </a:p>
          </p:txBody>
        </p:sp>
        <p:sp>
          <p:nvSpPr>
            <p:cNvPr id="11" name="Line 10"/>
            <p:cNvSpPr>
              <a:spLocks noChangeShapeType="1"/>
            </p:cNvSpPr>
            <p:nvPr/>
          </p:nvSpPr>
          <p:spPr bwMode="auto">
            <a:xfrm flipV="1">
              <a:off x="5206999" y="5755117"/>
              <a:ext cx="143933" cy="691266"/>
            </a:xfrm>
            <a:prstGeom prst="line">
              <a:avLst/>
            </a:prstGeom>
            <a:noFill/>
            <a:ln w="38100">
              <a:solidFill>
                <a:schemeClr val="tx1"/>
              </a:solidFill>
              <a:round/>
              <a:headEnd/>
              <a:tailEnd type="arrow" w="med" len="med"/>
            </a:ln>
          </p:spPr>
          <p:txBody>
            <a:bodyPr/>
            <a:lstStyle/>
            <a:p>
              <a:endParaRPr lang="en-US"/>
            </a:p>
          </p:txBody>
        </p:sp>
        <p:sp>
          <p:nvSpPr>
            <p:cNvPr id="12" name="Line 11"/>
            <p:cNvSpPr>
              <a:spLocks noChangeShapeType="1"/>
            </p:cNvSpPr>
            <p:nvPr/>
          </p:nvSpPr>
          <p:spPr bwMode="auto">
            <a:xfrm flipV="1">
              <a:off x="5967273" y="5338057"/>
              <a:ext cx="1017728" cy="1108326"/>
            </a:xfrm>
            <a:prstGeom prst="line">
              <a:avLst/>
            </a:prstGeom>
            <a:noFill/>
            <a:ln w="38100">
              <a:solidFill>
                <a:schemeClr val="tx1"/>
              </a:solidFill>
              <a:round/>
              <a:headEnd/>
              <a:tailEnd type="arrow" w="med" len="med"/>
            </a:ln>
          </p:spPr>
          <p:txBody>
            <a:bodyPr/>
            <a:lstStyle/>
            <a:p>
              <a:endParaRPr lang="en-US"/>
            </a:p>
          </p:txBody>
        </p:sp>
        <p:sp>
          <p:nvSpPr>
            <p:cNvPr id="13" name="Text Box 12"/>
            <p:cNvSpPr txBox="1">
              <a:spLocks noChangeArrowheads="1"/>
            </p:cNvSpPr>
            <p:nvPr/>
          </p:nvSpPr>
          <p:spPr bwMode="auto">
            <a:xfrm>
              <a:off x="3162530" y="6350444"/>
              <a:ext cx="2883760" cy="369332"/>
            </a:xfrm>
            <a:prstGeom prst="rect">
              <a:avLst/>
            </a:prstGeom>
            <a:solidFill>
              <a:schemeClr val="bg1"/>
            </a:solidFill>
            <a:ln w="9525">
              <a:solidFill>
                <a:schemeClr val="tx1"/>
              </a:solidFill>
              <a:miter lim="800000"/>
              <a:headEnd/>
              <a:tailEnd/>
            </a:ln>
          </p:spPr>
          <p:txBody>
            <a:bodyPr wrap="none">
              <a:spAutoFit/>
            </a:bodyPr>
            <a:lstStyle/>
            <a:p>
              <a:r>
                <a:rPr lang="en-US" dirty="0">
                  <a:latin typeface="Comic Sans MS" pitchFamily="66" charset="0"/>
                </a:rPr>
                <a:t>“Cool Rings” </a:t>
              </a:r>
              <a:r>
                <a:rPr lang="en-US" dirty="0" smtClean="0">
                  <a:latin typeface="Comic Sans MS" pitchFamily="66" charset="0"/>
                </a:rPr>
                <a:t>(~11-16 LST)</a:t>
              </a:r>
              <a:endParaRPr lang="en-US" dirty="0">
                <a:latin typeface="Comic Sans MS" pitchFamily="66" charset="0"/>
              </a:endParaRPr>
            </a:p>
          </p:txBody>
        </p:sp>
        <p:sp>
          <p:nvSpPr>
            <p:cNvPr id="14" name="Oval 16"/>
            <p:cNvSpPr>
              <a:spLocks noChangeArrowheads="1"/>
            </p:cNvSpPr>
            <p:nvPr/>
          </p:nvSpPr>
          <p:spPr bwMode="auto">
            <a:xfrm>
              <a:off x="4553453" y="3996267"/>
              <a:ext cx="1773772" cy="1758850"/>
            </a:xfrm>
            <a:prstGeom prst="ellipse">
              <a:avLst/>
            </a:prstGeom>
            <a:noFill/>
            <a:ln w="28575">
              <a:solidFill>
                <a:schemeClr val="tx1"/>
              </a:solidFill>
              <a:round/>
              <a:headEnd/>
              <a:tailEnd/>
            </a:ln>
          </p:spPr>
          <p:txBody>
            <a:bodyPr wrap="none" anchor="ctr"/>
            <a:lstStyle/>
            <a:p>
              <a:endParaRPr lang="en-US"/>
            </a:p>
          </p:txBody>
        </p:sp>
        <p:sp>
          <p:nvSpPr>
            <p:cNvPr id="15" name="Oval 17"/>
            <p:cNvSpPr>
              <a:spLocks noChangeArrowheads="1"/>
            </p:cNvSpPr>
            <p:nvPr/>
          </p:nvSpPr>
          <p:spPr bwMode="auto">
            <a:xfrm>
              <a:off x="6468547" y="3684171"/>
              <a:ext cx="1667918" cy="1653886"/>
            </a:xfrm>
            <a:prstGeom prst="ellipse">
              <a:avLst/>
            </a:prstGeom>
            <a:noFill/>
            <a:ln w="28575">
              <a:solidFill>
                <a:schemeClr val="tx1"/>
              </a:solidFill>
              <a:round/>
              <a:headEnd/>
              <a:tailEnd/>
            </a:ln>
          </p:spPr>
          <p:txBody>
            <a:bodyPr wrap="none" anchor="ctr"/>
            <a:lstStyle/>
            <a:p>
              <a:endParaRPr lang="en-US"/>
            </a:p>
          </p:txBody>
        </p:sp>
      </p:grpSp>
      <p:sp>
        <p:nvSpPr>
          <p:cNvPr id="5" name="Slide Number Placeholder 4"/>
          <p:cNvSpPr>
            <a:spLocks noGrp="1"/>
          </p:cNvSpPr>
          <p:nvPr>
            <p:ph type="sldNum" sz="quarter" idx="12"/>
          </p:nvPr>
        </p:nvSpPr>
        <p:spPr/>
        <p:txBody>
          <a:bodyPr/>
          <a:lstStyle/>
          <a:p>
            <a:pPr>
              <a:defRPr/>
            </a:pPr>
            <a:fld id="{E33F99DB-C96D-4C39-8474-563A885E7F1C}" type="slidenum">
              <a:rPr lang="en-US" smtClean="0"/>
              <a:pPr>
                <a:defRPr/>
              </a:pPr>
              <a:t>18</a:t>
            </a:fld>
            <a:endParaRPr lang="en-US"/>
          </a:p>
        </p:txBody>
      </p:sp>
    </p:spTree>
    <p:extLst>
      <p:ext uri="{BB962C8B-B14F-4D97-AF65-F5344CB8AC3E}">
        <p14:creationId xmlns:p14="http://schemas.microsoft.com/office/powerpoint/2010/main" val="483122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0584" y="1600200"/>
            <a:ext cx="8933688" cy="4389120"/>
            <a:chOff x="100584" y="1600200"/>
            <a:chExt cx="8933688" cy="4389120"/>
          </a:xfrm>
        </p:grpSpPr>
        <p:pic>
          <p:nvPicPr>
            <p:cNvPr id="2" name="Picture 1" descr="bt_diff_100831_00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 name="Picture 2" descr="100831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8" name="Group 7"/>
          <p:cNvGrpSpPr/>
          <p:nvPr/>
        </p:nvGrpSpPr>
        <p:grpSpPr>
          <a:xfrm>
            <a:off x="100584" y="1600200"/>
            <a:ext cx="8933688" cy="4389120"/>
            <a:chOff x="100584" y="1600200"/>
            <a:chExt cx="8933688" cy="4389120"/>
          </a:xfrm>
        </p:grpSpPr>
        <p:pic>
          <p:nvPicPr>
            <p:cNvPr id="6" name="Picture 5" descr="100831_03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 name="Picture 6" descr="bt_diff_100831_03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1" name="Group 10"/>
          <p:cNvGrpSpPr/>
          <p:nvPr/>
        </p:nvGrpSpPr>
        <p:grpSpPr>
          <a:xfrm>
            <a:off x="100584" y="1600200"/>
            <a:ext cx="8933688" cy="4389120"/>
            <a:chOff x="100584" y="1600200"/>
            <a:chExt cx="8933688" cy="4389120"/>
          </a:xfrm>
        </p:grpSpPr>
        <p:pic>
          <p:nvPicPr>
            <p:cNvPr id="9" name="Picture 8" descr="bt_diff_100831_06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0" name="Picture 9" descr="100831_06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4" name="Group 13"/>
          <p:cNvGrpSpPr/>
          <p:nvPr/>
        </p:nvGrpSpPr>
        <p:grpSpPr>
          <a:xfrm>
            <a:off x="100584" y="1600200"/>
            <a:ext cx="8933688" cy="4389120"/>
            <a:chOff x="100584" y="1600200"/>
            <a:chExt cx="8933688" cy="4389120"/>
          </a:xfrm>
        </p:grpSpPr>
        <p:pic>
          <p:nvPicPr>
            <p:cNvPr id="12" name="Picture 11" descr="bt_diff_100831_09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3" name="Picture 12" descr="100831_09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7" name="Group 16"/>
          <p:cNvGrpSpPr/>
          <p:nvPr/>
        </p:nvGrpSpPr>
        <p:grpSpPr>
          <a:xfrm>
            <a:off x="91440" y="1600200"/>
            <a:ext cx="8942832" cy="4389120"/>
            <a:chOff x="91440" y="1600200"/>
            <a:chExt cx="8942832" cy="4389120"/>
          </a:xfrm>
        </p:grpSpPr>
        <p:pic>
          <p:nvPicPr>
            <p:cNvPr id="15" name="Picture 14" descr="bt_diff_100831_12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 y="1600200"/>
              <a:ext cx="4389120" cy="4389120"/>
            </a:xfrm>
            <a:prstGeom prst="rect">
              <a:avLst/>
            </a:prstGeom>
          </p:spPr>
        </p:pic>
        <p:pic>
          <p:nvPicPr>
            <p:cNvPr id="16" name="Picture 15" descr="100831_1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0" name="Group 19"/>
          <p:cNvGrpSpPr/>
          <p:nvPr/>
        </p:nvGrpSpPr>
        <p:grpSpPr>
          <a:xfrm>
            <a:off x="100584" y="1600200"/>
            <a:ext cx="8933688" cy="4389120"/>
            <a:chOff x="100584" y="1600200"/>
            <a:chExt cx="8933688" cy="4389120"/>
          </a:xfrm>
        </p:grpSpPr>
        <p:pic>
          <p:nvPicPr>
            <p:cNvPr id="18" name="Picture 17" descr="bt_diff_100831_15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9" name="Picture 18" descr="100831_15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3" name="Group 22"/>
          <p:cNvGrpSpPr/>
          <p:nvPr/>
        </p:nvGrpSpPr>
        <p:grpSpPr>
          <a:xfrm>
            <a:off x="100584" y="1600200"/>
            <a:ext cx="8933688" cy="4389120"/>
            <a:chOff x="100584" y="1600200"/>
            <a:chExt cx="8933688" cy="4389120"/>
          </a:xfrm>
        </p:grpSpPr>
        <p:pic>
          <p:nvPicPr>
            <p:cNvPr id="21" name="Picture 20" descr="100831_18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22" name="Picture 21" descr="bt_diff_100831_1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26" name="Group 25"/>
          <p:cNvGrpSpPr/>
          <p:nvPr/>
        </p:nvGrpSpPr>
        <p:grpSpPr>
          <a:xfrm>
            <a:off x="100584" y="1600200"/>
            <a:ext cx="8933688" cy="4389120"/>
            <a:chOff x="100584" y="1600200"/>
            <a:chExt cx="8933688" cy="4389120"/>
          </a:xfrm>
        </p:grpSpPr>
        <p:pic>
          <p:nvPicPr>
            <p:cNvPr id="24" name="Picture 23" descr="100831_21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25" name="Picture 24" descr="bt_diff_100831_21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sp>
        <p:nvSpPr>
          <p:cNvPr id="29" name="TextBox 9"/>
          <p:cNvSpPr txBox="1">
            <a:spLocks noChangeArrowheads="1"/>
          </p:cNvSpPr>
          <p:nvPr/>
        </p:nvSpPr>
        <p:spPr bwMode="auto">
          <a:xfrm>
            <a:off x="0" y="0"/>
            <a:ext cx="9144000" cy="646331"/>
          </a:xfrm>
          <a:prstGeom prst="rect">
            <a:avLst/>
          </a:prstGeom>
          <a:noFill/>
          <a:ln w="9525">
            <a:noFill/>
            <a:miter lim="800000"/>
            <a:headEnd/>
            <a:tailEnd/>
          </a:ln>
        </p:spPr>
        <p:txBody>
          <a:bodyPr>
            <a:spAutoFit/>
          </a:bodyPr>
          <a:lstStyle/>
          <a:p>
            <a:pPr algn="ctr"/>
            <a:r>
              <a:rPr lang="en-US" sz="3600" dirty="0">
                <a:latin typeface="Comic Sans MS" pitchFamily="66" charset="0"/>
              </a:rPr>
              <a:t>Hurricane </a:t>
            </a:r>
            <a:r>
              <a:rPr lang="en-US" sz="3600" dirty="0" smtClean="0">
                <a:latin typeface="Comic Sans MS" pitchFamily="66" charset="0"/>
              </a:rPr>
              <a:t>Earl: 31 August 2010</a:t>
            </a:r>
            <a:endParaRPr lang="en-US" sz="3600" dirty="0">
              <a:latin typeface="Comic Sans MS" pitchFamily="66" charset="0"/>
            </a:endParaRPr>
          </a:p>
        </p:txBody>
      </p:sp>
      <p:sp>
        <p:nvSpPr>
          <p:cNvPr id="30" name="TextBox 8"/>
          <p:cNvSpPr txBox="1">
            <a:spLocks noChangeArrowheads="1"/>
          </p:cNvSpPr>
          <p:nvPr/>
        </p:nvSpPr>
        <p:spPr bwMode="auto">
          <a:xfrm>
            <a:off x="91440" y="1200150"/>
            <a:ext cx="4398264" cy="40005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BT </a:t>
            </a:r>
            <a:r>
              <a:rPr lang="en-US" sz="2000" dirty="0">
                <a:latin typeface="Comic Sans MS" pitchFamily="66" charset="0"/>
              </a:rPr>
              <a:t>Diff (storm relative)</a:t>
            </a:r>
          </a:p>
        </p:txBody>
      </p:sp>
      <p:sp>
        <p:nvSpPr>
          <p:cNvPr id="31" name="TextBox 8"/>
          <p:cNvSpPr txBox="1">
            <a:spLocks noChangeArrowheads="1"/>
          </p:cNvSpPr>
          <p:nvPr/>
        </p:nvSpPr>
        <p:spPr bwMode="auto">
          <a:xfrm>
            <a:off x="4645152" y="1230868"/>
            <a:ext cx="4389120" cy="369332"/>
          </a:xfrm>
          <a:prstGeom prst="rect">
            <a:avLst/>
          </a:prstGeom>
          <a:noFill/>
          <a:ln w="9525">
            <a:noFill/>
            <a:miter lim="800000"/>
            <a:headEnd/>
            <a:tailEnd/>
          </a:ln>
        </p:spPr>
        <p:txBody>
          <a:bodyPr wrap="square">
            <a:spAutoFit/>
          </a:bodyPr>
          <a:lstStyle/>
          <a:p>
            <a:pPr algn="ctr"/>
            <a:r>
              <a:rPr lang="en-US" dirty="0" smtClean="0">
                <a:latin typeface="Comic Sans MS" pitchFamily="66" charset="0"/>
              </a:rPr>
              <a:t>CIMSS WV Winds (</a:t>
            </a:r>
            <a:r>
              <a:rPr lang="en-US" dirty="0">
                <a:latin typeface="Comic Sans MS" pitchFamily="66" charset="0"/>
              </a:rPr>
              <a:t>storm relative)</a:t>
            </a:r>
          </a:p>
        </p:txBody>
      </p:sp>
    </p:spTree>
    <p:extLst>
      <p:ext uri="{BB962C8B-B14F-4D97-AF65-F5344CB8AC3E}">
        <p14:creationId xmlns:p14="http://schemas.microsoft.com/office/powerpoint/2010/main" val="1795534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a:latin typeface="Comic Sans MS" pitchFamily="66" charset="0"/>
              </a:rPr>
              <a:t>Discussion </a:t>
            </a:r>
            <a:r>
              <a:rPr lang="en-US" sz="3600" dirty="0" smtClean="0">
                <a:latin typeface="Comic Sans MS" pitchFamily="66" charset="0"/>
              </a:rPr>
              <a:t>Outline</a:t>
            </a:r>
          </a:p>
        </p:txBody>
      </p:sp>
      <p:sp>
        <p:nvSpPr>
          <p:cNvPr id="7" name="TextBox 4"/>
          <p:cNvSpPr txBox="1">
            <a:spLocks noChangeArrowheads="1"/>
          </p:cNvSpPr>
          <p:nvPr/>
        </p:nvSpPr>
        <p:spPr bwMode="auto">
          <a:xfrm>
            <a:off x="66113" y="701353"/>
            <a:ext cx="9144000" cy="6146954"/>
          </a:xfrm>
          <a:prstGeom prst="rect">
            <a:avLst/>
          </a:prstGeom>
          <a:noFill/>
          <a:ln w="9525">
            <a:noFill/>
            <a:miter lim="800000"/>
            <a:headEnd/>
            <a:tailEnd/>
          </a:ln>
        </p:spPr>
        <p:txBody>
          <a:bodyPr wrap="square" lIns="82945" tIns="41473" rIns="82945" bIns="41473">
            <a:spAutoFit/>
          </a:bodyPr>
          <a:lstStyle/>
          <a:p>
            <a:r>
              <a:rPr lang="en-US" sz="2800" b="1" dirty="0" smtClean="0">
                <a:solidFill>
                  <a:srgbClr val="000000"/>
                </a:solidFill>
                <a:latin typeface="Comic Sans MS" pitchFamily="66" charset="0"/>
              </a:rPr>
              <a:t> 1) Real</a:t>
            </a:r>
            <a:r>
              <a:rPr lang="en-US" sz="2800" b="1" dirty="0">
                <a:solidFill>
                  <a:srgbClr val="000000"/>
                </a:solidFill>
                <a:latin typeface="Comic Sans MS" pitchFamily="66" charset="0"/>
              </a:rPr>
              <a:t>-Time Mission </a:t>
            </a:r>
            <a:r>
              <a:rPr lang="en-US" sz="2800" b="1" dirty="0" smtClean="0">
                <a:solidFill>
                  <a:srgbClr val="000000"/>
                </a:solidFill>
                <a:latin typeface="Comic Sans MS" pitchFamily="66" charset="0"/>
              </a:rPr>
              <a:t>Support</a:t>
            </a:r>
          </a:p>
          <a:p>
            <a:pPr marL="515938"/>
            <a:endParaRPr lang="en-US" sz="2000" dirty="0" smtClean="0">
              <a:latin typeface="Comic Sans MS" pitchFamily="66" charset="0"/>
            </a:endParaRPr>
          </a:p>
          <a:p>
            <a:r>
              <a:rPr lang="en-US" sz="2400" b="1" dirty="0" smtClean="0">
                <a:latin typeface="Comic Sans MS" pitchFamily="66" charset="0"/>
              </a:rPr>
              <a:t> </a:t>
            </a:r>
            <a:r>
              <a:rPr lang="en-US" sz="2800" b="1" dirty="0" smtClean="0">
                <a:latin typeface="Comic Sans MS" pitchFamily="66" charset="0"/>
              </a:rPr>
              <a:t>2) Satellite Products (Real</a:t>
            </a:r>
            <a:r>
              <a:rPr lang="en-US" sz="2800" b="1" dirty="0">
                <a:latin typeface="Comic Sans MS" pitchFamily="66" charset="0"/>
              </a:rPr>
              <a:t>-time </a:t>
            </a:r>
            <a:r>
              <a:rPr lang="en-US" sz="2800" b="1" dirty="0" smtClean="0">
                <a:latin typeface="Comic Sans MS" pitchFamily="66" charset="0"/>
              </a:rPr>
              <a:t>&amp; Experimental)</a:t>
            </a:r>
            <a:endParaRPr lang="en-US" sz="2800" b="1" dirty="0">
              <a:solidFill>
                <a:srgbClr val="000000"/>
              </a:solidFill>
              <a:latin typeface="Comic Sans MS" pitchFamily="66" charset="0"/>
            </a:endParaRPr>
          </a:p>
          <a:p>
            <a:pPr marL="688975" indent="-168275">
              <a:buFont typeface="Arial"/>
              <a:buChar char="•"/>
            </a:pPr>
            <a:r>
              <a:rPr lang="en-US" sz="2000" dirty="0" smtClean="0">
                <a:latin typeface="Comic Sans MS" pitchFamily="66" charset="0"/>
              </a:rPr>
              <a:t>Tropical Overshooting Tops (TOTs)</a:t>
            </a:r>
            <a:endParaRPr lang="en-US" sz="500" dirty="0" smtClean="0">
              <a:latin typeface="Comic Sans MS" pitchFamily="66" charset="0"/>
            </a:endParaRPr>
          </a:p>
          <a:p>
            <a:pPr marL="688975" indent="-168275">
              <a:buFont typeface="Arial"/>
              <a:buChar char="•"/>
            </a:pPr>
            <a:r>
              <a:rPr lang="en-US" sz="2000" dirty="0" smtClean="0">
                <a:latin typeface="Comic Sans MS" pitchFamily="66" charset="0"/>
              </a:rPr>
              <a:t>Cloud-Top Height Product</a:t>
            </a:r>
          </a:p>
          <a:p>
            <a:pPr marL="688975" indent="-168275">
              <a:buFont typeface="Arial"/>
              <a:buChar char="•"/>
            </a:pPr>
            <a:r>
              <a:rPr lang="en-US" sz="2000" dirty="0" smtClean="0">
                <a:latin typeface="Comic Sans MS" pitchFamily="66" charset="0"/>
              </a:rPr>
              <a:t>Warm </a:t>
            </a:r>
            <a:r>
              <a:rPr lang="en-US" sz="2000" dirty="0">
                <a:latin typeface="Comic Sans MS" pitchFamily="66" charset="0"/>
              </a:rPr>
              <a:t>Core </a:t>
            </a:r>
            <a:r>
              <a:rPr lang="en-US" sz="2000" dirty="0" smtClean="0">
                <a:latin typeface="Comic Sans MS" pitchFamily="66" charset="0"/>
              </a:rPr>
              <a:t>Anomaly Evaluation (HAMSR, SSMS, AMSU, ATMS)</a:t>
            </a:r>
            <a:endParaRPr lang="en-US" sz="500" dirty="0" smtClean="0">
              <a:latin typeface="Comic Sans MS" pitchFamily="66" charset="0"/>
            </a:endParaRPr>
          </a:p>
          <a:p>
            <a:pPr marL="117475"/>
            <a:endParaRPr lang="en-US" sz="2000" dirty="0">
              <a:latin typeface="Comic Sans MS" pitchFamily="66" charset="0"/>
            </a:endParaRPr>
          </a:p>
          <a:p>
            <a:r>
              <a:rPr lang="en-US" sz="2800" b="1" dirty="0">
                <a:solidFill>
                  <a:srgbClr val="000000"/>
                </a:solidFill>
                <a:latin typeface="Comic Sans MS" pitchFamily="66" charset="0"/>
              </a:rPr>
              <a:t> </a:t>
            </a:r>
            <a:r>
              <a:rPr lang="en-US" sz="2800" b="1" dirty="0" smtClean="0">
                <a:solidFill>
                  <a:srgbClr val="000000"/>
                </a:solidFill>
                <a:latin typeface="Comic Sans MS" pitchFamily="66" charset="0"/>
              </a:rPr>
              <a:t>3) Phase Space Composites</a:t>
            </a:r>
            <a:endParaRPr lang="en-US" sz="2800" b="1" dirty="0">
              <a:solidFill>
                <a:srgbClr val="000000"/>
              </a:solidFill>
              <a:latin typeface="Comic Sans MS" pitchFamily="66" charset="0"/>
            </a:endParaRPr>
          </a:p>
          <a:p>
            <a:endParaRPr lang="en-US" sz="100" b="1" dirty="0">
              <a:solidFill>
                <a:srgbClr val="000000"/>
              </a:solidFill>
              <a:latin typeface="Comic Sans MS" pitchFamily="66" charset="0"/>
            </a:endParaRPr>
          </a:p>
          <a:p>
            <a:pPr marL="684213" indent="-163513">
              <a:buFont typeface="Arial"/>
              <a:buChar char="•"/>
            </a:pPr>
            <a:r>
              <a:rPr lang="en-US" sz="2000" dirty="0" smtClean="0">
                <a:latin typeface="Comic Sans MS" pitchFamily="66" charset="0"/>
              </a:rPr>
              <a:t>Subset Compositing (pre-genesis)</a:t>
            </a:r>
            <a:endParaRPr lang="en-US" sz="1200" dirty="0" smtClean="0">
              <a:latin typeface="Comic Sans MS" pitchFamily="66" charset="0"/>
            </a:endParaRPr>
          </a:p>
          <a:p>
            <a:endParaRPr lang="en-US" sz="2000" dirty="0" smtClean="0">
              <a:latin typeface="Comic Sans MS" pitchFamily="66" charset="0"/>
            </a:endParaRPr>
          </a:p>
          <a:p>
            <a:r>
              <a:rPr lang="en-US" sz="2800" b="1" dirty="0">
                <a:latin typeface="Comic Sans MS" pitchFamily="66" charset="0"/>
              </a:rPr>
              <a:t> </a:t>
            </a:r>
            <a:r>
              <a:rPr lang="en-US" sz="2800" b="1" dirty="0" smtClean="0">
                <a:latin typeface="Comic Sans MS" pitchFamily="66" charset="0"/>
              </a:rPr>
              <a:t>4) RGB Air mass Imagery</a:t>
            </a:r>
          </a:p>
          <a:p>
            <a:pPr indent="117475"/>
            <a:endParaRPr lang="en-US" sz="2000" b="1" dirty="0">
              <a:latin typeface="Comic Sans MS" pitchFamily="66" charset="0"/>
            </a:endParaRPr>
          </a:p>
          <a:p>
            <a:r>
              <a:rPr lang="en-US" sz="2800" b="1" dirty="0">
                <a:latin typeface="Comic Sans MS" pitchFamily="66" charset="0"/>
              </a:rPr>
              <a:t> </a:t>
            </a:r>
            <a:r>
              <a:rPr lang="en-US" sz="2800" b="1" dirty="0" smtClean="0">
                <a:latin typeface="Comic Sans MS" pitchFamily="66" charset="0"/>
              </a:rPr>
              <a:t>5) Upper-Level Outflow &amp; the TC Diurnal Cycle</a:t>
            </a:r>
          </a:p>
          <a:p>
            <a:pPr marL="688975" indent="-168275">
              <a:buFont typeface="Arial"/>
              <a:buChar char="•"/>
            </a:pPr>
            <a:r>
              <a:rPr lang="en-US" sz="2000" dirty="0" smtClean="0">
                <a:latin typeface="Comic Sans MS" pitchFamily="66" charset="0"/>
              </a:rPr>
              <a:t>2010 Earl (GRIP) and 2012 Nadine HS3</a:t>
            </a:r>
          </a:p>
          <a:p>
            <a:pPr marL="688975" indent="-168275">
              <a:buFont typeface="Arial"/>
              <a:buChar char="•"/>
            </a:pPr>
            <a:r>
              <a:rPr lang="en-US" sz="2000" dirty="0" smtClean="0">
                <a:latin typeface="Comic Sans MS" pitchFamily="66" charset="0"/>
              </a:rPr>
              <a:t>Sunset and the TC CDO</a:t>
            </a:r>
          </a:p>
          <a:p>
            <a:endParaRPr lang="en-US" sz="2000" dirty="0">
              <a:latin typeface="Comic Sans MS" pitchFamily="66" charset="0"/>
            </a:endParaRPr>
          </a:p>
          <a:p>
            <a:r>
              <a:rPr lang="en-US" sz="2800" b="1" dirty="0">
                <a:latin typeface="Comic Sans MS" pitchFamily="66" charset="0"/>
              </a:rPr>
              <a:t> </a:t>
            </a:r>
            <a:r>
              <a:rPr lang="en-US" sz="2800" b="1" dirty="0" smtClean="0">
                <a:latin typeface="Comic Sans MS" pitchFamily="66" charset="0"/>
              </a:rPr>
              <a:t>6) Conclusions</a:t>
            </a:r>
          </a:p>
        </p:txBody>
      </p:sp>
      <p:sp>
        <p:nvSpPr>
          <p:cNvPr id="2" name="Slide Number Placeholder 1"/>
          <p:cNvSpPr>
            <a:spLocks noGrp="1"/>
          </p:cNvSpPr>
          <p:nvPr>
            <p:ph type="sldNum" sz="quarter" idx="12"/>
          </p:nvPr>
        </p:nvSpPr>
        <p:spPr/>
        <p:txBody>
          <a:bodyPr/>
          <a:lstStyle/>
          <a:p>
            <a:fld id="{D63EEC48-F60D-824D-9189-839DA33514DD}" type="slidenum">
              <a:rPr lang="en-US" smtClean="0"/>
              <a:t>2</a:t>
            </a:fld>
            <a:endParaRPr lang="en-US" dirty="0"/>
          </a:p>
        </p:txBody>
      </p:sp>
    </p:spTree>
    <p:extLst>
      <p:ext uri="{BB962C8B-B14F-4D97-AF65-F5344CB8AC3E}">
        <p14:creationId xmlns:p14="http://schemas.microsoft.com/office/powerpoint/2010/main" val="112987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00584" y="1600200"/>
            <a:ext cx="8933688" cy="4389120"/>
            <a:chOff x="100584" y="1600200"/>
            <a:chExt cx="8933688" cy="4389120"/>
          </a:xfrm>
        </p:grpSpPr>
        <p:pic>
          <p:nvPicPr>
            <p:cNvPr id="2" name="Picture 1" descr="bt_diff_100831_00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2" name="Picture 31" descr="2010243.00.dv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6" name="Group 35"/>
          <p:cNvGrpSpPr/>
          <p:nvPr/>
        </p:nvGrpSpPr>
        <p:grpSpPr>
          <a:xfrm>
            <a:off x="100584" y="1600200"/>
            <a:ext cx="8933688" cy="4389120"/>
            <a:chOff x="100584" y="1600200"/>
            <a:chExt cx="8933688" cy="4389120"/>
          </a:xfrm>
        </p:grpSpPr>
        <p:pic>
          <p:nvPicPr>
            <p:cNvPr id="34" name="Picture 33" descr="bt_diff_100831_03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5" name="Picture 34" descr="2010243.03.dv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9" name="Group 38"/>
          <p:cNvGrpSpPr/>
          <p:nvPr/>
        </p:nvGrpSpPr>
        <p:grpSpPr>
          <a:xfrm>
            <a:off x="100584" y="1600200"/>
            <a:ext cx="8933688" cy="4389120"/>
            <a:chOff x="100584" y="1600200"/>
            <a:chExt cx="8933688" cy="4389120"/>
          </a:xfrm>
        </p:grpSpPr>
        <p:pic>
          <p:nvPicPr>
            <p:cNvPr id="37" name="Picture 36" descr="2010243.06.dv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38" name="Picture 37" descr="bt_diff_100831_06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42" name="Group 41"/>
          <p:cNvGrpSpPr/>
          <p:nvPr/>
        </p:nvGrpSpPr>
        <p:grpSpPr>
          <a:xfrm>
            <a:off x="100584" y="1600200"/>
            <a:ext cx="8933688" cy="4389120"/>
            <a:chOff x="100584" y="1600200"/>
            <a:chExt cx="8933688" cy="4389120"/>
          </a:xfrm>
        </p:grpSpPr>
        <p:pic>
          <p:nvPicPr>
            <p:cNvPr id="40" name="Picture 39" descr="2010243.09.dv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41" name="Picture 40" descr="bt_diff_100831_09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45" name="Group 44"/>
          <p:cNvGrpSpPr/>
          <p:nvPr/>
        </p:nvGrpSpPr>
        <p:grpSpPr>
          <a:xfrm>
            <a:off x="100584" y="1600200"/>
            <a:ext cx="8933688" cy="4389120"/>
            <a:chOff x="100584" y="1600200"/>
            <a:chExt cx="8933688" cy="4389120"/>
          </a:xfrm>
        </p:grpSpPr>
        <p:pic>
          <p:nvPicPr>
            <p:cNvPr id="43" name="Picture 42" descr="2010243.12.dvg.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44" name="Picture 43" descr="bt_diff_100831_1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48" name="Group 47"/>
          <p:cNvGrpSpPr/>
          <p:nvPr/>
        </p:nvGrpSpPr>
        <p:grpSpPr>
          <a:xfrm>
            <a:off x="100584" y="1600200"/>
            <a:ext cx="8933688" cy="4389120"/>
            <a:chOff x="100584" y="1600200"/>
            <a:chExt cx="8933688" cy="4389120"/>
          </a:xfrm>
        </p:grpSpPr>
        <p:pic>
          <p:nvPicPr>
            <p:cNvPr id="46" name="Picture 45" descr="2010243.15.dvg.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47" name="Picture 46" descr="bt_diff_100831_15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51" name="Group 50"/>
          <p:cNvGrpSpPr/>
          <p:nvPr/>
        </p:nvGrpSpPr>
        <p:grpSpPr>
          <a:xfrm>
            <a:off x="100584" y="1600200"/>
            <a:ext cx="8933688" cy="4389120"/>
            <a:chOff x="100584" y="1600200"/>
            <a:chExt cx="8933688" cy="4389120"/>
          </a:xfrm>
        </p:grpSpPr>
        <p:pic>
          <p:nvPicPr>
            <p:cNvPr id="49" name="Picture 48" descr="2010243.18.dv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50" name="Picture 49" descr="bt_diff_100831_1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54" name="Group 53"/>
          <p:cNvGrpSpPr/>
          <p:nvPr/>
        </p:nvGrpSpPr>
        <p:grpSpPr>
          <a:xfrm>
            <a:off x="100584" y="1600200"/>
            <a:ext cx="8933688" cy="4389120"/>
            <a:chOff x="100584" y="1600200"/>
            <a:chExt cx="8933688" cy="4389120"/>
          </a:xfrm>
        </p:grpSpPr>
        <p:pic>
          <p:nvPicPr>
            <p:cNvPr id="52" name="Picture 51" descr="2010243.21.dvg.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53" name="Picture 52" descr="bt_diff_100831_21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sp>
        <p:nvSpPr>
          <p:cNvPr id="28" name="TextBox 8"/>
          <p:cNvSpPr txBox="1">
            <a:spLocks noChangeArrowheads="1"/>
          </p:cNvSpPr>
          <p:nvPr/>
        </p:nvSpPr>
        <p:spPr bwMode="auto">
          <a:xfrm>
            <a:off x="91440" y="1200150"/>
            <a:ext cx="4398264" cy="40005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BT </a:t>
            </a:r>
            <a:r>
              <a:rPr lang="en-US" sz="2000" dirty="0">
                <a:latin typeface="Comic Sans MS" pitchFamily="66" charset="0"/>
              </a:rPr>
              <a:t>Diff (storm relative)</a:t>
            </a:r>
          </a:p>
        </p:txBody>
      </p:sp>
      <p:sp>
        <p:nvSpPr>
          <p:cNvPr id="29" name="TextBox 8"/>
          <p:cNvSpPr txBox="1">
            <a:spLocks noChangeArrowheads="1"/>
          </p:cNvSpPr>
          <p:nvPr/>
        </p:nvSpPr>
        <p:spPr bwMode="auto">
          <a:xfrm>
            <a:off x="4489704" y="1230868"/>
            <a:ext cx="4654296" cy="369332"/>
          </a:xfrm>
          <a:prstGeom prst="rect">
            <a:avLst/>
          </a:prstGeom>
          <a:noFill/>
          <a:ln w="9525">
            <a:noFill/>
            <a:miter lim="800000"/>
            <a:headEnd/>
            <a:tailEnd/>
          </a:ln>
        </p:spPr>
        <p:txBody>
          <a:bodyPr wrap="square">
            <a:spAutoFit/>
          </a:bodyPr>
          <a:lstStyle/>
          <a:p>
            <a:pPr algn="ctr"/>
            <a:r>
              <a:rPr lang="en-US" dirty="0" smtClean="0">
                <a:latin typeface="Comic Sans MS" pitchFamily="66" charset="0"/>
              </a:rPr>
              <a:t>CIMSS 150-300 </a:t>
            </a:r>
            <a:r>
              <a:rPr lang="en-US" dirty="0" err="1" smtClean="0">
                <a:latin typeface="Comic Sans MS" pitchFamily="66" charset="0"/>
              </a:rPr>
              <a:t>hPa</a:t>
            </a:r>
            <a:r>
              <a:rPr lang="en-US" dirty="0" smtClean="0">
                <a:latin typeface="Comic Sans MS" pitchFamily="66" charset="0"/>
              </a:rPr>
              <a:t> DVG (storm relative)</a:t>
            </a:r>
            <a:endParaRPr lang="en-US" dirty="0">
              <a:latin typeface="Comic Sans MS" pitchFamily="66" charset="0"/>
            </a:endParaRPr>
          </a:p>
        </p:txBody>
      </p:sp>
      <p:sp>
        <p:nvSpPr>
          <p:cNvPr id="30" name="TextBox 9"/>
          <p:cNvSpPr txBox="1">
            <a:spLocks noChangeArrowheads="1"/>
          </p:cNvSpPr>
          <p:nvPr/>
        </p:nvSpPr>
        <p:spPr bwMode="auto">
          <a:xfrm>
            <a:off x="0" y="0"/>
            <a:ext cx="9144000" cy="646331"/>
          </a:xfrm>
          <a:prstGeom prst="rect">
            <a:avLst/>
          </a:prstGeom>
          <a:noFill/>
          <a:ln w="9525">
            <a:noFill/>
            <a:miter lim="800000"/>
            <a:headEnd/>
            <a:tailEnd/>
          </a:ln>
        </p:spPr>
        <p:txBody>
          <a:bodyPr>
            <a:spAutoFit/>
          </a:bodyPr>
          <a:lstStyle/>
          <a:p>
            <a:pPr algn="ctr"/>
            <a:r>
              <a:rPr lang="en-US" sz="3600" dirty="0">
                <a:latin typeface="Comic Sans MS" pitchFamily="66" charset="0"/>
              </a:rPr>
              <a:t>Hurricane </a:t>
            </a:r>
            <a:r>
              <a:rPr lang="en-US" sz="3600" dirty="0" smtClean="0">
                <a:latin typeface="Comic Sans MS" pitchFamily="66" charset="0"/>
              </a:rPr>
              <a:t>Earl: 31 August 2010</a:t>
            </a:r>
            <a:endParaRPr lang="en-US" sz="3600" dirty="0">
              <a:latin typeface="Comic Sans MS" pitchFamily="66" charset="0"/>
            </a:endParaRPr>
          </a:p>
        </p:txBody>
      </p:sp>
    </p:spTree>
    <p:extLst>
      <p:ext uri="{BB962C8B-B14F-4D97-AF65-F5344CB8AC3E}">
        <p14:creationId xmlns:p14="http://schemas.microsoft.com/office/powerpoint/2010/main" val="2070184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000" dirty="0">
                <a:latin typeface="Comic Sans MS" pitchFamily="66" charset="0"/>
              </a:rPr>
              <a:t>Hurricane </a:t>
            </a:r>
            <a:r>
              <a:rPr lang="en-US" sz="4000" dirty="0" smtClean="0">
                <a:latin typeface="Comic Sans MS" pitchFamily="66" charset="0"/>
              </a:rPr>
              <a:t>Nadine: Sep</a:t>
            </a:r>
            <a:r>
              <a:rPr lang="en-US" sz="4400" dirty="0" smtClean="0">
                <a:latin typeface="Comic Sans MS" pitchFamily="66" charset="0"/>
              </a:rPr>
              <a:t>tember 2010</a:t>
            </a:r>
          </a:p>
          <a:p>
            <a:pPr algn="ctr"/>
            <a:r>
              <a:rPr lang="en-US" sz="2800" dirty="0" smtClean="0">
                <a:latin typeface="Comic Sans MS" pitchFamily="66" charset="0"/>
              </a:rPr>
              <a:t>TC Diurnal Cycle &amp; Upper-level Outflow</a:t>
            </a:r>
            <a:endParaRPr lang="en-US" sz="2800" dirty="0">
              <a:latin typeface="Comic Sans MS" pitchFamily="66" charset="0"/>
            </a:endParaRPr>
          </a:p>
        </p:txBody>
      </p:sp>
    </p:spTree>
    <p:extLst>
      <p:ext uri="{BB962C8B-B14F-4D97-AF65-F5344CB8AC3E}">
        <p14:creationId xmlns:p14="http://schemas.microsoft.com/office/powerpoint/2010/main" val="35985370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00584" y="1600200"/>
            <a:ext cx="8933688" cy="4389120"/>
            <a:chOff x="100584" y="1600200"/>
            <a:chExt cx="8933688" cy="4389120"/>
          </a:xfrm>
        </p:grpSpPr>
        <p:pic>
          <p:nvPicPr>
            <p:cNvPr id="60" name="Picture 59" descr="120926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3" name="Picture 42" descr="ir_120926_00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42" name="Group 41"/>
          <p:cNvGrpSpPr/>
          <p:nvPr/>
        </p:nvGrpSpPr>
        <p:grpSpPr>
          <a:xfrm>
            <a:off x="100584" y="1600200"/>
            <a:ext cx="8933688" cy="4389120"/>
            <a:chOff x="100584" y="1600200"/>
            <a:chExt cx="8933688" cy="4389120"/>
          </a:xfrm>
        </p:grpSpPr>
        <p:pic>
          <p:nvPicPr>
            <p:cNvPr id="61" name="Picture 60" descr="120926_03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1" name="Picture 40" descr="ir_120926_0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40" name="Group 39"/>
          <p:cNvGrpSpPr/>
          <p:nvPr/>
        </p:nvGrpSpPr>
        <p:grpSpPr>
          <a:xfrm>
            <a:off x="100584" y="1600200"/>
            <a:ext cx="8933688" cy="4389120"/>
            <a:chOff x="100584" y="1600200"/>
            <a:chExt cx="8933688" cy="4389120"/>
          </a:xfrm>
        </p:grpSpPr>
        <p:pic>
          <p:nvPicPr>
            <p:cNvPr id="64" name="Picture 63" descr="120926_06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9" name="Picture 38" descr="ir_120926_06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8" name="Group 37"/>
          <p:cNvGrpSpPr/>
          <p:nvPr/>
        </p:nvGrpSpPr>
        <p:grpSpPr>
          <a:xfrm>
            <a:off x="100584" y="1600200"/>
            <a:ext cx="8933688" cy="4389120"/>
            <a:chOff x="100584" y="1600200"/>
            <a:chExt cx="8933688" cy="4389120"/>
          </a:xfrm>
        </p:grpSpPr>
        <p:pic>
          <p:nvPicPr>
            <p:cNvPr id="68" name="Picture 67" descr="120926_09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7" name="Picture 36" descr="ir_120926_09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6" name="Group 35"/>
          <p:cNvGrpSpPr/>
          <p:nvPr/>
        </p:nvGrpSpPr>
        <p:grpSpPr>
          <a:xfrm>
            <a:off x="100584" y="1600200"/>
            <a:ext cx="8933688" cy="4389120"/>
            <a:chOff x="100584" y="1600200"/>
            <a:chExt cx="8933688" cy="4389120"/>
          </a:xfrm>
        </p:grpSpPr>
        <p:pic>
          <p:nvPicPr>
            <p:cNvPr id="71" name="Picture 70" descr="120926_1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5" name="Picture 34" descr="ir_120926_12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4" name="Group 33"/>
          <p:cNvGrpSpPr/>
          <p:nvPr/>
        </p:nvGrpSpPr>
        <p:grpSpPr>
          <a:xfrm>
            <a:off x="100584" y="1600200"/>
            <a:ext cx="8933688" cy="4389120"/>
            <a:chOff x="100584" y="1600200"/>
            <a:chExt cx="8933688" cy="4389120"/>
          </a:xfrm>
        </p:grpSpPr>
        <p:pic>
          <p:nvPicPr>
            <p:cNvPr id="73" name="Picture 72" descr="120926_15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3" name="Picture 32" descr="ir_120926_15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2" name="Group 31"/>
          <p:cNvGrpSpPr/>
          <p:nvPr/>
        </p:nvGrpSpPr>
        <p:grpSpPr>
          <a:xfrm>
            <a:off x="100584" y="1600200"/>
            <a:ext cx="8933688" cy="4389120"/>
            <a:chOff x="100584" y="1600200"/>
            <a:chExt cx="8933688" cy="4389120"/>
          </a:xfrm>
        </p:grpSpPr>
        <p:pic>
          <p:nvPicPr>
            <p:cNvPr id="76" name="Picture 75" descr="120926_1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1" name="Picture 30" descr="ir_120926_18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0" name="Group 29"/>
          <p:cNvGrpSpPr/>
          <p:nvPr/>
        </p:nvGrpSpPr>
        <p:grpSpPr>
          <a:xfrm>
            <a:off x="100584" y="1600200"/>
            <a:ext cx="8933688" cy="4389120"/>
            <a:chOff x="100584" y="1600200"/>
            <a:chExt cx="8933688" cy="4389120"/>
          </a:xfrm>
        </p:grpSpPr>
        <p:pic>
          <p:nvPicPr>
            <p:cNvPr id="79" name="Picture 78" descr="120926_21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9" name="Picture 28" descr="ir_120926_2145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7" name="Group 26"/>
          <p:cNvGrpSpPr/>
          <p:nvPr/>
        </p:nvGrpSpPr>
        <p:grpSpPr>
          <a:xfrm>
            <a:off x="100584" y="1600200"/>
            <a:ext cx="8933688" cy="4389120"/>
            <a:chOff x="100584" y="1600200"/>
            <a:chExt cx="8933688" cy="4389120"/>
          </a:xfrm>
        </p:grpSpPr>
        <p:pic>
          <p:nvPicPr>
            <p:cNvPr id="2" name="Picture 1" descr="120927_0045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6" name="Picture 25" descr="ir_120927_0045z.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5" name="Group 24"/>
          <p:cNvGrpSpPr/>
          <p:nvPr/>
        </p:nvGrpSpPr>
        <p:grpSpPr>
          <a:xfrm>
            <a:off x="100584" y="1600200"/>
            <a:ext cx="8933688" cy="4389120"/>
            <a:chOff x="100584" y="1600200"/>
            <a:chExt cx="8933688" cy="4389120"/>
          </a:xfrm>
        </p:grpSpPr>
        <p:pic>
          <p:nvPicPr>
            <p:cNvPr id="6" name="Picture 5" descr="120927_0345z.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4" name="Picture 23" descr="ir_120927_0345z.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3" name="Group 22"/>
          <p:cNvGrpSpPr/>
          <p:nvPr/>
        </p:nvGrpSpPr>
        <p:grpSpPr>
          <a:xfrm>
            <a:off x="100584" y="1600200"/>
            <a:ext cx="8933688" cy="4389120"/>
            <a:chOff x="100584" y="1600200"/>
            <a:chExt cx="8933688" cy="4389120"/>
          </a:xfrm>
        </p:grpSpPr>
        <p:pic>
          <p:nvPicPr>
            <p:cNvPr id="9" name="Picture 8" descr="120927_0645z.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2" name="Picture 21" descr="ir_120927_0645z.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1" name="Group 20"/>
          <p:cNvGrpSpPr/>
          <p:nvPr/>
        </p:nvGrpSpPr>
        <p:grpSpPr>
          <a:xfrm>
            <a:off x="100584" y="1600200"/>
            <a:ext cx="8933688" cy="4389120"/>
            <a:chOff x="100584" y="1600200"/>
            <a:chExt cx="8933688" cy="4389120"/>
          </a:xfrm>
        </p:grpSpPr>
        <p:pic>
          <p:nvPicPr>
            <p:cNvPr id="12" name="Picture 11" descr="120927_0945z.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0" name="Picture 19" descr="ir_120927_0945z.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9" name="Group 18"/>
          <p:cNvGrpSpPr/>
          <p:nvPr/>
        </p:nvGrpSpPr>
        <p:grpSpPr>
          <a:xfrm>
            <a:off x="100584" y="1600200"/>
            <a:ext cx="8933688" cy="4389120"/>
            <a:chOff x="100584" y="1600200"/>
            <a:chExt cx="8933688" cy="4389120"/>
          </a:xfrm>
        </p:grpSpPr>
        <p:pic>
          <p:nvPicPr>
            <p:cNvPr id="15" name="Picture 14" descr="120927_1245z.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8" name="Picture 17" descr="ir_120927_1245z.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sp>
        <p:nvSpPr>
          <p:cNvPr id="46" name="TextBox 9"/>
          <p:cNvSpPr txBox="1">
            <a:spLocks noChangeArrowheads="1"/>
          </p:cNvSpPr>
          <p:nvPr/>
        </p:nvSpPr>
        <p:spPr bwMode="auto">
          <a:xfrm>
            <a:off x="0" y="-2012"/>
            <a:ext cx="9144000" cy="646331"/>
          </a:xfrm>
          <a:prstGeom prst="rect">
            <a:avLst/>
          </a:prstGeom>
          <a:noFill/>
          <a:ln w="9525">
            <a:noFill/>
            <a:miter lim="800000"/>
            <a:headEnd/>
            <a:tailEnd/>
          </a:ln>
        </p:spPr>
        <p:txBody>
          <a:bodyPr>
            <a:spAutoFit/>
          </a:bodyPr>
          <a:lstStyle/>
          <a:p>
            <a:pPr algn="ctr"/>
            <a:r>
              <a:rPr lang="en-US" sz="3600" dirty="0">
                <a:latin typeface="Comic Sans MS" pitchFamily="66" charset="0"/>
              </a:rPr>
              <a:t>Hurricane </a:t>
            </a:r>
            <a:r>
              <a:rPr lang="en-US" sz="3600" dirty="0" smtClean="0">
                <a:latin typeface="Comic Sans MS" pitchFamily="66" charset="0"/>
              </a:rPr>
              <a:t>Nadine: 26-27 Sept 2012</a:t>
            </a:r>
            <a:endParaRPr lang="en-US" sz="3600" dirty="0">
              <a:latin typeface="Comic Sans MS" pitchFamily="66" charset="0"/>
            </a:endParaRPr>
          </a:p>
        </p:txBody>
      </p:sp>
      <p:sp>
        <p:nvSpPr>
          <p:cNvPr id="47" name="TextBox 7"/>
          <p:cNvSpPr txBox="1">
            <a:spLocks noChangeArrowheads="1"/>
          </p:cNvSpPr>
          <p:nvPr/>
        </p:nvSpPr>
        <p:spPr bwMode="auto">
          <a:xfrm>
            <a:off x="100584" y="1230868"/>
            <a:ext cx="4389120" cy="40011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BT Diff (</a:t>
            </a:r>
            <a:r>
              <a:rPr lang="en-US" sz="2000" dirty="0">
                <a:latin typeface="Comic Sans MS" pitchFamily="66" charset="0"/>
              </a:rPr>
              <a:t>storm relative)</a:t>
            </a:r>
          </a:p>
        </p:txBody>
      </p:sp>
      <p:sp>
        <p:nvSpPr>
          <p:cNvPr id="48" name="TextBox 8"/>
          <p:cNvSpPr txBox="1">
            <a:spLocks noChangeArrowheads="1"/>
          </p:cNvSpPr>
          <p:nvPr/>
        </p:nvSpPr>
        <p:spPr bwMode="auto">
          <a:xfrm>
            <a:off x="4645152" y="1230868"/>
            <a:ext cx="4389120" cy="40011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a:t>
            </a:r>
            <a:r>
              <a:rPr lang="en-US" sz="2000" dirty="0">
                <a:latin typeface="Comic Sans MS" pitchFamily="66" charset="0"/>
              </a:rPr>
              <a:t>storm relative)</a:t>
            </a:r>
          </a:p>
        </p:txBody>
      </p:sp>
    </p:spTree>
    <p:extLst>
      <p:ext uri="{BB962C8B-B14F-4D97-AF65-F5344CB8AC3E}">
        <p14:creationId xmlns:p14="http://schemas.microsoft.com/office/powerpoint/2010/main" val="3118874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120926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0" name="Picture 59" descr="120926_00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nvGrpSpPr>
          <p:cNvPr id="63" name="Group 62"/>
          <p:cNvGrpSpPr/>
          <p:nvPr/>
        </p:nvGrpSpPr>
        <p:grpSpPr>
          <a:xfrm>
            <a:off x="100584" y="1600200"/>
            <a:ext cx="8933688" cy="4389120"/>
            <a:chOff x="100584" y="1600200"/>
            <a:chExt cx="8933688" cy="4389120"/>
          </a:xfrm>
        </p:grpSpPr>
        <p:pic>
          <p:nvPicPr>
            <p:cNvPr id="61" name="Picture 60" descr="120926_03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2" name="Picture 61" descr="120926_0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66" name="Group 65"/>
          <p:cNvGrpSpPr/>
          <p:nvPr/>
        </p:nvGrpSpPr>
        <p:grpSpPr>
          <a:xfrm>
            <a:off x="100584" y="1600200"/>
            <a:ext cx="8933688" cy="4389120"/>
            <a:chOff x="100584" y="1600200"/>
            <a:chExt cx="8933688" cy="4389120"/>
          </a:xfrm>
        </p:grpSpPr>
        <p:pic>
          <p:nvPicPr>
            <p:cNvPr id="64" name="Picture 63" descr="120926_06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5" name="Picture 64" descr="120926_06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69" name="Group 68"/>
          <p:cNvGrpSpPr/>
          <p:nvPr/>
        </p:nvGrpSpPr>
        <p:grpSpPr>
          <a:xfrm>
            <a:off x="100584" y="1600200"/>
            <a:ext cx="8933688" cy="4389120"/>
            <a:chOff x="100584" y="1600200"/>
            <a:chExt cx="8933688" cy="4389120"/>
          </a:xfrm>
        </p:grpSpPr>
        <p:pic>
          <p:nvPicPr>
            <p:cNvPr id="67" name="Picture 66" descr="120926_09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8" name="Picture 67" descr="120926_09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72" name="Group 71"/>
          <p:cNvGrpSpPr/>
          <p:nvPr/>
        </p:nvGrpSpPr>
        <p:grpSpPr>
          <a:xfrm>
            <a:off x="100584" y="1600200"/>
            <a:ext cx="8933688" cy="4389120"/>
            <a:chOff x="100584" y="1600200"/>
            <a:chExt cx="8933688" cy="4389120"/>
          </a:xfrm>
        </p:grpSpPr>
        <p:pic>
          <p:nvPicPr>
            <p:cNvPr id="70" name="Picture 69" descr="120926_1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1" name="Picture 70" descr="120926_12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75" name="Group 74"/>
          <p:cNvGrpSpPr/>
          <p:nvPr/>
        </p:nvGrpSpPr>
        <p:grpSpPr>
          <a:xfrm>
            <a:off x="100584" y="1600200"/>
            <a:ext cx="8933688" cy="4389120"/>
            <a:chOff x="100584" y="1600200"/>
            <a:chExt cx="8933688" cy="4389120"/>
          </a:xfrm>
        </p:grpSpPr>
        <p:pic>
          <p:nvPicPr>
            <p:cNvPr id="73" name="Picture 72" descr="120926_15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74" name="Picture 73" descr="120926_15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78" name="Group 77"/>
          <p:cNvGrpSpPr/>
          <p:nvPr/>
        </p:nvGrpSpPr>
        <p:grpSpPr>
          <a:xfrm>
            <a:off x="100584" y="1600200"/>
            <a:ext cx="8933688" cy="4389120"/>
            <a:chOff x="100584" y="1600200"/>
            <a:chExt cx="8933688" cy="4389120"/>
          </a:xfrm>
        </p:grpSpPr>
        <p:pic>
          <p:nvPicPr>
            <p:cNvPr id="76" name="Picture 75" descr="120926_1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77" name="Picture 76" descr="120926_18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81" name="Group 80"/>
          <p:cNvGrpSpPr/>
          <p:nvPr/>
        </p:nvGrpSpPr>
        <p:grpSpPr>
          <a:xfrm>
            <a:off x="100584" y="1600200"/>
            <a:ext cx="8933688" cy="4389120"/>
            <a:chOff x="100584" y="1600200"/>
            <a:chExt cx="8933688" cy="4389120"/>
          </a:xfrm>
        </p:grpSpPr>
        <p:pic>
          <p:nvPicPr>
            <p:cNvPr id="79" name="Picture 78" descr="120926_21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80" name="Picture 79" descr="120926_2145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sp>
        <p:nvSpPr>
          <p:cNvPr id="27" name="TextBox 26"/>
          <p:cNvSpPr txBox="1"/>
          <p:nvPr/>
        </p:nvSpPr>
        <p:spPr>
          <a:xfrm>
            <a:off x="0" y="0"/>
            <a:ext cx="9144000" cy="646331"/>
          </a:xfrm>
          <a:prstGeom prst="rect">
            <a:avLst/>
          </a:prstGeom>
          <a:noFill/>
        </p:spPr>
        <p:txBody>
          <a:bodyPr wrap="square" rtlCol="0">
            <a:spAutoFit/>
          </a:bodyPr>
          <a:lstStyle/>
          <a:p>
            <a:pPr algn="ctr"/>
            <a:r>
              <a:rPr lang="en-US" sz="3600" dirty="0" smtClean="0">
                <a:latin typeface="Comic Sans MS" pitchFamily="66" charset="0"/>
              </a:rPr>
              <a:t>Tropical Storm Nadine</a:t>
            </a:r>
            <a:r>
              <a:rPr lang="en-US" sz="3600" dirty="0">
                <a:latin typeface="Comic Sans MS" pitchFamily="66" charset="0"/>
              </a:rPr>
              <a:t>: </a:t>
            </a:r>
            <a:r>
              <a:rPr lang="en-US" sz="3600" dirty="0" smtClean="0">
                <a:latin typeface="Comic Sans MS" pitchFamily="66" charset="0"/>
              </a:rPr>
              <a:t>26 Sept 2012</a:t>
            </a:r>
            <a:endParaRPr lang="en-US" sz="3600" dirty="0">
              <a:latin typeface="Comic Sans MS" pitchFamily="66" charset="0"/>
            </a:endParaRPr>
          </a:p>
        </p:txBody>
      </p:sp>
      <p:sp>
        <p:nvSpPr>
          <p:cNvPr id="28" name="TextBox 7"/>
          <p:cNvSpPr txBox="1">
            <a:spLocks noChangeArrowheads="1"/>
          </p:cNvSpPr>
          <p:nvPr/>
        </p:nvSpPr>
        <p:spPr bwMode="auto">
          <a:xfrm>
            <a:off x="100584" y="1230868"/>
            <a:ext cx="4389120" cy="40011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BT Diff (</a:t>
            </a:r>
            <a:r>
              <a:rPr lang="en-US" sz="2000" dirty="0">
                <a:latin typeface="Comic Sans MS" pitchFamily="66" charset="0"/>
              </a:rPr>
              <a:t>storm relative)</a:t>
            </a:r>
          </a:p>
        </p:txBody>
      </p:sp>
      <p:sp>
        <p:nvSpPr>
          <p:cNvPr id="29" name="TextBox 8"/>
          <p:cNvSpPr txBox="1">
            <a:spLocks noChangeArrowheads="1"/>
          </p:cNvSpPr>
          <p:nvPr/>
        </p:nvSpPr>
        <p:spPr bwMode="auto">
          <a:xfrm>
            <a:off x="4645152" y="1230868"/>
            <a:ext cx="4389120" cy="400110"/>
          </a:xfrm>
          <a:prstGeom prst="rect">
            <a:avLst/>
          </a:prstGeom>
          <a:noFill/>
          <a:ln w="9525">
            <a:noFill/>
            <a:miter lim="800000"/>
            <a:headEnd/>
            <a:tailEnd/>
          </a:ln>
        </p:spPr>
        <p:txBody>
          <a:bodyPr wrap="square">
            <a:spAutoFit/>
          </a:bodyPr>
          <a:lstStyle/>
          <a:p>
            <a:pPr algn="ctr"/>
            <a:r>
              <a:rPr lang="en-US" sz="2000" dirty="0" smtClean="0">
                <a:latin typeface="Comic Sans MS" pitchFamily="66" charset="0"/>
              </a:rPr>
              <a:t>CIMSS WV Winds (</a:t>
            </a:r>
            <a:r>
              <a:rPr lang="en-US" sz="2000" dirty="0">
                <a:latin typeface="Comic Sans MS" pitchFamily="66" charset="0"/>
              </a:rPr>
              <a:t>storm relative)</a:t>
            </a:r>
          </a:p>
        </p:txBody>
      </p:sp>
    </p:spTree>
    <p:extLst>
      <p:ext uri="{BB962C8B-B14F-4D97-AF65-F5344CB8AC3E}">
        <p14:creationId xmlns:p14="http://schemas.microsoft.com/office/powerpoint/2010/main" val="4009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0584" y="1600200"/>
            <a:ext cx="8933688" cy="4389120"/>
            <a:chOff x="100584" y="1600200"/>
            <a:chExt cx="8933688" cy="4389120"/>
          </a:xfrm>
        </p:grpSpPr>
        <p:pic>
          <p:nvPicPr>
            <p:cNvPr id="60" name="Picture 59" descr="120926_00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0" name="Picture 19" descr="2012270.00.dv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9" name="Group 18"/>
          <p:cNvGrpSpPr/>
          <p:nvPr/>
        </p:nvGrpSpPr>
        <p:grpSpPr>
          <a:xfrm>
            <a:off x="100584" y="1600200"/>
            <a:ext cx="8933688" cy="4389120"/>
            <a:chOff x="100584" y="1600200"/>
            <a:chExt cx="8933688" cy="4389120"/>
          </a:xfrm>
        </p:grpSpPr>
        <p:pic>
          <p:nvPicPr>
            <p:cNvPr id="61" name="Picture 60" descr="120926_03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8" name="Picture 17" descr="2012270.03.dv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7" name="Group 16"/>
          <p:cNvGrpSpPr/>
          <p:nvPr/>
        </p:nvGrpSpPr>
        <p:grpSpPr>
          <a:xfrm>
            <a:off x="100584" y="1600200"/>
            <a:ext cx="8933688" cy="4389120"/>
            <a:chOff x="100584" y="1600200"/>
            <a:chExt cx="8933688" cy="4389120"/>
          </a:xfrm>
        </p:grpSpPr>
        <p:pic>
          <p:nvPicPr>
            <p:cNvPr id="64" name="Picture 63" descr="120926_06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 name="Picture 15" descr="2012270.06.dv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5" name="Group 14"/>
          <p:cNvGrpSpPr/>
          <p:nvPr/>
        </p:nvGrpSpPr>
        <p:grpSpPr>
          <a:xfrm>
            <a:off x="100584" y="1600200"/>
            <a:ext cx="8933688" cy="4389120"/>
            <a:chOff x="100584" y="1600200"/>
            <a:chExt cx="8933688" cy="4389120"/>
          </a:xfrm>
        </p:grpSpPr>
        <p:pic>
          <p:nvPicPr>
            <p:cNvPr id="68" name="Picture 67" descr="120926_09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4" name="Picture 13" descr="2012270.09.dv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2" name="Group 11"/>
          <p:cNvGrpSpPr/>
          <p:nvPr/>
        </p:nvGrpSpPr>
        <p:grpSpPr>
          <a:xfrm>
            <a:off x="100584" y="1600200"/>
            <a:ext cx="8933688" cy="4389120"/>
            <a:chOff x="100584" y="1600200"/>
            <a:chExt cx="8933688" cy="4389120"/>
          </a:xfrm>
        </p:grpSpPr>
        <p:pic>
          <p:nvPicPr>
            <p:cNvPr id="71" name="Picture 70" descr="120926_12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1" name="Picture 10" descr="2012270.12.dvg.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0" name="Group 9"/>
          <p:cNvGrpSpPr/>
          <p:nvPr/>
        </p:nvGrpSpPr>
        <p:grpSpPr>
          <a:xfrm>
            <a:off x="100584" y="1600200"/>
            <a:ext cx="8933688" cy="4389120"/>
            <a:chOff x="100584" y="1600200"/>
            <a:chExt cx="8933688" cy="4389120"/>
          </a:xfrm>
        </p:grpSpPr>
        <p:pic>
          <p:nvPicPr>
            <p:cNvPr id="73" name="Picture 72" descr="120926_15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9" name="Picture 8" descr="2012270.15.dvg.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8" name="Group 7"/>
          <p:cNvGrpSpPr/>
          <p:nvPr/>
        </p:nvGrpSpPr>
        <p:grpSpPr>
          <a:xfrm>
            <a:off x="100584" y="1600200"/>
            <a:ext cx="8933688" cy="4389120"/>
            <a:chOff x="100584" y="1600200"/>
            <a:chExt cx="8933688" cy="4389120"/>
          </a:xfrm>
        </p:grpSpPr>
        <p:pic>
          <p:nvPicPr>
            <p:cNvPr id="76" name="Picture 75" descr="120926_18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7" name="Picture 6" descr="2012270.18.dvg.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6" name="Group 5"/>
          <p:cNvGrpSpPr/>
          <p:nvPr/>
        </p:nvGrpSpPr>
        <p:grpSpPr>
          <a:xfrm>
            <a:off x="100584" y="1600200"/>
            <a:ext cx="8933688" cy="4389120"/>
            <a:chOff x="100584" y="1600200"/>
            <a:chExt cx="8933688" cy="4389120"/>
          </a:xfrm>
        </p:grpSpPr>
        <p:pic>
          <p:nvPicPr>
            <p:cNvPr id="79" name="Picture 78" descr="120926_21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5" name="Picture 4" descr="2012270.21.dvg.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sp>
        <p:nvSpPr>
          <p:cNvPr id="27" name="TextBox 26"/>
          <p:cNvSpPr txBox="1"/>
          <p:nvPr/>
        </p:nvSpPr>
        <p:spPr>
          <a:xfrm>
            <a:off x="0" y="0"/>
            <a:ext cx="9144000" cy="646331"/>
          </a:xfrm>
          <a:prstGeom prst="rect">
            <a:avLst/>
          </a:prstGeom>
          <a:noFill/>
        </p:spPr>
        <p:txBody>
          <a:bodyPr wrap="square" rtlCol="0">
            <a:spAutoFit/>
          </a:bodyPr>
          <a:lstStyle/>
          <a:p>
            <a:pPr algn="ctr"/>
            <a:r>
              <a:rPr lang="en-US" sz="3600" dirty="0" smtClean="0">
                <a:latin typeface="Comic Sans MS" pitchFamily="66" charset="0"/>
              </a:rPr>
              <a:t>Tropical Storm Nadine</a:t>
            </a:r>
            <a:r>
              <a:rPr lang="en-US" sz="3600" dirty="0">
                <a:latin typeface="Comic Sans MS" pitchFamily="66" charset="0"/>
              </a:rPr>
              <a:t>: </a:t>
            </a:r>
            <a:r>
              <a:rPr lang="en-US" sz="3600" dirty="0" smtClean="0">
                <a:latin typeface="Comic Sans MS" pitchFamily="66" charset="0"/>
              </a:rPr>
              <a:t>26 Sept 2012</a:t>
            </a:r>
            <a:endParaRPr lang="en-US" sz="3600" dirty="0">
              <a:latin typeface="Comic Sans MS" pitchFamily="66" charset="0"/>
            </a:endParaRPr>
          </a:p>
        </p:txBody>
      </p:sp>
      <p:sp>
        <p:nvSpPr>
          <p:cNvPr id="28" name="TextBox 7"/>
          <p:cNvSpPr txBox="1">
            <a:spLocks noChangeArrowheads="1"/>
          </p:cNvSpPr>
          <p:nvPr/>
        </p:nvSpPr>
        <p:spPr bwMode="auto">
          <a:xfrm>
            <a:off x="100584" y="1230868"/>
            <a:ext cx="4389120" cy="400110"/>
          </a:xfrm>
          <a:prstGeom prst="rect">
            <a:avLst/>
          </a:prstGeom>
          <a:noFill/>
          <a:ln w="9525">
            <a:noFill/>
            <a:miter lim="800000"/>
            <a:headEnd/>
            <a:tailEnd/>
          </a:ln>
        </p:spPr>
        <p:txBody>
          <a:bodyPr wrap="square">
            <a:spAutoFit/>
          </a:bodyPr>
          <a:lstStyle/>
          <a:p>
            <a:pPr algn="ctr"/>
            <a:r>
              <a:rPr lang="en-US" sz="2000" dirty="0">
                <a:latin typeface="Comic Sans MS" pitchFamily="66" charset="0"/>
              </a:rPr>
              <a:t>GOES </a:t>
            </a:r>
            <a:r>
              <a:rPr lang="en-US" sz="2000" dirty="0" smtClean="0">
                <a:latin typeface="Comic Sans MS" pitchFamily="66" charset="0"/>
              </a:rPr>
              <a:t>IR BT Diff (</a:t>
            </a:r>
            <a:r>
              <a:rPr lang="en-US" sz="2000" dirty="0">
                <a:latin typeface="Comic Sans MS" pitchFamily="66" charset="0"/>
              </a:rPr>
              <a:t>storm relative)</a:t>
            </a:r>
          </a:p>
        </p:txBody>
      </p:sp>
      <p:sp>
        <p:nvSpPr>
          <p:cNvPr id="29" name="TextBox 8"/>
          <p:cNvSpPr txBox="1">
            <a:spLocks noChangeArrowheads="1"/>
          </p:cNvSpPr>
          <p:nvPr/>
        </p:nvSpPr>
        <p:spPr bwMode="auto">
          <a:xfrm>
            <a:off x="4489704" y="1230868"/>
            <a:ext cx="4654296" cy="369332"/>
          </a:xfrm>
          <a:prstGeom prst="rect">
            <a:avLst/>
          </a:prstGeom>
          <a:noFill/>
          <a:ln w="9525">
            <a:noFill/>
            <a:miter lim="800000"/>
            <a:headEnd/>
            <a:tailEnd/>
          </a:ln>
        </p:spPr>
        <p:txBody>
          <a:bodyPr wrap="square">
            <a:spAutoFit/>
          </a:bodyPr>
          <a:lstStyle/>
          <a:p>
            <a:pPr algn="ctr"/>
            <a:r>
              <a:rPr lang="en-US" dirty="0" smtClean="0">
                <a:latin typeface="Comic Sans MS" pitchFamily="66" charset="0"/>
              </a:rPr>
              <a:t>CIMSS 150-300 </a:t>
            </a:r>
            <a:r>
              <a:rPr lang="en-US" dirty="0" err="1" smtClean="0">
                <a:latin typeface="Comic Sans MS" pitchFamily="66" charset="0"/>
              </a:rPr>
              <a:t>hPa</a:t>
            </a:r>
            <a:r>
              <a:rPr lang="en-US" dirty="0" smtClean="0">
                <a:latin typeface="Comic Sans MS" pitchFamily="66" charset="0"/>
              </a:rPr>
              <a:t> DVG (storm relative)</a:t>
            </a:r>
            <a:endParaRPr lang="en-US" dirty="0">
              <a:latin typeface="Comic Sans MS" pitchFamily="66" charset="0"/>
            </a:endParaRPr>
          </a:p>
        </p:txBody>
      </p:sp>
    </p:spTree>
    <p:extLst>
      <p:ext uri="{BB962C8B-B14F-4D97-AF65-F5344CB8AC3E}">
        <p14:creationId xmlns:p14="http://schemas.microsoft.com/office/powerpoint/2010/main" val="3032611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473200"/>
            <a:ext cx="9144000" cy="4578330"/>
            <a:chOff x="0" y="1473200"/>
            <a:chExt cx="9144000" cy="4578330"/>
          </a:xfrm>
        </p:grpSpPr>
        <p:grpSp>
          <p:nvGrpSpPr>
            <p:cNvPr id="18" name="Group 17"/>
            <p:cNvGrpSpPr/>
            <p:nvPr/>
          </p:nvGrpSpPr>
          <p:grpSpPr>
            <a:xfrm>
              <a:off x="0" y="1473200"/>
              <a:ext cx="9144000" cy="4578330"/>
              <a:chOff x="0" y="1473200"/>
              <a:chExt cx="9144000" cy="4578330"/>
            </a:xfrm>
          </p:grpSpPr>
          <p:pic>
            <p:nvPicPr>
              <p:cNvPr id="12" name="Picture 11" descr="ir_120915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3200"/>
                <a:ext cx="4572000" cy="4572000"/>
              </a:xfrm>
              <a:prstGeom prst="rect">
                <a:avLst/>
              </a:prstGeom>
            </p:spPr>
          </p:pic>
          <p:sp>
            <p:nvSpPr>
              <p:cNvPr id="10" name="Or 9"/>
              <p:cNvSpPr/>
              <p:nvPr/>
            </p:nvSpPr>
            <p:spPr>
              <a:xfrm>
                <a:off x="3043766" y="4343400"/>
                <a:ext cx="137160" cy="135467"/>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4572000" y="1475356"/>
                <a:ext cx="4572000" cy="4576174"/>
                <a:chOff x="4572000" y="2133659"/>
                <a:chExt cx="4572000" cy="4576174"/>
              </a:xfrm>
            </p:grpSpPr>
            <p:pic>
              <p:nvPicPr>
                <p:cNvPr id="13" name="Picture 12" descr="D20120915_013102_Pskew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09433"/>
                  <a:ext cx="4572000" cy="3200400"/>
                </a:xfrm>
                <a:prstGeom prst="rect">
                  <a:avLst/>
                </a:prstGeom>
              </p:spPr>
            </p:pic>
            <p:pic>
              <p:nvPicPr>
                <p:cNvPr id="16" name="Picture 15" descr="imgseg08_12205b_14sep12.gif"/>
                <p:cNvPicPr>
                  <a:picLocks noChangeAspect="1"/>
                </p:cNvPicPr>
                <p:nvPr/>
              </p:nvPicPr>
              <p:blipFill rotWithShape="1">
                <a:blip r:embed="rId5">
                  <a:extLst>
                    <a:ext uri="{28A0092B-C50C-407E-A947-70E740481C1C}">
                      <a14:useLocalDpi xmlns:a14="http://schemas.microsoft.com/office/drawing/2010/main" val="0"/>
                    </a:ext>
                  </a:extLst>
                </a:blip>
                <a:srcRect t="27037" b="50370"/>
                <a:stretch/>
              </p:blipFill>
              <p:spPr>
                <a:xfrm>
                  <a:off x="4572000" y="2133659"/>
                  <a:ext cx="4565442" cy="1375774"/>
                </a:xfrm>
                <a:prstGeom prst="rect">
                  <a:avLst/>
                </a:prstGeom>
              </p:spPr>
            </p:pic>
          </p:grpSp>
          <p:cxnSp>
            <p:nvCxnSpPr>
              <p:cNvPr id="6" name="Straight Arrow Connector 5"/>
              <p:cNvCxnSpPr/>
              <p:nvPr/>
            </p:nvCxnSpPr>
            <p:spPr>
              <a:xfrm flipV="1">
                <a:off x="6163745" y="1505841"/>
                <a:ext cx="0" cy="1307592"/>
              </a:xfrm>
              <a:prstGeom prst="straightConnector1">
                <a:avLst/>
              </a:prstGeom>
              <a:ln w="38100"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6121410" y="1805151"/>
              <a:ext cx="1856423" cy="307777"/>
            </a:xfrm>
            <a:prstGeom prst="rect">
              <a:avLst/>
            </a:prstGeom>
            <a:noFill/>
          </p:spPr>
          <p:txBody>
            <a:bodyPr wrap="none" rtlCol="0">
              <a:spAutoFit/>
            </a:bodyPr>
            <a:lstStyle/>
            <a:p>
              <a:r>
                <a:rPr lang="en-US" sz="1400" dirty="0" smtClean="0">
                  <a:solidFill>
                    <a:schemeClr val="bg1"/>
                  </a:solidFill>
                </a:rPr>
                <a:t>No CPL Layer Indicated</a:t>
              </a:r>
              <a:endParaRPr lang="en-US" sz="1400" dirty="0">
                <a:solidFill>
                  <a:schemeClr val="bg1"/>
                </a:solidFill>
              </a:endParaRPr>
            </a:p>
          </p:txBody>
        </p:sp>
      </p:grpSp>
      <p:grpSp>
        <p:nvGrpSpPr>
          <p:cNvPr id="24" name="Group 23"/>
          <p:cNvGrpSpPr/>
          <p:nvPr/>
        </p:nvGrpSpPr>
        <p:grpSpPr>
          <a:xfrm>
            <a:off x="0" y="1473200"/>
            <a:ext cx="9144000" cy="4572000"/>
            <a:chOff x="0" y="1473200"/>
            <a:chExt cx="9144000" cy="4572000"/>
          </a:xfrm>
        </p:grpSpPr>
        <p:grpSp>
          <p:nvGrpSpPr>
            <p:cNvPr id="23" name="Group 22"/>
            <p:cNvGrpSpPr/>
            <p:nvPr/>
          </p:nvGrpSpPr>
          <p:grpSpPr>
            <a:xfrm>
              <a:off x="0" y="1473200"/>
              <a:ext cx="9144000" cy="4572000"/>
              <a:chOff x="0" y="1473200"/>
              <a:chExt cx="9144000" cy="4572000"/>
            </a:xfrm>
          </p:grpSpPr>
          <p:grpSp>
            <p:nvGrpSpPr>
              <p:cNvPr id="14" name="Group 13"/>
              <p:cNvGrpSpPr/>
              <p:nvPr/>
            </p:nvGrpSpPr>
            <p:grpSpPr>
              <a:xfrm>
                <a:off x="0" y="1473200"/>
                <a:ext cx="9144000" cy="4572000"/>
                <a:chOff x="0" y="1473200"/>
                <a:chExt cx="9144000" cy="4572000"/>
              </a:xfrm>
            </p:grpSpPr>
            <p:pic>
              <p:nvPicPr>
                <p:cNvPr id="5" name="Picture 4" descr="ir_120914_2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73200"/>
                  <a:ext cx="4572000" cy="4572000"/>
                </a:xfrm>
                <a:prstGeom prst="rect">
                  <a:avLst/>
                </a:prstGeom>
              </p:spPr>
            </p:pic>
            <p:grpSp>
              <p:nvGrpSpPr>
                <p:cNvPr id="20" name="Group 19"/>
                <p:cNvGrpSpPr/>
                <p:nvPr/>
              </p:nvGrpSpPr>
              <p:grpSpPr>
                <a:xfrm>
                  <a:off x="4571999" y="1477328"/>
                  <a:ext cx="4572001" cy="4567872"/>
                  <a:chOff x="4571999" y="1477328"/>
                  <a:chExt cx="4572001" cy="4567872"/>
                </a:xfrm>
              </p:grpSpPr>
              <p:pic>
                <p:nvPicPr>
                  <p:cNvPr id="9" name="Picture 8" descr="D20120915_000015_Pskew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2844800"/>
                    <a:ext cx="4572000" cy="3200400"/>
                  </a:xfrm>
                  <a:prstGeom prst="rect">
                    <a:avLst/>
                  </a:prstGeom>
                </p:spPr>
              </p:pic>
              <p:pic>
                <p:nvPicPr>
                  <p:cNvPr id="15" name="Picture 14" descr="imgseg05_12205b_14sep12.gif"/>
                  <p:cNvPicPr>
                    <a:picLocks noChangeAspect="1"/>
                  </p:cNvPicPr>
                  <p:nvPr/>
                </p:nvPicPr>
                <p:blipFill rotWithShape="1">
                  <a:blip r:embed="rId8">
                    <a:extLst>
                      <a:ext uri="{28A0092B-C50C-407E-A947-70E740481C1C}">
                        <a14:useLocalDpi xmlns:a14="http://schemas.microsoft.com/office/drawing/2010/main" val="0"/>
                      </a:ext>
                    </a:extLst>
                  </a:blip>
                  <a:srcRect t="26913" b="50088"/>
                  <a:stretch/>
                </p:blipFill>
                <p:spPr>
                  <a:xfrm>
                    <a:off x="4571999" y="1477328"/>
                    <a:ext cx="4572000" cy="1402520"/>
                  </a:xfrm>
                  <a:prstGeom prst="rect">
                    <a:avLst/>
                  </a:prstGeom>
                </p:spPr>
              </p:pic>
            </p:grpSp>
            <p:cxnSp>
              <p:nvCxnSpPr>
                <p:cNvPr id="19" name="Straight Arrow Connector 18"/>
                <p:cNvCxnSpPr/>
                <p:nvPr/>
              </p:nvCxnSpPr>
              <p:spPr>
                <a:xfrm flipV="1">
                  <a:off x="6104476" y="1505841"/>
                  <a:ext cx="0" cy="1307592"/>
                </a:xfrm>
                <a:prstGeom prst="straightConnector1">
                  <a:avLst/>
                </a:prstGeom>
                <a:ln w="38100"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7" name="Or 6"/>
              <p:cNvSpPr/>
              <p:nvPr/>
            </p:nvSpPr>
            <p:spPr>
              <a:xfrm>
                <a:off x="3373966" y="3509433"/>
                <a:ext cx="137160" cy="135467"/>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6121410" y="1505841"/>
              <a:ext cx="1559767" cy="307777"/>
            </a:xfrm>
            <a:prstGeom prst="rect">
              <a:avLst/>
            </a:prstGeom>
            <a:noFill/>
          </p:spPr>
          <p:txBody>
            <a:bodyPr wrap="none" rtlCol="0">
              <a:spAutoFit/>
            </a:bodyPr>
            <a:lstStyle/>
            <a:p>
              <a:r>
                <a:rPr lang="en-US" sz="1400" dirty="0" smtClean="0">
                  <a:solidFill>
                    <a:schemeClr val="bg1"/>
                  </a:solidFill>
                </a:rPr>
                <a:t>14660 m (141 </a:t>
              </a:r>
              <a:r>
                <a:rPr lang="en-US" sz="1400" dirty="0" err="1" smtClean="0">
                  <a:solidFill>
                    <a:schemeClr val="bg1"/>
                  </a:solidFill>
                </a:rPr>
                <a:t>hPa</a:t>
              </a:r>
              <a:r>
                <a:rPr lang="en-US" sz="1400" dirty="0" smtClean="0">
                  <a:solidFill>
                    <a:schemeClr val="bg1"/>
                  </a:solidFill>
                </a:rPr>
                <a:t>)</a:t>
              </a:r>
              <a:endParaRPr lang="en-US" sz="1400" dirty="0">
                <a:solidFill>
                  <a:schemeClr val="bg1"/>
                </a:solidFill>
              </a:endParaRPr>
            </a:p>
          </p:txBody>
        </p:sp>
      </p:grpSp>
      <p:sp>
        <p:nvSpPr>
          <p:cNvPr id="11" name="TextBox 10"/>
          <p:cNvSpPr txBox="1"/>
          <p:nvPr/>
        </p:nvSpPr>
        <p:spPr>
          <a:xfrm>
            <a:off x="0" y="0"/>
            <a:ext cx="9144000" cy="1292662"/>
          </a:xfrm>
          <a:prstGeom prst="rect">
            <a:avLst/>
          </a:prstGeom>
          <a:noFill/>
        </p:spPr>
        <p:txBody>
          <a:bodyPr wrap="square" rtlCol="0">
            <a:spAutoFit/>
          </a:bodyPr>
          <a:lstStyle/>
          <a:p>
            <a:pPr algn="ctr"/>
            <a:r>
              <a:rPr lang="en-US" sz="3600" dirty="0" smtClean="0">
                <a:latin typeface="Comic Sans MS" pitchFamily="66" charset="0"/>
              </a:rPr>
              <a:t>Hurricane Nadine</a:t>
            </a:r>
            <a:r>
              <a:rPr lang="en-US" sz="3600" dirty="0">
                <a:latin typeface="Comic Sans MS" pitchFamily="66" charset="0"/>
              </a:rPr>
              <a:t>: </a:t>
            </a:r>
            <a:r>
              <a:rPr lang="en-US" sz="3600" dirty="0" smtClean="0">
                <a:latin typeface="Comic Sans MS" pitchFamily="66" charset="0"/>
              </a:rPr>
              <a:t>15 Sept 2012</a:t>
            </a:r>
          </a:p>
          <a:p>
            <a:pPr algn="ctr"/>
            <a:r>
              <a:rPr lang="en-US" sz="2400" dirty="0" smtClean="0">
                <a:latin typeface="Comic Sans MS"/>
                <a:cs typeface="Comic Sans MS"/>
              </a:rPr>
              <a:t>Sunset and the TC CDO</a:t>
            </a:r>
          </a:p>
          <a:p>
            <a:pPr algn="ctr"/>
            <a:r>
              <a:rPr lang="en-US" dirty="0" smtClean="0">
                <a:latin typeface="Comic Sans MS"/>
                <a:cs typeface="Comic Sans MS"/>
              </a:rPr>
              <a:t>Global </a:t>
            </a:r>
            <a:r>
              <a:rPr lang="en-US" dirty="0">
                <a:latin typeface="Comic Sans MS"/>
                <a:cs typeface="Comic Sans MS"/>
              </a:rPr>
              <a:t>Hawk GPS </a:t>
            </a:r>
            <a:r>
              <a:rPr lang="en-US" dirty="0" err="1" smtClean="0">
                <a:latin typeface="Comic Sans MS"/>
                <a:cs typeface="Comic Sans MS"/>
              </a:rPr>
              <a:t>Dropsondes</a:t>
            </a:r>
            <a:r>
              <a:rPr lang="en-US" dirty="0" smtClean="0">
                <a:latin typeface="Comic Sans MS"/>
                <a:cs typeface="Comic Sans MS"/>
              </a:rPr>
              <a:t>, NASA CPL</a:t>
            </a:r>
            <a:endParaRPr lang="en-US" dirty="0">
              <a:latin typeface="Comic Sans MS"/>
              <a:cs typeface="Comic Sans MS"/>
            </a:endParaRPr>
          </a:p>
        </p:txBody>
      </p:sp>
      <p:grpSp>
        <p:nvGrpSpPr>
          <p:cNvPr id="8" name="Group 7"/>
          <p:cNvGrpSpPr/>
          <p:nvPr/>
        </p:nvGrpSpPr>
        <p:grpSpPr>
          <a:xfrm>
            <a:off x="4957762" y="3801314"/>
            <a:ext cx="3745971" cy="307777"/>
            <a:chOff x="4957762" y="3801314"/>
            <a:chExt cx="3745971" cy="307777"/>
          </a:xfrm>
        </p:grpSpPr>
        <p:cxnSp>
          <p:nvCxnSpPr>
            <p:cNvPr id="17" name="Straight Arrow Connector 16"/>
            <p:cNvCxnSpPr/>
            <p:nvPr/>
          </p:nvCxnSpPr>
          <p:spPr>
            <a:xfrm flipH="1">
              <a:off x="4957762" y="4065274"/>
              <a:ext cx="3745971" cy="0"/>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7762" y="3801314"/>
              <a:ext cx="1340168" cy="307777"/>
            </a:xfrm>
            <a:prstGeom prst="rect">
              <a:avLst/>
            </a:prstGeom>
            <a:noFill/>
          </p:spPr>
          <p:txBody>
            <a:bodyPr wrap="none" rtlCol="0">
              <a:spAutoFit/>
            </a:bodyPr>
            <a:lstStyle/>
            <a:p>
              <a:r>
                <a:rPr lang="en-US" sz="1400" dirty="0" smtClean="0"/>
                <a:t>CDO Level (CPL)</a:t>
              </a:r>
              <a:endParaRPr lang="en-US" sz="1400" dirty="0"/>
            </a:p>
          </p:txBody>
        </p:sp>
      </p:grpSp>
    </p:spTree>
    <p:extLst>
      <p:ext uri="{BB962C8B-B14F-4D97-AF65-F5344CB8AC3E}">
        <p14:creationId xmlns:p14="http://schemas.microsoft.com/office/powerpoint/2010/main" val="3239513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00" y="1524000"/>
            <a:ext cx="4114800" cy="4140517"/>
          </a:xfrm>
          <a:prstGeom prst="rect">
            <a:avLst/>
          </a:prstGeom>
        </p:spPr>
      </p:pic>
      <p:pic>
        <p:nvPicPr>
          <p:cNvPr id="5" name="Picture 4" descr="Slid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44" y="1523999"/>
            <a:ext cx="4114800" cy="4140518"/>
          </a:xfrm>
          <a:prstGeom prst="rect">
            <a:avLst/>
          </a:prstGeom>
        </p:spPr>
      </p:pic>
      <p:grpSp>
        <p:nvGrpSpPr>
          <p:cNvPr id="15" name="Group 14"/>
          <p:cNvGrpSpPr/>
          <p:nvPr/>
        </p:nvGrpSpPr>
        <p:grpSpPr>
          <a:xfrm>
            <a:off x="961497" y="3303277"/>
            <a:ext cx="7657570" cy="758797"/>
            <a:chOff x="961497" y="3303277"/>
            <a:chExt cx="7657570" cy="758797"/>
          </a:xfrm>
        </p:grpSpPr>
        <p:cxnSp>
          <p:nvCxnSpPr>
            <p:cNvPr id="11" name="Straight Arrow Connector 10"/>
            <p:cNvCxnSpPr/>
            <p:nvPr/>
          </p:nvCxnSpPr>
          <p:spPr>
            <a:xfrm flipH="1">
              <a:off x="961497" y="4062074"/>
              <a:ext cx="3407303" cy="0"/>
            </a:xfrm>
            <a:prstGeom prst="straightConnector1">
              <a:avLst/>
            </a:prstGeom>
            <a:ln w="190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452467" y="3303277"/>
              <a:ext cx="1850714" cy="276999"/>
            </a:xfrm>
            <a:prstGeom prst="rect">
              <a:avLst/>
            </a:prstGeom>
            <a:solidFill>
              <a:schemeClr val="bg1"/>
            </a:solidFill>
            <a:ln>
              <a:solidFill>
                <a:schemeClr val="tx1"/>
              </a:solidFill>
            </a:ln>
          </p:spPr>
          <p:txBody>
            <a:bodyPr wrap="square" rtlCol="0">
              <a:spAutoFit/>
            </a:bodyPr>
            <a:lstStyle/>
            <a:p>
              <a:pPr algn="ctr"/>
              <a:r>
                <a:rPr lang="en-US" sz="1200" dirty="0" smtClean="0">
                  <a:solidFill>
                    <a:srgbClr val="FF0000"/>
                  </a:solidFill>
                </a:rPr>
                <a:t>CPL CDO Height: 14,600 m </a:t>
              </a:r>
              <a:endParaRPr lang="en-US" sz="1200" dirty="0">
                <a:solidFill>
                  <a:srgbClr val="FF0000"/>
                </a:solidFill>
              </a:endParaRPr>
            </a:p>
          </p:txBody>
        </p:sp>
        <p:cxnSp>
          <p:nvCxnSpPr>
            <p:cNvPr id="13" name="Straight Arrow Connector 12"/>
            <p:cNvCxnSpPr/>
            <p:nvPr/>
          </p:nvCxnSpPr>
          <p:spPr>
            <a:xfrm flipH="1">
              <a:off x="5211764" y="4062074"/>
              <a:ext cx="3407303" cy="0"/>
            </a:xfrm>
            <a:prstGeom prst="straightConnector1">
              <a:avLst/>
            </a:prstGeom>
            <a:ln w="190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21865" y="3303277"/>
              <a:ext cx="1850714" cy="276999"/>
            </a:xfrm>
            <a:prstGeom prst="rect">
              <a:avLst/>
            </a:prstGeom>
            <a:solidFill>
              <a:schemeClr val="bg1"/>
            </a:solidFill>
            <a:ln>
              <a:solidFill>
                <a:schemeClr val="tx1"/>
              </a:solidFill>
            </a:ln>
          </p:spPr>
          <p:txBody>
            <a:bodyPr wrap="square" rtlCol="0">
              <a:spAutoFit/>
            </a:bodyPr>
            <a:lstStyle/>
            <a:p>
              <a:pPr algn="ctr"/>
              <a:r>
                <a:rPr lang="en-US" sz="1200" dirty="0" smtClean="0">
                  <a:solidFill>
                    <a:srgbClr val="FF0000"/>
                  </a:solidFill>
                </a:rPr>
                <a:t>CPL CDO Height: 14,600 m </a:t>
              </a:r>
              <a:endParaRPr lang="en-US" sz="1200" dirty="0">
                <a:solidFill>
                  <a:srgbClr val="FF0000"/>
                </a:solidFill>
              </a:endParaRPr>
            </a:p>
          </p:txBody>
        </p:sp>
      </p:grpSp>
      <p:grpSp>
        <p:nvGrpSpPr>
          <p:cNvPr id="21" name="Group 20"/>
          <p:cNvGrpSpPr/>
          <p:nvPr/>
        </p:nvGrpSpPr>
        <p:grpSpPr>
          <a:xfrm>
            <a:off x="961497" y="3962400"/>
            <a:ext cx="3407303" cy="368153"/>
            <a:chOff x="961497" y="3962400"/>
            <a:chExt cx="3407303" cy="368153"/>
          </a:xfrm>
        </p:grpSpPr>
        <p:sp>
          <p:nvSpPr>
            <p:cNvPr id="18" name="Rectangle 17"/>
            <p:cNvSpPr/>
            <p:nvPr/>
          </p:nvSpPr>
          <p:spPr>
            <a:xfrm>
              <a:off x="961497" y="3962400"/>
              <a:ext cx="3407303" cy="361284"/>
            </a:xfrm>
            <a:prstGeom prst="rect">
              <a:avLst/>
            </a:prstGeom>
            <a:solidFill>
              <a:srgbClr val="008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523028" y="4022776"/>
              <a:ext cx="1673555" cy="307777"/>
            </a:xfrm>
            <a:prstGeom prst="rect">
              <a:avLst/>
            </a:prstGeom>
            <a:noFill/>
            <a:ln>
              <a:noFill/>
            </a:ln>
          </p:spPr>
          <p:txBody>
            <a:bodyPr wrap="none" rtlCol="0">
              <a:spAutoFit/>
            </a:bodyPr>
            <a:lstStyle/>
            <a:p>
              <a:pPr algn="ctr"/>
              <a:r>
                <a:rPr lang="en-US" sz="1400" dirty="0" smtClean="0"/>
                <a:t>VWS: 27 </a:t>
              </a:r>
              <a:r>
                <a:rPr lang="en-US" sz="1400" dirty="0" err="1" smtClean="0"/>
                <a:t>kt</a:t>
              </a:r>
              <a:r>
                <a:rPr lang="en-US" sz="1400" dirty="0" smtClean="0"/>
                <a:t> @39 </a:t>
              </a:r>
              <a:r>
                <a:rPr lang="en-US" sz="1400" dirty="0" err="1" smtClean="0"/>
                <a:t>deg</a:t>
              </a:r>
              <a:endParaRPr lang="en-US" sz="1400" dirty="0"/>
            </a:p>
          </p:txBody>
        </p:sp>
      </p:grpSp>
      <p:sp>
        <p:nvSpPr>
          <p:cNvPr id="10" name="TextBox 9"/>
          <p:cNvSpPr txBox="1"/>
          <p:nvPr/>
        </p:nvSpPr>
        <p:spPr>
          <a:xfrm>
            <a:off x="0" y="0"/>
            <a:ext cx="9144000" cy="1292662"/>
          </a:xfrm>
          <a:prstGeom prst="rect">
            <a:avLst/>
          </a:prstGeom>
          <a:noFill/>
        </p:spPr>
        <p:txBody>
          <a:bodyPr wrap="square" rtlCol="0">
            <a:spAutoFit/>
          </a:bodyPr>
          <a:lstStyle/>
          <a:p>
            <a:pPr algn="ctr"/>
            <a:r>
              <a:rPr lang="en-US" sz="3600" dirty="0" smtClean="0">
                <a:latin typeface="Comic Sans MS" pitchFamily="66" charset="0"/>
              </a:rPr>
              <a:t>Hurricane Nadine</a:t>
            </a:r>
            <a:r>
              <a:rPr lang="en-US" sz="3600" dirty="0">
                <a:latin typeface="Comic Sans MS" pitchFamily="66" charset="0"/>
              </a:rPr>
              <a:t>: </a:t>
            </a:r>
            <a:r>
              <a:rPr lang="en-US" sz="3600" dirty="0" smtClean="0">
                <a:latin typeface="Comic Sans MS" pitchFamily="66" charset="0"/>
              </a:rPr>
              <a:t>15 Sept 2012</a:t>
            </a:r>
          </a:p>
          <a:p>
            <a:pPr algn="ctr"/>
            <a:r>
              <a:rPr lang="en-US" sz="2400" dirty="0">
                <a:latin typeface="Comic Sans MS"/>
                <a:cs typeface="Comic Sans MS"/>
              </a:rPr>
              <a:t>Sunset and the TC </a:t>
            </a:r>
            <a:r>
              <a:rPr lang="en-US" sz="2400" dirty="0" smtClean="0">
                <a:latin typeface="Comic Sans MS"/>
                <a:cs typeface="Comic Sans MS"/>
              </a:rPr>
              <a:t>CDO</a:t>
            </a:r>
            <a:endParaRPr lang="en-US" dirty="0" smtClean="0">
              <a:latin typeface="Comic Sans MS"/>
              <a:cs typeface="Comic Sans MS"/>
            </a:endParaRPr>
          </a:p>
          <a:p>
            <a:pPr algn="ctr"/>
            <a:r>
              <a:rPr lang="en-US" dirty="0" smtClean="0">
                <a:latin typeface="Comic Sans MS"/>
                <a:cs typeface="Comic Sans MS"/>
              </a:rPr>
              <a:t>Global </a:t>
            </a:r>
            <a:r>
              <a:rPr lang="en-US" dirty="0">
                <a:latin typeface="Comic Sans MS"/>
                <a:cs typeface="Comic Sans MS"/>
              </a:rPr>
              <a:t>Hawk GPS </a:t>
            </a:r>
            <a:r>
              <a:rPr lang="en-US" dirty="0" err="1" smtClean="0">
                <a:latin typeface="Comic Sans MS"/>
                <a:cs typeface="Comic Sans MS"/>
              </a:rPr>
              <a:t>Dropsondes</a:t>
            </a:r>
            <a:r>
              <a:rPr lang="en-US" dirty="0" smtClean="0">
                <a:latin typeface="Comic Sans MS"/>
                <a:cs typeface="Comic Sans MS"/>
              </a:rPr>
              <a:t>, NASA CPL</a:t>
            </a:r>
          </a:p>
        </p:txBody>
      </p:sp>
      <p:grpSp>
        <p:nvGrpSpPr>
          <p:cNvPr id="23" name="Group 22"/>
          <p:cNvGrpSpPr/>
          <p:nvPr/>
        </p:nvGrpSpPr>
        <p:grpSpPr>
          <a:xfrm>
            <a:off x="961497" y="4470401"/>
            <a:ext cx="3407303" cy="525869"/>
            <a:chOff x="961497" y="4470401"/>
            <a:chExt cx="3407303" cy="525869"/>
          </a:xfrm>
        </p:grpSpPr>
        <p:grpSp>
          <p:nvGrpSpPr>
            <p:cNvPr id="20" name="Group 19"/>
            <p:cNvGrpSpPr/>
            <p:nvPr/>
          </p:nvGrpSpPr>
          <p:grpSpPr>
            <a:xfrm>
              <a:off x="961497" y="4470401"/>
              <a:ext cx="3407303" cy="525869"/>
              <a:chOff x="961497" y="4470401"/>
              <a:chExt cx="3407303" cy="525869"/>
            </a:xfrm>
          </p:grpSpPr>
          <p:sp>
            <p:nvSpPr>
              <p:cNvPr id="3" name="Rectangle 2"/>
              <p:cNvSpPr/>
              <p:nvPr/>
            </p:nvSpPr>
            <p:spPr>
              <a:xfrm>
                <a:off x="961497" y="4470401"/>
                <a:ext cx="3407303" cy="525022"/>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2" descr="giv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497" y="4470402"/>
                <a:ext cx="787400" cy="52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p:nvPr/>
          </p:nvSpPr>
          <p:spPr>
            <a:xfrm>
              <a:off x="1711336" y="4470401"/>
              <a:ext cx="983112" cy="523220"/>
            </a:xfrm>
            <a:prstGeom prst="rect">
              <a:avLst/>
            </a:prstGeom>
            <a:noFill/>
            <a:ln>
              <a:noFill/>
            </a:ln>
          </p:spPr>
          <p:txBody>
            <a:bodyPr wrap="none" rtlCol="0">
              <a:spAutoFit/>
            </a:bodyPr>
            <a:lstStyle/>
            <a:p>
              <a:pPr algn="ctr"/>
              <a:r>
                <a:rPr lang="en-US" sz="1400" dirty="0" smtClean="0"/>
                <a:t>NOAA G-IV </a:t>
              </a:r>
            </a:p>
            <a:p>
              <a:pPr algn="ctr"/>
              <a:r>
                <a:rPr lang="en-US" sz="1400" dirty="0" smtClean="0"/>
                <a:t>(41-45K </a:t>
              </a:r>
              <a:r>
                <a:rPr lang="en-US" sz="1400" dirty="0" err="1" smtClean="0"/>
                <a:t>ft</a:t>
              </a:r>
              <a:r>
                <a:rPr lang="en-US" sz="1400" dirty="0" smtClean="0"/>
                <a:t>)</a:t>
              </a:r>
              <a:endParaRPr lang="en-US" sz="1400" dirty="0"/>
            </a:p>
          </p:txBody>
        </p:sp>
      </p:grpSp>
    </p:spTree>
    <p:extLst>
      <p:ext uri="{BB962C8B-B14F-4D97-AF65-F5344CB8AC3E}">
        <p14:creationId xmlns:p14="http://schemas.microsoft.com/office/powerpoint/2010/main" val="4192769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744" y="1399032"/>
            <a:ext cx="6400800" cy="5027295"/>
          </a:xfrm>
          <a:prstGeom prst="rect">
            <a:avLst/>
          </a:prstGeom>
        </p:spPr>
      </p:pic>
      <p:pic>
        <p:nvPicPr>
          <p:cNvPr id="13" name="Picture 12" descr="Sl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744" y="1399032"/>
            <a:ext cx="6400800" cy="5027295"/>
          </a:xfrm>
          <a:prstGeom prst="rect">
            <a:avLst/>
          </a:prstGeom>
        </p:spPr>
      </p:pic>
      <p:pic>
        <p:nvPicPr>
          <p:cNvPr id="14" name="Picture 13" descr="Slid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744" y="1399032"/>
            <a:ext cx="6400800" cy="5027295"/>
          </a:xfrm>
          <a:prstGeom prst="rect">
            <a:avLst/>
          </a:prstGeom>
        </p:spPr>
      </p:pic>
      <p:sp>
        <p:nvSpPr>
          <p:cNvPr id="7" name="TextBox 9"/>
          <p:cNvSpPr txBox="1">
            <a:spLocks noChangeArrowheads="1"/>
          </p:cNvSpPr>
          <p:nvPr/>
        </p:nvSpPr>
        <p:spPr bwMode="auto">
          <a:xfrm>
            <a:off x="0" y="0"/>
            <a:ext cx="9144000" cy="1261884"/>
          </a:xfrm>
          <a:prstGeom prst="rect">
            <a:avLst/>
          </a:prstGeom>
          <a:noFill/>
          <a:ln w="9525">
            <a:noFill/>
            <a:miter lim="800000"/>
            <a:headEnd/>
            <a:tailEnd/>
          </a:ln>
        </p:spPr>
        <p:txBody>
          <a:bodyPr>
            <a:spAutoFit/>
          </a:bodyPr>
          <a:lstStyle/>
          <a:p>
            <a:pPr algn="ctr"/>
            <a:r>
              <a:rPr lang="en-US" sz="3600" dirty="0" smtClean="0">
                <a:latin typeface="Comic Sans MS" pitchFamily="66" charset="0"/>
              </a:rPr>
              <a:t>TC Diurnal Cycle</a:t>
            </a:r>
          </a:p>
          <a:p>
            <a:pPr algn="ctr"/>
            <a:r>
              <a:rPr lang="en-US" sz="2000" dirty="0" smtClean="0">
                <a:latin typeface="Comic Sans MS" pitchFamily="66" charset="0"/>
              </a:rPr>
              <a:t>Hurricane Earl: 30 Aug – 01 Sept 2010</a:t>
            </a:r>
          </a:p>
          <a:p>
            <a:pPr algn="ctr"/>
            <a:r>
              <a:rPr lang="en-US" sz="2000" dirty="0" smtClean="0">
                <a:latin typeface="Comic Sans MS" pitchFamily="66" charset="0"/>
              </a:rPr>
              <a:t>Hurricane Nadine: 25-28 Sept 2012</a:t>
            </a:r>
            <a:endParaRPr lang="en-US" sz="2000" dirty="0">
              <a:latin typeface="Comic Sans MS" pitchFamily="66" charset="0"/>
            </a:endParaRPr>
          </a:p>
        </p:txBody>
      </p:sp>
      <p:grpSp>
        <p:nvGrpSpPr>
          <p:cNvPr id="5" name="Group 4"/>
          <p:cNvGrpSpPr/>
          <p:nvPr/>
        </p:nvGrpSpPr>
        <p:grpSpPr>
          <a:xfrm>
            <a:off x="6058818" y="5611926"/>
            <a:ext cx="1678428" cy="391548"/>
            <a:chOff x="6058818" y="5611926"/>
            <a:chExt cx="1678428" cy="391548"/>
          </a:xfrm>
        </p:grpSpPr>
        <p:sp>
          <p:nvSpPr>
            <p:cNvPr id="2" name="TextBox 1"/>
            <p:cNvSpPr txBox="1"/>
            <p:nvPr/>
          </p:nvSpPr>
          <p:spPr>
            <a:xfrm>
              <a:off x="6073584" y="5634142"/>
              <a:ext cx="1663662" cy="369332"/>
            </a:xfrm>
            <a:prstGeom prst="rect">
              <a:avLst/>
            </a:prstGeom>
            <a:noFill/>
          </p:spPr>
          <p:txBody>
            <a:bodyPr wrap="none" rtlCol="0">
              <a:spAutoFit/>
            </a:bodyPr>
            <a:lstStyle/>
            <a:p>
              <a:r>
                <a:rPr lang="en-US" dirty="0" smtClean="0"/>
                <a:t>Increased shear</a:t>
              </a:r>
              <a:endParaRPr lang="en-US" dirty="0"/>
            </a:p>
          </p:txBody>
        </p:sp>
        <p:cxnSp>
          <p:nvCxnSpPr>
            <p:cNvPr id="4" name="Straight Arrow Connector 3"/>
            <p:cNvCxnSpPr/>
            <p:nvPr/>
          </p:nvCxnSpPr>
          <p:spPr>
            <a:xfrm>
              <a:off x="6058818" y="5611926"/>
              <a:ext cx="1663662" cy="0"/>
            </a:xfrm>
            <a:prstGeom prst="straightConnector1">
              <a:avLst/>
            </a:prstGeom>
            <a:ln w="38100" cmpd="sng">
              <a:solidFill>
                <a:srgbClr val="000000"/>
              </a:solidFill>
              <a:prstDash val="dot"/>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539756" y="1399032"/>
            <a:ext cx="1895277" cy="4595096"/>
            <a:chOff x="3539756" y="1399032"/>
            <a:chExt cx="1895277" cy="4595096"/>
          </a:xfrm>
        </p:grpSpPr>
        <p:sp>
          <p:nvSpPr>
            <p:cNvPr id="16" name="Rectangle 15"/>
            <p:cNvSpPr/>
            <p:nvPr/>
          </p:nvSpPr>
          <p:spPr>
            <a:xfrm>
              <a:off x="3625850" y="1490133"/>
              <a:ext cx="177800" cy="4495953"/>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000" y="1490133"/>
              <a:ext cx="177800" cy="4503995"/>
            </a:xfrm>
            <a:prstGeom prst="rect">
              <a:avLst/>
            </a:prstGeom>
            <a:solidFill>
              <a:srgbClr val="FFFF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826360" y="2120979"/>
              <a:ext cx="1734569" cy="307777"/>
            </a:xfrm>
            <a:prstGeom prst="rect">
              <a:avLst/>
            </a:prstGeom>
            <a:noFill/>
            <a:ln>
              <a:noFill/>
            </a:ln>
          </p:spPr>
          <p:txBody>
            <a:bodyPr wrap="none" rtlCol="0">
              <a:spAutoFit/>
            </a:bodyPr>
            <a:lstStyle/>
            <a:p>
              <a:pPr algn="ctr"/>
              <a:r>
                <a:rPr lang="en-US" sz="1400" dirty="0" smtClean="0"/>
                <a:t>Peak DVG (0-200 km)</a:t>
              </a:r>
              <a:endParaRPr lang="en-US" sz="1400" dirty="0"/>
            </a:p>
          </p:txBody>
        </p:sp>
        <p:sp>
          <p:nvSpPr>
            <p:cNvPr id="19" name="TextBox 18"/>
            <p:cNvSpPr txBox="1"/>
            <p:nvPr/>
          </p:nvSpPr>
          <p:spPr>
            <a:xfrm rot="16200000">
              <a:off x="4413860" y="2112428"/>
              <a:ext cx="1734569" cy="307777"/>
            </a:xfrm>
            <a:prstGeom prst="rect">
              <a:avLst/>
            </a:prstGeom>
            <a:noFill/>
            <a:ln>
              <a:noFill/>
            </a:ln>
          </p:spPr>
          <p:txBody>
            <a:bodyPr wrap="none" rtlCol="0">
              <a:spAutoFit/>
            </a:bodyPr>
            <a:lstStyle/>
            <a:p>
              <a:pPr algn="ctr"/>
              <a:r>
                <a:rPr lang="en-US" sz="1400" dirty="0" smtClean="0"/>
                <a:t>Peak DVG (0-200 km)</a:t>
              </a:r>
              <a:endParaRPr lang="en-US" sz="1400" dirty="0"/>
            </a:p>
          </p:txBody>
        </p:sp>
      </p:grpSp>
    </p:spTree>
    <p:extLst>
      <p:ext uri="{BB962C8B-B14F-4D97-AF65-F5344CB8AC3E}">
        <p14:creationId xmlns:p14="http://schemas.microsoft.com/office/powerpoint/2010/main" val="8339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smtClean="0">
                <a:latin typeface="Comic Sans MS" pitchFamily="66" charset="0"/>
              </a:rPr>
              <a:t>Conclusions</a:t>
            </a:r>
          </a:p>
        </p:txBody>
      </p:sp>
      <p:sp>
        <p:nvSpPr>
          <p:cNvPr id="3" name="TextBox 4"/>
          <p:cNvSpPr txBox="1">
            <a:spLocks noChangeArrowheads="1"/>
          </p:cNvSpPr>
          <p:nvPr/>
        </p:nvSpPr>
        <p:spPr bwMode="auto">
          <a:xfrm>
            <a:off x="-1" y="590450"/>
            <a:ext cx="9144000" cy="1376418"/>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Real</a:t>
            </a:r>
            <a:r>
              <a:rPr lang="en-US" sz="2400" b="1" dirty="0">
                <a:solidFill>
                  <a:srgbClr val="000000"/>
                </a:solidFill>
                <a:latin typeface="Comic Sans MS" pitchFamily="66" charset="0"/>
              </a:rPr>
              <a:t>-Time Mission </a:t>
            </a:r>
            <a:r>
              <a:rPr lang="en-US" sz="2400" b="1" dirty="0" smtClean="0">
                <a:solidFill>
                  <a:srgbClr val="000000"/>
                </a:solidFill>
                <a:latin typeface="Comic Sans MS" pitchFamily="66" charset="0"/>
              </a:rPr>
              <a:t>Support</a:t>
            </a:r>
          </a:p>
          <a:p>
            <a:pPr marL="517525" indent="-177800">
              <a:buFont typeface="Arial"/>
              <a:buChar char="•"/>
            </a:pPr>
            <a:r>
              <a:rPr lang="en-US" sz="2000" dirty="0" smtClean="0">
                <a:solidFill>
                  <a:srgbClr val="000000"/>
                </a:solidFill>
                <a:latin typeface="Comic Sans MS" pitchFamily="66" charset="0"/>
              </a:rPr>
              <a:t>GH SAL flight module design</a:t>
            </a:r>
          </a:p>
          <a:p>
            <a:pPr marL="517525" indent="-177800">
              <a:buFont typeface="Arial"/>
              <a:buChar char="•"/>
            </a:pPr>
            <a:r>
              <a:rPr lang="en-US" sz="2000" dirty="0" smtClean="0">
                <a:solidFill>
                  <a:srgbClr val="000000"/>
                </a:solidFill>
                <a:latin typeface="Comic Sans MS" pitchFamily="66" charset="0"/>
              </a:rPr>
              <a:t>Real-time GH GPS </a:t>
            </a:r>
            <a:r>
              <a:rPr lang="en-US" sz="2000" dirty="0" err="1" smtClean="0">
                <a:solidFill>
                  <a:srgbClr val="000000"/>
                </a:solidFill>
                <a:latin typeface="Comic Sans MS" pitchFamily="66" charset="0"/>
              </a:rPr>
              <a:t>dropsonde</a:t>
            </a:r>
            <a:r>
              <a:rPr lang="en-US" sz="2000" dirty="0" smtClean="0">
                <a:solidFill>
                  <a:srgbClr val="000000"/>
                </a:solidFill>
                <a:latin typeface="Comic Sans MS" pitchFamily="66" charset="0"/>
              </a:rPr>
              <a:t> processing (2012/2013)</a:t>
            </a:r>
          </a:p>
          <a:p>
            <a:pPr marL="517525" indent="-177800">
              <a:buFont typeface="Arial"/>
              <a:buChar char="•"/>
            </a:pPr>
            <a:r>
              <a:rPr lang="en-US" sz="2000" dirty="0" smtClean="0">
                <a:solidFill>
                  <a:srgbClr val="000000"/>
                </a:solidFill>
                <a:latin typeface="Comic Sans MS" pitchFamily="66" charset="0"/>
              </a:rPr>
              <a:t>Forecasting (2013)</a:t>
            </a:r>
          </a:p>
        </p:txBody>
      </p:sp>
      <p:sp>
        <p:nvSpPr>
          <p:cNvPr id="4" name="TextBox 4"/>
          <p:cNvSpPr txBox="1">
            <a:spLocks noChangeArrowheads="1"/>
          </p:cNvSpPr>
          <p:nvPr/>
        </p:nvSpPr>
        <p:spPr bwMode="auto">
          <a:xfrm>
            <a:off x="0" y="1990668"/>
            <a:ext cx="9144000" cy="1376418"/>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a:t>
            </a:r>
            <a:r>
              <a:rPr lang="en-US" sz="2400" b="1" dirty="0">
                <a:solidFill>
                  <a:srgbClr val="000000"/>
                </a:solidFill>
                <a:latin typeface="Comic Sans MS" pitchFamily="66" charset="0"/>
              </a:rPr>
              <a:t>Satellite Products (Real</a:t>
            </a:r>
            <a:r>
              <a:rPr lang="en-US" sz="2400" b="1" dirty="0" smtClean="0">
                <a:solidFill>
                  <a:srgbClr val="000000"/>
                </a:solidFill>
                <a:latin typeface="Comic Sans MS" pitchFamily="66" charset="0"/>
              </a:rPr>
              <a:t>-Time </a:t>
            </a:r>
            <a:r>
              <a:rPr lang="en-US" sz="2400" b="1" dirty="0">
                <a:solidFill>
                  <a:srgbClr val="000000"/>
                </a:solidFill>
                <a:latin typeface="Comic Sans MS" pitchFamily="66" charset="0"/>
              </a:rPr>
              <a:t>&amp; Experimental</a:t>
            </a:r>
            <a:r>
              <a:rPr lang="en-US" sz="2400" b="1" dirty="0" smtClean="0">
                <a:solidFill>
                  <a:srgbClr val="000000"/>
                </a:solidFill>
                <a:latin typeface="Comic Sans MS" pitchFamily="66" charset="0"/>
              </a:rPr>
              <a:t>)</a:t>
            </a:r>
            <a:endParaRPr lang="en-US" sz="2400" b="1" dirty="0">
              <a:solidFill>
                <a:srgbClr val="000000"/>
              </a:solidFill>
              <a:latin typeface="Comic Sans MS" pitchFamily="66" charset="0"/>
            </a:endParaRPr>
          </a:p>
          <a:p>
            <a:pPr marL="517525" indent="-177800">
              <a:buFont typeface="Arial"/>
              <a:buChar char="•"/>
            </a:pPr>
            <a:r>
              <a:rPr lang="en-US" sz="2000" dirty="0" smtClean="0">
                <a:solidFill>
                  <a:srgbClr val="000000"/>
                </a:solidFill>
                <a:latin typeface="Comic Sans MS" pitchFamily="66" charset="0"/>
              </a:rPr>
              <a:t>Tropical </a:t>
            </a:r>
            <a:r>
              <a:rPr lang="en-US" sz="2000" dirty="0">
                <a:solidFill>
                  <a:srgbClr val="000000"/>
                </a:solidFill>
                <a:latin typeface="Comic Sans MS" pitchFamily="66" charset="0"/>
              </a:rPr>
              <a:t>Overshooting Tops (TOTs</a:t>
            </a:r>
            <a:r>
              <a:rPr lang="en-US" sz="2000" dirty="0" smtClean="0">
                <a:solidFill>
                  <a:srgbClr val="000000"/>
                </a:solidFill>
                <a:latin typeface="Comic Sans MS" pitchFamily="66" charset="0"/>
              </a:rPr>
              <a:t>)</a:t>
            </a:r>
            <a:endParaRPr lang="en-US" sz="2000" dirty="0">
              <a:solidFill>
                <a:srgbClr val="000000"/>
              </a:solidFill>
              <a:latin typeface="Comic Sans MS" pitchFamily="66" charset="0"/>
            </a:endParaRPr>
          </a:p>
          <a:p>
            <a:pPr marL="517525" indent="-177800">
              <a:buFont typeface="Arial"/>
              <a:buChar char="•"/>
            </a:pPr>
            <a:r>
              <a:rPr lang="en-US" sz="2000" dirty="0">
                <a:solidFill>
                  <a:srgbClr val="000000"/>
                </a:solidFill>
                <a:latin typeface="Comic Sans MS" pitchFamily="66" charset="0"/>
              </a:rPr>
              <a:t>Cloud-Top Height </a:t>
            </a:r>
            <a:r>
              <a:rPr lang="en-US" sz="2000" dirty="0" smtClean="0">
                <a:solidFill>
                  <a:srgbClr val="000000"/>
                </a:solidFill>
                <a:latin typeface="Comic Sans MS" pitchFamily="66" charset="0"/>
              </a:rPr>
              <a:t>Product</a:t>
            </a:r>
            <a:endParaRPr lang="en-US" sz="2000" dirty="0">
              <a:solidFill>
                <a:srgbClr val="000000"/>
              </a:solidFill>
              <a:latin typeface="Comic Sans MS" pitchFamily="66" charset="0"/>
            </a:endParaRPr>
          </a:p>
          <a:p>
            <a:pPr marL="517525" indent="-177800">
              <a:buFont typeface="Arial"/>
              <a:buChar char="•"/>
            </a:pPr>
            <a:r>
              <a:rPr lang="en-US" sz="2000" dirty="0">
                <a:solidFill>
                  <a:srgbClr val="000000"/>
                </a:solidFill>
                <a:latin typeface="Comic Sans MS" pitchFamily="66" charset="0"/>
              </a:rPr>
              <a:t>Warm Core anomaly evaluation (satellite and HAMSR</a:t>
            </a:r>
            <a:r>
              <a:rPr lang="en-US" sz="2000" dirty="0" smtClean="0">
                <a:solidFill>
                  <a:srgbClr val="000000"/>
                </a:solidFill>
                <a:latin typeface="Comic Sans MS" pitchFamily="66" charset="0"/>
              </a:rPr>
              <a:t>)</a:t>
            </a:r>
            <a:endParaRPr lang="en-US" sz="2000" dirty="0">
              <a:solidFill>
                <a:srgbClr val="000000"/>
              </a:solidFill>
              <a:latin typeface="Comic Sans MS" pitchFamily="66" charset="0"/>
            </a:endParaRPr>
          </a:p>
        </p:txBody>
      </p:sp>
      <p:sp>
        <p:nvSpPr>
          <p:cNvPr id="7" name="TextBox 4"/>
          <p:cNvSpPr txBox="1">
            <a:spLocks noChangeArrowheads="1"/>
          </p:cNvSpPr>
          <p:nvPr/>
        </p:nvSpPr>
        <p:spPr bwMode="auto">
          <a:xfrm>
            <a:off x="-1" y="3444671"/>
            <a:ext cx="9144000" cy="1068641"/>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Phase </a:t>
            </a:r>
            <a:r>
              <a:rPr lang="en-US" sz="2400" b="1" dirty="0">
                <a:solidFill>
                  <a:srgbClr val="000000"/>
                </a:solidFill>
                <a:latin typeface="Comic Sans MS" pitchFamily="66" charset="0"/>
              </a:rPr>
              <a:t>Space </a:t>
            </a:r>
            <a:r>
              <a:rPr lang="en-US" sz="2400" b="1" dirty="0" smtClean="0">
                <a:solidFill>
                  <a:srgbClr val="000000"/>
                </a:solidFill>
                <a:latin typeface="Comic Sans MS" pitchFamily="66" charset="0"/>
              </a:rPr>
              <a:t>Composites</a:t>
            </a:r>
            <a:endParaRPr lang="en-US" sz="2400" b="1" dirty="0">
              <a:solidFill>
                <a:srgbClr val="000000"/>
              </a:solidFill>
              <a:latin typeface="Comic Sans MS" pitchFamily="66" charset="0"/>
            </a:endParaRPr>
          </a:p>
          <a:p>
            <a:pPr marL="517525" indent="-177800">
              <a:buFont typeface="Arial"/>
              <a:buChar char="•"/>
            </a:pPr>
            <a:r>
              <a:rPr lang="en-US" sz="2000" dirty="0" smtClean="0">
                <a:latin typeface="Comic Sans MS" pitchFamily="66" charset="0"/>
              </a:rPr>
              <a:t>Pre</a:t>
            </a:r>
            <a:r>
              <a:rPr lang="en-US" sz="2000" dirty="0">
                <a:latin typeface="Comic Sans MS" pitchFamily="66" charset="0"/>
              </a:rPr>
              <a:t>-genesis </a:t>
            </a:r>
            <a:r>
              <a:rPr lang="en-US" sz="2000" dirty="0" smtClean="0">
                <a:latin typeface="Comic Sans MS" pitchFamily="66" charset="0"/>
              </a:rPr>
              <a:t>“subset compositing” </a:t>
            </a:r>
            <a:r>
              <a:rPr lang="en-US" sz="2000" dirty="0">
                <a:latin typeface="Comic Sans MS" pitchFamily="66" charset="0"/>
              </a:rPr>
              <a:t>&gt;&gt; more robust </a:t>
            </a:r>
            <a:r>
              <a:rPr lang="en-US" sz="2000" dirty="0" smtClean="0">
                <a:latin typeface="Comic Sans MS" pitchFamily="66" charset="0"/>
              </a:rPr>
              <a:t>analyses</a:t>
            </a:r>
            <a:endParaRPr lang="en-US" sz="2000" dirty="0">
              <a:latin typeface="Comic Sans MS" pitchFamily="66" charset="0"/>
            </a:endParaRPr>
          </a:p>
          <a:p>
            <a:pPr marL="517525" indent="-177800">
              <a:buFont typeface="Arial"/>
              <a:buChar char="•"/>
            </a:pPr>
            <a:r>
              <a:rPr lang="en-US" sz="2000" dirty="0">
                <a:latin typeface="Comic Sans MS" pitchFamily="66" charset="0"/>
              </a:rPr>
              <a:t>Optimal parameters being tested (e.g. tilt, shear, moisture, </a:t>
            </a:r>
            <a:r>
              <a:rPr lang="en-US" sz="2000" dirty="0" err="1">
                <a:latin typeface="Comic Sans MS" pitchFamily="66" charset="0"/>
              </a:rPr>
              <a:t>Dev</a:t>
            </a:r>
            <a:r>
              <a:rPr lang="en-US" sz="2000" dirty="0">
                <a:latin typeface="Comic Sans MS" pitchFamily="66" charset="0"/>
              </a:rPr>
              <a:t>/</a:t>
            </a:r>
            <a:r>
              <a:rPr lang="en-US" sz="2000" dirty="0" err="1" smtClean="0">
                <a:latin typeface="Comic Sans MS" pitchFamily="66" charset="0"/>
              </a:rPr>
              <a:t>Ndev</a:t>
            </a:r>
            <a:r>
              <a:rPr lang="en-US" sz="2000" dirty="0" smtClean="0">
                <a:latin typeface="Comic Sans MS" pitchFamily="66" charset="0"/>
              </a:rPr>
              <a:t>)</a:t>
            </a:r>
            <a:endParaRPr lang="en-US" sz="2000" dirty="0">
              <a:latin typeface="Comic Sans MS" pitchFamily="66" charset="0"/>
            </a:endParaRPr>
          </a:p>
        </p:txBody>
      </p:sp>
      <p:sp>
        <p:nvSpPr>
          <p:cNvPr id="8" name="TextBox 4"/>
          <p:cNvSpPr txBox="1">
            <a:spLocks noChangeArrowheads="1"/>
          </p:cNvSpPr>
          <p:nvPr/>
        </p:nvSpPr>
        <p:spPr bwMode="auto">
          <a:xfrm>
            <a:off x="0" y="4633562"/>
            <a:ext cx="9144000" cy="760864"/>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RGB </a:t>
            </a:r>
            <a:r>
              <a:rPr lang="en-US" sz="2400" b="1" dirty="0">
                <a:solidFill>
                  <a:srgbClr val="000000"/>
                </a:solidFill>
                <a:latin typeface="Comic Sans MS" pitchFamily="66" charset="0"/>
              </a:rPr>
              <a:t>Air Mass </a:t>
            </a:r>
            <a:r>
              <a:rPr lang="en-US" sz="2400" b="1" dirty="0" smtClean="0">
                <a:solidFill>
                  <a:srgbClr val="000000"/>
                </a:solidFill>
                <a:latin typeface="Comic Sans MS" pitchFamily="66" charset="0"/>
              </a:rPr>
              <a:t>Imagery</a:t>
            </a:r>
          </a:p>
          <a:p>
            <a:pPr marL="517525" indent="-177800">
              <a:buFont typeface="Arial"/>
              <a:buChar char="•"/>
            </a:pPr>
            <a:r>
              <a:rPr lang="en-US" sz="2000" dirty="0" smtClean="0">
                <a:latin typeface="Comic Sans MS" pitchFamily="66" charset="0"/>
              </a:rPr>
              <a:t>Highlights </a:t>
            </a:r>
            <a:r>
              <a:rPr lang="en-US" sz="2000" dirty="0">
                <a:latin typeface="Comic Sans MS" pitchFamily="66" charset="0"/>
              </a:rPr>
              <a:t>various air masses in the TC environment (real-time?</a:t>
            </a:r>
            <a:r>
              <a:rPr lang="en-US" sz="2000" dirty="0" smtClean="0">
                <a:latin typeface="Comic Sans MS" pitchFamily="66" charset="0"/>
              </a:rPr>
              <a:t>)</a:t>
            </a:r>
            <a:endParaRPr lang="en-US" sz="2000" dirty="0">
              <a:latin typeface="Comic Sans MS" pitchFamily="66" charset="0"/>
            </a:endParaRPr>
          </a:p>
        </p:txBody>
      </p:sp>
      <p:sp>
        <p:nvSpPr>
          <p:cNvPr id="9" name="TextBox 4"/>
          <p:cNvSpPr txBox="1">
            <a:spLocks noChangeArrowheads="1"/>
          </p:cNvSpPr>
          <p:nvPr/>
        </p:nvSpPr>
        <p:spPr bwMode="auto">
          <a:xfrm>
            <a:off x="0" y="5490869"/>
            <a:ext cx="9144000" cy="1376418"/>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TC </a:t>
            </a:r>
            <a:r>
              <a:rPr lang="en-US" sz="2400" b="1" dirty="0">
                <a:solidFill>
                  <a:srgbClr val="000000"/>
                </a:solidFill>
                <a:latin typeface="Comic Sans MS" pitchFamily="66" charset="0"/>
              </a:rPr>
              <a:t>Diurnal Cycle &amp; Upper-Level </a:t>
            </a:r>
            <a:r>
              <a:rPr lang="en-US" sz="2400" b="1" dirty="0" smtClean="0">
                <a:solidFill>
                  <a:srgbClr val="000000"/>
                </a:solidFill>
                <a:latin typeface="Comic Sans MS" pitchFamily="66" charset="0"/>
              </a:rPr>
              <a:t>Outflow</a:t>
            </a:r>
            <a:endParaRPr lang="en-US" sz="2400" b="1" dirty="0">
              <a:solidFill>
                <a:srgbClr val="000000"/>
              </a:solidFill>
              <a:latin typeface="Comic Sans MS" pitchFamily="66" charset="0"/>
            </a:endParaRPr>
          </a:p>
          <a:p>
            <a:pPr marL="517525" indent="-177800">
              <a:buFont typeface="Arial"/>
              <a:buChar char="•"/>
            </a:pPr>
            <a:r>
              <a:rPr lang="en-US" sz="2000" dirty="0" smtClean="0">
                <a:latin typeface="Comic Sans MS" pitchFamily="66" charset="0"/>
              </a:rPr>
              <a:t>TC </a:t>
            </a:r>
            <a:r>
              <a:rPr lang="en-US" sz="2000" dirty="0">
                <a:latin typeface="Comic Sans MS" pitchFamily="66" charset="0"/>
              </a:rPr>
              <a:t>diurnal pulses &gt;&gt; possible links to changes in TC UL </a:t>
            </a:r>
            <a:r>
              <a:rPr lang="en-US" sz="2000" dirty="0" smtClean="0">
                <a:latin typeface="Comic Sans MS" pitchFamily="66" charset="0"/>
              </a:rPr>
              <a:t>outflow</a:t>
            </a:r>
            <a:endParaRPr lang="en-US" sz="2000" dirty="0">
              <a:latin typeface="Comic Sans MS" pitchFamily="66" charset="0"/>
            </a:endParaRPr>
          </a:p>
          <a:p>
            <a:pPr marL="517525" indent="-177800">
              <a:buFont typeface="Arial"/>
              <a:buChar char="•"/>
            </a:pPr>
            <a:r>
              <a:rPr lang="en-US" sz="2000" dirty="0">
                <a:latin typeface="Comic Sans MS" pitchFamily="66" charset="0"/>
              </a:rPr>
              <a:t>Sunset and the TC CDO &gt;&gt; radiation may be the </a:t>
            </a:r>
            <a:r>
              <a:rPr lang="en-US" sz="2000" dirty="0" smtClean="0">
                <a:latin typeface="Comic Sans MS" pitchFamily="66" charset="0"/>
              </a:rPr>
              <a:t>key</a:t>
            </a:r>
          </a:p>
          <a:p>
            <a:pPr marL="339725"/>
            <a:r>
              <a:rPr lang="en-US" sz="2000" dirty="0">
                <a:hlinkClick r:id="rId2"/>
              </a:rPr>
              <a:t>http://tropic.ssec.wisc.edu/real-time/tc_diurnal_cycle/</a:t>
            </a:r>
            <a:r>
              <a:rPr lang="en-US" sz="2000" dirty="0" smtClean="0">
                <a:hlinkClick r:id="rId2"/>
              </a:rPr>
              <a:t>tc_diurnal_cycle.php</a:t>
            </a:r>
            <a:r>
              <a:rPr lang="en-US" sz="2000" dirty="0" smtClean="0"/>
              <a:t> </a:t>
            </a:r>
            <a:endParaRPr lang="en-US" sz="2000" dirty="0"/>
          </a:p>
        </p:txBody>
      </p:sp>
    </p:spTree>
    <p:extLst>
      <p:ext uri="{BB962C8B-B14F-4D97-AF65-F5344CB8AC3E}">
        <p14:creationId xmlns:p14="http://schemas.microsoft.com/office/powerpoint/2010/main" val="1637053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27005"/>
            <a:ext cx="9144000" cy="3970317"/>
          </a:xfrm>
          <a:prstGeom prst="rect">
            <a:avLst/>
          </a:prstGeom>
          <a:noFill/>
        </p:spPr>
        <p:txBody>
          <a:bodyPr wrap="square" rtlCol="0">
            <a:spAutoFit/>
          </a:bodyPr>
          <a:lstStyle/>
          <a:p>
            <a:r>
              <a:rPr lang="en-US" sz="3600" b="1" u="sng" dirty="0" smtClean="0">
                <a:latin typeface="Comic Sans MS"/>
                <a:cs typeface="Comic Sans MS"/>
              </a:rPr>
              <a:t>2012</a:t>
            </a:r>
          </a:p>
          <a:p>
            <a:pPr marL="576263" indent="-354013">
              <a:buFont typeface="+mj-lt"/>
              <a:buAutoNum type="arabicPeriod"/>
            </a:pPr>
            <a:r>
              <a:rPr lang="en-US" sz="2800" b="1" dirty="0" smtClean="0">
                <a:latin typeface="Comic Sans MS"/>
                <a:cs typeface="Comic Sans MS"/>
              </a:rPr>
              <a:t>SAL Flight </a:t>
            </a:r>
            <a:r>
              <a:rPr lang="en-US" sz="2800" b="1" dirty="0">
                <a:latin typeface="Comic Sans MS"/>
                <a:cs typeface="Comic Sans MS"/>
              </a:rPr>
              <a:t>Module </a:t>
            </a:r>
            <a:r>
              <a:rPr lang="en-US" sz="2800" b="1" dirty="0" smtClean="0">
                <a:latin typeface="Comic Sans MS"/>
                <a:cs typeface="Comic Sans MS"/>
              </a:rPr>
              <a:t>Team</a:t>
            </a:r>
          </a:p>
          <a:p>
            <a:pPr marL="1092200" indent="-234950">
              <a:buFont typeface="Arial"/>
              <a:buChar char="•"/>
            </a:pPr>
            <a:r>
              <a:rPr lang="en-US" sz="2400" dirty="0">
                <a:latin typeface="Comic Sans MS"/>
                <a:cs typeface="Comic Sans MS"/>
              </a:rPr>
              <a:t>Mission and flight track </a:t>
            </a:r>
            <a:r>
              <a:rPr lang="en-US" sz="2400" dirty="0" smtClean="0">
                <a:latin typeface="Comic Sans MS"/>
                <a:cs typeface="Comic Sans MS"/>
              </a:rPr>
              <a:t>design</a:t>
            </a:r>
          </a:p>
          <a:p>
            <a:pPr marL="222250"/>
            <a:endParaRPr lang="en-US" sz="1600" dirty="0" smtClean="0">
              <a:latin typeface="Comic Sans MS"/>
              <a:cs typeface="Comic Sans MS"/>
            </a:endParaRPr>
          </a:p>
          <a:p>
            <a:pPr marL="679450" indent="-457200">
              <a:buFont typeface="+mj-lt"/>
              <a:buAutoNum type="arabicPeriod" startAt="2"/>
            </a:pPr>
            <a:r>
              <a:rPr lang="en-US" sz="2800" b="1" dirty="0" smtClean="0">
                <a:latin typeface="Comic Sans MS"/>
                <a:cs typeface="Comic Sans MS"/>
              </a:rPr>
              <a:t>Real</a:t>
            </a:r>
            <a:r>
              <a:rPr lang="en-US" sz="2800" b="1" dirty="0">
                <a:latin typeface="Comic Sans MS"/>
                <a:cs typeface="Comic Sans MS"/>
              </a:rPr>
              <a:t>-Time </a:t>
            </a:r>
            <a:r>
              <a:rPr lang="en-US" sz="2800" b="1" dirty="0" smtClean="0">
                <a:latin typeface="Comic Sans MS"/>
                <a:cs typeface="Comic Sans MS"/>
              </a:rPr>
              <a:t>GH GPS </a:t>
            </a:r>
            <a:r>
              <a:rPr lang="en-US" sz="2800" b="1" dirty="0" err="1">
                <a:latin typeface="Comic Sans MS"/>
                <a:cs typeface="Comic Sans MS"/>
              </a:rPr>
              <a:t>Dropsonde</a:t>
            </a:r>
            <a:r>
              <a:rPr lang="en-US" sz="2800" b="1" dirty="0">
                <a:latin typeface="Comic Sans MS"/>
                <a:cs typeface="Comic Sans MS"/>
              </a:rPr>
              <a:t> </a:t>
            </a:r>
            <a:r>
              <a:rPr lang="en-US" sz="2800" b="1" dirty="0" smtClean="0">
                <a:latin typeface="Comic Sans MS"/>
                <a:cs typeface="Comic Sans MS"/>
              </a:rPr>
              <a:t>Processing</a:t>
            </a:r>
            <a:endParaRPr lang="en-US" sz="2800" b="1" dirty="0">
              <a:latin typeface="Comic Sans MS"/>
              <a:cs typeface="Comic Sans MS"/>
            </a:endParaRPr>
          </a:p>
          <a:p>
            <a:pPr marL="1092200" indent="-234950">
              <a:buFont typeface="Arial"/>
              <a:buChar char="•"/>
            </a:pPr>
            <a:r>
              <a:rPr lang="en-US" sz="2400" dirty="0">
                <a:latin typeface="Comic Sans MS"/>
                <a:cs typeface="Comic Sans MS"/>
              </a:rPr>
              <a:t>HRD Global Hawk </a:t>
            </a:r>
            <a:r>
              <a:rPr lang="en-US" sz="2400" dirty="0" err="1">
                <a:latin typeface="Comic Sans MS"/>
                <a:cs typeface="Comic Sans MS"/>
              </a:rPr>
              <a:t>Dropsonde</a:t>
            </a:r>
            <a:r>
              <a:rPr lang="en-US" sz="2400" dirty="0">
                <a:latin typeface="Comic Sans MS"/>
                <a:cs typeface="Comic Sans MS"/>
              </a:rPr>
              <a:t> Processing Team</a:t>
            </a:r>
          </a:p>
          <a:p>
            <a:endParaRPr lang="en-US" sz="1600" dirty="0" smtClean="0">
              <a:latin typeface="Comic Sans MS"/>
              <a:cs typeface="Comic Sans MS"/>
            </a:endParaRPr>
          </a:p>
          <a:p>
            <a:pPr marL="679450" indent="-457200">
              <a:buFont typeface="+mj-lt"/>
              <a:buAutoNum type="arabicPeriod" startAt="3"/>
            </a:pPr>
            <a:r>
              <a:rPr lang="en-US" sz="2800" b="1" dirty="0" smtClean="0">
                <a:latin typeface="Comic Sans MS"/>
                <a:cs typeface="Comic Sans MS"/>
              </a:rPr>
              <a:t>Satellite </a:t>
            </a:r>
            <a:r>
              <a:rPr lang="en-US" sz="2800" b="1" dirty="0">
                <a:latin typeface="Comic Sans MS"/>
                <a:cs typeface="Comic Sans MS"/>
              </a:rPr>
              <a:t>Data and Product Support</a:t>
            </a:r>
          </a:p>
          <a:p>
            <a:pPr marL="1092200" indent="-234950">
              <a:buFont typeface="Arial"/>
              <a:buChar char="•"/>
            </a:pPr>
            <a:r>
              <a:rPr lang="en-US" sz="2400" dirty="0">
                <a:latin typeface="Comic Sans MS"/>
                <a:cs typeface="Comic Sans MS"/>
              </a:rPr>
              <a:t>Tropical Overshooting Tops (</a:t>
            </a:r>
            <a:r>
              <a:rPr lang="en-US" sz="2400" dirty="0" smtClean="0">
                <a:latin typeface="Comic Sans MS"/>
                <a:cs typeface="Comic Sans MS"/>
              </a:rPr>
              <a:t>TOTs) </a:t>
            </a:r>
          </a:p>
          <a:p>
            <a:pPr marL="1092200" indent="-234950">
              <a:buFont typeface="Arial"/>
              <a:buChar char="•"/>
            </a:pPr>
            <a:r>
              <a:rPr lang="en-US" sz="2400" dirty="0">
                <a:latin typeface="Comic Sans MS"/>
                <a:cs typeface="Comic Sans MS"/>
              </a:rPr>
              <a:t>C</a:t>
            </a:r>
            <a:r>
              <a:rPr lang="en-US" sz="2400" dirty="0" smtClean="0">
                <a:latin typeface="Comic Sans MS"/>
                <a:cs typeface="Comic Sans MS"/>
              </a:rPr>
              <a:t>loud-</a:t>
            </a:r>
            <a:r>
              <a:rPr lang="en-US" sz="2400" dirty="0">
                <a:latin typeface="Comic Sans MS"/>
                <a:cs typeface="Comic Sans MS"/>
              </a:rPr>
              <a:t>T</a:t>
            </a:r>
            <a:r>
              <a:rPr lang="en-US" sz="2400" dirty="0" smtClean="0">
                <a:latin typeface="Comic Sans MS"/>
                <a:cs typeface="Comic Sans MS"/>
              </a:rPr>
              <a:t>op Height Analysis Produced (pressure alt)</a:t>
            </a:r>
            <a:endParaRPr lang="en-US" sz="2400" dirty="0">
              <a:latin typeface="Comic Sans MS"/>
              <a:cs typeface="Comic Sans MS"/>
            </a:endParaRPr>
          </a:p>
        </p:txBody>
      </p:sp>
      <p:sp>
        <p:nvSpPr>
          <p:cNvPr id="5" name="TextBox 4"/>
          <p:cNvSpPr txBox="1"/>
          <p:nvPr/>
        </p:nvSpPr>
        <p:spPr>
          <a:xfrm>
            <a:off x="0" y="1445013"/>
            <a:ext cx="9144000" cy="5447645"/>
          </a:xfrm>
          <a:prstGeom prst="rect">
            <a:avLst/>
          </a:prstGeom>
          <a:noFill/>
        </p:spPr>
        <p:txBody>
          <a:bodyPr wrap="square" rtlCol="0">
            <a:spAutoFit/>
          </a:bodyPr>
          <a:lstStyle/>
          <a:p>
            <a:r>
              <a:rPr lang="en-US" sz="3600" b="1" u="sng" dirty="0" smtClean="0">
                <a:latin typeface="Comic Sans MS"/>
                <a:cs typeface="Comic Sans MS"/>
              </a:rPr>
              <a:t>2013</a:t>
            </a:r>
          </a:p>
          <a:p>
            <a:pPr marL="679450" indent="-457200">
              <a:buFont typeface="+mj-lt"/>
              <a:buAutoNum type="arabicPeriod"/>
            </a:pPr>
            <a:r>
              <a:rPr lang="en-US" sz="2800" b="1" dirty="0">
                <a:latin typeface="Comic Sans MS"/>
                <a:cs typeface="Comic Sans MS"/>
              </a:rPr>
              <a:t>Real-Time Global Hawk GPS </a:t>
            </a:r>
            <a:r>
              <a:rPr lang="en-US" sz="2800" b="1" dirty="0" err="1">
                <a:latin typeface="Comic Sans MS"/>
                <a:cs typeface="Comic Sans MS"/>
              </a:rPr>
              <a:t>Dropsonde</a:t>
            </a:r>
            <a:r>
              <a:rPr lang="en-US" sz="2800" b="1" dirty="0">
                <a:latin typeface="Comic Sans MS"/>
                <a:cs typeface="Comic Sans MS"/>
              </a:rPr>
              <a:t> Processing Support</a:t>
            </a:r>
          </a:p>
          <a:p>
            <a:pPr marL="1092200" indent="-234950">
              <a:buFont typeface="Arial"/>
              <a:buChar char="•"/>
            </a:pPr>
            <a:r>
              <a:rPr lang="en-US" sz="2400" dirty="0">
                <a:latin typeface="Comic Sans MS"/>
                <a:cs typeface="Comic Sans MS"/>
              </a:rPr>
              <a:t>HRD Global Hawk </a:t>
            </a:r>
            <a:r>
              <a:rPr lang="en-US" sz="2400" dirty="0" err="1">
                <a:latin typeface="Comic Sans MS"/>
                <a:cs typeface="Comic Sans MS"/>
              </a:rPr>
              <a:t>Dropsonde</a:t>
            </a:r>
            <a:r>
              <a:rPr lang="en-US" sz="2400" dirty="0">
                <a:latin typeface="Comic Sans MS"/>
                <a:cs typeface="Comic Sans MS"/>
              </a:rPr>
              <a:t> Processing Team</a:t>
            </a:r>
          </a:p>
          <a:p>
            <a:pPr marL="222250"/>
            <a:endParaRPr lang="en-US" sz="1600" dirty="0" smtClean="0">
              <a:latin typeface="Comic Sans MS"/>
              <a:cs typeface="Comic Sans MS"/>
            </a:endParaRPr>
          </a:p>
          <a:p>
            <a:pPr marL="679450" indent="-457200">
              <a:buFont typeface="+mj-lt"/>
              <a:buAutoNum type="arabicPeriod" startAt="2"/>
            </a:pPr>
            <a:r>
              <a:rPr lang="en-US" sz="2800" b="1" dirty="0">
                <a:latin typeface="Comic Sans MS"/>
                <a:cs typeface="Comic Sans MS"/>
              </a:rPr>
              <a:t>Satellite Data and Product Support</a:t>
            </a:r>
          </a:p>
          <a:p>
            <a:pPr marL="1092200" indent="-234950">
              <a:buFont typeface="Arial"/>
              <a:buChar char="•"/>
            </a:pPr>
            <a:r>
              <a:rPr lang="en-US" sz="2400" dirty="0">
                <a:latin typeface="Comic Sans MS"/>
                <a:cs typeface="Comic Sans MS"/>
              </a:rPr>
              <a:t>Tropical Overshooting Tops (TOT) </a:t>
            </a:r>
          </a:p>
          <a:p>
            <a:pPr marL="1092200" indent="-234950">
              <a:buFont typeface="Arial"/>
              <a:buChar char="•"/>
            </a:pPr>
            <a:r>
              <a:rPr lang="en-US" sz="2400" dirty="0">
                <a:latin typeface="Comic Sans MS"/>
                <a:cs typeface="Comic Sans MS"/>
              </a:rPr>
              <a:t>Cloud-Top Height Analysis Produced (pressure alt</a:t>
            </a:r>
            <a:r>
              <a:rPr lang="en-US" sz="2400" dirty="0" smtClean="0">
                <a:latin typeface="Comic Sans MS"/>
                <a:cs typeface="Comic Sans MS"/>
              </a:rPr>
              <a:t>)</a:t>
            </a:r>
          </a:p>
          <a:p>
            <a:pPr marL="1092200" indent="-234950">
              <a:buFont typeface="Arial"/>
              <a:buChar char="•"/>
            </a:pPr>
            <a:r>
              <a:rPr lang="en-US" sz="2400" dirty="0" smtClean="0">
                <a:latin typeface="Comic Sans MS"/>
                <a:cs typeface="Comic Sans MS"/>
              </a:rPr>
              <a:t>GOES</a:t>
            </a:r>
            <a:r>
              <a:rPr lang="en-US" sz="2400" dirty="0">
                <a:latin typeface="Comic Sans MS"/>
                <a:cs typeface="Comic Sans MS"/>
              </a:rPr>
              <a:t>-14 1-min rapid scan </a:t>
            </a:r>
            <a:r>
              <a:rPr lang="en-US" sz="2400" dirty="0" smtClean="0">
                <a:latin typeface="Comic Sans MS"/>
                <a:cs typeface="Comic Sans MS"/>
              </a:rPr>
              <a:t>coordination</a:t>
            </a:r>
          </a:p>
          <a:p>
            <a:pPr marL="857250"/>
            <a:endParaRPr lang="en-US" sz="1600" dirty="0">
              <a:latin typeface="Comic Sans MS"/>
              <a:cs typeface="Comic Sans MS"/>
            </a:endParaRPr>
          </a:p>
          <a:p>
            <a:pPr marL="679450" indent="-457200">
              <a:buFont typeface="+mj-lt"/>
              <a:buAutoNum type="arabicPeriod" startAt="3"/>
            </a:pPr>
            <a:r>
              <a:rPr lang="en-US" sz="2800" b="1" dirty="0" smtClean="0">
                <a:latin typeface="Comic Sans MS"/>
                <a:cs typeface="Comic Sans MS"/>
              </a:rPr>
              <a:t>Mission Support (Wallops)</a:t>
            </a:r>
            <a:endParaRPr lang="en-US" sz="2800" b="1" dirty="0">
              <a:latin typeface="Comic Sans MS"/>
              <a:cs typeface="Comic Sans MS"/>
            </a:endParaRPr>
          </a:p>
          <a:p>
            <a:pPr marL="1092200" indent="-234950">
              <a:buFont typeface="Arial"/>
              <a:buChar char="•"/>
            </a:pPr>
            <a:r>
              <a:rPr lang="en-US" sz="2400" u="sng" dirty="0" smtClean="0">
                <a:latin typeface="Comic Sans MS"/>
                <a:cs typeface="Comic Sans MS"/>
              </a:rPr>
              <a:t>Forecasting</a:t>
            </a:r>
            <a:r>
              <a:rPr lang="en-US" sz="2400" dirty="0" smtClean="0">
                <a:latin typeface="Comic Sans MS"/>
                <a:cs typeface="Comic Sans MS"/>
              </a:rPr>
              <a:t>: Chip Helms (SUNY), Derrick Herndon (CIMSS), John Sears (CIMSS)</a:t>
            </a:r>
          </a:p>
          <a:p>
            <a:pPr marL="1092200" indent="-234950">
              <a:buFont typeface="Arial"/>
              <a:buChar char="•"/>
            </a:pPr>
            <a:r>
              <a:rPr lang="en-US" sz="2400" u="sng" dirty="0" smtClean="0">
                <a:latin typeface="Comic Sans MS"/>
                <a:cs typeface="Comic Sans MS"/>
              </a:rPr>
              <a:t>Mission Scientist</a:t>
            </a:r>
            <a:r>
              <a:rPr lang="en-US" sz="2400" dirty="0" smtClean="0">
                <a:latin typeface="Comic Sans MS"/>
                <a:cs typeface="Comic Sans MS"/>
              </a:rPr>
              <a:t>: Chris </a:t>
            </a:r>
            <a:r>
              <a:rPr lang="en-US" sz="2400" dirty="0" err="1" smtClean="0">
                <a:latin typeface="Comic Sans MS"/>
                <a:cs typeface="Comic Sans MS"/>
              </a:rPr>
              <a:t>Velden</a:t>
            </a:r>
            <a:endParaRPr lang="en-US" sz="2400" dirty="0" smtClean="0">
              <a:latin typeface="Comic Sans MS"/>
              <a:cs typeface="Comic Sans MS"/>
            </a:endParaRPr>
          </a:p>
        </p:txBody>
      </p:sp>
      <p:sp>
        <p:nvSpPr>
          <p:cNvPr id="4" name="TextBox 3"/>
          <p:cNvSpPr txBox="1"/>
          <p:nvPr/>
        </p:nvSpPr>
        <p:spPr>
          <a:xfrm>
            <a:off x="0" y="74723"/>
            <a:ext cx="9144000" cy="1200329"/>
          </a:xfrm>
          <a:prstGeom prst="rect">
            <a:avLst/>
          </a:prstGeom>
          <a:noFill/>
        </p:spPr>
        <p:txBody>
          <a:bodyPr wrap="square" rtlCol="0">
            <a:spAutoFit/>
          </a:bodyPr>
          <a:lstStyle/>
          <a:p>
            <a:pPr algn="ctr"/>
            <a:r>
              <a:rPr lang="en-US" sz="3600" dirty="0">
                <a:latin typeface="Comic Sans MS"/>
                <a:cs typeface="Comic Sans MS"/>
              </a:rPr>
              <a:t>Aircraft Mission Design </a:t>
            </a:r>
            <a:r>
              <a:rPr lang="en-US" sz="3600" dirty="0" smtClean="0">
                <a:latin typeface="Comic Sans MS"/>
                <a:cs typeface="Comic Sans MS"/>
              </a:rPr>
              <a:t>&amp;</a:t>
            </a:r>
          </a:p>
          <a:p>
            <a:pPr algn="ctr"/>
            <a:r>
              <a:rPr lang="en-US" sz="3600" dirty="0" smtClean="0">
                <a:latin typeface="Comic Sans MS"/>
                <a:cs typeface="Comic Sans MS"/>
              </a:rPr>
              <a:t>Real</a:t>
            </a:r>
            <a:r>
              <a:rPr lang="en-US" sz="3600" dirty="0">
                <a:latin typeface="Comic Sans MS"/>
                <a:cs typeface="Comic Sans MS"/>
              </a:rPr>
              <a:t>-Time Mission </a:t>
            </a:r>
            <a:r>
              <a:rPr lang="en-US" sz="3600" dirty="0" smtClean="0">
                <a:latin typeface="Comic Sans MS"/>
                <a:cs typeface="Comic Sans MS"/>
              </a:rPr>
              <a:t>Support</a:t>
            </a:r>
            <a:endParaRPr lang="en-US" sz="3600" dirty="0">
              <a:latin typeface="Comic Sans MS"/>
              <a:cs typeface="Comic Sans MS"/>
            </a:endParaRPr>
          </a:p>
        </p:txBody>
      </p:sp>
    </p:spTree>
    <p:extLst>
      <p:ext uri="{BB962C8B-B14F-4D97-AF65-F5344CB8AC3E}">
        <p14:creationId xmlns:p14="http://schemas.microsoft.com/office/powerpoint/2010/main" val="2651374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400" dirty="0" smtClean="0">
                <a:latin typeface="Comic Sans MS" pitchFamily="66" charset="0"/>
              </a:rPr>
              <a:t>Satellite Products</a:t>
            </a:r>
          </a:p>
          <a:p>
            <a:pPr algn="ctr"/>
            <a:r>
              <a:rPr lang="en-US" sz="2800" dirty="0" smtClean="0">
                <a:latin typeface="Comic Sans MS" pitchFamily="66" charset="0"/>
              </a:rPr>
              <a:t>Real-time and Experimental</a:t>
            </a:r>
            <a:endParaRPr lang="en-US" sz="2800" dirty="0">
              <a:latin typeface="Comic Sans MS" pitchFamily="66" charset="0"/>
            </a:endParaRPr>
          </a:p>
        </p:txBody>
      </p:sp>
    </p:spTree>
    <p:extLst>
      <p:ext uri="{BB962C8B-B14F-4D97-AF65-F5344CB8AC3E}">
        <p14:creationId xmlns:p14="http://schemas.microsoft.com/office/powerpoint/2010/main" val="950564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2800" b="1" dirty="0" smtClean="0">
                <a:latin typeface="Comic Sans MS"/>
                <a:cs typeface="Comic Sans MS"/>
              </a:rPr>
              <a:t>Satellite Product Support for HS3</a:t>
            </a:r>
          </a:p>
          <a:p>
            <a:pPr algn="ctr"/>
            <a:r>
              <a:rPr lang="en-US" sz="2000" b="1" dirty="0" smtClean="0">
                <a:latin typeface="Comic Sans MS"/>
                <a:cs typeface="Comic Sans MS"/>
              </a:rPr>
              <a:t>Tropical Overshooting Tops (TOTS)</a:t>
            </a:r>
          </a:p>
        </p:txBody>
      </p:sp>
      <p:sp>
        <p:nvSpPr>
          <p:cNvPr id="5" name="TextBox 4"/>
          <p:cNvSpPr txBox="1"/>
          <p:nvPr/>
        </p:nvSpPr>
        <p:spPr>
          <a:xfrm>
            <a:off x="-114302" y="4260898"/>
            <a:ext cx="4686301" cy="2631490"/>
          </a:xfrm>
          <a:prstGeom prst="rect">
            <a:avLst/>
          </a:prstGeom>
          <a:noFill/>
        </p:spPr>
        <p:txBody>
          <a:bodyPr wrap="square" tIns="0" bIns="0" rtlCol="0">
            <a:spAutoFit/>
          </a:bodyPr>
          <a:lstStyle/>
          <a:p>
            <a:r>
              <a:rPr lang="en-US" sz="2200" dirty="0" smtClean="0"/>
              <a:t>                        Example: </a:t>
            </a:r>
            <a:endParaRPr lang="en-US" sz="500" dirty="0" smtClean="0"/>
          </a:p>
          <a:p>
            <a:pPr marL="457200"/>
            <a:r>
              <a:rPr lang="en-US" sz="2000" dirty="0" smtClean="0"/>
              <a:t>TOTs (squares) are displayed on BT (Brightness Temperature) imagery as the Global Hawk flies around Nadine. Colors represents TOT magnitude (BT colder than surrounding anvil).</a:t>
            </a:r>
          </a:p>
          <a:p>
            <a:endParaRPr lang="en-US" sz="500" dirty="0" smtClean="0"/>
          </a:p>
          <a:p>
            <a:pPr algn="ctr"/>
            <a:r>
              <a:rPr lang="en-US" sz="2200" b="1" dirty="0" smtClean="0">
                <a:solidFill>
                  <a:srgbClr val="FF0000"/>
                </a:solidFill>
              </a:rPr>
              <a:t> Ongoing research includes estimating and adding height values to the TOTs.</a:t>
            </a:r>
            <a:endParaRPr lang="en-US" sz="2200" b="1" dirty="0">
              <a:solidFill>
                <a:srgbClr val="FF0000"/>
              </a:solidFill>
            </a:endParaRPr>
          </a:p>
        </p:txBody>
      </p:sp>
      <p:sp>
        <p:nvSpPr>
          <p:cNvPr id="3" name="Left Arrow 2"/>
          <p:cNvSpPr/>
          <p:nvPr/>
        </p:nvSpPr>
        <p:spPr>
          <a:xfrm rot="10800000">
            <a:off x="3314699" y="4328517"/>
            <a:ext cx="1143000" cy="243483"/>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Atlantic_20120912_1245_pouch_3h_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5486400" cy="3266833"/>
          </a:xfrm>
          <a:prstGeom prst="rect">
            <a:avLst/>
          </a:prstGeom>
        </p:spPr>
      </p:pic>
      <p:sp>
        <p:nvSpPr>
          <p:cNvPr id="8" name="TextBox 7"/>
          <p:cNvSpPr txBox="1"/>
          <p:nvPr/>
        </p:nvSpPr>
        <p:spPr>
          <a:xfrm>
            <a:off x="5562600" y="914400"/>
            <a:ext cx="3581400" cy="1877437"/>
          </a:xfrm>
          <a:prstGeom prst="rect">
            <a:avLst/>
          </a:prstGeom>
          <a:noFill/>
        </p:spPr>
        <p:txBody>
          <a:bodyPr wrap="square" tIns="0" bIns="0" rtlCol="0">
            <a:spAutoFit/>
          </a:bodyPr>
          <a:lstStyle/>
          <a:p>
            <a:r>
              <a:rPr lang="en-US" sz="2000" dirty="0"/>
              <a:t>TOTs indicate areas of vigorous </a:t>
            </a:r>
            <a:r>
              <a:rPr lang="en-US" sz="2000" dirty="0" smtClean="0"/>
              <a:t>active convection</a:t>
            </a:r>
            <a:r>
              <a:rPr lang="en-US" sz="2000" dirty="0"/>
              <a:t>, potentially hazardous to research aircraft.</a:t>
            </a:r>
          </a:p>
          <a:p>
            <a:r>
              <a:rPr lang="en-US" sz="2000" dirty="0" smtClean="0"/>
              <a:t>This real-time product was used in daily HS3 weather briefings.</a:t>
            </a:r>
          </a:p>
          <a:p>
            <a:endParaRPr lang="en-US" sz="2200" dirty="0"/>
          </a:p>
        </p:txBody>
      </p:sp>
      <p:sp>
        <p:nvSpPr>
          <p:cNvPr id="9" name="Left Arrow 8"/>
          <p:cNvSpPr/>
          <p:nvPr/>
        </p:nvSpPr>
        <p:spPr>
          <a:xfrm>
            <a:off x="5389028" y="2467159"/>
            <a:ext cx="609600" cy="207409"/>
          </a:xfrm>
          <a:prstGeom prst="lef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GH_flight_20120911_2345_TO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699" y="2679025"/>
            <a:ext cx="4670657" cy="4102775"/>
          </a:xfrm>
          <a:prstGeom prst="rect">
            <a:avLst/>
          </a:prstGeom>
          <a:solidFill>
            <a:schemeClr val="bg1"/>
          </a:solidFill>
        </p:spPr>
      </p:pic>
    </p:spTree>
    <p:extLst>
      <p:ext uri="{BB962C8B-B14F-4D97-AF65-F5344CB8AC3E}">
        <p14:creationId xmlns:p14="http://schemas.microsoft.com/office/powerpoint/2010/main" val="23777037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30997"/>
          </a:xfrm>
          <a:prstGeom prst="rect">
            <a:avLst/>
          </a:prstGeom>
          <a:noFill/>
        </p:spPr>
        <p:txBody>
          <a:bodyPr wrap="square" rtlCol="0">
            <a:spAutoFit/>
          </a:bodyPr>
          <a:lstStyle/>
          <a:p>
            <a:pPr algn="ctr"/>
            <a:r>
              <a:rPr lang="en-US" sz="2800" b="1" dirty="0">
                <a:latin typeface="Comic Sans MS"/>
                <a:cs typeface="Comic Sans MS"/>
              </a:rPr>
              <a:t>Satellite Product Support for HS3</a:t>
            </a:r>
          </a:p>
          <a:p>
            <a:pPr algn="ctr"/>
            <a:r>
              <a:rPr lang="en-US" sz="2000" b="1" dirty="0" smtClean="0">
                <a:latin typeface="Comic Sans MS"/>
                <a:cs typeface="Comic Sans MS"/>
              </a:rPr>
              <a:t>Cloud-Top Heights</a:t>
            </a:r>
          </a:p>
        </p:txBody>
      </p:sp>
      <p:pic>
        <p:nvPicPr>
          <p:cNvPr id="2" name="Picture 1" descr="GH_flight_20120915_0715_box_only_goes_ACHA_cro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00"/>
            <a:ext cx="5715000" cy="4343400"/>
          </a:xfrm>
          <a:prstGeom prst="rect">
            <a:avLst/>
          </a:prstGeom>
          <a:solidFill>
            <a:schemeClr val="bg1"/>
          </a:solidFill>
        </p:spPr>
      </p:pic>
      <p:sp>
        <p:nvSpPr>
          <p:cNvPr id="3" name="TextBox 2"/>
          <p:cNvSpPr txBox="1"/>
          <p:nvPr/>
        </p:nvSpPr>
        <p:spPr>
          <a:xfrm>
            <a:off x="5971728" y="951216"/>
            <a:ext cx="3144143" cy="4278094"/>
          </a:xfrm>
          <a:prstGeom prst="rect">
            <a:avLst/>
          </a:prstGeom>
          <a:noFill/>
        </p:spPr>
        <p:txBody>
          <a:bodyPr wrap="square" tIns="0" bIns="0" rtlCol="0">
            <a:spAutoFit/>
          </a:bodyPr>
          <a:lstStyle/>
          <a:p>
            <a:r>
              <a:rPr lang="en-US" sz="2200" dirty="0" smtClean="0"/>
              <a:t>IR-based cloud top height estimates using the Advanced Cloud Height Algorithm (ACHA) in geopotential coordinates were provided for the 2012 HS3 campaign.</a:t>
            </a:r>
          </a:p>
          <a:p>
            <a:endParaRPr lang="en-US" sz="1400" dirty="0"/>
          </a:p>
          <a:p>
            <a:r>
              <a:rPr lang="en-US" sz="2200" b="1" dirty="0" smtClean="0">
                <a:solidFill>
                  <a:srgbClr val="FF0000"/>
                </a:solidFill>
              </a:rPr>
              <a:t>For 2013, the cloud top heights will be provided in pressure altitude, the coordinate system used by the GH pilots.</a:t>
            </a:r>
            <a:endParaRPr lang="en-US" sz="2200" b="1" dirty="0">
              <a:solidFill>
                <a:srgbClr val="FF0000"/>
              </a:solidFill>
            </a:endParaRPr>
          </a:p>
        </p:txBody>
      </p:sp>
      <p:sp>
        <p:nvSpPr>
          <p:cNvPr id="7" name="TextBox 6"/>
          <p:cNvSpPr txBox="1"/>
          <p:nvPr/>
        </p:nvSpPr>
        <p:spPr>
          <a:xfrm>
            <a:off x="457201" y="5638800"/>
            <a:ext cx="8229600" cy="615553"/>
          </a:xfrm>
          <a:prstGeom prst="rect">
            <a:avLst/>
          </a:prstGeom>
          <a:noFill/>
        </p:spPr>
        <p:txBody>
          <a:bodyPr wrap="square" lIns="91440" tIns="0" rIns="91440" bIns="0" rtlCol="0">
            <a:spAutoFit/>
          </a:bodyPr>
          <a:lstStyle/>
          <a:p>
            <a:pPr algn="ctr"/>
            <a:r>
              <a:rPr lang="en-US" sz="2000" b="1" i="1" dirty="0" smtClean="0"/>
              <a:t>ACHA cloud top heights are being compared/validated using the GH Cloud Physics Lidar (CPL) and Scanning-HIS, as well as </a:t>
            </a:r>
            <a:r>
              <a:rPr lang="en-US" sz="2000" b="1" i="1" dirty="0" err="1" smtClean="0"/>
              <a:t>Calipso</a:t>
            </a:r>
            <a:r>
              <a:rPr lang="en-US" sz="2000" b="1" i="1" dirty="0" smtClean="0"/>
              <a:t>/</a:t>
            </a:r>
            <a:r>
              <a:rPr lang="en-US" sz="2000" b="1" i="1" dirty="0" err="1" smtClean="0"/>
              <a:t>Cloudsat</a:t>
            </a:r>
            <a:r>
              <a:rPr lang="en-US" sz="2000" b="1" i="1" dirty="0" smtClean="0"/>
              <a:t> data.</a:t>
            </a:r>
            <a:endParaRPr lang="en-US" sz="2000" b="1" i="1" dirty="0">
              <a:solidFill>
                <a:srgbClr val="FF0000"/>
              </a:solidFill>
            </a:endParaRPr>
          </a:p>
        </p:txBody>
      </p:sp>
    </p:spTree>
    <p:extLst>
      <p:ext uri="{BB962C8B-B14F-4D97-AF65-F5344CB8AC3E}">
        <p14:creationId xmlns:p14="http://schemas.microsoft.com/office/powerpoint/2010/main" val="37729207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1303870"/>
            <a:ext cx="8872538" cy="3402543"/>
            <a:chOff x="152400" y="1303870"/>
            <a:chExt cx="8872538" cy="3402543"/>
          </a:xfrm>
        </p:grpSpPr>
        <p:sp>
          <p:nvSpPr>
            <p:cNvPr id="19460" name="TextBox 3"/>
            <p:cNvSpPr txBox="1">
              <a:spLocks noChangeArrowheads="1"/>
            </p:cNvSpPr>
            <p:nvPr/>
          </p:nvSpPr>
          <p:spPr bwMode="auto">
            <a:xfrm>
              <a:off x="609600" y="4004738"/>
              <a:ext cx="1905000" cy="701675"/>
            </a:xfrm>
            <a:prstGeom prst="rect">
              <a:avLst/>
            </a:prstGeom>
            <a:noFill/>
            <a:ln w="9525">
              <a:noFill/>
              <a:miter lim="800000"/>
              <a:headEnd/>
              <a:tailEnd/>
            </a:ln>
          </p:spPr>
          <p:txBody>
            <a:bodyPr>
              <a:prstTxWarp prst="textNoShape">
                <a:avLst/>
              </a:prstTxWarp>
              <a:spAutoFit/>
            </a:bodyPr>
            <a:lstStyle/>
            <a:p>
              <a:pPr algn="ctr"/>
              <a:r>
                <a:rPr lang="en-US" sz="2000" dirty="0">
                  <a:latin typeface="Comic Sans MS" pitchFamily="-72" charset="0"/>
                  <a:ea typeface="Comic Sans MS" pitchFamily="-72" charset="0"/>
                  <a:cs typeface="Comic Sans MS" pitchFamily="-72" charset="0"/>
                </a:rPr>
                <a:t>HAMSR</a:t>
              </a:r>
            </a:p>
            <a:p>
              <a:pPr algn="ctr"/>
              <a:r>
                <a:rPr lang="en-US" sz="2000" dirty="0">
                  <a:latin typeface="Comic Sans MS" pitchFamily="-72" charset="0"/>
                  <a:ea typeface="Comic Sans MS" pitchFamily="-72" charset="0"/>
                  <a:cs typeface="Comic Sans MS" pitchFamily="-72" charset="0"/>
                </a:rPr>
                <a:t>0700 UTC</a:t>
              </a:r>
            </a:p>
          </p:txBody>
        </p:sp>
        <p:sp>
          <p:nvSpPr>
            <p:cNvPr id="19461" name="TextBox 3"/>
            <p:cNvSpPr txBox="1">
              <a:spLocks noChangeArrowheads="1"/>
            </p:cNvSpPr>
            <p:nvPr/>
          </p:nvSpPr>
          <p:spPr bwMode="auto">
            <a:xfrm>
              <a:off x="3276600" y="3988863"/>
              <a:ext cx="1905000" cy="701675"/>
            </a:xfrm>
            <a:prstGeom prst="rect">
              <a:avLst/>
            </a:prstGeom>
            <a:noFill/>
            <a:ln w="9525">
              <a:noFill/>
              <a:miter lim="800000"/>
              <a:headEnd/>
              <a:tailEnd/>
            </a:ln>
          </p:spPr>
          <p:txBody>
            <a:bodyPr>
              <a:prstTxWarp prst="textNoShape">
                <a:avLst/>
              </a:prstTxWarp>
              <a:spAutoFit/>
            </a:bodyPr>
            <a:lstStyle/>
            <a:p>
              <a:pPr algn="ctr"/>
              <a:r>
                <a:rPr lang="en-US" sz="2000">
                  <a:latin typeface="Comic Sans MS" pitchFamily="-72" charset="0"/>
                  <a:ea typeface="Comic Sans MS" pitchFamily="-72" charset="0"/>
                  <a:cs typeface="Comic Sans MS" pitchFamily="-72" charset="0"/>
                </a:rPr>
                <a:t>AMSU</a:t>
              </a:r>
            </a:p>
            <a:p>
              <a:pPr algn="ctr"/>
              <a:r>
                <a:rPr lang="en-US" sz="2000">
                  <a:latin typeface="Comic Sans MS" pitchFamily="-72" charset="0"/>
                  <a:ea typeface="Comic Sans MS" pitchFamily="-72" charset="0"/>
                  <a:cs typeface="Comic Sans MS" pitchFamily="-72" charset="0"/>
                </a:rPr>
                <a:t>1000 UTC</a:t>
              </a:r>
            </a:p>
          </p:txBody>
        </p:sp>
        <p:grpSp>
          <p:nvGrpSpPr>
            <p:cNvPr id="5" name="Group 4"/>
            <p:cNvGrpSpPr/>
            <p:nvPr/>
          </p:nvGrpSpPr>
          <p:grpSpPr>
            <a:xfrm>
              <a:off x="152400" y="1303870"/>
              <a:ext cx="8872538" cy="2667000"/>
              <a:chOff x="152400" y="1303870"/>
              <a:chExt cx="8872538" cy="2667000"/>
            </a:xfrm>
          </p:grpSpPr>
          <p:pic>
            <p:nvPicPr>
              <p:cNvPr id="19458" name="Picture 1026" descr="Fig3"/>
              <p:cNvPicPr>
                <a:picLocks noChangeAspect="1" noChangeArrowheads="1"/>
              </p:cNvPicPr>
              <p:nvPr/>
            </p:nvPicPr>
            <p:blipFill>
              <a:blip r:embed="rId3"/>
              <a:srcRect b="20889"/>
              <a:stretch>
                <a:fillRect/>
              </a:stretch>
            </p:blipFill>
            <p:spPr bwMode="auto">
              <a:xfrm>
                <a:off x="152400" y="1303870"/>
                <a:ext cx="5867400" cy="2667000"/>
              </a:xfrm>
              <a:prstGeom prst="rect">
                <a:avLst/>
              </a:prstGeom>
              <a:noFill/>
            </p:spPr>
          </p:pic>
          <p:grpSp>
            <p:nvGrpSpPr>
              <p:cNvPr id="19464" name="Group 1032"/>
              <p:cNvGrpSpPr>
                <a:grpSpLocks/>
              </p:cNvGrpSpPr>
              <p:nvPr/>
            </p:nvGrpSpPr>
            <p:grpSpPr bwMode="auto">
              <a:xfrm>
                <a:off x="6216650" y="1403883"/>
                <a:ext cx="2808288" cy="2387600"/>
                <a:chOff x="3916" y="831"/>
                <a:chExt cx="1769" cy="1504"/>
              </a:xfrm>
            </p:grpSpPr>
            <p:pic>
              <p:nvPicPr>
                <p:cNvPr id="19462" name="Picture 1030" descr="ssmis_201013L_0917_1347_ch05"/>
                <p:cNvPicPr>
                  <a:picLocks noChangeAspect="1" noChangeArrowheads="1"/>
                </p:cNvPicPr>
                <p:nvPr/>
              </p:nvPicPr>
              <p:blipFill>
                <a:blip r:embed="rId4"/>
                <a:srcRect l="36314" t="29807" r="37904" b="34123"/>
                <a:stretch>
                  <a:fillRect/>
                </a:stretch>
              </p:blipFill>
              <p:spPr bwMode="auto">
                <a:xfrm>
                  <a:off x="3916" y="831"/>
                  <a:ext cx="1523" cy="1504"/>
                </a:xfrm>
                <a:prstGeom prst="rect">
                  <a:avLst/>
                </a:prstGeom>
                <a:noFill/>
              </p:spPr>
            </p:pic>
            <p:pic>
              <p:nvPicPr>
                <p:cNvPr id="19463" name="Picture 1031" descr="ssmis_201013L_0917_1347_ch05"/>
                <p:cNvPicPr>
                  <a:picLocks noChangeAspect="1" noChangeArrowheads="1"/>
                </p:cNvPicPr>
                <p:nvPr/>
              </p:nvPicPr>
              <p:blipFill>
                <a:blip r:embed="rId4"/>
                <a:srcRect l="74579" t="11559" r="16679" b="13264"/>
                <a:stretch>
                  <a:fillRect/>
                </a:stretch>
              </p:blipFill>
              <p:spPr bwMode="auto">
                <a:xfrm>
                  <a:off x="5472" y="864"/>
                  <a:ext cx="213" cy="1398"/>
                </a:xfrm>
                <a:prstGeom prst="rect">
                  <a:avLst/>
                </a:prstGeom>
                <a:noFill/>
              </p:spPr>
            </p:pic>
          </p:grpSp>
        </p:grpSp>
        <p:sp>
          <p:nvSpPr>
            <p:cNvPr id="19465" name="TextBox 3"/>
            <p:cNvSpPr txBox="1">
              <a:spLocks noChangeArrowheads="1"/>
            </p:cNvSpPr>
            <p:nvPr/>
          </p:nvSpPr>
          <p:spPr bwMode="auto">
            <a:xfrm>
              <a:off x="6400800" y="3928538"/>
              <a:ext cx="1905000" cy="701675"/>
            </a:xfrm>
            <a:prstGeom prst="rect">
              <a:avLst/>
            </a:prstGeom>
            <a:noFill/>
            <a:ln w="9525">
              <a:noFill/>
              <a:miter lim="800000"/>
              <a:headEnd/>
              <a:tailEnd/>
            </a:ln>
          </p:spPr>
          <p:txBody>
            <a:bodyPr>
              <a:prstTxWarp prst="textNoShape">
                <a:avLst/>
              </a:prstTxWarp>
              <a:spAutoFit/>
            </a:bodyPr>
            <a:lstStyle/>
            <a:p>
              <a:pPr algn="ctr"/>
              <a:r>
                <a:rPr lang="en-US" sz="2000">
                  <a:latin typeface="Comic Sans MS" pitchFamily="-72" charset="0"/>
                  <a:ea typeface="Comic Sans MS" pitchFamily="-72" charset="0"/>
                  <a:cs typeface="Comic Sans MS" pitchFamily="-72" charset="0"/>
                </a:rPr>
                <a:t>SSMIS</a:t>
              </a:r>
            </a:p>
            <a:p>
              <a:pPr algn="ctr"/>
              <a:r>
                <a:rPr lang="en-US" sz="2000">
                  <a:latin typeface="Comic Sans MS" pitchFamily="-72" charset="0"/>
                  <a:ea typeface="Comic Sans MS" pitchFamily="-72" charset="0"/>
                  <a:cs typeface="Comic Sans MS" pitchFamily="-72" charset="0"/>
                </a:rPr>
                <a:t>1300 UTC</a:t>
              </a:r>
            </a:p>
          </p:txBody>
        </p:sp>
      </p:grpSp>
      <p:grpSp>
        <p:nvGrpSpPr>
          <p:cNvPr id="8" name="Group 7"/>
          <p:cNvGrpSpPr/>
          <p:nvPr/>
        </p:nvGrpSpPr>
        <p:grpSpPr>
          <a:xfrm>
            <a:off x="1687385" y="1303870"/>
            <a:ext cx="5690062" cy="3383280"/>
            <a:chOff x="1687385" y="1303870"/>
            <a:chExt cx="5690062" cy="3383280"/>
          </a:xfrm>
        </p:grpSpPr>
        <p:pic>
          <p:nvPicPr>
            <p:cNvPr id="4" name="Picture 3" descr="201013L0917_0039_xsec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385" y="1303870"/>
              <a:ext cx="5690062" cy="3383280"/>
            </a:xfrm>
            <a:prstGeom prst="rect">
              <a:avLst/>
            </a:prstGeom>
          </p:spPr>
        </p:pic>
        <p:sp>
          <p:nvSpPr>
            <p:cNvPr id="7" name="TextBox 6"/>
            <p:cNvSpPr txBox="1"/>
            <p:nvPr/>
          </p:nvSpPr>
          <p:spPr>
            <a:xfrm>
              <a:off x="6201884" y="3880091"/>
              <a:ext cx="789374" cy="523220"/>
            </a:xfrm>
            <a:prstGeom prst="rect">
              <a:avLst/>
            </a:prstGeom>
            <a:noFill/>
          </p:spPr>
          <p:txBody>
            <a:bodyPr wrap="none" rtlCol="0">
              <a:spAutoFit/>
            </a:bodyPr>
            <a:lstStyle/>
            <a:p>
              <a:r>
                <a:rPr lang="en-US" sz="2800" dirty="0" smtClean="0"/>
                <a:t>E-W</a:t>
              </a:r>
              <a:endParaRPr lang="en-US" sz="2800" dirty="0"/>
            </a:p>
          </p:txBody>
        </p:sp>
      </p:grpSp>
      <p:grpSp>
        <p:nvGrpSpPr>
          <p:cNvPr id="9" name="Group 8"/>
          <p:cNvGrpSpPr/>
          <p:nvPr/>
        </p:nvGrpSpPr>
        <p:grpSpPr>
          <a:xfrm>
            <a:off x="1687386" y="1303870"/>
            <a:ext cx="5690061" cy="3383280"/>
            <a:chOff x="1687386" y="1303870"/>
            <a:chExt cx="5690061" cy="3383280"/>
          </a:xfrm>
        </p:grpSpPr>
        <p:pic>
          <p:nvPicPr>
            <p:cNvPr id="3" name="Picture 2" descr="201013L_Karl_09170100Z_xsect_interp.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386" y="1303870"/>
              <a:ext cx="5690061" cy="3383280"/>
            </a:xfrm>
            <a:prstGeom prst="rect">
              <a:avLst/>
            </a:prstGeom>
          </p:spPr>
        </p:pic>
        <p:sp>
          <p:nvSpPr>
            <p:cNvPr id="18" name="TextBox 17"/>
            <p:cNvSpPr txBox="1"/>
            <p:nvPr/>
          </p:nvSpPr>
          <p:spPr>
            <a:xfrm>
              <a:off x="6201884" y="3880091"/>
              <a:ext cx="691365" cy="523220"/>
            </a:xfrm>
            <a:prstGeom prst="rect">
              <a:avLst/>
            </a:prstGeom>
            <a:noFill/>
          </p:spPr>
          <p:txBody>
            <a:bodyPr wrap="none" rtlCol="0">
              <a:spAutoFit/>
            </a:bodyPr>
            <a:lstStyle/>
            <a:p>
              <a:r>
                <a:rPr lang="en-US" sz="2800" dirty="0" smtClean="0"/>
                <a:t>N-S</a:t>
              </a:r>
              <a:endParaRPr lang="en-US" sz="2800" dirty="0"/>
            </a:p>
          </p:txBody>
        </p:sp>
      </p:grpSp>
      <p:sp>
        <p:nvSpPr>
          <p:cNvPr id="19457" name="TextBox 3"/>
          <p:cNvSpPr txBox="1">
            <a:spLocks noChangeArrowheads="1"/>
          </p:cNvSpPr>
          <p:nvPr/>
        </p:nvSpPr>
        <p:spPr bwMode="auto">
          <a:xfrm>
            <a:off x="0" y="0"/>
            <a:ext cx="9144000" cy="830997"/>
          </a:xfrm>
          <a:prstGeom prst="rect">
            <a:avLst/>
          </a:prstGeom>
          <a:noFill/>
          <a:ln w="9525">
            <a:noFill/>
            <a:miter lim="800000"/>
            <a:headEnd/>
            <a:tailEnd/>
          </a:ln>
        </p:spPr>
        <p:txBody>
          <a:bodyPr>
            <a:prstTxWarp prst="textNoShape">
              <a:avLst/>
            </a:prstTxWarp>
            <a:spAutoFit/>
          </a:bodyPr>
          <a:lstStyle/>
          <a:p>
            <a:pPr algn="ctr"/>
            <a:r>
              <a:rPr lang="en-US" sz="2800" b="1" dirty="0" smtClean="0">
                <a:latin typeface="Comic Sans MS" pitchFamily="-72" charset="0"/>
                <a:ea typeface="Comic Sans MS" pitchFamily="-72" charset="0"/>
                <a:cs typeface="Comic Sans MS" pitchFamily="-72" charset="0"/>
              </a:rPr>
              <a:t>Monitoring the Warm Core Anomaly Evolution</a:t>
            </a:r>
          </a:p>
          <a:p>
            <a:pPr algn="ctr"/>
            <a:r>
              <a:rPr lang="en-US" sz="2000" b="1" dirty="0" smtClean="0">
                <a:latin typeface="Comic Sans MS" pitchFamily="-72" charset="0"/>
                <a:ea typeface="Comic Sans MS" pitchFamily="-72" charset="0"/>
                <a:cs typeface="Comic Sans MS" pitchFamily="-72" charset="0"/>
              </a:rPr>
              <a:t> Goal: Use GH HAMSR over-flights to calibrate satellite estimates</a:t>
            </a:r>
            <a:endParaRPr lang="en-US" sz="2000" b="1" dirty="0">
              <a:latin typeface="Comic Sans MS" pitchFamily="-72" charset="0"/>
              <a:ea typeface="Comic Sans MS" pitchFamily="-72" charset="0"/>
              <a:cs typeface="Comic Sans MS" pitchFamily="-72" charset="0"/>
            </a:endParaRPr>
          </a:p>
        </p:txBody>
      </p:sp>
      <p:sp>
        <p:nvSpPr>
          <p:cNvPr id="19459" name="TextBox 3"/>
          <p:cNvSpPr txBox="1">
            <a:spLocks noChangeArrowheads="1"/>
          </p:cNvSpPr>
          <p:nvPr/>
        </p:nvSpPr>
        <p:spPr bwMode="auto">
          <a:xfrm>
            <a:off x="152400" y="919103"/>
            <a:ext cx="8762999"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latin typeface="Comic Sans MS" pitchFamily="-72" charset="0"/>
                <a:ea typeface="Comic Sans MS" pitchFamily="-72" charset="0"/>
                <a:cs typeface="Comic Sans MS" pitchFamily="-72" charset="0"/>
              </a:rPr>
              <a:t>Tb </a:t>
            </a:r>
            <a:r>
              <a:rPr lang="en-US" sz="2000" dirty="0">
                <a:latin typeface="Comic Sans MS" pitchFamily="-72" charset="0"/>
                <a:ea typeface="Comic Sans MS" pitchFamily="-72" charset="0"/>
                <a:cs typeface="Comic Sans MS" pitchFamily="-72" charset="0"/>
              </a:rPr>
              <a:t>Anomaly for Hurricane Karl </a:t>
            </a:r>
            <a:r>
              <a:rPr lang="en-US" sz="2000" dirty="0" smtClean="0">
                <a:latin typeface="Comic Sans MS" pitchFamily="-72" charset="0"/>
                <a:ea typeface="Comic Sans MS" pitchFamily="-72" charset="0"/>
                <a:cs typeface="Comic Sans MS" pitchFamily="-72" charset="0"/>
              </a:rPr>
              <a:t>(2010) During </a:t>
            </a:r>
            <a:r>
              <a:rPr lang="en-US" sz="2000" dirty="0">
                <a:latin typeface="Comic Sans MS" pitchFamily="-72" charset="0"/>
                <a:ea typeface="Comic Sans MS" pitchFamily="-72" charset="0"/>
                <a:cs typeface="Comic Sans MS" pitchFamily="-72" charset="0"/>
              </a:rPr>
              <a:t>Rapid Weakening</a:t>
            </a:r>
          </a:p>
        </p:txBody>
      </p:sp>
      <p:sp>
        <p:nvSpPr>
          <p:cNvPr id="19466" name="TextBox 3"/>
          <p:cNvSpPr txBox="1">
            <a:spLocks noChangeArrowheads="1"/>
          </p:cNvSpPr>
          <p:nvPr/>
        </p:nvSpPr>
        <p:spPr bwMode="auto">
          <a:xfrm>
            <a:off x="304800" y="4784725"/>
            <a:ext cx="8551069" cy="2400657"/>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Comic Sans MS" pitchFamily="-72" charset="0"/>
                <a:ea typeface="Comic Sans MS" pitchFamily="-72" charset="0"/>
                <a:cs typeface="Comic Sans MS" pitchFamily="-72" charset="0"/>
              </a:rPr>
              <a:t>CIMSS has developed an operational algorithm that relates the strength of the warm core anomaly as observed by satellite-based microwave sounders, to TC intensity (MSLP and Max Winds).</a:t>
            </a:r>
          </a:p>
          <a:p>
            <a:endParaRPr lang="en-US" sz="1000" b="1" i="1" dirty="0">
              <a:solidFill>
                <a:srgbClr val="FF0000"/>
              </a:solidFill>
              <a:latin typeface="Comic Sans MS" pitchFamily="-72" charset="0"/>
              <a:ea typeface="Comic Sans MS" pitchFamily="-72" charset="0"/>
              <a:cs typeface="Comic Sans MS" pitchFamily="-72" charset="0"/>
            </a:endParaRPr>
          </a:p>
          <a:p>
            <a:pPr algn="ctr"/>
            <a:r>
              <a:rPr lang="en-US" sz="2000" b="1" i="1" dirty="0" smtClean="0">
                <a:solidFill>
                  <a:srgbClr val="FF0000"/>
                </a:solidFill>
                <a:latin typeface="Comic Sans MS" pitchFamily="-72" charset="0"/>
                <a:ea typeface="Comic Sans MS" pitchFamily="-72" charset="0"/>
                <a:cs typeface="Comic Sans MS" pitchFamily="-72" charset="0"/>
              </a:rPr>
              <a:t>Addition of the over-storm GH with HAMSR, and ATMS on NASA’s </a:t>
            </a:r>
            <a:r>
              <a:rPr lang="en-US" sz="2000" b="1" i="1" dirty="0" err="1" smtClean="0">
                <a:solidFill>
                  <a:srgbClr val="FF0000"/>
                </a:solidFill>
                <a:latin typeface="Comic Sans MS" pitchFamily="-72" charset="0"/>
                <a:ea typeface="Comic Sans MS" pitchFamily="-72" charset="0"/>
                <a:cs typeface="Comic Sans MS" pitchFamily="-72" charset="0"/>
              </a:rPr>
              <a:t>Suomi</a:t>
            </a:r>
            <a:r>
              <a:rPr lang="en-US" sz="2000" b="1" i="1" dirty="0" smtClean="0">
                <a:solidFill>
                  <a:srgbClr val="FF0000"/>
                </a:solidFill>
                <a:latin typeface="Comic Sans MS" pitchFamily="-72" charset="0"/>
                <a:ea typeface="Comic Sans MS" pitchFamily="-72" charset="0"/>
                <a:cs typeface="Comic Sans MS" pitchFamily="-72" charset="0"/>
              </a:rPr>
              <a:t> NPP satellite, will allow </a:t>
            </a:r>
            <a:r>
              <a:rPr lang="en-US" sz="2000" b="1" i="1" dirty="0">
                <a:solidFill>
                  <a:srgbClr val="FF0000"/>
                </a:solidFill>
                <a:latin typeface="Comic Sans MS" pitchFamily="-72" charset="0"/>
                <a:ea typeface="Comic Sans MS" pitchFamily="-72" charset="0"/>
                <a:cs typeface="Comic Sans MS" pitchFamily="-72" charset="0"/>
              </a:rPr>
              <a:t>for inter-comparison of four </a:t>
            </a:r>
            <a:r>
              <a:rPr lang="en-US" sz="2000" b="1" i="1" dirty="0" smtClean="0">
                <a:solidFill>
                  <a:srgbClr val="FF0000"/>
                </a:solidFill>
                <a:latin typeface="Comic Sans MS" pitchFamily="-72" charset="0"/>
                <a:ea typeface="Comic Sans MS" pitchFamily="-72" charset="0"/>
                <a:cs typeface="Comic Sans MS" pitchFamily="-72" charset="0"/>
              </a:rPr>
              <a:t>microwave sounders </a:t>
            </a:r>
            <a:r>
              <a:rPr lang="en-US" sz="2000" b="1" i="1" dirty="0">
                <a:solidFill>
                  <a:srgbClr val="FF0000"/>
                </a:solidFill>
                <a:latin typeface="Comic Sans MS" pitchFamily="-72" charset="0"/>
                <a:ea typeface="Comic Sans MS" pitchFamily="-72" charset="0"/>
                <a:cs typeface="Comic Sans MS" pitchFamily="-72" charset="0"/>
              </a:rPr>
              <a:t>during HS3 </a:t>
            </a:r>
            <a:r>
              <a:rPr lang="en-US" sz="2000" b="1" i="1" dirty="0" smtClean="0">
                <a:solidFill>
                  <a:srgbClr val="FF0000"/>
                </a:solidFill>
                <a:latin typeface="Comic Sans MS" pitchFamily="-72" charset="0"/>
                <a:ea typeface="Comic Sans MS" pitchFamily="-72" charset="0"/>
                <a:cs typeface="Comic Sans MS" pitchFamily="-72" charset="0"/>
              </a:rPr>
              <a:t>field experiment in </a:t>
            </a:r>
            <a:r>
              <a:rPr lang="en-US" sz="2000" b="1" i="1" dirty="0">
                <a:solidFill>
                  <a:srgbClr val="FF0000"/>
                </a:solidFill>
                <a:latin typeface="Comic Sans MS" pitchFamily="-72" charset="0"/>
                <a:ea typeface="Comic Sans MS" pitchFamily="-72" charset="0"/>
                <a:cs typeface="Comic Sans MS" pitchFamily="-72" charset="0"/>
              </a:rPr>
              <a:t>2013.</a:t>
            </a:r>
          </a:p>
          <a:p>
            <a:endParaRPr lang="en-US" sz="2000" b="1" dirty="0">
              <a:solidFill>
                <a:srgbClr val="FF0000"/>
              </a:solidFill>
              <a:latin typeface="Comic Sans MS" pitchFamily="-72" charset="0"/>
              <a:ea typeface="Comic Sans MS" pitchFamily="-72" charset="0"/>
              <a:cs typeface="Comic Sans MS" pitchFamily="-72" charset="0"/>
            </a:endParaRPr>
          </a:p>
        </p:txBody>
      </p:sp>
    </p:spTree>
    <p:extLst>
      <p:ext uri="{BB962C8B-B14F-4D97-AF65-F5344CB8AC3E}">
        <p14:creationId xmlns:p14="http://schemas.microsoft.com/office/powerpoint/2010/main" val="1670116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400" dirty="0" smtClean="0">
                <a:latin typeface="Comic Sans MS" pitchFamily="66" charset="0"/>
              </a:rPr>
              <a:t>Phase Space Compositing</a:t>
            </a:r>
          </a:p>
          <a:p>
            <a:pPr algn="ctr"/>
            <a:r>
              <a:rPr lang="en-US" sz="2800" dirty="0" smtClean="0">
                <a:latin typeface="Comic Sans MS" pitchFamily="66" charset="0"/>
              </a:rPr>
              <a:t>Pre-Genesis Systems</a:t>
            </a:r>
            <a:endParaRPr lang="en-US" sz="2800" dirty="0">
              <a:latin typeface="Comic Sans MS" pitchFamily="66" charset="0"/>
            </a:endParaRPr>
          </a:p>
        </p:txBody>
      </p:sp>
    </p:spTree>
    <p:extLst>
      <p:ext uri="{BB962C8B-B14F-4D97-AF65-F5344CB8AC3E}">
        <p14:creationId xmlns:p14="http://schemas.microsoft.com/office/powerpoint/2010/main" val="19101274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latin typeface="Comic Sans MS"/>
                <a:cs typeface="Comic Sans MS"/>
              </a:rPr>
              <a:t>Using a Phase Space to Composite </a:t>
            </a:r>
            <a:br>
              <a:rPr lang="en-US" dirty="0" smtClean="0">
                <a:latin typeface="Comic Sans MS"/>
                <a:cs typeface="Comic Sans MS"/>
              </a:rPr>
            </a:br>
            <a:r>
              <a:rPr lang="en-US" dirty="0" smtClean="0">
                <a:latin typeface="Comic Sans MS"/>
                <a:cs typeface="Comic Sans MS"/>
              </a:rPr>
              <a:t>Pre-genesis Systems</a:t>
            </a:r>
            <a:endParaRPr lang="en-US" dirty="0">
              <a:latin typeface="Comic Sans MS"/>
              <a:cs typeface="Comic Sans MS"/>
            </a:endParaRPr>
          </a:p>
        </p:txBody>
      </p:sp>
      <p:sp>
        <p:nvSpPr>
          <p:cNvPr id="3" name="Content Placeholder 2"/>
          <p:cNvSpPr>
            <a:spLocks noGrp="1"/>
          </p:cNvSpPr>
          <p:nvPr>
            <p:ph idx="1"/>
          </p:nvPr>
        </p:nvSpPr>
        <p:spPr>
          <a:xfrm>
            <a:off x="457200" y="1845734"/>
            <a:ext cx="8229600" cy="4525963"/>
          </a:xfrm>
        </p:spPr>
        <p:txBody>
          <a:bodyPr>
            <a:normAutofit fontScale="92500" lnSpcReduction="10000"/>
          </a:bodyPr>
          <a:lstStyle/>
          <a:p>
            <a:r>
              <a:rPr lang="en-US" b="1" dirty="0" smtClean="0"/>
              <a:t>Select a subset of cases with similar structure</a:t>
            </a:r>
          </a:p>
          <a:p>
            <a:pPr lvl="1"/>
            <a:r>
              <a:rPr lang="en-US" dirty="0" smtClean="0"/>
              <a:t>More homogenous subsets provide greater detail in composites</a:t>
            </a:r>
          </a:p>
          <a:p>
            <a:r>
              <a:rPr lang="en-US" b="1" dirty="0" smtClean="0"/>
              <a:t>Select subsets using a phase space</a:t>
            </a:r>
          </a:p>
          <a:p>
            <a:pPr lvl="1"/>
            <a:r>
              <a:rPr lang="en-US" dirty="0" smtClean="0"/>
              <a:t>Position in phase space indicates current state of important, highly variable structures</a:t>
            </a:r>
          </a:p>
          <a:p>
            <a:r>
              <a:rPr lang="en-US" b="1" dirty="0" smtClean="0"/>
              <a:t>Composite all cases located in a given phase space volume</a:t>
            </a:r>
          </a:p>
          <a:p>
            <a:pPr lvl="1"/>
            <a:r>
              <a:rPr lang="en-US" dirty="0" smtClean="0"/>
              <a:t>Retain detail (like case studies)</a:t>
            </a:r>
          </a:p>
          <a:p>
            <a:pPr lvl="1"/>
            <a:r>
              <a:rPr lang="en-US" dirty="0" smtClean="0"/>
              <a:t>Representative results (like composite studies)</a:t>
            </a:r>
          </a:p>
        </p:txBody>
      </p:sp>
    </p:spTree>
    <p:extLst>
      <p:ext uri="{BB962C8B-B14F-4D97-AF65-F5344CB8AC3E}">
        <p14:creationId xmlns:p14="http://schemas.microsoft.com/office/powerpoint/2010/main" val="17399232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8040</TotalTime>
  <Words>1830</Words>
  <Application>Microsoft Macintosh PowerPoint</Application>
  <PresentationFormat>On-screen Show (4:3)</PresentationFormat>
  <Paragraphs>261</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a Phase Space to Composite  Pre-genesis Systems</vt:lpstr>
      <vt:lpstr>PowerPoint Presentation</vt:lpstr>
      <vt:lpstr>Phase Space: Proof of Concept</vt:lpstr>
      <vt:lpstr>Phase Space: Proof of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 Dunion</dc:creator>
  <cp:lastModifiedBy>Jason Dunion</cp:lastModifiedBy>
  <cp:revision>218</cp:revision>
  <dcterms:created xsi:type="dcterms:W3CDTF">2013-04-09T15:24:56Z</dcterms:created>
  <dcterms:modified xsi:type="dcterms:W3CDTF">2013-05-09T15:38:02Z</dcterms:modified>
</cp:coreProperties>
</file>