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8" r:id="rId3"/>
    <p:sldId id="285" r:id="rId4"/>
    <p:sldId id="288" r:id="rId5"/>
    <p:sldId id="282" r:id="rId6"/>
    <p:sldId id="284" r:id="rId7"/>
    <p:sldId id="287" r:id="rId8"/>
    <p:sldId id="286" r:id="rId9"/>
    <p:sldId id="275" r:id="rId10"/>
    <p:sldId id="289" r:id="rId11"/>
    <p:sldId id="291" r:id="rId12"/>
    <p:sldId id="290" r:id="rId13"/>
    <p:sldId id="299" r:id="rId14"/>
    <p:sldId id="292" r:id="rId15"/>
    <p:sldId id="296" r:id="rId16"/>
    <p:sldId id="278" r:id="rId17"/>
    <p:sldId id="260" r:id="rId18"/>
    <p:sldId id="265" r:id="rId19"/>
    <p:sldId id="280" r:id="rId20"/>
    <p:sldId id="297" r:id="rId21"/>
    <p:sldId id="300" r:id="rId22"/>
    <p:sldId id="306" r:id="rId23"/>
    <p:sldId id="304" r:id="rId24"/>
    <p:sldId id="305" r:id="rId25"/>
    <p:sldId id="301" r:id="rId26"/>
    <p:sldId id="298" r:id="rId27"/>
    <p:sldId id="273" r:id="rId28"/>
    <p:sldId id="294"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79" d="100"/>
          <a:sy n="79" d="100"/>
        </p:scale>
        <p:origin x="-1216"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413B5E-C577-4969-B665-9160CDF55226}"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95B4B-FEDA-4A0A-8C59-F71D3FB6003D}" type="slidenum">
              <a:rPr lang="en-US" smtClean="0"/>
              <a:t>‹#›</a:t>
            </a:fld>
            <a:endParaRPr lang="en-US"/>
          </a:p>
        </p:txBody>
      </p:sp>
    </p:spTree>
    <p:extLst>
      <p:ext uri="{BB962C8B-B14F-4D97-AF65-F5344CB8AC3E}">
        <p14:creationId xmlns:p14="http://schemas.microsoft.com/office/powerpoint/2010/main" val="163135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13B5E-C577-4969-B665-9160CDF55226}"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95B4B-FEDA-4A0A-8C59-F71D3FB6003D}" type="slidenum">
              <a:rPr lang="en-US" smtClean="0"/>
              <a:t>‹#›</a:t>
            </a:fld>
            <a:endParaRPr lang="en-US"/>
          </a:p>
        </p:txBody>
      </p:sp>
    </p:spTree>
    <p:extLst>
      <p:ext uri="{BB962C8B-B14F-4D97-AF65-F5344CB8AC3E}">
        <p14:creationId xmlns:p14="http://schemas.microsoft.com/office/powerpoint/2010/main" val="242228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13B5E-C577-4969-B665-9160CDF55226}"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95B4B-FEDA-4A0A-8C59-F71D3FB6003D}" type="slidenum">
              <a:rPr lang="en-US" smtClean="0"/>
              <a:t>‹#›</a:t>
            </a:fld>
            <a:endParaRPr lang="en-US"/>
          </a:p>
        </p:txBody>
      </p:sp>
    </p:spTree>
    <p:extLst>
      <p:ext uri="{BB962C8B-B14F-4D97-AF65-F5344CB8AC3E}">
        <p14:creationId xmlns:p14="http://schemas.microsoft.com/office/powerpoint/2010/main" val="218915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13B5E-C577-4969-B665-9160CDF55226}"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95B4B-FEDA-4A0A-8C59-F71D3FB6003D}" type="slidenum">
              <a:rPr lang="en-US" smtClean="0"/>
              <a:t>‹#›</a:t>
            </a:fld>
            <a:endParaRPr lang="en-US"/>
          </a:p>
        </p:txBody>
      </p:sp>
    </p:spTree>
    <p:extLst>
      <p:ext uri="{BB962C8B-B14F-4D97-AF65-F5344CB8AC3E}">
        <p14:creationId xmlns:p14="http://schemas.microsoft.com/office/powerpoint/2010/main" val="2948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413B5E-C577-4969-B665-9160CDF55226}" type="datetimeFigureOut">
              <a:rPr lang="en-US" smtClean="0"/>
              <a:t>4/30/15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95B4B-FEDA-4A0A-8C59-F71D3FB6003D}" type="slidenum">
              <a:rPr lang="en-US" smtClean="0"/>
              <a:t>‹#›</a:t>
            </a:fld>
            <a:endParaRPr lang="en-US"/>
          </a:p>
        </p:txBody>
      </p:sp>
    </p:spTree>
    <p:extLst>
      <p:ext uri="{BB962C8B-B14F-4D97-AF65-F5344CB8AC3E}">
        <p14:creationId xmlns:p14="http://schemas.microsoft.com/office/powerpoint/2010/main" val="160725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413B5E-C577-4969-B665-9160CDF55226}" type="datetimeFigureOut">
              <a:rPr lang="en-US" smtClean="0"/>
              <a:t>4/30/15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95B4B-FEDA-4A0A-8C59-F71D3FB6003D}" type="slidenum">
              <a:rPr lang="en-US" smtClean="0"/>
              <a:t>‹#›</a:t>
            </a:fld>
            <a:endParaRPr lang="en-US"/>
          </a:p>
        </p:txBody>
      </p:sp>
    </p:spTree>
    <p:extLst>
      <p:ext uri="{BB962C8B-B14F-4D97-AF65-F5344CB8AC3E}">
        <p14:creationId xmlns:p14="http://schemas.microsoft.com/office/powerpoint/2010/main" val="256470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413B5E-C577-4969-B665-9160CDF55226}" type="datetimeFigureOut">
              <a:rPr lang="en-US" smtClean="0"/>
              <a:t>4/30/15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95B4B-FEDA-4A0A-8C59-F71D3FB6003D}" type="slidenum">
              <a:rPr lang="en-US" smtClean="0"/>
              <a:t>‹#›</a:t>
            </a:fld>
            <a:endParaRPr lang="en-US"/>
          </a:p>
        </p:txBody>
      </p:sp>
    </p:spTree>
    <p:extLst>
      <p:ext uri="{BB962C8B-B14F-4D97-AF65-F5344CB8AC3E}">
        <p14:creationId xmlns:p14="http://schemas.microsoft.com/office/powerpoint/2010/main" val="315923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413B5E-C577-4969-B665-9160CDF55226}" type="datetimeFigureOut">
              <a:rPr lang="en-US" smtClean="0"/>
              <a:t>4/30/15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95B4B-FEDA-4A0A-8C59-F71D3FB6003D}" type="slidenum">
              <a:rPr lang="en-US" smtClean="0"/>
              <a:t>‹#›</a:t>
            </a:fld>
            <a:endParaRPr lang="en-US"/>
          </a:p>
        </p:txBody>
      </p:sp>
    </p:spTree>
    <p:extLst>
      <p:ext uri="{BB962C8B-B14F-4D97-AF65-F5344CB8AC3E}">
        <p14:creationId xmlns:p14="http://schemas.microsoft.com/office/powerpoint/2010/main" val="25775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13B5E-C577-4969-B665-9160CDF55226}" type="datetimeFigureOut">
              <a:rPr lang="en-US" smtClean="0"/>
              <a:t>4/30/15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95B4B-FEDA-4A0A-8C59-F71D3FB6003D}" type="slidenum">
              <a:rPr lang="en-US" smtClean="0"/>
              <a:t>‹#›</a:t>
            </a:fld>
            <a:endParaRPr lang="en-US"/>
          </a:p>
        </p:txBody>
      </p:sp>
    </p:spTree>
    <p:extLst>
      <p:ext uri="{BB962C8B-B14F-4D97-AF65-F5344CB8AC3E}">
        <p14:creationId xmlns:p14="http://schemas.microsoft.com/office/powerpoint/2010/main" val="1532293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13B5E-C577-4969-B665-9160CDF55226}" type="datetimeFigureOut">
              <a:rPr lang="en-US" smtClean="0"/>
              <a:t>4/30/15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95B4B-FEDA-4A0A-8C59-F71D3FB6003D}" type="slidenum">
              <a:rPr lang="en-US" smtClean="0"/>
              <a:t>‹#›</a:t>
            </a:fld>
            <a:endParaRPr lang="en-US"/>
          </a:p>
        </p:txBody>
      </p:sp>
    </p:spTree>
    <p:extLst>
      <p:ext uri="{BB962C8B-B14F-4D97-AF65-F5344CB8AC3E}">
        <p14:creationId xmlns:p14="http://schemas.microsoft.com/office/powerpoint/2010/main" val="3026894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13B5E-C577-4969-B665-9160CDF55226}" type="datetimeFigureOut">
              <a:rPr lang="en-US" smtClean="0"/>
              <a:t>4/30/15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95B4B-FEDA-4A0A-8C59-F71D3FB6003D}" type="slidenum">
              <a:rPr lang="en-US" smtClean="0"/>
              <a:t>‹#›</a:t>
            </a:fld>
            <a:endParaRPr lang="en-US"/>
          </a:p>
        </p:txBody>
      </p:sp>
    </p:spTree>
    <p:extLst>
      <p:ext uri="{BB962C8B-B14F-4D97-AF65-F5344CB8AC3E}">
        <p14:creationId xmlns:p14="http://schemas.microsoft.com/office/powerpoint/2010/main" val="34421906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3B5E-C577-4969-B665-9160CDF55226}" type="datetimeFigureOut">
              <a:rPr lang="en-US" smtClean="0"/>
              <a:t>4/30/15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95B4B-FEDA-4A0A-8C59-F71D3FB6003D}" type="slidenum">
              <a:rPr lang="en-US" smtClean="0"/>
              <a:t>‹#›</a:t>
            </a:fld>
            <a:endParaRPr lang="en-US"/>
          </a:p>
        </p:txBody>
      </p:sp>
    </p:spTree>
    <p:extLst>
      <p:ext uri="{BB962C8B-B14F-4D97-AF65-F5344CB8AC3E}">
        <p14:creationId xmlns:p14="http://schemas.microsoft.com/office/powerpoint/2010/main" val="246892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pubs.acs.org/doi/pdf/10.1021/jp5107058" TargetMode="External"/><Relationship Id="rId4" Type="http://schemas.openxmlformats.org/officeDocument/2006/relationships/hyperlink" Target="http://www.atmos-chem-phys.net/14/2497/2014/acp-14-2497-2014.html" TargetMode="External"/><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hyperlink" Target="http://pubs.acs.org/doi/abs/10.1021/jp211560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2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2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9.png"/><Relationship Id="rId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19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407"/>
            <a:ext cx="12192000" cy="7955023"/>
          </a:xfrm>
          <a:prstGeom prst="rect">
            <a:avLst/>
          </a:prstGeom>
        </p:spPr>
      </p:pic>
      <p:sp>
        <p:nvSpPr>
          <p:cNvPr id="2" name="Title 1"/>
          <p:cNvSpPr>
            <a:spLocks noGrp="1"/>
          </p:cNvSpPr>
          <p:nvPr>
            <p:ph type="ctrTitle"/>
          </p:nvPr>
        </p:nvSpPr>
        <p:spPr>
          <a:xfrm>
            <a:off x="991304" y="-257819"/>
            <a:ext cx="12007477" cy="2387600"/>
          </a:xfrm>
        </p:spPr>
        <p:txBody>
          <a:bodyPr>
            <a:noAutofit/>
          </a:bodyPr>
          <a:lstStyle/>
          <a:p>
            <a:r>
              <a:rPr lang="en-US" sz="4400" b="1" dirty="0" smtClean="0">
                <a:solidFill>
                  <a:srgbClr val="FF0000"/>
                </a:solidFill>
              </a:rPr>
              <a:t/>
            </a:r>
            <a:br>
              <a:rPr lang="en-US" sz="4400" b="1" dirty="0" smtClean="0">
                <a:solidFill>
                  <a:srgbClr val="FF0000"/>
                </a:solidFill>
              </a:rPr>
            </a:br>
            <a:r>
              <a:rPr lang="en-US" sz="4400" b="1" dirty="0" smtClean="0">
                <a:solidFill>
                  <a:srgbClr val="FF0000"/>
                </a:solidFill>
              </a:rPr>
              <a:t/>
            </a:r>
            <a:br>
              <a:rPr lang="en-US" sz="4400" b="1" dirty="0" smtClean="0">
                <a:solidFill>
                  <a:srgbClr val="FF0000"/>
                </a:solidFill>
              </a:rPr>
            </a:br>
            <a:r>
              <a:rPr lang="en-US" sz="4400" b="1" dirty="0" smtClean="0">
                <a:solidFill>
                  <a:srgbClr val="FF0000"/>
                </a:solidFill>
              </a:rPr>
              <a:t>Alkyl nitrate formation and loss in the oxidation of isoprene:</a:t>
            </a:r>
            <a:br>
              <a:rPr lang="en-US" sz="4400" b="1" dirty="0" smtClean="0">
                <a:solidFill>
                  <a:srgbClr val="FF0000"/>
                </a:solidFill>
              </a:rPr>
            </a:br>
            <a:r>
              <a:rPr lang="en-US" sz="4400" b="1" dirty="0" smtClean="0">
                <a:solidFill>
                  <a:srgbClr val="FF0000"/>
                </a:solidFill>
              </a:rPr>
              <a:t> Impact on </a:t>
            </a:r>
            <a:r>
              <a:rPr lang="en-US" sz="4400" b="1" dirty="0" err="1" smtClean="0">
                <a:solidFill>
                  <a:srgbClr val="FF0000"/>
                </a:solidFill>
              </a:rPr>
              <a:t>NO</a:t>
            </a:r>
            <a:r>
              <a:rPr lang="en-US" sz="4400" b="1" baseline="-25000" dirty="0" err="1" smtClean="0">
                <a:solidFill>
                  <a:srgbClr val="FF0000"/>
                </a:solidFill>
              </a:rPr>
              <a:t>x</a:t>
            </a:r>
            <a:endParaRPr lang="en-US" sz="4400" b="1" baseline="-25000" dirty="0">
              <a:solidFill>
                <a:srgbClr val="FF0000"/>
              </a:solidFill>
            </a:endParaRPr>
          </a:p>
        </p:txBody>
      </p:sp>
      <p:sp>
        <p:nvSpPr>
          <p:cNvPr id="4" name="Subtitle 2"/>
          <p:cNvSpPr txBox="1">
            <a:spLocks/>
          </p:cNvSpPr>
          <p:nvPr/>
        </p:nvSpPr>
        <p:spPr>
          <a:xfrm>
            <a:off x="1404920" y="5409816"/>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chemeClr val="bg1"/>
                </a:solidFill>
              </a:rPr>
              <a:t>SEAC</a:t>
            </a:r>
            <a:r>
              <a:rPr lang="en-US" b="1" baseline="30000" dirty="0" smtClean="0">
                <a:solidFill>
                  <a:schemeClr val="bg1"/>
                </a:solidFill>
              </a:rPr>
              <a:t>4</a:t>
            </a:r>
            <a:r>
              <a:rPr lang="en-US" b="1" dirty="0" smtClean="0">
                <a:solidFill>
                  <a:schemeClr val="bg1"/>
                </a:solidFill>
              </a:rPr>
              <a:t>Rs Science </a:t>
            </a:r>
            <a:r>
              <a:rPr lang="en-US" b="1" dirty="0" smtClean="0">
                <a:solidFill>
                  <a:schemeClr val="bg1"/>
                </a:solidFill>
              </a:rPr>
              <a:t>Team</a:t>
            </a:r>
          </a:p>
          <a:p>
            <a:r>
              <a:rPr lang="en-US" b="1" dirty="0" smtClean="0">
                <a:solidFill>
                  <a:schemeClr val="bg1"/>
                </a:solidFill>
              </a:rPr>
              <a:t>Paul </a:t>
            </a:r>
            <a:r>
              <a:rPr lang="en-US" b="1" dirty="0" smtClean="0">
                <a:solidFill>
                  <a:schemeClr val="bg1"/>
                </a:solidFill>
              </a:rPr>
              <a:t>Wennberg, John </a:t>
            </a:r>
            <a:r>
              <a:rPr lang="en-US" b="1" dirty="0" err="1" smtClean="0">
                <a:solidFill>
                  <a:schemeClr val="bg1"/>
                </a:solidFill>
              </a:rPr>
              <a:t>Crounse</a:t>
            </a:r>
            <a:r>
              <a:rPr lang="en-US" b="1" dirty="0" smtClean="0">
                <a:solidFill>
                  <a:schemeClr val="bg1"/>
                </a:solidFill>
              </a:rPr>
              <a:t>, Alex </a:t>
            </a:r>
            <a:r>
              <a:rPr lang="en-US" b="1" dirty="0" err="1" smtClean="0">
                <a:solidFill>
                  <a:schemeClr val="bg1"/>
                </a:solidFill>
              </a:rPr>
              <a:t>Teng</a:t>
            </a:r>
            <a:r>
              <a:rPr lang="en-US" b="1" dirty="0" smtClean="0">
                <a:solidFill>
                  <a:schemeClr val="bg1"/>
                </a:solidFill>
              </a:rPr>
              <a:t>,  </a:t>
            </a:r>
            <a:r>
              <a:rPr lang="en-US" b="1" dirty="0" smtClean="0">
                <a:solidFill>
                  <a:schemeClr val="bg1"/>
                </a:solidFill>
              </a:rPr>
              <a:t>Tran Nguyen, Jason St. </a:t>
            </a:r>
            <a:r>
              <a:rPr lang="en-US" b="1" dirty="0" smtClean="0">
                <a:solidFill>
                  <a:schemeClr val="bg1"/>
                </a:solidFill>
              </a:rPr>
              <a:t>Clair</a:t>
            </a:r>
            <a:endParaRPr lang="en-US" b="1" dirty="0" smtClean="0">
              <a:solidFill>
                <a:schemeClr val="bg1"/>
              </a:solidFill>
            </a:endParaRPr>
          </a:p>
          <a:p>
            <a:r>
              <a:rPr lang="en-US" b="1" dirty="0" smtClean="0">
                <a:solidFill>
                  <a:schemeClr val="bg1"/>
                </a:solidFill>
              </a:rPr>
              <a:t>Caltech, Pasadena CA</a:t>
            </a:r>
            <a:endParaRPr lang="en-US" b="1" dirty="0">
              <a:solidFill>
                <a:schemeClr val="bg1"/>
              </a:solidFill>
            </a:endParaRPr>
          </a:p>
        </p:txBody>
      </p:sp>
    </p:spTree>
    <p:extLst>
      <p:ext uri="{BB962C8B-B14F-4D97-AF65-F5344CB8AC3E}">
        <p14:creationId xmlns:p14="http://schemas.microsoft.com/office/powerpoint/2010/main" val="14619882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35701" y="1325351"/>
            <a:ext cx="6721639" cy="3976052"/>
          </a:xfrm>
          <a:prstGeom prst="rect">
            <a:avLst/>
          </a:prstGeom>
        </p:spPr>
      </p:pic>
      <p:pic>
        <p:nvPicPr>
          <p:cNvPr id="8" name="Picture 7" descr="232234vsch2o.png"/>
          <p:cNvPicPr>
            <a:picLocks noChangeAspect="1"/>
          </p:cNvPicPr>
          <p:nvPr/>
        </p:nvPicPr>
        <p:blipFill rotWithShape="1">
          <a:blip r:embed="rId3">
            <a:extLst>
              <a:ext uri="{28A0092B-C50C-407E-A947-70E740481C1C}">
                <a14:useLocalDpi xmlns:a14="http://schemas.microsoft.com/office/drawing/2010/main" val="0"/>
              </a:ext>
            </a:extLst>
          </a:blip>
          <a:srcRect b="1602"/>
          <a:stretch/>
        </p:blipFill>
        <p:spPr>
          <a:xfrm>
            <a:off x="676373" y="1303191"/>
            <a:ext cx="4996893" cy="3878903"/>
          </a:xfrm>
          <a:prstGeom prst="rect">
            <a:avLst/>
          </a:prstGeom>
        </p:spPr>
      </p:pic>
      <p:sp>
        <p:nvSpPr>
          <p:cNvPr id="9" name="Title 1"/>
          <p:cNvSpPr>
            <a:spLocks noGrp="1"/>
          </p:cNvSpPr>
          <p:nvPr>
            <p:ph type="title"/>
          </p:nvPr>
        </p:nvSpPr>
        <p:spPr>
          <a:xfrm>
            <a:off x="488440" y="0"/>
            <a:ext cx="11396927" cy="1325563"/>
          </a:xfrm>
        </p:spPr>
        <p:txBody>
          <a:bodyPr>
            <a:normAutofit fontScale="90000"/>
          </a:bodyPr>
          <a:lstStyle/>
          <a:p>
            <a:r>
              <a:rPr lang="en-US" dirty="0" smtClean="0"/>
              <a:t>What is the yield &amp; fate of the nitrates produced in isoprene oxidation? I. Yield from OH Chemistry</a:t>
            </a:r>
            <a:endParaRPr lang="en-US" dirty="0"/>
          </a:p>
        </p:txBody>
      </p:sp>
      <p:sp>
        <p:nvSpPr>
          <p:cNvPr id="10" name="TextBox 9"/>
          <p:cNvSpPr txBox="1"/>
          <p:nvPr/>
        </p:nvSpPr>
        <p:spPr>
          <a:xfrm>
            <a:off x="317482" y="5395362"/>
            <a:ext cx="11874518" cy="1600438"/>
          </a:xfrm>
          <a:prstGeom prst="rect">
            <a:avLst/>
          </a:prstGeom>
          <a:noFill/>
        </p:spPr>
        <p:txBody>
          <a:bodyPr wrap="square" rtlCol="0">
            <a:spAutoFit/>
          </a:bodyPr>
          <a:lstStyle/>
          <a:p>
            <a:pPr marL="285750" indent="-285750">
              <a:buFont typeface="Symbol" charset="0"/>
              <a:buChar char=""/>
            </a:pPr>
            <a:r>
              <a:rPr lang="en-US" sz="2000" b="1" dirty="0" smtClean="0"/>
              <a:t>Nitrate yield from isoprene + OH is 12±1.5%.  Yield is &gt; 90% beta isomers for atmospheric conditions.  [Only refers to daytime chemistry]. </a:t>
            </a:r>
          </a:p>
          <a:p>
            <a:pPr marL="285750" indent="-285750">
              <a:buFont typeface="Symbol" charset="0"/>
              <a:buChar char=""/>
            </a:pPr>
            <a:r>
              <a:rPr lang="en-US" sz="2000" b="1" dirty="0" smtClean="0"/>
              <a:t>1,2 isomer &gt; 2 × 4,3 isomer </a:t>
            </a:r>
          </a:p>
          <a:p>
            <a:r>
              <a:rPr lang="en-US" sz="2000" b="1" dirty="0" smtClean="0"/>
              <a:t>  </a:t>
            </a:r>
            <a:endParaRPr lang="hu-HU" sz="2000" b="1" dirty="0"/>
          </a:p>
          <a:p>
            <a:pPr marL="285750" indent="-285750">
              <a:buFont typeface="Symbol" charset="0"/>
              <a:buChar char=""/>
            </a:pPr>
            <a:endParaRPr lang="en-US" dirty="0"/>
          </a:p>
        </p:txBody>
      </p:sp>
      <p:sp>
        <p:nvSpPr>
          <p:cNvPr id="11" name="Rectangle 10"/>
          <p:cNvSpPr/>
          <p:nvPr/>
        </p:nvSpPr>
        <p:spPr>
          <a:xfrm>
            <a:off x="6896606" y="1407287"/>
            <a:ext cx="4905442" cy="369332"/>
          </a:xfrm>
          <a:prstGeom prst="rect">
            <a:avLst/>
          </a:prstGeom>
        </p:spPr>
        <p:txBody>
          <a:bodyPr wrap="square">
            <a:spAutoFit/>
          </a:bodyPr>
          <a:lstStyle/>
          <a:p>
            <a:r>
              <a:rPr lang="en-US" dirty="0" smtClean="0"/>
              <a:t>RO</a:t>
            </a:r>
            <a:r>
              <a:rPr lang="en-US" baseline="-25000" dirty="0" smtClean="0"/>
              <a:t>2</a:t>
            </a:r>
            <a:r>
              <a:rPr lang="en-US" dirty="0" smtClean="0"/>
              <a:t> </a:t>
            </a:r>
            <a:r>
              <a:rPr lang="en-US" dirty="0"/>
              <a:t>lifetime = ~4 s (red); ~10 </a:t>
            </a:r>
            <a:r>
              <a:rPr lang="en-US" dirty="0" err="1"/>
              <a:t>ms</a:t>
            </a:r>
            <a:r>
              <a:rPr lang="en-US" dirty="0"/>
              <a:t> (blue). </a:t>
            </a:r>
          </a:p>
        </p:txBody>
      </p:sp>
      <p:pic>
        <p:nvPicPr>
          <p:cNvPr id="12" name="Picture 11"/>
          <p:cNvPicPr>
            <a:picLocks noChangeAspect="1"/>
          </p:cNvPicPr>
          <p:nvPr/>
        </p:nvPicPr>
        <p:blipFill>
          <a:blip r:embed="rId4"/>
          <a:stretch>
            <a:fillRect/>
          </a:stretch>
        </p:blipFill>
        <p:spPr>
          <a:xfrm>
            <a:off x="9628555" y="2913011"/>
            <a:ext cx="1379503" cy="1126125"/>
          </a:xfrm>
          <a:prstGeom prst="rect">
            <a:avLst/>
          </a:prstGeom>
        </p:spPr>
      </p:pic>
      <p:pic>
        <p:nvPicPr>
          <p:cNvPr id="13" name="Picture 12"/>
          <p:cNvPicPr>
            <a:picLocks noChangeAspect="1"/>
          </p:cNvPicPr>
          <p:nvPr/>
        </p:nvPicPr>
        <p:blipFill>
          <a:blip r:embed="rId5"/>
          <a:stretch>
            <a:fillRect/>
          </a:stretch>
        </p:blipFill>
        <p:spPr>
          <a:xfrm>
            <a:off x="6755767" y="2567867"/>
            <a:ext cx="1067095" cy="1058203"/>
          </a:xfrm>
          <a:prstGeom prst="rect">
            <a:avLst/>
          </a:prstGeom>
        </p:spPr>
      </p:pic>
      <p:sp>
        <p:nvSpPr>
          <p:cNvPr id="14" name="TextBox 13"/>
          <p:cNvSpPr txBox="1"/>
          <p:nvPr/>
        </p:nvSpPr>
        <p:spPr>
          <a:xfrm>
            <a:off x="2208570" y="4265972"/>
            <a:ext cx="4403338" cy="369332"/>
          </a:xfrm>
          <a:prstGeom prst="rect">
            <a:avLst/>
          </a:prstGeom>
          <a:noFill/>
        </p:spPr>
        <p:txBody>
          <a:bodyPr wrap="square" rtlCol="0">
            <a:spAutoFit/>
          </a:bodyPr>
          <a:lstStyle/>
          <a:p>
            <a:r>
              <a:rPr lang="en-US" dirty="0" smtClean="0"/>
              <a:t>FIXCIT – H2CO c/o Frank </a:t>
            </a:r>
            <a:r>
              <a:rPr lang="en-US" dirty="0" err="1" smtClean="0"/>
              <a:t>Keutsch</a:t>
            </a:r>
            <a:r>
              <a:rPr lang="en-US" dirty="0" smtClean="0"/>
              <a:t> </a:t>
            </a:r>
            <a:endParaRPr lang="en-US"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0483" y="1969289"/>
            <a:ext cx="1062612" cy="971333"/>
          </a:xfrm>
          <a:prstGeom prst="rect">
            <a:avLst/>
          </a:prstGeom>
        </p:spPr>
      </p:pic>
      <p:cxnSp>
        <p:nvCxnSpPr>
          <p:cNvPr id="17" name="Straight Arrow Connector 16"/>
          <p:cNvCxnSpPr/>
          <p:nvPr/>
        </p:nvCxnSpPr>
        <p:spPr>
          <a:xfrm flipH="1">
            <a:off x="8530604" y="2705925"/>
            <a:ext cx="400303" cy="42797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7729997" y="2208917"/>
            <a:ext cx="469321" cy="427979"/>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6393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38036" y="0"/>
            <a:ext cx="12053964" cy="1325563"/>
          </a:xfrm>
        </p:spPr>
        <p:txBody>
          <a:bodyPr>
            <a:normAutofit/>
          </a:bodyPr>
          <a:lstStyle/>
          <a:p>
            <a:r>
              <a:rPr lang="en-US" sz="4000" dirty="0" smtClean="0"/>
              <a:t>What is the yield &amp; fate of the nitrates produced in isoprene oxidation? </a:t>
            </a:r>
            <a:r>
              <a:rPr lang="en-US" sz="4000" dirty="0" err="1" smtClean="0"/>
              <a:t>IIa</a:t>
            </a:r>
            <a:r>
              <a:rPr lang="en-US" sz="4000" dirty="0" smtClean="0"/>
              <a:t>. Gas Phase Loss of ISOPN</a:t>
            </a:r>
            <a:endParaRPr lang="en-US" sz="4000" dirty="0"/>
          </a:p>
        </p:txBody>
      </p:sp>
      <p:sp>
        <p:nvSpPr>
          <p:cNvPr id="15" name="TextBox 14"/>
          <p:cNvSpPr txBox="1"/>
          <p:nvPr/>
        </p:nvSpPr>
        <p:spPr>
          <a:xfrm>
            <a:off x="386499" y="1332711"/>
            <a:ext cx="11236103" cy="5278369"/>
          </a:xfrm>
          <a:prstGeom prst="rect">
            <a:avLst/>
          </a:prstGeom>
          <a:noFill/>
        </p:spPr>
        <p:txBody>
          <a:bodyPr wrap="square" rtlCol="0">
            <a:spAutoFit/>
          </a:bodyPr>
          <a:lstStyle/>
          <a:p>
            <a:r>
              <a:rPr lang="en-US" sz="2800" dirty="0" smtClean="0"/>
              <a:t>Atmospheric Fate (Gas Phase): </a:t>
            </a:r>
          </a:p>
          <a:p>
            <a:endParaRPr lang="en-US" sz="900" dirty="0" smtClean="0"/>
          </a:p>
          <a:p>
            <a:r>
              <a:rPr lang="en-US" sz="2800" dirty="0" smtClean="0"/>
              <a:t>	1,2 ISOPN + OH </a:t>
            </a:r>
            <a:r>
              <a:rPr lang="en-US" sz="2800" dirty="0" smtClean="0">
                <a:sym typeface="Wingdings"/>
              </a:rPr>
              <a:t></a:t>
            </a:r>
            <a:r>
              <a:rPr lang="en-US" sz="2800" dirty="0" smtClean="0"/>
              <a:t> MACRN  (</a:t>
            </a:r>
            <a:r>
              <a:rPr lang="en-US" sz="2800" dirty="0" err="1" smtClean="0"/>
              <a:t>τ</a:t>
            </a:r>
            <a:r>
              <a:rPr lang="en-US" sz="2800" dirty="0" smtClean="0"/>
              <a:t> ~ 6 – 12 hours depending on OH (NO))</a:t>
            </a:r>
          </a:p>
          <a:p>
            <a:endParaRPr lang="en-US" sz="2800" dirty="0" smtClean="0"/>
          </a:p>
          <a:p>
            <a:endParaRPr lang="en-US" sz="2800" dirty="0"/>
          </a:p>
          <a:p>
            <a:r>
              <a:rPr lang="en-US" sz="2800" dirty="0"/>
              <a:t>	</a:t>
            </a:r>
            <a:r>
              <a:rPr lang="en-US" sz="2800" dirty="0" smtClean="0"/>
              <a:t>			    +   OH    </a:t>
            </a:r>
            <a:r>
              <a:rPr lang="en-US" sz="2800" dirty="0" smtClean="0">
                <a:sym typeface="Wingdings"/>
              </a:rPr>
              <a:t>    </a:t>
            </a:r>
            <a:endParaRPr lang="en-US" sz="2800" dirty="0" smtClean="0"/>
          </a:p>
          <a:p>
            <a:r>
              <a:rPr lang="en-US" sz="2800" dirty="0"/>
              <a:t>	</a:t>
            </a:r>
            <a:endParaRPr lang="en-US" sz="2800" dirty="0" smtClean="0"/>
          </a:p>
          <a:p>
            <a:r>
              <a:rPr lang="en-US" sz="2800" dirty="0"/>
              <a:t>	</a:t>
            </a:r>
            <a:r>
              <a:rPr lang="en-US" sz="2800" dirty="0" smtClean="0"/>
              <a:t>4,3 ISOPN + OH </a:t>
            </a:r>
            <a:r>
              <a:rPr lang="en-US" sz="2800" dirty="0" smtClean="0">
                <a:sym typeface="Wingdings"/>
              </a:rPr>
              <a:t></a:t>
            </a:r>
            <a:r>
              <a:rPr lang="en-US" sz="2800" dirty="0" smtClean="0"/>
              <a:t> MVKN (</a:t>
            </a:r>
            <a:r>
              <a:rPr lang="en-US" sz="2800" dirty="0" err="1" smtClean="0"/>
              <a:t>τ</a:t>
            </a:r>
            <a:r>
              <a:rPr lang="en-US" sz="2800" dirty="0" smtClean="0"/>
              <a:t> ~4 </a:t>
            </a:r>
            <a:r>
              <a:rPr lang="en-US" sz="2800" dirty="0"/>
              <a:t>– 8 </a:t>
            </a:r>
            <a:r>
              <a:rPr lang="en-US" sz="2800" dirty="0" smtClean="0"/>
              <a:t>hours)</a:t>
            </a:r>
          </a:p>
          <a:p>
            <a:r>
              <a:rPr lang="en-US" sz="2800" dirty="0" smtClean="0"/>
              <a:t>	</a:t>
            </a:r>
          </a:p>
          <a:p>
            <a:r>
              <a:rPr lang="en-US" sz="2800" dirty="0"/>
              <a:t>	</a:t>
            </a:r>
            <a:r>
              <a:rPr lang="en-US" sz="2800" dirty="0" smtClean="0"/>
              <a:t>   			    +   OH    </a:t>
            </a:r>
            <a:r>
              <a:rPr lang="en-US" sz="2800" dirty="0" smtClean="0">
                <a:sym typeface="Wingdings"/>
              </a:rPr>
              <a:t> </a:t>
            </a:r>
            <a:endParaRPr lang="en-US" sz="2800" dirty="0" smtClean="0"/>
          </a:p>
          <a:p>
            <a:endParaRPr lang="en-US" sz="2800" dirty="0" smtClean="0"/>
          </a:p>
          <a:p>
            <a:endParaRPr lang="hu-HU" sz="2000" dirty="0" smtClean="0"/>
          </a:p>
          <a:p>
            <a:endParaRPr lang="en-US" sz="2800" dirty="0" smtClean="0"/>
          </a:p>
        </p:txBody>
      </p:sp>
      <p:pic>
        <p:nvPicPr>
          <p:cNvPr id="4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3434" y="2566056"/>
            <a:ext cx="1319046" cy="127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146" y="2614074"/>
            <a:ext cx="1283616" cy="1207371"/>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516" y="4689633"/>
            <a:ext cx="1286221" cy="1216481"/>
          </a:xfrm>
          <a:prstGeom prst="rect">
            <a:avLst/>
          </a:prstGeom>
        </p:spPr>
      </p:pic>
      <p:pic>
        <p:nvPicPr>
          <p:cNvPr id="54" name="Picture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0038" y="4680145"/>
            <a:ext cx="1371567" cy="1253748"/>
          </a:xfrm>
          <a:prstGeom prst="rect">
            <a:avLst/>
          </a:prstGeom>
        </p:spPr>
      </p:pic>
      <p:sp>
        <p:nvSpPr>
          <p:cNvPr id="2" name="TextBox 1"/>
          <p:cNvSpPr txBox="1"/>
          <p:nvPr/>
        </p:nvSpPr>
        <p:spPr>
          <a:xfrm>
            <a:off x="8133630" y="3134314"/>
            <a:ext cx="3398361" cy="369332"/>
          </a:xfrm>
          <a:prstGeom prst="rect">
            <a:avLst/>
          </a:prstGeom>
          <a:noFill/>
        </p:spPr>
        <p:txBody>
          <a:bodyPr wrap="none" rtlCol="0">
            <a:spAutoFit/>
          </a:bodyPr>
          <a:lstStyle/>
          <a:p>
            <a:r>
              <a:rPr lang="en-US" dirty="0" smtClean="0"/>
              <a:t>K(300) = ~2.5 x 10</a:t>
            </a:r>
            <a:r>
              <a:rPr lang="en-US" baseline="30000" dirty="0" smtClean="0"/>
              <a:t>-11 </a:t>
            </a:r>
            <a:r>
              <a:rPr lang="en-US" dirty="0" smtClean="0"/>
              <a:t>(unpublished)</a:t>
            </a:r>
            <a:endParaRPr lang="en-US" dirty="0"/>
          </a:p>
        </p:txBody>
      </p:sp>
      <p:sp>
        <p:nvSpPr>
          <p:cNvPr id="10" name="TextBox 9"/>
          <p:cNvSpPr txBox="1"/>
          <p:nvPr/>
        </p:nvSpPr>
        <p:spPr>
          <a:xfrm>
            <a:off x="8137409" y="4936905"/>
            <a:ext cx="3615818" cy="369332"/>
          </a:xfrm>
          <a:prstGeom prst="rect">
            <a:avLst/>
          </a:prstGeom>
          <a:noFill/>
        </p:spPr>
        <p:txBody>
          <a:bodyPr wrap="none" rtlCol="0">
            <a:spAutoFit/>
          </a:bodyPr>
          <a:lstStyle/>
          <a:p>
            <a:r>
              <a:rPr lang="en-US" dirty="0" smtClean="0"/>
              <a:t>K(300) = 3.4 x 10</a:t>
            </a:r>
            <a:r>
              <a:rPr lang="en-US" baseline="30000" dirty="0" smtClean="0"/>
              <a:t> </a:t>
            </a:r>
            <a:r>
              <a:rPr lang="en-US" baseline="30000" dirty="0"/>
              <a:t>-</a:t>
            </a:r>
            <a:r>
              <a:rPr lang="en-US" baseline="30000" dirty="0" smtClean="0"/>
              <a:t>11  </a:t>
            </a:r>
            <a:r>
              <a:rPr lang="en-US" dirty="0" smtClean="0"/>
              <a:t>(Lee et al., 2014) </a:t>
            </a:r>
            <a:endParaRPr lang="en-US" dirty="0"/>
          </a:p>
        </p:txBody>
      </p:sp>
      <p:sp>
        <p:nvSpPr>
          <p:cNvPr id="11" name="TextBox 10"/>
          <p:cNvSpPr txBox="1"/>
          <p:nvPr/>
        </p:nvSpPr>
        <p:spPr>
          <a:xfrm>
            <a:off x="780666" y="6027003"/>
            <a:ext cx="6328169" cy="830997"/>
          </a:xfrm>
          <a:prstGeom prst="rect">
            <a:avLst/>
          </a:prstGeom>
          <a:noFill/>
        </p:spPr>
        <p:txBody>
          <a:bodyPr wrap="square" rtlCol="0">
            <a:spAutoFit/>
          </a:bodyPr>
          <a:lstStyle/>
          <a:p>
            <a:pPr marL="285750" indent="-285750">
              <a:buFont typeface="Symbol" charset="0"/>
              <a:buChar char=""/>
            </a:pPr>
            <a:r>
              <a:rPr lang="en-US" sz="2400" dirty="0" smtClean="0"/>
              <a:t>These rates are faster than MVK/MACR. </a:t>
            </a:r>
          </a:p>
          <a:p>
            <a:pPr marL="285750" indent="-285750">
              <a:buFont typeface="Symbol" charset="0"/>
              <a:buChar char=""/>
            </a:pPr>
            <a:r>
              <a:rPr lang="en-US" sz="2400" dirty="0" smtClean="0"/>
              <a:t>Gas phase lifetime ISOPN ~25% shorter. </a:t>
            </a:r>
            <a:endParaRPr lang="en-US" sz="2400" dirty="0"/>
          </a:p>
        </p:txBody>
      </p:sp>
      <p:sp>
        <p:nvSpPr>
          <p:cNvPr id="3" name="Rectangle 2"/>
          <p:cNvSpPr/>
          <p:nvPr/>
        </p:nvSpPr>
        <p:spPr>
          <a:xfrm>
            <a:off x="8104572" y="3150875"/>
            <a:ext cx="3451229" cy="378105"/>
          </a:xfrm>
          <a:prstGeom prst="rect">
            <a:avLst/>
          </a:prstGeom>
          <a:gradFill flip="none" rotWithShape="1">
            <a:gsLst>
              <a:gs pos="0">
                <a:schemeClr val="accent2">
                  <a:satMod val="103000"/>
                  <a:lumMod val="102000"/>
                  <a:tint val="94000"/>
                  <a:alpha val="47000"/>
                </a:schemeClr>
              </a:gs>
              <a:gs pos="50000">
                <a:schemeClr val="accent2">
                  <a:satMod val="110000"/>
                  <a:lumMod val="100000"/>
                  <a:shade val="100000"/>
                  <a:alpha val="47000"/>
                </a:schemeClr>
              </a:gs>
              <a:gs pos="100000">
                <a:schemeClr val="accent2">
                  <a:lumMod val="99000"/>
                  <a:satMod val="120000"/>
                  <a:shade val="78000"/>
                  <a:alpha val="47000"/>
                </a:schemeClr>
              </a:gs>
            </a:gsLst>
            <a:lin ang="54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TextBox 3"/>
          <p:cNvSpPr txBox="1"/>
          <p:nvPr/>
        </p:nvSpPr>
        <p:spPr>
          <a:xfrm rot="19607476">
            <a:off x="8511739" y="3722880"/>
            <a:ext cx="688710" cy="369332"/>
          </a:xfrm>
          <a:prstGeom prst="rect">
            <a:avLst/>
          </a:prstGeom>
          <a:noFill/>
        </p:spPr>
        <p:txBody>
          <a:bodyPr wrap="none" rtlCol="0">
            <a:spAutoFit/>
          </a:bodyPr>
          <a:lstStyle/>
          <a:p>
            <a:r>
              <a:rPr lang="en-US" dirty="0" smtClean="0"/>
              <a:t>New!</a:t>
            </a:r>
            <a:endParaRPr lang="en-US" dirty="0"/>
          </a:p>
        </p:txBody>
      </p:sp>
    </p:spTree>
    <p:extLst>
      <p:ext uri="{BB962C8B-B14F-4D97-AF65-F5344CB8AC3E}">
        <p14:creationId xmlns:p14="http://schemas.microsoft.com/office/powerpoint/2010/main" val="8051742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38036" y="0"/>
            <a:ext cx="12053964" cy="1325563"/>
          </a:xfrm>
        </p:spPr>
        <p:txBody>
          <a:bodyPr>
            <a:normAutofit fontScale="90000"/>
          </a:bodyPr>
          <a:lstStyle/>
          <a:p>
            <a:r>
              <a:rPr lang="en-US" dirty="0" smtClean="0"/>
              <a:t>What is the yield &amp; fate of the nitrates produced in isoprene oxidation? </a:t>
            </a:r>
            <a:r>
              <a:rPr lang="en-US" dirty="0" err="1" smtClean="0"/>
              <a:t>IIb</a:t>
            </a:r>
            <a:r>
              <a:rPr lang="en-US" dirty="0" smtClean="0"/>
              <a:t>. MACR and MVK nitrates </a:t>
            </a:r>
            <a:endParaRPr lang="en-US" dirty="0"/>
          </a:p>
        </p:txBody>
      </p:sp>
      <p:sp>
        <p:nvSpPr>
          <p:cNvPr id="15" name="TextBox 14"/>
          <p:cNvSpPr txBox="1"/>
          <p:nvPr/>
        </p:nvSpPr>
        <p:spPr>
          <a:xfrm>
            <a:off x="483123" y="1452040"/>
            <a:ext cx="11070461" cy="4647427"/>
          </a:xfrm>
          <a:prstGeom prst="rect">
            <a:avLst/>
          </a:prstGeom>
          <a:noFill/>
        </p:spPr>
        <p:txBody>
          <a:bodyPr wrap="square" rtlCol="0">
            <a:spAutoFit/>
          </a:bodyPr>
          <a:lstStyle/>
          <a:p>
            <a:r>
              <a:rPr lang="en-US" sz="2400" dirty="0" smtClean="0"/>
              <a:t>MACRN </a:t>
            </a:r>
            <a:r>
              <a:rPr lang="en-US" sz="2400" dirty="0"/>
              <a:t>yield </a:t>
            </a:r>
            <a:r>
              <a:rPr lang="en-US" sz="2400" dirty="0" smtClean="0"/>
              <a:t>from MACR &lt; 1% for NO &lt; </a:t>
            </a:r>
            <a:r>
              <a:rPr lang="en-US" sz="2400" dirty="0"/>
              <a:t>1</a:t>
            </a:r>
            <a:r>
              <a:rPr lang="en-US" sz="2400" dirty="0" smtClean="0"/>
              <a:t> ppb  (</a:t>
            </a:r>
            <a:r>
              <a:rPr lang="en-US" sz="2400" dirty="0" err="1" smtClean="0"/>
              <a:t>Crounse</a:t>
            </a:r>
            <a:r>
              <a:rPr lang="en-US" sz="2400" dirty="0" smtClean="0"/>
              <a:t> et al, 2012 )</a:t>
            </a:r>
          </a:p>
          <a:p>
            <a:r>
              <a:rPr lang="en-US" dirty="0">
                <a:hlinkClick r:id="rId2"/>
              </a:rPr>
              <a:t>http://pubs.acs.org/doi/abs/10.1021/</a:t>
            </a:r>
            <a:r>
              <a:rPr lang="en-US" dirty="0" smtClean="0">
                <a:hlinkClick r:id="rId2"/>
              </a:rPr>
              <a:t>jp211560u</a:t>
            </a:r>
            <a:endParaRPr lang="en-US" dirty="0" smtClean="0"/>
          </a:p>
          <a:p>
            <a:endParaRPr lang="en-US" sz="2400" dirty="0" smtClean="0"/>
          </a:p>
          <a:p>
            <a:r>
              <a:rPr lang="en-US" sz="2400" dirty="0" smtClean="0"/>
              <a:t>MVKN </a:t>
            </a:r>
            <a:r>
              <a:rPr lang="en-US" sz="2400" dirty="0"/>
              <a:t>yield </a:t>
            </a:r>
            <a:r>
              <a:rPr lang="en-US" sz="2400" dirty="0" smtClean="0"/>
              <a:t>from MVK = </a:t>
            </a:r>
            <a:r>
              <a:rPr lang="en-US" sz="2400" dirty="0"/>
              <a:t>4</a:t>
            </a:r>
            <a:r>
              <a:rPr lang="en-US" sz="2400" dirty="0" smtClean="0"/>
              <a:t>%  (</a:t>
            </a:r>
            <a:r>
              <a:rPr lang="en-US" sz="2400" dirty="0" err="1" smtClean="0"/>
              <a:t>Praske</a:t>
            </a:r>
            <a:r>
              <a:rPr lang="en-US" sz="2400" dirty="0" smtClean="0"/>
              <a:t> et al, 2014 )</a:t>
            </a:r>
          </a:p>
          <a:p>
            <a:r>
              <a:rPr lang="hu-HU" dirty="0" smtClean="0">
                <a:hlinkClick r:id="rId3"/>
              </a:rPr>
              <a:t>http</a:t>
            </a:r>
            <a:r>
              <a:rPr lang="hu-HU" dirty="0">
                <a:hlinkClick r:id="rId3"/>
              </a:rPr>
              <a:t>://pubs.acs.org/doi/pdf/10.1021/</a:t>
            </a:r>
            <a:r>
              <a:rPr lang="hu-HU" dirty="0" smtClean="0">
                <a:hlinkClick r:id="rId3"/>
              </a:rPr>
              <a:t>jp5107058</a:t>
            </a:r>
            <a:endParaRPr lang="hu-HU" dirty="0" smtClean="0"/>
          </a:p>
          <a:p>
            <a:endParaRPr lang="hu-HU" sz="2400" dirty="0" smtClean="0"/>
          </a:p>
          <a:p>
            <a:endParaRPr lang="en-US" sz="2400" dirty="0" smtClean="0"/>
          </a:p>
          <a:p>
            <a:r>
              <a:rPr lang="en-US" sz="2400" dirty="0" smtClean="0"/>
              <a:t>MACRN photolysis lifetime is short (&lt; 1hour):   			            </a:t>
            </a:r>
            <a:r>
              <a:rPr lang="en-US" sz="2400" dirty="0" smtClean="0">
                <a:sym typeface="Wingdings"/>
              </a:rPr>
              <a:t>   NO</a:t>
            </a:r>
            <a:r>
              <a:rPr lang="en-US" sz="2400" baseline="-25000" dirty="0">
                <a:sym typeface="Wingdings"/>
              </a:rPr>
              <a:t>2</a:t>
            </a:r>
            <a:r>
              <a:rPr lang="en-US" sz="2400" dirty="0" smtClean="0"/>
              <a:t>                                   </a:t>
            </a:r>
          </a:p>
          <a:p>
            <a:r>
              <a:rPr lang="en-US" sz="2400" dirty="0" smtClean="0"/>
              <a:t>MVKN photolysis lifetime is also short (~ 5 hours): </a:t>
            </a:r>
            <a:endParaRPr lang="en-US" sz="2800" dirty="0"/>
          </a:p>
          <a:p>
            <a:r>
              <a:rPr lang="en-US" sz="2400" dirty="0"/>
              <a:t>(Müller et al., </a:t>
            </a:r>
            <a:r>
              <a:rPr lang="en-US" sz="2400" dirty="0" smtClean="0"/>
              <a:t>2014</a:t>
            </a:r>
            <a:r>
              <a:rPr lang="en-US" sz="2400" dirty="0"/>
              <a:t>)</a:t>
            </a:r>
            <a:r>
              <a:rPr lang="en-US" sz="2800" dirty="0" smtClean="0"/>
              <a:t>	 						          </a:t>
            </a:r>
            <a:r>
              <a:rPr lang="en-US" sz="2400" dirty="0" smtClean="0">
                <a:sym typeface="Wingdings"/>
              </a:rPr>
              <a:t>    NO</a:t>
            </a:r>
            <a:r>
              <a:rPr lang="en-US" sz="2400" baseline="-25000" dirty="0" smtClean="0">
                <a:sym typeface="Wingdings"/>
              </a:rPr>
              <a:t>2</a:t>
            </a:r>
          </a:p>
          <a:p>
            <a:endParaRPr lang="pl-PL" dirty="0" smtClean="0">
              <a:hlinkClick r:id="rId4"/>
            </a:endParaRPr>
          </a:p>
          <a:p>
            <a:r>
              <a:rPr lang="pl-PL" dirty="0" smtClean="0">
                <a:hlinkClick r:id="rId4"/>
              </a:rPr>
              <a:t>http</a:t>
            </a:r>
            <a:r>
              <a:rPr lang="pl-PL" dirty="0">
                <a:hlinkClick r:id="rId4"/>
              </a:rPr>
              <a:t>://www.atmos-chem-phys.net/14/2497/2014/acp-14-2497-2014.</a:t>
            </a:r>
            <a:r>
              <a:rPr lang="pl-PL" dirty="0" smtClean="0">
                <a:hlinkClick r:id="rId4"/>
              </a:rPr>
              <a:t>html</a:t>
            </a:r>
            <a:endParaRPr lang="pl-PL" dirty="0" smtClean="0"/>
          </a:p>
          <a:p>
            <a:endParaRPr lang="en-US" sz="2800" dirty="0"/>
          </a:p>
        </p:txBody>
      </p:sp>
      <p:sp>
        <p:nvSpPr>
          <p:cNvPr id="2" name="TextBox 1"/>
          <p:cNvSpPr txBox="1"/>
          <p:nvPr/>
        </p:nvSpPr>
        <p:spPr>
          <a:xfrm>
            <a:off x="607358" y="6046914"/>
            <a:ext cx="10955793" cy="830997"/>
          </a:xfrm>
          <a:prstGeom prst="rect">
            <a:avLst/>
          </a:prstGeom>
          <a:noFill/>
        </p:spPr>
        <p:txBody>
          <a:bodyPr wrap="none" rtlCol="0">
            <a:spAutoFit/>
          </a:bodyPr>
          <a:lstStyle/>
          <a:p>
            <a:pPr marL="342900" indent="-342900">
              <a:buFont typeface="Symbol" charset="0"/>
              <a:buChar char=""/>
            </a:pPr>
            <a:r>
              <a:rPr lang="en-US" sz="2400" b="1" dirty="0" smtClean="0"/>
              <a:t>The majority of the MVKN/MACRN come from </a:t>
            </a:r>
            <a:r>
              <a:rPr lang="en-US" sz="2400" b="1" dirty="0" err="1" smtClean="0"/>
              <a:t>photoxidation</a:t>
            </a:r>
            <a:r>
              <a:rPr lang="en-US" sz="2400" b="1" dirty="0" smtClean="0"/>
              <a:t> of isoprene nitrates</a:t>
            </a:r>
          </a:p>
          <a:p>
            <a:pPr marL="342900" indent="-342900">
              <a:buFont typeface="Symbol" charset="0"/>
              <a:buChar char=""/>
            </a:pPr>
            <a:r>
              <a:rPr lang="en-US" sz="2400" b="1" dirty="0" smtClean="0"/>
              <a:t>They rapidly recycle </a:t>
            </a:r>
            <a:r>
              <a:rPr lang="en-US" sz="2400" b="1" dirty="0" err="1" smtClean="0"/>
              <a:t>NOx</a:t>
            </a:r>
            <a:r>
              <a:rPr lang="en-US" sz="2400" b="1" dirty="0" smtClean="0"/>
              <a:t> by photolysis </a:t>
            </a:r>
            <a:endParaRPr lang="en-US" sz="2400" b="1"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5639" y="3035491"/>
            <a:ext cx="1188146" cy="1117572"/>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5213" y="4373023"/>
            <a:ext cx="1267850" cy="1199105"/>
          </a:xfrm>
          <a:prstGeom prst="rect">
            <a:avLst/>
          </a:prstGeom>
        </p:spPr>
      </p:pic>
    </p:spTree>
    <p:extLst>
      <p:ext uri="{BB962C8B-B14F-4D97-AF65-F5344CB8AC3E}">
        <p14:creationId xmlns:p14="http://schemas.microsoft.com/office/powerpoint/2010/main" val="8406723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440" y="0"/>
            <a:ext cx="11703560" cy="1325563"/>
          </a:xfrm>
        </p:spPr>
        <p:txBody>
          <a:bodyPr>
            <a:normAutofit fontScale="90000"/>
          </a:bodyPr>
          <a:lstStyle/>
          <a:p>
            <a:r>
              <a:rPr lang="en-US" dirty="0" smtClean="0"/>
              <a:t>What is the yield &amp; fate of the nitrates produced in isoprene oxidation? </a:t>
            </a:r>
            <a:r>
              <a:rPr lang="en-US" dirty="0" err="1" smtClean="0"/>
              <a:t>IIc</a:t>
            </a:r>
            <a:r>
              <a:rPr lang="en-US" dirty="0" smtClean="0"/>
              <a:t>. Photolysis of ISOPN</a:t>
            </a:r>
            <a:endParaRPr lang="en-US" dirty="0"/>
          </a:p>
        </p:txBody>
      </p:sp>
      <p:pic>
        <p:nvPicPr>
          <p:cNvPr id="7" name="Picture 6" descr="944202_139760716214940_1342318186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63" y="1373259"/>
            <a:ext cx="2818240" cy="2113680"/>
          </a:xfrm>
          <a:prstGeom prst="rect">
            <a:avLst/>
          </a:prstGeom>
        </p:spPr>
      </p:pic>
      <p:sp>
        <p:nvSpPr>
          <p:cNvPr id="12" name="TextBox 11"/>
          <p:cNvSpPr txBox="1"/>
          <p:nvPr/>
        </p:nvSpPr>
        <p:spPr>
          <a:xfrm>
            <a:off x="328972" y="6086095"/>
            <a:ext cx="8925190" cy="461665"/>
          </a:xfrm>
          <a:prstGeom prst="rect">
            <a:avLst/>
          </a:prstGeom>
          <a:noFill/>
        </p:spPr>
        <p:txBody>
          <a:bodyPr wrap="none" rtlCol="0">
            <a:spAutoFit/>
          </a:bodyPr>
          <a:lstStyle/>
          <a:p>
            <a:r>
              <a:rPr lang="en-US" sz="2400" b="1" dirty="0" smtClean="0">
                <a:sym typeface="Wingdings"/>
              </a:rPr>
              <a:t>=&gt;  Photolysis may be competitive when [OH] is low.  Generally, not.   </a:t>
            </a:r>
            <a:endParaRPr lang="en-US" sz="2400" b="1"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908" y="3405867"/>
            <a:ext cx="1371567" cy="1253748"/>
          </a:xfrm>
          <a:prstGeom prst="rect">
            <a:avLst/>
          </a:prstGeom>
        </p:spPr>
      </p:pic>
      <p:sp>
        <p:nvSpPr>
          <p:cNvPr id="4" name="TextBox 3"/>
          <p:cNvSpPr txBox="1"/>
          <p:nvPr/>
        </p:nvSpPr>
        <p:spPr>
          <a:xfrm>
            <a:off x="4985564" y="2188616"/>
            <a:ext cx="6678856" cy="646331"/>
          </a:xfrm>
          <a:prstGeom prst="rect">
            <a:avLst/>
          </a:prstGeom>
          <a:noFill/>
        </p:spPr>
        <p:txBody>
          <a:bodyPr wrap="none" rtlCol="0">
            <a:spAutoFit/>
          </a:bodyPr>
          <a:lstStyle/>
          <a:p>
            <a:r>
              <a:rPr lang="en-US" dirty="0" smtClean="0"/>
              <a:t>We have measured the condensed phase UV spectrum of the 4,3 HN.  </a:t>
            </a:r>
          </a:p>
          <a:p>
            <a:r>
              <a:rPr lang="en-US" dirty="0" smtClean="0"/>
              <a:t>We estimate photolysis lifetime is ~15 +- 5 hours</a:t>
            </a:r>
            <a:endParaRPr lang="en-US" dirty="0"/>
          </a:p>
        </p:txBody>
      </p:sp>
      <p:sp>
        <p:nvSpPr>
          <p:cNvPr id="5" name="Rectangle 4"/>
          <p:cNvSpPr/>
          <p:nvPr/>
        </p:nvSpPr>
        <p:spPr>
          <a:xfrm>
            <a:off x="6038044" y="3796563"/>
            <a:ext cx="2662390" cy="400110"/>
          </a:xfrm>
          <a:prstGeom prst="rect">
            <a:avLst/>
          </a:prstGeom>
        </p:spPr>
        <p:txBody>
          <a:bodyPr wrap="none">
            <a:spAutoFit/>
          </a:bodyPr>
          <a:lstStyle/>
          <a:p>
            <a:r>
              <a:rPr lang="en-US" sz="2000" dirty="0"/>
              <a:t> </a:t>
            </a:r>
            <a:r>
              <a:rPr lang="en-US" sz="2000" dirty="0">
                <a:sym typeface="Wingdings"/>
              </a:rPr>
              <a:t>   </a:t>
            </a:r>
            <a:r>
              <a:rPr lang="en-US" sz="2000" dirty="0" smtClean="0">
                <a:sym typeface="Wingdings"/>
              </a:rPr>
              <a:t>NO</a:t>
            </a:r>
            <a:r>
              <a:rPr lang="en-US" sz="2000" baseline="-25000" dirty="0" smtClean="0">
                <a:sym typeface="Wingdings"/>
              </a:rPr>
              <a:t>2 </a:t>
            </a:r>
            <a:r>
              <a:rPr lang="en-US" sz="2000" dirty="0" smtClean="0">
                <a:sym typeface="Wingdings"/>
              </a:rPr>
              <a:t> </a:t>
            </a:r>
            <a:r>
              <a:rPr lang="en-US" sz="2000" dirty="0" smtClean="0"/>
              <a:t> +    MACR ???</a:t>
            </a:r>
            <a:endParaRPr lang="en-US" sz="2000" dirty="0"/>
          </a:p>
        </p:txBody>
      </p:sp>
      <p:sp>
        <p:nvSpPr>
          <p:cNvPr id="15" name="Rectangle 14"/>
          <p:cNvSpPr/>
          <p:nvPr/>
        </p:nvSpPr>
        <p:spPr>
          <a:xfrm>
            <a:off x="5002343" y="2268630"/>
            <a:ext cx="6592236" cy="562310"/>
          </a:xfrm>
          <a:prstGeom prst="rect">
            <a:avLst/>
          </a:prstGeom>
          <a:gradFill flip="none" rotWithShape="1">
            <a:gsLst>
              <a:gs pos="0">
                <a:schemeClr val="accent2">
                  <a:satMod val="103000"/>
                  <a:lumMod val="102000"/>
                  <a:tint val="94000"/>
                  <a:alpha val="47000"/>
                </a:schemeClr>
              </a:gs>
              <a:gs pos="50000">
                <a:schemeClr val="accent2">
                  <a:satMod val="110000"/>
                  <a:lumMod val="100000"/>
                  <a:shade val="100000"/>
                  <a:alpha val="47000"/>
                </a:schemeClr>
              </a:gs>
              <a:gs pos="100000">
                <a:schemeClr val="accent2">
                  <a:lumMod val="99000"/>
                  <a:satMod val="120000"/>
                  <a:shade val="78000"/>
                  <a:alpha val="47000"/>
                </a:schemeClr>
              </a:gs>
            </a:gsLst>
            <a:lin ang="54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5991179" y="3558065"/>
            <a:ext cx="426556" cy="369332"/>
          </a:xfrm>
          <a:prstGeom prst="rect">
            <a:avLst/>
          </a:prstGeom>
          <a:noFill/>
        </p:spPr>
        <p:txBody>
          <a:bodyPr wrap="square" rtlCol="0">
            <a:spAutoFit/>
          </a:bodyPr>
          <a:lstStyle/>
          <a:p>
            <a:r>
              <a:rPr lang="en-US" i="1" dirty="0" err="1" smtClean="0"/>
              <a:t>hv</a:t>
            </a:r>
            <a:endParaRPr lang="en-US" i="1" dirty="0"/>
          </a:p>
        </p:txBody>
      </p:sp>
    </p:spTree>
    <p:extLst>
      <p:ext uri="{BB962C8B-B14F-4D97-AF65-F5344CB8AC3E}">
        <p14:creationId xmlns:p14="http://schemas.microsoft.com/office/powerpoint/2010/main" val="27241400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38036" y="0"/>
            <a:ext cx="12053964" cy="1325563"/>
          </a:xfrm>
        </p:spPr>
        <p:txBody>
          <a:bodyPr>
            <a:normAutofit/>
          </a:bodyPr>
          <a:lstStyle/>
          <a:p>
            <a:r>
              <a:rPr lang="en-US" dirty="0" smtClean="0"/>
              <a:t>What is the yield &amp; fate of the nitrates produced in isoprene oxidation? </a:t>
            </a:r>
            <a:r>
              <a:rPr lang="en-US" dirty="0" err="1" smtClean="0"/>
              <a:t>IIc</a:t>
            </a:r>
            <a:r>
              <a:rPr lang="en-US" dirty="0" smtClean="0"/>
              <a:t>. Gas Phase Loss</a:t>
            </a:r>
            <a:endParaRPr lang="en-US" dirty="0"/>
          </a:p>
        </p:txBody>
      </p:sp>
      <p:grpSp>
        <p:nvGrpSpPr>
          <p:cNvPr id="3" name="Group 2"/>
          <p:cNvGrpSpPr/>
          <p:nvPr/>
        </p:nvGrpSpPr>
        <p:grpSpPr>
          <a:xfrm>
            <a:off x="3267910" y="2346673"/>
            <a:ext cx="5757952" cy="2952120"/>
            <a:chOff x="3985696" y="3533966"/>
            <a:chExt cx="5757952" cy="2952120"/>
          </a:xfrm>
        </p:grpSpPr>
        <p:sp>
          <p:nvSpPr>
            <p:cNvPr id="20" name="TextBox 19"/>
            <p:cNvSpPr txBox="1"/>
            <p:nvPr/>
          </p:nvSpPr>
          <p:spPr>
            <a:xfrm>
              <a:off x="3985696" y="3533966"/>
              <a:ext cx="1005403" cy="523220"/>
            </a:xfrm>
            <a:prstGeom prst="rect">
              <a:avLst/>
            </a:prstGeom>
            <a:noFill/>
          </p:spPr>
          <p:txBody>
            <a:bodyPr wrap="none" rtlCol="0">
              <a:spAutoFit/>
            </a:bodyPr>
            <a:lstStyle/>
            <a:p>
              <a:r>
                <a:rPr lang="en-US" sz="2800" b="1" dirty="0" smtClean="0"/>
                <a:t>ISPO</a:t>
              </a:r>
              <a:r>
                <a:rPr lang="en-US" sz="2800" b="1" baseline="-25000" dirty="0" smtClean="0"/>
                <a:t>2</a:t>
              </a:r>
              <a:endParaRPr lang="en-US" sz="2800" b="1" baseline="-25000" dirty="0"/>
            </a:p>
          </p:txBody>
        </p:sp>
        <p:cxnSp>
          <p:nvCxnSpPr>
            <p:cNvPr id="37" name="Straight Arrow Connector 36"/>
            <p:cNvCxnSpPr/>
            <p:nvPr/>
          </p:nvCxnSpPr>
          <p:spPr>
            <a:xfrm>
              <a:off x="4711172" y="4147246"/>
              <a:ext cx="1052418" cy="1063423"/>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5296429" y="4038928"/>
              <a:ext cx="664014" cy="523220"/>
            </a:xfrm>
            <a:prstGeom prst="rect">
              <a:avLst/>
            </a:prstGeom>
            <a:noFill/>
          </p:spPr>
          <p:txBody>
            <a:bodyPr wrap="none" rtlCol="0">
              <a:spAutoFit/>
            </a:bodyPr>
            <a:lstStyle/>
            <a:p>
              <a:r>
                <a:rPr lang="en-US" sz="2800" b="1" dirty="0" smtClean="0"/>
                <a:t>NO</a:t>
              </a:r>
              <a:endParaRPr lang="en-US" sz="2800" b="1" baseline="-25000" dirty="0"/>
            </a:p>
          </p:txBody>
        </p:sp>
        <p:sp>
          <p:nvSpPr>
            <p:cNvPr id="39" name="TextBox 38"/>
            <p:cNvSpPr txBox="1"/>
            <p:nvPr/>
          </p:nvSpPr>
          <p:spPr>
            <a:xfrm>
              <a:off x="5612144" y="5223844"/>
              <a:ext cx="1120569" cy="523220"/>
            </a:xfrm>
            <a:prstGeom prst="rect">
              <a:avLst/>
            </a:prstGeom>
            <a:noFill/>
          </p:spPr>
          <p:txBody>
            <a:bodyPr wrap="none" rtlCol="0">
              <a:spAutoFit/>
            </a:bodyPr>
            <a:lstStyle/>
            <a:p>
              <a:r>
                <a:rPr lang="en-US" sz="2800" b="1" dirty="0" smtClean="0"/>
                <a:t>ISOPN</a:t>
              </a:r>
              <a:endParaRPr lang="en-US" sz="2800" b="1" baseline="-25000" dirty="0"/>
            </a:p>
          </p:txBody>
        </p:sp>
        <p:sp>
          <p:nvSpPr>
            <p:cNvPr id="40" name="TextBox 39"/>
            <p:cNvSpPr txBox="1"/>
            <p:nvPr/>
          </p:nvSpPr>
          <p:spPr>
            <a:xfrm rot="2682548">
              <a:off x="4060017" y="4533735"/>
              <a:ext cx="1915976" cy="461665"/>
            </a:xfrm>
            <a:prstGeom prst="rect">
              <a:avLst/>
            </a:prstGeom>
            <a:noFill/>
          </p:spPr>
          <p:txBody>
            <a:bodyPr wrap="none" rtlCol="0">
              <a:spAutoFit/>
            </a:bodyPr>
            <a:lstStyle/>
            <a:p>
              <a:r>
                <a:rPr lang="en-US" sz="2400" b="1" i="1" dirty="0" smtClean="0"/>
                <a:t>yield = 13.5%</a:t>
              </a:r>
              <a:endParaRPr lang="en-US" sz="2400" b="1" i="1" baseline="-25000" dirty="0"/>
            </a:p>
          </p:txBody>
        </p:sp>
        <p:cxnSp>
          <p:nvCxnSpPr>
            <p:cNvPr id="42" name="Straight Arrow Connector 41"/>
            <p:cNvCxnSpPr/>
            <p:nvPr/>
          </p:nvCxnSpPr>
          <p:spPr>
            <a:xfrm flipV="1">
              <a:off x="6924990" y="4809013"/>
              <a:ext cx="1465320" cy="77074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6914577" y="5580180"/>
              <a:ext cx="1519150" cy="68347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8488953" y="4540366"/>
              <a:ext cx="1254695" cy="523220"/>
            </a:xfrm>
            <a:prstGeom prst="rect">
              <a:avLst/>
            </a:prstGeom>
            <a:noFill/>
          </p:spPr>
          <p:txBody>
            <a:bodyPr wrap="none" rtlCol="0">
              <a:spAutoFit/>
            </a:bodyPr>
            <a:lstStyle/>
            <a:p>
              <a:r>
                <a:rPr lang="en-US" sz="2800" b="1" dirty="0"/>
                <a:t>H</a:t>
              </a:r>
              <a:r>
                <a:rPr lang="en-US" sz="2800" b="1" dirty="0" smtClean="0"/>
                <a:t>ONO</a:t>
              </a:r>
              <a:r>
                <a:rPr lang="en-US" sz="2800" b="1" baseline="-25000" dirty="0" smtClean="0"/>
                <a:t>2</a:t>
              </a:r>
              <a:endParaRPr lang="en-US" sz="2800" b="1" baseline="-25000" dirty="0"/>
            </a:p>
          </p:txBody>
        </p:sp>
        <p:sp>
          <p:nvSpPr>
            <p:cNvPr id="45" name="TextBox 44"/>
            <p:cNvSpPr txBox="1"/>
            <p:nvPr/>
          </p:nvSpPr>
          <p:spPr>
            <a:xfrm>
              <a:off x="8717332" y="5962866"/>
              <a:ext cx="785341" cy="523220"/>
            </a:xfrm>
            <a:prstGeom prst="rect">
              <a:avLst/>
            </a:prstGeom>
            <a:noFill/>
          </p:spPr>
          <p:txBody>
            <a:bodyPr wrap="none" rtlCol="0">
              <a:spAutoFit/>
            </a:bodyPr>
            <a:lstStyle/>
            <a:p>
              <a:r>
                <a:rPr lang="en-US" sz="2800" b="1" dirty="0" smtClean="0"/>
                <a:t>NO</a:t>
              </a:r>
              <a:r>
                <a:rPr lang="en-US" sz="2800" b="1" baseline="-25000" dirty="0" smtClean="0"/>
                <a:t>2</a:t>
              </a:r>
              <a:endParaRPr lang="en-US" sz="2800" b="1" baseline="-25000" dirty="0"/>
            </a:p>
          </p:txBody>
        </p:sp>
        <p:sp>
          <p:nvSpPr>
            <p:cNvPr id="46" name="TextBox 45"/>
            <p:cNvSpPr txBox="1"/>
            <p:nvPr/>
          </p:nvSpPr>
          <p:spPr>
            <a:xfrm rot="1490619">
              <a:off x="6601484" y="5906796"/>
              <a:ext cx="2061649" cy="461665"/>
            </a:xfrm>
            <a:prstGeom prst="rect">
              <a:avLst/>
            </a:prstGeom>
            <a:noFill/>
          </p:spPr>
          <p:txBody>
            <a:bodyPr wrap="none" rtlCol="0">
              <a:spAutoFit/>
            </a:bodyPr>
            <a:lstStyle/>
            <a:p>
              <a:r>
                <a:rPr lang="en-US" sz="2400" b="1" i="1" dirty="0" err="1" smtClean="0"/>
                <a:t>τ</a:t>
              </a:r>
              <a:r>
                <a:rPr lang="en-US" sz="2400" b="1" i="1" dirty="0" smtClean="0"/>
                <a:t> (NO</a:t>
              </a:r>
              <a:r>
                <a:rPr lang="en-US" sz="2400" b="1" i="1" baseline="-25000" dirty="0" smtClean="0"/>
                <a:t>2</a:t>
              </a:r>
              <a:r>
                <a:rPr lang="en-US" sz="2400" b="1" i="1" dirty="0" smtClean="0"/>
                <a:t>) ≤1 day</a:t>
              </a:r>
              <a:endParaRPr lang="en-US" sz="2400" b="1" i="1" baseline="-25000" dirty="0"/>
            </a:p>
          </p:txBody>
        </p:sp>
        <p:sp>
          <p:nvSpPr>
            <p:cNvPr id="47" name="TextBox 46"/>
            <p:cNvSpPr txBox="1"/>
            <p:nvPr/>
          </p:nvSpPr>
          <p:spPr>
            <a:xfrm rot="19929496">
              <a:off x="6882719" y="4680542"/>
              <a:ext cx="1543478" cy="461665"/>
            </a:xfrm>
            <a:prstGeom prst="rect">
              <a:avLst/>
            </a:prstGeom>
            <a:noFill/>
          </p:spPr>
          <p:txBody>
            <a:bodyPr wrap="none" rtlCol="0">
              <a:spAutoFit/>
            </a:bodyPr>
            <a:lstStyle/>
            <a:p>
              <a:r>
                <a:rPr lang="en-US" sz="2400" b="1" i="1" dirty="0" err="1" smtClean="0"/>
                <a:t>τ</a:t>
              </a:r>
              <a:r>
                <a:rPr lang="en-US" sz="2400" b="1" i="1" dirty="0" smtClean="0"/>
                <a:t> (HONO</a:t>
              </a:r>
              <a:r>
                <a:rPr lang="en-US" sz="2400" b="1" i="1" baseline="-25000" dirty="0" smtClean="0"/>
                <a:t>2</a:t>
              </a:r>
              <a:r>
                <a:rPr lang="en-US" sz="2400" b="1" i="1" dirty="0" smtClean="0"/>
                <a:t>)</a:t>
              </a:r>
              <a:endParaRPr lang="en-US" sz="2400" b="1" i="1" baseline="-25000" dirty="0"/>
            </a:p>
          </p:txBody>
        </p:sp>
      </p:grpSp>
      <p:sp>
        <p:nvSpPr>
          <p:cNvPr id="48" name="Rectangle 47"/>
          <p:cNvSpPr/>
          <p:nvPr/>
        </p:nvSpPr>
        <p:spPr>
          <a:xfrm>
            <a:off x="0" y="6101680"/>
            <a:ext cx="12192000" cy="830997"/>
          </a:xfrm>
          <a:prstGeom prst="rect">
            <a:avLst/>
          </a:prstGeom>
        </p:spPr>
        <p:txBody>
          <a:bodyPr wrap="square">
            <a:spAutoFit/>
          </a:bodyPr>
          <a:lstStyle/>
          <a:p>
            <a:r>
              <a:rPr lang="en-US" sz="2400" b="1" dirty="0"/>
              <a:t>=&gt; If OH oxidation </a:t>
            </a:r>
            <a:r>
              <a:rPr lang="en-US" sz="2400" b="1" dirty="0" smtClean="0"/>
              <a:t>or photolysis rules, </a:t>
            </a:r>
            <a:r>
              <a:rPr lang="en-US" sz="2400" b="1" dirty="0"/>
              <a:t>ISOPN will be converted </a:t>
            </a:r>
            <a:r>
              <a:rPr lang="en-US" sz="2400" b="1" dirty="0" smtClean="0"/>
              <a:t>to </a:t>
            </a:r>
            <a:r>
              <a:rPr lang="en-US" sz="2400" b="1" dirty="0" err="1" smtClean="0"/>
              <a:t>NOx</a:t>
            </a:r>
            <a:r>
              <a:rPr lang="en-US" sz="2400" b="1" dirty="0" smtClean="0"/>
              <a:t> with high efficiency in less than a </a:t>
            </a:r>
            <a:r>
              <a:rPr lang="en-US" sz="2400" b="1" dirty="0"/>
              <a:t>day.  </a:t>
            </a:r>
          </a:p>
        </p:txBody>
      </p:sp>
    </p:spTree>
    <p:extLst>
      <p:ext uri="{BB962C8B-B14F-4D97-AF65-F5344CB8AC3E}">
        <p14:creationId xmlns:p14="http://schemas.microsoft.com/office/powerpoint/2010/main" val="5365683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38036" y="0"/>
            <a:ext cx="12053964" cy="1325563"/>
          </a:xfrm>
        </p:spPr>
        <p:txBody>
          <a:bodyPr>
            <a:normAutofit/>
          </a:bodyPr>
          <a:lstStyle/>
          <a:p>
            <a:r>
              <a:rPr lang="en-US" dirty="0" smtClean="0"/>
              <a:t>What is the yield &amp; fate of the nitrates produced in isoprene oxidation? III. Routes to HNO</a:t>
            </a:r>
            <a:r>
              <a:rPr lang="en-US" baseline="-25000" dirty="0" smtClean="0"/>
              <a:t>3</a:t>
            </a:r>
            <a:endParaRPr lang="en-US" baseline="-25000" dirty="0"/>
          </a:p>
        </p:txBody>
      </p:sp>
      <p:grpSp>
        <p:nvGrpSpPr>
          <p:cNvPr id="3" name="Group 2"/>
          <p:cNvGrpSpPr/>
          <p:nvPr/>
        </p:nvGrpSpPr>
        <p:grpSpPr>
          <a:xfrm>
            <a:off x="3267910" y="2346673"/>
            <a:ext cx="5757952" cy="2952120"/>
            <a:chOff x="3985696" y="3533966"/>
            <a:chExt cx="5757952" cy="2952120"/>
          </a:xfrm>
        </p:grpSpPr>
        <p:sp>
          <p:nvSpPr>
            <p:cNvPr id="20" name="TextBox 19"/>
            <p:cNvSpPr txBox="1"/>
            <p:nvPr/>
          </p:nvSpPr>
          <p:spPr>
            <a:xfrm>
              <a:off x="3985696" y="3533966"/>
              <a:ext cx="1005403" cy="523220"/>
            </a:xfrm>
            <a:prstGeom prst="rect">
              <a:avLst/>
            </a:prstGeom>
            <a:noFill/>
          </p:spPr>
          <p:txBody>
            <a:bodyPr wrap="none" rtlCol="0">
              <a:spAutoFit/>
            </a:bodyPr>
            <a:lstStyle/>
            <a:p>
              <a:r>
                <a:rPr lang="en-US" sz="2800" b="1" dirty="0" smtClean="0"/>
                <a:t>ISPO</a:t>
              </a:r>
              <a:r>
                <a:rPr lang="en-US" sz="2800" b="1" baseline="-25000" dirty="0" smtClean="0"/>
                <a:t>2</a:t>
              </a:r>
              <a:endParaRPr lang="en-US" sz="2800" b="1" baseline="-25000" dirty="0"/>
            </a:p>
          </p:txBody>
        </p:sp>
        <p:cxnSp>
          <p:nvCxnSpPr>
            <p:cNvPr id="37" name="Straight Arrow Connector 36"/>
            <p:cNvCxnSpPr/>
            <p:nvPr/>
          </p:nvCxnSpPr>
          <p:spPr>
            <a:xfrm>
              <a:off x="4711172" y="4147246"/>
              <a:ext cx="1052418" cy="1063423"/>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5296429" y="4038928"/>
              <a:ext cx="664014" cy="523220"/>
            </a:xfrm>
            <a:prstGeom prst="rect">
              <a:avLst/>
            </a:prstGeom>
            <a:noFill/>
          </p:spPr>
          <p:txBody>
            <a:bodyPr wrap="none" rtlCol="0">
              <a:spAutoFit/>
            </a:bodyPr>
            <a:lstStyle/>
            <a:p>
              <a:r>
                <a:rPr lang="en-US" sz="2800" b="1" dirty="0" smtClean="0"/>
                <a:t>NO</a:t>
              </a:r>
              <a:endParaRPr lang="en-US" sz="2800" b="1" baseline="-25000" dirty="0"/>
            </a:p>
          </p:txBody>
        </p:sp>
        <p:sp>
          <p:nvSpPr>
            <p:cNvPr id="39" name="TextBox 38"/>
            <p:cNvSpPr txBox="1"/>
            <p:nvPr/>
          </p:nvSpPr>
          <p:spPr>
            <a:xfrm>
              <a:off x="5612144" y="5223844"/>
              <a:ext cx="1120569" cy="523220"/>
            </a:xfrm>
            <a:prstGeom prst="rect">
              <a:avLst/>
            </a:prstGeom>
            <a:noFill/>
          </p:spPr>
          <p:txBody>
            <a:bodyPr wrap="none" rtlCol="0">
              <a:spAutoFit/>
            </a:bodyPr>
            <a:lstStyle/>
            <a:p>
              <a:r>
                <a:rPr lang="en-US" sz="2800" b="1" dirty="0" smtClean="0"/>
                <a:t>ISOPN</a:t>
              </a:r>
              <a:endParaRPr lang="en-US" sz="2800" b="1" baseline="-25000" dirty="0"/>
            </a:p>
          </p:txBody>
        </p:sp>
        <p:sp>
          <p:nvSpPr>
            <p:cNvPr id="40" name="TextBox 39"/>
            <p:cNvSpPr txBox="1"/>
            <p:nvPr/>
          </p:nvSpPr>
          <p:spPr>
            <a:xfrm rot="2682548">
              <a:off x="4060017" y="4533735"/>
              <a:ext cx="1915976" cy="461665"/>
            </a:xfrm>
            <a:prstGeom prst="rect">
              <a:avLst/>
            </a:prstGeom>
            <a:noFill/>
          </p:spPr>
          <p:txBody>
            <a:bodyPr wrap="none" rtlCol="0">
              <a:spAutoFit/>
            </a:bodyPr>
            <a:lstStyle/>
            <a:p>
              <a:r>
                <a:rPr lang="en-US" sz="2400" b="1" i="1" dirty="0" smtClean="0"/>
                <a:t>yield = 13.5%</a:t>
              </a:r>
              <a:endParaRPr lang="en-US" sz="2400" b="1" i="1" baseline="-25000" dirty="0"/>
            </a:p>
          </p:txBody>
        </p:sp>
        <p:cxnSp>
          <p:nvCxnSpPr>
            <p:cNvPr id="42" name="Straight Arrow Connector 41"/>
            <p:cNvCxnSpPr/>
            <p:nvPr/>
          </p:nvCxnSpPr>
          <p:spPr>
            <a:xfrm flipV="1">
              <a:off x="6924990" y="4809013"/>
              <a:ext cx="1465320" cy="77074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6914577" y="5580180"/>
              <a:ext cx="1519150" cy="68347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8488953" y="4540366"/>
              <a:ext cx="1254695" cy="523220"/>
            </a:xfrm>
            <a:prstGeom prst="rect">
              <a:avLst/>
            </a:prstGeom>
            <a:noFill/>
          </p:spPr>
          <p:txBody>
            <a:bodyPr wrap="none" rtlCol="0">
              <a:spAutoFit/>
            </a:bodyPr>
            <a:lstStyle/>
            <a:p>
              <a:r>
                <a:rPr lang="en-US" sz="2800" b="1" dirty="0"/>
                <a:t>H</a:t>
              </a:r>
              <a:r>
                <a:rPr lang="en-US" sz="2800" b="1" dirty="0" smtClean="0"/>
                <a:t>ONO</a:t>
              </a:r>
              <a:r>
                <a:rPr lang="en-US" sz="2800" b="1" baseline="-25000" dirty="0" smtClean="0"/>
                <a:t>2</a:t>
              </a:r>
              <a:endParaRPr lang="en-US" sz="2800" b="1" baseline="-25000" dirty="0"/>
            </a:p>
          </p:txBody>
        </p:sp>
        <p:sp>
          <p:nvSpPr>
            <p:cNvPr id="45" name="TextBox 44"/>
            <p:cNvSpPr txBox="1"/>
            <p:nvPr/>
          </p:nvSpPr>
          <p:spPr>
            <a:xfrm>
              <a:off x="8717332" y="5962866"/>
              <a:ext cx="785341" cy="523220"/>
            </a:xfrm>
            <a:prstGeom prst="rect">
              <a:avLst/>
            </a:prstGeom>
            <a:noFill/>
          </p:spPr>
          <p:txBody>
            <a:bodyPr wrap="none" rtlCol="0">
              <a:spAutoFit/>
            </a:bodyPr>
            <a:lstStyle/>
            <a:p>
              <a:r>
                <a:rPr lang="en-US" sz="2800" b="1" dirty="0" smtClean="0"/>
                <a:t>NO</a:t>
              </a:r>
              <a:r>
                <a:rPr lang="en-US" sz="2800" b="1" baseline="-25000" dirty="0" smtClean="0"/>
                <a:t>2</a:t>
              </a:r>
              <a:endParaRPr lang="en-US" sz="2800" b="1" baseline="-25000" dirty="0"/>
            </a:p>
          </p:txBody>
        </p:sp>
        <p:sp>
          <p:nvSpPr>
            <p:cNvPr id="46" name="TextBox 45"/>
            <p:cNvSpPr txBox="1"/>
            <p:nvPr/>
          </p:nvSpPr>
          <p:spPr>
            <a:xfrm rot="1490619">
              <a:off x="6601484" y="5906796"/>
              <a:ext cx="2061649" cy="461665"/>
            </a:xfrm>
            <a:prstGeom prst="rect">
              <a:avLst/>
            </a:prstGeom>
            <a:noFill/>
          </p:spPr>
          <p:txBody>
            <a:bodyPr wrap="none" rtlCol="0">
              <a:spAutoFit/>
            </a:bodyPr>
            <a:lstStyle/>
            <a:p>
              <a:r>
                <a:rPr lang="en-US" sz="2400" b="1" i="1" dirty="0" err="1" smtClean="0"/>
                <a:t>τ</a:t>
              </a:r>
              <a:r>
                <a:rPr lang="en-US" sz="2400" b="1" i="1" dirty="0" smtClean="0"/>
                <a:t> (NO</a:t>
              </a:r>
              <a:r>
                <a:rPr lang="en-US" sz="2400" b="1" i="1" baseline="-25000" dirty="0" smtClean="0"/>
                <a:t>2</a:t>
              </a:r>
              <a:r>
                <a:rPr lang="en-US" sz="2400" b="1" i="1" dirty="0" smtClean="0"/>
                <a:t>) ≤1 day</a:t>
              </a:r>
              <a:endParaRPr lang="en-US" sz="2400" b="1" i="1" baseline="-25000" dirty="0"/>
            </a:p>
          </p:txBody>
        </p:sp>
        <p:sp>
          <p:nvSpPr>
            <p:cNvPr id="47" name="TextBox 46"/>
            <p:cNvSpPr txBox="1"/>
            <p:nvPr/>
          </p:nvSpPr>
          <p:spPr>
            <a:xfrm rot="19929496">
              <a:off x="6882719" y="4680542"/>
              <a:ext cx="1543478" cy="461665"/>
            </a:xfrm>
            <a:prstGeom prst="rect">
              <a:avLst/>
            </a:prstGeom>
            <a:noFill/>
          </p:spPr>
          <p:txBody>
            <a:bodyPr wrap="none" rtlCol="0">
              <a:spAutoFit/>
            </a:bodyPr>
            <a:lstStyle/>
            <a:p>
              <a:r>
                <a:rPr lang="en-US" sz="2400" b="1" i="1" dirty="0" err="1" smtClean="0"/>
                <a:t>τ</a:t>
              </a:r>
              <a:r>
                <a:rPr lang="en-US" sz="2400" b="1" i="1" dirty="0" smtClean="0"/>
                <a:t> (HONO</a:t>
              </a:r>
              <a:r>
                <a:rPr lang="en-US" sz="2400" b="1" i="1" baseline="-25000" dirty="0" smtClean="0"/>
                <a:t>2</a:t>
              </a:r>
              <a:r>
                <a:rPr lang="en-US" sz="2400" b="1" i="1" dirty="0" smtClean="0"/>
                <a:t>)</a:t>
              </a:r>
              <a:endParaRPr lang="en-US" sz="2400" b="1" i="1" baseline="-25000" dirty="0"/>
            </a:p>
          </p:txBody>
        </p:sp>
      </p:grpSp>
      <p:sp>
        <p:nvSpPr>
          <p:cNvPr id="16" name="Rectangle 15"/>
          <p:cNvSpPr/>
          <p:nvPr/>
        </p:nvSpPr>
        <p:spPr>
          <a:xfrm>
            <a:off x="496929" y="6101680"/>
            <a:ext cx="12192000" cy="461665"/>
          </a:xfrm>
          <a:prstGeom prst="rect">
            <a:avLst/>
          </a:prstGeom>
        </p:spPr>
        <p:txBody>
          <a:bodyPr wrap="square">
            <a:spAutoFit/>
          </a:bodyPr>
          <a:lstStyle/>
          <a:p>
            <a:r>
              <a:rPr lang="en-US" sz="2400" b="1" dirty="0"/>
              <a:t>=&gt; </a:t>
            </a:r>
            <a:r>
              <a:rPr lang="en-US" sz="2400" b="1" dirty="0" smtClean="0"/>
              <a:t>To be competitive, routes from ISOPN to HNO3 will need to be fast (</a:t>
            </a:r>
            <a:r>
              <a:rPr lang="en-US" sz="2400" b="1" i="1" dirty="0" err="1"/>
              <a:t>τ</a:t>
            </a:r>
            <a:r>
              <a:rPr lang="en-US" sz="2400" b="1" i="1" dirty="0"/>
              <a:t> </a:t>
            </a:r>
            <a:r>
              <a:rPr lang="en-US" sz="2400" b="1" dirty="0"/>
              <a:t>(HONO</a:t>
            </a:r>
            <a:r>
              <a:rPr lang="en-US" sz="2400" b="1" baseline="-25000" dirty="0"/>
              <a:t>2</a:t>
            </a:r>
            <a:r>
              <a:rPr lang="en-US" sz="2400" b="1" dirty="0" smtClean="0"/>
              <a:t>) &lt;&lt; day)</a:t>
            </a:r>
            <a:endParaRPr lang="en-US" sz="2400" b="1" baseline="-25000" dirty="0"/>
          </a:p>
        </p:txBody>
      </p:sp>
    </p:spTree>
    <p:extLst>
      <p:ext uri="{BB962C8B-B14F-4D97-AF65-F5344CB8AC3E}">
        <p14:creationId xmlns:p14="http://schemas.microsoft.com/office/powerpoint/2010/main" val="14504802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440" y="0"/>
            <a:ext cx="11703560" cy="1325563"/>
          </a:xfrm>
        </p:spPr>
        <p:txBody>
          <a:bodyPr>
            <a:normAutofit fontScale="90000"/>
          </a:bodyPr>
          <a:lstStyle/>
          <a:p>
            <a:r>
              <a:rPr lang="en-US" dirty="0" smtClean="0"/>
              <a:t>What is the yield &amp; fate of the nitrates produced in isoprene oxidation? </a:t>
            </a:r>
            <a:r>
              <a:rPr lang="en-US" dirty="0" err="1" smtClean="0"/>
              <a:t>IIIa</a:t>
            </a:r>
            <a:r>
              <a:rPr lang="en-US" dirty="0" smtClean="0"/>
              <a:t>. Deposition during SOAS </a:t>
            </a:r>
            <a:endParaRPr lang="en-US" dirty="0"/>
          </a:p>
        </p:txBody>
      </p:sp>
      <p:pic>
        <p:nvPicPr>
          <p:cNvPr id="9" name="Picture 8" descr="324182_1_figure_5227473_nfb19z(1).jpg"/>
          <p:cNvPicPr>
            <a:picLocks noChangeAspect="1"/>
          </p:cNvPicPr>
          <p:nvPr/>
        </p:nvPicPr>
        <p:blipFill rotWithShape="1">
          <a:blip r:embed="rId2" cstate="print">
            <a:extLst>
              <a:ext uri="{28A0092B-C50C-407E-A947-70E740481C1C}">
                <a14:useLocalDpi xmlns:a14="http://schemas.microsoft.com/office/drawing/2010/main" val="0"/>
              </a:ext>
            </a:extLst>
          </a:blip>
          <a:srcRect t="22963" b="23116"/>
          <a:stretch/>
        </p:blipFill>
        <p:spPr>
          <a:xfrm>
            <a:off x="4754027" y="1367916"/>
            <a:ext cx="6330237" cy="4417251"/>
          </a:xfrm>
          <a:prstGeom prst="rect">
            <a:avLst/>
          </a:prstGeom>
        </p:spPr>
      </p:pic>
      <p:sp>
        <p:nvSpPr>
          <p:cNvPr id="10" name="Rounded Rectangle 9"/>
          <p:cNvSpPr/>
          <p:nvPr/>
        </p:nvSpPr>
        <p:spPr>
          <a:xfrm>
            <a:off x="5090630" y="3329937"/>
            <a:ext cx="2846421" cy="1005066"/>
          </a:xfrm>
          <a:prstGeom prst="roundRect">
            <a:avLst/>
          </a:prstGeom>
          <a:solidFill>
            <a:srgbClr val="FF00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9519152" y="6211669"/>
            <a:ext cx="4710731" cy="646331"/>
          </a:xfrm>
          <a:prstGeom prst="rect">
            <a:avLst/>
          </a:prstGeom>
          <a:noFill/>
        </p:spPr>
        <p:txBody>
          <a:bodyPr wrap="square" rtlCol="0">
            <a:spAutoFit/>
          </a:bodyPr>
          <a:lstStyle/>
          <a:p>
            <a:r>
              <a:rPr lang="en-US" dirty="0" smtClean="0"/>
              <a:t>Tran Nguyen, </a:t>
            </a:r>
          </a:p>
          <a:p>
            <a:r>
              <a:rPr lang="en-US" dirty="0" smtClean="0"/>
              <a:t>PNAS, 2015.  </a:t>
            </a:r>
            <a:endParaRPr lang="en-US" dirty="0"/>
          </a:p>
        </p:txBody>
      </p:sp>
      <p:pic>
        <p:nvPicPr>
          <p:cNvPr id="7" name="Picture 6" descr="944202_139760716214940_1342318186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63" y="1373259"/>
            <a:ext cx="2818240" cy="2113680"/>
          </a:xfrm>
          <a:prstGeom prst="rect">
            <a:avLst/>
          </a:prstGeom>
        </p:spPr>
      </p:pic>
      <p:pic>
        <p:nvPicPr>
          <p:cNvPr id="11" name="Picture 10"/>
          <p:cNvPicPr>
            <a:picLocks noChangeAspect="1"/>
          </p:cNvPicPr>
          <p:nvPr/>
        </p:nvPicPr>
        <p:blipFill rotWithShape="1">
          <a:blip r:embed="rId4"/>
          <a:srcRect t="45241"/>
          <a:stretch/>
        </p:blipFill>
        <p:spPr>
          <a:xfrm>
            <a:off x="241269" y="3489400"/>
            <a:ext cx="4146699" cy="2857788"/>
          </a:xfrm>
          <a:prstGeom prst="rect">
            <a:avLst/>
          </a:prstGeom>
        </p:spPr>
      </p:pic>
      <p:sp>
        <p:nvSpPr>
          <p:cNvPr id="12" name="TextBox 11"/>
          <p:cNvSpPr txBox="1"/>
          <p:nvPr/>
        </p:nvSpPr>
        <p:spPr>
          <a:xfrm>
            <a:off x="193250" y="6396335"/>
            <a:ext cx="9004838" cy="461665"/>
          </a:xfrm>
          <a:prstGeom prst="rect">
            <a:avLst/>
          </a:prstGeom>
          <a:noFill/>
        </p:spPr>
        <p:txBody>
          <a:bodyPr wrap="none" rtlCol="0">
            <a:spAutoFit/>
          </a:bodyPr>
          <a:lstStyle/>
          <a:p>
            <a:r>
              <a:rPr lang="en-US" sz="2400" b="1" dirty="0" smtClean="0">
                <a:sym typeface="Wingdings"/>
              </a:rPr>
              <a:t>=&gt;  Deposition may be competitive when [OH] is low.  Generally, not.   </a:t>
            </a:r>
            <a:endParaRPr lang="en-US" sz="2400" b="1" dirty="0"/>
          </a:p>
        </p:txBody>
      </p:sp>
      <p:sp>
        <p:nvSpPr>
          <p:cNvPr id="13" name="TextBox 12"/>
          <p:cNvSpPr txBox="1"/>
          <p:nvPr/>
        </p:nvSpPr>
        <p:spPr>
          <a:xfrm>
            <a:off x="5079710" y="5646547"/>
            <a:ext cx="6611909" cy="707886"/>
          </a:xfrm>
          <a:prstGeom prst="rect">
            <a:avLst/>
          </a:prstGeom>
          <a:noFill/>
        </p:spPr>
        <p:txBody>
          <a:bodyPr wrap="square" rtlCol="0">
            <a:spAutoFit/>
          </a:bodyPr>
          <a:lstStyle/>
          <a:p>
            <a:r>
              <a:rPr lang="en-US" sz="2000" b="1" dirty="0" smtClean="0"/>
              <a:t>Deposition velocity is ~ 1 cm s</a:t>
            </a:r>
            <a:r>
              <a:rPr lang="en-US" sz="2000" b="1" baseline="30000" dirty="0" smtClean="0"/>
              <a:t>-1</a:t>
            </a:r>
            <a:r>
              <a:rPr lang="en-US" sz="2000" b="1" dirty="0" smtClean="0"/>
              <a:t> average during daytime. For 1500 m boundary layer, tau is ~2 days.  </a:t>
            </a:r>
            <a:endParaRPr lang="en-US" sz="2000" b="1" dirty="0"/>
          </a:p>
        </p:txBody>
      </p:sp>
      <p:sp>
        <p:nvSpPr>
          <p:cNvPr id="3" name="Rectangle 2"/>
          <p:cNvSpPr/>
          <p:nvPr/>
        </p:nvSpPr>
        <p:spPr>
          <a:xfrm>
            <a:off x="5861594" y="3244334"/>
            <a:ext cx="468811" cy="369332"/>
          </a:xfrm>
          <a:prstGeom prst="rect">
            <a:avLst/>
          </a:prstGeom>
        </p:spPr>
        <p:txBody>
          <a:bodyPr wrap="none">
            <a:spAutoFit/>
          </a:bodyPr>
          <a:lstStyle/>
          <a:p>
            <a:r>
              <a:rPr lang="en-US" dirty="0"/>
              <a:t>6 – </a:t>
            </a:r>
          </a:p>
        </p:txBody>
      </p:sp>
    </p:spTree>
    <p:extLst>
      <p:ext uri="{BB962C8B-B14F-4D97-AF65-F5344CB8AC3E}">
        <p14:creationId xmlns:p14="http://schemas.microsoft.com/office/powerpoint/2010/main" val="41818826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742680" y="1560049"/>
            <a:ext cx="6311275" cy="3838031"/>
          </a:xfrm>
          <a:prstGeom prst="rect">
            <a:avLst/>
          </a:prstGeom>
        </p:spPr>
      </p:pic>
      <p:sp>
        <p:nvSpPr>
          <p:cNvPr id="2" name="Title 1"/>
          <p:cNvSpPr>
            <a:spLocks noGrp="1"/>
          </p:cNvSpPr>
          <p:nvPr>
            <p:ph type="title"/>
          </p:nvPr>
        </p:nvSpPr>
        <p:spPr>
          <a:xfrm>
            <a:off x="6432462" y="5390414"/>
            <a:ext cx="5645659" cy="1325563"/>
          </a:xfrm>
        </p:spPr>
        <p:txBody>
          <a:bodyPr>
            <a:normAutofit/>
          </a:bodyPr>
          <a:lstStyle/>
          <a:p>
            <a:r>
              <a:rPr lang="en-US" sz="2400" dirty="0" smtClean="0"/>
              <a:t>SEAC4RS, DC8 flight of September 6</a:t>
            </a:r>
            <a:endParaRPr lang="en-US" sz="2400" dirty="0"/>
          </a:p>
        </p:txBody>
      </p:sp>
      <p:pic>
        <p:nvPicPr>
          <p:cNvPr id="4" name="Picture 3"/>
          <p:cNvPicPr>
            <a:picLocks noChangeAspect="1"/>
          </p:cNvPicPr>
          <p:nvPr/>
        </p:nvPicPr>
        <p:blipFill>
          <a:blip r:embed="rId3"/>
          <a:stretch>
            <a:fillRect/>
          </a:stretch>
        </p:blipFill>
        <p:spPr>
          <a:xfrm>
            <a:off x="320820" y="3652161"/>
            <a:ext cx="5722627" cy="2935289"/>
          </a:xfrm>
          <a:prstGeom prst="rect">
            <a:avLst/>
          </a:prstGeom>
        </p:spPr>
      </p:pic>
      <p:sp>
        <p:nvSpPr>
          <p:cNvPr id="5" name="TextBox 4"/>
          <p:cNvSpPr txBox="1"/>
          <p:nvPr/>
        </p:nvSpPr>
        <p:spPr>
          <a:xfrm>
            <a:off x="3515083" y="6457890"/>
            <a:ext cx="2276209" cy="400110"/>
          </a:xfrm>
          <a:prstGeom prst="rect">
            <a:avLst/>
          </a:prstGeom>
          <a:noFill/>
        </p:spPr>
        <p:txBody>
          <a:bodyPr wrap="none" rtlCol="0">
            <a:spAutoFit/>
          </a:bodyPr>
          <a:lstStyle/>
          <a:p>
            <a:r>
              <a:rPr lang="en-US" sz="2000" b="1" dirty="0" err="1" smtClean="0"/>
              <a:t>Wisthaler</a:t>
            </a:r>
            <a:r>
              <a:rPr lang="en-US" sz="2000" b="1" dirty="0" smtClean="0"/>
              <a:t>, Isoprene</a:t>
            </a:r>
            <a:endParaRPr lang="en-US" sz="2000" b="1" dirty="0"/>
          </a:p>
        </p:txBody>
      </p:sp>
      <p:sp>
        <p:nvSpPr>
          <p:cNvPr id="6" name="Rectangle 5"/>
          <p:cNvSpPr/>
          <p:nvPr/>
        </p:nvSpPr>
        <p:spPr>
          <a:xfrm>
            <a:off x="3475793" y="4014650"/>
            <a:ext cx="711930" cy="4441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93196" y="3274508"/>
            <a:ext cx="1184748" cy="369332"/>
          </a:xfrm>
          <a:prstGeom prst="rect">
            <a:avLst/>
          </a:prstGeom>
          <a:noFill/>
        </p:spPr>
        <p:txBody>
          <a:bodyPr wrap="none" rtlCol="0">
            <a:spAutoFit/>
          </a:bodyPr>
          <a:lstStyle/>
          <a:p>
            <a:r>
              <a:rPr lang="en-US" dirty="0" smtClean="0"/>
              <a:t>Ozark runs</a:t>
            </a:r>
            <a:endParaRPr lang="en-US" dirty="0"/>
          </a:p>
        </p:txBody>
      </p:sp>
      <p:sp>
        <p:nvSpPr>
          <p:cNvPr id="11" name="Title 1"/>
          <p:cNvSpPr txBox="1">
            <a:spLocks/>
          </p:cNvSpPr>
          <p:nvPr/>
        </p:nvSpPr>
        <p:spPr>
          <a:xfrm>
            <a:off x="488440" y="0"/>
            <a:ext cx="1170356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What is the yield &amp; fate of the nitrates produced in isoprene oxidation? IIlb. Other routes? Aerosol?</a:t>
            </a:r>
            <a:endParaRPr lang="en-US" dirty="0"/>
          </a:p>
        </p:txBody>
      </p:sp>
    </p:spTree>
    <p:extLst>
      <p:ext uri="{BB962C8B-B14F-4D97-AF65-F5344CB8AC3E}">
        <p14:creationId xmlns:p14="http://schemas.microsoft.com/office/powerpoint/2010/main" val="39836013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393"/>
          <a:stretch/>
        </p:blipFill>
        <p:spPr bwMode="auto">
          <a:xfrm>
            <a:off x="6640175" y="1550919"/>
            <a:ext cx="5111906" cy="383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840422" y="3901605"/>
            <a:ext cx="5324596" cy="2732673"/>
          </a:xfrm>
          <a:prstGeom prst="rect">
            <a:avLst/>
          </a:prstGeom>
        </p:spPr>
      </p:pic>
      <p:sp>
        <p:nvSpPr>
          <p:cNvPr id="6" name="Oval 5"/>
          <p:cNvSpPr/>
          <p:nvPr/>
        </p:nvSpPr>
        <p:spPr>
          <a:xfrm>
            <a:off x="3259530" y="4728754"/>
            <a:ext cx="348343" cy="3048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936302" y="1047855"/>
            <a:ext cx="4983755" cy="3033590"/>
          </a:xfrm>
          <a:prstGeom prst="rect">
            <a:avLst/>
          </a:prstGeom>
        </p:spPr>
      </p:pic>
      <p:sp>
        <p:nvSpPr>
          <p:cNvPr id="12" name="TextBox 11"/>
          <p:cNvSpPr txBox="1"/>
          <p:nvPr/>
        </p:nvSpPr>
        <p:spPr>
          <a:xfrm>
            <a:off x="8351470" y="6111517"/>
            <a:ext cx="3634328" cy="400110"/>
          </a:xfrm>
          <a:prstGeom prst="rect">
            <a:avLst/>
          </a:prstGeom>
          <a:noFill/>
        </p:spPr>
        <p:txBody>
          <a:bodyPr wrap="none" rtlCol="0">
            <a:spAutoFit/>
          </a:bodyPr>
          <a:lstStyle/>
          <a:p>
            <a:r>
              <a:rPr lang="en-US" sz="2000" b="1" dirty="0" smtClean="0"/>
              <a:t>NO Ryerson;  Isoprene </a:t>
            </a:r>
            <a:r>
              <a:rPr lang="en-US" sz="2000" b="1" dirty="0" err="1"/>
              <a:t>Wisthaler</a:t>
            </a:r>
            <a:endParaRPr lang="en-US" sz="2000" b="1" dirty="0"/>
          </a:p>
        </p:txBody>
      </p:sp>
      <p:cxnSp>
        <p:nvCxnSpPr>
          <p:cNvPr id="8" name="Straight Arrow Connector 7"/>
          <p:cNvCxnSpPr/>
          <p:nvPr/>
        </p:nvCxnSpPr>
        <p:spPr>
          <a:xfrm flipV="1">
            <a:off x="3607873" y="2619873"/>
            <a:ext cx="3542074" cy="21088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81172" y="1873275"/>
            <a:ext cx="296876" cy="369332"/>
          </a:xfrm>
          <a:prstGeom prst="rect">
            <a:avLst/>
          </a:prstGeom>
          <a:noFill/>
        </p:spPr>
        <p:txBody>
          <a:bodyPr wrap="none" rtlCol="0">
            <a:spAutoFit/>
          </a:bodyPr>
          <a:lstStyle/>
          <a:p>
            <a:r>
              <a:rPr lang="en-US" dirty="0" smtClean="0"/>
              <a:t>E</a:t>
            </a:r>
            <a:endParaRPr lang="en-US" dirty="0"/>
          </a:p>
        </p:txBody>
      </p:sp>
      <p:sp>
        <p:nvSpPr>
          <p:cNvPr id="13" name="TextBox 12"/>
          <p:cNvSpPr txBox="1"/>
          <p:nvPr/>
        </p:nvSpPr>
        <p:spPr>
          <a:xfrm>
            <a:off x="8114549" y="1900886"/>
            <a:ext cx="389850" cy="369332"/>
          </a:xfrm>
          <a:prstGeom prst="rect">
            <a:avLst/>
          </a:prstGeom>
          <a:noFill/>
        </p:spPr>
        <p:txBody>
          <a:bodyPr wrap="none" rtlCol="0">
            <a:spAutoFit/>
          </a:bodyPr>
          <a:lstStyle/>
          <a:p>
            <a:r>
              <a:rPr lang="en-US" dirty="0"/>
              <a:t>W</a:t>
            </a:r>
          </a:p>
        </p:txBody>
      </p:sp>
      <p:sp>
        <p:nvSpPr>
          <p:cNvPr id="14" name="TextBox 13"/>
          <p:cNvSpPr txBox="1"/>
          <p:nvPr/>
        </p:nvSpPr>
        <p:spPr>
          <a:xfrm>
            <a:off x="9385874" y="2304965"/>
            <a:ext cx="296876" cy="369332"/>
          </a:xfrm>
          <a:prstGeom prst="rect">
            <a:avLst/>
          </a:prstGeom>
          <a:noFill/>
        </p:spPr>
        <p:txBody>
          <a:bodyPr wrap="none" rtlCol="0">
            <a:spAutoFit/>
          </a:bodyPr>
          <a:lstStyle/>
          <a:p>
            <a:r>
              <a:rPr lang="en-US" dirty="0" smtClean="0"/>
              <a:t>E</a:t>
            </a:r>
            <a:endParaRPr lang="en-US" dirty="0"/>
          </a:p>
        </p:txBody>
      </p:sp>
      <p:sp>
        <p:nvSpPr>
          <p:cNvPr id="15" name="TextBox 14"/>
          <p:cNvSpPr txBox="1"/>
          <p:nvPr/>
        </p:nvSpPr>
        <p:spPr>
          <a:xfrm>
            <a:off x="10292221" y="2291158"/>
            <a:ext cx="389850" cy="369332"/>
          </a:xfrm>
          <a:prstGeom prst="rect">
            <a:avLst/>
          </a:prstGeom>
          <a:noFill/>
        </p:spPr>
        <p:txBody>
          <a:bodyPr wrap="none" rtlCol="0">
            <a:spAutoFit/>
          </a:bodyPr>
          <a:lstStyle/>
          <a:p>
            <a:r>
              <a:rPr lang="en-US" dirty="0"/>
              <a:t>W</a:t>
            </a:r>
          </a:p>
        </p:txBody>
      </p:sp>
      <p:sp>
        <p:nvSpPr>
          <p:cNvPr id="16" name="TextBox 15"/>
          <p:cNvSpPr txBox="1"/>
          <p:nvPr/>
        </p:nvSpPr>
        <p:spPr>
          <a:xfrm>
            <a:off x="11183397" y="2277353"/>
            <a:ext cx="296876" cy="369332"/>
          </a:xfrm>
          <a:prstGeom prst="rect">
            <a:avLst/>
          </a:prstGeom>
          <a:noFill/>
        </p:spPr>
        <p:txBody>
          <a:bodyPr wrap="none" rtlCol="0">
            <a:spAutoFit/>
          </a:bodyPr>
          <a:lstStyle/>
          <a:p>
            <a:r>
              <a:rPr lang="en-US" dirty="0" smtClean="0"/>
              <a:t>E</a:t>
            </a:r>
            <a:endParaRPr lang="en-US" dirty="0"/>
          </a:p>
        </p:txBody>
      </p:sp>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3517" b="799"/>
          <a:stretch/>
        </p:blipFill>
        <p:spPr bwMode="auto">
          <a:xfrm>
            <a:off x="6654540" y="5356626"/>
            <a:ext cx="5111906" cy="304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712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804" y="148014"/>
            <a:ext cx="10515600" cy="1325563"/>
          </a:xfrm>
        </p:spPr>
        <p:txBody>
          <a:bodyPr/>
          <a:lstStyle/>
          <a:p>
            <a:r>
              <a:rPr lang="en-US" dirty="0" smtClean="0"/>
              <a:t>Recall from the laboratory </a:t>
            </a:r>
            <a:endParaRPr lang="en-US" dirty="0"/>
          </a:p>
        </p:txBody>
      </p:sp>
      <p:pic>
        <p:nvPicPr>
          <p:cNvPr id="7" name="Picture 6" descr="232234vsch2o.png"/>
          <p:cNvPicPr>
            <a:picLocks noChangeAspect="1"/>
          </p:cNvPicPr>
          <p:nvPr/>
        </p:nvPicPr>
        <p:blipFill rotWithShape="1">
          <a:blip r:embed="rId2">
            <a:extLst>
              <a:ext uri="{28A0092B-C50C-407E-A947-70E740481C1C}">
                <a14:useLocalDpi xmlns:a14="http://schemas.microsoft.com/office/drawing/2010/main" val="0"/>
              </a:ext>
            </a:extLst>
          </a:blip>
          <a:srcRect b="1602"/>
          <a:stretch/>
        </p:blipFill>
        <p:spPr>
          <a:xfrm>
            <a:off x="676373" y="1303191"/>
            <a:ext cx="4996893" cy="3878903"/>
          </a:xfrm>
          <a:prstGeom prst="rect">
            <a:avLst/>
          </a:prstGeom>
        </p:spPr>
      </p:pic>
      <p:sp>
        <p:nvSpPr>
          <p:cNvPr id="8" name="TextBox 7"/>
          <p:cNvSpPr txBox="1"/>
          <p:nvPr/>
        </p:nvSpPr>
        <p:spPr>
          <a:xfrm>
            <a:off x="2208570" y="4265972"/>
            <a:ext cx="4403338" cy="369332"/>
          </a:xfrm>
          <a:prstGeom prst="rect">
            <a:avLst/>
          </a:prstGeom>
          <a:noFill/>
        </p:spPr>
        <p:txBody>
          <a:bodyPr wrap="square" rtlCol="0">
            <a:spAutoFit/>
          </a:bodyPr>
          <a:lstStyle/>
          <a:p>
            <a:r>
              <a:rPr lang="en-US" b="1" dirty="0" smtClean="0"/>
              <a:t>FIXCIT – H</a:t>
            </a:r>
            <a:r>
              <a:rPr lang="en-US" b="1" baseline="-25000" dirty="0" smtClean="0"/>
              <a:t>2</a:t>
            </a:r>
            <a:r>
              <a:rPr lang="en-US" b="1" dirty="0" smtClean="0"/>
              <a:t>CO  Frank </a:t>
            </a:r>
            <a:r>
              <a:rPr lang="en-US" b="1" dirty="0" err="1" smtClean="0"/>
              <a:t>Keutsch</a:t>
            </a:r>
            <a:r>
              <a:rPr lang="en-US" b="1" dirty="0" smtClean="0"/>
              <a:t> </a:t>
            </a:r>
            <a:endParaRPr lang="en-US" b="1" dirty="0"/>
          </a:p>
        </p:txBody>
      </p:sp>
      <p:sp>
        <p:nvSpPr>
          <p:cNvPr id="9" name="TextBox 8"/>
          <p:cNvSpPr txBox="1"/>
          <p:nvPr/>
        </p:nvSpPr>
        <p:spPr>
          <a:xfrm>
            <a:off x="717785" y="5411849"/>
            <a:ext cx="5383391" cy="923330"/>
          </a:xfrm>
          <a:prstGeom prst="rect">
            <a:avLst/>
          </a:prstGeom>
          <a:noFill/>
        </p:spPr>
        <p:txBody>
          <a:bodyPr wrap="square" rtlCol="0">
            <a:spAutoFit/>
          </a:bodyPr>
          <a:lstStyle/>
          <a:p>
            <a:r>
              <a:rPr lang="en-US" b="1" dirty="0" smtClean="0"/>
              <a:t>In the laboratory (FIXCIT), lifetime of the sum of ISOPN and its oxidation products (MACRN/MVKN) and of H</a:t>
            </a:r>
            <a:r>
              <a:rPr lang="en-US" b="1" baseline="-25000" dirty="0" smtClean="0"/>
              <a:t>2</a:t>
            </a:r>
            <a:r>
              <a:rPr lang="en-US" b="1" dirty="0" smtClean="0"/>
              <a:t>CO is long.  Slope reflects the relative yields. </a:t>
            </a:r>
            <a:endParaRPr lang="en-US" b="1" dirty="0"/>
          </a:p>
        </p:txBody>
      </p:sp>
    </p:spTree>
    <p:extLst>
      <p:ext uri="{BB962C8B-B14F-4D97-AF65-F5344CB8AC3E}">
        <p14:creationId xmlns:p14="http://schemas.microsoft.com/office/powerpoint/2010/main" val="34302032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29" y="0"/>
            <a:ext cx="10515600" cy="1325563"/>
          </a:xfrm>
        </p:spPr>
        <p:txBody>
          <a:bodyPr/>
          <a:lstStyle/>
          <a:p>
            <a:r>
              <a:rPr lang="en-US" dirty="0" smtClean="0"/>
              <a:t>Top science questions</a:t>
            </a:r>
            <a:endParaRPr lang="en-US" dirty="0"/>
          </a:p>
        </p:txBody>
      </p:sp>
      <p:sp>
        <p:nvSpPr>
          <p:cNvPr id="3" name="Content Placeholder 2"/>
          <p:cNvSpPr>
            <a:spLocks noGrp="1"/>
          </p:cNvSpPr>
          <p:nvPr>
            <p:ph idx="1"/>
          </p:nvPr>
        </p:nvSpPr>
        <p:spPr>
          <a:xfrm>
            <a:off x="697099" y="1217711"/>
            <a:ext cx="10515600" cy="4351338"/>
          </a:xfrm>
        </p:spPr>
        <p:txBody>
          <a:bodyPr/>
          <a:lstStyle/>
          <a:p>
            <a:r>
              <a:rPr lang="en-US" dirty="0" smtClean="0"/>
              <a:t>What is the impact of biogenic emissions on tropospheric ozone and organic aerosol? </a:t>
            </a:r>
            <a:r>
              <a:rPr lang="en-US" dirty="0"/>
              <a:t>H</a:t>
            </a:r>
            <a:r>
              <a:rPr lang="en-US" dirty="0" smtClean="0"/>
              <a:t>ow does this impact change with changes in  anthropogenic emissions?</a:t>
            </a:r>
          </a:p>
          <a:p>
            <a:endParaRPr lang="en-US" dirty="0"/>
          </a:p>
          <a:p>
            <a:endParaRPr lang="en-US" dirty="0"/>
          </a:p>
        </p:txBody>
      </p:sp>
      <p:pic>
        <p:nvPicPr>
          <p:cNvPr id="4" name="Picture 3"/>
          <p:cNvPicPr>
            <a:picLocks noChangeAspect="1"/>
          </p:cNvPicPr>
          <p:nvPr/>
        </p:nvPicPr>
        <p:blipFill>
          <a:blip r:embed="rId2"/>
          <a:stretch>
            <a:fillRect/>
          </a:stretch>
        </p:blipFill>
        <p:spPr>
          <a:xfrm>
            <a:off x="4137433" y="2464212"/>
            <a:ext cx="7661165" cy="3774057"/>
          </a:xfrm>
          <a:prstGeom prst="rect">
            <a:avLst/>
          </a:prstGeom>
        </p:spPr>
      </p:pic>
      <p:sp>
        <p:nvSpPr>
          <p:cNvPr id="5" name="TextBox 4"/>
          <p:cNvSpPr txBox="1"/>
          <p:nvPr/>
        </p:nvSpPr>
        <p:spPr>
          <a:xfrm>
            <a:off x="580940" y="3503463"/>
            <a:ext cx="3836727" cy="1938992"/>
          </a:xfrm>
          <a:prstGeom prst="rect">
            <a:avLst/>
          </a:prstGeom>
          <a:noFill/>
        </p:spPr>
        <p:txBody>
          <a:bodyPr wrap="square" rtlCol="0">
            <a:spAutoFit/>
          </a:bodyPr>
          <a:lstStyle/>
          <a:p>
            <a:r>
              <a:rPr lang="en-US" sz="2400" dirty="0"/>
              <a:t>Percent change in </a:t>
            </a:r>
            <a:r>
              <a:rPr lang="en-US" sz="2400" dirty="0" err="1" smtClean="0"/>
              <a:t>tropos-pheric</a:t>
            </a:r>
            <a:r>
              <a:rPr lang="en-US" sz="2400" dirty="0" smtClean="0"/>
              <a:t> ozone column if all </a:t>
            </a:r>
            <a:r>
              <a:rPr lang="en-US" sz="2400" dirty="0"/>
              <a:t>humans </a:t>
            </a:r>
            <a:r>
              <a:rPr lang="en-US" sz="2400" dirty="0" smtClean="0"/>
              <a:t>emitted </a:t>
            </a:r>
            <a:r>
              <a:rPr lang="en-US" sz="2400" dirty="0" err="1" smtClean="0"/>
              <a:t>NO</a:t>
            </a:r>
            <a:r>
              <a:rPr lang="en-US" sz="2400" baseline="-25000" dirty="0" err="1" smtClean="0"/>
              <a:t>x</a:t>
            </a:r>
            <a:r>
              <a:rPr lang="en-US" sz="2400" dirty="0" smtClean="0"/>
              <a:t> </a:t>
            </a:r>
            <a:r>
              <a:rPr lang="en-US" sz="2400" dirty="0"/>
              <a:t>(NO+NO</a:t>
            </a:r>
            <a:r>
              <a:rPr lang="en-US" sz="2400" baseline="-25000" dirty="0"/>
              <a:t>2</a:t>
            </a:r>
            <a:r>
              <a:rPr lang="en-US" sz="2400" dirty="0"/>
              <a:t>) </a:t>
            </a:r>
            <a:r>
              <a:rPr lang="en-US" sz="2400" dirty="0" smtClean="0"/>
              <a:t>like </a:t>
            </a:r>
            <a:r>
              <a:rPr lang="en-US" sz="2400" dirty="0"/>
              <a:t>North </a:t>
            </a:r>
            <a:r>
              <a:rPr lang="en-US" sz="2400" dirty="0" smtClean="0"/>
              <a:t>Americans (in 2008).</a:t>
            </a:r>
            <a:endParaRPr lang="en-US" sz="2400" dirty="0"/>
          </a:p>
        </p:txBody>
      </p:sp>
      <p:sp>
        <p:nvSpPr>
          <p:cNvPr id="6" name="TextBox 5"/>
          <p:cNvSpPr txBox="1"/>
          <p:nvPr/>
        </p:nvSpPr>
        <p:spPr>
          <a:xfrm>
            <a:off x="5654160" y="6175523"/>
            <a:ext cx="3899657" cy="369332"/>
          </a:xfrm>
          <a:prstGeom prst="rect">
            <a:avLst/>
          </a:prstGeom>
          <a:noFill/>
        </p:spPr>
        <p:txBody>
          <a:bodyPr wrap="none" rtlCol="0">
            <a:spAutoFit/>
          </a:bodyPr>
          <a:lstStyle/>
          <a:p>
            <a:r>
              <a:rPr lang="en-US" dirty="0" err="1" smtClean="0"/>
              <a:t>Paulot</a:t>
            </a:r>
            <a:r>
              <a:rPr lang="en-US" dirty="0" smtClean="0"/>
              <a:t>, et al., Atmos. Chem. Phys., 2012</a:t>
            </a:r>
            <a:endParaRPr lang="en-US" dirty="0"/>
          </a:p>
        </p:txBody>
      </p:sp>
    </p:spTree>
    <p:extLst>
      <p:ext uri="{BB962C8B-B14F-4D97-AF65-F5344CB8AC3E}">
        <p14:creationId xmlns:p14="http://schemas.microsoft.com/office/powerpoint/2010/main" val="40486397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803" y="148014"/>
            <a:ext cx="11097049" cy="1325563"/>
          </a:xfrm>
        </p:spPr>
        <p:txBody>
          <a:bodyPr/>
          <a:lstStyle/>
          <a:p>
            <a:r>
              <a:rPr lang="en-US" dirty="0" smtClean="0"/>
              <a:t>Beautifully correlated in field as well, but … </a:t>
            </a:r>
            <a:endParaRPr lang="en-US" dirty="0"/>
          </a:p>
        </p:txBody>
      </p:sp>
      <p:pic>
        <p:nvPicPr>
          <p:cNvPr id="7" name="Picture 6" descr="232234vsch2o.png"/>
          <p:cNvPicPr>
            <a:picLocks noChangeAspect="1"/>
          </p:cNvPicPr>
          <p:nvPr/>
        </p:nvPicPr>
        <p:blipFill rotWithShape="1">
          <a:blip r:embed="rId2">
            <a:alphaModFix amt="29000"/>
            <a:extLst>
              <a:ext uri="{28A0092B-C50C-407E-A947-70E740481C1C}">
                <a14:useLocalDpi xmlns:a14="http://schemas.microsoft.com/office/drawing/2010/main" val="0"/>
              </a:ext>
            </a:extLst>
          </a:blip>
          <a:srcRect b="1602"/>
          <a:stretch/>
        </p:blipFill>
        <p:spPr>
          <a:xfrm>
            <a:off x="676373" y="1303191"/>
            <a:ext cx="4996893" cy="3878903"/>
          </a:xfrm>
          <a:prstGeom prst="rect">
            <a:avLst/>
          </a:prstGeom>
        </p:spPr>
      </p:pic>
      <p:sp>
        <p:nvSpPr>
          <p:cNvPr id="9" name="TextBox 8"/>
          <p:cNvSpPr txBox="1"/>
          <p:nvPr/>
        </p:nvSpPr>
        <p:spPr>
          <a:xfrm>
            <a:off x="372696" y="5273791"/>
            <a:ext cx="5383392" cy="923330"/>
          </a:xfrm>
          <a:prstGeom prst="rect">
            <a:avLst/>
          </a:prstGeom>
          <a:noFill/>
        </p:spPr>
        <p:txBody>
          <a:bodyPr wrap="square" rtlCol="0">
            <a:spAutoFit/>
          </a:bodyPr>
          <a:lstStyle/>
          <a:p>
            <a:r>
              <a:rPr lang="en-US" b="1" dirty="0" smtClean="0">
                <a:solidFill>
                  <a:schemeClr val="bg1">
                    <a:lumMod val="65000"/>
                  </a:schemeClr>
                </a:solidFill>
              </a:rPr>
              <a:t>In the laboratory (FIXCIT), lifetime of the sum of ISOPN and its oxidation products (MACRN/MVKN) and of H</a:t>
            </a:r>
            <a:r>
              <a:rPr lang="en-US" b="1" baseline="-25000" dirty="0" smtClean="0">
                <a:solidFill>
                  <a:schemeClr val="bg1">
                    <a:lumMod val="65000"/>
                  </a:schemeClr>
                </a:solidFill>
              </a:rPr>
              <a:t>2</a:t>
            </a:r>
            <a:r>
              <a:rPr lang="en-US" b="1" dirty="0" smtClean="0">
                <a:solidFill>
                  <a:schemeClr val="bg1">
                    <a:lumMod val="65000"/>
                  </a:schemeClr>
                </a:solidFill>
              </a:rPr>
              <a:t>CO is long.  Slope reflects the relative yields. </a:t>
            </a:r>
            <a:endParaRPr lang="en-US" b="1" dirty="0">
              <a:solidFill>
                <a:schemeClr val="bg1">
                  <a:lumMod val="65000"/>
                </a:schemeClr>
              </a:solidFill>
            </a:endParaRPr>
          </a:p>
        </p:txBody>
      </p:sp>
      <p:pic>
        <p:nvPicPr>
          <p:cNvPr id="4" name="Picture 3" descr="232234h2c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947" y="1314775"/>
            <a:ext cx="4858746" cy="3752810"/>
          </a:xfrm>
          <a:prstGeom prst="rect">
            <a:avLst/>
          </a:prstGeom>
        </p:spPr>
      </p:pic>
      <p:sp>
        <p:nvSpPr>
          <p:cNvPr id="10" name="TextBox 9"/>
          <p:cNvSpPr txBox="1"/>
          <p:nvPr/>
        </p:nvSpPr>
        <p:spPr>
          <a:xfrm>
            <a:off x="6474434" y="5495220"/>
            <a:ext cx="5465651" cy="646331"/>
          </a:xfrm>
          <a:prstGeom prst="rect">
            <a:avLst/>
          </a:prstGeom>
          <a:noFill/>
        </p:spPr>
        <p:txBody>
          <a:bodyPr wrap="square" rtlCol="0">
            <a:spAutoFit/>
          </a:bodyPr>
          <a:lstStyle/>
          <a:p>
            <a:r>
              <a:rPr lang="en-US" b="1" dirty="0" smtClean="0"/>
              <a:t>SEAC4RS, Ozark, Sept. 6:  </a:t>
            </a:r>
          </a:p>
          <a:p>
            <a:r>
              <a:rPr lang="en-US" b="1" dirty="0" smtClean="0"/>
              <a:t>.. </a:t>
            </a:r>
            <a:r>
              <a:rPr lang="en-US" b="1" dirty="0"/>
              <a:t>t</a:t>
            </a:r>
            <a:r>
              <a:rPr lang="en-US" b="1" dirty="0" smtClean="0"/>
              <a:t>he slope is ~¼ that of the laboratory.  </a:t>
            </a:r>
            <a:endParaRPr lang="en-US" b="1" dirty="0"/>
          </a:p>
        </p:txBody>
      </p:sp>
      <p:sp>
        <p:nvSpPr>
          <p:cNvPr id="11" name="TextBox 10"/>
          <p:cNvSpPr txBox="1"/>
          <p:nvPr/>
        </p:nvSpPr>
        <p:spPr>
          <a:xfrm>
            <a:off x="7788662" y="4294121"/>
            <a:ext cx="4403338" cy="369332"/>
          </a:xfrm>
          <a:prstGeom prst="rect">
            <a:avLst/>
          </a:prstGeom>
          <a:noFill/>
        </p:spPr>
        <p:txBody>
          <a:bodyPr wrap="square" rtlCol="0">
            <a:spAutoFit/>
          </a:bodyPr>
          <a:lstStyle/>
          <a:p>
            <a:r>
              <a:rPr lang="en-US" b="1" dirty="0" smtClean="0"/>
              <a:t>SEAC4RS – H</a:t>
            </a:r>
            <a:r>
              <a:rPr lang="en-US" b="1" baseline="-25000" dirty="0" smtClean="0"/>
              <a:t>2</a:t>
            </a:r>
            <a:r>
              <a:rPr lang="en-US" b="1" dirty="0" smtClean="0"/>
              <a:t>CO </a:t>
            </a:r>
            <a:r>
              <a:rPr lang="en-US" b="1" dirty="0" err="1" smtClean="0"/>
              <a:t>Hanisco</a:t>
            </a:r>
            <a:r>
              <a:rPr lang="en-US" b="1" dirty="0" smtClean="0"/>
              <a:t>/Wolfe</a:t>
            </a:r>
            <a:endParaRPr lang="en-US" b="1" dirty="0"/>
          </a:p>
        </p:txBody>
      </p:sp>
    </p:spTree>
    <p:extLst>
      <p:ext uri="{BB962C8B-B14F-4D97-AF65-F5344CB8AC3E}">
        <p14:creationId xmlns:p14="http://schemas.microsoft.com/office/powerpoint/2010/main" val="7968788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803" y="148014"/>
            <a:ext cx="11097049" cy="1144771"/>
          </a:xfrm>
        </p:spPr>
        <p:txBody>
          <a:bodyPr/>
          <a:lstStyle/>
          <a:p>
            <a:r>
              <a:rPr lang="en-US" dirty="0" smtClean="0"/>
              <a:t>Constraint from MVK+MACR</a:t>
            </a:r>
            <a:endParaRPr lang="en-US" dirty="0"/>
          </a:p>
        </p:txBody>
      </p:sp>
      <p:sp>
        <p:nvSpPr>
          <p:cNvPr id="10" name="TextBox 9"/>
          <p:cNvSpPr txBox="1"/>
          <p:nvPr/>
        </p:nvSpPr>
        <p:spPr>
          <a:xfrm>
            <a:off x="6497112" y="5449859"/>
            <a:ext cx="5465651" cy="1200329"/>
          </a:xfrm>
          <a:prstGeom prst="rect">
            <a:avLst/>
          </a:prstGeom>
          <a:noFill/>
        </p:spPr>
        <p:txBody>
          <a:bodyPr wrap="square" rtlCol="0">
            <a:spAutoFit/>
          </a:bodyPr>
          <a:lstStyle/>
          <a:p>
            <a:r>
              <a:rPr lang="en-US" b="1" dirty="0" smtClean="0"/>
              <a:t>Over the campaign as a whole, the ratio of the </a:t>
            </a:r>
            <a:r>
              <a:rPr lang="en-US" b="1" dirty="0" err="1" smtClean="0"/>
              <a:t>Alkylnitrates</a:t>
            </a:r>
            <a:r>
              <a:rPr lang="en-US" b="1" dirty="0" smtClean="0"/>
              <a:t> produced from isoprene are correlated with MVK+MACR and the slope is close to that expected based on the yields of both (0.8/.12 = 6.7)</a:t>
            </a:r>
            <a:endParaRPr lang="en-US" b="1" dirty="0"/>
          </a:p>
        </p:txBody>
      </p:sp>
      <p:pic>
        <p:nvPicPr>
          <p:cNvPr id="3" name="Picture 2"/>
          <p:cNvPicPr>
            <a:picLocks noChangeAspect="1"/>
          </p:cNvPicPr>
          <p:nvPr/>
        </p:nvPicPr>
        <p:blipFill>
          <a:blip r:embed="rId2"/>
          <a:stretch>
            <a:fillRect/>
          </a:stretch>
        </p:blipFill>
        <p:spPr>
          <a:xfrm>
            <a:off x="895227" y="1345721"/>
            <a:ext cx="5046290" cy="3784717"/>
          </a:xfrm>
          <a:prstGeom prst="rect">
            <a:avLst/>
          </a:prstGeom>
        </p:spPr>
      </p:pic>
      <p:pic>
        <p:nvPicPr>
          <p:cNvPr id="4" name="Picture 3"/>
          <p:cNvPicPr>
            <a:picLocks noChangeAspect="1"/>
          </p:cNvPicPr>
          <p:nvPr/>
        </p:nvPicPr>
        <p:blipFill>
          <a:blip r:embed="rId3"/>
          <a:stretch>
            <a:fillRect/>
          </a:stretch>
        </p:blipFill>
        <p:spPr>
          <a:xfrm>
            <a:off x="6312676" y="1328105"/>
            <a:ext cx="5252869" cy="3939652"/>
          </a:xfrm>
          <a:prstGeom prst="rect">
            <a:avLst/>
          </a:prstGeom>
        </p:spPr>
      </p:pic>
      <p:sp>
        <p:nvSpPr>
          <p:cNvPr id="7" name="TextBox 6"/>
          <p:cNvSpPr txBox="1"/>
          <p:nvPr/>
        </p:nvSpPr>
        <p:spPr>
          <a:xfrm>
            <a:off x="390517" y="5534217"/>
            <a:ext cx="5732413" cy="646331"/>
          </a:xfrm>
          <a:prstGeom prst="rect">
            <a:avLst/>
          </a:prstGeom>
          <a:noFill/>
        </p:spPr>
        <p:txBody>
          <a:bodyPr wrap="square" rtlCol="0">
            <a:spAutoFit/>
          </a:bodyPr>
          <a:lstStyle/>
          <a:p>
            <a:r>
              <a:rPr lang="en-US" b="1" dirty="0" smtClean="0"/>
              <a:t>In low NO environments, ISOPOOH is often a large fraction of the compounds that PTR observes at m/z 79</a:t>
            </a:r>
            <a:r>
              <a:rPr lang="en-US" b="1" dirty="0" smtClean="0"/>
              <a:t>. </a:t>
            </a:r>
            <a:endParaRPr lang="en-US" b="1" dirty="0"/>
          </a:p>
        </p:txBody>
      </p:sp>
    </p:spTree>
    <p:extLst>
      <p:ext uri="{BB962C8B-B14F-4D97-AF65-F5344CB8AC3E}">
        <p14:creationId xmlns:p14="http://schemas.microsoft.com/office/powerpoint/2010/main" val="42098310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803" y="148014"/>
            <a:ext cx="11097049" cy="1144771"/>
          </a:xfrm>
        </p:spPr>
        <p:txBody>
          <a:bodyPr/>
          <a:lstStyle/>
          <a:p>
            <a:r>
              <a:rPr lang="en-US" dirty="0" smtClean="0"/>
              <a:t>Constraint from MVK+MACR</a:t>
            </a:r>
            <a:endParaRPr lang="en-US" dirty="0"/>
          </a:p>
        </p:txBody>
      </p:sp>
      <p:sp>
        <p:nvSpPr>
          <p:cNvPr id="10" name="TextBox 9"/>
          <p:cNvSpPr txBox="1"/>
          <p:nvPr/>
        </p:nvSpPr>
        <p:spPr>
          <a:xfrm>
            <a:off x="6497112" y="5449859"/>
            <a:ext cx="5465651" cy="646331"/>
          </a:xfrm>
          <a:prstGeom prst="rect">
            <a:avLst/>
          </a:prstGeom>
          <a:noFill/>
        </p:spPr>
        <p:txBody>
          <a:bodyPr wrap="square" rtlCol="0">
            <a:spAutoFit/>
          </a:bodyPr>
          <a:lstStyle/>
          <a:p>
            <a:r>
              <a:rPr lang="en-US" b="1" dirty="0" smtClean="0"/>
              <a:t>Correlations much worse; slope different if you don’t </a:t>
            </a:r>
            <a:r>
              <a:rPr lang="en-US" b="1" dirty="0" smtClean="0"/>
              <a:t>account for ISOPOOH. </a:t>
            </a:r>
            <a:endParaRPr lang="en-US" b="1" dirty="0"/>
          </a:p>
        </p:txBody>
      </p:sp>
      <p:pic>
        <p:nvPicPr>
          <p:cNvPr id="3" name="Picture 2"/>
          <p:cNvPicPr>
            <a:picLocks noChangeAspect="1"/>
          </p:cNvPicPr>
          <p:nvPr/>
        </p:nvPicPr>
        <p:blipFill>
          <a:blip r:embed="rId2"/>
          <a:stretch>
            <a:fillRect/>
          </a:stretch>
        </p:blipFill>
        <p:spPr>
          <a:xfrm>
            <a:off x="895227" y="1345721"/>
            <a:ext cx="5046290" cy="3784717"/>
          </a:xfrm>
          <a:prstGeom prst="rect">
            <a:avLst/>
          </a:prstGeom>
        </p:spPr>
      </p:pic>
      <p:sp>
        <p:nvSpPr>
          <p:cNvPr id="7" name="TextBox 6"/>
          <p:cNvSpPr txBox="1"/>
          <p:nvPr/>
        </p:nvSpPr>
        <p:spPr>
          <a:xfrm>
            <a:off x="390517" y="5534217"/>
            <a:ext cx="5732413" cy="646331"/>
          </a:xfrm>
          <a:prstGeom prst="rect">
            <a:avLst/>
          </a:prstGeom>
          <a:noFill/>
        </p:spPr>
        <p:txBody>
          <a:bodyPr wrap="square" rtlCol="0">
            <a:spAutoFit/>
          </a:bodyPr>
          <a:lstStyle/>
          <a:p>
            <a:r>
              <a:rPr lang="en-US" b="1" dirty="0" smtClean="0"/>
              <a:t>In low NO environments, ISOPOOH is often a large fraction of the compounds that PTR observes at m/z 79</a:t>
            </a:r>
            <a:r>
              <a:rPr lang="en-US" b="1" dirty="0" smtClean="0"/>
              <a:t>. </a:t>
            </a:r>
            <a:endParaRPr lang="en-US" b="1" dirty="0"/>
          </a:p>
        </p:txBody>
      </p:sp>
      <p:pic>
        <p:nvPicPr>
          <p:cNvPr id="5" name="Picture 4"/>
          <p:cNvPicPr>
            <a:picLocks noChangeAspect="1"/>
          </p:cNvPicPr>
          <p:nvPr/>
        </p:nvPicPr>
        <p:blipFill>
          <a:blip r:embed="rId3"/>
          <a:stretch>
            <a:fillRect/>
          </a:stretch>
        </p:blipFill>
        <p:spPr>
          <a:xfrm>
            <a:off x="6306618" y="1510167"/>
            <a:ext cx="4995146" cy="3746360"/>
          </a:xfrm>
          <a:prstGeom prst="rect">
            <a:avLst/>
          </a:prstGeom>
        </p:spPr>
      </p:pic>
    </p:spTree>
    <p:extLst>
      <p:ext uri="{BB962C8B-B14F-4D97-AF65-F5344CB8AC3E}">
        <p14:creationId xmlns:p14="http://schemas.microsoft.com/office/powerpoint/2010/main" val="40869009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803" y="148014"/>
            <a:ext cx="11097049" cy="1325563"/>
          </a:xfrm>
        </p:spPr>
        <p:txBody>
          <a:bodyPr/>
          <a:lstStyle/>
          <a:p>
            <a:r>
              <a:rPr lang="en-US" dirty="0" smtClean="0"/>
              <a:t>Constraint from MVK+MACR</a:t>
            </a:r>
            <a:endParaRPr lang="en-US" dirty="0"/>
          </a:p>
        </p:txBody>
      </p:sp>
      <p:sp>
        <p:nvSpPr>
          <p:cNvPr id="10" name="TextBox 9"/>
          <p:cNvSpPr txBox="1"/>
          <p:nvPr/>
        </p:nvSpPr>
        <p:spPr>
          <a:xfrm>
            <a:off x="873088" y="5676664"/>
            <a:ext cx="5465651" cy="369332"/>
          </a:xfrm>
          <a:prstGeom prst="rect">
            <a:avLst/>
          </a:prstGeom>
          <a:noFill/>
        </p:spPr>
        <p:txBody>
          <a:bodyPr wrap="square" rtlCol="0">
            <a:spAutoFit/>
          </a:bodyPr>
          <a:lstStyle/>
          <a:p>
            <a:r>
              <a:rPr lang="en-US" b="1" dirty="0" smtClean="0"/>
              <a:t>ISOPN+MVKN / MVK+MACR </a:t>
            </a:r>
            <a:r>
              <a:rPr lang="en-US" b="1" dirty="0" err="1" smtClean="0"/>
              <a:t>vs</a:t>
            </a:r>
            <a:r>
              <a:rPr lang="en-US" b="1" dirty="0" smtClean="0"/>
              <a:t> </a:t>
            </a:r>
            <a:r>
              <a:rPr lang="en-US" b="1" dirty="0" smtClean="0"/>
              <a:t>NO</a:t>
            </a:r>
            <a:endParaRPr lang="en-US" b="1" dirty="0" smtClean="0"/>
          </a:p>
        </p:txBody>
      </p:sp>
      <p:pic>
        <p:nvPicPr>
          <p:cNvPr id="5" name="Picture 4"/>
          <p:cNvPicPr>
            <a:picLocks noChangeAspect="1"/>
          </p:cNvPicPr>
          <p:nvPr/>
        </p:nvPicPr>
        <p:blipFill>
          <a:blip r:embed="rId2"/>
          <a:stretch>
            <a:fillRect/>
          </a:stretch>
        </p:blipFill>
        <p:spPr>
          <a:xfrm>
            <a:off x="507221" y="1428869"/>
            <a:ext cx="5451160" cy="4088370"/>
          </a:xfrm>
          <a:prstGeom prst="rect">
            <a:avLst/>
          </a:prstGeom>
        </p:spPr>
      </p:pic>
      <p:sp>
        <p:nvSpPr>
          <p:cNvPr id="8" name="TextBox 7"/>
          <p:cNvSpPr txBox="1"/>
          <p:nvPr/>
        </p:nvSpPr>
        <p:spPr>
          <a:xfrm>
            <a:off x="6318153" y="1701223"/>
            <a:ext cx="5465651" cy="4801315"/>
          </a:xfrm>
          <a:prstGeom prst="rect">
            <a:avLst/>
          </a:prstGeom>
          <a:noFill/>
        </p:spPr>
        <p:txBody>
          <a:bodyPr wrap="square" rtlCol="0">
            <a:spAutoFit/>
          </a:bodyPr>
          <a:lstStyle/>
          <a:p>
            <a:r>
              <a:rPr lang="en-US" b="1" dirty="0" smtClean="0"/>
              <a:t>When [NO]&gt; ~150 </a:t>
            </a:r>
            <a:r>
              <a:rPr lang="en-US" b="1" dirty="0" err="1" smtClean="0"/>
              <a:t>pptv</a:t>
            </a:r>
            <a:r>
              <a:rPr lang="en-US" b="1" dirty="0" smtClean="0"/>
              <a:t>, the ratio of the isoprene nitrates to MVK+MACR is consistent with laboratory observations. </a:t>
            </a:r>
          </a:p>
          <a:p>
            <a:endParaRPr lang="en-US" b="1" dirty="0"/>
          </a:p>
          <a:p>
            <a:r>
              <a:rPr lang="en-US" b="1" dirty="0" smtClean="0"/>
              <a:t>At low NO the ratio decreases. Why?  We interpret this to suggest that when NO is low, OH is low and therefore the gas-phase lifetimes of the ISOPN become long.  </a:t>
            </a:r>
          </a:p>
          <a:p>
            <a:endParaRPr lang="en-US" b="1" dirty="0"/>
          </a:p>
          <a:p>
            <a:r>
              <a:rPr lang="en-US" b="1" dirty="0" smtClean="0"/>
              <a:t>We hypothesize that the faster lost of ISOPN than expected at low OH is in part due to heterogeneous loss of 1,2 isomer leading to formation of HNO3.  </a:t>
            </a:r>
          </a:p>
          <a:p>
            <a:endParaRPr lang="en-US" b="1" dirty="0"/>
          </a:p>
          <a:p>
            <a:r>
              <a:rPr lang="en-US" b="1" dirty="0" smtClean="0"/>
              <a:t>Because much of the world where isoprene emissions are large lives in the regime where NO is low, this process may represent a substantial fraction of the nitric acid formation globally.  </a:t>
            </a:r>
            <a:endParaRPr lang="en-US" b="1" dirty="0" smtClean="0"/>
          </a:p>
        </p:txBody>
      </p:sp>
    </p:spTree>
    <p:extLst>
      <p:ext uri="{BB962C8B-B14F-4D97-AF65-F5344CB8AC3E}">
        <p14:creationId xmlns:p14="http://schemas.microsoft.com/office/powerpoint/2010/main" val="14105948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399" y="1422736"/>
            <a:ext cx="5844611" cy="4383458"/>
          </a:xfrm>
          <a:prstGeom prst="rect">
            <a:avLst/>
          </a:prstGeom>
        </p:spPr>
      </p:pic>
      <p:sp>
        <p:nvSpPr>
          <p:cNvPr id="5" name="Title 1"/>
          <p:cNvSpPr>
            <a:spLocks noGrp="1"/>
          </p:cNvSpPr>
          <p:nvPr>
            <p:ph type="title"/>
          </p:nvPr>
        </p:nvSpPr>
        <p:spPr/>
        <p:txBody>
          <a:bodyPr/>
          <a:lstStyle/>
          <a:p>
            <a:r>
              <a:rPr lang="en-US" dirty="0" smtClean="0"/>
              <a:t>Constraint from </a:t>
            </a:r>
            <a:r>
              <a:rPr lang="en-US" dirty="0" smtClean="0"/>
              <a:t>isomer distribution </a:t>
            </a:r>
            <a:endParaRPr lang="en-US" dirty="0"/>
          </a:p>
        </p:txBody>
      </p:sp>
      <p:sp>
        <p:nvSpPr>
          <p:cNvPr id="6" name="TextBox 5"/>
          <p:cNvSpPr txBox="1"/>
          <p:nvPr/>
        </p:nvSpPr>
        <p:spPr>
          <a:xfrm>
            <a:off x="6318153" y="1701223"/>
            <a:ext cx="5465651" cy="2585323"/>
          </a:xfrm>
          <a:prstGeom prst="rect">
            <a:avLst/>
          </a:prstGeom>
          <a:noFill/>
        </p:spPr>
        <p:txBody>
          <a:bodyPr wrap="square" rtlCol="0">
            <a:spAutoFit/>
          </a:bodyPr>
          <a:lstStyle/>
          <a:p>
            <a:endParaRPr lang="en-US" b="1" dirty="0"/>
          </a:p>
          <a:p>
            <a:r>
              <a:rPr lang="en-US" b="1" dirty="0" smtClean="0"/>
              <a:t>We hypothesize that the faster lost of ISOPN than expected at low OH is in part due to heterogeneous loss of 1,2 isomer leading to formation of HNO3.  </a:t>
            </a:r>
          </a:p>
          <a:p>
            <a:endParaRPr lang="en-US" b="1" dirty="0"/>
          </a:p>
          <a:p>
            <a:r>
              <a:rPr lang="en-US" b="1" dirty="0" smtClean="0"/>
              <a:t>Because much of the world where isoprene emissions are large lives in the regime where NO is low, this process may represent a substantial fraction of the nitric acid formation globally.  </a:t>
            </a:r>
            <a:endParaRPr lang="en-US" b="1" dirty="0" smtClean="0"/>
          </a:p>
        </p:txBody>
      </p:sp>
    </p:spTree>
    <p:extLst>
      <p:ext uri="{BB962C8B-B14F-4D97-AF65-F5344CB8AC3E}">
        <p14:creationId xmlns:p14="http://schemas.microsoft.com/office/powerpoint/2010/main" val="61093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803" y="148014"/>
            <a:ext cx="11097049" cy="1325563"/>
          </a:xfrm>
        </p:spPr>
        <p:txBody>
          <a:bodyPr/>
          <a:lstStyle/>
          <a:p>
            <a:r>
              <a:rPr lang="en-US" dirty="0" smtClean="0"/>
              <a:t>But, still confused</a:t>
            </a:r>
            <a:r>
              <a:rPr lang="en-US" dirty="0" smtClean="0"/>
              <a:t>. </a:t>
            </a:r>
            <a:r>
              <a:rPr lang="en-US" dirty="0" smtClean="0"/>
              <a:t> Why is slope of H2CO </a:t>
            </a:r>
            <a:r>
              <a:rPr lang="en-US" dirty="0" err="1" smtClean="0"/>
              <a:t>vs</a:t>
            </a:r>
            <a:r>
              <a:rPr lang="en-US" dirty="0" smtClean="0"/>
              <a:t> both MVK+MACR and ISOPN so high? </a:t>
            </a:r>
            <a:endParaRPr lang="en-US" dirty="0"/>
          </a:p>
        </p:txBody>
      </p:sp>
      <p:pic>
        <p:nvPicPr>
          <p:cNvPr id="4" name="Picture 3" descr="232234h2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46" y="1314775"/>
            <a:ext cx="4858746" cy="3752810"/>
          </a:xfrm>
          <a:prstGeom prst="rect">
            <a:avLst/>
          </a:prstGeom>
        </p:spPr>
      </p:pic>
      <p:sp>
        <p:nvSpPr>
          <p:cNvPr id="10" name="TextBox 9"/>
          <p:cNvSpPr txBox="1"/>
          <p:nvPr/>
        </p:nvSpPr>
        <p:spPr>
          <a:xfrm>
            <a:off x="6031738" y="1824851"/>
            <a:ext cx="5465651" cy="3693319"/>
          </a:xfrm>
          <a:prstGeom prst="rect">
            <a:avLst/>
          </a:prstGeom>
          <a:noFill/>
        </p:spPr>
        <p:txBody>
          <a:bodyPr wrap="square" rtlCol="0">
            <a:spAutoFit/>
          </a:bodyPr>
          <a:lstStyle/>
          <a:p>
            <a:r>
              <a:rPr lang="en-US" b="1" dirty="0" smtClean="0"/>
              <a:t>There is a big puzzle in the SEAC4RS data.  </a:t>
            </a:r>
          </a:p>
          <a:p>
            <a:endParaRPr lang="en-US" b="1" dirty="0" smtClean="0"/>
          </a:p>
          <a:p>
            <a:r>
              <a:rPr lang="en-US" b="1" dirty="0" smtClean="0"/>
              <a:t>The formation of isoprene nitrates is broadly consistent with our expectation that one ISOPN is produced with each MVK+MACR. </a:t>
            </a:r>
          </a:p>
          <a:p>
            <a:endParaRPr lang="en-US" b="1" dirty="0"/>
          </a:p>
          <a:p>
            <a:r>
              <a:rPr lang="en-US" b="1" dirty="0" smtClean="0"/>
              <a:t>The amount of formaldehyde is far too high (at least 2x) to be explained by EITHER the observed MVK+MACR or the ISOPN.</a:t>
            </a:r>
          </a:p>
          <a:p>
            <a:endParaRPr lang="en-US" b="1" dirty="0"/>
          </a:p>
          <a:p>
            <a:r>
              <a:rPr lang="en-US" b="1" dirty="0" smtClean="0"/>
              <a:t>Either there are large sources of CH2O that produce neither of these or the lifetime of CH2O is much longer than we expect [doubtful – dominated by photolysis].    </a:t>
            </a:r>
          </a:p>
        </p:txBody>
      </p:sp>
      <p:sp>
        <p:nvSpPr>
          <p:cNvPr id="11" name="TextBox 10"/>
          <p:cNvSpPr txBox="1"/>
          <p:nvPr/>
        </p:nvSpPr>
        <p:spPr>
          <a:xfrm>
            <a:off x="2060182" y="4238898"/>
            <a:ext cx="4403338" cy="369332"/>
          </a:xfrm>
          <a:prstGeom prst="rect">
            <a:avLst/>
          </a:prstGeom>
          <a:noFill/>
        </p:spPr>
        <p:txBody>
          <a:bodyPr wrap="square" rtlCol="0">
            <a:spAutoFit/>
          </a:bodyPr>
          <a:lstStyle/>
          <a:p>
            <a:r>
              <a:rPr lang="en-US" b="1" dirty="0" smtClean="0"/>
              <a:t>SEAC4RS – H</a:t>
            </a:r>
            <a:r>
              <a:rPr lang="en-US" b="1" baseline="-25000" dirty="0" smtClean="0"/>
              <a:t>2</a:t>
            </a:r>
            <a:r>
              <a:rPr lang="en-US" b="1" dirty="0" smtClean="0"/>
              <a:t>CO </a:t>
            </a:r>
            <a:r>
              <a:rPr lang="en-US" b="1" dirty="0" err="1" smtClean="0"/>
              <a:t>Hanisco</a:t>
            </a:r>
            <a:r>
              <a:rPr lang="en-US" b="1" dirty="0" smtClean="0"/>
              <a:t>/Wolfe</a:t>
            </a:r>
            <a:endParaRPr lang="en-US" b="1" dirty="0"/>
          </a:p>
        </p:txBody>
      </p:sp>
      <p:sp>
        <p:nvSpPr>
          <p:cNvPr id="8" name="TextBox 7"/>
          <p:cNvSpPr txBox="1"/>
          <p:nvPr/>
        </p:nvSpPr>
        <p:spPr>
          <a:xfrm>
            <a:off x="670825" y="5479145"/>
            <a:ext cx="5465651" cy="646331"/>
          </a:xfrm>
          <a:prstGeom prst="rect">
            <a:avLst/>
          </a:prstGeom>
          <a:noFill/>
        </p:spPr>
        <p:txBody>
          <a:bodyPr wrap="square" rtlCol="0">
            <a:spAutoFit/>
          </a:bodyPr>
          <a:lstStyle/>
          <a:p>
            <a:r>
              <a:rPr lang="en-US" b="1" dirty="0" smtClean="0"/>
              <a:t>SEAC4RS, Ozark, Sept. 6:  </a:t>
            </a:r>
          </a:p>
          <a:p>
            <a:r>
              <a:rPr lang="en-US" b="1" dirty="0" smtClean="0"/>
              <a:t>.. </a:t>
            </a:r>
            <a:r>
              <a:rPr lang="en-US" b="1" dirty="0"/>
              <a:t>t</a:t>
            </a:r>
            <a:r>
              <a:rPr lang="en-US" b="1" dirty="0" smtClean="0"/>
              <a:t>he slope is ~¼ that of the laboratory.  </a:t>
            </a:r>
            <a:endParaRPr lang="en-US" b="1" dirty="0"/>
          </a:p>
        </p:txBody>
      </p:sp>
    </p:spTree>
    <p:extLst>
      <p:ext uri="{BB962C8B-B14F-4D97-AF65-F5344CB8AC3E}">
        <p14:creationId xmlns:p14="http://schemas.microsoft.com/office/powerpoint/2010/main" val="42098310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054" y="1064785"/>
            <a:ext cx="10515600" cy="4351338"/>
          </a:xfrm>
        </p:spPr>
        <p:txBody>
          <a:bodyPr/>
          <a:lstStyle/>
          <a:p>
            <a:r>
              <a:rPr lang="en-US" dirty="0" smtClean="0"/>
              <a:t>Indeed, the interaction of isoprene oxidation with NO is </a:t>
            </a:r>
            <a:r>
              <a:rPr lang="en-US" b="1" i="1" dirty="0" smtClean="0"/>
              <a:t>THE</a:t>
            </a:r>
            <a:r>
              <a:rPr lang="en-US" dirty="0" smtClean="0"/>
              <a:t> central controlling dynamic.  </a:t>
            </a:r>
            <a:endParaRPr lang="en-US" dirty="0"/>
          </a:p>
        </p:txBody>
      </p:sp>
      <p:pic>
        <p:nvPicPr>
          <p:cNvPr id="4" name="Content Placeholder 3"/>
          <p:cNvPicPr>
            <a:picLocks noChangeAspect="1"/>
          </p:cNvPicPr>
          <p:nvPr/>
        </p:nvPicPr>
        <p:blipFill rotWithShape="1">
          <a:blip r:embed="rId2"/>
          <a:srcRect l="-1668" r="1144"/>
          <a:stretch/>
        </p:blipFill>
        <p:spPr>
          <a:xfrm>
            <a:off x="5068920" y="1878019"/>
            <a:ext cx="6403989" cy="4979981"/>
          </a:xfrm>
          <a:prstGeom prst="rect">
            <a:avLst/>
          </a:prstGeom>
        </p:spPr>
      </p:pic>
      <p:sp>
        <p:nvSpPr>
          <p:cNvPr id="8" name="TextBox 7"/>
          <p:cNvSpPr txBox="1"/>
          <p:nvPr/>
        </p:nvSpPr>
        <p:spPr>
          <a:xfrm>
            <a:off x="6848054" y="1952027"/>
            <a:ext cx="3899657" cy="369332"/>
          </a:xfrm>
          <a:prstGeom prst="rect">
            <a:avLst/>
          </a:prstGeom>
          <a:noFill/>
        </p:spPr>
        <p:txBody>
          <a:bodyPr wrap="none" rtlCol="0">
            <a:spAutoFit/>
          </a:bodyPr>
          <a:lstStyle/>
          <a:p>
            <a:r>
              <a:rPr lang="en-US" dirty="0" err="1" smtClean="0"/>
              <a:t>Paulot</a:t>
            </a:r>
            <a:r>
              <a:rPr lang="en-US" dirty="0" smtClean="0"/>
              <a:t>, et al., Atmos. Chem. Phys., 2012</a:t>
            </a:r>
            <a:endParaRPr lang="en-US" dirty="0"/>
          </a:p>
        </p:txBody>
      </p:sp>
      <p:sp>
        <p:nvSpPr>
          <p:cNvPr id="10" name="Title 1"/>
          <p:cNvSpPr txBox="1">
            <a:spLocks/>
          </p:cNvSpPr>
          <p:nvPr/>
        </p:nvSpPr>
        <p:spPr>
          <a:xfrm>
            <a:off x="783929"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Back to the Top science question</a:t>
            </a:r>
            <a:endParaRPr lang="en-US" dirty="0"/>
          </a:p>
        </p:txBody>
      </p:sp>
      <p:cxnSp>
        <p:nvCxnSpPr>
          <p:cNvPr id="6" name="Straight Arrow Connector 5"/>
          <p:cNvCxnSpPr/>
          <p:nvPr/>
        </p:nvCxnSpPr>
        <p:spPr>
          <a:xfrm>
            <a:off x="7660979" y="2623090"/>
            <a:ext cx="3533713" cy="313390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903301" y="2995845"/>
            <a:ext cx="2443231" cy="646331"/>
          </a:xfrm>
          <a:prstGeom prst="rect">
            <a:avLst/>
          </a:prstGeom>
          <a:noFill/>
        </p:spPr>
        <p:txBody>
          <a:bodyPr wrap="square" rtlCol="0">
            <a:spAutoFit/>
          </a:bodyPr>
          <a:lstStyle/>
          <a:p>
            <a:r>
              <a:rPr lang="en-US" dirty="0" smtClean="0"/>
              <a:t>Higher Yield of ISOPN and faster loss to HNO3 </a:t>
            </a:r>
            <a:endParaRPr lang="en-US" dirty="0"/>
          </a:p>
        </p:txBody>
      </p:sp>
      <p:sp>
        <p:nvSpPr>
          <p:cNvPr id="14" name="TextBox 13"/>
          <p:cNvSpPr txBox="1"/>
          <p:nvPr/>
        </p:nvSpPr>
        <p:spPr>
          <a:xfrm>
            <a:off x="309736" y="2043249"/>
            <a:ext cx="4935619" cy="4708981"/>
          </a:xfrm>
          <a:prstGeom prst="rect">
            <a:avLst/>
          </a:prstGeom>
          <a:noFill/>
        </p:spPr>
        <p:txBody>
          <a:bodyPr wrap="square" rtlCol="0">
            <a:spAutoFit/>
          </a:bodyPr>
          <a:lstStyle/>
          <a:p>
            <a:r>
              <a:rPr lang="en-US" sz="2000" b="1" dirty="0" smtClean="0"/>
              <a:t>Takeaway Points:  </a:t>
            </a:r>
          </a:p>
          <a:p>
            <a:endParaRPr lang="en-US" sz="2000" b="1" dirty="0"/>
          </a:p>
          <a:p>
            <a:r>
              <a:rPr lang="en-US" sz="2000" b="1" dirty="0" smtClean="0"/>
              <a:t>Laboratory and field data have substantially reduced the uncertainty in our description of the ISOPN gas phase chemistry and deposition dynamics.  </a:t>
            </a:r>
          </a:p>
          <a:p>
            <a:endParaRPr lang="en-US" sz="2000" b="1" dirty="0"/>
          </a:p>
          <a:p>
            <a:r>
              <a:rPr lang="en-US" sz="2000" b="1" dirty="0" smtClean="0"/>
              <a:t>However, the laboratory data are inconsistent with the apparent short lifetime of these compounds.  If the 1,2 ISOPN is lost to aerosol quickly as suggested by the field observations and this leads to HNO</a:t>
            </a:r>
            <a:r>
              <a:rPr lang="en-US" sz="2000" b="1" baseline="-25000" dirty="0" smtClean="0"/>
              <a:t>3</a:t>
            </a:r>
            <a:r>
              <a:rPr lang="en-US" sz="2000" b="1" dirty="0" smtClean="0"/>
              <a:t>, aerosol uptake of ISOPN will completely dominate the loss of </a:t>
            </a:r>
            <a:r>
              <a:rPr lang="en-US" sz="2000" b="1" dirty="0" err="1" smtClean="0"/>
              <a:t>NO</a:t>
            </a:r>
            <a:r>
              <a:rPr lang="en-US" sz="2000" b="1" baseline="-25000" dirty="0" err="1"/>
              <a:t>x</a:t>
            </a:r>
            <a:r>
              <a:rPr lang="en-US" sz="2000" b="1" dirty="0" smtClean="0"/>
              <a:t> from the atmosphere in many regions of the world. </a:t>
            </a:r>
            <a:endParaRPr lang="en-US" sz="2000" b="1" dirty="0"/>
          </a:p>
        </p:txBody>
      </p:sp>
    </p:spTree>
    <p:extLst>
      <p:ext uri="{BB962C8B-B14F-4D97-AF65-F5344CB8AC3E}">
        <p14:creationId xmlns:p14="http://schemas.microsoft.com/office/powerpoint/2010/main" val="11871864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r>
              <a:rPr lang="en-US" dirty="0" smtClean="0"/>
              <a:t>Tom Ryerson – </a:t>
            </a:r>
            <a:r>
              <a:rPr lang="en-US" dirty="0" err="1" smtClean="0"/>
              <a:t>NOx</a:t>
            </a:r>
            <a:r>
              <a:rPr lang="en-US" dirty="0" smtClean="0"/>
              <a:t> and O</a:t>
            </a:r>
            <a:r>
              <a:rPr lang="en-US" baseline="-25000" dirty="0" smtClean="0"/>
              <a:t>3</a:t>
            </a:r>
          </a:p>
          <a:p>
            <a:r>
              <a:rPr lang="en-US" dirty="0" smtClean="0"/>
              <a:t>Armin </a:t>
            </a:r>
            <a:r>
              <a:rPr lang="en-US" dirty="0" err="1" smtClean="0"/>
              <a:t>Wisthaler</a:t>
            </a:r>
            <a:r>
              <a:rPr lang="en-US" dirty="0" smtClean="0"/>
              <a:t> – Isoprene</a:t>
            </a:r>
          </a:p>
          <a:p>
            <a:r>
              <a:rPr lang="en-US" dirty="0" smtClean="0"/>
              <a:t>Tom </a:t>
            </a:r>
            <a:r>
              <a:rPr lang="en-US" dirty="0" err="1" smtClean="0"/>
              <a:t>Hanisco</a:t>
            </a:r>
            <a:r>
              <a:rPr lang="en-US" dirty="0" smtClean="0"/>
              <a:t> &amp; Glenn Wolfe – Formaldehyde</a:t>
            </a:r>
          </a:p>
          <a:p>
            <a:r>
              <a:rPr lang="en-US" dirty="0" smtClean="0"/>
              <a:t>SEAC4Rs Fight Planners and flight crew – For thoughtful planning and remarkable execution of meaningful experiments</a:t>
            </a:r>
          </a:p>
          <a:p>
            <a:r>
              <a:rPr lang="en-US" dirty="0" smtClean="0"/>
              <a:t>SOAS organizers and enablers </a:t>
            </a:r>
          </a:p>
          <a:p>
            <a:r>
              <a:rPr lang="en-US" dirty="0" smtClean="0"/>
              <a:t>DC3, SEAC4Rs, SOAS, and FIXCIT science team – For a very rich data set</a:t>
            </a:r>
          </a:p>
          <a:p>
            <a:r>
              <a:rPr lang="en-US" dirty="0" smtClean="0"/>
              <a:t>NASA &amp; NSF – Funding</a:t>
            </a:r>
            <a:endParaRPr lang="en-US" dirty="0"/>
          </a:p>
        </p:txBody>
      </p:sp>
    </p:spTree>
    <p:extLst>
      <p:ext uri="{BB962C8B-B14F-4D97-AF65-F5344CB8AC3E}">
        <p14:creationId xmlns:p14="http://schemas.microsoft.com/office/powerpoint/2010/main" val="4396818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955"/>
            <a:ext cx="10515600" cy="1325563"/>
          </a:xfrm>
        </p:spPr>
        <p:txBody>
          <a:bodyPr/>
          <a:lstStyle/>
          <a:p>
            <a:r>
              <a:rPr lang="en-US" dirty="0" smtClean="0"/>
              <a:t>Isoprene Chemistry</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569659"/>
            <a:ext cx="112989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33800" y="1680850"/>
            <a:ext cx="1140056" cy="369332"/>
          </a:xfrm>
          <a:prstGeom prst="rect">
            <a:avLst/>
          </a:prstGeom>
          <a:noFill/>
        </p:spPr>
        <p:txBody>
          <a:bodyPr wrap="none" rtlCol="0">
            <a:spAutoFit/>
          </a:bodyPr>
          <a:lstStyle/>
          <a:p>
            <a:r>
              <a:rPr lang="en-US" b="1" dirty="0"/>
              <a:t>+ OH + O</a:t>
            </a:r>
            <a:r>
              <a:rPr lang="en-US" b="1" baseline="-25000" dirty="0"/>
              <a:t>2</a:t>
            </a:r>
          </a:p>
        </p:txBody>
      </p:sp>
      <p:cxnSp>
        <p:nvCxnSpPr>
          <p:cNvPr id="6" name="Straight Arrow Connector 5"/>
          <p:cNvCxnSpPr/>
          <p:nvPr/>
        </p:nvCxnSpPr>
        <p:spPr>
          <a:xfrm>
            <a:off x="3733800" y="2050182"/>
            <a:ext cx="125582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447801"/>
            <a:ext cx="1257300" cy="72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7038483" y="2068361"/>
            <a:ext cx="914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91201" y="2173070"/>
            <a:ext cx="857927" cy="646331"/>
          </a:xfrm>
          <a:prstGeom prst="rect">
            <a:avLst/>
          </a:prstGeom>
          <a:noFill/>
        </p:spPr>
        <p:txBody>
          <a:bodyPr wrap="none" rtlCol="0">
            <a:spAutoFit/>
          </a:bodyPr>
          <a:lstStyle/>
          <a:p>
            <a:r>
              <a:rPr lang="en-US" b="1" dirty="0"/>
              <a:t>  RO</a:t>
            </a:r>
            <a:r>
              <a:rPr lang="en-US" b="1" baseline="-25000" dirty="0"/>
              <a:t>2</a:t>
            </a:r>
            <a:r>
              <a:rPr lang="en-US" dirty="0"/>
              <a:t> </a:t>
            </a:r>
          </a:p>
          <a:p>
            <a:r>
              <a:rPr lang="en-US" dirty="0"/>
              <a:t>(1 of 8)</a:t>
            </a:r>
          </a:p>
        </p:txBody>
      </p:sp>
      <p:sp>
        <p:nvSpPr>
          <p:cNvPr id="12" name="TextBox 11"/>
          <p:cNvSpPr txBox="1"/>
          <p:nvPr/>
        </p:nvSpPr>
        <p:spPr>
          <a:xfrm>
            <a:off x="7074647" y="1675219"/>
            <a:ext cx="643125" cy="369332"/>
          </a:xfrm>
          <a:prstGeom prst="rect">
            <a:avLst/>
          </a:prstGeom>
          <a:noFill/>
        </p:spPr>
        <p:txBody>
          <a:bodyPr wrap="none" rtlCol="0">
            <a:spAutoFit/>
          </a:bodyPr>
          <a:lstStyle/>
          <a:p>
            <a:r>
              <a:rPr lang="en-US" b="1" dirty="0" err="1">
                <a:solidFill>
                  <a:srgbClr val="00B050"/>
                </a:solidFill>
              </a:rPr>
              <a:t>isom</a:t>
            </a:r>
            <a:endParaRPr lang="en-US" b="1" dirty="0">
              <a:solidFill>
                <a:srgbClr val="00B050"/>
              </a:solidFill>
            </a:endParaRPr>
          </a:p>
        </p:txBody>
      </p:sp>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1" y="1680851"/>
            <a:ext cx="1751009"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8688386" y="2286001"/>
            <a:ext cx="912814" cy="646331"/>
          </a:xfrm>
          <a:prstGeom prst="rect">
            <a:avLst/>
          </a:prstGeom>
          <a:noFill/>
        </p:spPr>
        <p:txBody>
          <a:bodyPr wrap="none" rtlCol="0">
            <a:spAutoFit/>
          </a:bodyPr>
          <a:lstStyle/>
          <a:p>
            <a:r>
              <a:rPr lang="en-US" b="1" dirty="0">
                <a:solidFill>
                  <a:srgbClr val="00B050"/>
                </a:solidFill>
              </a:rPr>
              <a:t>HPALDs</a:t>
            </a:r>
          </a:p>
          <a:p>
            <a:r>
              <a:rPr lang="en-US" b="1" dirty="0">
                <a:solidFill>
                  <a:srgbClr val="00B050"/>
                </a:solidFill>
              </a:rPr>
              <a:t>(1 of 2)</a:t>
            </a:r>
          </a:p>
        </p:txBody>
      </p:sp>
      <p:cxnSp>
        <p:nvCxnSpPr>
          <p:cNvPr id="18" name="Straight Arrow Connector 17"/>
          <p:cNvCxnSpPr/>
          <p:nvPr/>
        </p:nvCxnSpPr>
        <p:spPr>
          <a:xfrm>
            <a:off x="4309124" y="3137257"/>
            <a:ext cx="1204819" cy="97700"/>
          </a:xfrm>
          <a:prstGeom prst="straightConnector1">
            <a:avLst/>
          </a:prstGeom>
          <a:ln w="38100">
            <a:solidFill>
              <a:schemeClr val="tx1"/>
            </a:solidFill>
            <a:tailEnd type="arrow"/>
          </a:ln>
          <a:scene3d>
            <a:camera prst="orthographicFront">
              <a:rot lat="0" lon="0" rev="13800000"/>
            </a:camera>
            <a:lightRig rig="threePt" dir="t"/>
          </a:scene3d>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05171" y="3048000"/>
            <a:ext cx="492443" cy="369332"/>
          </a:xfrm>
          <a:prstGeom prst="rect">
            <a:avLst/>
          </a:prstGeom>
          <a:noFill/>
        </p:spPr>
        <p:txBody>
          <a:bodyPr wrap="none" rtlCol="0">
            <a:spAutoFit/>
          </a:bodyPr>
          <a:lstStyle/>
          <a:p>
            <a:r>
              <a:rPr lang="en-US" b="1" dirty="0">
                <a:solidFill>
                  <a:srgbClr val="FF0000"/>
                </a:solidFill>
              </a:rPr>
              <a:t>NO</a:t>
            </a:r>
          </a:p>
        </p:txBody>
      </p:sp>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5450" y="2971801"/>
            <a:ext cx="11145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8170" y="4267200"/>
            <a:ext cx="1075631"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39608" y="3988047"/>
            <a:ext cx="300082" cy="369332"/>
          </a:xfrm>
          <a:prstGeom prst="rect">
            <a:avLst/>
          </a:prstGeom>
          <a:noFill/>
        </p:spPr>
        <p:txBody>
          <a:bodyPr wrap="none" rtlCol="0">
            <a:spAutoFit/>
          </a:bodyPr>
          <a:lstStyle/>
          <a:p>
            <a:r>
              <a:rPr lang="en-US" dirty="0"/>
              <a:t>+</a:t>
            </a:r>
          </a:p>
        </p:txBody>
      </p:sp>
      <p:sp>
        <p:nvSpPr>
          <p:cNvPr id="19" name="TextBox 18"/>
          <p:cNvSpPr txBox="1"/>
          <p:nvPr/>
        </p:nvSpPr>
        <p:spPr>
          <a:xfrm>
            <a:off x="2787864" y="4876800"/>
            <a:ext cx="775084" cy="369332"/>
          </a:xfrm>
          <a:prstGeom prst="rect">
            <a:avLst/>
          </a:prstGeom>
          <a:noFill/>
        </p:spPr>
        <p:txBody>
          <a:bodyPr wrap="none" rtlCol="0">
            <a:spAutoFit/>
          </a:bodyPr>
          <a:lstStyle/>
          <a:p>
            <a:r>
              <a:rPr lang="en-US" b="1" dirty="0">
                <a:solidFill>
                  <a:srgbClr val="FF0000"/>
                </a:solidFill>
              </a:rPr>
              <a:t>MACR</a:t>
            </a:r>
          </a:p>
        </p:txBody>
      </p:sp>
      <p:sp>
        <p:nvSpPr>
          <p:cNvPr id="25" name="TextBox 24"/>
          <p:cNvSpPr txBox="1"/>
          <p:nvPr/>
        </p:nvSpPr>
        <p:spPr>
          <a:xfrm>
            <a:off x="2838897" y="3631608"/>
            <a:ext cx="649537" cy="369332"/>
          </a:xfrm>
          <a:prstGeom prst="rect">
            <a:avLst/>
          </a:prstGeom>
          <a:noFill/>
        </p:spPr>
        <p:txBody>
          <a:bodyPr wrap="none" rtlCol="0">
            <a:spAutoFit/>
          </a:bodyPr>
          <a:lstStyle/>
          <a:p>
            <a:r>
              <a:rPr lang="en-US" b="1" dirty="0">
                <a:solidFill>
                  <a:srgbClr val="FF0000"/>
                </a:solidFill>
              </a:rPr>
              <a:t>MVK</a:t>
            </a:r>
          </a:p>
        </p:txBody>
      </p:sp>
      <p:cxnSp>
        <p:nvCxnSpPr>
          <p:cNvPr id="26" name="Straight Arrow Connector 25"/>
          <p:cNvCxnSpPr/>
          <p:nvPr/>
        </p:nvCxnSpPr>
        <p:spPr>
          <a:xfrm>
            <a:off x="5401762" y="3417332"/>
            <a:ext cx="914400" cy="0"/>
          </a:xfrm>
          <a:prstGeom prst="straightConnector1">
            <a:avLst/>
          </a:prstGeom>
          <a:ln w="38100">
            <a:solidFill>
              <a:schemeClr val="tx1"/>
            </a:solidFill>
            <a:tailEnd type="arrow"/>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pic>
        <p:nvPicPr>
          <p:cNvPr id="1229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0469" y="4195132"/>
            <a:ext cx="1092068" cy="105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393333" y="5334001"/>
            <a:ext cx="857927" cy="646331"/>
          </a:xfrm>
          <a:prstGeom prst="rect">
            <a:avLst/>
          </a:prstGeom>
          <a:noFill/>
        </p:spPr>
        <p:txBody>
          <a:bodyPr wrap="none" rtlCol="0">
            <a:spAutoFit/>
          </a:bodyPr>
          <a:lstStyle/>
          <a:p>
            <a:r>
              <a:rPr lang="en-US" b="1" dirty="0">
                <a:solidFill>
                  <a:srgbClr val="FF0000"/>
                </a:solidFill>
              </a:rPr>
              <a:t>ISOPN</a:t>
            </a:r>
          </a:p>
          <a:p>
            <a:r>
              <a:rPr lang="en-US" dirty="0"/>
              <a:t>(1 of 8)</a:t>
            </a:r>
          </a:p>
        </p:txBody>
      </p:sp>
      <p:cxnSp>
        <p:nvCxnSpPr>
          <p:cNvPr id="29" name="Straight Arrow Connector 28"/>
          <p:cNvCxnSpPr/>
          <p:nvPr/>
        </p:nvCxnSpPr>
        <p:spPr>
          <a:xfrm>
            <a:off x="6705600" y="3200400"/>
            <a:ext cx="914400" cy="0"/>
          </a:xfrm>
          <a:prstGeom prst="straightConnector1">
            <a:avLst/>
          </a:prstGeom>
          <a:ln w="38100">
            <a:solidFill>
              <a:schemeClr val="tx1"/>
            </a:solidFill>
            <a:tailEnd type="arrow"/>
          </a:ln>
          <a:scene3d>
            <a:camera prst="orthographicFront">
              <a:rot lat="0" lon="0" rev="18900000"/>
            </a:camera>
            <a:lightRig rig="threePt" dir="t"/>
          </a:scene3d>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15799" y="2828507"/>
            <a:ext cx="559769" cy="369332"/>
          </a:xfrm>
          <a:prstGeom prst="rect">
            <a:avLst/>
          </a:prstGeom>
          <a:noFill/>
        </p:spPr>
        <p:txBody>
          <a:bodyPr wrap="none" rtlCol="0">
            <a:spAutoFit/>
          </a:bodyPr>
          <a:lstStyle/>
          <a:p>
            <a:r>
              <a:rPr lang="en-US" b="1" dirty="0">
                <a:solidFill>
                  <a:schemeClr val="tx2"/>
                </a:solidFill>
              </a:rPr>
              <a:t>HO</a:t>
            </a:r>
            <a:r>
              <a:rPr lang="en-US" b="1" baseline="-25000" dirty="0">
                <a:solidFill>
                  <a:schemeClr val="tx2"/>
                </a:solidFill>
              </a:rPr>
              <a:t>2</a:t>
            </a:r>
          </a:p>
        </p:txBody>
      </p:sp>
      <p:pic>
        <p:nvPicPr>
          <p:cNvPr id="1229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30927" y="3705226"/>
            <a:ext cx="1174177" cy="112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7999880" y="4953001"/>
            <a:ext cx="1090363" cy="646331"/>
          </a:xfrm>
          <a:prstGeom prst="rect">
            <a:avLst/>
          </a:prstGeom>
          <a:noFill/>
        </p:spPr>
        <p:txBody>
          <a:bodyPr wrap="none" rtlCol="0">
            <a:spAutoFit/>
          </a:bodyPr>
          <a:lstStyle/>
          <a:p>
            <a:r>
              <a:rPr lang="en-US" b="1" dirty="0">
                <a:solidFill>
                  <a:schemeClr val="tx2"/>
                </a:solidFill>
              </a:rPr>
              <a:t>ISOPOOH</a:t>
            </a:r>
          </a:p>
          <a:p>
            <a:r>
              <a:rPr lang="en-US" dirty="0"/>
              <a:t>(1 of 8)</a:t>
            </a:r>
          </a:p>
        </p:txBody>
      </p:sp>
      <p:sp>
        <p:nvSpPr>
          <p:cNvPr id="3" name="TextBox 2"/>
          <p:cNvSpPr txBox="1"/>
          <p:nvPr/>
        </p:nvSpPr>
        <p:spPr>
          <a:xfrm>
            <a:off x="2610634" y="6096000"/>
            <a:ext cx="1215397" cy="369332"/>
          </a:xfrm>
          <a:prstGeom prst="rect">
            <a:avLst/>
          </a:prstGeom>
          <a:noFill/>
        </p:spPr>
        <p:txBody>
          <a:bodyPr wrap="none" rtlCol="0">
            <a:spAutoFit/>
          </a:bodyPr>
          <a:lstStyle/>
          <a:p>
            <a:r>
              <a:rPr lang="en-US" b="1" dirty="0"/>
              <a:t>~</a:t>
            </a:r>
            <a:r>
              <a:rPr lang="en-US" b="1" dirty="0" smtClean="0"/>
              <a:t>75% </a:t>
            </a:r>
            <a:r>
              <a:rPr lang="en-US" b="1" dirty="0"/>
              <a:t>yield</a:t>
            </a:r>
          </a:p>
        </p:txBody>
      </p:sp>
      <p:sp>
        <p:nvSpPr>
          <p:cNvPr id="31" name="TextBox 30"/>
          <p:cNvSpPr txBox="1"/>
          <p:nvPr/>
        </p:nvSpPr>
        <p:spPr>
          <a:xfrm>
            <a:off x="5207995" y="6085144"/>
            <a:ext cx="1215397" cy="369332"/>
          </a:xfrm>
          <a:prstGeom prst="rect">
            <a:avLst/>
          </a:prstGeom>
          <a:noFill/>
        </p:spPr>
        <p:txBody>
          <a:bodyPr wrap="none" rtlCol="0">
            <a:spAutoFit/>
          </a:bodyPr>
          <a:lstStyle/>
          <a:p>
            <a:r>
              <a:rPr lang="en-US" b="1" dirty="0"/>
              <a:t>~</a:t>
            </a:r>
            <a:r>
              <a:rPr lang="en-US" b="1" dirty="0" smtClean="0"/>
              <a:t>12% </a:t>
            </a:r>
            <a:r>
              <a:rPr lang="en-US" b="1" dirty="0"/>
              <a:t>yield</a:t>
            </a:r>
          </a:p>
        </p:txBody>
      </p:sp>
      <p:sp>
        <p:nvSpPr>
          <p:cNvPr id="34" name="TextBox 33"/>
          <p:cNvSpPr txBox="1"/>
          <p:nvPr/>
        </p:nvSpPr>
        <p:spPr>
          <a:xfrm>
            <a:off x="7862455" y="5726668"/>
            <a:ext cx="1215397" cy="369332"/>
          </a:xfrm>
          <a:prstGeom prst="rect">
            <a:avLst/>
          </a:prstGeom>
          <a:noFill/>
        </p:spPr>
        <p:txBody>
          <a:bodyPr wrap="none" rtlCol="0">
            <a:spAutoFit/>
          </a:bodyPr>
          <a:lstStyle/>
          <a:p>
            <a:r>
              <a:rPr lang="en-US" b="1" dirty="0"/>
              <a:t>~90% yield</a:t>
            </a:r>
          </a:p>
        </p:txBody>
      </p:sp>
      <p:sp>
        <p:nvSpPr>
          <p:cNvPr id="33" name="Rounded Rectangle 32"/>
          <p:cNvSpPr/>
          <p:nvPr/>
        </p:nvSpPr>
        <p:spPr>
          <a:xfrm>
            <a:off x="7775567" y="3631789"/>
            <a:ext cx="1456586" cy="2043742"/>
          </a:xfrm>
          <a:prstGeom prst="roundRect">
            <a:avLst/>
          </a:prstGeom>
          <a:solidFill>
            <a:srgbClr val="0070C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986665" y="4086568"/>
            <a:ext cx="1524000" cy="1933232"/>
          </a:xfrm>
          <a:prstGeom prst="roundRect">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438400" y="2762936"/>
            <a:ext cx="1524000" cy="3256864"/>
          </a:xfrm>
          <a:prstGeom prst="roundRect">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268517" y="2208938"/>
            <a:ext cx="1012457" cy="369332"/>
          </a:xfrm>
          <a:prstGeom prst="rect">
            <a:avLst/>
          </a:prstGeom>
          <a:noFill/>
        </p:spPr>
        <p:txBody>
          <a:bodyPr wrap="none" rtlCol="0">
            <a:spAutoFit/>
          </a:bodyPr>
          <a:lstStyle/>
          <a:p>
            <a:r>
              <a:rPr lang="en-US" b="1" dirty="0"/>
              <a:t>isoprene</a:t>
            </a:r>
          </a:p>
        </p:txBody>
      </p:sp>
      <p:sp>
        <p:nvSpPr>
          <p:cNvPr id="37" name="TextBox 36"/>
          <p:cNvSpPr txBox="1"/>
          <p:nvPr/>
        </p:nvSpPr>
        <p:spPr>
          <a:xfrm>
            <a:off x="8406949" y="3048000"/>
            <a:ext cx="1660583" cy="369332"/>
          </a:xfrm>
          <a:prstGeom prst="rect">
            <a:avLst/>
          </a:prstGeom>
          <a:noFill/>
        </p:spPr>
        <p:txBody>
          <a:bodyPr wrap="none" rtlCol="0">
            <a:spAutoFit/>
          </a:bodyPr>
          <a:lstStyle/>
          <a:p>
            <a:r>
              <a:rPr lang="en-US" b="1" dirty="0"/>
              <a:t>yield: unknown</a:t>
            </a:r>
          </a:p>
        </p:txBody>
      </p:sp>
      <p:sp>
        <p:nvSpPr>
          <p:cNvPr id="36" name="Rounded Rectangle 35"/>
          <p:cNvSpPr/>
          <p:nvPr/>
        </p:nvSpPr>
        <p:spPr>
          <a:xfrm>
            <a:off x="8069377" y="1493638"/>
            <a:ext cx="2150832" cy="1456774"/>
          </a:xfrm>
          <a:prstGeom prst="roundRect">
            <a:avLst/>
          </a:prstGeom>
          <a:solidFill>
            <a:srgbClr val="00B05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810779" y="5246089"/>
            <a:ext cx="748923" cy="646331"/>
          </a:xfrm>
          <a:prstGeom prst="rect">
            <a:avLst/>
          </a:prstGeom>
          <a:noFill/>
        </p:spPr>
        <p:txBody>
          <a:bodyPr wrap="none" rtlCol="0">
            <a:spAutoFit/>
          </a:bodyPr>
          <a:lstStyle/>
          <a:p>
            <a:pPr algn="ctr"/>
            <a:r>
              <a:rPr lang="en-US" dirty="0"/>
              <a:t>+</a:t>
            </a:r>
          </a:p>
          <a:p>
            <a:pPr algn="ctr"/>
            <a:r>
              <a:rPr lang="en-US" dirty="0" smtClean="0"/>
              <a:t>HCHO</a:t>
            </a:r>
            <a:endParaRPr lang="en-US" dirty="0"/>
          </a:p>
        </p:txBody>
      </p:sp>
      <p:sp>
        <p:nvSpPr>
          <p:cNvPr id="5" name="Left Brace 4"/>
          <p:cNvSpPr/>
          <p:nvPr/>
        </p:nvSpPr>
        <p:spPr>
          <a:xfrm>
            <a:off x="1884710" y="2906344"/>
            <a:ext cx="266057" cy="306938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69455" y="3949522"/>
            <a:ext cx="1469185" cy="923330"/>
          </a:xfrm>
          <a:prstGeom prst="rect">
            <a:avLst/>
          </a:prstGeom>
          <a:noFill/>
        </p:spPr>
        <p:txBody>
          <a:bodyPr wrap="none" rtlCol="0">
            <a:spAutoFit/>
          </a:bodyPr>
          <a:lstStyle/>
          <a:p>
            <a:r>
              <a:rPr lang="en-US" dirty="0" smtClean="0"/>
              <a:t>Makes ozone,</a:t>
            </a:r>
          </a:p>
          <a:p>
            <a:r>
              <a:rPr lang="en-US" dirty="0" smtClean="0"/>
              <a:t>Sustains </a:t>
            </a:r>
            <a:r>
              <a:rPr lang="en-US" dirty="0" err="1" smtClean="0"/>
              <a:t>HOx</a:t>
            </a:r>
            <a:endParaRPr lang="en-US" dirty="0" smtClean="0"/>
          </a:p>
          <a:p>
            <a:r>
              <a:rPr lang="en-US" dirty="0" smtClean="0"/>
              <a:t>Aerosol?</a:t>
            </a:r>
            <a:endParaRPr lang="en-US" dirty="0"/>
          </a:p>
        </p:txBody>
      </p:sp>
      <p:sp>
        <p:nvSpPr>
          <p:cNvPr id="8" name="Right Brace 7"/>
          <p:cNvSpPr/>
          <p:nvPr/>
        </p:nvSpPr>
        <p:spPr>
          <a:xfrm>
            <a:off x="9408404" y="3664840"/>
            <a:ext cx="396607" cy="204374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10019838" y="4207503"/>
            <a:ext cx="1838787" cy="923330"/>
          </a:xfrm>
          <a:prstGeom prst="rect">
            <a:avLst/>
          </a:prstGeom>
          <a:noFill/>
        </p:spPr>
        <p:txBody>
          <a:bodyPr wrap="square" rtlCol="0">
            <a:spAutoFit/>
          </a:bodyPr>
          <a:lstStyle/>
          <a:p>
            <a:r>
              <a:rPr lang="en-US" dirty="0" smtClean="0"/>
              <a:t>Destroys Ox</a:t>
            </a:r>
          </a:p>
          <a:p>
            <a:r>
              <a:rPr lang="en-US" dirty="0" smtClean="0"/>
              <a:t>Produces known aerosol precursor </a:t>
            </a:r>
            <a:endParaRPr lang="en-US" dirty="0"/>
          </a:p>
        </p:txBody>
      </p:sp>
      <p:sp>
        <p:nvSpPr>
          <p:cNvPr id="41" name="Right Brace 40"/>
          <p:cNvSpPr/>
          <p:nvPr/>
        </p:nvSpPr>
        <p:spPr>
          <a:xfrm>
            <a:off x="10241211" y="1530068"/>
            <a:ext cx="396607" cy="140214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10699832" y="2036018"/>
            <a:ext cx="1414490" cy="369332"/>
          </a:xfrm>
          <a:prstGeom prst="rect">
            <a:avLst/>
          </a:prstGeom>
          <a:noFill/>
        </p:spPr>
        <p:txBody>
          <a:bodyPr wrap="none" rtlCol="0">
            <a:spAutoFit/>
          </a:bodyPr>
          <a:lstStyle/>
          <a:p>
            <a:r>
              <a:rPr lang="en-US" dirty="0" err="1" smtClean="0"/>
              <a:t>HOx</a:t>
            </a:r>
            <a:r>
              <a:rPr lang="en-US" dirty="0" smtClean="0"/>
              <a:t> neutral?</a:t>
            </a:r>
            <a:endParaRPr lang="en-US" dirty="0"/>
          </a:p>
        </p:txBody>
      </p:sp>
    </p:spTree>
    <p:extLst>
      <p:ext uri="{BB962C8B-B14F-4D97-AF65-F5344CB8AC3E}">
        <p14:creationId xmlns:p14="http://schemas.microsoft.com/office/powerpoint/2010/main" val="4003120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6377057" y="77987"/>
            <a:ext cx="5463130" cy="5548458"/>
          </a:xfrm>
          <a:prstGeom prst="rect">
            <a:avLst/>
          </a:prstGeom>
        </p:spPr>
      </p:pic>
      <p:sp>
        <p:nvSpPr>
          <p:cNvPr id="7" name="TextBox 6"/>
          <p:cNvSpPr txBox="1"/>
          <p:nvPr/>
        </p:nvSpPr>
        <p:spPr>
          <a:xfrm>
            <a:off x="7743110" y="3241814"/>
            <a:ext cx="1120820" cy="646331"/>
          </a:xfrm>
          <a:prstGeom prst="rect">
            <a:avLst/>
          </a:prstGeom>
          <a:noFill/>
        </p:spPr>
        <p:txBody>
          <a:bodyPr wrap="none" rtlCol="0">
            <a:spAutoFit/>
          </a:bodyPr>
          <a:lstStyle/>
          <a:p>
            <a:r>
              <a:rPr lang="en-US" sz="3600" dirty="0" smtClean="0"/>
              <a:t>2011</a:t>
            </a:r>
            <a:endParaRPr lang="en-US" sz="3600" dirty="0"/>
          </a:p>
        </p:txBody>
      </p:sp>
      <p:pic>
        <p:nvPicPr>
          <p:cNvPr id="8" name="Picture 7"/>
          <p:cNvPicPr>
            <a:picLocks noChangeAspect="1"/>
          </p:cNvPicPr>
          <p:nvPr/>
        </p:nvPicPr>
        <p:blipFill>
          <a:blip r:embed="rId3"/>
          <a:stretch>
            <a:fillRect/>
          </a:stretch>
        </p:blipFill>
        <p:spPr>
          <a:xfrm>
            <a:off x="6526716" y="5678690"/>
            <a:ext cx="5313471" cy="711509"/>
          </a:xfrm>
          <a:prstGeom prst="rect">
            <a:avLst/>
          </a:prstGeom>
        </p:spPr>
      </p:pic>
      <p:sp>
        <p:nvSpPr>
          <p:cNvPr id="10" name="TextBox 9"/>
          <p:cNvSpPr txBox="1"/>
          <p:nvPr/>
        </p:nvSpPr>
        <p:spPr>
          <a:xfrm>
            <a:off x="7743110" y="356466"/>
            <a:ext cx="1120820" cy="646331"/>
          </a:xfrm>
          <a:prstGeom prst="rect">
            <a:avLst/>
          </a:prstGeom>
          <a:noFill/>
        </p:spPr>
        <p:txBody>
          <a:bodyPr wrap="none" rtlCol="0">
            <a:spAutoFit/>
          </a:bodyPr>
          <a:lstStyle/>
          <a:p>
            <a:r>
              <a:rPr lang="en-US" sz="3600" dirty="0" smtClean="0"/>
              <a:t>2005</a:t>
            </a:r>
            <a:endParaRPr lang="en-US" sz="3600" dirty="0"/>
          </a:p>
        </p:txBody>
      </p:sp>
      <p:sp>
        <p:nvSpPr>
          <p:cNvPr id="12" name="TextBox 11"/>
          <p:cNvSpPr txBox="1"/>
          <p:nvPr/>
        </p:nvSpPr>
        <p:spPr>
          <a:xfrm>
            <a:off x="6467341" y="6390199"/>
            <a:ext cx="3357073" cy="307777"/>
          </a:xfrm>
          <a:prstGeom prst="rect">
            <a:avLst/>
          </a:prstGeom>
          <a:noFill/>
        </p:spPr>
        <p:txBody>
          <a:bodyPr wrap="none" rtlCol="0">
            <a:spAutoFit/>
          </a:bodyPr>
          <a:lstStyle/>
          <a:p>
            <a:r>
              <a:rPr lang="en-US" sz="1400" dirty="0" smtClean="0"/>
              <a:t>Atmos. Chem. Phys., 12,12197-12209, 2012</a:t>
            </a:r>
            <a:endParaRPr lang="en-US" sz="1400" dirty="0"/>
          </a:p>
        </p:txBody>
      </p:sp>
      <p:pic>
        <p:nvPicPr>
          <p:cNvPr id="14" name="Picture 13"/>
          <p:cNvPicPr>
            <a:picLocks noChangeAspect="1"/>
          </p:cNvPicPr>
          <p:nvPr/>
        </p:nvPicPr>
        <p:blipFill>
          <a:blip r:embed="rId4"/>
          <a:stretch>
            <a:fillRect/>
          </a:stretch>
        </p:blipFill>
        <p:spPr>
          <a:xfrm>
            <a:off x="714441" y="1877363"/>
            <a:ext cx="4498831" cy="4820610"/>
          </a:xfrm>
          <a:prstGeom prst="rect">
            <a:avLst/>
          </a:prstGeom>
        </p:spPr>
      </p:pic>
      <p:sp>
        <p:nvSpPr>
          <p:cNvPr id="15" name="TextBox 14"/>
          <p:cNvSpPr txBox="1"/>
          <p:nvPr/>
        </p:nvSpPr>
        <p:spPr>
          <a:xfrm>
            <a:off x="23746" y="-11666"/>
            <a:ext cx="6689852" cy="1323439"/>
          </a:xfrm>
          <a:prstGeom prst="rect">
            <a:avLst/>
          </a:prstGeom>
          <a:noFill/>
        </p:spPr>
        <p:txBody>
          <a:bodyPr wrap="none" rtlCol="0">
            <a:spAutoFit/>
          </a:bodyPr>
          <a:lstStyle/>
          <a:p>
            <a:r>
              <a:rPr lang="en-US" sz="4000" dirty="0" smtClean="0"/>
              <a:t>The chemistry of the Southeast </a:t>
            </a:r>
          </a:p>
          <a:p>
            <a:r>
              <a:rPr lang="en-US" sz="4000" dirty="0" smtClean="0"/>
              <a:t>US is rapidly changing.</a:t>
            </a:r>
            <a:endParaRPr lang="en-US" sz="4000" dirty="0"/>
          </a:p>
        </p:txBody>
      </p:sp>
      <p:sp>
        <p:nvSpPr>
          <p:cNvPr id="16" name="TextBox 15"/>
          <p:cNvSpPr txBox="1"/>
          <p:nvPr/>
        </p:nvSpPr>
        <p:spPr>
          <a:xfrm>
            <a:off x="546264" y="6370804"/>
            <a:ext cx="1649939" cy="369332"/>
          </a:xfrm>
          <a:prstGeom prst="rect">
            <a:avLst/>
          </a:prstGeom>
          <a:noFill/>
        </p:spPr>
        <p:txBody>
          <a:bodyPr wrap="none" rtlCol="0">
            <a:spAutoFit/>
          </a:bodyPr>
          <a:lstStyle/>
          <a:p>
            <a:r>
              <a:rPr lang="en-US" dirty="0" smtClean="0"/>
              <a:t>Rob </a:t>
            </a:r>
            <a:r>
              <a:rPr lang="en-US" dirty="0" err="1" smtClean="0"/>
              <a:t>Pinder</a:t>
            </a:r>
            <a:r>
              <a:rPr lang="en-US" dirty="0" smtClean="0"/>
              <a:t>, EPA</a:t>
            </a:r>
            <a:endParaRPr lang="en-US" dirty="0"/>
          </a:p>
        </p:txBody>
      </p:sp>
    </p:spTree>
    <p:extLst>
      <p:ext uri="{BB962C8B-B14F-4D97-AF65-F5344CB8AC3E}">
        <p14:creationId xmlns:p14="http://schemas.microsoft.com/office/powerpoint/2010/main" val="18417683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573" y="1161544"/>
            <a:ext cx="10515600" cy="4841729"/>
          </a:xfrm>
        </p:spPr>
        <p:txBody>
          <a:bodyPr/>
          <a:lstStyle/>
          <a:p>
            <a:r>
              <a:rPr lang="en-US" dirty="0" smtClean="0"/>
              <a:t>Why is the response so large?  </a:t>
            </a:r>
          </a:p>
          <a:p>
            <a:pPr marL="457200" lvl="1" indent="0">
              <a:buNone/>
            </a:pPr>
            <a:r>
              <a:rPr lang="en-US" dirty="0" smtClean="0"/>
              <a:t>- This is classic NO-limited ozone chemistry: </a:t>
            </a:r>
            <a:endParaRPr lang="en-US" dirty="0"/>
          </a:p>
        </p:txBody>
      </p:sp>
      <p:grpSp>
        <p:nvGrpSpPr>
          <p:cNvPr id="37" name="Group 36"/>
          <p:cNvGrpSpPr/>
          <p:nvPr/>
        </p:nvGrpSpPr>
        <p:grpSpPr>
          <a:xfrm>
            <a:off x="2247703" y="4288790"/>
            <a:ext cx="3431089" cy="739487"/>
            <a:chOff x="315653" y="3224946"/>
            <a:chExt cx="3431089" cy="739487"/>
          </a:xfrm>
        </p:grpSpPr>
        <p:sp>
          <p:nvSpPr>
            <p:cNvPr id="50" name="TextBox 49"/>
            <p:cNvSpPr txBox="1"/>
            <p:nvPr/>
          </p:nvSpPr>
          <p:spPr>
            <a:xfrm>
              <a:off x="2995765" y="3441213"/>
              <a:ext cx="750977" cy="523220"/>
            </a:xfrm>
            <a:prstGeom prst="rect">
              <a:avLst/>
            </a:prstGeom>
            <a:noFill/>
          </p:spPr>
          <p:txBody>
            <a:bodyPr wrap="none" rtlCol="0">
              <a:spAutoFit/>
            </a:bodyPr>
            <a:lstStyle/>
            <a:p>
              <a:r>
                <a:rPr lang="en-US" sz="2800" b="1" dirty="0" smtClean="0"/>
                <a:t>RO</a:t>
              </a:r>
              <a:r>
                <a:rPr lang="en-US" sz="2800" b="1" baseline="-25000" dirty="0" smtClean="0"/>
                <a:t>2</a:t>
              </a:r>
              <a:endParaRPr lang="en-US" sz="2800" b="1" baseline="-25000" dirty="0"/>
            </a:p>
          </p:txBody>
        </p:sp>
        <p:sp>
          <p:nvSpPr>
            <p:cNvPr id="53" name="Curved Down Arrow 52"/>
            <p:cNvSpPr/>
            <p:nvPr/>
          </p:nvSpPr>
          <p:spPr>
            <a:xfrm>
              <a:off x="1856953" y="3224946"/>
              <a:ext cx="1530444" cy="260533"/>
            </a:xfrm>
            <a:prstGeom prst="curvedDown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5" name="TextBox 54"/>
            <p:cNvSpPr txBox="1"/>
            <p:nvPr/>
          </p:nvSpPr>
          <p:spPr>
            <a:xfrm>
              <a:off x="315653" y="3420340"/>
              <a:ext cx="1995283" cy="523220"/>
            </a:xfrm>
            <a:prstGeom prst="rect">
              <a:avLst/>
            </a:prstGeom>
            <a:noFill/>
          </p:spPr>
          <p:txBody>
            <a:bodyPr wrap="none" rtlCol="0">
              <a:spAutoFit/>
            </a:bodyPr>
            <a:lstStyle/>
            <a:p>
              <a:r>
                <a:rPr lang="en-US" sz="2800" b="1" dirty="0" smtClean="0"/>
                <a:t>R’ + OH + O</a:t>
              </a:r>
              <a:r>
                <a:rPr lang="en-US" sz="2800" b="1" baseline="-25000" dirty="0" smtClean="0"/>
                <a:t>2 </a:t>
              </a:r>
              <a:endParaRPr lang="en-US" sz="2800" b="1" baseline="-25000" dirty="0"/>
            </a:p>
          </p:txBody>
        </p:sp>
      </p:grpSp>
      <p:sp>
        <p:nvSpPr>
          <p:cNvPr id="32" name="Title 1"/>
          <p:cNvSpPr>
            <a:spLocks noGrp="1"/>
          </p:cNvSpPr>
          <p:nvPr>
            <p:ph type="title"/>
          </p:nvPr>
        </p:nvSpPr>
        <p:spPr>
          <a:xfrm>
            <a:off x="783929" y="0"/>
            <a:ext cx="10515600" cy="1325563"/>
          </a:xfrm>
        </p:spPr>
        <p:txBody>
          <a:bodyPr/>
          <a:lstStyle/>
          <a:p>
            <a:r>
              <a:rPr lang="en-US" dirty="0" smtClean="0"/>
              <a:t>Top science question</a:t>
            </a:r>
            <a:endParaRPr lang="en-US" dirty="0"/>
          </a:p>
        </p:txBody>
      </p:sp>
    </p:spTree>
    <p:extLst>
      <p:ext uri="{BB962C8B-B14F-4D97-AF65-F5344CB8AC3E}">
        <p14:creationId xmlns:p14="http://schemas.microsoft.com/office/powerpoint/2010/main" val="6524346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573" y="1161544"/>
            <a:ext cx="10515600" cy="4841729"/>
          </a:xfrm>
        </p:spPr>
        <p:txBody>
          <a:bodyPr/>
          <a:lstStyle/>
          <a:p>
            <a:r>
              <a:rPr lang="en-US" dirty="0" smtClean="0"/>
              <a:t>Why is the response so large?  </a:t>
            </a:r>
          </a:p>
          <a:p>
            <a:pPr marL="457200" lvl="1" indent="0">
              <a:buNone/>
            </a:pPr>
            <a:r>
              <a:rPr lang="en-US" dirty="0" smtClean="0"/>
              <a:t>- This is classic NO-limited ozone chemistry: </a:t>
            </a:r>
            <a:endParaRPr lang="en-US" dirty="0"/>
          </a:p>
        </p:txBody>
      </p:sp>
      <p:grpSp>
        <p:nvGrpSpPr>
          <p:cNvPr id="36" name="Group 35"/>
          <p:cNvGrpSpPr/>
          <p:nvPr/>
        </p:nvGrpSpPr>
        <p:grpSpPr>
          <a:xfrm>
            <a:off x="2247703" y="3041242"/>
            <a:ext cx="7569229" cy="2505948"/>
            <a:chOff x="1748409" y="3486320"/>
            <a:chExt cx="7569229" cy="2505948"/>
          </a:xfrm>
        </p:grpSpPr>
        <p:grpSp>
          <p:nvGrpSpPr>
            <p:cNvPr id="37" name="Group 36"/>
            <p:cNvGrpSpPr/>
            <p:nvPr/>
          </p:nvGrpSpPr>
          <p:grpSpPr>
            <a:xfrm>
              <a:off x="1748409" y="3919702"/>
              <a:ext cx="7569229" cy="2072566"/>
              <a:chOff x="315653" y="2410780"/>
              <a:chExt cx="7569229" cy="2072566"/>
            </a:xfrm>
          </p:grpSpPr>
          <p:sp>
            <p:nvSpPr>
              <p:cNvPr id="50" name="TextBox 49"/>
              <p:cNvSpPr txBox="1"/>
              <p:nvPr/>
            </p:nvSpPr>
            <p:spPr>
              <a:xfrm>
                <a:off x="2995765" y="3441213"/>
                <a:ext cx="750977" cy="523220"/>
              </a:xfrm>
              <a:prstGeom prst="rect">
                <a:avLst/>
              </a:prstGeom>
              <a:noFill/>
            </p:spPr>
            <p:txBody>
              <a:bodyPr wrap="none" rtlCol="0">
                <a:spAutoFit/>
              </a:bodyPr>
              <a:lstStyle/>
              <a:p>
                <a:r>
                  <a:rPr lang="en-US" sz="2800" b="1" dirty="0" smtClean="0"/>
                  <a:t>RO</a:t>
                </a:r>
                <a:r>
                  <a:rPr lang="en-US" sz="2800" b="1" baseline="-25000" dirty="0" smtClean="0"/>
                  <a:t>2</a:t>
                </a:r>
                <a:endParaRPr lang="en-US" sz="2800" b="1" baseline="-25000" dirty="0"/>
              </a:p>
            </p:txBody>
          </p:sp>
          <p:sp>
            <p:nvSpPr>
              <p:cNvPr id="51" name="Curved Down Arrow 50"/>
              <p:cNvSpPr/>
              <p:nvPr/>
            </p:nvSpPr>
            <p:spPr>
              <a:xfrm>
                <a:off x="3581892" y="3202390"/>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2" name="Curved Down Arrow 51"/>
              <p:cNvSpPr/>
              <p:nvPr/>
            </p:nvSpPr>
            <p:spPr>
              <a:xfrm>
                <a:off x="5991969" y="3181102"/>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3" name="Curved Down Arrow 52"/>
              <p:cNvSpPr/>
              <p:nvPr/>
            </p:nvSpPr>
            <p:spPr>
              <a:xfrm>
                <a:off x="1856953" y="3224946"/>
                <a:ext cx="1530444" cy="260533"/>
              </a:xfrm>
              <a:prstGeom prst="curvedDown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4" name="TextBox 53"/>
              <p:cNvSpPr txBox="1"/>
              <p:nvPr/>
            </p:nvSpPr>
            <p:spPr>
              <a:xfrm>
                <a:off x="4776297" y="3419923"/>
                <a:ext cx="1740355" cy="523220"/>
              </a:xfrm>
              <a:prstGeom prst="rect">
                <a:avLst/>
              </a:prstGeom>
              <a:noFill/>
            </p:spPr>
            <p:txBody>
              <a:bodyPr wrap="none" rtlCol="0">
                <a:spAutoFit/>
              </a:bodyPr>
              <a:lstStyle/>
              <a:p>
                <a:r>
                  <a:rPr lang="en-US" sz="2800" b="1" dirty="0" smtClean="0"/>
                  <a:t>R=O + HO</a:t>
                </a:r>
                <a:r>
                  <a:rPr lang="en-US" sz="2800" b="1" baseline="-25000" dirty="0" smtClean="0"/>
                  <a:t>2 </a:t>
                </a:r>
                <a:endParaRPr lang="en-US" sz="2800" b="1" baseline="-25000" dirty="0"/>
              </a:p>
            </p:txBody>
          </p:sp>
          <p:sp>
            <p:nvSpPr>
              <p:cNvPr id="55" name="TextBox 54"/>
              <p:cNvSpPr txBox="1"/>
              <p:nvPr/>
            </p:nvSpPr>
            <p:spPr>
              <a:xfrm>
                <a:off x="315653" y="3420340"/>
                <a:ext cx="1995283" cy="523220"/>
              </a:xfrm>
              <a:prstGeom prst="rect">
                <a:avLst/>
              </a:prstGeom>
              <a:noFill/>
            </p:spPr>
            <p:txBody>
              <a:bodyPr wrap="none" rtlCol="0">
                <a:spAutoFit/>
              </a:bodyPr>
              <a:lstStyle/>
              <a:p>
                <a:r>
                  <a:rPr lang="en-US" sz="2800" b="1" dirty="0" smtClean="0"/>
                  <a:t>R’ + OH + O</a:t>
                </a:r>
                <a:r>
                  <a:rPr lang="en-US" sz="2800" b="1" baseline="-25000" dirty="0" smtClean="0"/>
                  <a:t>2 </a:t>
                </a:r>
                <a:endParaRPr lang="en-US" sz="2800" b="1" baseline="-25000" dirty="0"/>
              </a:p>
            </p:txBody>
          </p:sp>
          <p:sp>
            <p:nvSpPr>
              <p:cNvPr id="56" name="TextBox 55"/>
              <p:cNvSpPr txBox="1"/>
              <p:nvPr/>
            </p:nvSpPr>
            <p:spPr>
              <a:xfrm>
                <a:off x="7164665" y="3420345"/>
                <a:ext cx="654020" cy="523220"/>
              </a:xfrm>
              <a:prstGeom prst="rect">
                <a:avLst/>
              </a:prstGeom>
              <a:noFill/>
            </p:spPr>
            <p:txBody>
              <a:bodyPr wrap="none" rtlCol="0">
                <a:spAutoFit/>
              </a:bodyPr>
              <a:lstStyle/>
              <a:p>
                <a:r>
                  <a:rPr lang="en-US" sz="2800" b="1" dirty="0" smtClean="0"/>
                  <a:t>OH</a:t>
                </a:r>
                <a:endParaRPr lang="en-US" sz="2800" b="1" baseline="-25000" dirty="0"/>
              </a:p>
            </p:txBody>
          </p:sp>
          <p:sp>
            <p:nvSpPr>
              <p:cNvPr id="57" name="Curved Down Arrow 56"/>
              <p:cNvSpPr/>
              <p:nvPr/>
            </p:nvSpPr>
            <p:spPr>
              <a:xfrm flipV="1">
                <a:off x="5981556" y="2876725"/>
                <a:ext cx="1530444" cy="283090"/>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Curved Down Arrow 57"/>
              <p:cNvSpPr/>
              <p:nvPr/>
            </p:nvSpPr>
            <p:spPr>
              <a:xfrm flipV="1">
                <a:off x="3572360" y="2931001"/>
                <a:ext cx="1530444" cy="260534"/>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Curved Down Arrow 58"/>
              <p:cNvSpPr/>
              <p:nvPr/>
            </p:nvSpPr>
            <p:spPr>
              <a:xfrm flipH="1" flipV="1">
                <a:off x="1173138" y="3907998"/>
                <a:ext cx="6305418" cy="575348"/>
              </a:xfrm>
              <a:prstGeom prst="curvedDownArrow">
                <a:avLst>
                  <a:gd name="adj1" fmla="val 25000"/>
                  <a:gd name="adj2" fmla="val 50000"/>
                  <a:gd name="adj3" fmla="val 40339"/>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4667755" y="2421212"/>
                <a:ext cx="785341" cy="523220"/>
              </a:xfrm>
              <a:prstGeom prst="rect">
                <a:avLst/>
              </a:prstGeom>
              <a:noFill/>
            </p:spPr>
            <p:txBody>
              <a:bodyPr wrap="none" rtlCol="0">
                <a:spAutoFit/>
              </a:bodyPr>
              <a:lstStyle/>
              <a:p>
                <a:r>
                  <a:rPr lang="en-US" sz="2800" b="1" dirty="0" smtClean="0"/>
                  <a:t>NO</a:t>
                </a:r>
                <a:r>
                  <a:rPr lang="en-US" sz="2800" b="1" baseline="-25000" dirty="0" smtClean="0"/>
                  <a:t>2</a:t>
                </a:r>
                <a:endParaRPr lang="en-US" sz="2800" b="1" baseline="-25000" dirty="0"/>
              </a:p>
            </p:txBody>
          </p:sp>
          <p:sp>
            <p:nvSpPr>
              <p:cNvPr id="61" name="TextBox 60"/>
              <p:cNvSpPr txBox="1"/>
              <p:nvPr/>
            </p:nvSpPr>
            <p:spPr>
              <a:xfrm>
                <a:off x="7099541" y="2410780"/>
                <a:ext cx="785341" cy="523220"/>
              </a:xfrm>
              <a:prstGeom prst="rect">
                <a:avLst/>
              </a:prstGeom>
              <a:noFill/>
            </p:spPr>
            <p:txBody>
              <a:bodyPr wrap="none" rtlCol="0">
                <a:spAutoFit/>
              </a:bodyPr>
              <a:lstStyle/>
              <a:p>
                <a:r>
                  <a:rPr lang="en-US" sz="2800" b="1" dirty="0" smtClean="0"/>
                  <a:t>NO</a:t>
                </a:r>
                <a:r>
                  <a:rPr lang="en-US" sz="2800" b="1" baseline="-25000" dirty="0" smtClean="0"/>
                  <a:t>2</a:t>
                </a:r>
                <a:endParaRPr lang="en-US" sz="2800" b="1" baseline="-25000" dirty="0"/>
              </a:p>
            </p:txBody>
          </p:sp>
          <p:sp>
            <p:nvSpPr>
              <p:cNvPr id="62" name="TextBox 61"/>
              <p:cNvSpPr txBox="1"/>
              <p:nvPr/>
            </p:nvSpPr>
            <p:spPr>
              <a:xfrm>
                <a:off x="3278856" y="2454201"/>
                <a:ext cx="664014" cy="523220"/>
              </a:xfrm>
              <a:prstGeom prst="rect">
                <a:avLst/>
              </a:prstGeom>
              <a:noFill/>
            </p:spPr>
            <p:txBody>
              <a:bodyPr wrap="none" rtlCol="0">
                <a:spAutoFit/>
              </a:bodyPr>
              <a:lstStyle/>
              <a:p>
                <a:r>
                  <a:rPr lang="en-US" sz="2800" b="1" dirty="0" smtClean="0"/>
                  <a:t>NO</a:t>
                </a:r>
                <a:endParaRPr lang="en-US" sz="2800" b="1" baseline="-25000" dirty="0"/>
              </a:p>
            </p:txBody>
          </p:sp>
          <p:sp>
            <p:nvSpPr>
              <p:cNvPr id="63" name="TextBox 62"/>
              <p:cNvSpPr txBox="1"/>
              <p:nvPr/>
            </p:nvSpPr>
            <p:spPr>
              <a:xfrm>
                <a:off x="5656371" y="2422057"/>
                <a:ext cx="664014" cy="523220"/>
              </a:xfrm>
              <a:prstGeom prst="rect">
                <a:avLst/>
              </a:prstGeom>
              <a:noFill/>
            </p:spPr>
            <p:txBody>
              <a:bodyPr wrap="none" rtlCol="0">
                <a:spAutoFit/>
              </a:bodyPr>
              <a:lstStyle/>
              <a:p>
                <a:r>
                  <a:rPr lang="en-US" sz="2800" b="1" dirty="0" smtClean="0"/>
                  <a:t>NO</a:t>
                </a:r>
                <a:endParaRPr lang="en-US" sz="2800" b="1" baseline="-25000" dirty="0"/>
              </a:p>
            </p:txBody>
          </p:sp>
        </p:grpSp>
        <p:sp>
          <p:nvSpPr>
            <p:cNvPr id="48" name="Curved Down Arrow 47"/>
            <p:cNvSpPr/>
            <p:nvPr/>
          </p:nvSpPr>
          <p:spPr>
            <a:xfrm flipH="1">
              <a:off x="7359598" y="3734734"/>
              <a:ext cx="1585257"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Curved Down Arrow 45"/>
            <p:cNvSpPr/>
            <p:nvPr/>
          </p:nvSpPr>
          <p:spPr>
            <a:xfrm flipH="1">
              <a:off x="5015528" y="3756868"/>
              <a:ext cx="1585257"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5580833" y="3486320"/>
              <a:ext cx="486126" cy="400110"/>
            </a:xfrm>
            <a:prstGeom prst="rect">
              <a:avLst/>
            </a:prstGeom>
            <a:noFill/>
          </p:spPr>
          <p:txBody>
            <a:bodyPr wrap="none" rtlCol="0">
              <a:spAutoFit/>
            </a:bodyPr>
            <a:lstStyle/>
            <a:p>
              <a:r>
                <a:rPr lang="en-US" sz="2000" b="1" i="1" dirty="0" err="1" smtClean="0"/>
                <a:t>hν</a:t>
              </a:r>
              <a:endParaRPr lang="en-US" sz="2000" b="1" i="1" baseline="-25000" dirty="0"/>
            </a:p>
          </p:txBody>
        </p:sp>
        <p:sp>
          <p:nvSpPr>
            <p:cNvPr id="45" name="TextBox 44"/>
            <p:cNvSpPr txBox="1"/>
            <p:nvPr/>
          </p:nvSpPr>
          <p:spPr>
            <a:xfrm>
              <a:off x="7936640" y="3519310"/>
              <a:ext cx="486126" cy="400110"/>
            </a:xfrm>
            <a:prstGeom prst="rect">
              <a:avLst/>
            </a:prstGeom>
            <a:noFill/>
          </p:spPr>
          <p:txBody>
            <a:bodyPr wrap="none" rtlCol="0">
              <a:spAutoFit/>
            </a:bodyPr>
            <a:lstStyle/>
            <a:p>
              <a:r>
                <a:rPr lang="en-US" sz="2000" b="1" i="1" dirty="0" err="1" smtClean="0"/>
                <a:t>hν</a:t>
              </a:r>
              <a:endParaRPr lang="en-US" sz="2000" b="1" i="1" baseline="-25000" dirty="0"/>
            </a:p>
          </p:txBody>
        </p:sp>
      </p:grpSp>
      <p:sp>
        <p:nvSpPr>
          <p:cNvPr id="24" name="Title 1"/>
          <p:cNvSpPr>
            <a:spLocks noGrp="1"/>
          </p:cNvSpPr>
          <p:nvPr>
            <p:ph type="title"/>
          </p:nvPr>
        </p:nvSpPr>
        <p:spPr>
          <a:xfrm>
            <a:off x="783929" y="0"/>
            <a:ext cx="10515600" cy="1325563"/>
          </a:xfrm>
        </p:spPr>
        <p:txBody>
          <a:bodyPr/>
          <a:lstStyle/>
          <a:p>
            <a:r>
              <a:rPr lang="en-US" dirty="0" smtClean="0"/>
              <a:t>Top science question</a:t>
            </a:r>
            <a:endParaRPr lang="en-US" dirty="0"/>
          </a:p>
        </p:txBody>
      </p:sp>
    </p:spTree>
    <p:extLst>
      <p:ext uri="{BB962C8B-B14F-4D97-AF65-F5344CB8AC3E}">
        <p14:creationId xmlns:p14="http://schemas.microsoft.com/office/powerpoint/2010/main" val="9973570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573" y="1161544"/>
            <a:ext cx="10515600" cy="4841729"/>
          </a:xfrm>
        </p:spPr>
        <p:txBody>
          <a:bodyPr/>
          <a:lstStyle/>
          <a:p>
            <a:r>
              <a:rPr lang="en-US" dirty="0" smtClean="0"/>
              <a:t>Why is the response so large?  </a:t>
            </a:r>
          </a:p>
          <a:p>
            <a:pPr marL="457200" lvl="1" indent="0">
              <a:buNone/>
            </a:pPr>
            <a:r>
              <a:rPr lang="en-US" dirty="0" smtClean="0"/>
              <a:t>- This is classic NO-limited ozone chemistry: </a:t>
            </a:r>
            <a:endParaRPr lang="en-US" dirty="0"/>
          </a:p>
        </p:txBody>
      </p:sp>
      <p:grpSp>
        <p:nvGrpSpPr>
          <p:cNvPr id="36" name="Group 35"/>
          <p:cNvGrpSpPr/>
          <p:nvPr/>
        </p:nvGrpSpPr>
        <p:grpSpPr>
          <a:xfrm>
            <a:off x="2247703" y="2477176"/>
            <a:ext cx="7569229" cy="3070014"/>
            <a:chOff x="1748409" y="2922254"/>
            <a:chExt cx="7569229" cy="3070014"/>
          </a:xfrm>
        </p:grpSpPr>
        <p:grpSp>
          <p:nvGrpSpPr>
            <p:cNvPr id="37" name="Group 36"/>
            <p:cNvGrpSpPr/>
            <p:nvPr/>
          </p:nvGrpSpPr>
          <p:grpSpPr>
            <a:xfrm>
              <a:off x="1748409" y="3919702"/>
              <a:ext cx="7569229" cy="2072566"/>
              <a:chOff x="315653" y="2410780"/>
              <a:chExt cx="7569229" cy="2072566"/>
            </a:xfrm>
          </p:grpSpPr>
          <p:sp>
            <p:nvSpPr>
              <p:cNvPr id="50" name="TextBox 49"/>
              <p:cNvSpPr txBox="1"/>
              <p:nvPr/>
            </p:nvSpPr>
            <p:spPr>
              <a:xfrm>
                <a:off x="2995765" y="3441213"/>
                <a:ext cx="750977" cy="523220"/>
              </a:xfrm>
              <a:prstGeom prst="rect">
                <a:avLst/>
              </a:prstGeom>
              <a:noFill/>
            </p:spPr>
            <p:txBody>
              <a:bodyPr wrap="none" rtlCol="0">
                <a:spAutoFit/>
              </a:bodyPr>
              <a:lstStyle/>
              <a:p>
                <a:r>
                  <a:rPr lang="en-US" sz="2800" b="1" dirty="0" smtClean="0"/>
                  <a:t>RO</a:t>
                </a:r>
                <a:r>
                  <a:rPr lang="en-US" sz="2800" b="1" baseline="-25000" dirty="0" smtClean="0"/>
                  <a:t>2</a:t>
                </a:r>
                <a:endParaRPr lang="en-US" sz="2800" b="1" baseline="-25000" dirty="0"/>
              </a:p>
            </p:txBody>
          </p:sp>
          <p:sp>
            <p:nvSpPr>
              <p:cNvPr id="51" name="Curved Down Arrow 50"/>
              <p:cNvSpPr/>
              <p:nvPr/>
            </p:nvSpPr>
            <p:spPr>
              <a:xfrm>
                <a:off x="3581892" y="3202390"/>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2" name="Curved Down Arrow 51"/>
              <p:cNvSpPr/>
              <p:nvPr/>
            </p:nvSpPr>
            <p:spPr>
              <a:xfrm>
                <a:off x="5991969" y="3181102"/>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3" name="Curved Down Arrow 52"/>
              <p:cNvSpPr/>
              <p:nvPr/>
            </p:nvSpPr>
            <p:spPr>
              <a:xfrm>
                <a:off x="1856953" y="3224946"/>
                <a:ext cx="1530444" cy="260533"/>
              </a:xfrm>
              <a:prstGeom prst="curvedDown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4" name="TextBox 53"/>
              <p:cNvSpPr txBox="1"/>
              <p:nvPr/>
            </p:nvSpPr>
            <p:spPr>
              <a:xfrm>
                <a:off x="4776297" y="3419923"/>
                <a:ext cx="1740355" cy="523220"/>
              </a:xfrm>
              <a:prstGeom prst="rect">
                <a:avLst/>
              </a:prstGeom>
              <a:noFill/>
            </p:spPr>
            <p:txBody>
              <a:bodyPr wrap="none" rtlCol="0">
                <a:spAutoFit/>
              </a:bodyPr>
              <a:lstStyle/>
              <a:p>
                <a:r>
                  <a:rPr lang="en-US" sz="2800" b="1" dirty="0" smtClean="0"/>
                  <a:t>R=O + HO</a:t>
                </a:r>
                <a:r>
                  <a:rPr lang="en-US" sz="2800" b="1" baseline="-25000" dirty="0" smtClean="0"/>
                  <a:t>2 </a:t>
                </a:r>
                <a:endParaRPr lang="en-US" sz="2800" b="1" baseline="-25000" dirty="0"/>
              </a:p>
            </p:txBody>
          </p:sp>
          <p:sp>
            <p:nvSpPr>
              <p:cNvPr id="55" name="TextBox 54"/>
              <p:cNvSpPr txBox="1"/>
              <p:nvPr/>
            </p:nvSpPr>
            <p:spPr>
              <a:xfrm>
                <a:off x="315653" y="3420340"/>
                <a:ext cx="1995283" cy="523220"/>
              </a:xfrm>
              <a:prstGeom prst="rect">
                <a:avLst/>
              </a:prstGeom>
              <a:noFill/>
            </p:spPr>
            <p:txBody>
              <a:bodyPr wrap="none" rtlCol="0">
                <a:spAutoFit/>
              </a:bodyPr>
              <a:lstStyle/>
              <a:p>
                <a:r>
                  <a:rPr lang="en-US" sz="2800" b="1" dirty="0" smtClean="0"/>
                  <a:t>R’ + OH + O</a:t>
                </a:r>
                <a:r>
                  <a:rPr lang="en-US" sz="2800" b="1" baseline="-25000" dirty="0" smtClean="0"/>
                  <a:t>2 </a:t>
                </a:r>
                <a:endParaRPr lang="en-US" sz="2800" b="1" baseline="-25000" dirty="0"/>
              </a:p>
            </p:txBody>
          </p:sp>
          <p:sp>
            <p:nvSpPr>
              <p:cNvPr id="56" name="TextBox 55"/>
              <p:cNvSpPr txBox="1"/>
              <p:nvPr/>
            </p:nvSpPr>
            <p:spPr>
              <a:xfrm>
                <a:off x="7164665" y="3420345"/>
                <a:ext cx="654020" cy="523220"/>
              </a:xfrm>
              <a:prstGeom prst="rect">
                <a:avLst/>
              </a:prstGeom>
              <a:noFill/>
            </p:spPr>
            <p:txBody>
              <a:bodyPr wrap="none" rtlCol="0">
                <a:spAutoFit/>
              </a:bodyPr>
              <a:lstStyle/>
              <a:p>
                <a:r>
                  <a:rPr lang="en-US" sz="2800" b="1" dirty="0" smtClean="0"/>
                  <a:t>OH</a:t>
                </a:r>
                <a:endParaRPr lang="en-US" sz="2800" b="1" baseline="-25000" dirty="0"/>
              </a:p>
            </p:txBody>
          </p:sp>
          <p:sp>
            <p:nvSpPr>
              <p:cNvPr id="57" name="Curved Down Arrow 56"/>
              <p:cNvSpPr/>
              <p:nvPr/>
            </p:nvSpPr>
            <p:spPr>
              <a:xfrm flipV="1">
                <a:off x="5981556" y="2876725"/>
                <a:ext cx="1530444" cy="283090"/>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Curved Down Arrow 57"/>
              <p:cNvSpPr/>
              <p:nvPr/>
            </p:nvSpPr>
            <p:spPr>
              <a:xfrm flipV="1">
                <a:off x="3572360" y="2931001"/>
                <a:ext cx="1530444" cy="260534"/>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Curved Down Arrow 58"/>
              <p:cNvSpPr/>
              <p:nvPr/>
            </p:nvSpPr>
            <p:spPr>
              <a:xfrm flipH="1" flipV="1">
                <a:off x="1173138" y="3907998"/>
                <a:ext cx="6305418" cy="575348"/>
              </a:xfrm>
              <a:prstGeom prst="curvedDownArrow">
                <a:avLst>
                  <a:gd name="adj1" fmla="val 25000"/>
                  <a:gd name="adj2" fmla="val 50000"/>
                  <a:gd name="adj3" fmla="val 40339"/>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4667755" y="2421212"/>
                <a:ext cx="785341" cy="523220"/>
              </a:xfrm>
              <a:prstGeom prst="rect">
                <a:avLst/>
              </a:prstGeom>
              <a:noFill/>
            </p:spPr>
            <p:txBody>
              <a:bodyPr wrap="none" rtlCol="0">
                <a:spAutoFit/>
              </a:bodyPr>
              <a:lstStyle/>
              <a:p>
                <a:r>
                  <a:rPr lang="en-US" sz="2800" b="1" dirty="0" smtClean="0"/>
                  <a:t>NO</a:t>
                </a:r>
                <a:r>
                  <a:rPr lang="en-US" sz="2800" b="1" baseline="-25000" dirty="0" smtClean="0"/>
                  <a:t>2</a:t>
                </a:r>
                <a:endParaRPr lang="en-US" sz="2800" b="1" baseline="-25000" dirty="0"/>
              </a:p>
            </p:txBody>
          </p:sp>
          <p:sp>
            <p:nvSpPr>
              <p:cNvPr id="61" name="TextBox 60"/>
              <p:cNvSpPr txBox="1"/>
              <p:nvPr/>
            </p:nvSpPr>
            <p:spPr>
              <a:xfrm>
                <a:off x="7099541" y="2410780"/>
                <a:ext cx="785341" cy="523220"/>
              </a:xfrm>
              <a:prstGeom prst="rect">
                <a:avLst/>
              </a:prstGeom>
              <a:noFill/>
            </p:spPr>
            <p:txBody>
              <a:bodyPr wrap="none" rtlCol="0">
                <a:spAutoFit/>
              </a:bodyPr>
              <a:lstStyle/>
              <a:p>
                <a:r>
                  <a:rPr lang="en-US" sz="2800" b="1" dirty="0" smtClean="0"/>
                  <a:t>NO</a:t>
                </a:r>
                <a:r>
                  <a:rPr lang="en-US" sz="2800" b="1" baseline="-25000" dirty="0" smtClean="0"/>
                  <a:t>2</a:t>
                </a:r>
                <a:endParaRPr lang="en-US" sz="2800" b="1" baseline="-25000" dirty="0"/>
              </a:p>
            </p:txBody>
          </p:sp>
          <p:sp>
            <p:nvSpPr>
              <p:cNvPr id="62" name="TextBox 61"/>
              <p:cNvSpPr txBox="1"/>
              <p:nvPr/>
            </p:nvSpPr>
            <p:spPr>
              <a:xfrm>
                <a:off x="3278856" y="2454201"/>
                <a:ext cx="664014" cy="523220"/>
              </a:xfrm>
              <a:prstGeom prst="rect">
                <a:avLst/>
              </a:prstGeom>
              <a:noFill/>
            </p:spPr>
            <p:txBody>
              <a:bodyPr wrap="none" rtlCol="0">
                <a:spAutoFit/>
              </a:bodyPr>
              <a:lstStyle/>
              <a:p>
                <a:r>
                  <a:rPr lang="en-US" sz="2800" b="1" dirty="0" smtClean="0"/>
                  <a:t>NO</a:t>
                </a:r>
                <a:endParaRPr lang="en-US" sz="2800" b="1" baseline="-25000" dirty="0"/>
              </a:p>
            </p:txBody>
          </p:sp>
          <p:sp>
            <p:nvSpPr>
              <p:cNvPr id="63" name="TextBox 62"/>
              <p:cNvSpPr txBox="1"/>
              <p:nvPr/>
            </p:nvSpPr>
            <p:spPr>
              <a:xfrm>
                <a:off x="5656371" y="2422057"/>
                <a:ext cx="664014" cy="523220"/>
              </a:xfrm>
              <a:prstGeom prst="rect">
                <a:avLst/>
              </a:prstGeom>
              <a:noFill/>
            </p:spPr>
            <p:txBody>
              <a:bodyPr wrap="none" rtlCol="0">
                <a:spAutoFit/>
              </a:bodyPr>
              <a:lstStyle/>
              <a:p>
                <a:r>
                  <a:rPr lang="en-US" sz="2800" b="1" dirty="0" smtClean="0"/>
                  <a:t>NO</a:t>
                </a:r>
                <a:endParaRPr lang="en-US" sz="2800" b="1" baseline="-25000" dirty="0"/>
              </a:p>
            </p:txBody>
          </p:sp>
        </p:grpSp>
        <p:grpSp>
          <p:nvGrpSpPr>
            <p:cNvPr id="38" name="Group 37"/>
            <p:cNvGrpSpPr/>
            <p:nvPr/>
          </p:nvGrpSpPr>
          <p:grpSpPr>
            <a:xfrm flipH="1">
              <a:off x="7359600" y="3463345"/>
              <a:ext cx="1595130" cy="531922"/>
              <a:chOff x="7491173" y="3506767"/>
              <a:chExt cx="1539976" cy="531922"/>
            </a:xfrm>
          </p:grpSpPr>
          <p:sp>
            <p:nvSpPr>
              <p:cNvPr id="48" name="Curved Down Arrow 47"/>
              <p:cNvSpPr/>
              <p:nvPr/>
            </p:nvSpPr>
            <p:spPr>
              <a:xfrm>
                <a:off x="7500705" y="3778156"/>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9" name="Curved Down Arrow 48"/>
              <p:cNvSpPr/>
              <p:nvPr/>
            </p:nvSpPr>
            <p:spPr>
              <a:xfrm flipV="1">
                <a:off x="7491173" y="3506767"/>
                <a:ext cx="1530444" cy="260534"/>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8"/>
            <p:cNvGrpSpPr/>
            <p:nvPr/>
          </p:nvGrpSpPr>
          <p:grpSpPr>
            <a:xfrm flipH="1">
              <a:off x="5015530" y="3485479"/>
              <a:ext cx="1595130" cy="531922"/>
              <a:chOff x="7491173" y="3506767"/>
              <a:chExt cx="1539976" cy="531922"/>
            </a:xfrm>
          </p:grpSpPr>
          <p:sp>
            <p:nvSpPr>
              <p:cNvPr id="46" name="Curved Down Arrow 45"/>
              <p:cNvSpPr/>
              <p:nvPr/>
            </p:nvSpPr>
            <p:spPr>
              <a:xfrm>
                <a:off x="7500705" y="3778156"/>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7" name="Curved Down Arrow 46"/>
              <p:cNvSpPr/>
              <p:nvPr/>
            </p:nvSpPr>
            <p:spPr>
              <a:xfrm flipV="1">
                <a:off x="7491173" y="3506767"/>
                <a:ext cx="1530444" cy="260534"/>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40" name="TextBox 39"/>
            <p:cNvSpPr txBox="1"/>
            <p:nvPr/>
          </p:nvSpPr>
          <p:spPr>
            <a:xfrm>
              <a:off x="8684698" y="2943121"/>
              <a:ext cx="548823" cy="523220"/>
            </a:xfrm>
            <a:prstGeom prst="rect">
              <a:avLst/>
            </a:prstGeom>
            <a:noFill/>
          </p:spPr>
          <p:txBody>
            <a:bodyPr wrap="none" rtlCol="0">
              <a:spAutoFit/>
            </a:bodyPr>
            <a:lstStyle/>
            <a:p>
              <a:r>
                <a:rPr lang="en-US" sz="2800" b="1" dirty="0" smtClean="0"/>
                <a:t>O</a:t>
              </a:r>
              <a:r>
                <a:rPr lang="en-US" sz="2800" b="1" baseline="-25000" dirty="0" smtClean="0"/>
                <a:t>2</a:t>
              </a:r>
              <a:endParaRPr lang="en-US" sz="2800" b="1" baseline="-25000" dirty="0"/>
            </a:p>
          </p:txBody>
        </p:sp>
        <p:sp>
          <p:nvSpPr>
            <p:cNvPr id="41" name="TextBox 40"/>
            <p:cNvSpPr txBox="1"/>
            <p:nvPr/>
          </p:nvSpPr>
          <p:spPr>
            <a:xfrm>
              <a:off x="7155135" y="2922254"/>
              <a:ext cx="548823" cy="523220"/>
            </a:xfrm>
            <a:prstGeom prst="rect">
              <a:avLst/>
            </a:prstGeom>
            <a:noFill/>
          </p:spPr>
          <p:txBody>
            <a:bodyPr wrap="none" rtlCol="0">
              <a:spAutoFit/>
            </a:bodyPr>
            <a:lstStyle/>
            <a:p>
              <a:r>
                <a:rPr lang="en-US" sz="2800" b="1" dirty="0" smtClean="0"/>
                <a:t>O</a:t>
              </a:r>
              <a:r>
                <a:rPr lang="en-US" sz="2800" b="1" baseline="-25000" dirty="0"/>
                <a:t>3</a:t>
              </a:r>
            </a:p>
          </p:txBody>
        </p:sp>
        <p:sp>
          <p:nvSpPr>
            <p:cNvPr id="42" name="TextBox 41"/>
            <p:cNvSpPr txBox="1"/>
            <p:nvPr/>
          </p:nvSpPr>
          <p:spPr>
            <a:xfrm>
              <a:off x="6254677" y="2933533"/>
              <a:ext cx="548823" cy="523220"/>
            </a:xfrm>
            <a:prstGeom prst="rect">
              <a:avLst/>
            </a:prstGeom>
            <a:noFill/>
          </p:spPr>
          <p:txBody>
            <a:bodyPr wrap="none" rtlCol="0">
              <a:spAutoFit/>
            </a:bodyPr>
            <a:lstStyle/>
            <a:p>
              <a:r>
                <a:rPr lang="en-US" sz="2800" b="1" dirty="0" smtClean="0"/>
                <a:t>O</a:t>
              </a:r>
              <a:r>
                <a:rPr lang="en-US" sz="2800" b="1" baseline="-25000" dirty="0" smtClean="0"/>
                <a:t>2</a:t>
              </a:r>
              <a:endParaRPr lang="en-US" sz="2800" b="1" baseline="-25000" dirty="0"/>
            </a:p>
          </p:txBody>
        </p:sp>
        <p:sp>
          <p:nvSpPr>
            <p:cNvPr id="43" name="TextBox 42"/>
            <p:cNvSpPr txBox="1"/>
            <p:nvPr/>
          </p:nvSpPr>
          <p:spPr>
            <a:xfrm>
              <a:off x="4746381" y="2966520"/>
              <a:ext cx="548823" cy="523220"/>
            </a:xfrm>
            <a:prstGeom prst="rect">
              <a:avLst/>
            </a:prstGeom>
            <a:noFill/>
          </p:spPr>
          <p:txBody>
            <a:bodyPr wrap="none" rtlCol="0">
              <a:spAutoFit/>
            </a:bodyPr>
            <a:lstStyle/>
            <a:p>
              <a:r>
                <a:rPr lang="en-US" sz="2800" b="1" dirty="0" smtClean="0"/>
                <a:t>O</a:t>
              </a:r>
              <a:r>
                <a:rPr lang="en-US" sz="2800" b="1" baseline="-25000" dirty="0"/>
                <a:t>3</a:t>
              </a:r>
            </a:p>
          </p:txBody>
        </p:sp>
        <p:sp>
          <p:nvSpPr>
            <p:cNvPr id="44" name="TextBox 43"/>
            <p:cNvSpPr txBox="1"/>
            <p:nvPr/>
          </p:nvSpPr>
          <p:spPr>
            <a:xfrm>
              <a:off x="5580833" y="3486320"/>
              <a:ext cx="486126" cy="400110"/>
            </a:xfrm>
            <a:prstGeom prst="rect">
              <a:avLst/>
            </a:prstGeom>
            <a:noFill/>
          </p:spPr>
          <p:txBody>
            <a:bodyPr wrap="none" rtlCol="0">
              <a:spAutoFit/>
            </a:bodyPr>
            <a:lstStyle/>
            <a:p>
              <a:r>
                <a:rPr lang="en-US" sz="2000" b="1" i="1" dirty="0" err="1" smtClean="0"/>
                <a:t>hν</a:t>
              </a:r>
              <a:endParaRPr lang="en-US" sz="2000" b="1" i="1" baseline="-25000" dirty="0"/>
            </a:p>
          </p:txBody>
        </p:sp>
        <p:sp>
          <p:nvSpPr>
            <p:cNvPr id="45" name="TextBox 44"/>
            <p:cNvSpPr txBox="1"/>
            <p:nvPr/>
          </p:nvSpPr>
          <p:spPr>
            <a:xfrm>
              <a:off x="7936640" y="3519310"/>
              <a:ext cx="486126" cy="400110"/>
            </a:xfrm>
            <a:prstGeom prst="rect">
              <a:avLst/>
            </a:prstGeom>
            <a:noFill/>
          </p:spPr>
          <p:txBody>
            <a:bodyPr wrap="none" rtlCol="0">
              <a:spAutoFit/>
            </a:bodyPr>
            <a:lstStyle/>
            <a:p>
              <a:r>
                <a:rPr lang="en-US" sz="2000" b="1" i="1" dirty="0" err="1" smtClean="0"/>
                <a:t>hν</a:t>
              </a:r>
              <a:endParaRPr lang="en-US" sz="2000" b="1" i="1" baseline="-25000" dirty="0"/>
            </a:p>
          </p:txBody>
        </p:sp>
      </p:grpSp>
      <p:sp>
        <p:nvSpPr>
          <p:cNvPr id="64" name="Title 1"/>
          <p:cNvSpPr>
            <a:spLocks noGrp="1"/>
          </p:cNvSpPr>
          <p:nvPr>
            <p:ph type="title"/>
          </p:nvPr>
        </p:nvSpPr>
        <p:spPr>
          <a:xfrm>
            <a:off x="783929" y="0"/>
            <a:ext cx="10515600" cy="1325563"/>
          </a:xfrm>
        </p:spPr>
        <p:txBody>
          <a:bodyPr/>
          <a:lstStyle/>
          <a:p>
            <a:r>
              <a:rPr lang="en-US" dirty="0" smtClean="0"/>
              <a:t>Top science question</a:t>
            </a:r>
            <a:endParaRPr lang="en-US" dirty="0"/>
          </a:p>
        </p:txBody>
      </p:sp>
    </p:spTree>
    <p:extLst>
      <p:ext uri="{BB962C8B-B14F-4D97-AF65-F5344CB8AC3E}">
        <p14:creationId xmlns:p14="http://schemas.microsoft.com/office/powerpoint/2010/main" val="10279312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573" y="1161544"/>
            <a:ext cx="10515600" cy="4841729"/>
          </a:xfrm>
        </p:spPr>
        <p:txBody>
          <a:bodyPr/>
          <a:lstStyle/>
          <a:p>
            <a:r>
              <a:rPr lang="en-US" dirty="0" smtClean="0"/>
              <a:t>Why is the response so large?  </a:t>
            </a:r>
          </a:p>
          <a:p>
            <a:pPr marL="457200" lvl="1" indent="0">
              <a:buNone/>
            </a:pPr>
            <a:r>
              <a:rPr lang="en-US" dirty="0" smtClean="0"/>
              <a:t>- This is classic NO-limited ozone chemistry: </a:t>
            </a:r>
            <a:endParaRPr lang="en-US" dirty="0"/>
          </a:p>
        </p:txBody>
      </p:sp>
      <p:grpSp>
        <p:nvGrpSpPr>
          <p:cNvPr id="35" name="Group 34"/>
          <p:cNvGrpSpPr/>
          <p:nvPr/>
        </p:nvGrpSpPr>
        <p:grpSpPr>
          <a:xfrm>
            <a:off x="2247703" y="2477176"/>
            <a:ext cx="7569229" cy="3070014"/>
            <a:chOff x="1748409" y="2922254"/>
            <a:chExt cx="7569229" cy="3070014"/>
          </a:xfrm>
        </p:grpSpPr>
        <p:grpSp>
          <p:nvGrpSpPr>
            <p:cNvPr id="19" name="Group 18"/>
            <p:cNvGrpSpPr/>
            <p:nvPr/>
          </p:nvGrpSpPr>
          <p:grpSpPr>
            <a:xfrm>
              <a:off x="1748409" y="3919702"/>
              <a:ext cx="7569229" cy="2072566"/>
              <a:chOff x="315653" y="2410780"/>
              <a:chExt cx="7569229" cy="2072566"/>
            </a:xfrm>
          </p:grpSpPr>
          <p:sp>
            <p:nvSpPr>
              <p:cNvPr id="5" name="TextBox 4"/>
              <p:cNvSpPr txBox="1"/>
              <p:nvPr/>
            </p:nvSpPr>
            <p:spPr>
              <a:xfrm>
                <a:off x="2995765" y="3441213"/>
                <a:ext cx="750977" cy="523220"/>
              </a:xfrm>
              <a:prstGeom prst="rect">
                <a:avLst/>
              </a:prstGeom>
              <a:noFill/>
            </p:spPr>
            <p:txBody>
              <a:bodyPr wrap="none" rtlCol="0">
                <a:spAutoFit/>
              </a:bodyPr>
              <a:lstStyle/>
              <a:p>
                <a:r>
                  <a:rPr lang="en-US" sz="2800" b="1" dirty="0" smtClean="0"/>
                  <a:t>RO</a:t>
                </a:r>
                <a:r>
                  <a:rPr lang="en-US" sz="2800" b="1" baseline="-25000" dirty="0" smtClean="0"/>
                  <a:t>2</a:t>
                </a:r>
                <a:endParaRPr lang="en-US" sz="2800" b="1" baseline="-25000" dirty="0"/>
              </a:p>
            </p:txBody>
          </p:sp>
          <p:sp>
            <p:nvSpPr>
              <p:cNvPr id="6" name="Curved Down Arrow 5"/>
              <p:cNvSpPr/>
              <p:nvPr/>
            </p:nvSpPr>
            <p:spPr>
              <a:xfrm>
                <a:off x="3581892" y="3202390"/>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a:off x="5991969" y="3181102"/>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1856953" y="3224946"/>
                <a:ext cx="1530444" cy="260533"/>
              </a:xfrm>
              <a:prstGeom prst="curvedDown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776297" y="3419923"/>
                <a:ext cx="1740355" cy="523220"/>
              </a:xfrm>
              <a:prstGeom prst="rect">
                <a:avLst/>
              </a:prstGeom>
              <a:noFill/>
            </p:spPr>
            <p:txBody>
              <a:bodyPr wrap="none" rtlCol="0">
                <a:spAutoFit/>
              </a:bodyPr>
              <a:lstStyle/>
              <a:p>
                <a:r>
                  <a:rPr lang="en-US" sz="2800" b="1" dirty="0" smtClean="0"/>
                  <a:t>R=O + HO</a:t>
                </a:r>
                <a:r>
                  <a:rPr lang="en-US" sz="2800" b="1" baseline="-25000" dirty="0" smtClean="0"/>
                  <a:t>2 </a:t>
                </a:r>
                <a:endParaRPr lang="en-US" sz="2800" b="1" baseline="-25000" dirty="0"/>
              </a:p>
            </p:txBody>
          </p:sp>
          <p:sp>
            <p:nvSpPr>
              <p:cNvPr id="10" name="TextBox 9"/>
              <p:cNvSpPr txBox="1"/>
              <p:nvPr/>
            </p:nvSpPr>
            <p:spPr>
              <a:xfrm>
                <a:off x="315653" y="3420340"/>
                <a:ext cx="1995283" cy="523220"/>
              </a:xfrm>
              <a:prstGeom prst="rect">
                <a:avLst/>
              </a:prstGeom>
              <a:noFill/>
            </p:spPr>
            <p:txBody>
              <a:bodyPr wrap="none" rtlCol="0">
                <a:spAutoFit/>
              </a:bodyPr>
              <a:lstStyle/>
              <a:p>
                <a:r>
                  <a:rPr lang="en-US" sz="2800" b="1" dirty="0" smtClean="0"/>
                  <a:t>R’ + OH + O</a:t>
                </a:r>
                <a:r>
                  <a:rPr lang="en-US" sz="2800" b="1" baseline="-25000" dirty="0" smtClean="0"/>
                  <a:t>2 </a:t>
                </a:r>
                <a:endParaRPr lang="en-US" sz="2800" b="1" baseline="-25000" dirty="0"/>
              </a:p>
            </p:txBody>
          </p:sp>
          <p:sp>
            <p:nvSpPr>
              <p:cNvPr id="11" name="TextBox 10"/>
              <p:cNvSpPr txBox="1"/>
              <p:nvPr/>
            </p:nvSpPr>
            <p:spPr>
              <a:xfrm>
                <a:off x="7164665" y="3420345"/>
                <a:ext cx="654020" cy="523220"/>
              </a:xfrm>
              <a:prstGeom prst="rect">
                <a:avLst/>
              </a:prstGeom>
              <a:noFill/>
            </p:spPr>
            <p:txBody>
              <a:bodyPr wrap="none" rtlCol="0">
                <a:spAutoFit/>
              </a:bodyPr>
              <a:lstStyle/>
              <a:p>
                <a:r>
                  <a:rPr lang="en-US" sz="2800" b="1" dirty="0" smtClean="0"/>
                  <a:t>OH</a:t>
                </a:r>
                <a:endParaRPr lang="en-US" sz="2800" b="1" baseline="-25000" dirty="0"/>
              </a:p>
            </p:txBody>
          </p:sp>
          <p:sp>
            <p:nvSpPr>
              <p:cNvPr id="12" name="Curved Down Arrow 11"/>
              <p:cNvSpPr/>
              <p:nvPr/>
            </p:nvSpPr>
            <p:spPr>
              <a:xfrm flipV="1">
                <a:off x="5981556" y="2876725"/>
                <a:ext cx="1530444" cy="283090"/>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flipV="1">
                <a:off x="3572360" y="2931001"/>
                <a:ext cx="1530444" cy="260534"/>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flipH="1" flipV="1">
                <a:off x="1173138" y="3907998"/>
                <a:ext cx="6305418" cy="575348"/>
              </a:xfrm>
              <a:prstGeom prst="curvedDownArrow">
                <a:avLst>
                  <a:gd name="adj1" fmla="val 25000"/>
                  <a:gd name="adj2" fmla="val 50000"/>
                  <a:gd name="adj3" fmla="val 40339"/>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667755" y="2421212"/>
                <a:ext cx="785341" cy="523220"/>
              </a:xfrm>
              <a:prstGeom prst="rect">
                <a:avLst/>
              </a:prstGeom>
              <a:noFill/>
            </p:spPr>
            <p:txBody>
              <a:bodyPr wrap="none" rtlCol="0">
                <a:spAutoFit/>
              </a:bodyPr>
              <a:lstStyle/>
              <a:p>
                <a:r>
                  <a:rPr lang="en-US" sz="2800" b="1" dirty="0" smtClean="0"/>
                  <a:t>NO</a:t>
                </a:r>
                <a:r>
                  <a:rPr lang="en-US" sz="2800" b="1" baseline="-25000" dirty="0" smtClean="0"/>
                  <a:t>2</a:t>
                </a:r>
                <a:endParaRPr lang="en-US" sz="2800" b="1" baseline="-25000" dirty="0"/>
              </a:p>
            </p:txBody>
          </p:sp>
          <p:sp>
            <p:nvSpPr>
              <p:cNvPr id="16" name="TextBox 15"/>
              <p:cNvSpPr txBox="1"/>
              <p:nvPr/>
            </p:nvSpPr>
            <p:spPr>
              <a:xfrm>
                <a:off x="7099541" y="2410780"/>
                <a:ext cx="785341" cy="523220"/>
              </a:xfrm>
              <a:prstGeom prst="rect">
                <a:avLst/>
              </a:prstGeom>
              <a:noFill/>
            </p:spPr>
            <p:txBody>
              <a:bodyPr wrap="none" rtlCol="0">
                <a:spAutoFit/>
              </a:bodyPr>
              <a:lstStyle/>
              <a:p>
                <a:r>
                  <a:rPr lang="en-US" sz="2800" b="1" dirty="0" smtClean="0"/>
                  <a:t>NO</a:t>
                </a:r>
                <a:r>
                  <a:rPr lang="en-US" sz="2800" b="1" baseline="-25000" dirty="0" smtClean="0"/>
                  <a:t>2</a:t>
                </a:r>
                <a:endParaRPr lang="en-US" sz="2800" b="1" baseline="-25000" dirty="0"/>
              </a:p>
            </p:txBody>
          </p:sp>
          <p:sp>
            <p:nvSpPr>
              <p:cNvPr id="17" name="TextBox 16"/>
              <p:cNvSpPr txBox="1"/>
              <p:nvPr/>
            </p:nvSpPr>
            <p:spPr>
              <a:xfrm>
                <a:off x="3278856" y="2454201"/>
                <a:ext cx="664014" cy="523220"/>
              </a:xfrm>
              <a:prstGeom prst="rect">
                <a:avLst/>
              </a:prstGeom>
              <a:noFill/>
            </p:spPr>
            <p:txBody>
              <a:bodyPr wrap="none" rtlCol="0">
                <a:spAutoFit/>
              </a:bodyPr>
              <a:lstStyle/>
              <a:p>
                <a:r>
                  <a:rPr lang="en-US" sz="2800" b="1" dirty="0" smtClean="0"/>
                  <a:t>NO</a:t>
                </a:r>
                <a:endParaRPr lang="en-US" sz="2800" b="1" baseline="-25000" dirty="0"/>
              </a:p>
            </p:txBody>
          </p:sp>
          <p:sp>
            <p:nvSpPr>
              <p:cNvPr id="18" name="TextBox 17"/>
              <p:cNvSpPr txBox="1"/>
              <p:nvPr/>
            </p:nvSpPr>
            <p:spPr>
              <a:xfrm>
                <a:off x="5656371" y="2422057"/>
                <a:ext cx="664014" cy="523220"/>
              </a:xfrm>
              <a:prstGeom prst="rect">
                <a:avLst/>
              </a:prstGeom>
              <a:noFill/>
            </p:spPr>
            <p:txBody>
              <a:bodyPr wrap="none" rtlCol="0">
                <a:spAutoFit/>
              </a:bodyPr>
              <a:lstStyle/>
              <a:p>
                <a:r>
                  <a:rPr lang="en-US" sz="2800" b="1" dirty="0" smtClean="0"/>
                  <a:t>NO</a:t>
                </a:r>
                <a:endParaRPr lang="en-US" sz="2800" b="1" baseline="-25000" dirty="0"/>
              </a:p>
            </p:txBody>
          </p:sp>
        </p:grpSp>
        <p:grpSp>
          <p:nvGrpSpPr>
            <p:cNvPr id="24" name="Group 23"/>
            <p:cNvGrpSpPr/>
            <p:nvPr/>
          </p:nvGrpSpPr>
          <p:grpSpPr>
            <a:xfrm flipH="1">
              <a:off x="7359600" y="3463345"/>
              <a:ext cx="1595130" cy="531922"/>
              <a:chOff x="7491173" y="3506767"/>
              <a:chExt cx="1539976" cy="531922"/>
            </a:xfrm>
          </p:grpSpPr>
          <p:sp>
            <p:nvSpPr>
              <p:cNvPr id="20" name="Curved Down Arrow 19"/>
              <p:cNvSpPr/>
              <p:nvPr/>
            </p:nvSpPr>
            <p:spPr>
              <a:xfrm>
                <a:off x="7500705" y="3778156"/>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urved Down Arrow 20"/>
              <p:cNvSpPr/>
              <p:nvPr/>
            </p:nvSpPr>
            <p:spPr>
              <a:xfrm flipV="1">
                <a:off x="7491173" y="3506767"/>
                <a:ext cx="1530444" cy="260534"/>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p:cNvGrpSpPr/>
            <p:nvPr/>
          </p:nvGrpSpPr>
          <p:grpSpPr>
            <a:xfrm flipH="1">
              <a:off x="5015530" y="3485479"/>
              <a:ext cx="1595130" cy="531922"/>
              <a:chOff x="7491173" y="3506767"/>
              <a:chExt cx="1539976" cy="531922"/>
            </a:xfrm>
          </p:grpSpPr>
          <p:sp>
            <p:nvSpPr>
              <p:cNvPr id="26" name="Curved Down Arrow 25"/>
              <p:cNvSpPr/>
              <p:nvPr/>
            </p:nvSpPr>
            <p:spPr>
              <a:xfrm>
                <a:off x="7500705" y="3778156"/>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Curved Down Arrow 26"/>
              <p:cNvSpPr/>
              <p:nvPr/>
            </p:nvSpPr>
            <p:spPr>
              <a:xfrm flipV="1">
                <a:off x="7491173" y="3506767"/>
                <a:ext cx="1530444" cy="260534"/>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p:cNvSpPr txBox="1"/>
            <p:nvPr/>
          </p:nvSpPr>
          <p:spPr>
            <a:xfrm>
              <a:off x="8684698" y="2943121"/>
              <a:ext cx="548823" cy="523220"/>
            </a:xfrm>
            <a:prstGeom prst="rect">
              <a:avLst/>
            </a:prstGeom>
            <a:noFill/>
          </p:spPr>
          <p:txBody>
            <a:bodyPr wrap="none" rtlCol="0">
              <a:spAutoFit/>
            </a:bodyPr>
            <a:lstStyle/>
            <a:p>
              <a:r>
                <a:rPr lang="en-US" sz="2800" b="1" dirty="0" smtClean="0"/>
                <a:t>O</a:t>
              </a:r>
              <a:r>
                <a:rPr lang="en-US" sz="2800" b="1" baseline="-25000" dirty="0" smtClean="0"/>
                <a:t>2</a:t>
              </a:r>
              <a:endParaRPr lang="en-US" sz="2800" b="1" baseline="-25000" dirty="0"/>
            </a:p>
          </p:txBody>
        </p:sp>
        <p:sp>
          <p:nvSpPr>
            <p:cNvPr id="30" name="TextBox 29"/>
            <p:cNvSpPr txBox="1"/>
            <p:nvPr/>
          </p:nvSpPr>
          <p:spPr>
            <a:xfrm>
              <a:off x="7155135" y="2922254"/>
              <a:ext cx="548823" cy="523220"/>
            </a:xfrm>
            <a:prstGeom prst="rect">
              <a:avLst/>
            </a:prstGeom>
            <a:noFill/>
          </p:spPr>
          <p:txBody>
            <a:bodyPr wrap="none" rtlCol="0">
              <a:spAutoFit/>
            </a:bodyPr>
            <a:lstStyle/>
            <a:p>
              <a:r>
                <a:rPr lang="en-US" sz="2800" b="1" dirty="0" smtClean="0"/>
                <a:t>O</a:t>
              </a:r>
              <a:r>
                <a:rPr lang="en-US" sz="2800" b="1" baseline="-25000" dirty="0"/>
                <a:t>3</a:t>
              </a:r>
            </a:p>
          </p:txBody>
        </p:sp>
        <p:sp>
          <p:nvSpPr>
            <p:cNvPr id="31" name="TextBox 30"/>
            <p:cNvSpPr txBox="1"/>
            <p:nvPr/>
          </p:nvSpPr>
          <p:spPr>
            <a:xfrm>
              <a:off x="6254677" y="2933533"/>
              <a:ext cx="548823" cy="523220"/>
            </a:xfrm>
            <a:prstGeom prst="rect">
              <a:avLst/>
            </a:prstGeom>
            <a:noFill/>
          </p:spPr>
          <p:txBody>
            <a:bodyPr wrap="none" rtlCol="0">
              <a:spAutoFit/>
            </a:bodyPr>
            <a:lstStyle/>
            <a:p>
              <a:r>
                <a:rPr lang="en-US" sz="2800" b="1" dirty="0" smtClean="0"/>
                <a:t>O</a:t>
              </a:r>
              <a:r>
                <a:rPr lang="en-US" sz="2800" b="1" baseline="-25000" dirty="0" smtClean="0"/>
                <a:t>2</a:t>
              </a:r>
              <a:endParaRPr lang="en-US" sz="2800" b="1" baseline="-25000" dirty="0"/>
            </a:p>
          </p:txBody>
        </p:sp>
        <p:sp>
          <p:nvSpPr>
            <p:cNvPr id="32" name="TextBox 31"/>
            <p:cNvSpPr txBox="1"/>
            <p:nvPr/>
          </p:nvSpPr>
          <p:spPr>
            <a:xfrm>
              <a:off x="4746381" y="2966520"/>
              <a:ext cx="548823" cy="523220"/>
            </a:xfrm>
            <a:prstGeom prst="rect">
              <a:avLst/>
            </a:prstGeom>
            <a:noFill/>
          </p:spPr>
          <p:txBody>
            <a:bodyPr wrap="none" rtlCol="0">
              <a:spAutoFit/>
            </a:bodyPr>
            <a:lstStyle/>
            <a:p>
              <a:r>
                <a:rPr lang="en-US" sz="2800" b="1" dirty="0" smtClean="0"/>
                <a:t>O</a:t>
              </a:r>
              <a:r>
                <a:rPr lang="en-US" sz="2800" b="1" baseline="-25000" dirty="0"/>
                <a:t>3</a:t>
              </a:r>
            </a:p>
          </p:txBody>
        </p:sp>
        <p:sp>
          <p:nvSpPr>
            <p:cNvPr id="33" name="TextBox 32"/>
            <p:cNvSpPr txBox="1"/>
            <p:nvPr/>
          </p:nvSpPr>
          <p:spPr>
            <a:xfrm>
              <a:off x="5580833" y="3486320"/>
              <a:ext cx="486126" cy="400110"/>
            </a:xfrm>
            <a:prstGeom prst="rect">
              <a:avLst/>
            </a:prstGeom>
            <a:noFill/>
          </p:spPr>
          <p:txBody>
            <a:bodyPr wrap="none" rtlCol="0">
              <a:spAutoFit/>
            </a:bodyPr>
            <a:lstStyle/>
            <a:p>
              <a:r>
                <a:rPr lang="en-US" sz="2000" b="1" i="1" dirty="0" err="1" smtClean="0"/>
                <a:t>hν</a:t>
              </a:r>
              <a:endParaRPr lang="en-US" sz="2000" b="1" i="1" baseline="-25000" dirty="0"/>
            </a:p>
          </p:txBody>
        </p:sp>
        <p:sp>
          <p:nvSpPr>
            <p:cNvPr id="34" name="TextBox 33"/>
            <p:cNvSpPr txBox="1"/>
            <p:nvPr/>
          </p:nvSpPr>
          <p:spPr>
            <a:xfrm>
              <a:off x="7936640" y="3519310"/>
              <a:ext cx="486126" cy="400110"/>
            </a:xfrm>
            <a:prstGeom prst="rect">
              <a:avLst/>
            </a:prstGeom>
            <a:noFill/>
          </p:spPr>
          <p:txBody>
            <a:bodyPr wrap="none" rtlCol="0">
              <a:spAutoFit/>
            </a:bodyPr>
            <a:lstStyle/>
            <a:p>
              <a:r>
                <a:rPr lang="en-US" sz="2000" b="1" i="1" dirty="0" err="1" smtClean="0"/>
                <a:t>hν</a:t>
              </a:r>
              <a:endParaRPr lang="en-US" sz="2000" b="1" i="1" baseline="-25000" dirty="0"/>
            </a:p>
          </p:txBody>
        </p:sp>
      </p:grpSp>
      <p:sp>
        <p:nvSpPr>
          <p:cNvPr id="2" name="Down Arrow 1"/>
          <p:cNvSpPr/>
          <p:nvPr/>
        </p:nvSpPr>
        <p:spPr>
          <a:xfrm flipH="1">
            <a:off x="5320869" y="5145535"/>
            <a:ext cx="95386" cy="1107268"/>
          </a:xfrm>
          <a:prstGeom prst="down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5417136" y="5613167"/>
            <a:ext cx="775347" cy="523220"/>
          </a:xfrm>
          <a:prstGeom prst="rect">
            <a:avLst/>
          </a:prstGeom>
          <a:noFill/>
        </p:spPr>
        <p:txBody>
          <a:bodyPr wrap="none" rtlCol="0">
            <a:spAutoFit/>
          </a:bodyPr>
          <a:lstStyle/>
          <a:p>
            <a:r>
              <a:rPr lang="en-US" sz="2800" b="1" dirty="0" smtClean="0"/>
              <a:t>HO</a:t>
            </a:r>
            <a:r>
              <a:rPr lang="en-US" sz="2800" b="1" baseline="-25000" dirty="0" smtClean="0"/>
              <a:t>2 </a:t>
            </a:r>
            <a:endParaRPr lang="en-US" sz="2800" b="1" baseline="-25000" dirty="0"/>
          </a:p>
        </p:txBody>
      </p:sp>
      <p:sp>
        <p:nvSpPr>
          <p:cNvPr id="37" name="TextBox 36"/>
          <p:cNvSpPr txBox="1"/>
          <p:nvPr/>
        </p:nvSpPr>
        <p:spPr>
          <a:xfrm>
            <a:off x="4808860" y="6231513"/>
            <a:ext cx="1099004" cy="523220"/>
          </a:xfrm>
          <a:prstGeom prst="rect">
            <a:avLst/>
          </a:prstGeom>
          <a:noFill/>
        </p:spPr>
        <p:txBody>
          <a:bodyPr wrap="none" rtlCol="0">
            <a:spAutoFit/>
          </a:bodyPr>
          <a:lstStyle/>
          <a:p>
            <a:r>
              <a:rPr lang="en-US" sz="2800" b="1" dirty="0" smtClean="0"/>
              <a:t>ROOH</a:t>
            </a:r>
            <a:endParaRPr lang="en-US" sz="2800" b="1" baseline="-25000" dirty="0"/>
          </a:p>
        </p:txBody>
      </p:sp>
      <p:sp>
        <p:nvSpPr>
          <p:cNvPr id="38" name="Title 1"/>
          <p:cNvSpPr>
            <a:spLocks noGrp="1"/>
          </p:cNvSpPr>
          <p:nvPr>
            <p:ph type="title"/>
          </p:nvPr>
        </p:nvSpPr>
        <p:spPr>
          <a:xfrm>
            <a:off x="783929" y="0"/>
            <a:ext cx="10515600" cy="1325563"/>
          </a:xfrm>
        </p:spPr>
        <p:txBody>
          <a:bodyPr/>
          <a:lstStyle/>
          <a:p>
            <a:r>
              <a:rPr lang="en-US" dirty="0" smtClean="0"/>
              <a:t>Top science question</a:t>
            </a:r>
            <a:endParaRPr lang="en-US" dirty="0"/>
          </a:p>
        </p:txBody>
      </p:sp>
    </p:spTree>
    <p:extLst>
      <p:ext uri="{BB962C8B-B14F-4D97-AF65-F5344CB8AC3E}">
        <p14:creationId xmlns:p14="http://schemas.microsoft.com/office/powerpoint/2010/main" val="33140218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573" y="1092514"/>
            <a:ext cx="11679427" cy="4841729"/>
          </a:xfrm>
        </p:spPr>
        <p:txBody>
          <a:bodyPr/>
          <a:lstStyle/>
          <a:p>
            <a:r>
              <a:rPr lang="en-US" dirty="0" smtClean="0"/>
              <a:t>What do alkyl nitrates have to do with this?  </a:t>
            </a:r>
          </a:p>
          <a:p>
            <a:pPr marL="457200" lvl="1" indent="0">
              <a:buNone/>
            </a:pPr>
            <a:r>
              <a:rPr lang="en-US" dirty="0" smtClean="0"/>
              <a:t>- Given fixed </a:t>
            </a:r>
            <a:r>
              <a:rPr lang="en-US" dirty="0" err="1" smtClean="0"/>
              <a:t>NO</a:t>
            </a:r>
            <a:r>
              <a:rPr lang="en-US" baseline="-25000" dirty="0" err="1" smtClean="0"/>
              <a:t>x</a:t>
            </a:r>
            <a:r>
              <a:rPr lang="en-US" dirty="0" smtClean="0"/>
              <a:t> emissions, the formation of alkyl nitrates reduces </a:t>
            </a:r>
            <a:r>
              <a:rPr lang="en-US" dirty="0" err="1" smtClean="0"/>
              <a:t>NO</a:t>
            </a:r>
            <a:r>
              <a:rPr lang="en-US" baseline="-25000" dirty="0" err="1"/>
              <a:t>x</a:t>
            </a:r>
            <a:r>
              <a:rPr lang="en-US" baseline="-25000" dirty="0"/>
              <a:t> </a:t>
            </a:r>
            <a:r>
              <a:rPr lang="en-US" dirty="0" smtClean="0"/>
              <a:t>and sends more of the RO</a:t>
            </a:r>
            <a:r>
              <a:rPr lang="en-US" baseline="-25000" dirty="0" smtClean="0"/>
              <a:t>2</a:t>
            </a:r>
            <a:r>
              <a:rPr lang="en-US" dirty="0"/>
              <a:t> </a:t>
            </a:r>
            <a:r>
              <a:rPr lang="en-US" dirty="0" smtClean="0"/>
              <a:t>radicals to peroxides: </a:t>
            </a:r>
            <a:endParaRPr lang="en-US" dirty="0"/>
          </a:p>
        </p:txBody>
      </p:sp>
      <p:grpSp>
        <p:nvGrpSpPr>
          <p:cNvPr id="35" name="Group 34"/>
          <p:cNvGrpSpPr/>
          <p:nvPr/>
        </p:nvGrpSpPr>
        <p:grpSpPr>
          <a:xfrm>
            <a:off x="2150016" y="2184076"/>
            <a:ext cx="5756301" cy="2169004"/>
            <a:chOff x="1748409" y="2922254"/>
            <a:chExt cx="7603778" cy="3070014"/>
          </a:xfrm>
        </p:grpSpPr>
        <p:grpSp>
          <p:nvGrpSpPr>
            <p:cNvPr id="19" name="Group 18"/>
            <p:cNvGrpSpPr/>
            <p:nvPr/>
          </p:nvGrpSpPr>
          <p:grpSpPr>
            <a:xfrm>
              <a:off x="1748409" y="3919702"/>
              <a:ext cx="7603778" cy="2072566"/>
              <a:chOff x="315653" y="2410780"/>
              <a:chExt cx="7603778" cy="2072566"/>
            </a:xfrm>
          </p:grpSpPr>
          <p:sp>
            <p:nvSpPr>
              <p:cNvPr id="5" name="TextBox 4"/>
              <p:cNvSpPr txBox="1"/>
              <p:nvPr/>
            </p:nvSpPr>
            <p:spPr>
              <a:xfrm>
                <a:off x="2995765" y="3441213"/>
                <a:ext cx="750977" cy="523220"/>
              </a:xfrm>
              <a:prstGeom prst="rect">
                <a:avLst/>
              </a:prstGeom>
              <a:noFill/>
            </p:spPr>
            <p:txBody>
              <a:bodyPr wrap="none" rtlCol="0">
                <a:spAutoFit/>
              </a:bodyPr>
              <a:lstStyle/>
              <a:p>
                <a:r>
                  <a:rPr lang="en-US" sz="2800" b="1" dirty="0" smtClean="0"/>
                  <a:t>RO</a:t>
                </a:r>
                <a:r>
                  <a:rPr lang="en-US" sz="2800" b="1" baseline="-25000" dirty="0" smtClean="0"/>
                  <a:t>2</a:t>
                </a:r>
                <a:endParaRPr lang="en-US" sz="2800" b="1" baseline="-25000" dirty="0"/>
              </a:p>
            </p:txBody>
          </p:sp>
          <p:sp>
            <p:nvSpPr>
              <p:cNvPr id="6" name="Curved Down Arrow 5"/>
              <p:cNvSpPr/>
              <p:nvPr/>
            </p:nvSpPr>
            <p:spPr>
              <a:xfrm>
                <a:off x="3581892" y="3202390"/>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a:off x="5991969" y="3181102"/>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1856953" y="3224946"/>
                <a:ext cx="1530444" cy="260533"/>
              </a:xfrm>
              <a:prstGeom prst="curvedDown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776297" y="3419923"/>
                <a:ext cx="1717704" cy="566317"/>
              </a:xfrm>
              <a:prstGeom prst="rect">
                <a:avLst/>
              </a:prstGeom>
              <a:noFill/>
            </p:spPr>
            <p:txBody>
              <a:bodyPr wrap="none" rtlCol="0">
                <a:spAutoFit/>
              </a:bodyPr>
              <a:lstStyle/>
              <a:p>
                <a:r>
                  <a:rPr lang="en-US" sz="2000" b="1" dirty="0" smtClean="0"/>
                  <a:t>R=O + HO</a:t>
                </a:r>
                <a:r>
                  <a:rPr lang="en-US" sz="2000" b="1" baseline="-25000" dirty="0" smtClean="0"/>
                  <a:t>2 </a:t>
                </a:r>
                <a:endParaRPr lang="en-US" sz="2000" b="1" baseline="-25000" dirty="0"/>
              </a:p>
            </p:txBody>
          </p:sp>
          <p:sp>
            <p:nvSpPr>
              <p:cNvPr id="10" name="TextBox 9"/>
              <p:cNvSpPr txBox="1"/>
              <p:nvPr/>
            </p:nvSpPr>
            <p:spPr>
              <a:xfrm>
                <a:off x="315653" y="3420340"/>
                <a:ext cx="1954861" cy="566317"/>
              </a:xfrm>
              <a:prstGeom prst="rect">
                <a:avLst/>
              </a:prstGeom>
              <a:noFill/>
            </p:spPr>
            <p:txBody>
              <a:bodyPr wrap="none" rtlCol="0">
                <a:spAutoFit/>
              </a:bodyPr>
              <a:lstStyle/>
              <a:p>
                <a:r>
                  <a:rPr lang="en-US" sz="2000" b="1" dirty="0" smtClean="0"/>
                  <a:t>R’ + OH + O</a:t>
                </a:r>
                <a:r>
                  <a:rPr lang="en-US" sz="2000" b="1" baseline="-25000" dirty="0" smtClean="0"/>
                  <a:t>2 </a:t>
                </a:r>
                <a:endParaRPr lang="en-US" sz="2000" b="1" baseline="-25000" dirty="0"/>
              </a:p>
            </p:txBody>
          </p:sp>
          <p:sp>
            <p:nvSpPr>
              <p:cNvPr id="11" name="TextBox 10"/>
              <p:cNvSpPr txBox="1"/>
              <p:nvPr/>
            </p:nvSpPr>
            <p:spPr>
              <a:xfrm>
                <a:off x="7164665" y="3420344"/>
                <a:ext cx="686786" cy="566317"/>
              </a:xfrm>
              <a:prstGeom prst="rect">
                <a:avLst/>
              </a:prstGeom>
              <a:noFill/>
            </p:spPr>
            <p:txBody>
              <a:bodyPr wrap="none" rtlCol="0">
                <a:spAutoFit/>
              </a:bodyPr>
              <a:lstStyle/>
              <a:p>
                <a:r>
                  <a:rPr lang="en-US" sz="2000" b="1" dirty="0" smtClean="0"/>
                  <a:t>OH</a:t>
                </a:r>
                <a:endParaRPr lang="en-US" sz="2000" b="1" baseline="-25000" dirty="0"/>
              </a:p>
            </p:txBody>
          </p:sp>
          <p:sp>
            <p:nvSpPr>
              <p:cNvPr id="12" name="Curved Down Arrow 11"/>
              <p:cNvSpPr/>
              <p:nvPr/>
            </p:nvSpPr>
            <p:spPr>
              <a:xfrm flipV="1">
                <a:off x="5981556" y="2876725"/>
                <a:ext cx="1530444" cy="283090"/>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flipV="1">
                <a:off x="3572360" y="2931001"/>
                <a:ext cx="1530444" cy="260534"/>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flipH="1" flipV="1">
                <a:off x="1173138" y="3907998"/>
                <a:ext cx="6305418" cy="575348"/>
              </a:xfrm>
              <a:prstGeom prst="curvedDownArrow">
                <a:avLst>
                  <a:gd name="adj1" fmla="val 25000"/>
                  <a:gd name="adj2" fmla="val 50000"/>
                  <a:gd name="adj3" fmla="val 40339"/>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667755" y="2421212"/>
                <a:ext cx="819890" cy="566317"/>
              </a:xfrm>
              <a:prstGeom prst="rect">
                <a:avLst/>
              </a:prstGeom>
              <a:noFill/>
            </p:spPr>
            <p:txBody>
              <a:bodyPr wrap="none" rtlCol="0">
                <a:spAutoFit/>
              </a:bodyPr>
              <a:lstStyle/>
              <a:p>
                <a:r>
                  <a:rPr lang="en-US" sz="2000" b="1" dirty="0" smtClean="0"/>
                  <a:t>NO</a:t>
                </a:r>
                <a:r>
                  <a:rPr lang="en-US" sz="2000" b="1" baseline="-25000" dirty="0" smtClean="0"/>
                  <a:t>2</a:t>
                </a:r>
                <a:endParaRPr lang="en-US" sz="2000" b="1" baseline="-25000" dirty="0"/>
              </a:p>
            </p:txBody>
          </p:sp>
          <p:sp>
            <p:nvSpPr>
              <p:cNvPr id="16" name="TextBox 15"/>
              <p:cNvSpPr txBox="1"/>
              <p:nvPr/>
            </p:nvSpPr>
            <p:spPr>
              <a:xfrm>
                <a:off x="7099541" y="2410780"/>
                <a:ext cx="819890" cy="566317"/>
              </a:xfrm>
              <a:prstGeom prst="rect">
                <a:avLst/>
              </a:prstGeom>
              <a:noFill/>
            </p:spPr>
            <p:txBody>
              <a:bodyPr wrap="none" rtlCol="0">
                <a:spAutoFit/>
              </a:bodyPr>
              <a:lstStyle/>
              <a:p>
                <a:r>
                  <a:rPr lang="en-US" sz="2000" b="1" dirty="0" smtClean="0"/>
                  <a:t>NO</a:t>
                </a:r>
                <a:r>
                  <a:rPr lang="en-US" sz="2000" b="1" baseline="-25000" dirty="0" smtClean="0"/>
                  <a:t>2</a:t>
                </a:r>
                <a:endParaRPr lang="en-US" sz="2000" b="1" baseline="-25000" dirty="0"/>
              </a:p>
            </p:txBody>
          </p:sp>
          <p:sp>
            <p:nvSpPr>
              <p:cNvPr id="17" name="TextBox 16"/>
              <p:cNvSpPr txBox="1"/>
              <p:nvPr/>
            </p:nvSpPr>
            <p:spPr>
              <a:xfrm>
                <a:off x="3278857" y="2454200"/>
                <a:ext cx="696215" cy="566317"/>
              </a:xfrm>
              <a:prstGeom prst="rect">
                <a:avLst/>
              </a:prstGeom>
              <a:noFill/>
            </p:spPr>
            <p:txBody>
              <a:bodyPr wrap="none" rtlCol="0">
                <a:spAutoFit/>
              </a:bodyPr>
              <a:lstStyle/>
              <a:p>
                <a:r>
                  <a:rPr lang="en-US" sz="2000" b="1" dirty="0" smtClean="0"/>
                  <a:t>NO</a:t>
                </a:r>
                <a:endParaRPr lang="en-US" sz="2000" b="1" baseline="-25000" dirty="0"/>
              </a:p>
            </p:txBody>
          </p:sp>
          <p:sp>
            <p:nvSpPr>
              <p:cNvPr id="18" name="TextBox 17"/>
              <p:cNvSpPr txBox="1"/>
              <p:nvPr/>
            </p:nvSpPr>
            <p:spPr>
              <a:xfrm>
                <a:off x="5656371" y="2422057"/>
                <a:ext cx="696215" cy="566317"/>
              </a:xfrm>
              <a:prstGeom prst="rect">
                <a:avLst/>
              </a:prstGeom>
              <a:noFill/>
            </p:spPr>
            <p:txBody>
              <a:bodyPr wrap="none" rtlCol="0">
                <a:spAutoFit/>
              </a:bodyPr>
              <a:lstStyle/>
              <a:p>
                <a:r>
                  <a:rPr lang="en-US" sz="2000" b="1" dirty="0" smtClean="0"/>
                  <a:t>NO</a:t>
                </a:r>
                <a:endParaRPr lang="en-US" sz="2000" b="1" baseline="-25000" dirty="0"/>
              </a:p>
            </p:txBody>
          </p:sp>
        </p:grpSp>
        <p:grpSp>
          <p:nvGrpSpPr>
            <p:cNvPr id="24" name="Group 23"/>
            <p:cNvGrpSpPr/>
            <p:nvPr/>
          </p:nvGrpSpPr>
          <p:grpSpPr>
            <a:xfrm flipH="1">
              <a:off x="7359600" y="3463345"/>
              <a:ext cx="1595130" cy="531922"/>
              <a:chOff x="7491173" y="3506767"/>
              <a:chExt cx="1539976" cy="531922"/>
            </a:xfrm>
          </p:grpSpPr>
          <p:sp>
            <p:nvSpPr>
              <p:cNvPr id="20" name="Curved Down Arrow 19"/>
              <p:cNvSpPr/>
              <p:nvPr/>
            </p:nvSpPr>
            <p:spPr>
              <a:xfrm>
                <a:off x="7500705" y="3778156"/>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urved Down Arrow 20"/>
              <p:cNvSpPr/>
              <p:nvPr/>
            </p:nvSpPr>
            <p:spPr>
              <a:xfrm flipV="1">
                <a:off x="7491173" y="3506767"/>
                <a:ext cx="1530444" cy="260534"/>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p:cNvGrpSpPr/>
            <p:nvPr/>
          </p:nvGrpSpPr>
          <p:grpSpPr>
            <a:xfrm flipH="1">
              <a:off x="5015530" y="3485479"/>
              <a:ext cx="1595130" cy="531922"/>
              <a:chOff x="7491173" y="3506767"/>
              <a:chExt cx="1539976" cy="531922"/>
            </a:xfrm>
          </p:grpSpPr>
          <p:sp>
            <p:nvSpPr>
              <p:cNvPr id="26" name="Curved Down Arrow 25"/>
              <p:cNvSpPr/>
              <p:nvPr/>
            </p:nvSpPr>
            <p:spPr>
              <a:xfrm>
                <a:off x="7500705" y="3778156"/>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Curved Down Arrow 26"/>
              <p:cNvSpPr/>
              <p:nvPr/>
            </p:nvSpPr>
            <p:spPr>
              <a:xfrm flipV="1">
                <a:off x="7491173" y="3506767"/>
                <a:ext cx="1530444" cy="260534"/>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p:cNvSpPr txBox="1"/>
            <p:nvPr/>
          </p:nvSpPr>
          <p:spPr>
            <a:xfrm>
              <a:off x="8684698" y="2943121"/>
              <a:ext cx="599671" cy="566317"/>
            </a:xfrm>
            <a:prstGeom prst="rect">
              <a:avLst/>
            </a:prstGeom>
            <a:noFill/>
          </p:spPr>
          <p:txBody>
            <a:bodyPr wrap="none" rtlCol="0">
              <a:spAutoFit/>
            </a:bodyPr>
            <a:lstStyle/>
            <a:p>
              <a:r>
                <a:rPr lang="en-US" sz="2000" b="1" dirty="0" smtClean="0"/>
                <a:t>O</a:t>
              </a:r>
              <a:r>
                <a:rPr lang="en-US" sz="2000" b="1" baseline="-25000" dirty="0" smtClean="0"/>
                <a:t>2</a:t>
              </a:r>
              <a:endParaRPr lang="en-US" sz="2000" b="1" baseline="-25000" dirty="0"/>
            </a:p>
          </p:txBody>
        </p:sp>
        <p:sp>
          <p:nvSpPr>
            <p:cNvPr id="30" name="TextBox 29"/>
            <p:cNvSpPr txBox="1"/>
            <p:nvPr/>
          </p:nvSpPr>
          <p:spPr>
            <a:xfrm>
              <a:off x="7155135" y="2922254"/>
              <a:ext cx="587529" cy="566317"/>
            </a:xfrm>
            <a:prstGeom prst="rect">
              <a:avLst/>
            </a:prstGeom>
            <a:noFill/>
          </p:spPr>
          <p:txBody>
            <a:bodyPr wrap="none" rtlCol="0">
              <a:spAutoFit/>
            </a:bodyPr>
            <a:lstStyle/>
            <a:p>
              <a:r>
                <a:rPr lang="en-US" sz="2000" b="1" dirty="0" smtClean="0"/>
                <a:t>O</a:t>
              </a:r>
              <a:r>
                <a:rPr lang="en-US" sz="2000" b="1" baseline="-25000" dirty="0"/>
                <a:t>3</a:t>
              </a:r>
            </a:p>
          </p:txBody>
        </p:sp>
        <p:sp>
          <p:nvSpPr>
            <p:cNvPr id="31" name="TextBox 30"/>
            <p:cNvSpPr txBox="1"/>
            <p:nvPr/>
          </p:nvSpPr>
          <p:spPr>
            <a:xfrm>
              <a:off x="6254677" y="2933533"/>
              <a:ext cx="599671" cy="566317"/>
            </a:xfrm>
            <a:prstGeom prst="rect">
              <a:avLst/>
            </a:prstGeom>
            <a:noFill/>
          </p:spPr>
          <p:txBody>
            <a:bodyPr wrap="none" rtlCol="0">
              <a:spAutoFit/>
            </a:bodyPr>
            <a:lstStyle/>
            <a:p>
              <a:r>
                <a:rPr lang="en-US" sz="2000" b="1" dirty="0" smtClean="0"/>
                <a:t>O</a:t>
              </a:r>
              <a:r>
                <a:rPr lang="en-US" sz="2000" b="1" baseline="-25000" dirty="0" smtClean="0"/>
                <a:t>2</a:t>
              </a:r>
              <a:endParaRPr lang="en-US" sz="2000" b="1" baseline="-25000" dirty="0"/>
            </a:p>
          </p:txBody>
        </p:sp>
        <p:sp>
          <p:nvSpPr>
            <p:cNvPr id="32" name="TextBox 31"/>
            <p:cNvSpPr txBox="1"/>
            <p:nvPr/>
          </p:nvSpPr>
          <p:spPr>
            <a:xfrm>
              <a:off x="4746381" y="2966519"/>
              <a:ext cx="587529" cy="566317"/>
            </a:xfrm>
            <a:prstGeom prst="rect">
              <a:avLst/>
            </a:prstGeom>
            <a:noFill/>
          </p:spPr>
          <p:txBody>
            <a:bodyPr wrap="none" rtlCol="0">
              <a:spAutoFit/>
            </a:bodyPr>
            <a:lstStyle/>
            <a:p>
              <a:r>
                <a:rPr lang="en-US" sz="2000" b="1" dirty="0" smtClean="0"/>
                <a:t>O</a:t>
              </a:r>
              <a:r>
                <a:rPr lang="en-US" sz="2000" b="1" baseline="-25000" dirty="0"/>
                <a:t>3</a:t>
              </a:r>
            </a:p>
          </p:txBody>
        </p:sp>
        <p:sp>
          <p:nvSpPr>
            <p:cNvPr id="33" name="TextBox 32"/>
            <p:cNvSpPr txBox="1"/>
            <p:nvPr/>
          </p:nvSpPr>
          <p:spPr>
            <a:xfrm>
              <a:off x="5580833" y="3486320"/>
              <a:ext cx="486126" cy="400110"/>
            </a:xfrm>
            <a:prstGeom prst="rect">
              <a:avLst/>
            </a:prstGeom>
            <a:noFill/>
          </p:spPr>
          <p:txBody>
            <a:bodyPr wrap="none" rtlCol="0">
              <a:spAutoFit/>
            </a:bodyPr>
            <a:lstStyle/>
            <a:p>
              <a:r>
                <a:rPr lang="en-US" sz="2000" b="1" i="1" dirty="0" err="1" smtClean="0"/>
                <a:t>hν</a:t>
              </a:r>
              <a:endParaRPr lang="en-US" sz="2000" b="1" i="1" baseline="-25000" dirty="0"/>
            </a:p>
          </p:txBody>
        </p:sp>
        <p:sp>
          <p:nvSpPr>
            <p:cNvPr id="34" name="TextBox 33"/>
            <p:cNvSpPr txBox="1"/>
            <p:nvPr/>
          </p:nvSpPr>
          <p:spPr>
            <a:xfrm>
              <a:off x="7936640" y="3519310"/>
              <a:ext cx="486126" cy="400110"/>
            </a:xfrm>
            <a:prstGeom prst="rect">
              <a:avLst/>
            </a:prstGeom>
            <a:noFill/>
          </p:spPr>
          <p:txBody>
            <a:bodyPr wrap="none" rtlCol="0">
              <a:spAutoFit/>
            </a:bodyPr>
            <a:lstStyle/>
            <a:p>
              <a:r>
                <a:rPr lang="en-US" sz="2000" b="1" i="1" dirty="0" err="1" smtClean="0"/>
                <a:t>hν</a:t>
              </a:r>
              <a:endParaRPr lang="en-US" sz="2000" b="1" i="1" baseline="-25000" dirty="0"/>
            </a:p>
          </p:txBody>
        </p:sp>
      </p:grpSp>
      <p:sp>
        <p:nvSpPr>
          <p:cNvPr id="36" name="TextBox 35"/>
          <p:cNvSpPr txBox="1"/>
          <p:nvPr/>
        </p:nvSpPr>
        <p:spPr>
          <a:xfrm>
            <a:off x="3018354" y="4332213"/>
            <a:ext cx="607859" cy="400110"/>
          </a:xfrm>
          <a:prstGeom prst="rect">
            <a:avLst/>
          </a:prstGeom>
          <a:noFill/>
        </p:spPr>
        <p:txBody>
          <a:bodyPr wrap="none" rtlCol="0">
            <a:spAutoFit/>
          </a:bodyPr>
          <a:lstStyle/>
          <a:p>
            <a:r>
              <a:rPr lang="en-US" sz="2000" b="1" dirty="0" smtClean="0"/>
              <a:t>HO</a:t>
            </a:r>
            <a:r>
              <a:rPr lang="en-US" sz="2000" b="1" baseline="-25000" dirty="0" smtClean="0"/>
              <a:t>2 </a:t>
            </a:r>
            <a:endParaRPr lang="en-US" sz="2000" b="1" baseline="-25000" dirty="0"/>
          </a:p>
        </p:txBody>
      </p:sp>
      <p:sp>
        <p:nvSpPr>
          <p:cNvPr id="37" name="TextBox 36"/>
          <p:cNvSpPr txBox="1"/>
          <p:nvPr/>
        </p:nvSpPr>
        <p:spPr>
          <a:xfrm>
            <a:off x="2442641" y="5124245"/>
            <a:ext cx="837764" cy="400110"/>
          </a:xfrm>
          <a:prstGeom prst="rect">
            <a:avLst/>
          </a:prstGeom>
          <a:noFill/>
        </p:spPr>
        <p:txBody>
          <a:bodyPr wrap="none" rtlCol="0">
            <a:spAutoFit/>
          </a:bodyPr>
          <a:lstStyle/>
          <a:p>
            <a:r>
              <a:rPr lang="en-US" sz="2000" b="1" dirty="0" smtClean="0"/>
              <a:t>ROOH</a:t>
            </a:r>
            <a:endParaRPr lang="en-US" sz="2000" b="1" baseline="-25000" dirty="0"/>
          </a:p>
        </p:txBody>
      </p:sp>
      <p:cxnSp>
        <p:nvCxnSpPr>
          <p:cNvPr id="23" name="Straight Arrow Connector 22"/>
          <p:cNvCxnSpPr/>
          <p:nvPr/>
        </p:nvCxnSpPr>
        <p:spPr>
          <a:xfrm flipH="1">
            <a:off x="3115159" y="4168535"/>
            <a:ext cx="1204819" cy="944434"/>
          </a:xfrm>
          <a:prstGeom prst="straightConnector1">
            <a:avLst/>
          </a:prstGeom>
          <a:ln w="28575"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711172" y="4147246"/>
            <a:ext cx="1052418" cy="1063423"/>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351643" y="4453100"/>
            <a:ext cx="664014" cy="523220"/>
          </a:xfrm>
          <a:prstGeom prst="rect">
            <a:avLst/>
          </a:prstGeom>
          <a:noFill/>
        </p:spPr>
        <p:txBody>
          <a:bodyPr wrap="none" rtlCol="0">
            <a:spAutoFit/>
          </a:bodyPr>
          <a:lstStyle/>
          <a:p>
            <a:r>
              <a:rPr lang="en-US" sz="2800" b="1" dirty="0" smtClean="0"/>
              <a:t>NO</a:t>
            </a:r>
            <a:endParaRPr lang="en-US" sz="2800" b="1" baseline="-25000" dirty="0"/>
          </a:p>
        </p:txBody>
      </p:sp>
      <p:sp>
        <p:nvSpPr>
          <p:cNvPr id="41" name="TextBox 40"/>
          <p:cNvSpPr txBox="1"/>
          <p:nvPr/>
        </p:nvSpPr>
        <p:spPr>
          <a:xfrm>
            <a:off x="5612144" y="5223844"/>
            <a:ext cx="1230325" cy="523220"/>
          </a:xfrm>
          <a:prstGeom prst="rect">
            <a:avLst/>
          </a:prstGeom>
          <a:noFill/>
        </p:spPr>
        <p:txBody>
          <a:bodyPr wrap="none" rtlCol="0">
            <a:spAutoFit/>
          </a:bodyPr>
          <a:lstStyle/>
          <a:p>
            <a:r>
              <a:rPr lang="en-US" sz="2800" b="1" dirty="0" smtClean="0"/>
              <a:t>RONO</a:t>
            </a:r>
            <a:r>
              <a:rPr lang="en-US" sz="2800" b="1" baseline="-25000" dirty="0" smtClean="0"/>
              <a:t>2</a:t>
            </a:r>
            <a:endParaRPr lang="en-US" sz="2800" b="1" baseline="-25000" dirty="0"/>
          </a:p>
        </p:txBody>
      </p:sp>
      <p:sp>
        <p:nvSpPr>
          <p:cNvPr id="42" name="TextBox 41"/>
          <p:cNvSpPr txBox="1"/>
          <p:nvPr/>
        </p:nvSpPr>
        <p:spPr>
          <a:xfrm rot="2682548">
            <a:off x="4398761" y="4657987"/>
            <a:ext cx="1321312" cy="461665"/>
          </a:xfrm>
          <a:prstGeom prst="rect">
            <a:avLst/>
          </a:prstGeom>
          <a:noFill/>
        </p:spPr>
        <p:txBody>
          <a:bodyPr wrap="none" rtlCol="0">
            <a:spAutoFit/>
          </a:bodyPr>
          <a:lstStyle/>
          <a:p>
            <a:r>
              <a:rPr lang="en-US" sz="2400" b="1" i="1" dirty="0" smtClean="0"/>
              <a:t>yield = α</a:t>
            </a:r>
            <a:endParaRPr lang="en-US" sz="2400" b="1" i="1" baseline="-25000" dirty="0"/>
          </a:p>
        </p:txBody>
      </p:sp>
      <p:sp>
        <p:nvSpPr>
          <p:cNvPr id="43" name="TextBox 42"/>
          <p:cNvSpPr txBox="1"/>
          <p:nvPr/>
        </p:nvSpPr>
        <p:spPr>
          <a:xfrm>
            <a:off x="4929212" y="3411810"/>
            <a:ext cx="479618" cy="338554"/>
          </a:xfrm>
          <a:prstGeom prst="rect">
            <a:avLst/>
          </a:prstGeom>
          <a:noFill/>
        </p:spPr>
        <p:txBody>
          <a:bodyPr wrap="none" rtlCol="0">
            <a:spAutoFit/>
          </a:bodyPr>
          <a:lstStyle/>
          <a:p>
            <a:r>
              <a:rPr lang="en-US" sz="1600" b="1" dirty="0" smtClean="0"/>
              <a:t>1-α</a:t>
            </a:r>
            <a:endParaRPr lang="en-US" sz="1600" b="1" baseline="-25000" dirty="0"/>
          </a:p>
        </p:txBody>
      </p:sp>
      <p:sp>
        <p:nvSpPr>
          <p:cNvPr id="46" name="Title 1"/>
          <p:cNvSpPr>
            <a:spLocks noGrp="1"/>
          </p:cNvSpPr>
          <p:nvPr>
            <p:ph type="title"/>
          </p:nvPr>
        </p:nvSpPr>
        <p:spPr>
          <a:xfrm>
            <a:off x="783929" y="0"/>
            <a:ext cx="10515600" cy="1325563"/>
          </a:xfrm>
        </p:spPr>
        <p:txBody>
          <a:bodyPr/>
          <a:lstStyle/>
          <a:p>
            <a:r>
              <a:rPr lang="en-US" dirty="0" smtClean="0"/>
              <a:t>Top science question</a:t>
            </a:r>
            <a:endParaRPr lang="en-US" dirty="0"/>
          </a:p>
        </p:txBody>
      </p:sp>
    </p:spTree>
    <p:extLst>
      <p:ext uri="{BB962C8B-B14F-4D97-AF65-F5344CB8AC3E}">
        <p14:creationId xmlns:p14="http://schemas.microsoft.com/office/powerpoint/2010/main" val="16499841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150016" y="2184076"/>
            <a:ext cx="5756301" cy="2169004"/>
            <a:chOff x="1748409" y="2922254"/>
            <a:chExt cx="7603778" cy="3070014"/>
          </a:xfrm>
        </p:grpSpPr>
        <p:grpSp>
          <p:nvGrpSpPr>
            <p:cNvPr id="19" name="Group 18"/>
            <p:cNvGrpSpPr/>
            <p:nvPr/>
          </p:nvGrpSpPr>
          <p:grpSpPr>
            <a:xfrm>
              <a:off x="1748409" y="3919702"/>
              <a:ext cx="7603778" cy="2072566"/>
              <a:chOff x="315653" y="2410780"/>
              <a:chExt cx="7603778" cy="2072566"/>
            </a:xfrm>
          </p:grpSpPr>
          <p:sp>
            <p:nvSpPr>
              <p:cNvPr id="5" name="TextBox 4"/>
              <p:cNvSpPr txBox="1"/>
              <p:nvPr/>
            </p:nvSpPr>
            <p:spPr>
              <a:xfrm>
                <a:off x="2995765" y="3441213"/>
                <a:ext cx="750977" cy="523220"/>
              </a:xfrm>
              <a:prstGeom prst="rect">
                <a:avLst/>
              </a:prstGeom>
              <a:noFill/>
            </p:spPr>
            <p:txBody>
              <a:bodyPr wrap="none" rtlCol="0">
                <a:spAutoFit/>
              </a:bodyPr>
              <a:lstStyle/>
              <a:p>
                <a:r>
                  <a:rPr lang="en-US" sz="2800" b="1" dirty="0" smtClean="0"/>
                  <a:t>RO</a:t>
                </a:r>
                <a:r>
                  <a:rPr lang="en-US" sz="2800" b="1" baseline="-25000" dirty="0" smtClean="0"/>
                  <a:t>2</a:t>
                </a:r>
                <a:endParaRPr lang="en-US" sz="2800" b="1" baseline="-25000" dirty="0"/>
              </a:p>
            </p:txBody>
          </p:sp>
          <p:sp>
            <p:nvSpPr>
              <p:cNvPr id="6" name="Curved Down Arrow 5"/>
              <p:cNvSpPr/>
              <p:nvPr/>
            </p:nvSpPr>
            <p:spPr>
              <a:xfrm>
                <a:off x="3581892" y="3202390"/>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a:off x="5991969" y="3181102"/>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1856953" y="3224946"/>
                <a:ext cx="1530444" cy="260533"/>
              </a:xfrm>
              <a:prstGeom prst="curvedDownArrow">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776297" y="3419923"/>
                <a:ext cx="1717704" cy="566317"/>
              </a:xfrm>
              <a:prstGeom prst="rect">
                <a:avLst/>
              </a:prstGeom>
              <a:noFill/>
            </p:spPr>
            <p:txBody>
              <a:bodyPr wrap="none" rtlCol="0">
                <a:spAutoFit/>
              </a:bodyPr>
              <a:lstStyle/>
              <a:p>
                <a:r>
                  <a:rPr lang="en-US" sz="2000" b="1" dirty="0" smtClean="0"/>
                  <a:t>R=O + HO</a:t>
                </a:r>
                <a:r>
                  <a:rPr lang="en-US" sz="2000" b="1" baseline="-25000" dirty="0" smtClean="0"/>
                  <a:t>2 </a:t>
                </a:r>
                <a:endParaRPr lang="en-US" sz="2000" b="1" baseline="-25000" dirty="0"/>
              </a:p>
            </p:txBody>
          </p:sp>
          <p:sp>
            <p:nvSpPr>
              <p:cNvPr id="10" name="TextBox 9"/>
              <p:cNvSpPr txBox="1"/>
              <p:nvPr/>
            </p:nvSpPr>
            <p:spPr>
              <a:xfrm>
                <a:off x="315653" y="3420340"/>
                <a:ext cx="1954861" cy="566317"/>
              </a:xfrm>
              <a:prstGeom prst="rect">
                <a:avLst/>
              </a:prstGeom>
              <a:noFill/>
            </p:spPr>
            <p:txBody>
              <a:bodyPr wrap="none" rtlCol="0">
                <a:spAutoFit/>
              </a:bodyPr>
              <a:lstStyle/>
              <a:p>
                <a:r>
                  <a:rPr lang="en-US" sz="2000" b="1" dirty="0" smtClean="0"/>
                  <a:t>R’ + OH + O</a:t>
                </a:r>
                <a:r>
                  <a:rPr lang="en-US" sz="2000" b="1" baseline="-25000" dirty="0" smtClean="0"/>
                  <a:t>2 </a:t>
                </a:r>
                <a:endParaRPr lang="en-US" sz="2000" b="1" baseline="-25000" dirty="0"/>
              </a:p>
            </p:txBody>
          </p:sp>
          <p:sp>
            <p:nvSpPr>
              <p:cNvPr id="11" name="TextBox 10"/>
              <p:cNvSpPr txBox="1"/>
              <p:nvPr/>
            </p:nvSpPr>
            <p:spPr>
              <a:xfrm>
                <a:off x="7164665" y="3420344"/>
                <a:ext cx="686786" cy="566317"/>
              </a:xfrm>
              <a:prstGeom prst="rect">
                <a:avLst/>
              </a:prstGeom>
              <a:noFill/>
            </p:spPr>
            <p:txBody>
              <a:bodyPr wrap="none" rtlCol="0">
                <a:spAutoFit/>
              </a:bodyPr>
              <a:lstStyle/>
              <a:p>
                <a:r>
                  <a:rPr lang="en-US" sz="2000" b="1" dirty="0" smtClean="0"/>
                  <a:t>OH</a:t>
                </a:r>
                <a:endParaRPr lang="en-US" sz="2000" b="1" baseline="-25000" dirty="0"/>
              </a:p>
            </p:txBody>
          </p:sp>
          <p:sp>
            <p:nvSpPr>
              <p:cNvPr id="12" name="Curved Down Arrow 11"/>
              <p:cNvSpPr/>
              <p:nvPr/>
            </p:nvSpPr>
            <p:spPr>
              <a:xfrm flipV="1">
                <a:off x="5981556" y="2876725"/>
                <a:ext cx="1530444" cy="283090"/>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flipV="1">
                <a:off x="3572360" y="2931001"/>
                <a:ext cx="1530444" cy="260534"/>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flipH="1" flipV="1">
                <a:off x="1173138" y="3907998"/>
                <a:ext cx="6305418" cy="575348"/>
              </a:xfrm>
              <a:prstGeom prst="curvedDownArrow">
                <a:avLst>
                  <a:gd name="adj1" fmla="val 25000"/>
                  <a:gd name="adj2" fmla="val 50000"/>
                  <a:gd name="adj3" fmla="val 40339"/>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667755" y="2421212"/>
                <a:ext cx="819890" cy="566317"/>
              </a:xfrm>
              <a:prstGeom prst="rect">
                <a:avLst/>
              </a:prstGeom>
              <a:noFill/>
            </p:spPr>
            <p:txBody>
              <a:bodyPr wrap="none" rtlCol="0">
                <a:spAutoFit/>
              </a:bodyPr>
              <a:lstStyle/>
              <a:p>
                <a:r>
                  <a:rPr lang="en-US" sz="2000" b="1" dirty="0" smtClean="0"/>
                  <a:t>NO</a:t>
                </a:r>
                <a:r>
                  <a:rPr lang="en-US" sz="2000" b="1" baseline="-25000" dirty="0" smtClean="0"/>
                  <a:t>2</a:t>
                </a:r>
                <a:endParaRPr lang="en-US" sz="2000" b="1" baseline="-25000" dirty="0"/>
              </a:p>
            </p:txBody>
          </p:sp>
          <p:sp>
            <p:nvSpPr>
              <p:cNvPr id="16" name="TextBox 15"/>
              <p:cNvSpPr txBox="1"/>
              <p:nvPr/>
            </p:nvSpPr>
            <p:spPr>
              <a:xfrm>
                <a:off x="7099541" y="2410780"/>
                <a:ext cx="819890" cy="566317"/>
              </a:xfrm>
              <a:prstGeom prst="rect">
                <a:avLst/>
              </a:prstGeom>
              <a:noFill/>
            </p:spPr>
            <p:txBody>
              <a:bodyPr wrap="none" rtlCol="0">
                <a:spAutoFit/>
              </a:bodyPr>
              <a:lstStyle/>
              <a:p>
                <a:r>
                  <a:rPr lang="en-US" sz="2000" b="1" dirty="0" smtClean="0"/>
                  <a:t>NO</a:t>
                </a:r>
                <a:r>
                  <a:rPr lang="en-US" sz="2000" b="1" baseline="-25000" dirty="0" smtClean="0"/>
                  <a:t>2</a:t>
                </a:r>
                <a:endParaRPr lang="en-US" sz="2000" b="1" baseline="-25000" dirty="0"/>
              </a:p>
            </p:txBody>
          </p:sp>
          <p:sp>
            <p:nvSpPr>
              <p:cNvPr id="17" name="TextBox 16"/>
              <p:cNvSpPr txBox="1"/>
              <p:nvPr/>
            </p:nvSpPr>
            <p:spPr>
              <a:xfrm>
                <a:off x="3278857" y="2454200"/>
                <a:ext cx="696215" cy="566317"/>
              </a:xfrm>
              <a:prstGeom prst="rect">
                <a:avLst/>
              </a:prstGeom>
              <a:noFill/>
            </p:spPr>
            <p:txBody>
              <a:bodyPr wrap="none" rtlCol="0">
                <a:spAutoFit/>
              </a:bodyPr>
              <a:lstStyle/>
              <a:p>
                <a:r>
                  <a:rPr lang="en-US" sz="2000" b="1" dirty="0" smtClean="0"/>
                  <a:t>NO</a:t>
                </a:r>
                <a:endParaRPr lang="en-US" sz="2000" b="1" baseline="-25000" dirty="0"/>
              </a:p>
            </p:txBody>
          </p:sp>
          <p:sp>
            <p:nvSpPr>
              <p:cNvPr id="18" name="TextBox 17"/>
              <p:cNvSpPr txBox="1"/>
              <p:nvPr/>
            </p:nvSpPr>
            <p:spPr>
              <a:xfrm>
                <a:off x="5656371" y="2422057"/>
                <a:ext cx="696215" cy="566317"/>
              </a:xfrm>
              <a:prstGeom prst="rect">
                <a:avLst/>
              </a:prstGeom>
              <a:noFill/>
            </p:spPr>
            <p:txBody>
              <a:bodyPr wrap="none" rtlCol="0">
                <a:spAutoFit/>
              </a:bodyPr>
              <a:lstStyle/>
              <a:p>
                <a:r>
                  <a:rPr lang="en-US" sz="2000" b="1" dirty="0" smtClean="0"/>
                  <a:t>NO</a:t>
                </a:r>
                <a:endParaRPr lang="en-US" sz="2000" b="1" baseline="-25000" dirty="0"/>
              </a:p>
            </p:txBody>
          </p:sp>
        </p:grpSp>
        <p:grpSp>
          <p:nvGrpSpPr>
            <p:cNvPr id="24" name="Group 23"/>
            <p:cNvGrpSpPr/>
            <p:nvPr/>
          </p:nvGrpSpPr>
          <p:grpSpPr>
            <a:xfrm flipH="1">
              <a:off x="7359600" y="3463345"/>
              <a:ext cx="1595130" cy="531922"/>
              <a:chOff x="7491173" y="3506767"/>
              <a:chExt cx="1539976" cy="531922"/>
            </a:xfrm>
          </p:grpSpPr>
          <p:sp>
            <p:nvSpPr>
              <p:cNvPr id="20" name="Curved Down Arrow 19"/>
              <p:cNvSpPr/>
              <p:nvPr/>
            </p:nvSpPr>
            <p:spPr>
              <a:xfrm>
                <a:off x="7500705" y="3778156"/>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urved Down Arrow 20"/>
              <p:cNvSpPr/>
              <p:nvPr/>
            </p:nvSpPr>
            <p:spPr>
              <a:xfrm flipV="1">
                <a:off x="7491173" y="3506767"/>
                <a:ext cx="1530444" cy="260534"/>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p:cNvGrpSpPr/>
            <p:nvPr/>
          </p:nvGrpSpPr>
          <p:grpSpPr>
            <a:xfrm flipH="1">
              <a:off x="5015530" y="3485479"/>
              <a:ext cx="1595130" cy="531922"/>
              <a:chOff x="7491173" y="3506767"/>
              <a:chExt cx="1539976" cy="531922"/>
            </a:xfrm>
          </p:grpSpPr>
          <p:sp>
            <p:nvSpPr>
              <p:cNvPr id="26" name="Curved Down Arrow 25"/>
              <p:cNvSpPr/>
              <p:nvPr/>
            </p:nvSpPr>
            <p:spPr>
              <a:xfrm>
                <a:off x="7500705" y="3778156"/>
                <a:ext cx="1530444" cy="260533"/>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Curved Down Arrow 26"/>
              <p:cNvSpPr/>
              <p:nvPr/>
            </p:nvSpPr>
            <p:spPr>
              <a:xfrm flipV="1">
                <a:off x="7491173" y="3506767"/>
                <a:ext cx="1530444" cy="260534"/>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p:cNvSpPr txBox="1"/>
            <p:nvPr/>
          </p:nvSpPr>
          <p:spPr>
            <a:xfrm>
              <a:off x="8684698" y="2943121"/>
              <a:ext cx="599671" cy="566317"/>
            </a:xfrm>
            <a:prstGeom prst="rect">
              <a:avLst/>
            </a:prstGeom>
            <a:noFill/>
          </p:spPr>
          <p:txBody>
            <a:bodyPr wrap="none" rtlCol="0">
              <a:spAutoFit/>
            </a:bodyPr>
            <a:lstStyle/>
            <a:p>
              <a:r>
                <a:rPr lang="en-US" sz="2000" b="1" dirty="0" smtClean="0"/>
                <a:t>O</a:t>
              </a:r>
              <a:r>
                <a:rPr lang="en-US" sz="2000" b="1" baseline="-25000" dirty="0" smtClean="0"/>
                <a:t>2</a:t>
              </a:r>
              <a:endParaRPr lang="en-US" sz="2000" b="1" baseline="-25000" dirty="0"/>
            </a:p>
          </p:txBody>
        </p:sp>
        <p:sp>
          <p:nvSpPr>
            <p:cNvPr id="30" name="TextBox 29"/>
            <p:cNvSpPr txBox="1"/>
            <p:nvPr/>
          </p:nvSpPr>
          <p:spPr>
            <a:xfrm>
              <a:off x="7155135" y="2922254"/>
              <a:ext cx="587529" cy="566317"/>
            </a:xfrm>
            <a:prstGeom prst="rect">
              <a:avLst/>
            </a:prstGeom>
            <a:noFill/>
          </p:spPr>
          <p:txBody>
            <a:bodyPr wrap="none" rtlCol="0">
              <a:spAutoFit/>
            </a:bodyPr>
            <a:lstStyle/>
            <a:p>
              <a:r>
                <a:rPr lang="en-US" sz="2000" b="1" dirty="0" smtClean="0"/>
                <a:t>O</a:t>
              </a:r>
              <a:r>
                <a:rPr lang="en-US" sz="2000" b="1" baseline="-25000" dirty="0"/>
                <a:t>3</a:t>
              </a:r>
            </a:p>
          </p:txBody>
        </p:sp>
        <p:sp>
          <p:nvSpPr>
            <p:cNvPr id="31" name="TextBox 30"/>
            <p:cNvSpPr txBox="1"/>
            <p:nvPr/>
          </p:nvSpPr>
          <p:spPr>
            <a:xfrm>
              <a:off x="6254677" y="2933533"/>
              <a:ext cx="599671" cy="566317"/>
            </a:xfrm>
            <a:prstGeom prst="rect">
              <a:avLst/>
            </a:prstGeom>
            <a:noFill/>
          </p:spPr>
          <p:txBody>
            <a:bodyPr wrap="none" rtlCol="0">
              <a:spAutoFit/>
            </a:bodyPr>
            <a:lstStyle/>
            <a:p>
              <a:r>
                <a:rPr lang="en-US" sz="2000" b="1" dirty="0" smtClean="0"/>
                <a:t>O</a:t>
              </a:r>
              <a:r>
                <a:rPr lang="en-US" sz="2000" b="1" baseline="-25000" dirty="0" smtClean="0"/>
                <a:t>2</a:t>
              </a:r>
              <a:endParaRPr lang="en-US" sz="2000" b="1" baseline="-25000" dirty="0"/>
            </a:p>
          </p:txBody>
        </p:sp>
        <p:sp>
          <p:nvSpPr>
            <p:cNvPr id="32" name="TextBox 31"/>
            <p:cNvSpPr txBox="1"/>
            <p:nvPr/>
          </p:nvSpPr>
          <p:spPr>
            <a:xfrm>
              <a:off x="4746381" y="2966519"/>
              <a:ext cx="587529" cy="566317"/>
            </a:xfrm>
            <a:prstGeom prst="rect">
              <a:avLst/>
            </a:prstGeom>
            <a:noFill/>
          </p:spPr>
          <p:txBody>
            <a:bodyPr wrap="none" rtlCol="0">
              <a:spAutoFit/>
            </a:bodyPr>
            <a:lstStyle/>
            <a:p>
              <a:r>
                <a:rPr lang="en-US" sz="2000" b="1" dirty="0" smtClean="0"/>
                <a:t>O</a:t>
              </a:r>
              <a:r>
                <a:rPr lang="en-US" sz="2000" b="1" baseline="-25000" dirty="0"/>
                <a:t>3</a:t>
              </a:r>
            </a:p>
          </p:txBody>
        </p:sp>
        <p:sp>
          <p:nvSpPr>
            <p:cNvPr id="33" name="TextBox 32"/>
            <p:cNvSpPr txBox="1"/>
            <p:nvPr/>
          </p:nvSpPr>
          <p:spPr>
            <a:xfrm>
              <a:off x="5580833" y="3486320"/>
              <a:ext cx="486126" cy="400110"/>
            </a:xfrm>
            <a:prstGeom prst="rect">
              <a:avLst/>
            </a:prstGeom>
            <a:noFill/>
          </p:spPr>
          <p:txBody>
            <a:bodyPr wrap="none" rtlCol="0">
              <a:spAutoFit/>
            </a:bodyPr>
            <a:lstStyle/>
            <a:p>
              <a:r>
                <a:rPr lang="en-US" sz="2000" b="1" i="1" dirty="0" err="1" smtClean="0"/>
                <a:t>hν</a:t>
              </a:r>
              <a:endParaRPr lang="en-US" sz="2000" b="1" i="1" baseline="-25000" dirty="0"/>
            </a:p>
          </p:txBody>
        </p:sp>
        <p:sp>
          <p:nvSpPr>
            <p:cNvPr id="34" name="TextBox 33"/>
            <p:cNvSpPr txBox="1"/>
            <p:nvPr/>
          </p:nvSpPr>
          <p:spPr>
            <a:xfrm>
              <a:off x="7936640" y="3519310"/>
              <a:ext cx="486126" cy="400110"/>
            </a:xfrm>
            <a:prstGeom prst="rect">
              <a:avLst/>
            </a:prstGeom>
            <a:noFill/>
          </p:spPr>
          <p:txBody>
            <a:bodyPr wrap="none" rtlCol="0">
              <a:spAutoFit/>
            </a:bodyPr>
            <a:lstStyle/>
            <a:p>
              <a:r>
                <a:rPr lang="en-US" sz="2000" b="1" i="1" dirty="0" err="1" smtClean="0"/>
                <a:t>hν</a:t>
              </a:r>
              <a:endParaRPr lang="en-US" sz="2000" b="1" i="1" baseline="-25000" dirty="0"/>
            </a:p>
          </p:txBody>
        </p:sp>
      </p:grpSp>
      <p:sp>
        <p:nvSpPr>
          <p:cNvPr id="52" name="TextBox 51"/>
          <p:cNvSpPr txBox="1"/>
          <p:nvPr/>
        </p:nvSpPr>
        <p:spPr>
          <a:xfrm>
            <a:off x="8717332" y="5962866"/>
            <a:ext cx="785341" cy="523220"/>
          </a:xfrm>
          <a:prstGeom prst="rect">
            <a:avLst/>
          </a:prstGeom>
          <a:noFill/>
        </p:spPr>
        <p:txBody>
          <a:bodyPr wrap="none" rtlCol="0">
            <a:spAutoFit/>
          </a:bodyPr>
          <a:lstStyle/>
          <a:p>
            <a:r>
              <a:rPr lang="en-US" sz="2800" b="1" dirty="0" smtClean="0"/>
              <a:t>NO</a:t>
            </a:r>
            <a:r>
              <a:rPr lang="en-US" sz="2800" b="1" baseline="-25000" dirty="0" smtClean="0"/>
              <a:t>2</a:t>
            </a:r>
            <a:endParaRPr lang="en-US" sz="2800" b="1" baseline="-25000" dirty="0"/>
          </a:p>
        </p:txBody>
      </p:sp>
      <p:sp>
        <p:nvSpPr>
          <p:cNvPr id="54" name="TextBox 53"/>
          <p:cNvSpPr txBox="1"/>
          <p:nvPr/>
        </p:nvSpPr>
        <p:spPr>
          <a:xfrm rot="1490619">
            <a:off x="7060517" y="5906796"/>
            <a:ext cx="1143579" cy="461665"/>
          </a:xfrm>
          <a:prstGeom prst="rect">
            <a:avLst/>
          </a:prstGeom>
          <a:noFill/>
        </p:spPr>
        <p:txBody>
          <a:bodyPr wrap="none" rtlCol="0">
            <a:spAutoFit/>
          </a:bodyPr>
          <a:lstStyle/>
          <a:p>
            <a:r>
              <a:rPr lang="en-US" sz="2400" b="1" i="1" dirty="0" err="1" smtClean="0"/>
              <a:t>τ</a:t>
            </a:r>
            <a:r>
              <a:rPr lang="en-US" sz="2400" b="1" i="1" dirty="0" smtClean="0"/>
              <a:t> (NO</a:t>
            </a:r>
            <a:r>
              <a:rPr lang="en-US" sz="2400" b="1" i="1" baseline="-25000" dirty="0" smtClean="0"/>
              <a:t>2</a:t>
            </a:r>
            <a:r>
              <a:rPr lang="en-US" sz="2400" b="1" i="1" dirty="0" smtClean="0"/>
              <a:t>)</a:t>
            </a:r>
            <a:endParaRPr lang="en-US" sz="2400" b="1" i="1" baseline="-25000" dirty="0"/>
          </a:p>
        </p:txBody>
      </p:sp>
      <p:grpSp>
        <p:nvGrpSpPr>
          <p:cNvPr id="60" name="Group 59"/>
          <p:cNvGrpSpPr/>
          <p:nvPr/>
        </p:nvGrpSpPr>
        <p:grpSpPr>
          <a:xfrm>
            <a:off x="2442641" y="3425616"/>
            <a:ext cx="7301007" cy="2851848"/>
            <a:chOff x="2442641" y="3411810"/>
            <a:chExt cx="7301007" cy="2851848"/>
          </a:xfrm>
        </p:grpSpPr>
        <p:sp>
          <p:nvSpPr>
            <p:cNvPr id="36" name="TextBox 35"/>
            <p:cNvSpPr txBox="1"/>
            <p:nvPr/>
          </p:nvSpPr>
          <p:spPr>
            <a:xfrm>
              <a:off x="3018354" y="4332213"/>
              <a:ext cx="607859" cy="400110"/>
            </a:xfrm>
            <a:prstGeom prst="rect">
              <a:avLst/>
            </a:prstGeom>
            <a:noFill/>
          </p:spPr>
          <p:txBody>
            <a:bodyPr wrap="none" rtlCol="0">
              <a:spAutoFit/>
            </a:bodyPr>
            <a:lstStyle/>
            <a:p>
              <a:r>
                <a:rPr lang="en-US" sz="2000" b="1" dirty="0" smtClean="0"/>
                <a:t>HO</a:t>
              </a:r>
              <a:r>
                <a:rPr lang="en-US" sz="2000" b="1" baseline="-25000" dirty="0" smtClean="0"/>
                <a:t>2 </a:t>
              </a:r>
              <a:endParaRPr lang="en-US" sz="2000" b="1" baseline="-25000" dirty="0"/>
            </a:p>
          </p:txBody>
        </p:sp>
        <p:sp>
          <p:nvSpPr>
            <p:cNvPr id="37" name="TextBox 36"/>
            <p:cNvSpPr txBox="1"/>
            <p:nvPr/>
          </p:nvSpPr>
          <p:spPr>
            <a:xfrm>
              <a:off x="2442641" y="5124245"/>
              <a:ext cx="837764" cy="400110"/>
            </a:xfrm>
            <a:prstGeom prst="rect">
              <a:avLst/>
            </a:prstGeom>
            <a:noFill/>
          </p:spPr>
          <p:txBody>
            <a:bodyPr wrap="none" rtlCol="0">
              <a:spAutoFit/>
            </a:bodyPr>
            <a:lstStyle/>
            <a:p>
              <a:r>
                <a:rPr lang="en-US" sz="2000" b="1" dirty="0" smtClean="0"/>
                <a:t>ROOH</a:t>
              </a:r>
              <a:endParaRPr lang="en-US" sz="2000" b="1" baseline="-25000" dirty="0"/>
            </a:p>
          </p:txBody>
        </p:sp>
        <p:cxnSp>
          <p:nvCxnSpPr>
            <p:cNvPr id="23" name="Straight Arrow Connector 22"/>
            <p:cNvCxnSpPr/>
            <p:nvPr/>
          </p:nvCxnSpPr>
          <p:spPr>
            <a:xfrm flipH="1">
              <a:off x="3115159" y="4168535"/>
              <a:ext cx="1204819" cy="944434"/>
            </a:xfrm>
            <a:prstGeom prst="straightConnector1">
              <a:avLst/>
            </a:prstGeom>
            <a:ln w="28575"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711172" y="4147246"/>
              <a:ext cx="1052418" cy="1063423"/>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351643" y="4453100"/>
              <a:ext cx="664014" cy="523220"/>
            </a:xfrm>
            <a:prstGeom prst="rect">
              <a:avLst/>
            </a:prstGeom>
            <a:noFill/>
          </p:spPr>
          <p:txBody>
            <a:bodyPr wrap="none" rtlCol="0">
              <a:spAutoFit/>
            </a:bodyPr>
            <a:lstStyle/>
            <a:p>
              <a:r>
                <a:rPr lang="en-US" sz="2800" b="1" dirty="0" smtClean="0"/>
                <a:t>NO</a:t>
              </a:r>
              <a:endParaRPr lang="en-US" sz="2800" b="1" baseline="-25000" dirty="0"/>
            </a:p>
          </p:txBody>
        </p:sp>
        <p:sp>
          <p:nvSpPr>
            <p:cNvPr id="41" name="TextBox 40"/>
            <p:cNvSpPr txBox="1"/>
            <p:nvPr/>
          </p:nvSpPr>
          <p:spPr>
            <a:xfrm>
              <a:off x="5612144" y="5223844"/>
              <a:ext cx="1230325" cy="523220"/>
            </a:xfrm>
            <a:prstGeom prst="rect">
              <a:avLst/>
            </a:prstGeom>
            <a:noFill/>
          </p:spPr>
          <p:txBody>
            <a:bodyPr wrap="none" rtlCol="0">
              <a:spAutoFit/>
            </a:bodyPr>
            <a:lstStyle/>
            <a:p>
              <a:r>
                <a:rPr lang="en-US" sz="2800" b="1" dirty="0" smtClean="0"/>
                <a:t>RONO</a:t>
              </a:r>
              <a:r>
                <a:rPr lang="en-US" sz="2800" b="1" baseline="-25000" dirty="0" smtClean="0"/>
                <a:t>2</a:t>
              </a:r>
              <a:endParaRPr lang="en-US" sz="2800" b="1" baseline="-25000" dirty="0"/>
            </a:p>
          </p:txBody>
        </p:sp>
        <p:sp>
          <p:nvSpPr>
            <p:cNvPr id="42" name="TextBox 41"/>
            <p:cNvSpPr txBox="1"/>
            <p:nvPr/>
          </p:nvSpPr>
          <p:spPr>
            <a:xfrm rot="2682548">
              <a:off x="4398761" y="4657987"/>
              <a:ext cx="1321312" cy="461665"/>
            </a:xfrm>
            <a:prstGeom prst="rect">
              <a:avLst/>
            </a:prstGeom>
            <a:noFill/>
          </p:spPr>
          <p:txBody>
            <a:bodyPr wrap="none" rtlCol="0">
              <a:spAutoFit/>
            </a:bodyPr>
            <a:lstStyle/>
            <a:p>
              <a:r>
                <a:rPr lang="en-US" sz="2400" b="1" i="1" dirty="0" smtClean="0"/>
                <a:t>yield = α</a:t>
              </a:r>
              <a:endParaRPr lang="en-US" sz="2400" b="1" i="1" baseline="-25000" dirty="0"/>
            </a:p>
          </p:txBody>
        </p:sp>
        <p:sp>
          <p:nvSpPr>
            <p:cNvPr id="43" name="TextBox 42"/>
            <p:cNvSpPr txBox="1"/>
            <p:nvPr/>
          </p:nvSpPr>
          <p:spPr>
            <a:xfrm>
              <a:off x="4929212" y="3411810"/>
              <a:ext cx="479618" cy="338554"/>
            </a:xfrm>
            <a:prstGeom prst="rect">
              <a:avLst/>
            </a:prstGeom>
            <a:noFill/>
          </p:spPr>
          <p:txBody>
            <a:bodyPr wrap="none" rtlCol="0">
              <a:spAutoFit/>
            </a:bodyPr>
            <a:lstStyle/>
            <a:p>
              <a:r>
                <a:rPr lang="en-US" sz="1600" b="1" dirty="0" smtClean="0"/>
                <a:t>1-α</a:t>
              </a:r>
              <a:endParaRPr lang="en-US" sz="1600" b="1" baseline="-25000" dirty="0"/>
            </a:p>
          </p:txBody>
        </p:sp>
        <p:cxnSp>
          <p:nvCxnSpPr>
            <p:cNvPr id="44" name="Straight Arrow Connector 43"/>
            <p:cNvCxnSpPr/>
            <p:nvPr/>
          </p:nvCxnSpPr>
          <p:spPr>
            <a:xfrm flipV="1">
              <a:off x="6924990" y="4809013"/>
              <a:ext cx="1465320" cy="77074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6914577" y="5580180"/>
              <a:ext cx="1519150" cy="68347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8488953" y="4540366"/>
              <a:ext cx="1254695" cy="523220"/>
            </a:xfrm>
            <a:prstGeom prst="rect">
              <a:avLst/>
            </a:prstGeom>
            <a:noFill/>
          </p:spPr>
          <p:txBody>
            <a:bodyPr wrap="none" rtlCol="0">
              <a:spAutoFit/>
            </a:bodyPr>
            <a:lstStyle/>
            <a:p>
              <a:r>
                <a:rPr lang="en-US" sz="2800" b="1" dirty="0"/>
                <a:t>H</a:t>
              </a:r>
              <a:r>
                <a:rPr lang="en-US" sz="2800" b="1" dirty="0" smtClean="0"/>
                <a:t>ONO</a:t>
              </a:r>
              <a:r>
                <a:rPr lang="en-US" sz="2800" b="1" baseline="-25000" dirty="0" smtClean="0"/>
                <a:t>2</a:t>
              </a:r>
              <a:endParaRPr lang="en-US" sz="2800" b="1" baseline="-25000" dirty="0"/>
            </a:p>
          </p:txBody>
        </p:sp>
        <p:sp>
          <p:nvSpPr>
            <p:cNvPr id="55" name="TextBox 54"/>
            <p:cNvSpPr txBox="1"/>
            <p:nvPr/>
          </p:nvSpPr>
          <p:spPr>
            <a:xfrm rot="19929496">
              <a:off x="6882719" y="4680542"/>
              <a:ext cx="1543478" cy="461665"/>
            </a:xfrm>
            <a:prstGeom prst="rect">
              <a:avLst/>
            </a:prstGeom>
            <a:noFill/>
          </p:spPr>
          <p:txBody>
            <a:bodyPr wrap="none" rtlCol="0">
              <a:spAutoFit/>
            </a:bodyPr>
            <a:lstStyle/>
            <a:p>
              <a:r>
                <a:rPr lang="en-US" sz="2400" b="1" i="1" dirty="0" err="1" smtClean="0"/>
                <a:t>τ</a:t>
              </a:r>
              <a:r>
                <a:rPr lang="en-US" sz="2400" b="1" i="1" dirty="0" smtClean="0"/>
                <a:t> (HONO</a:t>
              </a:r>
              <a:r>
                <a:rPr lang="en-US" sz="2400" b="1" i="1" baseline="-25000" dirty="0" smtClean="0"/>
                <a:t>2</a:t>
              </a:r>
              <a:r>
                <a:rPr lang="en-US" sz="2400" b="1" i="1" dirty="0" smtClean="0"/>
                <a:t>)</a:t>
              </a:r>
              <a:endParaRPr lang="en-US" sz="2400" b="1" i="1" baseline="-25000" dirty="0"/>
            </a:p>
          </p:txBody>
        </p:sp>
      </p:grpSp>
      <p:sp>
        <p:nvSpPr>
          <p:cNvPr id="56" name="Title 1"/>
          <p:cNvSpPr>
            <a:spLocks noGrp="1"/>
          </p:cNvSpPr>
          <p:nvPr>
            <p:ph type="title"/>
          </p:nvPr>
        </p:nvSpPr>
        <p:spPr>
          <a:xfrm>
            <a:off x="783929" y="0"/>
            <a:ext cx="10515600" cy="1325563"/>
          </a:xfrm>
        </p:spPr>
        <p:txBody>
          <a:bodyPr/>
          <a:lstStyle/>
          <a:p>
            <a:r>
              <a:rPr lang="en-US" dirty="0" smtClean="0"/>
              <a:t>Top science question</a:t>
            </a:r>
            <a:endParaRPr lang="en-US" dirty="0"/>
          </a:p>
        </p:txBody>
      </p:sp>
      <p:sp>
        <p:nvSpPr>
          <p:cNvPr id="58" name="Content Placeholder 2"/>
          <p:cNvSpPr txBox="1">
            <a:spLocks/>
          </p:cNvSpPr>
          <p:nvPr/>
        </p:nvSpPr>
        <p:spPr>
          <a:xfrm>
            <a:off x="512573" y="1092514"/>
            <a:ext cx="11679427" cy="4841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What do alkyl nitrates have to do with this?  </a:t>
            </a:r>
          </a:p>
          <a:p>
            <a:pPr marL="457200" lvl="1" indent="0">
              <a:buFont typeface="Arial" panose="020B0604020202020204" pitchFamily="34" charset="0"/>
              <a:buNone/>
            </a:pPr>
            <a:r>
              <a:rPr lang="en-US" dirty="0" smtClean="0"/>
              <a:t>- Their potency as </a:t>
            </a:r>
            <a:r>
              <a:rPr lang="en-US" dirty="0" err="1" smtClean="0"/>
              <a:t>NO</a:t>
            </a:r>
            <a:r>
              <a:rPr lang="en-US" baseline="-25000" dirty="0" err="1"/>
              <a:t>x</a:t>
            </a:r>
            <a:r>
              <a:rPr lang="en-US" dirty="0" smtClean="0"/>
              <a:t> scrubbers depends on how quickly and how inefficiently they return the </a:t>
            </a:r>
            <a:r>
              <a:rPr lang="en-US" dirty="0" err="1" smtClean="0"/>
              <a:t>NO</a:t>
            </a:r>
            <a:r>
              <a:rPr lang="en-US" baseline="-25000" dirty="0" err="1"/>
              <a:t>x</a:t>
            </a:r>
            <a:r>
              <a:rPr lang="en-US" dirty="0" smtClean="0"/>
              <a:t>: </a:t>
            </a:r>
            <a:endParaRPr lang="en-US" dirty="0"/>
          </a:p>
        </p:txBody>
      </p:sp>
      <p:sp>
        <p:nvSpPr>
          <p:cNvPr id="59" name="TextBox 58"/>
          <p:cNvSpPr txBox="1"/>
          <p:nvPr/>
        </p:nvSpPr>
        <p:spPr>
          <a:xfrm>
            <a:off x="1421768" y="6457890"/>
            <a:ext cx="8893105" cy="400110"/>
          </a:xfrm>
          <a:prstGeom prst="rect">
            <a:avLst/>
          </a:prstGeom>
          <a:noFill/>
        </p:spPr>
        <p:txBody>
          <a:bodyPr wrap="none" rtlCol="0">
            <a:spAutoFit/>
          </a:bodyPr>
          <a:lstStyle/>
          <a:p>
            <a:r>
              <a:rPr lang="en-US" sz="2000" b="1" dirty="0" smtClean="0"/>
              <a:t>=&gt; The yield (α) and the ratio of loss to </a:t>
            </a:r>
            <a:r>
              <a:rPr lang="en-US" sz="2000" b="1" dirty="0" err="1" smtClean="0"/>
              <a:t>NO</a:t>
            </a:r>
            <a:r>
              <a:rPr lang="en-US" sz="2000" b="1" baseline="-25000" dirty="0" err="1" smtClean="0"/>
              <a:t>x</a:t>
            </a:r>
            <a:r>
              <a:rPr lang="en-US" sz="2000" b="1" dirty="0" smtClean="0"/>
              <a:t> </a:t>
            </a:r>
            <a:r>
              <a:rPr lang="en-US" sz="2000" b="1" dirty="0" err="1" smtClean="0"/>
              <a:t>vs</a:t>
            </a:r>
            <a:r>
              <a:rPr lang="en-US" sz="2000" b="1" dirty="0" smtClean="0"/>
              <a:t> loss to HNO</a:t>
            </a:r>
            <a:r>
              <a:rPr lang="en-US" sz="2000" b="1" baseline="-25000" dirty="0"/>
              <a:t>3</a:t>
            </a:r>
            <a:r>
              <a:rPr lang="en-US" sz="2000" b="1" dirty="0" smtClean="0"/>
              <a:t> are the key variables</a:t>
            </a:r>
            <a:endParaRPr lang="en-US" sz="2000" b="1" dirty="0"/>
          </a:p>
        </p:txBody>
      </p:sp>
    </p:spTree>
    <p:extLst>
      <p:ext uri="{BB962C8B-B14F-4D97-AF65-F5344CB8AC3E}">
        <p14:creationId xmlns:p14="http://schemas.microsoft.com/office/powerpoint/2010/main" val="19709747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964" y="1120009"/>
            <a:ext cx="10729690" cy="4351338"/>
          </a:xfrm>
        </p:spPr>
        <p:txBody>
          <a:bodyPr/>
          <a:lstStyle/>
          <a:p>
            <a:r>
              <a:rPr lang="en-US" dirty="0" smtClean="0"/>
              <a:t>Indeed, the interaction of isoprene oxidation with NO is </a:t>
            </a:r>
            <a:r>
              <a:rPr lang="en-US" b="1" i="1" dirty="0" smtClean="0"/>
              <a:t>THE</a:t>
            </a:r>
            <a:r>
              <a:rPr lang="en-US" dirty="0" smtClean="0"/>
              <a:t> central controlling dynamic.  </a:t>
            </a:r>
            <a:endParaRPr lang="en-US" dirty="0"/>
          </a:p>
        </p:txBody>
      </p:sp>
      <p:pic>
        <p:nvPicPr>
          <p:cNvPr id="4" name="Content Placeholder 3"/>
          <p:cNvPicPr>
            <a:picLocks noChangeAspect="1"/>
          </p:cNvPicPr>
          <p:nvPr/>
        </p:nvPicPr>
        <p:blipFill rotWithShape="1">
          <a:blip r:embed="rId2"/>
          <a:srcRect l="-1668" r="1144"/>
          <a:stretch/>
        </p:blipFill>
        <p:spPr>
          <a:xfrm>
            <a:off x="5068920" y="1878019"/>
            <a:ext cx="6403989" cy="4979981"/>
          </a:xfrm>
          <a:prstGeom prst="rect">
            <a:avLst/>
          </a:prstGeom>
        </p:spPr>
      </p:pic>
      <p:sp>
        <p:nvSpPr>
          <p:cNvPr id="5" name="TextBox 4"/>
          <p:cNvSpPr txBox="1"/>
          <p:nvPr/>
        </p:nvSpPr>
        <p:spPr>
          <a:xfrm>
            <a:off x="596984" y="4450779"/>
            <a:ext cx="4493646" cy="1754327"/>
          </a:xfrm>
          <a:prstGeom prst="rect">
            <a:avLst/>
          </a:prstGeom>
          <a:noFill/>
        </p:spPr>
        <p:txBody>
          <a:bodyPr wrap="square" rtlCol="0">
            <a:spAutoFit/>
          </a:bodyPr>
          <a:lstStyle/>
          <a:p>
            <a:r>
              <a:rPr lang="en-US" dirty="0" err="1" smtClean="0"/>
              <a:t>Paulot</a:t>
            </a:r>
            <a:r>
              <a:rPr lang="en-US" dirty="0" smtClean="0"/>
              <a:t> et al. illustrated that the sensitivity of ozone in the tropics to uncertainty in the yield and fate of the isoprene nitrate chemistry is extreme and that this sensitivity could be understood simply by diagnosis of the impact of the chemistry on local </a:t>
            </a:r>
            <a:r>
              <a:rPr lang="en-US" dirty="0" err="1" smtClean="0"/>
              <a:t>NOx</a:t>
            </a:r>
            <a:r>
              <a:rPr lang="en-US" dirty="0" smtClean="0"/>
              <a:t> loss.  </a:t>
            </a:r>
            <a:endParaRPr lang="en-US" dirty="0"/>
          </a:p>
        </p:txBody>
      </p:sp>
      <p:sp>
        <p:nvSpPr>
          <p:cNvPr id="8" name="TextBox 7"/>
          <p:cNvSpPr txBox="1"/>
          <p:nvPr/>
        </p:nvSpPr>
        <p:spPr>
          <a:xfrm>
            <a:off x="705467" y="6273223"/>
            <a:ext cx="3899657" cy="369332"/>
          </a:xfrm>
          <a:prstGeom prst="rect">
            <a:avLst/>
          </a:prstGeom>
          <a:noFill/>
        </p:spPr>
        <p:txBody>
          <a:bodyPr wrap="none" rtlCol="0">
            <a:spAutoFit/>
          </a:bodyPr>
          <a:lstStyle/>
          <a:p>
            <a:r>
              <a:rPr lang="en-US" dirty="0" err="1" smtClean="0"/>
              <a:t>Paulot</a:t>
            </a:r>
            <a:r>
              <a:rPr lang="en-US" dirty="0" smtClean="0"/>
              <a:t>, et al., Atmos. Chem. Phys., 2012</a:t>
            </a:r>
            <a:endParaRPr lang="en-US" dirty="0"/>
          </a:p>
        </p:txBody>
      </p:sp>
      <p:sp>
        <p:nvSpPr>
          <p:cNvPr id="10" name="Title 1"/>
          <p:cNvSpPr txBox="1">
            <a:spLocks/>
          </p:cNvSpPr>
          <p:nvPr/>
        </p:nvSpPr>
        <p:spPr>
          <a:xfrm>
            <a:off x="783929"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Top science question</a:t>
            </a:r>
            <a:endParaRPr lang="en-US" dirty="0"/>
          </a:p>
        </p:txBody>
      </p:sp>
    </p:spTree>
    <p:extLst>
      <p:ext uri="{BB962C8B-B14F-4D97-AF65-F5344CB8AC3E}">
        <p14:creationId xmlns:p14="http://schemas.microsoft.com/office/powerpoint/2010/main" val="7200856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12564</TotalTime>
  <Words>1920</Words>
  <Application>Microsoft Macintosh PowerPoint</Application>
  <PresentationFormat>Custom</PresentationFormat>
  <Paragraphs>288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Alkyl nitrate formation and loss in the oxidation of isoprene:  Impact on NOx</vt:lpstr>
      <vt:lpstr>Top science questions</vt:lpstr>
      <vt:lpstr>Top science question</vt:lpstr>
      <vt:lpstr>Top science question</vt:lpstr>
      <vt:lpstr>Top science question</vt:lpstr>
      <vt:lpstr>Top science question</vt:lpstr>
      <vt:lpstr>Top science question</vt:lpstr>
      <vt:lpstr>Top science question</vt:lpstr>
      <vt:lpstr>PowerPoint Presentation</vt:lpstr>
      <vt:lpstr>What is the yield &amp; fate of the nitrates produced in isoprene oxidation? I. Yield from OH Chemistry</vt:lpstr>
      <vt:lpstr>What is the yield &amp; fate of the nitrates produced in isoprene oxidation? IIa. Gas Phase Loss of ISOPN</vt:lpstr>
      <vt:lpstr>What is the yield &amp; fate of the nitrates produced in isoprene oxidation? IIb. MACR and MVK nitrates </vt:lpstr>
      <vt:lpstr>What is the yield &amp; fate of the nitrates produced in isoprene oxidation? IIc. Photolysis of ISOPN</vt:lpstr>
      <vt:lpstr>What is the yield &amp; fate of the nitrates produced in isoprene oxidation? IIc. Gas Phase Loss</vt:lpstr>
      <vt:lpstr>What is the yield &amp; fate of the nitrates produced in isoprene oxidation? III. Routes to HNO3</vt:lpstr>
      <vt:lpstr>What is the yield &amp; fate of the nitrates produced in isoprene oxidation? IIIa. Deposition during SOAS </vt:lpstr>
      <vt:lpstr>SEAC4RS, DC8 flight of September 6</vt:lpstr>
      <vt:lpstr>PowerPoint Presentation</vt:lpstr>
      <vt:lpstr>Recall from the laboratory </vt:lpstr>
      <vt:lpstr>Beautifully correlated in field as well, but … </vt:lpstr>
      <vt:lpstr>Constraint from MVK+MACR</vt:lpstr>
      <vt:lpstr>Constraint from MVK+MACR</vt:lpstr>
      <vt:lpstr>Constraint from MVK+MACR</vt:lpstr>
      <vt:lpstr>Constraint from isomer distribution </vt:lpstr>
      <vt:lpstr>But, still confused.  Why is slope of H2CO vs both MVK+MACR and ISOPN so high? </vt:lpstr>
      <vt:lpstr>PowerPoint Presentation</vt:lpstr>
      <vt:lpstr>Acknowledgements</vt:lpstr>
      <vt:lpstr>Isoprene Chemistry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SEAC4Rs Isoprene chemistry</dc:title>
  <dc:creator>crounjd</dc:creator>
  <cp:lastModifiedBy>Paul Wennberg</cp:lastModifiedBy>
  <cp:revision>107</cp:revision>
  <cp:lastPrinted>2015-04-30T15:57:32Z</cp:lastPrinted>
  <dcterms:created xsi:type="dcterms:W3CDTF">2014-04-10T19:35:24Z</dcterms:created>
  <dcterms:modified xsi:type="dcterms:W3CDTF">2015-04-30T17:16:48Z</dcterms:modified>
</cp:coreProperties>
</file>