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73" r:id="rId3"/>
    <p:sldId id="274" r:id="rId4"/>
    <p:sldId id="284" r:id="rId5"/>
    <p:sldId id="285" r:id="rId6"/>
    <p:sldId id="295" r:id="rId7"/>
    <p:sldId id="256" r:id="rId8"/>
    <p:sldId id="296" r:id="rId9"/>
    <p:sldId id="294" r:id="rId10"/>
    <p:sldId id="282" r:id="rId11"/>
    <p:sldId id="283" r:id="rId12"/>
    <p:sldId id="290" r:id="rId13"/>
    <p:sldId id="261" r:id="rId14"/>
    <p:sldId id="262" r:id="rId15"/>
    <p:sldId id="269" r:id="rId16"/>
    <p:sldId id="287" r:id="rId17"/>
    <p:sldId id="281" r:id="rId18"/>
    <p:sldId id="260" r:id="rId19"/>
    <p:sldId id="267" r:id="rId20"/>
    <p:sldId id="288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263" r:id="rId29"/>
    <p:sldId id="264" r:id="rId30"/>
    <p:sldId id="270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FD454-DBA4-47FD-9F87-7AF268541048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3AEC4-F577-45A2-810F-C6B03C74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5298" indent="-2828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1227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3718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6209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0B27A4B-EA9C-4F5C-9A55-E4AC4443EBF7}" type="slidenum">
              <a:rPr lang="en-US" smtClean="0">
                <a:solidFill>
                  <a:prstClr val="black"/>
                </a:solidFill>
                <a:latin typeface="Calibri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5298" indent="-2828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1227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3718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6209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0B27A4B-EA9C-4F5C-9A55-E4AC4443EBF7}" type="slidenum">
              <a:rPr lang="en-US" smtClean="0">
                <a:solidFill>
                  <a:prstClr val="black"/>
                </a:solidFill>
                <a:latin typeface="Calibri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5298" indent="-2828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1227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3718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6209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0B27A4B-EA9C-4F5C-9A55-E4AC4443EBF7}" type="slidenum">
              <a:rPr lang="en-US" smtClean="0">
                <a:solidFill>
                  <a:prstClr val="black"/>
                </a:solidFill>
                <a:latin typeface="Calibri" charset="0"/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5298" indent="-28280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1227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3718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6209" indent="-22624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0B27A4B-EA9C-4F5C-9A55-E4AC4443EBF7}" type="slidenum">
              <a:rPr lang="en-US" smtClean="0">
                <a:solidFill>
                  <a:prstClr val="black"/>
                </a:solidFill>
                <a:latin typeface="Calibri" charset="0"/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3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420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7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6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76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44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3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897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4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37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5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0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027F-6052-459B-A3C2-8EB164AD7A9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171B7-90AF-45B4-A068-AD18D114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5581" r="2000" b="59302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654A8">
                  <a:alpha val="74001"/>
                </a:srgbClr>
              </a:gs>
              <a:gs pos="100000">
                <a:srgbClr val="19274E">
                  <a:alpha val="85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 userDrawn="1"/>
        </p:nvSpPr>
        <p:spPr bwMode="auto">
          <a:xfrm>
            <a:off x="0" y="927100"/>
            <a:ext cx="9144000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375"/>
              </a:gs>
              <a:gs pos="50000">
                <a:srgbClr val="FFCC00"/>
              </a:gs>
              <a:gs pos="100000">
                <a:srgbClr val="FFE37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3654A8"/>
              </a:gs>
              <a:gs pos="100000">
                <a:srgbClr val="19274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46038" y="20638"/>
            <a:ext cx="90678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DB43"/>
                </a:solidFill>
                <a:latin typeface="Arial" charset="0"/>
              </a:rPr>
              <a:t>Outflow Flight Module</a:t>
            </a:r>
            <a:endParaRPr lang="en-US" sz="3600" b="1" dirty="0">
              <a:solidFill>
                <a:srgbClr val="FFDB43"/>
              </a:solidFill>
              <a:latin typeface="Arial" charset="0"/>
            </a:endParaRP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64326" y="1020382"/>
            <a:ext cx="9049512" cy="53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15888" lvl="0" indent="-115888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Outflow Module Team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2" eaLnBrk="1" hangingPunct="1">
              <a:lnSpc>
                <a:spcPct val="90000"/>
              </a:lnSpc>
              <a:spcBef>
                <a:spcPct val="20000"/>
              </a:spcBef>
              <a:tabLst>
                <a:tab pos="568325" algn="l"/>
              </a:tabLst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Jim Doyle, Jon Moskaitis, Peter Black, Leslie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Lait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, Russ Elsberry, Chris Velden</a:t>
            </a:r>
            <a:endParaRPr lang="en-US" sz="2000" dirty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Overall Science Objectives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Observe and document the tropical cyclone (TC) outflow layer structure (e.g., depth, lateral and vertical shear, stability etc.), evolution, and its interaction with inner core convection and the environment.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Deploy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dropsondes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in sensitive regions (including the outflow jet) and assess the impact on TC prediction. </a:t>
            </a:r>
          </a:p>
          <a:p>
            <a:pPr marL="346075" lvl="2" indent="-1778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Under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conditions would you fly the module? </a:t>
            </a:r>
          </a:p>
          <a:p>
            <a:pPr marL="346075" lvl="1" indent="-1778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Storms with outflow and that are accessible for the GH.</a:t>
            </a:r>
          </a:p>
          <a:p>
            <a:pPr marL="346075" lvl="1" indent="-1778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Generalized modules have been formulated for small and large storms, and for storms that are interacting with troughs.</a:t>
            </a:r>
          </a:p>
          <a:p>
            <a:pPr marL="346075" lvl="1" indent="-177800" eaLnBrk="1" hangingPunct="1">
              <a:buFont typeface="Wingdings" pitchFamily="2" charset="2"/>
              <a:buChar char="Ø"/>
            </a:pPr>
            <a:endParaRPr lang="en-US" sz="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Under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conditions would you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 fly? What are the guidelines?</a:t>
            </a:r>
          </a:p>
          <a:p>
            <a:pPr marL="346075" lvl="1" indent="-1778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Weak storms or storms in formation that have poorly defined outflow.</a:t>
            </a:r>
          </a:p>
          <a:p>
            <a:pPr marL="346075" lvl="1" indent="-1778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TCs that require long ferries and on-station time is thus limited</a:t>
            </a:r>
          </a:p>
          <a:p>
            <a:pPr marL="346075" lvl="1" indent="-177800" eaLnBrk="1" hangingPunct="1">
              <a:buFont typeface="Wingdings" pitchFamily="2" charset="2"/>
              <a:buChar char="Ø"/>
            </a:pPr>
            <a:endParaRPr lang="en-US" sz="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4524" y="304800"/>
            <a:ext cx="7518400" cy="5638800"/>
            <a:chOff x="1164524" y="304800"/>
            <a:chExt cx="7518400" cy="5638800"/>
          </a:xfrm>
        </p:grpSpPr>
        <p:pic>
          <p:nvPicPr>
            <p:cNvPr id="2050" name="Picture 2" descr="C:\Users\doyle\Documents\Research\HS3\Flight Tracks\HS3_tracksfromLeslie\outflw_maria1_0_map_sat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524" y="304800"/>
              <a:ext cx="7518400" cy="563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493379" y="405236"/>
              <a:ext cx="3994331" cy="4076895"/>
              <a:chOff x="3495675" y="1004737"/>
              <a:chExt cx="3188061" cy="3318424"/>
            </a:xfrm>
          </p:grpSpPr>
          <p:pic>
            <p:nvPicPr>
              <p:cNvPr id="4" name="Picture 2" descr="C:\Users\black\Desktop\HS3 Jon flight patterns white v5\Maria1_ver2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90" t="28141" r="36355" b="36762"/>
              <a:stretch/>
            </p:blipFill>
            <p:spPr bwMode="auto">
              <a:xfrm rot="18744141">
                <a:off x="4135381" y="2041062"/>
                <a:ext cx="2903049" cy="166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Straight Arrow Connector 4"/>
              <p:cNvCxnSpPr/>
              <p:nvPr/>
            </p:nvCxnSpPr>
            <p:spPr>
              <a:xfrm>
                <a:off x="4038600" y="3352800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4419600" y="2971800"/>
                <a:ext cx="978936" cy="9429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4724400" y="2590800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105400" y="2264896"/>
                <a:ext cx="914400" cy="8593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408061" y="1919137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5715000" y="1524001"/>
                <a:ext cx="968736" cy="852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495675" y="1004737"/>
                <a:ext cx="542925" cy="23480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3767137" y="1066800"/>
                <a:ext cx="1947863" cy="45720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034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oyle\Documents\Research\HS3\Flight Tracks\HS3_tracksfromLeslie\outflw_maria1_0_map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urrentwork\COAMPS\Documents\Outflow\flight_patterns\Earl_fligh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4" b="9465"/>
          <a:stretch/>
        </p:blipFill>
        <p:spPr bwMode="auto">
          <a:xfrm rot="5400000">
            <a:off x="2606035" y="-91434"/>
            <a:ext cx="5760732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9490"/>
            <a:ext cx="9038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1:  Lawnmower variant – Polar Coordinate Transform: Earl (2010)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29" y="1295400"/>
            <a:ext cx="1880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Radial legs are evenly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paced in azimuth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 drops in this example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Re-center pattern and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ly again before returning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home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Ferry flight segment over land is for illustrative purposes only.  Not feasible during experiment. 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yle\Documents\Research\HS3\Flight Tracks\HS3_tracksfromLeslie\outflw_earl_0_map_sa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yle\Documents\Research\HS3\Flight Tracks\HS3_tracksfromLeslie\outflw_earl_0_map_sa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0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yle\Documents\Research\HS3\Flight Tracks\HS3_tracksfromLeslie\outflw_earl_0_map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9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currentwork\COAMPS\Documents\Outflow\flight_patterns\Igor_flight_ver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9758"/>
          <a:stretch/>
        </p:blipFill>
        <p:spPr bwMode="auto">
          <a:xfrm>
            <a:off x="1524000" y="563868"/>
            <a:ext cx="7582619" cy="57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9490"/>
            <a:ext cx="6475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1:  Lawnmower Variant  Igor (2010)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328" y="1295400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75 drops in this example</a:t>
            </a:r>
          </a:p>
        </p:txBody>
      </p:sp>
    </p:spTree>
    <p:extLst>
      <p:ext uri="{BB962C8B-B14F-4D97-AF65-F5344CB8AC3E}">
        <p14:creationId xmlns:p14="http://schemas.microsoft.com/office/powerpoint/2010/main" val="226583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yle\Documents\Research\HS3\Flight Tracks\HS3_tracksfromLeslie\outflw_igor_0_map_sa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3545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oyle\Documents\Research\HS3\Flight Tracks\HS3_tracksfromLeslie\outflw_igor_0_map_sa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1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oyle\Documents\Research\HS3\Flight Tracks\HS3_tracksfromLeslie\outflw_igor_0_map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398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8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46038" y="20638"/>
            <a:ext cx="90678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DB43"/>
                </a:solidFill>
                <a:latin typeface="Arial" charset="0"/>
              </a:rPr>
              <a:t>Outflow Flight Module</a:t>
            </a:r>
            <a:endParaRPr lang="en-US" sz="3600" b="1" dirty="0">
              <a:solidFill>
                <a:srgbClr val="FFDB43"/>
              </a:solidFill>
              <a:latin typeface="Arial" charset="0"/>
            </a:endParaRP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175419" y="1011238"/>
            <a:ext cx="8809038" cy="56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15888" lvl="0" indent="-115888" eaLnBrk="1" hangingPunct="1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How would you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de-scope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 plan if the system is at long range or some other factor(s) limits on-station time?</a:t>
            </a:r>
          </a:p>
          <a:p>
            <a:pPr marL="346075" lvl="1" indent="-177800" eaLnBrk="1" hangingPunct="1">
              <a:buFont typeface="Wingdings" pitchFamily="2" charset="2"/>
              <a:buChar char="Ø"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One module could be performed (instead of repeated module)</a:t>
            </a:r>
          </a:p>
          <a:p>
            <a:pPr marL="346075" lvl="1" indent="-177800" eaLnBrk="1" hangingPunct="1">
              <a:buFont typeface="Wingdings" pitchFamily="2" charset="2"/>
              <a:buChar char="Ø"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Partial lawnmower or linear segment could be performed</a:t>
            </a:r>
          </a:p>
          <a:p>
            <a:pPr eaLnBrk="1" hangingPunct="1"/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Dropsonde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plan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Higher frequency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sondes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across regions of interest such as jet cores or the outflow edge.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Deploy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dropsondes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every 1-2 degrees.  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Deploy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dropsondes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near way points where possible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Deploy </a:t>
            </a: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dropsondes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in sensitive regions (including the outflow jet) as diagnosed from ensemble or adjoint targeting products.  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Modules designed to be repeated twice during a flight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5475" lvl="1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Lawnmower</a:t>
            </a:r>
          </a:p>
          <a:p>
            <a:pPr marL="968375" lvl="2" indent="-342900" eaLnBrk="1" hangingPunct="1">
              <a:buFontTx/>
              <a:buChar char="-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Double lawnmower pattern (for 2 outflow jets) with core transect</a:t>
            </a:r>
          </a:p>
          <a:p>
            <a:pPr marL="968375" lvl="2" indent="-342900" eaLnBrk="1" hangingPunct="1">
              <a:buFontTx/>
              <a:buChar char="-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Polar coordinate pattern</a:t>
            </a:r>
          </a:p>
          <a:p>
            <a:pPr marL="625475" lvl="1" indent="-457200" eaLnBrk="1" hangingPunct="1">
              <a:buFont typeface="+mj-lt"/>
              <a:buAutoNum type="arabicPeriod"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Square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Spiral</a:t>
            </a:r>
            <a:endParaRPr lang="en-US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625475" lvl="1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Linear Repeat (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Time </a:t>
            </a:r>
            <a:r>
              <a:rPr lang="en-US" sz="2000" dirty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Evolution- </a:t>
            </a:r>
            <a:r>
              <a:rPr lang="en-US" sz="2000" dirty="0" err="1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Hovmöller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for fast-moving TC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currentwork\COAMPS\Documents\Outflow\flight_patterns\Maria_flight_ver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11323"/>
          <a:stretch/>
        </p:blipFill>
        <p:spPr bwMode="auto">
          <a:xfrm>
            <a:off x="1752600" y="563868"/>
            <a:ext cx="7305702" cy="57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09490"/>
            <a:ext cx="680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2:  Square spiral pattern: Maria (2011)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576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Flight legs 2º apart,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30 drops in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2ºx2º grid in this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Repeat pattern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fly home or move 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 another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9490"/>
            <a:ext cx="680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2:  Square spiral pattern: Maria (2011)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576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Flight legs 2º apart,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30 drops in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2ºx2º grid in this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Repeat pattern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fly home or move 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 another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1752600" y="563868"/>
            <a:ext cx="7305702" cy="5760732"/>
            <a:chOff x="1752600" y="563868"/>
            <a:chExt cx="7305702" cy="5760732"/>
          </a:xfrm>
        </p:grpSpPr>
        <p:pic>
          <p:nvPicPr>
            <p:cNvPr id="2" name="Picture 2" descr="M:\currentwork\COAMPS\Documents\Outflow\flight_patterns\Maria_flight_ver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r="11323"/>
            <a:stretch/>
          </p:blipFill>
          <p:spPr bwMode="auto">
            <a:xfrm>
              <a:off x="1752600" y="563868"/>
              <a:ext cx="7305702" cy="5760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3" name="Group 2052"/>
            <p:cNvGrpSpPr/>
            <p:nvPr/>
          </p:nvGrpSpPr>
          <p:grpSpPr>
            <a:xfrm>
              <a:off x="3429000" y="990600"/>
              <a:ext cx="3819525" cy="3200400"/>
              <a:chOff x="3429000" y="990600"/>
              <a:chExt cx="3819525" cy="3200400"/>
            </a:xfrm>
          </p:grpSpPr>
          <p:pic>
            <p:nvPicPr>
              <p:cNvPr id="2050" name="Picture 2" descr="C:\Users\black\Desktop\HS3 Jon flight patterns white v5\Maria2_ver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30" t="28422" r="38258" b="41518"/>
              <a:stretch/>
            </p:blipFill>
            <p:spPr bwMode="auto">
              <a:xfrm rot="18972704">
                <a:off x="4327049" y="1906826"/>
                <a:ext cx="2845889" cy="1651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52" name="Group 2051"/>
              <p:cNvGrpSpPr/>
              <p:nvPr/>
            </p:nvGrpSpPr>
            <p:grpSpPr>
              <a:xfrm>
                <a:off x="3429000" y="990600"/>
                <a:ext cx="3819525" cy="3200400"/>
                <a:chOff x="3429000" y="990600"/>
                <a:chExt cx="3819525" cy="32004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3429000" y="990600"/>
                  <a:ext cx="838200" cy="2133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4267200" y="1219200"/>
                  <a:ext cx="1905000" cy="1905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172200" y="1295400"/>
                  <a:ext cx="1066800" cy="1066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4495800" y="3352800"/>
                  <a:ext cx="762000" cy="8382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5257800" y="2314545"/>
                  <a:ext cx="1990725" cy="187645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4452951" y="1905000"/>
                  <a:ext cx="1566849" cy="153923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5398536" y="2468868"/>
                  <a:ext cx="1154664" cy="111253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6019800" y="1876425"/>
                  <a:ext cx="609600" cy="59244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H="1" flipV="1">
                  <a:off x="5105400" y="3252772"/>
                  <a:ext cx="293136" cy="3114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5114925" y="2468868"/>
                  <a:ext cx="860943" cy="8181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3429000" y="990600"/>
                  <a:ext cx="2503582" cy="147826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56" name="Rectangle 2055"/>
          <p:cNvSpPr/>
          <p:nvPr/>
        </p:nvSpPr>
        <p:spPr>
          <a:xfrm>
            <a:off x="2166952" y="4108103"/>
            <a:ext cx="3583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Options: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Rotate, Stretch/ Compress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Fixed, storm or feature relative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A- go </a:t>
            </a:r>
            <a:r>
              <a:rPr lang="en-US" dirty="0" smtClean="0"/>
              <a:t>home: 30 </a:t>
            </a:r>
            <a:r>
              <a:rPr lang="en-US" dirty="0" err="1" smtClean="0"/>
              <a:t>sondes</a:t>
            </a:r>
            <a:endParaRPr lang="en-US" dirty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B- </a:t>
            </a:r>
            <a:r>
              <a:rPr lang="en-US" dirty="0" smtClean="0"/>
              <a:t>Repeat: 60 </a:t>
            </a:r>
            <a:r>
              <a:rPr lang="en-US" dirty="0" err="1" smtClean="0"/>
              <a:t>sondes</a:t>
            </a:r>
            <a:endParaRPr lang="en-US" dirty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C- Fly another </a:t>
            </a:r>
            <a:r>
              <a:rPr lang="en-US" dirty="0" smtClean="0"/>
              <a:t>feature: 60 </a:t>
            </a:r>
            <a:r>
              <a:rPr lang="en-US" dirty="0" err="1" smtClean="0"/>
              <a:t>sondes</a:t>
            </a:r>
            <a:endParaRPr lang="en-US" dirty="0"/>
          </a:p>
        </p:txBody>
      </p:sp>
      <p:sp>
        <p:nvSpPr>
          <p:cNvPr id="2072" name="TextBox 2071"/>
          <p:cNvSpPr txBox="1"/>
          <p:nvPr/>
        </p:nvSpPr>
        <p:spPr>
          <a:xfrm>
            <a:off x="4872173" y="158853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A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9490"/>
            <a:ext cx="680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2:  Square spiral pattern: Maria (2011)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576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Flight legs 2º apart,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30 drops in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2ºx2º grid in this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Repeat pattern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fly home or move 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 another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1752600" y="563868"/>
            <a:ext cx="7305702" cy="5760732"/>
            <a:chOff x="1752600" y="563868"/>
            <a:chExt cx="7305702" cy="5760732"/>
          </a:xfrm>
        </p:grpSpPr>
        <p:pic>
          <p:nvPicPr>
            <p:cNvPr id="2" name="Picture 2" descr="M:\currentwork\COAMPS\Documents\Outflow\flight_patterns\Maria_flight_ver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r="11323"/>
            <a:stretch/>
          </p:blipFill>
          <p:spPr bwMode="auto">
            <a:xfrm>
              <a:off x="1752600" y="563868"/>
              <a:ext cx="7305702" cy="5760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3" name="Group 2052"/>
            <p:cNvGrpSpPr/>
            <p:nvPr/>
          </p:nvGrpSpPr>
          <p:grpSpPr>
            <a:xfrm>
              <a:off x="3429000" y="990600"/>
              <a:ext cx="3819525" cy="3200400"/>
              <a:chOff x="3429000" y="990600"/>
              <a:chExt cx="3819525" cy="3200400"/>
            </a:xfrm>
          </p:grpSpPr>
          <p:pic>
            <p:nvPicPr>
              <p:cNvPr id="2050" name="Picture 2" descr="C:\Users\black\Desktop\HS3 Jon flight patterns white v5\Maria2_ver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30" t="28422" r="38258" b="41518"/>
              <a:stretch/>
            </p:blipFill>
            <p:spPr bwMode="auto">
              <a:xfrm rot="18972704">
                <a:off x="4327049" y="1906826"/>
                <a:ext cx="2845889" cy="1651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52" name="Group 2051"/>
              <p:cNvGrpSpPr/>
              <p:nvPr/>
            </p:nvGrpSpPr>
            <p:grpSpPr>
              <a:xfrm>
                <a:off x="3429000" y="990600"/>
                <a:ext cx="3819525" cy="3200400"/>
                <a:chOff x="3429000" y="990600"/>
                <a:chExt cx="3819525" cy="32004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3429000" y="990600"/>
                  <a:ext cx="838200" cy="2133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4267200" y="1219200"/>
                  <a:ext cx="1905000" cy="1905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172200" y="1295400"/>
                  <a:ext cx="1066800" cy="1066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4495800" y="3352800"/>
                  <a:ext cx="762000" cy="8382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5257800" y="2314545"/>
                  <a:ext cx="1990725" cy="187645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4452951" y="1905000"/>
                  <a:ext cx="1566849" cy="153923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5398536" y="2468868"/>
                  <a:ext cx="1154664" cy="111253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6019800" y="1876425"/>
                  <a:ext cx="609600" cy="59244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H="1" flipV="1">
                  <a:off x="5105400" y="3252772"/>
                  <a:ext cx="293136" cy="3114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5114925" y="2468868"/>
                  <a:ext cx="860943" cy="8181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3429000" y="990600"/>
                  <a:ext cx="2503582" cy="147826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4151408" y="2468868"/>
                  <a:ext cx="1781174" cy="65533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56" name="Rectangle 2055"/>
          <p:cNvSpPr/>
          <p:nvPr/>
        </p:nvSpPr>
        <p:spPr>
          <a:xfrm>
            <a:off x="2166952" y="4108103"/>
            <a:ext cx="3583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Options: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Rotate, Stretch/ Compress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Fixed, storm or feature relative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A- go </a:t>
            </a:r>
            <a:r>
              <a:rPr lang="en-US" dirty="0" smtClean="0"/>
              <a:t>home: 30 </a:t>
            </a:r>
            <a:r>
              <a:rPr lang="en-US" dirty="0" err="1" smtClean="0"/>
              <a:t>sondes</a:t>
            </a:r>
            <a:endParaRPr lang="en-US" dirty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B- </a:t>
            </a:r>
            <a:r>
              <a:rPr lang="en-US" dirty="0" smtClean="0"/>
              <a:t>Repeat: 60 </a:t>
            </a:r>
            <a:r>
              <a:rPr lang="en-US" dirty="0" err="1" smtClean="0"/>
              <a:t>sondes</a:t>
            </a:r>
            <a:endParaRPr lang="en-US" dirty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C- Fly another </a:t>
            </a:r>
            <a:r>
              <a:rPr lang="en-US" dirty="0" smtClean="0"/>
              <a:t>feature: 60 </a:t>
            </a:r>
            <a:r>
              <a:rPr lang="en-US" dirty="0" err="1" smtClean="0"/>
              <a:t>sondes</a:t>
            </a:r>
            <a:endParaRPr lang="en-US" dirty="0"/>
          </a:p>
        </p:txBody>
      </p:sp>
      <p:sp>
        <p:nvSpPr>
          <p:cNvPr id="2072" name="TextBox 2071"/>
          <p:cNvSpPr txBox="1"/>
          <p:nvPr/>
        </p:nvSpPr>
        <p:spPr>
          <a:xfrm>
            <a:off x="4872173" y="158853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73" name="TextBox 2072"/>
          <p:cNvSpPr txBox="1"/>
          <p:nvPr/>
        </p:nvSpPr>
        <p:spPr>
          <a:xfrm>
            <a:off x="4690072" y="254782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B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9490"/>
            <a:ext cx="680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2:  Square spiral pattern: Maria (2011)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576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Flight legs 2º apart,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30 drops in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2ºx2º grid in this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Repeat pattern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fly home or move 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 another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1752600" y="563868"/>
            <a:ext cx="7305702" cy="5760732"/>
            <a:chOff x="1752600" y="563868"/>
            <a:chExt cx="7305702" cy="5760732"/>
          </a:xfrm>
        </p:grpSpPr>
        <p:pic>
          <p:nvPicPr>
            <p:cNvPr id="2" name="Picture 2" descr="M:\currentwork\COAMPS\Documents\Outflow\flight_patterns\Maria_flight_ver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r="11323"/>
            <a:stretch/>
          </p:blipFill>
          <p:spPr bwMode="auto">
            <a:xfrm>
              <a:off x="1752600" y="563868"/>
              <a:ext cx="7305702" cy="5760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3" name="Group 2052"/>
            <p:cNvGrpSpPr/>
            <p:nvPr/>
          </p:nvGrpSpPr>
          <p:grpSpPr>
            <a:xfrm>
              <a:off x="3429000" y="990600"/>
              <a:ext cx="3819525" cy="3200400"/>
              <a:chOff x="3429000" y="990600"/>
              <a:chExt cx="3819525" cy="3200400"/>
            </a:xfrm>
          </p:grpSpPr>
          <p:pic>
            <p:nvPicPr>
              <p:cNvPr id="2050" name="Picture 2" descr="C:\Users\black\Desktop\HS3 Jon flight patterns white v5\Maria2_ver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30" t="28422" r="38258" b="41518"/>
              <a:stretch/>
            </p:blipFill>
            <p:spPr bwMode="auto">
              <a:xfrm rot="18972704">
                <a:off x="4327049" y="1906826"/>
                <a:ext cx="2845889" cy="1651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52" name="Group 2051"/>
              <p:cNvGrpSpPr/>
              <p:nvPr/>
            </p:nvGrpSpPr>
            <p:grpSpPr>
              <a:xfrm>
                <a:off x="3429000" y="990600"/>
                <a:ext cx="3819525" cy="3200400"/>
                <a:chOff x="3429000" y="990600"/>
                <a:chExt cx="3819525" cy="32004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3429000" y="990600"/>
                  <a:ext cx="838200" cy="2133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4267200" y="1219200"/>
                  <a:ext cx="1905000" cy="1905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172200" y="1295400"/>
                  <a:ext cx="1066800" cy="1066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4495800" y="3352800"/>
                  <a:ext cx="762000" cy="8382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5257800" y="2314545"/>
                  <a:ext cx="1990725" cy="187645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4452951" y="1905000"/>
                  <a:ext cx="1566849" cy="153923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5398536" y="2468868"/>
                  <a:ext cx="1154664" cy="111253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6019800" y="1876425"/>
                  <a:ext cx="609600" cy="59244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H="1" flipV="1">
                  <a:off x="5105400" y="3252772"/>
                  <a:ext cx="293136" cy="3114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5114925" y="2468868"/>
                  <a:ext cx="860943" cy="8181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3429000" y="990600"/>
                  <a:ext cx="2503582" cy="147826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4151408" y="2468868"/>
                  <a:ext cx="1781174" cy="65533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56" name="Rectangle 2055"/>
          <p:cNvSpPr/>
          <p:nvPr/>
        </p:nvSpPr>
        <p:spPr>
          <a:xfrm>
            <a:off x="2166952" y="4108103"/>
            <a:ext cx="3583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Options: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Rotate, Stretch/ Compress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Fixed, storm or feature relative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A- go </a:t>
            </a:r>
            <a:r>
              <a:rPr lang="en-US" dirty="0" smtClean="0"/>
              <a:t>home: 30 </a:t>
            </a:r>
            <a:r>
              <a:rPr lang="en-US" dirty="0" err="1" smtClean="0"/>
              <a:t>sondes</a:t>
            </a:r>
            <a:endParaRPr lang="en-US" dirty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B- </a:t>
            </a:r>
            <a:r>
              <a:rPr lang="en-US" dirty="0" smtClean="0"/>
              <a:t>Repeat: 60 </a:t>
            </a:r>
            <a:r>
              <a:rPr lang="en-US" dirty="0" err="1" smtClean="0"/>
              <a:t>sondes</a:t>
            </a:r>
            <a:endParaRPr lang="en-US" dirty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/>
              <a:t>C- Fly another </a:t>
            </a:r>
            <a:r>
              <a:rPr lang="en-US" dirty="0" smtClean="0"/>
              <a:t>feature: 60 </a:t>
            </a:r>
            <a:r>
              <a:rPr lang="en-US" dirty="0" err="1" smtClean="0"/>
              <a:t>sondes</a:t>
            </a:r>
            <a:endParaRPr lang="en-US" dirty="0"/>
          </a:p>
        </p:txBody>
      </p:sp>
      <p:pic>
        <p:nvPicPr>
          <p:cNvPr id="2058" name="Picture 4" descr="C:\Users\black\Desktop\HS3 Jon flight patterns white v5\Maria2_ver2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5" t="28393" r="38352" b="41803"/>
          <a:stretch/>
        </p:blipFill>
        <p:spPr bwMode="auto">
          <a:xfrm rot="19012442">
            <a:off x="6233237" y="3943617"/>
            <a:ext cx="2147727" cy="14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5" name="Group 2074"/>
          <p:cNvGrpSpPr/>
          <p:nvPr/>
        </p:nvGrpSpPr>
        <p:grpSpPr>
          <a:xfrm>
            <a:off x="5932582" y="2468868"/>
            <a:ext cx="2601818" cy="3418390"/>
            <a:chOff x="5932582" y="2468868"/>
            <a:chExt cx="2601818" cy="3418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5932582" y="2468868"/>
              <a:ext cx="87218" cy="240793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6055015" y="3444234"/>
              <a:ext cx="1564985" cy="14325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527602" y="3444234"/>
              <a:ext cx="1006798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7030719" y="4490055"/>
              <a:ext cx="1475306" cy="1372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6289177" y="5049058"/>
              <a:ext cx="76200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6328993" y="3977634"/>
              <a:ext cx="1198609" cy="11258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509622" y="4016997"/>
              <a:ext cx="521379" cy="5235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7051177" y="4502292"/>
              <a:ext cx="940995" cy="9658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6884151" y="5084840"/>
              <a:ext cx="293136" cy="3114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6844246" y="4511034"/>
              <a:ext cx="677428" cy="5738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6629400" y="3771900"/>
              <a:ext cx="864674" cy="8077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2" name="TextBox 2071"/>
          <p:cNvSpPr txBox="1"/>
          <p:nvPr/>
        </p:nvSpPr>
        <p:spPr>
          <a:xfrm>
            <a:off x="4872173" y="158853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73" name="TextBox 2072"/>
          <p:cNvSpPr txBox="1"/>
          <p:nvPr/>
        </p:nvSpPr>
        <p:spPr>
          <a:xfrm>
            <a:off x="4690072" y="254782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B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74" name="TextBox 2073"/>
          <p:cNvSpPr txBox="1"/>
          <p:nvPr/>
        </p:nvSpPr>
        <p:spPr>
          <a:xfrm>
            <a:off x="5940288" y="399588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C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9000" y="457200"/>
            <a:ext cx="7797800" cy="5848350"/>
            <a:chOff x="889000" y="457200"/>
            <a:chExt cx="7797800" cy="5848350"/>
          </a:xfrm>
        </p:grpSpPr>
        <p:pic>
          <p:nvPicPr>
            <p:cNvPr id="3074" name="Picture 2" descr="C:\Users\doyle\Documents\Research\HS3\Flight Tracks\HS3_tracksfromLeslie\outflw_maria2_0_map_sat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457200"/>
              <a:ext cx="7797800" cy="584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209800" y="1219200"/>
              <a:ext cx="3931686" cy="4038600"/>
              <a:chOff x="3316839" y="152400"/>
              <a:chExt cx="3931686" cy="4038600"/>
            </a:xfrm>
          </p:grpSpPr>
          <p:pic>
            <p:nvPicPr>
              <p:cNvPr id="4" name="Picture 2" descr="C:\Users\black\Desktop\HS3 Jon flight patterns white v5\Maria2_ver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30" t="28422" r="38258" b="41518"/>
              <a:stretch/>
            </p:blipFill>
            <p:spPr bwMode="auto">
              <a:xfrm rot="18972704">
                <a:off x="4327049" y="1906826"/>
                <a:ext cx="2845889" cy="1651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3316839" y="152400"/>
                <a:ext cx="3931686" cy="4038600"/>
                <a:chOff x="3316839" y="152400"/>
                <a:chExt cx="3931686" cy="40386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3316839" y="152400"/>
                  <a:ext cx="950361" cy="297180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267200" y="1219200"/>
                  <a:ext cx="1905000" cy="190500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6172200" y="1295400"/>
                  <a:ext cx="1066800" cy="106680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H="1" flipV="1">
                  <a:off x="4495800" y="3352800"/>
                  <a:ext cx="762000" cy="83820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5257800" y="2314545"/>
                  <a:ext cx="1990725" cy="1876455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4452951" y="1905000"/>
                  <a:ext cx="1566849" cy="1539234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5398536" y="2468868"/>
                  <a:ext cx="1154664" cy="1112532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6019800" y="1876425"/>
                  <a:ext cx="609600" cy="592443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H="1" flipV="1">
                  <a:off x="5105400" y="3252772"/>
                  <a:ext cx="293136" cy="311471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5114925" y="2468868"/>
                  <a:ext cx="860943" cy="818188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H="1" flipV="1">
                  <a:off x="3545439" y="152400"/>
                  <a:ext cx="2387143" cy="2316468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4151408" y="2468868"/>
                  <a:ext cx="1781174" cy="655332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40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600075"/>
            <a:ext cx="7467600" cy="5600700"/>
            <a:chOff x="762000" y="600075"/>
            <a:chExt cx="7467600" cy="5600700"/>
          </a:xfrm>
        </p:grpSpPr>
        <p:pic>
          <p:nvPicPr>
            <p:cNvPr id="4098" name="Picture 2" descr="C:\Users\doyle\Documents\Research\HS3\Flight Tracks\HS3_tracksfromLeslie\outflw_maria2_0_map_sat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600075"/>
              <a:ext cx="7467600" cy="560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228850" y="1524000"/>
              <a:ext cx="3819525" cy="3200400"/>
              <a:chOff x="3429000" y="990600"/>
              <a:chExt cx="3819525" cy="3200400"/>
            </a:xfrm>
          </p:grpSpPr>
          <p:pic>
            <p:nvPicPr>
              <p:cNvPr id="4" name="Picture 2" descr="C:\Users\black\Desktop\HS3 Jon flight patterns white v5\Maria2_ver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30" t="28422" r="38258" b="41518"/>
              <a:stretch/>
            </p:blipFill>
            <p:spPr bwMode="auto">
              <a:xfrm rot="18972704">
                <a:off x="4327049" y="1906826"/>
                <a:ext cx="2845889" cy="1651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3429000" y="990600"/>
                <a:ext cx="3819525" cy="3200400"/>
                <a:chOff x="3429000" y="990600"/>
                <a:chExt cx="3819525" cy="32004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3429000" y="990600"/>
                  <a:ext cx="838200" cy="2133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267200" y="1219200"/>
                  <a:ext cx="1905000" cy="1905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6172200" y="1295400"/>
                  <a:ext cx="1066800" cy="1066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H="1" flipV="1">
                  <a:off x="4495800" y="3352800"/>
                  <a:ext cx="762000" cy="8382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5257800" y="2314545"/>
                  <a:ext cx="1990725" cy="187645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4452951" y="1905000"/>
                  <a:ext cx="1566849" cy="153923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5398536" y="2468868"/>
                  <a:ext cx="1154664" cy="111253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6019800" y="1876425"/>
                  <a:ext cx="609600" cy="59244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H="1" flipV="1">
                  <a:off x="5105400" y="3252772"/>
                  <a:ext cx="293136" cy="3114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5114925" y="2468868"/>
                  <a:ext cx="860943" cy="8181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H="1" flipV="1">
                  <a:off x="3429000" y="990600"/>
                  <a:ext cx="2503582" cy="147826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4151408" y="2468868"/>
                  <a:ext cx="1781174" cy="65533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998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oyle\Documents\Research\HS3\Flight Tracks\HS3_tracksfromLeslie\outflw_maria2_0_map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currentwork\COAMPS\Documents\Outflow\flight_patterns\Danielle_fligh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8" b="13019"/>
          <a:stretch/>
        </p:blipFill>
        <p:spPr bwMode="auto">
          <a:xfrm rot="5400000">
            <a:off x="2601761" y="217639"/>
            <a:ext cx="5760732" cy="63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9490"/>
            <a:ext cx="6263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3:  Linear Repeat: Danielle (2010)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28" y="1143000"/>
            <a:ext cx="22573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Ferry to 35ºN and travel back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forth as many times as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esired, while storm translates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apidly northeast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Combine with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extratropical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ransition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Time Evolution-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Hovmöller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6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yle\Documents\Research\HS3\Flight Tracks\HS3_tracksfromLeslie\outflw_danielle_0_map_sa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53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yle\Documents\Research\HS3\Flight Tracks\HS3_tracksfromLeslie\outflw_danielle_0_map_sa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7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46038" y="20638"/>
            <a:ext cx="90678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DB43"/>
                </a:solidFill>
                <a:latin typeface="Arial" charset="0"/>
              </a:rPr>
              <a:t>Outflow Flight Module Design Strategy</a:t>
            </a:r>
            <a:endParaRPr lang="en-US" sz="3600" b="1" dirty="0">
              <a:solidFill>
                <a:srgbClr val="FFDB43"/>
              </a:solidFill>
              <a:latin typeface="Arial" charset="0"/>
            </a:endParaRP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1752600" y="990600"/>
            <a:ext cx="5352545" cy="57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15888" lvl="1" indent="-404813">
              <a:lnSpc>
                <a:spcPct val="90000"/>
              </a:lnSpc>
              <a:spcBef>
                <a:spcPct val="20000"/>
              </a:spcBef>
              <a:buSzPct val="100000"/>
              <a:buFont typeface="+mj-lt"/>
              <a:buAutoNum type="romanU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Three basic pattern types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Lawnmower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Square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spiral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Linear Repeat (Time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Evolution-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Hovmöller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115888" lvl="1" indent="-404813">
              <a:lnSpc>
                <a:spcPct val="90000"/>
              </a:lnSpc>
              <a:spcBef>
                <a:spcPct val="20000"/>
              </a:spcBef>
              <a:buSzPct val="100000"/>
              <a:buFont typeface="+mj-lt"/>
              <a:buAutoNum type="romanUcPeriod"/>
            </a:pPr>
            <a:r>
              <a:rPr lang="en-US" sz="1600" b="1" dirty="0" smtClean="0"/>
              <a:t>Four Basic Orientations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Fixed (square)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Stretched (rectangular)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Rotated (along-feature)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Distorted (trapezoidal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115888" lvl="1" indent="-404813">
              <a:lnSpc>
                <a:spcPct val="90000"/>
              </a:lnSpc>
              <a:spcBef>
                <a:spcPct val="20000"/>
              </a:spcBef>
              <a:buSzPct val="100000"/>
              <a:buFont typeface="+mj-lt"/>
              <a:buAutoNum type="romanU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Three Outflow Regions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Poleward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Outflow Jet (POJ)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Storm-Centric Outflow (SCO)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Equatorward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Outflow Jet (EOJ)</a:t>
            </a:r>
          </a:p>
          <a:p>
            <a:pPr marL="115888" lvl="1" indent="-404813">
              <a:lnSpc>
                <a:spcPct val="90000"/>
              </a:lnSpc>
              <a:spcBef>
                <a:spcPct val="20000"/>
              </a:spcBef>
              <a:buSzPct val="100000"/>
              <a:buFont typeface="+mj-lt"/>
              <a:buAutoNum type="romanU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Three Coordinate Reference Systems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Earth-Relative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Storm-Relative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Feature-Relative</a:t>
            </a:r>
          </a:p>
          <a:p>
            <a:pPr marL="115888" lvl="1" indent="-404813">
              <a:lnSpc>
                <a:spcPct val="90000"/>
              </a:lnSpc>
              <a:spcBef>
                <a:spcPct val="20000"/>
              </a:spcBef>
              <a:buSzPct val="100000"/>
              <a:buFont typeface="+mj-lt"/>
              <a:buAutoNum type="romanU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Three Flight Module Strategies (standard size)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Fly POJ, SCO and EOJ modules twice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Fly POJ and SCO once each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Fly SCO and EOJ once each</a:t>
            </a:r>
          </a:p>
        </p:txBody>
      </p:sp>
    </p:spTree>
    <p:extLst>
      <p:ext uri="{BB962C8B-B14F-4D97-AF65-F5344CB8AC3E}">
        <p14:creationId xmlns:p14="http://schemas.microsoft.com/office/powerpoint/2010/main" val="38409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yle\Documents\Research\HS3\Flight Tracks\HS3_tracksfromLeslie\outflw_danielle_0_map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6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46038" y="20638"/>
            <a:ext cx="90678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DB43"/>
                </a:solidFill>
                <a:latin typeface="Arial" charset="0"/>
              </a:rPr>
              <a:t>Outflow </a:t>
            </a:r>
            <a:r>
              <a:rPr lang="en-US" sz="3200" b="1" dirty="0" err="1" smtClean="0">
                <a:solidFill>
                  <a:srgbClr val="FFDB43"/>
                </a:solidFill>
                <a:latin typeface="Arial" charset="0"/>
              </a:rPr>
              <a:t>Dropsonde</a:t>
            </a:r>
            <a:r>
              <a:rPr lang="en-US" sz="3200" b="1" dirty="0" smtClean="0">
                <a:solidFill>
                  <a:srgbClr val="FFDB43"/>
                </a:solidFill>
                <a:latin typeface="Arial" charset="0"/>
              </a:rPr>
              <a:t> Deployment Strategy</a:t>
            </a:r>
            <a:endParaRPr lang="en-US" sz="3200" b="1" dirty="0">
              <a:solidFill>
                <a:srgbClr val="FFDB43"/>
              </a:solidFill>
              <a:latin typeface="Arial" charset="0"/>
            </a:endParaRP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381000" y="1066800"/>
            <a:ext cx="85344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15888" lvl="1" indent="-404813">
              <a:lnSpc>
                <a:spcPct val="90000"/>
              </a:lnSpc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Flight Times 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Center pattern on T</a:t>
            </a:r>
            <a:r>
              <a:rPr lang="en-US" sz="1600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1200 GMT</a:t>
            </a:r>
          </a:p>
          <a:p>
            <a:pPr marL="1030288" lvl="3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Block-Out (T.O.-30 min) T1=</a:t>
            </a: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0000 GMT</a:t>
            </a:r>
          </a:p>
          <a:p>
            <a:pPr marL="1030288" lvl="3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Block-In (Landing+30 min) T2= 2400 GMT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Center pattern on </a:t>
            </a: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600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= 0000 GMT</a:t>
            </a:r>
          </a:p>
          <a:p>
            <a:pPr marL="1030288" lvl="3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Block-Out </a:t>
            </a: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(T.O.-30 min) T1=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1200 GMT, day 1</a:t>
            </a:r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030288" lvl="3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Block-In (Landing+30 min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T2= 1200 GMT, day 2</a:t>
            </a:r>
          </a:p>
          <a:p>
            <a:pPr marL="1030288" lvl="3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1600" i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Sonde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Spacing/ number of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sondes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/leg along and across track/ total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sondes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Small: 0.5-1.0</a:t>
            </a:r>
            <a:r>
              <a:rPr lang="en-US" sz="1600" baseline="30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(30-60 nm, 55.5-111 km)/ e.g.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Standard 1.5-2.0</a:t>
            </a:r>
            <a:r>
              <a:rPr lang="en-US" sz="1600" baseline="30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(90-120 nm, 166.5-222 km)/ e.g.6x5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Large 2.5-3.0</a:t>
            </a:r>
            <a:r>
              <a:rPr lang="en-US" sz="1600" baseline="30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en-US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(150-180 nm, 275.5-333 km)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1600" i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15888" lvl="1" indent="-404813">
              <a:lnSpc>
                <a:spcPct val="90000"/>
              </a:lnSpc>
              <a:spcBef>
                <a:spcPct val="20000"/>
              </a:spcBef>
              <a:buSzPct val="200000"/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Input Parameters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Storm initial location (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lon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); forecast speed and direction of motion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Feature speed and direction of motion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Initial Point, IP (radius, azimuth from initial storm location)</a:t>
            </a:r>
          </a:p>
          <a:p>
            <a:pPr marL="573088" lvl="2" indent="-4048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Initial heading</a:t>
            </a:r>
          </a:p>
        </p:txBody>
      </p:sp>
    </p:spTree>
    <p:extLst>
      <p:ext uri="{BB962C8B-B14F-4D97-AF65-F5344CB8AC3E}">
        <p14:creationId xmlns:p14="http://schemas.microsoft.com/office/powerpoint/2010/main" val="20202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9490"/>
            <a:ext cx="6659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1:  Lawnmower pattern: Maria (2011)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576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Flight legs 2º apart,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30 drops in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2ºx2º grid in this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Repeat pattern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fly home or move 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 another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M:\currentwork\COAMPS\Documents\Outflow\flight_patterns\Maria_fligh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5" b="7576"/>
          <a:stretch/>
        </p:blipFill>
        <p:spPr bwMode="auto">
          <a:xfrm rot="5400000">
            <a:off x="2555234" y="-238766"/>
            <a:ext cx="5760732" cy="73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9490"/>
            <a:ext cx="6659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1:  Lawnmower pattern: Maria (2011)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576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Flight legs 2º apart,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30 drops in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2ºx2º grid in this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Repeat pattern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fly home or move 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 another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038600" y="1566210"/>
            <a:ext cx="1666876" cy="178659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752600" y="563868"/>
            <a:ext cx="7366000" cy="5760732"/>
            <a:chOff x="1752600" y="563868"/>
            <a:chExt cx="7366000" cy="5760732"/>
          </a:xfrm>
        </p:grpSpPr>
        <p:pic>
          <p:nvPicPr>
            <p:cNvPr id="1026" name="Picture 2" descr="M:\currentwork\COAMPS\Documents\Outflow\flight_patterns\Maria_fligh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55" b="7576"/>
            <a:stretch/>
          </p:blipFill>
          <p:spPr bwMode="auto">
            <a:xfrm rot="5400000">
              <a:off x="2555234" y="-238766"/>
              <a:ext cx="5760732" cy="736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3495675" y="1004737"/>
              <a:ext cx="3188061" cy="3318424"/>
              <a:chOff x="3495675" y="1004737"/>
              <a:chExt cx="3188061" cy="3318424"/>
            </a:xfrm>
          </p:grpSpPr>
          <p:pic>
            <p:nvPicPr>
              <p:cNvPr id="2" name="Picture 2" descr="C:\Users\black\Desktop\HS3 Jon flight patterns white v5\Maria1_ver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90" t="28141" r="36355" b="36762"/>
              <a:stretch/>
            </p:blipFill>
            <p:spPr bwMode="auto">
              <a:xfrm rot="18744141">
                <a:off x="4135381" y="2041062"/>
                <a:ext cx="2903049" cy="166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4038600" y="3352800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4419600" y="2971800"/>
                <a:ext cx="978936" cy="9429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724400" y="2590800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5105400" y="2264896"/>
                <a:ext cx="914400" cy="8593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408061" y="1919137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5715000" y="1524001"/>
                <a:ext cx="968736" cy="8523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495675" y="1004737"/>
                <a:ext cx="542925" cy="23480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3767137" y="1066800"/>
                <a:ext cx="1947863" cy="45720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/>
          <p:cNvSpPr txBox="1"/>
          <p:nvPr/>
        </p:nvSpPr>
        <p:spPr>
          <a:xfrm>
            <a:off x="5069011" y="105504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95617" y="4068367"/>
            <a:ext cx="3580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Options: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Rotate, Stretch/ Compress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Fixed, storm or feature relative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A- go home: 30 </a:t>
            </a:r>
            <a:r>
              <a:rPr lang="en-US" dirty="0" err="1" smtClean="0"/>
              <a:t>sondes</a:t>
            </a:r>
            <a:endParaRPr lang="en-US" dirty="0" smtClean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B- Repeat: 60 </a:t>
            </a:r>
            <a:r>
              <a:rPr lang="en-US" dirty="0" err="1" smtClean="0"/>
              <a:t>sondes</a:t>
            </a:r>
            <a:endParaRPr lang="en-US" dirty="0" smtClean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C- Fly another feature: 60 </a:t>
            </a:r>
            <a:r>
              <a:rPr lang="en-US" dirty="0" err="1" smtClean="0"/>
              <a:t>sondes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9490"/>
            <a:ext cx="6659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1:  Lawnmower pattern: Maria (2011)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576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Flight legs 2º apart,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30 drops in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2ºx2º grid in this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Repeat pattern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fly home or move 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 another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038600" y="1566210"/>
            <a:ext cx="1666876" cy="178659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752600" y="563868"/>
            <a:ext cx="7366000" cy="5760732"/>
            <a:chOff x="1752600" y="563868"/>
            <a:chExt cx="7366000" cy="5760732"/>
          </a:xfrm>
        </p:grpSpPr>
        <p:grpSp>
          <p:nvGrpSpPr>
            <p:cNvPr id="34" name="Group 33"/>
            <p:cNvGrpSpPr/>
            <p:nvPr/>
          </p:nvGrpSpPr>
          <p:grpSpPr>
            <a:xfrm>
              <a:off x="1752600" y="563868"/>
              <a:ext cx="7366000" cy="5760732"/>
              <a:chOff x="1752600" y="563868"/>
              <a:chExt cx="7366000" cy="5760732"/>
            </a:xfrm>
          </p:grpSpPr>
          <p:pic>
            <p:nvPicPr>
              <p:cNvPr id="1026" name="Picture 2" descr="M:\currentwork\COAMPS\Documents\Outflow\flight_patterns\Maria_flight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55" b="7576"/>
              <a:stretch/>
            </p:blipFill>
            <p:spPr bwMode="auto">
              <a:xfrm rot="5400000">
                <a:off x="2555234" y="-238766"/>
                <a:ext cx="5760732" cy="736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3495675" y="1004737"/>
                <a:ext cx="3188061" cy="3318424"/>
                <a:chOff x="3495675" y="1004737"/>
                <a:chExt cx="3188061" cy="3318424"/>
              </a:xfrm>
            </p:grpSpPr>
            <p:pic>
              <p:nvPicPr>
                <p:cNvPr id="2" name="Picture 2" descr="C:\Users\black\Desktop\HS3 Jon flight patterns white v5\Maria1_ver2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28141" r="36355" b="36762"/>
                <a:stretch/>
              </p:blipFill>
              <p:spPr bwMode="auto">
                <a:xfrm rot="18744141">
                  <a:off x="4135381" y="2041062"/>
                  <a:ext cx="2903049" cy="1661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4038600" y="3352800"/>
                  <a:ext cx="990600" cy="9144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H="1" flipV="1">
                  <a:off x="4419600" y="2971800"/>
                  <a:ext cx="978936" cy="94297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4724400" y="2590800"/>
                  <a:ext cx="990600" cy="9144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H="1" flipV="1">
                  <a:off x="5105400" y="2264896"/>
                  <a:ext cx="914400" cy="85930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5408061" y="1919137"/>
                  <a:ext cx="990600" cy="9144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 flipV="1">
                  <a:off x="5715000" y="1524001"/>
                  <a:ext cx="968736" cy="85233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3495675" y="1004737"/>
                  <a:ext cx="542925" cy="234806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H="1" flipV="1">
                  <a:off x="3767137" y="1066800"/>
                  <a:ext cx="1947863" cy="45720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5" name="Straight Arrow Connector 54"/>
            <p:cNvCxnSpPr/>
            <p:nvPr/>
          </p:nvCxnSpPr>
          <p:spPr>
            <a:xfrm flipH="1">
              <a:off x="3994775" y="1566210"/>
              <a:ext cx="1771025" cy="178658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5069011" y="105504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60867" y="176550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B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95617" y="4068367"/>
            <a:ext cx="65719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Options: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Rotate, Stretch/ Compress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Fixed, storm or feature relative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A- go home: 30 </a:t>
            </a:r>
            <a:r>
              <a:rPr lang="en-US" dirty="0" err="1" smtClean="0"/>
              <a:t>sondes</a:t>
            </a:r>
            <a:endParaRPr lang="en-US" dirty="0" smtClean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B- Repeat: 60 </a:t>
            </a:r>
            <a:r>
              <a:rPr lang="en-US" dirty="0" err="1" smtClean="0"/>
              <a:t>sondes</a:t>
            </a:r>
            <a:r>
              <a:rPr lang="en-US" dirty="0" smtClean="0"/>
              <a:t> (option: ferry to start pt. over outflow core)</a:t>
            </a:r>
            <a:endParaRPr lang="en-US" dirty="0" smtClean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C- Fly another feature: 60 </a:t>
            </a:r>
            <a:r>
              <a:rPr lang="en-US" dirty="0" err="1" smtClean="0"/>
              <a:t>sondes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439556" y="1978342"/>
            <a:ext cx="1771025" cy="17865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0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9490"/>
            <a:ext cx="6659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Module 1:  Lawnmower pattern: Maria (2011) example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576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Flight legs 2º apart,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nd 30 drops in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2ºx2º grid in this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xample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Repeat pattern and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fly home or move 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 another objective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473" y="6400800"/>
            <a:ext cx="5662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Black dot: Best-track position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line: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Flight track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dots: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Dropsondes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038600" y="1566210"/>
            <a:ext cx="1666876" cy="178659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752600" y="563868"/>
            <a:ext cx="7366000" cy="5760732"/>
            <a:chOff x="1752600" y="563868"/>
            <a:chExt cx="7366000" cy="5760732"/>
          </a:xfrm>
        </p:grpSpPr>
        <p:grpSp>
          <p:nvGrpSpPr>
            <p:cNvPr id="52" name="Group 51"/>
            <p:cNvGrpSpPr/>
            <p:nvPr/>
          </p:nvGrpSpPr>
          <p:grpSpPr>
            <a:xfrm>
              <a:off x="1752600" y="563868"/>
              <a:ext cx="7366000" cy="5760732"/>
              <a:chOff x="1752600" y="563868"/>
              <a:chExt cx="7366000" cy="576073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752600" y="563868"/>
                <a:ext cx="7366000" cy="5760732"/>
                <a:chOff x="1752600" y="563868"/>
                <a:chExt cx="7366000" cy="5760732"/>
              </a:xfrm>
            </p:grpSpPr>
            <p:pic>
              <p:nvPicPr>
                <p:cNvPr id="1026" name="Picture 2" descr="M:\currentwork\COAMPS\Documents\Outflow\flight_patterns\Maria_flight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1055" b="7576"/>
                <a:stretch/>
              </p:blipFill>
              <p:spPr bwMode="auto">
                <a:xfrm rot="5400000">
                  <a:off x="2555234" y="-238766"/>
                  <a:ext cx="5760732" cy="736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3495675" y="1004737"/>
                  <a:ext cx="3188061" cy="3318424"/>
                  <a:chOff x="3495675" y="1004737"/>
                  <a:chExt cx="3188061" cy="3318424"/>
                </a:xfrm>
              </p:grpSpPr>
              <p:pic>
                <p:nvPicPr>
                  <p:cNvPr id="2" name="Picture 2" descr="C:\Users\black\Desktop\HS3 Jon flight patterns white v5\Maria1_ver2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490" t="28141" r="36355" b="36762"/>
                  <a:stretch/>
                </p:blipFill>
                <p:spPr bwMode="auto">
                  <a:xfrm rot="18744141">
                    <a:off x="4135381" y="2041062"/>
                    <a:ext cx="2903049" cy="16611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7" name="Straight Arrow Connector 6"/>
                  <p:cNvCxnSpPr/>
                  <p:nvPr/>
                </p:nvCxnSpPr>
                <p:spPr>
                  <a:xfrm>
                    <a:off x="4038600" y="3352800"/>
                    <a:ext cx="990600" cy="9144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 flipV="1">
                    <a:off x="4419600" y="2971800"/>
                    <a:ext cx="978936" cy="94297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4724400" y="2590800"/>
                    <a:ext cx="990600" cy="9144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flipH="1" flipV="1">
                    <a:off x="5105400" y="2264896"/>
                    <a:ext cx="914400" cy="85930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5408061" y="1919137"/>
                    <a:ext cx="990600" cy="9144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 flipH="1" flipV="1">
                    <a:off x="5715000" y="1524001"/>
                    <a:ext cx="968736" cy="85233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3495675" y="1004737"/>
                    <a:ext cx="542925" cy="234806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 flipH="1" flipV="1">
                    <a:off x="3767137" y="1066800"/>
                    <a:ext cx="1947863" cy="45720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6" name="Picture 3" descr="C:\Users\black\Desktop\HS3 Jon flight patterns white v5\Maria1_ver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89" t="27986" r="38051" b="41325"/>
              <a:stretch/>
            </p:blipFill>
            <p:spPr bwMode="auto">
              <a:xfrm rot="18692105">
                <a:off x="6167486" y="3951550"/>
                <a:ext cx="2228920" cy="1397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7" name="Straight Arrow Connector 36"/>
              <p:cNvCxnSpPr/>
              <p:nvPr/>
            </p:nvCxnSpPr>
            <p:spPr>
              <a:xfrm>
                <a:off x="6398661" y="2833537"/>
                <a:ext cx="1068939" cy="6716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7467600" y="3444234"/>
                <a:ext cx="1005157" cy="8839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7179036" y="3733800"/>
                <a:ext cx="959807" cy="9091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6937772" y="4061604"/>
                <a:ext cx="1005157" cy="8839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6587876" y="4328159"/>
                <a:ext cx="1018428" cy="8534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6407944" y="4650461"/>
                <a:ext cx="1005157" cy="8839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6096000" y="4945529"/>
                <a:ext cx="983753" cy="8483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5435600" y="4267200"/>
                <a:ext cx="660401" cy="67833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/>
            <p:cNvCxnSpPr/>
            <p:nvPr/>
          </p:nvCxnSpPr>
          <p:spPr>
            <a:xfrm flipH="1">
              <a:off x="3994775" y="1566210"/>
              <a:ext cx="1771025" cy="178658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5069011" y="105504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60867" y="176550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B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97652" y="284653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C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95617" y="4068367"/>
            <a:ext cx="3580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Options: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Rotate, Stretch/ Compress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Fixed, storm or feature relative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A- go home: 30 </a:t>
            </a:r>
            <a:r>
              <a:rPr lang="en-US" dirty="0" err="1" smtClean="0"/>
              <a:t>sondes</a:t>
            </a:r>
            <a:endParaRPr lang="en-US" dirty="0" smtClean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B- Repeat: 60 </a:t>
            </a:r>
            <a:r>
              <a:rPr lang="en-US" dirty="0" err="1" smtClean="0"/>
              <a:t>sondes</a:t>
            </a:r>
            <a:endParaRPr lang="en-US" dirty="0" smtClean="0"/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dirty="0" smtClean="0"/>
              <a:t>C- Fly another feature: 60 </a:t>
            </a:r>
            <a:r>
              <a:rPr lang="en-US" dirty="0" err="1" smtClean="0"/>
              <a:t>sondes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439556" y="1978342"/>
            <a:ext cx="1771025" cy="17865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838200"/>
            <a:ext cx="7213600" cy="5410200"/>
            <a:chOff x="914400" y="838200"/>
            <a:chExt cx="7213600" cy="5410200"/>
          </a:xfrm>
        </p:grpSpPr>
        <p:pic>
          <p:nvPicPr>
            <p:cNvPr id="1026" name="Picture 2" descr="C:\Users\doyle\Documents\Research\HS3\Flight Tracks\HS3_tracksfromLeslie\outflw_maria1_0_map_sat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838200"/>
              <a:ext cx="7213600" cy="541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432124" y="2043263"/>
              <a:ext cx="3188061" cy="3318424"/>
              <a:chOff x="3495675" y="1004737"/>
              <a:chExt cx="3188061" cy="3318424"/>
            </a:xfrm>
          </p:grpSpPr>
          <p:pic>
            <p:nvPicPr>
              <p:cNvPr id="4" name="Picture 2" descr="C:\Users\black\Desktop\HS3 Jon flight patterns white v5\Maria1_ver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90" t="28141" r="36355" b="36762"/>
              <a:stretch/>
            </p:blipFill>
            <p:spPr bwMode="auto">
              <a:xfrm rot="18744141">
                <a:off x="4135381" y="2041062"/>
                <a:ext cx="2903049" cy="166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Straight Arrow Connector 4"/>
              <p:cNvCxnSpPr/>
              <p:nvPr/>
            </p:nvCxnSpPr>
            <p:spPr>
              <a:xfrm>
                <a:off x="4038600" y="3352800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4419600" y="2971800"/>
                <a:ext cx="978936" cy="94297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4724400" y="2590800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105400" y="2264896"/>
                <a:ext cx="914400" cy="85930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408061" y="1919137"/>
                <a:ext cx="990600" cy="9144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5715000" y="1524001"/>
                <a:ext cx="968736" cy="852336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495675" y="1004737"/>
                <a:ext cx="542925" cy="234806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3767137" y="1066800"/>
                <a:ext cx="1947863" cy="45720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Arrow Connector 13"/>
          <p:cNvCxnSpPr/>
          <p:nvPr/>
        </p:nvCxnSpPr>
        <p:spPr>
          <a:xfrm flipH="1">
            <a:off x="2975050" y="2667000"/>
            <a:ext cx="1676399" cy="160020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9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1284</Words>
  <Application>Microsoft Office PowerPoint</Application>
  <PresentationFormat>On-screen Show (4:3)</PresentationFormat>
  <Paragraphs>229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Moskaitis, Dr. Jon</dc:creator>
  <cp:lastModifiedBy>Doyle, Dr. James</cp:lastModifiedBy>
  <cp:revision>61</cp:revision>
  <dcterms:created xsi:type="dcterms:W3CDTF">2012-05-18T04:21:28Z</dcterms:created>
  <dcterms:modified xsi:type="dcterms:W3CDTF">2012-06-15T14:44:21Z</dcterms:modified>
</cp:coreProperties>
</file>