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4" d="100"/>
          <a:sy n="84" d="100"/>
        </p:scale>
        <p:origin x="-156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0" name="PlaceHolder 1"/>
          <p:cNvSpPr>
            <a:spLocks noGrp="1"/>
          </p:cNvSpPr>
          <p:nvPr>
            <p:ph type="body"/>
          </p:nvPr>
        </p:nvSpPr>
        <p:spPr>
          <a:xfrm>
            <a:off x="777240" y="4777560"/>
            <a:ext cx="6217560" cy="4525920"/>
          </a:xfrm>
          <a:prstGeom prst="rect">
            <a:avLst/>
          </a:prstGeom>
        </p:spPr>
        <p:txBody>
          <a:bodyPr wrap="none" lIns="0" tIns="0" rIns="0" bIns="0"/>
          <a:lstStyle/>
          <a:p>
            <a:r>
              <a:rPr lang="en-US"/>
              <a:t>Click to edit the notes format</a:t>
            </a:r>
            <a:endParaRPr/>
          </a:p>
        </p:txBody>
      </p:sp>
      <p:sp>
        <p:nvSpPr>
          <p:cNvPr id="71" name="PlaceHolder 2"/>
          <p:cNvSpPr>
            <a:spLocks noGrp="1"/>
          </p:cNvSpPr>
          <p:nvPr>
            <p:ph type="hdr"/>
          </p:nvPr>
        </p:nvSpPr>
        <p:spPr>
          <a:xfrm>
            <a:off x="0" y="0"/>
            <a:ext cx="3372840" cy="502560"/>
          </a:xfrm>
          <a:prstGeom prst="rect">
            <a:avLst/>
          </a:prstGeom>
        </p:spPr>
        <p:txBody>
          <a:bodyPr wrap="none" lIns="0" tIns="0" rIns="0" bIns="0"/>
          <a:lstStyle/>
          <a:p>
            <a:r>
              <a:rPr lang="en-US"/>
              <a:t>&lt;header&gt;</a:t>
            </a:r>
            <a:endParaRPr/>
          </a:p>
        </p:txBody>
      </p:sp>
      <p:sp>
        <p:nvSpPr>
          <p:cNvPr id="72" name="PlaceHolder 3"/>
          <p:cNvSpPr>
            <a:spLocks noGrp="1"/>
          </p:cNvSpPr>
          <p:nvPr>
            <p:ph type="dt"/>
          </p:nvPr>
        </p:nvSpPr>
        <p:spPr>
          <a:xfrm>
            <a:off x="4399200" y="0"/>
            <a:ext cx="3372840" cy="502560"/>
          </a:xfrm>
          <a:prstGeom prst="rect">
            <a:avLst/>
          </a:prstGeom>
        </p:spPr>
        <p:txBody>
          <a:bodyPr wrap="none" lIns="0" tIns="0" rIns="0" bIns="0"/>
          <a:lstStyle/>
          <a:p>
            <a:pPr algn="r"/>
            <a:r>
              <a:rPr lang="en-US"/>
              <a:t>&lt;date/time&gt;</a:t>
            </a:r>
            <a:endParaRPr/>
          </a:p>
        </p:txBody>
      </p:sp>
      <p:sp>
        <p:nvSpPr>
          <p:cNvPr id="73" name="PlaceHolder 4"/>
          <p:cNvSpPr>
            <a:spLocks noGrp="1"/>
          </p:cNvSpPr>
          <p:nvPr>
            <p:ph type="ftr"/>
          </p:nvPr>
        </p:nvSpPr>
        <p:spPr>
          <a:xfrm>
            <a:off x="0" y="9555480"/>
            <a:ext cx="3372840" cy="502560"/>
          </a:xfrm>
          <a:prstGeom prst="rect">
            <a:avLst/>
          </a:prstGeom>
        </p:spPr>
        <p:txBody>
          <a:bodyPr wrap="none" lIns="0" tIns="0" rIns="0" bIns="0" anchor="b"/>
          <a:lstStyle/>
          <a:p>
            <a:r>
              <a:rPr lang="en-US"/>
              <a:t>&lt;footer&gt;</a:t>
            </a:r>
            <a:endParaRPr/>
          </a:p>
        </p:txBody>
      </p:sp>
      <p:sp>
        <p:nvSpPr>
          <p:cNvPr id="74" name="PlaceHolder 5"/>
          <p:cNvSpPr>
            <a:spLocks noGrp="1"/>
          </p:cNvSpPr>
          <p:nvPr>
            <p:ph type="sldNum"/>
          </p:nvPr>
        </p:nvSpPr>
        <p:spPr>
          <a:xfrm>
            <a:off x="4399200" y="9555480"/>
            <a:ext cx="3372840" cy="502560"/>
          </a:xfrm>
          <a:prstGeom prst="rect">
            <a:avLst/>
          </a:prstGeom>
        </p:spPr>
        <p:txBody>
          <a:bodyPr wrap="none" lIns="0" tIns="0" rIns="0" bIns="0" anchor="b"/>
          <a:lstStyle/>
          <a:p>
            <a:pPr algn="r"/>
            <a:fld id="{F1B1B111-31B1-4171-A1C1-41D151B13101}" type="slidenum">
              <a:rPr lang="en-US"/>
              <a:t>‹#›</a:t>
            </a:fld>
            <a:endParaRPr/>
          </a:p>
        </p:txBody>
      </p:sp>
    </p:spTree>
    <p:extLst>
      <p:ext uri="{BB962C8B-B14F-4D97-AF65-F5344CB8AC3E}">
        <p14:creationId xmlns:p14="http://schemas.microsoft.com/office/powerpoint/2010/main" val="4017009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PlaceHolder 1"/>
          <p:cNvSpPr>
            <a:spLocks noGrp="1"/>
          </p:cNvSpPr>
          <p:nvPr>
            <p:ph type="body"/>
          </p:nvPr>
        </p:nvSpPr>
        <p:spPr>
          <a:xfrm>
            <a:off x="0" y="0"/>
            <a:ext cx="11791440" cy="11791440"/>
          </a:xfrm>
          <a:prstGeom prst="rect">
            <a:avLst/>
          </a:prstGeom>
        </p:spPr>
        <p:txBody>
          <a:bodyPr lIns="90000" tIns="45000" rIns="90000" bIns="45000"/>
          <a:lstStyle/>
          <a:p>
            <a:r>
              <a:rPr lang="en-US"/>
              <a:t>Logos here and a picture of 3 aircraft together</a:t>
            </a:r>
            <a:endParaRPr/>
          </a:p>
          <a:p>
            <a:endParaRPr/>
          </a:p>
        </p:txBody>
      </p:sp>
      <p:sp>
        <p:nvSpPr>
          <p:cNvPr id="204" name="CustomShape 2"/>
          <p:cNvSpPr/>
          <p:nvPr/>
        </p:nvSpPr>
        <p:spPr>
          <a:xfrm>
            <a:off x="0" y="0"/>
            <a:ext cx="11791440" cy="11791440"/>
          </a:xfrm>
          <a:prstGeom prst="rect">
            <a:avLst/>
          </a:prstGeom>
        </p:spPr>
        <p:txBody>
          <a:bodyPr lIns="90000" tIns="45000" rIns="90000" bIns="45000"/>
          <a:lstStyle/>
          <a:p>
            <a:pPr>
              <a:lnSpc>
                <a:spcPct val="100000"/>
              </a:lnSpc>
            </a:pPr>
            <a:fld id="{F12121F1-9171-41A1-A111-81B151F1C1E1}" type="slidenum">
              <a:rPr lang="en-US">
                <a:solidFill>
                  <a:srgbClr val="003E72"/>
                </a:solidFill>
                <a:latin typeface="Arial"/>
                <a:ea typeface="+mn-ea"/>
              </a:rPr>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6" name="PlaceHolder 2"/>
          <p:cNvSpPr>
            <a:spLocks noGrp="1"/>
          </p:cNvSpPr>
          <p:nvPr>
            <p:ph type="body"/>
          </p:nvPr>
        </p:nvSpPr>
        <p:spPr>
          <a:xfrm>
            <a:off x="457200" y="1604520"/>
            <a:ext cx="8046360" cy="1896840"/>
          </a:xfrm>
          <a:prstGeom prst="rect">
            <a:avLst/>
          </a:prstGeom>
        </p:spPr>
        <p:txBody>
          <a:bodyPr wrap="none" lIns="0" tIns="0" rIns="0" bIns="0"/>
          <a:lstStyle/>
          <a:p>
            <a:endParaRPr/>
          </a:p>
        </p:txBody>
      </p:sp>
      <p:sp>
        <p:nvSpPr>
          <p:cNvPr id="27" name="PlaceHolder 3"/>
          <p:cNvSpPr>
            <a:spLocks noGrp="1"/>
          </p:cNvSpPr>
          <p:nvPr>
            <p:ph type="body"/>
          </p:nvPr>
        </p:nvSpPr>
        <p:spPr>
          <a:xfrm>
            <a:off x="457200" y="3681720"/>
            <a:ext cx="8046360" cy="1896840"/>
          </a:xfrm>
          <a:prstGeom prst="rect">
            <a:avLst/>
          </a:prstGeom>
        </p:spPr>
        <p:txBody>
          <a:bodyPr wrap="none"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9"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30"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31"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
        <p:nvSpPr>
          <p:cNvPr id="32" name="PlaceHolder 5"/>
          <p:cNvSpPr>
            <a:spLocks noGrp="1"/>
          </p:cNvSpPr>
          <p:nvPr>
            <p:ph type="body"/>
          </p:nvPr>
        </p:nvSpPr>
        <p:spPr>
          <a:xfrm>
            <a:off x="457200" y="3681720"/>
            <a:ext cx="3926160" cy="1896840"/>
          </a:xfrm>
          <a:prstGeom prst="rect">
            <a:avLst/>
          </a:prstGeom>
        </p:spPr>
        <p:txBody>
          <a:bodyPr wrap="none"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34"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35"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39" name="PlaceHolder 2"/>
          <p:cNvSpPr>
            <a:spLocks noGrp="1"/>
          </p:cNvSpPr>
          <p:nvPr>
            <p:ph type="subTitle"/>
          </p:nvPr>
        </p:nvSpPr>
        <p:spPr>
          <a:xfrm>
            <a:off x="457200" y="1604520"/>
            <a:ext cx="8046360" cy="3977640"/>
          </a:xfrm>
          <a:prstGeom prst="rect">
            <a:avLst/>
          </a:prstGeom>
        </p:spPr>
        <p:txBody>
          <a:bodyPr wrap="none"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41" name="PlaceHolder 2"/>
          <p:cNvSpPr>
            <a:spLocks noGrp="1"/>
          </p:cNvSpPr>
          <p:nvPr>
            <p:ph type="body"/>
          </p:nvPr>
        </p:nvSpPr>
        <p:spPr>
          <a:xfrm>
            <a:off x="457200" y="1604520"/>
            <a:ext cx="8046360" cy="3977280"/>
          </a:xfrm>
          <a:prstGeom prst="rect">
            <a:avLst/>
          </a:prstGeom>
        </p:spPr>
        <p:txBody>
          <a:bodyPr wrap="none"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43"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44" name="PlaceHolder 3"/>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457200" y="273600"/>
            <a:ext cx="8229240" cy="5308200"/>
          </a:xfrm>
          <a:prstGeom prst="rect">
            <a:avLst/>
          </a:prstGeom>
        </p:spPr>
        <p:txBody>
          <a:bodyPr wrap="none"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48"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49" name="PlaceHolder 3"/>
          <p:cNvSpPr>
            <a:spLocks noGrp="1"/>
          </p:cNvSpPr>
          <p:nvPr>
            <p:ph type="body"/>
          </p:nvPr>
        </p:nvSpPr>
        <p:spPr>
          <a:xfrm>
            <a:off x="457200" y="3681720"/>
            <a:ext cx="3926160" cy="1896840"/>
          </a:xfrm>
          <a:prstGeom prst="rect">
            <a:avLst/>
          </a:prstGeom>
        </p:spPr>
        <p:txBody>
          <a:bodyPr wrap="none" lIns="0" tIns="0" rIns="0" bIns="0"/>
          <a:lstStyle/>
          <a:p>
            <a:endParaRPr/>
          </a:p>
        </p:txBody>
      </p:sp>
      <p:sp>
        <p:nvSpPr>
          <p:cNvPr id="50" name="PlaceHolder 4"/>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5" name="PlaceHolder 2"/>
          <p:cNvSpPr>
            <a:spLocks noGrp="1"/>
          </p:cNvSpPr>
          <p:nvPr>
            <p:ph type="subTitle"/>
          </p:nvPr>
        </p:nvSpPr>
        <p:spPr>
          <a:xfrm>
            <a:off x="457200" y="1604520"/>
            <a:ext cx="8046360" cy="3977640"/>
          </a:xfrm>
          <a:prstGeom prst="rect">
            <a:avLst/>
          </a:prstGeom>
        </p:spPr>
        <p:txBody>
          <a:bodyPr wrap="none"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52"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53"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54"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56"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57"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58" name="PlaceHolder 4"/>
          <p:cNvSpPr>
            <a:spLocks noGrp="1"/>
          </p:cNvSpPr>
          <p:nvPr>
            <p:ph type="body"/>
          </p:nvPr>
        </p:nvSpPr>
        <p:spPr>
          <a:xfrm>
            <a:off x="457200" y="3681720"/>
            <a:ext cx="8045640" cy="1896840"/>
          </a:xfrm>
          <a:prstGeom prst="rect">
            <a:avLst/>
          </a:prstGeom>
        </p:spPr>
        <p:txBody>
          <a:bodyPr wrap="none"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60" name="PlaceHolder 2"/>
          <p:cNvSpPr>
            <a:spLocks noGrp="1"/>
          </p:cNvSpPr>
          <p:nvPr>
            <p:ph type="body"/>
          </p:nvPr>
        </p:nvSpPr>
        <p:spPr>
          <a:xfrm>
            <a:off x="457200" y="1604520"/>
            <a:ext cx="8046360" cy="1896840"/>
          </a:xfrm>
          <a:prstGeom prst="rect">
            <a:avLst/>
          </a:prstGeom>
        </p:spPr>
        <p:txBody>
          <a:bodyPr wrap="none" lIns="0" tIns="0" rIns="0" bIns="0"/>
          <a:lstStyle/>
          <a:p>
            <a:endParaRPr/>
          </a:p>
        </p:txBody>
      </p:sp>
      <p:sp>
        <p:nvSpPr>
          <p:cNvPr id="61" name="PlaceHolder 3"/>
          <p:cNvSpPr>
            <a:spLocks noGrp="1"/>
          </p:cNvSpPr>
          <p:nvPr>
            <p:ph type="body"/>
          </p:nvPr>
        </p:nvSpPr>
        <p:spPr>
          <a:xfrm>
            <a:off x="457200" y="3681720"/>
            <a:ext cx="8046360" cy="1896840"/>
          </a:xfrm>
          <a:prstGeom prst="rect">
            <a:avLst/>
          </a:prstGeom>
        </p:spPr>
        <p:txBody>
          <a:bodyPr wrap="none"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63"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64"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65"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
        <p:nvSpPr>
          <p:cNvPr id="66" name="PlaceHolder 5"/>
          <p:cNvSpPr>
            <a:spLocks noGrp="1"/>
          </p:cNvSpPr>
          <p:nvPr>
            <p:ph type="body"/>
          </p:nvPr>
        </p:nvSpPr>
        <p:spPr>
          <a:xfrm>
            <a:off x="457200" y="3681720"/>
            <a:ext cx="3926160" cy="1896840"/>
          </a:xfrm>
          <a:prstGeom prst="rect">
            <a:avLst/>
          </a:prstGeom>
        </p:spPr>
        <p:txBody>
          <a:bodyPr wrap="none"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68"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69"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7" name="PlaceHolder 2"/>
          <p:cNvSpPr>
            <a:spLocks noGrp="1"/>
          </p:cNvSpPr>
          <p:nvPr>
            <p:ph type="body"/>
          </p:nvPr>
        </p:nvSpPr>
        <p:spPr>
          <a:xfrm>
            <a:off x="457200" y="1604520"/>
            <a:ext cx="8046360" cy="3977280"/>
          </a:xfrm>
          <a:prstGeom prst="rect">
            <a:avLst/>
          </a:prstGeom>
        </p:spPr>
        <p:txBody>
          <a:bodyPr wrap="none"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9"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10" name="PlaceHolder 3"/>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457200" y="273600"/>
            <a:ext cx="8229240" cy="5308200"/>
          </a:xfrm>
          <a:prstGeom prst="rect">
            <a:avLst/>
          </a:prstGeom>
        </p:spPr>
        <p:txBody>
          <a:bodyPr wrap="none"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4"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15" name="PlaceHolder 3"/>
          <p:cNvSpPr>
            <a:spLocks noGrp="1"/>
          </p:cNvSpPr>
          <p:nvPr>
            <p:ph type="body"/>
          </p:nvPr>
        </p:nvSpPr>
        <p:spPr>
          <a:xfrm>
            <a:off x="457200" y="3681720"/>
            <a:ext cx="3926160" cy="1896840"/>
          </a:xfrm>
          <a:prstGeom prst="rect">
            <a:avLst/>
          </a:prstGeom>
        </p:spPr>
        <p:txBody>
          <a:bodyPr wrap="none" lIns="0" tIns="0" rIns="0" bIns="0"/>
          <a:lstStyle/>
          <a:p>
            <a:endParaRPr/>
          </a:p>
        </p:txBody>
      </p:sp>
      <p:sp>
        <p:nvSpPr>
          <p:cNvPr id="16" name="PlaceHolder 4"/>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8"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19"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20"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2"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23"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24" name="PlaceHolder 4"/>
          <p:cNvSpPr>
            <a:spLocks noGrp="1"/>
          </p:cNvSpPr>
          <p:nvPr>
            <p:ph type="body"/>
          </p:nvPr>
        </p:nvSpPr>
        <p:spPr>
          <a:xfrm>
            <a:off x="457200" y="3681720"/>
            <a:ext cx="8045640" cy="1896840"/>
          </a:xfrm>
          <a:prstGeom prst="rect">
            <a:avLst/>
          </a:prstGeom>
        </p:spPr>
        <p:txBody>
          <a:bodyPr wrap="none"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4" Type="http://schemas.openxmlformats.org/officeDocument/2006/relationships/image" Target="../media/image2.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blipFill>
        <a:effectLst/>
      </p:bgPr>
    </p:bg>
    <p:spTree>
      <p:nvGrpSpPr>
        <p:cNvPr id="1" name=""/>
        <p:cNvGrpSpPr/>
        <p:nvPr/>
      </p:nvGrpSpPr>
      <p:grpSpPr>
        <a:xfrm>
          <a:off x="0" y="0"/>
          <a:ext cx="0" cy="0"/>
          <a:chOff x="0" y="0"/>
          <a:chExt cx="0" cy="0"/>
        </a:xfrm>
      </p:grpSpPr>
      <p:sp>
        <p:nvSpPr>
          <p:cNvPr id="4" name="CustomShape 1"/>
          <p:cNvSpPr/>
          <p:nvPr/>
        </p:nvSpPr>
        <p:spPr>
          <a:xfrm>
            <a:off x="0" y="5365800"/>
            <a:ext cx="9135000" cy="659520"/>
          </a:xfrm>
          <a:prstGeom prst="rect">
            <a:avLst/>
          </a:prstGeom>
          <a:solidFill>
            <a:srgbClr val="003E72"/>
          </a:solidFill>
        </p:spPr>
      </p:sp>
      <p:sp>
        <p:nvSpPr>
          <p:cNvPr id="5" name="CustomShape 2"/>
          <p:cNvSpPr/>
          <p:nvPr/>
        </p:nvSpPr>
        <p:spPr>
          <a:xfrm>
            <a:off x="0" y="6031080"/>
            <a:ext cx="9135000" cy="167400"/>
          </a:xfrm>
          <a:prstGeom prst="rect">
            <a:avLst/>
          </a:prstGeom>
          <a:solidFill>
            <a:srgbClr val="6AADE4"/>
          </a:solidFill>
        </p:spPr>
      </p:sp>
      <p:sp>
        <p:nvSpPr>
          <p:cNvPr id="2" name="PlaceHolder 3"/>
          <p:cNvSpPr>
            <a:spLocks noGrp="1"/>
          </p:cNvSpPr>
          <p:nvPr>
            <p:ph type="title"/>
          </p:nvPr>
        </p:nvSpPr>
        <p:spPr>
          <a:xfrm>
            <a:off x="457200" y="273600"/>
            <a:ext cx="8229240" cy="1144800"/>
          </a:xfrm>
          <a:prstGeom prst="rect">
            <a:avLst/>
          </a:prstGeom>
        </p:spPr>
        <p:txBody>
          <a:bodyPr wrap="none" lIns="0" tIns="0" rIns="0" bIns="0" anchor="ctr"/>
          <a:lstStyle/>
          <a:p>
            <a:pPr algn="ctr"/>
            <a:r>
              <a:rPr lang="en-US"/>
              <a:t>Click to edit the title text format</a:t>
            </a:r>
            <a:endParaRPr/>
          </a:p>
        </p:txBody>
      </p:sp>
      <p:sp>
        <p:nvSpPr>
          <p:cNvPr id="3" name="PlaceHolder 4"/>
          <p:cNvSpPr>
            <a:spLocks noGrp="1"/>
          </p:cNvSpPr>
          <p:nvPr>
            <p:ph type="body"/>
          </p:nvPr>
        </p:nvSpPr>
        <p:spPr>
          <a:xfrm>
            <a:off x="457200" y="1604520"/>
            <a:ext cx="8046360" cy="3977280"/>
          </a:xfrm>
          <a:prstGeom prst="rect">
            <a:avLst/>
          </a:prstGeom>
        </p:spPr>
        <p:txBody>
          <a:bodyPr wrap="none" lIns="0" tIns="0" rIns="0" bIns="0"/>
          <a:lstStyle/>
          <a:p>
            <a:pPr>
              <a:buSzPct val="45000"/>
              <a:buFont typeface="StarSymbol"/>
              <a:buChar char=""/>
            </a:pPr>
            <a:r>
              <a:rPr lang="en-US"/>
              <a:t>Click to edit the outline text format</a:t>
            </a:r>
            <a:endParaRPr/>
          </a:p>
          <a:p>
            <a:pPr lvl="1">
              <a:buSzPct val="75000"/>
              <a:buFont typeface="StarSymbol"/>
              <a:buChar char=""/>
            </a:pPr>
            <a:r>
              <a:rPr lang="en-US"/>
              <a:t>Second Outline Level</a:t>
            </a:r>
            <a:endParaRPr/>
          </a:p>
          <a:p>
            <a:pPr lvl="2">
              <a:buSzPct val="45000"/>
              <a:buFont typeface="StarSymbol"/>
              <a:buChar char=""/>
            </a:pPr>
            <a:r>
              <a:rPr lang="en-US"/>
              <a:t>Third Outline Level</a:t>
            </a:r>
            <a:endParaRPr/>
          </a:p>
          <a:p>
            <a:pPr lvl="3">
              <a:buSzPct val="75000"/>
              <a:buFont typeface="StarSymbol"/>
              <a:buChar char=""/>
            </a:pPr>
            <a:r>
              <a:rPr lang="en-US"/>
              <a:t>Fourth Outline Level</a:t>
            </a:r>
            <a:endParaRPr/>
          </a:p>
          <a:p>
            <a:pPr lvl="4">
              <a:buSzPct val="4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blipFill>
        <a:effectLst/>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3600"/>
            <a:ext cx="8229240" cy="1144800"/>
          </a:xfrm>
          <a:prstGeom prst="rect">
            <a:avLst/>
          </a:prstGeom>
        </p:spPr>
        <p:txBody>
          <a:bodyPr wrap="none" lIns="0" tIns="0" rIns="0" bIns="0" anchor="ctr"/>
          <a:lstStyle/>
          <a:p>
            <a:pPr algn="ctr"/>
            <a:r>
              <a:rPr lang="en-US"/>
              <a:t>Click to edit the title text format</a:t>
            </a:r>
            <a:endParaRPr/>
          </a:p>
        </p:txBody>
      </p:sp>
      <p:sp>
        <p:nvSpPr>
          <p:cNvPr id="37" name="PlaceHolder 2"/>
          <p:cNvSpPr>
            <a:spLocks noGrp="1"/>
          </p:cNvSpPr>
          <p:nvPr>
            <p:ph type="body"/>
          </p:nvPr>
        </p:nvSpPr>
        <p:spPr>
          <a:xfrm>
            <a:off x="457200" y="1604520"/>
            <a:ext cx="8046360" cy="3977280"/>
          </a:xfrm>
          <a:prstGeom prst="rect">
            <a:avLst/>
          </a:prstGeom>
        </p:spPr>
        <p:txBody>
          <a:bodyPr wrap="none" lIns="0" tIns="0" rIns="0" bIns="0"/>
          <a:lstStyle/>
          <a:p>
            <a:pPr>
              <a:buSzPct val="45000"/>
              <a:buFont typeface="StarSymbol"/>
              <a:buChar char=""/>
            </a:pPr>
            <a:r>
              <a:rPr lang="en-US"/>
              <a:t>Click to edit the outline text format</a:t>
            </a:r>
            <a:endParaRPr/>
          </a:p>
          <a:p>
            <a:pPr lvl="1">
              <a:buSzPct val="75000"/>
              <a:buFont typeface="StarSymbol"/>
              <a:buChar char=""/>
            </a:pPr>
            <a:r>
              <a:rPr lang="en-US"/>
              <a:t>Second Outline Level</a:t>
            </a:r>
            <a:endParaRPr/>
          </a:p>
          <a:p>
            <a:pPr lvl="2">
              <a:buSzPct val="45000"/>
              <a:buFont typeface="StarSymbol"/>
              <a:buChar char=""/>
            </a:pPr>
            <a:r>
              <a:rPr lang="en-US"/>
              <a:t>Third Outline Level</a:t>
            </a:r>
            <a:endParaRPr/>
          </a:p>
          <a:p>
            <a:pPr lvl="3">
              <a:buSzPct val="75000"/>
              <a:buFont typeface="StarSymbol"/>
              <a:buChar char=""/>
            </a:pPr>
            <a:r>
              <a:rPr lang="en-US"/>
              <a:t>Fourth Outline Level</a:t>
            </a:r>
            <a:endParaRPr/>
          </a:p>
          <a:p>
            <a:pPr lvl="4">
              <a:buSzPct val="4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9" Type="http://schemas.openxmlformats.org/officeDocument/2006/relationships/image" Target="../media/image31.png"/><Relationship Id="rId10" Type="http://schemas.openxmlformats.org/officeDocument/2006/relationships/image" Target="../media/image32.png"/><Relationship Id="rId1" Type="http://schemas.openxmlformats.org/officeDocument/2006/relationships/slideLayout" Target="../slideLayouts/slideLayout13.xml"/><Relationship Id="rId2"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34.wmf"/><Relationship Id="rId4" Type="http://schemas.openxmlformats.org/officeDocument/2006/relationships/image" Target="../media/image35.wmf"/><Relationship Id="rId5" Type="http://schemas.openxmlformats.org/officeDocument/2006/relationships/image" Target="../media/image36.wmf"/><Relationship Id="rId6" Type="http://schemas.openxmlformats.org/officeDocument/2006/relationships/image" Target="../media/image37.wmf"/><Relationship Id="rId7" Type="http://schemas.openxmlformats.org/officeDocument/2006/relationships/image" Target="../media/image38.wmf"/><Relationship Id="rId8" Type="http://schemas.openxmlformats.org/officeDocument/2006/relationships/image" Target="../media/image39.wmf"/><Relationship Id="rId9" Type="http://schemas.openxmlformats.org/officeDocument/2006/relationships/image" Target="../media/image40.wmf"/><Relationship Id="rId10" Type="http://schemas.openxmlformats.org/officeDocument/2006/relationships/image" Target="../media/image41.wmf"/><Relationship Id="rId1" Type="http://schemas.openxmlformats.org/officeDocument/2006/relationships/slideLayout" Target="../slideLayouts/slideLayout13.xml"/><Relationship Id="rId2" Type="http://schemas.openxmlformats.org/officeDocument/2006/relationships/image" Target="../media/image33.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jpeg"/><Relationship Id="rId1" Type="http://schemas.openxmlformats.org/officeDocument/2006/relationships/slideLayout" Target="../slideLayouts/slideLayout13.xml"/><Relationship Id="rId2" Type="http://schemas.openxmlformats.org/officeDocument/2006/relationships/image" Target="../media/image4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www.atm.ch.cam.ac.uk/" TargetMode="External"/><Relationship Id="rId4" Type="http://schemas.openxmlformats.org/officeDocument/2006/relationships/image" Target="../media/image45.jpeg"/><Relationship Id="rId1" Type="http://schemas.openxmlformats.org/officeDocument/2006/relationships/slideLayout" Target="../slideLayouts/slideLayout13.xml"/><Relationship Id="rId2" Type="http://schemas.openxmlformats.org/officeDocument/2006/relationships/hyperlink" Target="mailto:mtf34@cam.ac.uk"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1" Type="http://schemas.openxmlformats.org/officeDocument/2006/relationships/slideLayout" Target="../slideLayouts/slideLayout13.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1" Type="http://schemas.openxmlformats.org/officeDocument/2006/relationships/slideLayout" Target="../slideLayouts/slideLayout13.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48.png"/><Relationship Id="rId1" Type="http://schemas.openxmlformats.org/officeDocument/2006/relationships/slideLayout" Target="../slideLayouts/slideLayout13.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1.png"/><Relationship Id="rId6" Type="http://schemas.openxmlformats.org/officeDocument/2006/relationships/image" Target="../media/image20.png"/><Relationship Id="rId1" Type="http://schemas.openxmlformats.org/officeDocument/2006/relationships/slideLayout" Target="../slideLayouts/slideLayout13.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3.png"/><Relationship Id="rId1" Type="http://schemas.openxmlformats.org/officeDocument/2006/relationships/slideLayout" Target="../slideLayouts/slideLayout13.xml"/><Relationship Id="rId2"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9" Type="http://schemas.openxmlformats.org/officeDocument/2006/relationships/image" Target="../media/image31.png"/><Relationship Id="rId10" Type="http://schemas.openxmlformats.org/officeDocument/2006/relationships/image" Target="../media/image32.png"/><Relationship Id="rId1" Type="http://schemas.openxmlformats.org/officeDocument/2006/relationships/slideLayout" Target="../slideLayouts/slideLayout13.xml"/><Relationship Id="rId2"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png"/><Relationship Id="rId1" Type="http://schemas.openxmlformats.org/officeDocument/2006/relationships/slideLayout" Target="../slideLayouts/slideLayout13.xml"/><Relationship Id="rId2" Type="http://schemas.openxmlformats.org/officeDocument/2006/relationships/image" Target="../media/image5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13.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png"/><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1" Type="http://schemas.openxmlformats.org/officeDocument/2006/relationships/slideLayout" Target="../slideLayouts/slideLayout13.xml"/><Relationship Id="rId2"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13.xml"/><Relationship Id="rId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CustomShape 1"/>
          <p:cNvSpPr/>
          <p:nvPr/>
        </p:nvSpPr>
        <p:spPr>
          <a:xfrm>
            <a:off x="251640" y="1845000"/>
            <a:ext cx="7766640" cy="1464120"/>
          </a:xfrm>
          <a:prstGeom prst="rect">
            <a:avLst/>
          </a:prstGeom>
        </p:spPr>
        <p:txBody>
          <a:bodyPr lIns="0" tIns="0" rIns="0" bIns="0"/>
          <a:lstStyle/>
          <a:p>
            <a:pPr algn="ctr">
              <a:lnSpc>
                <a:spcPct val="100000"/>
              </a:lnSpc>
            </a:pPr>
            <a:r>
              <a:rPr lang="en-US" sz="2800" b="1" i="1">
                <a:solidFill>
                  <a:srgbClr val="000000"/>
                </a:solidFill>
                <a:latin typeface="Arial"/>
              </a:rPr>
              <a:t>NAME modelling activities for </a:t>
            </a:r>
            <a:endParaRPr/>
          </a:p>
          <a:p>
            <a:pPr algn="ctr">
              <a:lnSpc>
                <a:spcPct val="100000"/>
              </a:lnSpc>
            </a:pPr>
            <a:r>
              <a:rPr lang="en-US" sz="2800" b="1" i="1">
                <a:solidFill>
                  <a:srgbClr val="000000"/>
                </a:solidFill>
                <a:latin typeface="Arial"/>
              </a:rPr>
              <a:t>ATTREX-CONTRAST-CAST </a:t>
            </a:r>
            <a:endParaRPr/>
          </a:p>
          <a:p>
            <a:pPr algn="ctr">
              <a:lnSpc>
                <a:spcPct val="100000"/>
              </a:lnSpc>
            </a:pPr>
            <a:r>
              <a:rPr lang="en-US" sz="2800" b="1" i="1">
                <a:solidFill>
                  <a:srgbClr val="000000"/>
                </a:solidFill>
                <a:latin typeface="Arial"/>
              </a:rPr>
              <a:t>VSLS measurements</a:t>
            </a:r>
            <a:endParaRPr/>
          </a:p>
          <a:p>
            <a:pPr algn="ctr">
              <a:lnSpc>
                <a:spcPct val="100000"/>
              </a:lnSpc>
            </a:pPr>
            <a:endParaRPr/>
          </a:p>
          <a:p>
            <a:pPr algn="ctr">
              <a:lnSpc>
                <a:spcPct val="100000"/>
              </a:lnSpc>
            </a:pPr>
            <a:endParaRPr/>
          </a:p>
        </p:txBody>
      </p:sp>
      <p:sp>
        <p:nvSpPr>
          <p:cNvPr id="76" name="CustomShape 2"/>
          <p:cNvSpPr/>
          <p:nvPr/>
        </p:nvSpPr>
        <p:spPr>
          <a:xfrm>
            <a:off x="179640" y="3429000"/>
            <a:ext cx="8502120" cy="1746720"/>
          </a:xfrm>
          <a:prstGeom prst="rect">
            <a:avLst/>
          </a:prstGeom>
        </p:spPr>
        <p:txBody>
          <a:bodyPr lIns="0" tIns="0" rIns="0" bIns="0"/>
          <a:lstStyle/>
          <a:p>
            <a:pPr>
              <a:lnSpc>
                <a:spcPct val="100000"/>
              </a:lnSpc>
              <a:buFont typeface="StarSymbol"/>
              <a:buAutoNum type="arabicPeriod"/>
            </a:pPr>
            <a:r>
              <a:rPr lang="en-US" b="1" u="sng">
                <a:solidFill>
                  <a:srgbClr val="000000"/>
                </a:solidFill>
                <a:latin typeface="Arial"/>
              </a:rPr>
              <a:t>Michal Filus</a:t>
            </a:r>
            <a:r>
              <a:rPr lang="en-US" b="1">
                <a:solidFill>
                  <a:srgbClr val="000000"/>
                </a:solidFill>
                <a:latin typeface="Arial"/>
              </a:rPr>
              <a:t>, Neil Harris, Matt Ashfold*, John Pyle – </a:t>
            </a:r>
            <a:r>
              <a:rPr lang="en-US" b="1" i="1">
                <a:solidFill>
                  <a:srgbClr val="000000"/>
                </a:solidFill>
                <a:latin typeface="Arial"/>
              </a:rPr>
              <a:t>University of Cambridge, UK (*now: Nottingham University Malaysia Campus, Malaysia)</a:t>
            </a:r>
            <a:endParaRPr/>
          </a:p>
          <a:p>
            <a:pPr>
              <a:lnSpc>
                <a:spcPct val="100000"/>
              </a:lnSpc>
              <a:buFont typeface="StarSymbol"/>
              <a:buAutoNum type="arabicPeriod"/>
            </a:pPr>
            <a:r>
              <a:rPr lang="en-US" b="1">
                <a:solidFill>
                  <a:srgbClr val="000000"/>
                </a:solidFill>
                <a:latin typeface="Arial"/>
              </a:rPr>
              <a:t>Elena Meneguz, Alistair Manning – </a:t>
            </a:r>
            <a:r>
              <a:rPr lang="en-US" b="1" i="1">
                <a:solidFill>
                  <a:srgbClr val="000000"/>
                </a:solidFill>
                <a:latin typeface="Arial"/>
              </a:rPr>
              <a:t>UK Meteorological Office, UK</a:t>
            </a:r>
            <a:endParaRPr/>
          </a:p>
          <a:p>
            <a:pPr>
              <a:lnSpc>
                <a:spcPct val="100000"/>
              </a:lnSpc>
              <a:buFont typeface="StarSymbol"/>
              <a:buAutoNum type="arabicPeriod"/>
            </a:pPr>
            <a:r>
              <a:rPr lang="en-US" b="1">
                <a:solidFill>
                  <a:srgbClr val="000000"/>
                </a:solidFill>
                <a:latin typeface="Arial"/>
              </a:rPr>
              <a:t>Elliot Atlas, Maria Navarro, AWAS team – </a:t>
            </a:r>
            <a:r>
              <a:rPr lang="en-US" b="1" i="1">
                <a:solidFill>
                  <a:srgbClr val="000000"/>
                </a:solidFill>
                <a:latin typeface="Arial"/>
              </a:rPr>
              <a:t>Rosenstiel School of Marine and Atmospheric Science, University of Miami, US</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77" name="CustomShape 3"/>
          <p:cNvSpPr/>
          <p:nvPr/>
        </p:nvSpPr>
        <p:spPr>
          <a:xfrm>
            <a:off x="137160" y="5589360"/>
            <a:ext cx="8961480" cy="359280"/>
          </a:xfrm>
          <a:prstGeom prst="rect">
            <a:avLst/>
          </a:prstGeom>
        </p:spPr>
        <p:txBody>
          <a:bodyPr wrap="none" lIns="90000" tIns="45000" rIns="90000" bIns="45000"/>
          <a:lstStyle/>
          <a:p>
            <a:pPr>
              <a:lnSpc>
                <a:spcPct val="100000"/>
              </a:lnSpc>
            </a:pPr>
            <a:r>
              <a:rPr lang="en-US" b="1" i="1">
                <a:solidFill>
                  <a:srgbClr val="FFFFFF"/>
                </a:solidFill>
                <a:latin typeface="Arial"/>
              </a:rPr>
              <a:t>Boulder, CO, Joint Science Meeting for ATTREX-CONTRAST-CAST, 20-24.10.2014</a:t>
            </a:r>
            <a:endParaRPr/>
          </a:p>
        </p:txBody>
      </p:sp>
      <p:pic>
        <p:nvPicPr>
          <p:cNvPr id="78" name="Picture 2"/>
          <p:cNvPicPr/>
          <p:nvPr/>
        </p:nvPicPr>
        <p:blipFill>
          <a:blip r:embed="rId3"/>
          <a:stretch>
            <a:fillRect/>
          </a:stretch>
        </p:blipFill>
        <p:spPr>
          <a:xfrm>
            <a:off x="3420000" y="332640"/>
            <a:ext cx="3342960" cy="1320480"/>
          </a:xfrm>
          <a:prstGeom prst="rect">
            <a:avLst/>
          </a:prstGeom>
        </p:spPr>
      </p:pic>
      <p:sp>
        <p:nvSpPr>
          <p:cNvPr id="79" name="CustomShape 4"/>
          <p:cNvSpPr/>
          <p:nvPr/>
        </p:nvSpPr>
        <p:spPr>
          <a:xfrm>
            <a:off x="155520" y="-144360"/>
            <a:ext cx="299160" cy="299160"/>
          </a:xfrm>
          <a:prstGeom prst="rect">
            <a:avLst/>
          </a:prstGeom>
        </p:spPr>
      </p:sp>
      <p:sp>
        <p:nvSpPr>
          <p:cNvPr id="80" name="CustomShape 5"/>
          <p:cNvSpPr/>
          <p:nvPr/>
        </p:nvSpPr>
        <p:spPr>
          <a:xfrm>
            <a:off x="155520" y="-144360"/>
            <a:ext cx="299160" cy="299160"/>
          </a:xfrm>
          <a:prstGeom prst="rect">
            <a:avLst/>
          </a:prstGeom>
        </p:spPr>
      </p:sp>
      <p:pic>
        <p:nvPicPr>
          <p:cNvPr id="81" name="Picture 9"/>
          <p:cNvPicPr/>
          <p:nvPr/>
        </p:nvPicPr>
        <p:blipFill>
          <a:blip r:embed="rId4"/>
          <a:stretch>
            <a:fillRect/>
          </a:stretch>
        </p:blipFill>
        <p:spPr>
          <a:xfrm>
            <a:off x="7164360" y="260640"/>
            <a:ext cx="1489680" cy="1362240"/>
          </a:xfrm>
          <a:prstGeom prst="rect">
            <a:avLst/>
          </a:prstGeom>
        </p:spPr>
      </p:pic>
    </p:spTree>
  </p:cSld>
  <p:clrMapOvr>
    <a:masterClrMapping/>
  </p:clrMapOvr>
  <p:timing>
    <p:tnLst>
      <p:par>
        <p:cTn xmlns:p14="http://schemas.microsoft.com/office/powerpoint/2010/mai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5" name="CustomShape 1"/>
          <p:cNvSpPr/>
          <p:nvPr/>
        </p:nvSpPr>
        <p:spPr>
          <a:xfrm>
            <a:off x="384120" y="217080"/>
            <a:ext cx="8370000" cy="417960"/>
          </a:xfrm>
          <a:prstGeom prst="rect">
            <a:avLst/>
          </a:prstGeom>
        </p:spPr>
        <p:txBody>
          <a:bodyPr lIns="0" tIns="0" rIns="0" bIns="0"/>
          <a:lstStyle/>
          <a:p>
            <a:pPr algn="ctr">
              <a:lnSpc>
                <a:spcPct val="100000"/>
              </a:lnSpc>
            </a:pPr>
            <a:r>
              <a:rPr lang="en-US" sz="2400" b="1">
                <a:solidFill>
                  <a:srgbClr val="FFFFFF"/>
                </a:solidFill>
                <a:latin typeface="Arial"/>
              </a:rPr>
              <a:t>NAME for ATTREX 2013 – Correlation Plots</a:t>
            </a:r>
            <a:endParaRPr/>
          </a:p>
          <a:p>
            <a:pPr algn="ctr">
              <a:lnSpc>
                <a:spcPct val="100000"/>
              </a:lnSpc>
            </a:pPr>
            <a:endParaRPr/>
          </a:p>
        </p:txBody>
      </p:sp>
      <p:pic>
        <p:nvPicPr>
          <p:cNvPr id="126" name="Picture 3"/>
          <p:cNvPicPr/>
          <p:nvPr/>
        </p:nvPicPr>
        <p:blipFill>
          <a:blip r:embed="rId2"/>
          <a:stretch>
            <a:fillRect/>
          </a:stretch>
        </p:blipFill>
        <p:spPr>
          <a:xfrm>
            <a:off x="0" y="4864320"/>
            <a:ext cx="3001320" cy="1987920"/>
          </a:xfrm>
          <a:prstGeom prst="rect">
            <a:avLst/>
          </a:prstGeom>
        </p:spPr>
      </p:pic>
      <p:pic>
        <p:nvPicPr>
          <p:cNvPr id="127" name="Picture 4"/>
          <p:cNvPicPr/>
          <p:nvPr/>
        </p:nvPicPr>
        <p:blipFill>
          <a:blip r:embed="rId3"/>
          <a:stretch>
            <a:fillRect/>
          </a:stretch>
        </p:blipFill>
        <p:spPr>
          <a:xfrm>
            <a:off x="3060000" y="4864320"/>
            <a:ext cx="3001320" cy="1987920"/>
          </a:xfrm>
          <a:prstGeom prst="rect">
            <a:avLst/>
          </a:prstGeom>
        </p:spPr>
      </p:pic>
      <p:pic>
        <p:nvPicPr>
          <p:cNvPr id="128" name="Picture 5"/>
          <p:cNvPicPr/>
          <p:nvPr/>
        </p:nvPicPr>
        <p:blipFill>
          <a:blip r:embed="rId4"/>
          <a:stretch>
            <a:fillRect/>
          </a:stretch>
        </p:blipFill>
        <p:spPr>
          <a:xfrm>
            <a:off x="6136920" y="4864320"/>
            <a:ext cx="3001320" cy="1987920"/>
          </a:xfrm>
          <a:prstGeom prst="rect">
            <a:avLst/>
          </a:prstGeom>
        </p:spPr>
      </p:pic>
      <p:pic>
        <p:nvPicPr>
          <p:cNvPr id="129" name="Picture 6"/>
          <p:cNvPicPr/>
          <p:nvPr/>
        </p:nvPicPr>
        <p:blipFill>
          <a:blip r:embed="rId5"/>
          <a:stretch>
            <a:fillRect/>
          </a:stretch>
        </p:blipFill>
        <p:spPr>
          <a:xfrm>
            <a:off x="0" y="2781000"/>
            <a:ext cx="3001320" cy="1987920"/>
          </a:xfrm>
          <a:prstGeom prst="rect">
            <a:avLst/>
          </a:prstGeom>
        </p:spPr>
      </p:pic>
      <p:pic>
        <p:nvPicPr>
          <p:cNvPr id="130" name="Picture 7"/>
          <p:cNvPicPr/>
          <p:nvPr/>
        </p:nvPicPr>
        <p:blipFill>
          <a:blip r:embed="rId6"/>
          <a:stretch>
            <a:fillRect/>
          </a:stretch>
        </p:blipFill>
        <p:spPr>
          <a:xfrm>
            <a:off x="2988000" y="2853000"/>
            <a:ext cx="3001320" cy="1987920"/>
          </a:xfrm>
          <a:prstGeom prst="rect">
            <a:avLst/>
          </a:prstGeom>
        </p:spPr>
      </p:pic>
      <p:pic>
        <p:nvPicPr>
          <p:cNvPr id="131" name="Picture 8"/>
          <p:cNvPicPr/>
          <p:nvPr/>
        </p:nvPicPr>
        <p:blipFill>
          <a:blip r:embed="rId7"/>
          <a:stretch>
            <a:fillRect/>
          </a:stretch>
        </p:blipFill>
        <p:spPr>
          <a:xfrm>
            <a:off x="6136920" y="2853000"/>
            <a:ext cx="3001320" cy="1987920"/>
          </a:xfrm>
          <a:prstGeom prst="rect">
            <a:avLst/>
          </a:prstGeom>
        </p:spPr>
      </p:pic>
      <p:pic>
        <p:nvPicPr>
          <p:cNvPr id="132" name="Picture 9"/>
          <p:cNvPicPr/>
          <p:nvPr/>
        </p:nvPicPr>
        <p:blipFill>
          <a:blip r:embed="rId8"/>
          <a:stretch>
            <a:fillRect/>
          </a:stretch>
        </p:blipFill>
        <p:spPr>
          <a:xfrm>
            <a:off x="6136920" y="764640"/>
            <a:ext cx="3001320" cy="1987920"/>
          </a:xfrm>
          <a:prstGeom prst="rect">
            <a:avLst/>
          </a:prstGeom>
        </p:spPr>
      </p:pic>
      <p:pic>
        <p:nvPicPr>
          <p:cNvPr id="133" name="Picture 10"/>
          <p:cNvPicPr/>
          <p:nvPr/>
        </p:nvPicPr>
        <p:blipFill>
          <a:blip r:embed="rId9"/>
          <a:stretch>
            <a:fillRect/>
          </a:stretch>
        </p:blipFill>
        <p:spPr>
          <a:xfrm>
            <a:off x="3060000" y="764640"/>
            <a:ext cx="3001320" cy="1987920"/>
          </a:xfrm>
          <a:prstGeom prst="rect">
            <a:avLst/>
          </a:prstGeom>
        </p:spPr>
      </p:pic>
      <p:pic>
        <p:nvPicPr>
          <p:cNvPr id="134" name="Picture 11"/>
          <p:cNvPicPr/>
          <p:nvPr/>
        </p:nvPicPr>
        <p:blipFill>
          <a:blip r:embed="rId10"/>
          <a:stretch>
            <a:fillRect/>
          </a:stretch>
        </p:blipFill>
        <p:spPr>
          <a:xfrm>
            <a:off x="0" y="764640"/>
            <a:ext cx="3001320" cy="19879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CustomShape 1"/>
          <p:cNvSpPr/>
          <p:nvPr/>
        </p:nvSpPr>
        <p:spPr>
          <a:xfrm>
            <a:off x="407160" y="129600"/>
            <a:ext cx="8370000" cy="417960"/>
          </a:xfrm>
          <a:prstGeom prst="rect">
            <a:avLst/>
          </a:prstGeom>
        </p:spPr>
        <p:txBody>
          <a:bodyPr lIns="0" tIns="0" rIns="0" bIns="0"/>
          <a:lstStyle/>
          <a:p>
            <a:pPr algn="ctr">
              <a:lnSpc>
                <a:spcPct val="100000"/>
              </a:lnSpc>
            </a:pPr>
            <a:r>
              <a:rPr lang="en-US" sz="2400" b="1">
                <a:solidFill>
                  <a:srgbClr val="FFFFFF"/>
                </a:solidFill>
                <a:latin typeface="Arial"/>
              </a:rPr>
              <a:t>NAME for ATTREX 2013 – Correlation Plots</a:t>
            </a:r>
            <a:endParaRPr/>
          </a:p>
          <a:p>
            <a:pPr algn="ctr">
              <a:lnSpc>
                <a:spcPct val="100000"/>
              </a:lnSpc>
            </a:pPr>
            <a:endParaRPr/>
          </a:p>
        </p:txBody>
      </p:sp>
      <p:pic>
        <p:nvPicPr>
          <p:cNvPr id="136" name="Picture 135"/>
          <p:cNvPicPr/>
          <p:nvPr/>
        </p:nvPicPr>
        <p:blipFill>
          <a:blip r:embed="rId2"/>
          <a:stretch>
            <a:fillRect/>
          </a:stretch>
        </p:blipFill>
        <p:spPr>
          <a:xfrm>
            <a:off x="0" y="2103120"/>
            <a:ext cx="3016440" cy="2376360"/>
          </a:xfrm>
          <a:prstGeom prst="rect">
            <a:avLst/>
          </a:prstGeom>
        </p:spPr>
      </p:pic>
      <p:pic>
        <p:nvPicPr>
          <p:cNvPr id="137" name="Picture 136"/>
          <p:cNvPicPr/>
          <p:nvPr/>
        </p:nvPicPr>
        <p:blipFill>
          <a:blip r:embed="rId3"/>
          <a:stretch>
            <a:fillRect/>
          </a:stretch>
        </p:blipFill>
        <p:spPr>
          <a:xfrm>
            <a:off x="6035040" y="2103120"/>
            <a:ext cx="3016440" cy="2376360"/>
          </a:xfrm>
          <a:prstGeom prst="rect">
            <a:avLst/>
          </a:prstGeom>
        </p:spPr>
      </p:pic>
      <p:pic>
        <p:nvPicPr>
          <p:cNvPr id="138" name="Picture 137"/>
          <p:cNvPicPr/>
          <p:nvPr/>
        </p:nvPicPr>
        <p:blipFill>
          <a:blip r:embed="rId4"/>
          <a:stretch>
            <a:fillRect/>
          </a:stretch>
        </p:blipFill>
        <p:spPr>
          <a:xfrm>
            <a:off x="3017520" y="2103120"/>
            <a:ext cx="3016440" cy="2376360"/>
          </a:xfrm>
          <a:prstGeom prst="rect">
            <a:avLst/>
          </a:prstGeom>
        </p:spPr>
      </p:pic>
      <p:pic>
        <p:nvPicPr>
          <p:cNvPr id="139" name="Picture 138"/>
          <p:cNvPicPr/>
          <p:nvPr/>
        </p:nvPicPr>
        <p:blipFill>
          <a:blip r:embed="rId5"/>
          <a:stretch>
            <a:fillRect/>
          </a:stretch>
        </p:blipFill>
        <p:spPr>
          <a:xfrm>
            <a:off x="6217920" y="4480560"/>
            <a:ext cx="3016440" cy="2376360"/>
          </a:xfrm>
          <a:prstGeom prst="rect">
            <a:avLst/>
          </a:prstGeom>
        </p:spPr>
      </p:pic>
      <p:pic>
        <p:nvPicPr>
          <p:cNvPr id="140" name="Picture 139"/>
          <p:cNvPicPr/>
          <p:nvPr/>
        </p:nvPicPr>
        <p:blipFill>
          <a:blip r:embed="rId6"/>
          <a:stretch>
            <a:fillRect/>
          </a:stretch>
        </p:blipFill>
        <p:spPr>
          <a:xfrm>
            <a:off x="3017520" y="4480560"/>
            <a:ext cx="3016440" cy="2376360"/>
          </a:xfrm>
          <a:prstGeom prst="rect">
            <a:avLst/>
          </a:prstGeom>
        </p:spPr>
      </p:pic>
      <p:pic>
        <p:nvPicPr>
          <p:cNvPr id="141" name="Picture 140"/>
          <p:cNvPicPr/>
          <p:nvPr/>
        </p:nvPicPr>
        <p:blipFill>
          <a:blip r:embed="rId7"/>
          <a:stretch>
            <a:fillRect/>
          </a:stretch>
        </p:blipFill>
        <p:spPr>
          <a:xfrm>
            <a:off x="0" y="4480560"/>
            <a:ext cx="3016440" cy="2376360"/>
          </a:xfrm>
          <a:prstGeom prst="rect">
            <a:avLst/>
          </a:prstGeom>
        </p:spPr>
      </p:pic>
      <p:pic>
        <p:nvPicPr>
          <p:cNvPr id="142" name="Picture 141"/>
          <p:cNvPicPr/>
          <p:nvPr/>
        </p:nvPicPr>
        <p:blipFill>
          <a:blip r:embed="rId8"/>
          <a:stretch>
            <a:fillRect/>
          </a:stretch>
        </p:blipFill>
        <p:spPr>
          <a:xfrm>
            <a:off x="0" y="0"/>
            <a:ext cx="3016440" cy="2376360"/>
          </a:xfrm>
          <a:prstGeom prst="rect">
            <a:avLst/>
          </a:prstGeom>
        </p:spPr>
      </p:pic>
      <p:pic>
        <p:nvPicPr>
          <p:cNvPr id="143" name="Picture 142"/>
          <p:cNvPicPr/>
          <p:nvPr/>
        </p:nvPicPr>
        <p:blipFill>
          <a:blip r:embed="rId9"/>
          <a:stretch>
            <a:fillRect/>
          </a:stretch>
        </p:blipFill>
        <p:spPr>
          <a:xfrm>
            <a:off x="3017520" y="0"/>
            <a:ext cx="3016440" cy="2376360"/>
          </a:xfrm>
          <a:prstGeom prst="rect">
            <a:avLst/>
          </a:prstGeom>
        </p:spPr>
      </p:pic>
      <p:pic>
        <p:nvPicPr>
          <p:cNvPr id="144" name="Picture 143"/>
          <p:cNvPicPr/>
          <p:nvPr/>
        </p:nvPicPr>
        <p:blipFill>
          <a:blip r:embed="rId10"/>
          <a:stretch>
            <a:fillRect/>
          </a:stretch>
        </p:blipFill>
        <p:spPr>
          <a:xfrm>
            <a:off x="6035040" y="0"/>
            <a:ext cx="3016440" cy="2376360"/>
          </a:xfrm>
          <a:prstGeom prst="rect">
            <a:avLst/>
          </a:prstGeom>
        </p:spPr>
      </p:pic>
      <p:sp>
        <p:nvSpPr>
          <p:cNvPr id="145" name="CustomShape 2"/>
          <p:cNvSpPr/>
          <p:nvPr/>
        </p:nvSpPr>
        <p:spPr>
          <a:xfrm>
            <a:off x="52560" y="19440"/>
            <a:ext cx="938520" cy="422640"/>
          </a:xfrm>
          <a:prstGeom prst="rect">
            <a:avLst/>
          </a:prstGeom>
        </p:spPr>
        <p:txBody>
          <a:bodyPr wrap="none" lIns="90000" tIns="45000" rIns="90000" bIns="45000"/>
          <a:lstStyle/>
          <a:p>
            <a:r>
              <a:rPr lang="en-US" sz="2000" b="1" i="1"/>
              <a:t>CHBr3</a:t>
            </a:r>
            <a:endParaRPr/>
          </a:p>
        </p:txBody>
      </p:sp>
      <p:sp>
        <p:nvSpPr>
          <p:cNvPr id="146" name="CustomShape 3"/>
          <p:cNvSpPr/>
          <p:nvPr/>
        </p:nvSpPr>
        <p:spPr>
          <a:xfrm>
            <a:off x="0" y="2103120"/>
            <a:ext cx="1044720" cy="422640"/>
          </a:xfrm>
          <a:prstGeom prst="rect">
            <a:avLst/>
          </a:prstGeom>
        </p:spPr>
        <p:txBody>
          <a:bodyPr wrap="none" lIns="90000" tIns="45000" rIns="90000" bIns="45000"/>
          <a:lstStyle/>
          <a:p>
            <a:r>
              <a:rPr lang="en-US" sz="2000" b="1" i="1"/>
              <a:t>CH2Br2</a:t>
            </a:r>
            <a:endParaRPr/>
          </a:p>
        </p:txBody>
      </p:sp>
      <p:sp>
        <p:nvSpPr>
          <p:cNvPr id="147" name="CustomShape 4"/>
          <p:cNvSpPr/>
          <p:nvPr/>
        </p:nvSpPr>
        <p:spPr>
          <a:xfrm>
            <a:off x="0" y="4480560"/>
            <a:ext cx="725040" cy="422640"/>
          </a:xfrm>
          <a:prstGeom prst="rect">
            <a:avLst/>
          </a:prstGeom>
        </p:spPr>
        <p:txBody>
          <a:bodyPr wrap="none" lIns="90000" tIns="45000" rIns="90000" bIns="45000"/>
          <a:lstStyle/>
          <a:p>
            <a:r>
              <a:rPr lang="en-US" sz="2000" b="1" i="1"/>
              <a:t>CH3I</a:t>
            </a:r>
            <a:endParaRPr/>
          </a:p>
        </p:txBody>
      </p:sp>
    </p:spTree>
  </p:cSld>
  <p:clrMapOvr>
    <a:masterClrMapping/>
  </p:clrMapOvr>
  <p:timing>
    <p:tnLst>
      <p:par>
        <p:cTn xmlns:p14="http://schemas.microsoft.com/office/powerpoint/2010/mai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CustomShape 1"/>
          <p:cNvSpPr/>
          <p:nvPr/>
        </p:nvSpPr>
        <p:spPr>
          <a:xfrm>
            <a:off x="384120" y="398520"/>
            <a:ext cx="8370000" cy="417960"/>
          </a:xfrm>
          <a:prstGeom prst="rect">
            <a:avLst/>
          </a:prstGeom>
        </p:spPr>
        <p:txBody>
          <a:bodyPr lIns="0" tIns="0" rIns="0" bIns="0"/>
          <a:lstStyle/>
          <a:p>
            <a:pPr algn="ctr">
              <a:lnSpc>
                <a:spcPct val="100000"/>
              </a:lnSpc>
            </a:pPr>
            <a:r>
              <a:rPr lang="en-US" sz="2400" b="1">
                <a:solidFill>
                  <a:srgbClr val="FFFFFF"/>
                </a:solidFill>
                <a:latin typeface="Arial"/>
              </a:rPr>
              <a:t>ATTREX2013 RF04: Evidence of a Kelvin Wave</a:t>
            </a:r>
            <a:endParaRPr/>
          </a:p>
        </p:txBody>
      </p:sp>
      <p:pic>
        <p:nvPicPr>
          <p:cNvPr id="149" name="Picture 2"/>
          <p:cNvPicPr/>
          <p:nvPr/>
        </p:nvPicPr>
        <p:blipFill>
          <a:blip r:embed="rId2"/>
          <a:stretch>
            <a:fillRect/>
          </a:stretch>
        </p:blipFill>
        <p:spPr>
          <a:xfrm>
            <a:off x="1006200" y="1371600"/>
            <a:ext cx="7233480" cy="4661280"/>
          </a:xfrm>
          <a:prstGeom prst="rect">
            <a:avLst/>
          </a:prstGeom>
        </p:spPr>
      </p:pic>
      <p:sp>
        <p:nvSpPr>
          <p:cNvPr id="150" name="CustomShape 2"/>
          <p:cNvSpPr/>
          <p:nvPr/>
        </p:nvSpPr>
        <p:spPr>
          <a:xfrm>
            <a:off x="1188720" y="5616720"/>
            <a:ext cx="7050960" cy="393840"/>
          </a:xfrm>
          <a:prstGeom prst="rect">
            <a:avLst/>
          </a:prstGeom>
          <a:solidFill>
            <a:srgbClr val="CFE7F5"/>
          </a:solidFill>
          <a:ln>
            <a:solidFill>
              <a:srgbClr val="808080"/>
            </a:solidFill>
          </a:ln>
        </p:spPr>
      </p:sp>
      <p:sp>
        <p:nvSpPr>
          <p:cNvPr id="151" name="CustomShape 3"/>
          <p:cNvSpPr/>
          <p:nvPr/>
        </p:nvSpPr>
        <p:spPr>
          <a:xfrm>
            <a:off x="1554480" y="5666040"/>
            <a:ext cx="5659200" cy="344520"/>
          </a:xfrm>
          <a:prstGeom prst="rect">
            <a:avLst/>
          </a:prstGeom>
        </p:spPr>
        <p:txBody>
          <a:bodyPr wrap="none" lIns="90000" tIns="45000" rIns="90000" bIns="45000"/>
          <a:lstStyle/>
          <a:p>
            <a:r>
              <a:rPr lang="en-US"/>
              <a:t>NP15000, box dimensions: 0.1 deg x 0.1 deg x 0.3 km</a:t>
            </a:r>
            <a:endParaRPr/>
          </a:p>
        </p:txBody>
      </p:sp>
    </p:spTree>
  </p:cSld>
  <p:clrMapOvr>
    <a:masterClrMapping/>
  </p:clrMapOvr>
  <p:timing>
    <p:tnLst>
      <p:par>
        <p:cTn xmlns:p14="http://schemas.microsoft.com/office/powerpoint/2010/mai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CustomShape 1"/>
          <p:cNvSpPr/>
          <p:nvPr/>
        </p:nvSpPr>
        <p:spPr>
          <a:xfrm>
            <a:off x="403200" y="308520"/>
            <a:ext cx="8370000" cy="417960"/>
          </a:xfrm>
          <a:prstGeom prst="rect">
            <a:avLst/>
          </a:prstGeom>
        </p:spPr>
        <p:txBody>
          <a:bodyPr lIns="0" tIns="0" rIns="0" bIns="0"/>
          <a:lstStyle/>
          <a:p>
            <a:pPr algn="ctr">
              <a:lnSpc>
                <a:spcPct val="100000"/>
              </a:lnSpc>
            </a:pPr>
            <a:r>
              <a:rPr lang="en-US" sz="2400" b="1">
                <a:solidFill>
                  <a:srgbClr val="FFFFFF"/>
                </a:solidFill>
                <a:latin typeface="Arial"/>
              </a:rPr>
              <a:t>NAME for ATTREX 2013 – Correlation Plots Summary</a:t>
            </a:r>
            <a:endParaRPr/>
          </a:p>
        </p:txBody>
      </p:sp>
      <p:pic>
        <p:nvPicPr>
          <p:cNvPr id="153" name="Picture 152"/>
          <p:cNvPicPr/>
          <p:nvPr/>
        </p:nvPicPr>
        <p:blipFill>
          <a:blip r:embed="rId2"/>
          <a:stretch>
            <a:fillRect/>
          </a:stretch>
        </p:blipFill>
        <p:spPr>
          <a:xfrm>
            <a:off x="-19800" y="729720"/>
            <a:ext cx="4588560" cy="3016080"/>
          </a:xfrm>
          <a:prstGeom prst="rect">
            <a:avLst/>
          </a:prstGeom>
        </p:spPr>
      </p:pic>
      <p:pic>
        <p:nvPicPr>
          <p:cNvPr id="154" name="Picture 153"/>
          <p:cNvPicPr/>
          <p:nvPr/>
        </p:nvPicPr>
        <p:blipFill>
          <a:blip r:embed="rId3"/>
          <a:stretch>
            <a:fillRect/>
          </a:stretch>
        </p:blipFill>
        <p:spPr>
          <a:xfrm>
            <a:off x="4572000" y="731520"/>
            <a:ext cx="4568760" cy="3014280"/>
          </a:xfrm>
          <a:prstGeom prst="rect">
            <a:avLst/>
          </a:prstGeom>
        </p:spPr>
      </p:pic>
      <p:pic>
        <p:nvPicPr>
          <p:cNvPr id="155" name="Picture 154"/>
          <p:cNvPicPr/>
          <p:nvPr/>
        </p:nvPicPr>
        <p:blipFill>
          <a:blip r:embed="rId4"/>
          <a:stretch>
            <a:fillRect/>
          </a:stretch>
        </p:blipFill>
        <p:spPr>
          <a:xfrm>
            <a:off x="2357640" y="3806280"/>
            <a:ext cx="4588560" cy="3049560"/>
          </a:xfrm>
          <a:prstGeom prst="rect">
            <a:avLst/>
          </a:prstGeom>
        </p:spPr>
      </p:pic>
    </p:spTree>
  </p:cSld>
  <p:clrMapOvr>
    <a:masterClrMapping/>
  </p:clrMapOvr>
  <p:timing>
    <p:tnLst>
      <p:par>
        <p:cTn xmlns:p14="http://schemas.microsoft.com/office/powerpoint/2010/mai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CustomShape 1"/>
          <p:cNvSpPr/>
          <p:nvPr/>
        </p:nvSpPr>
        <p:spPr>
          <a:xfrm>
            <a:off x="384120" y="398520"/>
            <a:ext cx="8370000" cy="417960"/>
          </a:xfrm>
          <a:prstGeom prst="rect">
            <a:avLst/>
          </a:prstGeom>
        </p:spPr>
        <p:txBody>
          <a:bodyPr lIns="0" tIns="0" rIns="0" bIns="0"/>
          <a:lstStyle/>
          <a:p>
            <a:pPr algn="ctr">
              <a:lnSpc>
                <a:spcPct val="100000"/>
              </a:lnSpc>
            </a:pPr>
            <a:r>
              <a:rPr lang="en-US" sz="2400" b="1">
                <a:solidFill>
                  <a:srgbClr val="FFFFFF"/>
                </a:solidFill>
                <a:latin typeface="Arial"/>
              </a:rPr>
              <a:t>Conclusions &amp; future work</a:t>
            </a:r>
            <a:endParaRPr/>
          </a:p>
        </p:txBody>
      </p:sp>
      <p:sp>
        <p:nvSpPr>
          <p:cNvPr id="157" name="CustomShape 2"/>
          <p:cNvSpPr/>
          <p:nvPr/>
        </p:nvSpPr>
        <p:spPr>
          <a:xfrm>
            <a:off x="182880" y="1463040"/>
            <a:ext cx="8569440" cy="4061520"/>
          </a:xfrm>
          <a:prstGeom prst="rect">
            <a:avLst/>
          </a:prstGeom>
        </p:spPr>
        <p:txBody>
          <a:bodyPr lIns="0" tIns="0" rIns="0" bIns="0"/>
          <a:lstStyle/>
          <a:p>
            <a:pPr>
              <a:lnSpc>
                <a:spcPct val="100000"/>
              </a:lnSpc>
              <a:buFont typeface="StarSymbol"/>
              <a:buChar char="l"/>
            </a:pPr>
            <a:r>
              <a:rPr lang="en-US">
                <a:solidFill>
                  <a:srgbClr val="003E72"/>
                </a:solidFill>
                <a:latin typeface="Arial"/>
              </a:rPr>
              <a:t>Some</a:t>
            </a:r>
            <a:r>
              <a:rPr lang="en-US" b="1">
                <a:solidFill>
                  <a:srgbClr val="003E72"/>
                </a:solidFill>
                <a:latin typeface="Arial"/>
              </a:rPr>
              <a:t> correlation</a:t>
            </a:r>
            <a:r>
              <a:rPr lang="en-US">
                <a:solidFill>
                  <a:srgbClr val="003E72"/>
                </a:solidFill>
                <a:latin typeface="Arial"/>
              </a:rPr>
              <a:t> of high fractions of trajectories from below 5 km and high tracer concentration (meteorology? Convection scheme? ATTREX too high?)</a:t>
            </a:r>
            <a:endParaRPr/>
          </a:p>
          <a:p>
            <a:pPr>
              <a:lnSpc>
                <a:spcPct val="100000"/>
              </a:lnSpc>
            </a:pPr>
            <a:endParaRPr/>
          </a:p>
          <a:p>
            <a:pPr>
              <a:lnSpc>
                <a:spcPct val="100000"/>
              </a:lnSpc>
              <a:buFont typeface="StarSymbol"/>
              <a:buChar char="l"/>
            </a:pPr>
            <a:r>
              <a:rPr lang="en-US">
                <a:solidFill>
                  <a:srgbClr val="003E72"/>
                </a:solidFill>
                <a:latin typeface="Arial"/>
              </a:rPr>
              <a:t>NAME accounts for some of influence of low-level airmass in UTLS</a:t>
            </a:r>
            <a:endParaRPr/>
          </a:p>
          <a:p>
            <a:pPr>
              <a:lnSpc>
                <a:spcPct val="100000"/>
              </a:lnSpc>
            </a:pPr>
            <a:endParaRPr/>
          </a:p>
          <a:p>
            <a:pPr>
              <a:lnSpc>
                <a:spcPct val="100000"/>
              </a:lnSpc>
              <a:buFont typeface="StarSymbol"/>
              <a:buChar char="l"/>
            </a:pPr>
            <a:r>
              <a:rPr lang="en-US">
                <a:solidFill>
                  <a:srgbClr val="003E72"/>
                </a:solidFill>
                <a:latin typeface="Arial"/>
              </a:rPr>
              <a:t>Compare NAME results with GWAS observations</a:t>
            </a:r>
            <a:endParaRPr/>
          </a:p>
          <a:p>
            <a:pPr>
              <a:lnSpc>
                <a:spcPct val="100000"/>
              </a:lnSpc>
            </a:pPr>
            <a:endParaRPr/>
          </a:p>
          <a:p>
            <a:pPr>
              <a:lnSpc>
                <a:spcPct val="100000"/>
              </a:lnSpc>
              <a:buFont typeface="StarSymbol"/>
              <a:buChar char="l"/>
            </a:pPr>
            <a:r>
              <a:rPr lang="en-US" i="1">
                <a:solidFill>
                  <a:srgbClr val="2C001E"/>
                </a:solidFill>
                <a:latin typeface="Arial"/>
              </a:rPr>
              <a:t>CONTRAST 2014 vs ATTREX 2013 vs ATTREX 2014 – ongoing work</a:t>
            </a:r>
            <a:endParaRPr/>
          </a:p>
          <a:p>
            <a:pPr>
              <a:lnSpc>
                <a:spcPct val="100000"/>
              </a:lnSpc>
            </a:pPr>
            <a:endParaRPr/>
          </a:p>
          <a:p>
            <a:pPr>
              <a:lnSpc>
                <a:spcPct val="100000"/>
              </a:lnSpc>
              <a:buFont typeface="StarSymbol"/>
              <a:buChar char="l"/>
            </a:pPr>
            <a:r>
              <a:rPr lang="en-US" i="1">
                <a:solidFill>
                  <a:srgbClr val="2C001E"/>
                </a:solidFill>
                <a:latin typeface="Arial"/>
              </a:rPr>
              <a:t>Look into tracer relationships more closely – test other tracers/instruments</a:t>
            </a:r>
            <a:endParaRPr/>
          </a:p>
          <a:p>
            <a:pPr>
              <a:lnSpc>
                <a:spcPct val="100000"/>
              </a:lnSpc>
            </a:pPr>
            <a:endParaRPr/>
          </a:p>
          <a:p>
            <a:pPr>
              <a:lnSpc>
                <a:spcPct val="100000"/>
              </a:lnSpc>
              <a:buFont typeface="StarSymbol"/>
              <a:buChar char="l"/>
            </a:pPr>
            <a:r>
              <a:rPr lang="en-US" i="1">
                <a:solidFill>
                  <a:srgbClr val="2C001E"/>
                </a:solidFill>
                <a:latin typeface="Arial"/>
              </a:rPr>
              <a:t>Use new convection scheme, developed for new version of NAME</a:t>
            </a:r>
            <a:endParaRPr/>
          </a:p>
          <a:p>
            <a:pPr>
              <a:lnSpc>
                <a:spcPct val="100000"/>
              </a:lnSpc>
            </a:pPr>
            <a:endParaRPr/>
          </a:p>
          <a:p>
            <a:pPr>
              <a:lnSpc>
                <a:spcPct val="100000"/>
              </a:lnSpc>
              <a:buFont typeface="StarSymbol"/>
              <a:buChar char="l"/>
            </a:pPr>
            <a:r>
              <a:rPr lang="en-US" i="1">
                <a:solidFill>
                  <a:srgbClr val="2C001E"/>
                </a:solidFill>
                <a:latin typeface="Arial"/>
              </a:rPr>
              <a:t>Initial concentrations for VSLS assigned to particles which originated from below 5/1 km → final concentrations at flight altitudes determined based on e-folding equation </a:t>
            </a:r>
            <a:endParaRPr/>
          </a:p>
          <a:p>
            <a:pPr>
              <a:lnSpc>
                <a:spcPct val="100000"/>
              </a:lnSpc>
            </a:pPr>
            <a:endParaRPr/>
          </a:p>
        </p:txBody>
      </p:sp>
    </p:spTree>
  </p:cSld>
  <p:clrMapOvr>
    <a:masterClrMapping/>
  </p:clrMapOvr>
  <p:timing>
    <p:tnLst>
      <p:par>
        <p:cTn xmlns:p14="http://schemas.microsoft.com/office/powerpoint/2010/mai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CustomShape 1"/>
          <p:cNvSpPr/>
          <p:nvPr/>
        </p:nvSpPr>
        <p:spPr>
          <a:xfrm>
            <a:off x="384120" y="398520"/>
            <a:ext cx="8370000" cy="417960"/>
          </a:xfrm>
          <a:prstGeom prst="rect">
            <a:avLst/>
          </a:prstGeom>
        </p:spPr>
        <p:txBody>
          <a:bodyPr lIns="0" tIns="0" rIns="0" bIns="0"/>
          <a:lstStyle/>
          <a:p>
            <a:pPr algn="ctr">
              <a:lnSpc>
                <a:spcPct val="100000"/>
              </a:lnSpc>
            </a:pPr>
            <a:r>
              <a:rPr lang="en-US" sz="2400" b="1">
                <a:solidFill>
                  <a:srgbClr val="FFFFFF"/>
                </a:solidFill>
                <a:latin typeface="Arial"/>
              </a:rPr>
              <a:t>Acknowledgements</a:t>
            </a:r>
            <a:endParaRPr/>
          </a:p>
        </p:txBody>
      </p:sp>
      <p:sp>
        <p:nvSpPr>
          <p:cNvPr id="159" name="CustomShape 2"/>
          <p:cNvSpPr/>
          <p:nvPr/>
        </p:nvSpPr>
        <p:spPr>
          <a:xfrm>
            <a:off x="395640" y="1328400"/>
            <a:ext cx="8368200" cy="4061520"/>
          </a:xfrm>
          <a:prstGeom prst="rect">
            <a:avLst/>
          </a:prstGeom>
        </p:spPr>
        <p:txBody>
          <a:bodyPr lIns="0" tIns="0" rIns="0" bIns="0"/>
          <a:lstStyle/>
          <a:p>
            <a:pPr>
              <a:lnSpc>
                <a:spcPct val="100000"/>
              </a:lnSpc>
              <a:buFont typeface="StarSymbol"/>
              <a:buChar char="l"/>
            </a:pPr>
            <a:r>
              <a:rPr lang="en-US">
                <a:solidFill>
                  <a:srgbClr val="003E72"/>
                </a:solidFill>
                <a:latin typeface="Arial"/>
              </a:rPr>
              <a:t>Many thanks to:</a:t>
            </a:r>
            <a:endParaRPr/>
          </a:p>
          <a:p>
            <a:pPr>
              <a:lnSpc>
                <a:spcPct val="100000"/>
              </a:lnSpc>
            </a:pPr>
            <a:endParaRPr/>
          </a:p>
          <a:p>
            <a:pPr lvl="1">
              <a:lnSpc>
                <a:spcPct val="100000"/>
              </a:lnSpc>
              <a:buFont typeface="StarSymbol"/>
              <a:buChar char="l"/>
            </a:pPr>
            <a:r>
              <a:rPr lang="en-US" u="sng">
                <a:solidFill>
                  <a:srgbClr val="003E72"/>
                </a:solidFill>
                <a:latin typeface="Arial"/>
              </a:rPr>
              <a:t>Neil Harris</a:t>
            </a:r>
            <a:r>
              <a:rPr lang="en-US">
                <a:solidFill>
                  <a:srgbClr val="003E72"/>
                </a:solidFill>
                <a:latin typeface="Arial"/>
              </a:rPr>
              <a:t>, CAST team</a:t>
            </a:r>
            <a:endParaRPr/>
          </a:p>
          <a:p>
            <a:pPr lvl="1">
              <a:lnSpc>
                <a:spcPct val="100000"/>
              </a:lnSpc>
              <a:buFont typeface="StarSymbol"/>
              <a:buChar char="l"/>
            </a:pPr>
            <a:r>
              <a:rPr lang="en-US">
                <a:solidFill>
                  <a:srgbClr val="003E72"/>
                </a:solidFill>
                <a:latin typeface="Arial"/>
              </a:rPr>
              <a:t>ATTREX/CONTRAST GWAS/AWAS team</a:t>
            </a:r>
            <a:endParaRPr/>
          </a:p>
          <a:p>
            <a:pPr lvl="1">
              <a:lnSpc>
                <a:spcPct val="100000"/>
              </a:lnSpc>
              <a:buFont typeface="StarSymbol"/>
              <a:buChar char="l"/>
            </a:pPr>
            <a:r>
              <a:rPr lang="en-US">
                <a:solidFill>
                  <a:srgbClr val="003E72"/>
                </a:solidFill>
                <a:latin typeface="Arial"/>
              </a:rPr>
              <a:t>UK Met Office: Elena Meneguz and Alistair Manning, Atmospheric Dispersion Group</a:t>
            </a:r>
            <a:endParaRPr/>
          </a:p>
          <a:p>
            <a:pPr lvl="1">
              <a:lnSpc>
                <a:spcPct val="100000"/>
              </a:lnSpc>
              <a:buFont typeface="StarSymbol"/>
              <a:buChar char="l"/>
            </a:pPr>
            <a:r>
              <a:rPr lang="en-US">
                <a:solidFill>
                  <a:srgbClr val="003E72"/>
                </a:solidFill>
                <a:latin typeface="Arial"/>
              </a:rPr>
              <a:t>CAS colleagues: Michelle Cain, Sarah Connors, Matt Ashfold</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lvl="1">
              <a:lnSpc>
                <a:spcPct val="100000"/>
              </a:lnSpc>
              <a:buFont typeface="StarSymbol"/>
              <a:buChar char="l"/>
            </a:pPr>
            <a:r>
              <a:rPr lang="en-US" sz="1600" b="1" i="1">
                <a:solidFill>
                  <a:srgbClr val="003E72"/>
                </a:solidFill>
                <a:latin typeface="Arial"/>
              </a:rPr>
              <a:t>Address for correspondence/questions/collaboration: </a:t>
            </a:r>
            <a:r>
              <a:rPr lang="en-US" sz="1600" b="1" i="1" u="sng">
                <a:solidFill>
                  <a:srgbClr val="58A618"/>
                </a:solidFill>
                <a:latin typeface="Arial"/>
                <a:hlinkClick r:id="rId2"/>
              </a:rPr>
              <a:t>mtf34@cam.ac.uk</a:t>
            </a:r>
            <a:endParaRPr/>
          </a:p>
          <a:p>
            <a:pPr lvl="1">
              <a:lnSpc>
                <a:spcPct val="100000"/>
              </a:lnSpc>
              <a:buFont typeface="StarSymbol"/>
              <a:buChar char="l"/>
            </a:pPr>
            <a:r>
              <a:rPr lang="en-US" sz="1600" b="1" i="1">
                <a:solidFill>
                  <a:srgbClr val="003E72"/>
                </a:solidFill>
                <a:latin typeface="Arial"/>
              </a:rPr>
              <a:t>Centre for Atmospheric Science, </a:t>
            </a:r>
            <a:r>
              <a:rPr lang="en-US" sz="1600" u="sng">
                <a:solidFill>
                  <a:srgbClr val="003E72"/>
                </a:solidFill>
                <a:latin typeface="Arial"/>
                <a:hlinkClick r:id="rId3"/>
              </a:rPr>
              <a:t>www.atm.ch.cam.ac.uk</a:t>
            </a:r>
            <a:endParaRPr/>
          </a:p>
          <a:p>
            <a:pPr lvl="1">
              <a:lnSpc>
                <a:spcPct val="100000"/>
              </a:lnSpc>
              <a:buFont typeface="StarSymbol"/>
              <a:buChar char="l"/>
            </a:pPr>
            <a:r>
              <a:rPr lang="en-US" sz="1600">
                <a:solidFill>
                  <a:srgbClr val="003E72"/>
                </a:solidFill>
                <a:latin typeface="Arial"/>
              </a:rPr>
              <a:t>CAST website: www-cast.ch.cam.ac.uk</a:t>
            </a:r>
            <a:endParaRPr/>
          </a:p>
        </p:txBody>
      </p:sp>
      <p:pic>
        <p:nvPicPr>
          <p:cNvPr id="160" name="Picture 159"/>
          <p:cNvPicPr/>
          <p:nvPr/>
        </p:nvPicPr>
        <p:blipFill>
          <a:blip r:embed="rId4"/>
          <a:stretch>
            <a:fillRect/>
          </a:stretch>
        </p:blipFill>
        <p:spPr>
          <a:xfrm>
            <a:off x="0" y="3383640"/>
            <a:ext cx="9141480" cy="1905120"/>
          </a:xfrm>
          <a:prstGeom prst="rect">
            <a:avLst/>
          </a:prstGeom>
        </p:spPr>
      </p:pic>
    </p:spTree>
  </p:cSld>
  <p:clrMapOvr>
    <a:masterClrMapping/>
  </p:clrMapOvr>
  <p:timing>
    <p:tnLst>
      <p:par>
        <p:cTn xmlns:p14="http://schemas.microsoft.com/office/powerpoint/2010/mai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1" name="CustomShape 1"/>
          <p:cNvSpPr/>
          <p:nvPr/>
        </p:nvSpPr>
        <p:spPr>
          <a:xfrm>
            <a:off x="384120" y="398520"/>
            <a:ext cx="8370000" cy="417960"/>
          </a:xfrm>
          <a:prstGeom prst="rect">
            <a:avLst/>
          </a:prstGeom>
        </p:spPr>
        <p:txBody>
          <a:bodyPr lIns="0" tIns="0" rIns="0" bIns="0"/>
          <a:lstStyle/>
          <a:p>
            <a:pPr>
              <a:lnSpc>
                <a:spcPct val="100000"/>
              </a:lnSpc>
            </a:pPr>
            <a:r>
              <a:rPr lang="en-US" sz="2600" b="1">
                <a:solidFill>
                  <a:srgbClr val="FFFFFF"/>
                </a:solidFill>
                <a:latin typeface="Arial"/>
              </a:rPr>
              <a:t>NAME for ATTREX 2013 – Research Flight 04</a:t>
            </a:r>
            <a:endParaRPr/>
          </a:p>
        </p:txBody>
      </p:sp>
      <p:sp>
        <p:nvSpPr>
          <p:cNvPr id="162" name="CustomShape 2"/>
          <p:cNvSpPr/>
          <p:nvPr/>
        </p:nvSpPr>
        <p:spPr>
          <a:xfrm>
            <a:off x="384120" y="1708200"/>
            <a:ext cx="8368200" cy="4061520"/>
          </a:xfrm>
          <a:prstGeom prst="rect">
            <a:avLst/>
          </a:prstGeom>
        </p:spPr>
        <p:txBody>
          <a:bodyPr lIns="0" tIns="0" rIns="0" bIns="0"/>
          <a:lstStyle/>
          <a:p>
            <a:pPr>
              <a:lnSpc>
                <a:spcPct val="100000"/>
              </a:lnSpc>
            </a:pPr>
            <a:endParaRPr/>
          </a:p>
          <a:p>
            <a:pPr>
              <a:lnSpc>
                <a:spcPct val="100000"/>
              </a:lnSpc>
            </a:pPr>
            <a:endParaRPr/>
          </a:p>
        </p:txBody>
      </p:sp>
      <p:pic>
        <p:nvPicPr>
          <p:cNvPr id="163" name="Picture 8"/>
          <p:cNvPicPr/>
          <p:nvPr/>
        </p:nvPicPr>
        <p:blipFill>
          <a:blip r:embed="rId2"/>
          <a:stretch>
            <a:fillRect/>
          </a:stretch>
        </p:blipFill>
        <p:spPr>
          <a:xfrm>
            <a:off x="683640" y="908640"/>
            <a:ext cx="2961360" cy="2961360"/>
          </a:xfrm>
          <a:prstGeom prst="rect">
            <a:avLst/>
          </a:prstGeom>
        </p:spPr>
      </p:pic>
      <p:pic>
        <p:nvPicPr>
          <p:cNvPr id="164" name="Picture 9"/>
          <p:cNvPicPr/>
          <p:nvPr/>
        </p:nvPicPr>
        <p:blipFill>
          <a:blip r:embed="rId3"/>
          <a:stretch>
            <a:fillRect/>
          </a:stretch>
        </p:blipFill>
        <p:spPr>
          <a:xfrm>
            <a:off x="683640" y="3870000"/>
            <a:ext cx="2982240" cy="2982240"/>
          </a:xfrm>
          <a:prstGeom prst="rect">
            <a:avLst/>
          </a:prstGeom>
        </p:spPr>
      </p:pic>
      <p:pic>
        <p:nvPicPr>
          <p:cNvPr id="165" name="Picture 10"/>
          <p:cNvPicPr/>
          <p:nvPr/>
        </p:nvPicPr>
        <p:blipFill>
          <a:blip r:embed="rId4"/>
          <a:stretch>
            <a:fillRect/>
          </a:stretch>
        </p:blipFill>
        <p:spPr>
          <a:xfrm>
            <a:off x="4716000" y="4899600"/>
            <a:ext cx="3423240" cy="1952640"/>
          </a:xfrm>
          <a:prstGeom prst="rect">
            <a:avLst/>
          </a:prstGeom>
        </p:spPr>
      </p:pic>
      <p:pic>
        <p:nvPicPr>
          <p:cNvPr id="166" name="Picture 11"/>
          <p:cNvPicPr/>
          <p:nvPr/>
        </p:nvPicPr>
        <p:blipFill>
          <a:blip r:embed="rId5"/>
          <a:stretch>
            <a:fillRect/>
          </a:stretch>
        </p:blipFill>
        <p:spPr>
          <a:xfrm>
            <a:off x="4644000" y="908640"/>
            <a:ext cx="3423240" cy="1952640"/>
          </a:xfrm>
          <a:prstGeom prst="rect">
            <a:avLst/>
          </a:prstGeom>
        </p:spPr>
      </p:pic>
      <p:pic>
        <p:nvPicPr>
          <p:cNvPr id="167" name="Picture 12"/>
          <p:cNvPicPr/>
          <p:nvPr/>
        </p:nvPicPr>
        <p:blipFill>
          <a:blip r:embed="rId6"/>
          <a:stretch>
            <a:fillRect/>
          </a:stretch>
        </p:blipFill>
        <p:spPr>
          <a:xfrm>
            <a:off x="4716000" y="2925000"/>
            <a:ext cx="3423240" cy="19526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8" name="CustomShape 1"/>
          <p:cNvSpPr/>
          <p:nvPr/>
        </p:nvSpPr>
        <p:spPr>
          <a:xfrm>
            <a:off x="384120" y="398520"/>
            <a:ext cx="8370000" cy="417960"/>
          </a:xfrm>
          <a:prstGeom prst="rect">
            <a:avLst/>
          </a:prstGeom>
        </p:spPr>
        <p:txBody>
          <a:bodyPr lIns="0" tIns="0" rIns="0" bIns="0"/>
          <a:lstStyle/>
          <a:p>
            <a:pPr>
              <a:lnSpc>
                <a:spcPct val="100000"/>
              </a:lnSpc>
            </a:pPr>
            <a:r>
              <a:rPr lang="en-US" sz="2600" b="1">
                <a:solidFill>
                  <a:srgbClr val="FFFFFF"/>
                </a:solidFill>
                <a:latin typeface="Arial"/>
              </a:rPr>
              <a:t>NAME for ATTREX 2013 – Research Flight 04</a:t>
            </a:r>
            <a:endParaRPr/>
          </a:p>
        </p:txBody>
      </p:sp>
      <p:sp>
        <p:nvSpPr>
          <p:cNvPr id="169" name="CustomShape 2"/>
          <p:cNvSpPr/>
          <p:nvPr/>
        </p:nvSpPr>
        <p:spPr>
          <a:xfrm>
            <a:off x="384120" y="1708200"/>
            <a:ext cx="8368200" cy="4061520"/>
          </a:xfrm>
          <a:prstGeom prst="rect">
            <a:avLst/>
          </a:prstGeom>
        </p:spPr>
        <p:txBody>
          <a:bodyPr lIns="0" tIns="0" rIns="0" bIns="0"/>
          <a:lstStyle/>
          <a:p>
            <a:pPr>
              <a:lnSpc>
                <a:spcPct val="100000"/>
              </a:lnSpc>
            </a:pPr>
            <a:endParaRPr/>
          </a:p>
          <a:p>
            <a:pPr>
              <a:lnSpc>
                <a:spcPct val="100000"/>
              </a:lnSpc>
            </a:pPr>
            <a:endParaRPr/>
          </a:p>
        </p:txBody>
      </p:sp>
      <p:pic>
        <p:nvPicPr>
          <p:cNvPr id="170" name="Picture 8"/>
          <p:cNvPicPr/>
          <p:nvPr/>
        </p:nvPicPr>
        <p:blipFill>
          <a:blip r:embed="rId2"/>
          <a:stretch>
            <a:fillRect/>
          </a:stretch>
        </p:blipFill>
        <p:spPr>
          <a:xfrm>
            <a:off x="683640" y="908640"/>
            <a:ext cx="2961360" cy="2961360"/>
          </a:xfrm>
          <a:prstGeom prst="rect">
            <a:avLst/>
          </a:prstGeom>
        </p:spPr>
      </p:pic>
      <p:pic>
        <p:nvPicPr>
          <p:cNvPr id="171" name="Picture 9"/>
          <p:cNvPicPr/>
          <p:nvPr/>
        </p:nvPicPr>
        <p:blipFill>
          <a:blip r:embed="rId3"/>
          <a:stretch>
            <a:fillRect/>
          </a:stretch>
        </p:blipFill>
        <p:spPr>
          <a:xfrm>
            <a:off x="683640" y="3870000"/>
            <a:ext cx="2982240" cy="2982240"/>
          </a:xfrm>
          <a:prstGeom prst="rect">
            <a:avLst/>
          </a:prstGeom>
        </p:spPr>
      </p:pic>
      <p:pic>
        <p:nvPicPr>
          <p:cNvPr id="172" name="Picture 10"/>
          <p:cNvPicPr/>
          <p:nvPr/>
        </p:nvPicPr>
        <p:blipFill>
          <a:blip r:embed="rId4"/>
          <a:stretch>
            <a:fillRect/>
          </a:stretch>
        </p:blipFill>
        <p:spPr>
          <a:xfrm>
            <a:off x="4716000" y="4899600"/>
            <a:ext cx="3423240" cy="1952640"/>
          </a:xfrm>
          <a:prstGeom prst="rect">
            <a:avLst/>
          </a:prstGeom>
        </p:spPr>
      </p:pic>
      <p:pic>
        <p:nvPicPr>
          <p:cNvPr id="173" name="Picture 11"/>
          <p:cNvPicPr/>
          <p:nvPr/>
        </p:nvPicPr>
        <p:blipFill>
          <a:blip r:embed="rId5"/>
          <a:stretch>
            <a:fillRect/>
          </a:stretch>
        </p:blipFill>
        <p:spPr>
          <a:xfrm>
            <a:off x="4644000" y="908640"/>
            <a:ext cx="3423240" cy="1952640"/>
          </a:xfrm>
          <a:prstGeom prst="rect">
            <a:avLst/>
          </a:prstGeom>
        </p:spPr>
      </p:pic>
      <p:pic>
        <p:nvPicPr>
          <p:cNvPr id="174" name="Picture 12"/>
          <p:cNvPicPr/>
          <p:nvPr/>
        </p:nvPicPr>
        <p:blipFill>
          <a:blip r:embed="rId6"/>
          <a:stretch>
            <a:fillRect/>
          </a:stretch>
        </p:blipFill>
        <p:spPr>
          <a:xfrm>
            <a:off x="4716000" y="2925000"/>
            <a:ext cx="3423240" cy="19526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5" name="CustomShape 1"/>
          <p:cNvSpPr/>
          <p:nvPr/>
        </p:nvSpPr>
        <p:spPr>
          <a:xfrm>
            <a:off x="384120" y="398520"/>
            <a:ext cx="8370000" cy="417960"/>
          </a:xfrm>
          <a:prstGeom prst="rect">
            <a:avLst/>
          </a:prstGeom>
        </p:spPr>
        <p:txBody>
          <a:bodyPr lIns="0" tIns="0" rIns="0" bIns="0"/>
          <a:lstStyle/>
          <a:p>
            <a:pPr>
              <a:lnSpc>
                <a:spcPct val="100000"/>
              </a:lnSpc>
            </a:pPr>
            <a:r>
              <a:rPr lang="en-US" sz="2600" b="1">
                <a:solidFill>
                  <a:srgbClr val="FFFFFF"/>
                </a:solidFill>
                <a:latin typeface="Arial"/>
              </a:rPr>
              <a:t>NAME for ATTREX 2013 – Research Flight 05</a:t>
            </a:r>
            <a:endParaRPr/>
          </a:p>
        </p:txBody>
      </p:sp>
      <p:pic>
        <p:nvPicPr>
          <p:cNvPr id="176" name="Picture 6"/>
          <p:cNvPicPr/>
          <p:nvPr/>
        </p:nvPicPr>
        <p:blipFill>
          <a:blip r:embed="rId2"/>
          <a:stretch>
            <a:fillRect/>
          </a:stretch>
        </p:blipFill>
        <p:spPr>
          <a:xfrm>
            <a:off x="755640" y="1268640"/>
            <a:ext cx="2457360" cy="2457360"/>
          </a:xfrm>
          <a:prstGeom prst="rect">
            <a:avLst/>
          </a:prstGeom>
        </p:spPr>
      </p:pic>
      <p:pic>
        <p:nvPicPr>
          <p:cNvPr id="177" name="Picture 7"/>
          <p:cNvPicPr/>
          <p:nvPr/>
        </p:nvPicPr>
        <p:blipFill>
          <a:blip r:embed="rId3"/>
          <a:stretch>
            <a:fillRect/>
          </a:stretch>
        </p:blipFill>
        <p:spPr>
          <a:xfrm>
            <a:off x="611640" y="3789000"/>
            <a:ext cx="2529360" cy="2529360"/>
          </a:xfrm>
          <a:prstGeom prst="rect">
            <a:avLst/>
          </a:prstGeom>
        </p:spPr>
      </p:pic>
      <p:pic>
        <p:nvPicPr>
          <p:cNvPr id="178" name="Picture 8"/>
          <p:cNvPicPr/>
          <p:nvPr/>
        </p:nvPicPr>
        <p:blipFill>
          <a:blip r:embed="rId4"/>
          <a:stretch>
            <a:fillRect/>
          </a:stretch>
        </p:blipFill>
        <p:spPr>
          <a:xfrm>
            <a:off x="3996000" y="4899600"/>
            <a:ext cx="3423240" cy="1952640"/>
          </a:xfrm>
          <a:prstGeom prst="rect">
            <a:avLst/>
          </a:prstGeom>
        </p:spPr>
      </p:pic>
      <p:pic>
        <p:nvPicPr>
          <p:cNvPr id="179" name="Picture 9"/>
          <p:cNvPicPr/>
          <p:nvPr/>
        </p:nvPicPr>
        <p:blipFill>
          <a:blip r:embed="rId5"/>
          <a:stretch>
            <a:fillRect/>
          </a:stretch>
        </p:blipFill>
        <p:spPr>
          <a:xfrm>
            <a:off x="3996000" y="980640"/>
            <a:ext cx="3423240" cy="1952640"/>
          </a:xfrm>
          <a:prstGeom prst="rect">
            <a:avLst/>
          </a:prstGeom>
        </p:spPr>
      </p:pic>
      <p:pic>
        <p:nvPicPr>
          <p:cNvPr id="180" name="Picture 10"/>
          <p:cNvPicPr/>
          <p:nvPr/>
        </p:nvPicPr>
        <p:blipFill>
          <a:blip r:embed="rId6"/>
          <a:stretch>
            <a:fillRect/>
          </a:stretch>
        </p:blipFill>
        <p:spPr>
          <a:xfrm>
            <a:off x="3924000" y="2925000"/>
            <a:ext cx="3423240" cy="19526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1" name="CustomShape 1"/>
          <p:cNvSpPr/>
          <p:nvPr/>
        </p:nvSpPr>
        <p:spPr>
          <a:xfrm>
            <a:off x="384120" y="398520"/>
            <a:ext cx="8370000" cy="417960"/>
          </a:xfrm>
          <a:prstGeom prst="rect">
            <a:avLst/>
          </a:prstGeom>
        </p:spPr>
        <p:txBody>
          <a:bodyPr lIns="0" tIns="0" rIns="0" bIns="0"/>
          <a:lstStyle/>
          <a:p>
            <a:pPr>
              <a:lnSpc>
                <a:spcPct val="100000"/>
              </a:lnSpc>
            </a:pPr>
            <a:r>
              <a:rPr lang="en-US" sz="2600" b="1">
                <a:solidFill>
                  <a:srgbClr val="FFFFFF"/>
                </a:solidFill>
                <a:latin typeface="Arial"/>
              </a:rPr>
              <a:t>NAME for ATTREX 2013 – Research Flight 06</a:t>
            </a:r>
            <a:endParaRPr/>
          </a:p>
        </p:txBody>
      </p:sp>
      <p:pic>
        <p:nvPicPr>
          <p:cNvPr id="182" name="Picture 11"/>
          <p:cNvPicPr/>
          <p:nvPr/>
        </p:nvPicPr>
        <p:blipFill>
          <a:blip r:embed="rId2"/>
          <a:stretch>
            <a:fillRect/>
          </a:stretch>
        </p:blipFill>
        <p:spPr>
          <a:xfrm>
            <a:off x="683640" y="836640"/>
            <a:ext cx="3033360" cy="3033360"/>
          </a:xfrm>
          <a:prstGeom prst="rect">
            <a:avLst/>
          </a:prstGeom>
        </p:spPr>
      </p:pic>
      <p:pic>
        <p:nvPicPr>
          <p:cNvPr id="183" name="Picture 16"/>
          <p:cNvPicPr/>
          <p:nvPr/>
        </p:nvPicPr>
        <p:blipFill>
          <a:blip r:embed="rId3"/>
          <a:stretch>
            <a:fillRect/>
          </a:stretch>
        </p:blipFill>
        <p:spPr>
          <a:xfrm>
            <a:off x="4284000" y="908640"/>
            <a:ext cx="3423240" cy="1952640"/>
          </a:xfrm>
          <a:prstGeom prst="rect">
            <a:avLst/>
          </a:prstGeom>
        </p:spPr>
      </p:pic>
      <p:pic>
        <p:nvPicPr>
          <p:cNvPr id="184" name="Picture 17"/>
          <p:cNvPicPr/>
          <p:nvPr/>
        </p:nvPicPr>
        <p:blipFill>
          <a:blip r:embed="rId4"/>
          <a:stretch>
            <a:fillRect/>
          </a:stretch>
        </p:blipFill>
        <p:spPr>
          <a:xfrm>
            <a:off x="4284000" y="2853000"/>
            <a:ext cx="3423240" cy="1952640"/>
          </a:xfrm>
          <a:prstGeom prst="rect">
            <a:avLst/>
          </a:prstGeom>
        </p:spPr>
      </p:pic>
      <p:pic>
        <p:nvPicPr>
          <p:cNvPr id="185" name="Picture 18"/>
          <p:cNvPicPr/>
          <p:nvPr/>
        </p:nvPicPr>
        <p:blipFill>
          <a:blip r:embed="rId5"/>
          <a:stretch>
            <a:fillRect/>
          </a:stretch>
        </p:blipFill>
        <p:spPr>
          <a:xfrm>
            <a:off x="4356000" y="4899600"/>
            <a:ext cx="3423240" cy="1952640"/>
          </a:xfrm>
          <a:prstGeom prst="rect">
            <a:avLst/>
          </a:prstGeom>
        </p:spPr>
      </p:pic>
      <p:pic>
        <p:nvPicPr>
          <p:cNvPr id="186" name="Picture 12"/>
          <p:cNvPicPr/>
          <p:nvPr/>
        </p:nvPicPr>
        <p:blipFill>
          <a:blip r:embed="rId6"/>
          <a:stretch>
            <a:fillRect/>
          </a:stretch>
        </p:blipFill>
        <p:spPr>
          <a:xfrm>
            <a:off x="683640" y="3798000"/>
            <a:ext cx="3054240" cy="30542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ustomShape 1"/>
          <p:cNvSpPr/>
          <p:nvPr/>
        </p:nvSpPr>
        <p:spPr>
          <a:xfrm>
            <a:off x="384120" y="398520"/>
            <a:ext cx="8370000" cy="417960"/>
          </a:xfrm>
          <a:prstGeom prst="rect">
            <a:avLst/>
          </a:prstGeom>
        </p:spPr>
        <p:txBody>
          <a:bodyPr lIns="0" tIns="0" rIns="0" bIns="0"/>
          <a:lstStyle/>
          <a:p>
            <a:pPr algn="ctr">
              <a:lnSpc>
                <a:spcPct val="100000"/>
              </a:lnSpc>
            </a:pPr>
            <a:r>
              <a:rPr lang="en-US" sz="2400" b="1">
                <a:solidFill>
                  <a:srgbClr val="FFFFFF"/>
                </a:solidFill>
                <a:latin typeface="Arial"/>
              </a:rPr>
              <a:t>Goals</a:t>
            </a:r>
            <a:endParaRPr/>
          </a:p>
        </p:txBody>
      </p:sp>
      <p:sp>
        <p:nvSpPr>
          <p:cNvPr id="83" name="CustomShape 2"/>
          <p:cNvSpPr/>
          <p:nvPr/>
        </p:nvSpPr>
        <p:spPr>
          <a:xfrm>
            <a:off x="224640" y="1380960"/>
            <a:ext cx="6774480" cy="4602600"/>
          </a:xfrm>
          <a:prstGeom prst="rect">
            <a:avLst/>
          </a:prstGeom>
        </p:spPr>
        <p:txBody>
          <a:bodyPr lIns="0" tIns="0" rIns="0" bIns="0"/>
          <a:lstStyle/>
          <a:p>
            <a:pPr>
              <a:lnSpc>
                <a:spcPct val="100000"/>
              </a:lnSpc>
              <a:buFont typeface="StarSymbol"/>
              <a:buChar char="l"/>
            </a:pPr>
            <a:r>
              <a:rPr lang="en-US" sz="2000">
                <a:solidFill>
                  <a:srgbClr val="003E72"/>
                </a:solidFill>
                <a:latin typeface="Arial"/>
              </a:rPr>
              <a:t>Investigate transport and distribution of Very Short Lived Species (VSLS)</a:t>
            </a:r>
            <a:endParaRPr/>
          </a:p>
          <a:p>
            <a:pPr>
              <a:lnSpc>
                <a:spcPct val="100000"/>
              </a:lnSpc>
            </a:pPr>
            <a:endParaRPr/>
          </a:p>
          <a:p>
            <a:pPr>
              <a:lnSpc>
                <a:spcPct val="100000"/>
              </a:lnSpc>
              <a:buFont typeface="StarSymbol"/>
              <a:buChar char="l"/>
            </a:pPr>
            <a:r>
              <a:rPr lang="en-US" sz="2000">
                <a:solidFill>
                  <a:srgbClr val="003E72"/>
                </a:solidFill>
                <a:latin typeface="Arial"/>
              </a:rPr>
              <a:t>Use NAME as a tool for projecting atmospheric transport and apply procedure to model VSLS distributions in the Tropics</a:t>
            </a:r>
            <a:endParaRPr/>
          </a:p>
          <a:p>
            <a:pPr>
              <a:lnSpc>
                <a:spcPct val="100000"/>
              </a:lnSpc>
            </a:pPr>
            <a:endParaRPr/>
          </a:p>
          <a:p>
            <a:pPr>
              <a:lnSpc>
                <a:spcPct val="100000"/>
              </a:lnSpc>
              <a:buFont typeface="StarSymbol"/>
              <a:buChar char="l"/>
            </a:pPr>
            <a:r>
              <a:rPr lang="en-US" sz="2000">
                <a:solidFill>
                  <a:srgbClr val="003E72"/>
                </a:solidFill>
                <a:latin typeface="Arial"/>
              </a:rPr>
              <a:t>Compare NAME model data with observations from  CONTRAST and ATTREX flights</a:t>
            </a:r>
            <a:endParaRPr/>
          </a:p>
        </p:txBody>
      </p:sp>
      <p:pic>
        <p:nvPicPr>
          <p:cNvPr id="84" name="Picture 3"/>
          <p:cNvPicPr/>
          <p:nvPr/>
        </p:nvPicPr>
        <p:blipFill>
          <a:blip r:embed="rId2"/>
          <a:stretch>
            <a:fillRect/>
          </a:stretch>
        </p:blipFill>
        <p:spPr>
          <a:xfrm>
            <a:off x="3840120" y="4110840"/>
            <a:ext cx="3378600" cy="2010600"/>
          </a:xfrm>
          <a:prstGeom prst="rect">
            <a:avLst/>
          </a:prstGeom>
        </p:spPr>
      </p:pic>
      <p:pic>
        <p:nvPicPr>
          <p:cNvPr id="85" name="Picture 4"/>
          <p:cNvPicPr/>
          <p:nvPr/>
        </p:nvPicPr>
        <p:blipFill>
          <a:blip r:embed="rId3"/>
          <a:stretch>
            <a:fillRect/>
          </a:stretch>
        </p:blipFill>
        <p:spPr>
          <a:xfrm>
            <a:off x="7132320" y="1920240"/>
            <a:ext cx="1823760" cy="3106800"/>
          </a:xfrm>
          <a:prstGeom prst="rect">
            <a:avLst/>
          </a:prstGeom>
        </p:spPr>
      </p:pic>
      <p:pic>
        <p:nvPicPr>
          <p:cNvPr id="86" name="Picture 2"/>
          <p:cNvPicPr/>
          <p:nvPr/>
        </p:nvPicPr>
        <p:blipFill>
          <a:blip r:embed="rId4"/>
          <a:stretch>
            <a:fillRect/>
          </a:stretch>
        </p:blipFill>
        <p:spPr>
          <a:xfrm>
            <a:off x="308520" y="4437000"/>
            <a:ext cx="3526560" cy="1546200"/>
          </a:xfrm>
          <a:prstGeom prst="rect">
            <a:avLst/>
          </a:prstGeom>
        </p:spPr>
      </p:pic>
    </p:spTree>
  </p:cSld>
  <p:clrMapOvr>
    <a:masterClrMapping/>
  </p:clrMapOvr>
  <p:timing>
    <p:tnLst>
      <p:par>
        <p:cTn xmlns:p14="http://schemas.microsoft.com/office/powerpoint/2010/mai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7" name="CustomShape 1"/>
          <p:cNvSpPr/>
          <p:nvPr/>
        </p:nvSpPr>
        <p:spPr>
          <a:xfrm>
            <a:off x="384120" y="398520"/>
            <a:ext cx="8370000" cy="417960"/>
          </a:xfrm>
          <a:prstGeom prst="rect">
            <a:avLst/>
          </a:prstGeom>
        </p:spPr>
        <p:txBody>
          <a:bodyPr lIns="0" tIns="0" rIns="0" bIns="0"/>
          <a:lstStyle/>
          <a:p>
            <a:r>
              <a:rPr lang="en-US" sz="2600" b="1">
                <a:solidFill>
                  <a:srgbClr val="FFFFFF"/>
                </a:solidFill>
                <a:latin typeface="Arial"/>
              </a:rPr>
              <a:t>NAME for ATTREX 2013 – Correlation Plots</a:t>
            </a:r>
            <a:endParaRPr/>
          </a:p>
          <a:p>
            <a:pPr>
              <a:lnSpc>
                <a:spcPct val="100000"/>
              </a:lnSpc>
            </a:pPr>
            <a:endParaRPr/>
          </a:p>
        </p:txBody>
      </p:sp>
      <p:pic>
        <p:nvPicPr>
          <p:cNvPr id="188" name="Picture 3"/>
          <p:cNvPicPr/>
          <p:nvPr/>
        </p:nvPicPr>
        <p:blipFill>
          <a:blip r:embed="rId2"/>
          <a:stretch>
            <a:fillRect/>
          </a:stretch>
        </p:blipFill>
        <p:spPr>
          <a:xfrm>
            <a:off x="0" y="4864320"/>
            <a:ext cx="3001320" cy="1987920"/>
          </a:xfrm>
          <a:prstGeom prst="rect">
            <a:avLst/>
          </a:prstGeom>
        </p:spPr>
      </p:pic>
      <p:pic>
        <p:nvPicPr>
          <p:cNvPr id="189" name="Picture 4"/>
          <p:cNvPicPr/>
          <p:nvPr/>
        </p:nvPicPr>
        <p:blipFill>
          <a:blip r:embed="rId3"/>
          <a:stretch>
            <a:fillRect/>
          </a:stretch>
        </p:blipFill>
        <p:spPr>
          <a:xfrm>
            <a:off x="3060000" y="4864320"/>
            <a:ext cx="3001320" cy="1987920"/>
          </a:xfrm>
          <a:prstGeom prst="rect">
            <a:avLst/>
          </a:prstGeom>
        </p:spPr>
      </p:pic>
      <p:pic>
        <p:nvPicPr>
          <p:cNvPr id="190" name="Picture 5"/>
          <p:cNvPicPr/>
          <p:nvPr/>
        </p:nvPicPr>
        <p:blipFill>
          <a:blip r:embed="rId4"/>
          <a:stretch>
            <a:fillRect/>
          </a:stretch>
        </p:blipFill>
        <p:spPr>
          <a:xfrm>
            <a:off x="6136920" y="4864320"/>
            <a:ext cx="3001320" cy="1987920"/>
          </a:xfrm>
          <a:prstGeom prst="rect">
            <a:avLst/>
          </a:prstGeom>
        </p:spPr>
      </p:pic>
      <p:pic>
        <p:nvPicPr>
          <p:cNvPr id="191" name="Picture 6"/>
          <p:cNvPicPr/>
          <p:nvPr/>
        </p:nvPicPr>
        <p:blipFill>
          <a:blip r:embed="rId5"/>
          <a:stretch>
            <a:fillRect/>
          </a:stretch>
        </p:blipFill>
        <p:spPr>
          <a:xfrm>
            <a:off x="0" y="2781000"/>
            <a:ext cx="3001320" cy="1987920"/>
          </a:xfrm>
          <a:prstGeom prst="rect">
            <a:avLst/>
          </a:prstGeom>
        </p:spPr>
      </p:pic>
      <p:pic>
        <p:nvPicPr>
          <p:cNvPr id="192" name="Picture 7"/>
          <p:cNvPicPr/>
          <p:nvPr/>
        </p:nvPicPr>
        <p:blipFill>
          <a:blip r:embed="rId6"/>
          <a:stretch>
            <a:fillRect/>
          </a:stretch>
        </p:blipFill>
        <p:spPr>
          <a:xfrm>
            <a:off x="2988000" y="2853000"/>
            <a:ext cx="3001320" cy="1987920"/>
          </a:xfrm>
          <a:prstGeom prst="rect">
            <a:avLst/>
          </a:prstGeom>
        </p:spPr>
      </p:pic>
      <p:pic>
        <p:nvPicPr>
          <p:cNvPr id="193" name="Picture 8"/>
          <p:cNvPicPr/>
          <p:nvPr/>
        </p:nvPicPr>
        <p:blipFill>
          <a:blip r:embed="rId7"/>
          <a:stretch>
            <a:fillRect/>
          </a:stretch>
        </p:blipFill>
        <p:spPr>
          <a:xfrm>
            <a:off x="6136920" y="2853000"/>
            <a:ext cx="3001320" cy="1987920"/>
          </a:xfrm>
          <a:prstGeom prst="rect">
            <a:avLst/>
          </a:prstGeom>
        </p:spPr>
      </p:pic>
      <p:pic>
        <p:nvPicPr>
          <p:cNvPr id="194" name="Picture 9"/>
          <p:cNvPicPr/>
          <p:nvPr/>
        </p:nvPicPr>
        <p:blipFill>
          <a:blip r:embed="rId8"/>
          <a:stretch>
            <a:fillRect/>
          </a:stretch>
        </p:blipFill>
        <p:spPr>
          <a:xfrm>
            <a:off x="6136920" y="764640"/>
            <a:ext cx="3001320" cy="1987920"/>
          </a:xfrm>
          <a:prstGeom prst="rect">
            <a:avLst/>
          </a:prstGeom>
        </p:spPr>
      </p:pic>
      <p:pic>
        <p:nvPicPr>
          <p:cNvPr id="195" name="Picture 10"/>
          <p:cNvPicPr/>
          <p:nvPr/>
        </p:nvPicPr>
        <p:blipFill>
          <a:blip r:embed="rId9"/>
          <a:stretch>
            <a:fillRect/>
          </a:stretch>
        </p:blipFill>
        <p:spPr>
          <a:xfrm>
            <a:off x="3060000" y="764640"/>
            <a:ext cx="3001320" cy="1987920"/>
          </a:xfrm>
          <a:prstGeom prst="rect">
            <a:avLst/>
          </a:prstGeom>
        </p:spPr>
      </p:pic>
      <p:pic>
        <p:nvPicPr>
          <p:cNvPr id="196" name="Picture 11"/>
          <p:cNvPicPr/>
          <p:nvPr/>
        </p:nvPicPr>
        <p:blipFill>
          <a:blip r:embed="rId10"/>
          <a:stretch>
            <a:fillRect/>
          </a:stretch>
        </p:blipFill>
        <p:spPr>
          <a:xfrm>
            <a:off x="0" y="764640"/>
            <a:ext cx="3001320" cy="19879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7" name="CustomShape 1"/>
          <p:cNvSpPr/>
          <p:nvPr/>
        </p:nvSpPr>
        <p:spPr>
          <a:xfrm>
            <a:off x="384120" y="398520"/>
            <a:ext cx="8370000" cy="417960"/>
          </a:xfrm>
          <a:prstGeom prst="rect">
            <a:avLst/>
          </a:prstGeom>
        </p:spPr>
        <p:txBody>
          <a:bodyPr lIns="0" tIns="0" rIns="0" bIns="0"/>
          <a:lstStyle/>
          <a:p>
            <a:pPr>
              <a:lnSpc>
                <a:spcPct val="100000"/>
              </a:lnSpc>
            </a:pPr>
            <a:r>
              <a:rPr lang="en-US" sz="2600" b="1">
                <a:solidFill>
                  <a:srgbClr val="FFFFFF"/>
                </a:solidFill>
                <a:latin typeface="Arial"/>
              </a:rPr>
              <a:t>NAME for ATTREX 2013 – Correlation Plots Summary</a:t>
            </a:r>
            <a:endParaRPr/>
          </a:p>
        </p:txBody>
      </p:sp>
      <p:pic>
        <p:nvPicPr>
          <p:cNvPr id="198" name="Picture 2"/>
          <p:cNvPicPr/>
          <p:nvPr/>
        </p:nvPicPr>
        <p:blipFill>
          <a:blip r:embed="rId2"/>
          <a:stretch>
            <a:fillRect/>
          </a:stretch>
        </p:blipFill>
        <p:spPr>
          <a:xfrm>
            <a:off x="2339640" y="3933000"/>
            <a:ext cx="4566240" cy="2919240"/>
          </a:xfrm>
          <a:prstGeom prst="rect">
            <a:avLst/>
          </a:prstGeom>
          <a:ln w="9360">
            <a:solidFill>
              <a:srgbClr val="003E72"/>
            </a:solidFill>
            <a:miter/>
          </a:ln>
        </p:spPr>
      </p:pic>
      <p:pic>
        <p:nvPicPr>
          <p:cNvPr id="199" name="Picture 3"/>
          <p:cNvPicPr/>
          <p:nvPr/>
        </p:nvPicPr>
        <p:blipFill>
          <a:blip r:embed="rId3"/>
          <a:stretch>
            <a:fillRect/>
          </a:stretch>
        </p:blipFill>
        <p:spPr>
          <a:xfrm>
            <a:off x="0" y="836640"/>
            <a:ext cx="4494240" cy="3035160"/>
          </a:xfrm>
          <a:prstGeom prst="rect">
            <a:avLst/>
          </a:prstGeom>
          <a:ln w="9360">
            <a:solidFill>
              <a:srgbClr val="003E72"/>
            </a:solidFill>
            <a:miter/>
          </a:ln>
        </p:spPr>
      </p:pic>
      <p:pic>
        <p:nvPicPr>
          <p:cNvPr id="200" name="Picture 4"/>
          <p:cNvPicPr/>
          <p:nvPr/>
        </p:nvPicPr>
        <p:blipFill>
          <a:blip r:embed="rId4"/>
          <a:stretch>
            <a:fillRect/>
          </a:stretch>
        </p:blipFill>
        <p:spPr>
          <a:xfrm>
            <a:off x="4644000" y="836640"/>
            <a:ext cx="4494240" cy="3018600"/>
          </a:xfrm>
          <a:prstGeom prst="rect">
            <a:avLst/>
          </a:prstGeom>
          <a:ln w="9360">
            <a:solidFill>
              <a:srgbClr val="003E72"/>
            </a:solidFill>
            <a:miter/>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CustomShape 1"/>
          <p:cNvSpPr/>
          <p:nvPr/>
        </p:nvSpPr>
        <p:spPr>
          <a:xfrm>
            <a:off x="384120" y="398520"/>
            <a:ext cx="8370000" cy="417960"/>
          </a:xfrm>
          <a:prstGeom prst="rect">
            <a:avLst/>
          </a:prstGeom>
        </p:spPr>
        <p:txBody>
          <a:bodyPr lIns="0" tIns="0" rIns="0" bIns="0"/>
          <a:lstStyle/>
          <a:p>
            <a:pPr>
              <a:lnSpc>
                <a:spcPct val="100000"/>
              </a:lnSpc>
            </a:pPr>
            <a:r>
              <a:rPr lang="en-US" sz="2600" b="1">
                <a:solidFill>
                  <a:srgbClr val="FFFFFF"/>
                </a:solidFill>
                <a:latin typeface="Arial"/>
              </a:rPr>
              <a:t>1st half of the abstract</a:t>
            </a:r>
            <a:endParaRPr/>
          </a:p>
        </p:txBody>
      </p:sp>
      <p:sp>
        <p:nvSpPr>
          <p:cNvPr id="202" name="CustomShape 2"/>
          <p:cNvSpPr/>
          <p:nvPr/>
        </p:nvSpPr>
        <p:spPr>
          <a:xfrm>
            <a:off x="384120" y="1708200"/>
            <a:ext cx="8368200" cy="4061520"/>
          </a:xfrm>
          <a:prstGeom prst="rect">
            <a:avLst/>
          </a:prstGeom>
        </p:spPr>
        <p:txBody>
          <a:bodyPr lIns="0" tIns="0" rIns="0" bIns="0"/>
          <a:lstStyle/>
          <a:p>
            <a:pPr>
              <a:lnSpc>
                <a:spcPct val="100000"/>
              </a:lnSpc>
              <a:buFont typeface="StarSymbol"/>
              <a:buChar char="l"/>
            </a:pPr>
            <a:r>
              <a:rPr lang="en-US" sz="2000">
                <a:solidFill>
                  <a:srgbClr val="003E72"/>
                </a:solidFill>
                <a:latin typeface="Arial"/>
              </a:rPr>
              <a:t>The UK Met Office Numerical Atmospheric dispersion Modeling Environment (NAME) is used to assess the spatial and temporal variability of transport of very short-lived halogenated organic species (VSLS), in particular bromoform, dibromomethane and methyl iodide, within the West Pacific tropical region. The NAME modelling results are compared with airborne measurements of VSLS taken during NASA ATTREX, NCAR CONTRAST and NERC CAST campaigns in January-March, 2014. In this work, the NAME model is used to link the aircraft measurements to examine the vertical distribution of VSLS in the West Pacific troposphere. The major focus will be on assessing vertical transport in deep convection which is one of the crucial factors in redistributing chemicals within the tropical troposphere.</a:t>
            </a:r>
            <a:endParaRPr/>
          </a:p>
          <a:p>
            <a:pPr>
              <a:lnSpc>
                <a:spcPct val="100000"/>
              </a:lnSpc>
            </a:pPr>
            <a:endParaRPr/>
          </a:p>
        </p:txBody>
      </p:sp>
    </p:spTree>
  </p:cSld>
  <p:clrMapOvr>
    <a:masterClrMapping/>
  </p:clrMapOvr>
  <p:timing>
    <p:tnLst>
      <p:par>
        <p:cTn xmlns:p14="http://schemas.microsoft.com/office/powerpoint/2010/mai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CustomShape 1"/>
          <p:cNvSpPr/>
          <p:nvPr/>
        </p:nvSpPr>
        <p:spPr>
          <a:xfrm>
            <a:off x="384120" y="398520"/>
            <a:ext cx="8370000" cy="417960"/>
          </a:xfrm>
          <a:prstGeom prst="rect">
            <a:avLst/>
          </a:prstGeom>
        </p:spPr>
        <p:txBody>
          <a:bodyPr lIns="0" tIns="0" rIns="0" bIns="0"/>
          <a:lstStyle/>
          <a:p>
            <a:pPr algn="ctr">
              <a:lnSpc>
                <a:spcPct val="100000"/>
              </a:lnSpc>
            </a:pPr>
            <a:r>
              <a:rPr lang="en-US" sz="2200" b="1">
                <a:solidFill>
                  <a:srgbClr val="FFFFFF"/>
                </a:solidFill>
                <a:latin typeface="Arial"/>
              </a:rPr>
              <a:t>Approach: Model Setup</a:t>
            </a:r>
            <a:endParaRPr/>
          </a:p>
          <a:p>
            <a:pPr algn="ctr">
              <a:lnSpc>
                <a:spcPct val="100000"/>
              </a:lnSpc>
            </a:pPr>
            <a:endParaRPr/>
          </a:p>
        </p:txBody>
      </p:sp>
      <p:sp>
        <p:nvSpPr>
          <p:cNvPr id="88" name="CustomShape 2"/>
          <p:cNvSpPr/>
          <p:nvPr/>
        </p:nvSpPr>
        <p:spPr>
          <a:xfrm>
            <a:off x="274320" y="1511280"/>
            <a:ext cx="8368200" cy="4061520"/>
          </a:xfrm>
          <a:prstGeom prst="rect">
            <a:avLst/>
          </a:prstGeom>
        </p:spPr>
        <p:txBody>
          <a:bodyPr lIns="0" tIns="0" rIns="0" bIns="0"/>
          <a:lstStyle/>
          <a:p>
            <a:pPr>
              <a:lnSpc>
                <a:spcPct val="100000"/>
              </a:lnSpc>
            </a:pPr>
            <a:endParaRPr/>
          </a:p>
          <a:p>
            <a:pPr>
              <a:lnSpc>
                <a:spcPct val="100000"/>
              </a:lnSpc>
              <a:buFont typeface="StarSymbol"/>
              <a:buChar char="l"/>
            </a:pPr>
            <a:r>
              <a:rPr lang="en-US" sz="2000">
                <a:solidFill>
                  <a:srgbClr val="003E72"/>
                </a:solidFill>
                <a:latin typeface="Arial"/>
              </a:rPr>
              <a:t>NAME is a UKMO Lagrangian model using UM 3D met fields at 17 km*</a:t>
            </a:r>
            <a:endParaRPr/>
          </a:p>
          <a:p>
            <a:pPr>
              <a:lnSpc>
                <a:spcPct val="100000"/>
              </a:lnSpc>
            </a:pPr>
            <a:endParaRPr/>
          </a:p>
          <a:p>
            <a:pPr>
              <a:lnSpc>
                <a:spcPct val="100000"/>
              </a:lnSpc>
              <a:buFont typeface="StarSymbol"/>
              <a:buChar char="l"/>
            </a:pPr>
            <a:r>
              <a:rPr lang="en-US" sz="2000">
                <a:solidFill>
                  <a:srgbClr val="003E72"/>
                </a:solidFill>
                <a:latin typeface="Arial"/>
              </a:rPr>
              <a:t>No convection scheme applied</a:t>
            </a:r>
            <a:endParaRPr/>
          </a:p>
          <a:p>
            <a:pPr>
              <a:lnSpc>
                <a:spcPct val="100000"/>
              </a:lnSpc>
            </a:pPr>
            <a:endParaRPr/>
          </a:p>
          <a:p>
            <a:pPr>
              <a:lnSpc>
                <a:spcPct val="100000"/>
              </a:lnSpc>
              <a:buFont typeface="StarSymbol"/>
              <a:buChar char="l"/>
            </a:pPr>
            <a:r>
              <a:rPr lang="en-US" sz="2000">
                <a:solidFill>
                  <a:srgbClr val="003E72"/>
                </a:solidFill>
                <a:latin typeface="Arial"/>
              </a:rPr>
              <a:t>Used in Guam campaign, Jan - Mar’14, for flight planning and coordination</a:t>
            </a:r>
            <a:endParaRPr/>
          </a:p>
          <a:p>
            <a:pPr>
              <a:lnSpc>
                <a:spcPct val="100000"/>
              </a:lnSpc>
            </a:pPr>
            <a:endParaRPr/>
          </a:p>
          <a:p>
            <a:pPr>
              <a:lnSpc>
                <a:spcPct val="100000"/>
              </a:lnSpc>
              <a:buFont typeface="StarSymbol"/>
              <a:buChar char="l"/>
            </a:pPr>
            <a:r>
              <a:rPr lang="en-US" sz="2000">
                <a:solidFill>
                  <a:srgbClr val="003E72"/>
                </a:solidFill>
                <a:latin typeface="Arial"/>
              </a:rPr>
              <a:t>Developing a procedure for post-flight analysis, especially for  GWAS observations</a:t>
            </a:r>
            <a:endParaRPr/>
          </a:p>
          <a:p>
            <a:pPr>
              <a:lnSpc>
                <a:spcPct val="100000"/>
              </a:lnSpc>
            </a:pPr>
            <a:endParaRPr/>
          </a:p>
        </p:txBody>
      </p:sp>
    </p:spTree>
  </p:cSld>
  <p:clrMapOvr>
    <a:masterClrMapping/>
  </p:clrMapOvr>
  <p:timing>
    <p:tnLst>
      <p:par>
        <p:cTn xmlns:p14="http://schemas.microsoft.com/office/powerpoint/2010/mai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220320" y="254520"/>
            <a:ext cx="8370000" cy="417960"/>
          </a:xfrm>
          <a:prstGeom prst="rect">
            <a:avLst/>
          </a:prstGeom>
        </p:spPr>
        <p:txBody>
          <a:bodyPr lIns="0" tIns="0" rIns="0" bIns="0"/>
          <a:lstStyle/>
          <a:p>
            <a:pPr>
              <a:lnSpc>
                <a:spcPct val="100000"/>
              </a:lnSpc>
            </a:pPr>
            <a:r>
              <a:rPr lang="en-US" sz="2400" b="1">
                <a:solidFill>
                  <a:srgbClr val="FFFFFF"/>
                </a:solidFill>
                <a:latin typeface="Arial"/>
              </a:rPr>
              <a:t>ATTREX 2013 – e.g. NAME use</a:t>
            </a:r>
            <a:endParaRPr/>
          </a:p>
        </p:txBody>
      </p:sp>
      <p:sp>
        <p:nvSpPr>
          <p:cNvPr id="90" name="CustomShape 2"/>
          <p:cNvSpPr/>
          <p:nvPr/>
        </p:nvSpPr>
        <p:spPr>
          <a:xfrm>
            <a:off x="4319640" y="3141000"/>
            <a:ext cx="4818600" cy="426240"/>
          </a:xfrm>
          <a:prstGeom prst="rect">
            <a:avLst/>
          </a:prstGeom>
        </p:spPr>
        <p:txBody>
          <a:bodyPr lIns="0" tIns="0" rIns="0" bIns="0"/>
          <a:lstStyle/>
          <a:p>
            <a:pPr>
              <a:lnSpc>
                <a:spcPct val="100000"/>
              </a:lnSpc>
            </a:pPr>
            <a:r>
              <a:rPr lang="en-US">
                <a:solidFill>
                  <a:srgbClr val="003E72"/>
                </a:solidFill>
                <a:latin typeface="Arial"/>
              </a:rPr>
              <a:t>Altitude-vs-Time and Crossing Location Plots</a:t>
            </a:r>
            <a:endParaRPr/>
          </a:p>
          <a:p>
            <a:pPr>
              <a:lnSpc>
                <a:spcPct val="100000"/>
              </a:lnSpc>
            </a:pPr>
            <a:endParaRPr/>
          </a:p>
        </p:txBody>
      </p:sp>
      <p:pic>
        <p:nvPicPr>
          <p:cNvPr id="91" name="Picture 2"/>
          <p:cNvPicPr/>
          <p:nvPr/>
        </p:nvPicPr>
        <p:blipFill>
          <a:blip r:embed="rId2"/>
          <a:stretch>
            <a:fillRect/>
          </a:stretch>
        </p:blipFill>
        <p:spPr>
          <a:xfrm>
            <a:off x="4140000" y="3548520"/>
            <a:ext cx="4818600" cy="3184920"/>
          </a:xfrm>
          <a:prstGeom prst="rect">
            <a:avLst/>
          </a:prstGeom>
          <a:ln w="9360">
            <a:solidFill>
              <a:srgbClr val="003E72"/>
            </a:solidFill>
            <a:miter/>
          </a:ln>
        </p:spPr>
      </p:pic>
      <p:pic>
        <p:nvPicPr>
          <p:cNvPr id="92" name="Picture 3"/>
          <p:cNvPicPr/>
          <p:nvPr/>
        </p:nvPicPr>
        <p:blipFill>
          <a:blip r:embed="rId3"/>
          <a:stretch>
            <a:fillRect/>
          </a:stretch>
        </p:blipFill>
        <p:spPr>
          <a:xfrm>
            <a:off x="4716000" y="124560"/>
            <a:ext cx="4242600" cy="2938680"/>
          </a:xfrm>
          <a:prstGeom prst="rect">
            <a:avLst/>
          </a:prstGeom>
          <a:ln w="9360">
            <a:solidFill>
              <a:srgbClr val="003E72"/>
            </a:solidFill>
            <a:miter/>
          </a:ln>
        </p:spPr>
      </p:pic>
      <p:pic>
        <p:nvPicPr>
          <p:cNvPr id="93" name="Picture 4"/>
          <p:cNvPicPr/>
          <p:nvPr/>
        </p:nvPicPr>
        <p:blipFill>
          <a:blip r:embed="rId4"/>
          <a:stretch>
            <a:fillRect/>
          </a:stretch>
        </p:blipFill>
        <p:spPr>
          <a:xfrm>
            <a:off x="60480" y="739080"/>
            <a:ext cx="3957840" cy="2730600"/>
          </a:xfrm>
          <a:prstGeom prst="rect">
            <a:avLst/>
          </a:prstGeom>
          <a:ln w="9360">
            <a:solidFill>
              <a:srgbClr val="003E72"/>
            </a:solidFill>
            <a:miter/>
          </a:ln>
        </p:spPr>
      </p:pic>
      <p:pic>
        <p:nvPicPr>
          <p:cNvPr id="94" name="Picture 5"/>
          <p:cNvPicPr/>
          <p:nvPr/>
        </p:nvPicPr>
        <p:blipFill>
          <a:blip r:embed="rId5"/>
          <a:stretch>
            <a:fillRect/>
          </a:stretch>
        </p:blipFill>
        <p:spPr>
          <a:xfrm>
            <a:off x="91440" y="3548520"/>
            <a:ext cx="3954240" cy="3214800"/>
          </a:xfrm>
          <a:prstGeom prst="rect">
            <a:avLst/>
          </a:prstGeom>
          <a:ln w="9360">
            <a:solidFill>
              <a:srgbClr val="003E72"/>
            </a:solidFill>
            <a:miter/>
          </a:ln>
        </p:spPr>
      </p:pic>
    </p:spTree>
  </p:cSld>
  <p:clrMapOvr>
    <a:masterClrMapping/>
  </p:clrMapOvr>
  <p:timing>
    <p:tnLst>
      <p:par>
        <p:cTn xmlns:p14="http://schemas.microsoft.com/office/powerpoint/2010/mai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CustomShape 1"/>
          <p:cNvSpPr/>
          <p:nvPr/>
        </p:nvSpPr>
        <p:spPr>
          <a:xfrm>
            <a:off x="384120" y="398520"/>
            <a:ext cx="8370000" cy="417960"/>
          </a:xfrm>
          <a:prstGeom prst="rect">
            <a:avLst/>
          </a:prstGeom>
        </p:spPr>
        <p:txBody>
          <a:bodyPr lIns="0" tIns="0" rIns="0" bIns="0"/>
          <a:lstStyle/>
          <a:p>
            <a:pPr algn="ctr">
              <a:lnSpc>
                <a:spcPct val="100000"/>
              </a:lnSpc>
            </a:pPr>
            <a:r>
              <a:rPr lang="en-US" sz="2400" b="1">
                <a:solidFill>
                  <a:srgbClr val="FFFFFF"/>
                </a:solidFill>
                <a:latin typeface="Arial"/>
              </a:rPr>
              <a:t>Developing a technique – sensitivity tests </a:t>
            </a:r>
            <a:endParaRPr/>
          </a:p>
        </p:txBody>
      </p:sp>
      <p:sp>
        <p:nvSpPr>
          <p:cNvPr id="96" name="CustomShape 2"/>
          <p:cNvSpPr/>
          <p:nvPr/>
        </p:nvSpPr>
        <p:spPr>
          <a:xfrm>
            <a:off x="720" y="1188720"/>
            <a:ext cx="9138240" cy="1920960"/>
          </a:xfrm>
          <a:prstGeom prst="rect">
            <a:avLst/>
          </a:prstGeom>
        </p:spPr>
        <p:txBody>
          <a:bodyPr lIns="0" tIns="0" rIns="0" bIns="0"/>
          <a:lstStyle/>
          <a:p>
            <a:pPr>
              <a:lnSpc>
                <a:spcPct val="100000"/>
              </a:lnSpc>
            </a:pPr>
            <a:endParaRPr/>
          </a:p>
          <a:p>
            <a:pPr lvl="1">
              <a:lnSpc>
                <a:spcPct val="100000"/>
              </a:lnSpc>
              <a:buFont typeface="StarSymbol"/>
              <a:buChar char="l"/>
            </a:pPr>
            <a:r>
              <a:rPr lang="en-US">
                <a:solidFill>
                  <a:srgbClr val="003E72"/>
                </a:solidFill>
                <a:latin typeface="Arial"/>
              </a:rPr>
              <a:t>Aim to select number of trajectories and source release box dimensions</a:t>
            </a:r>
            <a:endParaRPr/>
          </a:p>
          <a:p>
            <a:pPr>
              <a:lnSpc>
                <a:spcPct val="100000"/>
              </a:lnSpc>
            </a:pPr>
            <a:endParaRPr/>
          </a:p>
          <a:p>
            <a:pPr lvl="1">
              <a:lnSpc>
                <a:spcPct val="100000"/>
              </a:lnSpc>
              <a:buFont typeface="StarSymbol"/>
              <a:buChar char="l"/>
            </a:pPr>
            <a:r>
              <a:rPr lang="en-US">
                <a:solidFill>
                  <a:srgbClr val="003E72"/>
                </a:solidFill>
                <a:latin typeface="Arial"/>
              </a:rPr>
              <a:t>Box dimensions: 0.1° x 0.1° x 0.3 km to match GWAS sample time and location</a:t>
            </a:r>
            <a:endParaRPr/>
          </a:p>
          <a:p>
            <a:pPr>
              <a:lnSpc>
                <a:spcPct val="100000"/>
              </a:lnSpc>
            </a:pPr>
            <a:endParaRPr/>
          </a:p>
          <a:p>
            <a:pPr>
              <a:lnSpc>
                <a:spcPct val="100000"/>
              </a:lnSpc>
            </a:pPr>
            <a:endParaRPr/>
          </a:p>
          <a:p>
            <a:pPr>
              <a:lnSpc>
                <a:spcPct val="100000"/>
              </a:lnSpc>
            </a:pPr>
            <a:endParaRPr/>
          </a:p>
        </p:txBody>
      </p:sp>
      <p:pic>
        <p:nvPicPr>
          <p:cNvPr id="97" name="Picture 3"/>
          <p:cNvPicPr/>
          <p:nvPr/>
        </p:nvPicPr>
        <p:blipFill>
          <a:blip r:embed="rId2"/>
          <a:stretch>
            <a:fillRect/>
          </a:stretch>
        </p:blipFill>
        <p:spPr>
          <a:xfrm>
            <a:off x="0" y="2651760"/>
            <a:ext cx="4643280" cy="3561120"/>
          </a:xfrm>
          <a:prstGeom prst="rect">
            <a:avLst/>
          </a:prstGeom>
          <a:ln w="45720">
            <a:solidFill>
              <a:srgbClr val="003E72"/>
            </a:solidFill>
            <a:miter/>
          </a:ln>
        </p:spPr>
      </p:pic>
      <p:pic>
        <p:nvPicPr>
          <p:cNvPr id="98" name="Picture 4"/>
          <p:cNvPicPr/>
          <p:nvPr/>
        </p:nvPicPr>
        <p:blipFill>
          <a:blip r:embed="rId3"/>
          <a:stretch>
            <a:fillRect/>
          </a:stretch>
        </p:blipFill>
        <p:spPr>
          <a:xfrm>
            <a:off x="4644000" y="2651760"/>
            <a:ext cx="4494960" cy="3561120"/>
          </a:xfrm>
          <a:prstGeom prst="rect">
            <a:avLst/>
          </a:prstGeom>
          <a:ln w="45720">
            <a:solidFill>
              <a:srgbClr val="003E72"/>
            </a:solidFill>
            <a:miter/>
          </a:ln>
        </p:spPr>
      </p:pic>
    </p:spTree>
  </p:cSld>
  <p:clrMapOvr>
    <a:masterClrMapping/>
  </p:clrMapOvr>
  <p:timing>
    <p:tnLst>
      <p:par>
        <p:cTn xmlns:p14="http://schemas.microsoft.com/office/powerpoint/2010/mai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ustomShape 1"/>
          <p:cNvSpPr/>
          <p:nvPr/>
        </p:nvSpPr>
        <p:spPr>
          <a:xfrm>
            <a:off x="384120" y="398520"/>
            <a:ext cx="8370000" cy="417960"/>
          </a:xfrm>
          <a:prstGeom prst="rect">
            <a:avLst/>
          </a:prstGeom>
        </p:spPr>
        <p:txBody>
          <a:bodyPr lIns="0" tIns="0" rIns="0" bIns="0"/>
          <a:lstStyle/>
          <a:p>
            <a:pPr algn="ctr">
              <a:lnSpc>
                <a:spcPct val="100000"/>
              </a:lnSpc>
            </a:pPr>
            <a:r>
              <a:rPr lang="en-US" sz="2400" b="1">
                <a:solidFill>
                  <a:srgbClr val="FFFFFF"/>
                </a:solidFill>
                <a:latin typeface="Arial"/>
              </a:rPr>
              <a:t>Developing a technique – sensitivity tests </a:t>
            </a:r>
            <a:endParaRPr/>
          </a:p>
        </p:txBody>
      </p:sp>
      <p:sp>
        <p:nvSpPr>
          <p:cNvPr id="100" name="CustomShape 2"/>
          <p:cNvSpPr/>
          <p:nvPr/>
        </p:nvSpPr>
        <p:spPr>
          <a:xfrm>
            <a:off x="0" y="1188720"/>
            <a:ext cx="9138240" cy="1228320"/>
          </a:xfrm>
          <a:prstGeom prst="rect">
            <a:avLst/>
          </a:prstGeom>
        </p:spPr>
        <p:txBody>
          <a:bodyPr lIns="0" tIns="0" rIns="0" bIns="0"/>
          <a:lstStyle/>
          <a:p>
            <a:pPr>
              <a:lnSpc>
                <a:spcPct val="100000"/>
              </a:lnSpc>
            </a:pPr>
            <a:endParaRPr/>
          </a:p>
          <a:p>
            <a:pPr lvl="1">
              <a:lnSpc>
                <a:spcPct val="100000"/>
              </a:lnSpc>
              <a:buFont typeface="StarSymbol"/>
              <a:buChar char="l"/>
            </a:pPr>
            <a:r>
              <a:rPr lang="en-US">
                <a:solidFill>
                  <a:srgbClr val="003E72"/>
                </a:solidFill>
                <a:latin typeface="Arial"/>
              </a:rPr>
              <a:t>Running NAME with different number of particles</a:t>
            </a:r>
            <a:endParaRPr/>
          </a:p>
          <a:p>
            <a:pPr>
              <a:lnSpc>
                <a:spcPct val="100000"/>
              </a:lnSpc>
            </a:pPr>
            <a:endParaRPr/>
          </a:p>
          <a:p>
            <a:pPr lvl="1">
              <a:lnSpc>
                <a:spcPct val="100000"/>
              </a:lnSpc>
              <a:buFont typeface="StarSymbol"/>
              <a:buChar char="l"/>
            </a:pPr>
            <a:r>
              <a:rPr lang="en-US">
                <a:solidFill>
                  <a:srgbClr val="003E72"/>
                </a:solidFill>
                <a:latin typeface="Arial"/>
              </a:rPr>
              <a:t>Aim to select number of trajectories: #NP15000 gives statistically robust results</a:t>
            </a:r>
            <a:endParaRPr/>
          </a:p>
        </p:txBody>
      </p:sp>
      <p:pic>
        <p:nvPicPr>
          <p:cNvPr id="101" name="Picture 2"/>
          <p:cNvPicPr/>
          <p:nvPr/>
        </p:nvPicPr>
        <p:blipFill>
          <a:blip r:embed="rId2"/>
          <a:stretch>
            <a:fillRect/>
          </a:stretch>
        </p:blipFill>
        <p:spPr>
          <a:xfrm>
            <a:off x="4572360" y="2606040"/>
            <a:ext cx="4566600" cy="3606840"/>
          </a:xfrm>
          <a:prstGeom prst="rect">
            <a:avLst/>
          </a:prstGeom>
          <a:ln w="45720">
            <a:solidFill>
              <a:srgbClr val="003E72"/>
            </a:solidFill>
            <a:miter/>
          </a:ln>
        </p:spPr>
      </p:pic>
      <p:pic>
        <p:nvPicPr>
          <p:cNvPr id="102" name="Picture 3"/>
          <p:cNvPicPr/>
          <p:nvPr/>
        </p:nvPicPr>
        <p:blipFill>
          <a:blip r:embed="rId3"/>
          <a:stretch>
            <a:fillRect/>
          </a:stretch>
        </p:blipFill>
        <p:spPr>
          <a:xfrm>
            <a:off x="0" y="2606040"/>
            <a:ext cx="4566600" cy="3606840"/>
          </a:xfrm>
          <a:prstGeom prst="rect">
            <a:avLst/>
          </a:prstGeom>
          <a:ln w="45720">
            <a:solidFill>
              <a:srgbClr val="003E72"/>
            </a:solidFill>
            <a:miter/>
          </a:ln>
        </p:spPr>
      </p:pic>
    </p:spTree>
  </p:cSld>
  <p:clrMapOvr>
    <a:masterClrMapping/>
  </p:clrMapOvr>
  <p:timing>
    <p:tnLst>
      <p:par>
        <p:cTn xmlns:p14="http://schemas.microsoft.com/office/powerpoint/2010/mai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CustomShape 1"/>
          <p:cNvSpPr/>
          <p:nvPr/>
        </p:nvSpPr>
        <p:spPr>
          <a:xfrm>
            <a:off x="384120" y="398520"/>
            <a:ext cx="8370000" cy="417960"/>
          </a:xfrm>
          <a:prstGeom prst="rect">
            <a:avLst/>
          </a:prstGeom>
        </p:spPr>
        <p:txBody>
          <a:bodyPr lIns="0" tIns="0" rIns="0" bIns="0"/>
          <a:lstStyle/>
          <a:p>
            <a:pPr>
              <a:lnSpc>
                <a:spcPct val="100000"/>
              </a:lnSpc>
            </a:pPr>
            <a:r>
              <a:rPr lang="en-US" sz="2600" b="1">
                <a:solidFill>
                  <a:srgbClr val="FFFFFF"/>
                </a:solidFill>
                <a:latin typeface="Arial"/>
              </a:rPr>
              <a:t>NAME products for CONTRAST-ATTREX</a:t>
            </a:r>
            <a:endParaRPr/>
          </a:p>
        </p:txBody>
      </p:sp>
      <p:sp>
        <p:nvSpPr>
          <p:cNvPr id="104" name="CustomShape 2"/>
          <p:cNvSpPr/>
          <p:nvPr/>
        </p:nvSpPr>
        <p:spPr>
          <a:xfrm>
            <a:off x="182880" y="1265400"/>
            <a:ext cx="3663720" cy="4786560"/>
          </a:xfrm>
          <a:prstGeom prst="rect">
            <a:avLst/>
          </a:prstGeom>
        </p:spPr>
        <p:txBody>
          <a:bodyPr lIns="0" tIns="0" rIns="0" bIns="0"/>
          <a:lstStyle/>
          <a:p>
            <a:pPr>
              <a:lnSpc>
                <a:spcPct val="100000"/>
              </a:lnSpc>
            </a:pPr>
            <a:endParaRPr/>
          </a:p>
          <a:p>
            <a:pPr>
              <a:lnSpc>
                <a:spcPct val="100000"/>
              </a:lnSpc>
              <a:buFont typeface="StarSymbol"/>
              <a:buChar char="l"/>
            </a:pPr>
            <a:r>
              <a:rPr lang="en-US">
                <a:solidFill>
                  <a:srgbClr val="003E72"/>
                </a:solidFill>
                <a:latin typeface="Arial"/>
              </a:rPr>
              <a:t>Each flight track divided into segments </a:t>
            </a:r>
            <a:endParaRPr/>
          </a:p>
          <a:p>
            <a:pPr>
              <a:lnSpc>
                <a:spcPct val="100000"/>
              </a:lnSpc>
            </a:pPr>
            <a:endParaRPr/>
          </a:p>
          <a:p>
            <a:pPr>
              <a:lnSpc>
                <a:spcPct val="100000"/>
              </a:lnSpc>
              <a:buFont typeface="StarSymbol"/>
              <a:buChar char="l"/>
            </a:pPr>
            <a:r>
              <a:rPr lang="en-US">
                <a:solidFill>
                  <a:srgbClr val="003E72"/>
                </a:solidFill>
                <a:latin typeface="Arial"/>
              </a:rPr>
              <a:t>Particles released and followed back to identify low-level sources of air</a:t>
            </a:r>
            <a:endParaRPr/>
          </a:p>
          <a:p>
            <a:pPr>
              <a:lnSpc>
                <a:spcPct val="100000"/>
              </a:lnSpc>
            </a:pPr>
            <a:endParaRPr/>
          </a:p>
          <a:p>
            <a:pPr>
              <a:lnSpc>
                <a:spcPct val="100000"/>
              </a:lnSpc>
              <a:buFont typeface="StarSymbol"/>
              <a:buChar char="l"/>
            </a:pPr>
            <a:r>
              <a:rPr lang="en-US">
                <a:solidFill>
                  <a:srgbClr val="003E72"/>
                </a:solidFill>
                <a:latin typeface="Arial"/>
              </a:rPr>
              <a:t>Fractions of trajectories calculated according to particles which cross below 5/1 km</a:t>
            </a:r>
            <a:endParaRPr/>
          </a:p>
          <a:p>
            <a:pPr>
              <a:lnSpc>
                <a:spcPct val="100000"/>
              </a:lnSpc>
            </a:pPr>
            <a:endParaRPr/>
          </a:p>
          <a:p>
            <a:pPr>
              <a:lnSpc>
                <a:spcPct val="100000"/>
              </a:lnSpc>
              <a:buFont typeface="StarSymbol"/>
              <a:buChar char="l"/>
            </a:pPr>
            <a:r>
              <a:rPr lang="en-US">
                <a:solidFill>
                  <a:srgbClr val="003E72"/>
                </a:solidFill>
                <a:latin typeface="Arial"/>
              </a:rPr>
              <a:t>Products</a:t>
            </a:r>
            <a:endParaRPr/>
          </a:p>
          <a:p>
            <a:pPr lvl="1">
              <a:lnSpc>
                <a:spcPct val="100000"/>
              </a:lnSpc>
              <a:buFont typeface="StarSymbol"/>
              <a:buChar char="l"/>
            </a:pPr>
            <a:r>
              <a:rPr lang="en-US">
                <a:solidFill>
                  <a:srgbClr val="003E72"/>
                </a:solidFill>
                <a:latin typeface="Arial"/>
              </a:rPr>
              <a:t>Altitude vs time plots</a:t>
            </a:r>
            <a:endParaRPr/>
          </a:p>
          <a:p>
            <a:pPr lvl="1">
              <a:lnSpc>
                <a:spcPct val="100000"/>
              </a:lnSpc>
              <a:buFont typeface="StarSymbol"/>
              <a:buChar char="l"/>
            </a:pPr>
            <a:r>
              <a:rPr lang="en-US" i="1">
                <a:solidFill>
                  <a:srgbClr val="003E72"/>
                </a:solidFill>
                <a:latin typeface="Arial"/>
              </a:rPr>
              <a:t>Crossing location maps</a:t>
            </a:r>
            <a:endParaRPr/>
          </a:p>
          <a:p>
            <a:pPr>
              <a:lnSpc>
                <a:spcPct val="100000"/>
              </a:lnSpc>
            </a:pPr>
            <a:endParaRPr/>
          </a:p>
          <a:p>
            <a:pPr>
              <a:lnSpc>
                <a:spcPct val="100000"/>
              </a:lnSpc>
            </a:pPr>
            <a:endParaRPr/>
          </a:p>
          <a:p>
            <a:pPr>
              <a:lnSpc>
                <a:spcPct val="100000"/>
              </a:lnSpc>
            </a:pPr>
            <a:endParaRPr/>
          </a:p>
          <a:p>
            <a:pPr>
              <a:lnSpc>
                <a:spcPct val="100000"/>
              </a:lnSpc>
            </a:pPr>
            <a:endParaRPr/>
          </a:p>
        </p:txBody>
      </p:sp>
      <p:pic>
        <p:nvPicPr>
          <p:cNvPr id="105" name="Picture 2"/>
          <p:cNvPicPr/>
          <p:nvPr/>
        </p:nvPicPr>
        <p:blipFill>
          <a:blip r:embed="rId2"/>
          <a:stretch>
            <a:fillRect/>
          </a:stretch>
        </p:blipFill>
        <p:spPr>
          <a:xfrm>
            <a:off x="3851640" y="2164680"/>
            <a:ext cx="5130720" cy="3999240"/>
          </a:xfrm>
          <a:prstGeom prst="rect">
            <a:avLst/>
          </a:prstGeom>
          <a:ln w="9360">
            <a:solidFill>
              <a:srgbClr val="003E72"/>
            </a:solidFill>
            <a:miter/>
          </a:ln>
        </p:spPr>
      </p:pic>
      <p:sp>
        <p:nvSpPr>
          <p:cNvPr id="106" name="CustomShape 3"/>
          <p:cNvSpPr/>
          <p:nvPr/>
        </p:nvSpPr>
        <p:spPr>
          <a:xfrm>
            <a:off x="5053680" y="1371600"/>
            <a:ext cx="3906360" cy="633600"/>
          </a:xfrm>
          <a:prstGeom prst="rect">
            <a:avLst/>
          </a:prstGeom>
          <a:ln>
            <a:solidFill>
              <a:srgbClr val="003E72"/>
            </a:solidFill>
          </a:ln>
        </p:spPr>
        <p:txBody>
          <a:bodyPr wrap="none" lIns="90000" tIns="45000" rIns="90000" bIns="45000"/>
          <a:lstStyle/>
          <a:p>
            <a:r>
              <a:rPr lang="en-US">
                <a:solidFill>
                  <a:srgbClr val="001F39"/>
                </a:solidFill>
              </a:rPr>
              <a:t>ATTREX2013 RF04 SRC102845</a:t>
            </a:r>
            <a:endParaRPr/>
          </a:p>
          <a:p>
            <a:r>
              <a:rPr lang="en-US">
                <a:solidFill>
                  <a:srgbClr val="001F39"/>
                </a:solidFill>
              </a:rPr>
              <a:t>02/22/13 04:34 (99.9W,2.7S,14.3km)</a:t>
            </a:r>
            <a:endParaRPr/>
          </a:p>
        </p:txBody>
      </p:sp>
      <p:sp>
        <p:nvSpPr>
          <p:cNvPr id="107" name="CustomShape 4"/>
          <p:cNvSpPr/>
          <p:nvPr/>
        </p:nvSpPr>
        <p:spPr>
          <a:xfrm>
            <a:off x="4643640" y="4864320"/>
            <a:ext cx="1507680" cy="633600"/>
          </a:xfrm>
          <a:prstGeom prst="rect">
            <a:avLst/>
          </a:prstGeom>
        </p:spPr>
        <p:txBody>
          <a:bodyPr wrap="none" lIns="90000" tIns="45000" rIns="90000" bIns="45000"/>
          <a:lstStyle/>
          <a:p>
            <a:r>
              <a:rPr lang="en-US"/>
              <a:t>5km: 31.03%</a:t>
            </a:r>
            <a:endParaRPr/>
          </a:p>
          <a:p>
            <a:r>
              <a:rPr lang="en-US">
                <a:solidFill>
                  <a:srgbClr val="FF0000"/>
                </a:solidFill>
              </a:rPr>
              <a:t>1km: 2.91%</a:t>
            </a:r>
            <a:endParaRPr/>
          </a:p>
        </p:txBody>
      </p:sp>
      <p:sp>
        <p:nvSpPr>
          <p:cNvPr id="108" name="CustomShape 5"/>
          <p:cNvSpPr/>
          <p:nvPr/>
        </p:nvSpPr>
        <p:spPr>
          <a:xfrm>
            <a:off x="4563000" y="4864320"/>
            <a:ext cx="3378600" cy="360"/>
          </a:xfrm>
          <a:prstGeom prst="straightConnector1">
            <a:avLst/>
          </a:prstGeom>
          <a:ln w="34920">
            <a:solidFill>
              <a:srgbClr val="0070CA"/>
            </a:solidFill>
            <a:round/>
            <a:tailEnd type="triangle" w="med" len="med"/>
          </a:ln>
        </p:spPr>
      </p:sp>
      <p:sp>
        <p:nvSpPr>
          <p:cNvPr id="109" name="CustomShape 6"/>
          <p:cNvSpPr/>
          <p:nvPr/>
        </p:nvSpPr>
        <p:spPr>
          <a:xfrm>
            <a:off x="4635720" y="5440320"/>
            <a:ext cx="3378600" cy="360"/>
          </a:xfrm>
          <a:prstGeom prst="straightConnector1">
            <a:avLst/>
          </a:prstGeom>
          <a:ln w="34920">
            <a:solidFill>
              <a:srgbClr val="FF0000"/>
            </a:solidFill>
            <a:round/>
            <a:tailEnd type="triangle" w="med" len="med"/>
          </a:ln>
        </p:spPr>
      </p:sp>
    </p:spTree>
  </p:cSld>
  <p:clrMapOvr>
    <a:masterClrMapping/>
  </p:clrMapOvr>
  <p:timing>
    <p:tnLst>
      <p:par>
        <p:cTn xmlns:p14="http://schemas.microsoft.com/office/powerpoint/2010/mai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CustomShape 1"/>
          <p:cNvSpPr/>
          <p:nvPr/>
        </p:nvSpPr>
        <p:spPr>
          <a:xfrm>
            <a:off x="384120" y="398520"/>
            <a:ext cx="8370000" cy="417960"/>
          </a:xfrm>
          <a:prstGeom prst="rect">
            <a:avLst/>
          </a:prstGeom>
        </p:spPr>
        <p:txBody>
          <a:bodyPr wrap="none" lIns="0" tIns="0" rIns="0" bIns="0" anchor="ctr"/>
          <a:lstStyle/>
          <a:p>
            <a:r>
              <a:rPr lang="en-US" sz="2400" b="1">
                <a:solidFill>
                  <a:srgbClr val="FFFFFF"/>
                </a:solidFill>
              </a:rPr>
              <a:t>3 Flights Selected For Analysis: ATTREX 2013 RF04,05,06</a:t>
            </a:r>
            <a:endParaRPr/>
          </a:p>
        </p:txBody>
      </p:sp>
      <p:pic>
        <p:nvPicPr>
          <p:cNvPr id="111" name="Picture 9"/>
          <p:cNvPicPr/>
          <p:nvPr/>
        </p:nvPicPr>
        <p:blipFill>
          <a:blip r:embed="rId2"/>
          <a:stretch>
            <a:fillRect/>
          </a:stretch>
        </p:blipFill>
        <p:spPr>
          <a:xfrm>
            <a:off x="360" y="4114800"/>
            <a:ext cx="3103920" cy="2739960"/>
          </a:xfrm>
          <a:prstGeom prst="rect">
            <a:avLst/>
          </a:prstGeom>
        </p:spPr>
      </p:pic>
      <p:pic>
        <p:nvPicPr>
          <p:cNvPr id="112" name="Picture 8"/>
          <p:cNvPicPr/>
          <p:nvPr/>
        </p:nvPicPr>
        <p:blipFill>
          <a:blip r:embed="rId3"/>
          <a:stretch>
            <a:fillRect/>
          </a:stretch>
        </p:blipFill>
        <p:spPr>
          <a:xfrm>
            <a:off x="1800" y="1280160"/>
            <a:ext cx="3103920" cy="3015720"/>
          </a:xfrm>
          <a:prstGeom prst="rect">
            <a:avLst/>
          </a:prstGeom>
        </p:spPr>
      </p:pic>
      <p:pic>
        <p:nvPicPr>
          <p:cNvPr id="113" name="Picture 6"/>
          <p:cNvPicPr/>
          <p:nvPr/>
        </p:nvPicPr>
        <p:blipFill>
          <a:blip r:embed="rId4"/>
          <a:stretch>
            <a:fillRect/>
          </a:stretch>
        </p:blipFill>
        <p:spPr>
          <a:xfrm>
            <a:off x="3138840" y="1280160"/>
            <a:ext cx="3013200" cy="3015720"/>
          </a:xfrm>
          <a:prstGeom prst="rect">
            <a:avLst/>
          </a:prstGeom>
        </p:spPr>
      </p:pic>
      <p:pic>
        <p:nvPicPr>
          <p:cNvPr id="114" name="Picture 7"/>
          <p:cNvPicPr/>
          <p:nvPr/>
        </p:nvPicPr>
        <p:blipFill>
          <a:blip r:embed="rId5"/>
          <a:stretch>
            <a:fillRect/>
          </a:stretch>
        </p:blipFill>
        <p:spPr>
          <a:xfrm>
            <a:off x="3108960" y="4113360"/>
            <a:ext cx="3013200" cy="2741400"/>
          </a:xfrm>
          <a:prstGeom prst="rect">
            <a:avLst/>
          </a:prstGeom>
        </p:spPr>
      </p:pic>
      <p:pic>
        <p:nvPicPr>
          <p:cNvPr id="115" name="Picture 11"/>
          <p:cNvPicPr/>
          <p:nvPr/>
        </p:nvPicPr>
        <p:blipFill>
          <a:blip r:embed="rId6"/>
          <a:stretch>
            <a:fillRect/>
          </a:stretch>
        </p:blipFill>
        <p:spPr>
          <a:xfrm>
            <a:off x="6126120" y="1386360"/>
            <a:ext cx="3013200" cy="3000960"/>
          </a:xfrm>
          <a:prstGeom prst="rect">
            <a:avLst/>
          </a:prstGeom>
        </p:spPr>
      </p:pic>
      <p:pic>
        <p:nvPicPr>
          <p:cNvPr id="116" name="Picture 12"/>
          <p:cNvPicPr/>
          <p:nvPr/>
        </p:nvPicPr>
        <p:blipFill>
          <a:blip r:embed="rId7"/>
          <a:stretch>
            <a:fillRect/>
          </a:stretch>
        </p:blipFill>
        <p:spPr>
          <a:xfrm>
            <a:off x="6098760" y="4206240"/>
            <a:ext cx="3040560" cy="2648520"/>
          </a:xfrm>
          <a:prstGeom prst="rect">
            <a:avLst/>
          </a:prstGeom>
        </p:spPr>
      </p:pic>
      <p:sp>
        <p:nvSpPr>
          <p:cNvPr id="117" name="CustomShape 2"/>
          <p:cNvSpPr/>
          <p:nvPr/>
        </p:nvSpPr>
        <p:spPr>
          <a:xfrm>
            <a:off x="415080" y="1005840"/>
            <a:ext cx="2707560" cy="396000"/>
          </a:xfrm>
          <a:prstGeom prst="rect">
            <a:avLst/>
          </a:prstGeom>
          <a:ln w="18360">
            <a:solidFill>
              <a:srgbClr val="000000"/>
            </a:solidFill>
            <a:round/>
          </a:ln>
        </p:spPr>
        <p:txBody>
          <a:bodyPr wrap="none" lIns="108360" tIns="63360" rIns="108360" bIns="63360"/>
          <a:lstStyle/>
          <a:p>
            <a:r>
              <a:rPr lang="en-US" b="1"/>
              <a:t>RF04 02/21/13     CHBr3</a:t>
            </a:r>
            <a:endParaRPr/>
          </a:p>
        </p:txBody>
      </p:sp>
      <p:sp>
        <p:nvSpPr>
          <p:cNvPr id="118" name="CustomShape 3"/>
          <p:cNvSpPr/>
          <p:nvPr/>
        </p:nvSpPr>
        <p:spPr>
          <a:xfrm>
            <a:off x="6358680" y="989280"/>
            <a:ext cx="2706840" cy="395280"/>
          </a:xfrm>
          <a:prstGeom prst="rect">
            <a:avLst/>
          </a:prstGeom>
          <a:ln w="18360">
            <a:solidFill>
              <a:srgbClr val="000000"/>
            </a:solidFill>
            <a:round/>
          </a:ln>
        </p:spPr>
        <p:txBody>
          <a:bodyPr wrap="none" lIns="108000" tIns="63000" rIns="108000" bIns="63000"/>
          <a:lstStyle/>
          <a:p>
            <a:r>
              <a:rPr lang="en-US" b="1"/>
              <a:t>RF06 03/01/13     CHBr3</a:t>
            </a:r>
            <a:endParaRPr/>
          </a:p>
        </p:txBody>
      </p:sp>
      <p:sp>
        <p:nvSpPr>
          <p:cNvPr id="119" name="CustomShape 4"/>
          <p:cNvSpPr/>
          <p:nvPr/>
        </p:nvSpPr>
        <p:spPr>
          <a:xfrm>
            <a:off x="3474720" y="1005840"/>
            <a:ext cx="2706840" cy="395280"/>
          </a:xfrm>
          <a:prstGeom prst="rect">
            <a:avLst/>
          </a:prstGeom>
          <a:ln w="18360">
            <a:solidFill>
              <a:srgbClr val="000000"/>
            </a:solidFill>
            <a:round/>
          </a:ln>
        </p:spPr>
        <p:txBody>
          <a:bodyPr wrap="none" lIns="108000" tIns="63000" rIns="108000" bIns="63000"/>
          <a:lstStyle/>
          <a:p>
            <a:r>
              <a:rPr lang="en-US" b="1"/>
              <a:t>RF05 02/25/13     CHBr3</a:t>
            </a:r>
            <a:endParaRPr/>
          </a:p>
        </p:txBody>
      </p:sp>
    </p:spTree>
  </p:cSld>
  <p:clrMapOvr>
    <a:masterClrMapping/>
  </p:clrMapOvr>
  <p:timing>
    <p:tnLst>
      <p:par>
        <p:cTn xmlns:p14="http://schemas.microsoft.com/office/powerpoint/2010/mai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CustomShape 1"/>
          <p:cNvSpPr/>
          <p:nvPr/>
        </p:nvSpPr>
        <p:spPr>
          <a:xfrm>
            <a:off x="384120" y="398520"/>
            <a:ext cx="8370000" cy="417960"/>
          </a:xfrm>
          <a:prstGeom prst="rect">
            <a:avLst/>
          </a:prstGeom>
        </p:spPr>
        <p:txBody>
          <a:bodyPr wrap="none" lIns="0" tIns="0" rIns="0" bIns="0" anchor="ctr"/>
          <a:lstStyle/>
          <a:p>
            <a:r>
              <a:rPr lang="en-US" sz="2400" b="1">
                <a:solidFill>
                  <a:srgbClr val="FFFFFF"/>
                </a:solidFill>
              </a:rPr>
              <a:t>GWAS observations vs NAME results for ATTREX 2013 RF04</a:t>
            </a:r>
            <a:endParaRPr/>
          </a:p>
        </p:txBody>
      </p:sp>
      <p:pic>
        <p:nvPicPr>
          <p:cNvPr id="121" name="Picture 10"/>
          <p:cNvPicPr/>
          <p:nvPr/>
        </p:nvPicPr>
        <p:blipFill>
          <a:blip r:embed="rId2"/>
          <a:stretch>
            <a:fillRect/>
          </a:stretch>
        </p:blipFill>
        <p:spPr>
          <a:xfrm>
            <a:off x="4572000" y="3931920"/>
            <a:ext cx="4566960" cy="2921400"/>
          </a:xfrm>
          <a:prstGeom prst="rect">
            <a:avLst/>
          </a:prstGeom>
        </p:spPr>
      </p:pic>
      <p:pic>
        <p:nvPicPr>
          <p:cNvPr id="122" name="Picture 11"/>
          <p:cNvPicPr/>
          <p:nvPr/>
        </p:nvPicPr>
        <p:blipFill>
          <a:blip r:embed="rId3"/>
          <a:stretch>
            <a:fillRect/>
          </a:stretch>
        </p:blipFill>
        <p:spPr>
          <a:xfrm>
            <a:off x="0" y="1097280"/>
            <a:ext cx="4479120" cy="2741400"/>
          </a:xfrm>
          <a:prstGeom prst="rect">
            <a:avLst/>
          </a:prstGeom>
        </p:spPr>
      </p:pic>
      <p:pic>
        <p:nvPicPr>
          <p:cNvPr id="123" name="Picture 12"/>
          <p:cNvPicPr/>
          <p:nvPr/>
        </p:nvPicPr>
        <p:blipFill>
          <a:blip r:embed="rId4"/>
          <a:stretch>
            <a:fillRect/>
          </a:stretch>
        </p:blipFill>
        <p:spPr>
          <a:xfrm>
            <a:off x="0" y="3931920"/>
            <a:ext cx="4570200" cy="2924280"/>
          </a:xfrm>
          <a:prstGeom prst="rect">
            <a:avLst/>
          </a:prstGeom>
        </p:spPr>
      </p:pic>
      <p:sp>
        <p:nvSpPr>
          <p:cNvPr id="124" name="CustomShape 2"/>
          <p:cNvSpPr/>
          <p:nvPr/>
        </p:nvSpPr>
        <p:spPr>
          <a:xfrm>
            <a:off x="4663440" y="1554480"/>
            <a:ext cx="4109400" cy="1620720"/>
          </a:xfrm>
          <a:prstGeom prst="rect">
            <a:avLst/>
          </a:prstGeom>
        </p:spPr>
        <p:txBody>
          <a:bodyPr wrap="none" lIns="90000" tIns="45000" rIns="90000" bIns="45000"/>
          <a:lstStyle/>
          <a:p>
            <a:r>
              <a:rPr lang="en-US"/>
              <a:t>-	Timeseries for GWAS observations and</a:t>
            </a:r>
            <a:endParaRPr/>
          </a:p>
          <a:p>
            <a:r>
              <a:rPr lang="en-US"/>
              <a:t>	fractions of trajectories below 5 km</a:t>
            </a:r>
            <a:endParaRPr/>
          </a:p>
          <a:p>
            <a:endParaRPr/>
          </a:p>
          <a:p>
            <a:r>
              <a:rPr lang="en-US"/>
              <a:t>-	Can we see instances of both increased</a:t>
            </a:r>
            <a:endParaRPr/>
          </a:p>
          <a:p>
            <a:r>
              <a:rPr lang="en-US"/>
              <a:t>	concentrations and elevated fractional</a:t>
            </a:r>
            <a:endParaRPr/>
          </a:p>
          <a:p>
            <a:r>
              <a:rPr lang="en-US"/>
              <a:t>	contribution?</a:t>
            </a:r>
            <a:endParaRPr/>
          </a:p>
          <a:p>
            <a:endParaRPr/>
          </a:p>
        </p:txBody>
      </p:sp>
    </p:spTree>
  </p:cSld>
  <p:clrMapOvr>
    <a:masterClrMapping/>
  </p:clrMapOvr>
  <p:timing>
    <p:tnLst>
      <p:par>
        <p:cTn xmlns:p14="http://schemas.microsoft.com/office/powerpoint/2010/mai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792</Words>
  <Application>Microsoft Macintosh PowerPoint</Application>
  <PresentationFormat>On-screen Show (4:3)</PresentationFormat>
  <Paragraphs>117</Paragraphs>
  <Slides>22</Slides>
  <Notes>1</Notes>
  <HiddenSlides>7</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Erin Czech</cp:lastModifiedBy>
  <cp:revision>1</cp:revision>
  <dcterms:modified xsi:type="dcterms:W3CDTF">2014-10-24T00:28:32Z</dcterms:modified>
</cp:coreProperties>
</file>