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2" r:id="rId2"/>
    <p:sldId id="305" r:id="rId3"/>
    <p:sldId id="281"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256" r:id="rId28"/>
    <p:sldId id="273" r:id="rId29"/>
    <p:sldId id="275" r:id="rId30"/>
    <p:sldId id="279" r:id="rId31"/>
    <p:sldId id="274" r:id="rId32"/>
    <p:sldId id="276" r:id="rId33"/>
    <p:sldId id="262" r:id="rId34"/>
    <p:sldId id="280" r:id="rId35"/>
    <p:sldId id="310" r:id="rId36"/>
    <p:sldId id="311" r:id="rId37"/>
    <p:sldId id="306" r:id="rId38"/>
    <p:sldId id="260" r:id="rId39"/>
    <p:sldId id="309"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7" autoAdjust="0"/>
    <p:restoredTop sz="94660"/>
  </p:normalViewPr>
  <p:slideViewPr>
    <p:cSldViewPr>
      <p:cViewPr varScale="1">
        <p:scale>
          <a:sx n="81" d="100"/>
          <a:sy n="81" d="100"/>
        </p:scale>
        <p:origin x="-98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guest%20user\Desktop\DEPRESSIONS\DEPRESS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a:t>NUMBER OF MONSOON DEPRESSIONS FROM </a:t>
            </a:r>
          </a:p>
          <a:p>
            <a:pPr>
              <a:defRPr sz="1200"/>
            </a:pPr>
            <a:r>
              <a:rPr lang="en-US" sz="1200" dirty="0"/>
              <a:t>INDIAN METEOROLOGICAL DEPARTMENT</a:t>
            </a:r>
          </a:p>
        </c:rich>
      </c:tx>
      <c:layout>
        <c:manualLayout>
          <c:xMode val="edge"/>
          <c:yMode val="edge"/>
          <c:x val="0.20146522309711373"/>
          <c:y val="0"/>
        </c:manualLayout>
      </c:layout>
      <c:overlay val="1"/>
    </c:title>
    <c:autoTitleDeleted val="0"/>
    <c:plotArea>
      <c:layout/>
      <c:lineChart>
        <c:grouping val="standard"/>
        <c:varyColors val="0"/>
        <c:ser>
          <c:idx val="0"/>
          <c:order val="0"/>
          <c:tx>
            <c:strRef>
              <c:f>Sheet1!$V$3</c:f>
              <c:strCache>
                <c:ptCount val="1"/>
              </c:strCache>
            </c:strRef>
          </c:tx>
          <c:marker>
            <c:symbol val="none"/>
          </c:marker>
          <c:cat>
            <c:numRef>
              <c:f>Sheet1!$A$3:$A$123</c:f>
              <c:numCache>
                <c:formatCode>General</c:formatCode>
                <c:ptCount val="121"/>
                <c:pt idx="0">
                  <c:v>1880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pt idx="44">
                  <c:v>1934</c:v>
                </c:pt>
                <c:pt idx="45">
                  <c:v>1935</c:v>
                </c:pt>
                <c:pt idx="46">
                  <c:v>1936</c:v>
                </c:pt>
                <c:pt idx="47">
                  <c:v>1937</c:v>
                </c:pt>
                <c:pt idx="48">
                  <c:v>1938</c:v>
                </c:pt>
                <c:pt idx="49">
                  <c:v>1939</c:v>
                </c:pt>
                <c:pt idx="50">
                  <c:v>1940</c:v>
                </c:pt>
                <c:pt idx="51">
                  <c:v>1941</c:v>
                </c:pt>
                <c:pt idx="52">
                  <c:v>1942</c:v>
                </c:pt>
                <c:pt idx="53">
                  <c:v>1943</c:v>
                </c:pt>
                <c:pt idx="54">
                  <c:v>1944</c:v>
                </c:pt>
                <c:pt idx="55">
                  <c:v>1945</c:v>
                </c:pt>
                <c:pt idx="56">
                  <c:v>1946</c:v>
                </c:pt>
                <c:pt idx="57">
                  <c:v>1947</c:v>
                </c:pt>
                <c:pt idx="58">
                  <c:v>1948</c:v>
                </c:pt>
                <c:pt idx="59">
                  <c:v>1949</c:v>
                </c:pt>
                <c:pt idx="60">
                  <c:v>1950</c:v>
                </c:pt>
                <c:pt idx="61">
                  <c:v>1951</c:v>
                </c:pt>
                <c:pt idx="62">
                  <c:v>1952</c:v>
                </c:pt>
                <c:pt idx="63">
                  <c:v>1953</c:v>
                </c:pt>
                <c:pt idx="64">
                  <c:v>1954</c:v>
                </c:pt>
                <c:pt idx="65">
                  <c:v>1955</c:v>
                </c:pt>
                <c:pt idx="66">
                  <c:v>1956</c:v>
                </c:pt>
                <c:pt idx="67">
                  <c:v>1957</c:v>
                </c:pt>
                <c:pt idx="68">
                  <c:v>1958</c:v>
                </c:pt>
                <c:pt idx="69">
                  <c:v>1959</c:v>
                </c:pt>
                <c:pt idx="70">
                  <c:v>1960</c:v>
                </c:pt>
                <c:pt idx="71">
                  <c:v>1961</c:v>
                </c:pt>
                <c:pt idx="72">
                  <c:v>1962</c:v>
                </c:pt>
                <c:pt idx="73">
                  <c:v>1963</c:v>
                </c:pt>
                <c:pt idx="74">
                  <c:v>1964</c:v>
                </c:pt>
                <c:pt idx="75">
                  <c:v>1965</c:v>
                </c:pt>
                <c:pt idx="76">
                  <c:v>1966</c:v>
                </c:pt>
                <c:pt idx="77">
                  <c:v>1967</c:v>
                </c:pt>
                <c:pt idx="78">
                  <c:v>1968</c:v>
                </c:pt>
                <c:pt idx="79">
                  <c:v>1969</c:v>
                </c:pt>
                <c:pt idx="80">
                  <c:v>1970</c:v>
                </c:pt>
                <c:pt idx="81">
                  <c:v>1971</c:v>
                </c:pt>
                <c:pt idx="82">
                  <c:v>1972</c:v>
                </c:pt>
                <c:pt idx="83">
                  <c:v>1973</c:v>
                </c:pt>
                <c:pt idx="84">
                  <c:v>1974</c:v>
                </c:pt>
                <c:pt idx="85">
                  <c:v>1975</c:v>
                </c:pt>
                <c:pt idx="86">
                  <c:v>1976</c:v>
                </c:pt>
                <c:pt idx="87">
                  <c:v>1977</c:v>
                </c:pt>
                <c:pt idx="88">
                  <c:v>1978</c:v>
                </c:pt>
                <c:pt idx="89">
                  <c:v>1979</c:v>
                </c:pt>
                <c:pt idx="90">
                  <c:v>1980</c:v>
                </c:pt>
                <c:pt idx="91">
                  <c:v>1981</c:v>
                </c:pt>
                <c:pt idx="92">
                  <c:v>1982</c:v>
                </c:pt>
                <c:pt idx="93">
                  <c:v>1983</c:v>
                </c:pt>
                <c:pt idx="94">
                  <c:v>1984</c:v>
                </c:pt>
                <c:pt idx="95">
                  <c:v>1985</c:v>
                </c:pt>
                <c:pt idx="96">
                  <c:v>1986</c:v>
                </c:pt>
                <c:pt idx="97">
                  <c:v>1987</c:v>
                </c:pt>
                <c:pt idx="98">
                  <c:v>1988</c:v>
                </c:pt>
                <c:pt idx="99">
                  <c:v>1989</c:v>
                </c:pt>
                <c:pt idx="100">
                  <c:v>1990</c:v>
                </c:pt>
                <c:pt idx="101">
                  <c:v>1991</c:v>
                </c:pt>
                <c:pt idx="102">
                  <c:v>1992</c:v>
                </c:pt>
                <c:pt idx="103">
                  <c:v>1993</c:v>
                </c:pt>
                <c:pt idx="104">
                  <c:v>1994</c:v>
                </c:pt>
                <c:pt idx="105">
                  <c:v>1995</c:v>
                </c:pt>
                <c:pt idx="106">
                  <c:v>1996</c:v>
                </c:pt>
                <c:pt idx="107">
                  <c:v>1997</c:v>
                </c:pt>
                <c:pt idx="108">
                  <c:v>1998</c:v>
                </c:pt>
                <c:pt idx="109">
                  <c:v>1999</c:v>
                </c:pt>
                <c:pt idx="110">
                  <c:v>2000</c:v>
                </c:pt>
                <c:pt idx="111">
                  <c:v>2001</c:v>
                </c:pt>
                <c:pt idx="112">
                  <c:v>2002</c:v>
                </c:pt>
                <c:pt idx="113">
                  <c:v>2003</c:v>
                </c:pt>
                <c:pt idx="114">
                  <c:v>2004</c:v>
                </c:pt>
                <c:pt idx="115">
                  <c:v>2005</c:v>
                </c:pt>
                <c:pt idx="116">
                  <c:v>2006</c:v>
                </c:pt>
                <c:pt idx="117">
                  <c:v>2007</c:v>
                </c:pt>
                <c:pt idx="118">
                  <c:v>2008</c:v>
                </c:pt>
                <c:pt idx="119">
                  <c:v>2009</c:v>
                </c:pt>
                <c:pt idx="120">
                  <c:v>2010</c:v>
                </c:pt>
              </c:numCache>
            </c:numRef>
          </c:cat>
          <c:val>
            <c:numRef>
              <c:f>Sheet1!$V$4:$V$124</c:f>
              <c:numCache>
                <c:formatCode>General</c:formatCode>
                <c:ptCount val="121"/>
                <c:pt idx="0">
                  <c:v>8</c:v>
                </c:pt>
                <c:pt idx="1">
                  <c:v>8</c:v>
                </c:pt>
                <c:pt idx="2">
                  <c:v>6</c:v>
                </c:pt>
                <c:pt idx="3">
                  <c:v>8</c:v>
                </c:pt>
                <c:pt idx="4">
                  <c:v>9</c:v>
                </c:pt>
                <c:pt idx="5">
                  <c:v>8</c:v>
                </c:pt>
                <c:pt idx="6">
                  <c:v>8</c:v>
                </c:pt>
                <c:pt idx="7">
                  <c:v>9</c:v>
                </c:pt>
                <c:pt idx="8">
                  <c:v>5</c:v>
                </c:pt>
                <c:pt idx="9">
                  <c:v>8</c:v>
                </c:pt>
                <c:pt idx="10">
                  <c:v>1</c:v>
                </c:pt>
                <c:pt idx="11">
                  <c:v>7</c:v>
                </c:pt>
                <c:pt idx="12">
                  <c:v>8</c:v>
                </c:pt>
                <c:pt idx="13">
                  <c:v>6</c:v>
                </c:pt>
                <c:pt idx="14">
                  <c:v>7</c:v>
                </c:pt>
                <c:pt idx="15">
                  <c:v>7</c:v>
                </c:pt>
                <c:pt idx="16">
                  <c:v>8</c:v>
                </c:pt>
                <c:pt idx="17">
                  <c:v>5</c:v>
                </c:pt>
                <c:pt idx="18">
                  <c:v>3</c:v>
                </c:pt>
                <c:pt idx="19">
                  <c:v>3</c:v>
                </c:pt>
                <c:pt idx="20">
                  <c:v>4</c:v>
                </c:pt>
                <c:pt idx="21">
                  <c:v>5</c:v>
                </c:pt>
                <c:pt idx="22">
                  <c:v>6</c:v>
                </c:pt>
                <c:pt idx="23">
                  <c:v>5</c:v>
                </c:pt>
                <c:pt idx="24">
                  <c:v>5</c:v>
                </c:pt>
                <c:pt idx="25">
                  <c:v>5</c:v>
                </c:pt>
                <c:pt idx="26">
                  <c:v>6</c:v>
                </c:pt>
                <c:pt idx="27">
                  <c:v>5</c:v>
                </c:pt>
                <c:pt idx="28">
                  <c:v>7</c:v>
                </c:pt>
                <c:pt idx="29">
                  <c:v>7</c:v>
                </c:pt>
                <c:pt idx="30">
                  <c:v>5</c:v>
                </c:pt>
                <c:pt idx="31">
                  <c:v>6</c:v>
                </c:pt>
                <c:pt idx="32">
                  <c:v>9</c:v>
                </c:pt>
                <c:pt idx="33">
                  <c:v>5</c:v>
                </c:pt>
                <c:pt idx="34">
                  <c:v>10</c:v>
                </c:pt>
                <c:pt idx="35">
                  <c:v>8</c:v>
                </c:pt>
                <c:pt idx="36">
                  <c:v>10</c:v>
                </c:pt>
                <c:pt idx="37">
                  <c:v>7</c:v>
                </c:pt>
                <c:pt idx="38">
                  <c:v>10</c:v>
                </c:pt>
                <c:pt idx="39">
                  <c:v>6</c:v>
                </c:pt>
                <c:pt idx="40">
                  <c:v>5</c:v>
                </c:pt>
                <c:pt idx="41">
                  <c:v>6</c:v>
                </c:pt>
                <c:pt idx="42">
                  <c:v>11</c:v>
                </c:pt>
                <c:pt idx="43">
                  <c:v>9</c:v>
                </c:pt>
                <c:pt idx="44">
                  <c:v>8</c:v>
                </c:pt>
                <c:pt idx="45">
                  <c:v>10</c:v>
                </c:pt>
                <c:pt idx="46">
                  <c:v>11</c:v>
                </c:pt>
                <c:pt idx="47">
                  <c:v>3</c:v>
                </c:pt>
                <c:pt idx="48">
                  <c:v>12</c:v>
                </c:pt>
                <c:pt idx="49">
                  <c:v>9</c:v>
                </c:pt>
                <c:pt idx="50">
                  <c:v>12</c:v>
                </c:pt>
                <c:pt idx="51">
                  <c:v>9</c:v>
                </c:pt>
                <c:pt idx="52">
                  <c:v>7</c:v>
                </c:pt>
                <c:pt idx="53">
                  <c:v>11</c:v>
                </c:pt>
                <c:pt idx="54">
                  <c:v>8</c:v>
                </c:pt>
                <c:pt idx="55">
                  <c:v>10</c:v>
                </c:pt>
                <c:pt idx="56">
                  <c:v>9</c:v>
                </c:pt>
                <c:pt idx="57">
                  <c:v>9</c:v>
                </c:pt>
                <c:pt idx="58">
                  <c:v>6</c:v>
                </c:pt>
                <c:pt idx="59">
                  <c:v>11</c:v>
                </c:pt>
                <c:pt idx="60">
                  <c:v>10</c:v>
                </c:pt>
                <c:pt idx="61">
                  <c:v>7</c:v>
                </c:pt>
                <c:pt idx="62">
                  <c:v>5</c:v>
                </c:pt>
                <c:pt idx="63">
                  <c:v>9</c:v>
                </c:pt>
                <c:pt idx="64">
                  <c:v>6</c:v>
                </c:pt>
                <c:pt idx="65">
                  <c:v>8</c:v>
                </c:pt>
                <c:pt idx="66">
                  <c:v>3</c:v>
                </c:pt>
                <c:pt idx="67">
                  <c:v>5</c:v>
                </c:pt>
                <c:pt idx="68">
                  <c:v>11</c:v>
                </c:pt>
                <c:pt idx="69">
                  <c:v>6</c:v>
                </c:pt>
                <c:pt idx="70">
                  <c:v>11</c:v>
                </c:pt>
                <c:pt idx="71">
                  <c:v>6</c:v>
                </c:pt>
                <c:pt idx="72">
                  <c:v>6</c:v>
                </c:pt>
                <c:pt idx="73">
                  <c:v>9</c:v>
                </c:pt>
                <c:pt idx="74">
                  <c:v>6</c:v>
                </c:pt>
                <c:pt idx="75">
                  <c:v>8</c:v>
                </c:pt>
                <c:pt idx="76">
                  <c:v>7</c:v>
                </c:pt>
                <c:pt idx="77">
                  <c:v>8</c:v>
                </c:pt>
                <c:pt idx="78">
                  <c:v>8</c:v>
                </c:pt>
                <c:pt idx="79">
                  <c:v>7</c:v>
                </c:pt>
                <c:pt idx="80">
                  <c:v>9</c:v>
                </c:pt>
                <c:pt idx="81">
                  <c:v>9</c:v>
                </c:pt>
                <c:pt idx="82">
                  <c:v>8</c:v>
                </c:pt>
                <c:pt idx="83">
                  <c:v>5</c:v>
                </c:pt>
                <c:pt idx="84">
                  <c:v>9</c:v>
                </c:pt>
                <c:pt idx="85">
                  <c:v>5</c:v>
                </c:pt>
                <c:pt idx="86">
                  <c:v>10</c:v>
                </c:pt>
                <c:pt idx="87">
                  <c:v>9</c:v>
                </c:pt>
                <c:pt idx="88">
                  <c:v>7</c:v>
                </c:pt>
                <c:pt idx="89">
                  <c:v>7</c:v>
                </c:pt>
                <c:pt idx="90">
                  <c:v>7</c:v>
                </c:pt>
                <c:pt idx="91">
                  <c:v>10</c:v>
                </c:pt>
                <c:pt idx="92">
                  <c:v>4</c:v>
                </c:pt>
                <c:pt idx="93">
                  <c:v>3</c:v>
                </c:pt>
                <c:pt idx="94">
                  <c:v>6</c:v>
                </c:pt>
                <c:pt idx="95">
                  <c:v>5</c:v>
                </c:pt>
                <c:pt idx="96">
                  <c:v>4</c:v>
                </c:pt>
                <c:pt idx="97">
                  <c:v>4</c:v>
                </c:pt>
                <c:pt idx="98">
                  <c:v>5</c:v>
                </c:pt>
                <c:pt idx="99">
                  <c:v>4</c:v>
                </c:pt>
                <c:pt idx="100">
                  <c:v>3</c:v>
                </c:pt>
                <c:pt idx="101">
                  <c:v>3</c:v>
                </c:pt>
                <c:pt idx="102">
                  <c:v>1</c:v>
                </c:pt>
                <c:pt idx="103">
                  <c:v>2</c:v>
                </c:pt>
                <c:pt idx="104">
                  <c:v>2</c:v>
                </c:pt>
                <c:pt idx="105">
                  <c:v>3</c:v>
                </c:pt>
                <c:pt idx="106">
                  <c:v>6</c:v>
                </c:pt>
                <c:pt idx="107">
                  <c:v>4</c:v>
                </c:pt>
                <c:pt idx="108">
                  <c:v>4</c:v>
                </c:pt>
                <c:pt idx="109">
                  <c:v>2</c:v>
                </c:pt>
                <c:pt idx="110">
                  <c:v>2</c:v>
                </c:pt>
                <c:pt idx="111">
                  <c:v>0</c:v>
                </c:pt>
                <c:pt idx="112">
                  <c:v>2</c:v>
                </c:pt>
                <c:pt idx="113">
                  <c:v>4</c:v>
                </c:pt>
                <c:pt idx="114">
                  <c:v>6</c:v>
                </c:pt>
                <c:pt idx="115">
                  <c:v>9</c:v>
                </c:pt>
                <c:pt idx="116">
                  <c:v>7</c:v>
                </c:pt>
                <c:pt idx="117">
                  <c:v>4</c:v>
                </c:pt>
                <c:pt idx="118">
                  <c:v>4</c:v>
                </c:pt>
                <c:pt idx="119">
                  <c:v>0</c:v>
                </c:pt>
                <c:pt idx="120">
                  <c:v>0</c:v>
                </c:pt>
              </c:numCache>
            </c:numRef>
          </c:val>
          <c:smooth val="0"/>
        </c:ser>
        <c:dLbls>
          <c:showLegendKey val="0"/>
          <c:showVal val="0"/>
          <c:showCatName val="0"/>
          <c:showSerName val="0"/>
          <c:showPercent val="0"/>
          <c:showBubbleSize val="0"/>
        </c:dLbls>
        <c:marker val="1"/>
        <c:smooth val="0"/>
        <c:axId val="45800832"/>
        <c:axId val="77297152"/>
      </c:lineChart>
      <c:catAx>
        <c:axId val="45800832"/>
        <c:scaling>
          <c:orientation val="minMax"/>
        </c:scaling>
        <c:delete val="0"/>
        <c:axPos val="b"/>
        <c:title>
          <c:tx>
            <c:rich>
              <a:bodyPr/>
              <a:lstStyle/>
              <a:p>
                <a:pPr>
                  <a:defRPr/>
                </a:pPr>
                <a:r>
                  <a:rPr lang="en-US"/>
                  <a:t>YEARS</a:t>
                </a:r>
              </a:p>
            </c:rich>
          </c:tx>
          <c:layout/>
          <c:overlay val="0"/>
        </c:title>
        <c:numFmt formatCode="General" sourceLinked="1"/>
        <c:majorTickMark val="none"/>
        <c:minorTickMark val="none"/>
        <c:tickLblPos val="nextTo"/>
        <c:crossAx val="77297152"/>
        <c:crosses val="autoZero"/>
        <c:auto val="1"/>
        <c:lblAlgn val="ctr"/>
        <c:lblOffset val="100"/>
        <c:tickLblSkip val="4"/>
        <c:noMultiLvlLbl val="0"/>
      </c:catAx>
      <c:valAx>
        <c:axId val="77297152"/>
        <c:scaling>
          <c:orientation val="minMax"/>
        </c:scaling>
        <c:delete val="0"/>
        <c:axPos val="l"/>
        <c:numFmt formatCode="General" sourceLinked="1"/>
        <c:majorTickMark val="none"/>
        <c:minorTickMark val="none"/>
        <c:tickLblPos val="nextTo"/>
        <c:crossAx val="45800832"/>
        <c:crosses val="autoZero"/>
        <c:crossBetween val="between"/>
      </c:valAx>
      <c:spPr>
        <a:noFill/>
        <a:ln w="25400">
          <a:noFill/>
        </a:ln>
      </c:spPr>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 Id="rId9"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 Id="rId9"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260355CB-4F81-4829-9742-17D4D44CCF3E}" type="datetimeFigureOut">
              <a:rPr lang="en-US" smtClean="0"/>
              <a:pPr/>
              <a:t>5/8/2013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F014610-56ED-4E62-ADD9-5E47E883CAB6}" type="slidenum">
              <a:rPr lang="en-US" smtClean="0"/>
              <a:pPr/>
              <a:t>‹#›</a:t>
            </a:fld>
            <a:endParaRPr lang="en-US"/>
          </a:p>
        </p:txBody>
      </p:sp>
    </p:spTree>
    <p:extLst>
      <p:ext uri="{BB962C8B-B14F-4D97-AF65-F5344CB8AC3E}">
        <p14:creationId xmlns:p14="http://schemas.microsoft.com/office/powerpoint/2010/main" val="2811204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7C042D-FC9B-4836-BC20-257E818FB8E6}"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77145E-A0AF-4811-8E61-667ABD593D06}"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6AB813-E454-48B4-BD70-FFEE83BDDAF6}"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6AB813-E454-48B4-BD70-FFEE83BDDAF6}"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6AB813-E454-48B4-BD70-FFEE83BDDAF6}"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7C042D-FC9B-4836-BC20-257E818FB8E6}"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6AB813-E454-48B4-BD70-FFEE83BDDAF6}"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6AB813-E454-48B4-BD70-FFEE83BDDAF6}"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6AB813-E454-48B4-BD70-FFEE83BDDAF6}"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AC7C4-5D99-4C74-90CC-649D0B1D7AB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494EB1-DBFD-4D38-ADB5-9335E8242BAD}"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6AB813-E454-48B4-BD70-FFEE83BDDAF6}"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4BF6B0-0C52-4D40-B6AE-D33994115B54}"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6AB813-E454-48B4-BD70-FFEE83BDDAF6}"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3A5415-0B92-4860-B890-C3A0F14B7CAE}"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A5415-0B92-4860-B890-C3A0F14B7CAE}"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A5415-0B92-4860-B890-C3A0F14B7CAE}"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A5415-0B92-4860-B890-C3A0F14B7CAE}"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3A5415-0B92-4860-B890-C3A0F14B7CAE}"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3A5415-0B92-4860-B890-C3A0F14B7CAE}" type="datetimeFigureOut">
              <a:rPr lang="en-US" smtClean="0"/>
              <a:pPr/>
              <a:t>5/8/2013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3A5415-0B92-4860-B890-C3A0F14B7CAE}" type="datetimeFigureOut">
              <a:rPr lang="en-US" smtClean="0"/>
              <a:pPr/>
              <a:t>5/8/2013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3A5415-0B92-4860-B890-C3A0F14B7CAE}" type="datetimeFigureOut">
              <a:rPr lang="en-US" smtClean="0"/>
              <a:pPr/>
              <a:t>5/8/2013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A5415-0B92-4860-B890-C3A0F14B7CAE}" type="datetimeFigureOut">
              <a:rPr lang="en-US" smtClean="0"/>
              <a:pPr/>
              <a:t>5/8/2013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3A5415-0B92-4860-B890-C3A0F14B7CAE}" type="datetimeFigureOut">
              <a:rPr lang="en-US" smtClean="0"/>
              <a:pPr/>
              <a:t>5/8/2013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3A5415-0B92-4860-B890-C3A0F14B7CAE}" type="datetimeFigureOut">
              <a:rPr lang="en-US" smtClean="0"/>
              <a:pPr/>
              <a:t>5/8/2013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C5934-32C3-467E-97AA-432D200411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A5415-0B92-4860-B890-C3A0F14B7CAE}" type="datetimeFigureOut">
              <a:rPr lang="en-US" smtClean="0"/>
              <a:pPr/>
              <a:t>5/8/2013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C5934-32C3-467E-97AA-432D200411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24.bin"/><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22.bin"/><Relationship Id="rId14" Type="http://schemas.openxmlformats.org/officeDocument/2006/relationships/image" Target="../media/image30.wmf"/></Relationships>
</file>

<file path=ppt/slides/_rels/slide11.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oleObject" Target="../embeddings/oleObject30.bin"/><Relationship Id="rId18" Type="http://schemas.openxmlformats.org/officeDocument/2006/relationships/image" Target="../media/image38.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35.wmf"/><Relationship Id="rId17" Type="http://schemas.openxmlformats.org/officeDocument/2006/relationships/oleObject" Target="../embeddings/oleObject32.bin"/><Relationship Id="rId2" Type="http://schemas.openxmlformats.org/officeDocument/2006/relationships/slideLayout" Target="../slideLayouts/slideLayout2.xml"/><Relationship Id="rId16" Type="http://schemas.openxmlformats.org/officeDocument/2006/relationships/image" Target="../media/image37.wmf"/><Relationship Id="rId1" Type="http://schemas.openxmlformats.org/officeDocument/2006/relationships/vmlDrawing" Target="../drawings/vmlDrawing4.vml"/><Relationship Id="rId6" Type="http://schemas.openxmlformats.org/officeDocument/2006/relationships/image" Target="../media/image32.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34.wmf"/><Relationship Id="rId4" Type="http://schemas.openxmlformats.org/officeDocument/2006/relationships/image" Target="../media/image31.wmf"/><Relationship Id="rId9" Type="http://schemas.openxmlformats.org/officeDocument/2006/relationships/oleObject" Target="../embeddings/oleObject28.bin"/><Relationship Id="rId14" Type="http://schemas.openxmlformats.org/officeDocument/2006/relationships/image" Target="../media/image36.wmf"/></Relationships>
</file>

<file path=ppt/slides/_rels/slide12.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37.bin"/><Relationship Id="rId3" Type="http://schemas.openxmlformats.org/officeDocument/2006/relationships/notesSlide" Target="../notesSlides/notesSlide6.xml"/><Relationship Id="rId7" Type="http://schemas.openxmlformats.org/officeDocument/2006/relationships/oleObject" Target="../embeddings/oleObject34.bin"/><Relationship Id="rId12" Type="http://schemas.openxmlformats.org/officeDocument/2006/relationships/image" Target="../media/image42.wmf"/><Relationship Id="rId17" Type="http://schemas.openxmlformats.org/officeDocument/2006/relationships/oleObject" Target="../embeddings/oleObject39.bin"/><Relationship Id="rId2" Type="http://schemas.openxmlformats.org/officeDocument/2006/relationships/slideLayout" Target="../slideLayouts/slideLayout1.xml"/><Relationship Id="rId16" Type="http://schemas.openxmlformats.org/officeDocument/2006/relationships/image" Target="../media/image44.wmf"/><Relationship Id="rId1" Type="http://schemas.openxmlformats.org/officeDocument/2006/relationships/vmlDrawing" Target="../drawings/vmlDrawing5.vml"/><Relationship Id="rId6" Type="http://schemas.openxmlformats.org/officeDocument/2006/relationships/image" Target="../media/image39.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41.wmf"/><Relationship Id="rId4" Type="http://schemas.openxmlformats.org/officeDocument/2006/relationships/image" Target="../media/image45.png"/><Relationship Id="rId9" Type="http://schemas.openxmlformats.org/officeDocument/2006/relationships/oleObject" Target="../embeddings/oleObject35.bin"/><Relationship Id="rId14" Type="http://schemas.openxmlformats.org/officeDocument/2006/relationships/image" Target="../media/image4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hyperlink" Target="http://earthobservatory.nasa.gov/Features/Aerosols/" TargetMode="External"/><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www.agu.org/pubs/crossref/2010/2009JD013395.s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7.emf"/><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gif"/><Relationship Id="rId2" Type="http://schemas.openxmlformats.org/officeDocument/2006/relationships/image" Target="../media/image60.gif"/><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62.gif"/></Relationships>
</file>

<file path=ppt/slides/_rels/slide26.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gif"/><Relationship Id="rId7" Type="http://schemas.openxmlformats.org/officeDocument/2006/relationships/image" Target="../media/image70.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image" Target="../media/image6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6.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5.png"/><Relationship Id="rId2" Type="http://schemas.openxmlformats.org/officeDocument/2006/relationships/image" Target="../media/image81.png"/><Relationship Id="rId16"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80.png"/><Relationship Id="rId10" Type="http://schemas.openxmlformats.org/officeDocument/2006/relationships/image" Target="../media/image89.png"/><Relationship Id="rId19" Type="http://schemas.openxmlformats.org/officeDocument/2006/relationships/image" Target="../media/image97.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3.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81.png"/><Relationship Id="rId2" Type="http://schemas.openxmlformats.org/officeDocument/2006/relationships/image" Target="../media/image98.png"/><Relationship Id="rId16"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19" Type="http://schemas.openxmlformats.org/officeDocument/2006/relationships/image" Target="../media/image114.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6.bin"/><Relationship Id="rId1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4.w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6.wmf"/><Relationship Id="rId20" Type="http://schemas.openxmlformats.org/officeDocument/2006/relationships/image" Target="../media/image18.wmf"/><Relationship Id="rId1" Type="http://schemas.openxmlformats.org/officeDocument/2006/relationships/vmlDrawing" Target="../drawings/vmlDrawing1.vml"/><Relationship Id="rId6" Type="http://schemas.openxmlformats.org/officeDocument/2006/relationships/image" Target="../media/image11.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3.wmf"/><Relationship Id="rId19" Type="http://schemas.openxmlformats.org/officeDocument/2006/relationships/oleObject" Target="../embeddings/oleObject9.bin"/><Relationship Id="rId4" Type="http://schemas.openxmlformats.org/officeDocument/2006/relationships/image" Target="../media/image10.wmf"/><Relationship Id="rId9" Type="http://schemas.openxmlformats.org/officeDocument/2006/relationships/oleObject" Target="../embeddings/oleObject4.bin"/><Relationship Id="rId14" Type="http://schemas.openxmlformats.org/officeDocument/2006/relationships/image" Target="../media/image15.wmf"/></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5.bin"/><Relationship Id="rId18" Type="http://schemas.openxmlformats.org/officeDocument/2006/relationships/image" Target="../media/image26.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23.wmf"/><Relationship Id="rId17" Type="http://schemas.openxmlformats.org/officeDocument/2006/relationships/oleObject" Target="../embeddings/oleObject17.bin"/><Relationship Id="rId2" Type="http://schemas.openxmlformats.org/officeDocument/2006/relationships/slideLayout" Target="../slideLayouts/slideLayout2.xml"/><Relationship Id="rId16" Type="http://schemas.openxmlformats.org/officeDocument/2006/relationships/image" Target="../media/image25.wmf"/><Relationship Id="rId20" Type="http://schemas.openxmlformats.org/officeDocument/2006/relationships/image" Target="../media/image27.wmf"/><Relationship Id="rId1" Type="http://schemas.openxmlformats.org/officeDocument/2006/relationships/vmlDrawing" Target="../drawings/vmlDrawing2.vml"/><Relationship Id="rId6" Type="http://schemas.openxmlformats.org/officeDocument/2006/relationships/image" Target="../media/image20.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22.wmf"/><Relationship Id="rId19" Type="http://schemas.openxmlformats.org/officeDocument/2006/relationships/oleObject" Target="../embeddings/oleObject18.bin"/><Relationship Id="rId4" Type="http://schemas.openxmlformats.org/officeDocument/2006/relationships/image" Target="../media/image19.wmf"/><Relationship Id="rId9" Type="http://schemas.openxmlformats.org/officeDocument/2006/relationships/oleObject" Target="../embeddings/oleObject13.bin"/><Relationship Id="rId14"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76200" y="1217995"/>
            <a:ext cx="9144000" cy="55861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2400" b="1" dirty="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2400" b="1" dirty="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00B050"/>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B050"/>
                </a:solidFill>
                <a:effectLst/>
                <a:latin typeface="Arial" pitchFamily="34" charset="0"/>
                <a:ea typeface="Times New Roman" pitchFamily="18" charset="0"/>
                <a:cs typeface="Arial" pitchFamily="34" charset="0"/>
              </a:rPr>
              <a:t>Dr. T. N. </a:t>
            </a:r>
            <a:r>
              <a:rPr kumimoji="0" lang="en-US" sz="2400" b="1" i="0" u="none" strike="noStrike" cap="none" normalizeH="0" baseline="0" dirty="0" err="1" smtClean="0">
                <a:ln>
                  <a:noFill/>
                </a:ln>
                <a:solidFill>
                  <a:srgbClr val="00B050"/>
                </a:solidFill>
                <a:effectLst/>
                <a:latin typeface="Arial" pitchFamily="34" charset="0"/>
                <a:ea typeface="Times New Roman" pitchFamily="18" charset="0"/>
                <a:cs typeface="Arial" pitchFamily="34" charset="0"/>
              </a:rPr>
              <a:t>Krishnamurti</a:t>
            </a:r>
            <a:endParaRPr kumimoji="0" lang="en-US" sz="2400" b="1" i="0" u="none" strike="noStrike" cap="none" normalizeH="0" baseline="0" dirty="0" smtClean="0">
              <a:ln>
                <a:noFill/>
              </a:ln>
              <a:solidFill>
                <a:srgbClr val="00B050"/>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00B050"/>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b="1" dirty="0" smtClean="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b="1" dirty="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b="1" dirty="0" smtClean="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b="1" dirty="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ts val="600"/>
              </a:spcAft>
              <a:buClrTx/>
              <a:buSzTx/>
              <a:buFontTx/>
              <a:buNone/>
              <a:tabLst/>
            </a:pPr>
            <a:r>
              <a:rPr lang="en-US" b="1" dirty="0" smtClean="0">
                <a:latin typeface="Arial" pitchFamily="34" charset="0"/>
                <a:ea typeface="Times New Roman" pitchFamily="18" charset="0"/>
                <a:cs typeface="Arial" pitchFamily="34" charset="0"/>
              </a:rPr>
              <a:t>COLLBORATORS:</a:t>
            </a:r>
            <a:r>
              <a:rPr lang="en-US" b="1" dirty="0" smtClean="0">
                <a:solidFill>
                  <a:schemeClr val="accent2">
                    <a:lumMod val="75000"/>
                  </a:schemeClr>
                </a:solidFill>
                <a:latin typeface="Arial" pitchFamily="34" charset="0"/>
                <a:ea typeface="Times New Roman" pitchFamily="18" charset="0"/>
                <a:cs typeface="Arial" pitchFamily="34" charset="0"/>
              </a:rPr>
              <a:t> Drs. Robert Ross,  </a:t>
            </a:r>
            <a:r>
              <a:rPr lang="en-US" b="1" dirty="0" err="1" smtClean="0">
                <a:solidFill>
                  <a:schemeClr val="accent2">
                    <a:lumMod val="75000"/>
                  </a:schemeClr>
                </a:solidFill>
                <a:latin typeface="Arial" pitchFamily="34" charset="0"/>
                <a:ea typeface="Times New Roman" pitchFamily="18" charset="0"/>
                <a:cs typeface="Arial" pitchFamily="34" charset="0"/>
              </a:rPr>
              <a:t>Anu</a:t>
            </a:r>
            <a:r>
              <a:rPr lang="en-US" b="1" dirty="0" smtClean="0">
                <a:solidFill>
                  <a:schemeClr val="accent2">
                    <a:lumMod val="75000"/>
                  </a:schemeClr>
                </a:solidFill>
                <a:latin typeface="Arial" pitchFamily="34" charset="0"/>
                <a:ea typeface="Times New Roman" pitchFamily="18" charset="0"/>
                <a:cs typeface="Arial" pitchFamily="34" charset="0"/>
              </a:rPr>
              <a:t> Simon,  </a:t>
            </a:r>
            <a:r>
              <a:rPr lang="en-US" b="1" dirty="0" err="1" smtClean="0">
                <a:solidFill>
                  <a:schemeClr val="accent2">
                    <a:lumMod val="75000"/>
                  </a:schemeClr>
                </a:solidFill>
                <a:latin typeface="Arial" pitchFamily="34" charset="0"/>
                <a:ea typeface="Times New Roman" pitchFamily="18" charset="0"/>
                <a:cs typeface="Arial" pitchFamily="34" charset="0"/>
              </a:rPr>
              <a:t>AypeThomas</a:t>
            </a:r>
            <a:endPar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algn="ctr" eaLnBrk="0" fontAlgn="base" hangingPunct="0">
              <a:spcBef>
                <a:spcPct val="0"/>
              </a:spcBef>
              <a:spcAft>
                <a:spcPct val="0"/>
              </a:spcAft>
            </a:pP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HS3 Science &amp; Deployment Preparation Meeting</a:t>
            </a:r>
            <a:endParaRPr lang="en-US" sz="2800" b="1" dirty="0">
              <a:solidFill>
                <a:srgbClr val="7030A0"/>
              </a:solidFill>
              <a:latin typeface="Times New Roman" pitchFamily="18" charset="0"/>
              <a:cs typeface="Times New Roman" pitchFamily="18" charset="0"/>
            </a:endParaRPr>
          </a:p>
          <a:p>
            <a:pPr lvl="0" algn="ctr" eaLnBrk="0" fontAlgn="base" hangingPunct="0">
              <a:spcBef>
                <a:spcPct val="0"/>
              </a:spcBef>
              <a:spcAft>
                <a:spcPct val="0"/>
              </a:spcAft>
            </a:pPr>
            <a:r>
              <a:rPr kumimoji="0" lang="en-US" sz="1400" b="1"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May 7-9, 2013</a:t>
            </a:r>
            <a:endParaRPr kumimoji="0" lang="en-US" sz="1000" b="0" i="0" u="none" strike="noStrike" cap="none" normalizeH="0" baseline="0" dirty="0" smtClean="0">
              <a:ln>
                <a:noFill/>
              </a:ln>
              <a:solidFill>
                <a:srgbClr val="7030A0"/>
              </a:solidFill>
              <a:effectLst/>
              <a:latin typeface="Arial" pitchFamily="34" charset="0"/>
              <a:cs typeface="Arial" pitchFamily="34" charset="0"/>
            </a:endParaRPr>
          </a:p>
          <a:p>
            <a:pPr lvl="0" algn="ctr" eaLnBrk="0" fontAlgn="base" hangingPunct="0">
              <a:spcBef>
                <a:spcPct val="0"/>
              </a:spcBef>
              <a:spcAft>
                <a:spcPct val="0"/>
              </a:spcAft>
            </a:pPr>
            <a:r>
              <a:rPr kumimoji="0" lang="en-US" sz="20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NASA Research Park, Moffett Field, CA</a:t>
            </a:r>
            <a:endParaRPr kumimoji="0" lang="en-US" sz="1200" b="0" i="0" u="none" strike="noStrike" cap="none" normalizeH="0" baseline="0" dirty="0" smtClean="0">
              <a:ln>
                <a:noFill/>
              </a:ln>
              <a:solidFill>
                <a:srgbClr val="7030A0"/>
              </a:solidFill>
              <a:effectLst/>
              <a:latin typeface="Times New Roman" pitchFamily="18" charset="0"/>
              <a:cs typeface="Times New Roman" pitchFamily="18" charset="0"/>
            </a:endParaRPr>
          </a:p>
          <a:p>
            <a:pPr lvl="0" algn="ctr" eaLnBrk="0" fontAlgn="base" hangingPunct="0">
              <a:spcBef>
                <a:spcPct val="0"/>
              </a:spcBef>
              <a:spcAft>
                <a:spcPct val="0"/>
              </a:spcAft>
            </a:pPr>
            <a:r>
              <a:rPr kumimoji="0" lang="en-US" b="1"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HSRP Oral Presentations</a:t>
            </a:r>
            <a:endParaRPr kumimoji="0" lang="en-US" sz="1100" b="0" i="0" u="none" strike="noStrike" cap="none" normalizeH="0" baseline="0" dirty="0" smtClean="0">
              <a:ln>
                <a:noFill/>
              </a:ln>
              <a:solidFill>
                <a:srgbClr val="7030A0"/>
              </a:solidFill>
              <a:effectLst/>
              <a:latin typeface="Arial" pitchFamily="34" charset="0"/>
              <a:cs typeface="Arial" pitchFamily="34" charset="0"/>
            </a:endParaRPr>
          </a:p>
          <a:p>
            <a:pPr lvl="0" algn="ctr" eaLnBrk="0" fontAlgn="base" hangingPunct="0">
              <a:spcBef>
                <a:spcPct val="0"/>
              </a:spcBef>
              <a:spcAft>
                <a:spcPct val="0"/>
              </a:spcAft>
            </a:pPr>
            <a:r>
              <a:rPr kumimoji="0" lang="en-US" sz="1400" b="1"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May 9, 10:30 a.m.</a:t>
            </a:r>
            <a:endParaRPr kumimoji="0" lang="en-US" sz="2800" b="0" i="0" u="none" strike="noStrike" cap="none" normalizeH="0" baseline="0" dirty="0" smtClean="0">
              <a:ln>
                <a:noFill/>
              </a:ln>
              <a:solidFill>
                <a:srgbClr val="7030A0"/>
              </a:solidFill>
              <a:effectLst/>
              <a:latin typeface="Arial" pitchFamily="34" charset="0"/>
              <a:cs typeface="Arial" pitchFamily="34" charset="0"/>
            </a:endParaRPr>
          </a:p>
        </p:txBody>
      </p:sp>
      <p:sp>
        <p:nvSpPr>
          <p:cNvPr id="3" name="Rectangle 2"/>
          <p:cNvSpPr/>
          <p:nvPr/>
        </p:nvSpPr>
        <p:spPr>
          <a:xfrm>
            <a:off x="0" y="5334000"/>
            <a:ext cx="9144000" cy="1524000"/>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609600"/>
            <a:ext cx="8686800" cy="1200329"/>
          </a:xfrm>
          <a:prstGeom prst="rect">
            <a:avLst/>
          </a:prstGeom>
          <a:noFill/>
        </p:spPr>
        <p:txBody>
          <a:bodyPr wrap="square" rtlCol="0">
            <a:spAutoFit/>
          </a:bodyPr>
          <a:lstStyle/>
          <a:p>
            <a:pPr algn="ctr"/>
            <a:r>
              <a:rPr lang="en-US" sz="3600" b="1" dirty="0" smtClean="0">
                <a:solidFill>
                  <a:schemeClr val="accent2">
                    <a:lumMod val="75000"/>
                  </a:schemeClr>
                </a:solidFill>
              </a:rPr>
              <a:t>Disruption of the Organization of Convection from High Aerosol Number Concentrations</a:t>
            </a:r>
            <a:endParaRPr lang="en-US" sz="36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8725" y="228600"/>
            <a:ext cx="6089809" cy="5355312"/>
          </a:xfrm>
          <a:prstGeom prst="rect">
            <a:avLst/>
          </a:prstGeom>
          <a:noFill/>
        </p:spPr>
        <p:txBody>
          <a:bodyPr wrap="none" rtlCol="0">
            <a:spAutoFit/>
          </a:bodyPr>
          <a:lstStyle/>
          <a:p>
            <a:r>
              <a:rPr lang="en-US" dirty="0" smtClean="0"/>
              <a:t>H</a:t>
            </a:r>
            <a:r>
              <a:rPr lang="en-US" baseline="-25000" dirty="0" smtClean="0"/>
              <a:t>R</a:t>
            </a:r>
            <a:r>
              <a:rPr lang="en-US" dirty="0" smtClean="0"/>
              <a:t> =  </a:t>
            </a:r>
            <a:r>
              <a:rPr lang="en-US" dirty="0" err="1" smtClean="0"/>
              <a:t>Radiative</a:t>
            </a:r>
            <a:r>
              <a:rPr lang="en-US" dirty="0" smtClean="0"/>
              <a:t> warming;</a:t>
            </a:r>
          </a:p>
          <a:p>
            <a:endParaRPr lang="en-US" dirty="0" smtClean="0"/>
          </a:p>
          <a:p>
            <a:r>
              <a:rPr lang="en-US" dirty="0" smtClean="0"/>
              <a:t>H</a:t>
            </a:r>
            <a:r>
              <a:rPr lang="en-US" baseline="-25000" dirty="0" smtClean="0"/>
              <a:t>ST</a:t>
            </a:r>
            <a:r>
              <a:rPr lang="en-US" dirty="0" smtClean="0"/>
              <a:t> = Stable heating, i.e., large scale condensation;</a:t>
            </a:r>
          </a:p>
          <a:p>
            <a:endParaRPr lang="en-US" dirty="0" smtClean="0"/>
          </a:p>
          <a:p>
            <a:r>
              <a:rPr lang="en-US" dirty="0" smtClean="0"/>
              <a:t>H</a:t>
            </a:r>
            <a:r>
              <a:rPr lang="en-US" baseline="-25000" dirty="0" smtClean="0"/>
              <a:t>CON</a:t>
            </a:r>
            <a:r>
              <a:rPr lang="en-US" dirty="0" smtClean="0"/>
              <a:t> = Convective heating (parameterized form);</a:t>
            </a:r>
          </a:p>
          <a:p>
            <a:endParaRPr lang="en-US" dirty="0" smtClean="0"/>
          </a:p>
          <a:p>
            <a:r>
              <a:rPr lang="en-US" dirty="0" smtClean="0"/>
              <a:t>H</a:t>
            </a:r>
            <a:r>
              <a:rPr lang="en-US" baseline="-25000" dirty="0" smtClean="0"/>
              <a:t>SEN</a:t>
            </a:r>
            <a:r>
              <a:rPr lang="en-US" dirty="0" smtClean="0"/>
              <a:t> = Sensible heat flux from ocean and land surfaces.</a:t>
            </a:r>
          </a:p>
          <a:p>
            <a:endParaRPr lang="en-US" dirty="0" smtClean="0"/>
          </a:p>
          <a:p>
            <a:r>
              <a:rPr lang="en-US" dirty="0" smtClean="0"/>
              <a:t>        = the zonal available potential energy</a:t>
            </a:r>
          </a:p>
          <a:p>
            <a:endParaRPr lang="en-US" dirty="0" smtClean="0"/>
          </a:p>
          <a:p>
            <a:r>
              <a:rPr lang="en-US" dirty="0" smtClean="0"/>
              <a:t>       = eddy available potential energy</a:t>
            </a:r>
          </a:p>
          <a:p>
            <a:endParaRPr lang="en-US" dirty="0" smtClean="0"/>
          </a:p>
          <a:p>
            <a:r>
              <a:rPr lang="en-US" dirty="0" smtClean="0"/>
              <a:t>      = zonal kinetic energy</a:t>
            </a:r>
          </a:p>
          <a:p>
            <a:endParaRPr lang="en-US" dirty="0" smtClean="0"/>
          </a:p>
          <a:p>
            <a:r>
              <a:rPr lang="en-US" dirty="0" smtClean="0"/>
              <a:t>      = eddy kinetic energy</a:t>
            </a:r>
          </a:p>
          <a:p>
            <a:endParaRPr lang="en-US" dirty="0" smtClean="0"/>
          </a:p>
          <a:p>
            <a:r>
              <a:rPr lang="en-US" dirty="0" smtClean="0"/>
              <a:t>iv) The dissipation of kinetic energy is given by the expressions,</a:t>
            </a:r>
          </a:p>
          <a:p>
            <a:endParaRPr lang="en-US" dirty="0" smtClean="0"/>
          </a:p>
          <a:p>
            <a:endParaRPr lang="en-US" dirty="0"/>
          </a:p>
        </p:txBody>
      </p:sp>
      <p:sp>
        <p:nvSpPr>
          <p:cNvPr id="221186" name="Rectangle 2"/>
          <p:cNvSpPr>
            <a:spLocks noChangeArrowheads="1"/>
          </p:cNvSpPr>
          <p:nvPr/>
        </p:nvSpPr>
        <p:spPr bwMode="auto">
          <a:xfrm>
            <a:off x="107632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1185" name="Object 1"/>
          <p:cNvGraphicFramePr>
            <a:graphicFrameLocks noChangeAspect="1"/>
          </p:cNvGraphicFramePr>
          <p:nvPr/>
        </p:nvGraphicFramePr>
        <p:xfrm>
          <a:off x="1304925" y="2362200"/>
          <a:ext cx="304800" cy="400050"/>
        </p:xfrm>
        <a:graphic>
          <a:graphicData uri="http://schemas.openxmlformats.org/presentationml/2006/ole">
            <mc:AlternateContent xmlns:mc="http://schemas.openxmlformats.org/markup-compatibility/2006">
              <mc:Choice xmlns:v="urn:schemas-microsoft-com:vml" Requires="v">
                <p:oleObj spid="_x0000_s41022" name="Equation" r:id="rId3" imgW="152268" imgH="203024" progId="Equation.3">
                  <p:embed/>
                </p:oleObj>
              </mc:Choice>
              <mc:Fallback>
                <p:oleObj name="Equation" r:id="rId3" imgW="152268" imgH="203024"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5" y="2362200"/>
                        <a:ext cx="3048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188" name="Rectangle 4"/>
          <p:cNvSpPr>
            <a:spLocks noChangeArrowheads="1"/>
          </p:cNvSpPr>
          <p:nvPr/>
        </p:nvSpPr>
        <p:spPr bwMode="auto">
          <a:xfrm>
            <a:off x="107632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1187" name="Object 3"/>
          <p:cNvGraphicFramePr>
            <a:graphicFrameLocks noChangeAspect="1"/>
          </p:cNvGraphicFramePr>
          <p:nvPr/>
        </p:nvGraphicFramePr>
        <p:xfrm>
          <a:off x="1304925" y="2924176"/>
          <a:ext cx="304800" cy="304800"/>
        </p:xfrm>
        <a:graphic>
          <a:graphicData uri="http://schemas.openxmlformats.org/presentationml/2006/ole">
            <mc:AlternateContent xmlns:mc="http://schemas.openxmlformats.org/markup-compatibility/2006">
              <mc:Choice xmlns:v="urn:schemas-microsoft-com:vml" Requires="v">
                <p:oleObj spid="_x0000_s41023" name="Equation" r:id="rId5" imgW="177492" imgH="177492" progId="Equation.3">
                  <p:embed/>
                </p:oleObj>
              </mc:Choice>
              <mc:Fallback>
                <p:oleObj name="Equation" r:id="rId5" imgW="177492" imgH="177492"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925" y="2924176"/>
                        <a:ext cx="3048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190" name="Rectangle 6"/>
          <p:cNvSpPr>
            <a:spLocks noChangeArrowheads="1"/>
          </p:cNvSpPr>
          <p:nvPr/>
        </p:nvSpPr>
        <p:spPr bwMode="auto">
          <a:xfrm>
            <a:off x="107632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1189" name="Object 5"/>
          <p:cNvGraphicFramePr>
            <a:graphicFrameLocks noChangeAspect="1"/>
          </p:cNvGraphicFramePr>
          <p:nvPr/>
        </p:nvGraphicFramePr>
        <p:xfrm>
          <a:off x="1304925" y="3499038"/>
          <a:ext cx="228600" cy="282388"/>
        </p:xfrm>
        <a:graphic>
          <a:graphicData uri="http://schemas.openxmlformats.org/presentationml/2006/ole">
            <mc:AlternateContent xmlns:mc="http://schemas.openxmlformats.org/markup-compatibility/2006">
              <mc:Choice xmlns:v="urn:schemas-microsoft-com:vml" Requires="v">
                <p:oleObj spid="_x0000_s41024" name="Equation" r:id="rId7" imgW="164957" imgH="203024" progId="Equation.3">
                  <p:embed/>
                </p:oleObj>
              </mc:Choice>
              <mc:Fallback>
                <p:oleObj name="Equation" r:id="rId7" imgW="164957" imgH="203024"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925" y="3499038"/>
                        <a:ext cx="228600" cy="282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192" name="Rectangle 8"/>
          <p:cNvSpPr>
            <a:spLocks noChangeArrowheads="1"/>
          </p:cNvSpPr>
          <p:nvPr/>
        </p:nvSpPr>
        <p:spPr bwMode="auto">
          <a:xfrm>
            <a:off x="107632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1191" name="Object 7"/>
          <p:cNvGraphicFramePr>
            <a:graphicFrameLocks noChangeAspect="1"/>
          </p:cNvGraphicFramePr>
          <p:nvPr/>
        </p:nvGraphicFramePr>
        <p:xfrm>
          <a:off x="1304925" y="4114800"/>
          <a:ext cx="252663" cy="228600"/>
        </p:xfrm>
        <a:graphic>
          <a:graphicData uri="http://schemas.openxmlformats.org/presentationml/2006/ole">
            <mc:AlternateContent xmlns:mc="http://schemas.openxmlformats.org/markup-compatibility/2006">
              <mc:Choice xmlns:v="urn:schemas-microsoft-com:vml" Requires="v">
                <p:oleObj spid="_x0000_s41025" name="Equation" r:id="rId9" imgW="202936" imgH="177569" progId="Equation.3">
                  <p:embed/>
                </p:oleObj>
              </mc:Choice>
              <mc:Fallback>
                <p:oleObj name="Equation" r:id="rId9" imgW="202936" imgH="177569"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925" y="4114800"/>
                        <a:ext cx="252663"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194" name="Rectangle 10"/>
          <p:cNvSpPr>
            <a:spLocks noChangeArrowheads="1"/>
          </p:cNvSpPr>
          <p:nvPr/>
        </p:nvSpPr>
        <p:spPr bwMode="auto">
          <a:xfrm>
            <a:off x="107632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1193" name="Object 9"/>
          <p:cNvGraphicFramePr>
            <a:graphicFrameLocks noChangeAspect="1"/>
          </p:cNvGraphicFramePr>
          <p:nvPr/>
        </p:nvGraphicFramePr>
        <p:xfrm>
          <a:off x="2600325" y="5105400"/>
          <a:ext cx="3281516" cy="381000"/>
        </p:xfrm>
        <a:graphic>
          <a:graphicData uri="http://schemas.openxmlformats.org/presentationml/2006/ole">
            <mc:AlternateContent xmlns:mc="http://schemas.openxmlformats.org/markup-compatibility/2006">
              <mc:Choice xmlns:v="urn:schemas-microsoft-com:vml" Requires="v">
                <p:oleObj spid="_x0000_s41026" name="Equation" r:id="rId11" imgW="2540000" imgH="292100" progId="Equation.3">
                  <p:embed/>
                </p:oleObj>
              </mc:Choice>
              <mc:Fallback>
                <p:oleObj name="Equation" r:id="rId11" imgW="2540000" imgH="2921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0325" y="5105400"/>
                        <a:ext cx="3281516"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196" name="Rectangle 12"/>
          <p:cNvSpPr>
            <a:spLocks noChangeArrowheads="1"/>
          </p:cNvSpPr>
          <p:nvPr/>
        </p:nvSpPr>
        <p:spPr bwMode="auto">
          <a:xfrm>
            <a:off x="107632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1195" name="Object 11"/>
          <p:cNvGraphicFramePr>
            <a:graphicFrameLocks noChangeAspect="1"/>
          </p:cNvGraphicFramePr>
          <p:nvPr/>
        </p:nvGraphicFramePr>
        <p:xfrm>
          <a:off x="2676525" y="5715000"/>
          <a:ext cx="3306097" cy="381000"/>
        </p:xfrm>
        <a:graphic>
          <a:graphicData uri="http://schemas.openxmlformats.org/presentationml/2006/ole">
            <mc:AlternateContent xmlns:mc="http://schemas.openxmlformats.org/markup-compatibility/2006">
              <mc:Choice xmlns:v="urn:schemas-microsoft-com:vml" Requires="v">
                <p:oleObj spid="_x0000_s41027" name="Equation" r:id="rId13" imgW="2552700" imgH="292100" progId="Equation.3">
                  <p:embed/>
                </p:oleObj>
              </mc:Choice>
              <mc:Fallback>
                <p:oleObj name="Equation" r:id="rId13" imgW="2552700" imgH="29210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6525" y="5715000"/>
                        <a:ext cx="330609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186309"/>
          </a:xfrm>
          <a:prstGeom prst="rect">
            <a:avLst/>
          </a:prstGeom>
          <a:noFill/>
        </p:spPr>
        <p:txBody>
          <a:bodyPr wrap="square" rtlCol="0">
            <a:spAutoFit/>
          </a:bodyPr>
          <a:lstStyle/>
          <a:p>
            <a:r>
              <a:rPr lang="en-US" dirty="0" smtClean="0"/>
              <a:t>where D and D' denote the dissipation of zonal and eddy kinetic energy, respectively,      and   are the corresponding frictional forces per unit mass of air, the formulation of the function  should be consistent with the momentum equations of the dynamical model in use. The formulation is same as that used in </a:t>
            </a:r>
            <a:r>
              <a:rPr lang="en-US" dirty="0" err="1" smtClean="0"/>
              <a:t>Krishnamurti</a:t>
            </a:r>
            <a:r>
              <a:rPr lang="en-US" dirty="0" smtClean="0"/>
              <a:t> (1969).</a:t>
            </a:r>
          </a:p>
          <a:p>
            <a:r>
              <a:rPr lang="en-US" b="1" dirty="0" smtClean="0"/>
              <a:t>Symbol			Meaning of Symbol</a:t>
            </a:r>
            <a:endParaRPr lang="en-US" dirty="0" smtClean="0"/>
          </a:p>
          <a:p>
            <a:endParaRPr lang="en-US" dirty="0" smtClean="0"/>
          </a:p>
          <a:p>
            <a:endParaRPr lang="en-US" dirty="0" smtClean="0"/>
          </a:p>
          <a:p>
            <a:endParaRPr lang="en-US" dirty="0" smtClean="0"/>
          </a:p>
          <a:p>
            <a:endParaRPr lang="en-US" dirty="0" smtClean="0"/>
          </a:p>
          <a:p>
            <a:r>
              <a:rPr lang="en-US" dirty="0" smtClean="0"/>
              <a:t>g                                  acceleration due to gravity</a:t>
            </a:r>
          </a:p>
          <a:p>
            <a:r>
              <a:rPr lang="en-US" dirty="0" smtClean="0"/>
              <a:t>P                                 precipitation per unit mass of the air</a:t>
            </a:r>
          </a:p>
          <a:p>
            <a:r>
              <a:rPr lang="en-US" dirty="0" smtClean="0"/>
              <a:t>R                                 gas constant for air</a:t>
            </a:r>
          </a:p>
          <a:p>
            <a:r>
              <a:rPr lang="en-US" dirty="0" smtClean="0"/>
              <a:t>T                                 temperature of air</a:t>
            </a:r>
          </a:p>
          <a:p>
            <a:r>
              <a:rPr lang="en-US" dirty="0" smtClean="0"/>
              <a:t>Θ                                potential temperature of air</a:t>
            </a:r>
          </a:p>
          <a:p>
            <a:r>
              <a:rPr lang="en-US" dirty="0" smtClean="0"/>
              <a:t>C</a:t>
            </a:r>
            <a:r>
              <a:rPr lang="en-US" baseline="-25000" dirty="0" smtClean="0"/>
              <a:t>p</a:t>
            </a:r>
            <a:r>
              <a:rPr lang="en-US" dirty="0" smtClean="0"/>
              <a:t>                               specific heat at constant pressure</a:t>
            </a:r>
          </a:p>
          <a:p>
            <a:r>
              <a:rPr lang="en-US" dirty="0" smtClean="0"/>
              <a:t>[   ]                             zonal average of a variable</a:t>
            </a:r>
          </a:p>
          <a:p>
            <a:r>
              <a:rPr lang="en-US" dirty="0" smtClean="0"/>
              <a:t>		areal average of a variable</a:t>
            </a:r>
          </a:p>
          <a:p>
            <a:r>
              <a:rPr lang="en-US" dirty="0" smtClean="0"/>
              <a:t>’’                                 departure of a variable from the </a:t>
            </a:r>
            <a:r>
              <a:rPr lang="en-US" dirty="0" err="1" smtClean="0"/>
              <a:t>meridional</a:t>
            </a:r>
            <a:r>
              <a:rPr lang="en-US" dirty="0" smtClean="0"/>
              <a:t> average</a:t>
            </a:r>
          </a:p>
          <a:p>
            <a:r>
              <a:rPr lang="en-US" dirty="0" smtClean="0"/>
              <a:t>’		departure of a variable from the zonal average</a:t>
            </a:r>
          </a:p>
          <a:p>
            <a:r>
              <a:rPr lang="en-US" dirty="0" smtClean="0"/>
              <a:t>&lt;A.B&gt;      	                 energy exchange from A to B</a:t>
            </a:r>
          </a:p>
          <a:p>
            <a:endParaRPr lang="en-US" dirty="0" smtClean="0"/>
          </a:p>
          <a:p>
            <a:endParaRPr lang="en-US" dirty="0"/>
          </a:p>
        </p:txBody>
      </p:sp>
      <p:sp>
        <p:nvSpPr>
          <p:cNvPr id="2222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09" name="Object 1"/>
          <p:cNvGraphicFramePr>
            <a:graphicFrameLocks noChangeAspect="1"/>
          </p:cNvGraphicFramePr>
          <p:nvPr/>
        </p:nvGraphicFramePr>
        <p:xfrm>
          <a:off x="8001000" y="228600"/>
          <a:ext cx="228600" cy="219075"/>
        </p:xfrm>
        <a:graphic>
          <a:graphicData uri="http://schemas.openxmlformats.org/presentationml/2006/ole">
            <mc:AlternateContent xmlns:mc="http://schemas.openxmlformats.org/markup-compatibility/2006">
              <mc:Choice xmlns:v="urn:schemas-microsoft-com:vml" Requires="v">
                <p:oleObj spid="_x0000_s42066" name="Equation" r:id="rId3" imgW="228501" imgH="215806" progId="Equation.3">
                  <p:embed/>
                </p:oleObj>
              </mc:Choice>
              <mc:Fallback>
                <p:oleObj name="Equation" r:id="rId3" imgW="228501" imgH="215806"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28600"/>
                        <a:ext cx="2286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11" name="Object 3"/>
          <p:cNvGraphicFramePr>
            <a:graphicFrameLocks noChangeAspect="1"/>
          </p:cNvGraphicFramePr>
          <p:nvPr/>
        </p:nvGraphicFramePr>
        <p:xfrm>
          <a:off x="8677175" y="209350"/>
          <a:ext cx="252663" cy="228600"/>
        </p:xfrm>
        <a:graphic>
          <a:graphicData uri="http://schemas.openxmlformats.org/presentationml/2006/ole">
            <mc:AlternateContent xmlns:mc="http://schemas.openxmlformats.org/markup-compatibility/2006">
              <mc:Choice xmlns:v="urn:schemas-microsoft-com:vml" Requires="v">
                <p:oleObj spid="_x0000_s42067" name="Equation" r:id="rId5" imgW="202936" imgH="177569" progId="Equation.3">
                  <p:embed/>
                </p:oleObj>
              </mc:Choice>
              <mc:Fallback>
                <p:oleObj name="Equation" r:id="rId5" imgW="202936" imgH="177569"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7175" y="209350"/>
                        <a:ext cx="252663"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13" name="Object 5"/>
          <p:cNvGraphicFramePr>
            <a:graphicFrameLocks noChangeAspect="1"/>
          </p:cNvGraphicFramePr>
          <p:nvPr/>
        </p:nvGraphicFramePr>
        <p:xfrm>
          <a:off x="8534400" y="533400"/>
          <a:ext cx="228600" cy="228600"/>
        </p:xfrm>
        <a:graphic>
          <a:graphicData uri="http://schemas.openxmlformats.org/presentationml/2006/ole">
            <mc:AlternateContent xmlns:mc="http://schemas.openxmlformats.org/markup-compatibility/2006">
              <mc:Choice xmlns:v="urn:schemas-microsoft-com:vml" Requires="v">
                <p:oleObj spid="_x0000_s42068" name="Equation" r:id="rId7" imgW="164885" imgH="164885" progId="Equation.3">
                  <p:embed/>
                </p:oleObj>
              </mc:Choice>
              <mc:Fallback>
                <p:oleObj name="Equation" r:id="rId7" imgW="164885" imgH="164885"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4400" y="533400"/>
                        <a:ext cx="2286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33" name="Rectangle 2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32" name="Object 24"/>
          <p:cNvGraphicFramePr>
            <a:graphicFrameLocks noChangeAspect="1"/>
          </p:cNvGraphicFramePr>
          <p:nvPr/>
        </p:nvGraphicFramePr>
        <p:xfrm>
          <a:off x="228600" y="1524000"/>
          <a:ext cx="4267200" cy="316647"/>
        </p:xfrm>
        <a:graphic>
          <a:graphicData uri="http://schemas.openxmlformats.org/presentationml/2006/ole">
            <mc:AlternateContent xmlns:mc="http://schemas.openxmlformats.org/markup-compatibility/2006">
              <mc:Choice xmlns:v="urn:schemas-microsoft-com:vml" Requires="v">
                <p:oleObj spid="_x0000_s42069" name="Equation" r:id="rId9" imgW="2692400" imgH="203200" progId="Equation.3">
                  <p:embed/>
                </p:oleObj>
              </mc:Choice>
              <mc:Fallback>
                <p:oleObj name="Equation" r:id="rId9" imgW="2692400" imgH="2032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1524000"/>
                        <a:ext cx="4267200" cy="3166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35"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34" name="Object 26"/>
          <p:cNvGraphicFramePr>
            <a:graphicFrameLocks noChangeAspect="1"/>
          </p:cNvGraphicFramePr>
          <p:nvPr/>
        </p:nvGraphicFramePr>
        <p:xfrm>
          <a:off x="228600" y="1828800"/>
          <a:ext cx="4760686" cy="304800"/>
        </p:xfrm>
        <a:graphic>
          <a:graphicData uri="http://schemas.openxmlformats.org/presentationml/2006/ole">
            <mc:AlternateContent xmlns:mc="http://schemas.openxmlformats.org/markup-compatibility/2006">
              <mc:Choice xmlns:v="urn:schemas-microsoft-com:vml" Requires="v">
                <p:oleObj spid="_x0000_s42070" name="Equation" r:id="rId11" imgW="3124200" imgH="203200" progId="Equation.3">
                  <p:embed/>
                </p:oleObj>
              </mc:Choice>
              <mc:Fallback>
                <p:oleObj name="Equation" r:id="rId11" imgW="3124200" imgH="2032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1828800"/>
                        <a:ext cx="4760686"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37"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36" name="Object 28"/>
          <p:cNvGraphicFramePr>
            <a:graphicFrameLocks noChangeAspect="1"/>
          </p:cNvGraphicFramePr>
          <p:nvPr/>
        </p:nvGraphicFramePr>
        <p:xfrm>
          <a:off x="228600" y="2133600"/>
          <a:ext cx="4191000" cy="457200"/>
        </p:xfrm>
        <a:graphic>
          <a:graphicData uri="http://schemas.openxmlformats.org/presentationml/2006/ole">
            <mc:AlternateContent xmlns:mc="http://schemas.openxmlformats.org/markup-compatibility/2006">
              <mc:Choice xmlns:v="urn:schemas-microsoft-com:vml" Requires="v">
                <p:oleObj spid="_x0000_s42071" name="Equation" r:id="rId13" imgW="2717800" imgH="381000" progId="Equation.3">
                  <p:embed/>
                </p:oleObj>
              </mc:Choice>
              <mc:Fallback>
                <p:oleObj name="Equation" r:id="rId13" imgW="2717800" imgH="38100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2133600"/>
                        <a:ext cx="4191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39"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38" name="Object 30"/>
          <p:cNvGraphicFramePr>
            <a:graphicFrameLocks noChangeAspect="1"/>
          </p:cNvGraphicFramePr>
          <p:nvPr/>
        </p:nvGraphicFramePr>
        <p:xfrm>
          <a:off x="152400" y="5562600"/>
          <a:ext cx="2209800" cy="535709"/>
        </p:xfrm>
        <a:graphic>
          <a:graphicData uri="http://schemas.openxmlformats.org/presentationml/2006/ole">
            <mc:AlternateContent xmlns:mc="http://schemas.openxmlformats.org/markup-compatibility/2006">
              <mc:Choice xmlns:v="urn:schemas-microsoft-com:vml" Requires="v">
                <p:oleObj spid="_x0000_s42072" name="Equation" r:id="rId15" imgW="1574800" imgH="381000" progId="Equation.3">
                  <p:embed/>
                </p:oleObj>
              </mc:Choice>
              <mc:Fallback>
                <p:oleObj name="Equation" r:id="rId15" imgW="1574800" imgH="38100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5562600"/>
                        <a:ext cx="2209800" cy="5357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41" name="Rectangle 3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2240" name="Object 32"/>
          <p:cNvGraphicFramePr>
            <a:graphicFrameLocks noChangeAspect="1"/>
          </p:cNvGraphicFramePr>
          <p:nvPr/>
        </p:nvGraphicFramePr>
        <p:xfrm>
          <a:off x="152400" y="6096000"/>
          <a:ext cx="1628775" cy="419100"/>
        </p:xfrm>
        <a:graphic>
          <a:graphicData uri="http://schemas.openxmlformats.org/presentationml/2006/ole">
            <mc:AlternateContent xmlns:mc="http://schemas.openxmlformats.org/markup-compatibility/2006">
              <mc:Choice xmlns:v="urn:schemas-microsoft-com:vml" Requires="v">
                <p:oleObj spid="_x0000_s42073" name="Equation" r:id="rId17" imgW="1625600" imgH="419100" progId="Equation.3">
                  <p:embed/>
                </p:oleObj>
              </mc:Choice>
              <mc:Fallback>
                <p:oleObj name="Equation" r:id="rId17" imgW="1625600" imgH="419100" progId="Equation.3">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0"/>
                        <a:ext cx="162877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5867400" y="2928937"/>
            <a:ext cx="2943225" cy="2428875"/>
          </a:xfrm>
          <a:prstGeom prst="rect">
            <a:avLst/>
          </a:prstGeom>
          <a:noFill/>
          <a:ln w="9525">
            <a:noFill/>
            <a:miter lim="800000"/>
            <a:headEnd/>
            <a:tailEnd/>
          </a:ln>
        </p:spPr>
      </p:pic>
      <p:sp>
        <p:nvSpPr>
          <p:cNvPr id="1074" name="Rectangle 50"/>
          <p:cNvSpPr>
            <a:spLocks noChangeArrowheads="1"/>
          </p:cNvSpPr>
          <p:nvPr/>
        </p:nvSpPr>
        <p:spPr bwMode="auto">
          <a:xfrm>
            <a:off x="1209675" y="2128837"/>
            <a:ext cx="438150"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ST</a:t>
            </a:r>
            <a:endParaRPr kumimoji="0" lang="en-US" sz="1800" b="0" i="0" u="none" strike="noStrike" cap="none" normalizeH="0" baseline="0" smtClean="0">
              <a:ln>
                <a:noFill/>
              </a:ln>
              <a:solidFill>
                <a:schemeClr val="tx1"/>
              </a:solidFill>
              <a:effectLst/>
              <a:latin typeface="Arial" pitchFamily="34" charset="0"/>
            </a:endParaRPr>
          </a:p>
        </p:txBody>
      </p:sp>
      <p:sp>
        <p:nvSpPr>
          <p:cNvPr id="1069" name="AutoShape 45"/>
          <p:cNvSpPr>
            <a:spLocks noChangeShapeType="1"/>
          </p:cNvSpPr>
          <p:nvPr/>
        </p:nvSpPr>
        <p:spPr bwMode="auto">
          <a:xfrm>
            <a:off x="1666875" y="3548062"/>
            <a:ext cx="0" cy="92710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66" name="Rectangle 42"/>
          <p:cNvSpPr>
            <a:spLocks noChangeArrowheads="1"/>
          </p:cNvSpPr>
          <p:nvPr/>
        </p:nvSpPr>
        <p:spPr bwMode="auto">
          <a:xfrm>
            <a:off x="1704975" y="2128837"/>
            <a:ext cx="466725"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dirty="0" smtClean="0">
                <a:ln>
                  <a:noFill/>
                </a:ln>
                <a:solidFill>
                  <a:schemeClr val="tx1"/>
                </a:solidFill>
                <a:effectLst/>
                <a:latin typeface="Calibri" pitchFamily="34" charset="0"/>
                <a:ea typeface="Calibri" pitchFamily="34" charset="0"/>
                <a:cs typeface="Times New Roman" pitchFamily="18" charset="0"/>
              </a:rPr>
              <a:t>CON</a:t>
            </a:r>
            <a:endParaRPr kumimoji="0" lang="en-US" sz="1800" b="0" i="0" u="none" strike="noStrike" cap="none" normalizeH="0" baseline="0" dirty="0" smtClean="0">
              <a:ln>
                <a:noFill/>
              </a:ln>
              <a:solidFill>
                <a:schemeClr val="tx1"/>
              </a:solidFill>
              <a:effectLst/>
              <a:latin typeface="Arial" pitchFamily="34" charset="0"/>
            </a:endParaRPr>
          </a:p>
        </p:txBody>
      </p:sp>
      <p:sp>
        <p:nvSpPr>
          <p:cNvPr id="1063" name="Rectangle 39"/>
          <p:cNvSpPr>
            <a:spLocks noChangeArrowheads="1"/>
          </p:cNvSpPr>
          <p:nvPr/>
        </p:nvSpPr>
        <p:spPr bwMode="auto">
          <a:xfrm>
            <a:off x="3695700" y="2128837"/>
            <a:ext cx="438150"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ST</a:t>
            </a:r>
            <a:endParaRPr kumimoji="0" lang="en-US" sz="1800" b="0" i="0" u="none" strike="noStrike" cap="none" normalizeH="0" baseline="0" smtClean="0">
              <a:ln>
                <a:noFill/>
              </a:ln>
              <a:solidFill>
                <a:schemeClr val="tx1"/>
              </a:solidFill>
              <a:effectLst/>
              <a:latin typeface="Arial" pitchFamily="34" charset="0"/>
            </a:endParaRPr>
          </a:p>
        </p:txBody>
      </p:sp>
      <p:sp>
        <p:nvSpPr>
          <p:cNvPr id="1061" name="Rectangle 37"/>
          <p:cNvSpPr>
            <a:spLocks noChangeArrowheads="1"/>
          </p:cNvSpPr>
          <p:nvPr/>
        </p:nvSpPr>
        <p:spPr bwMode="auto">
          <a:xfrm>
            <a:off x="4724400" y="2128837"/>
            <a:ext cx="438150"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SEN</a:t>
            </a:r>
            <a:endParaRPr kumimoji="0" lang="en-US" sz="1800" b="0" i="0" u="none" strike="noStrike" cap="none" normalizeH="0" baseline="0" smtClean="0">
              <a:ln>
                <a:noFill/>
              </a:ln>
              <a:solidFill>
                <a:schemeClr val="tx1"/>
              </a:solidFill>
              <a:effectLst/>
              <a:latin typeface="Arial" pitchFamily="34" charset="0"/>
            </a:endParaRPr>
          </a:p>
        </p:txBody>
      </p:sp>
      <p:sp>
        <p:nvSpPr>
          <p:cNvPr id="1059" name="Rectangle 35"/>
          <p:cNvSpPr>
            <a:spLocks noChangeArrowheads="1"/>
          </p:cNvSpPr>
          <p:nvPr/>
        </p:nvSpPr>
        <p:spPr bwMode="auto">
          <a:xfrm>
            <a:off x="1466850" y="3092450"/>
            <a:ext cx="363538" cy="454025"/>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57" name="Rectangle 33"/>
          <p:cNvSpPr>
            <a:spLocks noChangeArrowheads="1"/>
          </p:cNvSpPr>
          <p:nvPr/>
        </p:nvSpPr>
        <p:spPr bwMode="auto">
          <a:xfrm>
            <a:off x="3971925" y="3092450"/>
            <a:ext cx="392113" cy="482600"/>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endParaRPr lang="en-US"/>
          </a:p>
        </p:txBody>
      </p:sp>
      <p:sp>
        <p:nvSpPr>
          <p:cNvPr id="1052" name="AutoShape 28"/>
          <p:cNvSpPr>
            <a:spLocks noChangeShapeType="1"/>
          </p:cNvSpPr>
          <p:nvPr/>
        </p:nvSpPr>
        <p:spPr bwMode="auto">
          <a:xfrm>
            <a:off x="1831975" y="3294062"/>
            <a:ext cx="2139950"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50" name="AutoShape 26"/>
          <p:cNvSpPr>
            <a:spLocks noChangeShapeType="1"/>
          </p:cNvSpPr>
          <p:nvPr/>
        </p:nvSpPr>
        <p:spPr bwMode="auto">
          <a:xfrm flipH="1">
            <a:off x="1038225" y="4876800"/>
            <a:ext cx="609600" cy="3460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9" name="AutoShape 25"/>
          <p:cNvSpPr>
            <a:spLocks noChangeShapeType="1"/>
          </p:cNvSpPr>
          <p:nvPr/>
        </p:nvSpPr>
        <p:spPr bwMode="auto">
          <a:xfrm>
            <a:off x="4181475" y="4938712"/>
            <a:ext cx="609600" cy="3587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8" name="AutoShape 24"/>
          <p:cNvSpPr>
            <a:spLocks noChangeShapeType="1"/>
          </p:cNvSpPr>
          <p:nvPr/>
        </p:nvSpPr>
        <p:spPr bwMode="auto">
          <a:xfrm flipH="1">
            <a:off x="1831975" y="2386012"/>
            <a:ext cx="615950"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7" name="AutoShape 23"/>
          <p:cNvSpPr>
            <a:spLocks noChangeShapeType="1"/>
          </p:cNvSpPr>
          <p:nvPr/>
        </p:nvSpPr>
        <p:spPr bwMode="auto">
          <a:xfrm flipH="1">
            <a:off x="4365625" y="2386012"/>
            <a:ext cx="590550"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6" name="AutoShape 22"/>
          <p:cNvSpPr>
            <a:spLocks noChangeShapeType="1"/>
          </p:cNvSpPr>
          <p:nvPr/>
        </p:nvSpPr>
        <p:spPr bwMode="auto">
          <a:xfrm flipH="1">
            <a:off x="4229100" y="2386012"/>
            <a:ext cx="166688"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5" name="AutoShape 21"/>
          <p:cNvSpPr>
            <a:spLocks noChangeShapeType="1"/>
          </p:cNvSpPr>
          <p:nvPr/>
        </p:nvSpPr>
        <p:spPr bwMode="auto">
          <a:xfrm flipH="1">
            <a:off x="1703388" y="2386012"/>
            <a:ext cx="166687"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4" name="AutoShape 20"/>
          <p:cNvSpPr>
            <a:spLocks noChangeShapeType="1"/>
          </p:cNvSpPr>
          <p:nvPr/>
        </p:nvSpPr>
        <p:spPr bwMode="auto">
          <a:xfrm flipH="1" flipV="1">
            <a:off x="876300" y="2387600"/>
            <a:ext cx="590550"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3" name="AutoShape 19"/>
          <p:cNvSpPr>
            <a:spLocks noChangeShapeType="1"/>
          </p:cNvSpPr>
          <p:nvPr/>
        </p:nvSpPr>
        <p:spPr bwMode="auto">
          <a:xfrm flipH="1" flipV="1">
            <a:off x="1409700" y="2386012"/>
            <a:ext cx="152400"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2" name="AutoShape 18"/>
          <p:cNvSpPr>
            <a:spLocks noChangeShapeType="1"/>
          </p:cNvSpPr>
          <p:nvPr/>
        </p:nvSpPr>
        <p:spPr bwMode="auto">
          <a:xfrm flipH="1" flipV="1">
            <a:off x="3409950" y="2386012"/>
            <a:ext cx="561975"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1" name="AutoShape 17"/>
          <p:cNvSpPr>
            <a:spLocks noChangeShapeType="1"/>
          </p:cNvSpPr>
          <p:nvPr/>
        </p:nvSpPr>
        <p:spPr bwMode="auto">
          <a:xfrm flipH="1" flipV="1">
            <a:off x="3895725" y="2387600"/>
            <a:ext cx="190500" cy="70485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0" name="Rectangle 16"/>
          <p:cNvSpPr>
            <a:spLocks noChangeArrowheads="1"/>
          </p:cNvSpPr>
          <p:nvPr/>
        </p:nvSpPr>
        <p:spPr bwMode="auto">
          <a:xfrm>
            <a:off x="914401" y="3646487"/>
            <a:ext cx="704850" cy="6778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Local Hadley Cell</a:t>
            </a:r>
            <a:endParaRPr kumimoji="0" lang="en-US" sz="1800" b="1" i="0" u="none" strike="noStrike" cap="none" normalizeH="0" baseline="0" dirty="0" smtClean="0">
              <a:ln>
                <a:noFill/>
              </a:ln>
              <a:solidFill>
                <a:srgbClr val="C00000"/>
              </a:solidFill>
              <a:effectLst/>
              <a:latin typeface="Arial" pitchFamily="34" charset="0"/>
            </a:endParaRPr>
          </a:p>
        </p:txBody>
      </p:sp>
      <p:sp>
        <p:nvSpPr>
          <p:cNvPr id="1039" name="Rectangle 15"/>
          <p:cNvSpPr>
            <a:spLocks noChangeArrowheads="1"/>
          </p:cNvSpPr>
          <p:nvPr/>
        </p:nvSpPr>
        <p:spPr bwMode="auto">
          <a:xfrm>
            <a:off x="4181475" y="3738562"/>
            <a:ext cx="895350" cy="5175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Vertical Overturning</a:t>
            </a:r>
            <a:endParaRPr kumimoji="0" lang="en-US" sz="1800" b="1" i="0" u="none" strike="noStrike" cap="none" normalizeH="0" baseline="0" dirty="0" smtClean="0">
              <a:ln>
                <a:noFill/>
              </a:ln>
              <a:solidFill>
                <a:srgbClr val="C00000"/>
              </a:solidFill>
              <a:effectLst/>
              <a:latin typeface="Arial" pitchFamily="34" charset="0"/>
            </a:endParaRPr>
          </a:p>
        </p:txBody>
      </p:sp>
      <p:sp>
        <p:nvSpPr>
          <p:cNvPr id="1036" name="Rectangle 12"/>
          <p:cNvSpPr>
            <a:spLocks noChangeArrowheads="1"/>
          </p:cNvSpPr>
          <p:nvPr/>
        </p:nvSpPr>
        <p:spPr bwMode="auto">
          <a:xfrm>
            <a:off x="3657600" y="1792861"/>
            <a:ext cx="828675" cy="2978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206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EDDIES</a:t>
            </a:r>
            <a:endParaRPr kumimoji="0" lang="en-US" sz="1500" b="1"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endParaRPr>
          </a:p>
        </p:txBody>
      </p:sp>
      <p:sp>
        <p:nvSpPr>
          <p:cNvPr id="1035" name="Rectangle 11"/>
          <p:cNvSpPr>
            <a:spLocks noChangeArrowheads="1"/>
          </p:cNvSpPr>
          <p:nvPr/>
        </p:nvSpPr>
        <p:spPr bwMode="auto">
          <a:xfrm>
            <a:off x="752475" y="2540000"/>
            <a:ext cx="1695450" cy="25717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2.93       .23     4.38      .28</a:t>
            </a:r>
            <a:endParaRPr kumimoji="0" lang="en-US" sz="1800" b="1" i="0" u="none" strike="noStrike" cap="none" normalizeH="0" baseline="0" dirty="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3354388" y="2568575"/>
            <a:ext cx="1695450" cy="25717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1.6      .03    12.93    1.11      </a:t>
            </a:r>
            <a:endParaRPr kumimoji="0" lang="en-US" sz="1800" b="1" i="0" u="none" strike="noStrike" cap="none" normalizeH="0" baseline="0" dirty="0" smtClean="0">
              <a:ln>
                <a:noFill/>
              </a:ln>
              <a:solidFill>
                <a:schemeClr val="tx1"/>
              </a:solidFill>
              <a:effectLst/>
              <a:latin typeface="Arial" pitchFamily="34" charset="0"/>
            </a:endParaRPr>
          </a:p>
        </p:txBody>
      </p:sp>
      <p:sp>
        <p:nvSpPr>
          <p:cNvPr id="1033" name="Rectangle 9"/>
          <p:cNvSpPr>
            <a:spLocks noChangeArrowheads="1"/>
          </p:cNvSpPr>
          <p:nvPr/>
        </p:nvSpPr>
        <p:spPr bwMode="auto">
          <a:xfrm>
            <a:off x="1943100" y="3035300"/>
            <a:ext cx="1952625" cy="2571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Down the Gradient Heat Flux </a:t>
            </a:r>
            <a:endParaRPr kumimoji="0" lang="en-US" sz="1800" b="1" i="0" u="none" strike="noStrike" cap="none" normalizeH="0" baseline="0" dirty="0" smtClean="0">
              <a:ln>
                <a:noFill/>
              </a:ln>
              <a:solidFill>
                <a:srgbClr val="C00000"/>
              </a:solidFill>
              <a:effectLst/>
              <a:latin typeface="Arial" pitchFamily="34" charset="0"/>
            </a:endParaRPr>
          </a:p>
        </p:txBody>
      </p:sp>
      <p:sp>
        <p:nvSpPr>
          <p:cNvPr id="1032" name="Rectangle 8"/>
          <p:cNvSpPr>
            <a:spLocks noChangeArrowheads="1"/>
          </p:cNvSpPr>
          <p:nvPr/>
        </p:nvSpPr>
        <p:spPr bwMode="auto">
          <a:xfrm>
            <a:off x="2571750" y="3319462"/>
            <a:ext cx="628650" cy="25717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0.138</a:t>
            </a:r>
            <a:endParaRPr kumimoji="0" lang="en-US" sz="1800" b="1"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3524250" y="3838575"/>
            <a:ext cx="561975" cy="25717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28.24</a:t>
            </a:r>
            <a:endParaRPr kumimoji="0" lang="en-US" sz="1800" b="1" i="0" u="none" strike="noStrike" cap="none" normalizeH="0" baseline="0" smtClean="0">
              <a:ln>
                <a:noFill/>
              </a:ln>
              <a:solidFill>
                <a:schemeClr val="tx1"/>
              </a:solidFill>
              <a:effectLst/>
              <a:latin typeface="Arial" pitchFamily="34" charset="0"/>
            </a:endParaRPr>
          </a:p>
        </p:txBody>
      </p:sp>
      <p:sp>
        <p:nvSpPr>
          <p:cNvPr id="1030" name="Rectangle 6"/>
          <p:cNvSpPr>
            <a:spLocks noChangeArrowheads="1"/>
          </p:cNvSpPr>
          <p:nvPr/>
        </p:nvSpPr>
        <p:spPr bwMode="auto">
          <a:xfrm>
            <a:off x="1714500" y="3789362"/>
            <a:ext cx="628650" cy="25717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13.38</a:t>
            </a:r>
            <a:endParaRPr kumimoji="0" lang="en-US" sz="1800" b="1" i="0" u="none" strike="noStrike" cap="none" normalizeH="0" baseline="0" dirty="0" smtClean="0">
              <a:ln>
                <a:noFill/>
              </a:ln>
              <a:solidFill>
                <a:schemeClr val="tx1"/>
              </a:solidFill>
              <a:effectLst/>
              <a:latin typeface="Arial" pitchFamily="34" charset="0"/>
            </a:endParaRPr>
          </a:p>
        </p:txBody>
      </p:sp>
      <p:sp>
        <p:nvSpPr>
          <p:cNvPr id="1029" name="Rectangle 5"/>
          <p:cNvSpPr>
            <a:spLocks noChangeArrowheads="1"/>
          </p:cNvSpPr>
          <p:nvPr/>
        </p:nvSpPr>
        <p:spPr bwMode="auto">
          <a:xfrm>
            <a:off x="2609850" y="4433887"/>
            <a:ext cx="561975" cy="25717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0.67</a:t>
            </a:r>
            <a:endParaRPr kumimoji="0" lang="en-US" sz="1800" b="1" i="0" u="none" strike="noStrike" cap="none" normalizeH="0" baseline="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152400" y="447675"/>
            <a:ext cx="8763000" cy="12287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pitchFamily="18" charset="0"/>
                <a:ea typeface="Calibri" pitchFamily="34" charset="0"/>
                <a:cs typeface="Times New Roman" pitchFamily="18" charset="0"/>
              </a:rPr>
              <a:t>Complete Computations of Energy Exchange for 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pitchFamily="18" charset="0"/>
                <a:ea typeface="Calibri" pitchFamily="34" charset="0"/>
                <a:cs typeface="Times New Roman" pitchFamily="18" charset="0"/>
              </a:rPr>
              <a:t>Monsoon Depression (Aug 05, 2006)</a:t>
            </a:r>
            <a:endPar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pitchFamily="18" charset="0"/>
            </a:endParaRPr>
          </a:p>
        </p:txBody>
      </p:sp>
      <p:sp>
        <p:nvSpPr>
          <p:cNvPr id="1077" name="Rectangle 53"/>
          <p:cNvSpPr>
            <a:spLocks noChangeArrowheads="1"/>
          </p:cNvSpPr>
          <p:nvPr/>
        </p:nvSpPr>
        <p:spPr bwMode="auto">
          <a:xfrm>
            <a:off x="0" y="1862137"/>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078" name="Rectangle 54"/>
          <p:cNvSpPr>
            <a:spLocks noChangeArrowheads="1"/>
          </p:cNvSpPr>
          <p:nvPr/>
        </p:nvSpPr>
        <p:spPr bwMode="auto">
          <a:xfrm>
            <a:off x="0" y="2005012"/>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086" name="Rectangle 62"/>
          <p:cNvSpPr>
            <a:spLocks noChangeArrowheads="1"/>
          </p:cNvSpPr>
          <p:nvPr/>
        </p:nvSpPr>
        <p:spPr bwMode="auto">
          <a:xfrm>
            <a:off x="0" y="2176462"/>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088" name="Rectangle 64"/>
          <p:cNvSpPr>
            <a:spLocks noChangeArrowheads="1"/>
          </p:cNvSpPr>
          <p:nvPr/>
        </p:nvSpPr>
        <p:spPr bwMode="auto">
          <a:xfrm>
            <a:off x="0" y="2395537"/>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089" name="Rectangle 65"/>
          <p:cNvSpPr>
            <a:spLocks noChangeArrowheads="1"/>
          </p:cNvSpPr>
          <p:nvPr/>
        </p:nvSpPr>
        <p:spPr bwMode="auto">
          <a:xfrm>
            <a:off x="0" y="2624137"/>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090" name="Rectangle 66"/>
          <p:cNvSpPr>
            <a:spLocks noChangeArrowheads="1"/>
          </p:cNvSpPr>
          <p:nvPr/>
        </p:nvSpPr>
        <p:spPr bwMode="auto">
          <a:xfrm>
            <a:off x="0" y="2833687"/>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aphicFrame>
        <p:nvGraphicFramePr>
          <p:cNvPr id="1060" name="Object 36"/>
          <p:cNvGraphicFramePr>
            <a:graphicFrameLocks noChangeAspect="1"/>
          </p:cNvGraphicFramePr>
          <p:nvPr/>
        </p:nvGraphicFramePr>
        <p:xfrm>
          <a:off x="1600200" y="3157537"/>
          <a:ext cx="171450" cy="219075"/>
        </p:xfrm>
        <a:graphic>
          <a:graphicData uri="http://schemas.openxmlformats.org/presentationml/2006/ole">
            <mc:AlternateContent xmlns:mc="http://schemas.openxmlformats.org/markup-compatibility/2006">
              <mc:Choice xmlns:v="urn:schemas-microsoft-com:vml" Requires="v">
                <p:oleObj spid="_x0000_s43080" name="Equation" r:id="rId5" imgW="152268" imgH="203024" progId="Equation.3">
                  <p:embed/>
                </p:oleObj>
              </mc:Choice>
              <mc:Fallback>
                <p:oleObj name="Equation" r:id="rId5" imgW="152268" imgH="203024"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157537"/>
                        <a:ext cx="17145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8" name="Object 34"/>
          <p:cNvGraphicFramePr>
            <a:graphicFrameLocks noChangeAspect="1"/>
          </p:cNvGraphicFramePr>
          <p:nvPr/>
        </p:nvGraphicFramePr>
        <p:xfrm>
          <a:off x="4114800" y="3157537"/>
          <a:ext cx="200025" cy="228600"/>
        </p:xfrm>
        <a:graphic>
          <a:graphicData uri="http://schemas.openxmlformats.org/presentationml/2006/ole">
            <mc:AlternateContent xmlns:mc="http://schemas.openxmlformats.org/markup-compatibility/2006">
              <mc:Choice xmlns:v="urn:schemas-microsoft-com:vml" Requires="v">
                <p:oleObj spid="_x0000_s43081" name="Equation" r:id="rId7" imgW="190417" imgH="203112" progId="Equation.3">
                  <p:embed/>
                </p:oleObj>
              </mc:Choice>
              <mc:Fallback>
                <p:oleObj name="Equation" r:id="rId7" imgW="190417" imgH="203112"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157537"/>
                        <a:ext cx="2000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6" name="Object 32"/>
          <p:cNvGraphicFramePr>
            <a:graphicFrameLocks noChangeAspect="1"/>
          </p:cNvGraphicFramePr>
          <p:nvPr/>
        </p:nvGraphicFramePr>
        <p:xfrm>
          <a:off x="1524000" y="4605337"/>
          <a:ext cx="171450" cy="209550"/>
        </p:xfrm>
        <a:graphic>
          <a:graphicData uri="http://schemas.openxmlformats.org/presentationml/2006/ole">
            <mc:AlternateContent xmlns:mc="http://schemas.openxmlformats.org/markup-compatibility/2006">
              <mc:Choice xmlns:v="urn:schemas-microsoft-com:vml" Requires="v">
                <p:oleObj spid="_x0000_s43082" name="Equation" r:id="rId9" imgW="164957" imgH="203024" progId="Equation.3">
                  <p:embed/>
                </p:oleObj>
              </mc:Choice>
              <mc:Fallback>
                <p:oleObj name="Equation" r:id="rId9" imgW="164957" imgH="203024"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4605337"/>
                        <a:ext cx="171450"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58"/>
          <p:cNvGrpSpPr/>
          <p:nvPr/>
        </p:nvGrpSpPr>
        <p:grpSpPr>
          <a:xfrm>
            <a:off x="704850" y="1785937"/>
            <a:ext cx="4449763" cy="3929063"/>
            <a:chOff x="704850" y="381000"/>
            <a:chExt cx="4449763" cy="3929063"/>
          </a:xfrm>
        </p:grpSpPr>
        <p:sp>
          <p:nvSpPr>
            <p:cNvPr id="1072" name="Rectangle 48"/>
            <p:cNvSpPr>
              <a:spLocks noChangeArrowheads="1"/>
            </p:cNvSpPr>
            <p:nvPr/>
          </p:nvSpPr>
          <p:spPr bwMode="auto">
            <a:xfrm>
              <a:off x="4791075" y="3884613"/>
              <a:ext cx="363538" cy="425450"/>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endParaRPr lang="en-US"/>
            </a:p>
          </p:txBody>
        </p:sp>
        <p:sp>
          <p:nvSpPr>
            <p:cNvPr id="1070" name="Rectangle 46"/>
            <p:cNvSpPr>
              <a:spLocks noChangeArrowheads="1"/>
            </p:cNvSpPr>
            <p:nvPr/>
          </p:nvSpPr>
          <p:spPr bwMode="auto">
            <a:xfrm>
              <a:off x="704850" y="3776663"/>
              <a:ext cx="334963" cy="425450"/>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endParaRPr lang="en-US"/>
            </a:p>
          </p:txBody>
        </p:sp>
        <p:sp>
          <p:nvSpPr>
            <p:cNvPr id="1067" name="Rectangle 43"/>
            <p:cNvSpPr>
              <a:spLocks noChangeArrowheads="1"/>
            </p:cNvSpPr>
            <p:nvPr/>
          </p:nvSpPr>
          <p:spPr bwMode="auto">
            <a:xfrm>
              <a:off x="704850" y="723900"/>
              <a:ext cx="438150"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R</a:t>
              </a:r>
              <a:endParaRPr kumimoji="0" lang="en-US" sz="1800" b="0" i="0" u="none" strike="noStrike" cap="none" normalizeH="0" baseline="0" smtClean="0">
                <a:ln>
                  <a:noFill/>
                </a:ln>
                <a:solidFill>
                  <a:schemeClr val="tx1"/>
                </a:solidFill>
                <a:effectLst/>
                <a:latin typeface="Arial" pitchFamily="34" charset="0"/>
              </a:endParaRPr>
            </a:p>
          </p:txBody>
        </p:sp>
        <p:sp>
          <p:nvSpPr>
            <p:cNvPr id="1065" name="Rectangle 41"/>
            <p:cNvSpPr>
              <a:spLocks noChangeArrowheads="1"/>
            </p:cNvSpPr>
            <p:nvPr/>
          </p:nvSpPr>
          <p:spPr bwMode="auto">
            <a:xfrm>
              <a:off x="2238375" y="723900"/>
              <a:ext cx="438150"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SEN</a:t>
              </a:r>
              <a:endParaRPr kumimoji="0" lang="en-US" sz="1800" b="0" i="0" u="none" strike="noStrike" cap="none" normalizeH="0" baseline="0" smtClean="0">
                <a:ln>
                  <a:noFill/>
                </a:ln>
                <a:solidFill>
                  <a:schemeClr val="tx1"/>
                </a:solidFill>
                <a:effectLst/>
                <a:latin typeface="Arial" pitchFamily="34" charset="0"/>
              </a:endParaRPr>
            </a:p>
          </p:txBody>
        </p:sp>
        <p:sp>
          <p:nvSpPr>
            <p:cNvPr id="1064" name="Rectangle 40"/>
            <p:cNvSpPr>
              <a:spLocks noChangeArrowheads="1"/>
            </p:cNvSpPr>
            <p:nvPr/>
          </p:nvSpPr>
          <p:spPr bwMode="auto">
            <a:xfrm>
              <a:off x="3200400" y="723900"/>
              <a:ext cx="438150"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R</a:t>
              </a:r>
              <a:endParaRPr kumimoji="0" lang="en-US" sz="1800" b="0" i="0" u="none" strike="noStrike" cap="none" normalizeH="0" baseline="0" smtClean="0">
                <a:ln>
                  <a:noFill/>
                </a:ln>
                <a:solidFill>
                  <a:schemeClr val="tx1"/>
                </a:solidFill>
                <a:effectLst/>
                <a:latin typeface="Arial" pitchFamily="34" charset="0"/>
              </a:endParaRPr>
            </a:p>
          </p:txBody>
        </p:sp>
        <p:sp>
          <p:nvSpPr>
            <p:cNvPr id="1062" name="Rectangle 38"/>
            <p:cNvSpPr>
              <a:spLocks noChangeArrowheads="1"/>
            </p:cNvSpPr>
            <p:nvPr/>
          </p:nvSpPr>
          <p:spPr bwMode="auto">
            <a:xfrm>
              <a:off x="4181475" y="723900"/>
              <a:ext cx="476250" cy="2571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t>
              </a:r>
              <a:r>
                <a:rPr kumimoji="0" lang="en-US" sz="11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CON</a:t>
              </a:r>
              <a:endParaRPr kumimoji="0" lang="en-US" sz="1800" b="0" i="0" u="none" strike="noStrike" cap="none" normalizeH="0" baseline="0" smtClean="0">
                <a:ln>
                  <a:noFill/>
                </a:ln>
                <a:solidFill>
                  <a:schemeClr val="tx1"/>
                </a:solidFill>
                <a:effectLst/>
                <a:latin typeface="Arial" pitchFamily="34" charset="0"/>
              </a:endParaRPr>
            </a:p>
          </p:txBody>
        </p:sp>
        <p:grpSp>
          <p:nvGrpSpPr>
            <p:cNvPr id="4" name="Group 57"/>
            <p:cNvGrpSpPr/>
            <p:nvPr/>
          </p:nvGrpSpPr>
          <p:grpSpPr>
            <a:xfrm>
              <a:off x="1457325" y="2143125"/>
              <a:ext cx="2954338" cy="1438275"/>
              <a:chOff x="1457325" y="2143125"/>
              <a:chExt cx="2954338" cy="1438275"/>
            </a:xfrm>
          </p:grpSpPr>
          <p:sp>
            <p:nvSpPr>
              <p:cNvPr id="1068" name="AutoShape 44"/>
              <p:cNvSpPr>
                <a:spLocks noChangeShapeType="1"/>
              </p:cNvSpPr>
              <p:nvPr/>
            </p:nvSpPr>
            <p:spPr bwMode="auto">
              <a:xfrm>
                <a:off x="4143375" y="2143125"/>
                <a:ext cx="0" cy="92710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53" name="Rectangle 29"/>
              <p:cNvSpPr>
                <a:spLocks noChangeArrowheads="1"/>
              </p:cNvSpPr>
              <p:nvPr/>
            </p:nvSpPr>
            <p:spPr bwMode="auto">
              <a:xfrm>
                <a:off x="3971925" y="3073400"/>
                <a:ext cx="439738" cy="454025"/>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endParaRPr lang="en-US"/>
              </a:p>
            </p:txBody>
          </p:sp>
          <p:grpSp>
            <p:nvGrpSpPr>
              <p:cNvPr id="5" name="Group 56"/>
              <p:cNvGrpSpPr/>
              <p:nvPr/>
            </p:nvGrpSpPr>
            <p:grpSpPr>
              <a:xfrm>
                <a:off x="1457325" y="3073400"/>
                <a:ext cx="2516188" cy="508000"/>
                <a:chOff x="1457325" y="3073400"/>
                <a:chExt cx="2516188" cy="508000"/>
              </a:xfrm>
            </p:grpSpPr>
            <p:sp>
              <p:nvSpPr>
                <p:cNvPr id="1055" name="Rectangle 31"/>
                <p:cNvSpPr>
                  <a:spLocks noChangeArrowheads="1"/>
                </p:cNvSpPr>
                <p:nvPr/>
              </p:nvSpPr>
              <p:spPr bwMode="auto">
                <a:xfrm>
                  <a:off x="1457325" y="3073400"/>
                  <a:ext cx="343364" cy="369332"/>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r>
                    <a:rPr lang="en-US" dirty="0" smtClean="0"/>
                    <a:t>   </a:t>
                  </a:r>
                  <a:endParaRPr lang="en-US" dirty="0"/>
                </a:p>
              </p:txBody>
            </p:sp>
            <p:sp>
              <p:nvSpPr>
                <p:cNvPr id="1051" name="AutoShape 27"/>
                <p:cNvSpPr>
                  <a:spLocks noChangeShapeType="1"/>
                </p:cNvSpPr>
                <p:nvPr/>
              </p:nvSpPr>
              <p:spPr bwMode="auto">
                <a:xfrm flipH="1">
                  <a:off x="1820863" y="3302000"/>
                  <a:ext cx="2152650"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8" name="Rectangle 14"/>
                <p:cNvSpPr>
                  <a:spLocks noChangeArrowheads="1"/>
                </p:cNvSpPr>
                <p:nvPr/>
              </p:nvSpPr>
              <p:spPr bwMode="auto">
                <a:xfrm>
                  <a:off x="2247900" y="3330575"/>
                  <a:ext cx="1638300" cy="250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C00000"/>
                      </a:solidFill>
                      <a:effectLst/>
                      <a:latin typeface="Calibri" pitchFamily="34" charset="0"/>
                      <a:ea typeface="Calibri" pitchFamily="34" charset="0"/>
                      <a:cs typeface="Times New Roman" pitchFamily="18" charset="0"/>
                    </a:rPr>
                    <a:t>Barotropic</a:t>
                  </a:r>
                  <a:r>
                    <a:rPr kumimoji="0" lang="en-US" sz="11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 Stability</a:t>
                  </a:r>
                  <a:endParaRPr kumimoji="0" lang="en-US" sz="1800" b="1" i="0" u="none" strike="noStrike" cap="none" normalizeH="0" baseline="0" dirty="0" smtClean="0">
                    <a:ln>
                      <a:noFill/>
                    </a:ln>
                    <a:solidFill>
                      <a:srgbClr val="C00000"/>
                    </a:solidFill>
                    <a:effectLst/>
                    <a:latin typeface="Arial" pitchFamily="34" charset="0"/>
                  </a:endParaRPr>
                </a:p>
              </p:txBody>
            </p:sp>
          </p:grpSp>
        </p:grpSp>
        <p:sp>
          <p:nvSpPr>
            <p:cNvPr id="1037" name="Rectangle 13"/>
            <p:cNvSpPr>
              <a:spLocks noChangeArrowheads="1"/>
            </p:cNvSpPr>
            <p:nvPr/>
          </p:nvSpPr>
          <p:spPr bwMode="auto">
            <a:xfrm>
              <a:off x="1143000" y="381000"/>
              <a:ext cx="790575" cy="3048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7030A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ZONAL</a:t>
              </a:r>
              <a:endParaRPr kumimoji="0" lang="en-US" sz="1500" b="1" i="0" u="none" strike="noStrike" cap="none" normalizeH="0" baseline="0" dirty="0" smtClean="0">
                <a:ln>
                  <a:noFill/>
                </a:ln>
                <a:solidFill>
                  <a:srgbClr val="7030A0"/>
                </a:solidFill>
                <a:effectLst>
                  <a:outerShdw blurRad="38100" dist="38100" dir="2700000" algn="tl">
                    <a:srgbClr val="000000">
                      <a:alpha val="43137"/>
                    </a:srgbClr>
                  </a:outerShdw>
                </a:effectLst>
                <a:latin typeface="Arial" pitchFamily="34" charset="0"/>
              </a:endParaRPr>
            </a:p>
          </p:txBody>
        </p:sp>
        <p:graphicFrame>
          <p:nvGraphicFramePr>
            <p:cNvPr id="1054" name="Object 30"/>
            <p:cNvGraphicFramePr>
              <a:graphicFrameLocks noChangeAspect="1"/>
            </p:cNvGraphicFramePr>
            <p:nvPr/>
          </p:nvGraphicFramePr>
          <p:xfrm>
            <a:off x="4114800" y="3200400"/>
            <a:ext cx="247650" cy="200025"/>
          </p:xfrm>
          <a:graphic>
            <a:graphicData uri="http://schemas.openxmlformats.org/presentationml/2006/ole">
              <mc:AlternateContent xmlns:mc="http://schemas.openxmlformats.org/markup-compatibility/2006">
                <mc:Choice xmlns:v="urn:schemas-microsoft-com:vml" Requires="v">
                  <p:oleObj spid="_x0000_s43083" name="Equation" r:id="rId11" imgW="203024" imgH="164957" progId="Equation.3">
                    <p:embed/>
                  </p:oleObj>
                </mc:Choice>
                <mc:Fallback>
                  <p:oleObj name="Equation" r:id="rId11" imgW="203024" imgH="164957"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3200400"/>
                          <a:ext cx="24765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71" name="Object 47"/>
          <p:cNvGraphicFramePr>
            <a:graphicFrameLocks noChangeAspect="1"/>
          </p:cNvGraphicFramePr>
          <p:nvPr/>
        </p:nvGraphicFramePr>
        <p:xfrm>
          <a:off x="762000" y="5367337"/>
          <a:ext cx="142875" cy="171450"/>
        </p:xfrm>
        <a:graphic>
          <a:graphicData uri="http://schemas.openxmlformats.org/presentationml/2006/ole">
            <mc:AlternateContent xmlns:mc="http://schemas.openxmlformats.org/markup-compatibility/2006">
              <mc:Choice xmlns:v="urn:schemas-microsoft-com:vml" Requires="v">
                <p:oleObj spid="_x0000_s43084" name="Equation" r:id="rId13" imgW="164957" imgH="203024" progId="Equation.3">
                  <p:embed/>
                </p:oleObj>
              </mc:Choice>
              <mc:Fallback>
                <p:oleObj name="Equation" r:id="rId13" imgW="164957" imgH="203024"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 y="5367337"/>
                        <a:ext cx="142875" cy="17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3" name="Object 49"/>
          <p:cNvGraphicFramePr>
            <a:graphicFrameLocks noChangeAspect="1"/>
          </p:cNvGraphicFramePr>
          <p:nvPr/>
        </p:nvGraphicFramePr>
        <p:xfrm>
          <a:off x="4876800" y="5367337"/>
          <a:ext cx="171450" cy="142875"/>
        </p:xfrm>
        <a:graphic>
          <a:graphicData uri="http://schemas.openxmlformats.org/presentationml/2006/ole">
            <mc:AlternateContent xmlns:mc="http://schemas.openxmlformats.org/markup-compatibility/2006">
              <mc:Choice xmlns:v="urn:schemas-microsoft-com:vml" Requires="v">
                <p:oleObj spid="_x0000_s43085" name="Equation" r:id="rId15" imgW="203040" imgH="164880" progId="Equation.3">
                  <p:embed/>
                </p:oleObj>
              </mc:Choice>
              <mc:Fallback>
                <p:oleObj name="Equation" r:id="rId15" imgW="203040" imgH="164880" progId="Equation.3">
                  <p:embed/>
                  <p:pic>
                    <p:nvPicPr>
                      <p:cNvPr id="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5367337"/>
                        <a:ext cx="171450"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 name="Rectangle 4"/>
          <p:cNvSpPr>
            <a:spLocks noChangeArrowheads="1"/>
          </p:cNvSpPr>
          <p:nvPr/>
        </p:nvSpPr>
        <p:spPr bwMode="auto">
          <a:xfrm>
            <a:off x="5867400" y="2090737"/>
            <a:ext cx="2743200" cy="6381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pitchFamily="18" charset="0"/>
                <a:ea typeface="Calibri" pitchFamily="34" charset="0"/>
                <a:cs typeface="Times New Roman" pitchFamily="18" charset="0"/>
              </a:rPr>
              <a:t>Track of monsoon depression over Indian  region 31July - 11Aug, 2006</a:t>
            </a:r>
            <a:endParaRPr kumimoji="0" lang="en-US" sz="13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pitchFamily="18" charset="0"/>
            </a:endParaRPr>
          </a:p>
        </p:txBody>
      </p:sp>
      <p:graphicFrame>
        <p:nvGraphicFramePr>
          <p:cNvPr id="3" name="Object 8"/>
          <p:cNvGraphicFramePr>
            <a:graphicFrameLocks noChangeAspect="1"/>
          </p:cNvGraphicFramePr>
          <p:nvPr/>
        </p:nvGraphicFramePr>
        <p:xfrm>
          <a:off x="1524000" y="4572000"/>
          <a:ext cx="171450" cy="209550"/>
        </p:xfrm>
        <a:graphic>
          <a:graphicData uri="http://schemas.openxmlformats.org/presentationml/2006/ole">
            <mc:AlternateContent xmlns:mc="http://schemas.openxmlformats.org/markup-compatibility/2006">
              <mc:Choice xmlns:v="urn:schemas-microsoft-com:vml" Requires="v">
                <p:oleObj spid="_x0000_s43086" name="Equation" r:id="rId17" imgW="164957" imgH="203024" progId="Equation.3">
                  <p:embed/>
                </p:oleObj>
              </mc:Choice>
              <mc:Fallback>
                <p:oleObj name="Equation" r:id="rId17" imgW="164957" imgH="203024" progId="Equation.3">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4572000"/>
                        <a:ext cx="171450"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0540" y="76200"/>
            <a:ext cx="5295900" cy="3276600"/>
            <a:chOff x="1260" y="1641"/>
            <a:chExt cx="8640" cy="5445"/>
          </a:xfrm>
        </p:grpSpPr>
        <p:sp>
          <p:nvSpPr>
            <p:cNvPr id="1027" name="Rectangle 3"/>
            <p:cNvSpPr>
              <a:spLocks noChangeArrowheads="1"/>
            </p:cNvSpPr>
            <p:nvPr/>
          </p:nvSpPr>
          <p:spPr bwMode="auto">
            <a:xfrm>
              <a:off x="1260" y="227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R</a:t>
              </a:r>
              <a:endParaRPr kumimoji="0" lang="en-US" sz="1800" b="0" i="0" u="none" strike="noStrike" cap="none" normalizeH="0" baseline="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2100" y="227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ST</a:t>
              </a:r>
              <a:endParaRPr kumimoji="0" lang="en-US" sz="1800" b="0" i="0" u="none" strike="noStrike" cap="none" normalizeH="0" baseline="0" smtClean="0">
                <a:ln>
                  <a:noFill/>
                </a:ln>
                <a:solidFill>
                  <a:schemeClr val="tx1"/>
                </a:solidFill>
                <a:effectLst/>
                <a:latin typeface="Arial" pitchFamily="34" charset="0"/>
              </a:endParaRPr>
            </a:p>
          </p:txBody>
        </p:sp>
        <p:sp>
          <p:nvSpPr>
            <p:cNvPr id="1029" name="Rectangle 5"/>
            <p:cNvSpPr>
              <a:spLocks noChangeArrowheads="1"/>
            </p:cNvSpPr>
            <p:nvPr/>
          </p:nvSpPr>
          <p:spPr bwMode="auto">
            <a:xfrm>
              <a:off x="2970" y="2271"/>
              <a:ext cx="960" cy="7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CON</a:t>
              </a:r>
              <a:endParaRPr kumimoji="0" lang="en-US" sz="1800" b="0" i="0" u="none" strike="noStrike" cap="none" normalizeH="0" baseline="0" smtClean="0">
                <a:ln>
                  <a:noFill/>
                </a:ln>
                <a:solidFill>
                  <a:schemeClr val="tx1"/>
                </a:solidFill>
                <a:effectLst/>
                <a:latin typeface="Arial" pitchFamily="34" charset="0"/>
              </a:endParaRPr>
            </a:p>
          </p:txBody>
        </p:sp>
        <p:sp>
          <p:nvSpPr>
            <p:cNvPr id="1030" name="Rectangle 6"/>
            <p:cNvSpPr>
              <a:spLocks noChangeArrowheads="1"/>
            </p:cNvSpPr>
            <p:nvPr/>
          </p:nvSpPr>
          <p:spPr bwMode="auto">
            <a:xfrm>
              <a:off x="4050" y="2271"/>
              <a:ext cx="960" cy="7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SEN</a:t>
              </a:r>
              <a:endParaRPr kumimoji="0" lang="en-U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2880" y="389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P</a:t>
              </a:r>
              <a:endParaRPr kumimoji="0" lang="en-US" sz="1800" b="0" i="0" u="none" strike="noStrike" cap="none" normalizeH="0" baseline="0" smtClean="0">
                <a:ln>
                  <a:noFill/>
                </a:ln>
                <a:solidFill>
                  <a:schemeClr val="tx1"/>
                </a:solidFill>
                <a:effectLst/>
                <a:latin typeface="Arial" pitchFamily="34" charset="0"/>
              </a:endParaRPr>
            </a:p>
          </p:txBody>
        </p:sp>
        <p:sp>
          <p:nvSpPr>
            <p:cNvPr id="1032" name="Line 8"/>
            <p:cNvSpPr>
              <a:spLocks noChangeShapeType="1"/>
            </p:cNvSpPr>
            <p:nvPr/>
          </p:nvSpPr>
          <p:spPr bwMode="auto">
            <a:xfrm>
              <a:off x="3120" y="4071"/>
              <a:ext cx="18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Line 9"/>
            <p:cNvSpPr>
              <a:spLocks noChangeShapeType="1"/>
            </p:cNvSpPr>
            <p:nvPr/>
          </p:nvSpPr>
          <p:spPr bwMode="auto">
            <a:xfrm flipH="1" flipV="1">
              <a:off x="2520" y="2991"/>
              <a:ext cx="7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 name="Line 10"/>
            <p:cNvSpPr>
              <a:spLocks noChangeShapeType="1"/>
            </p:cNvSpPr>
            <p:nvPr/>
          </p:nvSpPr>
          <p:spPr bwMode="auto">
            <a:xfrm flipH="1" flipV="1">
              <a:off x="1620" y="2991"/>
              <a:ext cx="16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5" name="Line 11"/>
            <p:cNvSpPr>
              <a:spLocks noChangeShapeType="1"/>
            </p:cNvSpPr>
            <p:nvPr/>
          </p:nvSpPr>
          <p:spPr bwMode="auto">
            <a:xfrm flipH="1">
              <a:off x="3255" y="2976"/>
              <a:ext cx="210" cy="93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6" name="Line 12"/>
            <p:cNvSpPr>
              <a:spLocks noChangeShapeType="1"/>
            </p:cNvSpPr>
            <p:nvPr/>
          </p:nvSpPr>
          <p:spPr bwMode="auto">
            <a:xfrm flipH="1">
              <a:off x="3300" y="2991"/>
              <a:ext cx="1305"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7" name="Rectangle 13"/>
            <p:cNvSpPr>
              <a:spLocks noChangeArrowheads="1"/>
            </p:cNvSpPr>
            <p:nvPr/>
          </p:nvSpPr>
          <p:spPr bwMode="auto">
            <a:xfrm>
              <a:off x="1800" y="3171"/>
              <a:ext cx="28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0.71   3.01  4.27    0.33</a:t>
              </a:r>
              <a:endParaRPr kumimoji="0" lang="en-US" sz="1800" b="0" i="0" u="none" strike="noStrike" cap="none" normalizeH="0" baseline="0" smtClean="0">
                <a:ln>
                  <a:noFill/>
                </a:ln>
                <a:solidFill>
                  <a:schemeClr val="tx1"/>
                </a:solidFill>
                <a:effectLst/>
                <a:latin typeface="Arial" pitchFamily="34" charset="0"/>
              </a:endParaRPr>
            </a:p>
          </p:txBody>
        </p:sp>
        <p:sp>
          <p:nvSpPr>
            <p:cNvPr id="1038" name="Line 14"/>
            <p:cNvSpPr>
              <a:spLocks noChangeShapeType="1"/>
            </p:cNvSpPr>
            <p:nvPr/>
          </p:nvSpPr>
          <p:spPr bwMode="auto">
            <a:xfrm>
              <a:off x="3600" y="4251"/>
              <a:ext cx="414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9" name="Rectangle 15"/>
            <p:cNvSpPr>
              <a:spLocks noChangeArrowheads="1"/>
            </p:cNvSpPr>
            <p:nvPr/>
          </p:nvSpPr>
          <p:spPr bwMode="auto">
            <a:xfrm>
              <a:off x="6150" y="227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R</a:t>
              </a:r>
              <a:endParaRPr kumimoji="0" lang="en-US" sz="1800" b="0" i="0" u="none" strike="noStrike" cap="none" normalizeH="0" baseline="0" smtClean="0">
                <a:ln>
                  <a:noFill/>
                </a:ln>
                <a:solidFill>
                  <a:schemeClr val="tx1"/>
                </a:solidFill>
                <a:effectLst/>
                <a:latin typeface="Arial" pitchFamily="34" charset="0"/>
              </a:endParaRPr>
            </a:p>
          </p:txBody>
        </p:sp>
        <p:sp>
          <p:nvSpPr>
            <p:cNvPr id="1040" name="Rectangle 16"/>
            <p:cNvSpPr>
              <a:spLocks noChangeArrowheads="1"/>
            </p:cNvSpPr>
            <p:nvPr/>
          </p:nvSpPr>
          <p:spPr bwMode="auto">
            <a:xfrm>
              <a:off x="6990" y="227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ST</a:t>
              </a:r>
              <a:endParaRPr kumimoji="0" lang="en-US" sz="1800" b="0" i="0" u="none" strike="noStrike" cap="none" normalizeH="0" baseline="0" smtClean="0">
                <a:ln>
                  <a:noFill/>
                </a:ln>
                <a:solidFill>
                  <a:schemeClr val="tx1"/>
                </a:solidFill>
                <a:effectLst/>
                <a:latin typeface="Arial" pitchFamily="34" charset="0"/>
              </a:endParaRPr>
            </a:p>
          </p:txBody>
        </p:sp>
        <p:sp>
          <p:nvSpPr>
            <p:cNvPr id="1041" name="Rectangle 17"/>
            <p:cNvSpPr>
              <a:spLocks noChangeArrowheads="1"/>
            </p:cNvSpPr>
            <p:nvPr/>
          </p:nvSpPr>
          <p:spPr bwMode="auto">
            <a:xfrm>
              <a:off x="7860" y="2271"/>
              <a:ext cx="96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CON</a:t>
              </a:r>
              <a:endParaRPr kumimoji="0" lang="en-US" sz="1800" b="0" i="0" u="none" strike="noStrike" cap="none" normalizeH="0" baseline="0" smtClean="0">
                <a:ln>
                  <a:noFill/>
                </a:ln>
                <a:solidFill>
                  <a:schemeClr val="tx1"/>
                </a:solidFill>
                <a:effectLst/>
                <a:latin typeface="Arial" pitchFamily="34" charset="0"/>
              </a:endParaRPr>
            </a:p>
          </p:txBody>
        </p:sp>
        <p:sp>
          <p:nvSpPr>
            <p:cNvPr id="1042" name="Rectangle 18"/>
            <p:cNvSpPr>
              <a:spLocks noChangeArrowheads="1"/>
            </p:cNvSpPr>
            <p:nvPr/>
          </p:nvSpPr>
          <p:spPr bwMode="auto">
            <a:xfrm>
              <a:off x="8940" y="2271"/>
              <a:ext cx="96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SEN</a:t>
              </a:r>
              <a:endParaRPr kumimoji="0" lang="en-US" sz="1800" b="0" i="0" u="none" strike="noStrike" cap="none" normalizeH="0" baseline="0" smtClean="0">
                <a:ln>
                  <a:noFill/>
                </a:ln>
                <a:solidFill>
                  <a:schemeClr val="tx1"/>
                </a:solidFill>
                <a:effectLst/>
                <a:latin typeface="Arial" pitchFamily="34" charset="0"/>
              </a:endParaRPr>
            </a:p>
          </p:txBody>
        </p:sp>
        <p:sp>
          <p:nvSpPr>
            <p:cNvPr id="1043" name="Rectangle 19"/>
            <p:cNvSpPr>
              <a:spLocks noChangeArrowheads="1"/>
            </p:cNvSpPr>
            <p:nvPr/>
          </p:nvSpPr>
          <p:spPr bwMode="auto">
            <a:xfrm>
              <a:off x="7740" y="389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P′</a:t>
              </a:r>
              <a:endParaRPr kumimoji="0" lang="en-US" sz="1800" b="0" i="0" u="none" strike="noStrike" cap="none" normalizeH="0" baseline="0" smtClean="0">
                <a:ln>
                  <a:noFill/>
                </a:ln>
                <a:solidFill>
                  <a:schemeClr val="tx1"/>
                </a:solidFill>
                <a:effectLst/>
                <a:latin typeface="Arial" pitchFamily="34" charset="0"/>
              </a:endParaRPr>
            </a:p>
          </p:txBody>
        </p:sp>
        <p:sp>
          <p:nvSpPr>
            <p:cNvPr id="1044" name="Line 20"/>
            <p:cNvSpPr>
              <a:spLocks noChangeShapeType="1"/>
            </p:cNvSpPr>
            <p:nvPr/>
          </p:nvSpPr>
          <p:spPr bwMode="auto">
            <a:xfrm flipH="1" flipV="1">
              <a:off x="7275" y="2976"/>
              <a:ext cx="7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5" name="Line 21"/>
            <p:cNvSpPr>
              <a:spLocks noChangeShapeType="1"/>
            </p:cNvSpPr>
            <p:nvPr/>
          </p:nvSpPr>
          <p:spPr bwMode="auto">
            <a:xfrm flipH="1" flipV="1">
              <a:off x="6375" y="2976"/>
              <a:ext cx="16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6" name="Line 22"/>
            <p:cNvSpPr>
              <a:spLocks noChangeShapeType="1"/>
            </p:cNvSpPr>
            <p:nvPr/>
          </p:nvSpPr>
          <p:spPr bwMode="auto">
            <a:xfrm flipH="1">
              <a:off x="8010" y="2991"/>
              <a:ext cx="21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7" name="Line 23"/>
            <p:cNvSpPr>
              <a:spLocks noChangeShapeType="1"/>
            </p:cNvSpPr>
            <p:nvPr/>
          </p:nvSpPr>
          <p:spPr bwMode="auto">
            <a:xfrm flipH="1">
              <a:off x="8040" y="2991"/>
              <a:ext cx="13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48" name="Rectangle 24"/>
            <p:cNvSpPr>
              <a:spLocks noChangeArrowheads="1"/>
            </p:cNvSpPr>
            <p:nvPr/>
          </p:nvSpPr>
          <p:spPr bwMode="auto">
            <a:xfrm>
              <a:off x="2160" y="1656"/>
              <a:ext cx="16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ZONAL</a:t>
              </a:r>
              <a:endParaRPr kumimoji="0" lang="en-US" sz="1800" b="0" i="0" u="none" strike="noStrike" cap="none" normalizeH="0" baseline="0" smtClean="0">
                <a:ln>
                  <a:noFill/>
                </a:ln>
                <a:solidFill>
                  <a:schemeClr val="tx1"/>
                </a:solidFill>
                <a:effectLst/>
                <a:latin typeface="Arial" pitchFamily="34" charset="0"/>
              </a:endParaRPr>
            </a:p>
          </p:txBody>
        </p:sp>
        <p:sp>
          <p:nvSpPr>
            <p:cNvPr id="1049" name="Rectangle 25"/>
            <p:cNvSpPr>
              <a:spLocks noChangeArrowheads="1"/>
            </p:cNvSpPr>
            <p:nvPr/>
          </p:nvSpPr>
          <p:spPr bwMode="auto">
            <a:xfrm>
              <a:off x="7200" y="1641"/>
              <a:ext cx="16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EDDIES</a:t>
              </a:r>
              <a:endParaRPr kumimoji="0" lang="en-US" sz="1800" b="0" i="0" u="none" strike="noStrike" cap="none" normalizeH="0" baseline="0" smtClean="0">
                <a:ln>
                  <a:noFill/>
                </a:ln>
                <a:solidFill>
                  <a:schemeClr val="tx1"/>
                </a:solidFill>
                <a:effectLst/>
                <a:latin typeface="Arial" pitchFamily="34" charset="0"/>
              </a:endParaRPr>
            </a:p>
          </p:txBody>
        </p:sp>
        <p:sp>
          <p:nvSpPr>
            <p:cNvPr id="1050" name="Line 26"/>
            <p:cNvSpPr>
              <a:spLocks noChangeShapeType="1"/>
            </p:cNvSpPr>
            <p:nvPr/>
          </p:nvSpPr>
          <p:spPr bwMode="auto">
            <a:xfrm>
              <a:off x="3240" y="4611"/>
              <a:ext cx="0" cy="16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51" name="Line 27"/>
            <p:cNvSpPr>
              <a:spLocks noChangeShapeType="1"/>
            </p:cNvSpPr>
            <p:nvPr/>
          </p:nvSpPr>
          <p:spPr bwMode="auto">
            <a:xfrm>
              <a:off x="8100" y="4611"/>
              <a:ext cx="0" cy="16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52" name="Rectangle 28"/>
            <p:cNvSpPr>
              <a:spLocks noChangeArrowheads="1"/>
            </p:cNvSpPr>
            <p:nvPr/>
          </p:nvSpPr>
          <p:spPr bwMode="auto">
            <a:xfrm>
              <a:off x="2880" y="623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K</a:t>
              </a:r>
              <a:endParaRPr kumimoji="0" lang="en-US" sz="1800" b="0" i="0" u="none" strike="noStrike" cap="none" normalizeH="0" baseline="0" smtClean="0">
                <a:ln>
                  <a:noFill/>
                </a:ln>
                <a:solidFill>
                  <a:schemeClr val="tx1"/>
                </a:solidFill>
                <a:effectLst/>
                <a:latin typeface="Arial" pitchFamily="34" charset="0"/>
              </a:endParaRPr>
            </a:p>
          </p:txBody>
        </p:sp>
        <p:sp>
          <p:nvSpPr>
            <p:cNvPr id="1053" name="Line 29"/>
            <p:cNvSpPr>
              <a:spLocks noChangeShapeType="1"/>
            </p:cNvSpPr>
            <p:nvPr/>
          </p:nvSpPr>
          <p:spPr bwMode="auto">
            <a:xfrm>
              <a:off x="3135" y="6411"/>
              <a:ext cx="18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Rectangle 30"/>
            <p:cNvSpPr>
              <a:spLocks noChangeArrowheads="1"/>
            </p:cNvSpPr>
            <p:nvPr/>
          </p:nvSpPr>
          <p:spPr bwMode="auto">
            <a:xfrm>
              <a:off x="7740" y="6231"/>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K′</a:t>
              </a:r>
              <a:endParaRPr kumimoji="0" lang="en-US" sz="1800" b="0" i="0" u="none" strike="noStrike" cap="none" normalizeH="0" baseline="0" smtClean="0">
                <a:ln>
                  <a:noFill/>
                </a:ln>
                <a:solidFill>
                  <a:schemeClr val="tx1"/>
                </a:solidFill>
                <a:effectLst/>
                <a:latin typeface="Arial" pitchFamily="34" charset="0"/>
              </a:endParaRPr>
            </a:p>
          </p:txBody>
        </p:sp>
        <p:sp>
          <p:nvSpPr>
            <p:cNvPr id="1055" name="Rectangle 31"/>
            <p:cNvSpPr>
              <a:spLocks noChangeArrowheads="1"/>
            </p:cNvSpPr>
            <p:nvPr/>
          </p:nvSpPr>
          <p:spPr bwMode="auto">
            <a:xfrm>
              <a:off x="3960" y="3771"/>
              <a:ext cx="3240" cy="4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Down the Gradient Heat Flux</a:t>
              </a:r>
              <a:endParaRPr kumimoji="0" lang="en-US" sz="1800" b="0" i="0" u="none" strike="noStrike" cap="none" normalizeH="0" baseline="0" smtClean="0">
                <a:ln>
                  <a:noFill/>
                </a:ln>
                <a:solidFill>
                  <a:schemeClr val="tx1"/>
                </a:solidFill>
                <a:effectLst/>
                <a:latin typeface="Arial" pitchFamily="34" charset="0"/>
              </a:endParaRPr>
            </a:p>
          </p:txBody>
        </p:sp>
        <p:sp>
          <p:nvSpPr>
            <p:cNvPr id="1056" name="Rectangle 32"/>
            <p:cNvSpPr>
              <a:spLocks noChangeArrowheads="1"/>
            </p:cNvSpPr>
            <p:nvPr/>
          </p:nvSpPr>
          <p:spPr bwMode="auto">
            <a:xfrm>
              <a:off x="8130" y="4791"/>
              <a:ext cx="1575" cy="9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Vertical Overturning</a:t>
              </a:r>
              <a:endParaRPr kumimoji="0" lang="en-US" sz="1800" b="0" i="0" u="none" strike="noStrike" cap="none" normalizeH="0" baseline="0" smtClean="0">
                <a:ln>
                  <a:noFill/>
                </a:ln>
                <a:solidFill>
                  <a:schemeClr val="tx1"/>
                </a:solidFill>
                <a:effectLst/>
                <a:latin typeface="Arial" pitchFamily="34" charset="0"/>
              </a:endParaRPr>
            </a:p>
          </p:txBody>
        </p:sp>
        <p:sp>
          <p:nvSpPr>
            <p:cNvPr id="1057" name="Rectangle 33"/>
            <p:cNvSpPr>
              <a:spLocks noChangeArrowheads="1"/>
            </p:cNvSpPr>
            <p:nvPr/>
          </p:nvSpPr>
          <p:spPr bwMode="auto">
            <a:xfrm>
              <a:off x="1620" y="4791"/>
              <a:ext cx="1575" cy="9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Local Hadley Cell</a:t>
              </a:r>
              <a:endParaRPr kumimoji="0" lang="en-US" sz="1800" b="0" i="0" u="none" strike="noStrike" cap="none" normalizeH="0" baseline="0" smtClean="0">
                <a:ln>
                  <a:noFill/>
                </a:ln>
                <a:solidFill>
                  <a:schemeClr val="tx1"/>
                </a:solidFill>
                <a:effectLst/>
                <a:latin typeface="Arial" pitchFamily="34" charset="0"/>
              </a:endParaRPr>
            </a:p>
          </p:txBody>
        </p:sp>
        <p:sp>
          <p:nvSpPr>
            <p:cNvPr id="1058" name="Rectangle 34"/>
            <p:cNvSpPr>
              <a:spLocks noChangeArrowheads="1"/>
            </p:cNvSpPr>
            <p:nvPr/>
          </p:nvSpPr>
          <p:spPr bwMode="auto">
            <a:xfrm>
              <a:off x="3960" y="6636"/>
              <a:ext cx="3240" cy="4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Barotropic Stability</a:t>
              </a:r>
              <a:endParaRPr kumimoji="0" lang="en-US" sz="1800" b="0" i="0" u="none" strike="noStrike" cap="none" normalizeH="0" baseline="0" smtClean="0">
                <a:ln>
                  <a:noFill/>
                </a:ln>
                <a:solidFill>
                  <a:schemeClr val="tx1"/>
                </a:solidFill>
                <a:effectLst/>
                <a:latin typeface="Arial" pitchFamily="34" charset="0"/>
              </a:endParaRPr>
            </a:p>
          </p:txBody>
        </p:sp>
        <p:sp>
          <p:nvSpPr>
            <p:cNvPr id="1059" name="Rectangle 35"/>
            <p:cNvSpPr>
              <a:spLocks noChangeArrowheads="1"/>
            </p:cNvSpPr>
            <p:nvPr/>
          </p:nvSpPr>
          <p:spPr bwMode="auto">
            <a:xfrm>
              <a:off x="5130" y="4296"/>
              <a:ext cx="78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0.59</a:t>
              </a:r>
              <a:endParaRPr kumimoji="0" lang="en-US" sz="1800" b="0" i="0" u="none" strike="noStrike" cap="none" normalizeH="0" baseline="0" smtClean="0">
                <a:ln>
                  <a:noFill/>
                </a:ln>
                <a:solidFill>
                  <a:schemeClr val="tx1"/>
                </a:solidFill>
                <a:effectLst/>
                <a:latin typeface="Arial" pitchFamily="34" charset="0"/>
              </a:endParaRPr>
            </a:p>
          </p:txBody>
        </p:sp>
        <p:sp>
          <p:nvSpPr>
            <p:cNvPr id="1060" name="Rectangle 36"/>
            <p:cNvSpPr>
              <a:spLocks noChangeArrowheads="1"/>
            </p:cNvSpPr>
            <p:nvPr/>
          </p:nvSpPr>
          <p:spPr bwMode="auto">
            <a:xfrm>
              <a:off x="7170" y="5001"/>
              <a:ext cx="90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19.48</a:t>
              </a:r>
              <a:endParaRPr kumimoji="0" lang="en-US" sz="1800" b="0" i="0" u="none" strike="noStrike" cap="none" normalizeH="0" baseline="0" smtClean="0">
                <a:ln>
                  <a:noFill/>
                </a:ln>
                <a:solidFill>
                  <a:schemeClr val="tx1"/>
                </a:solidFill>
                <a:effectLst/>
                <a:latin typeface="Arial" pitchFamily="34" charset="0"/>
              </a:endParaRPr>
            </a:p>
          </p:txBody>
        </p:sp>
        <p:sp>
          <p:nvSpPr>
            <p:cNvPr id="1061" name="Rectangle 37"/>
            <p:cNvSpPr>
              <a:spLocks noChangeArrowheads="1"/>
            </p:cNvSpPr>
            <p:nvPr/>
          </p:nvSpPr>
          <p:spPr bwMode="auto">
            <a:xfrm>
              <a:off x="5115" y="6006"/>
              <a:ext cx="90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0.52</a:t>
              </a:r>
              <a:endParaRPr kumimoji="0" lang="en-US" sz="1800" b="0" i="0" u="none" strike="noStrike" cap="none" normalizeH="0" baseline="0" smtClean="0">
                <a:ln>
                  <a:noFill/>
                </a:ln>
                <a:solidFill>
                  <a:schemeClr val="tx1"/>
                </a:solidFill>
                <a:effectLst/>
                <a:latin typeface="Arial" pitchFamily="34" charset="0"/>
              </a:endParaRPr>
            </a:p>
          </p:txBody>
        </p:sp>
        <p:sp>
          <p:nvSpPr>
            <p:cNvPr id="1062" name="Rectangle 38"/>
            <p:cNvSpPr>
              <a:spLocks noChangeArrowheads="1"/>
            </p:cNvSpPr>
            <p:nvPr/>
          </p:nvSpPr>
          <p:spPr bwMode="auto">
            <a:xfrm>
              <a:off x="3285" y="4971"/>
              <a:ext cx="855"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14.25</a:t>
              </a:r>
              <a:endParaRPr kumimoji="0" lang="en-US" sz="1800" b="0" i="0" u="none" strike="noStrike" cap="none" normalizeH="0" baseline="0" smtClean="0">
                <a:ln>
                  <a:noFill/>
                </a:ln>
                <a:solidFill>
                  <a:schemeClr val="tx1"/>
                </a:solidFill>
                <a:effectLst/>
                <a:latin typeface="Arial" pitchFamily="34" charset="0"/>
              </a:endParaRPr>
            </a:p>
          </p:txBody>
        </p:sp>
        <p:sp>
          <p:nvSpPr>
            <p:cNvPr id="1063" name="Rectangle 39"/>
            <p:cNvSpPr>
              <a:spLocks noChangeArrowheads="1"/>
            </p:cNvSpPr>
            <p:nvPr/>
          </p:nvSpPr>
          <p:spPr bwMode="auto">
            <a:xfrm>
              <a:off x="6540" y="3171"/>
              <a:ext cx="28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6.14   5.98  9.09    0.49</a:t>
              </a:r>
              <a:endParaRPr kumimoji="0" lang="en-US" sz="1800" b="0" i="0" u="none" strike="noStrike" cap="none" normalizeH="0" baseline="0" smtClean="0">
                <a:ln>
                  <a:noFill/>
                </a:ln>
                <a:solidFill>
                  <a:schemeClr val="tx1"/>
                </a:solidFill>
                <a:effectLst/>
                <a:latin typeface="Arial" pitchFamily="34" charset="0"/>
              </a:endParaRPr>
            </a:p>
          </p:txBody>
        </p:sp>
        <p:sp>
          <p:nvSpPr>
            <p:cNvPr id="1064" name="Line 40"/>
            <p:cNvSpPr>
              <a:spLocks noChangeShapeType="1"/>
            </p:cNvSpPr>
            <p:nvPr/>
          </p:nvSpPr>
          <p:spPr bwMode="auto">
            <a:xfrm flipH="1">
              <a:off x="3600" y="6585"/>
              <a:ext cx="414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3" name="Group 41"/>
          <p:cNvGrpSpPr>
            <a:grpSpLocks/>
          </p:cNvGrpSpPr>
          <p:nvPr/>
        </p:nvGrpSpPr>
        <p:grpSpPr bwMode="auto">
          <a:xfrm>
            <a:off x="3733800" y="3433762"/>
            <a:ext cx="5257800" cy="3348038"/>
            <a:chOff x="1260" y="7973"/>
            <a:chExt cx="8640" cy="5445"/>
          </a:xfrm>
        </p:grpSpPr>
        <p:sp>
          <p:nvSpPr>
            <p:cNvPr id="1066" name="Rectangle 42"/>
            <p:cNvSpPr>
              <a:spLocks noChangeArrowheads="1"/>
            </p:cNvSpPr>
            <p:nvPr/>
          </p:nvSpPr>
          <p:spPr bwMode="auto">
            <a:xfrm>
              <a:off x="1260" y="860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R</a:t>
              </a:r>
              <a:endParaRPr kumimoji="0" lang="en-US" sz="1800" b="0" i="0" u="none" strike="noStrike" cap="none" normalizeH="0" baseline="0" smtClean="0">
                <a:ln>
                  <a:noFill/>
                </a:ln>
                <a:solidFill>
                  <a:schemeClr val="tx1"/>
                </a:solidFill>
                <a:effectLst/>
                <a:latin typeface="Arial" pitchFamily="34" charset="0"/>
              </a:endParaRPr>
            </a:p>
          </p:txBody>
        </p:sp>
        <p:sp>
          <p:nvSpPr>
            <p:cNvPr id="1067" name="Rectangle 43"/>
            <p:cNvSpPr>
              <a:spLocks noChangeArrowheads="1"/>
            </p:cNvSpPr>
            <p:nvPr/>
          </p:nvSpPr>
          <p:spPr bwMode="auto">
            <a:xfrm>
              <a:off x="2100" y="860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ST</a:t>
              </a:r>
              <a:endParaRPr kumimoji="0" lang="en-US" sz="1800" b="0" i="0" u="none" strike="noStrike" cap="none" normalizeH="0" baseline="0" smtClean="0">
                <a:ln>
                  <a:noFill/>
                </a:ln>
                <a:solidFill>
                  <a:schemeClr val="tx1"/>
                </a:solidFill>
                <a:effectLst/>
                <a:latin typeface="Arial" pitchFamily="34" charset="0"/>
              </a:endParaRPr>
            </a:p>
          </p:txBody>
        </p:sp>
        <p:sp>
          <p:nvSpPr>
            <p:cNvPr id="1068" name="Rectangle 44"/>
            <p:cNvSpPr>
              <a:spLocks noChangeArrowheads="1"/>
            </p:cNvSpPr>
            <p:nvPr/>
          </p:nvSpPr>
          <p:spPr bwMode="auto">
            <a:xfrm>
              <a:off x="2970" y="8603"/>
              <a:ext cx="960" cy="7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CON</a:t>
              </a:r>
              <a:endParaRPr kumimoji="0" lang="en-US" sz="1800" b="0" i="0" u="none" strike="noStrike" cap="none" normalizeH="0" baseline="0" smtClean="0">
                <a:ln>
                  <a:noFill/>
                </a:ln>
                <a:solidFill>
                  <a:schemeClr val="tx1"/>
                </a:solidFill>
                <a:effectLst/>
                <a:latin typeface="Arial" pitchFamily="34" charset="0"/>
              </a:endParaRPr>
            </a:p>
          </p:txBody>
        </p:sp>
        <p:sp>
          <p:nvSpPr>
            <p:cNvPr id="1069" name="Rectangle 45"/>
            <p:cNvSpPr>
              <a:spLocks noChangeArrowheads="1"/>
            </p:cNvSpPr>
            <p:nvPr/>
          </p:nvSpPr>
          <p:spPr bwMode="auto">
            <a:xfrm>
              <a:off x="4050" y="8603"/>
              <a:ext cx="960" cy="7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SEN</a:t>
              </a:r>
              <a:endParaRPr kumimoji="0" lang="en-US" sz="1800" b="0" i="0" u="none" strike="noStrike" cap="none" normalizeH="0" baseline="0" smtClean="0">
                <a:ln>
                  <a:noFill/>
                </a:ln>
                <a:solidFill>
                  <a:schemeClr val="tx1"/>
                </a:solidFill>
                <a:effectLst/>
                <a:latin typeface="Arial" pitchFamily="34" charset="0"/>
              </a:endParaRPr>
            </a:p>
          </p:txBody>
        </p:sp>
        <p:sp>
          <p:nvSpPr>
            <p:cNvPr id="1070" name="Rectangle 46"/>
            <p:cNvSpPr>
              <a:spLocks noChangeArrowheads="1"/>
            </p:cNvSpPr>
            <p:nvPr/>
          </p:nvSpPr>
          <p:spPr bwMode="auto">
            <a:xfrm>
              <a:off x="2880" y="1022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P</a:t>
              </a:r>
              <a:endParaRPr kumimoji="0" lang="en-US" sz="1800" b="0" i="0" u="none" strike="noStrike" cap="none" normalizeH="0" baseline="0" smtClean="0">
                <a:ln>
                  <a:noFill/>
                </a:ln>
                <a:solidFill>
                  <a:schemeClr val="tx1"/>
                </a:solidFill>
                <a:effectLst/>
                <a:latin typeface="Arial" pitchFamily="34" charset="0"/>
              </a:endParaRPr>
            </a:p>
          </p:txBody>
        </p:sp>
        <p:sp>
          <p:nvSpPr>
            <p:cNvPr id="1071" name="Line 47"/>
            <p:cNvSpPr>
              <a:spLocks noChangeShapeType="1"/>
            </p:cNvSpPr>
            <p:nvPr/>
          </p:nvSpPr>
          <p:spPr bwMode="auto">
            <a:xfrm>
              <a:off x="3120" y="10403"/>
              <a:ext cx="18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Line 48"/>
            <p:cNvSpPr>
              <a:spLocks noChangeShapeType="1"/>
            </p:cNvSpPr>
            <p:nvPr/>
          </p:nvSpPr>
          <p:spPr bwMode="auto">
            <a:xfrm flipH="1" flipV="1">
              <a:off x="2520" y="9323"/>
              <a:ext cx="7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3" name="Line 49"/>
            <p:cNvSpPr>
              <a:spLocks noChangeShapeType="1"/>
            </p:cNvSpPr>
            <p:nvPr/>
          </p:nvSpPr>
          <p:spPr bwMode="auto">
            <a:xfrm flipH="1" flipV="1">
              <a:off x="1620" y="9323"/>
              <a:ext cx="16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4" name="Line 50"/>
            <p:cNvSpPr>
              <a:spLocks noChangeShapeType="1"/>
            </p:cNvSpPr>
            <p:nvPr/>
          </p:nvSpPr>
          <p:spPr bwMode="auto">
            <a:xfrm flipH="1">
              <a:off x="3255" y="9308"/>
              <a:ext cx="210" cy="93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5" name="Line 51"/>
            <p:cNvSpPr>
              <a:spLocks noChangeShapeType="1"/>
            </p:cNvSpPr>
            <p:nvPr/>
          </p:nvSpPr>
          <p:spPr bwMode="auto">
            <a:xfrm flipH="1">
              <a:off x="3300" y="9308"/>
              <a:ext cx="1305" cy="915"/>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6" name="Rectangle 52"/>
            <p:cNvSpPr>
              <a:spLocks noChangeArrowheads="1"/>
            </p:cNvSpPr>
            <p:nvPr/>
          </p:nvSpPr>
          <p:spPr bwMode="auto">
            <a:xfrm>
              <a:off x="1800" y="9503"/>
              <a:ext cx="28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0.65   2.50  7.96   0.75</a:t>
              </a:r>
              <a:endParaRPr kumimoji="0" lang="en-US" sz="1800" b="0" i="0" u="none" strike="noStrike" cap="none" normalizeH="0" baseline="0" smtClean="0">
                <a:ln>
                  <a:noFill/>
                </a:ln>
                <a:solidFill>
                  <a:schemeClr val="tx1"/>
                </a:solidFill>
                <a:effectLst/>
                <a:latin typeface="Arial" pitchFamily="34" charset="0"/>
              </a:endParaRPr>
            </a:p>
          </p:txBody>
        </p:sp>
        <p:sp>
          <p:nvSpPr>
            <p:cNvPr id="1077" name="Line 53"/>
            <p:cNvSpPr>
              <a:spLocks noChangeShapeType="1"/>
            </p:cNvSpPr>
            <p:nvPr/>
          </p:nvSpPr>
          <p:spPr bwMode="auto">
            <a:xfrm>
              <a:off x="3600" y="10583"/>
              <a:ext cx="414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8" name="Rectangle 54"/>
            <p:cNvSpPr>
              <a:spLocks noChangeArrowheads="1"/>
            </p:cNvSpPr>
            <p:nvPr/>
          </p:nvSpPr>
          <p:spPr bwMode="auto">
            <a:xfrm>
              <a:off x="6150" y="860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R</a:t>
              </a:r>
              <a:endParaRPr kumimoji="0" lang="en-US" sz="1800" b="0" i="0" u="none" strike="noStrike" cap="none" normalizeH="0" baseline="0" smtClean="0">
                <a:ln>
                  <a:noFill/>
                </a:ln>
                <a:solidFill>
                  <a:schemeClr val="tx1"/>
                </a:solidFill>
                <a:effectLst/>
                <a:latin typeface="Arial" pitchFamily="34" charset="0"/>
              </a:endParaRPr>
            </a:p>
          </p:txBody>
        </p:sp>
        <p:sp>
          <p:nvSpPr>
            <p:cNvPr id="1079" name="Rectangle 55"/>
            <p:cNvSpPr>
              <a:spLocks noChangeArrowheads="1"/>
            </p:cNvSpPr>
            <p:nvPr/>
          </p:nvSpPr>
          <p:spPr bwMode="auto">
            <a:xfrm>
              <a:off x="6990" y="860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ST</a:t>
              </a:r>
              <a:endParaRPr kumimoji="0" lang="en-US" sz="1800" b="0" i="0" u="none" strike="noStrike" cap="none" normalizeH="0" baseline="0" smtClean="0">
                <a:ln>
                  <a:noFill/>
                </a:ln>
                <a:solidFill>
                  <a:schemeClr val="tx1"/>
                </a:solidFill>
                <a:effectLst/>
                <a:latin typeface="Arial" pitchFamily="34" charset="0"/>
              </a:endParaRPr>
            </a:p>
          </p:txBody>
        </p:sp>
        <p:sp>
          <p:nvSpPr>
            <p:cNvPr id="1080" name="Rectangle 56"/>
            <p:cNvSpPr>
              <a:spLocks noChangeArrowheads="1"/>
            </p:cNvSpPr>
            <p:nvPr/>
          </p:nvSpPr>
          <p:spPr bwMode="auto">
            <a:xfrm>
              <a:off x="7860" y="8603"/>
              <a:ext cx="960" cy="7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CON</a:t>
              </a:r>
              <a:endParaRPr kumimoji="0" lang="en-US" sz="1800" b="0" i="0" u="none" strike="noStrike" cap="none" normalizeH="0" baseline="0" smtClean="0">
                <a:ln>
                  <a:noFill/>
                </a:ln>
                <a:solidFill>
                  <a:schemeClr val="tx1"/>
                </a:solidFill>
                <a:effectLst/>
                <a:latin typeface="Arial" pitchFamily="34" charset="0"/>
              </a:endParaRPr>
            </a:p>
          </p:txBody>
        </p:sp>
        <p:sp>
          <p:nvSpPr>
            <p:cNvPr id="1081" name="Rectangle 57"/>
            <p:cNvSpPr>
              <a:spLocks noChangeArrowheads="1"/>
            </p:cNvSpPr>
            <p:nvPr/>
          </p:nvSpPr>
          <p:spPr bwMode="auto">
            <a:xfrm>
              <a:off x="8940" y="8603"/>
              <a:ext cx="960" cy="7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H</a:t>
              </a:r>
              <a:r>
                <a:rPr kumimoji="0" lang="en-US" sz="1100" b="0" i="0" u="none" strike="noStrike" cap="none" normalizeH="0" baseline="-25000" smtClean="0">
                  <a:ln>
                    <a:noFill/>
                  </a:ln>
                  <a:solidFill>
                    <a:schemeClr val="tx1"/>
                  </a:solidFill>
                  <a:effectLst/>
                  <a:latin typeface="Calibri" pitchFamily="34" charset="0"/>
                </a:rPr>
                <a:t>SEN</a:t>
              </a:r>
              <a:endParaRPr kumimoji="0" lang="en-US" sz="1800" b="0" i="0" u="none" strike="noStrike" cap="none" normalizeH="0" baseline="0" smtClean="0">
                <a:ln>
                  <a:noFill/>
                </a:ln>
                <a:solidFill>
                  <a:schemeClr val="tx1"/>
                </a:solidFill>
                <a:effectLst/>
                <a:latin typeface="Arial" pitchFamily="34" charset="0"/>
              </a:endParaRPr>
            </a:p>
          </p:txBody>
        </p:sp>
        <p:sp>
          <p:nvSpPr>
            <p:cNvPr id="1082" name="Rectangle 58"/>
            <p:cNvSpPr>
              <a:spLocks noChangeArrowheads="1"/>
            </p:cNvSpPr>
            <p:nvPr/>
          </p:nvSpPr>
          <p:spPr bwMode="auto">
            <a:xfrm>
              <a:off x="7740" y="1022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P′</a:t>
              </a:r>
              <a:endParaRPr kumimoji="0" lang="en-US" sz="1800" b="0" i="0" u="none" strike="noStrike" cap="none" normalizeH="0" baseline="0" smtClean="0">
                <a:ln>
                  <a:noFill/>
                </a:ln>
                <a:solidFill>
                  <a:schemeClr val="tx1"/>
                </a:solidFill>
                <a:effectLst/>
                <a:latin typeface="Arial" pitchFamily="34" charset="0"/>
              </a:endParaRPr>
            </a:p>
          </p:txBody>
        </p:sp>
        <p:sp>
          <p:nvSpPr>
            <p:cNvPr id="1083" name="Line 59"/>
            <p:cNvSpPr>
              <a:spLocks noChangeShapeType="1"/>
            </p:cNvSpPr>
            <p:nvPr/>
          </p:nvSpPr>
          <p:spPr bwMode="auto">
            <a:xfrm flipH="1" flipV="1">
              <a:off x="7275" y="9308"/>
              <a:ext cx="7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84" name="Line 60"/>
            <p:cNvSpPr>
              <a:spLocks noChangeShapeType="1"/>
            </p:cNvSpPr>
            <p:nvPr/>
          </p:nvSpPr>
          <p:spPr bwMode="auto">
            <a:xfrm flipH="1" flipV="1">
              <a:off x="6375" y="9308"/>
              <a:ext cx="1620" cy="9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85" name="Line 61"/>
            <p:cNvSpPr>
              <a:spLocks noChangeShapeType="1"/>
            </p:cNvSpPr>
            <p:nvPr/>
          </p:nvSpPr>
          <p:spPr bwMode="auto">
            <a:xfrm flipH="1">
              <a:off x="8010" y="9308"/>
              <a:ext cx="203" cy="915"/>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86" name="Line 62"/>
            <p:cNvSpPr>
              <a:spLocks noChangeShapeType="1"/>
            </p:cNvSpPr>
            <p:nvPr/>
          </p:nvSpPr>
          <p:spPr bwMode="auto">
            <a:xfrm flipH="1">
              <a:off x="8040" y="9308"/>
              <a:ext cx="1354" cy="915"/>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87" name="Rectangle 63"/>
            <p:cNvSpPr>
              <a:spLocks noChangeArrowheads="1"/>
            </p:cNvSpPr>
            <p:nvPr/>
          </p:nvSpPr>
          <p:spPr bwMode="auto">
            <a:xfrm>
              <a:off x="2160" y="7988"/>
              <a:ext cx="16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ZONAL</a:t>
              </a:r>
              <a:endParaRPr kumimoji="0" lang="en-US" sz="1800" b="0" i="0" u="none" strike="noStrike" cap="none" normalizeH="0" baseline="0" smtClean="0">
                <a:ln>
                  <a:noFill/>
                </a:ln>
                <a:solidFill>
                  <a:schemeClr val="tx1"/>
                </a:solidFill>
                <a:effectLst/>
                <a:latin typeface="Arial" pitchFamily="34" charset="0"/>
              </a:endParaRPr>
            </a:p>
          </p:txBody>
        </p:sp>
        <p:sp>
          <p:nvSpPr>
            <p:cNvPr id="1088" name="Rectangle 64"/>
            <p:cNvSpPr>
              <a:spLocks noChangeArrowheads="1"/>
            </p:cNvSpPr>
            <p:nvPr/>
          </p:nvSpPr>
          <p:spPr bwMode="auto">
            <a:xfrm>
              <a:off x="7200" y="7973"/>
              <a:ext cx="16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EDDIES</a:t>
              </a:r>
              <a:endParaRPr kumimoji="0" lang="en-US" sz="1800" b="0" i="0" u="none" strike="noStrike" cap="none" normalizeH="0" baseline="0" smtClean="0">
                <a:ln>
                  <a:noFill/>
                </a:ln>
                <a:solidFill>
                  <a:schemeClr val="tx1"/>
                </a:solidFill>
                <a:effectLst/>
                <a:latin typeface="Arial" pitchFamily="34" charset="0"/>
              </a:endParaRPr>
            </a:p>
          </p:txBody>
        </p:sp>
        <p:sp>
          <p:nvSpPr>
            <p:cNvPr id="1089" name="Line 65"/>
            <p:cNvSpPr>
              <a:spLocks noChangeShapeType="1"/>
            </p:cNvSpPr>
            <p:nvPr/>
          </p:nvSpPr>
          <p:spPr bwMode="auto">
            <a:xfrm>
              <a:off x="3240" y="10943"/>
              <a:ext cx="0" cy="16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90" name="Line 66"/>
            <p:cNvSpPr>
              <a:spLocks noChangeShapeType="1"/>
            </p:cNvSpPr>
            <p:nvPr/>
          </p:nvSpPr>
          <p:spPr bwMode="auto">
            <a:xfrm>
              <a:off x="8100" y="10943"/>
              <a:ext cx="0" cy="16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91" name="Rectangle 67"/>
            <p:cNvSpPr>
              <a:spLocks noChangeArrowheads="1"/>
            </p:cNvSpPr>
            <p:nvPr/>
          </p:nvSpPr>
          <p:spPr bwMode="auto">
            <a:xfrm>
              <a:off x="2880" y="1256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K</a:t>
              </a:r>
              <a:endParaRPr kumimoji="0" lang="en-US" sz="1800" b="0" i="0" u="none" strike="noStrike" cap="none" normalizeH="0" baseline="0" smtClean="0">
                <a:ln>
                  <a:noFill/>
                </a:ln>
                <a:solidFill>
                  <a:schemeClr val="tx1"/>
                </a:solidFill>
                <a:effectLst/>
                <a:latin typeface="Arial" pitchFamily="34" charset="0"/>
              </a:endParaRPr>
            </a:p>
          </p:txBody>
        </p:sp>
        <p:sp>
          <p:nvSpPr>
            <p:cNvPr id="1092" name="Line 68"/>
            <p:cNvSpPr>
              <a:spLocks noChangeShapeType="1"/>
            </p:cNvSpPr>
            <p:nvPr/>
          </p:nvSpPr>
          <p:spPr bwMode="auto">
            <a:xfrm>
              <a:off x="3135" y="12743"/>
              <a:ext cx="18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3" name="Rectangle 69"/>
            <p:cNvSpPr>
              <a:spLocks noChangeArrowheads="1"/>
            </p:cNvSpPr>
            <p:nvPr/>
          </p:nvSpPr>
          <p:spPr bwMode="auto">
            <a:xfrm>
              <a:off x="7740" y="12563"/>
              <a:ext cx="72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K′</a:t>
              </a:r>
              <a:endParaRPr kumimoji="0" lang="en-US" sz="1800" b="0" i="0" u="none" strike="noStrike" cap="none" normalizeH="0" baseline="0" smtClean="0">
                <a:ln>
                  <a:noFill/>
                </a:ln>
                <a:solidFill>
                  <a:schemeClr val="tx1"/>
                </a:solidFill>
                <a:effectLst/>
                <a:latin typeface="Arial" pitchFamily="34" charset="0"/>
              </a:endParaRPr>
            </a:p>
          </p:txBody>
        </p:sp>
        <p:sp>
          <p:nvSpPr>
            <p:cNvPr id="1094" name="Rectangle 70"/>
            <p:cNvSpPr>
              <a:spLocks noChangeArrowheads="1"/>
            </p:cNvSpPr>
            <p:nvPr/>
          </p:nvSpPr>
          <p:spPr bwMode="auto">
            <a:xfrm>
              <a:off x="3960" y="10103"/>
              <a:ext cx="3240" cy="4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Down the Gradient Heat Flux</a:t>
              </a:r>
              <a:endParaRPr kumimoji="0" lang="en-US" sz="1800" b="0" i="0" u="none" strike="noStrike" cap="none" normalizeH="0" baseline="0" smtClean="0">
                <a:ln>
                  <a:noFill/>
                </a:ln>
                <a:solidFill>
                  <a:schemeClr val="tx1"/>
                </a:solidFill>
                <a:effectLst/>
                <a:latin typeface="Arial" pitchFamily="34" charset="0"/>
              </a:endParaRPr>
            </a:p>
          </p:txBody>
        </p:sp>
        <p:sp>
          <p:nvSpPr>
            <p:cNvPr id="1095" name="Rectangle 71"/>
            <p:cNvSpPr>
              <a:spLocks noChangeArrowheads="1"/>
            </p:cNvSpPr>
            <p:nvPr/>
          </p:nvSpPr>
          <p:spPr bwMode="auto">
            <a:xfrm>
              <a:off x="8130" y="11123"/>
              <a:ext cx="1575" cy="9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Vertical Overturning</a:t>
              </a:r>
              <a:endParaRPr kumimoji="0" lang="en-US" sz="1800" b="0" i="0" u="none" strike="noStrike" cap="none" normalizeH="0" baseline="0" smtClean="0">
                <a:ln>
                  <a:noFill/>
                </a:ln>
                <a:solidFill>
                  <a:schemeClr val="tx1"/>
                </a:solidFill>
                <a:effectLst/>
                <a:latin typeface="Arial" pitchFamily="34" charset="0"/>
              </a:endParaRPr>
            </a:p>
          </p:txBody>
        </p:sp>
        <p:sp>
          <p:nvSpPr>
            <p:cNvPr id="1096" name="Rectangle 72"/>
            <p:cNvSpPr>
              <a:spLocks noChangeArrowheads="1"/>
            </p:cNvSpPr>
            <p:nvPr/>
          </p:nvSpPr>
          <p:spPr bwMode="auto">
            <a:xfrm>
              <a:off x="1620" y="11123"/>
              <a:ext cx="1575" cy="9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Local Hadley Cell</a:t>
              </a:r>
              <a:endParaRPr kumimoji="0" lang="en-US" sz="1800" b="0" i="0" u="none" strike="noStrike" cap="none" normalizeH="0" baseline="0" smtClean="0">
                <a:ln>
                  <a:noFill/>
                </a:ln>
                <a:solidFill>
                  <a:schemeClr val="tx1"/>
                </a:solidFill>
                <a:effectLst/>
                <a:latin typeface="Arial" pitchFamily="34" charset="0"/>
              </a:endParaRPr>
            </a:p>
          </p:txBody>
        </p:sp>
        <p:sp>
          <p:nvSpPr>
            <p:cNvPr id="1097" name="Rectangle 73"/>
            <p:cNvSpPr>
              <a:spLocks noChangeArrowheads="1"/>
            </p:cNvSpPr>
            <p:nvPr/>
          </p:nvSpPr>
          <p:spPr bwMode="auto">
            <a:xfrm>
              <a:off x="3960" y="12968"/>
              <a:ext cx="3240" cy="4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Barotropic Stability</a:t>
              </a:r>
              <a:endParaRPr kumimoji="0" lang="en-US" sz="1800" b="0" i="0" u="none" strike="noStrike" cap="none" normalizeH="0" baseline="0" smtClean="0">
                <a:ln>
                  <a:noFill/>
                </a:ln>
                <a:solidFill>
                  <a:schemeClr val="tx1"/>
                </a:solidFill>
                <a:effectLst/>
                <a:latin typeface="Arial" pitchFamily="34" charset="0"/>
              </a:endParaRPr>
            </a:p>
          </p:txBody>
        </p:sp>
        <p:sp>
          <p:nvSpPr>
            <p:cNvPr id="1098" name="Rectangle 74"/>
            <p:cNvSpPr>
              <a:spLocks noChangeArrowheads="1"/>
            </p:cNvSpPr>
            <p:nvPr/>
          </p:nvSpPr>
          <p:spPr bwMode="auto">
            <a:xfrm>
              <a:off x="5130" y="10628"/>
              <a:ext cx="78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0.88</a:t>
              </a:r>
              <a:endParaRPr kumimoji="0" lang="en-US" sz="1800" b="0" i="0" u="none" strike="noStrike" cap="none" normalizeH="0" baseline="0" smtClean="0">
                <a:ln>
                  <a:noFill/>
                </a:ln>
                <a:solidFill>
                  <a:schemeClr val="tx1"/>
                </a:solidFill>
                <a:effectLst/>
                <a:latin typeface="Arial" pitchFamily="34" charset="0"/>
              </a:endParaRPr>
            </a:p>
          </p:txBody>
        </p:sp>
        <p:sp>
          <p:nvSpPr>
            <p:cNvPr id="1099" name="Rectangle 75"/>
            <p:cNvSpPr>
              <a:spLocks noChangeArrowheads="1"/>
            </p:cNvSpPr>
            <p:nvPr/>
          </p:nvSpPr>
          <p:spPr bwMode="auto">
            <a:xfrm>
              <a:off x="7170" y="11333"/>
              <a:ext cx="90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26.15</a:t>
              </a:r>
              <a:endParaRPr kumimoji="0" lang="en-US" sz="1800" b="0" i="0" u="none" strike="noStrike" cap="none" normalizeH="0" baseline="0" smtClean="0">
                <a:ln>
                  <a:noFill/>
                </a:ln>
                <a:solidFill>
                  <a:schemeClr val="tx1"/>
                </a:solidFill>
                <a:effectLst/>
                <a:latin typeface="Arial" pitchFamily="34" charset="0"/>
              </a:endParaRPr>
            </a:p>
          </p:txBody>
        </p:sp>
        <p:sp>
          <p:nvSpPr>
            <p:cNvPr id="1100" name="Rectangle 76"/>
            <p:cNvSpPr>
              <a:spLocks noChangeArrowheads="1"/>
            </p:cNvSpPr>
            <p:nvPr/>
          </p:nvSpPr>
          <p:spPr bwMode="auto">
            <a:xfrm>
              <a:off x="5115" y="12338"/>
              <a:ext cx="90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rPr>
                <a:t>0.</a:t>
              </a:r>
              <a:r>
                <a:rPr kumimoji="0" lang="en-US" sz="1100" b="0" i="0" u="none" strike="noStrike" cap="none" normalizeH="0" baseline="0" smtClean="0">
                  <a:ln>
                    <a:noFill/>
                  </a:ln>
                  <a:solidFill>
                    <a:schemeClr val="tx1"/>
                  </a:solidFill>
                  <a:effectLst/>
                  <a:latin typeface="Calibri" pitchFamily="34" charset="0"/>
                </a:rPr>
                <a:t>97</a:t>
              </a:r>
              <a:endParaRPr kumimoji="0" lang="en-US" sz="1800" b="0" i="0" u="none" strike="noStrike" cap="none" normalizeH="0" baseline="0" smtClean="0">
                <a:ln>
                  <a:noFill/>
                </a:ln>
                <a:solidFill>
                  <a:schemeClr val="tx1"/>
                </a:solidFill>
                <a:effectLst/>
                <a:latin typeface="Arial" pitchFamily="34" charset="0"/>
              </a:endParaRPr>
            </a:p>
          </p:txBody>
        </p:sp>
        <p:sp>
          <p:nvSpPr>
            <p:cNvPr id="1101" name="Rectangle 77"/>
            <p:cNvSpPr>
              <a:spLocks noChangeArrowheads="1"/>
            </p:cNvSpPr>
            <p:nvPr/>
          </p:nvSpPr>
          <p:spPr bwMode="auto">
            <a:xfrm>
              <a:off x="3285" y="11303"/>
              <a:ext cx="878"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13</a:t>
              </a:r>
              <a:r>
                <a:rPr kumimoji="0" lang="en-US" sz="1100" b="0" i="0" u="none" strike="noStrike" cap="none" normalizeH="0" baseline="0" smtClean="0">
                  <a:ln>
                    <a:noFill/>
                  </a:ln>
                  <a:solidFill>
                    <a:schemeClr val="tx1"/>
                  </a:solidFill>
                  <a:effectLst/>
                  <a:latin typeface="Times New Roman" pitchFamily="18" charset="0"/>
                </a:rPr>
                <a:t>.</a:t>
              </a:r>
              <a:r>
                <a:rPr kumimoji="0" lang="en-US" sz="1100" b="0" i="0" u="none" strike="noStrike" cap="none" normalizeH="0" baseline="0" smtClean="0">
                  <a:ln>
                    <a:noFill/>
                  </a:ln>
                  <a:solidFill>
                    <a:schemeClr val="tx1"/>
                  </a:solidFill>
                  <a:effectLst/>
                  <a:latin typeface="Calibri" pitchFamily="34" charset="0"/>
                </a:rPr>
                <a:t>86</a:t>
              </a:r>
              <a:endParaRPr kumimoji="0" lang="en-US" sz="1800" b="0" i="0" u="none" strike="noStrike" cap="none" normalizeH="0" baseline="0" smtClean="0">
                <a:ln>
                  <a:noFill/>
                </a:ln>
                <a:solidFill>
                  <a:schemeClr val="tx1"/>
                </a:solidFill>
                <a:effectLst/>
                <a:latin typeface="Arial" pitchFamily="34" charset="0"/>
              </a:endParaRPr>
            </a:p>
          </p:txBody>
        </p:sp>
        <p:sp>
          <p:nvSpPr>
            <p:cNvPr id="1102" name="Rectangle 78"/>
            <p:cNvSpPr>
              <a:spLocks noChangeArrowheads="1"/>
            </p:cNvSpPr>
            <p:nvPr/>
          </p:nvSpPr>
          <p:spPr bwMode="auto">
            <a:xfrm>
              <a:off x="6540" y="9503"/>
              <a:ext cx="28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4.60   6.84  11.12   0.81</a:t>
              </a:r>
              <a:endParaRPr kumimoji="0" lang="en-US" sz="1800" b="0" i="0" u="none" strike="noStrike" cap="none" normalizeH="0" baseline="0" smtClean="0">
                <a:ln>
                  <a:noFill/>
                </a:ln>
                <a:solidFill>
                  <a:schemeClr val="tx1"/>
                </a:solidFill>
                <a:effectLst/>
                <a:latin typeface="Arial" pitchFamily="34" charset="0"/>
              </a:endParaRPr>
            </a:p>
          </p:txBody>
        </p:sp>
        <p:sp>
          <p:nvSpPr>
            <p:cNvPr id="1103" name="Line 79"/>
            <p:cNvSpPr>
              <a:spLocks noChangeShapeType="1"/>
            </p:cNvSpPr>
            <p:nvPr/>
          </p:nvSpPr>
          <p:spPr bwMode="auto">
            <a:xfrm flipH="1">
              <a:off x="3600" y="12915"/>
              <a:ext cx="414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82" name="Rectangle 81"/>
          <p:cNvSpPr/>
          <p:nvPr/>
        </p:nvSpPr>
        <p:spPr>
          <a:xfrm>
            <a:off x="5562600" y="152400"/>
            <a:ext cx="3505200" cy="1219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Cases of Monsoon Depression</a:t>
            </a:r>
          </a:p>
        </p:txBody>
      </p:sp>
      <p:sp>
        <p:nvSpPr>
          <p:cNvPr id="83" name="Rectangle 82"/>
          <p:cNvSpPr/>
          <p:nvPr/>
        </p:nvSpPr>
        <p:spPr>
          <a:xfrm>
            <a:off x="457200" y="4114800"/>
            <a:ext cx="2743200" cy="1754326"/>
          </a:xfrm>
          <a:prstGeom prst="rect">
            <a:avLst/>
          </a:prstGeom>
        </p:spPr>
        <p:txBody>
          <a:bodyPr wrap="square">
            <a:spAutoFit/>
          </a:bodyPr>
          <a:lstStyle/>
          <a:p>
            <a:r>
              <a:rPr lang="en-US" dirty="0" smtClean="0">
                <a:solidFill>
                  <a:schemeClr val="accent2">
                    <a:lumMod val="75000"/>
                  </a:schemeClr>
                </a:solidFill>
              </a:rPr>
              <a:t> </a:t>
            </a:r>
            <a:r>
              <a:rPr lang="en-US" dirty="0">
                <a:solidFill>
                  <a:schemeClr val="accent2">
                    <a:lumMod val="75000"/>
                  </a:schemeClr>
                </a:solidFill>
              </a:rPr>
              <a:t>(</a:t>
            </a:r>
            <a:r>
              <a:rPr lang="en-US" dirty="0" smtClean="0">
                <a:solidFill>
                  <a:schemeClr val="accent2">
                    <a:lumMod val="75000"/>
                  </a:schemeClr>
                </a:solidFill>
              </a:rPr>
              <a:t>a) 20</a:t>
            </a:r>
            <a:r>
              <a:rPr lang="en-US" baseline="30000" dirty="0" smtClean="0">
                <a:solidFill>
                  <a:schemeClr val="accent2">
                    <a:lumMod val="75000"/>
                  </a:schemeClr>
                </a:solidFill>
              </a:rPr>
              <a:t>th</a:t>
            </a:r>
            <a:r>
              <a:rPr lang="en-US" dirty="0" smtClean="0">
                <a:solidFill>
                  <a:schemeClr val="accent2">
                    <a:lumMod val="75000"/>
                  </a:schemeClr>
                </a:solidFill>
              </a:rPr>
              <a:t> July 1996</a:t>
            </a:r>
          </a:p>
          <a:p>
            <a:endParaRPr lang="en-US" dirty="0" smtClean="0"/>
          </a:p>
          <a:p>
            <a:endParaRPr lang="en-US" dirty="0"/>
          </a:p>
          <a:p>
            <a:endParaRPr lang="en-US" dirty="0" smtClean="0"/>
          </a:p>
          <a:p>
            <a:endParaRPr lang="en-US" dirty="0" smtClean="0"/>
          </a:p>
          <a:p>
            <a:r>
              <a:rPr lang="en-US" dirty="0" smtClean="0">
                <a:solidFill>
                  <a:srgbClr val="FF0000"/>
                </a:solidFill>
              </a:rPr>
              <a:t>(b) </a:t>
            </a:r>
            <a:r>
              <a:rPr lang="en-US" dirty="0">
                <a:solidFill>
                  <a:srgbClr val="FF0000"/>
                </a:solidFill>
              </a:rPr>
              <a:t>21</a:t>
            </a:r>
            <a:r>
              <a:rPr lang="en-US" baseline="30000" dirty="0">
                <a:solidFill>
                  <a:srgbClr val="FF0000"/>
                </a:solidFill>
              </a:rPr>
              <a:t>st</a:t>
            </a:r>
            <a:r>
              <a:rPr lang="en-US" dirty="0">
                <a:solidFill>
                  <a:srgbClr val="FF0000"/>
                </a:solidFill>
              </a:rPr>
              <a:t> </a:t>
            </a:r>
            <a:r>
              <a:rPr lang="en-US" dirty="0" smtClean="0">
                <a:solidFill>
                  <a:srgbClr val="FF0000"/>
                </a:solidFill>
              </a:rPr>
              <a:t>July 1996</a:t>
            </a:r>
            <a:endParaRPr lang="en-US" dirty="0">
              <a:solidFill>
                <a:srgbClr val="FF0000"/>
              </a:solidFill>
            </a:endParaRPr>
          </a:p>
        </p:txBody>
      </p:sp>
      <p:cxnSp>
        <p:nvCxnSpPr>
          <p:cNvPr id="85" name="Straight Arrow Connector 84"/>
          <p:cNvCxnSpPr/>
          <p:nvPr/>
        </p:nvCxnSpPr>
        <p:spPr>
          <a:xfrm flipV="1">
            <a:off x="2286000" y="5105400"/>
            <a:ext cx="1219200" cy="5334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1676400" y="3505200"/>
            <a:ext cx="838200" cy="6096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14"/>
          <p:cNvPicPr>
            <a:picLocks noChangeAspect="1" noChangeArrowheads="1"/>
          </p:cNvPicPr>
          <p:nvPr/>
        </p:nvPicPr>
        <p:blipFill>
          <a:blip r:embed="rId3" cstate="print"/>
          <a:srcRect/>
          <a:stretch>
            <a:fillRect/>
          </a:stretch>
        </p:blipFill>
        <p:spPr bwMode="auto">
          <a:xfrm>
            <a:off x="11017" y="31213"/>
            <a:ext cx="3000601" cy="2254787"/>
          </a:xfrm>
          <a:prstGeom prst="rect">
            <a:avLst/>
          </a:prstGeom>
          <a:noFill/>
        </p:spPr>
      </p:pic>
      <p:pic>
        <p:nvPicPr>
          <p:cNvPr id="2052" name="Picture 15"/>
          <p:cNvPicPr>
            <a:picLocks noChangeAspect="1" noChangeArrowheads="1"/>
          </p:cNvPicPr>
          <p:nvPr/>
        </p:nvPicPr>
        <p:blipFill>
          <a:blip r:embed="rId4" cstate="print"/>
          <a:srcRect/>
          <a:stretch>
            <a:fillRect/>
          </a:stretch>
        </p:blipFill>
        <p:spPr bwMode="auto">
          <a:xfrm>
            <a:off x="3063596" y="36608"/>
            <a:ext cx="2999232" cy="2173192"/>
          </a:xfrm>
          <a:prstGeom prst="rect">
            <a:avLst/>
          </a:prstGeom>
          <a:noFill/>
        </p:spPr>
      </p:pic>
      <p:pic>
        <p:nvPicPr>
          <p:cNvPr id="2051" name="Picture 16"/>
          <p:cNvPicPr>
            <a:picLocks noChangeAspect="1" noChangeArrowheads="1"/>
          </p:cNvPicPr>
          <p:nvPr/>
        </p:nvPicPr>
        <p:blipFill>
          <a:blip r:embed="rId5" cstate="print"/>
          <a:srcRect/>
          <a:stretch>
            <a:fillRect/>
          </a:stretch>
        </p:blipFill>
        <p:spPr bwMode="auto">
          <a:xfrm>
            <a:off x="6169374" y="22033"/>
            <a:ext cx="2974625" cy="2111567"/>
          </a:xfrm>
          <a:prstGeom prst="rect">
            <a:avLst/>
          </a:prstGeom>
          <a:noFill/>
        </p:spPr>
      </p:pic>
      <p:pic>
        <p:nvPicPr>
          <p:cNvPr id="2050" name="Picture 17"/>
          <p:cNvPicPr>
            <a:picLocks noChangeAspect="1" noChangeArrowheads="1"/>
          </p:cNvPicPr>
          <p:nvPr/>
        </p:nvPicPr>
        <p:blipFill>
          <a:blip r:embed="rId6" cstate="print"/>
          <a:srcRect/>
          <a:stretch>
            <a:fillRect/>
          </a:stretch>
        </p:blipFill>
        <p:spPr bwMode="auto">
          <a:xfrm>
            <a:off x="1529308" y="2438400"/>
            <a:ext cx="2966492" cy="2231136"/>
          </a:xfrm>
          <a:prstGeom prst="rect">
            <a:avLst/>
          </a:prstGeom>
          <a:noFill/>
        </p:spPr>
      </p:pic>
      <p:pic>
        <p:nvPicPr>
          <p:cNvPr id="2049" name="Picture 18"/>
          <p:cNvPicPr>
            <a:picLocks noChangeAspect="1" noChangeArrowheads="1"/>
          </p:cNvPicPr>
          <p:nvPr/>
        </p:nvPicPr>
        <p:blipFill>
          <a:blip r:embed="rId7" cstate="print"/>
          <a:srcRect/>
          <a:stretch>
            <a:fillRect/>
          </a:stretch>
        </p:blipFill>
        <p:spPr bwMode="auto">
          <a:xfrm>
            <a:off x="4876800" y="2417064"/>
            <a:ext cx="2942002" cy="2231136"/>
          </a:xfrm>
          <a:prstGeom prst="rect">
            <a:avLst/>
          </a:prstGeom>
          <a:noFill/>
        </p:spPr>
      </p:pic>
      <p:sp>
        <p:nvSpPr>
          <p:cNvPr id="205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5" name="Rectangle 7"/>
          <p:cNvSpPr>
            <a:spLocks noChangeArrowheads="1"/>
          </p:cNvSpPr>
          <p:nvPr/>
        </p:nvSpPr>
        <p:spPr bwMode="auto">
          <a:xfrm>
            <a:off x="0" y="2933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057" name="Rectangle 9"/>
          <p:cNvSpPr>
            <a:spLocks noChangeArrowheads="1"/>
          </p:cNvSpPr>
          <p:nvPr/>
        </p:nvSpPr>
        <p:spPr bwMode="auto">
          <a:xfrm>
            <a:off x="0" y="835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10896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3352800" y="4648200"/>
            <a:ext cx="2590966"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rPr>
              <a:t>False Alarms</a:t>
            </a:r>
            <a:endParaRPr lang="en-US" sz="3600" b="1" dirty="0">
              <a:solidFill>
                <a:srgbClr val="FF0000"/>
              </a:solidFill>
              <a:effectLst>
                <a:outerShdw blurRad="38100" dist="38100" dir="2700000" algn="tl">
                  <a:srgbClr val="000000">
                    <a:alpha val="43137"/>
                  </a:srgbClr>
                </a:outerShdw>
              </a:effectLst>
            </a:endParaRPr>
          </a:p>
        </p:txBody>
      </p:sp>
      <p:sp>
        <p:nvSpPr>
          <p:cNvPr id="13" name="TextBox 12"/>
          <p:cNvSpPr txBox="1"/>
          <p:nvPr/>
        </p:nvSpPr>
        <p:spPr>
          <a:xfrm>
            <a:off x="76200" y="5562600"/>
            <a:ext cx="8763000" cy="646331"/>
          </a:xfrm>
          <a:prstGeom prst="rect">
            <a:avLst/>
          </a:prstGeom>
          <a:noFill/>
        </p:spPr>
        <p:txBody>
          <a:bodyPr wrap="square" rtlCol="0">
            <a:spAutoFit/>
          </a:bodyPr>
          <a:lstStyle/>
          <a:p>
            <a:pPr algn="ctr"/>
            <a:r>
              <a:rPr lang="en-US" b="1" i="1" dirty="0" smtClean="0"/>
              <a:t>Typical false alarms in forming monsoon depressions from a comprehensive global model </a:t>
            </a:r>
            <a:r>
              <a:rPr lang="en-US" b="1" i="1" dirty="0" smtClean="0">
                <a:solidFill>
                  <a:srgbClr val="FF0000"/>
                </a:solidFill>
              </a:rPr>
              <a:t>(ECMWF) </a:t>
            </a:r>
            <a:r>
              <a:rPr lang="en-US" b="1" i="1" dirty="0" smtClean="0"/>
              <a:t>forecasts, during 2010 monsoon season.  </a:t>
            </a:r>
            <a:endParaRPr lang="en-US"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38400"/>
            <a:ext cx="8763000" cy="1219200"/>
          </a:xfrm>
        </p:spPr>
        <p:txBody>
          <a:bodyPr>
            <a:noAutofit/>
          </a:bodyPr>
          <a:lstStyle/>
          <a:p>
            <a:pPr algn="just"/>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smtClean="0"/>
              <a:t>Aerosols are </a:t>
            </a:r>
            <a:r>
              <a:rPr lang="en-US" sz="1200" dirty="0" smtClean="0">
                <a:hlinkClick r:id="rId3"/>
              </a:rPr>
              <a:t>tiny solid and liquid particles </a:t>
            </a:r>
            <a:r>
              <a:rPr lang="en-US" sz="1200" dirty="0" smtClean="0"/>
              <a:t>suspended in the air, and they come from many natural sources, including volcano emissions, sand and dust storms, and salt from sea spray. Nearly 90 percent of all aerosols (by mass) arise naturally, and most tend to be relatively large particles. The rest of the aerosol load in the air comes from man: sulfates, black and brown carbon, and other pollutants associated with the burning of fossil fuels and of agricultural land. Aerosols produced by human activity tend to be smaller and more damaging to human lungs. </a:t>
            </a:r>
            <a:r>
              <a:rPr lang="en-US" sz="1000" dirty="0" smtClean="0"/>
              <a:t>(Reference: </a:t>
            </a:r>
            <a:r>
              <a:rPr lang="en-US" sz="1000" dirty="0" err="1" smtClean="0"/>
              <a:t>Dey</a:t>
            </a:r>
            <a:r>
              <a:rPr lang="en-US" sz="1000" dirty="0" smtClean="0"/>
              <a:t>, S., Di </a:t>
            </a:r>
            <a:r>
              <a:rPr lang="en-US" sz="1000" dirty="0" err="1" smtClean="0"/>
              <a:t>Girolamo</a:t>
            </a:r>
            <a:r>
              <a:rPr lang="en-US" sz="1000" dirty="0" smtClean="0"/>
              <a:t>, L. (2010) </a:t>
            </a:r>
            <a:r>
              <a:rPr lang="en-US" sz="1000" dirty="0" smtClean="0">
                <a:hlinkClick r:id="rId4"/>
              </a:rPr>
              <a:t>A climatology of aerosol optical and microphysical properties over the Indian subcontinent from 9 years (2000–2008) of </a:t>
            </a:r>
            <a:r>
              <a:rPr lang="en-US" sz="1000" dirty="0" err="1" smtClean="0">
                <a:hlinkClick r:id="rId4"/>
              </a:rPr>
              <a:t>Multiangle</a:t>
            </a:r>
            <a:r>
              <a:rPr lang="en-US" sz="1000" dirty="0" smtClean="0">
                <a:hlinkClick r:id="rId4"/>
              </a:rPr>
              <a:t> Imaging </a:t>
            </a:r>
            <a:r>
              <a:rPr lang="en-US" sz="1000" dirty="0" err="1" smtClean="0">
                <a:hlinkClick r:id="rId4"/>
              </a:rPr>
              <a:t>Spectroradiometer</a:t>
            </a:r>
            <a:r>
              <a:rPr lang="en-US" sz="1000" dirty="0" smtClean="0">
                <a:hlinkClick r:id="rId4"/>
              </a:rPr>
              <a:t> (MISR) data. </a:t>
            </a:r>
            <a:r>
              <a:rPr lang="en-US" sz="1000" dirty="0" smtClean="0"/>
              <a:t>Journal of Geophysical Research, Vol. 115, D15204, 22 PP.)         </a:t>
            </a: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a:p>
        </p:txBody>
      </p:sp>
      <p:pic>
        <p:nvPicPr>
          <p:cNvPr id="1026" name="Picture 2"/>
          <p:cNvPicPr>
            <a:picLocks noChangeAspect="1" noChangeArrowheads="1"/>
          </p:cNvPicPr>
          <p:nvPr/>
        </p:nvPicPr>
        <p:blipFill>
          <a:blip r:embed="rId5" cstate="print"/>
          <a:srcRect/>
          <a:stretch>
            <a:fillRect/>
          </a:stretch>
        </p:blipFill>
        <p:spPr bwMode="auto">
          <a:xfrm>
            <a:off x="914400" y="76200"/>
            <a:ext cx="6858000" cy="204787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990600" y="2133600"/>
            <a:ext cx="6858000" cy="352425"/>
          </a:xfrm>
          <a:prstGeom prst="rect">
            <a:avLst/>
          </a:prstGeom>
          <a:noFill/>
          <a:ln w="9525">
            <a:noFill/>
            <a:miter lim="800000"/>
            <a:headEnd/>
            <a:tailEnd/>
          </a:ln>
        </p:spPr>
      </p:pic>
      <p:sp>
        <p:nvSpPr>
          <p:cNvPr id="8" name="TextBox 7"/>
          <p:cNvSpPr txBox="1"/>
          <p:nvPr/>
        </p:nvSpPr>
        <p:spPr>
          <a:xfrm>
            <a:off x="2667000" y="3581400"/>
            <a:ext cx="3554114" cy="307777"/>
          </a:xfrm>
          <a:prstGeom prst="rect">
            <a:avLst/>
          </a:prstGeom>
          <a:noFill/>
        </p:spPr>
        <p:txBody>
          <a:bodyPr wrap="none" rtlCol="0">
            <a:spAutoFit/>
          </a:bodyPr>
          <a:lstStyle/>
          <a:p>
            <a:r>
              <a:rPr lang="en-US" sz="1400" b="1" dirty="0" smtClean="0"/>
              <a:t>MODIS  Terra Aerosol Optical Depth (550 nm)</a:t>
            </a:r>
            <a:endParaRPr lang="en-US" sz="1400" b="1" dirty="0"/>
          </a:p>
        </p:txBody>
      </p:sp>
      <p:sp>
        <p:nvSpPr>
          <p:cNvPr id="7" name="TextBox 6"/>
          <p:cNvSpPr txBox="1"/>
          <p:nvPr/>
        </p:nvSpPr>
        <p:spPr>
          <a:xfrm>
            <a:off x="8004573" y="572869"/>
            <a:ext cx="910827" cy="646331"/>
          </a:xfrm>
          <a:prstGeom prst="rect">
            <a:avLst/>
          </a:prstGeom>
          <a:noFill/>
        </p:spPr>
        <p:txBody>
          <a:bodyPr wrap="none" rtlCol="0">
            <a:spAutoFit/>
          </a:bodyPr>
          <a:lstStyle/>
          <a:p>
            <a:pPr algn="ctr"/>
            <a:r>
              <a:rPr lang="en-US" b="1" dirty="0" smtClean="0">
                <a:solidFill>
                  <a:srgbClr val="FF0000"/>
                </a:solidFill>
              </a:rPr>
              <a:t>MODIS </a:t>
            </a:r>
          </a:p>
          <a:p>
            <a:pPr algn="ctr"/>
            <a:r>
              <a:rPr lang="en-US" b="1" dirty="0" smtClean="0">
                <a:solidFill>
                  <a:srgbClr val="FF0000"/>
                </a:solidFill>
              </a:rPr>
              <a:t>AOD</a:t>
            </a:r>
            <a:endParaRPr lang="en-US" b="1" dirty="0">
              <a:solidFill>
                <a:srgbClr val="FF0000"/>
              </a:solidFill>
            </a:endParaRPr>
          </a:p>
        </p:txBody>
      </p:sp>
      <p:pic>
        <p:nvPicPr>
          <p:cNvPr id="3" name="Picture 2"/>
          <p:cNvPicPr>
            <a:picLocks noChangeAspect="1" noChangeArrowheads="1"/>
          </p:cNvPicPr>
          <p:nvPr/>
        </p:nvPicPr>
        <p:blipFill>
          <a:blip r:embed="rId7" cstate="print"/>
          <a:srcRect/>
          <a:stretch>
            <a:fillRect/>
          </a:stretch>
        </p:blipFill>
        <p:spPr bwMode="auto">
          <a:xfrm>
            <a:off x="314325" y="3876675"/>
            <a:ext cx="8515350" cy="290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686799" cy="7848302"/>
          </a:xfrm>
          <a:prstGeom prst="rect">
            <a:avLst/>
          </a:prstGeom>
          <a:noFill/>
        </p:spPr>
        <p:txBody>
          <a:bodyPr wrap="square" rtlCol="0">
            <a:spAutoFit/>
          </a:bodyPr>
          <a:lstStyle/>
          <a:p>
            <a:r>
              <a:rPr lang="en-US" b="1" dirty="0" smtClean="0">
                <a:solidFill>
                  <a:srgbClr val="FF3399"/>
                </a:solidFill>
              </a:rPr>
              <a:t>RATIONALE FOR PROPOSED EXPERIMENTS </a:t>
            </a:r>
            <a:r>
              <a:rPr lang="en-US" dirty="0" smtClean="0"/>
              <a:t/>
            </a:r>
            <a:br>
              <a:rPr lang="en-US" dirty="0" smtClean="0"/>
            </a:br>
            <a:r>
              <a:rPr lang="en-US" dirty="0" smtClean="0"/>
              <a:t/>
            </a:r>
            <a:br>
              <a:rPr lang="en-US" dirty="0" smtClean="0"/>
            </a:br>
            <a:r>
              <a:rPr lang="en-US" dirty="0" smtClean="0"/>
              <a:t>1.In-situ measurements in convective clouds (up to the freezing level) over the Amazon </a:t>
            </a:r>
            <a:br>
              <a:rPr lang="en-US" dirty="0" smtClean="0"/>
            </a:br>
            <a:r>
              <a:rPr lang="en-US" dirty="0" smtClean="0"/>
              <a:t>basin show that smoke from deforestation fires prevents clouds from precipitating </a:t>
            </a:r>
            <a:br>
              <a:rPr lang="en-US" dirty="0" smtClean="0"/>
            </a:br>
            <a:r>
              <a:rPr lang="en-US" dirty="0" smtClean="0"/>
              <a:t>until they acquire a </a:t>
            </a:r>
            <a:r>
              <a:rPr lang="en-US" b="1" dirty="0" smtClean="0">
                <a:solidFill>
                  <a:srgbClr val="FF0000"/>
                </a:solidFill>
              </a:rPr>
              <a:t>vertical development of at least 4 km, compared to only 1–2 km </a:t>
            </a:r>
            <a:br>
              <a:rPr lang="en-US" b="1" dirty="0" smtClean="0">
                <a:solidFill>
                  <a:srgbClr val="FF0000"/>
                </a:solidFill>
              </a:rPr>
            </a:br>
            <a:r>
              <a:rPr lang="en-US" b="1" dirty="0" smtClean="0">
                <a:solidFill>
                  <a:srgbClr val="FF0000"/>
                </a:solidFill>
              </a:rPr>
              <a:t>in clean clouds. </a:t>
            </a:r>
            <a:r>
              <a:rPr lang="en-US" dirty="0" smtClean="0"/>
              <a:t/>
            </a:r>
            <a:br>
              <a:rPr lang="en-US" dirty="0" smtClean="0"/>
            </a:br>
            <a:r>
              <a:rPr lang="en-US" dirty="0" smtClean="0"/>
              <a:t/>
            </a:r>
            <a:br>
              <a:rPr lang="en-US" dirty="0" smtClean="0"/>
            </a:br>
            <a:r>
              <a:rPr lang="en-US" dirty="0" smtClean="0"/>
              <a:t>2. The average cloud depth required for the onset of warm rain increased </a:t>
            </a:r>
            <a:br>
              <a:rPr lang="en-US" dirty="0" smtClean="0"/>
            </a:br>
            <a:r>
              <a:rPr lang="en-US" dirty="0" smtClean="0"/>
              <a:t>by roughly 350m for each additional 100 cloud condensation nuclei per cm3 at a </a:t>
            </a:r>
            <a:br>
              <a:rPr lang="en-US" dirty="0" smtClean="0"/>
            </a:br>
            <a:r>
              <a:rPr lang="en-US" dirty="0" smtClean="0"/>
              <a:t>super-saturation of 0.5% (CCN0.5%). </a:t>
            </a:r>
            <a:r>
              <a:rPr lang="en-US" b="1" dirty="0" smtClean="0">
                <a:solidFill>
                  <a:srgbClr val="FF0000"/>
                </a:solidFill>
              </a:rPr>
              <a:t>In polluted clouds</a:t>
            </a:r>
            <a:r>
              <a:rPr lang="en-US" dirty="0" smtClean="0"/>
              <a:t>, the diameter of modal liquid </a:t>
            </a:r>
            <a:br>
              <a:rPr lang="en-US" dirty="0" smtClean="0"/>
            </a:br>
            <a:r>
              <a:rPr lang="en-US" dirty="0" smtClean="0"/>
              <a:t>water content grows much slower with cloud depth (at least by a factor of 2), due to </a:t>
            </a:r>
            <a:br>
              <a:rPr lang="en-US" dirty="0" smtClean="0"/>
            </a:br>
            <a:r>
              <a:rPr lang="en-US" dirty="0" smtClean="0"/>
              <a:t>the </a:t>
            </a:r>
            <a:r>
              <a:rPr lang="en-US" b="1" dirty="0" smtClean="0">
                <a:solidFill>
                  <a:srgbClr val="FF0000"/>
                </a:solidFill>
              </a:rPr>
              <a:t>large number of droplets that compete for available water </a:t>
            </a:r>
            <a:r>
              <a:rPr lang="en-US" dirty="0" smtClean="0"/>
              <a:t>and to the suppressed </a:t>
            </a:r>
            <a:br>
              <a:rPr lang="en-US" dirty="0" smtClean="0"/>
            </a:br>
            <a:r>
              <a:rPr lang="en-US" dirty="0" smtClean="0"/>
              <a:t>10 coalescence processes. </a:t>
            </a:r>
            <a:br>
              <a:rPr lang="en-US" dirty="0" smtClean="0"/>
            </a:br>
            <a:r>
              <a:rPr lang="en-US" dirty="0" smtClean="0"/>
              <a:t/>
            </a:r>
            <a:br>
              <a:rPr lang="en-US" dirty="0" smtClean="0"/>
            </a:br>
            <a:r>
              <a:rPr lang="en-US" dirty="0" smtClean="0"/>
              <a:t>3. The time scale of shear flow dynamics towards the organization of convection around a monsoon depression is of the order of a couple of days. If however the clouds take a long time to grow in </a:t>
            </a:r>
            <a:r>
              <a:rPr lang="en-US" b="1" dirty="0" smtClean="0">
                <a:solidFill>
                  <a:srgbClr val="FF0000"/>
                </a:solidFill>
              </a:rPr>
              <a:t>a heavily polluted environment </a:t>
            </a:r>
            <a:r>
              <a:rPr lang="en-US" dirty="0" smtClean="0"/>
              <a:t>then there can be a </a:t>
            </a:r>
            <a:r>
              <a:rPr lang="en-US" b="1" dirty="0" smtClean="0">
                <a:solidFill>
                  <a:srgbClr val="FF0000"/>
                </a:solidFill>
              </a:rPr>
              <a:t>mismatch for the dynamics and the convection to work together</a:t>
            </a:r>
            <a:r>
              <a:rPr lang="en-US" dirty="0" smtClean="0"/>
              <a:t> and a disruption in the organization of convection can occur, thus making it difficult to maintain a depression. This is what we have noted in our experiments. </a:t>
            </a:r>
          </a:p>
          <a:p>
            <a:endParaRPr lang="en-US" dirty="0" smtClean="0"/>
          </a:p>
          <a:p>
            <a:endParaRPr lang="en-US" dirty="0" smtClean="0"/>
          </a:p>
          <a:p>
            <a:r>
              <a:rPr lang="en-US" sz="1600" dirty="0" smtClean="0"/>
              <a:t>E. Freud, Rosenfeld, D., </a:t>
            </a:r>
            <a:r>
              <a:rPr lang="en-US" sz="1600" dirty="0" err="1" smtClean="0"/>
              <a:t>Andreae</a:t>
            </a:r>
            <a:r>
              <a:rPr lang="en-US" sz="1600" dirty="0" smtClean="0"/>
              <a:t> M.O., Costa. A.A and P. </a:t>
            </a:r>
            <a:r>
              <a:rPr lang="en-US" sz="1600" dirty="0" err="1" smtClean="0"/>
              <a:t>Artaxo</a:t>
            </a:r>
            <a:r>
              <a:rPr lang="en-US" sz="1600" dirty="0" smtClean="0"/>
              <a:t>, 2005: robust relations between CCN and the vertical evolution of cloud drop size distribution in deep convective clouds. </a:t>
            </a:r>
            <a:r>
              <a:rPr lang="en-US" sz="1600" i="1" dirty="0" smtClean="0"/>
              <a:t>Atmos. Chem. Phys. Discuss., 5, 10155-10185.</a:t>
            </a:r>
          </a:p>
          <a:p>
            <a:endParaRPr lang="en-US" dirty="0" smtClean="0"/>
          </a:p>
          <a:p>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00"/>
            <a:ext cx="8229600" cy="563562"/>
          </a:xfrm>
        </p:spPr>
        <p:txBody>
          <a:bodyPr>
            <a:normAutofit/>
          </a:bodyPr>
          <a:lstStyle/>
          <a:p>
            <a:r>
              <a:rPr lang="en-US" sz="1800" b="1" dirty="0" smtClean="0">
                <a:effectLst>
                  <a:outerShdw blurRad="38100" dist="38100" dir="2700000" algn="tl">
                    <a:srgbClr val="000000">
                      <a:alpha val="43137"/>
                    </a:srgbClr>
                  </a:outerShdw>
                </a:effectLst>
              </a:rPr>
              <a:t>AEROSOL CCN EFFECTS SHORT SUMMARY</a:t>
            </a:r>
            <a:endParaRPr lang="en-US" sz="1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454800"/>
            <a:ext cx="8991600" cy="5791200"/>
          </a:xfrm>
        </p:spPr>
        <p:txBody>
          <a:bodyPr>
            <a:noAutofit/>
          </a:bodyPr>
          <a:lstStyle/>
          <a:p>
            <a:pPr algn="just">
              <a:buNone/>
            </a:pPr>
            <a:r>
              <a:rPr lang="en-US" sz="1400" b="1" dirty="0" smtClean="0">
                <a:solidFill>
                  <a:srgbClr val="FF0000"/>
                </a:solidFill>
              </a:rPr>
              <a:t>“1st aerosol indirect effect” </a:t>
            </a:r>
            <a:r>
              <a:rPr lang="en-US" sz="1400" dirty="0" smtClean="0"/>
              <a:t>(</a:t>
            </a:r>
            <a:r>
              <a:rPr lang="en-US" sz="1400" dirty="0" err="1" smtClean="0"/>
              <a:t>Twomey</a:t>
            </a:r>
            <a:r>
              <a:rPr lang="en-US" sz="1400" dirty="0" smtClean="0"/>
              <a:t>, 1977), in which all else being equal, </a:t>
            </a:r>
            <a:r>
              <a:rPr lang="en-US" sz="1400" b="1" dirty="0" smtClean="0">
                <a:solidFill>
                  <a:srgbClr val="0000FF"/>
                </a:solidFill>
              </a:rPr>
              <a:t>an increase in the CCN number concentration will result in a higher cloud droplet number concentration and hence smaller particles. </a:t>
            </a:r>
            <a:r>
              <a:rPr lang="en-US" sz="1400" dirty="0" smtClean="0"/>
              <a:t>More numerous smaller particles act to increase the cloud optical depth and thus the cloud albedo that ultimately results in a reduction of the shortwave radiative flux that reaches the surface (cooling effect at the surface). </a:t>
            </a:r>
          </a:p>
          <a:p>
            <a:pPr algn="just">
              <a:buNone/>
            </a:pPr>
            <a:r>
              <a:rPr lang="en-US" sz="1400" b="1" dirty="0" smtClean="0">
                <a:solidFill>
                  <a:srgbClr val="FF0000"/>
                </a:solidFill>
              </a:rPr>
              <a:t>“2nd aerosol indirect effect” </a:t>
            </a:r>
            <a:r>
              <a:rPr lang="en-US" sz="1400" dirty="0" smtClean="0"/>
              <a:t>(Albrecht, 1989), in which changes in the CCN number concentration may affect cloud lifetime and precipitation efficiency. An increase in the CCN number concentration will result in smaller cloud droplets. The </a:t>
            </a:r>
            <a:r>
              <a:rPr lang="en-US" sz="1400" b="1" dirty="0" smtClean="0">
                <a:solidFill>
                  <a:srgbClr val="0000FF"/>
                </a:solidFill>
              </a:rPr>
              <a:t>smaller, more numerous cloud droplets </a:t>
            </a:r>
            <a:r>
              <a:rPr lang="en-US" sz="1400" dirty="0" smtClean="0"/>
              <a:t>coalesce less efficiently, suppressing precipitation and </a:t>
            </a:r>
            <a:r>
              <a:rPr lang="en-US" sz="1400" b="1" dirty="0" smtClean="0">
                <a:solidFill>
                  <a:srgbClr val="0000FF"/>
                </a:solidFill>
              </a:rPr>
              <a:t>tend to increase the liquid water content, the cloud lifetime and the cloud thickness. </a:t>
            </a:r>
          </a:p>
          <a:p>
            <a:pPr algn="just">
              <a:buNone/>
            </a:pPr>
            <a:r>
              <a:rPr lang="en-US" sz="1400" dirty="0" smtClean="0"/>
              <a:t>Physical properties such as total number concentration; size distribution and the chemical composition of submicron atmospheric aerosol particles are key parameters that control the indirect radiative forcing of the climate by aerosols. </a:t>
            </a:r>
          </a:p>
          <a:p>
            <a:pPr algn="just">
              <a:buNone/>
            </a:pPr>
            <a:r>
              <a:rPr lang="en-US" sz="1400" dirty="0" smtClean="0"/>
              <a:t>Aerosol schemes in climate models are too simplistic. </a:t>
            </a:r>
          </a:p>
          <a:p>
            <a:pPr algn="just">
              <a:buNone/>
            </a:pPr>
            <a:r>
              <a:rPr lang="en-US" sz="1400" dirty="0" err="1" smtClean="0"/>
              <a:t>Nenes</a:t>
            </a:r>
            <a:r>
              <a:rPr lang="en-US" sz="1400" dirty="0" smtClean="0"/>
              <a:t> et al. (2002) examined various chemical factors resulting from anthropogenic activities and argued that if neglected they could produce variations in droplet number concentrations comparable to those of </a:t>
            </a:r>
            <a:r>
              <a:rPr lang="en-US" sz="1400" dirty="0" err="1" smtClean="0"/>
              <a:t>Twomey</a:t>
            </a:r>
            <a:r>
              <a:rPr lang="en-US" sz="1400" dirty="0" smtClean="0"/>
              <a:t> effect. </a:t>
            </a:r>
          </a:p>
          <a:p>
            <a:pPr algn="just">
              <a:buNone/>
            </a:pPr>
            <a:r>
              <a:rPr lang="en-US" sz="1400" dirty="0" smtClean="0"/>
              <a:t>It is therefore of great importance to assess the relative contributions of particle size distribution and chemical composition to CCN activity. </a:t>
            </a:r>
            <a:r>
              <a:rPr lang="en-US" sz="1400" dirty="0" err="1" smtClean="0"/>
              <a:t>Dusek</a:t>
            </a:r>
            <a:r>
              <a:rPr lang="en-US" sz="1400" dirty="0" smtClean="0"/>
              <a:t> et al. (2006) have recently showed that aerosol particles’ ability to act as CCN (i.e. CCN concentrations) are mainly determined by the aerosol size or the number size distribution and that the particles’ chemical composition plays a secondary role in CCN activation. </a:t>
            </a:r>
            <a:endParaRPr lang="en-US" sz="1200" dirty="0" smtClean="0"/>
          </a:p>
          <a:p>
            <a:pPr>
              <a:buNone/>
            </a:pPr>
            <a:endParaRPr lang="en-US" sz="1100" b="1" dirty="0" smtClean="0"/>
          </a:p>
          <a:p>
            <a:pPr>
              <a:buNone/>
            </a:pPr>
            <a:r>
              <a:rPr lang="en-US" sz="1100" b="1" dirty="0" smtClean="0"/>
              <a:t>References for Aerosol Background: </a:t>
            </a:r>
          </a:p>
          <a:p>
            <a:r>
              <a:rPr lang="en-US" sz="900" dirty="0" smtClean="0"/>
              <a:t>Wood, R. (2000), Parameterization of the effect of drizzle upon the droplets effective radius in stratocumulus clouds, Q.J.R. </a:t>
            </a:r>
            <a:r>
              <a:rPr lang="en-US" sz="900" dirty="0" err="1" smtClean="0"/>
              <a:t>Meteorol</a:t>
            </a:r>
            <a:r>
              <a:rPr lang="en-US" sz="900" dirty="0" smtClean="0"/>
              <a:t>. Soc., 126, 3309-3324, doi:10.1002/qj.49712657015 </a:t>
            </a:r>
          </a:p>
          <a:p>
            <a:r>
              <a:rPr lang="en-US" sz="900" dirty="0" err="1" smtClean="0"/>
              <a:t>Pincus</a:t>
            </a:r>
            <a:r>
              <a:rPr lang="en-US" sz="900" dirty="0" smtClean="0"/>
              <a:t>, R. and Baker, M., 1994: Effect of precipitation on the </a:t>
            </a:r>
            <a:r>
              <a:rPr lang="en-US" sz="900" dirty="0" err="1" smtClean="0"/>
              <a:t>albedo</a:t>
            </a:r>
            <a:r>
              <a:rPr lang="en-US" sz="900" dirty="0" smtClean="0"/>
              <a:t> susceptibility of clouds in the marine boundary layer, Nature, 372, 250-252. </a:t>
            </a:r>
          </a:p>
          <a:p>
            <a:r>
              <a:rPr lang="en-US" sz="900" dirty="0" smtClean="0"/>
              <a:t>Jiang, H., G. Feingold, and W. R. Cotton, Simulations of aerosol-cloud- dynamical feedbacks resulting from entrainment of aerosol into the marine boundary layer during the Atlantic Stratocumulus Transition Experiment, J. </a:t>
            </a:r>
            <a:r>
              <a:rPr lang="en-US" sz="900" dirty="0" err="1" smtClean="0"/>
              <a:t>Geophys</a:t>
            </a:r>
            <a:r>
              <a:rPr lang="en-US" sz="900" dirty="0" smtClean="0"/>
              <a:t>. Res., 107(D24), 4813, doi:10.1029/2001JD001502, 2002. </a:t>
            </a:r>
          </a:p>
          <a:p>
            <a:r>
              <a:rPr lang="en-US" sz="900" dirty="0" smtClean="0"/>
              <a:t>Ackerman, A. S., Kirkpatrick, M. P., Stevens, D. E., and </a:t>
            </a:r>
            <a:r>
              <a:rPr lang="en-US" sz="900" dirty="0" err="1" smtClean="0"/>
              <a:t>Toon</a:t>
            </a:r>
            <a:r>
              <a:rPr lang="en-US" sz="900" dirty="0" smtClean="0"/>
              <a:t>, O. B. 2004: The impact of humidity above </a:t>
            </a:r>
            <a:r>
              <a:rPr lang="en-US" sz="900" dirty="0" err="1" smtClean="0"/>
              <a:t>stratiform</a:t>
            </a:r>
            <a:r>
              <a:rPr lang="en-US" sz="900" dirty="0" smtClean="0"/>
              <a:t> clouds on indirect climate forcing, Nature, 432, 1014-1017. </a:t>
            </a:r>
          </a:p>
          <a:p>
            <a:r>
              <a:rPr lang="en-US" sz="900" dirty="0" smtClean="0"/>
              <a:t>Albrecht B. A., 1989: Aerosols, cloud microphysics, and fractional cloudiness. Science, 245, 1227-1230. </a:t>
            </a:r>
          </a:p>
          <a:p>
            <a:r>
              <a:rPr lang="en-US" sz="900" dirty="0" smtClean="0"/>
              <a:t>Chuang, C. C., J. E. </a:t>
            </a:r>
            <a:r>
              <a:rPr lang="en-US" sz="900" dirty="0" err="1" smtClean="0"/>
              <a:t>Penner</a:t>
            </a:r>
            <a:r>
              <a:rPr lang="en-US" sz="900" dirty="0" smtClean="0"/>
              <a:t>, J. M. Prospero, K. E. Grant, G. H. Rau, and K. Kawamoto., 2002: Cloud susceptibility and the first aerosol indirect forcing: Sensitivity to black carbon and aerosol concentrations, J. </a:t>
            </a:r>
            <a:r>
              <a:rPr lang="en-US" sz="900" dirty="0" err="1" smtClean="0"/>
              <a:t>Geophys</a:t>
            </a:r>
            <a:r>
              <a:rPr lang="en-US" sz="900" dirty="0" smtClean="0"/>
              <a:t>. Res., 107, doi:10.1029/2000JD000 215. </a:t>
            </a:r>
          </a:p>
          <a:p>
            <a:r>
              <a:rPr lang="en-US" sz="900" dirty="0" err="1" smtClean="0"/>
              <a:t>Dusek</a:t>
            </a:r>
            <a:r>
              <a:rPr lang="en-US" sz="900" dirty="0" smtClean="0"/>
              <a:t> U., Coauthors, 2006: Size matters more than chemistry for cloud-nucleating ability of aerosol particles. Science, 312, 1375-1378. </a:t>
            </a:r>
          </a:p>
          <a:p>
            <a:r>
              <a:rPr lang="en-US" sz="900" dirty="0" err="1" smtClean="0"/>
              <a:t>Nenes</a:t>
            </a:r>
            <a:r>
              <a:rPr lang="en-US" sz="900" dirty="0" smtClean="0"/>
              <a:t>, A., </a:t>
            </a:r>
            <a:r>
              <a:rPr lang="en-US" sz="900" dirty="0" err="1" smtClean="0"/>
              <a:t>Charlson</a:t>
            </a:r>
            <a:r>
              <a:rPr lang="en-US" sz="900" dirty="0" smtClean="0"/>
              <a:t>, R.J., </a:t>
            </a:r>
            <a:r>
              <a:rPr lang="en-US" sz="900" dirty="0" err="1" smtClean="0"/>
              <a:t>Facchini</a:t>
            </a:r>
            <a:r>
              <a:rPr lang="en-US" sz="900" dirty="0" smtClean="0"/>
              <a:t>, M.C., </a:t>
            </a:r>
            <a:r>
              <a:rPr lang="en-US" sz="900" dirty="0" err="1" smtClean="0"/>
              <a:t>Kulmala</a:t>
            </a:r>
            <a:r>
              <a:rPr lang="en-US" sz="900" dirty="0" smtClean="0"/>
              <a:t>, M., </a:t>
            </a:r>
            <a:r>
              <a:rPr lang="en-US" sz="900" dirty="0" err="1" smtClean="0"/>
              <a:t>Laaksonen</a:t>
            </a:r>
            <a:r>
              <a:rPr lang="en-US" sz="900" dirty="0" smtClean="0"/>
              <a:t>, A., Seinfeld, J.H., 2002: Can chemical effects on cloud droplet number rival the first indirect effect? Geophysical Research Letters 29 (17), 1848. </a:t>
            </a:r>
            <a:endParaRPr lang="en-US" sz="9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991600" cy="6186309"/>
          </a:xfrm>
          <a:prstGeom prst="rect">
            <a:avLst/>
          </a:prstGeom>
          <a:noFill/>
        </p:spPr>
        <p:txBody>
          <a:bodyPr wrap="square" rtlCol="0">
            <a:spAutoFit/>
          </a:bodyPr>
          <a:lstStyle/>
          <a:p>
            <a:pPr algn="just"/>
            <a:r>
              <a:rPr lang="en-US" sz="1200" b="1" dirty="0" smtClean="0"/>
              <a:t>WRF/CHEM (Model) Configuration</a:t>
            </a:r>
          </a:p>
          <a:p>
            <a:pPr algn="just"/>
            <a:r>
              <a:rPr lang="en-US" sz="1200" dirty="0" smtClean="0"/>
              <a:t>The model used in this study is </a:t>
            </a:r>
            <a:r>
              <a:rPr lang="en-US" sz="1200" b="1" dirty="0" smtClean="0"/>
              <a:t>WRF/CHEM version 3.2.1 </a:t>
            </a:r>
            <a:r>
              <a:rPr lang="en-US" sz="1200" dirty="0" smtClean="0"/>
              <a:t>with the WRF-ARW dynamic core. The Chemistry routines in the model are  described by </a:t>
            </a:r>
            <a:r>
              <a:rPr lang="en-US" sz="1200" b="1" dirty="0" err="1" smtClean="0"/>
              <a:t>Grell</a:t>
            </a:r>
            <a:r>
              <a:rPr lang="en-US" sz="1200" b="1" dirty="0" smtClean="0"/>
              <a:t> et al. (2005) </a:t>
            </a:r>
            <a:r>
              <a:rPr lang="en-US" sz="1200" dirty="0" smtClean="0"/>
              <a:t>and the technical description of version 3 of WRF-ARW can be found in </a:t>
            </a:r>
            <a:r>
              <a:rPr lang="en-US" sz="1200" dirty="0" err="1" smtClean="0"/>
              <a:t>Skamarock</a:t>
            </a:r>
            <a:r>
              <a:rPr lang="en-US" sz="1200" dirty="0" smtClean="0"/>
              <a:t> et al (2008). </a:t>
            </a:r>
          </a:p>
          <a:p>
            <a:pPr algn="just"/>
            <a:endParaRPr lang="en-US" sz="1200" dirty="0" smtClean="0"/>
          </a:p>
          <a:p>
            <a:pPr algn="just"/>
            <a:r>
              <a:rPr lang="en-US" sz="1200" dirty="0" smtClean="0"/>
              <a:t>As mentioned before, the initial and boundary conditions required to run the ARW are provided by the GFS 1 degree FNL analysis. In addition, the NCEP Real-Time Global SST dataset (</a:t>
            </a:r>
            <a:r>
              <a:rPr lang="en-US" sz="1200" dirty="0" err="1" smtClean="0"/>
              <a:t>Gemmil</a:t>
            </a:r>
            <a:r>
              <a:rPr lang="en-US" sz="1200" dirty="0" smtClean="0"/>
              <a:t> et al 2007) is used to specify sea surface temperature for boundary and input files. </a:t>
            </a:r>
          </a:p>
          <a:p>
            <a:pPr algn="just"/>
            <a:endParaRPr lang="en-US" sz="1200" dirty="0" smtClean="0"/>
          </a:p>
          <a:p>
            <a:pPr algn="just"/>
            <a:r>
              <a:rPr lang="en-US" sz="1200" dirty="0" smtClean="0"/>
              <a:t>The background aerosol state in WRF/CHEM is populated by emission estimates. The static emission datasets are the </a:t>
            </a:r>
            <a:r>
              <a:rPr lang="en-US" sz="1200" b="1" dirty="0" smtClean="0"/>
              <a:t>GOCART climatology </a:t>
            </a:r>
            <a:r>
              <a:rPr lang="en-US" sz="1200" dirty="0" smtClean="0"/>
              <a:t>emissions dataset for natural and anthropogenic emissions (</a:t>
            </a:r>
            <a:r>
              <a:rPr lang="en-US" sz="1200" dirty="0" err="1" smtClean="0"/>
              <a:t>Ginoux</a:t>
            </a:r>
            <a:r>
              <a:rPr lang="en-US" sz="1200" dirty="0" smtClean="0"/>
              <a:t> et al. 2001) and the </a:t>
            </a:r>
            <a:r>
              <a:rPr lang="en-US" sz="1200" b="1" dirty="0" smtClean="0"/>
              <a:t>RETRO global emissions </a:t>
            </a:r>
            <a:r>
              <a:rPr lang="en-US" sz="1200" dirty="0" smtClean="0"/>
              <a:t>dataset for industrial emissions. (http://retro.enes.org/index.shtml) Daily varying emissions from wildfires come from </a:t>
            </a:r>
            <a:r>
              <a:rPr lang="en-US" sz="1200" b="1" dirty="0" smtClean="0"/>
              <a:t>MODIS global fire detection </a:t>
            </a:r>
            <a:r>
              <a:rPr lang="en-US" sz="1200" dirty="0" smtClean="0"/>
              <a:t>(Justice et al, 2002), and the WRF/CHEM wildfire emissions preprocessor. </a:t>
            </a:r>
          </a:p>
          <a:p>
            <a:pPr algn="just"/>
            <a:endParaRPr lang="en-US" sz="1200" dirty="0" smtClean="0"/>
          </a:p>
          <a:p>
            <a:pPr algn="just"/>
            <a:r>
              <a:rPr lang="en-US" sz="1200" dirty="0" smtClean="0"/>
              <a:t>Both the WRF-ARW dynamic core and the WRF/CHEM chemical drivers require parameterization of some physical processes. Aside from the aerosol model, the shortwave radiation model, and the microphysics model, the choices of other parameterizations do not impact the scientific goals of the study. Their choice is therefore somewhat arbitrary, as long as their inclusion does not cause unrealistic forecasts. </a:t>
            </a:r>
          </a:p>
          <a:p>
            <a:pPr algn="just"/>
            <a:endParaRPr lang="en-US" sz="1200" dirty="0" smtClean="0"/>
          </a:p>
          <a:p>
            <a:pPr algn="just"/>
            <a:r>
              <a:rPr lang="en-US" sz="1200" dirty="0" smtClean="0"/>
              <a:t>The other parameterization choices are</a:t>
            </a:r>
          </a:p>
          <a:p>
            <a:pPr algn="just"/>
            <a:r>
              <a:rPr lang="en-US" sz="1200" b="1" dirty="0" smtClean="0">
                <a:solidFill>
                  <a:srgbClr val="0070C0"/>
                </a:solidFill>
              </a:rPr>
              <a:t>• The MM5 rapid radiative transfer model (RRTM) for </a:t>
            </a:r>
            <a:r>
              <a:rPr lang="en-US" sz="1200" b="1" dirty="0" err="1" smtClean="0">
                <a:solidFill>
                  <a:srgbClr val="0070C0"/>
                </a:solidFill>
              </a:rPr>
              <a:t>longwave</a:t>
            </a:r>
            <a:r>
              <a:rPr lang="en-US" sz="1200" b="1" dirty="0" smtClean="0">
                <a:solidFill>
                  <a:srgbClr val="0070C0"/>
                </a:solidFill>
              </a:rPr>
              <a:t> radiation,</a:t>
            </a:r>
          </a:p>
          <a:p>
            <a:pPr algn="just"/>
            <a:r>
              <a:rPr lang="en-US" sz="1200" b="1" dirty="0" smtClean="0">
                <a:solidFill>
                  <a:srgbClr val="0070C0"/>
                </a:solidFill>
              </a:rPr>
              <a:t>• The MM5 similarity theory surface layer model,</a:t>
            </a:r>
          </a:p>
          <a:p>
            <a:pPr algn="just"/>
            <a:r>
              <a:rPr lang="en-US" sz="1200" b="1" dirty="0" smtClean="0">
                <a:solidFill>
                  <a:srgbClr val="0070C0"/>
                </a:solidFill>
              </a:rPr>
              <a:t>• The </a:t>
            </a:r>
            <a:r>
              <a:rPr lang="en-US" sz="1200" b="1" dirty="0" err="1" smtClean="0">
                <a:solidFill>
                  <a:srgbClr val="0070C0"/>
                </a:solidFill>
              </a:rPr>
              <a:t>Yonsei</a:t>
            </a:r>
            <a:r>
              <a:rPr lang="en-US" sz="1200" b="1" dirty="0" smtClean="0">
                <a:solidFill>
                  <a:srgbClr val="0070C0"/>
                </a:solidFill>
              </a:rPr>
              <a:t> </a:t>
            </a:r>
            <a:r>
              <a:rPr lang="en-US" sz="1200" b="1" dirty="0" err="1" smtClean="0">
                <a:solidFill>
                  <a:srgbClr val="0070C0"/>
                </a:solidFill>
              </a:rPr>
              <a:t>Univeristy</a:t>
            </a:r>
            <a:r>
              <a:rPr lang="en-US" sz="1200" b="1" dirty="0" smtClean="0">
                <a:solidFill>
                  <a:srgbClr val="0070C0"/>
                </a:solidFill>
              </a:rPr>
              <a:t> boundary layer model,</a:t>
            </a:r>
          </a:p>
          <a:p>
            <a:pPr algn="just"/>
            <a:r>
              <a:rPr lang="en-US" sz="1200" b="1" dirty="0" smtClean="0">
                <a:solidFill>
                  <a:srgbClr val="0070C0"/>
                </a:solidFill>
              </a:rPr>
              <a:t>• The Noah unified land surface model, and</a:t>
            </a:r>
          </a:p>
          <a:p>
            <a:pPr algn="just"/>
            <a:r>
              <a:rPr lang="en-US" sz="1200" b="1" dirty="0" smtClean="0">
                <a:solidFill>
                  <a:srgbClr val="0070C0"/>
                </a:solidFill>
              </a:rPr>
              <a:t>• Cloud resolving model with full microphysics.</a:t>
            </a:r>
          </a:p>
          <a:p>
            <a:endParaRPr lang="en-US" sz="1200" dirty="0" smtClean="0"/>
          </a:p>
          <a:p>
            <a:r>
              <a:rPr lang="en-US" sz="1200" dirty="0" smtClean="0"/>
              <a:t>The model grid has a </a:t>
            </a:r>
            <a:r>
              <a:rPr lang="en-US" sz="1200" b="1" dirty="0" smtClean="0">
                <a:solidFill>
                  <a:srgbClr val="FF0000"/>
                </a:solidFill>
              </a:rPr>
              <a:t>horizontal resolution of 3 km</a:t>
            </a:r>
            <a:r>
              <a:rPr lang="en-US" sz="1200" dirty="0" smtClean="0"/>
              <a:t>. The domain extends meridionally from 15 degrees south  latitude to 36 degrees north latitude, or from well south of the typical summer ITCZ position to the middle of  the Tibetan Plateau. The zonal extent of the domain is from 56 degrees east longitude to 106 degrees east longitude, or from the eastern end of the Arabian peninsula to the Gulf of  Tonkin at 20 degrees north. </a:t>
            </a:r>
          </a:p>
          <a:p>
            <a:endParaRPr lang="en-US" sz="1200" dirty="0" smtClean="0"/>
          </a:p>
          <a:p>
            <a:r>
              <a:rPr lang="en-US" sz="1200" dirty="0" smtClean="0"/>
              <a:t>The grid vertical dimension is divided into </a:t>
            </a:r>
            <a:r>
              <a:rPr lang="en-US" sz="1200" b="1" dirty="0" smtClean="0">
                <a:solidFill>
                  <a:srgbClr val="FF0000"/>
                </a:solidFill>
              </a:rPr>
              <a:t>28 levels</a:t>
            </a:r>
            <a:r>
              <a:rPr lang="en-US" sz="1200" dirty="0" smtClean="0"/>
              <a:t>. The WRF-ARW vertical coordinate is a terrain following coordinate based on the computed hydrostatic surface pressure. The vertical coordinate η is calculated by                                 </a:t>
            </a:r>
            <a:r>
              <a:rPr lang="en-US" sz="1200" i="1" dirty="0" smtClean="0"/>
              <a:t>,  where </a:t>
            </a:r>
            <a:r>
              <a:rPr lang="en-US" sz="1200" b="1" i="1" dirty="0" smtClean="0"/>
              <a:t>p</a:t>
            </a:r>
            <a:r>
              <a:rPr lang="en-US" sz="1200" b="1" i="1" baseline="-25000" dirty="0" smtClean="0"/>
              <a:t>h </a:t>
            </a:r>
            <a:r>
              <a:rPr lang="en-US" sz="1200" dirty="0" smtClean="0"/>
              <a:t>refers to the hydrostatic component of the local pressure,</a:t>
            </a:r>
            <a:r>
              <a:rPr lang="en-US" sz="1200" i="1" dirty="0" smtClean="0"/>
              <a:t> </a:t>
            </a:r>
            <a:r>
              <a:rPr lang="en-US" sz="1200" b="1" i="1" dirty="0" err="1" smtClean="0"/>
              <a:t>p</a:t>
            </a:r>
            <a:r>
              <a:rPr lang="en-US" sz="1200" b="1" i="1" baseline="-25000" dirty="0" err="1" smtClean="0"/>
              <a:t>hs</a:t>
            </a:r>
            <a:r>
              <a:rPr lang="en-US" sz="1200" i="1" baseline="-25000" dirty="0" smtClean="0"/>
              <a:t> </a:t>
            </a:r>
            <a:r>
              <a:rPr lang="en-US" sz="1200" dirty="0" smtClean="0"/>
              <a:t>is the hydrostatic pressure at the surface, and </a:t>
            </a:r>
            <a:r>
              <a:rPr lang="en-US" sz="1200" b="1" i="1" dirty="0" err="1" smtClean="0"/>
              <a:t>p</a:t>
            </a:r>
            <a:r>
              <a:rPr lang="en-US" sz="1200" b="1" i="1" baseline="-25000" dirty="0" err="1" smtClean="0"/>
              <a:t>ht</a:t>
            </a:r>
            <a:r>
              <a:rPr lang="en-US" sz="1200" b="1" i="1" dirty="0" smtClean="0"/>
              <a:t> </a:t>
            </a:r>
            <a:r>
              <a:rPr lang="en-US" sz="1200" dirty="0" smtClean="0"/>
              <a:t>is the fixed pressure of the model top boundary (50 </a:t>
            </a:r>
            <a:r>
              <a:rPr lang="en-US" sz="1200" dirty="0" err="1" smtClean="0"/>
              <a:t>hPa</a:t>
            </a:r>
            <a:r>
              <a:rPr lang="en-US" sz="1200" dirty="0" smtClean="0"/>
              <a:t> in this study). The vertical coordinate thus varies from 0 to 1. The 34 levels in this study are slightly unbalanced with closer spacing below η = 0.7.</a:t>
            </a:r>
            <a:endParaRPr lang="en-US" sz="1200" dirty="0"/>
          </a:p>
        </p:txBody>
      </p:sp>
      <p:pic>
        <p:nvPicPr>
          <p:cNvPr id="34818" name="Picture 2"/>
          <p:cNvPicPr>
            <a:picLocks noChangeAspect="1" noChangeArrowheads="1"/>
          </p:cNvPicPr>
          <p:nvPr/>
        </p:nvPicPr>
        <p:blipFill>
          <a:blip r:embed="rId3" cstate="print"/>
          <a:srcRect/>
          <a:stretch>
            <a:fillRect/>
          </a:stretch>
        </p:blipFill>
        <p:spPr bwMode="auto">
          <a:xfrm>
            <a:off x="5257800" y="5867400"/>
            <a:ext cx="1240971" cy="182880"/>
          </a:xfrm>
          <a:prstGeom prst="rect">
            <a:avLst/>
          </a:prstGeom>
          <a:noFill/>
          <a:ln w="9525">
            <a:noFill/>
            <a:miter lim="800000"/>
            <a:headEnd/>
            <a:tailEnd/>
          </a:ln>
        </p:spPr>
      </p:pic>
      <p:sp>
        <p:nvSpPr>
          <p:cNvPr id="4" name="TextBox 3"/>
          <p:cNvSpPr txBox="1"/>
          <p:nvPr/>
        </p:nvSpPr>
        <p:spPr>
          <a:xfrm>
            <a:off x="3276600" y="0"/>
            <a:ext cx="2837636" cy="523220"/>
          </a:xfrm>
          <a:prstGeom prst="rect">
            <a:avLst/>
          </a:prstGeom>
          <a:noFill/>
        </p:spPr>
        <p:txBody>
          <a:bodyPr wrap="none" rtlCol="0">
            <a:spAutoFit/>
          </a:bodyPr>
          <a:lstStyle/>
          <a:p>
            <a:pPr algn="ctr"/>
            <a:r>
              <a:rPr lang="en-US" sz="2800" b="1" dirty="0" smtClean="0">
                <a:solidFill>
                  <a:srgbClr val="C00000"/>
                </a:solidFill>
                <a:effectLst>
                  <a:outerShdw blurRad="38100" dist="38100" dir="2700000" algn="tl">
                    <a:srgbClr val="000000">
                      <a:alpha val="43137"/>
                    </a:srgbClr>
                  </a:outerShdw>
                </a:effectLst>
              </a:rPr>
              <a:t>Modeling Aspects</a:t>
            </a:r>
            <a:endParaRPr lang="en-US" sz="28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1"/>
            <a:ext cx="8763000" cy="6370975"/>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Text explaining indirect effect without prognostic aerosols in WRF</a:t>
            </a:r>
          </a:p>
          <a:p>
            <a:pPr algn="ctr"/>
            <a:r>
              <a:rPr lang="en-US" b="1" dirty="0" smtClean="0">
                <a:effectLst>
                  <a:outerShdw blurRad="38100" dist="38100" dir="2700000" algn="tl">
                    <a:srgbClr val="000000">
                      <a:alpha val="43137"/>
                    </a:srgbClr>
                  </a:outerShdw>
                </a:effectLst>
              </a:rPr>
              <a:t> </a:t>
            </a:r>
          </a:p>
          <a:p>
            <a:pPr algn="just"/>
            <a:r>
              <a:rPr lang="en-US" sz="1200" dirty="0" smtClean="0"/>
              <a:t>The main engine behind the indirect effect in monsoon depressions experiments is the WRF/ARW and its two physics models, the </a:t>
            </a:r>
            <a:r>
              <a:rPr lang="en-US" sz="1200" b="1" dirty="0" smtClean="0">
                <a:solidFill>
                  <a:srgbClr val="FF0000"/>
                </a:solidFill>
              </a:rPr>
              <a:t>Lin-Purdue microphysics scheme</a:t>
            </a:r>
            <a:r>
              <a:rPr lang="en-US" sz="1200" dirty="0" smtClean="0"/>
              <a:t> and the interstitial aerosol to </a:t>
            </a:r>
            <a:r>
              <a:rPr lang="en-US" sz="1200" dirty="0" err="1" smtClean="0"/>
              <a:t>ccn</a:t>
            </a:r>
            <a:r>
              <a:rPr lang="en-US" sz="1200" dirty="0" smtClean="0"/>
              <a:t> solver </a:t>
            </a:r>
            <a:r>
              <a:rPr lang="en-US" sz="1200" dirty="0" err="1" smtClean="0"/>
              <a:t>prescribe_aerosol_mixactivate</a:t>
            </a:r>
            <a:r>
              <a:rPr lang="en-US" sz="1200" dirty="0" smtClean="0"/>
              <a:t>. First we will look at the </a:t>
            </a:r>
            <a:r>
              <a:rPr lang="en-US" sz="1200" b="1" dirty="0" smtClean="0"/>
              <a:t>Lin-Purdue microphysics</a:t>
            </a:r>
            <a:r>
              <a:rPr lang="en-US" sz="1200" dirty="0" smtClean="0"/>
              <a:t>.</a:t>
            </a:r>
          </a:p>
          <a:p>
            <a:pPr algn="just"/>
            <a:r>
              <a:rPr lang="en-US" sz="1200" b="1" dirty="0" smtClean="0">
                <a:solidFill>
                  <a:srgbClr val="FF0000"/>
                </a:solidFill>
              </a:rPr>
              <a:t>Microphysics</a:t>
            </a:r>
            <a:r>
              <a:rPr lang="en-US" sz="1200" dirty="0" smtClean="0"/>
              <a:t> models calculate the production and loss of hydrometeors in saturated  regions of the parent model. This particular scheme tracks </a:t>
            </a:r>
            <a:r>
              <a:rPr lang="en-US" sz="1200" b="1" dirty="0" smtClean="0">
                <a:solidFill>
                  <a:srgbClr val="FF0000"/>
                </a:solidFill>
              </a:rPr>
              <a:t>5 types of hydrometeor</a:t>
            </a:r>
            <a:r>
              <a:rPr lang="en-US" sz="1200" dirty="0" smtClean="0"/>
              <a:t>. The two suspended in cloud are </a:t>
            </a:r>
            <a:r>
              <a:rPr lang="en-US" sz="1200" b="1" dirty="0" smtClean="0">
                <a:solidFill>
                  <a:srgbClr val="FF0000"/>
                </a:solidFill>
              </a:rPr>
              <a:t>liquid water </a:t>
            </a:r>
            <a:r>
              <a:rPr lang="en-US" sz="1200" dirty="0" smtClean="0"/>
              <a:t>(</a:t>
            </a:r>
            <a:r>
              <a:rPr lang="en-US" sz="1200" dirty="0" err="1" smtClean="0"/>
              <a:t>qcl</a:t>
            </a:r>
            <a:r>
              <a:rPr lang="en-US" sz="1200" dirty="0" smtClean="0"/>
              <a:t>) and </a:t>
            </a:r>
            <a:r>
              <a:rPr lang="en-US" sz="1200" b="1" dirty="0" smtClean="0">
                <a:solidFill>
                  <a:srgbClr val="FF0000"/>
                </a:solidFill>
              </a:rPr>
              <a:t>ice</a:t>
            </a:r>
            <a:r>
              <a:rPr lang="en-US" sz="1200" dirty="0" smtClean="0"/>
              <a:t> (</a:t>
            </a:r>
            <a:r>
              <a:rPr lang="en-US" sz="1200" dirty="0" err="1" smtClean="0"/>
              <a:t>qci</a:t>
            </a:r>
            <a:r>
              <a:rPr lang="en-US" sz="1200" dirty="0" smtClean="0"/>
              <a:t>). The so-called precipitating hydrometeors are </a:t>
            </a:r>
            <a:r>
              <a:rPr lang="en-US" sz="1200" b="1" dirty="0" smtClean="0">
                <a:solidFill>
                  <a:srgbClr val="FF0000"/>
                </a:solidFill>
              </a:rPr>
              <a:t>rain</a:t>
            </a:r>
            <a:r>
              <a:rPr lang="en-US" sz="1200" dirty="0" smtClean="0"/>
              <a:t> (R), </a:t>
            </a:r>
            <a:r>
              <a:rPr lang="en-US" sz="1200" b="1" dirty="0" smtClean="0">
                <a:solidFill>
                  <a:srgbClr val="FF0000"/>
                </a:solidFill>
              </a:rPr>
              <a:t>snow</a:t>
            </a:r>
            <a:r>
              <a:rPr lang="en-US" sz="1200" dirty="0" smtClean="0"/>
              <a:t>  (S), and </a:t>
            </a:r>
            <a:r>
              <a:rPr lang="en-US" sz="1200" b="1" dirty="0" smtClean="0">
                <a:solidFill>
                  <a:srgbClr val="FF0000"/>
                </a:solidFill>
              </a:rPr>
              <a:t>hail</a:t>
            </a:r>
            <a:r>
              <a:rPr lang="en-US" sz="1200" dirty="0" smtClean="0"/>
              <a:t> (H). </a:t>
            </a:r>
            <a:r>
              <a:rPr lang="en-US" sz="1200" b="1" dirty="0" smtClean="0">
                <a:solidFill>
                  <a:srgbClr val="FF0000"/>
                </a:solidFill>
              </a:rPr>
              <a:t>Water vapor is also tracked</a:t>
            </a:r>
            <a:r>
              <a:rPr lang="en-US" sz="1200" dirty="0" smtClean="0"/>
              <a:t>, since it provides source terms for the other hydrometeors, and the microphysics term must begin to cannibalize some of the hydrometeors if the water vapor mixing ratio drops below saturation level.</a:t>
            </a:r>
          </a:p>
          <a:p>
            <a:pPr algn="just"/>
            <a:r>
              <a:rPr lang="en-US" sz="1200" b="1" dirty="0" smtClean="0">
                <a:solidFill>
                  <a:srgbClr val="FF0000"/>
                </a:solidFill>
              </a:rPr>
              <a:t> A partial differential equation is solved for each class of hydrometeor</a:t>
            </a:r>
            <a:r>
              <a:rPr lang="en-US" sz="1200" dirty="0" smtClean="0"/>
              <a:t>, with processes such as </a:t>
            </a:r>
            <a:r>
              <a:rPr lang="en-US" sz="1200" b="1" dirty="0" smtClean="0">
                <a:solidFill>
                  <a:srgbClr val="FF0000"/>
                </a:solidFill>
              </a:rPr>
              <a:t>riming, freezing, melting, accretion, and evaporation represented by empirical source/sink terms in the equations.</a:t>
            </a:r>
            <a:r>
              <a:rPr lang="en-US" sz="1200" dirty="0" smtClean="0"/>
              <a:t> The equation for rain contains a term for </a:t>
            </a:r>
            <a:r>
              <a:rPr lang="en-US" sz="1200" dirty="0" err="1" smtClean="0"/>
              <a:t>autoconversion</a:t>
            </a:r>
            <a:r>
              <a:rPr lang="en-US" sz="1200" dirty="0" smtClean="0"/>
              <a:t> (i.e. collision and </a:t>
            </a:r>
            <a:r>
              <a:rPr lang="en-US" sz="1200" dirty="0" err="1" smtClean="0"/>
              <a:t>coallescence</a:t>
            </a:r>
            <a:r>
              <a:rPr lang="en-US" sz="1200" dirty="0" smtClean="0"/>
              <a:t> of cloud droplets) which is a source for the rainwater mixing ratio (R).  It is through this </a:t>
            </a:r>
            <a:r>
              <a:rPr lang="en-US" sz="1200" b="1" dirty="0" err="1" smtClean="0">
                <a:solidFill>
                  <a:srgbClr val="FF0000"/>
                </a:solidFill>
              </a:rPr>
              <a:t>autoconversion</a:t>
            </a:r>
            <a:r>
              <a:rPr lang="en-US" sz="1200" dirty="0" smtClean="0"/>
              <a:t> term that indirect </a:t>
            </a:r>
            <a:r>
              <a:rPr lang="en-US" sz="1200" b="1" dirty="0" smtClean="0">
                <a:solidFill>
                  <a:srgbClr val="FF0000"/>
                </a:solidFill>
              </a:rPr>
              <a:t>effects of aerosols can effect the production of rain in the WRF</a:t>
            </a:r>
            <a:r>
              <a:rPr lang="en-US" sz="1200" dirty="0" smtClean="0"/>
              <a:t>. High aerosol concentration within a cloud causes the cloud-droplet distribution to be skewed towards smaller drops. This negative skew causes the </a:t>
            </a:r>
            <a:r>
              <a:rPr lang="en-US" sz="1200" dirty="0" err="1" smtClean="0"/>
              <a:t>autoconversion</a:t>
            </a:r>
            <a:r>
              <a:rPr lang="en-US" sz="1200" dirty="0" smtClean="0"/>
              <a:t> process to be less efficient at producing rain. Key modifications have  been made to the original Lin scheme based on the theoretical work of </a:t>
            </a:r>
            <a:r>
              <a:rPr lang="en-US" sz="1200" dirty="0" err="1" smtClean="0"/>
              <a:t>Yangang</a:t>
            </a:r>
            <a:r>
              <a:rPr lang="en-US" sz="1200" dirty="0" smtClean="0"/>
              <a:t> Liu and other</a:t>
            </a:r>
          </a:p>
          <a:p>
            <a:pPr algn="just"/>
            <a:r>
              <a:rPr lang="en-US" sz="1200" dirty="0" smtClean="0"/>
              <a:t> collaborators. The </a:t>
            </a:r>
            <a:r>
              <a:rPr lang="en-US" sz="1200" dirty="0" err="1" smtClean="0"/>
              <a:t>autoconversion</a:t>
            </a:r>
            <a:r>
              <a:rPr lang="en-US" sz="1200" dirty="0" smtClean="0"/>
              <a:t> rate is now truncated based on the cloud droplet concentration and the relative dispersion of the cloud droplet distribution. The relative dispersion is calculated within the Lin scheme at each </a:t>
            </a:r>
            <a:r>
              <a:rPr lang="en-US" sz="1200" dirty="0" err="1" smtClean="0"/>
              <a:t>timestep</a:t>
            </a:r>
            <a:r>
              <a:rPr lang="en-US" sz="1200" dirty="0" smtClean="0"/>
              <a:t> based on the  number of newly activated cloud-condensation nuclei. The job of calculating new activated </a:t>
            </a:r>
            <a:r>
              <a:rPr lang="en-US" sz="1200" dirty="0" err="1" smtClean="0"/>
              <a:t>ccn</a:t>
            </a:r>
            <a:r>
              <a:rPr lang="en-US" sz="1200" dirty="0" smtClean="0"/>
              <a:t> is handled by the separate code </a:t>
            </a:r>
            <a:r>
              <a:rPr lang="en-US" sz="1200" dirty="0" err="1" smtClean="0"/>
              <a:t>prescribe_aerosol_mixactivate</a:t>
            </a:r>
            <a:r>
              <a:rPr lang="en-US" sz="1200" dirty="0" smtClean="0"/>
              <a:t>. Based on the aerosol number concentration, </a:t>
            </a:r>
            <a:r>
              <a:rPr lang="en-US" sz="1200" dirty="0" err="1" smtClean="0"/>
              <a:t>supersaturation</a:t>
            </a:r>
            <a:r>
              <a:rPr lang="en-US" sz="1200" dirty="0" smtClean="0"/>
              <a:t> and other environmental parameters, </a:t>
            </a:r>
            <a:r>
              <a:rPr lang="en-US" sz="1200" dirty="0" err="1" smtClean="0"/>
              <a:t>prescribe_aerosol_mixactivate</a:t>
            </a:r>
            <a:r>
              <a:rPr lang="en-US" sz="1200" dirty="0" smtClean="0"/>
              <a:t> calculates the number of interstitial aerosols which grow </a:t>
            </a:r>
            <a:r>
              <a:rPr lang="en-US" sz="1200" dirty="0" err="1" smtClean="0"/>
              <a:t>hygroscopically</a:t>
            </a:r>
            <a:r>
              <a:rPr lang="en-US" sz="1200" dirty="0" smtClean="0"/>
              <a:t> to the point at which they are </a:t>
            </a:r>
            <a:r>
              <a:rPr lang="en-US" sz="1200" dirty="0" err="1" smtClean="0"/>
              <a:t>ccn</a:t>
            </a:r>
            <a:r>
              <a:rPr lang="en-US" sz="1200" dirty="0" smtClean="0"/>
              <a:t> and the number of </a:t>
            </a:r>
            <a:r>
              <a:rPr lang="en-US" sz="1200" dirty="0" err="1" smtClean="0"/>
              <a:t>ccn</a:t>
            </a:r>
            <a:r>
              <a:rPr lang="en-US" sz="1200" dirty="0" smtClean="0"/>
              <a:t> which return to the interstitial state in the case of a less than saturated environment. </a:t>
            </a:r>
          </a:p>
          <a:p>
            <a:pPr algn="just"/>
            <a:r>
              <a:rPr lang="en-US" sz="1200" dirty="0" smtClean="0"/>
              <a:t>	Under normal operation of the WRF/CHEM model, the prognostic aerosol solver would provide an aerosol number concentration to </a:t>
            </a:r>
            <a:r>
              <a:rPr lang="en-US" sz="1200" dirty="0" err="1" smtClean="0"/>
              <a:t>prescribe_aerosol_mixactivate</a:t>
            </a:r>
            <a:r>
              <a:rPr lang="en-US" sz="1200" dirty="0" smtClean="0"/>
              <a:t>. In the experiments currently examining the indirect aerosol effect in monsoon depressions, this aerosol number concentration is fed directly to the model as a user provided input. In each the control forecasts and the forecasts with enhanced indirect effect, the profile of aerosol number concentration does not vary horizontally over the domain. </a:t>
            </a:r>
            <a:r>
              <a:rPr lang="en-US" sz="1200" b="1" dirty="0" smtClean="0">
                <a:solidFill>
                  <a:srgbClr val="FF0000"/>
                </a:solidFill>
              </a:rPr>
              <a:t>In the control forecasts, the number concentration is invariant in the vertical as well and is set at </a:t>
            </a:r>
            <a:r>
              <a:rPr lang="en-US" sz="1400" b="1" dirty="0" smtClean="0">
                <a:solidFill>
                  <a:srgbClr val="7030A0"/>
                </a:solidFill>
              </a:rPr>
              <a:t>10</a:t>
            </a:r>
            <a:r>
              <a:rPr lang="en-US" sz="1400" b="1" baseline="30000" dirty="0" smtClean="0">
                <a:solidFill>
                  <a:srgbClr val="7030A0"/>
                </a:solidFill>
              </a:rPr>
              <a:t>8</a:t>
            </a:r>
            <a:r>
              <a:rPr lang="en-US" sz="1400" b="1" dirty="0" smtClean="0">
                <a:solidFill>
                  <a:srgbClr val="7030A0"/>
                </a:solidFill>
              </a:rPr>
              <a:t> /kg </a:t>
            </a:r>
            <a:r>
              <a:rPr lang="en-US" sz="1200" b="1" dirty="0" smtClean="0">
                <a:solidFill>
                  <a:srgbClr val="FF0000"/>
                </a:solidFill>
              </a:rPr>
              <a:t>dry air.</a:t>
            </a:r>
            <a:r>
              <a:rPr lang="en-US" sz="1200" dirty="0" smtClean="0"/>
              <a:t> These are the conditions that the model would forecast under if the WRF-ARW model was run in standard configuration with no additional input, and </a:t>
            </a:r>
            <a:r>
              <a:rPr lang="en-US" sz="1200" b="1" dirty="0" smtClean="0">
                <a:solidFill>
                  <a:srgbClr val="FF0000"/>
                </a:solidFill>
              </a:rPr>
              <a:t>represent a clean air</a:t>
            </a:r>
            <a:r>
              <a:rPr lang="en-US" sz="1200" dirty="0" smtClean="0"/>
              <a:t> </a:t>
            </a:r>
            <a:r>
              <a:rPr lang="en-US" sz="1200" b="1" dirty="0" smtClean="0">
                <a:solidFill>
                  <a:srgbClr val="FF0000"/>
                </a:solidFill>
              </a:rPr>
              <a:t>marine environment. </a:t>
            </a:r>
            <a:r>
              <a:rPr lang="en-US" sz="1200" dirty="0" smtClean="0"/>
              <a:t>For the forecasts with enhanced </a:t>
            </a:r>
            <a:r>
              <a:rPr lang="en-US" sz="1200" b="1" dirty="0" smtClean="0">
                <a:solidFill>
                  <a:srgbClr val="FF0000"/>
                </a:solidFill>
              </a:rPr>
              <a:t>indirect effects</a:t>
            </a:r>
            <a:r>
              <a:rPr lang="en-US" sz="1200" dirty="0" smtClean="0"/>
              <a:t>, the aerosol number concentration varies in the vertical dimension, with </a:t>
            </a:r>
            <a:r>
              <a:rPr lang="en-US" sz="1200" b="1" dirty="0" smtClean="0">
                <a:solidFill>
                  <a:srgbClr val="FF0000"/>
                </a:solidFill>
              </a:rPr>
              <a:t>a peak value of over </a:t>
            </a:r>
            <a:r>
              <a:rPr lang="en-US" sz="1400" b="1" dirty="0" smtClean="0">
                <a:solidFill>
                  <a:srgbClr val="7030A0"/>
                </a:solidFill>
              </a:rPr>
              <a:t>5.0 x 10</a:t>
            </a:r>
            <a:r>
              <a:rPr lang="en-US" sz="1400" b="1" baseline="30000" dirty="0" smtClean="0">
                <a:solidFill>
                  <a:srgbClr val="7030A0"/>
                </a:solidFill>
              </a:rPr>
              <a:t>11</a:t>
            </a:r>
            <a:r>
              <a:rPr lang="en-US" sz="1400" b="1" dirty="0" smtClean="0">
                <a:solidFill>
                  <a:srgbClr val="7030A0"/>
                </a:solidFill>
              </a:rPr>
              <a:t> /kg </a:t>
            </a:r>
            <a:r>
              <a:rPr lang="en-US" sz="1200" b="1" dirty="0" smtClean="0">
                <a:solidFill>
                  <a:srgbClr val="FF0000"/>
                </a:solidFill>
              </a:rPr>
              <a:t>dry air just above the boundary layer and tapering quickly to 10</a:t>
            </a:r>
            <a:r>
              <a:rPr lang="en-US" sz="1200" b="1" baseline="30000" dirty="0" smtClean="0">
                <a:solidFill>
                  <a:srgbClr val="FF0000"/>
                </a:solidFill>
              </a:rPr>
              <a:t>10</a:t>
            </a:r>
            <a:r>
              <a:rPr lang="en-US" sz="1200" b="1" dirty="0" smtClean="0">
                <a:solidFill>
                  <a:srgbClr val="FF0000"/>
                </a:solidFill>
              </a:rPr>
              <a:t> at upper levels. </a:t>
            </a:r>
            <a:r>
              <a:rPr lang="en-US" sz="1200" dirty="0" smtClean="0"/>
              <a:t>These values are indicative of polluted conditions measured in several Indian Ocean field experiments. The vertical shape of the profile matches that of a Bay of Bengal pollution plume forecast by the WRF/CHEM run with full chemistry and aerosol emissions for the 2007 summer monsoon season. </a:t>
            </a:r>
          </a:p>
          <a:p>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809" y="2808982"/>
            <a:ext cx="8265791" cy="1077218"/>
          </a:xfrm>
          <a:prstGeom prst="rect">
            <a:avLst/>
          </a:prstGeom>
          <a:solidFill>
            <a:srgbClr val="92D050">
              <a:alpha val="61000"/>
            </a:srgbClr>
          </a:solidFill>
          <a:ln w="38100">
            <a:solidFill>
              <a:srgbClr val="FF0000"/>
            </a:solidFill>
          </a:ln>
        </p:spPr>
        <p:txBody>
          <a:bodyPr wrap="square" rtlCol="0">
            <a:spAutoFit/>
          </a:bodyPr>
          <a:lstStyle/>
          <a:p>
            <a:pPr algn="ctr"/>
            <a:r>
              <a:rPr lang="en-US" sz="3200" b="1" dirty="0" smtClean="0"/>
              <a:t>Disruption of Organization of Convection Leading to the Demise of Monsoon Depressions  </a:t>
            </a:r>
            <a:endParaRPr lang="en-US"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75"/>
            <a:ext cx="9144000" cy="1143000"/>
          </a:xfrm>
        </p:spPr>
        <p:txBody>
          <a:bodyPr>
            <a:noAutofit/>
          </a:bodyPr>
          <a:lstStyle/>
          <a:p>
            <a:r>
              <a:rPr lang="en-US" sz="2000" dirty="0" smtClean="0">
                <a:solidFill>
                  <a:srgbClr val="FF0000"/>
                </a:solidFill>
              </a:rPr>
              <a:t>Methodology for determining activated CCN over Bay of Bengal and Northern India in WRF/CHEM cloud-resolving forecasts of monsoon depressions</a:t>
            </a:r>
            <a:endParaRPr lang="en-US" sz="2000" b="1" dirty="0">
              <a:solidFill>
                <a:srgbClr val="FF0000"/>
              </a:solidFill>
            </a:endParaRPr>
          </a:p>
        </p:txBody>
      </p:sp>
      <p:sp>
        <p:nvSpPr>
          <p:cNvPr id="5" name="TextBox 4"/>
          <p:cNvSpPr txBox="1"/>
          <p:nvPr/>
        </p:nvSpPr>
        <p:spPr>
          <a:xfrm>
            <a:off x="152401" y="1066800"/>
            <a:ext cx="8762999" cy="5355312"/>
          </a:xfrm>
          <a:prstGeom prst="rect">
            <a:avLst/>
          </a:prstGeom>
          <a:noFill/>
        </p:spPr>
        <p:txBody>
          <a:bodyPr wrap="square" rtlCol="0">
            <a:spAutoFit/>
          </a:bodyPr>
          <a:lstStyle/>
          <a:p>
            <a:pPr algn="just">
              <a:buFont typeface="Arial" pitchFamily="34" charset="0"/>
              <a:buChar char="•"/>
            </a:pPr>
            <a:r>
              <a:rPr lang="en-US" dirty="0" smtClean="0"/>
              <a:t>	The WRF/</a:t>
            </a:r>
            <a:r>
              <a:rPr lang="en-US" dirty="0" err="1" smtClean="0"/>
              <a:t>Chem</a:t>
            </a:r>
            <a:r>
              <a:rPr lang="en-US" dirty="0" smtClean="0"/>
              <a:t> regional model has the ability to estimate the impact of the aerosol second indirect effect on precipitation when aerosols and clouds are co-located in the model.</a:t>
            </a:r>
          </a:p>
          <a:p>
            <a:pPr algn="just">
              <a:buFont typeface="Wingdings" pitchFamily="2" charset="2"/>
              <a:buChar char="§"/>
            </a:pPr>
            <a:r>
              <a:rPr lang="en-US" dirty="0" smtClean="0"/>
              <a:t>  The WRF/</a:t>
            </a:r>
            <a:r>
              <a:rPr lang="en-US" dirty="0" err="1" smtClean="0"/>
              <a:t>Chem</a:t>
            </a:r>
            <a:r>
              <a:rPr lang="en-US" dirty="0" smtClean="0"/>
              <a:t> simulates this phenomena by a </a:t>
            </a:r>
            <a:r>
              <a:rPr lang="en-US" dirty="0" smtClean="0">
                <a:solidFill>
                  <a:srgbClr val="FF0000"/>
                </a:solidFill>
              </a:rPr>
              <a:t>three-step process. </a:t>
            </a:r>
            <a:r>
              <a:rPr lang="en-US" dirty="0" smtClean="0"/>
              <a:t/>
            </a:r>
            <a:br>
              <a:rPr lang="en-US" dirty="0" smtClean="0"/>
            </a:br>
            <a:r>
              <a:rPr lang="en-US" dirty="0" smtClean="0"/>
              <a:t>First, the aerosol chemistry and model advection determine the </a:t>
            </a:r>
            <a:r>
              <a:rPr lang="en-US" dirty="0" smtClean="0">
                <a:solidFill>
                  <a:srgbClr val="FF0000"/>
                </a:solidFill>
              </a:rPr>
              <a:t>aerosol number concentration</a:t>
            </a:r>
            <a:r>
              <a:rPr lang="en-US" dirty="0" smtClean="0"/>
              <a:t> at a given model grid point.</a:t>
            </a:r>
          </a:p>
          <a:p>
            <a:pPr>
              <a:buFont typeface="Arial" pitchFamily="34" charset="0"/>
              <a:buChar char="•"/>
            </a:pPr>
            <a:r>
              <a:rPr lang="en-US" dirty="0" smtClean="0"/>
              <a:t> 	Second, some number of interstitial </a:t>
            </a:r>
            <a:r>
              <a:rPr lang="en-US" dirty="0" smtClean="0">
                <a:solidFill>
                  <a:srgbClr val="FF0000"/>
                </a:solidFill>
              </a:rPr>
              <a:t>aerosol are converted into cloud condensation nuclei (</a:t>
            </a:r>
            <a:r>
              <a:rPr lang="en-US" dirty="0" err="1" smtClean="0">
                <a:solidFill>
                  <a:srgbClr val="FF0000"/>
                </a:solidFill>
              </a:rPr>
              <a:t>ccn</a:t>
            </a:r>
            <a:r>
              <a:rPr lang="en-US" dirty="0" smtClean="0">
                <a:solidFill>
                  <a:srgbClr val="FF0000"/>
                </a:solidFill>
              </a:rPr>
              <a:t>)</a:t>
            </a:r>
            <a:r>
              <a:rPr lang="en-US" dirty="0" smtClean="0"/>
              <a:t>. This number is based on aerosol number concentration, </a:t>
            </a:r>
            <a:r>
              <a:rPr lang="en-US" dirty="0" err="1" smtClean="0"/>
              <a:t>supersaturation</a:t>
            </a:r>
            <a:r>
              <a:rPr lang="en-US" dirty="0" smtClean="0"/>
              <a:t>, pressure, temperature and some chemical characteristics of the aerosol themselves. </a:t>
            </a:r>
          </a:p>
          <a:p>
            <a:pPr>
              <a:buFont typeface="Arial" pitchFamily="34" charset="0"/>
              <a:buChar char="•"/>
            </a:pPr>
            <a:r>
              <a:rPr lang="en-US" dirty="0" smtClean="0"/>
              <a:t>  	Third, the new </a:t>
            </a:r>
            <a:r>
              <a:rPr lang="en-US" dirty="0" smtClean="0">
                <a:solidFill>
                  <a:srgbClr val="FF0000"/>
                </a:solidFill>
              </a:rPr>
              <a:t>CCN are added to the cloud droplet number concentration </a:t>
            </a:r>
            <a:r>
              <a:rPr lang="en-US" dirty="0" smtClean="0"/>
              <a:t>and this is used by the microphysics driver to compute </a:t>
            </a:r>
            <a:r>
              <a:rPr lang="en-US" dirty="0" err="1" smtClean="0"/>
              <a:t>autoconversion</a:t>
            </a:r>
            <a:r>
              <a:rPr lang="en-US" dirty="0" smtClean="0"/>
              <a:t> from cloud droplets to rain. </a:t>
            </a:r>
          </a:p>
          <a:p>
            <a:pPr>
              <a:buFont typeface="Arial" pitchFamily="34" charset="0"/>
              <a:buChar char="•"/>
            </a:pPr>
            <a:endParaRPr lang="en-US" dirty="0" smtClean="0"/>
          </a:p>
          <a:p>
            <a:pPr>
              <a:buFont typeface="Arial" pitchFamily="34" charset="0"/>
              <a:buChar char="•"/>
            </a:pPr>
            <a:r>
              <a:rPr lang="en-US" dirty="0" smtClean="0"/>
              <a:t> 	</a:t>
            </a:r>
            <a:r>
              <a:rPr lang="en-US" b="1" dirty="0" smtClean="0">
                <a:solidFill>
                  <a:srgbClr val="0000FF"/>
                </a:solidFill>
              </a:rPr>
              <a:t>In this experiment, we are allowing the WRF/</a:t>
            </a:r>
            <a:r>
              <a:rPr lang="en-US" b="1" dirty="0" err="1" smtClean="0">
                <a:solidFill>
                  <a:srgbClr val="0000FF"/>
                </a:solidFill>
              </a:rPr>
              <a:t>Chem</a:t>
            </a:r>
            <a:r>
              <a:rPr lang="en-US" b="1" dirty="0" smtClean="0">
                <a:solidFill>
                  <a:srgbClr val="0000FF"/>
                </a:solidFill>
              </a:rPr>
              <a:t> to run without computing the chemical reactions. This decreases computational expense greatly. Instead, we specify an aerosol number concentration profile that is used by the aerosol </a:t>
            </a:r>
            <a:r>
              <a:rPr lang="en-US" b="1" dirty="0" err="1" smtClean="0">
                <a:solidFill>
                  <a:srgbClr val="0000FF"/>
                </a:solidFill>
              </a:rPr>
              <a:t>mixactivate</a:t>
            </a:r>
            <a:r>
              <a:rPr lang="en-US" b="1" dirty="0" smtClean="0">
                <a:solidFill>
                  <a:srgbClr val="0000FF"/>
                </a:solidFill>
              </a:rPr>
              <a:t> routine to compute number of activated cloud condensation nuclei. Only the number is specified at each model vertical level, the aerosol internal composition remains the standard ratios which are present at WRF/</a:t>
            </a:r>
            <a:r>
              <a:rPr lang="en-US" b="1" dirty="0" err="1" smtClean="0">
                <a:solidFill>
                  <a:srgbClr val="0000FF"/>
                </a:solidFill>
              </a:rPr>
              <a:t>Chem</a:t>
            </a:r>
            <a:r>
              <a:rPr lang="en-US" b="1" dirty="0" smtClean="0">
                <a:solidFill>
                  <a:srgbClr val="0000FF"/>
                </a:solidFill>
              </a:rPr>
              <a:t> initialization. </a:t>
            </a:r>
            <a:endParaRPr lang="en-US" b="1" dirty="0">
              <a:solidFill>
                <a:srgbClr val="0000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990600"/>
            <a:ext cx="8229600" cy="4525963"/>
          </a:xfrm>
        </p:spPr>
        <p:txBody>
          <a:bodyPr>
            <a:noAutofit/>
          </a:bodyPr>
          <a:lstStyle/>
          <a:p>
            <a:r>
              <a:rPr lang="en-US" sz="1600" b="1" dirty="0" smtClean="0">
                <a:solidFill>
                  <a:srgbClr val="0000FF"/>
                </a:solidFill>
              </a:rPr>
              <a:t>The microphysics routine is fed an aerosol number concentration which matches either a heavily polluted column (in the increased </a:t>
            </a:r>
            <a:r>
              <a:rPr lang="en-US" sz="1600" b="1" dirty="0" err="1" smtClean="0">
                <a:solidFill>
                  <a:srgbClr val="0000FF"/>
                </a:solidFill>
              </a:rPr>
              <a:t>ccn</a:t>
            </a:r>
            <a:r>
              <a:rPr lang="en-US" sz="1600" b="1" dirty="0" smtClean="0">
                <a:solidFill>
                  <a:srgbClr val="0000FF"/>
                </a:solidFill>
              </a:rPr>
              <a:t> forecast) or a pristine southern ocean marine environment </a:t>
            </a:r>
            <a:r>
              <a:rPr lang="en-US" sz="1600" dirty="0" smtClean="0"/>
              <a:t>(in the control run). The microphysics routine then calculates number of activated cloud  condensation nuclei at each time step and uses this to diagnose the relative dispersion of the cloud droplet distribution. This in turn modifies the rain production term in the microphysics solver. </a:t>
            </a:r>
          </a:p>
          <a:p>
            <a:endParaRPr lang="en-US" sz="1600" dirty="0" smtClean="0"/>
          </a:p>
          <a:p>
            <a:r>
              <a:rPr lang="en-US" sz="1600" dirty="0" smtClean="0"/>
              <a:t>The aerosol number concentration is the only additional input to the model above the  meteorological variables that a standard WRF run requires .</a:t>
            </a:r>
          </a:p>
          <a:p>
            <a:r>
              <a:rPr lang="en-US" sz="1600" b="1" dirty="0" smtClean="0">
                <a:solidFill>
                  <a:srgbClr val="0000FF"/>
                </a:solidFill>
              </a:rPr>
              <a:t>There are no emission sources or constituents to the pollution</a:t>
            </a:r>
            <a:r>
              <a:rPr lang="en-US" sz="1600" dirty="0" smtClean="0"/>
              <a:t>. (even with full chemistry turned on, the cloud microphysics of WRF/CHEM does not preferentially treat one type of aerosol as more hygroscopic than any others, the only important parameter is aerosol number concentration).</a:t>
            </a:r>
          </a:p>
          <a:p>
            <a:r>
              <a:rPr lang="en-US" sz="1600" b="1" dirty="0" smtClean="0">
                <a:solidFill>
                  <a:srgbClr val="0000FF"/>
                </a:solidFill>
              </a:rPr>
              <a:t>The prescribed aerosol number concentration is constant throughout the forecast. </a:t>
            </a:r>
            <a:r>
              <a:rPr lang="en-US" sz="1600" dirty="0" smtClean="0"/>
              <a:t>It varies vertically matching the profile of Bay of Bengal plumes which are produced in our previous full-chemistry WRF/CHEM runs for the monsoon region for June 2007 experiments. This profile is normalized and then scaled to a mean number concentration representing either a pristine or polluted condition. The mean number concentration matches that found by </a:t>
            </a:r>
            <a:r>
              <a:rPr lang="en-US" sz="1600" dirty="0" err="1" smtClean="0"/>
              <a:t>Ramanathan</a:t>
            </a:r>
            <a:r>
              <a:rPr lang="en-US" sz="1600" dirty="0" smtClean="0"/>
              <a:t> et al during an ABC field campaign in the Indian Monsoon region.</a:t>
            </a:r>
            <a:endParaRPr lang="en-US" sz="16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52400"/>
            <a:ext cx="8382000" cy="6463308"/>
          </a:xfrm>
          <a:prstGeom prst="rect">
            <a:avLst/>
          </a:prstGeom>
        </p:spPr>
        <p:txBody>
          <a:bodyPr wrap="square">
            <a:spAutoFit/>
          </a:bodyPr>
          <a:lstStyle/>
          <a:p>
            <a:r>
              <a:rPr lang="en-US" cap="all" dirty="0" smtClean="0">
                <a:solidFill>
                  <a:srgbClr val="FF0000"/>
                </a:solidFill>
              </a:rPr>
              <a:t>The aerosol number concentration is specified each time the microphysics driver is called. The microphysics first calculates how many of the aerosol are "activated" as CCN. This calculation is done in 3 dimensions using updraft velocity, pressure, temperature and </a:t>
            </a:r>
            <a:r>
              <a:rPr lang="en-US" cap="all" dirty="0" err="1" smtClean="0">
                <a:solidFill>
                  <a:srgbClr val="FF0000"/>
                </a:solidFill>
              </a:rPr>
              <a:t>supersaturation</a:t>
            </a:r>
            <a:r>
              <a:rPr lang="en-US" cap="all" dirty="0" smtClean="0">
                <a:solidFill>
                  <a:srgbClr val="FF0000"/>
                </a:solidFill>
              </a:rPr>
              <a:t>. The number of cloud droplets which evaporate, leaving an aerosol particle behind is also calculated. The difference becomes the net number of activated CCN. The net number of activated CCN is added to the number of cloud droplets. The total number of cloud droplets, along with some other diagnosed information about the cloud drop size distribution, is used to </a:t>
            </a:r>
            <a:r>
              <a:rPr lang="en-US" cap="all" dirty="0" err="1" smtClean="0">
                <a:solidFill>
                  <a:srgbClr val="FF0000"/>
                </a:solidFill>
              </a:rPr>
              <a:t>prognostically</a:t>
            </a:r>
            <a:r>
              <a:rPr lang="en-US" cap="all" dirty="0" smtClean="0">
                <a:solidFill>
                  <a:srgbClr val="FF0000"/>
                </a:solidFill>
              </a:rPr>
              <a:t> solve for the mass mixing ratio of cloud, rain and ice phases. After the microphysics PDEs are solved, the number of cloud droplets is diagnosed again. The next time that the microphysics driver is called, the process is repeated</a:t>
            </a:r>
            <a:r>
              <a:rPr lang="en-US" dirty="0" smtClean="0"/>
              <a:t>. </a:t>
            </a:r>
            <a:br>
              <a:rPr lang="en-US" dirty="0" smtClean="0"/>
            </a:br>
            <a:r>
              <a:rPr lang="en-US" dirty="0" smtClean="0"/>
              <a:t/>
            </a:r>
            <a:br>
              <a:rPr lang="en-US" dirty="0" smtClean="0"/>
            </a:br>
            <a:r>
              <a:rPr lang="en-US" cap="all" dirty="0" smtClean="0">
                <a:solidFill>
                  <a:srgbClr val="006600"/>
                </a:solidFill>
              </a:rPr>
              <a:t>Therefore the cloud droplet number, and the cloud drop size distribution is allowed to vary </a:t>
            </a:r>
            <a:r>
              <a:rPr lang="en-US" cap="all" dirty="0" err="1" smtClean="0">
                <a:solidFill>
                  <a:srgbClr val="006600"/>
                </a:solidFill>
              </a:rPr>
              <a:t>prognostically</a:t>
            </a:r>
            <a:r>
              <a:rPr lang="en-US" cap="all" dirty="0" smtClean="0">
                <a:solidFill>
                  <a:srgbClr val="006600"/>
                </a:solidFill>
              </a:rPr>
              <a:t>. If full chemistry was turned on, the number of aerosol activated to CCN and the number returned from cloud droplets through evaporation would change the aerosol number concentration. There would be other processes outside of a cloud which change aerosol number concentration as well. However these processes are turned off, and it is assumed that there is a reservoir of aerosols which keeps the aerosol concentration at 5 x 10^11 /kg. Or 1 x 10^8 for the pristine (clean) forecasts</a:t>
            </a:r>
            <a:r>
              <a:rPr lang="en-US" cap="all" smtClean="0">
                <a:solidFill>
                  <a:srgbClr val="006600"/>
                </a:solidFill>
              </a:rPr>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rrowheads="1"/>
          </p:cNvPicPr>
          <p:nvPr/>
        </p:nvPicPr>
        <p:blipFill>
          <a:blip r:embed="rId3" cstate="print"/>
          <a:srcRect/>
          <a:stretch>
            <a:fillRect/>
          </a:stretch>
        </p:blipFill>
        <p:spPr bwMode="auto">
          <a:xfrm>
            <a:off x="0" y="36099"/>
            <a:ext cx="4572000" cy="4572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914400" y="4572000"/>
            <a:ext cx="2295525" cy="438150"/>
          </a:xfrm>
          <a:prstGeom prst="rect">
            <a:avLst/>
          </a:prstGeom>
          <a:noFill/>
          <a:ln w="9525">
            <a:noFill/>
            <a:miter lim="800000"/>
            <a:headEnd/>
            <a:tailEnd/>
          </a:ln>
        </p:spPr>
      </p:pic>
      <p:sp>
        <p:nvSpPr>
          <p:cNvPr id="6" name="TextBox 5"/>
          <p:cNvSpPr txBox="1"/>
          <p:nvPr/>
        </p:nvSpPr>
        <p:spPr>
          <a:xfrm>
            <a:off x="4572000" y="188500"/>
            <a:ext cx="4267200" cy="923330"/>
          </a:xfrm>
          <a:prstGeom prst="rect">
            <a:avLst/>
          </a:prstGeom>
          <a:noFill/>
        </p:spPr>
        <p:txBody>
          <a:bodyPr wrap="square" rtlCol="0">
            <a:spAutoFit/>
          </a:bodyPr>
          <a:lstStyle/>
          <a:p>
            <a:r>
              <a:rPr lang="en-US" dirty="0" smtClean="0"/>
              <a:t>Accumulated Rainfall (mm)</a:t>
            </a:r>
          </a:p>
          <a:p>
            <a:r>
              <a:rPr lang="en-US" dirty="0" smtClean="0">
                <a:solidFill>
                  <a:srgbClr val="FF0000"/>
                </a:solidFill>
              </a:rPr>
              <a:t>FOR THE CONTROL RUN</a:t>
            </a:r>
          </a:p>
          <a:p>
            <a:r>
              <a:rPr lang="en-US" dirty="0" smtClean="0"/>
              <a:t>July 26 18Z, 2005  – 162 hour Forecast</a:t>
            </a:r>
            <a:endParaRPr lang="en-US" dirty="0"/>
          </a:p>
        </p:txBody>
      </p:sp>
      <p:pic>
        <p:nvPicPr>
          <p:cNvPr id="8" name="Picture 3"/>
          <p:cNvPicPr>
            <a:picLocks noChangeArrowheads="1"/>
          </p:cNvPicPr>
          <p:nvPr/>
        </p:nvPicPr>
        <p:blipFill>
          <a:blip r:embed="rId5" cstate="print"/>
          <a:srcRect/>
          <a:stretch>
            <a:fillRect/>
          </a:stretch>
        </p:blipFill>
        <p:spPr bwMode="auto">
          <a:xfrm>
            <a:off x="4526275" y="2133600"/>
            <a:ext cx="4572000" cy="4572000"/>
          </a:xfrm>
          <a:prstGeom prst="rect">
            <a:avLst/>
          </a:prstGeom>
          <a:noFill/>
          <a:ln w="9525">
            <a:noFill/>
            <a:miter lim="800000"/>
            <a:headEnd/>
            <a:tailEnd/>
          </a:ln>
          <a:effectLst/>
        </p:spPr>
      </p:pic>
      <p:sp>
        <p:nvSpPr>
          <p:cNvPr id="9" name="TextBox 8"/>
          <p:cNvSpPr txBox="1"/>
          <p:nvPr/>
        </p:nvSpPr>
        <p:spPr>
          <a:xfrm>
            <a:off x="152400" y="5638800"/>
            <a:ext cx="4267200" cy="923330"/>
          </a:xfrm>
          <a:prstGeom prst="rect">
            <a:avLst/>
          </a:prstGeom>
          <a:noFill/>
        </p:spPr>
        <p:txBody>
          <a:bodyPr wrap="square" rtlCol="0">
            <a:spAutoFit/>
          </a:bodyPr>
          <a:lstStyle/>
          <a:p>
            <a:r>
              <a:rPr lang="en-US" dirty="0" smtClean="0"/>
              <a:t>850 </a:t>
            </a:r>
            <a:r>
              <a:rPr lang="en-US" dirty="0" err="1" smtClean="0"/>
              <a:t>hPa</a:t>
            </a:r>
            <a:r>
              <a:rPr lang="en-US" dirty="0" smtClean="0"/>
              <a:t> WINDS </a:t>
            </a:r>
          </a:p>
          <a:p>
            <a:r>
              <a:rPr lang="en-US" dirty="0" smtClean="0">
                <a:solidFill>
                  <a:srgbClr val="FF0000"/>
                </a:solidFill>
              </a:rPr>
              <a:t>FOR THE CONTROL RUN</a:t>
            </a:r>
          </a:p>
          <a:p>
            <a:r>
              <a:rPr lang="en-US" dirty="0" smtClean="0"/>
              <a:t>July 26 18Z, 2005  – 162 hour Forecast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rrowheads="1"/>
          </p:cNvPicPr>
          <p:nvPr/>
        </p:nvPicPr>
        <p:blipFill>
          <a:blip r:embed="rId2" cstate="print"/>
          <a:srcRect/>
          <a:stretch>
            <a:fillRect/>
          </a:stretch>
        </p:blipFill>
        <p:spPr bwMode="auto">
          <a:xfrm>
            <a:off x="0" y="0"/>
            <a:ext cx="4572000" cy="45720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914400" y="4572000"/>
            <a:ext cx="2295525" cy="438150"/>
          </a:xfrm>
          <a:prstGeom prst="rect">
            <a:avLst/>
          </a:prstGeom>
          <a:noFill/>
          <a:ln w="9525">
            <a:noFill/>
            <a:miter lim="800000"/>
            <a:headEnd/>
            <a:tailEnd/>
          </a:ln>
        </p:spPr>
      </p:pic>
      <p:pic>
        <p:nvPicPr>
          <p:cNvPr id="4" name="Picture 4"/>
          <p:cNvPicPr>
            <a:picLocks noChangeArrowheads="1"/>
          </p:cNvPicPr>
          <p:nvPr/>
        </p:nvPicPr>
        <p:blipFill>
          <a:blip r:embed="rId4" cstate="print"/>
          <a:srcRect/>
          <a:stretch>
            <a:fillRect/>
          </a:stretch>
        </p:blipFill>
        <p:spPr bwMode="auto">
          <a:xfrm>
            <a:off x="4572000" y="2286000"/>
            <a:ext cx="4572000" cy="4572000"/>
          </a:xfrm>
          <a:prstGeom prst="rect">
            <a:avLst/>
          </a:prstGeom>
          <a:noFill/>
          <a:ln w="9525">
            <a:noFill/>
            <a:miter lim="800000"/>
            <a:headEnd/>
            <a:tailEnd/>
          </a:ln>
          <a:effectLst/>
        </p:spPr>
      </p:pic>
      <p:sp>
        <p:nvSpPr>
          <p:cNvPr id="5" name="TextBox 4"/>
          <p:cNvSpPr txBox="1"/>
          <p:nvPr/>
        </p:nvSpPr>
        <p:spPr>
          <a:xfrm>
            <a:off x="4495800" y="123525"/>
            <a:ext cx="4495800" cy="923330"/>
          </a:xfrm>
          <a:prstGeom prst="rect">
            <a:avLst/>
          </a:prstGeom>
          <a:noFill/>
        </p:spPr>
        <p:txBody>
          <a:bodyPr wrap="square" rtlCol="0">
            <a:spAutoFit/>
          </a:bodyPr>
          <a:lstStyle/>
          <a:p>
            <a:r>
              <a:rPr lang="en-US" dirty="0" smtClean="0"/>
              <a:t>Accumulated Rainfall (mm)</a:t>
            </a:r>
          </a:p>
          <a:p>
            <a:r>
              <a:rPr lang="en-US" dirty="0" smtClean="0">
                <a:solidFill>
                  <a:srgbClr val="FF0000"/>
                </a:solidFill>
              </a:rPr>
              <a:t>MODIFIED CCN</a:t>
            </a:r>
          </a:p>
          <a:p>
            <a:r>
              <a:rPr lang="en-US" dirty="0" smtClean="0"/>
              <a:t>July 26 18Z, 2005 – 162 hour Forecast</a:t>
            </a:r>
            <a:endParaRPr lang="en-US" dirty="0"/>
          </a:p>
        </p:txBody>
      </p:sp>
      <p:sp>
        <p:nvSpPr>
          <p:cNvPr id="6" name="TextBox 5"/>
          <p:cNvSpPr txBox="1"/>
          <p:nvPr/>
        </p:nvSpPr>
        <p:spPr>
          <a:xfrm>
            <a:off x="0" y="5562600"/>
            <a:ext cx="4495800" cy="923330"/>
          </a:xfrm>
          <a:prstGeom prst="rect">
            <a:avLst/>
          </a:prstGeom>
          <a:noFill/>
        </p:spPr>
        <p:txBody>
          <a:bodyPr wrap="square" rtlCol="0">
            <a:spAutoFit/>
          </a:bodyPr>
          <a:lstStyle/>
          <a:p>
            <a:r>
              <a:rPr lang="en-US" dirty="0" smtClean="0"/>
              <a:t>850 </a:t>
            </a:r>
            <a:r>
              <a:rPr lang="en-US" dirty="0" err="1" smtClean="0"/>
              <a:t>hPa</a:t>
            </a:r>
            <a:r>
              <a:rPr lang="en-US" dirty="0" smtClean="0"/>
              <a:t> WINDS </a:t>
            </a:r>
          </a:p>
          <a:p>
            <a:r>
              <a:rPr lang="en-US" dirty="0" smtClean="0">
                <a:solidFill>
                  <a:srgbClr val="FF0000"/>
                </a:solidFill>
              </a:rPr>
              <a:t>MODIFIED CCN MINUS THE CONTROL RUN</a:t>
            </a:r>
          </a:p>
          <a:p>
            <a:r>
              <a:rPr lang="en-US" dirty="0" smtClean="0"/>
              <a:t>July 26 18Z, 2005 – 162 hour Forecast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al2.gif"/>
          <p:cNvPicPr>
            <a:picLocks/>
          </p:cNvPicPr>
          <p:nvPr/>
        </p:nvPicPr>
        <p:blipFill>
          <a:blip r:embed="rId2" cstate="print"/>
          <a:stretch>
            <a:fillRect/>
          </a:stretch>
        </p:blipFill>
        <p:spPr>
          <a:xfrm>
            <a:off x="2656575" y="0"/>
            <a:ext cx="3566160" cy="3200400"/>
          </a:xfrm>
          <a:prstGeom prst="rect">
            <a:avLst/>
          </a:prstGeom>
        </p:spPr>
      </p:pic>
      <p:pic>
        <p:nvPicPr>
          <p:cNvPr id="5" name="Picture 4" descr="val3.gif"/>
          <p:cNvPicPr>
            <a:picLocks/>
          </p:cNvPicPr>
          <p:nvPr/>
        </p:nvPicPr>
        <p:blipFill>
          <a:blip r:embed="rId3" cstate="print"/>
          <a:stretch>
            <a:fillRect/>
          </a:stretch>
        </p:blipFill>
        <p:spPr>
          <a:xfrm>
            <a:off x="5638800" y="0"/>
            <a:ext cx="3566160" cy="3200400"/>
          </a:xfrm>
          <a:prstGeom prst="rect">
            <a:avLst/>
          </a:prstGeom>
        </p:spPr>
      </p:pic>
      <p:pic>
        <p:nvPicPr>
          <p:cNvPr id="6" name="Picture 5" descr="val1.gif"/>
          <p:cNvPicPr>
            <a:picLocks/>
          </p:cNvPicPr>
          <p:nvPr/>
        </p:nvPicPr>
        <p:blipFill>
          <a:blip r:embed="rId4" cstate="print"/>
          <a:stretch>
            <a:fillRect/>
          </a:stretch>
        </p:blipFill>
        <p:spPr>
          <a:xfrm>
            <a:off x="-457200" y="0"/>
            <a:ext cx="3566160" cy="3200400"/>
          </a:xfrm>
          <a:prstGeom prst="rect">
            <a:avLst/>
          </a:prstGeom>
        </p:spPr>
      </p:pic>
      <p:pic>
        <p:nvPicPr>
          <p:cNvPr id="7" name="Picture 6" descr="val4.gif"/>
          <p:cNvPicPr>
            <a:picLocks/>
          </p:cNvPicPr>
          <p:nvPr/>
        </p:nvPicPr>
        <p:blipFill>
          <a:blip r:embed="rId5" cstate="print"/>
          <a:stretch>
            <a:fillRect/>
          </a:stretch>
        </p:blipFill>
        <p:spPr>
          <a:xfrm>
            <a:off x="-457200" y="3631925"/>
            <a:ext cx="3566160" cy="3200400"/>
          </a:xfrm>
          <a:prstGeom prst="rect">
            <a:avLst/>
          </a:prstGeom>
        </p:spPr>
      </p:pic>
      <p:pic>
        <p:nvPicPr>
          <p:cNvPr id="8" name="Picture 7" descr="val6.gif"/>
          <p:cNvPicPr>
            <a:picLocks/>
          </p:cNvPicPr>
          <p:nvPr/>
        </p:nvPicPr>
        <p:blipFill>
          <a:blip r:embed="rId6" cstate="print"/>
          <a:stretch>
            <a:fillRect/>
          </a:stretch>
        </p:blipFill>
        <p:spPr>
          <a:xfrm>
            <a:off x="2800150" y="3651175"/>
            <a:ext cx="3566160" cy="3200400"/>
          </a:xfrm>
          <a:prstGeom prst="rect">
            <a:avLst/>
          </a:prstGeom>
        </p:spPr>
      </p:pic>
      <p:pic>
        <p:nvPicPr>
          <p:cNvPr id="9" name="Picture 8" descr="val7.gif"/>
          <p:cNvPicPr>
            <a:picLocks/>
          </p:cNvPicPr>
          <p:nvPr/>
        </p:nvPicPr>
        <p:blipFill>
          <a:blip r:embed="rId7" cstate="print"/>
          <a:stretch>
            <a:fillRect/>
          </a:stretch>
        </p:blipFill>
        <p:spPr>
          <a:xfrm>
            <a:off x="5715000" y="3651175"/>
            <a:ext cx="3566160" cy="3200400"/>
          </a:xfrm>
          <a:prstGeom prst="rect">
            <a:avLst/>
          </a:prstGeom>
        </p:spPr>
      </p:pic>
      <p:sp>
        <p:nvSpPr>
          <p:cNvPr id="10" name="TextBox 9"/>
          <p:cNvSpPr txBox="1"/>
          <p:nvPr/>
        </p:nvSpPr>
        <p:spPr>
          <a:xfrm>
            <a:off x="1981200" y="3048000"/>
            <a:ext cx="6019800" cy="646331"/>
          </a:xfrm>
          <a:prstGeom prst="rect">
            <a:avLst/>
          </a:prstGeom>
          <a:noFill/>
        </p:spPr>
        <p:txBody>
          <a:bodyPr wrap="square" rtlCol="0">
            <a:spAutoFit/>
          </a:bodyPr>
          <a:lstStyle/>
          <a:p>
            <a:pPr algn="ctr"/>
            <a:r>
              <a:rPr lang="en-US" b="1" dirty="0" smtClean="0"/>
              <a:t>TIME HISTORY OF A FALSE ALARM</a:t>
            </a:r>
          </a:p>
          <a:p>
            <a:pPr algn="ctr"/>
            <a:r>
              <a:rPr lang="en-US" b="1" dirty="0" smtClean="0"/>
              <a:t>RAINFALL FROM THE CONTROL EXPERIMENT </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CN1.gif"/>
          <p:cNvPicPr>
            <a:picLocks/>
          </p:cNvPicPr>
          <p:nvPr/>
        </p:nvPicPr>
        <p:blipFill>
          <a:blip r:embed="rId3" cstate="print"/>
          <a:stretch>
            <a:fillRect/>
          </a:stretch>
        </p:blipFill>
        <p:spPr>
          <a:xfrm>
            <a:off x="-400250" y="0"/>
            <a:ext cx="3566160" cy="3200400"/>
          </a:xfrm>
          <a:prstGeom prst="rect">
            <a:avLst/>
          </a:prstGeom>
        </p:spPr>
      </p:pic>
      <p:pic>
        <p:nvPicPr>
          <p:cNvPr id="11" name="Picture 10" descr="CCN3.gif"/>
          <p:cNvPicPr>
            <a:picLocks/>
          </p:cNvPicPr>
          <p:nvPr/>
        </p:nvPicPr>
        <p:blipFill>
          <a:blip r:embed="rId4" cstate="print"/>
          <a:stretch>
            <a:fillRect/>
          </a:stretch>
        </p:blipFill>
        <p:spPr>
          <a:xfrm>
            <a:off x="5869000" y="36900"/>
            <a:ext cx="3566160" cy="3200400"/>
          </a:xfrm>
          <a:prstGeom prst="rect">
            <a:avLst/>
          </a:prstGeom>
        </p:spPr>
      </p:pic>
      <p:pic>
        <p:nvPicPr>
          <p:cNvPr id="12" name="Picture 11" descr="CCN4.gif"/>
          <p:cNvPicPr>
            <a:picLocks/>
          </p:cNvPicPr>
          <p:nvPr/>
        </p:nvPicPr>
        <p:blipFill>
          <a:blip r:embed="rId5" cstate="print"/>
          <a:stretch>
            <a:fillRect/>
          </a:stretch>
        </p:blipFill>
        <p:spPr>
          <a:xfrm>
            <a:off x="-457200" y="3684875"/>
            <a:ext cx="3566160" cy="3200400"/>
          </a:xfrm>
          <a:prstGeom prst="rect">
            <a:avLst/>
          </a:prstGeom>
        </p:spPr>
      </p:pic>
      <p:pic>
        <p:nvPicPr>
          <p:cNvPr id="13" name="Picture 12" descr="CCN5.gif"/>
          <p:cNvPicPr>
            <a:picLocks/>
          </p:cNvPicPr>
          <p:nvPr/>
        </p:nvPicPr>
        <p:blipFill>
          <a:blip r:embed="rId6" cstate="print"/>
          <a:stretch>
            <a:fillRect/>
          </a:stretch>
        </p:blipFill>
        <p:spPr>
          <a:xfrm>
            <a:off x="2833050" y="3680850"/>
            <a:ext cx="3566160" cy="3200400"/>
          </a:xfrm>
          <a:prstGeom prst="rect">
            <a:avLst/>
          </a:prstGeom>
        </p:spPr>
      </p:pic>
      <p:pic>
        <p:nvPicPr>
          <p:cNvPr id="14" name="Picture 13" descr="CCN6.gif"/>
          <p:cNvPicPr>
            <a:picLocks/>
          </p:cNvPicPr>
          <p:nvPr/>
        </p:nvPicPr>
        <p:blipFill>
          <a:blip r:embed="rId7" cstate="print"/>
          <a:stretch>
            <a:fillRect/>
          </a:stretch>
        </p:blipFill>
        <p:spPr>
          <a:xfrm>
            <a:off x="5877025" y="3657600"/>
            <a:ext cx="3566160" cy="3200400"/>
          </a:xfrm>
          <a:prstGeom prst="rect">
            <a:avLst/>
          </a:prstGeom>
        </p:spPr>
      </p:pic>
      <p:sp>
        <p:nvSpPr>
          <p:cNvPr id="15" name="TextBox 14"/>
          <p:cNvSpPr txBox="1"/>
          <p:nvPr/>
        </p:nvSpPr>
        <p:spPr>
          <a:xfrm>
            <a:off x="2423150" y="3200400"/>
            <a:ext cx="6019800" cy="381000"/>
          </a:xfrm>
          <a:prstGeom prst="rect">
            <a:avLst/>
          </a:prstGeom>
          <a:noFill/>
        </p:spPr>
        <p:txBody>
          <a:bodyPr wrap="square" rtlCol="0">
            <a:spAutoFit/>
          </a:bodyPr>
          <a:lstStyle/>
          <a:p>
            <a:r>
              <a:rPr lang="en-US" b="1" dirty="0" smtClean="0"/>
              <a:t>RAINFALL FROM THE MODIFIED CCN EXPERIMENT</a:t>
            </a:r>
            <a:endParaRPr lang="en-US" b="1" dirty="0"/>
          </a:p>
        </p:txBody>
      </p:sp>
      <p:pic>
        <p:nvPicPr>
          <p:cNvPr id="16" name="Picture 15" descr="CCN2.gif"/>
          <p:cNvPicPr>
            <a:picLocks/>
          </p:cNvPicPr>
          <p:nvPr/>
        </p:nvPicPr>
        <p:blipFill>
          <a:blip r:embed="rId8" cstate="print"/>
          <a:stretch>
            <a:fillRect/>
          </a:stretch>
        </p:blipFill>
        <p:spPr>
          <a:xfrm>
            <a:off x="2935700" y="0"/>
            <a:ext cx="3566160" cy="32004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917407"/>
            <a:ext cx="9144000" cy="4739759"/>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Char char="•"/>
              <a:tabLst/>
            </a:pPr>
            <a:r>
              <a:rPr kumimoji="0" lang="en-US" sz="2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Tropical Storm Florence of 2012 developed from a tropical wave that departed the West African coast early on 2 August</a:t>
            </a:r>
            <a:endParaRPr kumimoji="0" lang="en-US" sz="1200" b="1" i="0" u="none" strike="noStrike" cap="none" normalizeH="0" baseline="0" dirty="0" smtClean="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ts val="1200"/>
              </a:spcAft>
              <a:buClrTx/>
              <a:buSzTx/>
              <a:buFontTx/>
              <a:buChar char="•"/>
              <a:tabLst/>
            </a:pPr>
            <a:r>
              <a:rPr kumimoji="0" lang="en-US" sz="2000" b="1"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The disturbance became a tropical depression around 1800 UTC 3 August</a:t>
            </a:r>
            <a:endParaRPr kumimoji="0" lang="en-US" sz="1200" b="1"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ts val="1200"/>
              </a:spcAft>
              <a:buClrTx/>
              <a:buSzTx/>
              <a:buFontTx/>
              <a:buChar char="•"/>
              <a:tabLst/>
            </a:pPr>
            <a:r>
              <a:rPr kumimoji="0" lang="en-US" sz="2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The system became a tropical storm near 0600 UTC 4 August and reached peak intensity of 50 knots at 0000 UTC 5 August with a central dense overcast and curved banding features.</a:t>
            </a:r>
            <a:endParaRPr kumimoji="0" lang="en-US" sz="1200" b="1" i="0" u="none" strike="noStrike" cap="none" normalizeH="0" baseline="0" dirty="0" smtClean="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ts val="1200"/>
              </a:spcAft>
              <a:buClrTx/>
              <a:buSzTx/>
              <a:buFontTx/>
              <a:buChar char="•"/>
              <a:tabLst/>
            </a:pPr>
            <a:r>
              <a:rPr kumimoji="0" lang="en-US" sz="2000" b="1"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Florence weakened to a depression by 0600 UTC 6 August, about 30 hours after its peak intensity, as deep convection diminished. The system became a remnant low 6 hours later at 1200 UTC 6 August</a:t>
            </a:r>
            <a:endParaRPr kumimoji="0" lang="en-US" sz="1200" b="1"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ts val="1200"/>
              </a:spcAft>
              <a:buClrTx/>
              <a:buSzTx/>
              <a:buFontTx/>
              <a:buChar char="•"/>
              <a:tabLst/>
            </a:pPr>
            <a:r>
              <a:rPr kumimoji="0" lang="en-US" sz="2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Weakening was evidently associated with the influx of Saharan air into the storm’s circulation</a:t>
            </a:r>
            <a:endParaRPr kumimoji="0" lang="en-US" sz="1200" b="1" i="0" u="none" strike="noStrike" cap="none" normalizeH="0" baseline="0" dirty="0" smtClean="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1676400" y="304800"/>
            <a:ext cx="3649653" cy="369332"/>
          </a:xfrm>
          <a:prstGeom prst="rect">
            <a:avLst/>
          </a:prstGeom>
          <a:noFill/>
        </p:spPr>
        <p:txBody>
          <a:bodyPr wrap="none" rtlCol="0">
            <a:spAutoFit/>
          </a:bodyPr>
          <a:lstStyle/>
          <a:p>
            <a:r>
              <a:rPr lang="en-US" dirty="0" smtClean="0"/>
              <a:t>Next Hurricane Florence is presented</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0"/>
            <a:ext cx="8229600" cy="1107996"/>
          </a:xfrm>
          <a:prstGeom prst="rect">
            <a:avLst/>
          </a:prstGeom>
          <a:noFill/>
        </p:spPr>
        <p:txBody>
          <a:bodyPr wrap="square" rtlCol="0">
            <a:spAutoFit/>
          </a:bodyPr>
          <a:lstStyle/>
          <a:p>
            <a:pPr algn="ctr"/>
            <a:r>
              <a:rPr lang="en-US" sz="2400" b="1" dirty="0" smtClean="0">
                <a:solidFill>
                  <a:srgbClr val="FF0000"/>
                </a:solidFill>
              </a:rPr>
              <a:t>Track for Florence and the domains used in the WRF control </a:t>
            </a:r>
          </a:p>
          <a:p>
            <a:pPr algn="ctr"/>
            <a:r>
              <a:rPr lang="en-US" sz="2400" b="1" dirty="0" smtClean="0">
                <a:solidFill>
                  <a:srgbClr val="FF0000"/>
                </a:solidFill>
              </a:rPr>
              <a:t>and the WRF-CHEM runs </a:t>
            </a:r>
          </a:p>
          <a:p>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533399" y="838200"/>
            <a:ext cx="8014661"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cstate="print"/>
          <a:srcRect/>
          <a:stretch>
            <a:fillRect/>
          </a:stretch>
        </p:blipFill>
        <p:spPr bwMode="auto">
          <a:xfrm>
            <a:off x="1104900" y="895350"/>
            <a:ext cx="6934200" cy="5810250"/>
          </a:xfrm>
          <a:prstGeom prst="rect">
            <a:avLst/>
          </a:prstGeom>
          <a:noFill/>
          <a:ln w="9525">
            <a:noFill/>
            <a:miter lim="800000"/>
            <a:headEnd/>
            <a:tailEnd/>
          </a:ln>
        </p:spPr>
      </p:pic>
      <p:sp>
        <p:nvSpPr>
          <p:cNvPr id="3" name="TextBox 2"/>
          <p:cNvSpPr txBox="1"/>
          <p:nvPr/>
        </p:nvSpPr>
        <p:spPr>
          <a:xfrm>
            <a:off x="1085850" y="381000"/>
            <a:ext cx="6972300" cy="523220"/>
          </a:xfrm>
          <a:prstGeom prst="rect">
            <a:avLst/>
          </a:prstGeom>
          <a:noFill/>
        </p:spPr>
        <p:txBody>
          <a:bodyPr wrap="square" rtlCol="0">
            <a:spAutoFit/>
          </a:bodyPr>
          <a:lstStyle/>
          <a:p>
            <a:pPr algn="ctr"/>
            <a:r>
              <a:rPr lang="en-US" sz="2800" b="1" dirty="0" smtClean="0">
                <a:solidFill>
                  <a:srgbClr val="FF0000"/>
                </a:solidFill>
              </a:rPr>
              <a:t>BEST TRACK OF TROPICAL STORM FLORENCE</a:t>
            </a:r>
            <a:endParaRPr lang="en-US" sz="2800" b="1" dirty="0">
              <a:solidFill>
                <a:srgbClr val="FF0000"/>
              </a:solidFill>
            </a:endParaRPr>
          </a:p>
        </p:txBody>
      </p:sp>
      <p:sp>
        <p:nvSpPr>
          <p:cNvPr id="4" name="Rectangle 3"/>
          <p:cNvSpPr/>
          <p:nvPr/>
        </p:nvSpPr>
        <p:spPr>
          <a:xfrm>
            <a:off x="1114425" y="895350"/>
            <a:ext cx="6896100" cy="5810250"/>
          </a:xfrm>
          <a:prstGeom prst="rect">
            <a:avLst/>
          </a:prstGeom>
          <a:solidFill>
            <a:srgbClr val="00B050">
              <a:alpha val="24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066800" y="685800"/>
          <a:ext cx="66294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800600" y="6172200"/>
            <a:ext cx="3171381" cy="369332"/>
          </a:xfrm>
          <a:prstGeom prst="rect">
            <a:avLst/>
          </a:prstGeom>
          <a:noFill/>
        </p:spPr>
        <p:txBody>
          <a:bodyPr wrap="none" rtlCol="0">
            <a:spAutoFit/>
          </a:bodyPr>
          <a:lstStyle/>
          <a:p>
            <a:r>
              <a:rPr lang="en-US" b="1" dirty="0" smtClean="0">
                <a:solidFill>
                  <a:srgbClr val="FF0000"/>
                </a:solidFill>
              </a:rPr>
              <a:t>2011 HAD ZERO DEPRESSIONS  </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71488" y="819150"/>
            <a:ext cx="8291512" cy="5738135"/>
          </a:xfrm>
          <a:prstGeom prst="rect">
            <a:avLst/>
          </a:prstGeom>
          <a:noFill/>
          <a:ln w="9525">
            <a:noFill/>
            <a:miter lim="800000"/>
            <a:headEnd/>
            <a:tailEnd/>
          </a:ln>
        </p:spPr>
      </p:pic>
      <p:sp>
        <p:nvSpPr>
          <p:cNvPr id="4" name="TextBox 3"/>
          <p:cNvSpPr txBox="1"/>
          <p:nvPr/>
        </p:nvSpPr>
        <p:spPr>
          <a:xfrm>
            <a:off x="762000" y="0"/>
            <a:ext cx="7772400" cy="830997"/>
          </a:xfrm>
          <a:prstGeom prst="rect">
            <a:avLst/>
          </a:prstGeom>
          <a:noFill/>
        </p:spPr>
        <p:txBody>
          <a:bodyPr wrap="square" rtlCol="0">
            <a:spAutoFit/>
          </a:bodyPr>
          <a:lstStyle/>
          <a:p>
            <a:pPr algn="ctr"/>
            <a:r>
              <a:rPr lang="en-US" sz="2400" b="1" dirty="0">
                <a:solidFill>
                  <a:srgbClr val="FF0000"/>
                </a:solidFill>
              </a:rPr>
              <a:t>Selected wind observations and </a:t>
            </a:r>
            <a:endParaRPr lang="en-US" sz="2400" b="1" dirty="0" smtClean="0">
              <a:solidFill>
                <a:srgbClr val="FF0000"/>
              </a:solidFill>
            </a:endParaRPr>
          </a:p>
          <a:p>
            <a:pPr algn="ctr"/>
            <a:r>
              <a:rPr lang="en-US" sz="2400" b="1" dirty="0" smtClean="0">
                <a:solidFill>
                  <a:srgbClr val="FF0000"/>
                </a:solidFill>
              </a:rPr>
              <a:t>best </a:t>
            </a:r>
            <a:r>
              <a:rPr lang="en-US" sz="2400" b="1" dirty="0">
                <a:solidFill>
                  <a:srgbClr val="FF0000"/>
                </a:solidFill>
              </a:rPr>
              <a:t>track maximum sustained surface wind speed curve</a:t>
            </a:r>
          </a:p>
        </p:txBody>
      </p:sp>
      <p:sp>
        <p:nvSpPr>
          <p:cNvPr id="5" name="Rectangle 4"/>
          <p:cNvSpPr/>
          <p:nvPr/>
        </p:nvSpPr>
        <p:spPr>
          <a:xfrm>
            <a:off x="457200" y="838200"/>
            <a:ext cx="8305800" cy="5715000"/>
          </a:xfrm>
          <a:prstGeom prst="rect">
            <a:avLst/>
          </a:prstGeom>
          <a:solidFill>
            <a:srgbClr val="00B050">
              <a:alpha val="10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lum bright="11000" contrast="43000"/>
          </a:blip>
          <a:srcRect/>
          <a:stretch>
            <a:fillRect/>
          </a:stretch>
        </p:blipFill>
        <p:spPr bwMode="auto">
          <a:xfrm>
            <a:off x="152399" y="990600"/>
            <a:ext cx="4376057" cy="4648200"/>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lum bright="11000" contrast="48000"/>
          </a:blip>
          <a:srcRect/>
          <a:stretch>
            <a:fillRect/>
          </a:stretch>
        </p:blipFill>
        <p:spPr bwMode="auto">
          <a:xfrm>
            <a:off x="4605887" y="990600"/>
            <a:ext cx="4385714" cy="4648200"/>
          </a:xfrm>
          <a:prstGeom prst="rect">
            <a:avLst/>
          </a:prstGeom>
          <a:noFill/>
          <a:ln w="9525">
            <a:noFill/>
            <a:miter lim="800000"/>
            <a:headEnd/>
            <a:tailEnd/>
          </a:ln>
        </p:spPr>
      </p:pic>
      <p:sp>
        <p:nvSpPr>
          <p:cNvPr id="5" name="TextBox 4"/>
          <p:cNvSpPr txBox="1"/>
          <p:nvPr/>
        </p:nvSpPr>
        <p:spPr>
          <a:xfrm>
            <a:off x="0" y="5638800"/>
            <a:ext cx="9296400" cy="338554"/>
          </a:xfrm>
          <a:prstGeom prst="rect">
            <a:avLst/>
          </a:prstGeom>
          <a:noFill/>
        </p:spPr>
        <p:txBody>
          <a:bodyPr wrap="square" rtlCol="0">
            <a:spAutoFit/>
          </a:bodyPr>
          <a:lstStyle/>
          <a:p>
            <a:r>
              <a:rPr lang="en-US" sz="1600" b="1" dirty="0" smtClean="0">
                <a:solidFill>
                  <a:srgbClr val="7030A0"/>
                </a:solidFill>
              </a:rPr>
              <a:t>  (a) near </a:t>
            </a:r>
            <a:r>
              <a:rPr lang="en-US" sz="1600" b="1" dirty="0">
                <a:solidFill>
                  <a:srgbClr val="7030A0"/>
                </a:solidFill>
              </a:rPr>
              <a:t>peak </a:t>
            </a:r>
            <a:r>
              <a:rPr lang="en-US" sz="1600" b="1" dirty="0" smtClean="0">
                <a:solidFill>
                  <a:srgbClr val="7030A0"/>
                </a:solidFill>
              </a:rPr>
              <a:t>intensity 		</a:t>
            </a:r>
            <a:r>
              <a:rPr lang="en-US" sz="1600" b="1" dirty="0">
                <a:solidFill>
                  <a:srgbClr val="7030A0"/>
                </a:solidFill>
              </a:rPr>
              <a:t>	</a:t>
            </a:r>
            <a:r>
              <a:rPr lang="en-US" sz="1600" b="1" dirty="0" smtClean="0">
                <a:solidFill>
                  <a:srgbClr val="7030A0"/>
                </a:solidFill>
              </a:rPr>
              <a:t>(b)around </a:t>
            </a:r>
            <a:r>
              <a:rPr lang="en-US" sz="1600" b="1" dirty="0">
                <a:solidFill>
                  <a:srgbClr val="7030A0"/>
                </a:solidFill>
              </a:rPr>
              <a:t>the time it degenerated to a remnant </a:t>
            </a:r>
            <a:r>
              <a:rPr lang="en-US" sz="1600" b="1" dirty="0" smtClean="0">
                <a:solidFill>
                  <a:srgbClr val="7030A0"/>
                </a:solidFill>
              </a:rPr>
              <a:t>low</a:t>
            </a:r>
            <a:endParaRPr lang="en-US" sz="1600" b="1" dirty="0">
              <a:solidFill>
                <a:srgbClr val="7030A0"/>
              </a:solidFill>
            </a:endParaRPr>
          </a:p>
        </p:txBody>
      </p:sp>
      <p:sp>
        <p:nvSpPr>
          <p:cNvPr id="6" name="TextBox 5"/>
          <p:cNvSpPr txBox="1"/>
          <p:nvPr/>
        </p:nvSpPr>
        <p:spPr>
          <a:xfrm>
            <a:off x="228600" y="76200"/>
            <a:ext cx="8588570" cy="954107"/>
          </a:xfrm>
          <a:prstGeom prst="rect">
            <a:avLst/>
          </a:prstGeom>
          <a:noFill/>
        </p:spPr>
        <p:txBody>
          <a:bodyPr wrap="square" rtlCol="0">
            <a:spAutoFit/>
          </a:bodyPr>
          <a:lstStyle/>
          <a:p>
            <a:pPr algn="ctr"/>
            <a:r>
              <a:rPr lang="en-US" sz="2800" b="1" dirty="0" smtClean="0">
                <a:solidFill>
                  <a:srgbClr val="7030A0"/>
                </a:solidFill>
              </a:rPr>
              <a:t>GOES-R proving ground Saharan Air Layer product </a:t>
            </a:r>
          </a:p>
          <a:p>
            <a:pPr algn="ctr"/>
            <a:r>
              <a:rPr lang="en-US" sz="2800" b="1" dirty="0" smtClean="0">
                <a:solidFill>
                  <a:srgbClr val="7030A0"/>
                </a:solidFill>
              </a:rPr>
              <a:t>from Meteosat-9 of Florence</a:t>
            </a:r>
            <a:endParaRPr lang="en-US" sz="2800" b="1" dirty="0">
              <a:solidFill>
                <a:srgbClr val="7030A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2" cstate="print">
            <a:lum bright="-16000" contrast="21000"/>
          </a:blip>
          <a:srcRect/>
          <a:stretch>
            <a:fillRect/>
          </a:stretch>
        </p:blipFill>
        <p:spPr bwMode="auto">
          <a:xfrm>
            <a:off x="4846320" y="762000"/>
            <a:ext cx="3840480" cy="2872223"/>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lum bright="1000" contrast="21000"/>
          </a:blip>
          <a:srcRect/>
          <a:stretch>
            <a:fillRect/>
          </a:stretch>
        </p:blipFill>
        <p:spPr bwMode="auto">
          <a:xfrm>
            <a:off x="457200" y="762000"/>
            <a:ext cx="3909060" cy="2971800"/>
          </a:xfrm>
          <a:prstGeom prst="rect">
            <a:avLst/>
          </a:prstGeom>
          <a:noFill/>
          <a:ln w="9525">
            <a:noFill/>
            <a:miter lim="800000"/>
            <a:headEnd/>
            <a:tailEnd/>
          </a:ln>
        </p:spPr>
      </p:pic>
      <p:sp>
        <p:nvSpPr>
          <p:cNvPr id="6" name="TextBox 5"/>
          <p:cNvSpPr txBox="1"/>
          <p:nvPr/>
        </p:nvSpPr>
        <p:spPr>
          <a:xfrm>
            <a:off x="3733800" y="3505200"/>
            <a:ext cx="971228" cy="223822"/>
          </a:xfrm>
          <a:prstGeom prst="rect">
            <a:avLst/>
          </a:prstGeom>
          <a:noFill/>
        </p:spPr>
        <p:txBody>
          <a:bodyPr wrap="none" rtlCol="0">
            <a:spAutoFit/>
          </a:bodyPr>
          <a:lstStyle/>
          <a:p>
            <a:r>
              <a:rPr lang="en-US" sz="1100" b="1" dirty="0" smtClean="0">
                <a:solidFill>
                  <a:srgbClr val="FF0000"/>
                </a:solidFill>
              </a:rPr>
              <a:t>12z07AUG2012</a:t>
            </a:r>
            <a:endParaRPr lang="en-US" sz="1100" b="1" dirty="0">
              <a:solidFill>
                <a:srgbClr val="FF0000"/>
              </a:solidFill>
            </a:endParaRPr>
          </a:p>
        </p:txBody>
      </p:sp>
      <p:pic>
        <p:nvPicPr>
          <p:cNvPr id="17413" name="Picture 5"/>
          <p:cNvPicPr>
            <a:picLocks noChangeAspect="1" noChangeArrowheads="1"/>
          </p:cNvPicPr>
          <p:nvPr/>
        </p:nvPicPr>
        <p:blipFill>
          <a:blip r:embed="rId4" cstate="print">
            <a:lum bright="-14000" contrast="19000"/>
          </a:blip>
          <a:srcRect/>
          <a:stretch>
            <a:fillRect/>
          </a:stretch>
        </p:blipFill>
        <p:spPr bwMode="auto">
          <a:xfrm>
            <a:off x="4709160" y="3760893"/>
            <a:ext cx="3977640" cy="2868507"/>
          </a:xfrm>
          <a:prstGeom prst="rect">
            <a:avLst/>
          </a:prstGeom>
          <a:noFill/>
          <a:ln w="9525">
            <a:noFill/>
            <a:miter lim="800000"/>
            <a:headEnd/>
            <a:tailEnd/>
          </a:ln>
        </p:spPr>
      </p:pic>
      <p:sp>
        <p:nvSpPr>
          <p:cNvPr id="9" name="Rectangle 8"/>
          <p:cNvSpPr/>
          <p:nvPr/>
        </p:nvSpPr>
        <p:spPr>
          <a:xfrm>
            <a:off x="1647825" y="1609725"/>
            <a:ext cx="533400" cy="5334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1905000" y="838200"/>
            <a:ext cx="3200400" cy="7620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2133600"/>
            <a:ext cx="3200400" cy="1371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1"/>
          <p:cNvPicPr>
            <a:picLocks noChangeAspect="1" noChangeArrowheads="1"/>
          </p:cNvPicPr>
          <p:nvPr/>
        </p:nvPicPr>
        <p:blipFill>
          <a:blip r:embed="rId5" cstate="print">
            <a:lum bright="-10000" contrast="20000"/>
          </a:blip>
          <a:srcRect/>
          <a:stretch>
            <a:fillRect/>
          </a:stretch>
        </p:blipFill>
        <p:spPr bwMode="auto">
          <a:xfrm>
            <a:off x="457200" y="3733800"/>
            <a:ext cx="3276600" cy="2831253"/>
          </a:xfrm>
          <a:prstGeom prst="rect">
            <a:avLst/>
          </a:prstGeom>
          <a:noFill/>
          <a:ln w="9525">
            <a:noFill/>
            <a:miter lim="800000"/>
            <a:headEnd/>
            <a:tailEnd/>
          </a:ln>
        </p:spPr>
      </p:pic>
      <p:pic>
        <p:nvPicPr>
          <p:cNvPr id="11" name="Picture 23"/>
          <p:cNvPicPr>
            <a:picLocks noChangeAspect="1" noChangeArrowheads="1"/>
          </p:cNvPicPr>
          <p:nvPr/>
        </p:nvPicPr>
        <p:blipFill>
          <a:blip r:embed="rId6" cstate="print">
            <a:lum bright="-23000" contrast="33000"/>
          </a:blip>
          <a:srcRect/>
          <a:stretch>
            <a:fillRect/>
          </a:stretch>
        </p:blipFill>
        <p:spPr bwMode="auto">
          <a:xfrm>
            <a:off x="4038600" y="3886200"/>
            <a:ext cx="278099" cy="2609850"/>
          </a:xfrm>
          <a:prstGeom prst="rect">
            <a:avLst/>
          </a:prstGeom>
          <a:noFill/>
          <a:ln w="9525">
            <a:noFill/>
            <a:miter lim="800000"/>
            <a:headEnd/>
            <a:tailEnd/>
          </a:ln>
        </p:spPr>
      </p:pic>
      <p:sp>
        <p:nvSpPr>
          <p:cNvPr id="12" name="TextBox 11"/>
          <p:cNvSpPr txBox="1"/>
          <p:nvPr/>
        </p:nvSpPr>
        <p:spPr>
          <a:xfrm>
            <a:off x="1295400" y="0"/>
            <a:ext cx="5867400" cy="707886"/>
          </a:xfrm>
          <a:prstGeom prst="rect">
            <a:avLst/>
          </a:prstGeom>
          <a:noFill/>
        </p:spPr>
        <p:txBody>
          <a:bodyPr wrap="square" rtlCol="0">
            <a:spAutoFit/>
          </a:bodyPr>
          <a:lstStyle/>
          <a:p>
            <a:pPr algn="ctr"/>
            <a:r>
              <a:rPr lang="en-US" sz="2000" b="1" dirty="0" smtClean="0">
                <a:solidFill>
                  <a:srgbClr val="FF0000"/>
                </a:solidFill>
              </a:rPr>
              <a:t>LOW AEROSOL EXPERIMENT SHOWING day-6 forecast of 10m winds, precipitation , and streamlines. </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381000" y="762000"/>
            <a:ext cx="8305800" cy="5810250"/>
            <a:chOff x="381000" y="762000"/>
            <a:chExt cx="8305800" cy="5810250"/>
          </a:xfrm>
        </p:grpSpPr>
        <p:pic>
          <p:nvPicPr>
            <p:cNvPr id="31767" name="Picture 23"/>
            <p:cNvPicPr>
              <a:picLocks noChangeAspect="1" noChangeArrowheads="1"/>
            </p:cNvPicPr>
            <p:nvPr/>
          </p:nvPicPr>
          <p:blipFill>
            <a:blip r:embed="rId2" cstate="print"/>
            <a:srcRect/>
            <a:stretch>
              <a:fillRect/>
            </a:stretch>
          </p:blipFill>
          <p:spPr bwMode="auto">
            <a:xfrm>
              <a:off x="8048625" y="762000"/>
              <a:ext cx="619125" cy="5810250"/>
            </a:xfrm>
            <a:prstGeom prst="rect">
              <a:avLst/>
            </a:prstGeom>
            <a:noFill/>
            <a:ln w="9525">
              <a:noFill/>
              <a:miter lim="800000"/>
              <a:headEnd/>
              <a:tailEnd/>
            </a:ln>
          </p:spPr>
        </p:pic>
        <p:pic>
          <p:nvPicPr>
            <p:cNvPr id="31766" name="Picture 22"/>
            <p:cNvPicPr>
              <a:picLocks noChangeAspect="1" noChangeArrowheads="1"/>
            </p:cNvPicPr>
            <p:nvPr/>
          </p:nvPicPr>
          <p:blipFill>
            <a:blip r:embed="rId3" cstate="print"/>
            <a:srcRect/>
            <a:stretch>
              <a:fillRect/>
            </a:stretch>
          </p:blipFill>
          <p:spPr bwMode="auto">
            <a:xfrm>
              <a:off x="389347" y="762000"/>
              <a:ext cx="1575714" cy="1544320"/>
            </a:xfrm>
            <a:prstGeom prst="rect">
              <a:avLst/>
            </a:prstGeom>
            <a:noFill/>
            <a:ln w="9525">
              <a:noFill/>
              <a:miter lim="800000"/>
              <a:headEnd/>
              <a:tailEnd/>
            </a:ln>
          </p:spPr>
        </p:pic>
        <p:pic>
          <p:nvPicPr>
            <p:cNvPr id="31765" name="Picture 21"/>
            <p:cNvPicPr>
              <a:picLocks noChangeAspect="1" noChangeArrowheads="1"/>
            </p:cNvPicPr>
            <p:nvPr/>
          </p:nvPicPr>
          <p:blipFill>
            <a:blip r:embed="rId4" cstate="print"/>
            <a:srcRect/>
            <a:stretch>
              <a:fillRect/>
            </a:stretch>
          </p:blipFill>
          <p:spPr bwMode="auto">
            <a:xfrm>
              <a:off x="1961470" y="762000"/>
              <a:ext cx="1541416" cy="1544320"/>
            </a:xfrm>
            <a:prstGeom prst="rect">
              <a:avLst/>
            </a:prstGeom>
            <a:noFill/>
            <a:ln w="9525">
              <a:noFill/>
              <a:miter lim="800000"/>
              <a:headEnd/>
              <a:tailEnd/>
            </a:ln>
          </p:spPr>
        </p:pic>
        <p:pic>
          <p:nvPicPr>
            <p:cNvPr id="31764" name="Picture 20"/>
            <p:cNvPicPr>
              <a:picLocks noChangeAspect="1" noChangeArrowheads="1"/>
            </p:cNvPicPr>
            <p:nvPr/>
          </p:nvPicPr>
          <p:blipFill>
            <a:blip r:embed="rId5" cstate="print"/>
            <a:srcRect/>
            <a:stretch>
              <a:fillRect/>
            </a:stretch>
          </p:blipFill>
          <p:spPr bwMode="auto">
            <a:xfrm>
              <a:off x="3511234" y="762000"/>
              <a:ext cx="1510859" cy="1544321"/>
            </a:xfrm>
            <a:prstGeom prst="rect">
              <a:avLst/>
            </a:prstGeom>
            <a:noFill/>
            <a:ln w="9525">
              <a:noFill/>
              <a:miter lim="800000"/>
              <a:headEnd/>
              <a:tailEnd/>
            </a:ln>
          </p:spPr>
        </p:pic>
        <p:pic>
          <p:nvPicPr>
            <p:cNvPr id="31761" name="Picture 17"/>
            <p:cNvPicPr>
              <a:picLocks noChangeAspect="1" noChangeArrowheads="1"/>
            </p:cNvPicPr>
            <p:nvPr/>
          </p:nvPicPr>
          <p:blipFill>
            <a:blip r:embed="rId6" cstate="print"/>
            <a:srcRect/>
            <a:stretch>
              <a:fillRect/>
            </a:stretch>
          </p:blipFill>
          <p:spPr bwMode="auto">
            <a:xfrm>
              <a:off x="389347" y="2306320"/>
              <a:ext cx="1602680" cy="1415627"/>
            </a:xfrm>
            <a:prstGeom prst="rect">
              <a:avLst/>
            </a:prstGeom>
            <a:noFill/>
            <a:ln w="9525">
              <a:noFill/>
              <a:miter lim="800000"/>
              <a:headEnd/>
              <a:tailEnd/>
            </a:ln>
          </p:spPr>
        </p:pic>
        <p:pic>
          <p:nvPicPr>
            <p:cNvPr id="31760" name="Picture 16"/>
            <p:cNvPicPr>
              <a:picLocks noChangeAspect="1" noChangeArrowheads="1"/>
            </p:cNvPicPr>
            <p:nvPr/>
          </p:nvPicPr>
          <p:blipFill>
            <a:blip r:embed="rId7" cstate="print"/>
            <a:srcRect/>
            <a:stretch>
              <a:fillRect/>
            </a:stretch>
          </p:blipFill>
          <p:spPr bwMode="auto">
            <a:xfrm>
              <a:off x="1975332" y="2306320"/>
              <a:ext cx="1535901" cy="1415627"/>
            </a:xfrm>
            <a:prstGeom prst="rect">
              <a:avLst/>
            </a:prstGeom>
            <a:noFill/>
            <a:ln w="9525">
              <a:noFill/>
              <a:miter lim="800000"/>
              <a:headEnd/>
              <a:tailEnd/>
            </a:ln>
          </p:spPr>
        </p:pic>
        <p:pic>
          <p:nvPicPr>
            <p:cNvPr id="31757" name="Picture 13"/>
            <p:cNvPicPr>
              <a:picLocks noChangeAspect="1" noChangeArrowheads="1"/>
            </p:cNvPicPr>
            <p:nvPr/>
          </p:nvPicPr>
          <p:blipFill>
            <a:blip r:embed="rId8" cstate="print"/>
            <a:srcRect/>
            <a:stretch>
              <a:fillRect/>
            </a:stretch>
          </p:blipFill>
          <p:spPr bwMode="auto">
            <a:xfrm>
              <a:off x="4997051" y="2306320"/>
              <a:ext cx="1535901" cy="1415627"/>
            </a:xfrm>
            <a:prstGeom prst="rect">
              <a:avLst/>
            </a:prstGeom>
            <a:noFill/>
            <a:ln w="9525">
              <a:noFill/>
              <a:miter lim="800000"/>
              <a:headEnd/>
              <a:tailEnd/>
            </a:ln>
          </p:spPr>
        </p:pic>
        <p:pic>
          <p:nvPicPr>
            <p:cNvPr id="31756" name="Picture 12"/>
            <p:cNvPicPr>
              <a:picLocks noChangeAspect="1" noChangeArrowheads="1"/>
            </p:cNvPicPr>
            <p:nvPr/>
          </p:nvPicPr>
          <p:blipFill>
            <a:blip r:embed="rId9" cstate="print"/>
            <a:srcRect/>
            <a:stretch>
              <a:fillRect/>
            </a:stretch>
          </p:blipFill>
          <p:spPr bwMode="auto">
            <a:xfrm>
              <a:off x="6532952" y="2306320"/>
              <a:ext cx="1498423" cy="1415627"/>
            </a:xfrm>
            <a:prstGeom prst="rect">
              <a:avLst/>
            </a:prstGeom>
            <a:noFill/>
            <a:ln w="9525">
              <a:noFill/>
              <a:miter lim="800000"/>
              <a:headEnd/>
              <a:tailEnd/>
            </a:ln>
          </p:spPr>
        </p:pic>
        <p:pic>
          <p:nvPicPr>
            <p:cNvPr id="31755" name="Picture 11"/>
            <p:cNvPicPr>
              <a:picLocks noChangeAspect="1" noChangeArrowheads="1"/>
            </p:cNvPicPr>
            <p:nvPr/>
          </p:nvPicPr>
          <p:blipFill>
            <a:blip r:embed="rId10" cstate="print"/>
            <a:srcRect/>
            <a:stretch>
              <a:fillRect/>
            </a:stretch>
          </p:blipFill>
          <p:spPr bwMode="auto">
            <a:xfrm>
              <a:off x="389347" y="3721947"/>
              <a:ext cx="1602680" cy="1415627"/>
            </a:xfrm>
            <a:prstGeom prst="rect">
              <a:avLst/>
            </a:prstGeom>
            <a:noFill/>
            <a:ln w="9525">
              <a:noFill/>
              <a:miter lim="800000"/>
              <a:headEnd/>
              <a:tailEnd/>
            </a:ln>
          </p:spPr>
        </p:pic>
        <p:pic>
          <p:nvPicPr>
            <p:cNvPr id="31754" name="Picture 10"/>
            <p:cNvPicPr>
              <a:picLocks noChangeAspect="1" noChangeArrowheads="1"/>
            </p:cNvPicPr>
            <p:nvPr/>
          </p:nvPicPr>
          <p:blipFill>
            <a:blip r:embed="rId11" cstate="print"/>
            <a:srcRect/>
            <a:stretch>
              <a:fillRect/>
            </a:stretch>
          </p:blipFill>
          <p:spPr bwMode="auto">
            <a:xfrm>
              <a:off x="1992027" y="3721947"/>
              <a:ext cx="1535901" cy="1415627"/>
            </a:xfrm>
            <a:prstGeom prst="rect">
              <a:avLst/>
            </a:prstGeom>
            <a:noFill/>
            <a:ln w="9525">
              <a:noFill/>
              <a:miter lim="800000"/>
              <a:headEnd/>
              <a:tailEnd/>
            </a:ln>
          </p:spPr>
        </p:pic>
        <p:pic>
          <p:nvPicPr>
            <p:cNvPr id="31753" name="Picture 9"/>
            <p:cNvPicPr>
              <a:picLocks noChangeAspect="1" noChangeArrowheads="1"/>
            </p:cNvPicPr>
            <p:nvPr/>
          </p:nvPicPr>
          <p:blipFill>
            <a:blip r:embed="rId12" cstate="print"/>
            <a:srcRect/>
            <a:stretch>
              <a:fillRect/>
            </a:stretch>
          </p:blipFill>
          <p:spPr bwMode="auto">
            <a:xfrm>
              <a:off x="3511234" y="3721947"/>
              <a:ext cx="1510859" cy="1415627"/>
            </a:xfrm>
            <a:prstGeom prst="rect">
              <a:avLst/>
            </a:prstGeom>
            <a:noFill/>
            <a:ln w="9525">
              <a:noFill/>
              <a:miter lim="800000"/>
              <a:headEnd/>
              <a:tailEnd/>
            </a:ln>
          </p:spPr>
        </p:pic>
        <p:pic>
          <p:nvPicPr>
            <p:cNvPr id="31752" name="Picture 8"/>
            <p:cNvPicPr>
              <a:picLocks noChangeAspect="1" noChangeArrowheads="1"/>
            </p:cNvPicPr>
            <p:nvPr/>
          </p:nvPicPr>
          <p:blipFill>
            <a:blip r:embed="rId13" cstate="print"/>
            <a:srcRect/>
            <a:stretch>
              <a:fillRect/>
            </a:stretch>
          </p:blipFill>
          <p:spPr bwMode="auto">
            <a:xfrm>
              <a:off x="381000" y="5137573"/>
              <a:ext cx="1602680" cy="1415627"/>
            </a:xfrm>
            <a:prstGeom prst="rect">
              <a:avLst/>
            </a:prstGeom>
            <a:noFill/>
            <a:ln w="9525">
              <a:noFill/>
              <a:miter lim="800000"/>
              <a:headEnd/>
              <a:tailEnd/>
            </a:ln>
          </p:spPr>
        </p:pic>
        <p:pic>
          <p:nvPicPr>
            <p:cNvPr id="31749" name="Picture 5"/>
            <p:cNvPicPr>
              <a:picLocks noChangeAspect="1" noChangeArrowheads="1"/>
            </p:cNvPicPr>
            <p:nvPr/>
          </p:nvPicPr>
          <p:blipFill>
            <a:blip r:embed="rId14" cstate="print"/>
            <a:srcRect/>
            <a:stretch>
              <a:fillRect/>
            </a:stretch>
          </p:blipFill>
          <p:spPr bwMode="auto">
            <a:xfrm>
              <a:off x="3527928" y="5137573"/>
              <a:ext cx="1469123" cy="1415627"/>
            </a:xfrm>
            <a:prstGeom prst="rect">
              <a:avLst/>
            </a:prstGeom>
            <a:noFill/>
            <a:ln w="9525">
              <a:noFill/>
              <a:miter lim="800000"/>
              <a:headEnd/>
              <a:tailEnd/>
            </a:ln>
          </p:spPr>
        </p:pic>
        <p:pic>
          <p:nvPicPr>
            <p:cNvPr id="31745" name="Picture 1"/>
            <p:cNvPicPr>
              <a:picLocks noChangeAspect="1" noChangeArrowheads="1"/>
            </p:cNvPicPr>
            <p:nvPr/>
          </p:nvPicPr>
          <p:blipFill>
            <a:blip r:embed="rId15" cstate="print"/>
            <a:srcRect/>
            <a:stretch>
              <a:fillRect/>
            </a:stretch>
          </p:blipFill>
          <p:spPr bwMode="auto">
            <a:xfrm>
              <a:off x="5038788" y="3721947"/>
              <a:ext cx="3038412" cy="2831253"/>
            </a:xfrm>
            <a:prstGeom prst="rect">
              <a:avLst/>
            </a:prstGeom>
            <a:noFill/>
            <a:ln w="9525">
              <a:noFill/>
              <a:miter lim="800000"/>
              <a:headEnd/>
              <a:tailEnd/>
            </a:ln>
          </p:spPr>
        </p:pic>
        <p:sp>
          <p:nvSpPr>
            <p:cNvPr id="3" name="TextBox 2"/>
            <p:cNvSpPr txBox="1"/>
            <p:nvPr/>
          </p:nvSpPr>
          <p:spPr>
            <a:xfrm>
              <a:off x="6132282" y="3786293"/>
              <a:ext cx="945712" cy="220915"/>
            </a:xfrm>
            <a:prstGeom prst="rect">
              <a:avLst/>
            </a:prstGeom>
            <a:noFill/>
          </p:spPr>
          <p:txBody>
            <a:bodyPr wrap="none" rtlCol="0">
              <a:spAutoFit/>
            </a:bodyPr>
            <a:lstStyle/>
            <a:p>
              <a:r>
                <a:rPr lang="en-US" sz="1100" b="1" dirty="0" smtClean="0">
                  <a:solidFill>
                    <a:srgbClr val="FF0000"/>
                  </a:solidFill>
                </a:rPr>
                <a:t>12z07AUG2012</a:t>
              </a:r>
              <a:endParaRPr lang="en-US" sz="1100" b="1" dirty="0">
                <a:solidFill>
                  <a:srgbClr val="FF0000"/>
                </a:solidFill>
              </a:endParaRPr>
            </a:p>
          </p:txBody>
        </p:sp>
        <p:sp>
          <p:nvSpPr>
            <p:cNvPr id="5" name="TextBox 4"/>
            <p:cNvSpPr txBox="1"/>
            <p:nvPr/>
          </p:nvSpPr>
          <p:spPr>
            <a:xfrm>
              <a:off x="3733800" y="5148590"/>
              <a:ext cx="1219200" cy="261610"/>
            </a:xfrm>
            <a:prstGeom prst="rect">
              <a:avLst/>
            </a:prstGeom>
            <a:noFill/>
          </p:spPr>
          <p:txBody>
            <a:bodyPr wrap="square" rtlCol="0">
              <a:spAutoFit/>
            </a:bodyPr>
            <a:lstStyle/>
            <a:p>
              <a:r>
                <a:rPr lang="en-US" sz="1100" b="1" dirty="0" smtClean="0">
                  <a:solidFill>
                    <a:srgbClr val="FF0000"/>
                  </a:solidFill>
                </a:rPr>
                <a:t>06z07AUG2012</a:t>
              </a:r>
              <a:endParaRPr lang="en-US" sz="1100" b="1" dirty="0">
                <a:solidFill>
                  <a:srgbClr val="FF0000"/>
                </a:solidFill>
              </a:endParaRPr>
            </a:p>
          </p:txBody>
        </p:sp>
        <p:pic>
          <p:nvPicPr>
            <p:cNvPr id="31750" name="Picture 6"/>
            <p:cNvPicPr>
              <a:picLocks noChangeAspect="1" noChangeArrowheads="1"/>
            </p:cNvPicPr>
            <p:nvPr/>
          </p:nvPicPr>
          <p:blipFill>
            <a:blip r:embed="rId16" cstate="print"/>
            <a:srcRect/>
            <a:stretch>
              <a:fillRect/>
            </a:stretch>
          </p:blipFill>
          <p:spPr bwMode="auto">
            <a:xfrm>
              <a:off x="1992027" y="5137573"/>
              <a:ext cx="1535901" cy="1415627"/>
            </a:xfrm>
            <a:prstGeom prst="rect">
              <a:avLst/>
            </a:prstGeom>
            <a:noFill/>
            <a:ln w="9525">
              <a:noFill/>
              <a:miter lim="800000"/>
              <a:headEnd/>
              <a:tailEnd/>
            </a:ln>
          </p:spPr>
        </p:pic>
        <p:sp>
          <p:nvSpPr>
            <p:cNvPr id="11" name="TextBox 10"/>
            <p:cNvSpPr txBox="1"/>
            <p:nvPr/>
          </p:nvSpPr>
          <p:spPr>
            <a:xfrm>
              <a:off x="6800066" y="2306320"/>
              <a:ext cx="949927" cy="220915"/>
            </a:xfrm>
            <a:prstGeom prst="rect">
              <a:avLst/>
            </a:prstGeom>
            <a:noFill/>
          </p:spPr>
          <p:txBody>
            <a:bodyPr wrap="none" rtlCol="0">
              <a:spAutoFit/>
            </a:bodyPr>
            <a:lstStyle/>
            <a:p>
              <a:r>
                <a:rPr lang="en-US" sz="1100" b="1" dirty="0" smtClean="0">
                  <a:solidFill>
                    <a:srgbClr val="FF0000"/>
                  </a:solidFill>
                </a:rPr>
                <a:t>18z05AUG2012</a:t>
              </a:r>
              <a:endParaRPr lang="en-US" sz="1100" b="1" dirty="0">
                <a:solidFill>
                  <a:srgbClr val="FF0000"/>
                </a:solidFill>
              </a:endParaRPr>
            </a:p>
          </p:txBody>
        </p:sp>
        <p:sp>
          <p:nvSpPr>
            <p:cNvPr id="12" name="TextBox 11"/>
            <p:cNvSpPr txBox="1"/>
            <p:nvPr/>
          </p:nvSpPr>
          <p:spPr>
            <a:xfrm>
              <a:off x="5264164" y="2306320"/>
              <a:ext cx="949927" cy="220915"/>
            </a:xfrm>
            <a:prstGeom prst="rect">
              <a:avLst/>
            </a:prstGeom>
            <a:noFill/>
          </p:spPr>
          <p:txBody>
            <a:bodyPr wrap="none" rtlCol="0">
              <a:spAutoFit/>
            </a:bodyPr>
            <a:lstStyle/>
            <a:p>
              <a:r>
                <a:rPr lang="en-US" sz="1100" b="1" dirty="0" smtClean="0">
                  <a:solidFill>
                    <a:srgbClr val="FF0000"/>
                  </a:solidFill>
                </a:rPr>
                <a:t>12z05AUG2012</a:t>
              </a:r>
              <a:endParaRPr lang="en-US" sz="1100" b="1" dirty="0">
                <a:solidFill>
                  <a:srgbClr val="FF0000"/>
                </a:solidFill>
              </a:endParaRPr>
            </a:p>
          </p:txBody>
        </p:sp>
        <p:sp>
          <p:nvSpPr>
            <p:cNvPr id="13" name="TextBox 12"/>
            <p:cNvSpPr txBox="1"/>
            <p:nvPr/>
          </p:nvSpPr>
          <p:spPr>
            <a:xfrm>
              <a:off x="673156" y="3721947"/>
              <a:ext cx="949927" cy="220915"/>
            </a:xfrm>
            <a:prstGeom prst="rect">
              <a:avLst/>
            </a:prstGeom>
            <a:noFill/>
          </p:spPr>
          <p:txBody>
            <a:bodyPr wrap="none" rtlCol="0">
              <a:spAutoFit/>
            </a:bodyPr>
            <a:lstStyle/>
            <a:p>
              <a:r>
                <a:rPr lang="en-US" sz="1100" b="1" dirty="0" smtClean="0">
                  <a:solidFill>
                    <a:srgbClr val="FF0000"/>
                  </a:solidFill>
                </a:rPr>
                <a:t>00z06AUG2012</a:t>
              </a:r>
              <a:endParaRPr lang="en-US" sz="1100" b="1" dirty="0">
                <a:solidFill>
                  <a:srgbClr val="FF0000"/>
                </a:solidFill>
              </a:endParaRPr>
            </a:p>
          </p:txBody>
        </p:sp>
        <p:sp>
          <p:nvSpPr>
            <p:cNvPr id="14" name="TextBox 13"/>
            <p:cNvSpPr txBox="1"/>
            <p:nvPr/>
          </p:nvSpPr>
          <p:spPr>
            <a:xfrm>
              <a:off x="2325918" y="3721947"/>
              <a:ext cx="949927" cy="220915"/>
            </a:xfrm>
            <a:prstGeom prst="rect">
              <a:avLst/>
            </a:prstGeom>
            <a:noFill/>
          </p:spPr>
          <p:txBody>
            <a:bodyPr wrap="none" rtlCol="0">
              <a:spAutoFit/>
            </a:bodyPr>
            <a:lstStyle/>
            <a:p>
              <a:r>
                <a:rPr lang="en-US" sz="1100" b="1" dirty="0" smtClean="0">
                  <a:solidFill>
                    <a:srgbClr val="FF0000"/>
                  </a:solidFill>
                </a:rPr>
                <a:t>06z06AUG2012</a:t>
              </a:r>
              <a:endParaRPr lang="en-US" sz="1100" b="1" dirty="0">
                <a:solidFill>
                  <a:srgbClr val="FF0000"/>
                </a:solidFill>
              </a:endParaRPr>
            </a:p>
          </p:txBody>
        </p:sp>
        <p:sp>
          <p:nvSpPr>
            <p:cNvPr id="15" name="TextBox 14"/>
            <p:cNvSpPr txBox="1"/>
            <p:nvPr/>
          </p:nvSpPr>
          <p:spPr>
            <a:xfrm>
              <a:off x="3886861" y="3721947"/>
              <a:ext cx="949927" cy="220915"/>
            </a:xfrm>
            <a:prstGeom prst="rect">
              <a:avLst/>
            </a:prstGeom>
            <a:noFill/>
          </p:spPr>
          <p:txBody>
            <a:bodyPr wrap="none" rtlCol="0">
              <a:spAutoFit/>
            </a:bodyPr>
            <a:lstStyle/>
            <a:p>
              <a:r>
                <a:rPr lang="en-US" sz="1100" b="1" dirty="0" smtClean="0">
                  <a:solidFill>
                    <a:srgbClr val="FF0000"/>
                  </a:solidFill>
                </a:rPr>
                <a:t>12z06AUG2012</a:t>
              </a:r>
              <a:endParaRPr lang="en-US" sz="1100" b="1" dirty="0">
                <a:solidFill>
                  <a:srgbClr val="FF0000"/>
                </a:solidFill>
              </a:endParaRPr>
            </a:p>
          </p:txBody>
        </p:sp>
        <p:sp>
          <p:nvSpPr>
            <p:cNvPr id="16" name="TextBox 15"/>
            <p:cNvSpPr txBox="1"/>
            <p:nvPr/>
          </p:nvSpPr>
          <p:spPr>
            <a:xfrm>
              <a:off x="656461" y="5137573"/>
              <a:ext cx="949927" cy="220915"/>
            </a:xfrm>
            <a:prstGeom prst="rect">
              <a:avLst/>
            </a:prstGeom>
            <a:noFill/>
          </p:spPr>
          <p:txBody>
            <a:bodyPr wrap="none" rtlCol="0">
              <a:spAutoFit/>
            </a:bodyPr>
            <a:lstStyle/>
            <a:p>
              <a:r>
                <a:rPr lang="en-US" sz="1100" b="1" dirty="0" smtClean="0">
                  <a:solidFill>
                    <a:srgbClr val="FF0000"/>
                  </a:solidFill>
                </a:rPr>
                <a:t>18z06AUG2012</a:t>
              </a:r>
              <a:endParaRPr lang="en-US" sz="1100" b="1" dirty="0">
                <a:solidFill>
                  <a:srgbClr val="FF0000"/>
                </a:solidFill>
              </a:endParaRPr>
            </a:p>
          </p:txBody>
        </p:sp>
        <p:sp>
          <p:nvSpPr>
            <p:cNvPr id="17" name="TextBox 16"/>
            <p:cNvSpPr txBox="1"/>
            <p:nvPr/>
          </p:nvSpPr>
          <p:spPr>
            <a:xfrm>
              <a:off x="2352625" y="5137573"/>
              <a:ext cx="949927" cy="220915"/>
            </a:xfrm>
            <a:prstGeom prst="rect">
              <a:avLst/>
            </a:prstGeom>
            <a:noFill/>
          </p:spPr>
          <p:txBody>
            <a:bodyPr wrap="none" rtlCol="0">
              <a:spAutoFit/>
            </a:bodyPr>
            <a:lstStyle/>
            <a:p>
              <a:r>
                <a:rPr lang="en-US" sz="1100" b="1" dirty="0" smtClean="0">
                  <a:solidFill>
                    <a:srgbClr val="FF0000"/>
                  </a:solidFill>
                </a:rPr>
                <a:t>00z07AUG2012</a:t>
              </a:r>
              <a:endParaRPr lang="en-US" sz="1100" b="1" dirty="0">
                <a:solidFill>
                  <a:srgbClr val="FF0000"/>
                </a:solidFill>
              </a:endParaRPr>
            </a:p>
          </p:txBody>
        </p:sp>
        <p:pic>
          <p:nvPicPr>
            <p:cNvPr id="31759" name="Picture 15"/>
            <p:cNvPicPr>
              <a:picLocks noChangeAspect="1" noChangeArrowheads="1"/>
            </p:cNvPicPr>
            <p:nvPr/>
          </p:nvPicPr>
          <p:blipFill>
            <a:blip r:embed="rId17" cstate="print"/>
            <a:srcRect/>
            <a:stretch>
              <a:fillRect/>
            </a:stretch>
          </p:blipFill>
          <p:spPr bwMode="auto">
            <a:xfrm>
              <a:off x="3494539" y="2306320"/>
              <a:ext cx="1535901" cy="1415626"/>
            </a:xfrm>
            <a:prstGeom prst="rect">
              <a:avLst/>
            </a:prstGeom>
            <a:noFill/>
            <a:ln w="9525">
              <a:noFill/>
              <a:miter lim="800000"/>
              <a:headEnd/>
              <a:tailEnd/>
            </a:ln>
          </p:spPr>
        </p:pic>
        <p:sp>
          <p:nvSpPr>
            <p:cNvPr id="26" name="TextBox 25"/>
            <p:cNvSpPr txBox="1"/>
            <p:nvPr/>
          </p:nvSpPr>
          <p:spPr>
            <a:xfrm>
              <a:off x="731586" y="2370667"/>
              <a:ext cx="949927" cy="220915"/>
            </a:xfrm>
            <a:prstGeom prst="rect">
              <a:avLst/>
            </a:prstGeom>
            <a:noFill/>
          </p:spPr>
          <p:txBody>
            <a:bodyPr wrap="none" rtlCol="0">
              <a:spAutoFit/>
            </a:bodyPr>
            <a:lstStyle/>
            <a:p>
              <a:r>
                <a:rPr lang="en-US" sz="1100" b="1" dirty="0" smtClean="0">
                  <a:solidFill>
                    <a:srgbClr val="FF0000"/>
                  </a:solidFill>
                </a:rPr>
                <a:t>18z04AUG2012</a:t>
              </a:r>
              <a:endParaRPr lang="en-US" sz="1100" b="1" dirty="0">
                <a:solidFill>
                  <a:srgbClr val="FF0000"/>
                </a:solidFill>
              </a:endParaRPr>
            </a:p>
          </p:txBody>
        </p:sp>
        <p:sp>
          <p:nvSpPr>
            <p:cNvPr id="27" name="TextBox 26"/>
            <p:cNvSpPr txBox="1"/>
            <p:nvPr/>
          </p:nvSpPr>
          <p:spPr>
            <a:xfrm>
              <a:off x="2259140" y="2306320"/>
              <a:ext cx="949927" cy="220915"/>
            </a:xfrm>
            <a:prstGeom prst="rect">
              <a:avLst/>
            </a:prstGeom>
            <a:noFill/>
          </p:spPr>
          <p:txBody>
            <a:bodyPr wrap="none" rtlCol="0">
              <a:spAutoFit/>
            </a:bodyPr>
            <a:lstStyle/>
            <a:p>
              <a:r>
                <a:rPr lang="en-US" sz="1100" b="1" dirty="0" smtClean="0">
                  <a:solidFill>
                    <a:srgbClr val="FF0000"/>
                  </a:solidFill>
                </a:rPr>
                <a:t>00z05AUG2012</a:t>
              </a:r>
              <a:endParaRPr lang="en-US" sz="1100" b="1" dirty="0">
                <a:solidFill>
                  <a:srgbClr val="FF0000"/>
                </a:solidFill>
              </a:endParaRPr>
            </a:p>
          </p:txBody>
        </p:sp>
        <p:sp>
          <p:nvSpPr>
            <p:cNvPr id="28" name="TextBox 27"/>
            <p:cNvSpPr txBox="1"/>
            <p:nvPr/>
          </p:nvSpPr>
          <p:spPr>
            <a:xfrm>
              <a:off x="3861820" y="2306319"/>
              <a:ext cx="949927" cy="220915"/>
            </a:xfrm>
            <a:prstGeom prst="rect">
              <a:avLst/>
            </a:prstGeom>
            <a:noFill/>
          </p:spPr>
          <p:txBody>
            <a:bodyPr wrap="none" rtlCol="0">
              <a:spAutoFit/>
            </a:bodyPr>
            <a:lstStyle/>
            <a:p>
              <a:r>
                <a:rPr lang="en-US" sz="1100" b="1" dirty="0" smtClean="0">
                  <a:solidFill>
                    <a:srgbClr val="FF0000"/>
                  </a:solidFill>
                </a:rPr>
                <a:t>06z05AUG2012</a:t>
              </a:r>
              <a:endParaRPr lang="en-US" sz="1100" b="1" dirty="0">
                <a:solidFill>
                  <a:srgbClr val="FF0000"/>
                </a:solidFill>
              </a:endParaRPr>
            </a:p>
          </p:txBody>
        </p:sp>
        <p:pic>
          <p:nvPicPr>
            <p:cNvPr id="31762" name="Picture 18"/>
            <p:cNvPicPr>
              <a:picLocks noChangeAspect="1" noChangeArrowheads="1"/>
            </p:cNvPicPr>
            <p:nvPr/>
          </p:nvPicPr>
          <p:blipFill>
            <a:blip r:embed="rId18" cstate="print"/>
            <a:srcRect/>
            <a:stretch>
              <a:fillRect/>
            </a:stretch>
          </p:blipFill>
          <p:spPr bwMode="auto">
            <a:xfrm>
              <a:off x="6516258" y="762000"/>
              <a:ext cx="1510859" cy="1544320"/>
            </a:xfrm>
            <a:prstGeom prst="rect">
              <a:avLst/>
            </a:prstGeom>
            <a:noFill/>
            <a:ln w="9525">
              <a:noFill/>
              <a:miter lim="800000"/>
              <a:headEnd/>
              <a:tailEnd/>
            </a:ln>
          </p:spPr>
        </p:pic>
        <p:pic>
          <p:nvPicPr>
            <p:cNvPr id="31763" name="Picture 19"/>
            <p:cNvPicPr>
              <a:picLocks noChangeAspect="1" noChangeArrowheads="1"/>
            </p:cNvPicPr>
            <p:nvPr/>
          </p:nvPicPr>
          <p:blipFill>
            <a:blip r:embed="rId19" cstate="print"/>
            <a:srcRect/>
            <a:stretch>
              <a:fillRect/>
            </a:stretch>
          </p:blipFill>
          <p:spPr bwMode="auto">
            <a:xfrm>
              <a:off x="5013746" y="762000"/>
              <a:ext cx="1510859" cy="1544320"/>
            </a:xfrm>
            <a:prstGeom prst="rect">
              <a:avLst/>
            </a:prstGeom>
            <a:noFill/>
            <a:ln w="9525">
              <a:noFill/>
              <a:miter lim="800000"/>
              <a:headEnd/>
              <a:tailEnd/>
            </a:ln>
          </p:spPr>
        </p:pic>
        <p:sp>
          <p:nvSpPr>
            <p:cNvPr id="33" name="TextBox 32"/>
            <p:cNvSpPr txBox="1"/>
            <p:nvPr/>
          </p:nvSpPr>
          <p:spPr>
            <a:xfrm>
              <a:off x="6666510" y="798472"/>
              <a:ext cx="949927" cy="220915"/>
            </a:xfrm>
            <a:prstGeom prst="rect">
              <a:avLst/>
            </a:prstGeom>
            <a:noFill/>
          </p:spPr>
          <p:txBody>
            <a:bodyPr wrap="none" rtlCol="0">
              <a:spAutoFit/>
            </a:bodyPr>
            <a:lstStyle/>
            <a:p>
              <a:r>
                <a:rPr lang="en-US" sz="1100" b="1" dirty="0" smtClean="0">
                  <a:solidFill>
                    <a:srgbClr val="FF0000"/>
                  </a:solidFill>
                </a:rPr>
                <a:t>12z04AUG2012</a:t>
              </a:r>
              <a:endParaRPr lang="en-US" sz="1100" b="1" dirty="0">
                <a:solidFill>
                  <a:srgbClr val="FF0000"/>
                </a:solidFill>
              </a:endParaRPr>
            </a:p>
          </p:txBody>
        </p:sp>
        <p:sp>
          <p:nvSpPr>
            <p:cNvPr id="34" name="TextBox 33"/>
            <p:cNvSpPr txBox="1"/>
            <p:nvPr/>
          </p:nvSpPr>
          <p:spPr>
            <a:xfrm>
              <a:off x="5172344" y="762000"/>
              <a:ext cx="949927" cy="220915"/>
            </a:xfrm>
            <a:prstGeom prst="rect">
              <a:avLst/>
            </a:prstGeom>
            <a:noFill/>
          </p:spPr>
          <p:txBody>
            <a:bodyPr wrap="none" rtlCol="0">
              <a:spAutoFit/>
            </a:bodyPr>
            <a:lstStyle/>
            <a:p>
              <a:r>
                <a:rPr lang="en-US" sz="1100" b="1" dirty="0" smtClean="0">
                  <a:solidFill>
                    <a:srgbClr val="FF0000"/>
                  </a:solidFill>
                </a:rPr>
                <a:t>06z04AUG2012</a:t>
              </a:r>
              <a:endParaRPr lang="en-US" sz="1100" b="1" dirty="0">
                <a:solidFill>
                  <a:srgbClr val="FF0000"/>
                </a:solidFill>
              </a:endParaRPr>
            </a:p>
          </p:txBody>
        </p:sp>
        <p:sp>
          <p:nvSpPr>
            <p:cNvPr id="35" name="TextBox 34"/>
            <p:cNvSpPr txBox="1"/>
            <p:nvPr/>
          </p:nvSpPr>
          <p:spPr>
            <a:xfrm>
              <a:off x="779746" y="762000"/>
              <a:ext cx="949927" cy="220915"/>
            </a:xfrm>
            <a:prstGeom prst="rect">
              <a:avLst/>
            </a:prstGeom>
            <a:noFill/>
          </p:spPr>
          <p:txBody>
            <a:bodyPr wrap="none" rtlCol="0">
              <a:spAutoFit/>
            </a:bodyPr>
            <a:lstStyle/>
            <a:p>
              <a:r>
                <a:rPr lang="en-US" sz="1100" b="1" dirty="0" smtClean="0">
                  <a:solidFill>
                    <a:srgbClr val="FF0000"/>
                  </a:solidFill>
                </a:rPr>
                <a:t>12z03AUG2012</a:t>
              </a:r>
              <a:endParaRPr lang="en-US" sz="1100" b="1" dirty="0">
                <a:solidFill>
                  <a:srgbClr val="FF0000"/>
                </a:solidFill>
              </a:endParaRPr>
            </a:p>
          </p:txBody>
        </p:sp>
        <p:sp>
          <p:nvSpPr>
            <p:cNvPr id="36" name="TextBox 35"/>
            <p:cNvSpPr txBox="1"/>
            <p:nvPr/>
          </p:nvSpPr>
          <p:spPr>
            <a:xfrm>
              <a:off x="2331433" y="762000"/>
              <a:ext cx="949927" cy="220915"/>
            </a:xfrm>
            <a:prstGeom prst="rect">
              <a:avLst/>
            </a:prstGeom>
            <a:noFill/>
          </p:spPr>
          <p:txBody>
            <a:bodyPr wrap="none" rtlCol="0">
              <a:spAutoFit/>
            </a:bodyPr>
            <a:lstStyle/>
            <a:p>
              <a:r>
                <a:rPr lang="en-US" sz="1100" b="1" dirty="0" smtClean="0">
                  <a:solidFill>
                    <a:srgbClr val="FF0000"/>
                  </a:solidFill>
                </a:rPr>
                <a:t>18z03AUG2012</a:t>
              </a:r>
              <a:endParaRPr lang="en-US" sz="1100" b="1" dirty="0">
                <a:solidFill>
                  <a:srgbClr val="FF0000"/>
                </a:solidFill>
              </a:endParaRPr>
            </a:p>
          </p:txBody>
        </p:sp>
        <p:sp>
          <p:nvSpPr>
            <p:cNvPr id="37" name="TextBox 36"/>
            <p:cNvSpPr txBox="1"/>
            <p:nvPr/>
          </p:nvSpPr>
          <p:spPr>
            <a:xfrm>
              <a:off x="3728263" y="762000"/>
              <a:ext cx="949927" cy="220915"/>
            </a:xfrm>
            <a:prstGeom prst="rect">
              <a:avLst/>
            </a:prstGeom>
            <a:noFill/>
          </p:spPr>
          <p:txBody>
            <a:bodyPr wrap="none" rtlCol="0">
              <a:spAutoFit/>
            </a:bodyPr>
            <a:lstStyle/>
            <a:p>
              <a:r>
                <a:rPr lang="en-US" sz="1100" b="1" dirty="0" smtClean="0">
                  <a:solidFill>
                    <a:srgbClr val="FF0000"/>
                  </a:solidFill>
                </a:rPr>
                <a:t>00z04AUG2012</a:t>
              </a:r>
              <a:endParaRPr lang="en-US" sz="1100" b="1" dirty="0">
                <a:solidFill>
                  <a:srgbClr val="FF0000"/>
                </a:solidFill>
              </a:endParaRPr>
            </a:p>
          </p:txBody>
        </p:sp>
        <p:sp>
          <p:nvSpPr>
            <p:cNvPr id="42" name="Rectangle 41"/>
            <p:cNvSpPr/>
            <p:nvPr/>
          </p:nvSpPr>
          <p:spPr>
            <a:xfrm>
              <a:off x="381000" y="762000"/>
              <a:ext cx="8305800" cy="5791200"/>
            </a:xfrm>
            <a:prstGeom prst="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685800" y="228600"/>
            <a:ext cx="7620000" cy="400110"/>
          </a:xfrm>
          <a:prstGeom prst="rect">
            <a:avLst/>
          </a:prstGeom>
          <a:noFill/>
        </p:spPr>
        <p:txBody>
          <a:bodyPr wrap="square" rtlCol="0">
            <a:spAutoFit/>
          </a:bodyPr>
          <a:lstStyle/>
          <a:p>
            <a:r>
              <a:rPr lang="en-US" sz="2000" b="1" dirty="0" smtClean="0">
                <a:solidFill>
                  <a:srgbClr val="FF0000"/>
                </a:solidFill>
              </a:rPr>
              <a:t>A 6-hourly sequence of precipitation for the low aerosol experiment</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9" name="Picture 21"/>
          <p:cNvPicPr>
            <a:picLocks noChangeAspect="1" noChangeArrowheads="1"/>
          </p:cNvPicPr>
          <p:nvPr/>
        </p:nvPicPr>
        <p:blipFill>
          <a:blip r:embed="rId2" cstate="print"/>
          <a:srcRect/>
          <a:stretch>
            <a:fillRect/>
          </a:stretch>
        </p:blipFill>
        <p:spPr bwMode="auto">
          <a:xfrm>
            <a:off x="381000" y="762000"/>
            <a:ext cx="1571625" cy="1524000"/>
          </a:xfrm>
          <a:prstGeom prst="rect">
            <a:avLst/>
          </a:prstGeom>
          <a:noFill/>
          <a:ln w="9525">
            <a:noFill/>
            <a:miter lim="800000"/>
            <a:headEnd/>
            <a:tailEnd/>
          </a:ln>
        </p:spPr>
      </p:pic>
      <p:pic>
        <p:nvPicPr>
          <p:cNvPr id="37908" name="Picture 20"/>
          <p:cNvPicPr>
            <a:picLocks noChangeAspect="1" noChangeArrowheads="1"/>
          </p:cNvPicPr>
          <p:nvPr/>
        </p:nvPicPr>
        <p:blipFill>
          <a:blip r:embed="rId3" cstate="print"/>
          <a:srcRect/>
          <a:stretch>
            <a:fillRect/>
          </a:stretch>
        </p:blipFill>
        <p:spPr bwMode="auto">
          <a:xfrm>
            <a:off x="1971675" y="762000"/>
            <a:ext cx="1552575" cy="1495673"/>
          </a:xfrm>
          <a:prstGeom prst="rect">
            <a:avLst/>
          </a:prstGeom>
          <a:noFill/>
          <a:ln w="9525">
            <a:noFill/>
            <a:miter lim="800000"/>
            <a:headEnd/>
            <a:tailEnd/>
          </a:ln>
        </p:spPr>
      </p:pic>
      <p:pic>
        <p:nvPicPr>
          <p:cNvPr id="37907" name="Picture 19"/>
          <p:cNvPicPr>
            <a:picLocks noChangeAspect="1" noChangeArrowheads="1"/>
          </p:cNvPicPr>
          <p:nvPr/>
        </p:nvPicPr>
        <p:blipFill>
          <a:blip r:embed="rId4" cstate="print"/>
          <a:srcRect/>
          <a:stretch>
            <a:fillRect/>
          </a:stretch>
        </p:blipFill>
        <p:spPr bwMode="auto">
          <a:xfrm>
            <a:off x="3501078" y="761999"/>
            <a:ext cx="1545170" cy="1509713"/>
          </a:xfrm>
          <a:prstGeom prst="rect">
            <a:avLst/>
          </a:prstGeom>
          <a:noFill/>
          <a:ln w="9525">
            <a:noFill/>
            <a:miter lim="800000"/>
            <a:headEnd/>
            <a:tailEnd/>
          </a:ln>
        </p:spPr>
      </p:pic>
      <p:pic>
        <p:nvPicPr>
          <p:cNvPr id="37906" name="Picture 18"/>
          <p:cNvPicPr>
            <a:picLocks noChangeAspect="1" noChangeArrowheads="1"/>
          </p:cNvPicPr>
          <p:nvPr/>
        </p:nvPicPr>
        <p:blipFill>
          <a:blip r:embed="rId5" cstate="print"/>
          <a:srcRect/>
          <a:stretch>
            <a:fillRect/>
          </a:stretch>
        </p:blipFill>
        <p:spPr bwMode="auto">
          <a:xfrm>
            <a:off x="5029200" y="762000"/>
            <a:ext cx="1524000" cy="1496312"/>
          </a:xfrm>
          <a:prstGeom prst="rect">
            <a:avLst/>
          </a:prstGeom>
          <a:noFill/>
          <a:ln w="9525">
            <a:noFill/>
            <a:miter lim="800000"/>
            <a:headEnd/>
            <a:tailEnd/>
          </a:ln>
        </p:spPr>
      </p:pic>
      <p:pic>
        <p:nvPicPr>
          <p:cNvPr id="37905" name="Picture 17"/>
          <p:cNvPicPr>
            <a:picLocks noChangeAspect="1" noChangeArrowheads="1"/>
          </p:cNvPicPr>
          <p:nvPr/>
        </p:nvPicPr>
        <p:blipFill>
          <a:blip r:embed="rId6" cstate="print"/>
          <a:srcRect/>
          <a:stretch>
            <a:fillRect/>
          </a:stretch>
        </p:blipFill>
        <p:spPr bwMode="auto">
          <a:xfrm>
            <a:off x="6536549" y="762001"/>
            <a:ext cx="1540651" cy="1524000"/>
          </a:xfrm>
          <a:prstGeom prst="rect">
            <a:avLst/>
          </a:prstGeom>
          <a:noFill/>
          <a:ln w="9525">
            <a:noFill/>
            <a:miter lim="800000"/>
            <a:headEnd/>
            <a:tailEnd/>
          </a:ln>
        </p:spPr>
      </p:pic>
      <p:pic>
        <p:nvPicPr>
          <p:cNvPr id="37904" name="Picture 16"/>
          <p:cNvPicPr>
            <a:picLocks noChangeAspect="1" noChangeArrowheads="1"/>
          </p:cNvPicPr>
          <p:nvPr/>
        </p:nvPicPr>
        <p:blipFill>
          <a:blip r:embed="rId7" cstate="print"/>
          <a:srcRect/>
          <a:stretch>
            <a:fillRect/>
          </a:stretch>
        </p:blipFill>
        <p:spPr bwMode="auto">
          <a:xfrm>
            <a:off x="390525" y="2286000"/>
            <a:ext cx="1562100" cy="1447800"/>
          </a:xfrm>
          <a:prstGeom prst="rect">
            <a:avLst/>
          </a:prstGeom>
          <a:noFill/>
          <a:ln w="9525">
            <a:noFill/>
            <a:miter lim="800000"/>
            <a:headEnd/>
            <a:tailEnd/>
          </a:ln>
        </p:spPr>
      </p:pic>
      <p:pic>
        <p:nvPicPr>
          <p:cNvPr id="37899" name="Picture 11"/>
          <p:cNvPicPr>
            <a:picLocks noChangeAspect="1" noChangeArrowheads="1"/>
          </p:cNvPicPr>
          <p:nvPr/>
        </p:nvPicPr>
        <p:blipFill>
          <a:blip r:embed="rId8" cstate="print"/>
          <a:srcRect/>
          <a:stretch>
            <a:fillRect/>
          </a:stretch>
        </p:blipFill>
        <p:spPr bwMode="auto">
          <a:xfrm>
            <a:off x="381000" y="3733800"/>
            <a:ext cx="1600200" cy="1419225"/>
          </a:xfrm>
          <a:prstGeom prst="rect">
            <a:avLst/>
          </a:prstGeom>
          <a:noFill/>
          <a:ln w="9525">
            <a:noFill/>
            <a:miter lim="800000"/>
            <a:headEnd/>
            <a:tailEnd/>
          </a:ln>
        </p:spPr>
      </p:pic>
      <p:pic>
        <p:nvPicPr>
          <p:cNvPr id="37903" name="Picture 15"/>
          <p:cNvPicPr>
            <a:picLocks noChangeAspect="1" noChangeArrowheads="1"/>
          </p:cNvPicPr>
          <p:nvPr/>
        </p:nvPicPr>
        <p:blipFill>
          <a:blip r:embed="rId9" cstate="print"/>
          <a:srcRect/>
          <a:stretch>
            <a:fillRect/>
          </a:stretch>
        </p:blipFill>
        <p:spPr bwMode="auto">
          <a:xfrm>
            <a:off x="1943100" y="2286000"/>
            <a:ext cx="1562100" cy="1447800"/>
          </a:xfrm>
          <a:prstGeom prst="rect">
            <a:avLst/>
          </a:prstGeom>
          <a:noFill/>
          <a:ln w="9525">
            <a:noFill/>
            <a:miter lim="800000"/>
            <a:headEnd/>
            <a:tailEnd/>
          </a:ln>
        </p:spPr>
      </p:pic>
      <p:pic>
        <p:nvPicPr>
          <p:cNvPr id="37902" name="Picture 14"/>
          <p:cNvPicPr>
            <a:picLocks noChangeAspect="1" noChangeArrowheads="1"/>
          </p:cNvPicPr>
          <p:nvPr/>
        </p:nvPicPr>
        <p:blipFill>
          <a:blip r:embed="rId10" cstate="print"/>
          <a:srcRect/>
          <a:stretch>
            <a:fillRect/>
          </a:stretch>
        </p:blipFill>
        <p:spPr bwMode="auto">
          <a:xfrm>
            <a:off x="3505200" y="2286001"/>
            <a:ext cx="1524000" cy="1447800"/>
          </a:xfrm>
          <a:prstGeom prst="rect">
            <a:avLst/>
          </a:prstGeom>
          <a:noFill/>
          <a:ln w="9525">
            <a:noFill/>
            <a:miter lim="800000"/>
            <a:headEnd/>
            <a:tailEnd/>
          </a:ln>
        </p:spPr>
      </p:pic>
      <p:pic>
        <p:nvPicPr>
          <p:cNvPr id="37901" name="Picture 13"/>
          <p:cNvPicPr>
            <a:picLocks noChangeAspect="1" noChangeArrowheads="1"/>
          </p:cNvPicPr>
          <p:nvPr/>
        </p:nvPicPr>
        <p:blipFill>
          <a:blip r:embed="rId11" cstate="print"/>
          <a:srcRect/>
          <a:stretch>
            <a:fillRect/>
          </a:stretch>
        </p:blipFill>
        <p:spPr bwMode="auto">
          <a:xfrm>
            <a:off x="5016343" y="2300287"/>
            <a:ext cx="1546382" cy="1414463"/>
          </a:xfrm>
          <a:prstGeom prst="rect">
            <a:avLst/>
          </a:prstGeom>
          <a:noFill/>
          <a:ln w="9525">
            <a:noFill/>
            <a:miter lim="800000"/>
            <a:headEnd/>
            <a:tailEnd/>
          </a:ln>
        </p:spPr>
      </p:pic>
      <p:pic>
        <p:nvPicPr>
          <p:cNvPr id="37898" name="Picture 10"/>
          <p:cNvPicPr>
            <a:picLocks noChangeAspect="1" noChangeArrowheads="1"/>
          </p:cNvPicPr>
          <p:nvPr/>
        </p:nvPicPr>
        <p:blipFill>
          <a:blip r:embed="rId12" cstate="print"/>
          <a:srcRect/>
          <a:stretch>
            <a:fillRect/>
          </a:stretch>
        </p:blipFill>
        <p:spPr bwMode="auto">
          <a:xfrm>
            <a:off x="1981200" y="3733800"/>
            <a:ext cx="1524000" cy="1409700"/>
          </a:xfrm>
          <a:prstGeom prst="rect">
            <a:avLst/>
          </a:prstGeom>
          <a:noFill/>
          <a:ln w="9525">
            <a:noFill/>
            <a:miter lim="800000"/>
            <a:headEnd/>
            <a:tailEnd/>
          </a:ln>
        </p:spPr>
      </p:pic>
      <p:pic>
        <p:nvPicPr>
          <p:cNvPr id="37897" name="Picture 9"/>
          <p:cNvPicPr>
            <a:picLocks noChangeAspect="1" noChangeArrowheads="1"/>
          </p:cNvPicPr>
          <p:nvPr/>
        </p:nvPicPr>
        <p:blipFill>
          <a:blip r:embed="rId13" cstate="print"/>
          <a:srcRect/>
          <a:stretch>
            <a:fillRect/>
          </a:stretch>
        </p:blipFill>
        <p:spPr bwMode="auto">
          <a:xfrm>
            <a:off x="3524251" y="3733799"/>
            <a:ext cx="1504950" cy="1381125"/>
          </a:xfrm>
          <a:prstGeom prst="rect">
            <a:avLst/>
          </a:prstGeom>
          <a:noFill/>
          <a:ln w="9525">
            <a:noFill/>
            <a:miter lim="800000"/>
            <a:headEnd/>
            <a:tailEnd/>
          </a:ln>
        </p:spPr>
      </p:pic>
      <p:pic>
        <p:nvPicPr>
          <p:cNvPr id="37895" name="Picture 7"/>
          <p:cNvPicPr>
            <a:picLocks noChangeAspect="1" noChangeArrowheads="1"/>
          </p:cNvPicPr>
          <p:nvPr/>
        </p:nvPicPr>
        <p:blipFill>
          <a:blip r:embed="rId14" cstate="print"/>
          <a:srcRect/>
          <a:stretch>
            <a:fillRect/>
          </a:stretch>
        </p:blipFill>
        <p:spPr bwMode="auto">
          <a:xfrm>
            <a:off x="1981201" y="5144338"/>
            <a:ext cx="1524000" cy="1408862"/>
          </a:xfrm>
          <a:prstGeom prst="rect">
            <a:avLst/>
          </a:prstGeom>
          <a:noFill/>
          <a:ln w="9525">
            <a:noFill/>
            <a:miter lim="800000"/>
            <a:headEnd/>
            <a:tailEnd/>
          </a:ln>
        </p:spPr>
      </p:pic>
      <p:pic>
        <p:nvPicPr>
          <p:cNvPr id="37896" name="Picture 8"/>
          <p:cNvPicPr>
            <a:picLocks noChangeAspect="1" noChangeArrowheads="1"/>
          </p:cNvPicPr>
          <p:nvPr/>
        </p:nvPicPr>
        <p:blipFill>
          <a:blip r:embed="rId15" cstate="print"/>
          <a:srcRect/>
          <a:stretch>
            <a:fillRect/>
          </a:stretch>
        </p:blipFill>
        <p:spPr bwMode="auto">
          <a:xfrm>
            <a:off x="381001" y="5153025"/>
            <a:ext cx="1600200" cy="1409700"/>
          </a:xfrm>
          <a:prstGeom prst="rect">
            <a:avLst/>
          </a:prstGeom>
          <a:noFill/>
          <a:ln w="9525">
            <a:noFill/>
            <a:miter lim="800000"/>
            <a:headEnd/>
            <a:tailEnd/>
          </a:ln>
        </p:spPr>
      </p:pic>
      <p:pic>
        <p:nvPicPr>
          <p:cNvPr id="37893" name="Picture 5"/>
          <p:cNvPicPr>
            <a:picLocks noChangeAspect="1" noChangeArrowheads="1"/>
          </p:cNvPicPr>
          <p:nvPr/>
        </p:nvPicPr>
        <p:blipFill>
          <a:blip r:embed="rId16" cstate="print"/>
          <a:srcRect/>
          <a:stretch>
            <a:fillRect/>
          </a:stretch>
        </p:blipFill>
        <p:spPr bwMode="auto">
          <a:xfrm>
            <a:off x="3529012" y="5133974"/>
            <a:ext cx="1500188" cy="1419225"/>
          </a:xfrm>
          <a:prstGeom prst="rect">
            <a:avLst/>
          </a:prstGeom>
          <a:noFill/>
          <a:ln w="9525">
            <a:noFill/>
            <a:miter lim="800000"/>
            <a:headEnd/>
            <a:tailEnd/>
          </a:ln>
        </p:spPr>
      </p:pic>
      <p:pic>
        <p:nvPicPr>
          <p:cNvPr id="31767" name="Picture 23"/>
          <p:cNvPicPr>
            <a:picLocks noChangeAspect="1" noChangeArrowheads="1"/>
          </p:cNvPicPr>
          <p:nvPr/>
        </p:nvPicPr>
        <p:blipFill>
          <a:blip r:embed="rId17" cstate="print"/>
          <a:srcRect/>
          <a:stretch>
            <a:fillRect/>
          </a:stretch>
        </p:blipFill>
        <p:spPr bwMode="auto">
          <a:xfrm>
            <a:off x="8048625" y="762000"/>
            <a:ext cx="619125" cy="5810250"/>
          </a:xfrm>
          <a:prstGeom prst="rect">
            <a:avLst/>
          </a:prstGeom>
          <a:noFill/>
          <a:ln w="9525">
            <a:noFill/>
            <a:miter lim="800000"/>
            <a:headEnd/>
            <a:tailEnd/>
          </a:ln>
        </p:spPr>
      </p:pic>
      <p:sp>
        <p:nvSpPr>
          <p:cNvPr id="3" name="TextBox 2"/>
          <p:cNvSpPr txBox="1"/>
          <p:nvPr/>
        </p:nvSpPr>
        <p:spPr>
          <a:xfrm>
            <a:off x="6172200" y="3810000"/>
            <a:ext cx="945712" cy="220915"/>
          </a:xfrm>
          <a:prstGeom prst="rect">
            <a:avLst/>
          </a:prstGeom>
          <a:noFill/>
        </p:spPr>
        <p:txBody>
          <a:bodyPr wrap="none" rtlCol="0">
            <a:spAutoFit/>
          </a:bodyPr>
          <a:lstStyle/>
          <a:p>
            <a:r>
              <a:rPr lang="en-US" sz="1100" b="1" dirty="0" smtClean="0">
                <a:solidFill>
                  <a:srgbClr val="FF0000"/>
                </a:solidFill>
              </a:rPr>
              <a:t>12z07AUG2012</a:t>
            </a:r>
            <a:endParaRPr lang="en-US" sz="1100" b="1" dirty="0">
              <a:solidFill>
                <a:srgbClr val="FF0000"/>
              </a:solidFill>
            </a:endParaRPr>
          </a:p>
        </p:txBody>
      </p:sp>
      <p:sp>
        <p:nvSpPr>
          <p:cNvPr id="5" name="TextBox 4"/>
          <p:cNvSpPr txBox="1"/>
          <p:nvPr/>
        </p:nvSpPr>
        <p:spPr>
          <a:xfrm>
            <a:off x="3733800" y="5148590"/>
            <a:ext cx="1143000" cy="261610"/>
          </a:xfrm>
          <a:prstGeom prst="rect">
            <a:avLst/>
          </a:prstGeom>
          <a:noFill/>
        </p:spPr>
        <p:txBody>
          <a:bodyPr wrap="square" rtlCol="0">
            <a:spAutoFit/>
          </a:bodyPr>
          <a:lstStyle/>
          <a:p>
            <a:r>
              <a:rPr lang="en-US" sz="1100" b="1" dirty="0" smtClean="0">
                <a:solidFill>
                  <a:srgbClr val="FF0000"/>
                </a:solidFill>
              </a:rPr>
              <a:t>06z07AUG2012</a:t>
            </a:r>
            <a:endParaRPr lang="en-US" sz="1100" b="1" dirty="0">
              <a:solidFill>
                <a:srgbClr val="FF0000"/>
              </a:solidFill>
            </a:endParaRPr>
          </a:p>
        </p:txBody>
      </p:sp>
      <p:sp>
        <p:nvSpPr>
          <p:cNvPr id="11" name="TextBox 10"/>
          <p:cNvSpPr txBox="1"/>
          <p:nvPr/>
        </p:nvSpPr>
        <p:spPr>
          <a:xfrm>
            <a:off x="6858000" y="2362200"/>
            <a:ext cx="949927" cy="220915"/>
          </a:xfrm>
          <a:prstGeom prst="rect">
            <a:avLst/>
          </a:prstGeom>
          <a:noFill/>
        </p:spPr>
        <p:txBody>
          <a:bodyPr wrap="none" rtlCol="0">
            <a:spAutoFit/>
          </a:bodyPr>
          <a:lstStyle/>
          <a:p>
            <a:r>
              <a:rPr lang="en-US" sz="1100" b="1" dirty="0" smtClean="0">
                <a:solidFill>
                  <a:srgbClr val="FF0000"/>
                </a:solidFill>
              </a:rPr>
              <a:t>18z05AUG2012</a:t>
            </a:r>
            <a:endParaRPr lang="en-US" sz="1100" b="1" dirty="0">
              <a:solidFill>
                <a:srgbClr val="FF0000"/>
              </a:solidFill>
            </a:endParaRPr>
          </a:p>
        </p:txBody>
      </p:sp>
      <p:sp>
        <p:nvSpPr>
          <p:cNvPr id="12" name="TextBox 11"/>
          <p:cNvSpPr txBox="1"/>
          <p:nvPr/>
        </p:nvSpPr>
        <p:spPr>
          <a:xfrm>
            <a:off x="5410200" y="2286000"/>
            <a:ext cx="949927" cy="220915"/>
          </a:xfrm>
          <a:prstGeom prst="rect">
            <a:avLst/>
          </a:prstGeom>
          <a:noFill/>
        </p:spPr>
        <p:txBody>
          <a:bodyPr wrap="none" rtlCol="0">
            <a:spAutoFit/>
          </a:bodyPr>
          <a:lstStyle/>
          <a:p>
            <a:r>
              <a:rPr lang="en-US" sz="1100" b="1" dirty="0" smtClean="0">
                <a:solidFill>
                  <a:srgbClr val="FF0000"/>
                </a:solidFill>
              </a:rPr>
              <a:t>12z05AUG2012</a:t>
            </a:r>
            <a:endParaRPr lang="en-US" sz="1100" b="1" dirty="0">
              <a:solidFill>
                <a:srgbClr val="FF0000"/>
              </a:solidFill>
            </a:endParaRPr>
          </a:p>
        </p:txBody>
      </p:sp>
      <p:sp>
        <p:nvSpPr>
          <p:cNvPr id="13" name="TextBox 12"/>
          <p:cNvSpPr txBox="1"/>
          <p:nvPr/>
        </p:nvSpPr>
        <p:spPr>
          <a:xfrm>
            <a:off x="685800" y="3733800"/>
            <a:ext cx="949927" cy="220915"/>
          </a:xfrm>
          <a:prstGeom prst="rect">
            <a:avLst/>
          </a:prstGeom>
          <a:noFill/>
        </p:spPr>
        <p:txBody>
          <a:bodyPr wrap="none" rtlCol="0">
            <a:spAutoFit/>
          </a:bodyPr>
          <a:lstStyle/>
          <a:p>
            <a:r>
              <a:rPr lang="en-US" sz="1100" b="1" dirty="0" smtClean="0">
                <a:solidFill>
                  <a:srgbClr val="FF0000"/>
                </a:solidFill>
              </a:rPr>
              <a:t>00z06AUG2012</a:t>
            </a:r>
            <a:endParaRPr lang="en-US" sz="1100" b="1" dirty="0">
              <a:solidFill>
                <a:srgbClr val="FF0000"/>
              </a:solidFill>
            </a:endParaRPr>
          </a:p>
        </p:txBody>
      </p:sp>
      <p:sp>
        <p:nvSpPr>
          <p:cNvPr id="14" name="TextBox 13"/>
          <p:cNvSpPr txBox="1"/>
          <p:nvPr/>
        </p:nvSpPr>
        <p:spPr>
          <a:xfrm>
            <a:off x="2286000" y="3733800"/>
            <a:ext cx="949927" cy="220915"/>
          </a:xfrm>
          <a:prstGeom prst="rect">
            <a:avLst/>
          </a:prstGeom>
          <a:noFill/>
        </p:spPr>
        <p:txBody>
          <a:bodyPr wrap="none" rtlCol="0">
            <a:spAutoFit/>
          </a:bodyPr>
          <a:lstStyle/>
          <a:p>
            <a:r>
              <a:rPr lang="en-US" sz="1100" b="1" dirty="0" smtClean="0">
                <a:solidFill>
                  <a:srgbClr val="FF0000"/>
                </a:solidFill>
              </a:rPr>
              <a:t>06z06AUG2012</a:t>
            </a:r>
            <a:endParaRPr lang="en-US" sz="1100" b="1" dirty="0">
              <a:solidFill>
                <a:srgbClr val="FF0000"/>
              </a:solidFill>
            </a:endParaRPr>
          </a:p>
        </p:txBody>
      </p:sp>
      <p:sp>
        <p:nvSpPr>
          <p:cNvPr id="15" name="TextBox 14"/>
          <p:cNvSpPr txBox="1"/>
          <p:nvPr/>
        </p:nvSpPr>
        <p:spPr>
          <a:xfrm>
            <a:off x="3810000" y="3733800"/>
            <a:ext cx="949927" cy="220915"/>
          </a:xfrm>
          <a:prstGeom prst="rect">
            <a:avLst/>
          </a:prstGeom>
          <a:noFill/>
        </p:spPr>
        <p:txBody>
          <a:bodyPr wrap="none" rtlCol="0">
            <a:spAutoFit/>
          </a:bodyPr>
          <a:lstStyle/>
          <a:p>
            <a:r>
              <a:rPr lang="en-US" sz="1100" b="1" dirty="0" smtClean="0">
                <a:solidFill>
                  <a:srgbClr val="FF0000"/>
                </a:solidFill>
              </a:rPr>
              <a:t>12z06AUG2012</a:t>
            </a:r>
            <a:endParaRPr lang="en-US" sz="1100" b="1" dirty="0">
              <a:solidFill>
                <a:srgbClr val="FF0000"/>
              </a:solidFill>
            </a:endParaRPr>
          </a:p>
        </p:txBody>
      </p:sp>
      <p:sp>
        <p:nvSpPr>
          <p:cNvPr id="16" name="TextBox 15"/>
          <p:cNvSpPr txBox="1"/>
          <p:nvPr/>
        </p:nvSpPr>
        <p:spPr>
          <a:xfrm>
            <a:off x="762000" y="5105400"/>
            <a:ext cx="949927" cy="220915"/>
          </a:xfrm>
          <a:prstGeom prst="rect">
            <a:avLst/>
          </a:prstGeom>
          <a:noFill/>
        </p:spPr>
        <p:txBody>
          <a:bodyPr wrap="none" rtlCol="0">
            <a:spAutoFit/>
          </a:bodyPr>
          <a:lstStyle/>
          <a:p>
            <a:r>
              <a:rPr lang="en-US" sz="1100" b="1" dirty="0" smtClean="0">
                <a:solidFill>
                  <a:srgbClr val="FF0000"/>
                </a:solidFill>
              </a:rPr>
              <a:t>18z06AUG2012</a:t>
            </a:r>
            <a:endParaRPr lang="en-US" sz="1100" b="1" dirty="0">
              <a:solidFill>
                <a:srgbClr val="FF0000"/>
              </a:solidFill>
            </a:endParaRPr>
          </a:p>
        </p:txBody>
      </p:sp>
      <p:sp>
        <p:nvSpPr>
          <p:cNvPr id="17" name="TextBox 16"/>
          <p:cNvSpPr txBox="1"/>
          <p:nvPr/>
        </p:nvSpPr>
        <p:spPr>
          <a:xfrm>
            <a:off x="2286000" y="5181600"/>
            <a:ext cx="949927" cy="220915"/>
          </a:xfrm>
          <a:prstGeom prst="rect">
            <a:avLst/>
          </a:prstGeom>
          <a:noFill/>
        </p:spPr>
        <p:txBody>
          <a:bodyPr wrap="none" rtlCol="0">
            <a:spAutoFit/>
          </a:bodyPr>
          <a:lstStyle/>
          <a:p>
            <a:r>
              <a:rPr lang="en-US" sz="1100" b="1" dirty="0" smtClean="0">
                <a:solidFill>
                  <a:srgbClr val="FF0000"/>
                </a:solidFill>
              </a:rPr>
              <a:t>00z07AUG2012</a:t>
            </a:r>
            <a:endParaRPr lang="en-US" sz="1100" b="1" dirty="0">
              <a:solidFill>
                <a:srgbClr val="FF0000"/>
              </a:solidFill>
            </a:endParaRPr>
          </a:p>
        </p:txBody>
      </p:sp>
      <p:sp>
        <p:nvSpPr>
          <p:cNvPr id="26" name="TextBox 25"/>
          <p:cNvSpPr txBox="1"/>
          <p:nvPr/>
        </p:nvSpPr>
        <p:spPr>
          <a:xfrm>
            <a:off x="762000" y="2286000"/>
            <a:ext cx="949927" cy="220915"/>
          </a:xfrm>
          <a:prstGeom prst="rect">
            <a:avLst/>
          </a:prstGeom>
          <a:noFill/>
        </p:spPr>
        <p:txBody>
          <a:bodyPr wrap="none" rtlCol="0">
            <a:spAutoFit/>
          </a:bodyPr>
          <a:lstStyle/>
          <a:p>
            <a:r>
              <a:rPr lang="en-US" sz="1100" b="1" dirty="0" smtClean="0">
                <a:solidFill>
                  <a:srgbClr val="FF0000"/>
                </a:solidFill>
              </a:rPr>
              <a:t>18z04AUG2012</a:t>
            </a:r>
            <a:endParaRPr lang="en-US" sz="1100" b="1" dirty="0">
              <a:solidFill>
                <a:srgbClr val="FF0000"/>
              </a:solidFill>
            </a:endParaRPr>
          </a:p>
        </p:txBody>
      </p:sp>
      <p:sp>
        <p:nvSpPr>
          <p:cNvPr id="27" name="TextBox 26"/>
          <p:cNvSpPr txBox="1"/>
          <p:nvPr/>
        </p:nvSpPr>
        <p:spPr>
          <a:xfrm>
            <a:off x="2286000" y="2286000"/>
            <a:ext cx="949927" cy="220915"/>
          </a:xfrm>
          <a:prstGeom prst="rect">
            <a:avLst/>
          </a:prstGeom>
          <a:noFill/>
        </p:spPr>
        <p:txBody>
          <a:bodyPr wrap="none" rtlCol="0">
            <a:spAutoFit/>
          </a:bodyPr>
          <a:lstStyle/>
          <a:p>
            <a:r>
              <a:rPr lang="en-US" sz="1100" b="1" dirty="0" smtClean="0">
                <a:solidFill>
                  <a:srgbClr val="FF0000"/>
                </a:solidFill>
              </a:rPr>
              <a:t>00z05AUG2012</a:t>
            </a:r>
            <a:endParaRPr lang="en-US" sz="1100" b="1" dirty="0">
              <a:solidFill>
                <a:srgbClr val="FF0000"/>
              </a:solidFill>
            </a:endParaRPr>
          </a:p>
        </p:txBody>
      </p:sp>
      <p:sp>
        <p:nvSpPr>
          <p:cNvPr id="28" name="TextBox 27"/>
          <p:cNvSpPr txBox="1"/>
          <p:nvPr/>
        </p:nvSpPr>
        <p:spPr>
          <a:xfrm>
            <a:off x="3810000" y="2286000"/>
            <a:ext cx="949927" cy="220915"/>
          </a:xfrm>
          <a:prstGeom prst="rect">
            <a:avLst/>
          </a:prstGeom>
          <a:noFill/>
        </p:spPr>
        <p:txBody>
          <a:bodyPr wrap="none" rtlCol="0">
            <a:spAutoFit/>
          </a:bodyPr>
          <a:lstStyle/>
          <a:p>
            <a:r>
              <a:rPr lang="en-US" sz="1100" b="1" dirty="0" smtClean="0">
                <a:solidFill>
                  <a:srgbClr val="FF0000"/>
                </a:solidFill>
              </a:rPr>
              <a:t>06z05AUG2012</a:t>
            </a:r>
            <a:endParaRPr lang="en-US" sz="1100" b="1" dirty="0">
              <a:solidFill>
                <a:srgbClr val="FF0000"/>
              </a:solidFill>
            </a:endParaRPr>
          </a:p>
        </p:txBody>
      </p:sp>
      <p:sp>
        <p:nvSpPr>
          <p:cNvPr id="33" name="TextBox 32"/>
          <p:cNvSpPr txBox="1"/>
          <p:nvPr/>
        </p:nvSpPr>
        <p:spPr>
          <a:xfrm>
            <a:off x="6858000" y="762000"/>
            <a:ext cx="949927" cy="220915"/>
          </a:xfrm>
          <a:prstGeom prst="rect">
            <a:avLst/>
          </a:prstGeom>
          <a:noFill/>
        </p:spPr>
        <p:txBody>
          <a:bodyPr wrap="none" rtlCol="0">
            <a:spAutoFit/>
          </a:bodyPr>
          <a:lstStyle/>
          <a:p>
            <a:r>
              <a:rPr lang="en-US" sz="1100" b="1" dirty="0" smtClean="0">
                <a:solidFill>
                  <a:srgbClr val="FF0000"/>
                </a:solidFill>
              </a:rPr>
              <a:t>12z04AUG2012</a:t>
            </a:r>
            <a:endParaRPr lang="en-US" sz="1100" b="1" dirty="0">
              <a:solidFill>
                <a:srgbClr val="FF0000"/>
              </a:solidFill>
            </a:endParaRPr>
          </a:p>
        </p:txBody>
      </p:sp>
      <p:sp>
        <p:nvSpPr>
          <p:cNvPr id="34" name="TextBox 33"/>
          <p:cNvSpPr txBox="1"/>
          <p:nvPr/>
        </p:nvSpPr>
        <p:spPr>
          <a:xfrm>
            <a:off x="5334000" y="762000"/>
            <a:ext cx="949927" cy="220915"/>
          </a:xfrm>
          <a:prstGeom prst="rect">
            <a:avLst/>
          </a:prstGeom>
          <a:noFill/>
        </p:spPr>
        <p:txBody>
          <a:bodyPr wrap="none" rtlCol="0">
            <a:spAutoFit/>
          </a:bodyPr>
          <a:lstStyle/>
          <a:p>
            <a:r>
              <a:rPr lang="en-US" sz="1100" b="1" dirty="0" smtClean="0">
                <a:solidFill>
                  <a:srgbClr val="FF0000"/>
                </a:solidFill>
              </a:rPr>
              <a:t>06z04AUG2012</a:t>
            </a:r>
            <a:endParaRPr lang="en-US" sz="1100" b="1" dirty="0">
              <a:solidFill>
                <a:srgbClr val="FF0000"/>
              </a:solidFill>
            </a:endParaRPr>
          </a:p>
        </p:txBody>
      </p:sp>
      <p:sp>
        <p:nvSpPr>
          <p:cNvPr id="35" name="TextBox 34"/>
          <p:cNvSpPr txBox="1"/>
          <p:nvPr/>
        </p:nvSpPr>
        <p:spPr>
          <a:xfrm>
            <a:off x="762000" y="762000"/>
            <a:ext cx="949927" cy="220915"/>
          </a:xfrm>
          <a:prstGeom prst="rect">
            <a:avLst/>
          </a:prstGeom>
          <a:noFill/>
        </p:spPr>
        <p:txBody>
          <a:bodyPr wrap="none" rtlCol="0">
            <a:spAutoFit/>
          </a:bodyPr>
          <a:lstStyle/>
          <a:p>
            <a:r>
              <a:rPr lang="en-US" sz="1100" b="1" dirty="0" smtClean="0">
                <a:solidFill>
                  <a:srgbClr val="FF0000"/>
                </a:solidFill>
              </a:rPr>
              <a:t>12z03AUG2012</a:t>
            </a:r>
            <a:endParaRPr lang="en-US" sz="1100" b="1" dirty="0">
              <a:solidFill>
                <a:srgbClr val="FF0000"/>
              </a:solidFill>
            </a:endParaRPr>
          </a:p>
        </p:txBody>
      </p:sp>
      <p:sp>
        <p:nvSpPr>
          <p:cNvPr id="36" name="TextBox 35"/>
          <p:cNvSpPr txBox="1"/>
          <p:nvPr/>
        </p:nvSpPr>
        <p:spPr>
          <a:xfrm>
            <a:off x="2286000" y="762000"/>
            <a:ext cx="949927" cy="220915"/>
          </a:xfrm>
          <a:prstGeom prst="rect">
            <a:avLst/>
          </a:prstGeom>
          <a:noFill/>
        </p:spPr>
        <p:txBody>
          <a:bodyPr wrap="none" rtlCol="0">
            <a:spAutoFit/>
          </a:bodyPr>
          <a:lstStyle/>
          <a:p>
            <a:r>
              <a:rPr lang="en-US" sz="1100" b="1" dirty="0" smtClean="0">
                <a:solidFill>
                  <a:srgbClr val="FF0000"/>
                </a:solidFill>
              </a:rPr>
              <a:t>18z03AUG2012</a:t>
            </a:r>
            <a:endParaRPr lang="en-US" sz="1100" b="1" dirty="0">
              <a:solidFill>
                <a:srgbClr val="FF0000"/>
              </a:solidFill>
            </a:endParaRPr>
          </a:p>
        </p:txBody>
      </p:sp>
      <p:sp>
        <p:nvSpPr>
          <p:cNvPr id="37" name="TextBox 36"/>
          <p:cNvSpPr txBox="1"/>
          <p:nvPr/>
        </p:nvSpPr>
        <p:spPr>
          <a:xfrm>
            <a:off x="3810000" y="762000"/>
            <a:ext cx="949927" cy="220915"/>
          </a:xfrm>
          <a:prstGeom prst="rect">
            <a:avLst/>
          </a:prstGeom>
          <a:noFill/>
        </p:spPr>
        <p:txBody>
          <a:bodyPr wrap="none" rtlCol="0">
            <a:spAutoFit/>
          </a:bodyPr>
          <a:lstStyle/>
          <a:p>
            <a:r>
              <a:rPr lang="en-US" sz="1100" b="1" dirty="0" smtClean="0">
                <a:solidFill>
                  <a:srgbClr val="FF0000"/>
                </a:solidFill>
              </a:rPr>
              <a:t>00z04AUG2012</a:t>
            </a:r>
            <a:endParaRPr lang="en-US" sz="1100" b="1" dirty="0">
              <a:solidFill>
                <a:srgbClr val="FF0000"/>
              </a:solidFill>
            </a:endParaRPr>
          </a:p>
        </p:txBody>
      </p:sp>
      <p:pic>
        <p:nvPicPr>
          <p:cNvPr id="37891" name="Picture 3"/>
          <p:cNvPicPr>
            <a:picLocks noChangeAspect="1" noChangeArrowheads="1"/>
          </p:cNvPicPr>
          <p:nvPr/>
        </p:nvPicPr>
        <p:blipFill>
          <a:blip r:embed="rId18" cstate="print"/>
          <a:srcRect/>
          <a:stretch>
            <a:fillRect/>
          </a:stretch>
        </p:blipFill>
        <p:spPr bwMode="auto">
          <a:xfrm>
            <a:off x="5105400" y="3733953"/>
            <a:ext cx="2971801" cy="2819247"/>
          </a:xfrm>
          <a:prstGeom prst="rect">
            <a:avLst/>
          </a:prstGeom>
          <a:noFill/>
          <a:ln w="9525">
            <a:noFill/>
            <a:miter lim="800000"/>
            <a:headEnd/>
            <a:tailEnd/>
          </a:ln>
        </p:spPr>
      </p:pic>
      <p:pic>
        <p:nvPicPr>
          <p:cNvPr id="37900" name="Picture 12"/>
          <p:cNvPicPr>
            <a:picLocks noChangeAspect="1" noChangeArrowheads="1"/>
          </p:cNvPicPr>
          <p:nvPr/>
        </p:nvPicPr>
        <p:blipFill>
          <a:blip r:embed="rId19" cstate="print"/>
          <a:srcRect/>
          <a:stretch>
            <a:fillRect/>
          </a:stretch>
        </p:blipFill>
        <p:spPr bwMode="auto">
          <a:xfrm>
            <a:off x="6553200" y="2286000"/>
            <a:ext cx="1504950" cy="1428750"/>
          </a:xfrm>
          <a:prstGeom prst="rect">
            <a:avLst/>
          </a:prstGeom>
          <a:noFill/>
          <a:ln w="9525">
            <a:noFill/>
            <a:miter lim="800000"/>
            <a:headEnd/>
            <a:tailEnd/>
          </a:ln>
        </p:spPr>
      </p:pic>
      <p:sp>
        <p:nvSpPr>
          <p:cNvPr id="60" name="Rectangle 59"/>
          <p:cNvSpPr/>
          <p:nvPr/>
        </p:nvSpPr>
        <p:spPr>
          <a:xfrm>
            <a:off x="381000" y="762000"/>
            <a:ext cx="8305800" cy="5791200"/>
          </a:xfrm>
          <a:prstGeom prst="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0" y="228600"/>
            <a:ext cx="8991600" cy="461665"/>
          </a:xfrm>
          <a:prstGeom prst="rect">
            <a:avLst/>
          </a:prstGeom>
          <a:noFill/>
        </p:spPr>
        <p:txBody>
          <a:bodyPr wrap="square" rtlCol="0">
            <a:spAutoFit/>
          </a:bodyPr>
          <a:lstStyle/>
          <a:p>
            <a:r>
              <a:rPr lang="en-US" sz="2400" b="1" dirty="0" smtClean="0">
                <a:solidFill>
                  <a:srgbClr val="FF0000"/>
                </a:solidFill>
              </a:rPr>
              <a:t>A 6-hourly sequence of precipitation for the high aerosol experiment</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ROL.gif"/>
          <p:cNvPicPr>
            <a:picLocks noChangeAspect="1"/>
          </p:cNvPicPr>
          <p:nvPr/>
        </p:nvPicPr>
        <p:blipFill>
          <a:blip r:embed="rId2" cstate="print"/>
          <a:stretch>
            <a:fillRect/>
          </a:stretch>
        </p:blipFill>
        <p:spPr>
          <a:xfrm>
            <a:off x="0" y="0"/>
            <a:ext cx="9144000" cy="7548753"/>
          </a:xfrm>
          <a:prstGeom prst="rect">
            <a:avLst/>
          </a:prstGeom>
        </p:spPr>
      </p:pic>
      <p:sp>
        <p:nvSpPr>
          <p:cNvPr id="5" name="TextBox 4"/>
          <p:cNvSpPr txBox="1"/>
          <p:nvPr/>
        </p:nvSpPr>
        <p:spPr>
          <a:xfrm>
            <a:off x="0" y="76200"/>
            <a:ext cx="8839200" cy="1015663"/>
          </a:xfrm>
          <a:prstGeom prst="rect">
            <a:avLst/>
          </a:prstGeom>
          <a:solidFill>
            <a:schemeClr val="bg2"/>
          </a:solidFill>
        </p:spPr>
        <p:txBody>
          <a:bodyPr wrap="square" rtlCol="0">
            <a:spAutoFit/>
          </a:bodyPr>
          <a:lstStyle/>
          <a:p>
            <a:pPr algn="ctr"/>
            <a:r>
              <a:rPr lang="en-US" sz="2000" b="1" dirty="0" smtClean="0">
                <a:solidFill>
                  <a:srgbClr val="FF0000"/>
                </a:solidFill>
              </a:rPr>
              <a:t>Hourly frames of vertically integrated Liquid water mixing ratio (650-750hPa) for the low aerosol experiment starting on 12 UTC 02 August, 2012, Florence. 		</a:t>
            </a:r>
            <a:r>
              <a:rPr lang="en-US" sz="2000" b="1" dirty="0" smtClean="0">
                <a:solidFill>
                  <a:srgbClr val="7030A0"/>
                </a:solidFill>
              </a:rPr>
              <a:t>A  6 day forecast. </a:t>
            </a:r>
            <a:endParaRPr lang="en-US" sz="2000" b="1" dirty="0" smtClean="0">
              <a:solidFill>
                <a:srgbClr val="FF0000"/>
              </a:solidFill>
            </a:endParaRPr>
          </a:p>
        </p:txBody>
      </p:sp>
      <p:pic>
        <p:nvPicPr>
          <p:cNvPr id="6" name="Picture 5"/>
          <p:cNvPicPr/>
          <p:nvPr/>
        </p:nvPicPr>
        <p:blipFill>
          <a:blip r:embed="rId3" cstate="print"/>
          <a:srcRect/>
          <a:stretch>
            <a:fillRect/>
          </a:stretch>
        </p:blipFill>
        <p:spPr bwMode="auto">
          <a:xfrm>
            <a:off x="1600200" y="6696075"/>
            <a:ext cx="5819775" cy="466725"/>
          </a:xfrm>
          <a:prstGeom prst="rect">
            <a:avLst/>
          </a:prstGeom>
          <a:noFill/>
          <a:ln w="9525">
            <a:noFill/>
            <a:miter lim="800000"/>
            <a:headEnd/>
            <a:tailEnd/>
          </a:ln>
        </p:spPr>
      </p:pic>
    </p:spTree>
    <p:extLst>
      <p:ext uri="{BB962C8B-B14F-4D97-AF65-F5344CB8AC3E}">
        <p14:creationId xmlns:p14="http://schemas.microsoft.com/office/powerpoint/2010/main" val="67785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N.gif"/>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304800" y="0"/>
            <a:ext cx="8458200" cy="1015663"/>
          </a:xfrm>
          <a:prstGeom prst="rect">
            <a:avLst/>
          </a:prstGeom>
          <a:noFill/>
        </p:spPr>
        <p:txBody>
          <a:bodyPr wrap="square" rtlCol="0">
            <a:spAutoFit/>
          </a:bodyPr>
          <a:lstStyle/>
          <a:p>
            <a:r>
              <a:rPr lang="en-US" sz="2000" b="1" dirty="0" smtClean="0">
                <a:solidFill>
                  <a:srgbClr val="FF0000"/>
                </a:solidFill>
              </a:rPr>
              <a:t>Hourly frames of vertically integrated Liquid water mixing ratio (650-750hPa) for the high aerosol experiment staring on 12 UTC 02 August, 2012, Florence. 								A  6 day forecast. </a:t>
            </a:r>
            <a:endParaRPr lang="en-US" sz="2000" b="1" dirty="0">
              <a:solidFill>
                <a:srgbClr val="FF0000"/>
              </a:solidFill>
            </a:endParaRPr>
          </a:p>
        </p:txBody>
      </p:sp>
      <p:pic>
        <p:nvPicPr>
          <p:cNvPr id="6" name="Picture 5"/>
          <p:cNvPicPr/>
          <p:nvPr/>
        </p:nvPicPr>
        <p:blipFill>
          <a:blip r:embed="rId3" cstate="print"/>
          <a:srcRect/>
          <a:stretch>
            <a:fillRect/>
          </a:stretch>
        </p:blipFill>
        <p:spPr bwMode="auto">
          <a:xfrm>
            <a:off x="1524000" y="6096000"/>
            <a:ext cx="5819775" cy="466725"/>
          </a:xfrm>
          <a:prstGeom prst="rect">
            <a:avLst/>
          </a:prstGeom>
          <a:noFill/>
          <a:ln w="9525">
            <a:noFill/>
            <a:miter lim="800000"/>
            <a:headEnd/>
            <a:tailEnd/>
          </a:ln>
        </p:spPr>
      </p:pic>
    </p:spTree>
    <p:extLst>
      <p:ext uri="{BB962C8B-B14F-4D97-AF65-F5344CB8AC3E}">
        <p14:creationId xmlns:p14="http://schemas.microsoft.com/office/powerpoint/2010/main" val="1226005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882"/>
          <a:stretch/>
        </p:blipFill>
        <p:spPr bwMode="auto">
          <a:xfrm>
            <a:off x="76200" y="24173"/>
            <a:ext cx="4876799" cy="317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217"/>
          <a:stretch/>
        </p:blipFill>
        <p:spPr bwMode="auto">
          <a:xfrm>
            <a:off x="4038600" y="3352800"/>
            <a:ext cx="4983479" cy="338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905000"/>
            <a:ext cx="3276601" cy="430887"/>
          </a:xfrm>
          <a:prstGeom prst="rect">
            <a:avLst/>
          </a:prstGeom>
          <a:noFill/>
        </p:spPr>
        <p:txBody>
          <a:bodyPr wrap="square" rtlCol="0">
            <a:spAutoFit/>
          </a:bodyPr>
          <a:lstStyle/>
          <a:p>
            <a:r>
              <a:rPr lang="en-US" sz="2200" b="1" dirty="0" smtClean="0">
                <a:solidFill>
                  <a:srgbClr val="7030A0"/>
                </a:solidFill>
                <a:latin typeface="Times New Roman" pitchFamily="18" charset="0"/>
                <a:cs typeface="Times New Roman" pitchFamily="18" charset="0"/>
              </a:rPr>
              <a:t>Control Run on 5</a:t>
            </a:r>
            <a:r>
              <a:rPr lang="en-US" sz="2200" b="1" baseline="30000" dirty="0" smtClean="0">
                <a:solidFill>
                  <a:srgbClr val="7030A0"/>
                </a:solidFill>
                <a:latin typeface="Times New Roman" pitchFamily="18" charset="0"/>
                <a:cs typeface="Times New Roman" pitchFamily="18" charset="0"/>
              </a:rPr>
              <a:t>th</a:t>
            </a:r>
            <a:r>
              <a:rPr lang="en-US" sz="2200" b="1" dirty="0" smtClean="0">
                <a:solidFill>
                  <a:srgbClr val="7030A0"/>
                </a:solidFill>
                <a:latin typeface="Times New Roman" pitchFamily="18" charset="0"/>
                <a:cs typeface="Times New Roman" pitchFamily="18" charset="0"/>
              </a:rPr>
              <a:t> Day</a:t>
            </a:r>
            <a:endParaRPr lang="en-US" sz="2200" b="1" dirty="0">
              <a:solidFill>
                <a:srgbClr val="7030A0"/>
              </a:solidFill>
              <a:latin typeface="Times New Roman" pitchFamily="18" charset="0"/>
              <a:cs typeface="Times New Roman" pitchFamily="18" charset="0"/>
            </a:endParaRPr>
          </a:p>
        </p:txBody>
      </p:sp>
      <p:sp>
        <p:nvSpPr>
          <p:cNvPr id="8" name="TextBox 7"/>
          <p:cNvSpPr txBox="1"/>
          <p:nvPr/>
        </p:nvSpPr>
        <p:spPr>
          <a:xfrm>
            <a:off x="1295401" y="4903113"/>
            <a:ext cx="2743200" cy="769441"/>
          </a:xfrm>
          <a:prstGeom prst="rect">
            <a:avLst/>
          </a:prstGeom>
          <a:noFill/>
        </p:spPr>
        <p:txBody>
          <a:bodyPr wrap="square" rtlCol="0">
            <a:spAutoFit/>
          </a:bodyPr>
          <a:lstStyle/>
          <a:p>
            <a:r>
              <a:rPr lang="en-US" sz="2200" b="1" dirty="0" smtClean="0">
                <a:solidFill>
                  <a:srgbClr val="7030A0"/>
                </a:solidFill>
                <a:latin typeface="Times New Roman" pitchFamily="18" charset="0"/>
                <a:cs typeface="Times New Roman" pitchFamily="18" charset="0"/>
              </a:rPr>
              <a:t>Heavy Aerosols Run on 5</a:t>
            </a:r>
            <a:r>
              <a:rPr lang="en-US" sz="2200" b="1" baseline="30000" dirty="0" smtClean="0">
                <a:solidFill>
                  <a:srgbClr val="7030A0"/>
                </a:solidFill>
                <a:latin typeface="Times New Roman" pitchFamily="18" charset="0"/>
                <a:cs typeface="Times New Roman" pitchFamily="18" charset="0"/>
              </a:rPr>
              <a:t>th</a:t>
            </a:r>
            <a:r>
              <a:rPr lang="en-US" sz="2200" b="1" dirty="0" smtClean="0">
                <a:solidFill>
                  <a:srgbClr val="7030A0"/>
                </a:solidFill>
                <a:latin typeface="Times New Roman" pitchFamily="18" charset="0"/>
                <a:cs typeface="Times New Roman" pitchFamily="18" charset="0"/>
              </a:rPr>
              <a:t> Day</a:t>
            </a:r>
            <a:endParaRPr lang="en-US" sz="2200" b="1" dirty="0">
              <a:solidFill>
                <a:srgbClr val="7030A0"/>
              </a:solidFill>
              <a:latin typeface="Times New Roman" pitchFamily="18" charset="0"/>
              <a:cs typeface="Times New Roman" pitchFamily="18" charset="0"/>
            </a:endParaRPr>
          </a:p>
        </p:txBody>
      </p:sp>
      <p:sp>
        <p:nvSpPr>
          <p:cNvPr id="6" name="Rectangle 5"/>
          <p:cNvSpPr/>
          <p:nvPr/>
        </p:nvSpPr>
        <p:spPr>
          <a:xfrm>
            <a:off x="5562600" y="152400"/>
            <a:ext cx="3505200" cy="1219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A case of Hurricane FLORENCE</a:t>
            </a:r>
          </a:p>
        </p:txBody>
      </p:sp>
    </p:spTree>
    <p:extLst>
      <p:ext uri="{BB962C8B-B14F-4D97-AF65-F5344CB8AC3E}">
        <p14:creationId xmlns:p14="http://schemas.microsoft.com/office/powerpoint/2010/main" val="10010978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23672"/>
            <a:ext cx="9113392" cy="7417415"/>
          </a:xfrm>
          <a:prstGeom prst="rect">
            <a:avLst/>
          </a:prstGeom>
          <a:noFill/>
        </p:spPr>
        <p:txBody>
          <a:bodyPr wrap="none" rtlCol="0">
            <a:spAutoFit/>
          </a:bodyPr>
          <a:lstStyle/>
          <a:p>
            <a:r>
              <a:rPr lang="en-US" sz="2800" b="1" dirty="0" smtClean="0">
                <a:solidFill>
                  <a:srgbClr val="FF0000"/>
                </a:solidFill>
              </a:rPr>
              <a:t>Summary &amp; Conclusions</a:t>
            </a:r>
          </a:p>
          <a:p>
            <a:r>
              <a:rPr lang="en-US" sz="2800" b="1" dirty="0" smtClean="0">
                <a:solidFill>
                  <a:srgbClr val="FF0000"/>
                </a:solidFill>
              </a:rPr>
              <a:t>THE SLOW GROWTH OF FINE DROPS IN THE</a:t>
            </a:r>
          </a:p>
          <a:p>
            <a:r>
              <a:rPr lang="en-US" sz="2800" b="1" dirty="0" smtClean="0">
                <a:solidFill>
                  <a:srgbClr val="FF0000"/>
                </a:solidFill>
              </a:rPr>
              <a:t> EXPERIMENT WITH A HIGH NUMBER CONCENTRATION  </a:t>
            </a:r>
          </a:p>
          <a:p>
            <a:r>
              <a:rPr lang="en-US" sz="2800" b="1" dirty="0" smtClean="0">
                <a:solidFill>
                  <a:srgbClr val="FF0000"/>
                </a:solidFill>
              </a:rPr>
              <a:t>OF AEROSOLS RESULTS IN A </a:t>
            </a:r>
            <a:r>
              <a:rPr lang="en-US" sz="2800" b="1" dirty="0">
                <a:solidFill>
                  <a:srgbClr val="FF0000"/>
                </a:solidFill>
              </a:rPr>
              <a:t>MISMATCH </a:t>
            </a:r>
            <a:r>
              <a:rPr lang="en-US" sz="2800" b="1" dirty="0" smtClean="0">
                <a:solidFill>
                  <a:srgbClr val="FF0000"/>
                </a:solidFill>
              </a:rPr>
              <a:t>BETWEEN </a:t>
            </a:r>
            <a:r>
              <a:rPr lang="en-US" sz="2800" b="1" dirty="0">
                <a:solidFill>
                  <a:srgbClr val="FF0000"/>
                </a:solidFill>
              </a:rPr>
              <a:t>THE </a:t>
            </a:r>
            <a:endParaRPr lang="en-US" sz="2800" b="1" dirty="0" smtClean="0">
              <a:solidFill>
                <a:srgbClr val="FF0000"/>
              </a:solidFill>
            </a:endParaRPr>
          </a:p>
          <a:p>
            <a:r>
              <a:rPr lang="en-US" sz="2800" b="1" dirty="0" smtClean="0">
                <a:solidFill>
                  <a:srgbClr val="FF0000"/>
                </a:solidFill>
              </a:rPr>
              <a:t>DYNAMICS </a:t>
            </a:r>
            <a:r>
              <a:rPr lang="en-US" sz="2800" b="1" dirty="0">
                <a:solidFill>
                  <a:srgbClr val="FF0000"/>
                </a:solidFill>
              </a:rPr>
              <a:t>AND CONVECTION </a:t>
            </a:r>
            <a:r>
              <a:rPr lang="en-US" sz="2800" b="1" dirty="0" smtClean="0">
                <a:solidFill>
                  <a:srgbClr val="FF0000"/>
                </a:solidFill>
              </a:rPr>
              <a:t>.</a:t>
            </a:r>
          </a:p>
          <a:p>
            <a:endParaRPr lang="en-US" sz="2800" b="1" dirty="0">
              <a:solidFill>
                <a:srgbClr val="FF0000"/>
              </a:solidFill>
            </a:endParaRPr>
          </a:p>
          <a:p>
            <a:r>
              <a:rPr lang="en-US" sz="2800" b="1" dirty="0" smtClean="0">
                <a:solidFill>
                  <a:srgbClr val="FF0000"/>
                </a:solidFill>
              </a:rPr>
              <a:t>THIS IS NOTED FROM A COMPARISON OF ENERGETICS  </a:t>
            </a:r>
          </a:p>
          <a:p>
            <a:r>
              <a:rPr lang="en-US" sz="2800" b="1" dirty="0" smtClean="0">
                <a:solidFill>
                  <a:srgbClr val="FF0000"/>
                </a:solidFill>
              </a:rPr>
              <a:t>FOR THE LOW AND THE HIGH AEROSOL CONTENT</a:t>
            </a:r>
          </a:p>
          <a:p>
            <a:r>
              <a:rPr lang="en-US" sz="2800" b="1" dirty="0" smtClean="0">
                <a:solidFill>
                  <a:srgbClr val="FF0000"/>
                </a:solidFill>
              </a:rPr>
              <a:t> EXPERIMENTS.</a:t>
            </a:r>
          </a:p>
          <a:p>
            <a:endParaRPr lang="en-US" sz="2800" b="1" dirty="0">
              <a:solidFill>
                <a:srgbClr val="FF0000"/>
              </a:solidFill>
            </a:endParaRPr>
          </a:p>
          <a:p>
            <a:r>
              <a:rPr lang="en-US" sz="2800" b="1" dirty="0" smtClean="0">
                <a:solidFill>
                  <a:srgbClr val="FF0000"/>
                </a:solidFill>
              </a:rPr>
              <a:t> THE RELATIONSHIP BETWEEN AEROSOLS AND </a:t>
            </a:r>
          </a:p>
          <a:p>
            <a:r>
              <a:rPr lang="en-US" sz="2800" b="1" dirty="0" smtClean="0">
                <a:solidFill>
                  <a:srgbClr val="FF0000"/>
                </a:solidFill>
              </a:rPr>
              <a:t>CIRCULATIONS IS A TIME INTEGRATED EFFECT </a:t>
            </a:r>
          </a:p>
          <a:p>
            <a:r>
              <a:rPr lang="en-US" sz="2800" b="1" dirty="0" smtClean="0">
                <a:solidFill>
                  <a:srgbClr val="FF0000"/>
                </a:solidFill>
              </a:rPr>
              <a:t>AND IS NOT A SINGLE SNAP SHOT SYNOPTIC  RELATIONSHIP.</a:t>
            </a:r>
          </a:p>
          <a:p>
            <a:endParaRPr lang="en-US" sz="2800" b="1" dirty="0">
              <a:solidFill>
                <a:srgbClr val="FF0000"/>
              </a:solidFill>
            </a:endParaRPr>
          </a:p>
          <a:p>
            <a:r>
              <a:rPr lang="en-US" sz="2800" b="1" dirty="0" smtClean="0">
                <a:solidFill>
                  <a:srgbClr val="FF0000"/>
                </a:solidFill>
              </a:rPr>
              <a:t>WE ARE NOW WORKING ON A FULL CHEMISTRY </a:t>
            </a:r>
          </a:p>
          <a:p>
            <a:r>
              <a:rPr lang="en-US" sz="2800" b="1" dirty="0" smtClean="0">
                <a:solidFill>
                  <a:srgbClr val="FF0000"/>
                </a:solidFill>
              </a:rPr>
              <a:t>EXPERIMENT WHERE THE NUMBER CONCENTRATION</a:t>
            </a:r>
          </a:p>
          <a:p>
            <a:r>
              <a:rPr lang="en-US" sz="2800" b="1" dirty="0" smtClean="0">
                <a:solidFill>
                  <a:srgbClr val="FF0000"/>
                </a:solidFill>
              </a:rPr>
              <a:t> OF AEROSOLS ARE BEING PREDICTED.</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494589"/>
            <a:ext cx="7848600" cy="17526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9600" y="2247189"/>
            <a:ext cx="7848600" cy="15240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09600" y="3618789"/>
            <a:ext cx="7848600" cy="2553411"/>
          </a:xfrm>
          <a:prstGeom prst="rect">
            <a:avLst/>
          </a:prstGeom>
          <a:noFill/>
          <a:ln w="9525">
            <a:noFill/>
            <a:miter lim="800000"/>
            <a:headEnd/>
            <a:tailEnd/>
          </a:ln>
        </p:spPr>
      </p:pic>
      <p:sp>
        <p:nvSpPr>
          <p:cNvPr id="5" name="TextBox 4"/>
          <p:cNvSpPr txBox="1"/>
          <p:nvPr/>
        </p:nvSpPr>
        <p:spPr>
          <a:xfrm>
            <a:off x="838200" y="570789"/>
            <a:ext cx="1085297" cy="369332"/>
          </a:xfrm>
          <a:prstGeom prst="rect">
            <a:avLst/>
          </a:prstGeom>
          <a:noFill/>
        </p:spPr>
        <p:txBody>
          <a:bodyPr wrap="none" rtlCol="0">
            <a:spAutoFit/>
          </a:bodyPr>
          <a:lstStyle/>
          <a:p>
            <a:r>
              <a:rPr lang="en-US" b="1" dirty="0" smtClean="0">
                <a:solidFill>
                  <a:srgbClr val="FF0000"/>
                </a:solidFill>
              </a:rPr>
              <a:t>JAS, 1985</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04800" y="914400"/>
            <a:ext cx="4114800" cy="41148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876801" y="899092"/>
            <a:ext cx="3884904" cy="3977708"/>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5334000" y="4648199"/>
            <a:ext cx="3200400" cy="228600"/>
          </a:xfrm>
          <a:prstGeom prst="rect">
            <a:avLst/>
          </a:prstGeom>
          <a:noFill/>
          <a:ln w="9525">
            <a:noFill/>
            <a:miter lim="800000"/>
            <a:headEnd/>
            <a:tailEnd/>
          </a:ln>
        </p:spPr>
      </p:pic>
      <p:sp>
        <p:nvSpPr>
          <p:cNvPr id="5" name="TextBox 4"/>
          <p:cNvSpPr txBox="1"/>
          <p:nvPr/>
        </p:nvSpPr>
        <p:spPr>
          <a:xfrm>
            <a:off x="228600" y="4953000"/>
            <a:ext cx="2725105" cy="369332"/>
          </a:xfrm>
          <a:prstGeom prst="rect">
            <a:avLst/>
          </a:prstGeom>
          <a:noFill/>
        </p:spPr>
        <p:txBody>
          <a:bodyPr wrap="none" rtlCol="0">
            <a:spAutoFit/>
          </a:bodyPr>
          <a:lstStyle/>
          <a:p>
            <a:r>
              <a:rPr lang="en-US" dirty="0" smtClean="0">
                <a:solidFill>
                  <a:srgbClr val="FF0000"/>
                </a:solidFill>
              </a:rPr>
              <a:t>Relevant to Monsoon Lows</a:t>
            </a:r>
            <a:endParaRPr lang="en-US" dirty="0">
              <a:solidFill>
                <a:srgbClr val="FF0000"/>
              </a:solidFill>
            </a:endParaRPr>
          </a:p>
        </p:txBody>
      </p:sp>
      <p:sp>
        <p:nvSpPr>
          <p:cNvPr id="6" name="TextBox 5"/>
          <p:cNvSpPr txBox="1"/>
          <p:nvPr/>
        </p:nvSpPr>
        <p:spPr>
          <a:xfrm>
            <a:off x="5391949" y="4888468"/>
            <a:ext cx="3371051" cy="369332"/>
          </a:xfrm>
          <a:prstGeom prst="rect">
            <a:avLst/>
          </a:prstGeom>
          <a:noFill/>
        </p:spPr>
        <p:txBody>
          <a:bodyPr wrap="none" rtlCol="0">
            <a:spAutoFit/>
          </a:bodyPr>
          <a:lstStyle/>
          <a:p>
            <a:r>
              <a:rPr lang="en-US" dirty="0" smtClean="0">
                <a:solidFill>
                  <a:srgbClr val="FF0000"/>
                </a:solidFill>
              </a:rPr>
              <a:t>Relevant to Monsoon Depressions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762000" y="304800"/>
            <a:ext cx="7467600" cy="29432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b="16452"/>
          <a:stretch>
            <a:fillRect/>
          </a:stretch>
        </p:blipFill>
        <p:spPr bwMode="auto">
          <a:xfrm>
            <a:off x="2590800" y="3505200"/>
            <a:ext cx="37338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48305"/>
          <a:stretch>
            <a:fillRect/>
          </a:stretch>
        </p:blipFill>
        <p:spPr bwMode="auto">
          <a:xfrm>
            <a:off x="685800" y="685800"/>
            <a:ext cx="4038600" cy="5958590"/>
          </a:xfrm>
          <a:prstGeom prst="rect">
            <a:avLst/>
          </a:prstGeom>
          <a:noFill/>
          <a:ln w="9525">
            <a:noFill/>
            <a:miter lim="800000"/>
            <a:headEnd/>
            <a:tailEnd/>
          </a:ln>
        </p:spPr>
      </p:pic>
      <p:sp>
        <p:nvSpPr>
          <p:cNvPr id="3" name="TextBox 2"/>
          <p:cNvSpPr txBox="1"/>
          <p:nvPr/>
        </p:nvSpPr>
        <p:spPr>
          <a:xfrm>
            <a:off x="4724400" y="1752600"/>
            <a:ext cx="3962400" cy="1477328"/>
          </a:xfrm>
          <a:prstGeom prst="rect">
            <a:avLst/>
          </a:prstGeom>
          <a:noFill/>
        </p:spPr>
        <p:txBody>
          <a:bodyPr wrap="square" rtlCol="0">
            <a:spAutoFit/>
          </a:bodyPr>
          <a:lstStyle/>
          <a:p>
            <a:r>
              <a:rPr lang="en-US" dirty="0" smtClean="0">
                <a:solidFill>
                  <a:srgbClr val="0033CC"/>
                </a:solidFill>
              </a:rPr>
              <a:t>Streamlines and </a:t>
            </a:r>
            <a:r>
              <a:rPr lang="en-US" dirty="0" err="1" smtClean="0">
                <a:solidFill>
                  <a:srgbClr val="0033CC"/>
                </a:solidFill>
              </a:rPr>
              <a:t>isotachs</a:t>
            </a:r>
            <a:r>
              <a:rPr lang="en-US" dirty="0" smtClean="0">
                <a:solidFill>
                  <a:srgbClr val="0033CC"/>
                </a:solidFill>
              </a:rPr>
              <a:t> at 1200 UTC, 8</a:t>
            </a:r>
            <a:r>
              <a:rPr lang="en-US" baseline="30000" dirty="0" smtClean="0">
                <a:solidFill>
                  <a:srgbClr val="0033CC"/>
                </a:solidFill>
              </a:rPr>
              <a:t>th</a:t>
            </a:r>
            <a:r>
              <a:rPr lang="en-US" dirty="0" smtClean="0">
                <a:solidFill>
                  <a:srgbClr val="0033CC"/>
                </a:solidFill>
              </a:rPr>
              <a:t> July 1979 (a) 850 </a:t>
            </a:r>
            <a:r>
              <a:rPr lang="en-US" dirty="0" err="1" smtClean="0">
                <a:solidFill>
                  <a:srgbClr val="0033CC"/>
                </a:solidFill>
              </a:rPr>
              <a:t>hPa</a:t>
            </a:r>
            <a:r>
              <a:rPr lang="en-US" dirty="0" smtClean="0">
                <a:solidFill>
                  <a:srgbClr val="0033CC"/>
                </a:solidFill>
              </a:rPr>
              <a:t>, (b) 500 </a:t>
            </a:r>
            <a:r>
              <a:rPr lang="en-US" dirty="0" err="1" smtClean="0">
                <a:solidFill>
                  <a:srgbClr val="0033CC"/>
                </a:solidFill>
              </a:rPr>
              <a:t>hPa</a:t>
            </a:r>
            <a:r>
              <a:rPr lang="en-US" dirty="0" smtClean="0">
                <a:solidFill>
                  <a:srgbClr val="0033CC"/>
                </a:solidFill>
              </a:rPr>
              <a:t>, (c) 400 </a:t>
            </a:r>
            <a:r>
              <a:rPr lang="en-US" dirty="0" err="1" smtClean="0">
                <a:solidFill>
                  <a:srgbClr val="0033CC"/>
                </a:solidFill>
              </a:rPr>
              <a:t>hPa</a:t>
            </a:r>
            <a:r>
              <a:rPr lang="en-US" dirty="0" smtClean="0">
                <a:solidFill>
                  <a:srgbClr val="0033CC"/>
                </a:solidFill>
              </a:rPr>
              <a:t>, solid dot is surface position of depression.</a:t>
            </a:r>
          </a:p>
          <a:p>
            <a:r>
              <a:rPr lang="en-US" dirty="0" smtClean="0">
                <a:solidFill>
                  <a:srgbClr val="0033CC"/>
                </a:solidFill>
              </a:rPr>
              <a:t>  </a:t>
            </a:r>
            <a:endParaRPr lang="en-US" dirty="0">
              <a:solidFill>
                <a:srgbClr val="0033CC"/>
              </a:solidFill>
            </a:endParaRPr>
          </a:p>
        </p:txBody>
      </p:sp>
      <p:sp>
        <p:nvSpPr>
          <p:cNvPr id="4" name="TextBox 3"/>
          <p:cNvSpPr txBox="1"/>
          <p:nvPr/>
        </p:nvSpPr>
        <p:spPr>
          <a:xfrm>
            <a:off x="381000" y="57090"/>
            <a:ext cx="8382000" cy="461665"/>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Vertical tilt of a baroclinic /convective Monsoon depression</a:t>
            </a:r>
            <a:endParaRPr lang="en-US" sz="24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0" y="152400"/>
            <a:ext cx="9144000" cy="6370975"/>
          </a:xfrm>
          <a:prstGeom prst="rect">
            <a:avLst/>
          </a:prstGeom>
          <a:noFill/>
        </p:spPr>
        <p:txBody>
          <a:bodyPr wrap="square" rtlCol="0">
            <a:spAutoFit/>
          </a:bodyPr>
          <a:lstStyle/>
          <a:p>
            <a:r>
              <a:rPr lang="en-US" b="1" dirty="0" smtClean="0"/>
              <a:t>On the </a:t>
            </a:r>
            <a:r>
              <a:rPr lang="en-US" b="1" dirty="0" err="1" smtClean="0"/>
              <a:t>energetics</a:t>
            </a:r>
            <a:r>
              <a:rPr lang="en-US" b="1" dirty="0" smtClean="0"/>
              <a:t> of the monsoon depression</a:t>
            </a:r>
            <a:endParaRPr lang="en-US" dirty="0" smtClean="0"/>
          </a:p>
          <a:p>
            <a:r>
              <a:rPr lang="en-US" dirty="0" smtClean="0"/>
              <a:t>The calculations of energy exchanges and generation and dissipation are formulated essentially following Lorenz (1967).</a:t>
            </a:r>
          </a:p>
          <a:p>
            <a:pPr marL="400050" indent="-400050">
              <a:buAutoNum type="romanLcParenR"/>
            </a:pPr>
            <a:r>
              <a:rPr lang="en-US" sz="1600" dirty="0" smtClean="0"/>
              <a:t>We define the principal energy quantities as follows: (Refer to the Appendix for a list of symbols.)</a:t>
            </a:r>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buAutoNum type="romanLcParenR"/>
            </a:pPr>
            <a:endParaRPr lang="en-US" sz="1600" dirty="0" smtClean="0"/>
          </a:p>
          <a:p>
            <a:pPr marL="400050" indent="-400050"/>
            <a:r>
              <a:rPr lang="en-US" sz="1600" dirty="0" smtClean="0"/>
              <a:t>Where      ,     ,       and       are respectively, the zonal available potential energy, eddy available potential energy, zonal kinetic energy and eddy kinetic energy over a closed domain of mass </a:t>
            </a:r>
            <a:r>
              <a:rPr lang="en-US" sz="1600" i="1" dirty="0" smtClean="0"/>
              <a:t>m</a:t>
            </a:r>
            <a:r>
              <a:rPr lang="en-US" sz="1600" dirty="0" smtClean="0"/>
              <a:t>.</a:t>
            </a:r>
          </a:p>
          <a:p>
            <a:pPr marL="400050" indent="-400050"/>
            <a:endParaRPr lang="en-US" sz="1600" dirty="0" smtClean="0"/>
          </a:p>
          <a:p>
            <a:pPr marL="400050" indent="-400050"/>
            <a:r>
              <a:rPr lang="en-US" sz="1600" dirty="0" smtClean="0"/>
              <a:t>ii) The principle energy transformation functions are the following:</a:t>
            </a:r>
          </a:p>
          <a:p>
            <a:pPr marL="400050" indent="-400050"/>
            <a:endParaRPr lang="en-US" sz="1600" dirty="0" smtClean="0"/>
          </a:p>
          <a:p>
            <a:pPr marL="400050" indent="-400050"/>
            <a:endParaRPr lang="en-US" sz="1600" dirty="0"/>
          </a:p>
        </p:txBody>
      </p:sp>
      <p:sp>
        <p:nvSpPr>
          <p:cNvPr id="2037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779" name="Object 3"/>
          <p:cNvGraphicFramePr>
            <a:graphicFrameLocks noChangeAspect="1"/>
          </p:cNvGraphicFramePr>
          <p:nvPr/>
        </p:nvGraphicFramePr>
        <p:xfrm>
          <a:off x="1295400" y="1447800"/>
          <a:ext cx="3657600" cy="678611"/>
        </p:xfrm>
        <a:graphic>
          <a:graphicData uri="http://schemas.openxmlformats.org/presentationml/2006/ole">
            <mc:AlternateContent xmlns:mc="http://schemas.openxmlformats.org/markup-compatibility/2006">
              <mc:Choice xmlns:v="urn:schemas-microsoft-com:vml" Requires="v">
                <p:oleObj spid="_x0000_s39004" name="Equation" r:id="rId3" imgW="3022600" imgH="546100" progId="Equation.3">
                  <p:embed/>
                </p:oleObj>
              </mc:Choice>
              <mc:Fallback>
                <p:oleObj name="Equation" r:id="rId3" imgW="3022600" imgH="5461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47800"/>
                        <a:ext cx="3657600" cy="6786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7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781" name="Object 5"/>
          <p:cNvGraphicFramePr>
            <a:graphicFrameLocks noChangeAspect="1"/>
          </p:cNvGraphicFramePr>
          <p:nvPr/>
        </p:nvGraphicFramePr>
        <p:xfrm>
          <a:off x="1295400" y="2362200"/>
          <a:ext cx="3657600" cy="837430"/>
        </p:xfrm>
        <a:graphic>
          <a:graphicData uri="http://schemas.openxmlformats.org/presentationml/2006/ole">
            <mc:AlternateContent xmlns:mc="http://schemas.openxmlformats.org/markup-compatibility/2006">
              <mc:Choice xmlns:v="urn:schemas-microsoft-com:vml" Requires="v">
                <p:oleObj spid="_x0000_s39005" name="Equation" r:id="rId5" imgW="2819400" imgH="635000" progId="Equation.3">
                  <p:embed/>
                </p:oleObj>
              </mc:Choice>
              <mc:Fallback>
                <p:oleObj name="Equation" r:id="rId5" imgW="2819400" imgH="6350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362200"/>
                        <a:ext cx="3657600" cy="8374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78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783" name="Object 7"/>
          <p:cNvGraphicFramePr>
            <a:graphicFrameLocks noChangeAspect="1"/>
          </p:cNvGraphicFramePr>
          <p:nvPr/>
        </p:nvGraphicFramePr>
        <p:xfrm>
          <a:off x="1295400" y="3429000"/>
          <a:ext cx="3683000" cy="533400"/>
        </p:xfrm>
        <a:graphic>
          <a:graphicData uri="http://schemas.openxmlformats.org/presentationml/2006/ole">
            <mc:AlternateContent xmlns:mc="http://schemas.openxmlformats.org/markup-compatibility/2006">
              <mc:Choice xmlns:v="urn:schemas-microsoft-com:vml" Requires="v">
                <p:oleObj spid="_x0000_s39006" name="Equation" r:id="rId7" imgW="2755900" imgH="393700" progId="Equation.3">
                  <p:embed/>
                </p:oleObj>
              </mc:Choice>
              <mc:Fallback>
                <p:oleObj name="Equation" r:id="rId7" imgW="2755900" imgH="3937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3429000"/>
                        <a:ext cx="3683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78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785" name="Object 9"/>
          <p:cNvGraphicFramePr>
            <a:graphicFrameLocks noChangeAspect="1"/>
          </p:cNvGraphicFramePr>
          <p:nvPr/>
        </p:nvGraphicFramePr>
        <p:xfrm>
          <a:off x="1219200" y="4343400"/>
          <a:ext cx="3657600" cy="533400"/>
        </p:xfrm>
        <a:graphic>
          <a:graphicData uri="http://schemas.openxmlformats.org/presentationml/2006/ole">
            <mc:AlternateContent xmlns:mc="http://schemas.openxmlformats.org/markup-compatibility/2006">
              <mc:Choice xmlns:v="urn:schemas-microsoft-com:vml" Requires="v">
                <p:oleObj spid="_x0000_s39007" name="Equation" r:id="rId9" imgW="2730500" imgH="393700" progId="Equation.3">
                  <p:embed/>
                </p:oleObj>
              </mc:Choice>
              <mc:Fallback>
                <p:oleObj name="Equation" r:id="rId9" imgW="2730500" imgH="3937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4343400"/>
                        <a:ext cx="3657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797"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796" name="Object 20"/>
          <p:cNvGraphicFramePr>
            <a:graphicFrameLocks noChangeAspect="1"/>
          </p:cNvGraphicFramePr>
          <p:nvPr/>
        </p:nvGraphicFramePr>
        <p:xfrm>
          <a:off x="685800" y="4852988"/>
          <a:ext cx="228600" cy="300038"/>
        </p:xfrm>
        <a:graphic>
          <a:graphicData uri="http://schemas.openxmlformats.org/presentationml/2006/ole">
            <mc:AlternateContent xmlns:mc="http://schemas.openxmlformats.org/markup-compatibility/2006">
              <mc:Choice xmlns:v="urn:schemas-microsoft-com:vml" Requires="v">
                <p:oleObj spid="_x0000_s39008" name="Equation" r:id="rId11" imgW="152268" imgH="203024" progId="Equation.3">
                  <p:embed/>
                </p:oleObj>
              </mc:Choice>
              <mc:Fallback>
                <p:oleObj name="Equation" r:id="rId11" imgW="152268" imgH="203024"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4852988"/>
                        <a:ext cx="2286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799"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798" name="Object 22"/>
          <p:cNvGraphicFramePr>
            <a:graphicFrameLocks noChangeAspect="1"/>
          </p:cNvGraphicFramePr>
          <p:nvPr/>
        </p:nvGraphicFramePr>
        <p:xfrm>
          <a:off x="990600" y="4877301"/>
          <a:ext cx="304800" cy="304800"/>
        </p:xfrm>
        <a:graphic>
          <a:graphicData uri="http://schemas.openxmlformats.org/presentationml/2006/ole">
            <mc:AlternateContent xmlns:mc="http://schemas.openxmlformats.org/markup-compatibility/2006">
              <mc:Choice xmlns:v="urn:schemas-microsoft-com:vml" Requires="v">
                <p:oleObj spid="_x0000_s39009" name="Equation" r:id="rId13" imgW="177492" imgH="177492" progId="Equation.3">
                  <p:embed/>
                </p:oleObj>
              </mc:Choice>
              <mc:Fallback>
                <p:oleObj name="Equation" r:id="rId13" imgW="177492" imgH="177492"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877301"/>
                        <a:ext cx="3048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801" name="Rectangle 2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800" name="Object 24"/>
          <p:cNvGraphicFramePr>
            <a:graphicFrameLocks noChangeAspect="1"/>
          </p:cNvGraphicFramePr>
          <p:nvPr/>
        </p:nvGraphicFramePr>
        <p:xfrm>
          <a:off x="1295400" y="4889888"/>
          <a:ext cx="228600" cy="282388"/>
        </p:xfrm>
        <a:graphic>
          <a:graphicData uri="http://schemas.openxmlformats.org/presentationml/2006/ole">
            <mc:AlternateContent xmlns:mc="http://schemas.openxmlformats.org/markup-compatibility/2006">
              <mc:Choice xmlns:v="urn:schemas-microsoft-com:vml" Requires="v">
                <p:oleObj spid="_x0000_s39010" name="Equation" r:id="rId15" imgW="164957" imgH="203024" progId="Equation.3">
                  <p:embed/>
                </p:oleObj>
              </mc:Choice>
              <mc:Fallback>
                <p:oleObj name="Equation" r:id="rId15" imgW="164957" imgH="203024"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5400" y="4889888"/>
                        <a:ext cx="228600" cy="282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803"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802" name="Object 26"/>
          <p:cNvGraphicFramePr>
            <a:graphicFrameLocks noChangeAspect="1"/>
          </p:cNvGraphicFramePr>
          <p:nvPr/>
        </p:nvGraphicFramePr>
        <p:xfrm>
          <a:off x="1905000" y="4896704"/>
          <a:ext cx="304800" cy="275771"/>
        </p:xfrm>
        <a:graphic>
          <a:graphicData uri="http://schemas.openxmlformats.org/presentationml/2006/ole">
            <mc:AlternateContent xmlns:mc="http://schemas.openxmlformats.org/markup-compatibility/2006">
              <mc:Choice xmlns:v="urn:schemas-microsoft-com:vml" Requires="v">
                <p:oleObj spid="_x0000_s39011" name="Equation" r:id="rId17" imgW="202936" imgH="177569" progId="Equation.3">
                  <p:embed/>
                </p:oleObj>
              </mc:Choice>
              <mc:Fallback>
                <p:oleObj name="Equation" r:id="rId17" imgW="202936" imgH="177569" progId="Equation.3">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05000" y="4896704"/>
                        <a:ext cx="304800" cy="27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3805"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3804" name="Object 28"/>
          <p:cNvGraphicFramePr>
            <a:graphicFrameLocks noChangeAspect="1"/>
          </p:cNvGraphicFramePr>
          <p:nvPr/>
        </p:nvGraphicFramePr>
        <p:xfrm>
          <a:off x="1066800" y="6096000"/>
          <a:ext cx="5372100" cy="571500"/>
        </p:xfrm>
        <a:graphic>
          <a:graphicData uri="http://schemas.openxmlformats.org/presentationml/2006/ole">
            <mc:AlternateContent xmlns:mc="http://schemas.openxmlformats.org/markup-compatibility/2006">
              <mc:Choice xmlns:v="urn:schemas-microsoft-com:vml" Requires="v">
                <p:oleObj spid="_x0000_s39012" name="Equation" r:id="rId19" imgW="5359400" imgH="558800" progId="Equation.3">
                  <p:embed/>
                </p:oleObj>
              </mc:Choice>
              <mc:Fallback>
                <p:oleObj name="Equation" r:id="rId19" imgW="5359400" imgH="558800" progId="Equation.3">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 y="6096000"/>
                        <a:ext cx="53721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61" name="Object 1"/>
          <p:cNvGraphicFramePr>
            <a:graphicFrameLocks noChangeAspect="1"/>
          </p:cNvGraphicFramePr>
          <p:nvPr/>
        </p:nvGraphicFramePr>
        <p:xfrm>
          <a:off x="1295400" y="304800"/>
          <a:ext cx="5372100" cy="495300"/>
        </p:xfrm>
        <a:graphic>
          <a:graphicData uri="http://schemas.openxmlformats.org/presentationml/2006/ole">
            <mc:AlternateContent xmlns:mc="http://schemas.openxmlformats.org/markup-compatibility/2006">
              <mc:Choice xmlns:v="urn:schemas-microsoft-com:vml" Requires="v">
                <p:oleObj spid="_x0000_s40028" name="Equation" r:id="rId3" imgW="5359400" imgH="482600" progId="Equation.3">
                  <p:embed/>
                </p:oleObj>
              </mc:Choice>
              <mc:Fallback>
                <p:oleObj name="Equation" r:id="rId3" imgW="5359400" imgH="482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4800"/>
                        <a:ext cx="53721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0163" name="Object 3"/>
          <p:cNvGraphicFramePr>
            <a:graphicFrameLocks noChangeAspect="1"/>
          </p:cNvGraphicFramePr>
          <p:nvPr/>
        </p:nvGraphicFramePr>
        <p:xfrm>
          <a:off x="1256900" y="1066800"/>
          <a:ext cx="5451475" cy="468313"/>
        </p:xfrm>
        <a:graphic>
          <a:graphicData uri="http://schemas.openxmlformats.org/presentationml/2006/ole">
            <mc:AlternateContent xmlns:mc="http://schemas.openxmlformats.org/markup-compatibility/2006">
              <mc:Choice xmlns:v="urn:schemas-microsoft-com:vml" Requires="v">
                <p:oleObj spid="_x0000_s40029" name="Equation" r:id="rId5" imgW="5092560" imgH="533160" progId="Equation.3">
                  <p:embed/>
                </p:oleObj>
              </mc:Choice>
              <mc:Fallback>
                <p:oleObj name="Equation" r:id="rId5" imgW="5092560" imgH="53316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900" y="1066800"/>
                        <a:ext cx="5451475"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6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64" name="Object 4"/>
          <p:cNvGraphicFramePr>
            <a:graphicFrameLocks noChangeAspect="1"/>
          </p:cNvGraphicFramePr>
          <p:nvPr/>
        </p:nvGraphicFramePr>
        <p:xfrm>
          <a:off x="1219200" y="1828800"/>
          <a:ext cx="5486400" cy="435429"/>
        </p:xfrm>
        <a:graphic>
          <a:graphicData uri="http://schemas.openxmlformats.org/presentationml/2006/ole">
            <mc:AlternateContent xmlns:mc="http://schemas.openxmlformats.org/markup-compatibility/2006">
              <mc:Choice xmlns:v="urn:schemas-microsoft-com:vml" Requires="v">
                <p:oleObj spid="_x0000_s40030" name="Equation" r:id="rId7" imgW="5384800" imgH="419100" progId="Equation.3">
                  <p:embed/>
                </p:oleObj>
              </mc:Choice>
              <mc:Fallback>
                <p:oleObj name="Equation" r:id="rId7" imgW="5384800" imgH="4191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1828800"/>
                        <a:ext cx="5486400" cy="4354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0" y="2362200"/>
            <a:ext cx="9144000" cy="3970318"/>
          </a:xfrm>
          <a:prstGeom prst="rect">
            <a:avLst/>
          </a:prstGeom>
          <a:noFill/>
        </p:spPr>
        <p:txBody>
          <a:bodyPr wrap="square" rtlCol="0">
            <a:spAutoFit/>
          </a:bodyPr>
          <a:lstStyle/>
          <a:p>
            <a:r>
              <a:rPr lang="en-US" dirty="0" smtClean="0"/>
              <a:t>iii) The generation of available potential energy is expressed by the relations: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where      and      are respectively, the generation terms for the zonal and the eddy available potential energy. The subscript     denotes the generation for a particular heating function      .  In the following analysis we shall speak of four types of heating functions and their respective n contributions to the generation of available potential energy. These heating functions are,</a:t>
            </a:r>
          </a:p>
          <a:p>
            <a:endParaRPr lang="en-US" dirty="0" smtClean="0"/>
          </a:p>
          <a:p>
            <a:endParaRPr lang="en-US" dirty="0"/>
          </a:p>
        </p:txBody>
      </p:sp>
      <p:sp>
        <p:nvSpPr>
          <p:cNvPr id="22016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66" name="Object 6"/>
          <p:cNvGraphicFramePr>
            <a:graphicFrameLocks noChangeAspect="1"/>
          </p:cNvGraphicFramePr>
          <p:nvPr/>
        </p:nvGraphicFramePr>
        <p:xfrm>
          <a:off x="1219200" y="2895600"/>
          <a:ext cx="5334000" cy="762000"/>
        </p:xfrm>
        <a:graphic>
          <a:graphicData uri="http://schemas.openxmlformats.org/presentationml/2006/ole">
            <mc:AlternateContent xmlns:mc="http://schemas.openxmlformats.org/markup-compatibility/2006">
              <mc:Choice xmlns:v="urn:schemas-microsoft-com:vml" Requires="v">
                <p:oleObj spid="_x0000_s40031" name="Equation" r:id="rId9" imgW="3657600" imgH="508000" progId="Equation.3">
                  <p:embed/>
                </p:oleObj>
              </mc:Choice>
              <mc:Fallback>
                <p:oleObj name="Equation" r:id="rId9" imgW="3657600" imgH="5080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2895600"/>
                        <a:ext cx="5334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68" name="Object 8"/>
          <p:cNvGraphicFramePr>
            <a:graphicFrameLocks noChangeAspect="1"/>
          </p:cNvGraphicFramePr>
          <p:nvPr/>
        </p:nvGraphicFramePr>
        <p:xfrm>
          <a:off x="1219200" y="3733800"/>
          <a:ext cx="5105400" cy="727453"/>
        </p:xfrm>
        <a:graphic>
          <a:graphicData uri="http://schemas.openxmlformats.org/presentationml/2006/ole">
            <mc:AlternateContent xmlns:mc="http://schemas.openxmlformats.org/markup-compatibility/2006">
              <mc:Choice xmlns:v="urn:schemas-microsoft-com:vml" Requires="v">
                <p:oleObj spid="_x0000_s40032" name="Equation" r:id="rId11" imgW="3670300" imgH="508000" progId="Equation.3">
                  <p:embed/>
                </p:oleObj>
              </mc:Choice>
              <mc:Fallback>
                <p:oleObj name="Equation" r:id="rId11" imgW="3670300" imgH="5080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3733800"/>
                        <a:ext cx="5105400" cy="7274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7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70" name="Object 10"/>
          <p:cNvGraphicFramePr>
            <a:graphicFrameLocks noChangeAspect="1"/>
          </p:cNvGraphicFramePr>
          <p:nvPr/>
        </p:nvGraphicFramePr>
        <p:xfrm>
          <a:off x="762000" y="4600875"/>
          <a:ext cx="190500" cy="257175"/>
        </p:xfrm>
        <a:graphic>
          <a:graphicData uri="http://schemas.openxmlformats.org/presentationml/2006/ole">
            <mc:AlternateContent xmlns:mc="http://schemas.openxmlformats.org/markup-compatibility/2006">
              <mc:Choice xmlns:v="urn:schemas-microsoft-com:vml" Requires="v">
                <p:oleObj spid="_x0000_s40033" name="Equation" r:id="rId13" imgW="190417" imgH="253890" progId="Equation.3">
                  <p:embed/>
                </p:oleObj>
              </mc:Choice>
              <mc:Fallback>
                <p:oleObj name="Equation" r:id="rId13" imgW="190417" imgH="25389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 y="4600875"/>
                        <a:ext cx="19050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7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72" name="Object 12"/>
          <p:cNvGraphicFramePr>
            <a:graphicFrameLocks noChangeAspect="1"/>
          </p:cNvGraphicFramePr>
          <p:nvPr/>
        </p:nvGraphicFramePr>
        <p:xfrm>
          <a:off x="1371600" y="4504583"/>
          <a:ext cx="304800" cy="410817"/>
        </p:xfrm>
        <a:graphic>
          <a:graphicData uri="http://schemas.openxmlformats.org/presentationml/2006/ole">
            <mc:AlternateContent xmlns:mc="http://schemas.openxmlformats.org/markup-compatibility/2006">
              <mc:Choice xmlns:v="urn:schemas-microsoft-com:vml" Requires="v">
                <p:oleObj spid="_x0000_s40034" name="Equation" r:id="rId15" imgW="215713" imgH="291847" progId="Equation.3">
                  <p:embed/>
                </p:oleObj>
              </mc:Choice>
              <mc:Fallback>
                <p:oleObj name="Equation" r:id="rId15" imgW="215713" imgH="291847"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1600" y="4504583"/>
                        <a:ext cx="304800" cy="4108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7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74" name="Object 14"/>
          <p:cNvGraphicFramePr>
            <a:graphicFrameLocks noChangeAspect="1"/>
          </p:cNvGraphicFramePr>
          <p:nvPr/>
        </p:nvGraphicFramePr>
        <p:xfrm>
          <a:off x="3010300" y="4943375"/>
          <a:ext cx="152400" cy="180975"/>
        </p:xfrm>
        <a:graphic>
          <a:graphicData uri="http://schemas.openxmlformats.org/presentationml/2006/ole">
            <mc:AlternateContent xmlns:mc="http://schemas.openxmlformats.org/markup-compatibility/2006">
              <mc:Choice xmlns:v="urn:schemas-microsoft-com:vml" Requires="v">
                <p:oleObj spid="_x0000_s40035" name="Equation" r:id="rId17" imgW="152202" imgH="177569" progId="Equation.3">
                  <p:embed/>
                </p:oleObj>
              </mc:Choice>
              <mc:Fallback>
                <p:oleObj name="Equation" r:id="rId17" imgW="152202" imgH="177569" progId="Equation.3">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10300" y="4943375"/>
                        <a:ext cx="1524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77"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76" name="Object 16"/>
          <p:cNvGraphicFramePr>
            <a:graphicFrameLocks noChangeAspect="1"/>
          </p:cNvGraphicFramePr>
          <p:nvPr/>
        </p:nvGraphicFramePr>
        <p:xfrm>
          <a:off x="8458200" y="4953000"/>
          <a:ext cx="200025" cy="228600"/>
        </p:xfrm>
        <a:graphic>
          <a:graphicData uri="http://schemas.openxmlformats.org/presentationml/2006/ole">
            <mc:AlternateContent xmlns:mc="http://schemas.openxmlformats.org/markup-compatibility/2006">
              <mc:Choice xmlns:v="urn:schemas-microsoft-com:vml" Requires="v">
                <p:oleObj spid="_x0000_s40036" name="Equation" r:id="rId19" imgW="203112" imgH="228501" progId="Equation.3">
                  <p:embed/>
                </p:oleObj>
              </mc:Choice>
              <mc:Fallback>
                <p:oleObj name="Equation" r:id="rId19" imgW="203112" imgH="228501" progId="Equation.3">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58200" y="4953000"/>
                        <a:ext cx="2000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7817</TotalTime>
  <Words>2674</Words>
  <Application>Microsoft Office PowerPoint</Application>
  <PresentationFormat>On-screen Show (4:3)</PresentationFormat>
  <Paragraphs>354</Paragraphs>
  <Slides>39</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Aerosols are tiny solid and liquid particles suspended in the air, and they come from many natural sources, including volcano emissions, sand and dust storms, and salt from sea spray. Nearly 90 percent of all aerosols (by mass) arise naturally, and most tend to be relatively large particles. The rest of the aerosol load in the air comes from man: sulfates, black and brown carbon, and other pollutants associated with the burning of fossil fuels and of agricultural land. Aerosols produced by human activity tend to be smaller and more damaging to human lungs. (Reference: Dey, S., Di Girolamo, L. (2010) A climatology of aerosol optical and microphysical properties over the Indian subcontinent from 9 years (2000–2008) of Multiangle Imaging Spectroradiometer (MISR) data. Journal of Geophysical Research, Vol. 115, D15204, 22 PP.)            </vt:lpstr>
      <vt:lpstr>PowerPoint Presentation</vt:lpstr>
      <vt:lpstr>AEROSOL CCN EFFECTS SHORT SUMMARY</vt:lpstr>
      <vt:lpstr>PowerPoint Presentation</vt:lpstr>
      <vt:lpstr>PowerPoint Presentation</vt:lpstr>
      <vt:lpstr>Methodology for determining activated CCN over Bay of Bengal and Northern India in WRF/CHEM cloud-resolving forecasts of monsoon depressions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default user</dc:creator>
  <cp:lastModifiedBy>krish</cp:lastModifiedBy>
  <cp:revision>531</cp:revision>
  <dcterms:created xsi:type="dcterms:W3CDTF">2013-04-29T14:38:07Z</dcterms:created>
  <dcterms:modified xsi:type="dcterms:W3CDTF">2013-05-08T18:43:50Z</dcterms:modified>
</cp:coreProperties>
</file>