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9" r:id="rId1"/>
  </p:sldMasterIdLst>
  <p:sldIdLst>
    <p:sldId id="256" r:id="rId2"/>
    <p:sldId id="272" r:id="rId3"/>
    <p:sldId id="257" r:id="rId4"/>
    <p:sldId id="258" r:id="rId5"/>
    <p:sldId id="262" r:id="rId6"/>
    <p:sldId id="268" r:id="rId7"/>
    <p:sldId id="270" r:id="rId8"/>
    <p:sldId id="269" r:id="rId9"/>
    <p:sldId id="261" r:id="rId10"/>
    <p:sldId id="265" r:id="rId11"/>
    <p:sldId id="266" r:id="rId12"/>
    <p:sldId id="267" r:id="rId13"/>
    <p:sldId id="263" r:id="rId14"/>
    <p:sldId id="260" r:id="rId15"/>
    <p:sldId id="264" r:id="rId16"/>
    <p:sldId id="25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3D14E5-FB51-DE4A-8384-BF80D4446DB2}" type="datetimeFigureOut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E5FEE0-233A-4C46-97C1-13860491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HS3 Data Catalog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899" y="3886200"/>
            <a:ext cx="7481301" cy="1752600"/>
          </a:xfrm>
        </p:spPr>
        <p:txBody>
          <a:bodyPr/>
          <a:lstStyle/>
          <a:p>
            <a:r>
              <a:rPr lang="en-US" dirty="0" smtClean="0"/>
              <a:t>Amber Emory, Dan </a:t>
            </a:r>
            <a:r>
              <a:rPr lang="en-US" dirty="0" err="1" smtClean="0"/>
              <a:t>Chirica</a:t>
            </a:r>
            <a:r>
              <a:rPr lang="en-US" dirty="0" smtClean="0"/>
              <a:t>, and Jim Doyle</a:t>
            </a:r>
            <a:endParaRPr lang="en-US" dirty="0"/>
          </a:p>
        </p:txBody>
      </p:sp>
      <p:pic>
        <p:nvPicPr>
          <p:cNvPr id="4" name="Picture 3" descr="HS3_logo.png"/>
          <p:cNvPicPr>
            <a:picLocks noChangeAspect="1"/>
          </p:cNvPicPr>
          <p:nvPr/>
        </p:nvPicPr>
        <p:blipFill>
          <a:blip r:embed="rId2"/>
          <a:srcRect l="6379" t="11604" r="7021" b="11232"/>
          <a:stretch>
            <a:fillRect/>
          </a:stretch>
        </p:blipFill>
        <p:spPr>
          <a:xfrm>
            <a:off x="5928131" y="500036"/>
            <a:ext cx="2530069" cy="266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Operational Products Example: NRL Tropics</a:t>
            </a:r>
            <a:endParaRPr lang="en-US" dirty="0"/>
          </a:p>
        </p:txBody>
      </p:sp>
      <p:pic>
        <p:nvPicPr>
          <p:cNvPr id="4" name="Content Placeholder 3" descr="Operational_Products_NRL_Tropics_Examp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027" r="-9027"/>
          <a:stretch>
            <a:fillRect/>
          </a:stretch>
        </p:blipFill>
        <p:spPr>
          <a:xfrm>
            <a:off x="-250722" y="1544622"/>
            <a:ext cx="7583487" cy="4208930"/>
          </a:xfrm>
        </p:spPr>
      </p:pic>
      <p:pic>
        <p:nvPicPr>
          <p:cNvPr id="5" name="Picture 4" descr="NRL_Tropics_Example_18LSandy.png"/>
          <p:cNvPicPr>
            <a:picLocks noChangeAspect="1"/>
          </p:cNvPicPr>
          <p:nvPr/>
        </p:nvPicPr>
        <p:blipFill>
          <a:blip r:embed="rId3"/>
          <a:srcRect r="3221"/>
          <a:stretch>
            <a:fillRect/>
          </a:stretch>
        </p:blipFill>
        <p:spPr>
          <a:xfrm>
            <a:off x="4145534" y="2301874"/>
            <a:ext cx="5890827" cy="211848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2883946" y="2735516"/>
            <a:ext cx="1627187" cy="1285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RL_Tropics_Sandy_Example_TRM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69" y="3901470"/>
            <a:ext cx="2491298" cy="2500358"/>
          </a:xfrm>
          <a:prstGeom prst="rect">
            <a:avLst/>
          </a:prstGeom>
        </p:spPr>
      </p:pic>
      <p:pic>
        <p:nvPicPr>
          <p:cNvPr id="8" name="Picture 7" descr="NRL_Tropics_Example_Sandy_SSM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69" y="1234997"/>
            <a:ext cx="2491298" cy="2491298"/>
          </a:xfrm>
          <a:prstGeom prst="rect">
            <a:avLst/>
          </a:prstGeom>
        </p:spPr>
      </p:pic>
      <p:pic>
        <p:nvPicPr>
          <p:cNvPr id="9" name="Picture 8" descr="NRL_Tropics_Sandy_Example_WindS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333" y="4357642"/>
            <a:ext cx="2504887" cy="25003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035193" y="2480646"/>
            <a:ext cx="1511866" cy="691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84513" y="3901470"/>
            <a:ext cx="2017385" cy="518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544789" y="4798729"/>
            <a:ext cx="980811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87" y="5753552"/>
            <a:ext cx="352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Organized by invest, disturbance, or tropical storm/hurricane name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Operational Products Example: CIMSS Tropical Overshooting Tops</a:t>
            </a:r>
            <a:endParaRPr lang="en-US" dirty="0"/>
          </a:p>
        </p:txBody>
      </p:sp>
      <p:pic>
        <p:nvPicPr>
          <p:cNvPr id="4" name="Content Placeholder 3" descr="Operational_Products_NRL_Tropics_Examp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24009" r="-9027"/>
          <a:stretch>
            <a:fillRect/>
          </a:stretch>
        </p:blipFill>
        <p:spPr>
          <a:xfrm>
            <a:off x="147956" y="1828800"/>
            <a:ext cx="5461329" cy="4208930"/>
          </a:xfrm>
        </p:spPr>
      </p:pic>
      <p:pic>
        <p:nvPicPr>
          <p:cNvPr id="5" name="Picture 4" descr="CIMSS_Satellite_Products_List.png"/>
          <p:cNvPicPr>
            <a:picLocks noChangeAspect="1"/>
          </p:cNvPicPr>
          <p:nvPr/>
        </p:nvPicPr>
        <p:blipFill>
          <a:blip r:embed="rId3"/>
          <a:srcRect t="6338"/>
          <a:stretch>
            <a:fillRect/>
          </a:stretch>
        </p:blipFill>
        <p:spPr>
          <a:xfrm>
            <a:off x="1687544" y="2832384"/>
            <a:ext cx="5178675" cy="2898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oogleEarth_CIMSS_TO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591" y="2026062"/>
            <a:ext cx="6134025" cy="42089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76308" y="3091266"/>
            <a:ext cx="4995762" cy="217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6580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>Operational Products Example: CIMSS Brightness Temperatures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76308" y="3091266"/>
            <a:ext cx="4995762" cy="217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Operational_Products_NRL_Tropics_Example.png"/>
          <p:cNvPicPr>
            <a:picLocks noChangeAspect="1"/>
          </p:cNvPicPr>
          <p:nvPr/>
        </p:nvPicPr>
        <p:blipFill>
          <a:blip r:embed="rId2"/>
          <a:srcRect l="-9027" r="-9027"/>
          <a:stretch>
            <a:fillRect/>
          </a:stretch>
        </p:blipFill>
        <p:spPr>
          <a:xfrm>
            <a:off x="-311417" y="1717522"/>
            <a:ext cx="7583487" cy="4208930"/>
          </a:xfrm>
          <a:prstGeom prst="rect">
            <a:avLst/>
          </a:prstGeom>
        </p:spPr>
      </p:pic>
      <p:pic>
        <p:nvPicPr>
          <p:cNvPr id="5" name="Picture 4" descr="CIMSS_Satellite_Products_List.png"/>
          <p:cNvPicPr>
            <a:picLocks noChangeAspect="1"/>
          </p:cNvPicPr>
          <p:nvPr/>
        </p:nvPicPr>
        <p:blipFill>
          <a:blip r:embed="rId3"/>
          <a:srcRect t="6338"/>
          <a:stretch>
            <a:fillRect/>
          </a:stretch>
        </p:blipFill>
        <p:spPr>
          <a:xfrm>
            <a:off x="3428599" y="2832383"/>
            <a:ext cx="5178675" cy="2898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CIMSS_GOES_East_B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971" y="3891455"/>
            <a:ext cx="3337963" cy="2918039"/>
          </a:xfrm>
          <a:prstGeom prst="rect">
            <a:avLst/>
          </a:prstGeom>
        </p:spPr>
      </p:pic>
      <p:pic>
        <p:nvPicPr>
          <p:cNvPr id="7" name="Content Placeholder 6" descr="CIMSS_GOES_BTs_Caribbean.png"/>
          <p:cNvPicPr>
            <a:picLocks noGrp="1" noChangeAspect="1"/>
          </p:cNvPicPr>
          <p:nvPr>
            <p:ph idx="1"/>
          </p:nvPr>
        </p:nvPicPr>
        <p:blipFill>
          <a:blip r:embed="rId5"/>
          <a:srcRect l="-204" r="2570"/>
          <a:stretch>
            <a:fillRect/>
          </a:stretch>
        </p:blipFill>
        <p:spPr>
          <a:xfrm>
            <a:off x="5460991" y="1313465"/>
            <a:ext cx="3337961" cy="3037835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4756198" y="3091266"/>
            <a:ext cx="2012698" cy="2995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636334" y="3510673"/>
            <a:ext cx="1126275" cy="8865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9463" y="1689413"/>
            <a:ext cx="758348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3600" dirty="0" smtClean="0">
                <a:solidFill>
                  <a:srgbClr val="FFFFFF"/>
                </a:solidFill>
              </a:rPr>
              <a:t>Links provided to individual 	instrument pages: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 	- Gave </a:t>
            </a:r>
            <a:r>
              <a:rPr lang="en-US" sz="3600" dirty="0" err="1" smtClean="0">
                <a:solidFill>
                  <a:srgbClr val="FFFFFF"/>
                </a:solidFill>
              </a:rPr>
              <a:t>PI’s</a:t>
            </a:r>
            <a:r>
              <a:rPr lang="en-US" sz="3600" dirty="0" smtClean="0">
                <a:solidFill>
                  <a:srgbClr val="FFFFFF"/>
                </a:solidFill>
              </a:rPr>
              <a:t> more control over 	how to distribute </a:t>
            </a:r>
            <a:r>
              <a:rPr lang="en-US" sz="3600" dirty="0" err="1" smtClean="0">
                <a:solidFill>
                  <a:srgbClr val="FFFFFF"/>
                </a:solidFill>
              </a:rPr>
              <a:t>Quicklooks</a:t>
            </a:r>
            <a:r>
              <a:rPr lang="en-US" sz="3600" dirty="0" smtClean="0">
                <a:solidFill>
                  <a:srgbClr val="FFFFFF"/>
                </a:solidFill>
              </a:rPr>
              <a:t> and 	data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	- Also provided solution for 	limited 	storage for ftp site 	hosted at GSFC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3_S-HIS_Data_Products.png"/>
          <p:cNvPicPr>
            <a:picLocks noChangeAspect="1"/>
          </p:cNvPicPr>
          <p:nvPr/>
        </p:nvPicPr>
        <p:blipFill>
          <a:blip r:embed="rId2"/>
          <a:srcRect r="19305" b="6161"/>
          <a:stretch>
            <a:fillRect/>
          </a:stretch>
        </p:blipFill>
        <p:spPr>
          <a:xfrm>
            <a:off x="4211665" y="4042847"/>
            <a:ext cx="4912771" cy="2815153"/>
          </a:xfrm>
          <a:prstGeom prst="rect">
            <a:avLst/>
          </a:prstGeom>
        </p:spPr>
      </p:pic>
      <p:pic>
        <p:nvPicPr>
          <p:cNvPr id="7" name="Picture 6" descr="HS3_HAMSR_Campaign_Data.png"/>
          <p:cNvPicPr>
            <a:picLocks noChangeAspect="1"/>
          </p:cNvPicPr>
          <p:nvPr/>
        </p:nvPicPr>
        <p:blipFill>
          <a:blip r:embed="rId3"/>
          <a:srcRect b="11822"/>
          <a:stretch>
            <a:fillRect/>
          </a:stretch>
        </p:blipFill>
        <p:spPr>
          <a:xfrm>
            <a:off x="417402" y="4076156"/>
            <a:ext cx="3901876" cy="2781844"/>
          </a:xfrm>
          <a:prstGeom prst="rect">
            <a:avLst/>
          </a:prstGeom>
        </p:spPr>
      </p:pic>
      <p:pic>
        <p:nvPicPr>
          <p:cNvPr id="6" name="Picture 5" descr="CPL_HS3_Flight_Da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829" y="452891"/>
            <a:ext cx="4493495" cy="3634361"/>
          </a:xfrm>
          <a:prstGeom prst="rect">
            <a:avLst/>
          </a:prstGeom>
        </p:spPr>
      </p:pic>
      <p:pic>
        <p:nvPicPr>
          <p:cNvPr id="5" name="Picture 4" descr="HS3_Dropsonde_Data_Webs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02" y="408486"/>
            <a:ext cx="3650151" cy="3634361"/>
          </a:xfrm>
          <a:prstGeom prst="rect">
            <a:avLst/>
          </a:prstGeom>
        </p:spPr>
      </p:pic>
      <p:pic>
        <p:nvPicPr>
          <p:cNvPr id="4" name="Picture 3" descr="HS3_Data_Products_Menu_ZoomIN.png"/>
          <p:cNvPicPr>
            <a:picLocks noChangeAspect="1"/>
          </p:cNvPicPr>
          <p:nvPr/>
        </p:nvPicPr>
        <p:blipFill>
          <a:blip r:embed="rId6"/>
          <a:srcRect r="18566"/>
          <a:stretch>
            <a:fillRect/>
          </a:stretch>
        </p:blipFill>
        <p:spPr>
          <a:xfrm>
            <a:off x="3001635" y="1826652"/>
            <a:ext cx="2420060" cy="2260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>
            <a:off x="2485836" y="2684202"/>
            <a:ext cx="1008745" cy="261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19278" y="2332913"/>
            <a:ext cx="2021403" cy="917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15591" y="3758314"/>
            <a:ext cx="884900" cy="695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86829" y="3871076"/>
            <a:ext cx="1052263" cy="830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84412"/>
            <a:ext cx="7583487" cy="1044388"/>
          </a:xfrm>
        </p:spPr>
        <p:txBody>
          <a:bodyPr/>
          <a:lstStyle/>
          <a:p>
            <a:r>
              <a:rPr lang="en-US" dirty="0" smtClean="0"/>
              <a:t>What needs to happen to improve this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620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Better communication with forecast team to provide/archive products that are used on a daily basis</a:t>
            </a:r>
          </a:p>
          <a:p>
            <a:r>
              <a:rPr lang="en-US" dirty="0" smtClean="0"/>
              <a:t>Archive of ground-based radar products</a:t>
            </a:r>
          </a:p>
          <a:p>
            <a:r>
              <a:rPr lang="en-US" dirty="0" smtClean="0"/>
              <a:t>Add in HIRAD and HIWRAP links when ready</a:t>
            </a:r>
          </a:p>
          <a:p>
            <a:r>
              <a:rPr lang="en-US" dirty="0" smtClean="0"/>
              <a:t>Add in NOAA products:</a:t>
            </a:r>
          </a:p>
          <a:p>
            <a:pPr>
              <a:buNone/>
            </a:pPr>
            <a:r>
              <a:rPr lang="en-US" dirty="0" smtClean="0"/>
              <a:t>	- NHC Aircraft Reconnaissance Plan of the Day (link)</a:t>
            </a:r>
          </a:p>
          <a:p>
            <a:pPr>
              <a:buNone/>
            </a:pPr>
            <a:r>
              <a:rPr lang="en-US" dirty="0" smtClean="0"/>
              <a:t>	- NOAA HRD Updates</a:t>
            </a:r>
          </a:p>
          <a:p>
            <a:pPr>
              <a:buNone/>
            </a:pPr>
            <a:r>
              <a:rPr lang="en-US" dirty="0" smtClean="0"/>
              <a:t>	- AOML SST analysis, TC Heat Potential</a:t>
            </a:r>
          </a:p>
          <a:p>
            <a:pPr>
              <a:buNone/>
            </a:pPr>
            <a:r>
              <a:rPr lang="en-US" dirty="0" smtClean="0"/>
              <a:t>	- OPC Surface Analysis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happen to improve this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40587"/>
            <a:ext cx="7583487" cy="4986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“Many hands make light work.” – </a:t>
            </a:r>
            <a:r>
              <a:rPr lang="en-US" i="1" dirty="0" smtClean="0"/>
              <a:t>John Heywood</a:t>
            </a:r>
          </a:p>
          <a:p>
            <a:pPr>
              <a:buNone/>
            </a:pPr>
            <a:r>
              <a:rPr lang="en-US" dirty="0" smtClean="0"/>
              <a:t>If you have products to share, let us know. The process to get products to us is very easy:</a:t>
            </a:r>
          </a:p>
          <a:p>
            <a:pPr>
              <a:buNone/>
            </a:pPr>
            <a:r>
              <a:rPr lang="en-US" dirty="0" smtClean="0"/>
              <a:t>1.) Open a terminal window: ftp </a:t>
            </a:r>
            <a:r>
              <a:rPr lang="en-US" dirty="0" err="1" smtClean="0"/>
              <a:t>meso.gsfc.nasa.gov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2.) Enter “hs3” when prompted for name.</a:t>
            </a:r>
          </a:p>
          <a:p>
            <a:pPr>
              <a:buNone/>
            </a:pPr>
            <a:r>
              <a:rPr lang="en-US" dirty="0" smtClean="0"/>
              <a:t>3.) Enter password when prompted.</a:t>
            </a:r>
          </a:p>
          <a:p>
            <a:pPr>
              <a:buNone/>
            </a:pPr>
            <a:r>
              <a:rPr lang="en-US" dirty="0" smtClean="0"/>
              <a:t>At the 2012 meeting, there was lots of demand for a PREDICT-like page for HS3. We have the architecture in place, but need contributions from the team!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322452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Questions???</a:t>
            </a:r>
            <a:br>
              <a:rPr lang="en-US" dirty="0" smtClean="0"/>
            </a:br>
            <a:r>
              <a:rPr lang="en-US" dirty="0" smtClean="0"/>
              <a:t>Comments???</a:t>
            </a:r>
            <a:br>
              <a:rPr lang="en-US" dirty="0" smtClean="0"/>
            </a:br>
            <a:r>
              <a:rPr lang="en-US" dirty="0" smtClean="0"/>
              <a:t>Suggestions???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29505"/>
            <a:ext cx="7583487" cy="4208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we planned</a:t>
            </a:r>
          </a:p>
          <a:p>
            <a:r>
              <a:rPr lang="en-US" dirty="0" smtClean="0"/>
              <a:t>What we did</a:t>
            </a:r>
          </a:p>
          <a:p>
            <a:pPr>
              <a:buNone/>
            </a:pPr>
            <a:r>
              <a:rPr lang="en-US" dirty="0" smtClean="0"/>
              <a:t>	- Model Products: Examples from GMAO, NRL COAMPS 		                    TC, and SHIPS</a:t>
            </a:r>
          </a:p>
          <a:p>
            <a:pPr>
              <a:buNone/>
            </a:pPr>
            <a:r>
              <a:rPr lang="en-US" dirty="0" smtClean="0"/>
              <a:t>	- Operational Products: Examples from NRL Tropics and 		                 CIMSS Brightness Temperatures 			      and </a:t>
            </a:r>
            <a:r>
              <a:rPr lang="en-US" dirty="0" err="1" smtClean="0"/>
              <a:t>TOTs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Research (Instrument) Products</a:t>
            </a:r>
          </a:p>
          <a:p>
            <a:r>
              <a:rPr lang="en-US" dirty="0" smtClean="0"/>
              <a:t>What needs to improve for this year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planned…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items on PREDICT page are already provided on the ESPO HS3 website or through Mission Tools </a:t>
            </a:r>
          </a:p>
          <a:p>
            <a:r>
              <a:rPr lang="en-US" dirty="0" smtClean="0"/>
              <a:t>Provide archived images of Operational, Model, and Research (Instrument) Products from the ESPO HS3 website</a:t>
            </a:r>
          </a:p>
          <a:p>
            <a:r>
              <a:rPr lang="en-US" dirty="0" smtClean="0"/>
              <a:t>Ftp site housed at NASA GSFC (Emory) and front-end website administered from NASA Ames (</a:t>
            </a:r>
            <a:r>
              <a:rPr lang="en-US" dirty="0" err="1" smtClean="0"/>
              <a:t>Chirica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did…</a:t>
            </a:r>
            <a:endParaRPr lang="en-US" dirty="0"/>
          </a:p>
        </p:txBody>
      </p:sp>
      <p:pic>
        <p:nvPicPr>
          <p:cNvPr id="4" name="Content Placeholder 3" descr="HS3_Data_Products_dropdown_menu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4677" r="-54677"/>
          <a:stretch>
            <a:fillRect/>
          </a:stretch>
        </p:blipFill>
        <p:spPr>
          <a:xfrm>
            <a:off x="1487731" y="738480"/>
            <a:ext cx="9900244" cy="5494759"/>
          </a:xfrm>
        </p:spPr>
      </p:pic>
      <p:sp>
        <p:nvSpPr>
          <p:cNvPr id="5" name="TextBox 4"/>
          <p:cNvSpPr txBox="1"/>
          <p:nvPr/>
        </p:nvSpPr>
        <p:spPr>
          <a:xfrm>
            <a:off x="398929" y="2377864"/>
            <a:ext cx="40572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- Operational Products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 Model Products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 Research Products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4827565" y="2353206"/>
            <a:ext cx="864638" cy="846696"/>
          </a:xfrm>
          <a:prstGeom prst="donut">
            <a:avLst>
              <a:gd name="adj" fmla="val 358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Products</a:t>
            </a:r>
            <a:endParaRPr lang="en-US" dirty="0"/>
          </a:p>
        </p:txBody>
      </p:sp>
      <p:pic>
        <p:nvPicPr>
          <p:cNvPr id="4" name="Content Placeholder 3" descr="HS3_Model_Products_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192" r="-20192"/>
          <a:stretch>
            <a:fillRect/>
          </a:stretch>
        </p:blipFill>
        <p:spPr>
          <a:xfrm>
            <a:off x="477509" y="1633427"/>
            <a:ext cx="8273387" cy="4591833"/>
          </a:xfrm>
        </p:spPr>
      </p:pic>
      <p:sp>
        <p:nvSpPr>
          <p:cNvPr id="5" name="Left Brace 4"/>
          <p:cNvSpPr/>
          <p:nvPr/>
        </p:nvSpPr>
        <p:spPr>
          <a:xfrm>
            <a:off x="3134959" y="2859535"/>
            <a:ext cx="195380" cy="134096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48819" y="3321323"/>
            <a:ext cx="586140" cy="204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8657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>Model Products Example:</a:t>
            </a:r>
            <a:br>
              <a:rPr lang="en-US" dirty="0" smtClean="0"/>
            </a:br>
            <a:r>
              <a:rPr lang="en-US" dirty="0" smtClean="0"/>
              <a:t>GMAO Dust AOT</a:t>
            </a:r>
            <a:endParaRPr lang="en-US" dirty="0"/>
          </a:p>
        </p:txBody>
      </p:sp>
      <p:pic>
        <p:nvPicPr>
          <p:cNvPr id="4" name="Content Placeholder 3" descr="HS3_Model_Products_GMAO_Dust_A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871" r="-18871"/>
          <a:stretch>
            <a:fillRect/>
          </a:stretch>
        </p:blipFill>
        <p:spPr>
          <a:xfrm>
            <a:off x="-768210" y="1411407"/>
            <a:ext cx="7583487" cy="4208930"/>
          </a:xfrm>
        </p:spPr>
      </p:pic>
      <p:pic>
        <p:nvPicPr>
          <p:cNvPr id="5" name="Picture 4" descr="GMAO_Dust_AOT_46hour_Example.png"/>
          <p:cNvPicPr>
            <a:picLocks noChangeAspect="1"/>
          </p:cNvPicPr>
          <p:nvPr/>
        </p:nvPicPr>
        <p:blipFill>
          <a:blip r:embed="rId3"/>
          <a:srcRect r="54964"/>
          <a:stretch>
            <a:fillRect/>
          </a:stretch>
        </p:blipFill>
        <p:spPr>
          <a:xfrm>
            <a:off x="5161019" y="3037146"/>
            <a:ext cx="4118081" cy="35473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nut 5"/>
          <p:cNvSpPr/>
          <p:nvPr/>
        </p:nvSpPr>
        <p:spPr>
          <a:xfrm>
            <a:off x="2728640" y="4287645"/>
            <a:ext cx="315233" cy="234192"/>
          </a:xfrm>
          <a:prstGeom prst="donut">
            <a:avLst>
              <a:gd name="adj" fmla="val 11538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5"/>
          </p:cNvCxnSpPr>
          <p:nvPr/>
        </p:nvCxnSpPr>
        <p:spPr>
          <a:xfrm rot="16200000" flipH="1">
            <a:off x="3566481" y="3918766"/>
            <a:ext cx="1889817" cy="3027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36307" y="1161243"/>
            <a:ext cx="3271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GMAO provided GEOS-5 forecasts of Dust AOT out to 120 hours initialized 4X/day (00, 06, 12, 18 UTC) from Aug. 27 – Oct. 20,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18" y="381000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>Model Products Example:</a:t>
            </a:r>
            <a:br>
              <a:rPr lang="en-US" dirty="0" smtClean="0"/>
            </a:br>
            <a:r>
              <a:rPr lang="en-US" dirty="0" smtClean="0"/>
              <a:t>NRL COAMPS TC</a:t>
            </a:r>
            <a:endParaRPr lang="en-US" dirty="0"/>
          </a:p>
        </p:txBody>
      </p:sp>
      <p:pic>
        <p:nvPicPr>
          <p:cNvPr id="4" name="Content Placeholder 3" descr="HS3_Model_Products_Example_NRL_COAMPS_TC.png"/>
          <p:cNvPicPr>
            <a:picLocks noGrp="1" noChangeAspect="1"/>
          </p:cNvPicPr>
          <p:nvPr>
            <p:ph idx="1"/>
          </p:nvPr>
        </p:nvPicPr>
        <p:blipFill>
          <a:blip r:embed="rId2"/>
          <a:srcRect l="19611" t="21322" r="19527"/>
          <a:stretch>
            <a:fillRect/>
          </a:stretch>
        </p:blipFill>
        <p:spPr>
          <a:xfrm>
            <a:off x="495274" y="2078064"/>
            <a:ext cx="5195328" cy="4014005"/>
          </a:xfrm>
        </p:spPr>
      </p:pic>
      <p:pic>
        <p:nvPicPr>
          <p:cNvPr id="5" name="Picture 4" descr="NRL_COAMPS_TC_Sept4_Example_12LTrack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39850" y="910317"/>
            <a:ext cx="2691838" cy="2972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NRL_COAMPS_TC_Sept4_Example_12L_MaxWindSpe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850" y="4005122"/>
            <a:ext cx="2691838" cy="28522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753080" y="3063788"/>
            <a:ext cx="4422690" cy="1269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53080" y="4372949"/>
            <a:ext cx="3747741" cy="1204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675423">
            <a:off x="3191272" y="3688243"/>
            <a:ext cx="8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46444">
            <a:off x="3093461" y="4593938"/>
            <a:ext cx="316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Forecasted Max Winds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Products Example:</a:t>
            </a:r>
            <a:br>
              <a:rPr lang="en-US" dirty="0" smtClean="0"/>
            </a:br>
            <a:r>
              <a:rPr lang="en-US" dirty="0" smtClean="0"/>
              <a:t>SHIPS</a:t>
            </a:r>
            <a:endParaRPr lang="en-US" dirty="0"/>
          </a:p>
        </p:txBody>
      </p:sp>
      <p:pic>
        <p:nvPicPr>
          <p:cNvPr id="4" name="Content Placeholder 3" descr="HS3_Model_Products_SHIPS_Examp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809" r="-8809"/>
          <a:stretch>
            <a:fillRect/>
          </a:stretch>
        </p:blipFill>
        <p:spPr>
          <a:xfrm>
            <a:off x="-330650" y="2050832"/>
            <a:ext cx="7583487" cy="4208930"/>
          </a:xfrm>
        </p:spPr>
      </p:pic>
      <p:pic>
        <p:nvPicPr>
          <p:cNvPr id="5" name="Picture 4" descr="Atlantic_SHIPS_Intensity_Foreca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77" y="1789509"/>
            <a:ext cx="3072323" cy="479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nut 5"/>
          <p:cNvSpPr/>
          <p:nvPr/>
        </p:nvSpPr>
        <p:spPr>
          <a:xfrm>
            <a:off x="4511499" y="5683565"/>
            <a:ext cx="1012423" cy="310819"/>
          </a:xfrm>
          <a:prstGeom prst="donut">
            <a:avLst>
              <a:gd name="adj" fmla="val 10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302578" y="3272177"/>
            <a:ext cx="3774823" cy="1332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2926" y="1420177"/>
            <a:ext cx="837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SHIPS provided Intensity Forecast for the Eastern Pacific as well as the Atlantic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Operational Products</a:t>
            </a:r>
            <a:endParaRPr lang="en-US" dirty="0"/>
          </a:p>
        </p:txBody>
      </p:sp>
      <p:pic>
        <p:nvPicPr>
          <p:cNvPr id="5" name="Picture 4" descr="HS3_Operational_Products_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50" y="1713945"/>
            <a:ext cx="6927601" cy="4521477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5400000" flipH="1" flipV="1">
            <a:off x="2371217" y="3152582"/>
            <a:ext cx="923582" cy="4795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04928" y="5747535"/>
            <a:ext cx="344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Link to NASA Airborne Science Data Page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Double Brace 18"/>
          <p:cNvSpPr/>
          <p:nvPr/>
        </p:nvSpPr>
        <p:spPr>
          <a:xfrm>
            <a:off x="2593220" y="4280423"/>
            <a:ext cx="1989326" cy="1467112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82546" y="4884299"/>
            <a:ext cx="2469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Links to Radars </a:t>
            </a:r>
            <a:r>
              <a:rPr lang="en-US" sz="1400" smtClean="0">
                <a:solidFill>
                  <a:srgbClr val="FF0000"/>
                </a:solidFill>
              </a:rPr>
              <a:t>in Caribbean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3072</TotalTime>
  <Words>516</Words>
  <Application>Microsoft Macintosh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Revolution</vt:lpstr>
      <vt:lpstr>HS3 Data Catalog</vt:lpstr>
      <vt:lpstr>Roadmap</vt:lpstr>
      <vt:lpstr>What we planned…</vt:lpstr>
      <vt:lpstr>What we did…</vt:lpstr>
      <vt:lpstr>Model Products</vt:lpstr>
      <vt:lpstr>Model Products Example: GMAO Dust AOT</vt:lpstr>
      <vt:lpstr>Model Products Example: NRL COAMPS TC</vt:lpstr>
      <vt:lpstr>Model Products Example: SHIPS</vt:lpstr>
      <vt:lpstr>Operational Products</vt:lpstr>
      <vt:lpstr>Operational Products Example: NRL Tropics</vt:lpstr>
      <vt:lpstr>Operational Products Example: CIMSS Tropical Overshooting Tops</vt:lpstr>
      <vt:lpstr>Operational Products Example: CIMSS Brightness Temperatures</vt:lpstr>
      <vt:lpstr>Research Products</vt:lpstr>
      <vt:lpstr>Slide 14</vt:lpstr>
      <vt:lpstr>What needs to happen to improve this year…</vt:lpstr>
      <vt:lpstr>What needs to happen to improve this year…</vt:lpstr>
      <vt:lpstr>   Questions??? Comments??? Suggestions???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HS3 Data Catalog</dc:title>
  <dc:creator>Andrew Negri</dc:creator>
  <cp:lastModifiedBy>Andrew Negri</cp:lastModifiedBy>
  <cp:revision>22</cp:revision>
  <dcterms:created xsi:type="dcterms:W3CDTF">2013-05-09T13:55:10Z</dcterms:created>
  <dcterms:modified xsi:type="dcterms:W3CDTF">2013-05-09T14:29:07Z</dcterms:modified>
</cp:coreProperties>
</file>