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51206400" cy="32918400"/>
  <p:notesSz cx="6858000" cy="9144000"/>
  <p:defaultTextStyle>
    <a:defPPr>
      <a:defRPr lang="en-US"/>
    </a:defPPr>
    <a:lvl1pPr marL="0" algn="l" defTabSz="2403463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463" algn="l" defTabSz="2403463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6926" algn="l" defTabSz="2403463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391" algn="l" defTabSz="2403463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3854" algn="l" defTabSz="2403463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317" algn="l" defTabSz="2403463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0780" algn="l" defTabSz="2403463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243" algn="l" defTabSz="2403463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7708" algn="l" defTabSz="2403463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1" autoAdjust="0"/>
    <p:restoredTop sz="97551" autoAdjust="0"/>
  </p:normalViewPr>
  <p:slideViewPr>
    <p:cSldViewPr snapToGrid="0" snapToObjects="1">
      <p:cViewPr>
        <p:scale>
          <a:sx n="16" d="100"/>
          <a:sy n="16" d="100"/>
        </p:scale>
        <p:origin x="-744" y="-182"/>
      </p:cViewPr>
      <p:guideLst>
        <p:guide orient="horz" pos="10368"/>
        <p:guide pos="16128"/>
      </p:guideLst>
    </p:cSldViewPr>
  </p:slideViewPr>
  <p:notesTextViewPr>
    <p:cViewPr>
      <p:scale>
        <a:sx n="100" d="100"/>
        <a:sy n="100" d="100"/>
      </p:scale>
      <p:origin x="0" y="29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8A0D3-AA6C-D348-B3C4-B6A4AEAD7318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92D60-46A7-E942-B428-344BC8F1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1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03463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1pPr>
    <a:lvl2pPr marL="2403463" algn="l" defTabSz="2403463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2pPr>
    <a:lvl3pPr marL="4806926" algn="l" defTabSz="2403463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3pPr>
    <a:lvl4pPr marL="7210391" algn="l" defTabSz="2403463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4pPr>
    <a:lvl5pPr marL="9613854" algn="l" defTabSz="2403463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5pPr>
    <a:lvl6pPr marL="12017317" algn="l" defTabSz="2403463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6pPr>
    <a:lvl7pPr marL="14420780" algn="l" defTabSz="2403463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7pPr>
    <a:lvl8pPr marL="16824243" algn="l" defTabSz="2403463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8pPr>
    <a:lvl9pPr marL="19227708" algn="l" defTabSz="2403463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needs to be enlarged by 200%</a:t>
            </a:r>
            <a:r>
              <a:rPr lang="en-US" baseline="0" dirty="0" smtClean="0"/>
              <a:t> when printing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of my posters: Title=72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font</a:t>
            </a:r>
          </a:p>
          <a:p>
            <a:r>
              <a:rPr lang="en-US" baseline="0" dirty="0" smtClean="0"/>
              <a:t>Text = 38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font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2D60-46A7-E942-B428-344BC8F12E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0226043"/>
            <a:ext cx="4352544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8653760"/>
            <a:ext cx="3584448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03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7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87-D298-B94B-BE32-159DC77D13E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1D66-991B-AA4A-AE43-62FCE3E54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4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87-D298-B94B-BE32-159DC77D13E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1D66-991B-AA4A-AE43-62FCE3E54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1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52261" y="4221482"/>
            <a:ext cx="41471853" cy="898779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8937" y="4221482"/>
            <a:ext cx="123579887" cy="898779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87-D298-B94B-BE32-159DC77D13E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1D66-991B-AA4A-AE43-62FCE3E54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0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87-D298-B94B-BE32-159DC77D13E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1D66-991B-AA4A-AE43-62FCE3E54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0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1153123"/>
            <a:ext cx="43525440" cy="6537960"/>
          </a:xfr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3952225"/>
            <a:ext cx="43525440" cy="7200897"/>
          </a:xfrm>
        </p:spPr>
        <p:txBody>
          <a:bodyPr anchor="b"/>
          <a:lstStyle>
            <a:lvl1pPr marL="0" indent="0">
              <a:buNone/>
              <a:defRPr sz="10600">
                <a:solidFill>
                  <a:schemeClr val="tx1">
                    <a:tint val="75000"/>
                  </a:schemeClr>
                </a:solidFill>
              </a:defRPr>
            </a:lvl1pPr>
            <a:lvl2pPr marL="2403463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06926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1039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1385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1731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420780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82424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22770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87-D298-B94B-BE32-159DC77D13E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1D66-991B-AA4A-AE43-62FCE3E54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6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8934" y="24582122"/>
            <a:ext cx="82525867" cy="69517263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6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8244" y="24582122"/>
            <a:ext cx="82525873" cy="69517263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6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87-D298-B94B-BE32-159DC77D13E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1D66-991B-AA4A-AE43-62FCE3E54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5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318263"/>
            <a:ext cx="4608576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1" y="7368543"/>
            <a:ext cx="22625053" cy="3070857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463" indent="0">
              <a:buNone/>
              <a:defRPr sz="10600" b="1"/>
            </a:lvl2pPr>
            <a:lvl3pPr marL="4806926" indent="0">
              <a:buNone/>
              <a:defRPr sz="9500" b="1"/>
            </a:lvl3pPr>
            <a:lvl4pPr marL="7210391" indent="0">
              <a:buNone/>
              <a:defRPr sz="8400" b="1"/>
            </a:lvl4pPr>
            <a:lvl5pPr marL="9613854" indent="0">
              <a:buNone/>
              <a:defRPr sz="8400" b="1"/>
            </a:lvl5pPr>
            <a:lvl6pPr marL="12017317" indent="0">
              <a:buNone/>
              <a:defRPr sz="8400" b="1"/>
            </a:lvl6pPr>
            <a:lvl7pPr marL="14420780" indent="0">
              <a:buNone/>
              <a:defRPr sz="8400" b="1"/>
            </a:lvl7pPr>
            <a:lvl8pPr marL="16824243" indent="0">
              <a:buNone/>
              <a:defRPr sz="8400" b="1"/>
            </a:lvl8pPr>
            <a:lvl9pPr marL="19227708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10439400"/>
            <a:ext cx="22625053" cy="18966183"/>
          </a:xfrm>
        </p:spPr>
        <p:txBody>
          <a:bodyPr/>
          <a:lstStyle>
            <a:lvl1pPr>
              <a:defRPr sz="12600"/>
            </a:lvl1pPr>
            <a:lvl2pPr>
              <a:defRPr sz="106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7368543"/>
            <a:ext cx="22633940" cy="3070857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463" indent="0">
              <a:buNone/>
              <a:defRPr sz="10600" b="1"/>
            </a:lvl2pPr>
            <a:lvl3pPr marL="4806926" indent="0">
              <a:buNone/>
              <a:defRPr sz="9500" b="1"/>
            </a:lvl3pPr>
            <a:lvl4pPr marL="7210391" indent="0">
              <a:buNone/>
              <a:defRPr sz="8400" b="1"/>
            </a:lvl4pPr>
            <a:lvl5pPr marL="9613854" indent="0">
              <a:buNone/>
              <a:defRPr sz="8400" b="1"/>
            </a:lvl5pPr>
            <a:lvl6pPr marL="12017317" indent="0">
              <a:buNone/>
              <a:defRPr sz="8400" b="1"/>
            </a:lvl6pPr>
            <a:lvl7pPr marL="14420780" indent="0">
              <a:buNone/>
              <a:defRPr sz="8400" b="1"/>
            </a:lvl7pPr>
            <a:lvl8pPr marL="16824243" indent="0">
              <a:buNone/>
              <a:defRPr sz="8400" b="1"/>
            </a:lvl8pPr>
            <a:lvl9pPr marL="19227708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0439400"/>
            <a:ext cx="22633940" cy="18966183"/>
          </a:xfrm>
        </p:spPr>
        <p:txBody>
          <a:bodyPr/>
          <a:lstStyle>
            <a:lvl1pPr>
              <a:defRPr sz="12600"/>
            </a:lvl1pPr>
            <a:lvl2pPr>
              <a:defRPr sz="106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87-D298-B94B-BE32-159DC77D13E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1D66-991B-AA4A-AE43-62FCE3E54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0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87-D298-B94B-BE32-159DC77D13E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1D66-991B-AA4A-AE43-62FCE3E54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4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87-D298-B94B-BE32-159DC77D13E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1D66-991B-AA4A-AE43-62FCE3E54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310640"/>
            <a:ext cx="16846553" cy="5577840"/>
          </a:xfrm>
        </p:spPr>
        <p:txBody>
          <a:bodyPr anchor="b"/>
          <a:lstStyle>
            <a:lvl1pPr algn="l">
              <a:defRPr sz="10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310642"/>
            <a:ext cx="28625800" cy="28094943"/>
          </a:xfrm>
        </p:spPr>
        <p:txBody>
          <a:bodyPr/>
          <a:lstStyle>
            <a:lvl1pPr>
              <a:defRPr sz="16900"/>
            </a:lvl1pPr>
            <a:lvl2pPr>
              <a:defRPr sz="14700"/>
            </a:lvl2pPr>
            <a:lvl3pPr>
              <a:defRPr sz="12600"/>
            </a:lvl3pPr>
            <a:lvl4pPr>
              <a:defRPr sz="10600"/>
            </a:lvl4pPr>
            <a:lvl5pPr>
              <a:defRPr sz="10600"/>
            </a:lvl5pPr>
            <a:lvl6pPr>
              <a:defRPr sz="10600"/>
            </a:lvl6pPr>
            <a:lvl7pPr>
              <a:defRPr sz="10600"/>
            </a:lvl7pPr>
            <a:lvl8pPr>
              <a:defRPr sz="10600"/>
            </a:lvl8pPr>
            <a:lvl9pPr>
              <a:defRPr sz="10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6888482"/>
            <a:ext cx="16846553" cy="22517103"/>
          </a:xfrm>
        </p:spPr>
        <p:txBody>
          <a:bodyPr/>
          <a:lstStyle>
            <a:lvl1pPr marL="0" indent="0">
              <a:buNone/>
              <a:defRPr sz="7400"/>
            </a:lvl1pPr>
            <a:lvl2pPr marL="2403463" indent="0">
              <a:buNone/>
              <a:defRPr sz="6300"/>
            </a:lvl2pPr>
            <a:lvl3pPr marL="4806926" indent="0">
              <a:buNone/>
              <a:defRPr sz="5200"/>
            </a:lvl3pPr>
            <a:lvl4pPr marL="7210391" indent="0">
              <a:buNone/>
              <a:defRPr sz="4800"/>
            </a:lvl4pPr>
            <a:lvl5pPr marL="9613854" indent="0">
              <a:buNone/>
              <a:defRPr sz="4800"/>
            </a:lvl5pPr>
            <a:lvl6pPr marL="12017317" indent="0">
              <a:buNone/>
              <a:defRPr sz="4800"/>
            </a:lvl6pPr>
            <a:lvl7pPr marL="14420780" indent="0">
              <a:buNone/>
              <a:defRPr sz="4800"/>
            </a:lvl7pPr>
            <a:lvl8pPr marL="16824243" indent="0">
              <a:buNone/>
              <a:defRPr sz="4800"/>
            </a:lvl8pPr>
            <a:lvl9pPr marL="19227708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87-D298-B94B-BE32-159DC77D13E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1D66-991B-AA4A-AE43-62FCE3E54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1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3042880"/>
            <a:ext cx="30723840" cy="2720343"/>
          </a:xfrm>
        </p:spPr>
        <p:txBody>
          <a:bodyPr anchor="b"/>
          <a:lstStyle>
            <a:lvl1pPr algn="l">
              <a:defRPr sz="10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941320"/>
            <a:ext cx="30723840" cy="19751040"/>
          </a:xfrm>
        </p:spPr>
        <p:txBody>
          <a:bodyPr/>
          <a:lstStyle>
            <a:lvl1pPr marL="0" indent="0">
              <a:buNone/>
              <a:defRPr sz="16900"/>
            </a:lvl1pPr>
            <a:lvl2pPr marL="2403463" indent="0">
              <a:buNone/>
              <a:defRPr sz="14700"/>
            </a:lvl2pPr>
            <a:lvl3pPr marL="4806926" indent="0">
              <a:buNone/>
              <a:defRPr sz="12600"/>
            </a:lvl3pPr>
            <a:lvl4pPr marL="7210391" indent="0">
              <a:buNone/>
              <a:defRPr sz="10600"/>
            </a:lvl4pPr>
            <a:lvl5pPr marL="9613854" indent="0">
              <a:buNone/>
              <a:defRPr sz="10600"/>
            </a:lvl5pPr>
            <a:lvl6pPr marL="12017317" indent="0">
              <a:buNone/>
              <a:defRPr sz="10600"/>
            </a:lvl6pPr>
            <a:lvl7pPr marL="14420780" indent="0">
              <a:buNone/>
              <a:defRPr sz="10600"/>
            </a:lvl7pPr>
            <a:lvl8pPr marL="16824243" indent="0">
              <a:buNone/>
              <a:defRPr sz="10600"/>
            </a:lvl8pPr>
            <a:lvl9pPr marL="19227708" indent="0">
              <a:buNone/>
              <a:defRPr sz="10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5763223"/>
            <a:ext cx="30723840" cy="3863337"/>
          </a:xfrm>
        </p:spPr>
        <p:txBody>
          <a:bodyPr/>
          <a:lstStyle>
            <a:lvl1pPr marL="0" indent="0">
              <a:buNone/>
              <a:defRPr sz="7400"/>
            </a:lvl1pPr>
            <a:lvl2pPr marL="2403463" indent="0">
              <a:buNone/>
              <a:defRPr sz="6300"/>
            </a:lvl2pPr>
            <a:lvl3pPr marL="4806926" indent="0">
              <a:buNone/>
              <a:defRPr sz="5200"/>
            </a:lvl3pPr>
            <a:lvl4pPr marL="7210391" indent="0">
              <a:buNone/>
              <a:defRPr sz="4800"/>
            </a:lvl4pPr>
            <a:lvl5pPr marL="9613854" indent="0">
              <a:buNone/>
              <a:defRPr sz="4800"/>
            </a:lvl5pPr>
            <a:lvl6pPr marL="12017317" indent="0">
              <a:buNone/>
              <a:defRPr sz="4800"/>
            </a:lvl6pPr>
            <a:lvl7pPr marL="14420780" indent="0">
              <a:buNone/>
              <a:defRPr sz="4800"/>
            </a:lvl7pPr>
            <a:lvl8pPr marL="16824243" indent="0">
              <a:buNone/>
              <a:defRPr sz="4800"/>
            </a:lvl8pPr>
            <a:lvl9pPr marL="19227708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87-D298-B94B-BE32-159DC77D13E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1D66-991B-AA4A-AE43-62FCE3E54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3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318263"/>
            <a:ext cx="46085760" cy="5486400"/>
          </a:xfrm>
          <a:prstGeom prst="rect">
            <a:avLst/>
          </a:prstGeom>
        </p:spPr>
        <p:txBody>
          <a:bodyPr vert="horz" lIns="480693" tIns="240346" rIns="480693" bIns="2403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680962"/>
            <a:ext cx="46085760" cy="21724623"/>
          </a:xfrm>
          <a:prstGeom prst="rect">
            <a:avLst/>
          </a:prstGeom>
        </p:spPr>
        <p:txBody>
          <a:bodyPr vert="horz" lIns="480693" tIns="240346" rIns="480693" bIns="2403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0510483"/>
            <a:ext cx="11948160" cy="1752600"/>
          </a:xfrm>
          <a:prstGeom prst="rect">
            <a:avLst/>
          </a:prstGeom>
        </p:spPr>
        <p:txBody>
          <a:bodyPr vert="horz" lIns="480693" tIns="240346" rIns="480693" bIns="240346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4287-D298-B94B-BE32-159DC77D13E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0510483"/>
            <a:ext cx="16215360" cy="1752600"/>
          </a:xfrm>
          <a:prstGeom prst="rect">
            <a:avLst/>
          </a:prstGeom>
        </p:spPr>
        <p:txBody>
          <a:bodyPr vert="horz" lIns="480693" tIns="240346" rIns="480693" bIns="240346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0510483"/>
            <a:ext cx="11948160" cy="1752600"/>
          </a:xfrm>
          <a:prstGeom prst="rect">
            <a:avLst/>
          </a:prstGeom>
        </p:spPr>
        <p:txBody>
          <a:bodyPr vert="horz" lIns="480693" tIns="240346" rIns="480693" bIns="240346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F1D66-991B-AA4A-AE43-62FCE3E54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03463" rtl="0" eaLnBrk="1" latinLnBrk="0" hangingPunct="1">
        <a:spcBef>
          <a:spcPct val="0"/>
        </a:spcBef>
        <a:buNone/>
        <a:defRPr sz="2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2598" indent="-1802598" algn="l" defTabSz="2403463" rtl="0" eaLnBrk="1" latinLnBrk="0" hangingPunct="1">
        <a:spcBef>
          <a:spcPct val="20000"/>
        </a:spcBef>
        <a:buFont typeface="Arial"/>
        <a:buChar char="•"/>
        <a:defRPr sz="169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628" indent="-1502165" algn="l" defTabSz="2403463" rtl="0" eaLnBrk="1" latinLnBrk="0" hangingPunct="1">
        <a:spcBef>
          <a:spcPct val="20000"/>
        </a:spcBef>
        <a:buFont typeface="Arial"/>
        <a:buChar char="–"/>
        <a:defRPr sz="147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659" indent="-1201732" algn="l" defTabSz="2403463" rtl="0" eaLnBrk="1" latinLnBrk="0" hangingPunct="1">
        <a:spcBef>
          <a:spcPct val="20000"/>
        </a:spcBef>
        <a:buFont typeface="Arial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122" indent="-1201732" algn="l" defTabSz="2403463" rtl="0" eaLnBrk="1" latinLnBrk="0" hangingPunct="1">
        <a:spcBef>
          <a:spcPct val="20000"/>
        </a:spcBef>
        <a:buFont typeface="Arial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5585" indent="-1201732" algn="l" defTabSz="2403463" rtl="0" eaLnBrk="1" latinLnBrk="0" hangingPunct="1">
        <a:spcBef>
          <a:spcPct val="20000"/>
        </a:spcBef>
        <a:buFont typeface="Arial"/>
        <a:buChar char="»"/>
        <a:defRPr sz="10600" kern="1200">
          <a:solidFill>
            <a:schemeClr val="tx1"/>
          </a:solidFill>
          <a:latin typeface="+mn-lt"/>
          <a:ea typeface="+mn-ea"/>
          <a:cs typeface="+mn-cs"/>
        </a:defRPr>
      </a:lvl5pPr>
      <a:lvl6pPr marL="13219048" indent="-1201732" algn="l" defTabSz="2403463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2512" indent="-1201732" algn="l" defTabSz="2403463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5976" indent="-1201732" algn="l" defTabSz="2403463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29439" indent="-1201732" algn="l" defTabSz="2403463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3463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463" algn="l" defTabSz="2403463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6926" algn="l" defTabSz="2403463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391" algn="l" defTabSz="2403463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3854" algn="l" defTabSz="2403463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317" algn="l" defTabSz="2403463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0780" algn="l" defTabSz="2403463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243" algn="l" defTabSz="2403463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7708" algn="l" defTabSz="2403463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.pd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24038"/>
            <a:ext cx="51206400" cy="5509200"/>
          </a:xfrm>
          <a:prstGeom prst="rect">
            <a:avLst/>
          </a:prstGeom>
          <a:effectLst>
            <a:glow rad="1905000">
              <a:schemeClr val="bg1">
                <a:alpha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glow rad="266700">
                    <a:schemeClr val="bg1">
                      <a:alpha val="75000"/>
                    </a:schemeClr>
                  </a:glow>
                </a:effectLst>
              </a:rPr>
              <a:t>A Multi-spectral Analysis of Tropical Cyclone Cloud Tops from Combined Satellite and High-Altitude Aircraft Remote Sensing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5000" b="1" dirty="0" smtClean="0"/>
              <a:t>Christopher </a:t>
            </a:r>
            <a:r>
              <a:rPr lang="en-US" sz="5000" b="1" dirty="0"/>
              <a:t>Velden*, Sarah Monette*, </a:t>
            </a:r>
            <a:r>
              <a:rPr lang="en-US" sz="5000" b="1" dirty="0" smtClean="0"/>
              <a:t>Andrew </a:t>
            </a:r>
            <a:r>
              <a:rPr lang="en-US" sz="5000" b="1" dirty="0"/>
              <a:t>Heidinger^, </a:t>
            </a:r>
            <a:r>
              <a:rPr lang="en-US" sz="5000" b="1" dirty="0"/>
              <a:t>Edward </a:t>
            </a:r>
            <a:r>
              <a:rPr lang="en-US" sz="5000" b="1" dirty="0" err="1"/>
              <a:t>Zipser</a:t>
            </a:r>
            <a:r>
              <a:rPr lang="en-US" sz="5000" b="1" baseline="30000" dirty="0">
                <a:latin typeface="Wingdings"/>
                <a:ea typeface="Wingdings"/>
                <a:cs typeface="Wingdings"/>
                <a:sym typeface="Wingdings"/>
              </a:rPr>
              <a:t></a:t>
            </a:r>
            <a:r>
              <a:rPr lang="en-US" sz="5000" b="1" dirty="0"/>
              <a:t>, </a:t>
            </a:r>
            <a:r>
              <a:rPr lang="en-US" sz="5000" b="1" dirty="0" smtClean="0"/>
              <a:t>Peter </a:t>
            </a:r>
            <a:r>
              <a:rPr lang="en-US" sz="5000" b="1" dirty="0"/>
              <a:t>Black</a:t>
            </a:r>
            <a:r>
              <a:rPr lang="en-US" sz="5000" b="1" baseline="30000" dirty="0"/>
              <a:t>#</a:t>
            </a:r>
            <a:r>
              <a:rPr lang="en-US" sz="5000" b="1" dirty="0"/>
              <a:t>, </a:t>
            </a:r>
            <a:r>
              <a:rPr lang="en-US" sz="5000" b="1" dirty="0" smtClean="0"/>
              <a:t>Gerald </a:t>
            </a:r>
            <a:r>
              <a:rPr lang="en-US" sz="5000" b="1" dirty="0"/>
              <a:t>Heymsfield</a:t>
            </a:r>
            <a:r>
              <a:rPr lang="en-US" sz="5000" b="1" baseline="30000" dirty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5000" b="1" dirty="0"/>
              <a:t> </a:t>
            </a:r>
          </a:p>
          <a:p>
            <a:pPr algn="ctr"/>
            <a:r>
              <a:rPr lang="en-US" sz="4400" dirty="0"/>
              <a:t>*Cooperative Institute for Meteorological Satellite Studies, University of Wisconsin-Madison</a:t>
            </a:r>
          </a:p>
          <a:p>
            <a:pPr algn="ctr"/>
            <a:r>
              <a:rPr lang="en-US" sz="4400" baseline="30000" dirty="0"/>
              <a:t>#</a:t>
            </a:r>
            <a:r>
              <a:rPr lang="en-US" sz="4400" dirty="0"/>
              <a:t>Naval Research Laboratory</a:t>
            </a:r>
          </a:p>
          <a:p>
            <a:pPr algn="ctr"/>
            <a:r>
              <a:rPr lang="en-US" sz="4400" dirty="0"/>
              <a:t>^National Oceanic and Atmospheric Administration-National Environmental Satellite, Data, and Information Service, University of Wisconsin-Madison</a:t>
            </a:r>
          </a:p>
          <a:p>
            <a:pPr algn="ctr"/>
            <a:r>
              <a:rPr lang="en-US" sz="4400" baseline="30000" dirty="0">
                <a:ea typeface="Wingdings"/>
                <a:cs typeface="Wingdings"/>
                <a:sym typeface="Wingdings"/>
              </a:rPr>
              <a:t></a:t>
            </a:r>
            <a:r>
              <a:rPr lang="en-US" sz="4400" dirty="0"/>
              <a:t>University of Utah</a:t>
            </a:r>
          </a:p>
          <a:p>
            <a:pPr algn="ctr"/>
            <a:r>
              <a:rPr lang="en-US" sz="4400" dirty="0"/>
              <a:t> </a:t>
            </a:r>
            <a:r>
              <a:rPr lang="en-US" sz="4400" baseline="30000" dirty="0">
                <a:ea typeface="Zapf Dingbats"/>
                <a:cs typeface="Zapf Dingbats"/>
                <a:sym typeface="Zapf Dingbats"/>
              </a:rPr>
              <a:t>★</a:t>
            </a:r>
            <a:r>
              <a:rPr lang="en-US" sz="4400" dirty="0"/>
              <a:t>National Aeronautics and Space Administration-Goddard Space Flight </a:t>
            </a:r>
            <a:r>
              <a:rPr lang="en-US" sz="4400" dirty="0" smtClean="0"/>
              <a:t>Center</a:t>
            </a:r>
            <a:r>
              <a:rPr lang="en-US" sz="4400" dirty="0" smtClean="0">
                <a:solidFill>
                  <a:srgbClr val="FF0000"/>
                </a:solidFill>
                <a:effectLst>
                  <a:glow rad="266700">
                    <a:schemeClr val="bg1">
                      <a:alpha val="75000"/>
                    </a:schemeClr>
                  </a:glow>
                </a:effectLst>
              </a:rPr>
              <a:t>   </a:t>
            </a:r>
          </a:p>
        </p:txBody>
      </p:sp>
      <p:pic>
        <p:nvPicPr>
          <p:cNvPr id="47" name="Picture 46" descr="HS3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259" y="1274684"/>
            <a:ext cx="4032786" cy="366451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28600" y="5489474"/>
            <a:ext cx="12070213" cy="552458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Motivation:</a:t>
            </a:r>
          </a:p>
          <a:p>
            <a:endParaRPr lang="en-US" sz="1000" dirty="0" smtClean="0">
              <a:effectLst/>
            </a:endParaRPr>
          </a:p>
          <a:p>
            <a:pPr marL="342900" indent="-342900">
              <a:buFont typeface="Arial"/>
              <a:buChar char="•"/>
            </a:pPr>
            <a:r>
              <a:rPr lang="en-US" sz="3800" dirty="0" smtClean="0"/>
              <a:t>Rules state that the </a:t>
            </a:r>
            <a:r>
              <a:rPr lang="en-US" sz="3800" dirty="0" smtClean="0"/>
              <a:t>Global Hawk (GH) should not overfly </a:t>
            </a:r>
            <a:r>
              <a:rPr lang="en-US" sz="3800" dirty="0" smtClean="0"/>
              <a:t>active convection </a:t>
            </a:r>
            <a:r>
              <a:rPr lang="en-US" sz="3800" dirty="0" smtClean="0"/>
              <a:t>without a </a:t>
            </a:r>
            <a:r>
              <a:rPr lang="en-US" sz="3800" dirty="0" smtClean="0"/>
              <a:t>~10,000 </a:t>
            </a:r>
            <a:r>
              <a:rPr lang="en-US" sz="3800" dirty="0" smtClean="0"/>
              <a:t>foot clearance.</a:t>
            </a:r>
          </a:p>
          <a:p>
            <a:pPr marL="342900" indent="-342900">
              <a:buFont typeface="Arial"/>
              <a:buChar char="•"/>
            </a:pPr>
            <a:r>
              <a:rPr lang="en-US" sz="3800" dirty="0" smtClean="0"/>
              <a:t>One source of cloud </a:t>
            </a:r>
            <a:r>
              <a:rPr lang="en-US" sz="3800" dirty="0" smtClean="0"/>
              <a:t>top height </a:t>
            </a:r>
            <a:r>
              <a:rPr lang="en-US" sz="3800" dirty="0" smtClean="0"/>
              <a:t>data </a:t>
            </a:r>
            <a:r>
              <a:rPr lang="en-US" sz="3800" dirty="0" smtClean="0"/>
              <a:t>used during </a:t>
            </a:r>
            <a:r>
              <a:rPr lang="en-US" sz="3800" dirty="0" smtClean="0"/>
              <a:t>the 2012 HS3 campaign was </a:t>
            </a:r>
            <a:r>
              <a:rPr lang="en-US" sz="3800" dirty="0" smtClean="0"/>
              <a:t>a satellite product derived at the </a:t>
            </a:r>
            <a:r>
              <a:rPr lang="en-US" sz="3800" dirty="0" err="1" smtClean="0"/>
              <a:t>UWisc</a:t>
            </a:r>
            <a:r>
              <a:rPr lang="en-US" sz="3800" dirty="0" smtClean="0"/>
              <a:t>. called the ABI </a:t>
            </a:r>
            <a:r>
              <a:rPr lang="en-US" sz="3800" dirty="0" smtClean="0"/>
              <a:t>Cloud Height Algorithm (ACHA</a:t>
            </a:r>
            <a:r>
              <a:rPr lang="en-US" sz="3800" dirty="0" smtClean="0"/>
              <a:t>).</a:t>
            </a:r>
            <a:endParaRPr lang="en-US" sz="3800" dirty="0" smtClean="0"/>
          </a:p>
          <a:p>
            <a:pPr marL="342900" indent="-342900">
              <a:buFont typeface="Arial"/>
              <a:buChar char="•"/>
            </a:pPr>
            <a:r>
              <a:rPr lang="en-US" sz="3800" dirty="0" smtClean="0"/>
              <a:t>On  Sept. 14 at 2200 UTC, a decision </a:t>
            </a:r>
            <a:r>
              <a:rPr lang="en-US" sz="3800" dirty="0" smtClean="0"/>
              <a:t>was </a:t>
            </a:r>
            <a:r>
              <a:rPr lang="en-US" sz="3800" dirty="0" smtClean="0"/>
              <a:t>made to divert the GH around an area of high cloud tops based on </a:t>
            </a:r>
            <a:r>
              <a:rPr lang="en-US" sz="3800" dirty="0" smtClean="0"/>
              <a:t>IR imagery and the ACHA product. </a:t>
            </a:r>
            <a:endParaRPr lang="en-US" sz="3800" dirty="0" smtClean="0"/>
          </a:p>
        </p:txBody>
      </p:sp>
      <p:pic>
        <p:nvPicPr>
          <p:cNvPr id="50" name="Picture 49" descr="GH_flight_20120914_2200_ACHA_G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918748"/>
            <a:ext cx="9029699" cy="510765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52400" y="15994728"/>
            <a:ext cx="11896165" cy="152349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ACHA </a:t>
            </a:r>
            <a:r>
              <a:rPr lang="en-US" sz="3200" dirty="0">
                <a:solidFill>
                  <a:srgbClr val="000000"/>
                </a:solidFill>
              </a:rPr>
              <a:t>cloud height product indicates tops in excess </a:t>
            </a:r>
            <a:r>
              <a:rPr lang="en-US" sz="3200" dirty="0" smtClean="0">
                <a:solidFill>
                  <a:srgbClr val="000000"/>
                </a:solidFill>
              </a:rPr>
              <a:t>of 54 </a:t>
            </a:r>
            <a:r>
              <a:rPr lang="en-US" sz="3200" dirty="0">
                <a:solidFill>
                  <a:srgbClr val="000000"/>
                </a:solidFill>
              </a:rPr>
              <a:t>kft (in geometric coordinates) </a:t>
            </a:r>
            <a:r>
              <a:rPr lang="en-US" sz="3200" dirty="0" smtClean="0">
                <a:solidFill>
                  <a:srgbClr val="000000"/>
                </a:solidFill>
              </a:rPr>
              <a:t>in the region of Nadine, </a:t>
            </a:r>
            <a:r>
              <a:rPr lang="en-US" sz="3200" dirty="0">
                <a:solidFill>
                  <a:srgbClr val="000000"/>
                </a:solidFill>
              </a:rPr>
              <a:t>prompting a </a:t>
            </a:r>
            <a:r>
              <a:rPr lang="en-US" sz="3200" dirty="0" smtClean="0">
                <a:solidFill>
                  <a:srgbClr val="000000"/>
                </a:solidFill>
              </a:rPr>
              <a:t>diversion. </a:t>
            </a:r>
            <a:r>
              <a:rPr lang="en-US" sz="3200" dirty="0"/>
              <a:t>The </a:t>
            </a:r>
            <a:r>
              <a:rPr lang="en-US" sz="3200" dirty="0" smtClean="0"/>
              <a:t>GH is flying at </a:t>
            </a:r>
            <a:r>
              <a:rPr lang="en-US" sz="3200" dirty="0"/>
              <a:t>a height of 59 kft  in GPS coordinates</a:t>
            </a:r>
            <a:r>
              <a:rPr lang="en-US" sz="3200" dirty="0" smtClean="0"/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8233223"/>
            <a:ext cx="123326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About the ABI </a:t>
            </a:r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Cloud </a:t>
            </a:r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Height Algorithm (ACHA):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effectLst/>
              </a:rPr>
              <a:t>Developed by Andy </a:t>
            </a:r>
            <a:r>
              <a:rPr lang="en-US" sz="3200" dirty="0" err="1" smtClean="0">
                <a:effectLst/>
              </a:rPr>
              <a:t>Heidinger</a:t>
            </a:r>
            <a:r>
              <a:rPr lang="en-US" sz="3200" dirty="0" smtClean="0">
                <a:effectLst/>
              </a:rPr>
              <a:t> (NOAA/NESDIS at </a:t>
            </a:r>
            <a:r>
              <a:rPr lang="en-US" sz="3200" dirty="0" err="1" smtClean="0">
                <a:effectLst/>
              </a:rPr>
              <a:t>UWisc</a:t>
            </a:r>
            <a:r>
              <a:rPr lang="en-US" sz="3200" dirty="0" smtClean="0">
                <a:effectLst/>
              </a:rPr>
              <a:t>.) in preparation of the GOES-R Advanced Baseline Imager (ABI).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effectLst/>
              </a:rPr>
              <a:t>ACHA </a:t>
            </a:r>
            <a:r>
              <a:rPr lang="en-US" sz="3200" dirty="0">
                <a:effectLst/>
              </a:rPr>
              <a:t>employs the 11, 12 and 13.3 µm </a:t>
            </a:r>
            <a:r>
              <a:rPr lang="en-US" sz="3200" dirty="0" smtClean="0">
                <a:effectLst/>
              </a:rPr>
              <a:t>LW-IR bands.</a:t>
            </a:r>
            <a:endParaRPr lang="en-US" sz="3200" dirty="0" smtClean="0">
              <a:effectLst/>
            </a:endParaRP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effectLst/>
              </a:rPr>
              <a:t>Cloud-top temperature is </a:t>
            </a:r>
            <a:r>
              <a:rPr lang="en-US" sz="3200" dirty="0" smtClean="0">
                <a:effectLst/>
              </a:rPr>
              <a:t>derived from BT and cloud emissivity and optical depth information. </a:t>
            </a:r>
            <a:endParaRPr lang="en-US" sz="3200" dirty="0" smtClean="0">
              <a:effectLst/>
            </a:endParaRP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effectLst/>
              </a:rPr>
              <a:t>Cloud-top pressure and </a:t>
            </a:r>
            <a:r>
              <a:rPr lang="en-US" sz="3200" dirty="0" smtClean="0">
                <a:effectLst/>
              </a:rPr>
              <a:t>height </a:t>
            </a:r>
            <a:r>
              <a:rPr lang="en-US" sz="3200" dirty="0">
                <a:effectLst/>
              </a:rPr>
              <a:t>are derived </a:t>
            </a:r>
            <a:r>
              <a:rPr lang="en-US" sz="3200" dirty="0" smtClean="0">
                <a:effectLst/>
              </a:rPr>
              <a:t>from the cloud-top temperature and a collocated temperature </a:t>
            </a:r>
            <a:r>
              <a:rPr lang="en-US" sz="3200" dirty="0">
                <a:effectLst/>
              </a:rPr>
              <a:t>profile provided by </a:t>
            </a:r>
            <a:r>
              <a:rPr lang="en-US" sz="3200" dirty="0" smtClean="0">
                <a:effectLst/>
              </a:rPr>
              <a:t>Numerical Weather Prediction </a:t>
            </a:r>
            <a:r>
              <a:rPr lang="en-US" sz="3200" dirty="0" smtClean="0">
                <a:effectLst/>
              </a:rPr>
              <a:t>data (GFS).</a:t>
            </a:r>
            <a:endParaRPr lang="en-US" sz="3200" dirty="0">
              <a:effectLst/>
            </a:endParaRPr>
          </a:p>
        </p:txBody>
      </p:sp>
      <p:pic>
        <p:nvPicPr>
          <p:cNvPr id="53" name="Picture 52" descr="GH_flight_20120914_2200_BT_G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0543909"/>
            <a:ext cx="9029698" cy="5038362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-1" y="25894183"/>
            <a:ext cx="1233210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This decision to divert </a:t>
            </a:r>
            <a:r>
              <a:rPr lang="en-US" sz="3600" b="1" dirty="0">
                <a:solidFill>
                  <a:srgbClr val="FF0000"/>
                </a:solidFill>
              </a:rPr>
              <a:t>emphasizes the necessity to </a:t>
            </a:r>
            <a:r>
              <a:rPr lang="en-US" sz="3600" b="1" dirty="0" smtClean="0">
                <a:solidFill>
                  <a:srgbClr val="FF0000"/>
                </a:solidFill>
              </a:rPr>
              <a:t>better understand ACHA’s </a:t>
            </a:r>
            <a:r>
              <a:rPr lang="en-US" sz="3600" b="1" dirty="0">
                <a:solidFill>
                  <a:srgbClr val="FF0000"/>
                </a:solidFill>
              </a:rPr>
              <a:t>cloud top height </a:t>
            </a:r>
            <a:r>
              <a:rPr lang="en-US" sz="3600" b="1" dirty="0" smtClean="0">
                <a:solidFill>
                  <a:srgbClr val="FF0000"/>
                </a:solidFill>
              </a:rPr>
              <a:t>accuracies. 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It </a:t>
            </a:r>
            <a:r>
              <a:rPr lang="en-US" sz="3600" b="1" dirty="0">
                <a:solidFill>
                  <a:srgbClr val="FF0000"/>
                </a:solidFill>
              </a:rPr>
              <a:t>also highlights the discrepancy in standard coordinates </a:t>
            </a:r>
            <a:r>
              <a:rPr lang="en-US" sz="3600" b="1" dirty="0" smtClean="0">
                <a:solidFill>
                  <a:srgbClr val="FF0000"/>
                </a:solidFill>
              </a:rPr>
              <a:t>for cloud heights used by meteorologists vs. the GH pilots</a:t>
            </a:r>
            <a:r>
              <a:rPr lang="en-US" sz="3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5561" y="17466143"/>
            <a:ext cx="1222604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800" dirty="0" smtClean="0"/>
              <a:t>IR </a:t>
            </a:r>
            <a:r>
              <a:rPr lang="en-US" sz="3800" dirty="0" smtClean="0"/>
              <a:t>brightness </a:t>
            </a:r>
            <a:r>
              <a:rPr lang="en-US" sz="3800" dirty="0" smtClean="0"/>
              <a:t>temperature (BT), </a:t>
            </a:r>
            <a:r>
              <a:rPr lang="en-US" sz="3800" dirty="0" smtClean="0"/>
              <a:t>a </a:t>
            </a:r>
            <a:r>
              <a:rPr lang="en-US" sz="3800" dirty="0" smtClean="0"/>
              <a:t>traditional proxy </a:t>
            </a:r>
            <a:r>
              <a:rPr lang="en-US" sz="3800" dirty="0" smtClean="0"/>
              <a:t>for cloud top temperature</a:t>
            </a:r>
            <a:r>
              <a:rPr lang="en-US" sz="3800" dirty="0" smtClean="0"/>
              <a:t>,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>
                <a:solidFill>
                  <a:srgbClr val="000000"/>
                </a:solidFill>
              </a:rPr>
              <a:t>indicates BTs around -75 </a:t>
            </a:r>
            <a:r>
              <a:rPr lang="en-US" sz="4000" dirty="0">
                <a:cs typeface="Arial" pitchFamily="34" charset="0"/>
              </a:rPr>
              <a:t>°</a:t>
            </a:r>
            <a:r>
              <a:rPr lang="en-US" sz="4000" dirty="0">
                <a:solidFill>
                  <a:srgbClr val="000000"/>
                </a:solidFill>
              </a:rPr>
              <a:t>C in the central region of Nadine and near-future path of the </a:t>
            </a:r>
            <a:r>
              <a:rPr lang="en-US" sz="4000" dirty="0" smtClean="0">
                <a:solidFill>
                  <a:srgbClr val="000000"/>
                </a:solidFill>
              </a:rPr>
              <a:t>GH, </a:t>
            </a:r>
            <a:r>
              <a:rPr lang="en-US" sz="3800" dirty="0" smtClean="0">
                <a:cs typeface="Arial" pitchFamily="34" charset="0"/>
              </a:rPr>
              <a:t>corresponding </a:t>
            </a:r>
            <a:r>
              <a:rPr lang="en-US" sz="3800" dirty="0">
                <a:cs typeface="Arial" pitchFamily="34" charset="0"/>
              </a:rPr>
              <a:t>to flight levels ranging from FL470 to FL500</a:t>
            </a:r>
            <a:r>
              <a:rPr lang="en-US" sz="3800" dirty="0" smtClean="0"/>
              <a:t>  based on the analysis by Ed Zipser.</a:t>
            </a:r>
            <a:endParaRPr lang="en-US" sz="38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25496010"/>
            <a:ext cx="11819965" cy="56938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000000"/>
                </a:solidFill>
              </a:rPr>
              <a:t>GOES-13 IR image at 22 UTC on 14 </a:t>
            </a:r>
            <a:r>
              <a:rPr lang="en-US" sz="3400" dirty="0" smtClean="0">
                <a:solidFill>
                  <a:srgbClr val="000000"/>
                </a:solidFill>
              </a:rPr>
              <a:t>Sept.</a:t>
            </a:r>
            <a:endParaRPr lang="en-US" sz="3400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 flipH="1">
            <a:off x="12298812" y="5517828"/>
            <a:ext cx="20302536" cy="9104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3688168" y="12926064"/>
            <a:ext cx="81780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</a:rPr>
              <a:t>ACHA </a:t>
            </a:r>
            <a:r>
              <a:rPr lang="en-US" sz="3400" b="1" dirty="0" smtClean="0">
                <a:solidFill>
                  <a:srgbClr val="FF0000"/>
                </a:solidFill>
              </a:rPr>
              <a:t>cloud top heights </a:t>
            </a:r>
            <a:r>
              <a:rPr lang="en-US" sz="3400" b="1" dirty="0" smtClean="0">
                <a:solidFill>
                  <a:srgbClr val="FF0000"/>
                </a:solidFill>
              </a:rPr>
              <a:t>compare well to CPL </a:t>
            </a:r>
            <a:r>
              <a:rPr lang="en-US" sz="3400" b="1" dirty="0" smtClean="0">
                <a:solidFill>
                  <a:srgbClr val="FF0000"/>
                </a:solidFill>
              </a:rPr>
              <a:t>and S-HIS </a:t>
            </a:r>
            <a:r>
              <a:rPr lang="en-US" sz="3400" b="1" dirty="0" smtClean="0">
                <a:solidFill>
                  <a:srgbClr val="FF0000"/>
                </a:solidFill>
              </a:rPr>
              <a:t>heights </a:t>
            </a:r>
            <a:r>
              <a:rPr lang="en-US" sz="3400" b="1" dirty="0" smtClean="0">
                <a:solidFill>
                  <a:srgbClr val="FF0000"/>
                </a:solidFill>
              </a:rPr>
              <a:t>for the GH flight </a:t>
            </a:r>
            <a:r>
              <a:rPr lang="en-US" sz="3400" b="1" dirty="0" smtClean="0">
                <a:solidFill>
                  <a:srgbClr val="FF0000"/>
                </a:solidFill>
              </a:rPr>
              <a:t>portion over Nadine’s cold convection (circle).</a:t>
            </a:r>
            <a:endParaRPr 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flipH="1">
            <a:off x="-1" y="28341007"/>
            <a:ext cx="12298809" cy="4501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flipH="1">
            <a:off x="32601349" y="5499432"/>
            <a:ext cx="18288000" cy="9104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12298808" y="14642089"/>
            <a:ext cx="38678989" cy="872997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374100" y="14642110"/>
            <a:ext cx="186802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Comparing ACHA to the Cloud-Aerosol </a:t>
            </a:r>
            <a:r>
              <a:rPr lang="en-US" sz="4200" b="1" dirty="0" err="1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Lidar</a:t>
            </a:r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 with Orthogonal Polarization (CALIOP):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484503" y="22464124"/>
            <a:ext cx="18967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dirty="0" smtClean="0"/>
          </a:p>
          <a:p>
            <a:pPr algn="ctr"/>
            <a:r>
              <a:rPr lang="en-US" sz="3800" b="1" dirty="0" smtClean="0">
                <a:solidFill>
                  <a:srgbClr val="FF0000"/>
                </a:solidFill>
              </a:rPr>
              <a:t>ACHA estimated cloud heights match </a:t>
            </a:r>
            <a:r>
              <a:rPr lang="en-US" sz="3800" b="1" dirty="0" smtClean="0">
                <a:solidFill>
                  <a:srgbClr val="FF0000"/>
                </a:solidFill>
              </a:rPr>
              <a:t>CALIOP </a:t>
            </a:r>
            <a:r>
              <a:rPr lang="en-US" sz="3800" b="1" dirty="0" smtClean="0">
                <a:solidFill>
                  <a:srgbClr val="FF0000"/>
                </a:solidFill>
              </a:rPr>
              <a:t>reasonably well in </a:t>
            </a:r>
            <a:r>
              <a:rPr lang="en-US" sz="3800" b="1" dirty="0" smtClean="0">
                <a:solidFill>
                  <a:srgbClr val="FF0000"/>
                </a:solidFill>
              </a:rPr>
              <a:t>the </a:t>
            </a:r>
            <a:r>
              <a:rPr lang="en-US" sz="3800" b="1" dirty="0" err="1" smtClean="0">
                <a:solidFill>
                  <a:srgbClr val="FF0000"/>
                </a:solidFill>
              </a:rPr>
              <a:t>eyewall</a:t>
            </a:r>
            <a:r>
              <a:rPr lang="en-US" sz="3800" b="1" dirty="0" smtClean="0">
                <a:solidFill>
                  <a:srgbClr val="FF0000"/>
                </a:solidFill>
              </a:rPr>
              <a:t> and outer band</a:t>
            </a:r>
            <a:r>
              <a:rPr lang="en-US" sz="3800" b="1" dirty="0" smtClean="0">
                <a:solidFill>
                  <a:srgbClr val="FF0000"/>
                </a:solidFill>
              </a:rPr>
              <a:t>.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619304" y="5533238"/>
            <a:ext cx="1998204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Comparing </a:t>
            </a:r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ACHA </a:t>
            </a:r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to the Cloud Physics Lidar (CPL) and </a:t>
            </a:r>
            <a:r>
              <a:rPr lang="en-US" sz="4200" b="1" dirty="0">
                <a:effectLst>
                  <a:glow rad="304800">
                    <a:schemeClr val="bg1"/>
                  </a:glow>
                </a:effectLst>
              </a:rPr>
              <a:t>Scanning High-resolution Interferometer </a:t>
            </a:r>
            <a:r>
              <a:rPr lang="en-US" sz="4200" b="1" dirty="0" smtClean="0">
                <a:effectLst>
                  <a:glow rad="304800">
                    <a:schemeClr val="bg1"/>
                  </a:glow>
                </a:effectLst>
              </a:rPr>
              <a:t>Sounder </a:t>
            </a:r>
            <a:r>
              <a:rPr lang="en-US" sz="4200" b="1" dirty="0" smtClean="0">
                <a:effectLst>
                  <a:glow rad="304800">
                    <a:schemeClr val="bg1"/>
                  </a:glow>
                </a:effectLst>
              </a:rPr>
              <a:t>(S-HIS</a:t>
            </a:r>
            <a:r>
              <a:rPr lang="en-US" sz="4200" b="1" dirty="0" smtClean="0">
                <a:effectLst>
                  <a:glow rad="304800">
                    <a:schemeClr val="bg1"/>
                  </a:glow>
                </a:effectLst>
              </a:rPr>
              <a:t>) aboard the </a:t>
            </a:r>
            <a:r>
              <a:rPr lang="en-US" sz="4200" b="1" dirty="0" smtClean="0">
                <a:effectLst>
                  <a:glow rad="304800">
                    <a:schemeClr val="bg1"/>
                  </a:glow>
                </a:effectLst>
              </a:rPr>
              <a:t>GH</a:t>
            </a:r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:</a:t>
            </a:r>
            <a:endParaRPr lang="en-US" sz="4200" b="1" dirty="0" smtClean="0">
              <a:effectLst>
                <a:glow rad="304800">
                  <a:schemeClr val="bg1">
                    <a:alpha val="75000"/>
                  </a:schemeClr>
                </a:glow>
              </a:effectLst>
            </a:endParaRPr>
          </a:p>
          <a:p>
            <a:endParaRPr lang="en-US" sz="1000" b="1" dirty="0" smtClean="0">
              <a:effectLst>
                <a:glow rad="304800">
                  <a:schemeClr val="bg1">
                    <a:alpha val="75000"/>
                  </a:schemeClr>
                </a:glow>
              </a:effectLst>
            </a:endParaRPr>
          </a:p>
        </p:txBody>
      </p:sp>
      <p:pic>
        <p:nvPicPr>
          <p:cNvPr id="71" name="Picture 70" descr="GH_flight_20120915_0715_only_goes_BT_dropsonde_cro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425" y="7117191"/>
            <a:ext cx="8349472" cy="5500879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2770603" y="12742806"/>
            <a:ext cx="97111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At the location of the tail of airplane above while flying over Nadine, ACHA estimates </a:t>
            </a:r>
            <a:r>
              <a:rPr lang="en-US" sz="3800" dirty="0" smtClean="0"/>
              <a:t>a geometric cloud top height of </a:t>
            </a:r>
            <a:r>
              <a:rPr lang="en-US" sz="3800" dirty="0" smtClean="0"/>
              <a:t>~50.5 </a:t>
            </a:r>
            <a:r>
              <a:rPr lang="en-US" sz="3800" dirty="0" err="1" smtClean="0"/>
              <a:t>kft</a:t>
            </a:r>
            <a:r>
              <a:rPr lang="en-US" sz="3800" dirty="0" smtClean="0"/>
              <a:t>.</a:t>
            </a:r>
            <a:endParaRPr lang="en-US" sz="3800" dirty="0"/>
          </a:p>
        </p:txBody>
      </p:sp>
      <p:sp>
        <p:nvSpPr>
          <p:cNvPr id="80" name="Rectangle 79"/>
          <p:cNvSpPr/>
          <p:nvPr/>
        </p:nvSpPr>
        <p:spPr>
          <a:xfrm>
            <a:off x="12619304" y="23372066"/>
            <a:ext cx="2407997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Converting </a:t>
            </a:r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ACHA </a:t>
            </a:r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to coordinates </a:t>
            </a:r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more often employed </a:t>
            </a:r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by </a:t>
            </a:r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the GH </a:t>
            </a:r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pilots:</a:t>
            </a:r>
          </a:p>
          <a:p>
            <a:endParaRPr lang="en-US" sz="600" b="1" dirty="0" smtClean="0">
              <a:effectLst>
                <a:glow rad="3048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r>
              <a:rPr lang="en-US" sz="3800" dirty="0"/>
              <a:t>The standard coordinates </a:t>
            </a:r>
            <a:r>
              <a:rPr lang="en-US" sz="3800" dirty="0" smtClean="0"/>
              <a:t>used by GH </a:t>
            </a:r>
            <a:r>
              <a:rPr lang="en-US" sz="3800" dirty="0"/>
              <a:t>pilots </a:t>
            </a:r>
            <a:r>
              <a:rPr lang="en-US" sz="3800" dirty="0" smtClean="0"/>
              <a:t>are in </a:t>
            </a:r>
            <a:r>
              <a:rPr lang="en-US" sz="3800" dirty="0"/>
              <a:t>pressure altitude, or </a:t>
            </a:r>
            <a:r>
              <a:rPr lang="en-US" sz="3800" dirty="0" smtClean="0"/>
              <a:t>“flight level”, </a:t>
            </a:r>
            <a:r>
              <a:rPr lang="en-US" sz="3800" dirty="0"/>
              <a:t>which is “the altitude that corresponds to a given value of atmospheric pressure according to the ICAO standard atmosphere.” (AMS Glossary of Meteorology, 2013</a:t>
            </a:r>
            <a:r>
              <a:rPr lang="en-US" sz="3800" dirty="0" smtClean="0"/>
              <a:t>). ACHA </a:t>
            </a:r>
            <a:r>
              <a:rPr lang="en-US" sz="3800" dirty="0"/>
              <a:t>can be used to create flight level cloud top heights </a:t>
            </a:r>
            <a:r>
              <a:rPr lang="en-US" sz="3800" dirty="0" smtClean="0"/>
              <a:t>by </a:t>
            </a:r>
            <a:r>
              <a:rPr lang="en-US" sz="3800" dirty="0"/>
              <a:t>using the following equation:</a:t>
            </a:r>
          </a:p>
          <a:p>
            <a:endParaRPr lang="en-US" sz="4200" b="1" dirty="0" smtClean="0">
              <a:effectLst>
                <a:glow rad="304800">
                  <a:schemeClr val="bg1">
                    <a:alpha val="75000"/>
                  </a:schemeClr>
                </a:glow>
              </a:effectLst>
            </a:endParaRPr>
          </a:p>
          <a:p>
            <a:endParaRPr lang="en-US" sz="1000" b="1" dirty="0" smtClean="0">
              <a:effectLst>
                <a:glow rad="304800">
                  <a:schemeClr val="bg1">
                    <a:alpha val="75000"/>
                  </a:schemeClr>
                </a:glow>
              </a:effectLst>
            </a:endParaRPr>
          </a:p>
        </p:txBody>
      </p:sp>
      <p:pic>
        <p:nvPicPr>
          <p:cNvPr id="82" name="Picture 81" descr="ACHA_pressure_altitude_equation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530" y="25940016"/>
            <a:ext cx="12155532" cy="1212362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2619304" y="27660829"/>
            <a:ext cx="458675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000000"/>
                </a:solidFill>
              </a:rPr>
              <a:t>What </a:t>
            </a:r>
            <a:r>
              <a:rPr lang="en-US" sz="3800" dirty="0" smtClean="0">
                <a:solidFill>
                  <a:srgbClr val="000000"/>
                </a:solidFill>
              </a:rPr>
              <a:t>ACHA </a:t>
            </a:r>
            <a:r>
              <a:rPr lang="en-US" sz="3800" dirty="0" smtClean="0">
                <a:solidFill>
                  <a:srgbClr val="000000"/>
                </a:solidFill>
              </a:rPr>
              <a:t>provided for </a:t>
            </a:r>
            <a:r>
              <a:rPr lang="en-US" sz="3800" dirty="0" smtClean="0">
                <a:solidFill>
                  <a:srgbClr val="000000"/>
                </a:solidFill>
              </a:rPr>
              <a:t>the 2012 </a:t>
            </a:r>
            <a:r>
              <a:rPr lang="en-US" sz="3800" dirty="0" smtClean="0">
                <a:solidFill>
                  <a:srgbClr val="000000"/>
                </a:solidFill>
              </a:rPr>
              <a:t>HS3 campaign:</a:t>
            </a:r>
          </a:p>
          <a:p>
            <a:pPr algn="ctr"/>
            <a:r>
              <a:rPr lang="en-US" sz="3800" dirty="0" smtClean="0">
                <a:solidFill>
                  <a:srgbClr val="000000"/>
                </a:solidFill>
              </a:rPr>
              <a:t>cloud top height in </a:t>
            </a:r>
            <a:r>
              <a:rPr lang="en-US" sz="3800" i="1" dirty="0" smtClean="0">
                <a:solidFill>
                  <a:srgbClr val="000000"/>
                </a:solidFill>
              </a:rPr>
              <a:t>geometric coordinates</a:t>
            </a:r>
            <a:r>
              <a:rPr lang="en-US" sz="3800" dirty="0">
                <a:solidFill>
                  <a:srgbClr val="000000"/>
                </a:solidFill>
              </a:rPr>
              <a:t>.</a:t>
            </a:r>
            <a:endParaRPr lang="en-US" sz="3800" dirty="0" smtClean="0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2258282" y="27953217"/>
            <a:ext cx="4670269" cy="3016210"/>
          </a:xfrm>
          <a:prstGeom prst="rect">
            <a:avLst/>
          </a:prstGeom>
        </p:spPr>
        <p:txBody>
          <a:bodyPr wrap="square" lIns="91440" rIns="9144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</a:rPr>
              <a:t>What </a:t>
            </a:r>
            <a:r>
              <a:rPr lang="en-US" sz="3800" b="1" dirty="0" smtClean="0">
                <a:solidFill>
                  <a:srgbClr val="FF0000"/>
                </a:solidFill>
              </a:rPr>
              <a:t>ACHA </a:t>
            </a:r>
            <a:r>
              <a:rPr lang="en-US" sz="3800" b="1" dirty="0">
                <a:solidFill>
                  <a:srgbClr val="FF0000"/>
                </a:solidFill>
              </a:rPr>
              <a:t>can provide for future HS3 campaigns: </a:t>
            </a:r>
            <a:r>
              <a:rPr lang="en-US" sz="3800" b="1" dirty="0" smtClean="0">
                <a:solidFill>
                  <a:srgbClr val="FF0000"/>
                </a:solidFill>
              </a:rPr>
              <a:t>cloud </a:t>
            </a:r>
            <a:r>
              <a:rPr lang="en-US" sz="3800" b="1" dirty="0">
                <a:solidFill>
                  <a:srgbClr val="FF0000"/>
                </a:solidFill>
              </a:rPr>
              <a:t>top height in </a:t>
            </a:r>
            <a:r>
              <a:rPr lang="en-US" sz="3800" b="1" i="1" dirty="0">
                <a:solidFill>
                  <a:srgbClr val="FF0000"/>
                </a:solidFill>
              </a:rPr>
              <a:t>pressure </a:t>
            </a:r>
          </a:p>
          <a:p>
            <a:pPr algn="ctr"/>
            <a:r>
              <a:rPr lang="en-US" sz="3800" b="1" i="1" dirty="0" smtClean="0">
                <a:solidFill>
                  <a:srgbClr val="FF0000"/>
                </a:solidFill>
              </a:rPr>
              <a:t>altitude coordinates</a:t>
            </a:r>
            <a:r>
              <a:rPr lang="en-US" sz="3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7" name="Rectangle 86"/>
          <p:cNvSpPr/>
          <p:nvPr/>
        </p:nvSpPr>
        <p:spPr>
          <a:xfrm flipH="1">
            <a:off x="12298807" y="23372066"/>
            <a:ext cx="24660978" cy="947013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 descr="GH_flight_20120914_2200_ACHA_G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057" y="27254199"/>
            <a:ext cx="7248315" cy="5450154"/>
          </a:xfrm>
          <a:prstGeom prst="rect">
            <a:avLst/>
          </a:prstGeom>
        </p:spPr>
      </p:pic>
      <p:pic>
        <p:nvPicPr>
          <p:cNvPr id="89" name="Picture 88" descr="GH_flight_20120914_2200_ACHA_FL_GH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"/>
          <a:stretch/>
        </p:blipFill>
        <p:spPr>
          <a:xfrm>
            <a:off x="24786492" y="27254200"/>
            <a:ext cx="7242516" cy="5450154"/>
          </a:xfrm>
          <a:prstGeom prst="rect">
            <a:avLst/>
          </a:prstGeom>
        </p:spPr>
      </p:pic>
      <p:sp>
        <p:nvSpPr>
          <p:cNvPr id="90" name="Bent Arrow 89"/>
          <p:cNvSpPr>
            <a:spLocks/>
          </p:cNvSpPr>
          <p:nvPr/>
        </p:nvSpPr>
        <p:spPr>
          <a:xfrm rot="10800000">
            <a:off x="32615957" y="31255055"/>
            <a:ext cx="1600200" cy="1082844"/>
          </a:xfrm>
          <a:prstGeom prst="ben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Bent Arrow 90"/>
          <p:cNvSpPr>
            <a:spLocks/>
          </p:cNvSpPr>
          <p:nvPr/>
        </p:nvSpPr>
        <p:spPr>
          <a:xfrm rot="10800000">
            <a:off x="15051625" y="31260656"/>
            <a:ext cx="1600200" cy="1078992"/>
          </a:xfrm>
          <a:prstGeom prst="ben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2029008" y="15226180"/>
            <a:ext cx="18731848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800" dirty="0" smtClean="0"/>
              <a:t>The highest CALIOP and CloudSat cloud top </a:t>
            </a:r>
            <a:r>
              <a:rPr lang="en-US" sz="3800" dirty="0" smtClean="0"/>
              <a:t>estimates </a:t>
            </a:r>
            <a:r>
              <a:rPr lang="en-US" sz="3800" dirty="0" smtClean="0"/>
              <a:t>from 42 </a:t>
            </a:r>
            <a:r>
              <a:rPr lang="en-US" sz="3800" dirty="0" smtClean="0"/>
              <a:t>overpasses of western </a:t>
            </a:r>
            <a:r>
              <a:rPr lang="en-US" sz="3800" dirty="0" smtClean="0"/>
              <a:t>Pacific tropical cyclones </a:t>
            </a:r>
            <a:r>
              <a:rPr lang="en-US" sz="3800" dirty="0" smtClean="0"/>
              <a:t>are </a:t>
            </a:r>
            <a:r>
              <a:rPr lang="en-US" sz="3800" dirty="0" smtClean="0"/>
              <a:t>compared to </a:t>
            </a:r>
            <a:r>
              <a:rPr lang="en-US" sz="3800" dirty="0" smtClean="0"/>
              <a:t>collocated ACHA </a:t>
            </a:r>
            <a:r>
              <a:rPr lang="en-US" sz="3800" dirty="0" smtClean="0"/>
              <a:t>cloud top </a:t>
            </a:r>
            <a:r>
              <a:rPr lang="en-US" sz="3800" dirty="0" smtClean="0"/>
              <a:t>heights. </a:t>
            </a:r>
            <a:endParaRPr lang="en-US" sz="3800" dirty="0"/>
          </a:p>
          <a:p>
            <a:pPr algn="ctr"/>
            <a:endParaRPr lang="en-US" sz="2200" dirty="0"/>
          </a:p>
        </p:txBody>
      </p:sp>
      <p:sp>
        <p:nvSpPr>
          <p:cNvPr id="95" name="TextBox 94"/>
          <p:cNvSpPr txBox="1"/>
          <p:nvPr/>
        </p:nvSpPr>
        <p:spPr>
          <a:xfrm>
            <a:off x="38860492" y="16631234"/>
            <a:ext cx="4893576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800" dirty="0" smtClean="0"/>
              <a:t>The correlation between the ACHA and CALIOP cloud heights is </a:t>
            </a:r>
            <a:r>
              <a:rPr lang="en-US" sz="3800" dirty="0" smtClean="0"/>
              <a:t>0.66.</a:t>
            </a:r>
            <a:endParaRPr lang="en-US" sz="3800" dirty="0" smtClean="0"/>
          </a:p>
          <a:p>
            <a:pPr algn="ctr"/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7109400" y="23392811"/>
            <a:ext cx="138684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Summary:</a:t>
            </a:r>
          </a:p>
          <a:p>
            <a:endParaRPr lang="en-US" sz="600" b="1" dirty="0">
              <a:effectLst>
                <a:glow rad="304800">
                  <a:schemeClr val="bg1">
                    <a:alpha val="75000"/>
                  </a:schemeClr>
                </a:glow>
              </a:effectLst>
            </a:endParaRPr>
          </a:p>
          <a:p>
            <a:pPr marL="236538" indent="-236538">
              <a:buFont typeface="Arial"/>
              <a:buChar char="•"/>
            </a:pPr>
            <a:r>
              <a:rPr lang="en-US" sz="3800" dirty="0" smtClean="0">
                <a:effectLst/>
              </a:rPr>
              <a:t> </a:t>
            </a:r>
            <a:r>
              <a:rPr lang="en-US" sz="3200" dirty="0" smtClean="0">
                <a:effectLst/>
              </a:rPr>
              <a:t>In this preliminary study, the satellite IR-based ACHA cloud height estimation   </a:t>
            </a:r>
          </a:p>
          <a:p>
            <a:r>
              <a:rPr lang="en-US" sz="3200" dirty="0" smtClean="0"/>
              <a:t>    </a:t>
            </a:r>
            <a:r>
              <a:rPr lang="en-US" sz="3200" dirty="0" smtClean="0">
                <a:effectLst/>
              </a:rPr>
              <a:t>algorithm has </a:t>
            </a:r>
            <a:r>
              <a:rPr lang="en-US" sz="3200" dirty="0" smtClean="0">
                <a:effectLst/>
              </a:rPr>
              <a:t>some identifiable </a:t>
            </a:r>
            <a:r>
              <a:rPr lang="en-US" sz="3200" dirty="0" smtClean="0">
                <a:effectLst/>
              </a:rPr>
              <a:t>characteristics: </a:t>
            </a:r>
            <a:endParaRPr lang="en-US" sz="3200" dirty="0" smtClean="0">
              <a:effectLst/>
            </a:endParaRPr>
          </a:p>
          <a:p>
            <a:pPr marL="677863" lvl="1" indent="-339725">
              <a:buFont typeface="Arial"/>
              <a:buChar char="•"/>
            </a:pPr>
            <a:r>
              <a:rPr lang="en-US" sz="3200" b="1" dirty="0" smtClean="0">
                <a:solidFill>
                  <a:srgbClr val="FF0000"/>
                </a:solidFill>
                <a:effectLst/>
              </a:rPr>
              <a:t>Comparison with CPL, S-HIS, and CALIOP indicate the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ACHA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cloud top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heights match reasonably well,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especially in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cold active cloud regions associated with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tropical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cyclones.</a:t>
            </a:r>
            <a:endParaRPr lang="en-US" sz="3200" b="1" dirty="0" smtClean="0">
              <a:solidFill>
                <a:srgbClr val="FF0000"/>
              </a:solidFill>
              <a:effectLst/>
            </a:endParaRPr>
          </a:p>
          <a:p>
            <a:pPr marL="677863" lvl="1" indent="-339725">
              <a:buFont typeface="Arial"/>
              <a:buChar char="•"/>
            </a:pPr>
            <a:r>
              <a:rPr lang="en-US" sz="3200" b="1" dirty="0" smtClean="0">
                <a:solidFill>
                  <a:srgbClr val="FF0000"/>
                </a:solidFill>
                <a:effectLst/>
              </a:rPr>
              <a:t>ACHA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has a tendency to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underestimate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cloud top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heights in less opaque cloud conditions; an expected result. </a:t>
            </a:r>
            <a:endParaRPr lang="en-US" sz="3200" b="1" dirty="0">
              <a:solidFill>
                <a:srgbClr val="FF0000"/>
              </a:solidFill>
              <a:effectLst/>
            </a:endParaRPr>
          </a:p>
          <a:p>
            <a:pPr marL="338138" lvl="1" indent="-338138">
              <a:buFont typeface="Arial"/>
              <a:buChar char="•"/>
            </a:pPr>
            <a:r>
              <a:rPr lang="en-US" sz="3200" dirty="0" smtClean="0">
                <a:effectLst/>
              </a:rPr>
              <a:t>The ACHA </a:t>
            </a:r>
            <a:r>
              <a:rPr lang="en-US" sz="3200" dirty="0" smtClean="0">
                <a:effectLst/>
              </a:rPr>
              <a:t>product was provided in geometric coordinates </a:t>
            </a:r>
            <a:r>
              <a:rPr lang="en-US" sz="3200" dirty="0" smtClean="0">
                <a:effectLst/>
              </a:rPr>
              <a:t>during the 2012 campaign, but a lesson learned was the GH pilots prefer </a:t>
            </a:r>
            <a:r>
              <a:rPr lang="en-US" sz="3200" dirty="0" smtClean="0">
                <a:effectLst/>
              </a:rPr>
              <a:t>pressure altitude coordinates.</a:t>
            </a:r>
          </a:p>
          <a:p>
            <a:pPr marL="619125" lvl="2" indent="-292100">
              <a:buFont typeface="Arial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ACHA cloud height estimates will be provided in </a:t>
            </a:r>
            <a:r>
              <a:rPr lang="en-US" sz="3200" b="1" dirty="0" smtClean="0">
                <a:solidFill>
                  <a:srgbClr val="FF0000"/>
                </a:solidFill>
              </a:rPr>
              <a:t>both </a:t>
            </a:r>
            <a:r>
              <a:rPr lang="en-US" sz="3200" b="1" dirty="0" smtClean="0">
                <a:solidFill>
                  <a:srgbClr val="FF0000"/>
                </a:solidFill>
              </a:rPr>
              <a:t>coordinate systems in </a:t>
            </a:r>
            <a:r>
              <a:rPr lang="en-US" sz="3200" b="1" dirty="0" smtClean="0">
                <a:solidFill>
                  <a:srgbClr val="FF0000"/>
                </a:solidFill>
              </a:rPr>
              <a:t>subsequent </a:t>
            </a:r>
            <a:r>
              <a:rPr lang="en-US" sz="3200" b="1" dirty="0" smtClean="0">
                <a:solidFill>
                  <a:srgbClr val="FF0000"/>
                </a:solidFill>
              </a:rPr>
              <a:t>HS3 campaigns.</a:t>
            </a:r>
          </a:p>
        </p:txBody>
      </p:sp>
      <p:pic>
        <p:nvPicPr>
          <p:cNvPr id="98" name="Picture 97" descr="Earl_20100831_0615_ACHA_Calipso_track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950" y="15621565"/>
            <a:ext cx="7124700" cy="6766922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20195157" y="16939364"/>
            <a:ext cx="349301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/>
              <a:t>ACHA </a:t>
            </a:r>
            <a:r>
              <a:rPr lang="en-US" sz="3400" dirty="0"/>
              <a:t>and CALIOP cloud top height on August 31, 2010, at 0615 UTC over then Category 4 Hurricane Earl. 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31651905" y="16497060"/>
            <a:ext cx="0" cy="68957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5" name="Picture 114" descr="Calipso_lidar_vs_ACHA_CTH_highest_CALIOP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189" y="16497060"/>
            <a:ext cx="6766355" cy="6766355"/>
          </a:xfrm>
          <a:prstGeom prst="rect">
            <a:avLst/>
          </a:prstGeom>
        </p:spPr>
      </p:pic>
      <p:pic>
        <p:nvPicPr>
          <p:cNvPr id="119" name="Picture 118" descr="Hmax_vs_CALIPSO_Pete_locatio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452" y="16467210"/>
            <a:ext cx="6766355" cy="6766355"/>
          </a:xfrm>
          <a:prstGeom prst="rect">
            <a:avLst/>
          </a:prstGeom>
        </p:spPr>
      </p:pic>
      <p:sp>
        <p:nvSpPr>
          <p:cNvPr id="120" name="Bent Arrow 119"/>
          <p:cNvSpPr>
            <a:spLocks/>
          </p:cNvSpPr>
          <p:nvPr/>
        </p:nvSpPr>
        <p:spPr>
          <a:xfrm rot="10800000">
            <a:off x="38632544" y="18463603"/>
            <a:ext cx="2163069" cy="1082845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8632544" y="19546449"/>
            <a:ext cx="53169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By comparison, CALIOP and CLOUDSAT radar-derived cloud heights are correlated at 0.80</a:t>
            </a:r>
            <a:endParaRPr lang="en-US" sz="3800" dirty="0"/>
          </a:p>
        </p:txBody>
      </p:sp>
      <p:sp>
        <p:nvSpPr>
          <p:cNvPr id="122" name="Bent Arrow 121"/>
          <p:cNvSpPr>
            <a:spLocks/>
          </p:cNvSpPr>
          <p:nvPr/>
        </p:nvSpPr>
        <p:spPr>
          <a:xfrm rot="10800000">
            <a:off x="41536589" y="21974436"/>
            <a:ext cx="2167128" cy="1078992"/>
          </a:xfrm>
          <a:prstGeom prst="ben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3" name="Picture 122" descr="CALIPSO_ACHA_20100831_0615_crop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551" y="15623615"/>
            <a:ext cx="7153048" cy="6766923"/>
          </a:xfrm>
          <a:prstGeom prst="rect">
            <a:avLst/>
          </a:prstGeom>
        </p:spPr>
      </p:pic>
      <p:pic>
        <p:nvPicPr>
          <p:cNvPr id="66" name="Content Placeholder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126" y="6919254"/>
            <a:ext cx="8969156" cy="58967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7" y="1274684"/>
            <a:ext cx="4858953" cy="316919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0393697" y="12816009"/>
            <a:ext cx="0" cy="46399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374100" y="9486900"/>
            <a:ext cx="191502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637826" y="5564015"/>
            <a:ext cx="180300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Comparing Tropical Overshooting Tops (TOTs) </a:t>
            </a:r>
            <a:r>
              <a:rPr lang="en-US" sz="4200" b="1" dirty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to </a:t>
            </a:r>
            <a:r>
              <a:rPr lang="en-US" sz="4200" b="1" dirty="0" smtClean="0"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NASA DC-8 Observations in Earl:</a:t>
            </a:r>
            <a:endParaRPr lang="en-US" sz="4200" dirty="0"/>
          </a:p>
        </p:txBody>
      </p:sp>
      <p:pic>
        <p:nvPicPr>
          <p:cNvPr id="70" name="Content Placeholder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050" y="6438901"/>
            <a:ext cx="6134100" cy="6303905"/>
          </a:xfrm>
          <a:prstGeom prst="rect">
            <a:avLst/>
          </a:prstGeom>
        </p:spPr>
      </p:pic>
      <p:pic>
        <p:nvPicPr>
          <p:cNvPr id="73" name="Content Placeholder 6" descr="apr2andIR-100830-191107.26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7"/>
              <a:srcRect l="-6473" r="-6473"/>
              <a:stretch>
                <a:fillRect/>
              </a:stretch>
            </p:blipFill>
          </mc:Choice>
          <mc:Fallback>
            <p:blipFill>
              <a:blip r:embed="rId18"/>
              <a:srcRect l="-6473" r="-6473"/>
              <a:stretch>
                <a:fillRect/>
              </a:stretch>
            </p:blipFill>
          </mc:Fallback>
        </mc:AlternateContent>
        <p:spPr>
          <a:xfrm>
            <a:off x="32852582" y="6438901"/>
            <a:ext cx="11191017" cy="637710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9244250" y="20078701"/>
            <a:ext cx="612024" cy="46520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06496" y="19565500"/>
            <a:ext cx="1287532" cy="15542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5836689" y="8079370"/>
            <a:ext cx="914400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11772900" y="26796327"/>
            <a:ext cx="1866900" cy="101690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852582" y="13075270"/>
            <a:ext cx="10901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DC-8 </a:t>
            </a:r>
            <a:r>
              <a:rPr lang="en-US" sz="3200" dirty="0"/>
              <a:t>east to west center-pass. </a:t>
            </a:r>
            <a:r>
              <a:rPr lang="en-US" sz="3200" dirty="0" smtClean="0"/>
              <a:t>       Note </a:t>
            </a:r>
            <a:r>
              <a:rPr lang="en-US" sz="3200" dirty="0"/>
              <a:t>vertical </a:t>
            </a:r>
            <a:r>
              <a:rPr lang="en-US" sz="3200" dirty="0" smtClean="0"/>
              <a:t>velocity spike                      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with convective tower in the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eastern </a:t>
            </a:r>
            <a:r>
              <a:rPr lang="en-US" sz="3200" dirty="0" err="1" smtClean="0"/>
              <a:t>eyewall</a:t>
            </a:r>
            <a:r>
              <a:rPr lang="en-US" sz="3200" dirty="0" smtClean="0"/>
              <a:t>  ~1916 </a:t>
            </a:r>
            <a:r>
              <a:rPr lang="en-US" sz="3200" dirty="0"/>
              <a:t>UTC.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903403" y="13050163"/>
            <a:ext cx="68663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TOTs identified by a CIMSS IR-based algorithm</a:t>
            </a:r>
          </a:p>
          <a:p>
            <a:pPr algn="ctr"/>
            <a:r>
              <a:rPr lang="en-US" sz="2800" dirty="0" smtClean="0"/>
              <a:t>close to the strong DC-8 updraft profiles in </a:t>
            </a:r>
          </a:p>
          <a:p>
            <a:pPr algn="ctr"/>
            <a:r>
              <a:rPr lang="en-US" sz="2800" dirty="0" smtClean="0"/>
              <a:t>the eastern </a:t>
            </a:r>
            <a:r>
              <a:rPr lang="en-US" sz="2800" dirty="0" err="1" smtClean="0"/>
              <a:t>eyewall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7318950" y="31203957"/>
            <a:ext cx="13570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Contacts: Chris </a:t>
            </a:r>
            <a:r>
              <a:rPr lang="en-US" sz="3600" dirty="0" err="1" smtClean="0"/>
              <a:t>Velden</a:t>
            </a:r>
            <a:r>
              <a:rPr lang="en-US" sz="3600" dirty="0"/>
              <a:t> </a:t>
            </a:r>
            <a:r>
              <a:rPr lang="en-US" sz="3600" dirty="0" smtClean="0"/>
              <a:t>     chrisv@ssec.wisc.edu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Sarah </a:t>
            </a:r>
            <a:r>
              <a:rPr lang="en-US" sz="3600" dirty="0" err="1" smtClean="0"/>
              <a:t>Monette</a:t>
            </a:r>
            <a:r>
              <a:rPr lang="en-US" sz="3600" dirty="0"/>
              <a:t> </a:t>
            </a:r>
            <a:r>
              <a:rPr lang="en-US" sz="3600" dirty="0" smtClean="0"/>
              <a:t> sarah.monette@ssec.wisc.edu </a:t>
            </a:r>
          </a:p>
          <a:p>
            <a:r>
              <a:rPr lang="en-US" sz="2800" b="1" dirty="0" smtClean="0"/>
              <a:t>Support: NASA </a:t>
            </a:r>
            <a:r>
              <a:rPr lang="en-US" sz="2800" b="1" dirty="0"/>
              <a:t>Hurricane Science Research Program (</a:t>
            </a:r>
            <a:r>
              <a:rPr lang="en-US" sz="2800" b="1" dirty="0" smtClean="0"/>
              <a:t>HSRP) Grant </a:t>
            </a:r>
            <a:r>
              <a:rPr lang="en-US" sz="2800" b="1" dirty="0"/>
              <a:t>Number: NNX12AK63G</a:t>
            </a:r>
            <a:endParaRPr lang="en-US" sz="28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6959785" y="31203957"/>
            <a:ext cx="142466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100595" y="30052995"/>
            <a:ext cx="132062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2" indent="-457200">
              <a:buFont typeface="Arial" pitchFamily="34" charset="0"/>
              <a:buChar char="•"/>
            </a:pPr>
            <a:r>
              <a:rPr lang="en-US" sz="3200" dirty="0"/>
              <a:t>Future work with the </a:t>
            </a:r>
            <a:r>
              <a:rPr lang="en-US" sz="3200" dirty="0" err="1"/>
              <a:t>Zipser</a:t>
            </a:r>
            <a:r>
              <a:rPr lang="en-US" sz="3200" dirty="0"/>
              <a:t> group will attempt to better characterize and </a:t>
            </a:r>
            <a:endParaRPr lang="en-US" sz="3200" dirty="0" smtClean="0"/>
          </a:p>
          <a:p>
            <a:pPr marL="0" lvl="2"/>
            <a:r>
              <a:rPr lang="en-US" sz="3200" dirty="0" smtClean="0"/>
              <a:t>     understand </a:t>
            </a:r>
            <a:r>
              <a:rPr lang="en-US" sz="3200" dirty="0"/>
              <a:t>the CIMSS Tropical Overshooting Top </a:t>
            </a:r>
            <a:r>
              <a:rPr lang="en-US" sz="3200" dirty="0" smtClean="0"/>
              <a:t>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6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3835</TotalTime>
  <Words>901</Words>
  <Application>Microsoft Office PowerPoint</Application>
  <PresentationFormat>Custom</PresentationFormat>
  <Paragraphs>66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Monette</dc:creator>
  <cp:lastModifiedBy>Chris Velden</cp:lastModifiedBy>
  <cp:revision>123</cp:revision>
  <cp:lastPrinted>2013-05-01T20:57:16Z</cp:lastPrinted>
  <dcterms:created xsi:type="dcterms:W3CDTF">2013-04-01T21:14:03Z</dcterms:created>
  <dcterms:modified xsi:type="dcterms:W3CDTF">2013-05-03T17:38:17Z</dcterms:modified>
</cp:coreProperties>
</file>