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commentAuthors.xml" ContentType="application/vnd.openxmlformats-officedocument.presentationml.commentAuthors+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Default Extension="tiff" ContentType="image/tiff"/>
  <Override PartName="/ppt/comments/comment1.xml" ContentType="application/vnd.openxmlformats-officedocument.presentationml.comments+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0"/>
  </p:notesMasterIdLst>
  <p:sldIdLst>
    <p:sldId id="277" r:id="rId2"/>
    <p:sldId id="279" r:id="rId3"/>
    <p:sldId id="273" r:id="rId4"/>
    <p:sldId id="265" r:id="rId5"/>
    <p:sldId id="267" r:id="rId6"/>
    <p:sldId id="269" r:id="rId7"/>
    <p:sldId id="270" r:id="rId8"/>
    <p:sldId id="271" r:id="rId9"/>
    <p:sldId id="268" r:id="rId10"/>
    <p:sldId id="272" r:id="rId11"/>
    <p:sldId id="264" r:id="rId12"/>
    <p:sldId id="276" r:id="rId13"/>
    <p:sldId id="266" r:id="rId14"/>
    <p:sldId id="275" r:id="rId15"/>
    <p:sldId id="278" r:id="rId16"/>
    <p:sldId id="263" r:id="rId17"/>
    <p:sldId id="262" r:id="rId18"/>
    <p:sldId id="25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Ed Zipser" initials="EZ" lastIdx="1"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4" d="100"/>
          <a:sy n="104" d="100"/>
        </p:scale>
        <p:origin x="-101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0" dt="2013-02-17T14:58:38.737" idx="1">
    <p:pos x="3682" y="445"/>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7C7506-F17B-1544-ABAB-771F1BAD2617}" type="datetimeFigureOut">
              <a:rPr lang="en-US" smtClean="0"/>
              <a:pPr/>
              <a:t>5/8/13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75150E-9986-ED41-96BC-180ED3CE919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1339850" y="914400"/>
            <a:ext cx="4178300" cy="3135313"/>
          </a:xfrm>
          <a:ln/>
        </p:spPr>
      </p:sp>
      <p:sp>
        <p:nvSpPr>
          <p:cNvPr id="16387" name="Text Box 3"/>
          <p:cNvSpPr txBox="1">
            <a:spLocks noGrp="1" noChangeArrowheads="1"/>
          </p:cNvSpPr>
          <p:nvPr>
            <p:ph type="body" idx="1"/>
          </p:nvPr>
        </p:nvSpPr>
        <p:spPr>
          <a:noFill/>
          <a:ln/>
        </p:spPr>
        <p:txBody>
          <a:bodyPr/>
          <a:lstStyle/>
          <a:p>
            <a:endParaRPr lang="en-US">
              <a:latin typeface="Times New Roman" pitchFamily="-103" charset="0"/>
              <a:ea typeface="ＭＳ Ｐゴシック" pitchFamily="-103" charset="-128"/>
              <a:cs typeface="ＭＳ Ｐゴシック" pitchFamily="-10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4294967295"/>
          </p:nvPr>
        </p:nvSpPr>
        <p:spPr bwMode="auto">
          <a:xfrm>
            <a:off x="3884240" y="8685068"/>
            <a:ext cx="2972360" cy="457489"/>
          </a:xfrm>
          <a:prstGeom prst="rect">
            <a:avLst/>
          </a:prstGeom>
          <a:noFill/>
          <a:ln>
            <a:miter lim="800000"/>
            <a:headEnd/>
            <a:tailEnd/>
          </a:ln>
        </p:spPr>
        <p:txBody>
          <a:bodyPr lIns="91429" tIns="45714" rIns="91429" bIns="45714">
            <a:prstTxWarp prst="textNoShape">
              <a:avLst/>
            </a:prstTxWarp>
          </a:bodyPr>
          <a:lstStyle/>
          <a:p>
            <a:fld id="{1C18EC46-F483-4840-BA5F-F2791F1EFB3E}" type="slidenum">
              <a:rPr lang="en-US"/>
              <a:pPr/>
              <a:t>11</a:t>
            </a:fld>
            <a:endParaRPr lang="en-US"/>
          </a:p>
        </p:txBody>
      </p:sp>
      <p:sp>
        <p:nvSpPr>
          <p:cNvPr id="48131" name="Rectangle 2"/>
          <p:cNvSpPr>
            <a:spLocks noGrp="1" noRot="1" noChangeAspect="1" noChangeArrowheads="1"/>
          </p:cNvSpPr>
          <p:nvPr>
            <p:ph type="sldImg"/>
          </p:nvPr>
        </p:nvSpPr>
        <p:spPr>
          <a:xfrm>
            <a:off x="1143000" y="685800"/>
            <a:ext cx="4572000" cy="3429000"/>
          </a:xfrm>
          <a:ln/>
        </p:spPr>
      </p:sp>
      <p:sp>
        <p:nvSpPr>
          <p:cNvPr id="48132" name="Rectangle 3"/>
          <p:cNvSpPr txBox="1">
            <a:spLocks noGrp="1" noChangeArrowheads="1"/>
          </p:cNvSpPr>
          <p:nvPr>
            <p:ph type="body" idx="1"/>
          </p:nvPr>
        </p:nvSpPr>
        <p:spPr>
          <a:xfrm>
            <a:off x="914681" y="4343978"/>
            <a:ext cx="5028640" cy="4114512"/>
          </a:xfrm>
          <a:solidFill>
            <a:srgbClr val="FFFFFF"/>
          </a:solidFill>
          <a:ln>
            <a:solidFill>
              <a:srgbClr val="000000"/>
            </a:solidFill>
          </a:ln>
        </p:spPr>
        <p:txBody>
          <a:bodyPr/>
          <a:lstStyle/>
          <a:p>
            <a:endParaRPr lang="en-US">
              <a:latin typeface="Times New Roman" pitchFamily="-103" charset="0"/>
              <a:ea typeface="ＭＳ Ｐゴシック" pitchFamily="-103" charset="-128"/>
              <a:cs typeface="ＭＳ Ｐゴシック" pitchFamily="-10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9FE915-DBE8-B941-B794-DC8909CC5EB8}" type="datetimeFigureOut">
              <a:rPr lang="en-US" smtClean="0"/>
              <a:pPr/>
              <a:t>5/8/13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9FE915-DBE8-B941-B794-DC8909CC5EB8}" type="datetimeFigureOut">
              <a:rPr lang="en-US" smtClean="0"/>
              <a:pPr/>
              <a:t>5/8/13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9FE915-DBE8-B941-B794-DC8909CC5EB8}" type="datetimeFigureOut">
              <a:rPr lang="en-US" smtClean="0"/>
              <a:pPr/>
              <a:t>5/8/13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9FE915-DBE8-B941-B794-DC8909CC5EB8}" type="datetimeFigureOut">
              <a:rPr lang="en-US" smtClean="0"/>
              <a:pPr/>
              <a:t>5/8/13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9FE915-DBE8-B941-B794-DC8909CC5EB8}" type="datetimeFigureOut">
              <a:rPr lang="en-US" smtClean="0"/>
              <a:pPr/>
              <a:t>5/8/13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9FE915-DBE8-B941-B794-DC8909CC5EB8}" type="datetimeFigureOut">
              <a:rPr lang="en-US" smtClean="0"/>
              <a:pPr/>
              <a:t>5/8/13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9FE915-DBE8-B941-B794-DC8909CC5EB8}" type="datetimeFigureOut">
              <a:rPr lang="en-US" smtClean="0"/>
              <a:pPr/>
              <a:t>5/8/13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9FE915-DBE8-B941-B794-DC8909CC5EB8}" type="datetimeFigureOut">
              <a:rPr lang="en-US" smtClean="0"/>
              <a:pPr/>
              <a:t>5/8/13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9FE915-DBE8-B941-B794-DC8909CC5EB8}" type="datetimeFigureOut">
              <a:rPr lang="en-US" smtClean="0"/>
              <a:pPr/>
              <a:t>5/8/13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9FE915-DBE8-B941-B794-DC8909CC5EB8}" type="datetimeFigureOut">
              <a:rPr lang="en-US" smtClean="0"/>
              <a:pPr/>
              <a:t>5/8/13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9FE915-DBE8-B941-B794-DC8909CC5EB8}" type="datetimeFigureOut">
              <a:rPr lang="en-US" smtClean="0"/>
              <a:pPr/>
              <a:t>5/8/13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70414F-FE40-2540-A82D-534180E7460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FE915-DBE8-B941-B794-DC8909CC5EB8}" type="datetimeFigureOut">
              <a:rPr lang="en-US" smtClean="0"/>
              <a:pPr/>
              <a:t>5/8/13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70414F-FE40-2540-A82D-534180E7460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 Id="rId3" Type="http://schemas.openxmlformats.org/officeDocument/2006/relationships/image" Target="../media/image11.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comments" Target="../comments/commen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txBox="1">
            <a:spLocks noChangeArrowheads="1"/>
          </p:cNvSpPr>
          <p:nvPr/>
        </p:nvSpPr>
        <p:spPr bwMode="auto">
          <a:xfrm>
            <a:off x="456480" y="3940254"/>
            <a:ext cx="8229600" cy="2151586"/>
          </a:xfrm>
          <a:prstGeom prst="rect">
            <a:avLst/>
          </a:prstGeom>
          <a:noFill/>
          <a:ln w="9525">
            <a:noFill/>
            <a:miter lim="800000"/>
            <a:headEnd/>
            <a:tailEnd/>
          </a:ln>
        </p:spPr>
        <p:txBody>
          <a:bodyPr lIns="91430" tIns="45715" rIns="91430" bIns="45715" anchor="ctr">
            <a:prstTxWarp prst="textNoShape">
              <a:avLst/>
            </a:prstTxWarp>
          </a:bodyPr>
          <a:lstStyle/>
          <a:p>
            <a:pPr marL="190083" lvl="1" defTabSz="914414">
              <a:lnSpc>
                <a:spcPct val="93000"/>
              </a:lnSpc>
              <a:spcBef>
                <a:spcPct val="20000"/>
              </a:spcBef>
              <a:buSzPct val="45000"/>
              <a:tabLst>
                <a:tab pos="384486" algn="l"/>
                <a:tab pos="799212" algn="l"/>
                <a:tab pos="1213938" algn="l"/>
                <a:tab pos="1628664" algn="l"/>
                <a:tab pos="2043391" algn="l"/>
                <a:tab pos="2458117" algn="l"/>
                <a:tab pos="2872843" algn="l"/>
                <a:tab pos="3287569" algn="l"/>
                <a:tab pos="3702295" algn="l"/>
                <a:tab pos="4117021" algn="l"/>
                <a:tab pos="4531747" algn="l"/>
                <a:tab pos="4946473" algn="l"/>
                <a:tab pos="5361200" algn="l"/>
                <a:tab pos="5775926" algn="l"/>
                <a:tab pos="6190652" algn="l"/>
                <a:tab pos="6605378" algn="l"/>
                <a:tab pos="7020104" algn="l"/>
                <a:tab pos="7434830" algn="l"/>
                <a:tab pos="7849556" algn="l"/>
                <a:tab pos="8264282" algn="l"/>
                <a:tab pos="8679009" algn="l"/>
              </a:tabLst>
            </a:pPr>
            <a:endParaRPr lang="en-GB" altLang="zh-CN" b="1" i="1" dirty="0">
              <a:latin typeface="Times New Roman" pitchFamily="-103" charset="0"/>
              <a:ea typeface="宋体" pitchFamily="-103" charset="-122"/>
              <a:cs typeface="宋体" pitchFamily="-103" charset="-122"/>
            </a:endParaRPr>
          </a:p>
          <a:p>
            <a:pPr marL="190083" lvl="1" defTabSz="914414">
              <a:lnSpc>
                <a:spcPct val="93000"/>
              </a:lnSpc>
              <a:spcBef>
                <a:spcPct val="20000"/>
              </a:spcBef>
              <a:buSzPct val="45000"/>
              <a:tabLst>
                <a:tab pos="384486" algn="l"/>
                <a:tab pos="799212" algn="l"/>
                <a:tab pos="1213938" algn="l"/>
                <a:tab pos="1628664" algn="l"/>
                <a:tab pos="2043391" algn="l"/>
                <a:tab pos="2458117" algn="l"/>
                <a:tab pos="2872843" algn="l"/>
                <a:tab pos="3287569" algn="l"/>
                <a:tab pos="3702295" algn="l"/>
                <a:tab pos="4117021" algn="l"/>
                <a:tab pos="4531747" algn="l"/>
                <a:tab pos="4946473" algn="l"/>
                <a:tab pos="5361200" algn="l"/>
                <a:tab pos="5775926" algn="l"/>
                <a:tab pos="6190652" algn="l"/>
                <a:tab pos="6605378" algn="l"/>
                <a:tab pos="7020104" algn="l"/>
                <a:tab pos="7434830" algn="l"/>
                <a:tab pos="7849556" algn="l"/>
                <a:tab pos="8264282" algn="l"/>
                <a:tab pos="8679009" algn="l"/>
              </a:tabLst>
            </a:pPr>
            <a:endParaRPr lang="en-GB" altLang="zh-CN" b="1" i="1" dirty="0">
              <a:latin typeface="Times New Roman" pitchFamily="-103" charset="0"/>
              <a:ea typeface="宋体" pitchFamily="-103" charset="-122"/>
              <a:cs typeface="宋体" pitchFamily="-103" charset="-122"/>
            </a:endParaRPr>
          </a:p>
          <a:p>
            <a:pPr marL="190083" lvl="1" defTabSz="914414">
              <a:lnSpc>
                <a:spcPct val="93000"/>
              </a:lnSpc>
              <a:spcBef>
                <a:spcPct val="20000"/>
              </a:spcBef>
              <a:buSzPct val="45000"/>
              <a:tabLst>
                <a:tab pos="384486" algn="l"/>
                <a:tab pos="799212" algn="l"/>
                <a:tab pos="1213938" algn="l"/>
                <a:tab pos="1628664" algn="l"/>
                <a:tab pos="2043391" algn="l"/>
                <a:tab pos="2458117" algn="l"/>
                <a:tab pos="2872843" algn="l"/>
                <a:tab pos="3287569" algn="l"/>
                <a:tab pos="3702295" algn="l"/>
                <a:tab pos="4117021" algn="l"/>
                <a:tab pos="4531747" algn="l"/>
                <a:tab pos="4946473" algn="l"/>
                <a:tab pos="5361200" algn="l"/>
                <a:tab pos="5775926" algn="l"/>
                <a:tab pos="6190652" algn="l"/>
                <a:tab pos="6605378" algn="l"/>
                <a:tab pos="7020104" algn="l"/>
                <a:tab pos="7434830" algn="l"/>
                <a:tab pos="7849556" algn="l"/>
                <a:tab pos="8264282" algn="l"/>
                <a:tab pos="8679009" algn="l"/>
              </a:tabLst>
            </a:pPr>
            <a:endParaRPr lang="en-GB" altLang="zh-CN" dirty="0">
              <a:latin typeface="Times New Roman" pitchFamily="-103" charset="0"/>
              <a:ea typeface="宋体" pitchFamily="-103" charset="-122"/>
              <a:cs typeface="宋体" pitchFamily="-103" charset="-122"/>
            </a:endParaRPr>
          </a:p>
          <a:p>
            <a:pPr marL="190083" lvl="1" defTabSz="914414">
              <a:lnSpc>
                <a:spcPct val="93000"/>
              </a:lnSpc>
              <a:spcBef>
                <a:spcPct val="20000"/>
              </a:spcBef>
              <a:buSzPct val="45000"/>
              <a:tabLst>
                <a:tab pos="384486" algn="l"/>
                <a:tab pos="799212" algn="l"/>
                <a:tab pos="1213938" algn="l"/>
                <a:tab pos="1628664" algn="l"/>
                <a:tab pos="2043391" algn="l"/>
                <a:tab pos="2458117" algn="l"/>
                <a:tab pos="2872843" algn="l"/>
                <a:tab pos="3287569" algn="l"/>
                <a:tab pos="3702295" algn="l"/>
                <a:tab pos="4117021" algn="l"/>
                <a:tab pos="4531747" algn="l"/>
                <a:tab pos="4946473" algn="l"/>
                <a:tab pos="5361200" algn="l"/>
                <a:tab pos="5775926" algn="l"/>
                <a:tab pos="6190652" algn="l"/>
                <a:tab pos="6605378" algn="l"/>
                <a:tab pos="7020104" algn="l"/>
                <a:tab pos="7434830" algn="l"/>
                <a:tab pos="7849556" algn="l"/>
                <a:tab pos="8264282" algn="l"/>
                <a:tab pos="8679009" algn="l"/>
              </a:tabLst>
            </a:pPr>
            <a:endParaRPr lang="en-GB" altLang="zh-CN" b="1" i="1" dirty="0">
              <a:latin typeface="Times New Roman" pitchFamily="-103" charset="0"/>
              <a:ea typeface="宋体" pitchFamily="-103" charset="-122"/>
              <a:cs typeface="宋体" pitchFamily="-103" charset="-122"/>
            </a:endParaRPr>
          </a:p>
          <a:p>
            <a:pPr marL="190083" lvl="1" defTabSz="914414">
              <a:lnSpc>
                <a:spcPct val="93000"/>
              </a:lnSpc>
              <a:spcBef>
                <a:spcPct val="20000"/>
              </a:spcBef>
              <a:buSzPct val="45000"/>
              <a:tabLst>
                <a:tab pos="384486" algn="l"/>
                <a:tab pos="799212" algn="l"/>
                <a:tab pos="1213938" algn="l"/>
                <a:tab pos="1628664" algn="l"/>
                <a:tab pos="2043391" algn="l"/>
                <a:tab pos="2458117" algn="l"/>
                <a:tab pos="2872843" algn="l"/>
                <a:tab pos="3287569" algn="l"/>
                <a:tab pos="3702295" algn="l"/>
                <a:tab pos="4117021" algn="l"/>
                <a:tab pos="4531747" algn="l"/>
                <a:tab pos="4946473" algn="l"/>
                <a:tab pos="5361200" algn="l"/>
                <a:tab pos="5775926" algn="l"/>
                <a:tab pos="6190652" algn="l"/>
                <a:tab pos="6605378" algn="l"/>
                <a:tab pos="7020104" algn="l"/>
                <a:tab pos="7434830" algn="l"/>
                <a:tab pos="7849556" algn="l"/>
                <a:tab pos="8264282" algn="l"/>
                <a:tab pos="8679009" algn="l"/>
              </a:tabLst>
            </a:pPr>
            <a:endParaRPr lang="en-GB" altLang="zh-CN" sz="2000" b="1" i="1" dirty="0">
              <a:ea typeface="宋体" pitchFamily="-103" charset="-122"/>
              <a:cs typeface="宋体" pitchFamily="-103" charset="-122"/>
            </a:endParaRPr>
          </a:p>
          <a:p>
            <a:pPr marL="190083" lvl="1" defTabSz="914414">
              <a:lnSpc>
                <a:spcPct val="93000"/>
              </a:lnSpc>
              <a:spcBef>
                <a:spcPct val="20000"/>
              </a:spcBef>
              <a:buSzPct val="45000"/>
              <a:tabLst>
                <a:tab pos="384486" algn="l"/>
                <a:tab pos="799212" algn="l"/>
                <a:tab pos="1213938" algn="l"/>
                <a:tab pos="1628664" algn="l"/>
                <a:tab pos="2043391" algn="l"/>
                <a:tab pos="2458117" algn="l"/>
                <a:tab pos="2872843" algn="l"/>
                <a:tab pos="3287569" algn="l"/>
                <a:tab pos="3702295" algn="l"/>
                <a:tab pos="4117021" algn="l"/>
                <a:tab pos="4531747" algn="l"/>
                <a:tab pos="4946473" algn="l"/>
                <a:tab pos="5361200" algn="l"/>
                <a:tab pos="5775926" algn="l"/>
                <a:tab pos="6190652" algn="l"/>
                <a:tab pos="6605378" algn="l"/>
                <a:tab pos="7020104" algn="l"/>
                <a:tab pos="7434830" algn="l"/>
                <a:tab pos="7849556" algn="l"/>
                <a:tab pos="8264282" algn="l"/>
                <a:tab pos="8679009" algn="l"/>
              </a:tabLst>
            </a:pPr>
            <a:endParaRPr lang="en-GB" altLang="zh-CN" sz="2000" b="1" i="1" dirty="0">
              <a:ea typeface="宋体" pitchFamily="-103" charset="-122"/>
              <a:cs typeface="宋体" pitchFamily="-103" charset="-122"/>
            </a:endParaRPr>
          </a:p>
        </p:txBody>
      </p:sp>
      <p:sp>
        <p:nvSpPr>
          <p:cNvPr id="15363" name="TextBox 5"/>
          <p:cNvSpPr txBox="1">
            <a:spLocks noChangeArrowheads="1"/>
          </p:cNvSpPr>
          <p:nvPr/>
        </p:nvSpPr>
        <p:spPr bwMode="auto">
          <a:xfrm>
            <a:off x="268673" y="0"/>
            <a:ext cx="8682982" cy="7488348"/>
          </a:xfrm>
          <a:prstGeom prst="rect">
            <a:avLst/>
          </a:prstGeom>
          <a:noFill/>
          <a:ln w="9525">
            <a:noFill/>
            <a:miter lim="800000"/>
            <a:headEnd/>
            <a:tailEnd/>
          </a:ln>
        </p:spPr>
        <p:txBody>
          <a:bodyPr wrap="square" lIns="82945" tIns="41473" rIns="82945" bIns="41473">
            <a:prstTxWarp prst="textNoShape">
              <a:avLst/>
            </a:prstTxWarp>
            <a:spAutoFit/>
          </a:bodyPr>
          <a:lstStyle/>
          <a:p>
            <a:r>
              <a:rPr lang="en-US" sz="2400" dirty="0" smtClean="0"/>
              <a:t>Meeting the challenge of obtaining and interpreting </a:t>
            </a:r>
            <a:r>
              <a:rPr lang="en-US" sz="2400" b="1" dirty="0" smtClean="0"/>
              <a:t>observations</a:t>
            </a:r>
            <a:r>
              <a:rPr lang="en-US" sz="2400" dirty="0" smtClean="0"/>
              <a:t> </a:t>
            </a:r>
          </a:p>
          <a:p>
            <a:r>
              <a:rPr lang="en-US" sz="2400" dirty="0" smtClean="0"/>
              <a:t>      of deep convection in tropical disturbances and </a:t>
            </a:r>
            <a:r>
              <a:rPr lang="en-US" sz="2400" dirty="0" smtClean="0"/>
              <a:t>hurricanes</a:t>
            </a:r>
          </a:p>
          <a:p>
            <a:r>
              <a:rPr lang="en-US" sz="2400" dirty="0" smtClean="0"/>
              <a:t>								</a:t>
            </a:r>
            <a:r>
              <a:rPr lang="en-US" sz="2000" dirty="0" smtClean="0">
                <a:solidFill>
                  <a:srgbClr val="0000FF"/>
                </a:solidFill>
              </a:rPr>
              <a:t>by</a:t>
            </a:r>
            <a:endParaRPr lang="en-US" sz="2000" dirty="0" smtClean="0">
              <a:solidFill>
                <a:srgbClr val="0000FF"/>
              </a:solidFill>
            </a:endParaRPr>
          </a:p>
          <a:p>
            <a:r>
              <a:rPr lang="en-US" sz="2200" dirty="0" smtClean="0"/>
              <a:t> </a:t>
            </a:r>
            <a:r>
              <a:rPr lang="en-US" i="1" dirty="0" smtClean="0">
                <a:solidFill>
                  <a:schemeClr val="accent1"/>
                </a:solidFill>
              </a:rPr>
              <a:t>Ed </a:t>
            </a:r>
            <a:r>
              <a:rPr lang="en-US" i="1" dirty="0" smtClean="0">
                <a:solidFill>
                  <a:schemeClr val="accent1"/>
                </a:solidFill>
              </a:rPr>
              <a:t>Zipser, Jon </a:t>
            </a:r>
            <a:r>
              <a:rPr lang="en-US" i="1" dirty="0" err="1" smtClean="0">
                <a:solidFill>
                  <a:schemeClr val="accent1"/>
                </a:solidFill>
              </a:rPr>
              <a:t>Zawislak</a:t>
            </a:r>
            <a:r>
              <a:rPr lang="en-US" i="1" dirty="0" smtClean="0">
                <a:solidFill>
                  <a:schemeClr val="accent1"/>
                </a:solidFill>
              </a:rPr>
              <a:t>, and Gabriel </a:t>
            </a:r>
            <a:r>
              <a:rPr lang="en-US" i="1" dirty="0" err="1" smtClean="0">
                <a:solidFill>
                  <a:schemeClr val="accent1"/>
                </a:solidFill>
              </a:rPr>
              <a:t>Susca-Lopata</a:t>
            </a:r>
            <a:r>
              <a:rPr lang="en-US" i="1" dirty="0" smtClean="0">
                <a:solidFill>
                  <a:schemeClr val="accent1"/>
                </a:solidFill>
              </a:rPr>
              <a:t>, University </a:t>
            </a:r>
            <a:r>
              <a:rPr lang="en-US" i="1" dirty="0">
                <a:solidFill>
                  <a:schemeClr val="accent1"/>
                </a:solidFill>
              </a:rPr>
              <a:t>of Utah, Salt Lake City</a:t>
            </a:r>
            <a:r>
              <a:rPr lang="en-US" i="1" dirty="0" smtClean="0">
                <a:solidFill>
                  <a:schemeClr val="accent1"/>
                </a:solidFill>
              </a:rPr>
              <a:t>, with assistance of </a:t>
            </a:r>
            <a:r>
              <a:rPr lang="en-US" b="1" i="1" dirty="0" smtClean="0">
                <a:solidFill>
                  <a:schemeClr val="accent1"/>
                </a:solidFill>
              </a:rPr>
              <a:t>numerous colleagues on the GRIP and HS3 science teams</a:t>
            </a:r>
            <a:r>
              <a:rPr lang="en-US" i="1" dirty="0" smtClean="0">
                <a:solidFill>
                  <a:schemeClr val="accent1"/>
                </a:solidFill>
              </a:rPr>
              <a:t>, including </a:t>
            </a:r>
          </a:p>
          <a:p>
            <a:r>
              <a:rPr lang="en-US" b="1" i="1" dirty="0" smtClean="0">
                <a:solidFill>
                  <a:schemeClr val="accent1"/>
                </a:solidFill>
              </a:rPr>
              <a:t>but not limited to </a:t>
            </a:r>
            <a:r>
              <a:rPr lang="en-US" i="1" dirty="0" smtClean="0">
                <a:solidFill>
                  <a:schemeClr val="accent1"/>
                </a:solidFill>
              </a:rPr>
              <a:t>Chris </a:t>
            </a:r>
            <a:r>
              <a:rPr lang="en-US" i="1" dirty="0" err="1" smtClean="0">
                <a:solidFill>
                  <a:schemeClr val="accent1"/>
                </a:solidFill>
              </a:rPr>
              <a:t>Velden</a:t>
            </a:r>
            <a:r>
              <a:rPr lang="en-US" i="1" dirty="0" smtClean="0">
                <a:solidFill>
                  <a:schemeClr val="accent1"/>
                </a:solidFill>
              </a:rPr>
              <a:t>, Gerry </a:t>
            </a:r>
            <a:r>
              <a:rPr lang="en-US" i="1" dirty="0" err="1" smtClean="0">
                <a:solidFill>
                  <a:schemeClr val="accent1"/>
                </a:solidFill>
              </a:rPr>
              <a:t>Heymsfield</a:t>
            </a:r>
            <a:r>
              <a:rPr lang="en-US" i="1" dirty="0" smtClean="0">
                <a:solidFill>
                  <a:schemeClr val="accent1"/>
                </a:solidFill>
              </a:rPr>
              <a:t>, Dan Cecil, Rob Rogers, APR-2 team …</a:t>
            </a:r>
          </a:p>
          <a:p>
            <a:endParaRPr lang="en-US" dirty="0" smtClean="0"/>
          </a:p>
          <a:p>
            <a:r>
              <a:rPr lang="en-US" sz="2200" dirty="0" smtClean="0"/>
              <a:t>OBJECTIVES</a:t>
            </a:r>
            <a:r>
              <a:rPr lang="en-US" sz="2200" dirty="0" smtClean="0"/>
              <a:t>:</a:t>
            </a:r>
          </a:p>
          <a:p>
            <a:pPr marL="342900" indent="-342900">
              <a:buAutoNum type="arabicPeriod"/>
            </a:pPr>
            <a:r>
              <a:rPr lang="en-US" sz="2200" dirty="0" smtClean="0"/>
              <a:t>Help in interpreting and improving the </a:t>
            </a:r>
            <a:r>
              <a:rPr lang="en-US" sz="2200" dirty="0" err="1" smtClean="0"/>
              <a:t>overflight</a:t>
            </a:r>
            <a:r>
              <a:rPr lang="en-US" sz="2200" dirty="0" smtClean="0"/>
              <a:t> criteria for the Global Hawk to maintain a safe operation, while obtaining much-needed data over and in the near-vicinity of deep convection during the remainder of HS-3</a:t>
            </a:r>
            <a:r>
              <a:rPr lang="en-US" sz="2200" dirty="0" smtClean="0"/>
              <a:t>.</a:t>
            </a:r>
          </a:p>
          <a:p>
            <a:pPr marL="342900" indent="-342900">
              <a:buAutoNum type="arabicPeriod"/>
            </a:pPr>
            <a:r>
              <a:rPr lang="en-US" sz="2200" dirty="0" smtClean="0"/>
              <a:t>Analyze and understand the vertical distribution of convective updrafts and downdrafts with respect to horizontal dimension, updraft magnitude, cloud dynamics and microphysics, radar reflectivity, anvil top temperature and height, overshooting tops, and associated turbulence.</a:t>
            </a:r>
          </a:p>
          <a:p>
            <a:pPr marL="342900" indent="-342900">
              <a:buAutoNum type="arabicPeriod"/>
            </a:pPr>
            <a:endParaRPr lang="en-US" dirty="0" smtClean="0"/>
          </a:p>
          <a:p>
            <a:pPr marL="342900" indent="-342900"/>
            <a:r>
              <a:rPr lang="en-US" sz="2000" dirty="0" smtClean="0">
                <a:solidFill>
                  <a:srgbClr val="0000FF"/>
                </a:solidFill>
              </a:rPr>
              <a:t>MAJOR CHALLENGE: CAN REMOTE SENSING DATA SUBSTITUTE FOR IN-SITU DATA?</a:t>
            </a:r>
          </a:p>
          <a:p>
            <a:endParaRPr lang="en-US" sz="2200" dirty="0" smtClean="0"/>
          </a:p>
          <a:p>
            <a:endParaRPr lang="en-US" sz="2200" dirty="0" smtClean="0"/>
          </a:p>
          <a:p>
            <a:pPr>
              <a:lnSpc>
                <a:spcPct val="150000"/>
              </a:lnSpc>
            </a:pPr>
            <a:endParaRPr lang="en-US" altLang="zh-CN" sz="2200" dirty="0">
              <a:latin typeface="Times" pitchFamily="-103"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arl_20100830_1951_ACHA_TOTs.png"/>
          <p:cNvPicPr>
            <a:picLocks noGrp="1" noChangeAspect="1"/>
          </p:cNvPicPr>
          <p:nvPr>
            <p:ph idx="1"/>
          </p:nvPr>
        </p:nvPicPr>
        <p:blipFill>
          <a:blip r:embed="rId2"/>
          <a:srcRect l="-57962" r="-57962"/>
          <a:stretch>
            <a:fillRect/>
          </a:stretch>
        </p:blipFill>
        <p:spPr>
          <a:xfrm>
            <a:off x="-1953082" y="274638"/>
            <a:ext cx="10639882" cy="5851525"/>
          </a:xfrm>
        </p:spPr>
      </p:pic>
      <p:sp>
        <p:nvSpPr>
          <p:cNvPr id="5" name="TextBox 4"/>
          <p:cNvSpPr txBox="1"/>
          <p:nvPr/>
        </p:nvSpPr>
        <p:spPr>
          <a:xfrm>
            <a:off x="5939320" y="2029694"/>
            <a:ext cx="2987003" cy="3139321"/>
          </a:xfrm>
          <a:prstGeom prst="rect">
            <a:avLst/>
          </a:prstGeom>
          <a:noFill/>
        </p:spPr>
        <p:txBody>
          <a:bodyPr wrap="none" rtlCol="0">
            <a:spAutoFit/>
          </a:bodyPr>
          <a:lstStyle/>
          <a:p>
            <a:r>
              <a:rPr lang="en-US" dirty="0" smtClean="0"/>
              <a:t>Note that overshooting tops </a:t>
            </a:r>
          </a:p>
          <a:p>
            <a:r>
              <a:rPr lang="en-US" dirty="0" smtClean="0"/>
              <a:t>are transient (expected)</a:t>
            </a:r>
          </a:p>
          <a:p>
            <a:endParaRPr lang="en-US" dirty="0" smtClean="0"/>
          </a:p>
          <a:p>
            <a:r>
              <a:rPr lang="en-US" b="1" dirty="0" smtClean="0"/>
              <a:t>Next: </a:t>
            </a:r>
            <a:r>
              <a:rPr lang="en-US" dirty="0" smtClean="0"/>
              <a:t>Examine evidence from </a:t>
            </a:r>
          </a:p>
          <a:p>
            <a:r>
              <a:rPr lang="en-US" dirty="0" smtClean="0"/>
              <a:t>ER-2 (EDOP) </a:t>
            </a:r>
            <a:r>
              <a:rPr lang="en-US" dirty="0" err="1" smtClean="0"/>
              <a:t>overflights</a:t>
            </a:r>
            <a:r>
              <a:rPr lang="en-US" dirty="0" smtClean="0"/>
              <a:t> of </a:t>
            </a:r>
          </a:p>
          <a:p>
            <a:r>
              <a:rPr lang="en-US" dirty="0" smtClean="0"/>
              <a:t>deep convection and </a:t>
            </a:r>
          </a:p>
          <a:p>
            <a:r>
              <a:rPr lang="en-US" dirty="0" smtClean="0"/>
              <a:t>overshooting tops.  </a:t>
            </a:r>
          </a:p>
          <a:p>
            <a:r>
              <a:rPr lang="en-US" dirty="0" smtClean="0"/>
              <a:t>=&gt;Strong evidence of buoyant </a:t>
            </a:r>
          </a:p>
          <a:p>
            <a:r>
              <a:rPr lang="en-US" dirty="0" smtClean="0"/>
              <a:t>“bubbles” rising through </a:t>
            </a:r>
          </a:p>
          <a:p>
            <a:r>
              <a:rPr lang="en-US" dirty="0" smtClean="0"/>
              <a:t>deep cloud systems</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p:txBody>
          <a:bodyPr/>
          <a:lstStyle/>
          <a:p>
            <a:pPr>
              <a:defRPr/>
            </a:pPr>
            <a:endParaRPr lang="en-US"/>
          </a:p>
        </p:txBody>
      </p:sp>
      <p:pic>
        <p:nvPicPr>
          <p:cNvPr id="47107" name="Picture 3"/>
          <p:cNvPicPr>
            <a:picLocks noChangeAspect="1" noChangeArrowheads="1"/>
          </p:cNvPicPr>
          <p:nvPr/>
        </p:nvPicPr>
        <p:blipFill>
          <a:blip r:embed="rId3"/>
          <a:srcRect/>
          <a:stretch>
            <a:fillRect/>
          </a:stretch>
        </p:blipFill>
        <p:spPr bwMode="auto">
          <a:xfrm>
            <a:off x="0" y="0"/>
            <a:ext cx="9144000" cy="7086984"/>
          </a:xfrm>
          <a:prstGeom prst="rect">
            <a:avLst/>
          </a:prstGeom>
          <a:noFill/>
          <a:ln w="9525">
            <a:noFill/>
            <a:miter lim="800000"/>
            <a:headEnd/>
            <a:tailEnd/>
          </a:ln>
        </p:spPr>
      </p:pic>
      <p:sp>
        <p:nvSpPr>
          <p:cNvPr id="47108" name="TextBox 3"/>
          <p:cNvSpPr txBox="1">
            <a:spLocks noChangeArrowheads="1"/>
          </p:cNvSpPr>
          <p:nvPr/>
        </p:nvSpPr>
        <p:spPr bwMode="auto">
          <a:xfrm>
            <a:off x="5483347" y="3083364"/>
            <a:ext cx="4008927" cy="360755"/>
          </a:xfrm>
          <a:prstGeom prst="rect">
            <a:avLst/>
          </a:prstGeom>
          <a:noFill/>
          <a:ln w="9525">
            <a:noFill/>
            <a:miter lim="800000"/>
            <a:headEnd/>
            <a:tailEnd/>
          </a:ln>
        </p:spPr>
        <p:txBody>
          <a:bodyPr wrap="square" lIns="82945" tIns="41473" rIns="82945" bIns="41473">
            <a:prstTxWarp prst="textNoShape">
              <a:avLst/>
            </a:prstTxWarp>
            <a:spAutoFit/>
          </a:bodyPr>
          <a:lstStyle/>
          <a:p>
            <a:r>
              <a:rPr lang="en-US" i="1" dirty="0">
                <a:solidFill>
                  <a:srgbClr val="0000FF"/>
                </a:solidFill>
              </a:rPr>
              <a:t>Courtesy Gerry </a:t>
            </a:r>
            <a:r>
              <a:rPr lang="en-US" i="1" dirty="0" err="1">
                <a:solidFill>
                  <a:srgbClr val="0000FF"/>
                </a:solidFill>
              </a:rPr>
              <a:t>Heymsfield</a:t>
            </a:r>
            <a:r>
              <a:rPr lang="en-US" i="1" dirty="0">
                <a:solidFill>
                  <a:srgbClr val="0000FF"/>
                </a:solidFill>
              </a:rPr>
              <a:t>; EDOP data</a:t>
            </a:r>
          </a:p>
        </p:txBody>
      </p:sp>
      <p:sp>
        <p:nvSpPr>
          <p:cNvPr id="5" name="TextBox 4"/>
          <p:cNvSpPr txBox="1"/>
          <p:nvPr/>
        </p:nvSpPr>
        <p:spPr>
          <a:xfrm>
            <a:off x="7095378" y="0"/>
            <a:ext cx="1416937" cy="369332"/>
          </a:xfrm>
          <a:prstGeom prst="rect">
            <a:avLst/>
          </a:prstGeom>
          <a:noFill/>
        </p:spPr>
        <p:txBody>
          <a:bodyPr wrap="square" rtlCol="0">
            <a:spAutoFit/>
          </a:bodyPr>
          <a:lstStyle/>
          <a:p>
            <a:r>
              <a:rPr lang="en-US" i="1" dirty="0" smtClean="0">
                <a:solidFill>
                  <a:srgbClr val="0000FF"/>
                </a:solidFill>
              </a:rPr>
              <a:t>Chantal 2001</a:t>
            </a:r>
            <a:endParaRPr lang="en-US" i="1" dirty="0">
              <a:solidFill>
                <a:srgbClr val="0000FF"/>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sp>
        <p:nvSpPr>
          <p:cNvPr id="50179" name="Date Placeholder 2"/>
          <p:cNvSpPr>
            <a:spLocks noGrp="1"/>
          </p:cNvSpPr>
          <p:nvPr>
            <p:ph type="dt" sz="quarter" idx="10"/>
          </p:nvPr>
        </p:nvSpPr>
        <p:spPr>
          <a:noFill/>
        </p:spPr>
        <p:txBody>
          <a:bodyPr/>
          <a:lstStyle/>
          <a:p>
            <a:r>
              <a:rPr lang="en-US" altLang="zh-CN" smtClean="0">
                <a:latin typeface="Arial" pitchFamily="-103" charset="0"/>
                <a:ea typeface="宋体" pitchFamily="-103" charset="-122"/>
                <a:cs typeface="宋体" pitchFamily="-103" charset="-122"/>
              </a:rPr>
              <a:t> </a:t>
            </a:r>
          </a:p>
        </p:txBody>
      </p:sp>
      <p:sp>
        <p:nvSpPr>
          <p:cNvPr id="50180" name="Footer Placeholder 3"/>
          <p:cNvSpPr>
            <a:spLocks noGrp="1"/>
          </p:cNvSpPr>
          <p:nvPr>
            <p:ph type="ftr" sz="quarter" idx="11"/>
          </p:nvPr>
        </p:nvSpPr>
        <p:spPr>
          <a:noFill/>
        </p:spPr>
        <p:txBody>
          <a:bodyPr/>
          <a:lstStyle/>
          <a:p>
            <a:endParaRPr lang="en-US" altLang="zh-CN">
              <a:latin typeface="Arial" pitchFamily="-103" charset="0"/>
              <a:ea typeface="宋体" pitchFamily="-103" charset="-122"/>
              <a:cs typeface="宋体" pitchFamily="-103" charset="-122"/>
            </a:endParaRPr>
          </a:p>
        </p:txBody>
      </p:sp>
      <p:pic>
        <p:nvPicPr>
          <p:cNvPr id="50181" name="Picture 4" descr="GHetal_JAS10_Fig15.tiff"/>
          <p:cNvPicPr>
            <a:picLocks noChangeAspect="1"/>
          </p:cNvPicPr>
          <p:nvPr/>
        </p:nvPicPr>
        <p:blipFill>
          <a:blip r:embed="rId2"/>
          <a:srcRect/>
          <a:stretch>
            <a:fillRect/>
          </a:stretch>
        </p:blipFill>
        <p:spPr bwMode="auto">
          <a:xfrm>
            <a:off x="0" y="41765"/>
            <a:ext cx="9144000" cy="6711105"/>
          </a:xfrm>
          <a:prstGeom prst="rect">
            <a:avLst/>
          </a:prstGeom>
          <a:noFill/>
          <a:ln w="9525">
            <a:noFill/>
            <a:miter lim="800000"/>
            <a:headEnd/>
            <a:tailEnd/>
          </a:ln>
        </p:spPr>
      </p:pic>
      <p:sp>
        <p:nvSpPr>
          <p:cNvPr id="50182" name="TextBox 5"/>
          <p:cNvSpPr txBox="1">
            <a:spLocks noChangeArrowheads="1"/>
          </p:cNvSpPr>
          <p:nvPr/>
        </p:nvSpPr>
        <p:spPr bwMode="auto">
          <a:xfrm>
            <a:off x="1046881" y="0"/>
            <a:ext cx="8182525" cy="360755"/>
          </a:xfrm>
          <a:prstGeom prst="rect">
            <a:avLst/>
          </a:prstGeom>
          <a:noFill/>
          <a:ln w="9525">
            <a:noFill/>
            <a:miter lim="800000"/>
            <a:headEnd/>
            <a:tailEnd/>
          </a:ln>
        </p:spPr>
        <p:txBody>
          <a:bodyPr wrap="none" lIns="82945" tIns="41473" rIns="82945" bIns="41473">
            <a:prstTxWarp prst="textNoShape">
              <a:avLst/>
            </a:prstTxWarp>
            <a:spAutoFit/>
          </a:bodyPr>
          <a:lstStyle/>
          <a:p>
            <a:r>
              <a:rPr lang="en-US" i="1" dirty="0">
                <a:solidFill>
                  <a:srgbClr val="0000FF"/>
                </a:solidFill>
              </a:rPr>
              <a:t>After </a:t>
            </a:r>
            <a:r>
              <a:rPr lang="en-US" i="1" dirty="0" err="1">
                <a:solidFill>
                  <a:srgbClr val="0000FF"/>
                </a:solidFill>
              </a:rPr>
              <a:t>G.Heymsfield</a:t>
            </a:r>
            <a:r>
              <a:rPr lang="en-US" i="1" dirty="0">
                <a:solidFill>
                  <a:srgbClr val="0000FF"/>
                </a:solidFill>
              </a:rPr>
              <a:t> et al., JAS 2010; relationship between updrafts and </a:t>
            </a:r>
            <a:r>
              <a:rPr lang="en-US" i="1" dirty="0" err="1">
                <a:solidFill>
                  <a:srgbClr val="0000FF"/>
                </a:solidFill>
              </a:rPr>
              <a:t>dBZ</a:t>
            </a:r>
            <a:r>
              <a:rPr lang="en-US" i="1" dirty="0">
                <a:solidFill>
                  <a:srgbClr val="0000FF"/>
                </a:solidFill>
              </a:rPr>
              <a:t> (</a:t>
            </a:r>
            <a:r>
              <a:rPr lang="en-US" i="1" dirty="0" err="1">
                <a:solidFill>
                  <a:srgbClr val="0000FF"/>
                </a:solidFill>
              </a:rPr>
              <a:t>z</a:t>
            </a:r>
            <a:r>
              <a:rPr lang="en-US" i="1" dirty="0">
                <a:solidFill>
                  <a:srgbClr val="0000FF"/>
                </a:solidFill>
              </a:rPr>
              <a:t>) profiles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eciletal)Fig4_IRtops.tiff"/>
          <p:cNvPicPr>
            <a:picLocks noGrp="1" noChangeAspect="1"/>
          </p:cNvPicPr>
          <p:nvPr>
            <p:ph idx="1"/>
          </p:nvPr>
        </p:nvPicPr>
        <p:blipFill>
          <a:blip r:embed="rId2"/>
          <a:srcRect l="-84193" r="-84193"/>
          <a:stretch>
            <a:fillRect/>
          </a:stretch>
        </p:blipFill>
        <p:spPr>
          <a:xfrm>
            <a:off x="-3363110" y="250384"/>
            <a:ext cx="9738220" cy="6013029"/>
          </a:xfrm>
        </p:spPr>
      </p:pic>
      <p:pic>
        <p:nvPicPr>
          <p:cNvPr id="5" name="Content Placeholder 3" descr="Ceciletal_Fig6_EmilyXsect.tiff"/>
          <p:cNvPicPr>
            <a:picLocks noChangeAspect="1"/>
          </p:cNvPicPr>
          <p:nvPr/>
        </p:nvPicPr>
        <p:blipFill>
          <a:blip r:embed="rId3"/>
          <a:srcRect l="-56182" r="-56182"/>
          <a:stretch>
            <a:fillRect/>
          </a:stretch>
        </p:blipFill>
        <p:spPr>
          <a:xfrm>
            <a:off x="-322982" y="0"/>
            <a:ext cx="13085477" cy="6658219"/>
          </a:xfrm>
          <a:prstGeom prst="rect">
            <a:avLst/>
          </a:prstGeom>
        </p:spPr>
      </p:pic>
      <p:sp>
        <p:nvSpPr>
          <p:cNvPr id="6" name="TextBox 5"/>
          <p:cNvSpPr txBox="1"/>
          <p:nvPr/>
        </p:nvSpPr>
        <p:spPr>
          <a:xfrm>
            <a:off x="298834" y="6263413"/>
            <a:ext cx="2300492" cy="369332"/>
          </a:xfrm>
          <a:prstGeom prst="rect">
            <a:avLst/>
          </a:prstGeom>
          <a:noFill/>
        </p:spPr>
        <p:txBody>
          <a:bodyPr wrap="none" rtlCol="0">
            <a:spAutoFit/>
          </a:bodyPr>
          <a:lstStyle/>
          <a:p>
            <a:r>
              <a:rPr lang="en-US" i="1" dirty="0" smtClean="0">
                <a:solidFill>
                  <a:srgbClr val="0000FF"/>
                </a:solidFill>
              </a:rPr>
              <a:t>Cecil et al., MWR2010</a:t>
            </a:r>
            <a:endParaRPr lang="en-US" i="1" dirty="0">
              <a:solidFill>
                <a:srgbClr val="0000FF"/>
              </a:solidFill>
            </a:endParaRPr>
          </a:p>
        </p:txBody>
      </p:sp>
      <p:sp>
        <p:nvSpPr>
          <p:cNvPr id="7" name="TextBox 6"/>
          <p:cNvSpPr txBox="1"/>
          <p:nvPr/>
        </p:nvSpPr>
        <p:spPr>
          <a:xfrm>
            <a:off x="3685616" y="0"/>
            <a:ext cx="5652937" cy="369332"/>
          </a:xfrm>
          <a:prstGeom prst="rect">
            <a:avLst/>
          </a:prstGeom>
          <a:noFill/>
        </p:spPr>
        <p:txBody>
          <a:bodyPr wrap="square" rtlCol="0">
            <a:spAutoFit/>
          </a:bodyPr>
          <a:lstStyle/>
          <a:p>
            <a:r>
              <a:rPr lang="en-US" i="1" dirty="0" smtClean="0">
                <a:solidFill>
                  <a:srgbClr val="0000FF"/>
                </a:solidFill>
              </a:rPr>
              <a:t>The one you’ve heard about: ER-2 overpass of Emily 2005</a:t>
            </a:r>
            <a:endParaRPr lang="en-US" i="1" dirty="0">
              <a:solidFill>
                <a:srgbClr val="0000FF"/>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from Emily example:</a:t>
            </a:r>
            <a:endParaRPr lang="en-US" dirty="0"/>
          </a:p>
        </p:txBody>
      </p:sp>
      <p:sp>
        <p:nvSpPr>
          <p:cNvPr id="3" name="Content Placeholder 2"/>
          <p:cNvSpPr>
            <a:spLocks noGrp="1"/>
          </p:cNvSpPr>
          <p:nvPr>
            <p:ph idx="1"/>
          </p:nvPr>
        </p:nvSpPr>
        <p:spPr/>
        <p:txBody>
          <a:bodyPr/>
          <a:lstStyle/>
          <a:p>
            <a:r>
              <a:rPr lang="en-US" dirty="0" smtClean="0"/>
              <a:t>Large area of cold (&lt; -75 C) cloud, without overshooting tops and without lightning, seemed to give no problems to ER-2</a:t>
            </a:r>
          </a:p>
          <a:p>
            <a:r>
              <a:rPr lang="en-US" dirty="0" smtClean="0"/>
              <a:t>Smaller (&lt; 10 km) new vigorous convection, bubble-like, with strong electrification and frequent lightning, was a </a:t>
            </a:r>
            <a:r>
              <a:rPr lang="en-US" b="1" dirty="0" smtClean="0"/>
              <a:t>MAJOR</a:t>
            </a:r>
            <a:r>
              <a:rPr lang="en-US" dirty="0" smtClean="0"/>
              <a:t> problem…(and this was not apparent 10 minutes earlier)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from Emily example:</a:t>
            </a:r>
            <a:endParaRPr lang="en-US" dirty="0"/>
          </a:p>
        </p:txBody>
      </p:sp>
      <p:sp>
        <p:nvSpPr>
          <p:cNvPr id="3" name="Content Placeholder 2"/>
          <p:cNvSpPr>
            <a:spLocks noGrp="1"/>
          </p:cNvSpPr>
          <p:nvPr>
            <p:ph idx="1"/>
          </p:nvPr>
        </p:nvSpPr>
        <p:spPr/>
        <p:txBody>
          <a:bodyPr/>
          <a:lstStyle/>
          <a:p>
            <a:r>
              <a:rPr lang="en-US" dirty="0" smtClean="0"/>
              <a:t>Large area of cold (&lt; -75 C) cloud, without overshooting tops and without lightning, seemed to give no problems to ER-2</a:t>
            </a:r>
          </a:p>
          <a:p>
            <a:r>
              <a:rPr lang="en-US" dirty="0" smtClean="0"/>
              <a:t>Smaller (&lt; 10 km) new vigorous convection, bubble-like, with strong electrification and frequent lightning, was a </a:t>
            </a:r>
            <a:r>
              <a:rPr lang="en-US" b="1" dirty="0" smtClean="0"/>
              <a:t>MAJOR</a:t>
            </a:r>
            <a:r>
              <a:rPr lang="en-US" dirty="0" smtClean="0"/>
              <a:t> problem…(and this was not apparent 10 minutes earlier)</a:t>
            </a:r>
          </a:p>
          <a:p>
            <a:r>
              <a:rPr lang="en-US" dirty="0" smtClean="0"/>
              <a:t>NEXT: Remote sensing vs. (sigh) in </a:t>
            </a:r>
            <a:r>
              <a:rPr lang="en-US" smtClean="0"/>
              <a:t>situ data</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300" dirty="0"/>
              <a:t>Major updraft in </a:t>
            </a:r>
            <a:r>
              <a:rPr lang="en-US" sz="3300" dirty="0" err="1"/>
              <a:t>T.D.Ophelia</a:t>
            </a:r>
            <a:r>
              <a:rPr lang="en-US" sz="3300" dirty="0"/>
              <a:t> (2005)</a:t>
            </a:r>
          </a:p>
        </p:txBody>
      </p:sp>
      <p:sp>
        <p:nvSpPr>
          <p:cNvPr id="69635" name="Date Placeholder 2"/>
          <p:cNvSpPr>
            <a:spLocks noGrp="1"/>
          </p:cNvSpPr>
          <p:nvPr>
            <p:ph type="dt" sz="quarter" idx="10"/>
          </p:nvPr>
        </p:nvSpPr>
        <p:spPr>
          <a:noFill/>
        </p:spPr>
        <p:txBody>
          <a:bodyPr/>
          <a:lstStyle/>
          <a:p>
            <a:r>
              <a:rPr lang="en-US" altLang="zh-CN" smtClean="0">
                <a:latin typeface="Arial" pitchFamily="-103" charset="0"/>
                <a:ea typeface="宋体" pitchFamily="-103" charset="-122"/>
                <a:cs typeface="宋体" pitchFamily="-103" charset="-122"/>
              </a:rPr>
              <a:t> </a:t>
            </a:r>
          </a:p>
        </p:txBody>
      </p:sp>
      <p:sp>
        <p:nvSpPr>
          <p:cNvPr id="69636" name="Footer Placeholder 3"/>
          <p:cNvSpPr>
            <a:spLocks noGrp="1"/>
          </p:cNvSpPr>
          <p:nvPr>
            <p:ph type="ftr" sz="quarter" idx="11"/>
          </p:nvPr>
        </p:nvSpPr>
        <p:spPr>
          <a:noFill/>
        </p:spPr>
        <p:txBody>
          <a:bodyPr/>
          <a:lstStyle/>
          <a:p>
            <a:endParaRPr lang="en-US" altLang="zh-CN">
              <a:latin typeface="Arial" pitchFamily="-103" charset="0"/>
              <a:ea typeface="宋体" pitchFamily="-103" charset="-122"/>
              <a:cs typeface="宋体" pitchFamily="-103" charset="-122"/>
            </a:endParaRPr>
          </a:p>
        </p:txBody>
      </p:sp>
      <p:pic>
        <p:nvPicPr>
          <p:cNvPr id="69637" name="Picture 4" descr="Houze, Lee, Bell, MWR09, Fig 8e.tiff"/>
          <p:cNvPicPr>
            <a:picLocks noChangeAspect="1"/>
          </p:cNvPicPr>
          <p:nvPr/>
        </p:nvPicPr>
        <p:blipFill>
          <a:blip r:embed="rId2"/>
          <a:srcRect/>
          <a:stretch>
            <a:fillRect/>
          </a:stretch>
        </p:blipFill>
        <p:spPr bwMode="auto">
          <a:xfrm>
            <a:off x="92161" y="1286056"/>
            <a:ext cx="8696160" cy="4968522"/>
          </a:xfrm>
          <a:prstGeom prst="rect">
            <a:avLst/>
          </a:prstGeom>
          <a:noFill/>
          <a:ln w="9525">
            <a:noFill/>
            <a:miter lim="800000"/>
            <a:headEnd/>
            <a:tailEnd/>
          </a:ln>
        </p:spPr>
      </p:pic>
      <p:sp>
        <p:nvSpPr>
          <p:cNvPr id="69638" name="TextBox 5"/>
          <p:cNvSpPr txBox="1">
            <a:spLocks noChangeArrowheads="1"/>
          </p:cNvSpPr>
          <p:nvPr/>
        </p:nvSpPr>
        <p:spPr bwMode="auto">
          <a:xfrm>
            <a:off x="5518081" y="6124964"/>
            <a:ext cx="3375394" cy="360755"/>
          </a:xfrm>
          <a:prstGeom prst="rect">
            <a:avLst/>
          </a:prstGeom>
          <a:noFill/>
          <a:ln w="9525">
            <a:noFill/>
            <a:miter lim="800000"/>
            <a:headEnd/>
            <a:tailEnd/>
          </a:ln>
        </p:spPr>
        <p:txBody>
          <a:bodyPr wrap="none" lIns="82945" tIns="41473" rIns="82945" bIns="41473">
            <a:prstTxWarp prst="textNoShape">
              <a:avLst/>
            </a:prstTxWarp>
            <a:spAutoFit/>
          </a:bodyPr>
          <a:lstStyle/>
          <a:p>
            <a:r>
              <a:rPr lang="en-US" i="1"/>
              <a:t>From Houze, Lee, Bell, MWR 2009</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2900" dirty="0"/>
              <a:t>Example of </a:t>
            </a:r>
            <a:r>
              <a:rPr lang="en-US" sz="2900" dirty="0">
                <a:solidFill>
                  <a:srgbClr val="FF6600"/>
                </a:solidFill>
              </a:rPr>
              <a:t>unusually</a:t>
            </a:r>
            <a:r>
              <a:rPr lang="en-US" sz="2900" dirty="0"/>
              <a:t> strong oceanic updrafts at T ~ -10°C – top 0.1%?</a:t>
            </a:r>
          </a:p>
        </p:txBody>
      </p:sp>
      <p:sp>
        <p:nvSpPr>
          <p:cNvPr id="68611" name="Date Placeholder 2"/>
          <p:cNvSpPr>
            <a:spLocks noGrp="1"/>
          </p:cNvSpPr>
          <p:nvPr>
            <p:ph type="dt" sz="quarter" idx="10"/>
          </p:nvPr>
        </p:nvSpPr>
        <p:spPr>
          <a:noFill/>
        </p:spPr>
        <p:txBody>
          <a:bodyPr/>
          <a:lstStyle/>
          <a:p>
            <a:endParaRPr lang="en-US" altLang="zh-CN">
              <a:latin typeface="Arial" pitchFamily="-103" charset="0"/>
              <a:ea typeface="宋体" pitchFamily="-103" charset="-122"/>
              <a:cs typeface="宋体" pitchFamily="-103" charset="-122"/>
            </a:endParaRPr>
          </a:p>
        </p:txBody>
      </p:sp>
      <p:sp>
        <p:nvSpPr>
          <p:cNvPr id="68612" name="Footer Placeholder 3"/>
          <p:cNvSpPr>
            <a:spLocks noGrp="1"/>
          </p:cNvSpPr>
          <p:nvPr>
            <p:ph type="ftr" sz="quarter" idx="11"/>
          </p:nvPr>
        </p:nvSpPr>
        <p:spPr>
          <a:noFill/>
        </p:spPr>
        <p:txBody>
          <a:bodyPr/>
          <a:lstStyle/>
          <a:p>
            <a:endParaRPr lang="en-US" altLang="zh-CN">
              <a:latin typeface="Arial" pitchFamily="-103" charset="0"/>
              <a:ea typeface="宋体" pitchFamily="-103" charset="-122"/>
              <a:cs typeface="宋体" pitchFamily="-103" charset="-122"/>
            </a:endParaRPr>
          </a:p>
        </p:txBody>
      </p:sp>
      <p:pic>
        <p:nvPicPr>
          <p:cNvPr id="68613" name="Picture 4" descr="Z&amp;G_MWR78_Fig14.tiff"/>
          <p:cNvPicPr>
            <a:picLocks noChangeAspect="1"/>
          </p:cNvPicPr>
          <p:nvPr/>
        </p:nvPicPr>
        <p:blipFill>
          <a:blip r:embed="rId2"/>
          <a:srcRect/>
          <a:stretch>
            <a:fillRect/>
          </a:stretch>
        </p:blipFill>
        <p:spPr bwMode="auto">
          <a:xfrm>
            <a:off x="-84960" y="1216928"/>
            <a:ext cx="8912160" cy="3548533"/>
          </a:xfrm>
          <a:prstGeom prst="rect">
            <a:avLst/>
          </a:prstGeom>
          <a:noFill/>
          <a:ln w="9525">
            <a:noFill/>
            <a:miter lim="800000"/>
            <a:headEnd/>
            <a:tailEnd/>
          </a:ln>
        </p:spPr>
      </p:pic>
      <p:sp>
        <p:nvSpPr>
          <p:cNvPr id="68614" name="TextBox 5"/>
          <p:cNvSpPr txBox="1">
            <a:spLocks noChangeArrowheads="1"/>
          </p:cNvSpPr>
          <p:nvPr/>
        </p:nvSpPr>
        <p:spPr bwMode="auto">
          <a:xfrm>
            <a:off x="286560" y="4535037"/>
            <a:ext cx="8788320" cy="2576746"/>
          </a:xfrm>
          <a:prstGeom prst="rect">
            <a:avLst/>
          </a:prstGeom>
          <a:noFill/>
          <a:ln w="9525">
            <a:noFill/>
            <a:miter lim="800000"/>
            <a:headEnd/>
            <a:tailEnd/>
          </a:ln>
        </p:spPr>
        <p:txBody>
          <a:bodyPr lIns="82945" tIns="41473" rIns="82945" bIns="41473">
            <a:prstTxWarp prst="textNoShape">
              <a:avLst/>
            </a:prstTxWarp>
            <a:spAutoFit/>
          </a:bodyPr>
          <a:lstStyle/>
          <a:p>
            <a:pPr algn="l"/>
            <a:r>
              <a:rPr lang="en-US" dirty="0"/>
              <a:t>• See also </a:t>
            </a:r>
            <a:r>
              <a:rPr lang="en-US" dirty="0" err="1"/>
              <a:t>Houze</a:t>
            </a:r>
            <a:r>
              <a:rPr lang="en-US" dirty="0"/>
              <a:t>, Lee, and Bell, MWR 2009 showing updraft of comparable size and strength</a:t>
            </a:r>
          </a:p>
          <a:p>
            <a:pPr algn="l"/>
            <a:r>
              <a:rPr lang="en-US" dirty="0"/>
              <a:t>in a convective burst in a tropical depression that later became Hurricane Ophelia (2005</a:t>
            </a:r>
            <a:r>
              <a:rPr lang="en-US" dirty="0" smtClean="0"/>
              <a:t>)</a:t>
            </a:r>
          </a:p>
          <a:p>
            <a:pPr algn="l"/>
            <a:r>
              <a:rPr lang="en-US" dirty="0"/>
              <a:t>• Even these exceptionally strong (for oceans) updrafts are only about 2 km across in mid-</a:t>
            </a:r>
            <a:r>
              <a:rPr lang="en-US" dirty="0" smtClean="0"/>
              <a:t>troposphere.  (We have no information on their size and intensity closer to cloud top.)</a:t>
            </a:r>
          </a:p>
          <a:p>
            <a:pPr algn="l"/>
            <a:r>
              <a:rPr lang="en-US" dirty="0"/>
              <a:t>• Question: Do we expect a 1-km resolution simulation to handle 2-km updrafts accurately</a:t>
            </a:r>
            <a:r>
              <a:rPr lang="en-US" dirty="0" smtClean="0"/>
              <a:t>?</a:t>
            </a:r>
          </a:p>
          <a:p>
            <a:pPr algn="l"/>
            <a:r>
              <a:rPr lang="en-US" dirty="0"/>
              <a:t>• Question: Do we expect dual-Doppler retrievals</a:t>
            </a:r>
            <a:r>
              <a:rPr lang="en-US" dirty="0" smtClean="0"/>
              <a:t> from aircraft to </a:t>
            </a:r>
            <a:r>
              <a:rPr lang="en-US" dirty="0"/>
              <a:t>resolve 1-2 km updrafts</a:t>
            </a:r>
            <a:r>
              <a:rPr lang="en-US" dirty="0" smtClean="0"/>
              <a:t>?</a:t>
            </a:r>
          </a:p>
          <a:p>
            <a:pPr algn="l"/>
            <a:r>
              <a:rPr lang="en-US" dirty="0" smtClean="0"/>
              <a:t>			How about HIWRAP? </a:t>
            </a:r>
            <a:endParaRPr lang="en-US" dirty="0"/>
          </a:p>
          <a:p>
            <a:pPr algn="l"/>
            <a:endParaRPr lang="en-US" dirty="0"/>
          </a:p>
          <a:p>
            <a:endParaRPr lang="en-US" dirty="0"/>
          </a:p>
        </p:txBody>
      </p:sp>
      <p:sp>
        <p:nvSpPr>
          <p:cNvPr id="7" name="TextBox 6"/>
          <p:cNvSpPr txBox="1"/>
          <p:nvPr/>
        </p:nvSpPr>
        <p:spPr>
          <a:xfrm>
            <a:off x="4689544" y="2088080"/>
            <a:ext cx="4431947" cy="369332"/>
          </a:xfrm>
          <a:prstGeom prst="rect">
            <a:avLst/>
          </a:prstGeom>
          <a:noFill/>
        </p:spPr>
        <p:txBody>
          <a:bodyPr wrap="square" rtlCol="0">
            <a:spAutoFit/>
          </a:bodyPr>
          <a:lstStyle/>
          <a:p>
            <a:r>
              <a:rPr lang="en-US" i="1" dirty="0" smtClean="0">
                <a:solidFill>
                  <a:srgbClr val="000090"/>
                </a:solidFill>
              </a:rPr>
              <a:t>We don’t get such data any more!</a:t>
            </a:r>
            <a:endParaRPr lang="en-US" i="1" dirty="0">
              <a:solidFill>
                <a:srgbClr val="00009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More questions than answers right now.</a:t>
            </a:r>
          </a:p>
          <a:p>
            <a:r>
              <a:rPr lang="en-US" dirty="0" smtClean="0"/>
              <a:t>But, we have lots of excellent data from GRIP and HS-3 that needs to be examined carefully to give good answers to these important questions.  We have work to do!</a:t>
            </a:r>
          </a:p>
          <a:p>
            <a:endParaRPr lang="en-US" dirty="0" smtClean="0"/>
          </a:p>
          <a:p>
            <a:endParaRPr lang="en-US" dirty="0" smtClean="0"/>
          </a:p>
          <a:p>
            <a:pPr>
              <a:buNone/>
            </a:pPr>
            <a:r>
              <a:rPr lang="en-US" dirty="0" smtClean="0"/>
              <a:t>		</a:t>
            </a:r>
            <a:r>
              <a:rPr lang="en-US" b="1" dirty="0" smtClean="0">
                <a:solidFill>
                  <a:srgbClr val="000090"/>
                </a:solidFill>
              </a:rPr>
              <a:t>	Comments, questions, arguments?</a:t>
            </a:r>
            <a:endParaRPr lang="en-US" b="1" dirty="0">
              <a:solidFill>
                <a:srgbClr val="00009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Motivation</a:t>
            </a:r>
            <a:endParaRPr lang="en-US" dirty="0"/>
          </a:p>
        </p:txBody>
      </p:sp>
      <p:sp>
        <p:nvSpPr>
          <p:cNvPr id="3" name="Content Placeholder 2"/>
          <p:cNvSpPr>
            <a:spLocks noGrp="1"/>
          </p:cNvSpPr>
          <p:nvPr>
            <p:ph idx="1"/>
          </p:nvPr>
        </p:nvSpPr>
        <p:spPr/>
        <p:txBody>
          <a:bodyPr/>
          <a:lstStyle/>
          <a:p>
            <a:r>
              <a:rPr lang="en-US" sz="2800" dirty="0" smtClean="0">
                <a:solidFill>
                  <a:srgbClr val="0000FF"/>
                </a:solidFill>
              </a:rPr>
              <a:t>Strong convection, convective bursts “don’t hurt” but do </a:t>
            </a:r>
            <a:r>
              <a:rPr lang="en-US" sz="2800" i="1" dirty="0" smtClean="0">
                <a:solidFill>
                  <a:srgbClr val="0000FF"/>
                </a:solidFill>
              </a:rPr>
              <a:t>not</a:t>
            </a:r>
            <a:r>
              <a:rPr lang="en-US" sz="2800" dirty="0" smtClean="0">
                <a:solidFill>
                  <a:srgbClr val="0000FF"/>
                </a:solidFill>
              </a:rPr>
              <a:t> usually precede genesis or RI (Jiang, 2011; Ramirez et al. 2012), </a:t>
            </a:r>
            <a:r>
              <a:rPr lang="en-US" sz="2800" i="1" dirty="0" smtClean="0">
                <a:solidFill>
                  <a:srgbClr val="0000FF"/>
                </a:solidFill>
              </a:rPr>
              <a:t>and they are often completely absent 1-2 days before genesis </a:t>
            </a:r>
            <a:r>
              <a:rPr lang="en-US" sz="2800" dirty="0" smtClean="0">
                <a:solidFill>
                  <a:srgbClr val="0000FF"/>
                </a:solidFill>
              </a:rPr>
              <a:t>(</a:t>
            </a:r>
            <a:r>
              <a:rPr lang="en-US" sz="2800" dirty="0" err="1" smtClean="0">
                <a:solidFill>
                  <a:srgbClr val="0000FF"/>
                </a:solidFill>
              </a:rPr>
              <a:t>Zawislak</a:t>
            </a:r>
            <a:r>
              <a:rPr lang="en-US" sz="2800" dirty="0" smtClean="0">
                <a:solidFill>
                  <a:srgbClr val="0000FF"/>
                </a:solidFill>
              </a:rPr>
              <a:t> 2013).</a:t>
            </a:r>
          </a:p>
          <a:p>
            <a:r>
              <a:rPr lang="en-US" sz="2800" dirty="0" smtClean="0">
                <a:solidFill>
                  <a:srgbClr val="FF0000"/>
                </a:solidFill>
              </a:rPr>
              <a:t>Numerical simulations of tropical disturbances often fail to get correct partitioning of convective/</a:t>
            </a:r>
            <a:r>
              <a:rPr lang="en-US" sz="2800" dirty="0" err="1" smtClean="0">
                <a:solidFill>
                  <a:srgbClr val="FF0000"/>
                </a:solidFill>
              </a:rPr>
              <a:t>stratiform</a:t>
            </a:r>
            <a:r>
              <a:rPr lang="en-US" sz="2800" dirty="0" smtClean="0">
                <a:solidFill>
                  <a:srgbClr val="FF0000"/>
                </a:solidFill>
              </a:rPr>
              <a:t> precipitation (incorrect latent heating profile).  Suspected reason: </a:t>
            </a:r>
            <a:r>
              <a:rPr lang="en-US" sz="2800" i="1" dirty="0" smtClean="0">
                <a:solidFill>
                  <a:srgbClr val="FF0000"/>
                </a:solidFill>
              </a:rPr>
              <a:t>Excessive convective vertical velocity vs. data </a:t>
            </a:r>
            <a:r>
              <a:rPr lang="en-US" sz="2800" dirty="0" smtClean="0">
                <a:solidFill>
                  <a:srgbClr val="FF0000"/>
                </a:solidFill>
              </a:rPr>
              <a:t>(</a:t>
            </a:r>
            <a:r>
              <a:rPr lang="en-US" sz="2800" dirty="0" err="1" smtClean="0">
                <a:solidFill>
                  <a:srgbClr val="FF0000"/>
                </a:solidFill>
              </a:rPr>
              <a:t>Varble</a:t>
            </a:r>
            <a:r>
              <a:rPr lang="en-US" sz="2800" dirty="0" smtClean="0">
                <a:solidFill>
                  <a:srgbClr val="FF0000"/>
                </a:solidFill>
              </a:rPr>
              <a:t> et al. 2011; </a:t>
            </a:r>
            <a:r>
              <a:rPr lang="en-US" sz="2800" dirty="0" err="1" smtClean="0">
                <a:solidFill>
                  <a:srgbClr val="FF0000"/>
                </a:solidFill>
              </a:rPr>
              <a:t>Fridlind</a:t>
            </a:r>
            <a:r>
              <a:rPr lang="en-US" sz="2800" dirty="0" smtClean="0">
                <a:solidFill>
                  <a:srgbClr val="FF0000"/>
                </a:solidFill>
              </a:rPr>
              <a:t> et al. 2012; Zhu et al. 2012; </a:t>
            </a:r>
            <a:r>
              <a:rPr lang="en-US" sz="2800" dirty="0" err="1" smtClean="0">
                <a:solidFill>
                  <a:srgbClr val="FF0000"/>
                </a:solidFill>
              </a:rPr>
              <a:t>Varble</a:t>
            </a:r>
            <a:r>
              <a:rPr lang="en-US" sz="2800" dirty="0" smtClean="0">
                <a:solidFill>
                  <a:srgbClr val="FF0000"/>
                </a:solidFill>
              </a:rPr>
              <a:t> 2013).</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638"/>
            <a:ext cx="8229600" cy="5851525"/>
          </a:xfrm>
        </p:spPr>
        <p:txBody>
          <a:bodyPr/>
          <a:lstStyle/>
          <a:p>
            <a:r>
              <a:rPr lang="en-US" dirty="0" smtClean="0"/>
              <a:t>Starting point: the period of rapid intensification of Hurricane Earl during GRIP, 28-30 August </a:t>
            </a:r>
            <a:r>
              <a:rPr lang="en-US" dirty="0" smtClean="0"/>
              <a:t>2010</a:t>
            </a:r>
          </a:p>
          <a:p>
            <a:endParaRPr lang="en-US" dirty="0" smtClean="0"/>
          </a:p>
          <a:p>
            <a:r>
              <a:rPr lang="en-US" dirty="0" smtClean="0"/>
              <a:t>Next in line: The rapid intensification of Hurricane Karl, 16-17 September 2010 with 20 overpasses of the eye by the Global </a:t>
            </a:r>
            <a:r>
              <a:rPr lang="en-US" dirty="0" smtClean="0"/>
              <a:t>Hawk</a:t>
            </a:r>
          </a:p>
          <a:p>
            <a:endParaRPr lang="en-US" dirty="0" smtClean="0"/>
          </a:p>
          <a:p>
            <a:r>
              <a:rPr lang="en-US" dirty="0" smtClean="0"/>
              <a:t>Essential data: NOAA WP-3D dual-Doppler, DC-8 APR-2, HIWRAP,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arl_20100830_1908_ACHA_TOTs.png"/>
          <p:cNvPicPr>
            <a:picLocks noGrp="1" noChangeAspect="1"/>
          </p:cNvPicPr>
          <p:nvPr>
            <p:ph idx="1"/>
          </p:nvPr>
        </p:nvPicPr>
        <p:blipFill>
          <a:blip r:embed="rId2"/>
          <a:srcRect l="-57962" r="-57962"/>
          <a:stretch>
            <a:fillRect/>
          </a:stretch>
        </p:blipFill>
        <p:spPr>
          <a:xfrm>
            <a:off x="-1953081" y="274638"/>
            <a:ext cx="10639881" cy="5851525"/>
          </a:xfrm>
        </p:spPr>
      </p:pic>
      <p:sp>
        <p:nvSpPr>
          <p:cNvPr id="5" name="TextBox 4"/>
          <p:cNvSpPr txBox="1"/>
          <p:nvPr/>
        </p:nvSpPr>
        <p:spPr>
          <a:xfrm>
            <a:off x="6051382" y="1417638"/>
            <a:ext cx="3252209" cy="2308324"/>
          </a:xfrm>
          <a:prstGeom prst="rect">
            <a:avLst/>
          </a:prstGeom>
          <a:noFill/>
        </p:spPr>
        <p:txBody>
          <a:bodyPr wrap="square" rtlCol="0">
            <a:spAutoFit/>
          </a:bodyPr>
          <a:lstStyle/>
          <a:p>
            <a:r>
              <a:rPr lang="en-US" b="1" dirty="0" smtClean="0"/>
              <a:t>Example</a:t>
            </a:r>
            <a:r>
              <a:rPr lang="en-US" dirty="0" smtClean="0"/>
              <a:t> of Univ. of Wisconsin </a:t>
            </a:r>
          </a:p>
          <a:p>
            <a:r>
              <a:rPr lang="en-US" dirty="0" smtClean="0"/>
              <a:t>ACHA product for a 40-minute</a:t>
            </a:r>
          </a:p>
          <a:p>
            <a:r>
              <a:rPr lang="en-US" dirty="0" smtClean="0"/>
              <a:t>period during Earl’s RI. Interval</a:t>
            </a:r>
          </a:p>
          <a:p>
            <a:r>
              <a:rPr lang="en-US" dirty="0" smtClean="0"/>
              <a:t>between images 6-9 minutes.</a:t>
            </a:r>
          </a:p>
          <a:p>
            <a:endParaRPr lang="en-US" dirty="0" smtClean="0"/>
          </a:p>
          <a:p>
            <a:r>
              <a:rPr lang="en-US" dirty="0" smtClean="0"/>
              <a:t>Circles identify overshooting</a:t>
            </a:r>
          </a:p>
          <a:p>
            <a:r>
              <a:rPr lang="en-US" dirty="0" smtClean="0"/>
              <a:t>tops, meaning local IR Tb colder</a:t>
            </a:r>
          </a:p>
          <a:p>
            <a:r>
              <a:rPr lang="en-US" dirty="0" smtClean="0"/>
              <a:t>than surrounding clouds.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arl_20100830_1915_ACHA_TOTs.png"/>
          <p:cNvPicPr>
            <a:picLocks noGrp="1" noChangeAspect="1"/>
          </p:cNvPicPr>
          <p:nvPr>
            <p:ph idx="1"/>
          </p:nvPr>
        </p:nvPicPr>
        <p:blipFill>
          <a:blip r:embed="rId2"/>
          <a:srcRect l="-57962" r="-57962"/>
          <a:stretch>
            <a:fillRect/>
          </a:stretch>
        </p:blipFill>
        <p:spPr>
          <a:xfrm>
            <a:off x="-1965533" y="274638"/>
            <a:ext cx="10639882" cy="5851525"/>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arl_20100830_1921_ACHA_TOTs.png"/>
          <p:cNvPicPr>
            <a:picLocks noGrp="1" noChangeAspect="1"/>
          </p:cNvPicPr>
          <p:nvPr>
            <p:ph idx="1"/>
          </p:nvPr>
        </p:nvPicPr>
        <p:blipFill>
          <a:blip r:embed="rId2"/>
          <a:srcRect l="-57962" r="-57962"/>
          <a:stretch>
            <a:fillRect/>
          </a:stretch>
        </p:blipFill>
        <p:spPr>
          <a:xfrm>
            <a:off x="-1953082" y="274638"/>
            <a:ext cx="10639882" cy="585152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arl_20100830_1930_ACHA_TOTs.png"/>
          <p:cNvPicPr>
            <a:picLocks noGrp="1" noChangeAspect="1"/>
          </p:cNvPicPr>
          <p:nvPr>
            <p:ph idx="1"/>
          </p:nvPr>
        </p:nvPicPr>
        <p:blipFill>
          <a:blip r:embed="rId2"/>
          <a:srcRect l="-57962" r="-57962"/>
          <a:stretch>
            <a:fillRect/>
          </a:stretch>
        </p:blipFill>
        <p:spPr>
          <a:xfrm>
            <a:off x="-1953082" y="274638"/>
            <a:ext cx="10639882" cy="585152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arl_20100830_1937_ACHA_TOTs.png"/>
          <p:cNvPicPr>
            <a:picLocks noGrp="1" noChangeAspect="1"/>
          </p:cNvPicPr>
          <p:nvPr>
            <p:ph idx="1"/>
          </p:nvPr>
        </p:nvPicPr>
        <p:blipFill>
          <a:blip r:embed="rId2"/>
          <a:srcRect l="-57962" r="-57962"/>
          <a:stretch>
            <a:fillRect/>
          </a:stretch>
        </p:blipFill>
        <p:spPr>
          <a:xfrm>
            <a:off x="-1953082" y="274638"/>
            <a:ext cx="10639882" cy="5851525"/>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arl_20100830_1945_ACHA_TOTs.png"/>
          <p:cNvPicPr>
            <a:picLocks noGrp="1" noChangeAspect="1"/>
          </p:cNvPicPr>
          <p:nvPr>
            <p:ph idx="1"/>
          </p:nvPr>
        </p:nvPicPr>
        <p:blipFill>
          <a:blip r:embed="rId2"/>
          <a:srcRect l="-57962" r="-57962"/>
          <a:stretch>
            <a:fillRect/>
          </a:stretch>
        </p:blipFill>
        <p:spPr>
          <a:xfrm>
            <a:off x="-1953082" y="274638"/>
            <a:ext cx="10639882" cy="5851525"/>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808</TotalTime>
  <Words>843</Words>
  <Application>Microsoft Macintosh PowerPoint</Application>
  <PresentationFormat>On-screen Show (4:3)</PresentationFormat>
  <Paragraphs>72</Paragraphs>
  <Slides>18</Slides>
  <Notes>2</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Slide 1</vt:lpstr>
      <vt:lpstr>More Motivation</vt:lpstr>
      <vt:lpstr>Slide 3</vt:lpstr>
      <vt:lpstr>Slide 4</vt:lpstr>
      <vt:lpstr>Slide 5</vt:lpstr>
      <vt:lpstr>Slide 6</vt:lpstr>
      <vt:lpstr>Slide 7</vt:lpstr>
      <vt:lpstr>Slide 8</vt:lpstr>
      <vt:lpstr>Slide 9</vt:lpstr>
      <vt:lpstr>Slide 10</vt:lpstr>
      <vt:lpstr>Slide 11</vt:lpstr>
      <vt:lpstr>Slide 12</vt:lpstr>
      <vt:lpstr>Slide 13</vt:lpstr>
      <vt:lpstr>Evidence from Emily example:</vt:lpstr>
      <vt:lpstr>Evidence from Emily example:</vt:lpstr>
      <vt:lpstr>Major updraft in T.D.Ophelia (2005)</vt:lpstr>
      <vt:lpstr>Example of unusually strong oceanic updrafts at T ~ -10°C – top 0.1%?</vt:lpstr>
      <vt:lpstr>Slide 18</vt:lpstr>
    </vt:vector>
  </TitlesOfParts>
  <Company>University of Utah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 Zipser</dc:creator>
  <cp:lastModifiedBy>Ed Zipser</cp:lastModifiedBy>
  <cp:revision>8</cp:revision>
  <dcterms:created xsi:type="dcterms:W3CDTF">2013-05-08T12:54:27Z</dcterms:created>
  <dcterms:modified xsi:type="dcterms:W3CDTF">2013-05-08T13:19:46Z</dcterms:modified>
</cp:coreProperties>
</file>