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772" r:id="rId2"/>
    <p:sldId id="773" r:id="rId3"/>
    <p:sldId id="733" r:id="rId4"/>
    <p:sldId id="770" r:id="rId5"/>
    <p:sldId id="718" r:id="rId6"/>
    <p:sldId id="717" r:id="rId7"/>
    <p:sldId id="774" r:id="rId8"/>
    <p:sldId id="729" r:id="rId9"/>
    <p:sldId id="719" r:id="rId10"/>
    <p:sldId id="762" r:id="rId11"/>
    <p:sldId id="778" r:id="rId12"/>
    <p:sldId id="731" r:id="rId13"/>
    <p:sldId id="777" r:id="rId14"/>
    <p:sldId id="721" r:id="rId15"/>
    <p:sldId id="769" r:id="rId16"/>
    <p:sldId id="745" r:id="rId17"/>
    <p:sldId id="740" r:id="rId18"/>
    <p:sldId id="776" r:id="rId19"/>
    <p:sldId id="746" r:id="rId20"/>
    <p:sldId id="757" r:id="rId21"/>
    <p:sldId id="742" r:id="rId22"/>
  </p:sldIdLst>
  <p:sldSz cx="9144000" cy="6858000" type="screen4x3"/>
  <p:notesSz cx="7302500" cy="95885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0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eweaver" initials="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0000FF"/>
    <a:srgbClr val="0033CC"/>
    <a:srgbClr val="FFCCFF"/>
    <a:srgbClr val="FF9999"/>
    <a:srgbClr val="CC6600"/>
    <a:srgbClr val="3333CC"/>
    <a:srgbClr val="CCECFF"/>
    <a:srgbClr val="FF00FF"/>
    <a:srgbClr val="000099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45" autoAdjust="0"/>
    <p:restoredTop sz="94657" autoAdjust="0"/>
  </p:normalViewPr>
  <p:slideViewPr>
    <p:cSldViewPr>
      <p:cViewPr>
        <p:scale>
          <a:sx n="66" d="100"/>
          <a:sy n="66" d="100"/>
        </p:scale>
        <p:origin x="-816" y="-666"/>
      </p:cViewPr>
      <p:guideLst>
        <p:guide orient="horz" pos="720"/>
        <p:guide pos="288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3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5475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6" tIns="47341" rIns="94686" bIns="4734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dirty="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9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37025" y="0"/>
            <a:ext cx="3165475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6" tIns="47341" rIns="94686" bIns="4734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fld id="{884C25B5-C426-47D2-8D41-02F6F678516F}" type="datetime1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459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7013"/>
            <a:ext cx="3165475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6" tIns="47341" rIns="94686" bIns="4734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dirty="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9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37025" y="9117013"/>
            <a:ext cx="3165475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6" tIns="47341" rIns="94686" bIns="4734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fld id="{3DD21FD1-C704-47EA-B0F1-7008940486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266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54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86" tIns="47341" rIns="94686" bIns="4734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dirty="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37025" y="0"/>
            <a:ext cx="31654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86" tIns="47341" rIns="94686" bIns="4734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dirty="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4125" y="719138"/>
            <a:ext cx="4794250" cy="3595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54538"/>
            <a:ext cx="53530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86" tIns="47341" rIns="94686" bIns="473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09075"/>
            <a:ext cx="31654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86" tIns="47341" rIns="94686" bIns="4734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dirty="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37025" y="9109075"/>
            <a:ext cx="31654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86" tIns="47341" rIns="94686" bIns="4734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fld id="{1C520059-6C51-4704-AEE0-CF3289266E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868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4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486D16-5CCB-4DD4-9C57-72019671B7EB}" type="slidenum">
              <a:rPr lang="en-US" smtClean="0">
                <a:latin typeface="Arial" pitchFamily="34" charset="0"/>
                <a:ea typeface="ＭＳ Ｐゴシック" pitchFamily="48" charset="-128"/>
              </a:rPr>
              <a:pPr/>
              <a:t>1</a:t>
            </a:fld>
            <a:endParaRPr lang="en-US" smtClean="0">
              <a:latin typeface="Arial" pitchFamily="34" charset="0"/>
              <a:ea typeface="ＭＳ Ｐゴシック" pitchFamily="48" charset="-128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19138"/>
            <a:ext cx="4794250" cy="3595687"/>
          </a:xfrm>
          <a:solidFill>
            <a:srgbClr val="FFFFFF"/>
          </a:solidFill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667" y="4554538"/>
            <a:ext cx="5355167" cy="431482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6506" tIns="48253" rIns="96506" bIns="48253"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happened since the Proposal was 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B9411-6B6A-9344-BC64-6930035BD10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08AEE-7124-460F-8ED8-BE971335AAB8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86953-9065-4CBB-9178-E15CD55CCE7A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B854E-C2D6-4DA8-9D3F-BFF1315F19F4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88AF2-277E-4092-9F22-6A6D5A3F0884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E8133-2F9C-4ADF-853B-D0F07D18162A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115A4-51CC-440D-889C-8AFC2E2A6D56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E3770-A8A7-4022-8CBF-55C7E13B8B37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AF4D5-B29D-400D-912F-D81D8DEFD928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2DC0A-46B1-483D-83AE-DABFABECA749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5F4B9-BF61-4607-A169-B7200CC57685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8E9CC-D677-4D9A-9CDD-F41088299516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38086-758E-47F0-A88A-3B7915F96440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3450" y="6654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smtClean="0">
                <a:ea typeface="ＭＳ Ｐゴシック" pitchFamily="-107" charset="-128"/>
              </a:defRPr>
            </a:lvl1pPr>
          </a:lstStyle>
          <a:p>
            <a:pPr>
              <a:defRPr/>
            </a:pPr>
            <a:fld id="{CF20872E-DF91-485B-AD2F-B139982C80D4}" type="slidenum">
              <a:rPr lang="en-US"/>
              <a:pPr>
                <a:defRPr/>
              </a:pPr>
              <a:t>‹#›</a:t>
            </a:fld>
            <a:endParaRPr lang="en-US" sz="1400" dirty="0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0" y="838200"/>
            <a:ext cx="9144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ea typeface="ＭＳ Ｐゴシック" pitchFamily="-124" charset="-128"/>
            </a:endParaRPr>
          </a:p>
        </p:txBody>
      </p:sp>
      <p:pic>
        <p:nvPicPr>
          <p:cNvPr id="9" name="Picture 19"/>
          <p:cNvPicPr>
            <a:picLocks noChangeAspect="1" noChangeArrowheads="1"/>
          </p:cNvPicPr>
          <p:nvPr userDrawn="1"/>
        </p:nvPicPr>
        <p:blipFill>
          <a:blip r:embed="rId14"/>
          <a:stretch>
            <a:fillRect/>
          </a:stretch>
        </p:blipFill>
        <p:spPr bwMode="auto">
          <a:xfrm>
            <a:off x="0" y="47666"/>
            <a:ext cx="822960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 descr="\\DFRCFS01\dfratell$\My Documents\3 - My Graphics\3- Logos\4- HS3\Draft-1.8b - 1Feb11 - cropped.jp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229600" y="1946"/>
            <a:ext cx="914400" cy="9144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  <p:sldLayoutId id="2147484052" r:id="rId12"/>
  </p:sldLayoutIdLst>
  <p:transition spd="med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pitchFamily="-108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  <a:cs typeface="ＭＳ Ｐゴシック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  <a:cs typeface="ＭＳ Ｐゴシック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  <a:cs typeface="ＭＳ Ｐゴシック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  <a:cs typeface="ＭＳ Ｐゴシック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2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pitchFamily="-108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e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!st Flt - Cruise Fl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"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0" name="Picture 2" descr="HS3 logo.png"/>
          <p:cNvPicPr>
            <a:picLocks noChangeAspect="1" noChangeArrowheads="1"/>
          </p:cNvPicPr>
          <p:nvPr/>
        </p:nvPicPr>
        <p:blipFill rotWithShape="1">
          <a:blip r:embed="rId4" cstate="print"/>
          <a:srcRect l="8573" t="15896" r="7731" b="13804"/>
          <a:stretch/>
        </p:blipFill>
        <p:spPr bwMode="auto">
          <a:xfrm>
            <a:off x="8018232" y="5666048"/>
            <a:ext cx="1125768" cy="1115752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228600"/>
            <a:ext cx="91440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2" charset="0"/>
                <a:ea typeface="+mn-ea"/>
              </a:rPr>
              <a:t>NASA Global </a:t>
            </a:r>
            <a:r>
              <a:rPr lang="en-US" sz="3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2" charset="0"/>
                <a:ea typeface="+mn-ea"/>
              </a:rPr>
              <a:t>Hawk</a:t>
            </a:r>
            <a:br>
              <a:rPr lang="en-US" sz="3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2" charset="0"/>
                <a:ea typeface="+mn-ea"/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2" charset="0"/>
                <a:ea typeface="+mn-ea"/>
              </a:rPr>
              <a:t>Aircraft Status, Integration, Op’s, Schedule</a:t>
            </a:r>
            <a:b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2" charset="0"/>
                <a:ea typeface="+mn-ea"/>
              </a:rPr>
            </a:br>
            <a:endParaRPr lang="en-US" sz="700" b="1" dirty="0">
              <a:effectLst>
                <a:outerShdw blurRad="38100" dist="38100" dir="2700000" algn="tl">
                  <a:srgbClr val="DDDDDD"/>
                </a:outerShdw>
              </a:effectLst>
              <a:latin typeface="Arial" pitchFamily="-112" charset="0"/>
              <a:ea typeface="+mn-ea"/>
            </a:endParaRPr>
          </a:p>
          <a:p>
            <a:pPr algn="ctr"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2" charset="0"/>
                <a:ea typeface="+mn-ea"/>
              </a:rPr>
              <a:t>8May’12</a:t>
            </a:r>
            <a:endParaRPr lang="en-US" sz="1800" b="1" dirty="0">
              <a:effectLst>
                <a:outerShdw blurRad="38100" dist="38100" dir="2700000" algn="tl">
                  <a:srgbClr val="DDDDDD"/>
                </a:outerShdw>
              </a:effectLst>
              <a:latin typeface="Arial" pitchFamily="-112" charset="0"/>
              <a:ea typeface="+mn-e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47800" y="5798403"/>
            <a:ext cx="62616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 smtClean="0"/>
              <a:t>Hurricane and Severe Storm Sentinel (HS3) </a:t>
            </a:r>
          </a:p>
          <a:p>
            <a:pPr algn="ctr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2" charset="0"/>
              </a:rPr>
              <a:t>Science Campaign 2012</a:t>
            </a:r>
          </a:p>
        </p:txBody>
      </p:sp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-12382" y="5666048"/>
            <a:ext cx="1115752" cy="111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26204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17503" y="214053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S-HIS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10</a:t>
            </a:fld>
            <a:endParaRPr lang="en-US" sz="1400" dirty="0" smtClean="0"/>
          </a:p>
        </p:txBody>
      </p:sp>
      <p:pic>
        <p:nvPicPr>
          <p:cNvPr id="9831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5"/>
          <a:stretch/>
        </p:blipFill>
        <p:spPr bwMode="auto">
          <a:xfrm>
            <a:off x="79606" y="978877"/>
            <a:ext cx="5784387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3449237" y="3124200"/>
            <a:ext cx="3048000" cy="143300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-124" charset="-128"/>
            </a:endParaRPr>
          </a:p>
        </p:txBody>
      </p:sp>
      <p:pic>
        <p:nvPicPr>
          <p:cNvPr id="983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288" y="3168579"/>
            <a:ext cx="5379847" cy="268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112457"/>
            <a:ext cx="1676400" cy="161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356699" y="5172112"/>
            <a:ext cx="1136202" cy="1764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1"/>
          <p:cNvSpPr txBox="1">
            <a:spLocks/>
          </p:cNvSpPr>
          <p:nvPr/>
        </p:nvSpPr>
        <p:spPr>
          <a:xfrm>
            <a:off x="380999" y="4501104"/>
            <a:ext cx="2590800" cy="914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lvl="0" indent="-256032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1800" b="1" i="1" u="sng" dirty="0"/>
              <a:t>Issues / Status:</a:t>
            </a: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800" i="1" noProof="0" dirty="0" smtClean="0">
                <a:latin typeface="+mn-lt"/>
                <a:ea typeface="+mn-ea"/>
              </a:rPr>
              <a:t>None</a:t>
            </a: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endParaRPr lang="en-US" sz="1800" i="1" noProof="0" dirty="0" smtClean="0"/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4241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17503" y="214053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S-HIS (Pods in 2014)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11</a:t>
            </a:fld>
            <a:endParaRPr lang="en-US" sz="1400" dirty="0" smtClean="0"/>
          </a:p>
        </p:txBody>
      </p:sp>
      <p:sp>
        <p:nvSpPr>
          <p:cNvPr id="2" name="Rectangle 1"/>
          <p:cNvSpPr/>
          <p:nvPr/>
        </p:nvSpPr>
        <p:spPr bwMode="auto">
          <a:xfrm>
            <a:off x="3449237" y="3124200"/>
            <a:ext cx="3048000" cy="143300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-12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2" t="15833" r="14375" b="5595"/>
          <a:stretch/>
        </p:blipFill>
        <p:spPr bwMode="auto">
          <a:xfrm>
            <a:off x="1116860" y="997856"/>
            <a:ext cx="6781800" cy="5539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5135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"/>
          <p:cNvGrpSpPr/>
          <p:nvPr/>
        </p:nvGrpSpPr>
        <p:grpSpPr>
          <a:xfrm>
            <a:off x="130884" y="2286001"/>
            <a:ext cx="3695091" cy="2667000"/>
            <a:chOff x="4759374" y="2807835"/>
            <a:chExt cx="4310810" cy="3415507"/>
          </a:xfrm>
        </p:grpSpPr>
        <p:pic>
          <p:nvPicPr>
            <p:cNvPr id="10" name="Picture 2" descr="\\DFRCFS01\dfratell$\My Documents\My Pictures\1 -NASA-related\1 --Global Hawk\1 - Payload Instruments\DropSonde\Test Flight -1\Drop1_24Aug2010.jpg"/>
            <p:cNvPicPr>
              <a:picLocks noChangeAspect="1" noChangeArrowheads="1"/>
            </p:cNvPicPr>
            <p:nvPr/>
          </p:nvPicPr>
          <p:blipFill>
            <a:blip r:embed="rId3"/>
            <a:srcRect l="18462" t="20164" r="6881" b="11601"/>
            <a:stretch>
              <a:fillRect/>
            </a:stretch>
          </p:blipFill>
          <p:spPr bwMode="auto">
            <a:xfrm>
              <a:off x="4759374" y="2807835"/>
              <a:ext cx="4310810" cy="341550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</p:pic>
        <p:sp>
          <p:nvSpPr>
            <p:cNvPr id="11" name="Oval 10"/>
            <p:cNvSpPr/>
            <p:nvPr/>
          </p:nvSpPr>
          <p:spPr>
            <a:xfrm>
              <a:off x="5324798" y="4761113"/>
              <a:ext cx="2150060" cy="1144588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17503" y="214053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AVAPS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0354" name="Picture 2" descr="\\DFRCFS01\dfratell$\My Documents\My Pictures\1 -NASA-related\1 --Global Hawk\1 - Payload Instruments\DropSonde\Installation - Zone-61\medium_jpegs\DSC0104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9" b="8714"/>
          <a:stretch/>
        </p:blipFill>
        <p:spPr bwMode="auto">
          <a:xfrm>
            <a:off x="4267200" y="1276917"/>
            <a:ext cx="4724400" cy="405708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12</a:t>
            </a:fld>
            <a:endParaRPr lang="en-US" sz="1400" dirty="0" smtClean="0"/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533400" y="5207876"/>
            <a:ext cx="2590800" cy="914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lvl="0" indent="-256032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1800" b="1" i="1" u="sng" dirty="0"/>
              <a:t>Issues / Status:</a:t>
            </a: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800" i="1" noProof="0" dirty="0" smtClean="0">
                <a:latin typeface="+mn-lt"/>
                <a:ea typeface="+mn-ea"/>
              </a:rPr>
              <a:t>None</a:t>
            </a: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endParaRPr lang="en-US" sz="1800" i="1" noProof="0" dirty="0" smtClean="0"/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0775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17503" y="214053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Sonde Launch Safety Mitigation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1378" name="Picture 2" descr="F:\2-BU of Dave's NASA Dell Laptop - 9Feb'12\My Pictures\1 -NASA-related\1 --Global Hawk\1 - Payload Instruments\DropSonde\Installation - Zone-61\medium_jpegs\DSC010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990600"/>
            <a:ext cx="5588001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5" name="Picture 3" descr="\\DFRCFS01\dfratell$\My Documents\My Pictures\1 -NASA-related\1 --Global Hawk\1 - Payload Instruments\DropSonde\Installation - Zone-61\medium_jpegs\DSC010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t="5389" r="12623" b="18582"/>
          <a:stretch/>
        </p:blipFill>
        <p:spPr bwMode="auto">
          <a:xfrm>
            <a:off x="5192486" y="3621613"/>
            <a:ext cx="3858235" cy="2855387"/>
          </a:xfrm>
          <a:prstGeom prst="rect">
            <a:avLst/>
          </a:prstGeom>
          <a:noFill/>
          <a:ln w="444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24600" y="1463304"/>
            <a:ext cx="259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AVAPS Deploy System &amp; Mech. Latch Controlled by EIP Safety Interlock Circuit -- Controlled by GH Mission Director</a:t>
            </a:r>
            <a:endParaRPr lang="en-US" sz="16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 flipH="1">
            <a:off x="7064829" y="2786743"/>
            <a:ext cx="152400" cy="17199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13</a:t>
            </a:fld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4906325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fld id="{479E4225-A10F-9A4C-9AB4-A62044F3F9E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3" b="19941"/>
          <a:stretch>
            <a:fillRect/>
          </a:stretch>
        </p:blipFill>
        <p:spPr bwMode="auto">
          <a:xfrm>
            <a:off x="0" y="922775"/>
            <a:ext cx="3017520" cy="23310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050869" y="1743052"/>
            <a:ext cx="1188719" cy="1679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l="7484" t="9295" b="15338"/>
          <a:stretch>
            <a:fillRect/>
          </a:stretch>
        </p:blipFill>
        <p:spPr bwMode="auto">
          <a:xfrm>
            <a:off x="2129247" y="1821430"/>
            <a:ext cx="5812971" cy="3331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4189158" y="4613281"/>
            <a:ext cx="4937761" cy="14181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ake off - GRIP Mission Config.jpg"/>
          <p:cNvPicPr>
            <a:picLocks noChangeAspect="1"/>
          </p:cNvPicPr>
          <p:nvPr/>
        </p:nvPicPr>
        <p:blipFill>
          <a:blip r:embed="rId4"/>
          <a:srcRect l="5962" t="30812" r="6876" b="21008"/>
          <a:stretch>
            <a:fillRect/>
          </a:stretch>
        </p:blipFill>
        <p:spPr>
          <a:xfrm>
            <a:off x="4284617" y="4696075"/>
            <a:ext cx="4859383" cy="214886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575127" y="196284"/>
            <a:ext cx="7526000" cy="726491"/>
          </a:xfrm>
        </p:spPr>
        <p:txBody>
          <a:bodyPr>
            <a:normAutofit/>
          </a:bodyPr>
          <a:lstStyle/>
          <a:p>
            <a:pPr algn="ctr"/>
            <a:r>
              <a:rPr lang="en-US" sz="3800" dirty="0" smtClean="0">
                <a:effectLst/>
              </a:rPr>
              <a:t>  </a:t>
            </a:r>
            <a:r>
              <a:rPr lang="en-US" sz="3800" dirty="0" smtClean="0">
                <a:effectLst>
                  <a:outerShdw blurRad="50800" dist="76200" dir="2700000" algn="ctr" rotWithShape="0">
                    <a:srgbClr val="000000">
                      <a:alpha val="30000"/>
                    </a:srgbClr>
                  </a:outerShdw>
                </a:effectLst>
              </a:rPr>
              <a:t>Integration, Testing, Safety</a:t>
            </a:r>
            <a:endParaRPr lang="en-US" sz="3800" dirty="0">
              <a:effectLst>
                <a:outerShdw blurRad="50800" dist="76200" dir="2700000" algn="ctr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58710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19936"/>
            <a:ext cx="8686800" cy="5128464"/>
          </a:xfrm>
        </p:spPr>
        <p:txBody>
          <a:bodyPr>
            <a:normAutofit fontScale="85000" lnSpcReduction="10000"/>
          </a:bodyPr>
          <a:lstStyle/>
          <a:p>
            <a:pPr lvl="0">
              <a:lnSpc>
                <a:spcPct val="120000"/>
              </a:lnSpc>
              <a:spcAft>
                <a:spcPts val="300"/>
              </a:spcAft>
            </a:pPr>
            <a:r>
              <a:rPr lang="en-US" b="1" i="1" dirty="0" smtClean="0"/>
              <a:t>Preflight </a:t>
            </a:r>
            <a:r>
              <a:rPr lang="en-US" b="1" i="1" dirty="0"/>
              <a:t>I</a:t>
            </a:r>
            <a:r>
              <a:rPr lang="en-US" b="1" i="1" dirty="0" smtClean="0"/>
              <a:t>nstrument Testing at DFRC</a:t>
            </a:r>
            <a:endParaRPr lang="en-US" b="1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i="1" dirty="0" smtClean="0"/>
              <a:t>SIL-Bench Power, Safety, and Data Comm’s Checkout 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b="1" i="1" dirty="0" smtClean="0">
                <a:solidFill>
                  <a:srgbClr val="0000FF"/>
                </a:solidFill>
              </a:rPr>
              <a:t>Be sure to Contact Caitlin Barnes, Don Sullivan with Changes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i="1" dirty="0" smtClean="0"/>
              <a:t>Integration and Instrument Testing on aircraft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i="1" dirty="0" smtClean="0"/>
              <a:t>Outdoor SatCom Testing with PI’s in PMOF (Pre-CST)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i="1" dirty="0" smtClean="0"/>
              <a:t>Formal Combined System Test (CST)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i="1" dirty="0" smtClean="0"/>
              <a:t>Functional Tests during Range Flight w/Cold Soak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b="1" i="1" dirty="0" smtClean="0"/>
              <a:t>All Payload Op’s shall take place from WFF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i="1" dirty="0"/>
          </a:p>
          <a:p>
            <a:pPr lvl="1">
              <a:spcBef>
                <a:spcPts val="1200"/>
              </a:spcBef>
            </a:pPr>
            <a:endParaRPr lang="en-US" i="1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fld id="{479E4225-A10F-9A4C-9AB4-A62044F3F9E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56692" y="186739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HS3 2013 Payload Integration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5054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17503" y="186738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Hangar Operations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8309" name="Picture 5" descr="F:\2-BU of Dave's NASA Dell Laptop - 9Feb'12\My Pictures\1 -NASA-related\1 --Global Hawk\4 - GloPac 2010 Campaign\Hanger Bench Activity during GloPac'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" y="1082107"/>
            <a:ext cx="5815963" cy="33835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8" name="Picture 4" descr="G:\DSC00507-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092993"/>
            <a:ext cx="2640752" cy="19812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0" name="Picture 6" descr="F:\2-BU of Dave's NASA Dell Laptop - 9Feb'12\My Pictures\1 -NASA-related\1 --Global Hawk\4 - GloPac 2010 Campaign\Zone-25 GloPac Inst. Integra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352800"/>
            <a:ext cx="4507366" cy="3240028"/>
          </a:xfrm>
          <a:prstGeom prst="rect">
            <a:avLst/>
          </a:prstGeom>
          <a:noFill/>
          <a:ln w="635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16</a:t>
            </a:fld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4452759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1"/>
          <p:cNvSpPr txBox="1">
            <a:spLocks noChangeArrowheads="1"/>
          </p:cNvSpPr>
          <p:nvPr/>
        </p:nvSpPr>
        <p:spPr bwMode="auto">
          <a:xfrm>
            <a:off x="1587500" y="186071"/>
            <a:ext cx="5946775" cy="63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 smtClean="0">
                <a:solidFill>
                  <a:srgbClr val="000090"/>
                </a:solidFill>
                <a:ea typeface="ＭＳ Ｐゴシック" charset="-128"/>
              </a:rPr>
              <a:t>“New” GH Hangar (B-4840)</a:t>
            </a:r>
            <a:endParaRPr lang="en-US" sz="3200" b="1" dirty="0">
              <a:solidFill>
                <a:srgbClr val="000090"/>
              </a:solidFill>
              <a:ea typeface="ＭＳ Ｐゴシック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A44CC38-5AFF-4765-A8BD-6755F52DDD48}" type="slidenum">
              <a:rPr lang="en-US"/>
              <a:pPr/>
              <a:t>17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1" b="11219"/>
          <a:stretch/>
        </p:blipFill>
        <p:spPr bwMode="auto">
          <a:xfrm>
            <a:off x="337059" y="1143000"/>
            <a:ext cx="8581746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8256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1"/>
          <p:cNvSpPr txBox="1">
            <a:spLocks noChangeArrowheads="1"/>
          </p:cNvSpPr>
          <p:nvPr/>
        </p:nvSpPr>
        <p:spPr bwMode="auto">
          <a:xfrm>
            <a:off x="1143000" y="186071"/>
            <a:ext cx="6391275" cy="63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000090"/>
                </a:solidFill>
                <a:ea typeface="ＭＳ Ｐゴシック" charset="-128"/>
              </a:rPr>
              <a:t>GH Payload Area (B-4840)</a:t>
            </a:r>
            <a:endParaRPr lang="en-US" sz="3200" b="1" dirty="0">
              <a:solidFill>
                <a:srgbClr val="000090"/>
              </a:solidFill>
              <a:ea typeface="ＭＳ Ｐゴシック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A44CC38-5AFF-4765-A8BD-6755F52DDD48}" type="slidenum">
              <a:rPr lang="en-US"/>
              <a:pPr/>
              <a:t>18</a:t>
            </a:fld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6" t="7072" r="5244" b="14618"/>
          <a:stretch/>
        </p:blipFill>
        <p:spPr bwMode="auto">
          <a:xfrm>
            <a:off x="76200" y="1066799"/>
            <a:ext cx="4104168" cy="292395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30" t="23593" r="5360" b="3251"/>
          <a:stretch/>
        </p:blipFill>
        <p:spPr bwMode="auto">
          <a:xfrm>
            <a:off x="3657600" y="2424221"/>
            <a:ext cx="5360987" cy="42129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4022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17503" y="186738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Pre-Ferry Flight DFRC Op’s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1" descr="ED08-0299-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930621"/>
            <a:ext cx="5454650" cy="389472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119352" y="4572000"/>
            <a:ext cx="2286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b="1" dirty="0" smtClean="0"/>
              <a:t>“CST”:</a:t>
            </a:r>
            <a:br>
              <a:rPr lang="en-US" sz="1800" b="1" dirty="0" smtClean="0"/>
            </a:br>
            <a:r>
              <a:rPr lang="en-US" sz="1800" b="1" dirty="0" smtClean="0"/>
              <a:t>Formal Aircraft EMI Test, Preflight Op. with Engine </a:t>
            </a:r>
            <a:r>
              <a:rPr lang="en-US" sz="1800" b="1" dirty="0"/>
              <a:t>Run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343399" y="1295400"/>
            <a:ext cx="38546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b="1" dirty="0" smtClean="0"/>
              <a:t>“Pre-CST”:</a:t>
            </a:r>
            <a:br>
              <a:rPr lang="en-US" sz="1800" b="1" dirty="0" smtClean="0"/>
            </a:br>
            <a:r>
              <a:rPr lang="en-US" sz="1800" b="1" dirty="0" smtClean="0"/>
              <a:t>Payload System Satcom, PMOF Op., and Instrument C3 Test</a:t>
            </a:r>
            <a:endParaRPr lang="en-US" sz="1800" b="1" dirty="0"/>
          </a:p>
        </p:txBody>
      </p:sp>
      <p:sp>
        <p:nvSpPr>
          <p:cNvPr id="2" name="Rectangle 1"/>
          <p:cNvSpPr/>
          <p:nvPr/>
        </p:nvSpPr>
        <p:spPr bwMode="auto">
          <a:xfrm>
            <a:off x="2265904" y="1981200"/>
            <a:ext cx="1981200" cy="1981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-124" charset="-128"/>
            </a:endParaRPr>
          </a:p>
        </p:txBody>
      </p:sp>
      <p:pic>
        <p:nvPicPr>
          <p:cNvPr id="3" name="Picture 2" descr="\\DFRCFS01\dfratell$\My Documents\My Pictures\1 -NASA-related\1 --Global Hawk\6 -- Outdoor testing\Ku Testing on Ramp - 25Mar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8839"/>
            <a:ext cx="4191000" cy="3009819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0792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 bwMode="auto">
          <a:xfrm>
            <a:off x="914400" y="25400"/>
            <a:ext cx="7315200" cy="5762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en-US" sz="3200" b="1" kern="0" dirty="0" smtClean="0">
                <a:solidFill>
                  <a:srgbClr val="000090"/>
                </a:solidFill>
                <a:latin typeface="+mj-lt"/>
                <a:cs typeface="ＭＳ Ｐゴシック" charset="-128"/>
              </a:rPr>
              <a:t>36-months of </a:t>
            </a:r>
            <a:r>
              <a:rPr lang="en-US" sz="3200" b="1" kern="0" dirty="0">
                <a:solidFill>
                  <a:srgbClr val="000090"/>
                </a:solidFill>
                <a:latin typeface="+mj-lt"/>
                <a:cs typeface="ＭＳ Ｐゴシック" charset="-128"/>
              </a:rPr>
              <a:t>GH Science Flights:</a:t>
            </a:r>
          </a:p>
        </p:txBody>
      </p:sp>
      <p:sp>
        <p:nvSpPr>
          <p:cNvPr id="7174" name="Subtitle 2"/>
          <p:cNvSpPr txBox="1">
            <a:spLocks/>
          </p:cNvSpPr>
          <p:nvPr/>
        </p:nvSpPr>
        <p:spPr bwMode="auto">
          <a:xfrm>
            <a:off x="4725988" y="4127500"/>
            <a:ext cx="6858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1000" b="1">
                <a:solidFill>
                  <a:schemeClr val="bg1"/>
                </a:solidFill>
              </a:rPr>
              <a:t>EAFB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066800" y="528638"/>
            <a:ext cx="7015162" cy="4397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n-US" sz="1600" b="1" kern="0" dirty="0" smtClean="0">
                <a:solidFill>
                  <a:srgbClr val="000090"/>
                </a:solidFill>
                <a:latin typeface="+mj-lt"/>
                <a:cs typeface="ＭＳ Ｐゴシック" charset="-128"/>
              </a:rPr>
              <a:t>30 Instruments, 7 </a:t>
            </a:r>
            <a:r>
              <a:rPr lang="en-US" sz="1600" b="1" kern="0" dirty="0">
                <a:solidFill>
                  <a:srgbClr val="000090"/>
                </a:solidFill>
                <a:latin typeface="+mj-lt"/>
                <a:cs typeface="ＭＳ Ｐゴシック" charset="-128"/>
              </a:rPr>
              <a:t>Science </a:t>
            </a:r>
            <a:r>
              <a:rPr lang="en-US" sz="1600" b="1" kern="0" dirty="0" smtClean="0">
                <a:solidFill>
                  <a:srgbClr val="000090"/>
                </a:solidFill>
                <a:latin typeface="+mj-lt"/>
                <a:cs typeface="ＭＳ Ｐゴシック" charset="-128"/>
              </a:rPr>
              <a:t>Missions, 833 </a:t>
            </a:r>
            <a:r>
              <a:rPr lang="en-US" sz="1600" b="1" kern="0" dirty="0">
                <a:solidFill>
                  <a:srgbClr val="000090"/>
                </a:solidFill>
                <a:latin typeface="+mj-lt"/>
                <a:cs typeface="ＭＳ Ｐゴシック" charset="-128"/>
              </a:rPr>
              <a:t>Flt-Hrs, </a:t>
            </a:r>
            <a:r>
              <a:rPr lang="en-US" sz="1600" b="1" kern="0" dirty="0" smtClean="0">
                <a:solidFill>
                  <a:srgbClr val="000090"/>
                </a:solidFill>
                <a:latin typeface="+mj-lt"/>
                <a:cs typeface="ＭＳ Ｐゴシック" charset="-128"/>
              </a:rPr>
              <a:t>433,000 Km’s</a:t>
            </a:r>
            <a:endParaRPr lang="en-US" sz="1600" b="1" kern="0" dirty="0">
              <a:solidFill>
                <a:srgbClr val="000090"/>
              </a:solidFill>
              <a:latin typeface="+mj-lt"/>
              <a:cs typeface="ＭＳ Ｐゴシック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14415"/>
            <a:ext cx="4343400" cy="404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526" y="1542095"/>
            <a:ext cx="4388674" cy="402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2671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en-US" sz="3600" dirty="0" smtClean="0"/>
              <a:t>Flight Operation – Timeline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1648"/>
            <a:ext cx="8229600" cy="5836351"/>
          </a:xfrm>
        </p:spPr>
        <p:txBody>
          <a:bodyPr/>
          <a:lstStyle/>
          <a:p>
            <a:r>
              <a:rPr lang="en-US" sz="2000" dirty="0" smtClean="0"/>
              <a:t>T-2 Day</a:t>
            </a:r>
          </a:p>
          <a:p>
            <a:pPr lvl="1"/>
            <a:r>
              <a:rPr lang="en-US" sz="1800" dirty="0" smtClean="0"/>
              <a:t>Flight </a:t>
            </a:r>
            <a:r>
              <a:rPr lang="en-US" sz="1800" dirty="0"/>
              <a:t>route </a:t>
            </a:r>
            <a:r>
              <a:rPr lang="en-US" sz="1800" dirty="0" smtClean="0"/>
              <a:t>determined by </a:t>
            </a:r>
            <a:r>
              <a:rPr lang="en-US" sz="1800" dirty="0"/>
              <a:t>science</a:t>
            </a:r>
          </a:p>
          <a:p>
            <a:pPr lvl="1"/>
            <a:r>
              <a:rPr lang="en-US" sz="1800" dirty="0"/>
              <a:t>Mission Route transmitted to </a:t>
            </a:r>
            <a:r>
              <a:rPr lang="en-US" sz="1800" dirty="0" smtClean="0"/>
              <a:t>FAA by COB</a:t>
            </a:r>
          </a:p>
          <a:p>
            <a:r>
              <a:rPr lang="en-US" sz="2000" dirty="0" smtClean="0"/>
              <a:t>T-1 Day</a:t>
            </a:r>
          </a:p>
          <a:p>
            <a:pPr lvl="1"/>
            <a:r>
              <a:rPr lang="en-US" sz="1800" dirty="0" smtClean="0"/>
              <a:t>NOTAM </a:t>
            </a:r>
            <a:r>
              <a:rPr lang="en-US" sz="1800" dirty="0"/>
              <a:t>for CPL and </a:t>
            </a:r>
            <a:r>
              <a:rPr lang="en-US" sz="1800" dirty="0" smtClean="0"/>
              <a:t>Dropsondes transmitted</a:t>
            </a:r>
          </a:p>
          <a:p>
            <a:pPr lvl="1"/>
            <a:r>
              <a:rPr lang="en-US" sz="1800" dirty="0"/>
              <a:t>A</a:t>
            </a:r>
            <a:r>
              <a:rPr lang="en-US" sz="1800" dirty="0" smtClean="0"/>
              <a:t>viation weather briefing</a:t>
            </a:r>
          </a:p>
          <a:p>
            <a:pPr lvl="1"/>
            <a:r>
              <a:rPr lang="en-US" sz="1800" dirty="0" smtClean="0"/>
              <a:t>‘T-1’ Crew Briefing</a:t>
            </a:r>
          </a:p>
          <a:p>
            <a:pPr lvl="1"/>
            <a:r>
              <a:rPr lang="en-US" sz="1800" dirty="0" smtClean="0"/>
              <a:t>Aircraft and GHOC-E preflights	</a:t>
            </a:r>
          </a:p>
          <a:p>
            <a:r>
              <a:rPr lang="en-US" sz="2000" dirty="0" smtClean="0"/>
              <a:t>T-3 </a:t>
            </a:r>
            <a:r>
              <a:rPr lang="en-US" sz="2000" dirty="0" err="1" smtClean="0"/>
              <a:t>hrs</a:t>
            </a:r>
            <a:endParaRPr lang="en-US" sz="2000" dirty="0" smtClean="0"/>
          </a:p>
          <a:p>
            <a:pPr lvl="1"/>
            <a:r>
              <a:rPr lang="en-US" sz="1800" dirty="0" smtClean="0"/>
              <a:t>Aviation weather briefing</a:t>
            </a:r>
          </a:p>
          <a:p>
            <a:pPr lvl="1"/>
            <a:r>
              <a:rPr lang="en-US" sz="1800" dirty="0" smtClean="0"/>
              <a:t>File DD1801 flight plan</a:t>
            </a:r>
          </a:p>
          <a:p>
            <a:pPr lvl="1"/>
            <a:r>
              <a:rPr lang="en-US" sz="1800" dirty="0" smtClean="0"/>
              <a:t>Aircraft / GHOC-E final preparation	</a:t>
            </a:r>
          </a:p>
          <a:p>
            <a:r>
              <a:rPr lang="en-US" sz="2000" dirty="0" smtClean="0"/>
              <a:t>T-2 </a:t>
            </a:r>
            <a:r>
              <a:rPr lang="en-US" sz="2000" dirty="0" err="1" smtClean="0"/>
              <a:t>hrs</a:t>
            </a:r>
            <a:endParaRPr lang="en-US" sz="2000" dirty="0" smtClean="0"/>
          </a:p>
          <a:p>
            <a:pPr lvl="1"/>
            <a:r>
              <a:rPr lang="en-US" sz="1800" dirty="0" smtClean="0"/>
              <a:t>‘T-0’ Crew Briefing</a:t>
            </a:r>
          </a:p>
          <a:p>
            <a:pPr lvl="1"/>
            <a:r>
              <a:rPr lang="en-US" sz="1800" dirty="0" smtClean="0"/>
              <a:t>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Shift Personnel man GHOC-E</a:t>
            </a:r>
          </a:p>
          <a:p>
            <a:r>
              <a:rPr lang="en-US" sz="2000" dirty="0" smtClean="0"/>
              <a:t>T-1 </a:t>
            </a:r>
            <a:r>
              <a:rPr lang="en-US" sz="2000" dirty="0" err="1" smtClean="0"/>
              <a:t>hr</a:t>
            </a:r>
            <a:r>
              <a:rPr lang="en-US" sz="2000" dirty="0"/>
              <a:t> </a:t>
            </a:r>
            <a:r>
              <a:rPr lang="en-US" sz="2000" dirty="0" smtClean="0"/>
              <a:t>- </a:t>
            </a:r>
            <a:r>
              <a:rPr lang="en-US" sz="1800" dirty="0" smtClean="0"/>
              <a:t>Engine start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20</a:t>
            </a:fld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928099903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1"/>
          <p:cNvSpPr txBox="1">
            <a:spLocks noChangeArrowheads="1"/>
          </p:cNvSpPr>
          <p:nvPr/>
        </p:nvSpPr>
        <p:spPr bwMode="auto">
          <a:xfrm>
            <a:off x="914400" y="122918"/>
            <a:ext cx="7162800" cy="63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800" b="1" dirty="0" smtClean="0">
                <a:solidFill>
                  <a:srgbClr val="000090"/>
                </a:solidFill>
                <a:ea typeface="ＭＳ Ｐゴシック" charset="-128"/>
              </a:rPr>
              <a:t>Flight Operations Summary</a:t>
            </a:r>
            <a:endParaRPr lang="en-US" sz="2800" b="1" dirty="0">
              <a:solidFill>
                <a:srgbClr val="000090"/>
              </a:solidFill>
              <a:ea typeface="ＭＳ Ｐゴシック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A44CC38-5AFF-4765-A8BD-6755F52DDD48}" type="slidenum">
              <a:rPr lang="en-US"/>
              <a:pPr/>
              <a:t>21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6643" y="792031"/>
            <a:ext cx="889784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8925" lvl="1" indent="-174625" algn="l"/>
            <a:endParaRPr lang="en-US" sz="2400" dirty="0" smtClean="0"/>
          </a:p>
          <a:p>
            <a:pPr marL="288925" lvl="1" indent="-174625" algn="l">
              <a:spcAft>
                <a:spcPts val="1800"/>
              </a:spcAft>
            </a:pPr>
            <a:r>
              <a:rPr lang="en-US" sz="2000" b="1" u="sng" dirty="0" smtClean="0"/>
              <a:t>Emergencies:</a:t>
            </a:r>
          </a:p>
          <a:p>
            <a:pPr marL="288925" lvl="1" indent="-174625" algn="l">
              <a:spcAft>
                <a:spcPts val="1200"/>
              </a:spcAft>
              <a:buFontTx/>
              <a:buChar char="•"/>
            </a:pPr>
            <a:r>
              <a:rPr lang="en-US" sz="1800" dirty="0" smtClean="0"/>
              <a:t>If an emergency RTB back to WFF is declared by the PIC, ATC will provide emergency handling. (Non-emergency RTB’s will loiter in Atlantic until after dawn.)</a:t>
            </a:r>
          </a:p>
          <a:p>
            <a:pPr marL="288925" lvl="1" indent="-174625" algn="l">
              <a:spcAft>
                <a:spcPts val="1200"/>
              </a:spcAft>
              <a:buFontTx/>
              <a:buChar char="•"/>
            </a:pPr>
            <a:r>
              <a:rPr lang="en-US" sz="1800" dirty="0" smtClean="0"/>
              <a:t>If required, an emergency landing could occur at night and/or during IMC conditions.</a:t>
            </a:r>
          </a:p>
          <a:p>
            <a:pPr marL="288925" lvl="1" indent="-174625" algn="l">
              <a:spcAft>
                <a:spcPts val="1200"/>
              </a:spcAft>
              <a:buFontTx/>
              <a:buChar char="•"/>
            </a:pPr>
            <a:r>
              <a:rPr lang="en-US" sz="1800" dirty="0" smtClean="0"/>
              <a:t>Control tower is required for emergency RTB (activate Class D airspace)</a:t>
            </a:r>
          </a:p>
          <a:p>
            <a:pPr marL="288925" lvl="1" indent="-174625" algn="l">
              <a:spcAft>
                <a:spcPts val="1200"/>
              </a:spcAft>
              <a:buFontTx/>
              <a:buChar char="•"/>
            </a:pPr>
            <a:r>
              <a:rPr lang="en-US" sz="1800" dirty="0" smtClean="0">
                <a:solidFill>
                  <a:srgbClr val="000000"/>
                </a:solidFill>
              </a:rPr>
              <a:t>Other Emergency landing fields:  </a:t>
            </a:r>
            <a:r>
              <a:rPr lang="en-US" sz="1800" dirty="0" err="1" smtClean="0">
                <a:solidFill>
                  <a:srgbClr val="000000"/>
                </a:solidFill>
              </a:rPr>
              <a:t>Pax</a:t>
            </a:r>
            <a:r>
              <a:rPr lang="en-US" sz="1800" dirty="0" smtClean="0">
                <a:solidFill>
                  <a:srgbClr val="000000"/>
                </a:solidFill>
              </a:rPr>
              <a:t> River, KSC, Cherry Point MAS</a:t>
            </a:r>
            <a:r>
              <a:rPr lang="en-US" sz="1800" dirty="0">
                <a:solidFill>
                  <a:srgbClr val="000000"/>
                </a:solidFill>
              </a:rPr>
              <a:t>, </a:t>
            </a:r>
            <a:r>
              <a:rPr lang="en-US" sz="1800" dirty="0" smtClean="0">
                <a:solidFill>
                  <a:srgbClr val="000000"/>
                </a:solidFill>
              </a:rPr>
              <a:t>MAS </a:t>
            </a:r>
            <a:r>
              <a:rPr lang="en-US" sz="1800" dirty="0">
                <a:solidFill>
                  <a:srgbClr val="000000"/>
                </a:solidFill>
              </a:rPr>
              <a:t>Station </a:t>
            </a:r>
            <a:r>
              <a:rPr lang="en-US" sz="1800" dirty="0" smtClean="0">
                <a:solidFill>
                  <a:srgbClr val="000000"/>
                </a:solidFill>
              </a:rPr>
              <a:t>Beaufort, </a:t>
            </a:r>
            <a:r>
              <a:rPr lang="en-US" sz="1800" dirty="0" err="1" smtClean="0">
                <a:solidFill>
                  <a:srgbClr val="000000"/>
                </a:solidFill>
              </a:rPr>
              <a:t>Mayport</a:t>
            </a:r>
            <a:r>
              <a:rPr lang="en-US" sz="1800" dirty="0" smtClean="0">
                <a:solidFill>
                  <a:srgbClr val="000000"/>
                </a:solidFill>
              </a:rPr>
              <a:t>, Caribbean site (possibly Puerto Rico)</a:t>
            </a:r>
          </a:p>
          <a:p>
            <a:pPr marL="288925" lvl="1" indent="-174625" algn="l">
              <a:spcAft>
                <a:spcPts val="1200"/>
              </a:spcAft>
              <a:buFontTx/>
              <a:buChar char="•"/>
            </a:pPr>
            <a:r>
              <a:rPr lang="en-US" sz="1800" dirty="0">
                <a:solidFill>
                  <a:srgbClr val="000000"/>
                </a:solidFill>
              </a:rPr>
              <a:t>DFRC pilots </a:t>
            </a:r>
            <a:r>
              <a:rPr lang="en-US" sz="1800" dirty="0" smtClean="0">
                <a:solidFill>
                  <a:srgbClr val="000000"/>
                </a:solidFill>
              </a:rPr>
              <a:t>from GHOC will </a:t>
            </a:r>
            <a:r>
              <a:rPr lang="en-US" sz="1800" dirty="0">
                <a:solidFill>
                  <a:srgbClr val="000000"/>
                </a:solidFill>
              </a:rPr>
              <a:t>conduct an emergency landing at WFF in the event that WFF pilots are in crew rest. </a:t>
            </a:r>
            <a:endParaRPr lang="en-US" sz="1800" dirty="0" smtClean="0">
              <a:solidFill>
                <a:srgbClr val="000000"/>
              </a:solidFill>
            </a:endParaRPr>
          </a:p>
          <a:p>
            <a:pPr marL="288925" lvl="1" indent="-174625" algn="l">
              <a:spcAft>
                <a:spcPts val="600"/>
              </a:spcAft>
              <a:buFontTx/>
              <a:buChar char="•"/>
            </a:pPr>
            <a:endParaRPr lang="en-US" sz="1800" dirty="0" smtClean="0">
              <a:solidFill>
                <a:srgbClr val="000000"/>
              </a:solidFill>
            </a:endParaRPr>
          </a:p>
          <a:p>
            <a:pPr marL="288925" lvl="1" indent="-174625" algn="l">
              <a:spcAft>
                <a:spcPts val="600"/>
              </a:spcAft>
              <a:buFontTx/>
              <a:buChar char="•"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9097246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fld id="{479E4225-A10F-9A4C-9AB4-A62044F3F9E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5127" y="1009740"/>
            <a:ext cx="5943123" cy="43457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2967" y="3255655"/>
            <a:ext cx="4730565" cy="3152289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5181601" y="1295400"/>
            <a:ext cx="2057399" cy="1066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vert="horz">
            <a:noAutofit/>
          </a:bodyPr>
          <a:lstStyle/>
          <a:p>
            <a:pPr marL="7938" lvl="0" indent="-7938" algn="ctr" defTabSz="9144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68000"/>
              <a:defRPr/>
            </a:pPr>
            <a:r>
              <a:rPr lang="en-US" sz="1200" b="1" i="1" dirty="0" smtClean="0"/>
              <a:t>GH over the eye of Hurricane Karl</a:t>
            </a:r>
            <a:br>
              <a:rPr lang="en-US" sz="1200" b="1" i="1" dirty="0" smtClean="0"/>
            </a:br>
            <a:r>
              <a:rPr lang="en-US" sz="1200" b="1" i="1" dirty="0" smtClean="0"/>
              <a:t> Sept 16-17, 2010</a:t>
            </a:r>
          </a:p>
          <a:p>
            <a:pPr marL="7938" lvl="0" indent="-7938" algn="ctr" defTabSz="9144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68000"/>
              <a:defRPr/>
            </a:pPr>
            <a:r>
              <a:rPr kumimoji="0" lang="en-US" sz="12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(15 hours, 20 Eye Passes)</a:t>
            </a: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649149" y="76200"/>
            <a:ext cx="7526000" cy="726491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lang="en-US" sz="3800" b="1" dirty="0" smtClean="0">
                <a:solidFill>
                  <a:schemeClr val="tx2"/>
                </a:solidFill>
                <a:effectLst>
                  <a:outerShdw blurRad="50800" dist="76200" dir="2700000" algn="ctr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GH Hurricane </a:t>
            </a:r>
            <a:r>
              <a:rPr lang="en-US" sz="3800" b="1" dirty="0" err="1" smtClean="0">
                <a:solidFill>
                  <a:schemeClr val="tx2"/>
                </a:solidFill>
                <a:effectLst>
                  <a:outerShdw blurRad="50800" dist="76200" dir="2700000" algn="ctr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Overflights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50800" dist="76200" dir="2700000" algn="ctr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795402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05840" y="235131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HS3 Payload on AV-1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4</a:t>
            </a:fld>
            <a:endParaRPr lang="en-US" sz="1400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838200" y="1708903"/>
            <a:ext cx="7278687" cy="2863097"/>
            <a:chOff x="838200" y="1295400"/>
            <a:chExt cx="7278687" cy="2863097"/>
          </a:xfrm>
        </p:grpSpPr>
        <p:pic>
          <p:nvPicPr>
            <p:cNvPr id="1026" name="Picture 2" descr="C:\Users\dfratell\Documents\3 - My Graphics\1- NASA related\GH Payload Bays\GH Sideview - v3 w-HIRAD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38200" y="1452561"/>
              <a:ext cx="7278687" cy="2371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42" t="70533" r="19876"/>
            <a:stretch/>
          </p:blipFill>
          <p:spPr bwMode="auto">
            <a:xfrm flipH="1">
              <a:off x="4953000" y="3335215"/>
              <a:ext cx="1711570" cy="550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Box 41"/>
            <p:cNvSpPr txBox="1">
              <a:spLocks noChangeArrowheads="1"/>
            </p:cNvSpPr>
            <p:nvPr/>
          </p:nvSpPr>
          <p:spPr bwMode="auto">
            <a:xfrm>
              <a:off x="6916901" y="3609240"/>
              <a:ext cx="855499" cy="261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9pPr>
            </a:lstStyle>
            <a:p>
              <a:pPr algn="ctr"/>
              <a:r>
                <a:rPr lang="en-US" sz="1100" b="1"/>
                <a:t>HAMSR</a:t>
              </a:r>
            </a:p>
          </p:txBody>
        </p:sp>
        <p:sp>
          <p:nvSpPr>
            <p:cNvPr id="8" name="Text Box 41"/>
            <p:cNvSpPr txBox="1">
              <a:spLocks noChangeArrowheads="1"/>
            </p:cNvSpPr>
            <p:nvPr/>
          </p:nvSpPr>
          <p:spPr bwMode="auto">
            <a:xfrm>
              <a:off x="5429555" y="3896890"/>
              <a:ext cx="758462" cy="261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9pPr>
            </a:lstStyle>
            <a:p>
              <a:pPr algn="ctr"/>
              <a:r>
                <a:rPr lang="en-US" sz="1100" b="1" dirty="0"/>
                <a:t>HIWRAP</a:t>
              </a:r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flipV="1">
              <a:off x="7364979" y="3200400"/>
              <a:ext cx="1" cy="4169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58"/>
            <p:cNvSpPr>
              <a:spLocks noChangeShapeType="1"/>
            </p:cNvSpPr>
            <p:nvPr/>
          </p:nvSpPr>
          <p:spPr bwMode="auto">
            <a:xfrm flipV="1">
              <a:off x="5787487" y="3570700"/>
              <a:ext cx="26062" cy="326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58"/>
            <p:cNvSpPr>
              <a:spLocks noChangeShapeType="1"/>
            </p:cNvSpPr>
            <p:nvPr/>
          </p:nvSpPr>
          <p:spPr bwMode="auto">
            <a:xfrm flipV="1">
              <a:off x="5782724" y="3105585"/>
              <a:ext cx="681304" cy="7913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58"/>
            <p:cNvSpPr>
              <a:spLocks noChangeShapeType="1"/>
            </p:cNvSpPr>
            <p:nvPr/>
          </p:nvSpPr>
          <p:spPr bwMode="auto">
            <a:xfrm flipH="1" flipV="1">
              <a:off x="5593954" y="3163982"/>
              <a:ext cx="188770" cy="7222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46"/>
            <p:cNvSpPr txBox="1">
              <a:spLocks noChangeArrowheads="1"/>
            </p:cNvSpPr>
            <p:nvPr/>
          </p:nvSpPr>
          <p:spPr bwMode="auto">
            <a:xfrm>
              <a:off x="1756819" y="1295400"/>
              <a:ext cx="6066793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800" b="1" dirty="0">
                  <a:solidFill>
                    <a:srgbClr val="3333CC"/>
                  </a:solidFill>
                </a:rPr>
                <a:t>AV-1 </a:t>
              </a:r>
              <a:r>
                <a:rPr lang="en-US" sz="1800" b="1" i="1" dirty="0">
                  <a:solidFill>
                    <a:srgbClr val="3333CC"/>
                  </a:solidFill>
                </a:rPr>
                <a:t>“Over Storm” Instrument Configuration</a:t>
              </a:r>
              <a:endParaRPr lang="en-US" sz="1800" b="1" i="1" u="sng" dirty="0">
                <a:solidFill>
                  <a:srgbClr val="3333CC"/>
                </a:solidFill>
              </a:endParaRPr>
            </a:p>
          </p:txBody>
        </p:sp>
        <p:sp>
          <p:nvSpPr>
            <p:cNvPr id="16" name="Text Box 46"/>
            <p:cNvSpPr txBox="1">
              <a:spLocks noChangeArrowheads="1"/>
            </p:cNvSpPr>
            <p:nvPr/>
          </p:nvSpPr>
          <p:spPr bwMode="auto">
            <a:xfrm>
              <a:off x="990600" y="1638300"/>
              <a:ext cx="664441" cy="423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9pPr>
            </a:lstStyle>
            <a:p>
              <a:pPr algn="ctr"/>
              <a:r>
                <a:rPr lang="en-US" sz="900" b="1" i="1" dirty="0">
                  <a:solidFill>
                    <a:srgbClr val="3333CC"/>
                  </a:solidFill>
                </a:rPr>
                <a:t>871</a:t>
              </a:r>
              <a:r>
                <a:rPr lang="en-US" sz="900" b="1" i="1" dirty="0"/>
                <a:t/>
              </a:r>
              <a:br>
                <a:rPr lang="en-US" sz="900" b="1" i="1" dirty="0"/>
              </a:br>
              <a:r>
                <a:rPr lang="en-US" sz="900" b="1" i="1" dirty="0"/>
                <a:t>(AV-1)</a:t>
              </a:r>
            </a:p>
          </p:txBody>
        </p:sp>
        <p:sp>
          <p:nvSpPr>
            <p:cNvPr id="3" name="Rectangle 2"/>
            <p:cNvSpPr/>
            <p:nvPr/>
          </p:nvSpPr>
          <p:spPr bwMode="auto">
            <a:xfrm rot="20494779">
              <a:off x="6413767" y="3473159"/>
              <a:ext cx="304216" cy="12878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124" charset="-128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2286000" y="3265212"/>
              <a:ext cx="685800" cy="17354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124" charset="-128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2742650" y="3259016"/>
              <a:ext cx="304216" cy="12878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124" charset="-128"/>
              </a:endParaRPr>
            </a:p>
          </p:txBody>
        </p:sp>
        <p:sp>
          <p:nvSpPr>
            <p:cNvPr id="14" name="Text Box 46"/>
            <p:cNvSpPr txBox="1">
              <a:spLocks noChangeArrowheads="1"/>
            </p:cNvSpPr>
            <p:nvPr/>
          </p:nvSpPr>
          <p:spPr bwMode="auto">
            <a:xfrm>
              <a:off x="2109208" y="3614508"/>
              <a:ext cx="633442" cy="261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8" charset="-128"/>
                </a:defRPr>
              </a:lvl9pPr>
            </a:lstStyle>
            <a:p>
              <a:pPr algn="ctr"/>
              <a:r>
                <a:rPr lang="en-US" sz="1100" b="1" dirty="0"/>
                <a:t>HIRAD</a:t>
              </a:r>
            </a:p>
          </p:txBody>
        </p:sp>
        <p:sp>
          <p:nvSpPr>
            <p:cNvPr id="17" name="Line 60"/>
            <p:cNvSpPr>
              <a:spLocks noChangeShapeType="1"/>
            </p:cNvSpPr>
            <p:nvPr/>
          </p:nvSpPr>
          <p:spPr bwMode="auto">
            <a:xfrm flipV="1">
              <a:off x="2425928" y="3352800"/>
              <a:ext cx="126143" cy="3060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17484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fld id="{479E4225-A10F-9A4C-9AB4-A62044F3F9E6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4800" y="1219200"/>
            <a:ext cx="6400800" cy="3657600"/>
            <a:chOff x="1468437" y="1574268"/>
            <a:chExt cx="5893897" cy="2981924"/>
          </a:xfrm>
        </p:grpSpPr>
        <p:pic>
          <p:nvPicPr>
            <p:cNvPr id="44035" name="Picture 3" descr="\\DFRCFS01\dfratell$\My Documents\My Pictures\1 -NASA-related\1 --Global Hawk\5 - GRIP '10 Campaign\med_res_jpegs\ED10-0233-06.jpg"/>
            <p:cNvPicPr>
              <a:picLocks noChangeAspect="1" noChangeArrowheads="1"/>
            </p:cNvPicPr>
            <p:nvPr/>
          </p:nvPicPr>
          <p:blipFill>
            <a:blip r:embed="rId3"/>
            <a:srcRect l="9813" t="16760" r="-3463" b="12169"/>
            <a:stretch>
              <a:fillRect/>
            </a:stretch>
          </p:blipFill>
          <p:spPr bwMode="auto">
            <a:xfrm>
              <a:off x="1468437" y="1574268"/>
              <a:ext cx="5893897" cy="2981924"/>
            </a:xfrm>
            <a:prstGeom prst="rect">
              <a:avLst/>
            </a:prstGeom>
            <a:noFill/>
          </p:spPr>
        </p:pic>
        <p:sp>
          <p:nvSpPr>
            <p:cNvPr id="8" name="Oval 7"/>
            <p:cNvSpPr/>
            <p:nvPr/>
          </p:nvSpPr>
          <p:spPr>
            <a:xfrm>
              <a:off x="1922265" y="3233826"/>
              <a:ext cx="1808594" cy="772659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4036" name="Picture 4" descr="\\DFRCFS01\dfratell$\My Documents\My Pictures\1 -NASA-related\1 --Global Hawk\1 - Sony Camera shots\HAMSR\Med Res\HAMSR in Zone-3 Housing Mount.jpg"/>
          <p:cNvPicPr>
            <a:picLocks noChangeAspect="1" noChangeArrowheads="1"/>
          </p:cNvPicPr>
          <p:nvPr/>
        </p:nvPicPr>
        <p:blipFill>
          <a:blip r:embed="rId4"/>
          <a:srcRect l="12355" t="13622" r="18846" b="9402"/>
          <a:stretch>
            <a:fillRect/>
          </a:stretch>
        </p:blipFill>
        <p:spPr bwMode="auto">
          <a:xfrm>
            <a:off x="5797487" y="4084864"/>
            <a:ext cx="2516379" cy="2111604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817503" y="214052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HAMSR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1"/>
          <p:cNvSpPr txBox="1">
            <a:spLocks/>
          </p:cNvSpPr>
          <p:nvPr/>
        </p:nvSpPr>
        <p:spPr>
          <a:xfrm>
            <a:off x="1219200" y="5140666"/>
            <a:ext cx="3401870" cy="10668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lvl="0" indent="-256032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1800" b="1" i="1" u="sng" dirty="0"/>
              <a:t>Issues / Status </a:t>
            </a:r>
            <a:r>
              <a:rPr kumimoji="0" lang="en-US" sz="1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:</a:t>
            </a:r>
            <a:endParaRPr kumimoji="0" lang="en-US" sz="1800" b="1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800" i="1" noProof="0" dirty="0" smtClean="0">
                <a:latin typeface="+mn-lt"/>
                <a:ea typeface="+mn-ea"/>
              </a:rPr>
              <a:t>Ready</a:t>
            </a:r>
            <a:endParaRPr lang="en-US" sz="1800" i="1" noProof="0" dirty="0" smtClean="0"/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8467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fld id="{479E4225-A10F-9A4C-9AB4-A62044F3F9E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3011" name="Picture 3" descr="\\DFRCFS01\dfratell$\My Documents\My Pictures\1 -NASA-related\1 --Global Hawk\1 - Sony Camera shots\HIWRAP mount\HIWRAP initial installation\Med Res\DSC00721.jpg"/>
          <p:cNvPicPr>
            <a:picLocks noChangeAspect="1" noChangeArrowheads="1"/>
          </p:cNvPicPr>
          <p:nvPr/>
        </p:nvPicPr>
        <p:blipFill>
          <a:blip r:embed="rId3"/>
          <a:srcRect t="11009" b="5937"/>
          <a:stretch>
            <a:fillRect/>
          </a:stretch>
        </p:blipFill>
        <p:spPr bwMode="auto">
          <a:xfrm>
            <a:off x="187017" y="1066800"/>
            <a:ext cx="4315968" cy="26884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3012" name="Picture 4" descr="\\DFRCFS01\dfratell$\My Documents\My Pictures\1 -NASA-related\1 --Global Hawk\1 - Sony Camera shots\HIWRAP mount\HIWRAP initial installation\Med Res\DSC00770.jpg"/>
          <p:cNvPicPr>
            <a:picLocks noChangeAspect="1" noChangeArrowheads="1"/>
          </p:cNvPicPr>
          <p:nvPr/>
        </p:nvPicPr>
        <p:blipFill>
          <a:blip r:embed="rId4"/>
          <a:srcRect t="11442" b="5505"/>
          <a:stretch>
            <a:fillRect/>
          </a:stretch>
        </p:blipFill>
        <p:spPr bwMode="auto">
          <a:xfrm>
            <a:off x="4642575" y="1066800"/>
            <a:ext cx="4315968" cy="26884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6" name="Picture 2" descr="\\DFRCFS01\dfratell$\My Documents\My Pictures\1 -NASA-related\1 --Global Hawk\5 - GRIP '10 Campaign\med_res_jpegs\ED10-0233-05.jpg"/>
          <p:cNvPicPr>
            <a:picLocks noChangeAspect="1" noChangeArrowheads="1"/>
          </p:cNvPicPr>
          <p:nvPr/>
        </p:nvPicPr>
        <p:blipFill>
          <a:blip r:embed="rId5"/>
          <a:srcRect l="9622" t="29335" r="-1963" b="17743"/>
          <a:stretch>
            <a:fillRect/>
          </a:stretch>
        </p:blipFill>
        <p:spPr bwMode="auto">
          <a:xfrm>
            <a:off x="4636863" y="4552929"/>
            <a:ext cx="4434840" cy="20333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17503" y="214053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HIWRAP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6</a:t>
            </a:fld>
            <a:endParaRPr lang="en-US" sz="1400" dirty="0" smtClean="0"/>
          </a:p>
        </p:txBody>
      </p:sp>
      <p:sp>
        <p:nvSpPr>
          <p:cNvPr id="9" name="Content Placeholder 1"/>
          <p:cNvSpPr txBox="1">
            <a:spLocks/>
          </p:cNvSpPr>
          <p:nvPr/>
        </p:nvSpPr>
        <p:spPr>
          <a:xfrm>
            <a:off x="609600" y="4274210"/>
            <a:ext cx="3581400" cy="197418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lvl="0" indent="-256032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1800" b="1" i="1" u="sng" dirty="0"/>
              <a:t>Issues / Status </a:t>
            </a:r>
            <a:r>
              <a:rPr kumimoji="0" lang="en-US" sz="18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:</a:t>
            </a:r>
            <a:endParaRPr kumimoji="0" lang="en-US" sz="1800" b="1" i="1" u="sng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800" i="1" noProof="0" dirty="0" smtClean="0">
                <a:latin typeface="+mn-lt"/>
                <a:ea typeface="+mn-ea"/>
              </a:rPr>
              <a:t>- Battery Backup remote Command Circuit being installed on GH.</a:t>
            </a:r>
          </a:p>
          <a:p>
            <a:pPr marL="109538" marR="0" lvl="0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800" i="1" noProof="0" dirty="0" smtClean="0"/>
              <a:t>- Zone-12/16 Heat issue being worked by GSFC/DFRC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09368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fld id="{479E4225-A10F-9A4C-9AB4-A62044F3F9E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17503" y="214053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HIRAD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228600" y="5029200"/>
            <a:ext cx="3071643" cy="111375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US" sz="18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Issues</a:t>
            </a:r>
            <a:r>
              <a:rPr kumimoji="0" lang="en-US" sz="1800" b="1" i="1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/ Status</a:t>
            </a:r>
            <a:r>
              <a:rPr kumimoji="0" lang="en-US" sz="18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:</a:t>
            </a:r>
            <a:endParaRPr kumimoji="0" lang="en-US" sz="1800" b="1" i="1" u="sng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800" i="1" noProof="0" dirty="0" smtClean="0">
                <a:latin typeface="+mn-lt"/>
                <a:ea typeface="+mn-ea"/>
              </a:rPr>
              <a:t>RF issue being worked</a:t>
            </a:r>
            <a:endParaRPr lang="en-US" sz="1800" i="1" noProof="0" dirty="0" smtClean="0"/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Picture 4" descr="C:\Users\dfratell\Documents\My Pictures\1 -NASA-related\1 --Global Hawk\1 - Payload Instruments\HIRAD\Med Res\HIRAD 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1" b="23704"/>
          <a:stretch/>
        </p:blipFill>
        <p:spPr bwMode="auto">
          <a:xfrm>
            <a:off x="152400" y="990600"/>
            <a:ext cx="780720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fratell\Documents\My Pictures\1 -NASA-related\1 --Global Hawk\1 - Payload Instruments\HIRAD\Med Res\HIRAD -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3" t="16393" r="5073" b="24422"/>
          <a:stretch/>
        </p:blipFill>
        <p:spPr bwMode="auto">
          <a:xfrm>
            <a:off x="4191000" y="4343400"/>
            <a:ext cx="4562738" cy="2367834"/>
          </a:xfrm>
          <a:prstGeom prst="rect">
            <a:avLst/>
          </a:prstGeom>
          <a:noFill/>
          <a:ln w="222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9537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\\DFRCFS01\dfratell$\My Documents\3 - My Graphics\1- NASA related\Global Hawk - Mission Related\HS3 related\HS3 2011 Inst. Config Overview v1.jpg"/>
          <p:cNvPicPr>
            <a:picLocks noChangeAspect="1" noChangeArrowheads="1"/>
          </p:cNvPicPr>
          <p:nvPr/>
        </p:nvPicPr>
        <p:blipFill rotWithShape="1">
          <a:blip r:embed="rId2"/>
          <a:srcRect t="50000"/>
          <a:stretch/>
        </p:blipFill>
        <p:spPr bwMode="auto">
          <a:xfrm>
            <a:off x="936299" y="1524000"/>
            <a:ext cx="7136048" cy="276155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05840" y="235131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HS3 Payload on AV-6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8</a:t>
            </a:fld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5020478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\\DFRCFS01\dfratell$\My Documents\My Pictures\1 -NASA-related\1 --Global Hawk\4 - GloPac 2010 Campaign\Instrument Closeout\ED10-0065-65.jpg"/>
          <p:cNvPicPr>
            <a:picLocks noChangeAspect="1" noChangeArrowheads="1"/>
          </p:cNvPicPr>
          <p:nvPr/>
        </p:nvPicPr>
        <p:blipFill>
          <a:blip r:embed="rId3"/>
          <a:srcRect t="10396" b="15734"/>
          <a:stretch>
            <a:fillRect/>
          </a:stretch>
        </p:blipFill>
        <p:spPr bwMode="auto">
          <a:xfrm>
            <a:off x="152400" y="898984"/>
            <a:ext cx="4809070" cy="26772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17503" y="214053"/>
            <a:ext cx="738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CPL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9330" name="Picture 2" descr="\\DFRCFS01\dfratell$\My Documents\My Pictures\1 -NASA-related\1 --Global Hawk\1 - Payload Instruments\MMS\DSC01768 -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2" t="18108" b="23104"/>
          <a:stretch/>
        </p:blipFill>
        <p:spPr bwMode="auto">
          <a:xfrm>
            <a:off x="5181600" y="990600"/>
            <a:ext cx="3361630" cy="3089031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8" name="Picture 2" descr="\\DFRCFS01\dfratell$\My Documents\My Pictures\1 -NASA-related\1 --Global Hawk\1 - Payload Instruments\CPL\UAV-CPL Mounted in Payload Fixtur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299" y="3452986"/>
            <a:ext cx="3347523" cy="3111187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</p:pic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162800" y="6553200"/>
            <a:ext cx="1905000" cy="457200"/>
          </a:xfrm>
          <a:noFill/>
        </p:spPr>
        <p:txBody>
          <a:bodyPr/>
          <a:lstStyle/>
          <a:p>
            <a:fld id="{F66A91F8-C656-4F41-8E6B-F61894B7057E}" type="slidenum">
              <a:rPr lang="en-US" smtClean="0"/>
              <a:pPr/>
              <a:t>9</a:t>
            </a:fld>
            <a:endParaRPr lang="en-US" sz="1400" dirty="0" smtClean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4114800" y="4572000"/>
            <a:ext cx="2590800" cy="914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lvl="0" indent="-256032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1800" b="1" i="1" u="sng" dirty="0"/>
              <a:t>Issues / Status:</a:t>
            </a: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r>
              <a:rPr lang="en-US" sz="1800" i="1" noProof="0" dirty="0" smtClean="0">
                <a:latin typeface="+mn-lt"/>
                <a:ea typeface="+mn-ea"/>
              </a:rPr>
              <a:t>None</a:t>
            </a:r>
          </a:p>
          <a:p>
            <a:pPr marL="109538" marR="0" lvl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SzPct val="100000"/>
              <a:tabLst/>
              <a:defRPr/>
            </a:pPr>
            <a:endParaRPr lang="en-US" sz="1800" i="1" noProof="0" dirty="0" smtClean="0"/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5270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2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2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20632</TotalTime>
  <Words>482</Words>
  <Application>Microsoft Office PowerPoint</Application>
  <PresentationFormat>On-screen Show (4:3)</PresentationFormat>
  <Paragraphs>118</Paragraphs>
  <Slides>21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Integration, Testing, Safety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Flight Operation – Timeline</vt:lpstr>
      <vt:lpstr>PowerPoint Presentation</vt:lpstr>
    </vt:vector>
  </TitlesOfParts>
  <Company>ACS-GS/CETI 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ODIN Enterprise</dc:creator>
  <cp:lastModifiedBy>David J. Fratello</cp:lastModifiedBy>
  <cp:revision>1384</cp:revision>
  <cp:lastPrinted>2009-05-26T17:44:27Z</cp:lastPrinted>
  <dcterms:created xsi:type="dcterms:W3CDTF">2011-08-15T17:44:00Z</dcterms:created>
  <dcterms:modified xsi:type="dcterms:W3CDTF">2013-05-08T20:23:17Z</dcterms:modified>
</cp:coreProperties>
</file>