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7" r:id="rId5"/>
    <p:sldId id="262" r:id="rId6"/>
    <p:sldId id="263" r:id="rId7"/>
    <p:sldId id="264" r:id="rId8"/>
    <p:sldId id="265" r:id="rId9"/>
    <p:sldId id="266" r:id="rId10"/>
    <p:sldId id="268" r:id="rId11"/>
    <p:sldId id="259" r:id="rId12"/>
    <p:sldId id="261" r:id="rId13"/>
    <p:sldId id="269" r:id="rId14"/>
    <p:sldId id="273" r:id="rId15"/>
    <p:sldId id="270" r:id="rId16"/>
    <p:sldId id="260" r:id="rId17"/>
    <p:sldId id="271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5AC6C-F405-4142-8D8E-538726F354AF}" type="datetimeFigureOut">
              <a:rPr lang="en-US" smtClean="0"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FA4FB-5EC4-A249-B248-41D347EAED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SEAC4RS Hurricane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>
              <a:buFont typeface="Arial"/>
              <a:buChar char="•"/>
            </a:pPr>
            <a:r>
              <a:rPr lang="en-US" sz="2400" dirty="0" smtClean="0"/>
              <a:t>Brief Description of SEAC4RS</a:t>
            </a:r>
          </a:p>
          <a:p>
            <a:pPr algn="l">
              <a:buFont typeface="Arial"/>
              <a:buChar char="•"/>
            </a:pPr>
            <a:r>
              <a:rPr lang="en-US" sz="2400" dirty="0" smtClean="0"/>
              <a:t>Science Objectives of SEAC4RS Hurricane Component</a:t>
            </a:r>
          </a:p>
          <a:p>
            <a:pPr algn="l">
              <a:buFont typeface="Arial"/>
              <a:buChar char="•"/>
            </a:pPr>
            <a:r>
              <a:rPr lang="en-US" sz="2400" dirty="0" smtClean="0"/>
              <a:t>How both experiments can benefit</a:t>
            </a:r>
          </a:p>
          <a:p>
            <a:pPr algn="l">
              <a:buFont typeface="Arial"/>
              <a:buChar char="•"/>
            </a:pPr>
            <a:r>
              <a:rPr lang="en-US" sz="2400" dirty="0" smtClean="0"/>
              <a:t>Sample flight plans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3941" y="531922"/>
            <a:ext cx="8847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SEAC4RS = Studies of Emissions and Atmospheric Composition, Clouds, and Climate Coupling</a:t>
            </a:r>
          </a:p>
          <a:p>
            <a:r>
              <a:rPr lang="en-US" dirty="0"/>
              <a:t>b</a:t>
            </a:r>
            <a:r>
              <a:rPr lang="en-US" dirty="0" smtClean="0"/>
              <a:t>y Regional Surveys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5923"/>
            <a:ext cx="8229600" cy="1143000"/>
          </a:xfrm>
        </p:spPr>
        <p:txBody>
          <a:bodyPr/>
          <a:lstStyle/>
          <a:p>
            <a:r>
              <a:rPr lang="en-US" dirty="0" smtClean="0"/>
              <a:t>Benefits of Interaction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Payload (DC-8) (http://espo.nasa.gov/missions/seac4rs/content/instruments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Chemistry and Tracers (long list)</a:t>
            </a:r>
          </a:p>
          <a:p>
            <a:r>
              <a:rPr lang="en-US" sz="2800" dirty="0" err="1" smtClean="0"/>
              <a:t>Radiative</a:t>
            </a:r>
            <a:r>
              <a:rPr lang="en-US" sz="2800" dirty="0" smtClean="0"/>
              <a:t> flux measurements</a:t>
            </a:r>
          </a:p>
          <a:p>
            <a:r>
              <a:rPr lang="en-US" sz="2800" dirty="0" smtClean="0">
                <a:solidFill>
                  <a:srgbClr val="0000FF"/>
                </a:solidFill>
              </a:rPr>
              <a:t>In situ Aerosols (composition, size distribution, </a:t>
            </a:r>
            <a:r>
              <a:rPr lang="en-US" sz="2800" dirty="0" err="1" smtClean="0">
                <a:solidFill>
                  <a:srgbClr val="0000FF"/>
                </a:solidFill>
              </a:rPr>
              <a:t>hydroscopicity</a:t>
            </a:r>
            <a:r>
              <a:rPr lang="en-US" sz="2800" dirty="0" smtClean="0">
                <a:solidFill>
                  <a:srgbClr val="0000FF"/>
                </a:solidFill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</a:rPr>
              <a:t>nephelometer</a:t>
            </a:r>
            <a:r>
              <a:rPr lang="en-US" sz="2800" dirty="0" smtClean="0">
                <a:solidFill>
                  <a:srgbClr val="0000FF"/>
                </a:solidFill>
              </a:rPr>
              <a:t> etc)</a:t>
            </a:r>
          </a:p>
          <a:p>
            <a:r>
              <a:rPr lang="en-US" sz="2800" dirty="0" smtClean="0"/>
              <a:t>Remote Aerosols (Aerosol AOD, </a:t>
            </a:r>
            <a:r>
              <a:rPr lang="en-US" sz="2800" dirty="0" smtClean="0">
                <a:solidFill>
                  <a:srgbClr val="0000FF"/>
                </a:solidFill>
              </a:rPr>
              <a:t>DIAL</a:t>
            </a:r>
            <a:r>
              <a:rPr lang="en-US" sz="2800" dirty="0" smtClean="0"/>
              <a:t>)</a:t>
            </a:r>
          </a:p>
          <a:p>
            <a:r>
              <a:rPr lang="en-US" sz="2800" dirty="0" smtClean="0">
                <a:solidFill>
                  <a:srgbClr val="0000FF"/>
                </a:solidFill>
              </a:rPr>
              <a:t>Airborne </a:t>
            </a:r>
            <a:r>
              <a:rPr lang="en-US" sz="2800" dirty="0" err="1" smtClean="0">
                <a:solidFill>
                  <a:srgbClr val="0000FF"/>
                </a:solidFill>
              </a:rPr>
              <a:t>Precip</a:t>
            </a:r>
            <a:r>
              <a:rPr lang="en-US" sz="2800" dirty="0" smtClean="0">
                <a:solidFill>
                  <a:srgbClr val="0000FF"/>
                </a:solidFill>
              </a:rPr>
              <a:t> radar</a:t>
            </a:r>
          </a:p>
          <a:p>
            <a:r>
              <a:rPr lang="en-US" sz="2800" dirty="0" smtClean="0">
                <a:solidFill>
                  <a:srgbClr val="0000FF"/>
                </a:solidFill>
              </a:rPr>
              <a:t>In situ ice crystals and CCN (2 instrument packages)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Payload (ER-2) (http://espo.nasa.gov/missions/seac4rs/content/instruments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</a:rPr>
              <a:t>Polarimeters</a:t>
            </a:r>
            <a:r>
              <a:rPr lang="en-US" sz="2800" dirty="0" smtClean="0">
                <a:solidFill>
                  <a:srgbClr val="0000FF"/>
                </a:solidFill>
              </a:rPr>
              <a:t> (2) RSP and </a:t>
            </a:r>
            <a:r>
              <a:rPr lang="en-US" sz="2800" dirty="0" err="1" smtClean="0">
                <a:solidFill>
                  <a:srgbClr val="0000FF"/>
                </a:solidFill>
              </a:rPr>
              <a:t>AirMSPI</a:t>
            </a:r>
            <a:endParaRPr lang="en-US" sz="2800" dirty="0" smtClean="0">
              <a:solidFill>
                <a:srgbClr val="0000FF"/>
              </a:solidFill>
            </a:endParaRPr>
          </a:p>
          <a:p>
            <a:r>
              <a:rPr lang="en-US" sz="2800" dirty="0" smtClean="0"/>
              <a:t>Radiometers</a:t>
            </a:r>
          </a:p>
          <a:p>
            <a:r>
              <a:rPr lang="en-US" sz="2800" dirty="0" smtClean="0"/>
              <a:t>In situ chemistry</a:t>
            </a:r>
          </a:p>
          <a:p>
            <a:r>
              <a:rPr lang="en-US" sz="2800" dirty="0" smtClean="0">
                <a:solidFill>
                  <a:srgbClr val="0000FF"/>
                </a:solidFill>
              </a:rPr>
              <a:t>CPL</a:t>
            </a:r>
          </a:p>
          <a:p>
            <a:r>
              <a:rPr lang="en-US" sz="2800" dirty="0" err="1" smtClean="0">
                <a:solidFill>
                  <a:srgbClr val="0000FF"/>
                </a:solidFill>
              </a:rPr>
              <a:t>eMAS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</a:p>
          <a:p>
            <a:endParaRPr lang="en-US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24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Interaction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5878"/>
            <a:ext cx="8229600" cy="602212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Environmental payload</a:t>
            </a:r>
          </a:p>
          <a:p>
            <a:pPr lvl="1"/>
            <a:r>
              <a:rPr lang="en-US" sz="2400" dirty="0" err="1" smtClean="0"/>
              <a:t>Dropsondes</a:t>
            </a:r>
            <a:r>
              <a:rPr lang="en-US" sz="2400" dirty="0" smtClean="0"/>
              <a:t> can give us half hour delay outflow structure information</a:t>
            </a:r>
          </a:p>
          <a:p>
            <a:pPr lvl="1"/>
            <a:r>
              <a:rPr lang="en-US" sz="2400" dirty="0" smtClean="0"/>
              <a:t>In situ and DC-8 radar information subbing for some of the over-storm instruments?</a:t>
            </a:r>
          </a:p>
          <a:p>
            <a:r>
              <a:rPr lang="en-US" sz="2400" dirty="0" smtClean="0"/>
              <a:t>Over-Storm payload</a:t>
            </a:r>
          </a:p>
          <a:p>
            <a:pPr lvl="1"/>
            <a:r>
              <a:rPr lang="en-US" sz="2400" dirty="0" smtClean="0"/>
              <a:t>CPL on ER-2 – one of the instruments on the environmental payload</a:t>
            </a:r>
          </a:p>
          <a:p>
            <a:pPr lvl="1"/>
            <a:r>
              <a:rPr lang="en-US" sz="2400" dirty="0" smtClean="0"/>
              <a:t>Comparison of radars on DC-8 and GH</a:t>
            </a:r>
          </a:p>
          <a:p>
            <a:pPr lvl="1"/>
            <a:r>
              <a:rPr lang="en-US" sz="2400" dirty="0" smtClean="0"/>
              <a:t>In situ micro information helps interpret GH radar data</a:t>
            </a:r>
          </a:p>
          <a:p>
            <a:r>
              <a:rPr lang="en-US" sz="2400" dirty="0" smtClean="0"/>
              <a:t>For us, the most important benefit is probably the expertise of the HS3 forecast team in figuring out where to fly as the hurricane evolves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1984852" y="2009775"/>
            <a:ext cx="5174295" cy="2838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4461" y="333413"/>
            <a:ext cx="77438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Interest expressed in Sahara dust.  This would require a suitcase flight, preferably</a:t>
            </a:r>
          </a:p>
          <a:p>
            <a:r>
              <a:rPr lang="en-US" dirty="0" smtClean="0"/>
              <a:t>In August.  HOWEVER, there are a lot of objectives (SE Chemistry, North</a:t>
            </a:r>
          </a:p>
          <a:p>
            <a:r>
              <a:rPr lang="en-US" dirty="0" smtClean="0"/>
              <a:t>American Monsoon) that are </a:t>
            </a:r>
            <a:r>
              <a:rPr lang="en-US" dirty="0" err="1" smtClean="0"/>
              <a:t>focussed</a:t>
            </a:r>
            <a:r>
              <a:rPr lang="en-US" dirty="0" smtClean="0"/>
              <a:t> on August (plus you are not there in</a:t>
            </a:r>
          </a:p>
          <a:p>
            <a:r>
              <a:rPr lang="en-US" dirty="0" smtClean="0"/>
              <a:t>August??).  Suitcase flight to PR would exclude the ER-2.  If we have had no</a:t>
            </a:r>
          </a:p>
          <a:p>
            <a:r>
              <a:rPr lang="en-US" dirty="0" smtClean="0"/>
              <a:t>Hurricane flights by Sep 10, would probably consider a suitcase flight to get one.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47101"/>
            <a:ext cx="8229600" cy="1143000"/>
          </a:xfrm>
        </p:spPr>
        <p:txBody>
          <a:bodyPr/>
          <a:lstStyle/>
          <a:p>
            <a:r>
              <a:rPr lang="en-US" dirty="0" smtClean="0"/>
              <a:t>Sample flight plans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Aircraft specs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DC-8 – commercial aircraft, 10 hour typical flight time, 220 </a:t>
            </a:r>
            <a:r>
              <a:rPr lang="en-US" dirty="0" err="1" smtClean="0"/>
              <a:t>m/s</a:t>
            </a:r>
            <a:r>
              <a:rPr lang="en-US" dirty="0" smtClean="0"/>
              <a:t> (GH is 175 </a:t>
            </a:r>
            <a:r>
              <a:rPr lang="en-US" dirty="0" err="1" smtClean="0"/>
              <a:t>m/s</a:t>
            </a:r>
            <a:r>
              <a:rPr lang="en-US" dirty="0" smtClean="0"/>
              <a:t>), cruise ceiling 39kft (41kft last 2-3 hours).</a:t>
            </a:r>
          </a:p>
          <a:p>
            <a:r>
              <a:rPr lang="en-US" dirty="0" smtClean="0"/>
              <a:t>ER-2 – 8 hour typical flight time, can go 10 hours for a few flights, 200 </a:t>
            </a:r>
            <a:r>
              <a:rPr lang="en-US" dirty="0" err="1" smtClean="0"/>
              <a:t>m/s</a:t>
            </a:r>
            <a:r>
              <a:rPr lang="en-US" dirty="0" smtClean="0"/>
              <a:t>, typical cruise is 65kft (higher than GH by ~5kft), ceiling 70 </a:t>
            </a:r>
            <a:r>
              <a:rPr lang="en-US" dirty="0" err="1" smtClean="0"/>
              <a:t>kft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9" y="1002373"/>
            <a:ext cx="7475306" cy="4634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14641" y="6282903"/>
            <a:ext cx="3252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(from Peter Black’s presentation)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6449" y="5636572"/>
            <a:ext cx="8098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Max outflow is at 14 km, DC-8 ceiling is about 13 km, so having ER-2 make soundings</a:t>
            </a:r>
          </a:p>
          <a:p>
            <a:r>
              <a:rPr lang="en-US" dirty="0" smtClean="0"/>
              <a:t>outside storm in outflow is preferable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28989" y="163546"/>
            <a:ext cx="467708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Why do we need the ER-2?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ur_2011082618_1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09461"/>
            <a:ext cx="4385430" cy="4385430"/>
          </a:xfrm>
          <a:prstGeom prst="rect">
            <a:avLst/>
          </a:prstGeom>
        </p:spPr>
      </p:pic>
      <p:pic>
        <p:nvPicPr>
          <p:cNvPr id="3" name="Picture 2" descr="hur_2011082618_9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065" y="1809462"/>
            <a:ext cx="4356935" cy="43569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8713" y="55135"/>
            <a:ext cx="8279805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Atlantic Hurricane (Irene, 2011).  Black, DC8, Red, ER2</a:t>
            </a:r>
          </a:p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DC8 inflow run south of storm, spiral up at SE corner, outflow run north, </a:t>
            </a:r>
            <a:r>
              <a:rPr lang="en-US" dirty="0" err="1" smtClean="0"/>
              <a:t>rainband</a:t>
            </a:r>
            <a:endParaRPr lang="en-US" dirty="0" smtClean="0"/>
          </a:p>
          <a:p>
            <a:r>
              <a:rPr lang="en-US" dirty="0" smtClean="0"/>
              <a:t>run, cross-storm run (with ER-2), head home.  ER-2 heads east of storm to do a vertical</a:t>
            </a:r>
          </a:p>
          <a:p>
            <a:r>
              <a:rPr lang="en-US" dirty="0" smtClean="0"/>
              <a:t>Penetration of the outflow (down to 45 </a:t>
            </a:r>
            <a:r>
              <a:rPr lang="en-US" dirty="0" err="1" smtClean="0"/>
              <a:t>kft</a:t>
            </a:r>
            <a:r>
              <a:rPr lang="en-US" dirty="0" smtClean="0"/>
              <a:t> or lower if possible, in line dive), crosses</a:t>
            </a:r>
          </a:p>
          <a:p>
            <a:r>
              <a:rPr lang="en-US" dirty="0" smtClean="0"/>
              <a:t>Storm with DC-8 and GH, heads home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ur_2004091512_1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0704"/>
            <a:ext cx="4367296" cy="4367296"/>
          </a:xfrm>
          <a:prstGeom prst="rect">
            <a:avLst/>
          </a:prstGeom>
        </p:spPr>
      </p:pic>
      <p:pic>
        <p:nvPicPr>
          <p:cNvPr id="3" name="Picture 2" descr="hur_2004091512_9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705" y="2490704"/>
            <a:ext cx="4367295" cy="43672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6692" y="0"/>
            <a:ext cx="802226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Gulf Hurricane (we should be so lucky).  </a:t>
            </a:r>
          </a:p>
          <a:p>
            <a:endParaRPr lang="en-US" dirty="0" smtClean="0"/>
          </a:p>
          <a:p>
            <a:r>
              <a:rPr lang="en-US" dirty="0" smtClean="0"/>
              <a:t>DC8 heads SE at cruise, spiral to low altitude for BL run to Daytona Beach (?), spiral</a:t>
            </a:r>
          </a:p>
          <a:p>
            <a:r>
              <a:rPr lang="en-US" dirty="0" smtClean="0"/>
              <a:t> up to sample outflow and cruise northwestward.  Do figure 4 across storm, along</a:t>
            </a:r>
          </a:p>
          <a:p>
            <a:r>
              <a:rPr lang="en-US" dirty="0" smtClean="0"/>
              <a:t>With a GW run to the west, and a microphysics run through the rain band.</a:t>
            </a:r>
          </a:p>
          <a:p>
            <a:endParaRPr lang="en-US" dirty="0" smtClean="0"/>
          </a:p>
          <a:p>
            <a:r>
              <a:rPr lang="en-US" dirty="0" smtClean="0"/>
              <a:t>ER2 can probably do two in line dips to the east and (maybe) north-northeast of the</a:t>
            </a:r>
          </a:p>
          <a:p>
            <a:r>
              <a:rPr lang="en-US" dirty="0" smtClean="0"/>
              <a:t>Storm prior to coordinating with other aircraft on at least one over-eye run in the</a:t>
            </a:r>
          </a:p>
          <a:p>
            <a:r>
              <a:rPr lang="en-US" dirty="0" smtClean="0"/>
              <a:t>Figure 4.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Four Focused </a:t>
            </a:r>
            <a:r>
              <a:rPr lang="en-US" dirty="0" smtClean="0">
                <a:solidFill>
                  <a:srgbClr val="0000FF"/>
                </a:solidFill>
              </a:rPr>
              <a:t>Studies using a DC-8 and ER-2 aircraft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417638"/>
            <a:ext cx="8978900" cy="4708525"/>
          </a:xfrm>
        </p:spPr>
        <p:txBody>
          <a:bodyPr>
            <a:normAutofit/>
          </a:bodyPr>
          <a:lstStyle/>
          <a:p>
            <a:r>
              <a:rPr lang="en-US" b="1" dirty="0" smtClean="0"/>
              <a:t>Air chemistry over the Southeastern U.S. (Discover-AQ, SENEX)</a:t>
            </a:r>
          </a:p>
          <a:p>
            <a:endParaRPr lang="en-US" b="1" dirty="0" smtClean="0"/>
          </a:p>
          <a:p>
            <a:r>
              <a:rPr lang="en-US" b="1" dirty="0" smtClean="0"/>
              <a:t>Forest Fires –(BBOP)</a:t>
            </a:r>
          </a:p>
          <a:p>
            <a:endParaRPr lang="en-US" b="1" dirty="0" smtClean="0"/>
          </a:p>
          <a:p>
            <a:r>
              <a:rPr lang="en-US" b="1" dirty="0" smtClean="0"/>
              <a:t>North American Monsoon </a:t>
            </a:r>
          </a:p>
          <a:p>
            <a:endParaRPr lang="en-US" b="1" dirty="0" smtClean="0"/>
          </a:p>
          <a:p>
            <a:r>
              <a:rPr lang="en-US" b="1" dirty="0" smtClean="0"/>
              <a:t>Hurricanes</a:t>
            </a:r>
            <a:r>
              <a:rPr lang="en-US" dirty="0" smtClean="0"/>
              <a:t>- </a:t>
            </a:r>
            <a:r>
              <a:rPr lang="en-US" b="1" dirty="0" smtClean="0"/>
              <a:t>HS3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p="http://schemas.openxmlformats.org/presentationml/2006/main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028700" y="1200328"/>
            <a:ext cx="6870700" cy="5657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157" y="401656"/>
            <a:ext cx="7419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 2, and 3 hour transits (raw flight time, not including TO/L diddling) for DC-8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33301"/>
            <a:ext cx="8229600" cy="1143000"/>
          </a:xfrm>
        </p:spPr>
        <p:txBody>
          <a:bodyPr/>
          <a:lstStyle/>
          <a:p>
            <a:r>
              <a:rPr lang="en-US" dirty="0" smtClean="0"/>
              <a:t>Science Questions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ur_2004091512_150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39834"/>
            <a:ext cx="4707765" cy="4613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0604" y="553391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150 </a:t>
            </a:r>
            <a:r>
              <a:rPr lang="en-US" dirty="0" err="1" smtClean="0"/>
              <a:t>mb</a:t>
            </a:r>
            <a:r>
              <a:rPr lang="en-US" dirty="0" smtClean="0"/>
              <a:t> flow, Ivan, 2004</a:t>
            </a:r>
            <a:endParaRPr lang="en-US" dirty="0"/>
          </a:p>
        </p:txBody>
      </p:sp>
      <p:pic>
        <p:nvPicPr>
          <p:cNvPr id="6" name="Picture 5" descr="hur_2004091512_925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707765" y="1139835"/>
            <a:ext cx="4247629" cy="46136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25207" y="781600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925 </a:t>
            </a:r>
            <a:r>
              <a:rPr lang="en-US" dirty="0" err="1" smtClean="0"/>
              <a:t>mb</a:t>
            </a:r>
            <a:r>
              <a:rPr lang="en-US" dirty="0" smtClean="0"/>
              <a:t> flow, Ivan, 2004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45056" y="6165958"/>
            <a:ext cx="8238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Inflow from Caribbean, outflow to the northeast, curving </a:t>
            </a:r>
            <a:r>
              <a:rPr lang="en-US" dirty="0" err="1" smtClean="0"/>
              <a:t>anticyclonically</a:t>
            </a:r>
            <a:r>
              <a:rPr lang="en-US" dirty="0" smtClean="0"/>
              <a:t> </a:t>
            </a:r>
            <a:r>
              <a:rPr lang="en-US" dirty="0" err="1" smtClean="0"/>
              <a:t>equatorward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ur_2011082712_150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282230" y="1389513"/>
            <a:ext cx="4276880" cy="3593190"/>
          </a:xfrm>
          <a:prstGeom prst="rect">
            <a:avLst/>
          </a:prstGeom>
        </p:spPr>
      </p:pic>
      <p:pic>
        <p:nvPicPr>
          <p:cNvPr id="5" name="Picture 4" descr="hur_2011082712_925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939034" y="1389512"/>
            <a:ext cx="3929519" cy="3593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87138" y="1063845"/>
            <a:ext cx="143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Irene, 150mb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04380" y="1020180"/>
            <a:ext cx="1489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Irene, 925 </a:t>
            </a:r>
            <a:r>
              <a:rPr lang="en-US" dirty="0" err="1" smtClean="0"/>
              <a:t>mb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87138" y="5731736"/>
            <a:ext cx="6980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Large scale inflow and outflow patterns.  </a:t>
            </a:r>
            <a:r>
              <a:rPr lang="en-US" dirty="0" err="1" smtClean="0"/>
              <a:t>Anticyclonic</a:t>
            </a:r>
            <a:r>
              <a:rPr lang="en-US" dirty="0" smtClean="0"/>
              <a:t> (of course) outflow</a:t>
            </a:r>
          </a:p>
          <a:p>
            <a:r>
              <a:rPr lang="en-US" dirty="0" smtClean="0"/>
              <a:t>pattern often sends air southward.  Inflow in this case is partly from</a:t>
            </a:r>
          </a:p>
          <a:p>
            <a:r>
              <a:rPr lang="en-US" dirty="0" smtClean="0"/>
              <a:t>continent.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43312"/>
          </a:xfrm>
        </p:spPr>
        <p:txBody>
          <a:bodyPr/>
          <a:lstStyle/>
          <a:p>
            <a:r>
              <a:rPr lang="en-US" dirty="0" err="1" smtClean="0"/>
              <a:t>TCs</a:t>
            </a:r>
            <a:r>
              <a:rPr lang="en-US" dirty="0" smtClean="0"/>
              <a:t> have significant impact on tropical UT water vapor budget (comparable to other convective regions – figures from E Ray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6" descr="AIRS_WPac_Intense_CO_2003_2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685100"/>
            <a:ext cx="4191000" cy="2854325"/>
          </a:xfrm>
          <a:prstGeom prst="rect">
            <a:avLst/>
          </a:prstGeom>
          <a:noFill/>
        </p:spPr>
      </p:pic>
      <p:pic>
        <p:nvPicPr>
          <p:cNvPr id="5" name="Picture 4" descr="AIRS_WPac_WVdiffT2%_2002-06_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343513"/>
            <a:ext cx="4267200" cy="3241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Previous (unpublished) study (</a:t>
            </a:r>
            <a:r>
              <a:rPr lang="en-US" dirty="0" err="1" smtClean="0"/>
              <a:t>Rosenlof</a:t>
            </a:r>
            <a:r>
              <a:rPr lang="en-US" dirty="0" smtClean="0"/>
              <a:t> and Tuck, 1999) suggests </a:t>
            </a:r>
            <a:r>
              <a:rPr lang="en-US" dirty="0" err="1" smtClean="0"/>
              <a:t>TCs</a:t>
            </a:r>
            <a:r>
              <a:rPr lang="en-US" dirty="0" smtClean="0"/>
              <a:t> could contribute ~20% of the uplift at 70mb between 20-30 degrees latitude.</a:t>
            </a:r>
          </a:p>
          <a:p>
            <a:r>
              <a:rPr lang="en-US" dirty="0" smtClean="0"/>
              <a:t>Previous aircraft studies of </a:t>
            </a:r>
            <a:r>
              <a:rPr lang="en-US" i="1" dirty="0" smtClean="0"/>
              <a:t>composition changes</a:t>
            </a:r>
            <a:r>
              <a:rPr lang="en-US" dirty="0" smtClean="0"/>
              <a:t> associated with </a:t>
            </a:r>
            <a:r>
              <a:rPr lang="en-US" dirty="0" err="1" smtClean="0"/>
              <a:t>TCs</a:t>
            </a:r>
            <a:r>
              <a:rPr lang="en-US" dirty="0" smtClean="0"/>
              <a:t> are very limited – typically ER-2 or B-57 flights showing water enhancements (Pfister et al, Kelly et al, 1993</a:t>
            </a:r>
            <a:r>
              <a:rPr lang="en-US" dirty="0" smtClean="0"/>
              <a:t>) in the stratosphere.</a:t>
            </a:r>
            <a:endParaRPr lang="en-US" dirty="0" smtClean="0"/>
          </a:p>
          <a:p>
            <a:r>
              <a:rPr lang="en-US" dirty="0" smtClean="0"/>
              <a:t>No systematic study measuring both inflow and outflow of </a:t>
            </a:r>
            <a:r>
              <a:rPr lang="en-US" dirty="0" err="1" smtClean="0"/>
              <a:t>TCs</a:t>
            </a:r>
            <a:r>
              <a:rPr lang="en-US" dirty="0" smtClean="0"/>
              <a:t> has been done with aircraft</a:t>
            </a:r>
            <a:r>
              <a:rPr lang="en-US" dirty="0" smtClean="0"/>
              <a:t>.</a:t>
            </a:r>
            <a:r>
              <a:rPr lang="en-US" dirty="0" smtClean="0">
                <a:solidFill>
                  <a:schemeClr val="tx2"/>
                </a:solidFill>
              </a:rPr>
              <a:t>  This is unplowed ground – we could provide significant </a:t>
            </a:r>
            <a:r>
              <a:rPr lang="en-US" dirty="0" err="1" smtClean="0">
                <a:solidFill>
                  <a:schemeClr val="tx2"/>
                </a:solidFill>
              </a:rPr>
              <a:t>zeroth</a:t>
            </a:r>
            <a:r>
              <a:rPr lang="en-US" dirty="0" smtClean="0">
                <a:solidFill>
                  <a:schemeClr val="tx2"/>
                </a:solidFill>
              </a:rPr>
              <a:t> order information on this question.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90156"/>
          </a:xfrm>
        </p:spPr>
        <p:txBody>
          <a:bodyPr/>
          <a:lstStyle/>
          <a:p>
            <a:r>
              <a:rPr lang="en-US" dirty="0" smtClean="0"/>
              <a:t>Science </a:t>
            </a:r>
            <a:r>
              <a:rPr lang="en-US" dirty="0" smtClean="0"/>
              <a:t>Questions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0156"/>
            <a:ext cx="8229600" cy="272474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sz="1946" dirty="0" smtClean="0"/>
              <a:t>How do </a:t>
            </a:r>
            <a:r>
              <a:rPr lang="en-US" sz="1946" dirty="0" err="1" smtClean="0"/>
              <a:t>TCs</a:t>
            </a:r>
            <a:r>
              <a:rPr lang="en-US" sz="1946" dirty="0" smtClean="0"/>
              <a:t> modify the chemical and aerosol environment of the UTLS?  How does this relate to the composition of the inflow</a:t>
            </a:r>
            <a:r>
              <a:rPr lang="en-US" sz="1946" dirty="0" smtClean="0"/>
              <a:t>?  By </a:t>
            </a:r>
            <a:r>
              <a:rPr lang="en-US" sz="1946" dirty="0" smtClean="0"/>
              <a:t>comparing our data with models (and successfully tuning transport models with it), we can start to get quantitative on this issue.</a:t>
            </a:r>
            <a:r>
              <a:rPr lang="en-US" sz="1946" dirty="0" smtClean="0">
                <a:solidFill>
                  <a:schemeClr val="tx2"/>
                </a:solidFill>
              </a:rPr>
              <a:t> This is the primary science issue we want to address regarding </a:t>
            </a:r>
            <a:r>
              <a:rPr lang="en-US" sz="1946" dirty="0" err="1" smtClean="0">
                <a:solidFill>
                  <a:schemeClr val="tx2"/>
                </a:solidFill>
              </a:rPr>
              <a:t>TCs</a:t>
            </a:r>
            <a:endParaRPr lang="en-US" sz="1946" dirty="0" smtClean="0"/>
          </a:p>
          <a:p>
            <a:r>
              <a:rPr lang="en-US" sz="1946" dirty="0" smtClean="0"/>
              <a:t> What are the cloud properties of cirrus and how do they vary within the storm (</a:t>
            </a:r>
            <a:r>
              <a:rPr lang="en-US" sz="1946" dirty="0" err="1" smtClean="0"/>
              <a:t>eyewall</a:t>
            </a:r>
            <a:r>
              <a:rPr lang="en-US" sz="1946" dirty="0" smtClean="0"/>
              <a:t>, </a:t>
            </a:r>
            <a:r>
              <a:rPr lang="en-US" sz="1946" dirty="0" err="1" smtClean="0"/>
              <a:t>rainbands</a:t>
            </a:r>
            <a:r>
              <a:rPr lang="en-US" sz="1946" dirty="0" smtClean="0"/>
              <a:t>)</a:t>
            </a:r>
          </a:p>
          <a:p>
            <a:r>
              <a:rPr lang="en-US" sz="1946" dirty="0" smtClean="0"/>
              <a:t>What are the physical properties and structure of cirrus clouds in the outflow regions of hurricanes that demonstrate gravity wave features</a:t>
            </a:r>
            <a:endParaRPr lang="en-US" sz="1946" dirty="0" smtClean="0"/>
          </a:p>
        </p:txBody>
      </p:sp>
      <p:pic>
        <p:nvPicPr>
          <p:cNvPr id="4" name="Picture 3" descr="Macintosh HD:Users:jyo1912:Desktop:780px-Hurricane_Isabel_10_sept_2003_1640Z.jpg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18505" y="3614901"/>
            <a:ext cx="3599180" cy="2768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ma14="http://schemas.microsoft.com/office/mac/drawingml/2011/main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995</Words>
  <Application>Microsoft Macintosh PowerPoint</Application>
  <PresentationFormat>On-screen Show (4:3)</PresentationFormat>
  <Paragraphs>87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SEAC4RS Hurricane Study</vt:lpstr>
      <vt:lpstr>Four Focused Studies using a DC-8 and ER-2 aircraft</vt:lpstr>
      <vt:lpstr>Slide 3</vt:lpstr>
      <vt:lpstr>Science Questions</vt:lpstr>
      <vt:lpstr>Slide 5</vt:lpstr>
      <vt:lpstr>Slide 6</vt:lpstr>
      <vt:lpstr>Background</vt:lpstr>
      <vt:lpstr>Background</vt:lpstr>
      <vt:lpstr>Science Questions </vt:lpstr>
      <vt:lpstr>Benefits of Interaction</vt:lpstr>
      <vt:lpstr>Payload (DC-8) (http://espo.nasa.gov/missions/seac4rs/content/instruments</vt:lpstr>
      <vt:lpstr>Payload (ER-2) (http://espo.nasa.gov/missions/seac4rs/content/instruments</vt:lpstr>
      <vt:lpstr>Interaction</vt:lpstr>
      <vt:lpstr>Slide 14</vt:lpstr>
      <vt:lpstr>Sample flight plans</vt:lpstr>
      <vt:lpstr>Aircraft specs</vt:lpstr>
      <vt:lpstr>Slide 17</vt:lpstr>
      <vt:lpstr>Slide 18</vt:lpstr>
      <vt:lpstr>Slide 19</vt:lpstr>
    </vt:vector>
  </TitlesOfParts>
  <Company>NASA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SEAC4RS Hurricane Study</dc:title>
  <dc:creator>Lenny Pfister</dc:creator>
  <cp:lastModifiedBy>Lenny Pfister</cp:lastModifiedBy>
  <cp:revision>4</cp:revision>
  <dcterms:created xsi:type="dcterms:W3CDTF">2013-05-08T15:03:56Z</dcterms:created>
  <dcterms:modified xsi:type="dcterms:W3CDTF">2013-05-08T17:54:57Z</dcterms:modified>
</cp:coreProperties>
</file>