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9" r:id="rId2"/>
    <p:sldId id="299" r:id="rId3"/>
    <p:sldId id="280" r:id="rId4"/>
    <p:sldId id="315" r:id="rId5"/>
    <p:sldId id="318" r:id="rId6"/>
    <p:sldId id="271" r:id="rId7"/>
    <p:sldId id="270" r:id="rId8"/>
    <p:sldId id="294" r:id="rId9"/>
    <p:sldId id="348" r:id="rId10"/>
    <p:sldId id="268" r:id="rId11"/>
    <p:sldId id="301" r:id="rId12"/>
    <p:sldId id="282" r:id="rId13"/>
    <p:sldId id="316" r:id="rId14"/>
    <p:sldId id="295" r:id="rId15"/>
    <p:sldId id="319" r:id="rId16"/>
    <p:sldId id="273" r:id="rId17"/>
    <p:sldId id="279" r:id="rId18"/>
    <p:sldId id="296" r:id="rId19"/>
    <p:sldId id="321" r:id="rId20"/>
    <p:sldId id="312" r:id="rId21"/>
    <p:sldId id="322" r:id="rId22"/>
    <p:sldId id="320" r:id="rId23"/>
    <p:sldId id="297" r:id="rId24"/>
    <p:sldId id="281" r:id="rId25"/>
    <p:sldId id="306" r:id="rId26"/>
    <p:sldId id="304" r:id="rId27"/>
    <p:sldId id="345" r:id="rId28"/>
    <p:sldId id="344" r:id="rId29"/>
    <p:sldId id="307" r:id="rId30"/>
    <p:sldId id="355" r:id="rId31"/>
    <p:sldId id="353" r:id="rId32"/>
    <p:sldId id="354" r:id="rId33"/>
    <p:sldId id="257" r:id="rId34"/>
    <p:sldId id="356" r:id="rId35"/>
    <p:sldId id="308" r:id="rId36"/>
    <p:sldId id="350" r:id="rId37"/>
    <p:sldId id="351" r:id="rId38"/>
    <p:sldId id="324" r:id="rId39"/>
    <p:sldId id="325" r:id="rId40"/>
    <p:sldId id="326" r:id="rId41"/>
    <p:sldId id="327" r:id="rId42"/>
    <p:sldId id="328" r:id="rId43"/>
    <p:sldId id="329" r:id="rId44"/>
    <p:sldId id="342" r:id="rId45"/>
    <p:sldId id="330" r:id="rId46"/>
    <p:sldId id="352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283" r:id="rId59"/>
    <p:sldId id="343" r:id="rId60"/>
    <p:sldId id="256" r:id="rId61"/>
    <p:sldId id="275" r:id="rId62"/>
    <p:sldId id="298" r:id="rId63"/>
    <p:sldId id="349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962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56" y="-200"/>
      </p:cViewPr>
      <p:guideLst>
        <p:guide orient="horz" pos="2160"/>
        <p:guide pos="22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88BD0-DC74-A548-9501-D9BB119DB550}" type="datetimeFigureOut">
              <a:rPr lang="en-US" smtClean="0"/>
              <a:t>5/20/13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6BC06-4A6D-994D-9DF3-AE2AB437E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4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596B8-3F96-0F4A-9359-61B0FEF9F728}" type="datetimeFigureOut">
              <a:rPr lang="en-US" smtClean="0"/>
              <a:t>5/20/13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D6CCC-DDE4-0B4D-800D-A33239BCA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7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E312-C4B5-ED4A-A1E9-01F912057CBC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B4D3-2B4C-3E48-9C8E-2DA47E438C28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C8EB-D40D-A04C-A926-D276328473BF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664D-A7A0-C147-BC65-B294C0BE6FC8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8947-B102-1842-83A7-C0F640B6FF61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A9B8-2E5F-774C-8BBC-0A8FD867F999}" type="datetime1">
              <a:rPr lang="en-US" smtClean="0"/>
              <a:t>5/20/13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5217-49AD-784E-996B-13DBF4BA3213}" type="datetime1">
              <a:rPr lang="en-US" smtClean="0"/>
              <a:t>5/20/13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C052-5E65-224B-A271-4C7F149342C4}" type="datetime1">
              <a:rPr lang="en-US" smtClean="0"/>
              <a:t>5/20/13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88AD-254D-D04A-9108-DEA238FD2B31}" type="datetime1">
              <a:rPr lang="en-US" smtClean="0"/>
              <a:t>5/20/13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2F6B-59ED-DC41-B768-AC15883DE1A4}" type="datetime1">
              <a:rPr lang="en-US" smtClean="0"/>
              <a:t>5/20/13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BFE2E-1CAD-2445-8598-5B5C7056F169}" type="datetime1">
              <a:rPr lang="en-US" smtClean="0"/>
              <a:t>5/20/13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D45A-CE3D-6140-80D0-DD3E1C44BE83}" type="datetime1">
              <a:rPr lang="en-US" smtClean="0"/>
              <a:t>5/20/13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64D-DF3E-8C43-A975-E4EBEC23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2031" y="3378200"/>
            <a:ext cx="835620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400" b="1" i="1" cap="small" dirty="0" smtClean="0"/>
              <a:t>HS3 Science Team Meeting</a:t>
            </a:r>
          </a:p>
          <a:p>
            <a:pPr algn="ctr">
              <a:spcBef>
                <a:spcPts val="1800"/>
              </a:spcBef>
            </a:pPr>
            <a:r>
              <a:rPr lang="en-US" sz="3200" b="1" cap="small" dirty="0" smtClean="0"/>
              <a:t>Field Operations for 2013</a:t>
            </a:r>
          </a:p>
          <a:p>
            <a:pPr algn="ctr">
              <a:spcBef>
                <a:spcPts val="1800"/>
              </a:spcBef>
            </a:pPr>
            <a:r>
              <a:rPr lang="en-US" sz="3200" b="1" cap="small" dirty="0" err="1" smtClean="0"/>
              <a:t>M.Vasques</a:t>
            </a:r>
            <a:endParaRPr lang="en-US" sz="3200" b="1" cap="small" dirty="0" smtClean="0"/>
          </a:p>
          <a:p>
            <a:pPr algn="ctr">
              <a:spcBef>
                <a:spcPts val="600"/>
              </a:spcBef>
            </a:pPr>
            <a:r>
              <a:rPr lang="en-US" sz="2400" b="1" cap="small" dirty="0"/>
              <a:t>9</a:t>
            </a:r>
            <a:r>
              <a:rPr lang="en-US" sz="2400" b="1" cap="small" dirty="0" smtClean="0"/>
              <a:t> May 2013</a:t>
            </a:r>
            <a:endParaRPr lang="en-US" sz="2400" b="1" cap="small" dirty="0"/>
          </a:p>
        </p:txBody>
      </p:sp>
      <p:pic>
        <p:nvPicPr>
          <p:cNvPr id="6" name="Picture 5" descr="GloPac_Logo_small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13" y="23743"/>
            <a:ext cx="3021404" cy="3567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39" y="664562"/>
            <a:ext cx="7818886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Hangar Operations </a:t>
            </a:r>
          </a:p>
          <a:p>
            <a:r>
              <a:rPr lang="en-US" sz="2800" dirty="0" smtClean="0"/>
              <a:t>•  COMSEC</a:t>
            </a:r>
          </a:p>
          <a:p>
            <a:r>
              <a:rPr lang="en-US" sz="2800" dirty="0" smtClean="0"/>
              <a:t>•  Escort </a:t>
            </a:r>
            <a:r>
              <a:rPr lang="en-US" sz="2800" dirty="0"/>
              <a:t>required for aircraft access</a:t>
            </a:r>
          </a:p>
          <a:p>
            <a:r>
              <a:rPr lang="en-US" sz="2800" dirty="0" smtClean="0"/>
              <a:t>•  24/7 access to HS3 teams – Lights &amp; buddy system</a:t>
            </a:r>
          </a:p>
          <a:p>
            <a:r>
              <a:rPr lang="en-US" sz="2800" dirty="0" smtClean="0"/>
              <a:t>•  Do NOT leave equipment operating overnight 	unattended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Power - Extension Cords outlets and Power strips must be 18 inches off floor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No unattended battery charging at night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No RF transmissions (No personal </a:t>
            </a:r>
            <a:r>
              <a:rPr lang="en-US" sz="2800" dirty="0" err="1" smtClean="0">
                <a:solidFill>
                  <a:srgbClr val="000000"/>
                </a:solidFill>
              </a:rPr>
              <a:t>Wifi</a:t>
            </a:r>
            <a:r>
              <a:rPr lang="en-US" sz="2800" dirty="0" smtClean="0">
                <a:solidFill>
                  <a:srgbClr val="000000"/>
                </a:solidFill>
              </a:rPr>
              <a:t> sources, </a:t>
            </a:r>
            <a:r>
              <a:rPr lang="en-US" sz="2800" dirty="0" err="1" smtClean="0">
                <a:solidFill>
                  <a:srgbClr val="000000"/>
                </a:solidFill>
              </a:rPr>
              <a:t>walkie</a:t>
            </a:r>
            <a:r>
              <a:rPr lang="en-US" sz="2800" dirty="0" smtClean="0">
                <a:solidFill>
                  <a:srgbClr val="000000"/>
                </a:solidFill>
              </a:rPr>
              <a:t> talkies, etc.)</a:t>
            </a:r>
          </a:p>
          <a:p>
            <a:r>
              <a:rPr lang="en-US" sz="2800" dirty="0"/>
              <a:t>•  Internet access (wireless accounts, wired guest</a:t>
            </a:r>
            <a:r>
              <a:rPr lang="en-US" sz="2800" dirty="0" smtClean="0"/>
              <a:t>)</a:t>
            </a:r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1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39" y="664562"/>
            <a:ext cx="781888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Hangar Operations </a:t>
            </a:r>
          </a:p>
          <a:p>
            <a:endParaRPr lang="en-US" sz="3600" dirty="0" smtClean="0"/>
          </a:p>
          <a:p>
            <a:r>
              <a:rPr lang="en-US" sz="2800" dirty="0" smtClean="0">
                <a:solidFill>
                  <a:srgbClr val="000000"/>
                </a:solidFill>
              </a:rPr>
              <a:t>•  Personal tools not allowed outside “Payload Op’s Area”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Instruments will be installed by GH personnel using GH tools. Instrument adjustments allowed using GH tools and GH staff observation</a:t>
            </a:r>
          </a:p>
          <a:p>
            <a:r>
              <a:rPr lang="en-US" sz="2800" dirty="0" smtClean="0"/>
              <a:t>•  Proper protective equipment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hearing protection available in hangar</a:t>
            </a:r>
          </a:p>
          <a:p>
            <a:pPr marL="9144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closed toed shoes required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•  Smoking outdoors, away from flight line, </a:t>
            </a:r>
            <a:r>
              <a:rPr lang="en-US" sz="2800" dirty="0" smtClean="0">
                <a:solidFill>
                  <a:srgbClr val="000000"/>
                </a:solidFill>
              </a:rPr>
              <a:t>only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3293" y="461988"/>
            <a:ext cx="7578207" cy="907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Travel - Safety/Orientation</a:t>
            </a:r>
            <a:endParaRPr lang="en-US" sz="3600" dirty="0"/>
          </a:p>
          <a:p>
            <a:endParaRPr lang="en-US" sz="2800" dirty="0" smtClean="0"/>
          </a:p>
          <a:p>
            <a:r>
              <a:rPr lang="en-US" sz="2800" dirty="0" smtClean="0"/>
              <a:t>WFF</a:t>
            </a:r>
          </a:p>
          <a:p>
            <a:r>
              <a:rPr lang="en-US" sz="2800" dirty="0" smtClean="0"/>
              <a:t>•  Website</a:t>
            </a:r>
          </a:p>
          <a:p>
            <a:r>
              <a:rPr lang="en-US" sz="2800" dirty="0" smtClean="0"/>
              <a:t>•  Orientation package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 Mosquitoes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 PMOF can be cold</a:t>
            </a:r>
          </a:p>
          <a:p>
            <a:r>
              <a:rPr lang="en-US" sz="2800" dirty="0" smtClean="0"/>
              <a:t>•  All Hands (tentative date 8/19); Check out video</a:t>
            </a:r>
          </a:p>
          <a:p>
            <a:r>
              <a:rPr lang="en-US" sz="2800" dirty="0" smtClean="0"/>
              <a:t>•  </a:t>
            </a:r>
            <a:r>
              <a:rPr lang="en-US" sz="2800" dirty="0" err="1" smtClean="0"/>
              <a:t>Evac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Plan – have a team plan</a:t>
            </a:r>
          </a:p>
          <a:p>
            <a:endParaRPr lang="en-US" sz="2800" dirty="0" smtClean="0"/>
          </a:p>
          <a:p>
            <a:r>
              <a:rPr lang="en-US" sz="2800" dirty="0" smtClean="0"/>
              <a:t>•  Covering </a:t>
            </a:r>
            <a:r>
              <a:rPr lang="en-US" sz="2800" dirty="0"/>
              <a:t>shift hours</a:t>
            </a:r>
          </a:p>
          <a:p>
            <a:r>
              <a:rPr lang="en-US" sz="2800" dirty="0"/>
              <a:t>•  Overlap and training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4000" b="1" dirty="0"/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3293" y="461988"/>
            <a:ext cx="7806807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Travel - Safety/Orientation</a:t>
            </a:r>
            <a:endParaRPr lang="en-US" sz="3600" dirty="0"/>
          </a:p>
          <a:p>
            <a:endParaRPr lang="en-US" sz="2800" dirty="0" smtClean="0"/>
          </a:p>
          <a:p>
            <a:r>
              <a:rPr lang="en-US" sz="2800" dirty="0" smtClean="0"/>
              <a:t>DFRC</a:t>
            </a:r>
          </a:p>
          <a:p>
            <a:r>
              <a:rPr lang="en-US" sz="2800" dirty="0" smtClean="0"/>
              <a:t>•  Website</a:t>
            </a:r>
          </a:p>
          <a:p>
            <a:r>
              <a:rPr lang="en-US" sz="2800" dirty="0" smtClean="0"/>
              <a:t>•  Orientation package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Dry weather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•  Covering both integration and de-integration</a:t>
            </a:r>
          </a:p>
          <a:p>
            <a:r>
              <a:rPr lang="en-US" sz="2800" dirty="0" smtClean="0"/>
              <a:t>•  Covering shift hours</a:t>
            </a:r>
          </a:p>
          <a:p>
            <a:r>
              <a:rPr lang="en-US" sz="2800" dirty="0" smtClean="0"/>
              <a:t>•  Overlap and training</a:t>
            </a:r>
            <a:endParaRPr lang="en-US" sz="2800" dirty="0"/>
          </a:p>
          <a:p>
            <a:endParaRPr lang="en-US" sz="4000" b="1" dirty="0"/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8693" y="530278"/>
            <a:ext cx="8022707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Evacuation Plan</a:t>
            </a:r>
          </a:p>
          <a:p>
            <a:endParaRPr lang="en-US" sz="3200" dirty="0"/>
          </a:p>
          <a:p>
            <a:r>
              <a:rPr lang="en-US" sz="2800" b="1" dirty="0"/>
              <a:t>Category 1</a:t>
            </a:r>
            <a:r>
              <a:rPr lang="en-US" sz="2800" dirty="0"/>
              <a:t> – Winds of 74-95mph; Storm surge 4’-5’ above normal</a:t>
            </a:r>
          </a:p>
          <a:p>
            <a:r>
              <a:rPr lang="en-US" sz="2800" b="1" dirty="0"/>
              <a:t>Category 2</a:t>
            </a:r>
            <a:r>
              <a:rPr lang="en-US" sz="2800" dirty="0"/>
              <a:t> – Winds of 96-110 mph; Storm surge 6’-8’ above normal</a:t>
            </a:r>
          </a:p>
          <a:p>
            <a:r>
              <a:rPr lang="en-US" sz="2800" b="1" dirty="0"/>
              <a:t>Category 3</a:t>
            </a:r>
            <a:r>
              <a:rPr lang="en-US" sz="2800" dirty="0"/>
              <a:t> – Winds of 111-130 mph; Storm surge 9’-12’ above normal</a:t>
            </a:r>
          </a:p>
          <a:p>
            <a:r>
              <a:rPr lang="en-US" sz="2800" b="1" dirty="0"/>
              <a:t>Category 4 </a:t>
            </a:r>
            <a:r>
              <a:rPr lang="en-US" sz="2800" dirty="0"/>
              <a:t>– Winds of 131-155 mph; Storm surge 13’-18’ above normal </a:t>
            </a:r>
          </a:p>
          <a:p>
            <a:r>
              <a:rPr lang="en-US" sz="2800" b="1" dirty="0"/>
              <a:t>Category 5</a:t>
            </a:r>
            <a:r>
              <a:rPr lang="en-US" sz="2800" dirty="0"/>
              <a:t> – Winds greater than 155 mph; Storm surge 18’+ above normal</a:t>
            </a:r>
          </a:p>
          <a:p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endParaRPr lang="en-US" sz="28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2" name="Picture 1" descr="Screen Shot 2013-05-02 at 5.55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965200"/>
            <a:ext cx="6666426" cy="52327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0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7897" y="701631"/>
            <a:ext cx="777043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Housing</a:t>
            </a:r>
            <a:endParaRPr lang="en-US" sz="2800" dirty="0" smtClean="0"/>
          </a:p>
          <a:p>
            <a:endParaRPr lang="en-US" sz="2800" b="1" dirty="0"/>
          </a:p>
          <a:p>
            <a:r>
              <a:rPr lang="en-US" sz="2800" dirty="0" smtClean="0"/>
              <a:t>WFF</a:t>
            </a:r>
          </a:p>
          <a:p>
            <a:r>
              <a:rPr lang="en-US" sz="2800" dirty="0" smtClean="0"/>
              <a:t>•  Hotel list provided on Website</a:t>
            </a:r>
          </a:p>
          <a:p>
            <a:r>
              <a:rPr lang="en-US" sz="2800" dirty="0" smtClean="0"/>
              <a:t>•  Navy housing – family visitors must be on Erin C. list</a:t>
            </a:r>
          </a:p>
          <a:p>
            <a:endParaRPr lang="en-US" sz="2800" dirty="0" smtClean="0"/>
          </a:p>
          <a:p>
            <a:r>
              <a:rPr lang="en-US" sz="2800" dirty="0" smtClean="0"/>
              <a:t>DFRC</a:t>
            </a:r>
          </a:p>
          <a:p>
            <a:r>
              <a:rPr lang="en-US" sz="2800" dirty="0"/>
              <a:t>•  Hotel list provided on </a:t>
            </a:r>
            <a:r>
              <a:rPr lang="en-US" sz="2800" dirty="0" smtClean="0"/>
              <a:t>Website</a:t>
            </a:r>
          </a:p>
          <a:p>
            <a:r>
              <a:rPr lang="en-US" sz="2800" dirty="0" smtClean="0"/>
              <a:t>•  Anne O. will coordinate on base housing.</a:t>
            </a:r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297" y="625431"/>
            <a:ext cx="777043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Badging</a:t>
            </a:r>
          </a:p>
          <a:p>
            <a:endParaRPr lang="en-US" sz="3600" dirty="0"/>
          </a:p>
          <a:p>
            <a:r>
              <a:rPr lang="en-US" sz="2800" dirty="0" smtClean="0"/>
              <a:t>•  Both WFF and DFRC use the database</a:t>
            </a:r>
          </a:p>
          <a:p>
            <a:r>
              <a:rPr lang="en-US" sz="2800" dirty="0" smtClean="0"/>
              <a:t>•  All requirements (lab, network, shipping)</a:t>
            </a:r>
          </a:p>
          <a:p>
            <a:r>
              <a:rPr lang="en-US" sz="2800" dirty="0" smtClean="0"/>
              <a:t>•  Will need MSDSs</a:t>
            </a:r>
          </a:p>
          <a:p>
            <a:r>
              <a:rPr lang="en-US" sz="2800" dirty="0" smtClean="0"/>
              <a:t>•  All personnel (yes even those with NASA badges)</a:t>
            </a:r>
          </a:p>
          <a:p>
            <a:r>
              <a:rPr lang="en-US" sz="2800" dirty="0" smtClean="0"/>
              <a:t>•  </a:t>
            </a:r>
            <a:r>
              <a:rPr lang="en-US" sz="2800" dirty="0" smtClean="0">
                <a:solidFill>
                  <a:srgbClr val="000000"/>
                </a:solidFill>
              </a:rPr>
              <a:t>ID</a:t>
            </a:r>
            <a:r>
              <a:rPr lang="en-US" sz="2800" dirty="0" smtClean="0"/>
              <a:t>MAX requires one prime and one visit.  If you mark you are going to DFRC, WFF </a:t>
            </a:r>
            <a:r>
              <a:rPr lang="en-US" sz="2800" dirty="0"/>
              <a:t>will be </a:t>
            </a:r>
            <a:r>
              <a:rPr lang="en-US" sz="2800" dirty="0" smtClean="0"/>
              <a:t>guest.</a:t>
            </a:r>
            <a:endParaRPr lang="en-US" sz="2800" dirty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297" y="359012"/>
            <a:ext cx="7770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Database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6" name="Picture 5" descr="Screen Shot 2013-05-02 at 6.21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7" y="1167298"/>
            <a:ext cx="7062204" cy="4308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297" y="5675868"/>
            <a:ext cx="7669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lead inputs name and email addresses of team and database emails</a:t>
            </a:r>
          </a:p>
          <a:p>
            <a:r>
              <a:rPr lang="en-US" sz="2000" dirty="0" smtClean="0"/>
              <a:t> them for travel dates and badging into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4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297" y="5600700"/>
            <a:ext cx="689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This is where we get any special requirements</a:t>
            </a:r>
            <a:endParaRPr lang="en-US" sz="2800" dirty="0"/>
          </a:p>
        </p:txBody>
      </p:sp>
      <p:pic>
        <p:nvPicPr>
          <p:cNvPr id="3" name="Picture 2" descr="Screen Shot 2013-05-02 at 6.21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9" y="1136546"/>
            <a:ext cx="7401861" cy="4186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297" y="359012"/>
            <a:ext cx="7770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Database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508000"/>
            <a:ext cx="8496300" cy="624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Operations Overview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•  Integration and De-Integration at DFRC</a:t>
            </a:r>
          </a:p>
          <a:p>
            <a:r>
              <a:rPr lang="en-US" sz="2800" dirty="0" smtClean="0"/>
              <a:t>•  Staff PMOF/POR at WFF for Pre-CST (see calendar)</a:t>
            </a:r>
          </a:p>
          <a:p>
            <a:r>
              <a:rPr lang="en-US" sz="2800" dirty="0" smtClean="0"/>
              <a:t>•  If we use GHMOF or PMOF and GHMOF; some operations at Hangar 159.</a:t>
            </a:r>
          </a:p>
          <a:p>
            <a:r>
              <a:rPr lang="en-US" sz="2800" dirty="0" smtClean="0"/>
              <a:t>•  </a:t>
            </a:r>
            <a:r>
              <a:rPr lang="en-US" sz="2800" dirty="0"/>
              <a:t>AV-1  (871)transits 8/</a:t>
            </a:r>
            <a:r>
              <a:rPr lang="en-US" sz="2800" dirty="0" smtClean="0"/>
              <a:t>13 and AV-6 (872) transits 8/15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•  Take </a:t>
            </a:r>
            <a:r>
              <a:rPr lang="en-US" sz="2800" dirty="0"/>
              <a:t>off and landing during daylight hours.</a:t>
            </a:r>
          </a:p>
          <a:p>
            <a:r>
              <a:rPr lang="en-US" sz="2800" dirty="0"/>
              <a:t>•  Weather limitations</a:t>
            </a:r>
          </a:p>
          <a:p>
            <a:r>
              <a:rPr lang="en-US" sz="2800" dirty="0"/>
              <a:t>•  Country clearances will limit options.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" name="Picture 6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297" y="701912"/>
            <a:ext cx="7770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Badging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7" name="Picture 6" descr="Screen Shot 2013-05-02 at 6.16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0" y="1548298"/>
            <a:ext cx="6642100" cy="34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4530" y="5446067"/>
            <a:ext cx="5600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 your specific travel dates.  </a:t>
            </a:r>
          </a:p>
          <a:p>
            <a:r>
              <a:rPr lang="en-US" sz="2400" dirty="0" smtClean="0"/>
              <a:t>IMPORTANT:  Update when travel changes.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6597" y="206612"/>
            <a:ext cx="7770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Badging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3" name="Picture 2" descr="Screen Shot 2013-05-02 at 6.17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" y="1409700"/>
            <a:ext cx="8241681" cy="1276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597" y="4649907"/>
            <a:ext cx="830219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FN:  Must be escorted by person with NASA issued hard</a:t>
            </a:r>
          </a:p>
          <a:p>
            <a:r>
              <a:rPr lang="en-US" sz="2800" dirty="0" smtClean="0"/>
              <a:t>badge or on the designated escort list (see Erin Czech).</a:t>
            </a:r>
          </a:p>
          <a:p>
            <a:endParaRPr lang="en-US" sz="2800" dirty="0"/>
          </a:p>
          <a:p>
            <a:r>
              <a:rPr lang="en-US" sz="2800" dirty="0" smtClean="0"/>
              <a:t>No personnel from designated countries</a:t>
            </a:r>
          </a:p>
          <a:p>
            <a:endParaRPr lang="en-US" dirty="0"/>
          </a:p>
        </p:txBody>
      </p:sp>
      <p:pic>
        <p:nvPicPr>
          <p:cNvPr id="10" name="Picture 9" descr="Screen Shot 2013-05-02 at 6.3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863074"/>
            <a:ext cx="8356600" cy="17868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1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7154" y="409812"/>
            <a:ext cx="7770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Badging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 descr="Screen Shot 2013-05-06 at 9.0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60" y="165100"/>
            <a:ext cx="55753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1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297" y="704762"/>
            <a:ext cx="7770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Designated Countries</a:t>
            </a:r>
            <a:endParaRPr lang="en-US" sz="3600" dirty="0"/>
          </a:p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3" name="Picture 2" descr="Screen shot 2012-05-05 at 10.2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920831"/>
            <a:ext cx="2692400" cy="4483100"/>
          </a:xfrm>
          <a:prstGeom prst="rect">
            <a:avLst/>
          </a:prstGeom>
        </p:spPr>
      </p:pic>
      <p:pic>
        <p:nvPicPr>
          <p:cNvPr id="4" name="Picture 3" descr="Screen shot 2012-05-05 at 10.23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30" y="387262"/>
            <a:ext cx="2730500" cy="6045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6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1697" y="650831"/>
            <a:ext cx="77704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Labs/Offices</a:t>
            </a:r>
          </a:p>
          <a:p>
            <a:endParaRPr lang="en-US" sz="2800" dirty="0"/>
          </a:p>
          <a:p>
            <a:r>
              <a:rPr lang="en-US" sz="2800" dirty="0" smtClean="0"/>
              <a:t>WFF – Hangar D-1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GHMOF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PMOF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Ku radar</a:t>
            </a:r>
          </a:p>
          <a:p>
            <a:r>
              <a:rPr lang="en-US" sz="2800" dirty="0"/>
              <a:t>	</a:t>
            </a:r>
            <a:endParaRPr lang="en-US" sz="2800" dirty="0" smtClean="0"/>
          </a:p>
          <a:p>
            <a:r>
              <a:rPr lang="en-US" sz="2800" dirty="0" smtClean="0"/>
              <a:t>DFRC – Hangar 4840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GHOC 4840</a:t>
            </a:r>
            <a:endParaRPr lang="en-US" sz="2800" dirty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86" y="304800"/>
            <a:ext cx="883482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3381970"/>
            <a:ext cx="196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GHMOF and PMOF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52096" y="2830036"/>
            <a:ext cx="90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Ku</a:t>
            </a:r>
            <a:endParaRPr lang="en-US" dirty="0"/>
          </a:p>
        </p:txBody>
      </p:sp>
      <p:pic>
        <p:nvPicPr>
          <p:cNvPr id="2" name="Picture 1" descr="Trail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266700"/>
            <a:ext cx="3907842" cy="2932668"/>
          </a:xfrm>
          <a:prstGeom prst="rect">
            <a:avLst/>
          </a:prstGeom>
        </p:spPr>
      </p:pic>
      <p:pic>
        <p:nvPicPr>
          <p:cNvPr id="4" name="Picture 3" descr="KU Satcom System 25Apr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99" y="3395702"/>
            <a:ext cx="4023731" cy="30177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9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 descr="Screen Shot 2013-05-06 at 8.57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9800" y="520700"/>
            <a:ext cx="3556000" cy="1625600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3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3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23982" y="4892722"/>
            <a:ext cx="464024" cy="9553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26358" y="3025253"/>
            <a:ext cx="464024" cy="9553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1339755" y="2731827"/>
            <a:ext cx="464024" cy="9553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1328382" y="1881117"/>
            <a:ext cx="464024" cy="9553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67100" y="3363037"/>
            <a:ext cx="491319" cy="7051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4489184" y="2007914"/>
            <a:ext cx="341196" cy="512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4502595" y="3992772"/>
            <a:ext cx="341196" cy="512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7937084" y="4087870"/>
            <a:ext cx="341196" cy="512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4116" y="3744056"/>
            <a:ext cx="341196" cy="512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53428" y="4933506"/>
            <a:ext cx="341196" cy="8949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7730" y="500884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216C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63188" y="497259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216B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404077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216A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47554" y="3714206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217A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34445" y="3910149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234A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41818" y="1793967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217B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10665" y="305966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215A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8982" y="3244334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241A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5451566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218A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16079" y="17547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215C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603016" y="256467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215B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64823" y="2259874"/>
            <a:ext cx="791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21280" y="3587932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POR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7017" y="2142308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SER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55372" y="5081451"/>
            <a:ext cx="1525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Rear </a:t>
            </a:r>
            <a:r>
              <a:rPr lang="en-US" sz="2800" b="1" dirty="0" err="1" smtClean="0"/>
              <a:t>Obs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4428308"/>
            <a:ext cx="147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Side </a:t>
            </a:r>
            <a:r>
              <a:rPr lang="en-US" sz="2800" b="1" dirty="0" err="1" smtClean="0"/>
              <a:t>Obs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72000" y="2272937"/>
            <a:ext cx="211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Pilot‘s Break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48104" y="4802777"/>
            <a:ext cx="236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General Break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23017" y="2268583"/>
            <a:ext cx="211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Confer.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81004" y="374904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219A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267942" y="404948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220A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955948" y="0"/>
            <a:ext cx="3232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GHOC-E Doors</a:t>
            </a:r>
            <a:endParaRPr lang="en-US" sz="4000" b="1" dirty="0"/>
          </a:p>
        </p:txBody>
      </p:sp>
      <p:sp>
        <p:nvSpPr>
          <p:cNvPr id="37" name="Rectangle 36"/>
          <p:cNvSpPr/>
          <p:nvPr/>
        </p:nvSpPr>
        <p:spPr>
          <a:xfrm>
            <a:off x="4572000" y="6382227"/>
            <a:ext cx="491319" cy="7051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2000" y="6091836"/>
            <a:ext cx="491319" cy="7051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13175" y="6095759"/>
            <a:ext cx="491319" cy="705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390571" y="5991635"/>
            <a:ext cx="2579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hinged door with badge reader (5 ea)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115468" y="6282034"/>
            <a:ext cx="402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hinged door with cylinder lock, and alarm if opened (1 ea)</a:t>
            </a:r>
          </a:p>
          <a:p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5119984" y="5992992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sliding door with cylinder lock (2 ea)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1433249" y="6239521"/>
            <a:ext cx="2563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sliding door with badge reader (2 ea)</a:t>
            </a:r>
            <a:endParaRPr lang="en-US" sz="1200" dirty="0"/>
          </a:p>
        </p:txBody>
      </p:sp>
      <p:sp>
        <p:nvSpPr>
          <p:cNvPr id="44" name="Rectangle 43"/>
          <p:cNvSpPr/>
          <p:nvPr/>
        </p:nvSpPr>
        <p:spPr>
          <a:xfrm>
            <a:off x="910934" y="6349012"/>
            <a:ext cx="491319" cy="7051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931889" y="0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Ron Walsh</a:t>
            </a:r>
          </a:p>
          <a:p>
            <a:r>
              <a:rPr lang="en-US" sz="1600" dirty="0" smtClean="0"/>
              <a:t>4/12/2013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25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3800" y="5548868"/>
            <a:ext cx="317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GHOC – E (POR and visitor area)</a:t>
            </a:r>
            <a:endParaRPr lang="en-US" dirty="0"/>
          </a:p>
        </p:txBody>
      </p:sp>
      <p:pic>
        <p:nvPicPr>
          <p:cNvPr id="3" name="Picture 2" descr="POR &amp; Visitors from Main Hallway 25Apr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533400"/>
            <a:ext cx="6383867" cy="4787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4397" y="591750"/>
            <a:ext cx="7770437" cy="587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General Mission Schedule</a:t>
            </a:r>
          </a:p>
          <a:p>
            <a:endParaRPr lang="en-US" sz="3600" dirty="0"/>
          </a:p>
          <a:p>
            <a:r>
              <a:rPr lang="en-US" sz="2800" dirty="0" smtClean="0"/>
              <a:t>WFF</a:t>
            </a:r>
          </a:p>
          <a:p>
            <a:r>
              <a:rPr lang="en-US" sz="2800" dirty="0" smtClean="0"/>
              <a:t>DFRC</a:t>
            </a:r>
          </a:p>
          <a:p>
            <a:r>
              <a:rPr lang="en-US" sz="2800" dirty="0" smtClean="0"/>
              <a:t>•  </a:t>
            </a:r>
            <a:r>
              <a:rPr lang="en-US" sz="2800" dirty="0" smtClean="0">
                <a:solidFill>
                  <a:srgbClr val="000000"/>
                </a:solidFill>
              </a:rPr>
              <a:t>ESPO Mission Calendar on website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POD Daily Schedule on website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•  POD and more via List serve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Mission Scientists and Forecasters shift schedules will be on MTS (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 smtClean="0">
                <a:solidFill>
                  <a:srgbClr val="000000"/>
                </a:solidFill>
              </a:rPr>
              <a:t>ontacts and Schedules).</a:t>
            </a:r>
          </a:p>
          <a:p>
            <a:r>
              <a:rPr lang="en-US" sz="2800" dirty="0" smtClean="0"/>
              <a:t>•  Mission Science (Scott) </a:t>
            </a:r>
          </a:p>
          <a:p>
            <a:r>
              <a:rPr lang="en-US" sz="2800" dirty="0" smtClean="0"/>
              <a:t>•  Forecasters (Jeff)</a:t>
            </a:r>
            <a:endParaRPr lang="en-US" sz="4000" b="1" dirty="0" smtClean="0"/>
          </a:p>
          <a:p>
            <a:endParaRPr lang="en-US" sz="2400" b="1" dirty="0" smtClean="0"/>
          </a:p>
        </p:txBody>
      </p:sp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GH Partnership Logo - medres v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34398"/>
            <a:ext cx="1779104" cy="13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GloPac_Logo_smallsize.jpg"/>
          <p:cNvPicPr>
            <a:picLocks noChangeAspect="1"/>
          </p:cNvPicPr>
          <p:nvPr/>
        </p:nvPicPr>
        <p:blipFill>
          <a:blip r:embed="rId3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412393" y="1232452"/>
            <a:ext cx="7712553" cy="5625548"/>
            <a:chOff x="974836" y="1044575"/>
            <a:chExt cx="7921514" cy="5813425"/>
          </a:xfrm>
        </p:grpSpPr>
        <p:pic>
          <p:nvPicPr>
            <p:cNvPr id="8" name="Picture 14" descr="GH FLOOR PLAN ASSY 9th 10-ISO"/>
            <p:cNvPicPr>
              <a:picLocks noChangeAspect="1" noChangeArrowheads="1"/>
            </p:cNvPicPr>
            <p:nvPr/>
          </p:nvPicPr>
          <p:blipFill>
            <a:blip r:embed="rId4"/>
            <a:srcRect t="11719" r="4214" b="43594"/>
            <a:stretch>
              <a:fillRect/>
            </a:stretch>
          </p:blipFill>
          <p:spPr bwMode="auto">
            <a:xfrm>
              <a:off x="974836" y="1044575"/>
              <a:ext cx="6935789" cy="581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3949700" y="6243638"/>
              <a:ext cx="3017838" cy="33655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E7F4F5"/>
                  </a:solidFill>
                  <a:latin typeface="Times New Roman" pitchFamily="18" charset="0"/>
                </a:rPr>
                <a:t>Payload Operations Room (POR)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274763" y="1355725"/>
              <a:ext cx="1219200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E7F4F5"/>
                  </a:solidFill>
                  <a:latin typeface="Times New Roman" pitchFamily="18" charset="0"/>
                </a:rPr>
                <a:t>Support Equipment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067175" y="3482975"/>
              <a:ext cx="2854325" cy="33655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E7F4F5"/>
                  </a:solidFill>
                  <a:latin typeface="Times New Roman" pitchFamily="18" charset="0"/>
                </a:rPr>
                <a:t>Flight Operations Room (FOR)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3544888" y="2206625"/>
              <a:ext cx="8286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GHOC Operator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4344988" y="2044700"/>
              <a:ext cx="8286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Mission Director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5178425" y="1974850"/>
              <a:ext cx="8286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Pilot in Command</a:t>
              </a: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6221413" y="1887538"/>
              <a:ext cx="828675" cy="55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Flight Support Engineer</a:t>
              </a: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7086600" y="2295525"/>
              <a:ext cx="609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RSO /</a:t>
              </a:r>
              <a:b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</a:b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SOR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878264" y="5784850"/>
              <a:ext cx="846137" cy="4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Times New Roman" pitchFamily="18" charset="0"/>
                </a:rPr>
                <a:t>HDVis /</a:t>
              </a:r>
              <a:br>
                <a:rPr lang="en-US" sz="1000" dirty="0">
                  <a:solidFill>
                    <a:schemeClr val="bg1"/>
                  </a:solidFill>
                  <a:latin typeface="Times New Roman" pitchFamily="18" charset="0"/>
                </a:rPr>
              </a:br>
              <a:r>
                <a:rPr lang="en-US" sz="1000" dirty="0">
                  <a:solidFill>
                    <a:schemeClr val="bg1"/>
                  </a:solidFill>
                  <a:latin typeface="Times New Roman" pitchFamily="18" charset="0"/>
                </a:rPr>
                <a:t>SatCom</a:t>
              </a: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452939" y="5784850"/>
              <a:ext cx="847725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AVAPS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3260725" y="5784850"/>
              <a:ext cx="8461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Times New Roman" pitchFamily="18" charset="0"/>
                </a:rPr>
                <a:t>Payload Manager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6368170" y="4641850"/>
              <a:ext cx="592138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Times New Roman" pitchFamily="18" charset="0"/>
                </a:rPr>
                <a:t>CPL</a:t>
              </a: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6894808" y="4641850"/>
              <a:ext cx="677863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HAMSR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5715001" y="5784850"/>
              <a:ext cx="690563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--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5140326" y="5784850"/>
              <a:ext cx="677863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AVAPS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6881814" y="4641850"/>
              <a:ext cx="728662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--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6286501" y="5784850"/>
              <a:ext cx="725488" cy="4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IT Support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6907214" y="5729288"/>
              <a:ext cx="700087" cy="57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Times New Roman" pitchFamily="18" charset="0"/>
                </a:rPr>
                <a:t>Displays,&amp; Software</a:t>
              </a:r>
            </a:p>
          </p:txBody>
        </p:sp>
        <p:sp>
          <p:nvSpPr>
            <p:cNvPr id="29" name="TextBox 25"/>
            <p:cNvSpPr txBox="1">
              <a:spLocks noChangeArrowheads="1"/>
            </p:cNvSpPr>
            <p:nvPr/>
          </p:nvSpPr>
          <p:spPr bwMode="auto">
            <a:xfrm>
              <a:off x="3355976" y="5299075"/>
              <a:ext cx="658813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/>
                <a:t>PM</a:t>
              </a:r>
              <a:endParaRPr lang="en-US"/>
            </a:p>
          </p:txBody>
        </p:sp>
        <p:sp>
          <p:nvSpPr>
            <p:cNvPr id="30" name="TextBox 26"/>
            <p:cNvSpPr txBox="1">
              <a:spLocks noChangeArrowheads="1"/>
            </p:cNvSpPr>
            <p:nvPr/>
          </p:nvSpPr>
          <p:spPr bwMode="auto">
            <a:xfrm>
              <a:off x="3989389" y="5299075"/>
              <a:ext cx="622300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SAT</a:t>
              </a:r>
              <a:endParaRPr lang="en-US" sz="1200" dirty="0"/>
            </a:p>
          </p:txBody>
        </p:sp>
        <p:sp>
          <p:nvSpPr>
            <p:cNvPr id="31" name="TextBox 27"/>
            <p:cNvSpPr txBox="1">
              <a:spLocks noChangeArrowheads="1"/>
            </p:cNvSpPr>
            <p:nvPr/>
          </p:nvSpPr>
          <p:spPr bwMode="auto">
            <a:xfrm>
              <a:off x="4586289" y="5299075"/>
              <a:ext cx="631825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AVP1</a:t>
              </a:r>
              <a:endParaRPr lang="en-US" dirty="0"/>
            </a:p>
          </p:txBody>
        </p:sp>
        <p:sp>
          <p:nvSpPr>
            <p:cNvPr id="32" name="TextBox 28"/>
            <p:cNvSpPr txBox="1">
              <a:spLocks noChangeArrowheads="1"/>
            </p:cNvSpPr>
            <p:nvPr/>
          </p:nvSpPr>
          <p:spPr bwMode="auto">
            <a:xfrm>
              <a:off x="5192714" y="5299075"/>
              <a:ext cx="608012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AVP2</a:t>
              </a:r>
              <a:endParaRPr lang="en-US" sz="1200" dirty="0"/>
            </a:p>
          </p:txBody>
        </p:sp>
        <p:sp>
          <p:nvSpPr>
            <p:cNvPr id="34" name="TextBox 32"/>
            <p:cNvSpPr txBox="1">
              <a:spLocks noChangeArrowheads="1"/>
            </p:cNvSpPr>
            <p:nvPr/>
          </p:nvSpPr>
          <p:spPr bwMode="auto">
            <a:xfrm>
              <a:off x="6372226" y="5299075"/>
              <a:ext cx="614363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Pay2</a:t>
              </a:r>
              <a:endParaRPr lang="en-US" sz="1200" dirty="0"/>
            </a:p>
          </p:txBody>
        </p:sp>
        <p:sp>
          <p:nvSpPr>
            <p:cNvPr id="35" name="TextBox 33"/>
            <p:cNvSpPr txBox="1">
              <a:spLocks noChangeArrowheads="1"/>
            </p:cNvSpPr>
            <p:nvPr/>
          </p:nvSpPr>
          <p:spPr bwMode="auto">
            <a:xfrm>
              <a:off x="6961189" y="5299075"/>
              <a:ext cx="628650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Pay1</a:t>
              </a:r>
              <a:endParaRPr lang="en-US" sz="1200" dirty="0"/>
            </a:p>
          </p:txBody>
        </p:sp>
        <p:sp>
          <p:nvSpPr>
            <p:cNvPr id="36" name="TextBox 34"/>
            <p:cNvSpPr txBox="1">
              <a:spLocks noChangeArrowheads="1"/>
            </p:cNvSpPr>
            <p:nvPr/>
          </p:nvSpPr>
          <p:spPr bwMode="auto">
            <a:xfrm>
              <a:off x="5776914" y="4138613"/>
              <a:ext cx="601662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SHIS</a:t>
              </a:r>
              <a:endParaRPr lang="en-US" dirty="0"/>
            </a:p>
          </p:txBody>
        </p:sp>
        <p:sp>
          <p:nvSpPr>
            <p:cNvPr id="37" name="TextBox 35"/>
            <p:cNvSpPr txBox="1">
              <a:spLocks noChangeArrowheads="1"/>
            </p:cNvSpPr>
            <p:nvPr/>
          </p:nvSpPr>
          <p:spPr bwMode="auto">
            <a:xfrm>
              <a:off x="6373983" y="4138613"/>
              <a:ext cx="596900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CPL</a:t>
              </a:r>
              <a:endParaRPr lang="en-US" dirty="0"/>
            </a:p>
          </p:txBody>
        </p:sp>
        <p:sp>
          <p:nvSpPr>
            <p:cNvPr id="39" name="TextBox 37"/>
            <p:cNvSpPr txBox="1">
              <a:spLocks noChangeArrowheads="1"/>
            </p:cNvSpPr>
            <p:nvPr/>
          </p:nvSpPr>
          <p:spPr bwMode="auto">
            <a:xfrm>
              <a:off x="3359151" y="4138613"/>
              <a:ext cx="655638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ESP1</a:t>
              </a:r>
              <a:endParaRPr lang="en-US" dirty="0"/>
            </a:p>
          </p:txBody>
        </p:sp>
        <p:sp>
          <p:nvSpPr>
            <p:cNvPr id="40" name="TextBox 38"/>
            <p:cNvSpPr txBox="1">
              <a:spLocks noChangeArrowheads="1"/>
            </p:cNvSpPr>
            <p:nvPr/>
          </p:nvSpPr>
          <p:spPr bwMode="auto">
            <a:xfrm>
              <a:off x="3973514" y="4138613"/>
              <a:ext cx="657225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ESP2</a:t>
              </a:r>
              <a:endParaRPr lang="en-US" dirty="0"/>
            </a:p>
          </p:txBody>
        </p:sp>
        <p:sp>
          <p:nvSpPr>
            <p:cNvPr id="41" name="TextBox 39"/>
            <p:cNvSpPr txBox="1">
              <a:spLocks noChangeArrowheads="1"/>
            </p:cNvSpPr>
            <p:nvPr/>
          </p:nvSpPr>
          <p:spPr bwMode="auto">
            <a:xfrm>
              <a:off x="4598989" y="4138613"/>
              <a:ext cx="590550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MS1</a:t>
              </a:r>
              <a:endParaRPr lang="en-US" dirty="0"/>
            </a:p>
          </p:txBody>
        </p:sp>
        <p:sp>
          <p:nvSpPr>
            <p:cNvPr id="42" name="TextBox 40"/>
            <p:cNvSpPr txBox="1">
              <a:spLocks noChangeArrowheads="1"/>
            </p:cNvSpPr>
            <p:nvPr/>
          </p:nvSpPr>
          <p:spPr bwMode="auto">
            <a:xfrm>
              <a:off x="5194301" y="4138613"/>
              <a:ext cx="587375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MS2</a:t>
              </a:r>
              <a:endParaRPr lang="en-US" dirty="0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355976" y="4641850"/>
              <a:ext cx="681038" cy="4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Project </a:t>
              </a:r>
              <a:b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</a:b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Manager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4556627" y="4641850"/>
              <a:ext cx="682625" cy="4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Mission</a:t>
              </a:r>
              <a:b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</a:b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Scientist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4581526" y="4641850"/>
              <a:ext cx="592138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--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5819307" y="4641850"/>
              <a:ext cx="592138" cy="25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</a:rPr>
                <a:t>SHIS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cxnSp>
          <p:nvCxnSpPr>
            <p:cNvPr id="47" name="Straight Connector 44"/>
            <p:cNvCxnSpPr>
              <a:cxnSpLocks noChangeShapeType="1"/>
            </p:cNvCxnSpPr>
            <p:nvPr/>
          </p:nvCxnSpPr>
          <p:spPr bwMode="auto">
            <a:xfrm>
              <a:off x="987425" y="4105275"/>
              <a:ext cx="255588" cy="1095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1116013" y="4206875"/>
              <a:ext cx="46037" cy="4445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8167688" y="4694238"/>
              <a:ext cx="728662" cy="55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cs typeface="Arial" pitchFamily="34" charset="0"/>
                </a:rPr>
                <a:t>Intercom Display</a:t>
              </a:r>
            </a:p>
            <a:p>
              <a:r>
                <a:rPr lang="en-US" sz="1000" b="1" dirty="0">
                  <a:cs typeface="Arial" pitchFamily="34" charset="0"/>
                </a:rPr>
                <a:t>Labels</a:t>
              </a:r>
            </a:p>
          </p:txBody>
        </p:sp>
        <p:cxnSp>
          <p:nvCxnSpPr>
            <p:cNvPr id="50" name="Straight Arrow Connector 48"/>
            <p:cNvCxnSpPr>
              <a:cxnSpLocks noChangeShapeType="1"/>
              <a:stCxn id="49" idx="1"/>
            </p:cNvCxnSpPr>
            <p:nvPr/>
          </p:nvCxnSpPr>
          <p:spPr bwMode="auto">
            <a:xfrm rot="10800000">
              <a:off x="7662863" y="4389438"/>
              <a:ext cx="504825" cy="58261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" name="Straight Arrow Connector 50"/>
            <p:cNvCxnSpPr>
              <a:cxnSpLocks noChangeShapeType="1"/>
              <a:stCxn id="49" idx="1"/>
            </p:cNvCxnSpPr>
            <p:nvPr/>
          </p:nvCxnSpPr>
          <p:spPr bwMode="auto">
            <a:xfrm rot="10800000" flipV="1">
              <a:off x="7716838" y="4972050"/>
              <a:ext cx="450850" cy="3492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2" name="TextBox 37"/>
            <p:cNvSpPr txBox="1">
              <a:spLocks noChangeArrowheads="1"/>
            </p:cNvSpPr>
            <p:nvPr/>
          </p:nvSpPr>
          <p:spPr bwMode="auto">
            <a:xfrm>
              <a:off x="3757614" y="3014663"/>
              <a:ext cx="655637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/>
                <a:t>GO</a:t>
              </a:r>
              <a:endParaRPr lang="en-US"/>
            </a:p>
          </p:txBody>
        </p:sp>
        <p:sp>
          <p:nvSpPr>
            <p:cNvPr id="53" name="TextBox 38"/>
            <p:cNvSpPr txBox="1">
              <a:spLocks noChangeArrowheads="1"/>
            </p:cNvSpPr>
            <p:nvPr/>
          </p:nvSpPr>
          <p:spPr bwMode="auto">
            <a:xfrm>
              <a:off x="4537076" y="2908300"/>
              <a:ext cx="658813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/>
                <a:t>MD</a:t>
              </a:r>
              <a:endParaRPr lang="en-US"/>
            </a:p>
          </p:txBody>
        </p:sp>
        <p:sp>
          <p:nvSpPr>
            <p:cNvPr id="54" name="TextBox 39"/>
            <p:cNvSpPr txBox="1">
              <a:spLocks noChangeArrowheads="1"/>
            </p:cNvSpPr>
            <p:nvPr/>
          </p:nvSpPr>
          <p:spPr bwMode="auto">
            <a:xfrm>
              <a:off x="5337176" y="2806700"/>
              <a:ext cx="590550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PT</a:t>
              </a:r>
              <a:endParaRPr lang="en-US" dirty="0"/>
            </a:p>
          </p:txBody>
        </p:sp>
        <p:sp>
          <p:nvSpPr>
            <p:cNvPr id="55" name="TextBox 40"/>
            <p:cNvSpPr txBox="1">
              <a:spLocks noChangeArrowheads="1"/>
            </p:cNvSpPr>
            <p:nvPr/>
          </p:nvSpPr>
          <p:spPr bwMode="auto">
            <a:xfrm>
              <a:off x="6097589" y="2908300"/>
              <a:ext cx="585787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/>
                <a:t>CPT</a:t>
              </a:r>
              <a:endParaRPr lang="en-US" dirty="0"/>
            </a:p>
          </p:txBody>
        </p:sp>
        <p:sp>
          <p:nvSpPr>
            <p:cNvPr id="56" name="TextBox 40"/>
            <p:cNvSpPr txBox="1">
              <a:spLocks noChangeArrowheads="1"/>
            </p:cNvSpPr>
            <p:nvPr/>
          </p:nvSpPr>
          <p:spPr bwMode="auto">
            <a:xfrm>
              <a:off x="6834189" y="3014663"/>
              <a:ext cx="587375" cy="286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/>
                <a:t>RSO</a:t>
              </a:r>
              <a:endParaRPr lang="en-US"/>
            </a:p>
          </p:txBody>
        </p:sp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3608388" y="4508500"/>
              <a:ext cx="17780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</a:t>
              </a:r>
            </a:p>
          </p:txBody>
        </p:sp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4195763" y="4508500"/>
              <a:ext cx="217487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2</a:t>
              </a:r>
            </a:p>
          </p:txBody>
        </p:sp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>
              <a:off x="4822825" y="4508500"/>
              <a:ext cx="176213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3</a:t>
              </a:r>
            </a:p>
          </p:txBody>
        </p:sp>
        <p:sp>
          <p:nvSpPr>
            <p:cNvPr id="60" name="Text Box 13"/>
            <p:cNvSpPr txBox="1">
              <a:spLocks noChangeArrowheads="1"/>
            </p:cNvSpPr>
            <p:nvPr/>
          </p:nvSpPr>
          <p:spPr bwMode="auto">
            <a:xfrm>
              <a:off x="5410201" y="4508500"/>
              <a:ext cx="176213" cy="206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4</a:t>
              </a:r>
            </a:p>
          </p:txBody>
        </p:sp>
        <p:sp>
          <p:nvSpPr>
            <p:cNvPr id="61" name="Text Box 13"/>
            <p:cNvSpPr txBox="1">
              <a:spLocks noChangeArrowheads="1"/>
            </p:cNvSpPr>
            <p:nvPr/>
          </p:nvSpPr>
          <p:spPr bwMode="auto">
            <a:xfrm>
              <a:off x="5997575" y="4508500"/>
              <a:ext cx="176213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5</a:t>
              </a:r>
            </a:p>
          </p:txBody>
        </p:sp>
        <p:sp>
          <p:nvSpPr>
            <p:cNvPr id="62" name="Text Box 13"/>
            <p:cNvSpPr txBox="1">
              <a:spLocks noChangeArrowheads="1"/>
            </p:cNvSpPr>
            <p:nvPr/>
          </p:nvSpPr>
          <p:spPr bwMode="auto">
            <a:xfrm>
              <a:off x="6584950" y="4508500"/>
              <a:ext cx="176213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6</a:t>
              </a: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7172325" y="4508500"/>
              <a:ext cx="176213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7</a:t>
              </a:r>
            </a:p>
          </p:txBody>
        </p:sp>
        <p:sp>
          <p:nvSpPr>
            <p:cNvPr id="64" name="Text Box 13"/>
            <p:cNvSpPr txBox="1">
              <a:spLocks noChangeArrowheads="1"/>
            </p:cNvSpPr>
            <p:nvPr/>
          </p:nvSpPr>
          <p:spPr bwMode="auto">
            <a:xfrm>
              <a:off x="3605213" y="5667375"/>
              <a:ext cx="17780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8</a:t>
              </a:r>
            </a:p>
          </p:txBody>
        </p:sp>
        <p:sp>
          <p:nvSpPr>
            <p:cNvPr id="65" name="Text Box 13"/>
            <p:cNvSpPr txBox="1">
              <a:spLocks noChangeArrowheads="1"/>
            </p:cNvSpPr>
            <p:nvPr/>
          </p:nvSpPr>
          <p:spPr bwMode="auto">
            <a:xfrm>
              <a:off x="4192588" y="5667375"/>
              <a:ext cx="217487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9</a:t>
              </a:r>
            </a:p>
          </p:txBody>
        </p:sp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4729163" y="5657850"/>
              <a:ext cx="3460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10</a:t>
              </a:r>
            </a:p>
          </p:txBody>
        </p:sp>
        <p:sp>
          <p:nvSpPr>
            <p:cNvPr id="67" name="Text Box 13"/>
            <p:cNvSpPr txBox="1">
              <a:spLocks noChangeArrowheads="1"/>
            </p:cNvSpPr>
            <p:nvPr/>
          </p:nvSpPr>
          <p:spPr bwMode="auto">
            <a:xfrm>
              <a:off x="5343525" y="5657850"/>
              <a:ext cx="32702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11</a:t>
              </a:r>
            </a:p>
          </p:txBody>
        </p:sp>
        <p:sp>
          <p:nvSpPr>
            <p:cNvPr id="68" name="Text Box 13"/>
            <p:cNvSpPr txBox="1">
              <a:spLocks noChangeArrowheads="1"/>
            </p:cNvSpPr>
            <p:nvPr/>
          </p:nvSpPr>
          <p:spPr bwMode="auto">
            <a:xfrm>
              <a:off x="5938838" y="5657850"/>
              <a:ext cx="32385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12</a:t>
              </a:r>
            </a:p>
          </p:txBody>
        </p:sp>
        <p:sp>
          <p:nvSpPr>
            <p:cNvPr id="69" name="Text Box 13"/>
            <p:cNvSpPr txBox="1">
              <a:spLocks noChangeArrowheads="1"/>
            </p:cNvSpPr>
            <p:nvPr/>
          </p:nvSpPr>
          <p:spPr bwMode="auto">
            <a:xfrm>
              <a:off x="6532563" y="5657850"/>
              <a:ext cx="312737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13</a:t>
              </a:r>
            </a:p>
          </p:txBody>
        </p:sp>
        <p:sp>
          <p:nvSpPr>
            <p:cNvPr id="70" name="Text Box 13"/>
            <p:cNvSpPr txBox="1">
              <a:spLocks noChangeArrowheads="1"/>
            </p:cNvSpPr>
            <p:nvPr/>
          </p:nvSpPr>
          <p:spPr bwMode="auto">
            <a:xfrm>
              <a:off x="7113588" y="5657850"/>
              <a:ext cx="30162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00" b="1">
                  <a:cs typeface="Arial" pitchFamily="34" charset="0"/>
                </a:rPr>
                <a:t>14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82872" y="345382"/>
            <a:ext cx="631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GHOC Payload Op’s Room - Assignments</a:t>
            </a:r>
            <a:endParaRPr lang="en-US" i="1" dirty="0"/>
          </a:p>
        </p:txBody>
      </p:sp>
      <p:sp>
        <p:nvSpPr>
          <p:cNvPr id="74" name="TextBox 28"/>
          <p:cNvSpPr txBox="1">
            <a:spLocks noChangeArrowheads="1"/>
          </p:cNvSpPr>
          <p:nvPr/>
        </p:nvSpPr>
        <p:spPr bwMode="auto">
          <a:xfrm>
            <a:off x="6092434" y="5349456"/>
            <a:ext cx="591973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FCST</a:t>
            </a:r>
            <a:endParaRPr lang="en-US" sz="1200" dirty="0"/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5461319" y="4724761"/>
            <a:ext cx="664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  <a:t>Mission</a:t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  <a:t>Scientist</a:t>
            </a:r>
            <a:endParaRPr lang="en-US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5" name="TextBox 35"/>
          <p:cNvSpPr txBox="1">
            <a:spLocks noChangeArrowheads="1"/>
          </p:cNvSpPr>
          <p:nvPr/>
        </p:nvSpPr>
        <p:spPr bwMode="auto">
          <a:xfrm>
            <a:off x="7236294" y="4219033"/>
            <a:ext cx="581154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HMSR</a:t>
            </a:r>
            <a:endParaRPr lang="en-US" dirty="0"/>
          </a:p>
        </p:txBody>
      </p:sp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4334673" y="4724761"/>
            <a:ext cx="663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  <a:t>Project </a:t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  <a:t>Manager</a:t>
            </a:r>
            <a:endParaRPr lang="en-US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6087768" y="5848821"/>
            <a:ext cx="6599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</a:rPr>
              <a:t>Forecast</a:t>
            </a:r>
            <a:endParaRPr lang="en-US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6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15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7350"/>
            <a:ext cx="91440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34466" y="6172200"/>
            <a:ext cx="15113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ESPO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2200" y="6172200"/>
            <a:ext cx="16764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Payload Manager</a:t>
            </a:r>
          </a:p>
        </p:txBody>
      </p:sp>
      <p:cxnSp>
        <p:nvCxnSpPr>
          <p:cNvPr id="13319" name="Straight Arrow Connector 5"/>
          <p:cNvCxnSpPr>
            <a:cxnSpLocks noChangeShapeType="1"/>
          </p:cNvCxnSpPr>
          <p:nvPr/>
        </p:nvCxnSpPr>
        <p:spPr bwMode="auto">
          <a:xfrm flipH="1">
            <a:off x="6019800" y="2514600"/>
            <a:ext cx="9906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331633" y="6172200"/>
            <a:ext cx="1676400" cy="6217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Mission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Scientists</a:t>
            </a:r>
          </a:p>
        </p:txBody>
      </p:sp>
      <p:cxnSp>
        <p:nvCxnSpPr>
          <p:cNvPr id="13321" name="Straight Arrow Connector 12"/>
          <p:cNvCxnSpPr>
            <a:cxnSpLocks noChangeShapeType="1"/>
          </p:cNvCxnSpPr>
          <p:nvPr/>
        </p:nvCxnSpPr>
        <p:spPr bwMode="auto">
          <a:xfrm>
            <a:off x="3124200" y="2514600"/>
            <a:ext cx="6858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2" name="Straight Arrow Connector 15"/>
          <p:cNvCxnSpPr>
            <a:cxnSpLocks noChangeShapeType="1"/>
          </p:cNvCxnSpPr>
          <p:nvPr/>
        </p:nvCxnSpPr>
        <p:spPr bwMode="auto">
          <a:xfrm flipH="1">
            <a:off x="4267200" y="2514600"/>
            <a:ext cx="3810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Straight Arrow Connector 20"/>
          <p:cNvCxnSpPr>
            <a:cxnSpLocks noChangeShapeType="1"/>
          </p:cNvCxnSpPr>
          <p:nvPr/>
        </p:nvCxnSpPr>
        <p:spPr bwMode="auto">
          <a:xfrm flipH="1">
            <a:off x="5638800" y="2514600"/>
            <a:ext cx="2286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Straight Arrow Connector 21"/>
          <p:cNvCxnSpPr>
            <a:cxnSpLocks noChangeShapeType="1"/>
          </p:cNvCxnSpPr>
          <p:nvPr/>
        </p:nvCxnSpPr>
        <p:spPr bwMode="auto">
          <a:xfrm>
            <a:off x="4648200" y="2514600"/>
            <a:ext cx="762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5" name="Straight Arrow Connector 27"/>
          <p:cNvCxnSpPr>
            <a:cxnSpLocks noChangeShapeType="1"/>
          </p:cNvCxnSpPr>
          <p:nvPr/>
        </p:nvCxnSpPr>
        <p:spPr bwMode="auto">
          <a:xfrm flipH="1">
            <a:off x="5181600" y="2514600"/>
            <a:ext cx="6858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5588000" y="2209800"/>
            <a:ext cx="114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CPL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33600" y="61722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AVAPS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894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S-HIS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IT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908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Guest</a:t>
            </a:r>
          </a:p>
        </p:txBody>
      </p:sp>
      <p:cxnSp>
        <p:nvCxnSpPr>
          <p:cNvPr id="13331" name="Straight Arrow Connector 12"/>
          <p:cNvCxnSpPr>
            <a:cxnSpLocks noChangeShapeType="1"/>
          </p:cNvCxnSpPr>
          <p:nvPr/>
        </p:nvCxnSpPr>
        <p:spPr bwMode="auto">
          <a:xfrm flipH="1">
            <a:off x="6553200" y="2514600"/>
            <a:ext cx="4572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Straight Arrow Connector 12"/>
          <p:cNvCxnSpPr>
            <a:cxnSpLocks noChangeShapeType="1"/>
          </p:cNvCxnSpPr>
          <p:nvPr/>
        </p:nvCxnSpPr>
        <p:spPr bwMode="auto">
          <a:xfrm flipV="1">
            <a:off x="2819400" y="5105400"/>
            <a:ext cx="990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3" name="Straight Arrow Connector 12"/>
          <p:cNvCxnSpPr>
            <a:cxnSpLocks noChangeShapeType="1"/>
          </p:cNvCxnSpPr>
          <p:nvPr/>
        </p:nvCxnSpPr>
        <p:spPr bwMode="auto">
          <a:xfrm flipV="1">
            <a:off x="2819400" y="5105400"/>
            <a:ext cx="14478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4" name="Straight Arrow Connector 12"/>
          <p:cNvCxnSpPr>
            <a:cxnSpLocks noChangeShapeType="1"/>
          </p:cNvCxnSpPr>
          <p:nvPr/>
        </p:nvCxnSpPr>
        <p:spPr bwMode="auto">
          <a:xfrm flipV="1">
            <a:off x="4267200" y="5105400"/>
            <a:ext cx="4572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Straight Arrow Connector 12"/>
          <p:cNvCxnSpPr>
            <a:cxnSpLocks noChangeShapeType="1"/>
          </p:cNvCxnSpPr>
          <p:nvPr/>
        </p:nvCxnSpPr>
        <p:spPr bwMode="auto">
          <a:xfrm flipV="1">
            <a:off x="4267200" y="5105400"/>
            <a:ext cx="9144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6" name="Straight Arrow Connector 12"/>
          <p:cNvCxnSpPr>
            <a:cxnSpLocks noChangeShapeType="1"/>
          </p:cNvCxnSpPr>
          <p:nvPr/>
        </p:nvCxnSpPr>
        <p:spPr bwMode="auto">
          <a:xfrm flipV="1">
            <a:off x="5638800" y="5105400"/>
            <a:ext cx="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7" name="Straight Arrow Connector 12"/>
          <p:cNvCxnSpPr>
            <a:cxnSpLocks noChangeShapeType="1"/>
          </p:cNvCxnSpPr>
          <p:nvPr/>
        </p:nvCxnSpPr>
        <p:spPr bwMode="auto">
          <a:xfrm flipV="1">
            <a:off x="5638800" y="5105400"/>
            <a:ext cx="4572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8" name="Straight Arrow Connector 12"/>
          <p:cNvCxnSpPr>
            <a:cxnSpLocks noChangeShapeType="1"/>
            <a:stCxn id="15" idx="0"/>
          </p:cNvCxnSpPr>
          <p:nvPr/>
        </p:nvCxnSpPr>
        <p:spPr bwMode="auto">
          <a:xfrm flipH="1" flipV="1">
            <a:off x="6629400" y="5105400"/>
            <a:ext cx="3810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itle 1"/>
          <p:cNvSpPr txBox="1">
            <a:spLocks/>
          </p:cNvSpPr>
          <p:nvPr/>
        </p:nvSpPr>
        <p:spPr>
          <a:xfrm>
            <a:off x="0" y="20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PMOF Trailer -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93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15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7350"/>
            <a:ext cx="91440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34466" y="6172200"/>
            <a:ext cx="15113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ESPO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2200" y="6172200"/>
            <a:ext cx="16764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Payload Manager</a:t>
            </a:r>
          </a:p>
        </p:txBody>
      </p:sp>
      <p:cxnSp>
        <p:nvCxnSpPr>
          <p:cNvPr id="14343" name="Straight Arrow Connector 5"/>
          <p:cNvCxnSpPr>
            <a:cxnSpLocks noChangeShapeType="1"/>
          </p:cNvCxnSpPr>
          <p:nvPr/>
        </p:nvCxnSpPr>
        <p:spPr bwMode="auto">
          <a:xfrm flipH="1">
            <a:off x="6019800" y="2514600"/>
            <a:ext cx="9906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331633" y="6172200"/>
            <a:ext cx="1676400" cy="6217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Mission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Scientists</a:t>
            </a:r>
          </a:p>
        </p:txBody>
      </p:sp>
      <p:cxnSp>
        <p:nvCxnSpPr>
          <p:cNvPr id="14345" name="Straight Arrow Connector 12"/>
          <p:cNvCxnSpPr>
            <a:cxnSpLocks noChangeShapeType="1"/>
          </p:cNvCxnSpPr>
          <p:nvPr/>
        </p:nvCxnSpPr>
        <p:spPr bwMode="auto">
          <a:xfrm>
            <a:off x="3124200" y="2514600"/>
            <a:ext cx="6858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Straight Arrow Connector 15"/>
          <p:cNvCxnSpPr>
            <a:cxnSpLocks noChangeShapeType="1"/>
            <a:stCxn id="18" idx="2"/>
          </p:cNvCxnSpPr>
          <p:nvPr/>
        </p:nvCxnSpPr>
        <p:spPr bwMode="auto">
          <a:xfrm flipH="1">
            <a:off x="4267200" y="2547938"/>
            <a:ext cx="152400" cy="1490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7" name="Straight Arrow Connector 20"/>
          <p:cNvCxnSpPr>
            <a:cxnSpLocks noChangeShapeType="1"/>
          </p:cNvCxnSpPr>
          <p:nvPr/>
        </p:nvCxnSpPr>
        <p:spPr bwMode="auto">
          <a:xfrm flipH="1">
            <a:off x="5638800" y="2514600"/>
            <a:ext cx="2286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Straight Arrow Connector 21"/>
          <p:cNvCxnSpPr>
            <a:cxnSpLocks noChangeShapeType="1"/>
            <a:stCxn id="18" idx="2"/>
          </p:cNvCxnSpPr>
          <p:nvPr/>
        </p:nvCxnSpPr>
        <p:spPr bwMode="auto">
          <a:xfrm>
            <a:off x="4419600" y="2547938"/>
            <a:ext cx="304800" cy="1490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9" name="Straight Arrow Connector 27"/>
          <p:cNvCxnSpPr>
            <a:cxnSpLocks noChangeShapeType="1"/>
          </p:cNvCxnSpPr>
          <p:nvPr/>
        </p:nvCxnSpPr>
        <p:spPr bwMode="auto">
          <a:xfrm flipH="1">
            <a:off x="5181600" y="2514600"/>
            <a:ext cx="6858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5232400" y="2209800"/>
            <a:ext cx="1498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HIWRAP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33600" y="61722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HIRAD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38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HAMSR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IT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90800" y="2209800"/>
            <a:ext cx="1371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Osaka" charset="0"/>
                <a:cs typeface="Osaka" charset="0"/>
              </a:rPr>
              <a:t>Guest</a:t>
            </a:r>
          </a:p>
        </p:txBody>
      </p:sp>
      <p:cxnSp>
        <p:nvCxnSpPr>
          <p:cNvPr id="14355" name="Straight Arrow Connector 12"/>
          <p:cNvCxnSpPr>
            <a:cxnSpLocks noChangeShapeType="1"/>
          </p:cNvCxnSpPr>
          <p:nvPr/>
        </p:nvCxnSpPr>
        <p:spPr bwMode="auto">
          <a:xfrm flipH="1">
            <a:off x="6553200" y="2514600"/>
            <a:ext cx="457200" cy="1524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Straight Arrow Connector 12"/>
          <p:cNvCxnSpPr>
            <a:cxnSpLocks noChangeShapeType="1"/>
          </p:cNvCxnSpPr>
          <p:nvPr/>
        </p:nvCxnSpPr>
        <p:spPr bwMode="auto">
          <a:xfrm flipV="1">
            <a:off x="2819400" y="5105400"/>
            <a:ext cx="990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Straight Arrow Connector 12"/>
          <p:cNvCxnSpPr>
            <a:cxnSpLocks noChangeShapeType="1"/>
          </p:cNvCxnSpPr>
          <p:nvPr/>
        </p:nvCxnSpPr>
        <p:spPr bwMode="auto">
          <a:xfrm flipV="1">
            <a:off x="2819400" y="5105400"/>
            <a:ext cx="14478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Straight Arrow Connector 12"/>
          <p:cNvCxnSpPr>
            <a:cxnSpLocks noChangeShapeType="1"/>
          </p:cNvCxnSpPr>
          <p:nvPr/>
        </p:nvCxnSpPr>
        <p:spPr bwMode="auto">
          <a:xfrm flipV="1">
            <a:off x="4267200" y="5105400"/>
            <a:ext cx="4572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9" name="Straight Arrow Connector 12"/>
          <p:cNvCxnSpPr>
            <a:cxnSpLocks noChangeShapeType="1"/>
          </p:cNvCxnSpPr>
          <p:nvPr/>
        </p:nvCxnSpPr>
        <p:spPr bwMode="auto">
          <a:xfrm flipV="1">
            <a:off x="4267200" y="5105400"/>
            <a:ext cx="9144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0" name="Straight Arrow Connector 12"/>
          <p:cNvCxnSpPr>
            <a:cxnSpLocks noChangeShapeType="1"/>
          </p:cNvCxnSpPr>
          <p:nvPr/>
        </p:nvCxnSpPr>
        <p:spPr bwMode="auto">
          <a:xfrm flipV="1">
            <a:off x="5638800" y="5105400"/>
            <a:ext cx="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1" name="Straight Arrow Connector 12"/>
          <p:cNvCxnSpPr>
            <a:cxnSpLocks noChangeShapeType="1"/>
          </p:cNvCxnSpPr>
          <p:nvPr/>
        </p:nvCxnSpPr>
        <p:spPr bwMode="auto">
          <a:xfrm flipV="1">
            <a:off x="5638800" y="5105400"/>
            <a:ext cx="4572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2" name="Straight Arrow Connector 12"/>
          <p:cNvCxnSpPr>
            <a:cxnSpLocks noChangeShapeType="1"/>
            <a:stCxn id="15" idx="0"/>
          </p:cNvCxnSpPr>
          <p:nvPr/>
        </p:nvCxnSpPr>
        <p:spPr bwMode="auto">
          <a:xfrm flipH="1" flipV="1">
            <a:off x="6629400" y="5105400"/>
            <a:ext cx="3810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itle 1"/>
          <p:cNvSpPr txBox="1">
            <a:spLocks/>
          </p:cNvSpPr>
          <p:nvPr/>
        </p:nvSpPr>
        <p:spPr>
          <a:xfrm>
            <a:off x="0" y="20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PMOF Trailer - </a:t>
            </a:r>
            <a:r>
              <a:rPr lang="en-US" dirty="0" err="1" smtClean="0"/>
              <a:t>Overstorm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07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5440" y="232838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GHOC – Payload Op’s Room</a:t>
            </a:r>
            <a:r>
              <a:rPr lang="en-US" sz="2800" b="1" i="1" dirty="0"/>
              <a:t> </a:t>
            </a:r>
            <a:r>
              <a:rPr lang="en-US" sz="2800" b="1" i="1" dirty="0" smtClean="0"/>
              <a:t>Rules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288" y="1424861"/>
            <a:ext cx="827751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b="1" dirty="0" smtClean="0"/>
              <a:t>GHOC  Etiquette 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Staff at engine start.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Common Sense consideration of others</a:t>
            </a:r>
          </a:p>
          <a:p>
            <a:pPr marL="1139825" lvl="2" indent="-225425">
              <a:buFont typeface="Arial" pitchFamily="34" charset="0"/>
              <a:buChar char="•"/>
            </a:pPr>
            <a:r>
              <a:rPr lang="en-US" dirty="0" smtClean="0"/>
              <a:t>Noise, food, coffee pot, etc.</a:t>
            </a:r>
          </a:p>
          <a:p>
            <a:pPr marL="1139825" lvl="2" indent="-225425">
              <a:buFont typeface="Arial" pitchFamily="34" charset="0"/>
              <a:buChar char="•"/>
            </a:pPr>
            <a:r>
              <a:rPr lang="en-US" dirty="0" smtClean="0"/>
              <a:t>Clean up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Access for Team Members, Visitors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No access to or photos of  “Flight Op’s Area”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b="1" dirty="0" smtClean="0"/>
              <a:t>Mishap considerations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Cell Phones, computers, etc.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b="1" dirty="0" smtClean="0"/>
              <a:t>Laptops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Network designed to accommodate your system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cheduled scan - </a:t>
            </a:r>
            <a:r>
              <a:rPr lang="en-US" dirty="0"/>
              <a:t>First scans at Dryden are 7/8 and 7/15; first scans at Wallops are 7/15 and 7/22</a:t>
            </a:r>
            <a:r>
              <a:rPr lang="en-US" dirty="0" smtClean="0"/>
              <a:t>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b="1" dirty="0" smtClean="0"/>
              <a:t>Intercom / Video  / Chat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“Instrument” Comm’s, comm’s available in Hangar, etc.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Flight Video to be available in Hangar 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b="1" dirty="0" smtClean="0"/>
              <a:t>Orientation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/>
              <a:t>Layout will </a:t>
            </a:r>
            <a:r>
              <a:rPr lang="en-US" smtClean="0"/>
              <a:t>be posted</a:t>
            </a:r>
            <a:endParaRPr lang="en-US" dirty="0" smtClean="0"/>
          </a:p>
          <a:p>
            <a:pPr marL="682625" lvl="1" indent="-225425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Software install (see IT)</a:t>
            </a:r>
          </a:p>
        </p:txBody>
      </p:sp>
      <p:pic>
        <p:nvPicPr>
          <p:cNvPr id="8" name="Picture 2" descr="GH Partnership Logo - medres v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34398"/>
            <a:ext cx="1779104" cy="13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loPac_Logo_smallsize.jpg"/>
          <p:cNvPicPr>
            <a:picLocks noChangeAspect="1"/>
          </p:cNvPicPr>
          <p:nvPr/>
        </p:nvPicPr>
        <p:blipFill>
          <a:blip r:embed="rId3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10" name="Picture 9" descr="Payload Ops Room v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457" y="1386259"/>
            <a:ext cx="3746461" cy="25677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" y="0"/>
            <a:ext cx="7800975" cy="685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10126" y="981075"/>
            <a:ext cx="304800" cy="952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7824000">
            <a:off x="4943476" y="3381375"/>
            <a:ext cx="304800" cy="952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29100" y="457200"/>
            <a:ext cx="15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Runway  10-28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8057312">
            <a:off x="5509723" y="3059668"/>
            <a:ext cx="159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Runway  04-22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0" y="1009650"/>
            <a:ext cx="254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Hangar D-1 Viewing 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Rwy 10-28 operations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4867276" y="1057276"/>
            <a:ext cx="1038224" cy="27554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48251" y="3638551"/>
            <a:ext cx="476249" cy="139064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34025" y="4867275"/>
            <a:ext cx="2871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Hangar N-159 Viewing 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Rwy 04-22 operations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(by trailers; same as in 2012)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69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900" y="818634"/>
            <a:ext cx="2530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Viewing area Hangar 159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Screen Shot 2013-05-09 at 6.2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10965"/>
            <a:ext cx="5740400" cy="47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3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86" y="304800"/>
            <a:ext cx="883482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0000">
            <a:off x="-76893" y="57044"/>
            <a:ext cx="10048706" cy="724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55800" y="4940300"/>
            <a:ext cx="4000500" cy="1730375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LAYOUT – First Floor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965200" y="990600"/>
            <a:ext cx="7035800" cy="50927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  <a:prstDash val="sysDash"/>
              </a:ln>
              <a:noFill/>
            </a:endParaRPr>
          </a:p>
        </p:txBody>
      </p:sp>
      <p:sp>
        <p:nvSpPr>
          <p:cNvPr id="72" name="Rectangle 71"/>
          <p:cNvSpPr/>
          <p:nvPr/>
        </p:nvSpPr>
        <p:spPr>
          <a:xfrm rot="10800000">
            <a:off x="1333500" y="1041400"/>
            <a:ext cx="927100" cy="1231900"/>
          </a:xfrm>
          <a:prstGeom prst="rect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 rot="10800000">
            <a:off x="2287411" y="1449211"/>
            <a:ext cx="596900" cy="838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 rot="10800000">
            <a:off x="2260600" y="1016000"/>
            <a:ext cx="635000" cy="406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 rot="10800000">
            <a:off x="3365500" y="1612900"/>
            <a:ext cx="711200" cy="635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 rot="10800000">
            <a:off x="3365500" y="1028700"/>
            <a:ext cx="736600" cy="571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 rot="10800000">
            <a:off x="5054600" y="1625600"/>
            <a:ext cx="800100" cy="60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 rot="10800000">
            <a:off x="5842000" y="1638300"/>
            <a:ext cx="673100" cy="558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 rot="10800000">
            <a:off x="4511322" y="1028700"/>
            <a:ext cx="520700" cy="55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 rot="10800000">
            <a:off x="5058833" y="1028700"/>
            <a:ext cx="1409700" cy="584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 rot="10800000">
            <a:off x="4512733" y="1598789"/>
            <a:ext cx="546100" cy="622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 rot="10800000">
            <a:off x="6492522" y="1028700"/>
            <a:ext cx="1473200" cy="1193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 rot="10800000">
            <a:off x="1016000" y="1016000"/>
            <a:ext cx="292100" cy="76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 rot="10800000">
            <a:off x="4635500" y="4813300"/>
            <a:ext cx="927100" cy="1231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 rot="10800000">
            <a:off x="5573889" y="5435600"/>
            <a:ext cx="698500" cy="63217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 rot="10800000">
            <a:off x="6578600" y="4800600"/>
            <a:ext cx="965200" cy="66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 rot="10800000">
            <a:off x="5549900" y="4826000"/>
            <a:ext cx="736600" cy="60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 rot="10800000">
            <a:off x="2857500" y="5588000"/>
            <a:ext cx="863600" cy="5207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 rot="10800000">
            <a:off x="6578600" y="5486400"/>
            <a:ext cx="1409700" cy="584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 rot="10800000">
            <a:off x="3708400" y="5461000"/>
            <a:ext cx="546100" cy="6223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 rot="10800000">
            <a:off x="990600" y="4838700"/>
            <a:ext cx="1473200" cy="1193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 rot="10800000">
            <a:off x="3276600" y="4826000"/>
            <a:ext cx="406400" cy="76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 rot="10800000">
            <a:off x="3695700" y="4826000"/>
            <a:ext cx="546100" cy="622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 rot="10800000">
            <a:off x="2857500" y="4826000"/>
            <a:ext cx="419100" cy="7747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 rot="10800000">
            <a:off x="5229578" y="5497689"/>
            <a:ext cx="317500" cy="5461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5200" y="149860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N104 </a:t>
            </a:r>
          </a:p>
          <a:p>
            <a:r>
              <a:rPr lang="en-US" dirty="0" smtClean="0"/>
              <a:t>(6C)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3378200" y="1803400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N110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5130800" y="17399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N114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2806700" y="5651500"/>
            <a:ext cx="10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S101(4C)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2819400" y="4940300"/>
            <a:ext cx="64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S103</a:t>
            </a:r>
          </a:p>
          <a:p>
            <a:r>
              <a:rPr lang="en-US" dirty="0" smtClean="0"/>
              <a:t>(4C)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3708400" y="55880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S102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4737100" y="49657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S107</a:t>
            </a:r>
            <a:endParaRPr lang="en-US" dirty="0"/>
          </a:p>
        </p:txBody>
      </p:sp>
      <p:sp>
        <p:nvSpPr>
          <p:cNvPr id="166" name="TextBox 165"/>
          <p:cNvSpPr txBox="1"/>
          <p:nvPr/>
        </p:nvSpPr>
        <p:spPr>
          <a:xfrm>
            <a:off x="5676900" y="49530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S109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6781800" y="50165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S113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6832600" y="5588000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0356" y="2206978"/>
            <a:ext cx="966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Storage;</a:t>
            </a:r>
          </a:p>
          <a:p>
            <a:r>
              <a:rPr lang="en-US" dirty="0" smtClean="0"/>
              <a:t>ESPO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41700" y="2229557"/>
            <a:ext cx="106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Storage; </a:t>
            </a:r>
          </a:p>
          <a:p>
            <a:r>
              <a:rPr lang="en-US" dirty="0" smtClean="0"/>
              <a:t>Furniture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22128" y="3090333"/>
            <a:ext cx="1388539" cy="7196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8140" y="3131255"/>
            <a:ext cx="132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station</a:t>
            </a:r>
          </a:p>
          <a:p>
            <a:r>
              <a:rPr lang="en-US" dirty="0" smtClean="0"/>
              <a:t>(3 benches)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2705100" y="4394200"/>
            <a:ext cx="8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Visitors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95334" y="22352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18300" y="4419600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651500" y="4432300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AV-6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11900" y="6091767"/>
            <a:ext cx="187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Conference Room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49610" y="4470400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AV-6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777085" y="17794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N118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990168" y="2240847"/>
            <a:ext cx="90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7013" y="3307834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1437" y="3345934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82700" y="381000"/>
            <a:ext cx="119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440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9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3133"/>
            <a:ext cx="7013222" cy="1117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S107- AV6 Lab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05555" y="1270001"/>
            <a:ext cx="5150556" cy="4388556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  <a:prstDash val="sysDash"/>
              </a:ln>
              <a:noFill/>
            </a:endParaRPr>
          </a:p>
        </p:txBody>
      </p:sp>
      <p:sp>
        <p:nvSpPr>
          <p:cNvPr id="83" name="Block Arc 82"/>
          <p:cNvSpPr/>
          <p:nvPr/>
        </p:nvSpPr>
        <p:spPr>
          <a:xfrm rot="10800000" flipH="1" flipV="1">
            <a:off x="3955333" y="4688402"/>
            <a:ext cx="538888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Block Arc 90"/>
          <p:cNvSpPr/>
          <p:nvPr/>
        </p:nvSpPr>
        <p:spPr>
          <a:xfrm rot="10800000" flipH="1" flipV="1">
            <a:off x="3333033" y="4684169"/>
            <a:ext cx="538888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 rot="16200000">
            <a:off x="4810480" y="3735221"/>
            <a:ext cx="1371600" cy="6858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4799191" y="2352333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 rot="10800000" flipH="1">
            <a:off x="4849992" y="2067994"/>
            <a:ext cx="304800" cy="1219200"/>
            <a:chOff x="8077200" y="1733550"/>
            <a:chExt cx="304800" cy="1219200"/>
          </a:xfrm>
        </p:grpSpPr>
        <p:sp>
          <p:nvSpPr>
            <p:cNvPr id="74" name="Block Arc 73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Block Arc 78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 rot="10800000" flipH="1">
            <a:off x="4862692" y="3528494"/>
            <a:ext cx="304800" cy="1219200"/>
            <a:chOff x="8077200" y="1733550"/>
            <a:chExt cx="304800" cy="1219200"/>
          </a:xfrm>
        </p:grpSpPr>
        <p:sp>
          <p:nvSpPr>
            <p:cNvPr id="84" name="Block Arc 83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9456" y="3515078"/>
            <a:ext cx="68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19’6”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3033890" y="859367"/>
            <a:ext cx="68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22’4”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4780843" y="21787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3" name="Rectangle 112"/>
          <p:cNvSpPr/>
          <p:nvPr/>
        </p:nvSpPr>
        <p:spPr>
          <a:xfrm rot="10800000" flipH="1">
            <a:off x="1720335" y="1320798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Block Arc 125"/>
          <p:cNvSpPr/>
          <p:nvPr/>
        </p:nvSpPr>
        <p:spPr>
          <a:xfrm rot="251930" flipH="1" flipV="1">
            <a:off x="2394850" y="209820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Block Arc 126"/>
          <p:cNvSpPr/>
          <p:nvPr/>
        </p:nvSpPr>
        <p:spPr>
          <a:xfrm rot="251930" flipH="1" flipV="1">
            <a:off x="1772550" y="208550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10800000" flipH="1">
            <a:off x="3217317" y="4937482"/>
            <a:ext cx="1385713" cy="6858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 flipH="1">
            <a:off x="4061178" y="3626559"/>
            <a:ext cx="68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22’4”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 rot="16200000">
            <a:off x="373946" y="3066343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 rot="10800000" flipH="1" flipV="1">
            <a:off x="1415347" y="2824337"/>
            <a:ext cx="304800" cy="1219200"/>
            <a:chOff x="8077200" y="1733550"/>
            <a:chExt cx="304800" cy="1219200"/>
          </a:xfrm>
        </p:grpSpPr>
        <p:sp>
          <p:nvSpPr>
            <p:cNvPr id="106" name="Block Arc 105"/>
            <p:cNvSpPr/>
            <p:nvPr/>
          </p:nvSpPr>
          <p:spPr>
            <a:xfrm rot="15960053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Block Arc 106"/>
            <p:cNvSpPr/>
            <p:nvPr/>
          </p:nvSpPr>
          <p:spPr>
            <a:xfrm rot="162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46667" y="2006600"/>
            <a:ext cx="93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TWiLiTE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93444" y="3149602"/>
            <a:ext cx="80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AVAPS</a:t>
            </a:r>
            <a:endParaRPr lang="en-US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3218948" y="671689"/>
            <a:ext cx="2726266" cy="1295400"/>
            <a:chOff x="1007534" y="990600"/>
            <a:chExt cx="2726266" cy="1295400"/>
          </a:xfrm>
        </p:grpSpPr>
        <p:grpSp>
          <p:nvGrpSpPr>
            <p:cNvPr id="130" name="Group 129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134" name="Arc 133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 flipH="1">
              <a:off x="1007534" y="990600"/>
              <a:ext cx="1371600" cy="1295400"/>
              <a:chOff x="4326466" y="1219200"/>
              <a:chExt cx="1371600" cy="1295400"/>
            </a:xfrm>
          </p:grpSpPr>
          <p:sp>
            <p:nvSpPr>
              <p:cNvPr id="132" name="Arc 131"/>
              <p:cNvSpPr/>
              <p:nvPr/>
            </p:nvSpPr>
            <p:spPr>
              <a:xfrm flipH="1" flipV="1">
                <a:off x="4326466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6" name="Up Arrow Callout 135"/>
          <p:cNvSpPr/>
          <p:nvPr/>
        </p:nvSpPr>
        <p:spPr>
          <a:xfrm rot="5400000">
            <a:off x="818443" y="4879623"/>
            <a:ext cx="705556" cy="889000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 rot="5400000">
            <a:off x="761995" y="5164662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87400" y="5753100"/>
            <a:ext cx="2298700" cy="12700"/>
          </a:xfrm>
          <a:prstGeom prst="line">
            <a:avLst/>
          </a:prstGeom>
          <a:ln w="1016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2800" y="5854700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Extended room here – See 107B next page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85800" y="5727700"/>
            <a:ext cx="127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3048000" y="5740400"/>
            <a:ext cx="127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3" name="Picture 2" descr="Screen Shot 2013-05-01 at 1.29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83460"/>
            <a:ext cx="6883400" cy="4792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300" y="60960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espo.nasa.gov</a:t>
            </a:r>
            <a:r>
              <a:rPr lang="en-US" sz="2000" dirty="0"/>
              <a:t>/missions/hs3/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0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3133"/>
            <a:ext cx="7013222" cy="1117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S107b- AV6 Lab</a:t>
            </a:r>
            <a:endParaRPr lang="en-US" sz="3200" dirty="0"/>
          </a:p>
        </p:txBody>
      </p:sp>
      <p:sp>
        <p:nvSpPr>
          <p:cNvPr id="46" name="Rectangle 45"/>
          <p:cNvSpPr/>
          <p:nvPr/>
        </p:nvSpPr>
        <p:spPr>
          <a:xfrm>
            <a:off x="2383768" y="1128687"/>
            <a:ext cx="2147712" cy="5147734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  <a:prstDash val="sysDash"/>
              </a:ln>
              <a:noFill/>
            </a:endParaRPr>
          </a:p>
        </p:txBody>
      </p:sp>
      <p:sp>
        <p:nvSpPr>
          <p:cNvPr id="51" name="Rectangle 50"/>
          <p:cNvSpPr/>
          <p:nvPr/>
        </p:nvSpPr>
        <p:spPr>
          <a:xfrm rot="16200000">
            <a:off x="3496735" y="4676240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16200000">
            <a:off x="3485445" y="326896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 flipH="1" flipV="1">
            <a:off x="3461056" y="3004174"/>
            <a:ext cx="304800" cy="1219200"/>
            <a:chOff x="8077200" y="1733550"/>
            <a:chExt cx="304800" cy="1219200"/>
          </a:xfrm>
        </p:grpSpPr>
        <p:sp>
          <p:nvSpPr>
            <p:cNvPr id="54" name="Block Arc 53"/>
            <p:cNvSpPr/>
            <p:nvPr/>
          </p:nvSpPr>
          <p:spPr>
            <a:xfrm rot="15960053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Block Arc 54"/>
            <p:cNvSpPr/>
            <p:nvPr/>
          </p:nvSpPr>
          <p:spPr>
            <a:xfrm rot="162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794613" y="760387"/>
            <a:ext cx="57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9’3”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2087644" y="5474693"/>
            <a:ext cx="2743200" cy="1295400"/>
            <a:chOff x="990600" y="990600"/>
            <a:chExt cx="2743200" cy="1295400"/>
          </a:xfrm>
        </p:grpSpPr>
        <p:grpSp>
          <p:nvGrpSpPr>
            <p:cNvPr id="89" name="Group 88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95" name="Arc 94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93" name="Arc 92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3371545" y="3428798"/>
            <a:ext cx="12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Piggybacks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515958" y="3464072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19’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 rot="16200000">
            <a:off x="3488670" y="1872355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 rot="10800000" flipH="1">
            <a:off x="3539471" y="1613417"/>
            <a:ext cx="304800" cy="1219200"/>
            <a:chOff x="8077200" y="1733550"/>
            <a:chExt cx="304800" cy="1219200"/>
          </a:xfrm>
        </p:grpSpPr>
        <p:sp>
          <p:nvSpPr>
            <p:cNvPr id="72" name="Block Arc 71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Block Arc 74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 flipH="1" flipV="1">
            <a:off x="3494921" y="4497129"/>
            <a:ext cx="304800" cy="1219200"/>
            <a:chOff x="8077200" y="1733550"/>
            <a:chExt cx="304800" cy="1219200"/>
          </a:xfrm>
        </p:grpSpPr>
        <p:sp>
          <p:nvSpPr>
            <p:cNvPr id="86" name="Block Arc 85"/>
            <p:cNvSpPr/>
            <p:nvPr/>
          </p:nvSpPr>
          <p:spPr>
            <a:xfrm rot="15960053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/>
            <p:cNvSpPr/>
            <p:nvPr/>
          </p:nvSpPr>
          <p:spPr>
            <a:xfrm rot="162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8" name="Up Arrow Callout 137"/>
          <p:cNvSpPr/>
          <p:nvPr/>
        </p:nvSpPr>
        <p:spPr>
          <a:xfrm rot="5400000">
            <a:off x="2437391" y="1082116"/>
            <a:ext cx="622300" cy="771879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 rot="5400000">
            <a:off x="2440208" y="1317769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0414" y="6338207"/>
            <a:ext cx="2133600" cy="365125"/>
          </a:xfrm>
        </p:spPr>
        <p:txBody>
          <a:bodyPr/>
          <a:lstStyle/>
          <a:p>
            <a:fld id="{E6DCAA1D-5143-4D24-AA91-FD8DD4031C3D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>
            <a:off x="2402114" y="1173843"/>
            <a:ext cx="2108200" cy="0"/>
          </a:xfrm>
          <a:prstGeom prst="line">
            <a:avLst/>
          </a:prstGeom>
          <a:ln w="1016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2389414" y="673100"/>
            <a:ext cx="127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552043" y="676729"/>
            <a:ext cx="12700" cy="990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12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45" y="0"/>
            <a:ext cx="7093655" cy="8509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S109 – AV6 Lab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526819" y="1253067"/>
            <a:ext cx="5074357" cy="41148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  <a:prstDash val="sysDash"/>
              </a:ln>
              <a:noFill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903111" y="623711"/>
            <a:ext cx="2743200" cy="1295400"/>
            <a:chOff x="990600" y="990600"/>
            <a:chExt cx="2743200" cy="1295400"/>
          </a:xfrm>
        </p:grpSpPr>
        <p:grpSp>
          <p:nvGrpSpPr>
            <p:cNvPr id="57" name="Group 56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61" name="Arc 60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59" name="Arc 58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Block Arc 76"/>
          <p:cNvSpPr/>
          <p:nvPr/>
        </p:nvSpPr>
        <p:spPr>
          <a:xfrm rot="10800000" flipH="1" flipV="1">
            <a:off x="2753119" y="436243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Block Arc 80"/>
          <p:cNvSpPr/>
          <p:nvPr/>
        </p:nvSpPr>
        <p:spPr>
          <a:xfrm rot="10800000" flipH="1" flipV="1">
            <a:off x="2130819" y="434973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Block Arc 82"/>
          <p:cNvSpPr/>
          <p:nvPr/>
        </p:nvSpPr>
        <p:spPr>
          <a:xfrm rot="16200000" flipH="1" flipV="1">
            <a:off x="2143478" y="31982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Block Arc 90"/>
          <p:cNvSpPr/>
          <p:nvPr/>
        </p:nvSpPr>
        <p:spPr>
          <a:xfrm rot="16200000" flipH="1" flipV="1">
            <a:off x="2096911" y="238123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flipH="1">
            <a:off x="1683442" y="407387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CPL</a:t>
            </a: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 rot="16200000">
            <a:off x="5572482" y="2956278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 rot="10800000" flipH="1">
            <a:off x="5520271" y="2766483"/>
            <a:ext cx="304800" cy="1219200"/>
            <a:chOff x="8077200" y="1733550"/>
            <a:chExt cx="304800" cy="1219200"/>
          </a:xfrm>
        </p:grpSpPr>
        <p:sp>
          <p:nvSpPr>
            <p:cNvPr id="84" name="Block Arc 83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5453949" y="1928989"/>
            <a:ext cx="59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2679" y="2806700"/>
            <a:ext cx="68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19’6”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4007556" y="5912555"/>
            <a:ext cx="8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22’10”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4591755" y="287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2" name="Rectangle 111"/>
          <p:cNvSpPr/>
          <p:nvPr/>
        </p:nvSpPr>
        <p:spPr>
          <a:xfrm rot="10800000" flipH="1">
            <a:off x="2054564" y="464961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Callout 36"/>
          <p:cNvSpPr/>
          <p:nvPr/>
        </p:nvSpPr>
        <p:spPr>
          <a:xfrm rot="16200000">
            <a:off x="5779910" y="3918656"/>
            <a:ext cx="705556" cy="889000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5825066" y="424603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10800000" flipH="1">
            <a:off x="3832578" y="125448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lock Arc 39"/>
          <p:cNvSpPr/>
          <p:nvPr/>
        </p:nvSpPr>
        <p:spPr>
          <a:xfrm flipH="1" flipV="1">
            <a:off x="3938413" y="18774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Block Arc 40"/>
          <p:cNvSpPr/>
          <p:nvPr/>
        </p:nvSpPr>
        <p:spPr>
          <a:xfrm flipH="1" flipV="1">
            <a:off x="4505680" y="189440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67665" y="4910666"/>
            <a:ext cx="448735" cy="4402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16200000">
            <a:off x="1220615" y="2600678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 flipH="1">
            <a:off x="4629050" y="5014079"/>
            <a:ext cx="807155" cy="34008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Vertical Scroll 44"/>
          <p:cNvSpPr/>
          <p:nvPr/>
        </p:nvSpPr>
        <p:spPr>
          <a:xfrm>
            <a:off x="4818743" y="4705651"/>
            <a:ext cx="423333" cy="355600"/>
          </a:xfrm>
          <a:prstGeom prst="verticalScrol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88329" y="5006825"/>
            <a:ext cx="8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45" y="9071"/>
            <a:ext cx="7576255" cy="787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S113 - AV1 Lab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5645" y="1219200"/>
            <a:ext cx="6795913" cy="4171244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  <a:prstDash val="sysDash"/>
              </a:ln>
              <a:noFill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35002" y="623711"/>
            <a:ext cx="2743200" cy="1295400"/>
            <a:chOff x="990600" y="990600"/>
            <a:chExt cx="2743200" cy="1295400"/>
          </a:xfrm>
        </p:grpSpPr>
        <p:grpSp>
          <p:nvGrpSpPr>
            <p:cNvPr id="57" name="Group 56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61" name="Arc 60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59" name="Arc 58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TextBox 110"/>
          <p:cNvSpPr txBox="1"/>
          <p:nvPr/>
        </p:nvSpPr>
        <p:spPr>
          <a:xfrm>
            <a:off x="2270484" y="5420076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HIWRAP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4570" y="2806700"/>
            <a:ext cx="68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19’6”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5741813" y="5606344"/>
            <a:ext cx="68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31’9”</a:t>
            </a:r>
            <a:endParaRPr lang="en-US" dirty="0"/>
          </a:p>
        </p:txBody>
      </p:sp>
      <p:sp>
        <p:nvSpPr>
          <p:cNvPr id="45" name="Block Arc 44"/>
          <p:cNvSpPr/>
          <p:nvPr/>
        </p:nvSpPr>
        <p:spPr>
          <a:xfrm rot="10800000" flipH="1" flipV="1">
            <a:off x="2786946" y="44118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Block Arc 45"/>
          <p:cNvSpPr/>
          <p:nvPr/>
        </p:nvSpPr>
        <p:spPr>
          <a:xfrm rot="10800000" flipH="1" flipV="1">
            <a:off x="2164646" y="43991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10800000" flipH="1">
            <a:off x="2113846" y="466090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Block Arc 47"/>
          <p:cNvSpPr/>
          <p:nvPr/>
        </p:nvSpPr>
        <p:spPr>
          <a:xfrm rot="10800000" flipH="1" flipV="1">
            <a:off x="6107291" y="435819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lock Arc 48"/>
          <p:cNvSpPr/>
          <p:nvPr/>
        </p:nvSpPr>
        <p:spPr>
          <a:xfrm rot="10800000" flipH="1" flipV="1">
            <a:off x="5484991" y="434549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 rot="10800000" flipH="1">
            <a:off x="5357990" y="467501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000529" y="4689122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HAMSR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16040" y="833967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HIRAD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 rot="10800000" flipH="1">
            <a:off x="2841978" y="1243190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Block Arc 63"/>
          <p:cNvSpPr/>
          <p:nvPr/>
        </p:nvSpPr>
        <p:spPr>
          <a:xfrm rot="251930" flipH="1" flipV="1">
            <a:off x="3649311" y="2077716"/>
            <a:ext cx="533400" cy="27101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Block Arc 64"/>
          <p:cNvSpPr/>
          <p:nvPr/>
        </p:nvSpPr>
        <p:spPr>
          <a:xfrm rot="251930" flipH="1" flipV="1">
            <a:off x="3027011" y="2065016"/>
            <a:ext cx="533400" cy="27101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rot="10800000" flipH="1">
            <a:off x="5212645" y="1240368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Block Arc 66"/>
          <p:cNvSpPr/>
          <p:nvPr/>
        </p:nvSpPr>
        <p:spPr>
          <a:xfrm rot="251930" flipH="1" flipV="1">
            <a:off x="5908324" y="202704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Block Arc 67"/>
          <p:cNvSpPr/>
          <p:nvPr/>
        </p:nvSpPr>
        <p:spPr>
          <a:xfrm rot="251930" flipH="1" flipV="1">
            <a:off x="5286024" y="201434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Up Arrow Callout 3"/>
          <p:cNvSpPr/>
          <p:nvPr/>
        </p:nvSpPr>
        <p:spPr>
          <a:xfrm rot="5400000">
            <a:off x="1394178" y="3973689"/>
            <a:ext cx="705556" cy="889000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1295395" y="4267195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2810940" y="4742744"/>
            <a:ext cx="2743200" cy="1295400"/>
            <a:chOff x="990600" y="990600"/>
            <a:chExt cx="2743200" cy="1295400"/>
          </a:xfrm>
        </p:grpSpPr>
        <p:grpSp>
          <p:nvGrpSpPr>
            <p:cNvPr id="89" name="Group 88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93" name="Arc 92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91" name="Arc 90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/>
          <p:cNvSpPr/>
          <p:nvPr/>
        </p:nvSpPr>
        <p:spPr>
          <a:xfrm rot="16200000">
            <a:off x="7020282" y="3371144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 rot="10800000" flipH="1">
            <a:off x="6976538" y="3181349"/>
            <a:ext cx="304800" cy="1219200"/>
            <a:chOff x="8077200" y="1733550"/>
            <a:chExt cx="304800" cy="1219200"/>
          </a:xfrm>
        </p:grpSpPr>
        <p:sp>
          <p:nvSpPr>
            <p:cNvPr id="69" name="Block Arc 68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 rot="16200000">
            <a:off x="7011815" y="1978377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 rot="10800000" flipH="1">
            <a:off x="6968071" y="1788582"/>
            <a:ext cx="304800" cy="1219200"/>
            <a:chOff x="8077200" y="1733550"/>
            <a:chExt cx="304800" cy="1219200"/>
          </a:xfrm>
        </p:grpSpPr>
        <p:sp>
          <p:nvSpPr>
            <p:cNvPr id="73" name="Block Arc 72"/>
            <p:cNvSpPr/>
            <p:nvPr/>
          </p:nvSpPr>
          <p:spPr>
            <a:xfrm rot="5400000" flipV="1">
              <a:off x="7962900" y="25336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Block Arc 73"/>
            <p:cNvSpPr/>
            <p:nvPr/>
          </p:nvSpPr>
          <p:spPr>
            <a:xfrm rot="5400000" flipV="1">
              <a:off x="7962900" y="1847850"/>
              <a:ext cx="533400" cy="304800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8064507" y="1756833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HIRAD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049418" y="831142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HIWRAP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6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1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Room S115 - Conference room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498122" y="1566333"/>
            <a:ext cx="8074378" cy="440266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26370" y="5372699"/>
            <a:ext cx="2726267" cy="1265767"/>
            <a:chOff x="990600" y="990600"/>
            <a:chExt cx="2743200" cy="1295400"/>
          </a:xfrm>
        </p:grpSpPr>
        <p:grpSp>
          <p:nvGrpSpPr>
            <p:cNvPr id="11" name="Group 10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5" name="Arc 4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13" name="Arc 12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1" name="Rectangle 130"/>
          <p:cNvSpPr/>
          <p:nvPr/>
        </p:nvSpPr>
        <p:spPr>
          <a:xfrm rot="16200000">
            <a:off x="7556500" y="3632200"/>
            <a:ext cx="1752600" cy="1524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Block Arc 148"/>
          <p:cNvSpPr/>
          <p:nvPr/>
        </p:nvSpPr>
        <p:spPr>
          <a:xfrm rot="5400000" flipV="1">
            <a:off x="3838226" y="50355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Block Arc 151"/>
          <p:cNvSpPr/>
          <p:nvPr/>
        </p:nvSpPr>
        <p:spPr>
          <a:xfrm rot="5400000" flipV="1">
            <a:off x="3850926" y="44513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Block Arc 154"/>
          <p:cNvSpPr/>
          <p:nvPr/>
        </p:nvSpPr>
        <p:spPr>
          <a:xfrm rot="5400000" flipV="1">
            <a:off x="3821292" y="38417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8" name="Block Arc 157"/>
          <p:cNvSpPr/>
          <p:nvPr/>
        </p:nvSpPr>
        <p:spPr>
          <a:xfrm rot="5400000" flipV="1">
            <a:off x="3870682" y="28723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1" name="Block Arc 160"/>
          <p:cNvSpPr/>
          <p:nvPr/>
        </p:nvSpPr>
        <p:spPr>
          <a:xfrm rot="5400000" flipV="1">
            <a:off x="3883382" y="22881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Block Arc 87"/>
          <p:cNvSpPr/>
          <p:nvPr/>
        </p:nvSpPr>
        <p:spPr>
          <a:xfrm rot="5400000" flipV="1">
            <a:off x="4195237" y="50609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Block Arc 88"/>
          <p:cNvSpPr/>
          <p:nvPr/>
        </p:nvSpPr>
        <p:spPr>
          <a:xfrm rot="5400000" flipV="1">
            <a:off x="4207937" y="44767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Block Arc 89"/>
          <p:cNvSpPr/>
          <p:nvPr/>
        </p:nvSpPr>
        <p:spPr>
          <a:xfrm rot="5400000" flipV="1">
            <a:off x="4220637" y="38671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Block Arc 90"/>
          <p:cNvSpPr/>
          <p:nvPr/>
        </p:nvSpPr>
        <p:spPr>
          <a:xfrm rot="5400000" flipV="1">
            <a:off x="4284137" y="28977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5400000" flipV="1">
            <a:off x="4296837" y="23135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5400000" flipV="1">
            <a:off x="4591759" y="50355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Block Arc 100"/>
          <p:cNvSpPr/>
          <p:nvPr/>
        </p:nvSpPr>
        <p:spPr>
          <a:xfrm rot="5400000" flipV="1">
            <a:off x="4604459" y="44513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Block Arc 101"/>
          <p:cNvSpPr/>
          <p:nvPr/>
        </p:nvSpPr>
        <p:spPr>
          <a:xfrm rot="5400000" flipV="1">
            <a:off x="4617159" y="38417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Block Arc 102"/>
          <p:cNvSpPr/>
          <p:nvPr/>
        </p:nvSpPr>
        <p:spPr>
          <a:xfrm rot="5400000" flipV="1">
            <a:off x="4680659" y="28723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Block Arc 106"/>
          <p:cNvSpPr/>
          <p:nvPr/>
        </p:nvSpPr>
        <p:spPr>
          <a:xfrm rot="5400000" flipV="1">
            <a:off x="4693359" y="22881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Block Arc 107"/>
          <p:cNvSpPr/>
          <p:nvPr/>
        </p:nvSpPr>
        <p:spPr>
          <a:xfrm rot="5400000" flipV="1">
            <a:off x="4972759" y="50482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Block Arc 108"/>
          <p:cNvSpPr/>
          <p:nvPr/>
        </p:nvSpPr>
        <p:spPr>
          <a:xfrm rot="5400000" flipV="1">
            <a:off x="4985459" y="44640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Block Arc 109"/>
          <p:cNvSpPr/>
          <p:nvPr/>
        </p:nvSpPr>
        <p:spPr>
          <a:xfrm rot="5400000" flipV="1">
            <a:off x="4985459" y="38544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Block Arc 110"/>
          <p:cNvSpPr/>
          <p:nvPr/>
        </p:nvSpPr>
        <p:spPr>
          <a:xfrm rot="5400000" flipV="1">
            <a:off x="5048959" y="28850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Block Arc 111"/>
          <p:cNvSpPr/>
          <p:nvPr/>
        </p:nvSpPr>
        <p:spPr>
          <a:xfrm rot="5400000" flipV="1">
            <a:off x="5061659" y="23008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Block Arc 112"/>
          <p:cNvSpPr/>
          <p:nvPr/>
        </p:nvSpPr>
        <p:spPr>
          <a:xfrm rot="5400000" flipV="1">
            <a:off x="5343881" y="50736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Block Arc 113"/>
          <p:cNvSpPr/>
          <p:nvPr/>
        </p:nvSpPr>
        <p:spPr>
          <a:xfrm rot="5400000" flipV="1">
            <a:off x="5356581" y="44894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Block Arc 114"/>
          <p:cNvSpPr/>
          <p:nvPr/>
        </p:nvSpPr>
        <p:spPr>
          <a:xfrm rot="5400000" flipV="1">
            <a:off x="5369281" y="387985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Block Arc 115"/>
          <p:cNvSpPr/>
          <p:nvPr/>
        </p:nvSpPr>
        <p:spPr>
          <a:xfrm rot="5400000" flipV="1">
            <a:off x="5432781" y="29104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Block Arc 116"/>
          <p:cNvSpPr/>
          <p:nvPr/>
        </p:nvSpPr>
        <p:spPr>
          <a:xfrm rot="5400000" flipV="1">
            <a:off x="5445481" y="232622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Block Arc 117"/>
          <p:cNvSpPr/>
          <p:nvPr/>
        </p:nvSpPr>
        <p:spPr>
          <a:xfrm rot="5400000" flipV="1">
            <a:off x="5686781" y="50609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Block Arc 118"/>
          <p:cNvSpPr/>
          <p:nvPr/>
        </p:nvSpPr>
        <p:spPr>
          <a:xfrm rot="5400000" flipV="1">
            <a:off x="5699481" y="44767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Block Arc 119"/>
          <p:cNvSpPr/>
          <p:nvPr/>
        </p:nvSpPr>
        <p:spPr>
          <a:xfrm rot="5400000" flipV="1">
            <a:off x="5712181" y="38671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Block Arc 120"/>
          <p:cNvSpPr/>
          <p:nvPr/>
        </p:nvSpPr>
        <p:spPr>
          <a:xfrm rot="5400000" flipV="1">
            <a:off x="5775681" y="28977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Block Arc 121"/>
          <p:cNvSpPr/>
          <p:nvPr/>
        </p:nvSpPr>
        <p:spPr>
          <a:xfrm rot="5400000" flipV="1">
            <a:off x="5788381" y="23135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Block Arc 122"/>
          <p:cNvSpPr/>
          <p:nvPr/>
        </p:nvSpPr>
        <p:spPr>
          <a:xfrm rot="5400000" flipV="1">
            <a:off x="6067781" y="50863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Block Arc 123"/>
          <p:cNvSpPr/>
          <p:nvPr/>
        </p:nvSpPr>
        <p:spPr>
          <a:xfrm rot="5400000" flipV="1">
            <a:off x="6108703" y="45021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5" name="Block Arc 124"/>
          <p:cNvSpPr/>
          <p:nvPr/>
        </p:nvSpPr>
        <p:spPr>
          <a:xfrm rot="5400000" flipV="1">
            <a:off x="6121403" y="38925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Block Arc 125"/>
          <p:cNvSpPr/>
          <p:nvPr/>
        </p:nvSpPr>
        <p:spPr>
          <a:xfrm rot="5400000" flipV="1">
            <a:off x="6184903" y="29231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Block Arc 127"/>
          <p:cNvSpPr/>
          <p:nvPr/>
        </p:nvSpPr>
        <p:spPr>
          <a:xfrm rot="5400000" flipV="1">
            <a:off x="6197603" y="23389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Block Arc 128"/>
          <p:cNvSpPr/>
          <p:nvPr/>
        </p:nvSpPr>
        <p:spPr>
          <a:xfrm rot="5400000" flipV="1">
            <a:off x="6489703" y="50609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Block Arc 129"/>
          <p:cNvSpPr/>
          <p:nvPr/>
        </p:nvSpPr>
        <p:spPr>
          <a:xfrm rot="5400000" flipV="1">
            <a:off x="6502403" y="44767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Block Arc 132"/>
          <p:cNvSpPr/>
          <p:nvPr/>
        </p:nvSpPr>
        <p:spPr>
          <a:xfrm rot="5400000" flipV="1">
            <a:off x="6515103" y="386715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Block Arc 133"/>
          <p:cNvSpPr/>
          <p:nvPr/>
        </p:nvSpPr>
        <p:spPr>
          <a:xfrm rot="5400000" flipV="1">
            <a:off x="6578603" y="28977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Block Arc 135"/>
          <p:cNvSpPr/>
          <p:nvPr/>
        </p:nvSpPr>
        <p:spPr>
          <a:xfrm rot="5400000" flipV="1">
            <a:off x="6591303" y="231352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416300" y="1130300"/>
            <a:ext cx="80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38’10”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514645" y="3342922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19’</a:t>
            </a:r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 rot="10800000" flipV="1">
            <a:off x="1707442" y="1103486"/>
            <a:ext cx="2204157" cy="1063979"/>
            <a:chOff x="990600" y="990600"/>
            <a:chExt cx="2743200" cy="1295400"/>
          </a:xfrm>
        </p:grpSpPr>
        <p:grpSp>
          <p:nvGrpSpPr>
            <p:cNvPr id="99" name="Group 98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106" name="Arc 105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104" name="Arc 103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7233557" y="558376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Spare chairs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 rot="5400000">
            <a:off x="7037211" y="3337278"/>
            <a:ext cx="1371600" cy="6858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0800000">
            <a:off x="4652433" y="1583266"/>
            <a:ext cx="1752600" cy="1524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9866" y="2709335"/>
            <a:ext cx="58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10x4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91909" y="6028267"/>
            <a:ext cx="149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Door to outside</a:t>
            </a:r>
            <a:endParaRPr lang="en-US" sz="1600" dirty="0"/>
          </a:p>
        </p:txBody>
      </p:sp>
      <p:sp>
        <p:nvSpPr>
          <p:cNvPr id="74" name="Rectangle 73"/>
          <p:cNvSpPr/>
          <p:nvPr/>
        </p:nvSpPr>
        <p:spPr>
          <a:xfrm>
            <a:off x="533398" y="5279571"/>
            <a:ext cx="564245" cy="6767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1130300" y="5362020"/>
            <a:ext cx="572911" cy="6462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1141187" y="5070324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refrigerator</a:t>
            </a:r>
            <a:endParaRPr lang="en-US" sz="1400" dirty="0"/>
          </a:p>
        </p:txBody>
      </p:sp>
      <p:sp>
        <p:nvSpPr>
          <p:cNvPr id="79" name="Block Arc 78"/>
          <p:cNvSpPr/>
          <p:nvPr/>
        </p:nvSpPr>
        <p:spPr>
          <a:xfrm rot="5400000" flipV="1">
            <a:off x="3423359" y="509481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Block Arc 79"/>
          <p:cNvSpPr/>
          <p:nvPr/>
        </p:nvSpPr>
        <p:spPr>
          <a:xfrm rot="5400000" flipV="1">
            <a:off x="3436059" y="451061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Block Arc 80"/>
          <p:cNvSpPr/>
          <p:nvPr/>
        </p:nvSpPr>
        <p:spPr>
          <a:xfrm rot="5400000" flipV="1">
            <a:off x="3406425" y="390101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Block Arc 81"/>
          <p:cNvSpPr/>
          <p:nvPr/>
        </p:nvSpPr>
        <p:spPr>
          <a:xfrm rot="5400000" flipV="1">
            <a:off x="3455815" y="293158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Block Arc 82"/>
          <p:cNvSpPr/>
          <p:nvPr/>
        </p:nvSpPr>
        <p:spPr>
          <a:xfrm rot="5400000" flipV="1">
            <a:off x="3468515" y="234738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Up Arrow Callout 83"/>
          <p:cNvSpPr/>
          <p:nvPr/>
        </p:nvSpPr>
        <p:spPr>
          <a:xfrm rot="5400000">
            <a:off x="598310" y="2407356"/>
            <a:ext cx="705556" cy="889000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 rot="5400000">
            <a:off x="482593" y="2717796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3" name="Rectangle 92"/>
          <p:cNvSpPr/>
          <p:nvPr/>
        </p:nvSpPr>
        <p:spPr>
          <a:xfrm rot="16200000">
            <a:off x="-19957" y="4131129"/>
            <a:ext cx="1710267" cy="4910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 rot="16200000">
            <a:off x="-3023" y="4156529"/>
            <a:ext cx="159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Microwave</a:t>
            </a:r>
          </a:p>
          <a:p>
            <a:r>
              <a:rPr lang="en-US" sz="1400" dirty="0" smtClean="0"/>
              <a:t>2 mini refrigerators</a:t>
            </a:r>
            <a:endParaRPr lang="en-US" sz="1400" dirty="0"/>
          </a:p>
        </p:txBody>
      </p:sp>
      <p:sp>
        <p:nvSpPr>
          <p:cNvPr id="141" name="Rectangle 140"/>
          <p:cNvSpPr/>
          <p:nvPr/>
        </p:nvSpPr>
        <p:spPr>
          <a:xfrm>
            <a:off x="504372" y="1589315"/>
            <a:ext cx="1710267" cy="4910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286" y="1669143"/>
            <a:ext cx="106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Credenza</a:t>
            </a:r>
            <a:endParaRPr lang="en-US" dirty="0"/>
          </a:p>
        </p:txBody>
      </p:sp>
      <p:sp>
        <p:nvSpPr>
          <p:cNvPr id="142" name="Block Arc 141"/>
          <p:cNvSpPr/>
          <p:nvPr/>
        </p:nvSpPr>
        <p:spPr>
          <a:xfrm rot="5400000" flipV="1">
            <a:off x="1967697" y="45166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Block Arc 142"/>
          <p:cNvSpPr/>
          <p:nvPr/>
        </p:nvSpPr>
        <p:spPr>
          <a:xfrm rot="5400000" flipV="1">
            <a:off x="1980397" y="39324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Block Arc 143"/>
          <p:cNvSpPr/>
          <p:nvPr/>
        </p:nvSpPr>
        <p:spPr>
          <a:xfrm rot="5400000" flipV="1">
            <a:off x="1950763" y="33228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Block Arc 144"/>
          <p:cNvSpPr/>
          <p:nvPr/>
        </p:nvSpPr>
        <p:spPr>
          <a:xfrm rot="5400000" flipV="1">
            <a:off x="1552830" y="457593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6" name="Block Arc 145"/>
          <p:cNvSpPr/>
          <p:nvPr/>
        </p:nvSpPr>
        <p:spPr>
          <a:xfrm rot="5400000" flipV="1">
            <a:off x="1565530" y="399173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7" name="Block Arc 146"/>
          <p:cNvSpPr/>
          <p:nvPr/>
        </p:nvSpPr>
        <p:spPr>
          <a:xfrm rot="5400000" flipV="1">
            <a:off x="1535896" y="338213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39000" y="1714500"/>
            <a:ext cx="934357" cy="326571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02500" y="1687286"/>
            <a:ext cx="800219" cy="369332"/>
          </a:xfrm>
          <a:prstGeom prst="rect">
            <a:avLst/>
          </a:prstGeom>
          <a:solidFill>
            <a:srgbClr val="C4BD9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Copier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1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41680">
            <a:off x="1208550" y="-37174"/>
            <a:ext cx="6467724" cy="718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C:\Users\Dave Fratello - CA\Documents\3- NASA\1- Global Hawk\1- Science Campaigns\4a- HS3 - 2 GH's WFF- Hurricanes\WFF - Wallops related\WFF Hangar\GH top view - mod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17606" y="2968994"/>
            <a:ext cx="30423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5" descr="C:\Users\Dave Fratello - CA\Documents\3- NASA\1- Global Hawk\1- Science Campaigns\4a- HS3 - 2 GH's WFF- Hurricanes\WFF - Wallops related\WFF Hangar\GH top view - mod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5808" y="2968993"/>
            <a:ext cx="30423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33800" y="3352800"/>
            <a:ext cx="990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96493" y="350874"/>
            <a:ext cx="101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Option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7419" y="1818167"/>
            <a:ext cx="20564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D-1 hanger bay:</a:t>
            </a:r>
          </a:p>
          <a:p>
            <a:r>
              <a:rPr lang="en-US" dirty="0" smtClean="0"/>
              <a:t>132’-8” wide</a:t>
            </a:r>
          </a:p>
          <a:p>
            <a:r>
              <a:rPr lang="en-US" dirty="0" smtClean="0"/>
              <a:t>188’ long at center</a:t>
            </a:r>
          </a:p>
          <a:p>
            <a:endParaRPr lang="en-US" dirty="0"/>
          </a:p>
          <a:p>
            <a:r>
              <a:rPr lang="en-US" dirty="0" smtClean="0"/>
              <a:t>(N-159 is 160’x160’)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8588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Hangar Floor space in center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680357" y="1612900"/>
            <a:ext cx="6939643" cy="44196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Block Arc 130"/>
          <p:cNvSpPr/>
          <p:nvPr/>
        </p:nvSpPr>
        <p:spPr>
          <a:xfrm rot="10800000" flipH="1" flipV="1">
            <a:off x="2648858" y="3178319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Block Arc 132"/>
          <p:cNvSpPr/>
          <p:nvPr/>
        </p:nvSpPr>
        <p:spPr>
          <a:xfrm rot="10800000" flipH="1" flipV="1">
            <a:off x="3741058" y="3152315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Block Arc 144"/>
          <p:cNvSpPr/>
          <p:nvPr/>
        </p:nvSpPr>
        <p:spPr>
          <a:xfrm rot="10800000" flipH="1" flipV="1">
            <a:off x="1629228" y="3152321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657795" y="3363275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591996" y="3361865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05918" y="3361461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31047" y="3360051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0800000">
            <a:off x="3665051" y="3824109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99254" y="3822700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04104" y="3822296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38305" y="3820886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lock Arc 26"/>
          <p:cNvSpPr/>
          <p:nvPr/>
        </p:nvSpPr>
        <p:spPr>
          <a:xfrm rot="10800000" flipH="1" flipV="1">
            <a:off x="4769757" y="3131148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 rot="10800000" flipH="1" flipV="1">
            <a:off x="5883729" y="3147477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flipH="1" flipV="1">
            <a:off x="1654628" y="4379383"/>
            <a:ext cx="497840" cy="245411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flipH="1" flipV="1">
            <a:off x="2668815" y="4377567"/>
            <a:ext cx="497840" cy="245411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/>
          <p:cNvSpPr/>
          <p:nvPr/>
        </p:nvSpPr>
        <p:spPr>
          <a:xfrm flipH="1" flipV="1">
            <a:off x="3855358" y="4330397"/>
            <a:ext cx="497840" cy="245411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 flipH="1" flipV="1">
            <a:off x="4840513" y="4353982"/>
            <a:ext cx="497840" cy="245411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 flipH="1" flipV="1">
            <a:off x="5972629" y="4343096"/>
            <a:ext cx="497840" cy="245411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1000" y="2648857"/>
            <a:ext cx="635000" cy="37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12570" y="2676072"/>
            <a:ext cx="78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62929" y="2558144"/>
            <a:ext cx="187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 Crew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52044" y="4833258"/>
            <a:ext cx="187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 Crew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7625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Chief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75500" y="2140857"/>
            <a:ext cx="129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Hangar wall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536082" y="3839029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25196" y="3365501"/>
            <a:ext cx="1053629" cy="455603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2" descr="Screen Shot 2013-05-06 at 8.57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0900" y="4648200"/>
            <a:ext cx="2705100" cy="1514475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37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LAYOUT – Second Floor/South-East</a:t>
            </a:r>
            <a:endParaRPr lang="en-US" sz="3200" dirty="0"/>
          </a:p>
        </p:txBody>
      </p:sp>
      <p:sp>
        <p:nvSpPr>
          <p:cNvPr id="151" name="Rectangle 150"/>
          <p:cNvSpPr/>
          <p:nvPr/>
        </p:nvSpPr>
        <p:spPr>
          <a:xfrm rot="10800000">
            <a:off x="1016000" y="1015999"/>
            <a:ext cx="1608667" cy="1016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0800000">
            <a:off x="2652887" y="1011766"/>
            <a:ext cx="1380068" cy="10174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0800000">
            <a:off x="4063999" y="1011767"/>
            <a:ext cx="1380068" cy="10174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0800000">
            <a:off x="5898444" y="997656"/>
            <a:ext cx="1185334" cy="100612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0800000">
            <a:off x="7080952" y="973667"/>
            <a:ext cx="891825" cy="10301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6666" y="2892778"/>
            <a:ext cx="406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Restrooms and Kitchenette down the hall </a:t>
            </a:r>
          </a:p>
        </p:txBody>
      </p:sp>
      <p:sp>
        <p:nvSpPr>
          <p:cNvPr id="5" name="Left Arrow 4"/>
          <p:cNvSpPr/>
          <p:nvPr/>
        </p:nvSpPr>
        <p:spPr>
          <a:xfrm>
            <a:off x="578555" y="2667000"/>
            <a:ext cx="2229555" cy="33866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qual 5"/>
          <p:cNvSpPr/>
          <p:nvPr/>
        </p:nvSpPr>
        <p:spPr>
          <a:xfrm>
            <a:off x="493889" y="3852332"/>
            <a:ext cx="903111" cy="900289"/>
          </a:xfrm>
          <a:prstGeom prst="mathEqual">
            <a:avLst>
              <a:gd name="adj1" fmla="val 7846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Equal 53"/>
          <p:cNvSpPr/>
          <p:nvPr/>
        </p:nvSpPr>
        <p:spPr>
          <a:xfrm>
            <a:off x="491067" y="3510843"/>
            <a:ext cx="903111" cy="900289"/>
          </a:xfrm>
          <a:prstGeom prst="mathEqual">
            <a:avLst>
              <a:gd name="adj1" fmla="val 7846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Equal 54"/>
          <p:cNvSpPr/>
          <p:nvPr/>
        </p:nvSpPr>
        <p:spPr>
          <a:xfrm>
            <a:off x="491067" y="3186288"/>
            <a:ext cx="903111" cy="900289"/>
          </a:xfrm>
          <a:prstGeom prst="mathEqual">
            <a:avLst>
              <a:gd name="adj1" fmla="val 7846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222" y="4586111"/>
            <a:ext cx="40237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Stairs (Instrument labs, conference room</a:t>
            </a:r>
          </a:p>
          <a:p>
            <a:r>
              <a:rPr lang="en-US" dirty="0" smtClean="0"/>
              <a:t>And visitor room downstairs)</a:t>
            </a:r>
          </a:p>
          <a:p>
            <a:endParaRPr lang="en-US" dirty="0"/>
          </a:p>
          <a:p>
            <a:r>
              <a:rPr lang="en-US" dirty="0" smtClean="0"/>
              <a:t>(P) = Printer</a:t>
            </a:r>
          </a:p>
          <a:p>
            <a:r>
              <a:rPr lang="en-US" dirty="0" smtClean="0"/>
              <a:t>(TV) = Closed circuit TV</a:t>
            </a:r>
          </a:p>
          <a:p>
            <a:r>
              <a:rPr lang="en-US" dirty="0" smtClean="0"/>
              <a:t>(RTS) = Intercom</a:t>
            </a:r>
          </a:p>
        </p:txBody>
      </p:sp>
      <p:sp>
        <p:nvSpPr>
          <p:cNvPr id="58" name="Rectangle 57"/>
          <p:cNvSpPr/>
          <p:nvPr/>
        </p:nvSpPr>
        <p:spPr>
          <a:xfrm rot="10800000">
            <a:off x="1566333" y="3255432"/>
            <a:ext cx="1100667" cy="10343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0800000">
            <a:off x="2692397" y="3266719"/>
            <a:ext cx="1301047" cy="10230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0800000">
            <a:off x="4007556" y="3259666"/>
            <a:ext cx="1744134" cy="10385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qual 61"/>
          <p:cNvSpPr/>
          <p:nvPr/>
        </p:nvSpPr>
        <p:spPr>
          <a:xfrm>
            <a:off x="8051800" y="3366910"/>
            <a:ext cx="903111" cy="900289"/>
          </a:xfrm>
          <a:prstGeom prst="mathEqual">
            <a:avLst>
              <a:gd name="adj1" fmla="val 7846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Equal 62"/>
          <p:cNvSpPr/>
          <p:nvPr/>
        </p:nvSpPr>
        <p:spPr>
          <a:xfrm>
            <a:off x="8051800" y="3042355"/>
            <a:ext cx="903111" cy="900289"/>
          </a:xfrm>
          <a:prstGeom prst="mathEqual">
            <a:avLst>
              <a:gd name="adj1" fmla="val 7846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7111" y="1199445"/>
            <a:ext cx="127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209</a:t>
            </a:r>
          </a:p>
          <a:p>
            <a:r>
              <a:rPr lang="en-US" dirty="0" smtClean="0"/>
              <a:t>GH MD/PM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816376" y="1069622"/>
            <a:ext cx="1281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211</a:t>
            </a:r>
          </a:p>
          <a:p>
            <a:r>
              <a:rPr lang="en-US" dirty="0" smtClean="0"/>
              <a:t>Flt Planning </a:t>
            </a:r>
          </a:p>
          <a:p>
            <a:r>
              <a:rPr lang="en-US" dirty="0" smtClean="0"/>
              <a:t>&amp; Leslie L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114800" y="1080910"/>
            <a:ext cx="1289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213     </a:t>
            </a:r>
          </a:p>
          <a:p>
            <a:r>
              <a:rPr lang="en-US" dirty="0"/>
              <a:t>GH </a:t>
            </a:r>
            <a:r>
              <a:rPr lang="en-US" dirty="0" smtClean="0"/>
              <a:t>QA, Ops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6" name="Rectangle 65"/>
          <p:cNvSpPr/>
          <p:nvPr/>
        </p:nvSpPr>
        <p:spPr>
          <a:xfrm rot="10800000">
            <a:off x="5441240" y="984953"/>
            <a:ext cx="457203" cy="10329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861755" y="1176865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217</a:t>
            </a:r>
          </a:p>
          <a:p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117644" y="1024466"/>
            <a:ext cx="699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219</a:t>
            </a:r>
          </a:p>
          <a:p>
            <a:r>
              <a:rPr lang="en-US" dirty="0" smtClean="0"/>
              <a:t>Pilots</a:t>
            </a:r>
          </a:p>
          <a:p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746955" y="3567289"/>
            <a:ext cx="67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210</a:t>
            </a:r>
          </a:p>
          <a:p>
            <a:r>
              <a:rPr lang="en-US" dirty="0" smtClean="0"/>
              <a:t>ESPO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901244" y="3451579"/>
            <a:ext cx="77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212</a:t>
            </a:r>
          </a:p>
          <a:p>
            <a:r>
              <a:rPr lang="en-US" dirty="0" smtClean="0"/>
              <a:t>SB/PN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058355" y="3465690"/>
            <a:ext cx="166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214  (TV)</a:t>
            </a:r>
          </a:p>
          <a:p>
            <a:r>
              <a:rPr lang="en-US" dirty="0" smtClean="0"/>
              <a:t>Mission Science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892800" y="3465690"/>
            <a:ext cx="1264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216 (TV)</a:t>
            </a:r>
          </a:p>
          <a:p>
            <a:r>
              <a:rPr lang="en-US" dirty="0" smtClean="0"/>
              <a:t>Forecasting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57778" y="3259666"/>
            <a:ext cx="44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(P)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080955" y="3256844"/>
            <a:ext cx="44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71444" y="3273778"/>
            <a:ext cx="1354667" cy="14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7333" y="4289778"/>
            <a:ext cx="24412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3" idx="4"/>
          </p:cNvCxnSpPr>
          <p:nvPr/>
        </p:nvCxnSpPr>
        <p:spPr>
          <a:xfrm flipH="1" flipV="1">
            <a:off x="8171507" y="3580755"/>
            <a:ext cx="12937" cy="6666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69667" y="3273778"/>
            <a:ext cx="14111" cy="3245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3" idx="4"/>
          </p:cNvCxnSpPr>
          <p:nvPr/>
        </p:nvCxnSpPr>
        <p:spPr>
          <a:xfrm flipV="1">
            <a:off x="7097889" y="3580755"/>
            <a:ext cx="1073618" cy="34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570645" y="1659466"/>
            <a:ext cx="44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(P)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3208866" y="1035755"/>
            <a:ext cx="6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(RTS)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6578599" y="1597377"/>
            <a:ext cx="6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(RTS)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45200" y="5054600"/>
            <a:ext cx="2005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</a:t>
            </a:r>
          </a:p>
          <a:p>
            <a:r>
              <a:rPr lang="en-US" dirty="0" smtClean="0"/>
              <a:t>119E in Hangar 159</a:t>
            </a:r>
          </a:p>
          <a:p>
            <a:r>
              <a:rPr lang="en-US" dirty="0" smtClean="0"/>
              <a:t>(TV) and (RTS)</a:t>
            </a:r>
          </a:p>
          <a:p>
            <a:r>
              <a:rPr lang="en-US" dirty="0" smtClean="0"/>
              <a:t>Use printer in Hall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284155" y="3624337"/>
            <a:ext cx="88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218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9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77800"/>
            <a:ext cx="7607300" cy="6048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Room S209 – GH Management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971783" y="1387938"/>
            <a:ext cx="2933717" cy="45466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5000" y="2548509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~14’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4773175" y="955444"/>
            <a:ext cx="1237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</a:t>
            </a:r>
            <a:r>
              <a:rPr lang="en-US" sz="1400" dirty="0" smtClean="0"/>
              <a:t> 12’</a:t>
            </a:r>
            <a:endParaRPr lang="en-US" sz="1400" dirty="0"/>
          </a:p>
        </p:txBody>
      </p:sp>
      <p:sp>
        <p:nvSpPr>
          <p:cNvPr id="79" name="Block Arc 78"/>
          <p:cNvSpPr/>
          <p:nvPr/>
        </p:nvSpPr>
        <p:spPr>
          <a:xfrm rot="10800000" flipH="1" flipV="1">
            <a:off x="3795892" y="478657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Block Arc 79"/>
          <p:cNvSpPr/>
          <p:nvPr/>
        </p:nvSpPr>
        <p:spPr>
          <a:xfrm rot="10800000" flipH="1" flipV="1">
            <a:off x="3173592" y="477387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Block Arc 81"/>
          <p:cNvSpPr/>
          <p:nvPr/>
        </p:nvSpPr>
        <p:spPr>
          <a:xfrm rot="10800000" flipH="1" flipV="1">
            <a:off x="4595992" y="481197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0800000" flipH="1">
            <a:off x="4474635" y="5203577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Up Arrow Callout 85"/>
          <p:cNvSpPr/>
          <p:nvPr/>
        </p:nvSpPr>
        <p:spPr>
          <a:xfrm rot="16200000">
            <a:off x="5117399" y="3046695"/>
            <a:ext cx="783162" cy="742247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5295691" y="3261381"/>
            <a:ext cx="7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2963332" y="3051631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10800000" flipH="1">
            <a:off x="4453872" y="1394586"/>
            <a:ext cx="1333699" cy="4378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3480407" y="384939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251930" flipH="1" flipV="1">
            <a:off x="4500036" y="216755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Block Arc 92"/>
          <p:cNvSpPr/>
          <p:nvPr/>
        </p:nvSpPr>
        <p:spPr>
          <a:xfrm rot="251930" flipH="1" flipV="1">
            <a:off x="3778959" y="223387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3156659" y="222117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6300" y="264644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Mission Directors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2386" y="434159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 and Payload Manager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10800000" flipH="1">
            <a:off x="3378201" y="318851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0" name="Block Arc 29"/>
          <p:cNvSpPr/>
          <p:nvPr/>
        </p:nvSpPr>
        <p:spPr>
          <a:xfrm rot="251930" flipH="1" flipV="1">
            <a:off x="4168022" y="390201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6200000" flipH="1">
            <a:off x="5105300" y="1754121"/>
            <a:ext cx="1141591" cy="43019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 flipH="1">
            <a:off x="3088925" y="139842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0800000" flipH="1">
            <a:off x="3088925" y="5203577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089900" cy="7191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S210 – ESPO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044683" y="1456261"/>
            <a:ext cx="4529684" cy="4574821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31700" y="26718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~14’</a:t>
            </a:r>
            <a:endParaRPr lang="en-US" sz="1400" dirty="0"/>
          </a:p>
        </p:txBody>
      </p:sp>
      <p:sp>
        <p:nvSpPr>
          <p:cNvPr id="81" name="Block Arc 80"/>
          <p:cNvSpPr/>
          <p:nvPr/>
        </p:nvSpPr>
        <p:spPr>
          <a:xfrm rot="10800000" flipH="1" flipV="1">
            <a:off x="5945820" y="497948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10800000" flipH="1">
            <a:off x="2055991" y="148025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134099" y="3039526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16200000" flipH="1" flipV="1">
            <a:off x="3937003" y="539395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2166059" y="229373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0800000" flipH="1">
            <a:off x="2465212" y="5687179"/>
            <a:ext cx="807155" cy="34008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42634" y="5661781"/>
            <a:ext cx="8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sp>
        <p:nvSpPr>
          <p:cNvPr id="33" name="Block Arc 32"/>
          <p:cNvSpPr/>
          <p:nvPr/>
        </p:nvSpPr>
        <p:spPr>
          <a:xfrm flipH="1" flipV="1">
            <a:off x="5702705" y="227015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2434" y="4216399"/>
            <a:ext cx="131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Coordinator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5700" y="2048933"/>
            <a:ext cx="5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368800" y="4995334"/>
            <a:ext cx="172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Lead</a:t>
            </a:r>
            <a:endParaRPr lang="en-US" dirty="0"/>
          </a:p>
        </p:txBody>
      </p:sp>
      <p:sp>
        <p:nvSpPr>
          <p:cNvPr id="35" name="Block Arc 34"/>
          <p:cNvSpPr/>
          <p:nvPr/>
        </p:nvSpPr>
        <p:spPr>
          <a:xfrm rot="251930" flipH="1" flipV="1">
            <a:off x="3592691" y="228103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03700" y="2269066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dPM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0166" y="2658533"/>
            <a:ext cx="97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862200" y="9446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~18’</a:t>
            </a:r>
            <a:endParaRPr lang="en-US" sz="1400" dirty="0"/>
          </a:p>
        </p:txBody>
      </p:sp>
      <p:sp>
        <p:nvSpPr>
          <p:cNvPr id="36" name="Block Arc 35"/>
          <p:cNvSpPr/>
          <p:nvPr/>
        </p:nvSpPr>
        <p:spPr>
          <a:xfrm rot="251930" flipH="1" flipV="1">
            <a:off x="2826460" y="230643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8" name="Up Arrow Callout 37"/>
          <p:cNvSpPr/>
          <p:nvPr/>
        </p:nvSpPr>
        <p:spPr>
          <a:xfrm rot="5400000">
            <a:off x="2069400" y="4799291"/>
            <a:ext cx="783162" cy="742247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5400000">
            <a:off x="2006392" y="5013977"/>
            <a:ext cx="7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0800000" flipH="1">
            <a:off x="3517900" y="148025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0800000" flipH="1">
            <a:off x="4978400" y="1490135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10800000" flipH="1">
            <a:off x="5107620" y="5284287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16200000" flipH="1">
            <a:off x="3125010" y="4945623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Vertical Scroll 27"/>
          <p:cNvSpPr/>
          <p:nvPr/>
        </p:nvSpPr>
        <p:spPr>
          <a:xfrm>
            <a:off x="2816017" y="5381932"/>
            <a:ext cx="423333" cy="355600"/>
          </a:xfrm>
          <a:prstGeom prst="verticalScrol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7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300" y="609600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mts.nasa.gov</a:t>
            </a:r>
            <a:r>
              <a:rPr lang="en-US" sz="2000" dirty="0"/>
              <a:t>/</a:t>
            </a:r>
          </a:p>
        </p:txBody>
      </p:sp>
      <p:pic>
        <p:nvPicPr>
          <p:cNvPr id="4" name="Picture 3" descr="Screen Shot 2013-05-02 at 5.52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009710"/>
            <a:ext cx="6972300" cy="4605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700" y="6017567"/>
            <a:ext cx="483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MTS Training 8/5 and Dry Run 8/6-19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8255000" cy="84243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Room S211 – Flight Planning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507326" y="1594147"/>
            <a:ext cx="4529684" cy="4574821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76200" y="28369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</a:t>
            </a:r>
            <a:r>
              <a:rPr lang="en-US" sz="1400" dirty="0" smtClean="0"/>
              <a:t>14’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4299647" y="1225773"/>
            <a:ext cx="95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~12’</a:t>
            </a:r>
            <a:endParaRPr lang="en-US" sz="1400" dirty="0"/>
          </a:p>
        </p:txBody>
      </p:sp>
      <p:sp>
        <p:nvSpPr>
          <p:cNvPr id="80" name="Block Arc 79"/>
          <p:cNvSpPr/>
          <p:nvPr/>
        </p:nvSpPr>
        <p:spPr>
          <a:xfrm rot="16527713" flipH="1" flipV="1">
            <a:off x="4779237" y="332437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16200000" flipH="1">
            <a:off x="3239511" y="3483828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480732" y="3670293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10800000" flipH="1">
            <a:off x="2514601" y="1648174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10800000" flipH="1">
            <a:off x="3944055" y="1659462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4440769" y="24941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2610559" y="245883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9667" y="2442633"/>
            <a:ext cx="109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Leslie </a:t>
            </a:r>
            <a:r>
              <a:rPr lang="en-US" dirty="0" err="1" smtClean="0"/>
              <a:t>Lait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78260" y="4130495"/>
            <a:ext cx="156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Planning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6" name="Up Arrow Callout 35"/>
          <p:cNvSpPr/>
          <p:nvPr/>
        </p:nvSpPr>
        <p:spPr>
          <a:xfrm rot="16200000">
            <a:off x="6247700" y="3030356"/>
            <a:ext cx="783162" cy="742247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6425992" y="3245042"/>
            <a:ext cx="7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39" name="Left-Right Arrow 38"/>
          <p:cNvSpPr/>
          <p:nvPr/>
        </p:nvSpPr>
        <p:spPr>
          <a:xfrm>
            <a:off x="4180718" y="1761066"/>
            <a:ext cx="804333" cy="211667"/>
          </a:xfrm>
          <a:prstGeom prst="left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415971" y="192858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6200000" flipH="1">
            <a:off x="3927125" y="3482013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200000" flipH="1">
            <a:off x="3237697" y="4842728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6200000" flipH="1">
            <a:off x="3925312" y="4831842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10800000" flipH="1">
            <a:off x="6177240" y="5389636"/>
            <a:ext cx="807155" cy="34008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Vertical Scroll 43"/>
          <p:cNvSpPr/>
          <p:nvPr/>
        </p:nvSpPr>
        <p:spPr>
          <a:xfrm>
            <a:off x="6357862" y="5770637"/>
            <a:ext cx="423333" cy="355600"/>
          </a:xfrm>
          <a:prstGeom prst="verticalScrol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154662" y="5364238"/>
            <a:ext cx="8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 rot="10800000" flipH="1">
            <a:off x="5602315" y="1630433"/>
            <a:ext cx="13716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lock Arc 30"/>
          <p:cNvSpPr/>
          <p:nvPr/>
        </p:nvSpPr>
        <p:spPr>
          <a:xfrm rot="16527713" flipH="1" flipV="1">
            <a:off x="4871861" y="545799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 rot="5400000" flipH="1" flipV="1">
            <a:off x="3113584" y="335673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 rot="5400000" flipH="1" flipV="1">
            <a:off x="3093896" y="404406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 rot="5400000" flipH="1" flipV="1">
            <a:off x="3142241" y="484353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Block Arc 34"/>
          <p:cNvSpPr/>
          <p:nvPr/>
        </p:nvSpPr>
        <p:spPr>
          <a:xfrm rot="5400000" flipH="1" flipV="1">
            <a:off x="3119297" y="544144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Block Arc 46"/>
          <p:cNvSpPr/>
          <p:nvPr/>
        </p:nvSpPr>
        <p:spPr>
          <a:xfrm rot="16527713" flipH="1" flipV="1">
            <a:off x="4834466" y="395496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lock Arc 47"/>
          <p:cNvSpPr/>
          <p:nvPr/>
        </p:nvSpPr>
        <p:spPr>
          <a:xfrm rot="16527713" flipH="1" flipV="1">
            <a:off x="4866219" y="470382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8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7950200" cy="7286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S212 – Lead PIs (Scott/Paul)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006583" y="1735661"/>
            <a:ext cx="4203717" cy="4563539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3600" y="29512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~14’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3817047" y="1340073"/>
            <a:ext cx="95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</a:t>
            </a:r>
            <a:r>
              <a:rPr lang="en-US" sz="1400" dirty="0" smtClean="0"/>
              <a:t>18’</a:t>
            </a:r>
            <a:endParaRPr lang="en-US" sz="1400" dirty="0"/>
          </a:p>
        </p:txBody>
      </p:sp>
      <p:sp>
        <p:nvSpPr>
          <p:cNvPr id="81" name="Block Arc 80"/>
          <p:cNvSpPr/>
          <p:nvPr/>
        </p:nvSpPr>
        <p:spPr>
          <a:xfrm rot="10800000" flipH="1" flipV="1">
            <a:off x="5269092" y="524376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727699" y="3445926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10800000" flipH="1">
            <a:off x="2032001" y="1762474"/>
            <a:ext cx="1206499" cy="561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lock Arc 27"/>
          <p:cNvSpPr/>
          <p:nvPr/>
        </p:nvSpPr>
        <p:spPr>
          <a:xfrm rot="251930" flipH="1" flipV="1">
            <a:off x="5313441" y="245541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8100" y="2730500"/>
            <a:ext cx="65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Scott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03800" y="4813300"/>
            <a:ext cx="58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</a:t>
            </a:r>
            <a:endParaRPr lang="en-US" dirty="0"/>
          </a:p>
        </p:txBody>
      </p:sp>
      <p:sp>
        <p:nvSpPr>
          <p:cNvPr id="36" name="Block Arc 35"/>
          <p:cNvSpPr/>
          <p:nvPr/>
        </p:nvSpPr>
        <p:spPr>
          <a:xfrm rot="251930" flipH="1" flipV="1">
            <a:off x="2142071" y="246448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lock Arc 36"/>
          <p:cNvSpPr/>
          <p:nvPr/>
        </p:nvSpPr>
        <p:spPr>
          <a:xfrm rot="10800000" flipH="1" flipV="1">
            <a:off x="2624670" y="542358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 rot="10800000" flipH="1">
            <a:off x="2070101" y="5699474"/>
            <a:ext cx="1206499" cy="561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Callout 28"/>
          <p:cNvSpPr/>
          <p:nvPr/>
        </p:nvSpPr>
        <p:spPr>
          <a:xfrm rot="5400000">
            <a:off x="1980500" y="3449457"/>
            <a:ext cx="783162" cy="742247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5400000">
            <a:off x="1917492" y="3664143"/>
            <a:ext cx="7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10800000" flipH="1">
            <a:off x="4791099" y="5584669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 flipH="1">
            <a:off x="4838700" y="177376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200000" flipH="1">
            <a:off x="3787798" y="260837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 flipH="1">
            <a:off x="3740858" y="483973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8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8229600" cy="960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S213 – Crew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946383" y="1519762"/>
            <a:ext cx="3739260" cy="4186168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33400" y="27353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~12’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4756847" y="1124173"/>
            <a:ext cx="95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~14’</a:t>
            </a:r>
            <a:endParaRPr lang="en-US" sz="1400" dirty="0"/>
          </a:p>
        </p:txBody>
      </p:sp>
      <p:sp>
        <p:nvSpPr>
          <p:cNvPr id="80" name="Block Arc 79"/>
          <p:cNvSpPr/>
          <p:nvPr/>
        </p:nvSpPr>
        <p:spPr>
          <a:xfrm rot="10800000" flipH="1" flipV="1">
            <a:off x="3251606" y="502423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937932" y="3238493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3364293" y="189903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5" name="Up Arrow Callout 34"/>
          <p:cNvSpPr/>
          <p:nvPr/>
        </p:nvSpPr>
        <p:spPr>
          <a:xfrm rot="16200000">
            <a:off x="5879401" y="3017656"/>
            <a:ext cx="783162" cy="742247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6057693" y="3232342"/>
            <a:ext cx="72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54066" y="1551214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24181" y="1549399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858662" y="4259962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493990" y="4258148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5400000">
            <a:off x="5771242" y="4809691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3592280" y="4816949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5400000">
            <a:off x="3565068" y="1016000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5714999" y="1006929"/>
            <a:ext cx="344715" cy="14242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lock Arc 41"/>
          <p:cNvSpPr/>
          <p:nvPr/>
        </p:nvSpPr>
        <p:spPr>
          <a:xfrm rot="251930" flipH="1" flipV="1">
            <a:off x="5367263" y="193350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/>
          <p:cNvSpPr/>
          <p:nvPr/>
        </p:nvSpPr>
        <p:spPr>
          <a:xfrm rot="10800000" flipH="1" flipV="1">
            <a:off x="5934935" y="502242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4786" y="2376714"/>
            <a:ext cx="4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3356" y="4499429"/>
            <a:ext cx="42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0144" y="2467429"/>
            <a:ext cx="95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Avionics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318330" y="4461329"/>
            <a:ext cx="95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Avionics</a:t>
            </a:r>
            <a:endParaRPr lang="en-US" dirty="0"/>
          </a:p>
        </p:txBody>
      </p:sp>
      <p:sp>
        <p:nvSpPr>
          <p:cNvPr id="34" name="Block Arc 33"/>
          <p:cNvSpPr/>
          <p:nvPr/>
        </p:nvSpPr>
        <p:spPr>
          <a:xfrm rot="16031918" flipH="1" flipV="1">
            <a:off x="5057019" y="456240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9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8026400" cy="795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S214 – Mission Scientists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006583" y="1735661"/>
            <a:ext cx="4165617" cy="4525439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3600" y="29512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~18’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3817047" y="1340073"/>
            <a:ext cx="95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~18’</a:t>
            </a:r>
            <a:endParaRPr lang="en-US" sz="1400" dirty="0"/>
          </a:p>
        </p:txBody>
      </p:sp>
      <p:sp>
        <p:nvSpPr>
          <p:cNvPr id="80" name="Block Arc 79"/>
          <p:cNvSpPr/>
          <p:nvPr/>
        </p:nvSpPr>
        <p:spPr>
          <a:xfrm rot="10800000" flipH="1" flipV="1">
            <a:off x="2094092" y="511313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Block Arc 80"/>
          <p:cNvSpPr/>
          <p:nvPr/>
        </p:nvSpPr>
        <p:spPr>
          <a:xfrm rot="10800000" flipH="1" flipV="1">
            <a:off x="4138792" y="516393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Block Arc 81"/>
          <p:cNvSpPr/>
          <p:nvPr/>
        </p:nvSpPr>
        <p:spPr>
          <a:xfrm rot="10800000" flipH="1" flipV="1">
            <a:off x="3516492" y="5151238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10800000" flipH="1">
            <a:off x="2043291" y="5578929"/>
            <a:ext cx="1140780" cy="638422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10800000" flipH="1">
            <a:off x="3395135" y="5542839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Up Arrow Callout 85"/>
          <p:cNvSpPr/>
          <p:nvPr/>
        </p:nvSpPr>
        <p:spPr>
          <a:xfrm rot="5400000">
            <a:off x="2185809" y="3273772"/>
            <a:ext cx="817035" cy="1110545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 rot="5400000">
            <a:off x="2009681" y="3699325"/>
            <a:ext cx="75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5702299" y="3395126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10800000" flipH="1">
            <a:off x="2032001" y="1762474"/>
            <a:ext cx="1233713" cy="5779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10800000" flipH="1">
            <a:off x="3397958" y="177376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4093636" y="25322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251930" flipH="1" flipV="1">
            <a:off x="3471336" y="25195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2127959" y="257313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rot="10800000" flipH="1" flipV="1">
            <a:off x="5510388" y="517240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10800000" flipH="1" flipV="1">
            <a:off x="4888088" y="5159707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0800000" flipH="1">
            <a:off x="4766731" y="5551308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 flipH="1">
            <a:off x="4769558" y="1773762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lock Arc 32"/>
          <p:cNvSpPr/>
          <p:nvPr/>
        </p:nvSpPr>
        <p:spPr>
          <a:xfrm rot="251930" flipH="1" flipV="1">
            <a:off x="5465236" y="25322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 rot="251930" flipH="1" flipV="1">
            <a:off x="4842936" y="25195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7" name="Rectangular Callout 36"/>
          <p:cNvSpPr/>
          <p:nvPr/>
        </p:nvSpPr>
        <p:spPr>
          <a:xfrm>
            <a:off x="2310192" y="4464352"/>
            <a:ext cx="296334" cy="304800"/>
          </a:xfrm>
          <a:prstGeom prst="wedgeRectCallou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077357" y="449942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45414" y="4363357"/>
            <a:ext cx="159658" cy="5352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Rooms S216 – Forecasters</a:t>
            </a:r>
            <a:br>
              <a:rPr lang="en-US" sz="3200" dirty="0" smtClean="0"/>
            </a:br>
            <a:endParaRPr lang="en-US" sz="2200" dirty="0"/>
          </a:p>
        </p:txBody>
      </p:sp>
      <p:sp>
        <p:nvSpPr>
          <p:cNvPr id="85" name="Rectangle 84"/>
          <p:cNvSpPr/>
          <p:nvPr/>
        </p:nvSpPr>
        <p:spPr>
          <a:xfrm rot="10800000" flipH="1">
            <a:off x="4703235" y="5328771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Up Arrow Callout 85"/>
          <p:cNvSpPr/>
          <p:nvPr/>
        </p:nvSpPr>
        <p:spPr>
          <a:xfrm rot="10800000">
            <a:off x="3798709" y="1394191"/>
            <a:ext cx="817035" cy="1110545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825781" y="1489544"/>
            <a:ext cx="75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92" name="Block Arc 91"/>
          <p:cNvSpPr/>
          <p:nvPr/>
        </p:nvSpPr>
        <p:spPr>
          <a:xfrm rot="251930" flipH="1" flipV="1">
            <a:off x="5887965" y="212583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3214717" y="205971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09999" y="5604946"/>
            <a:ext cx="825501" cy="38947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251200" y="3276619"/>
            <a:ext cx="2235200" cy="127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Block Arc 36"/>
          <p:cNvSpPr/>
          <p:nvPr/>
        </p:nvSpPr>
        <p:spPr>
          <a:xfrm rot="251930" flipH="1" flipV="1">
            <a:off x="4487338" y="391653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15100" y="4102119"/>
            <a:ext cx="12700" cy="196850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6527800" y="1358919"/>
            <a:ext cx="12700" cy="144780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Block Arc 61"/>
          <p:cNvSpPr/>
          <p:nvPr/>
        </p:nvSpPr>
        <p:spPr>
          <a:xfrm rot="10800000" flipH="1" flipV="1">
            <a:off x="5490437" y="499522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Block Arc 62"/>
          <p:cNvSpPr/>
          <p:nvPr/>
        </p:nvSpPr>
        <p:spPr>
          <a:xfrm rot="10800000" flipH="1" flipV="1">
            <a:off x="4817337" y="499522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 rot="10800000" flipH="1">
            <a:off x="4256322" y="3311893"/>
            <a:ext cx="1206499" cy="561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ular Callout 53"/>
          <p:cNvSpPr/>
          <p:nvPr/>
        </p:nvSpPr>
        <p:spPr>
          <a:xfrm>
            <a:off x="6147406" y="4101513"/>
            <a:ext cx="296334" cy="304800"/>
          </a:xfrm>
          <a:prstGeom prst="wedgeRectCallou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4571" y="413659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 rot="10800000" flipH="1">
            <a:off x="2441828" y="3296374"/>
            <a:ext cx="1776386" cy="368502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5400000" flipH="1">
            <a:off x="1912055" y="3826147"/>
            <a:ext cx="1354567" cy="354892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Block Arc 63"/>
          <p:cNvSpPr/>
          <p:nvPr/>
        </p:nvSpPr>
        <p:spPr>
          <a:xfrm rot="16200000" flipH="1" flipV="1">
            <a:off x="2697646" y="405361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 rot="10800000" flipH="1">
            <a:off x="2406349" y="1399029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10800000" flipH="1">
            <a:off x="5089678" y="1415357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Block Arc 66"/>
          <p:cNvSpPr/>
          <p:nvPr/>
        </p:nvSpPr>
        <p:spPr>
          <a:xfrm rot="251930" flipH="1" flipV="1">
            <a:off x="5087865" y="213309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Block Arc 67"/>
          <p:cNvSpPr/>
          <p:nvPr/>
        </p:nvSpPr>
        <p:spPr>
          <a:xfrm rot="251930" flipH="1" flipV="1">
            <a:off x="2477108" y="2053262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2387600" y="1387947"/>
            <a:ext cx="4125686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03929" y="6032519"/>
            <a:ext cx="4096657" cy="2177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2416628" y="1375248"/>
            <a:ext cx="5443" cy="4657271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54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798709" y="1375248"/>
            <a:ext cx="0" cy="112948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35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Room S217 – IT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006583" y="1727195"/>
            <a:ext cx="3238517" cy="3771906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93600" y="2951270"/>
            <a:ext cx="60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~12’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3817047" y="1340073"/>
            <a:ext cx="706039" cy="30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~12’</a:t>
            </a:r>
            <a:endParaRPr lang="en-US" sz="1400" dirty="0"/>
          </a:p>
        </p:txBody>
      </p:sp>
      <p:sp>
        <p:nvSpPr>
          <p:cNvPr id="79" name="Block Arc 78"/>
          <p:cNvSpPr/>
          <p:nvPr/>
        </p:nvSpPr>
        <p:spPr>
          <a:xfrm rot="10800000" flipH="1" flipV="1">
            <a:off x="3266727" y="4401938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Block Arc 79"/>
          <p:cNvSpPr/>
          <p:nvPr/>
        </p:nvSpPr>
        <p:spPr>
          <a:xfrm rot="10800000" flipH="1" flipV="1">
            <a:off x="2644427" y="4389238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998132" y="3454393"/>
            <a:ext cx="300673" cy="90289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4093859" y="2527138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251930" flipH="1" flipV="1">
            <a:off x="3471559" y="2514438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Block Arc 92"/>
          <p:cNvSpPr/>
          <p:nvPr/>
        </p:nvSpPr>
        <p:spPr>
          <a:xfrm rot="251930" flipH="1" flipV="1">
            <a:off x="2750482" y="2580761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2128182" y="2568061"/>
            <a:ext cx="394634" cy="30377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5067" y="5511800"/>
            <a:ext cx="3255433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Closet</a:t>
            </a:r>
            <a:endParaRPr lang="en-US" dirty="0"/>
          </a:p>
        </p:txBody>
      </p:sp>
      <p:sp>
        <p:nvSpPr>
          <p:cNvPr id="29" name="Left-Right Arrow 28"/>
          <p:cNvSpPr/>
          <p:nvPr/>
        </p:nvSpPr>
        <p:spPr>
          <a:xfrm>
            <a:off x="4110566" y="4491566"/>
            <a:ext cx="595083" cy="210957"/>
          </a:xfrm>
          <a:prstGeom prst="left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87134" y="4470401"/>
            <a:ext cx="136625" cy="64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 rot="10800000" flipH="1">
            <a:off x="3987802" y="4937472"/>
            <a:ext cx="892623" cy="5597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Callout 27"/>
          <p:cNvSpPr/>
          <p:nvPr/>
        </p:nvSpPr>
        <p:spPr>
          <a:xfrm rot="16200000">
            <a:off x="4552272" y="3290690"/>
            <a:ext cx="780534" cy="549152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686466" y="3408930"/>
            <a:ext cx="71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0500" y="46228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10800000" flipH="1">
            <a:off x="2044701" y="1762474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 flipH="1">
            <a:off x="3467101" y="1762474"/>
            <a:ext cx="1371600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0800000" flipH="1">
            <a:off x="2400301" y="4797774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 flipH="1">
            <a:off x="4862285" y="2558142"/>
            <a:ext cx="390071" cy="6168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Rooms S218 – Science Overflow</a:t>
            </a:r>
            <a:br>
              <a:rPr lang="en-US" sz="3200" dirty="0" smtClean="0"/>
            </a:br>
            <a:endParaRPr lang="en-US" sz="2200" dirty="0"/>
          </a:p>
        </p:txBody>
      </p:sp>
      <p:sp>
        <p:nvSpPr>
          <p:cNvPr id="81" name="Block Arc 80"/>
          <p:cNvSpPr/>
          <p:nvPr/>
        </p:nvSpPr>
        <p:spPr>
          <a:xfrm rot="10800000" flipH="1" flipV="1">
            <a:off x="3476578" y="494440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Block Arc 81"/>
          <p:cNvSpPr/>
          <p:nvPr/>
        </p:nvSpPr>
        <p:spPr>
          <a:xfrm rot="10800000" flipH="1" flipV="1">
            <a:off x="2803478" y="494440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100285" y="5537798"/>
            <a:ext cx="825501" cy="38947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 flipH="1">
            <a:off x="2675064" y="1507669"/>
            <a:ext cx="807155" cy="34008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ertical Scroll 21"/>
          <p:cNvSpPr/>
          <p:nvPr/>
        </p:nvSpPr>
        <p:spPr>
          <a:xfrm>
            <a:off x="3452586" y="1482270"/>
            <a:ext cx="423333" cy="355600"/>
          </a:xfrm>
          <a:prstGeom prst="verticalScrol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28686" y="1494971"/>
            <a:ext cx="8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sp>
        <p:nvSpPr>
          <p:cNvPr id="27" name="Lightning Bolt 26"/>
          <p:cNvSpPr/>
          <p:nvPr/>
        </p:nvSpPr>
        <p:spPr>
          <a:xfrm>
            <a:off x="6115352" y="1058938"/>
            <a:ext cx="457200" cy="516467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Callout 29"/>
          <p:cNvSpPr/>
          <p:nvPr/>
        </p:nvSpPr>
        <p:spPr>
          <a:xfrm rot="10800000">
            <a:off x="2742795" y="1949343"/>
            <a:ext cx="817035" cy="1110545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769867" y="1968496"/>
            <a:ext cx="75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10800000" flipH="1">
            <a:off x="2728687" y="5251345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lock Arc 46"/>
          <p:cNvSpPr/>
          <p:nvPr/>
        </p:nvSpPr>
        <p:spPr>
          <a:xfrm rot="251930" flipH="1" flipV="1">
            <a:off x="5206803" y="223386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10800000" flipH="1">
            <a:off x="4925787" y="5238645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lock Arc 50"/>
          <p:cNvSpPr/>
          <p:nvPr/>
        </p:nvSpPr>
        <p:spPr>
          <a:xfrm rot="4873788" flipH="1" flipV="1">
            <a:off x="5547889" y="327526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3871686" y="1914071"/>
            <a:ext cx="24384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U-Turn Arrow 28"/>
          <p:cNvSpPr/>
          <p:nvPr/>
        </p:nvSpPr>
        <p:spPr>
          <a:xfrm>
            <a:off x="3181653" y="5787572"/>
            <a:ext cx="491067" cy="431800"/>
          </a:xfrm>
          <a:prstGeom prst="utur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Lightning Bolt 32"/>
          <p:cNvSpPr/>
          <p:nvPr/>
        </p:nvSpPr>
        <p:spPr>
          <a:xfrm>
            <a:off x="5404152" y="5707138"/>
            <a:ext cx="457200" cy="516467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lock Arc 56"/>
          <p:cNvSpPr/>
          <p:nvPr/>
        </p:nvSpPr>
        <p:spPr>
          <a:xfrm rot="10800000" flipH="1" flipV="1">
            <a:off x="5660978" y="491900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Block Arc 57"/>
          <p:cNvSpPr/>
          <p:nvPr/>
        </p:nvSpPr>
        <p:spPr>
          <a:xfrm rot="10800000" flipH="1" flipV="1">
            <a:off x="4987878" y="491900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5400000" flipH="1">
            <a:off x="5414182" y="2821566"/>
            <a:ext cx="1407181" cy="370117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0800000" flipH="1">
            <a:off x="5025570" y="1964670"/>
            <a:ext cx="1278167" cy="303188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493986" y="5920921"/>
            <a:ext cx="2133600" cy="365125"/>
          </a:xfrm>
        </p:spPr>
        <p:txBody>
          <a:bodyPr/>
          <a:lstStyle/>
          <a:p>
            <a:fld id="{E6DCAA1D-5143-4D24-AA91-FD8DD4031C3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9" name="Rectangle 68"/>
          <p:cNvSpPr/>
          <p:nvPr/>
        </p:nvSpPr>
        <p:spPr>
          <a:xfrm rot="10800000" flipH="1">
            <a:off x="3643082" y="1956600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Block Arc 70"/>
          <p:cNvSpPr/>
          <p:nvPr/>
        </p:nvSpPr>
        <p:spPr>
          <a:xfrm rot="251930" flipH="1" flipV="1">
            <a:off x="4371220" y="258664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Block Arc 71"/>
          <p:cNvSpPr/>
          <p:nvPr/>
        </p:nvSpPr>
        <p:spPr>
          <a:xfrm rot="251930" flipH="1" flipV="1">
            <a:off x="3571120" y="2593901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717800" y="5959928"/>
            <a:ext cx="3614057" cy="725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6295572" y="1877785"/>
            <a:ext cx="1" cy="4082165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2665188" y="1476829"/>
            <a:ext cx="10884" cy="1734456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701474" y="4472214"/>
            <a:ext cx="10883" cy="1513115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U-Turn Arrow 76"/>
          <p:cNvSpPr/>
          <p:nvPr/>
        </p:nvSpPr>
        <p:spPr>
          <a:xfrm>
            <a:off x="4640339" y="1413329"/>
            <a:ext cx="491067" cy="431800"/>
          </a:xfrm>
          <a:prstGeom prst="utur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U-Turn Arrow 77"/>
          <p:cNvSpPr/>
          <p:nvPr/>
        </p:nvSpPr>
        <p:spPr>
          <a:xfrm>
            <a:off x="6470953" y="3352801"/>
            <a:ext cx="491067" cy="431800"/>
          </a:xfrm>
          <a:prstGeom prst="utur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Room S219 – Pilots</a:t>
            </a:r>
            <a:br>
              <a:rPr lang="en-US" sz="3200" dirty="0" smtClean="0"/>
            </a:br>
            <a:r>
              <a:rPr lang="en-US" sz="3200" dirty="0" smtClean="0"/>
              <a:t>(Also space in GHOC E)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984483" y="2222495"/>
            <a:ext cx="3111517" cy="2004791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1500" y="3446571"/>
            <a:ext cx="59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~7’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4794947" y="1835373"/>
            <a:ext cx="95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~13’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994174" y="3314695"/>
            <a:ext cx="406399" cy="9059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10800000" flipH="1">
            <a:off x="3309244" y="2257774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10800000" flipH="1">
            <a:off x="4683668" y="2260595"/>
            <a:ext cx="137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Block Arc 90"/>
          <p:cNvSpPr/>
          <p:nvPr/>
        </p:nvSpPr>
        <p:spPr>
          <a:xfrm rot="251930" flipH="1" flipV="1">
            <a:off x="5370879" y="30275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251930" flipH="1" flipV="1">
            <a:off x="4748579" y="3014816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Block Arc 92"/>
          <p:cNvSpPr/>
          <p:nvPr/>
        </p:nvSpPr>
        <p:spPr>
          <a:xfrm rot="251930" flipH="1" flipV="1">
            <a:off x="3991218" y="2990429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Block Arc 93"/>
          <p:cNvSpPr/>
          <p:nvPr/>
        </p:nvSpPr>
        <p:spPr>
          <a:xfrm rot="251930" flipH="1" flipV="1">
            <a:off x="3405202" y="298680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8" name="Up Arrow Callout 17"/>
          <p:cNvSpPr/>
          <p:nvPr/>
        </p:nvSpPr>
        <p:spPr>
          <a:xfrm rot="16200000">
            <a:off x="5388466" y="3488635"/>
            <a:ext cx="695774" cy="754301"/>
          </a:xfrm>
          <a:prstGeom prst="up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5560327" y="3709752"/>
            <a:ext cx="641594" cy="37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5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N-159 (1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floor)</a:t>
            </a:r>
            <a:endParaRPr lang="en-US" sz="36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1912"/>
            <a:ext cx="8604250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2971800" y="4724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0" y="48768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54300" y="3238500"/>
            <a:ext cx="850900" cy="5207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2400" y="3949700"/>
            <a:ext cx="863600" cy="7747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41500" y="4749800"/>
            <a:ext cx="1663700" cy="3810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0800" y="4064000"/>
            <a:ext cx="762000" cy="3810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4132"/>
            <a:ext cx="6883400" cy="11340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Room E119 – Trailer Mission Ops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0" y="1816100"/>
            <a:ext cx="9144000" cy="43434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 rot="16200000" flipV="1">
            <a:off x="7772400" y="3086100"/>
            <a:ext cx="2743200" cy="1295400"/>
            <a:chOff x="990600" y="990600"/>
            <a:chExt cx="2743200" cy="1295400"/>
          </a:xfrm>
        </p:grpSpPr>
        <p:grpSp>
          <p:nvGrpSpPr>
            <p:cNvPr id="25" name="Group 24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29" name="Arc 28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27" name="Arc 26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/>
          <p:cNvCxnSpPr/>
          <p:nvPr/>
        </p:nvCxnSpPr>
        <p:spPr>
          <a:xfrm flipH="1">
            <a:off x="6934200" y="393700"/>
            <a:ext cx="1905000" cy="127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Block Arc 80"/>
          <p:cNvSpPr/>
          <p:nvPr/>
        </p:nvSpPr>
        <p:spPr>
          <a:xfrm rot="5400000" flipV="1">
            <a:off x="7708900" y="1314450"/>
            <a:ext cx="533400" cy="304800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Block Arc 81"/>
          <p:cNvSpPr/>
          <p:nvPr/>
        </p:nvSpPr>
        <p:spPr>
          <a:xfrm rot="5400000" flipV="1">
            <a:off x="7708900" y="628650"/>
            <a:ext cx="533400" cy="304800"/>
          </a:xfrm>
          <a:prstGeom prst="blockArc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 rot="5400000">
            <a:off x="7835900" y="774700"/>
            <a:ext cx="1371600" cy="6858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889000"/>
            <a:ext cx="6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Pilots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8877300" y="406400"/>
            <a:ext cx="12700" cy="13335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 rot="16200000">
            <a:off x="-1371600" y="3060700"/>
            <a:ext cx="2743200" cy="1295400"/>
            <a:chOff x="990600" y="990600"/>
            <a:chExt cx="2743200" cy="1295400"/>
          </a:xfrm>
        </p:grpSpPr>
        <p:grpSp>
          <p:nvGrpSpPr>
            <p:cNvPr id="61" name="Group 60"/>
            <p:cNvGrpSpPr/>
            <p:nvPr/>
          </p:nvGrpSpPr>
          <p:grpSpPr>
            <a:xfrm flipV="1">
              <a:off x="2362200" y="990600"/>
              <a:ext cx="1371600" cy="1295400"/>
              <a:chOff x="2438400" y="1600200"/>
              <a:chExt cx="1371600" cy="1295400"/>
            </a:xfrm>
          </p:grpSpPr>
          <p:sp>
            <p:nvSpPr>
              <p:cNvPr id="65" name="Arc 64"/>
              <p:cNvSpPr/>
              <p:nvPr/>
            </p:nvSpPr>
            <p:spPr>
              <a:xfrm flipH="1">
                <a:off x="2438400" y="1600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3124200" y="16002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flipH="1">
              <a:off x="990600" y="990600"/>
              <a:ext cx="1371600" cy="1295400"/>
              <a:chOff x="4343400" y="1219200"/>
              <a:chExt cx="1371600" cy="1295400"/>
            </a:xfrm>
          </p:grpSpPr>
          <p:sp>
            <p:nvSpPr>
              <p:cNvPr id="63" name="Arc 62"/>
              <p:cNvSpPr/>
              <p:nvPr/>
            </p:nvSpPr>
            <p:spPr>
              <a:xfrm flipH="1" flipV="1">
                <a:off x="4343400" y="1219200"/>
                <a:ext cx="1371600" cy="1295400"/>
              </a:xfrm>
              <a:prstGeom prst="arc">
                <a:avLst>
                  <a:gd name="adj1" fmla="val 16200000"/>
                  <a:gd name="adj2" fmla="val 7861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V="1">
                <a:off x="5029200" y="1828800"/>
                <a:ext cx="0" cy="6858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Block Arc 120"/>
          <p:cNvSpPr/>
          <p:nvPr/>
        </p:nvSpPr>
        <p:spPr>
          <a:xfrm rot="10800000" flipV="1">
            <a:off x="6565900" y="523875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959600" y="393700"/>
            <a:ext cx="0" cy="1320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 rot="10800000">
            <a:off x="4267200" y="4533900"/>
            <a:ext cx="711200" cy="6604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Block Arc 94"/>
          <p:cNvSpPr/>
          <p:nvPr/>
        </p:nvSpPr>
        <p:spPr>
          <a:xfrm rot="10800000" flipV="1">
            <a:off x="5069114" y="5227865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Block Arc 96"/>
          <p:cNvSpPr/>
          <p:nvPr/>
        </p:nvSpPr>
        <p:spPr>
          <a:xfrm rot="10800000" flipV="1">
            <a:off x="7257143" y="522605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0057" y="5074557"/>
            <a:ext cx="2565400" cy="914400"/>
          </a:xfrm>
          <a:prstGeom prst="ellipse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10800000">
            <a:off x="1282700" y="1841500"/>
            <a:ext cx="2844800" cy="4191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 rot="10800000">
            <a:off x="609600" y="1854200"/>
            <a:ext cx="622300" cy="406400"/>
          </a:xfrm>
          <a:prstGeom prst="rect">
            <a:avLst/>
          </a:prstGeom>
          <a:solidFill>
            <a:srgbClr val="C4BD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260600"/>
            <a:ext cx="132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Refrigerator</a:t>
            </a: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 rot="10800000">
            <a:off x="0" y="4673600"/>
            <a:ext cx="673100" cy="13462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ular Callout 70"/>
          <p:cNvSpPr/>
          <p:nvPr/>
        </p:nvSpPr>
        <p:spPr>
          <a:xfrm>
            <a:off x="711200" y="4521199"/>
            <a:ext cx="296334" cy="304800"/>
          </a:xfrm>
          <a:prstGeom prst="wedgeRectCallou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A1D-5143-4D24-AA91-FD8DD4031C3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2" name="Rectangle 71"/>
          <p:cNvSpPr/>
          <p:nvPr/>
        </p:nvSpPr>
        <p:spPr>
          <a:xfrm rot="10800000" flipH="1">
            <a:off x="5034636" y="5488214"/>
            <a:ext cx="1418771" cy="63318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0800000" flipH="1">
            <a:off x="6418936" y="5500914"/>
            <a:ext cx="1418771" cy="63318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Block Arc 76"/>
          <p:cNvSpPr/>
          <p:nvPr/>
        </p:nvSpPr>
        <p:spPr>
          <a:xfrm flipV="1">
            <a:off x="4234543" y="252095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286" y="4200071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circuit TV</a:t>
            </a:r>
            <a:endParaRPr lang="en-US" dirty="0"/>
          </a:p>
        </p:txBody>
      </p:sp>
      <p:sp>
        <p:nvSpPr>
          <p:cNvPr id="78" name="Block Arc 77"/>
          <p:cNvSpPr/>
          <p:nvPr/>
        </p:nvSpPr>
        <p:spPr>
          <a:xfrm rot="10800000" flipV="1">
            <a:off x="5684158" y="522786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10800000" flipH="1">
            <a:off x="4125686" y="1830614"/>
            <a:ext cx="1418771" cy="63318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10800000" flipH="1">
            <a:off x="5549901" y="1830614"/>
            <a:ext cx="1418771" cy="63318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-Right Arrow 69"/>
          <p:cNvSpPr/>
          <p:nvPr/>
        </p:nvSpPr>
        <p:spPr>
          <a:xfrm>
            <a:off x="6120794" y="2183795"/>
            <a:ext cx="804333" cy="211667"/>
          </a:xfrm>
          <a:prstGeom prst="left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4643" y="189592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RTS</a:t>
            </a:r>
            <a:endParaRPr lang="en-US" dirty="0"/>
          </a:p>
        </p:txBody>
      </p:sp>
      <p:sp>
        <p:nvSpPr>
          <p:cNvPr id="86" name="Block Arc 85"/>
          <p:cNvSpPr/>
          <p:nvPr/>
        </p:nvSpPr>
        <p:spPr>
          <a:xfrm flipV="1">
            <a:off x="4885872" y="2510064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Block Arc 86"/>
          <p:cNvSpPr/>
          <p:nvPr/>
        </p:nvSpPr>
        <p:spPr>
          <a:xfrm flipV="1">
            <a:off x="5629729" y="2564493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Block Arc 87"/>
          <p:cNvSpPr/>
          <p:nvPr/>
        </p:nvSpPr>
        <p:spPr>
          <a:xfrm flipV="1">
            <a:off x="6382657" y="2546350"/>
            <a:ext cx="533400" cy="304800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1490" y="0"/>
            <a:ext cx="5142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Schedule:  2013 Deployment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Ju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" y="669708"/>
            <a:ext cx="6654800" cy="59617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0640" y="560168"/>
            <a:ext cx="62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Key Locations @ DFRC for HS3</a:t>
            </a:r>
            <a:endParaRPr lang="en-US" sz="2800" b="1" i="1" dirty="0"/>
          </a:p>
        </p:txBody>
      </p:sp>
      <p:pic>
        <p:nvPicPr>
          <p:cNvPr id="18" name="Picture 2" descr="GH Partnership Logo - medres v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34398"/>
            <a:ext cx="1779104" cy="13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GloPac_Logo_smallsize.jpg"/>
          <p:cNvPicPr>
            <a:picLocks noChangeAspect="1"/>
          </p:cNvPicPr>
          <p:nvPr/>
        </p:nvPicPr>
        <p:blipFill>
          <a:blip r:embed="rId3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grpSp>
        <p:nvGrpSpPr>
          <p:cNvPr id="2051" name="Group 3"/>
          <p:cNvGrpSpPr>
            <a:grpSpLocks noChangeAspect="1"/>
          </p:cNvGrpSpPr>
          <p:nvPr/>
        </p:nvGrpSpPr>
        <p:grpSpPr bwMode="auto">
          <a:xfrm>
            <a:off x="988599" y="1396812"/>
            <a:ext cx="7040880" cy="5156541"/>
            <a:chOff x="1440" y="6876"/>
            <a:chExt cx="9360" cy="6855"/>
          </a:xfrm>
        </p:grpSpPr>
        <p:pic>
          <p:nvPicPr>
            <p:cNvPr id="2052" name="Picture 4" descr="Pic of DFRC Build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0" y="6876"/>
              <a:ext cx="9360" cy="6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" name="AutoShape 5"/>
            <p:cNvSpPr>
              <a:spLocks noChangeArrowheads="1"/>
            </p:cNvSpPr>
            <p:nvPr/>
          </p:nvSpPr>
          <p:spPr bwMode="auto">
            <a:xfrm>
              <a:off x="6420" y="7097"/>
              <a:ext cx="330" cy="18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4425" y="6977"/>
              <a:ext cx="2040" cy="7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4830A – GH Offices &amp; GH Conf. Room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5" name="AutoShape 7"/>
            <p:cNvSpPr>
              <a:spLocks noChangeArrowheads="1"/>
            </p:cNvSpPr>
            <p:nvPr/>
          </p:nvSpPr>
          <p:spPr bwMode="auto">
            <a:xfrm rot="5015349">
              <a:off x="8287" y="8183"/>
              <a:ext cx="765" cy="18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8325" y="7382"/>
              <a:ext cx="1905" cy="6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4840 – “GHOC” </a:t>
              </a:r>
              <a:b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</a:b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&amp; Conf. Rooms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7" name="AutoShape 9"/>
            <p:cNvSpPr>
              <a:spLocks noChangeArrowheads="1"/>
            </p:cNvSpPr>
            <p:nvPr/>
          </p:nvSpPr>
          <p:spPr bwMode="auto">
            <a:xfrm rot="13450562">
              <a:off x="6120" y="12766"/>
              <a:ext cx="978" cy="18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6750" y="13038"/>
              <a:ext cx="2010" cy="3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4801 – GH Hangar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9" name="AutoShape 11"/>
            <p:cNvSpPr>
              <a:spLocks noChangeArrowheads="1"/>
            </p:cNvSpPr>
            <p:nvPr/>
          </p:nvSpPr>
          <p:spPr bwMode="auto">
            <a:xfrm rot="2925743">
              <a:off x="3667" y="10374"/>
              <a:ext cx="765" cy="18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1890" y="9768"/>
              <a:ext cx="2145" cy="6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4825 - DFRC Badging &amp; Security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1" name="AutoShape 13"/>
            <p:cNvSpPr>
              <a:spLocks noChangeArrowheads="1"/>
            </p:cNvSpPr>
            <p:nvPr/>
          </p:nvSpPr>
          <p:spPr bwMode="auto">
            <a:xfrm rot="-978911">
              <a:off x="5182" y="12303"/>
              <a:ext cx="765" cy="18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2820" y="12243"/>
              <a:ext cx="2565" cy="6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Small &amp; Large Mezzanine</a:t>
              </a:r>
              <a:b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</a:b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Conf. Rooms (2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nd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Floor)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630" y="723900"/>
            <a:ext cx="6731000" cy="603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Education and Public Outreach</a:t>
            </a:r>
          </a:p>
          <a:p>
            <a:endParaRPr lang="en-US" dirty="0"/>
          </a:p>
          <a:p>
            <a:r>
              <a:rPr lang="en-US" sz="2600" dirty="0" smtClean="0"/>
              <a:t>Education Outreach</a:t>
            </a:r>
          </a:p>
          <a:p>
            <a:r>
              <a:rPr lang="en-US" sz="2600" dirty="0" smtClean="0"/>
              <a:t>•  Teacher </a:t>
            </a:r>
            <a:r>
              <a:rPr lang="en-US" sz="2600" dirty="0" smtClean="0">
                <a:solidFill>
                  <a:srgbClr val="000000"/>
                </a:solidFill>
              </a:rPr>
              <a:t>Workshops</a:t>
            </a:r>
          </a:p>
          <a:p>
            <a:pPr marL="9144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NSTA 2013</a:t>
            </a:r>
          </a:p>
          <a:p>
            <a:pPr marL="9144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MTS Flyer &amp; chats</a:t>
            </a:r>
          </a:p>
          <a:p>
            <a:pPr marL="9144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Curriculum </a:t>
            </a:r>
            <a:r>
              <a:rPr lang="en-US" sz="2000" dirty="0" smtClean="0">
                <a:solidFill>
                  <a:srgbClr val="000000"/>
                </a:solidFill>
              </a:rPr>
              <a:t>aide</a:t>
            </a:r>
          </a:p>
          <a:p>
            <a:pPr marL="9144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Education Day at WFF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•  Videos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•  Lenticulars</a:t>
            </a:r>
          </a:p>
          <a:p>
            <a:pPr>
              <a:buSzPct val="120000"/>
            </a:pPr>
            <a:r>
              <a:rPr lang="en-US" sz="2600" dirty="0" smtClean="0">
                <a:solidFill>
                  <a:srgbClr val="000000"/>
                </a:solidFill>
              </a:rPr>
              <a:t>•  Visualization</a:t>
            </a:r>
          </a:p>
          <a:p>
            <a:pPr>
              <a:buSzPct val="120000"/>
            </a:pPr>
            <a:r>
              <a:rPr lang="en-US" sz="2600" dirty="0" smtClean="0">
                <a:solidFill>
                  <a:srgbClr val="000000"/>
                </a:solidFill>
              </a:rPr>
              <a:t>•  GH Interactive</a:t>
            </a:r>
          </a:p>
          <a:p>
            <a:endParaRPr lang="en-US" dirty="0" smtClean="0"/>
          </a:p>
          <a:p>
            <a:r>
              <a:rPr lang="en-US" sz="2600" dirty="0" smtClean="0"/>
              <a:t>Public Affairs</a:t>
            </a:r>
          </a:p>
          <a:p>
            <a:r>
              <a:rPr lang="en-US" sz="2600" dirty="0" smtClean="0"/>
              <a:t>•  Media Day 9/10 (backup 9/12)</a:t>
            </a:r>
          </a:p>
          <a:p>
            <a:r>
              <a:rPr lang="en-US" sz="2600" dirty="0" smtClean="0"/>
              <a:t>•  VIPs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7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pic>
        <p:nvPicPr>
          <p:cNvPr id="3" name="Picture 2" descr="HS3 Logo on 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73" y="4134869"/>
            <a:ext cx="2513026" cy="2475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728" y="759477"/>
            <a:ext cx="1079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T-SHIRTS</a:t>
            </a:r>
          </a:p>
          <a:p>
            <a:endParaRPr lang="en-US" dirty="0"/>
          </a:p>
          <a:p>
            <a:r>
              <a:rPr lang="en-US" dirty="0" smtClean="0"/>
              <a:t>DUE 5/20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49628" y="374397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Lands End SHIRTS</a:t>
            </a:r>
            <a:endParaRPr lang="en-US" dirty="0"/>
          </a:p>
        </p:txBody>
      </p:sp>
      <p:pic>
        <p:nvPicPr>
          <p:cNvPr id="8" name="Picture 7" descr="Screen shot 2012-05-05 at 2.14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4292600"/>
            <a:ext cx="4642451" cy="2318261"/>
          </a:xfrm>
          <a:prstGeom prst="rect">
            <a:avLst/>
          </a:prstGeom>
        </p:spPr>
      </p:pic>
      <p:pic>
        <p:nvPicPr>
          <p:cNvPr id="2" name="Picture 1" descr="Screen Shot 2013-05-02 at 7.12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4601"/>
            <a:ext cx="4775200" cy="33293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loPac_Logo_smallsize.jpg"/>
          <p:cNvPicPr>
            <a:picLocks noChangeAspect="1"/>
          </p:cNvPicPr>
          <p:nvPr/>
        </p:nvPicPr>
        <p:blipFill>
          <a:blip r:embed="rId2"/>
          <a:srcRect t="12084"/>
          <a:stretch>
            <a:fillRect/>
          </a:stretch>
        </p:blipFill>
        <p:spPr>
          <a:xfrm>
            <a:off x="7666630" y="29819"/>
            <a:ext cx="1462895" cy="15184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 descr="ESPOlogo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82" y="966607"/>
            <a:ext cx="3358275" cy="2762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5216" y="4610389"/>
            <a:ext cx="19094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36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1490" y="0"/>
            <a:ext cx="5142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Schedule:  2013 Deployment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Ju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736343"/>
            <a:ext cx="6781800" cy="58824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1490" y="0"/>
            <a:ext cx="5142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Schedule:  2013 Deployment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A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764064"/>
            <a:ext cx="6273832" cy="5867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8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1490" y="0"/>
            <a:ext cx="5142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Schedule:  2013 Deployment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FA64D-DF3E-8C43-A975-E4EBEC236FF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3-05-08 at 5.5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6" y="793092"/>
            <a:ext cx="7398967" cy="56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1571</Words>
  <Application>Microsoft Macintosh PowerPoint</Application>
  <PresentationFormat>On-screen Show (4:3)</PresentationFormat>
  <Paragraphs>545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LAYOUT – First Floor</vt:lpstr>
      <vt:lpstr>Room S107- AV6 Lab</vt:lpstr>
      <vt:lpstr>Room S107b- AV6 Lab</vt:lpstr>
      <vt:lpstr>S109 – AV6 Lab</vt:lpstr>
      <vt:lpstr>Room S113 - AV1 Lab</vt:lpstr>
      <vt:lpstr>Room S115 - Conference room</vt:lpstr>
      <vt:lpstr>PowerPoint Presentation</vt:lpstr>
      <vt:lpstr>Hangar Floor space in center</vt:lpstr>
      <vt:lpstr>PowerPoint Presentation</vt:lpstr>
      <vt:lpstr>LAYOUT – Second Floor/South-East</vt:lpstr>
      <vt:lpstr>Room S209 – GH Management </vt:lpstr>
      <vt:lpstr>Room S210 – ESPO</vt:lpstr>
      <vt:lpstr>Room S211 – Flight Planning  </vt:lpstr>
      <vt:lpstr>Room S212 – Lead PIs (Scott/Paul)</vt:lpstr>
      <vt:lpstr>Room S213 – Crew</vt:lpstr>
      <vt:lpstr>Room S214 – Mission Scientists</vt:lpstr>
      <vt:lpstr>Rooms S216 – Forecasters </vt:lpstr>
      <vt:lpstr>Room S217 – IT</vt:lpstr>
      <vt:lpstr>Rooms S218 – Science Overflow </vt:lpstr>
      <vt:lpstr>Room S219 – Pilots (Also space in GHOC E)</vt:lpstr>
      <vt:lpstr>N-159 (1st floor)</vt:lpstr>
      <vt:lpstr>Room E119 – Trailer Mission Ops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Key</dc:creator>
  <cp:lastModifiedBy>Erin Czech</cp:lastModifiedBy>
  <cp:revision>161</cp:revision>
  <cp:lastPrinted>2011-08-15T16:22:15Z</cp:lastPrinted>
  <dcterms:created xsi:type="dcterms:W3CDTF">2010-03-13T21:47:46Z</dcterms:created>
  <dcterms:modified xsi:type="dcterms:W3CDTF">2013-05-20T23:00:29Z</dcterms:modified>
</cp:coreProperties>
</file>