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05" r:id="rId2"/>
    <p:sldId id="774" r:id="rId3"/>
    <p:sldId id="775" r:id="rId4"/>
    <p:sldId id="780" r:id="rId5"/>
    <p:sldId id="783" r:id="rId6"/>
    <p:sldId id="781" r:id="rId7"/>
    <p:sldId id="782" r:id="rId8"/>
    <p:sldId id="784" r:id="rId9"/>
    <p:sldId id="777" r:id="rId10"/>
    <p:sldId id="778" r:id="rId11"/>
    <p:sldId id="779" r:id="rId12"/>
    <p:sldId id="772" r:id="rId1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weave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90"/>
    <a:srgbClr val="0000FF"/>
    <a:srgbClr val="0033CC"/>
    <a:srgbClr val="FFCCFF"/>
    <a:srgbClr val="FF9999"/>
    <a:srgbClr val="CC6600"/>
    <a:srgbClr val="3333CC"/>
    <a:srgbClr val="CCECFF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4657" autoAdjust="0"/>
  </p:normalViewPr>
  <p:slideViewPr>
    <p:cSldViewPr>
      <p:cViewPr varScale="1">
        <p:scale>
          <a:sx n="90" d="100"/>
          <a:sy n="90" d="100"/>
        </p:scale>
        <p:origin x="-126" y="-102"/>
      </p:cViewPr>
      <p:guideLst>
        <p:guide orient="horz" pos="72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6" tIns="47341" rIns="94686" bIns="473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6" tIns="47341" rIns="94686" bIns="473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fld id="{884C25B5-C426-47D2-8D41-02F6F678516F}" type="datetime1">
              <a:rPr lang="en-US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013"/>
            <a:ext cx="3165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6" tIns="47341" rIns="94686" bIns="473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17013"/>
            <a:ext cx="3165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6" tIns="47341" rIns="94686" bIns="473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fld id="{3DD21FD1-C704-47EA-B0F1-700894048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6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86" tIns="47341" rIns="94686" bIns="473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86" tIns="47341" rIns="94686" bIns="473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86" tIns="47341" rIns="94686" bIns="47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86" tIns="47341" rIns="94686" bIns="473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86" tIns="47341" rIns="94686" bIns="473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fld id="{1C520059-6C51-4704-AEE0-CF3289266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86D16-5CCB-4DD4-9C57-72019671B7EB}" type="slidenum">
              <a:rPr lang="en-US" smtClean="0">
                <a:latin typeface="Arial" pitchFamily="34" charset="0"/>
                <a:ea typeface="ＭＳ Ｐゴシック" pitchFamily="48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48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06" tIns="48253" rIns="96506" bIns="48253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184" indent="-301609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437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011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586" indent="-241287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416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6735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9310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1884" indent="-241287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E101B-AA25-4A82-A53C-7B1DD0BC4C14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86D16-5CCB-4DD4-9C57-72019671B7EB}" type="slidenum">
              <a:rPr lang="en-US" smtClean="0">
                <a:latin typeface="Arial" pitchFamily="34" charset="0"/>
                <a:ea typeface="ＭＳ Ｐゴシック" pitchFamily="48" charset="-128"/>
              </a:rPr>
              <a:pPr/>
              <a:t>12</a:t>
            </a:fld>
            <a:endParaRPr lang="en-US" smtClean="0">
              <a:latin typeface="Arial" pitchFamily="34" charset="0"/>
              <a:ea typeface="ＭＳ Ｐゴシック" pitchFamily="48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4538"/>
            <a:ext cx="5355167" cy="4314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06" tIns="48253" rIns="96506" bIns="48253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8AEE-7124-460F-8ED8-BE971335AAB8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6953-9065-4CBB-9178-E15CD55CCE7A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854E-C2D6-4DA8-9D3F-BFF1315F19F4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8AF2-277E-4092-9F22-6A6D5A3F0884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8133-2F9C-4ADF-853B-D0F07D18162A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15A4-51CC-440D-889C-8AFC2E2A6D56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3770-A8A7-4022-8CBF-55C7E13B8B37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F4D5-B29D-400D-912F-D81D8DEFD928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DC0A-46B1-483D-83AE-DABFABECA749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F4B9-BF61-4607-A169-B7200CC57685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E9CC-D677-4D9A-9CDD-F41088299516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8086-758E-47F0-A88A-3B7915F96440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3450" y="665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ea typeface="ＭＳ Ｐゴシック" pitchFamily="-107" charset="-128"/>
              </a:defRPr>
            </a:lvl1pPr>
          </a:lstStyle>
          <a:p>
            <a:pPr>
              <a:defRPr/>
            </a:pPr>
            <a:fld id="{CF20872E-DF91-485B-AD2F-B139982C80D4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-124" charset="-128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47666"/>
            <a:ext cx="8229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\\DFRCFS01\dfratell$\My Documents\3 - My Graphics\3- Logos\4- HS3\Draft-1.8b - 1Feb11 - croppe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1946"/>
            <a:ext cx="9144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23090" r="17605" b="-189"/>
          <a:stretch/>
        </p:blipFill>
        <p:spPr bwMode="auto">
          <a:xfrm>
            <a:off x="-12382" y="0"/>
            <a:ext cx="9156382" cy="69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 descr="HS3 logo.png"/>
          <p:cNvPicPr>
            <a:picLocks noChangeAspect="1" noChangeArrowheads="1"/>
          </p:cNvPicPr>
          <p:nvPr/>
        </p:nvPicPr>
        <p:blipFill rotWithShape="1">
          <a:blip r:embed="rId4" cstate="print"/>
          <a:srcRect l="8573" t="15896" r="7731" b="13804"/>
          <a:stretch/>
        </p:blipFill>
        <p:spPr bwMode="auto">
          <a:xfrm>
            <a:off x="8018232" y="5776884"/>
            <a:ext cx="1125768" cy="111575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62749" y="228600"/>
            <a:ext cx="914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NASA Global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Hawk- Lessons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Learned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Aircraft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Staffing, Flight Op’s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</a:br>
            <a:endParaRPr lang="en-US" sz="700" b="1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2" charset="0"/>
              <a:ea typeface="+mn-ea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n-ea"/>
              </a:rPr>
              <a:t>Dave Fratello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2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9778" y="5791200"/>
            <a:ext cx="48131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rPr>
              <a:t>HS3 Science Team Meeting</a:t>
            </a: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rPr>
              <a:t>May 7, 2013</a:t>
            </a: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2382" y="5769958"/>
            <a:ext cx="1115752" cy="11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684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24" y="1180626"/>
            <a:ext cx="8773776" cy="552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In</a:t>
            </a:r>
            <a:r>
              <a:rPr lang="en-US" sz="2000" b="1" u="sng" dirty="0"/>
              <a:t>-Flight Weather </a:t>
            </a:r>
            <a:r>
              <a:rPr lang="en-US" sz="2000" b="1" u="sng" dirty="0" smtClean="0"/>
              <a:t>Limitations: </a:t>
            </a:r>
            <a:endParaRPr lang="en-US" sz="2000" b="1" u="sng" dirty="0"/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 smtClean="0"/>
              <a:t>Do </a:t>
            </a:r>
            <a:r>
              <a:rPr lang="en-US" sz="1800" b="1" dirty="0"/>
              <a:t>not approach thunderstorms within 25 nm during flight at FL500 or below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 smtClean="0"/>
              <a:t>When </a:t>
            </a:r>
            <a:r>
              <a:rPr lang="en-US" sz="1800" b="1" dirty="0"/>
              <a:t>flying above FL500: </a:t>
            </a:r>
            <a:endParaRPr lang="en-US" sz="1800" b="1" dirty="0" smtClean="0"/>
          </a:p>
          <a:p>
            <a:pPr lvl="1">
              <a:spcBef>
                <a:spcPts val="300"/>
              </a:spcBef>
            </a:pPr>
            <a:r>
              <a:rPr lang="en-US" sz="1600" dirty="0" smtClean="0"/>
              <a:t>Do </a:t>
            </a:r>
            <a:r>
              <a:rPr lang="en-US" sz="1600" dirty="0"/>
              <a:t>not approach reported lightning within 25NM in areas where cloud tops are reported at FL500 or higher. 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Aircraft </a:t>
            </a:r>
            <a:r>
              <a:rPr lang="en-US" sz="1600" dirty="0"/>
              <a:t>should maintain at least 10000 ft vertical separation from reported lightning if cloud tops are below FL500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/>
              <a:t>No </a:t>
            </a:r>
            <a:r>
              <a:rPr lang="en-US" sz="1600" b="1" dirty="0"/>
              <a:t>over-flight of cumulus tops higher than FL500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/>
              <a:t>No </a:t>
            </a:r>
            <a:r>
              <a:rPr lang="en-US" sz="1600" b="1" dirty="0"/>
              <a:t>flight into forecast or reported icing conditions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/>
              <a:t>No </a:t>
            </a:r>
            <a:r>
              <a:rPr lang="en-US" sz="1600" b="1" dirty="0"/>
              <a:t>flight into forecast or reported moderate or severe turbulence </a:t>
            </a:r>
          </a:p>
          <a:p>
            <a:endParaRPr lang="en-US" sz="16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u="sng" dirty="0" smtClean="0"/>
              <a:t>Lesson Learned</a:t>
            </a:r>
            <a:r>
              <a:rPr lang="en-US" sz="1600" b="1" dirty="0" smtClean="0"/>
              <a:t>:  The pilots were able to </a:t>
            </a:r>
            <a:r>
              <a:rPr lang="en-US" sz="1600" b="1" dirty="0" smtClean="0"/>
              <a:t>maintain </a:t>
            </a:r>
            <a:r>
              <a:rPr lang="en-US" sz="1600" b="1" dirty="0" smtClean="0"/>
              <a:t>weather limitations using MTS tools.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  - If it is believed that the limitations in Item 2 should be changed, a technical case can </a:t>
            </a:r>
            <a:br>
              <a:rPr lang="en-US" sz="1600" dirty="0" smtClean="0"/>
            </a:br>
            <a:r>
              <a:rPr lang="en-US" sz="1600" dirty="0" smtClean="0"/>
              <a:t>     be made to DFRC management through the Tech Brief Process.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</a:t>
            </a:r>
            <a:r>
              <a:rPr lang="en-US" sz="3200" b="1" dirty="0" smtClean="0">
                <a:solidFill>
                  <a:srgbClr val="000090"/>
                </a:solidFill>
              </a:rPr>
              <a:t>– Flt. Op’s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09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Other Questions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122" y="838200"/>
            <a:ext cx="8885877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1) Will New York's "close vetting" of our pre-flight dropsonde patterns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    be </a:t>
            </a:r>
            <a:r>
              <a:rPr lang="en-US" sz="1800" b="1" dirty="0"/>
              <a:t>relaxed</a:t>
            </a:r>
            <a:r>
              <a:rPr lang="en-US" sz="1800" b="1" dirty="0" smtClean="0"/>
              <a:t>?</a:t>
            </a:r>
            <a:endParaRPr lang="en-US" sz="1800" b="1" dirty="0"/>
          </a:p>
          <a:p>
            <a:pPr lvl="1"/>
            <a:r>
              <a:rPr lang="en-US" sz="1600" dirty="0" smtClean="0"/>
              <a:t>Dropsonde procedures are described in the Interagency Hurricane Operations Plan, which requires a NOTAM (issued prior to flight).  </a:t>
            </a:r>
          </a:p>
          <a:p>
            <a:pPr lvl="1"/>
            <a:r>
              <a:rPr lang="en-US" sz="1600" dirty="0" smtClean="0"/>
              <a:t>Pilots have the ultimate responsibility for release of sondes.  </a:t>
            </a:r>
          </a:p>
          <a:p>
            <a:pPr lvl="1"/>
            <a:r>
              <a:rPr lang="en-US" sz="1600" dirty="0" smtClean="0"/>
              <a:t>Dropsondes deployed in the hurricane environment may have greater flexibility, depending on the type of clearance received (box, circle, other traffic, </a:t>
            </a:r>
            <a:r>
              <a:rPr lang="en-US" sz="1600" dirty="0" err="1" smtClean="0"/>
              <a:t>etc</a:t>
            </a:r>
            <a:r>
              <a:rPr lang="en-US" sz="1600" dirty="0" smtClean="0"/>
              <a:t>).  </a:t>
            </a:r>
            <a:endParaRPr lang="en-US" sz="1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1800" b="1" dirty="0" smtClean="0"/>
              <a:t>2</a:t>
            </a:r>
            <a:r>
              <a:rPr lang="en-US" sz="1800" b="1" dirty="0"/>
              <a:t>) Will the CoA allow CPL to operate over land for altitudes &gt; </a:t>
            </a:r>
            <a:r>
              <a:rPr lang="en-US" sz="1800" b="1" dirty="0" smtClean="0"/>
              <a:t>FL530?</a:t>
            </a:r>
          </a:p>
          <a:p>
            <a:pPr lvl="1"/>
            <a:r>
              <a:rPr lang="en-US" sz="1600" dirty="0" smtClean="0"/>
              <a:t>Extensive Laser Ops to be permitted during the Range Flt (using R-2502)</a:t>
            </a:r>
          </a:p>
          <a:p>
            <a:pPr lvl="1"/>
            <a:r>
              <a:rPr lang="en-US" sz="1600" dirty="0" smtClean="0"/>
              <a:t>Discussions have been conducted with FAA and it seems likely we will get approval for CPL operations during the over-land transit portions of the flight.  </a:t>
            </a:r>
            <a:endParaRPr lang="en-US" sz="1600" dirty="0"/>
          </a:p>
          <a:p>
            <a:pPr lvl="1"/>
            <a:r>
              <a:rPr lang="en-US" sz="1600" dirty="0" smtClean="0"/>
              <a:t>Once FAA approves the flight track for CPL, an addendum to the COA is required</a:t>
            </a:r>
            <a:endParaRPr lang="en-US" sz="1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1800" b="1" dirty="0" smtClean="0"/>
              <a:t>3</a:t>
            </a:r>
            <a:r>
              <a:rPr lang="en-US" sz="1800" b="1" dirty="0"/>
              <a:t>) Can we open up the possibility of night flights from WFF</a:t>
            </a:r>
            <a:r>
              <a:rPr lang="en-US" sz="1800" b="1" dirty="0" smtClean="0"/>
              <a:t>?</a:t>
            </a:r>
          </a:p>
          <a:p>
            <a:pPr lvl="1"/>
            <a:r>
              <a:rPr lang="en-US" sz="1600" dirty="0" smtClean="0"/>
              <a:t>This will be discussed by WFF and DFRC flight ops teams to see if this can be conducted </a:t>
            </a:r>
            <a:r>
              <a:rPr lang="en-US" sz="1600" dirty="0" smtClean="0"/>
              <a:t>safely.</a:t>
            </a:r>
            <a:endParaRPr lang="en-US" sz="1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1800" b="1" dirty="0" smtClean="0"/>
              <a:t>4</a:t>
            </a:r>
            <a:r>
              <a:rPr lang="en-US" sz="1800" b="1" dirty="0"/>
              <a:t>) Will </a:t>
            </a:r>
            <a:r>
              <a:rPr lang="en-US" sz="1800" b="1" dirty="0" smtClean="0"/>
              <a:t>expanded </a:t>
            </a:r>
            <a:r>
              <a:rPr lang="en-US" sz="1800" b="1" dirty="0"/>
              <a:t>scheduling of VACAPES be a big problem</a:t>
            </a:r>
            <a:r>
              <a:rPr lang="en-US" sz="1800" b="1" dirty="0" smtClean="0"/>
              <a:t>?</a:t>
            </a:r>
          </a:p>
          <a:p>
            <a:pPr lvl="1"/>
            <a:r>
              <a:rPr lang="en-US" sz="1600" dirty="0" smtClean="0"/>
              <a:t>The LOA with VACAPES, PAX River, WFF, and DFRC is currently being revised.</a:t>
            </a:r>
          </a:p>
          <a:p>
            <a:pPr lvl="1"/>
            <a:r>
              <a:rPr lang="en-US" sz="1600" dirty="0" smtClean="0"/>
              <a:t>Test Track C is being split in half to allow PAX River to access airspace during GH departures and arrival to reduce the impact to F-35 test flights</a:t>
            </a:r>
          </a:p>
          <a:p>
            <a:pPr lvl="1"/>
            <a:r>
              <a:rPr lang="en-US" sz="1600" dirty="0" smtClean="0"/>
              <a:t>NASA </a:t>
            </a:r>
            <a:r>
              <a:rPr lang="en-US" sz="1600" dirty="0"/>
              <a:t>has requested two (2) </a:t>
            </a:r>
            <a:r>
              <a:rPr lang="en-US" sz="1600" u="sng" dirty="0"/>
              <a:t>three hour </a:t>
            </a:r>
            <a:r>
              <a:rPr lang="en-US" sz="1600" dirty="0"/>
              <a:t>windows per </a:t>
            </a:r>
            <a:r>
              <a:rPr lang="en-US" sz="1600" dirty="0" smtClean="0"/>
              <a:t>calendar day for scheduling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37098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fratell\Documents\My Pictures\1 -NASA-related\1 --Global Hawk\6- HS3 '12 Mission\AV-6 at WFF\IMG_75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-151" r="7644" b="151"/>
          <a:stretch/>
        </p:blipFill>
        <p:spPr bwMode="auto">
          <a:xfrm>
            <a:off x="0" y="1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20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- Aircraft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6DD48E-B4BF-4400-83FD-BDE770553800}" type="slidenum">
              <a:rPr lang="en-US" sz="1000"/>
              <a:pPr eaLnBrk="1" hangingPunct="1"/>
              <a:t>2</a:t>
            </a:fld>
            <a:endParaRPr lang="en-US" sz="10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3660" y="850642"/>
            <a:ext cx="8839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8925" lvl="1" indent="-174625" algn="l">
              <a:buFontTx/>
              <a:buChar char="•"/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Spares, GSE shortages (Fuel Freeze Tester, Defuel Kit, </a:t>
            </a:r>
            <a:b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Fuel Nozzles, Spare Parts, etc.)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lvl="2" algn="l"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- Mike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Bereda taking lead… yes, we’ll have spare bulbs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Runway 22 Departure GPS Mission Pt. (AGE Equip)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New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Start Pt. identified, being entered into Mission Plan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Crew Staffing Levels &amp; Qualifications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Every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OA Tech and Lead now VTC Qualified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New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Staffing Plan in place (to be discussed later)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GHMOF to Trapper VHF Comm’s intermittent for 22 Departure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In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Work – will not be an issue if GHOC-East is used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VAPCAPES Scheduling constraints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Being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worked – DFRC-proposed Track C&amp;D will open Op’s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571500" lvl="2" algn="l">
              <a:defRPr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2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– GH Staffing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6DD48E-B4BF-4400-83FD-BDE770553800}" type="slidenum">
              <a:rPr lang="en-US" sz="1000"/>
              <a:pPr eaLnBrk="1" hangingPunct="1"/>
              <a:t>3</a:t>
            </a:fld>
            <a:endParaRPr lang="en-US" sz="10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692150"/>
            <a:ext cx="88392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8925" lvl="1" indent="-174625" algn="l">
              <a:buFontTx/>
              <a:buChar char="•"/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2013 Staffing Plan is complete and approved at DFRC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lvl="2" algn="l"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- GH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Team (all groups) will provide 1200+ man-days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support</a:t>
            </a:r>
            <a:b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  at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WFF</a:t>
            </a:r>
          </a:p>
          <a:p>
            <a:pPr marL="571500" lvl="2" algn="l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Hangar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Crew (</a:t>
            </a:r>
            <a:r>
              <a:rPr lang="en-US" sz="2000" b="1" dirty="0" err="1" smtClean="0">
                <a:ea typeface="ＭＳ Ｐゴシック" charset="0"/>
                <a:cs typeface="ＭＳ Ｐゴシック" charset="0"/>
              </a:rPr>
              <a:t>Mech’s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 , Tech’s) Staffing Plan will provide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ea typeface="ＭＳ Ｐゴシック" charset="0"/>
                <a:cs typeface="ＭＳ Ｐゴシック" charset="0"/>
              </a:rPr>
              <a:t>   7-day/wk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, 15-hr/day support</a:t>
            </a:r>
            <a:endParaRPr lang="en-US" sz="20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AV-1 Readiness Issue (HS3 delay was a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Staffing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issue)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Aircraft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is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f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light ready (currently being used for UAVSAR /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LVIS</a:t>
            </a:r>
            <a:br>
              <a:rPr lang="en-US" sz="2000" b="1" dirty="0" smtClean="0"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Cert. flights) 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Personnel “Fatigue”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Assessment – DFRC requirement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Caused issues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in 2012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Current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2013 WFF/DFRC Staffing is “Green” Fatigue Assessment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No demonstration of Back-to-back Op’s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GH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Team is committed to 3 Back-to-back Flight Op’s</a:t>
            </a:r>
          </a:p>
          <a:p>
            <a:pPr marL="1203325" lvl="3" indent="-174625"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A take-off approx. 2-3 hrs after a landing of other aircraft</a:t>
            </a:r>
          </a:p>
          <a:p>
            <a:pPr marL="571500" lvl="2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- WFF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‘13 GH Staffing Plan will provide Back-back flights</a:t>
            </a:r>
          </a:p>
          <a:p>
            <a:pPr marL="571500" lvl="2" algn="l">
              <a:defRPr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00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- Staffing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9679" r="24228" b="4594"/>
          <a:stretch/>
        </p:blipFill>
        <p:spPr bwMode="auto">
          <a:xfrm>
            <a:off x="336434" y="980208"/>
            <a:ext cx="8601216" cy="57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43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- Staffing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44036" r="19852" b="18365"/>
          <a:stretch/>
        </p:blipFill>
        <p:spPr bwMode="auto">
          <a:xfrm>
            <a:off x="470338" y="3497317"/>
            <a:ext cx="8085534" cy="313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0" t="20189" r="13661" b="53798"/>
          <a:stretch/>
        </p:blipFill>
        <p:spPr bwMode="auto">
          <a:xfrm>
            <a:off x="1156138" y="914400"/>
            <a:ext cx="7911662" cy="221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65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- Staffing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6DD48E-B4BF-4400-83FD-BDE770553800}" type="slidenum">
              <a:rPr lang="en-US" sz="1000"/>
              <a:pPr eaLnBrk="1" hangingPunct="1"/>
              <a:t>6</a:t>
            </a:fld>
            <a:endParaRPr lang="en-US" sz="1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20636" r="25887" b="5075"/>
          <a:stretch/>
        </p:blipFill>
        <p:spPr bwMode="auto">
          <a:xfrm>
            <a:off x="637309" y="838200"/>
            <a:ext cx="7772400" cy="582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55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- Staffing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6DD48E-B4BF-4400-83FD-BDE770553800}" type="slidenum">
              <a:rPr lang="en-US" sz="1000"/>
              <a:pPr eaLnBrk="1" hangingPunct="1"/>
              <a:t>7</a:t>
            </a:fld>
            <a:endParaRPr lang="en-US" sz="1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20247" r="26951" b="6013"/>
          <a:stretch/>
        </p:blipFill>
        <p:spPr bwMode="auto">
          <a:xfrm>
            <a:off x="685800" y="955963"/>
            <a:ext cx="7772400" cy="58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56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0" y="1772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– </a:t>
            </a:r>
            <a:r>
              <a:rPr lang="en-US" sz="3200" b="1" dirty="0" smtClean="0">
                <a:solidFill>
                  <a:srgbClr val="000090"/>
                </a:solidFill>
              </a:rPr>
              <a:t>Others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457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6DD48E-B4BF-4400-83FD-BDE770553800}" type="slidenum">
              <a:rPr lang="en-US" sz="1000"/>
              <a:pPr eaLnBrk="1" hangingPunct="1"/>
              <a:t>8</a:t>
            </a:fld>
            <a:endParaRPr lang="en-US" sz="10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0242" y="1028343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925" lvl="1" indent="-174625" algn="l">
              <a:buFontTx/>
              <a:buChar char="•"/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Instrument issues related to Aircraft:</a:t>
            </a:r>
          </a:p>
          <a:p>
            <a:pPr marL="746125" lvl="2" indent="-174625">
              <a:buFontTx/>
              <a:buChar char="•"/>
              <a:defRPr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AVAPS and HIRAD RF issues being worked</a:t>
            </a:r>
          </a:p>
          <a:p>
            <a:pPr marL="746125" lvl="2" indent="-174625"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HIWRAP Temp. </a:t>
            </a:r>
            <a:r>
              <a:rPr lang="en-US" sz="2000" b="1" dirty="0" err="1" smtClean="0">
                <a:ea typeface="ＭＳ Ｐゴシック" charset="0"/>
                <a:cs typeface="ＭＳ Ｐゴシック" charset="0"/>
              </a:rPr>
              <a:t>issueb</a:t>
            </a:r>
            <a:r>
              <a:rPr lang="en-US" sz="2000" b="1" dirty="0" err="1" smtClean="0">
                <a:ea typeface="ＭＳ Ｐゴシック" charset="0"/>
                <a:cs typeface="ＭＳ Ｐゴシック" charset="0"/>
              </a:rPr>
              <a:t>B</a:t>
            </a:r>
            <a:r>
              <a:rPr lang="en-US" sz="2000" b="1" dirty="0" err="1" smtClean="0">
                <a:ea typeface="ＭＳ Ｐゴシック" charset="0"/>
                <a:cs typeface="ＭＳ Ｐゴシック" charset="0"/>
              </a:rPr>
              <a:t>eing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 worked with P.I. and possible Heater wiring change</a:t>
            </a:r>
            <a:endParaRPr lang="en-US" sz="2000" b="1" dirty="0" smtClean="0">
              <a:ea typeface="ＭＳ Ｐゴシック" charset="0"/>
              <a:cs typeface="ＭＳ Ｐゴシック" charset="0"/>
            </a:endParaRP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Camera Performance</a:t>
            </a:r>
          </a:p>
          <a:p>
            <a:pPr marL="746125" lvl="2" indent="-174625">
              <a:spcBef>
                <a:spcPts val="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HDVis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Camera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icing</a:t>
            </a:r>
          </a:p>
          <a:p>
            <a:pPr marL="1203325" lvl="3" indent="-174625">
              <a:spcBef>
                <a:spcPts val="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Issue believed resolved,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demonstrated during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ATTREX</a:t>
            </a:r>
          </a:p>
          <a:p>
            <a:pPr marL="746125" lvl="2" indent="-174625">
              <a:spcBef>
                <a:spcPts val="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Low-light Camera resolution, etc</a:t>
            </a:r>
          </a:p>
          <a:p>
            <a:pPr marL="1203325" lvl="3" indent="-174625">
              <a:spcBef>
                <a:spcPts val="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New lens in work, Camera software. Same on both aircraft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“Piggyback” Integration being worked prior to start of HS3 </a:t>
            </a:r>
            <a:r>
              <a:rPr lang="en-US" sz="2000" b="1" dirty="0" err="1" smtClean="0">
                <a:ea typeface="ＭＳ Ｐゴシック" charset="0"/>
                <a:cs typeface="ＭＳ Ｐゴシック" charset="0"/>
              </a:rPr>
              <a:t>Integ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IT “Backbone Data-rate limitation</a:t>
            </a:r>
          </a:p>
          <a:p>
            <a:pPr marL="746125" lvl="2" indent="-174625">
              <a:spcBef>
                <a:spcPts val="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Increased significantly – possibly no “web” restriction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COMSEC – now a requirement for 24/7 Access to GH Hangar</a:t>
            </a:r>
          </a:p>
          <a:p>
            <a:pPr marL="288925" lvl="1" indent="-174625">
              <a:spcBef>
                <a:spcPts val="1200"/>
              </a:spcBef>
              <a:buFontTx/>
              <a:buChar char="•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Fire Waiver – being worked</a:t>
            </a:r>
          </a:p>
        </p:txBody>
      </p:sp>
    </p:spTree>
    <p:extLst>
      <p:ext uri="{BB962C8B-B14F-4D97-AF65-F5344CB8AC3E}">
        <p14:creationId xmlns:p14="http://schemas.microsoft.com/office/powerpoint/2010/main" val="2722072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Flight </a:t>
            </a:r>
            <a:r>
              <a:rPr lang="en-US" sz="2000" b="1" u="sng" dirty="0" smtClean="0"/>
              <a:t>Operations</a:t>
            </a:r>
            <a:r>
              <a:rPr lang="en-US" sz="2000" b="1" dirty="0" smtClean="0"/>
              <a:t>:</a:t>
            </a:r>
            <a:endParaRPr lang="en-US" sz="2000" b="1" dirty="0" smtClean="0"/>
          </a:p>
          <a:p>
            <a:r>
              <a:rPr lang="en-US" sz="1600" dirty="0" smtClean="0"/>
              <a:t>Early coordination with FAA and DOD resulted in no surprises with operations and COA. </a:t>
            </a:r>
          </a:p>
          <a:p>
            <a:pPr lvl="1"/>
            <a:r>
              <a:rPr lang="en-US" sz="1600" dirty="0" smtClean="0"/>
              <a:t> early engagement and face-to-face meetings pay large dividends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Issuing of COA was delayed due to an unexpected USAF event.  </a:t>
            </a:r>
            <a:endParaRPr lang="en-US" sz="1600" dirty="0"/>
          </a:p>
          <a:p>
            <a:pPr lvl="1"/>
            <a:r>
              <a:rPr lang="en-US" sz="1600" dirty="0" smtClean="0"/>
              <a:t>start process as early as feasible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Dropsonde coordination went smoothly</a:t>
            </a:r>
          </a:p>
          <a:p>
            <a:pPr lvl="1"/>
            <a:r>
              <a:rPr lang="en-US" sz="1600" dirty="0" smtClean="0"/>
              <a:t>Getting real time traffic information from ATC was provided by controllers despite </a:t>
            </a:r>
            <a:br>
              <a:rPr lang="en-US" sz="1600" dirty="0" smtClean="0"/>
            </a:br>
            <a:r>
              <a:rPr lang="en-US" sz="1600" dirty="0" smtClean="0"/>
              <a:t>NY Center’s initial concerns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VACAPES is a very busy workspace and potentially difficult to schedule.  </a:t>
            </a:r>
            <a:endParaRPr lang="en-US" sz="1600" dirty="0"/>
          </a:p>
          <a:p>
            <a:pPr lvl="1"/>
            <a:r>
              <a:rPr lang="en-US" sz="1600" dirty="0" smtClean="0"/>
              <a:t>the current 72 hour requirement is not ideal, but is stipulated in their standard procedure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u="sng" dirty="0" smtClean="0"/>
              <a:t>Test Track-C Scheduling</a:t>
            </a:r>
            <a:r>
              <a:rPr lang="en-US" sz="1600" dirty="0" smtClean="0"/>
              <a:t> Requirement for not more than 2, 1 hour periods per day almost was the cause of a flight cancellation. </a:t>
            </a:r>
          </a:p>
          <a:p>
            <a:pPr lvl="2"/>
            <a:r>
              <a:rPr lang="en-US" sz="1600" dirty="0" smtClean="0"/>
              <a:t>This is being reviewed in the updated </a:t>
            </a:r>
            <a:r>
              <a:rPr lang="en-US" sz="1600" dirty="0" smtClean="0"/>
              <a:t>LOA</a:t>
            </a:r>
            <a:endParaRPr lang="en-US" sz="1600" dirty="0" smtClean="0"/>
          </a:p>
          <a:p>
            <a:pPr lvl="2"/>
            <a:r>
              <a:rPr lang="en-US" sz="1600" dirty="0" smtClean="0"/>
              <a:t>More info on later slide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The Mission Tool Suite was essential to hazardous weather avoidance.</a:t>
            </a:r>
          </a:p>
          <a:p>
            <a:pPr lvl="1"/>
            <a:r>
              <a:rPr lang="en-US" sz="1600" dirty="0" smtClean="0"/>
              <a:t>pilots and scientists worked to make this a valuable decision making tool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</a:t>
            </a:r>
            <a:r>
              <a:rPr lang="en-US" sz="1600" dirty="0" smtClean="0"/>
              <a:t> dedicated flight planning pilot (not on the flight schedule) is essential for coordinating multi-day flight operations</a:t>
            </a:r>
            <a:r>
              <a:rPr lang="en-US" sz="16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There will be a dedicated Pilot at WFF to handle all Flight Planning and FAA Coordination</a:t>
            </a:r>
            <a:endParaRPr lang="en-US" sz="16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Lessons Learned </a:t>
            </a:r>
            <a:r>
              <a:rPr lang="en-US" sz="3200" b="1" dirty="0" smtClean="0">
                <a:solidFill>
                  <a:srgbClr val="000090"/>
                </a:solidFill>
              </a:rPr>
              <a:t>– Flt. Op’s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725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20809</TotalTime>
  <Words>403</Words>
  <Application>Microsoft Office PowerPoint</Application>
  <PresentationFormat>On-screen Show (4:3)</PresentationFormat>
  <Paragraphs>107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Questions</vt:lpstr>
      <vt:lpstr>PowerPoint Presentation</vt:lpstr>
    </vt:vector>
  </TitlesOfParts>
  <Company>ACS-GS/CETI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ODIN Enterprise</dc:creator>
  <cp:lastModifiedBy>David J. Fratello</cp:lastModifiedBy>
  <cp:revision>1393</cp:revision>
  <cp:lastPrinted>2009-05-26T17:44:27Z</cp:lastPrinted>
  <dcterms:created xsi:type="dcterms:W3CDTF">2011-08-15T17:44:00Z</dcterms:created>
  <dcterms:modified xsi:type="dcterms:W3CDTF">2013-05-07T22:01:12Z</dcterms:modified>
</cp:coreProperties>
</file>