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90" r:id="rId3"/>
    <p:sldId id="291" r:id="rId4"/>
    <p:sldId id="292" r:id="rId5"/>
    <p:sldId id="293" r:id="rId6"/>
    <p:sldId id="294" r:id="rId7"/>
    <p:sldId id="295" r:id="rId8"/>
    <p:sldId id="289" r:id="rId9"/>
    <p:sldId id="259" r:id="rId10"/>
    <p:sldId id="261" r:id="rId11"/>
    <p:sldId id="280" r:id="rId12"/>
    <p:sldId id="258" r:id="rId13"/>
    <p:sldId id="260" r:id="rId14"/>
    <p:sldId id="262" r:id="rId15"/>
    <p:sldId id="263" r:id="rId16"/>
    <p:sldId id="264" r:id="rId17"/>
    <p:sldId id="265" r:id="rId18"/>
    <p:sldId id="267" r:id="rId19"/>
    <p:sldId id="268" r:id="rId20"/>
    <p:sldId id="270" r:id="rId21"/>
    <p:sldId id="269" r:id="rId22"/>
    <p:sldId id="276" r:id="rId23"/>
    <p:sldId id="273" r:id="rId24"/>
    <p:sldId id="272" r:id="rId25"/>
    <p:sldId id="282" r:id="rId26"/>
    <p:sldId id="274" r:id="rId27"/>
    <p:sldId id="281" r:id="rId28"/>
    <p:sldId id="283" r:id="rId29"/>
    <p:sldId id="284" r:id="rId30"/>
    <p:sldId id="286" r:id="rId31"/>
    <p:sldId id="285" r:id="rId32"/>
    <p:sldId id="275" r:id="rId33"/>
    <p:sldId id="277" r:id="rId34"/>
    <p:sldId id="279" r:id="rId35"/>
    <p:sldId id="278" r:id="rId36"/>
    <p:sldId id="287" r:id="rId37"/>
    <p:sldId id="28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272" autoAdjust="0"/>
  </p:normalViewPr>
  <p:slideViewPr>
    <p:cSldViewPr snapToGrid="0" snapToObjects="1">
      <p:cViewPr>
        <p:scale>
          <a:sx n="125" d="100"/>
          <a:sy n="125" d="100"/>
        </p:scale>
        <p:origin x="-104" y="-8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0CC06-5AA4-3B4D-A8DE-D65E476AB24F}" type="datetimeFigureOut">
              <a:rPr lang="en-US" smtClean="0"/>
              <a:pPr/>
              <a:t>5/8/13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A6E3C-6790-5B46-98E1-A79E5243B0A7}" type="slidenum">
              <a:rPr lang="en-US" smtClean="0"/>
              <a:pPr/>
              <a:t>‹#›</a:t>
            </a:fld>
            <a:endParaRPr lang="en-US" dirty="0"/>
          </a:p>
        </p:txBody>
      </p:sp>
    </p:spTree>
    <p:extLst>
      <p:ext uri="{BB962C8B-B14F-4D97-AF65-F5344CB8AC3E}">
        <p14:creationId xmlns:p14="http://schemas.microsoft.com/office/powerpoint/2010/main" val="1406291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AV-6 would use just the lawnmower</a:t>
            </a:r>
            <a:r>
              <a:rPr lang="en-US" baseline="0" dirty="0" smtClean="0"/>
              <a:t> pattern due to FAA constraints (2 day notice, limited flexibility to change). </a:t>
            </a:r>
            <a:endParaRPr lang="en-US" dirty="0"/>
          </a:p>
        </p:txBody>
      </p:sp>
      <p:sp>
        <p:nvSpPr>
          <p:cNvPr id="4" name="Slide Number Placeholder 3"/>
          <p:cNvSpPr>
            <a:spLocks noGrp="1"/>
          </p:cNvSpPr>
          <p:nvPr>
            <p:ph type="sldNum" sz="quarter" idx="10"/>
          </p:nvPr>
        </p:nvSpPr>
        <p:spPr/>
        <p:txBody>
          <a:bodyPr/>
          <a:lstStyle/>
          <a:p>
            <a:fld id="{D6AA6E3C-6790-5B46-98E1-A79E5243B0A7}" type="slidenum">
              <a:rPr lang="en-US" smtClean="0"/>
              <a:pPr/>
              <a:t>12</a:t>
            </a:fld>
            <a:endParaRPr lang="en-US" dirty="0"/>
          </a:p>
        </p:txBody>
      </p:sp>
    </p:spTree>
    <p:extLst>
      <p:ext uri="{BB962C8B-B14F-4D97-AF65-F5344CB8AC3E}">
        <p14:creationId xmlns:p14="http://schemas.microsoft.com/office/powerpoint/2010/main" val="187800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A6E3C-6790-5B46-98E1-A79E5243B0A7}" type="slidenum">
              <a:rPr lang="en-US" smtClean="0"/>
              <a:pPr/>
              <a:t>13</a:t>
            </a:fld>
            <a:endParaRPr lang="en-US" dirty="0"/>
          </a:p>
        </p:txBody>
      </p:sp>
    </p:spTree>
    <p:extLst>
      <p:ext uri="{BB962C8B-B14F-4D97-AF65-F5344CB8AC3E}">
        <p14:creationId xmlns:p14="http://schemas.microsoft.com/office/powerpoint/2010/main" val="88449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64160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10084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300513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252451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225593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2956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352310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25368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414925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222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0F4-E2EC-864F-8496-345BB48012AE}" type="datetimeFigureOut">
              <a:rPr lang="en-US" smtClean="0"/>
              <a:pPr/>
              <a:t>5/8/13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3111452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970F4-E2EC-864F-8496-345BB48012AE}" type="datetimeFigureOut">
              <a:rPr lang="en-US" smtClean="0"/>
              <a:pPr/>
              <a:t>5/8/13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BB111-6357-FF4C-942D-69EB7065F69D}" type="slidenum">
              <a:rPr lang="en-US" smtClean="0"/>
              <a:pPr/>
              <a:t>‹#›</a:t>
            </a:fld>
            <a:endParaRPr lang="en-US" dirty="0"/>
          </a:p>
        </p:txBody>
      </p:sp>
    </p:spTree>
    <p:extLst>
      <p:ext uri="{BB962C8B-B14F-4D97-AF65-F5344CB8AC3E}">
        <p14:creationId xmlns:p14="http://schemas.microsoft.com/office/powerpoint/2010/main" val="360017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al.ucar.edu/hurricanes/guide/" TargetMode="External"/><Relationship Id="rId4" Type="http://schemas.openxmlformats.org/officeDocument/2006/relationships/hyperlink" Target="http://www.wunderground.com" TargetMode="External"/><Relationship Id="rId5" Type="http://schemas.openxmlformats.org/officeDocument/2006/relationships/hyperlink" Target="http://www.ral.ucar.edu/hurricanes/realtime/current/" TargetMode="External"/><Relationship Id="rId1" Type="http://schemas.openxmlformats.org/officeDocument/2006/relationships/slideLayout" Target="../slideLayouts/slideLayout2.xml"/><Relationship Id="rId2" Type="http://schemas.openxmlformats.org/officeDocument/2006/relationships/hyperlink" Target="http://www.nhc.noaa.gov/modelsummary.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52051" cy="1143000"/>
          </a:xfrm>
        </p:spPr>
        <p:txBody>
          <a:bodyPr/>
          <a:lstStyle/>
          <a:p>
            <a:r>
              <a:rPr lang="en-US" dirty="0" smtClean="0"/>
              <a:t>Discussion on Wednesday</a:t>
            </a:r>
            <a:endParaRPr lang="en-US" dirty="0"/>
          </a:p>
        </p:txBody>
      </p:sp>
      <p:sp>
        <p:nvSpPr>
          <p:cNvPr id="3" name="Content Placeholder 2"/>
          <p:cNvSpPr>
            <a:spLocks noGrp="1"/>
          </p:cNvSpPr>
          <p:nvPr>
            <p:ph idx="1"/>
          </p:nvPr>
        </p:nvSpPr>
        <p:spPr/>
        <p:txBody>
          <a:bodyPr/>
          <a:lstStyle/>
          <a:p>
            <a:r>
              <a:rPr lang="en-US" dirty="0" smtClean="0"/>
              <a:t>Forecasting procedures (Sippel)</a:t>
            </a:r>
            <a:endParaRPr lang="en-US" dirty="0"/>
          </a:p>
          <a:p>
            <a:r>
              <a:rPr lang="en-US" dirty="0" smtClean="0"/>
              <a:t>Flight modules &amp; planning (Braun)</a:t>
            </a:r>
            <a:endParaRPr lang="en-US" strike="sngStrike" dirty="0"/>
          </a:p>
          <a:p>
            <a:r>
              <a:rPr lang="en-US" dirty="0" smtClean="0"/>
              <a:t>PayMOF operations (Newman)</a:t>
            </a:r>
            <a:endParaRPr lang="en-US" dirty="0"/>
          </a:p>
        </p:txBody>
      </p:sp>
      <p:pic>
        <p:nvPicPr>
          <p:cNvPr id="4" name="Picture 3" descr="Draft-1.8b.png"/>
          <p:cNvPicPr>
            <a:picLocks noChangeAspect="1"/>
          </p:cNvPicPr>
          <p:nvPr/>
        </p:nvPicPr>
        <p:blipFill>
          <a:blip r:embed="rId2"/>
          <a:srcRect l="5139" t="14302" r="4495" b="13968"/>
          <a:stretch>
            <a:fillRect/>
          </a:stretch>
        </p:blipFill>
        <p:spPr>
          <a:xfrm>
            <a:off x="7242274" y="1"/>
            <a:ext cx="1901726" cy="1782264"/>
          </a:xfrm>
          <a:prstGeom prst="rect">
            <a:avLst/>
          </a:prstGeom>
        </p:spPr>
      </p:pic>
    </p:spTree>
    <p:extLst>
      <p:ext uri="{BB962C8B-B14F-4D97-AF65-F5344CB8AC3E}">
        <p14:creationId xmlns:p14="http://schemas.microsoft.com/office/powerpoint/2010/main" val="25339263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In-Flight Weather Constraints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Do not approach thunderstorms within 25 nm during flight at FL500 or below</a:t>
            </a:r>
            <a:endParaRPr lang="en-US" dirty="0" smtClean="0"/>
          </a:p>
          <a:p>
            <a:pPr lvl="0"/>
            <a:r>
              <a:rPr lang="en-US" b="1" dirty="0" smtClean="0">
                <a:solidFill>
                  <a:schemeClr val="accent2">
                    <a:lumMod val="75000"/>
                  </a:schemeClr>
                </a:solidFill>
              </a:rPr>
              <a:t>If lightning is indicated &amp; GH &gt; FL500:</a:t>
            </a:r>
          </a:p>
          <a:p>
            <a:pPr lvl="1"/>
            <a:r>
              <a:rPr lang="en-US" b="1" dirty="0" smtClean="0">
                <a:solidFill>
                  <a:schemeClr val="accent2">
                    <a:lumMod val="75000"/>
                  </a:schemeClr>
                </a:solidFill>
              </a:rPr>
              <a:t>Cloud tops above FL500 – Do </a:t>
            </a:r>
            <a:r>
              <a:rPr lang="en-US" b="1" dirty="0">
                <a:solidFill>
                  <a:schemeClr val="accent2">
                    <a:lumMod val="75000"/>
                  </a:schemeClr>
                </a:solidFill>
              </a:rPr>
              <a:t>not approach reported lightning within </a:t>
            </a:r>
            <a:r>
              <a:rPr lang="en-US" b="1" dirty="0" smtClean="0">
                <a:solidFill>
                  <a:schemeClr val="accent2">
                    <a:lumMod val="75000"/>
                  </a:schemeClr>
                </a:solidFill>
              </a:rPr>
              <a:t>25NM</a:t>
            </a:r>
          </a:p>
          <a:p>
            <a:pPr lvl="1"/>
            <a:r>
              <a:rPr lang="en-US" b="1" dirty="0" smtClean="0">
                <a:solidFill>
                  <a:schemeClr val="accent2">
                    <a:lumMod val="75000"/>
                  </a:schemeClr>
                </a:solidFill>
              </a:rPr>
              <a:t>Cloud tops below FL500 - Aircraft </a:t>
            </a:r>
            <a:r>
              <a:rPr lang="en-US" b="1" dirty="0">
                <a:solidFill>
                  <a:schemeClr val="accent2">
                    <a:lumMod val="75000"/>
                  </a:schemeClr>
                </a:solidFill>
              </a:rPr>
              <a:t>should maintain at least </a:t>
            </a:r>
            <a:r>
              <a:rPr lang="en-US" b="1" dirty="0" smtClean="0">
                <a:solidFill>
                  <a:schemeClr val="accent2">
                    <a:lumMod val="75000"/>
                  </a:schemeClr>
                </a:solidFill>
              </a:rPr>
              <a:t>10,000 </a:t>
            </a:r>
            <a:r>
              <a:rPr lang="en-US" b="1" dirty="0">
                <a:solidFill>
                  <a:schemeClr val="accent2">
                    <a:lumMod val="75000"/>
                  </a:schemeClr>
                </a:solidFill>
              </a:rPr>
              <a:t>ft vertical separation from reported </a:t>
            </a:r>
            <a:r>
              <a:rPr lang="en-US" b="1" dirty="0" smtClean="0">
                <a:solidFill>
                  <a:schemeClr val="accent2">
                    <a:lumMod val="75000"/>
                  </a:schemeClr>
                </a:solidFill>
              </a:rPr>
              <a:t>lightning</a:t>
            </a:r>
          </a:p>
          <a:p>
            <a:pPr lvl="0"/>
            <a:r>
              <a:rPr lang="en-US" b="1" dirty="0">
                <a:solidFill>
                  <a:schemeClr val="accent2">
                    <a:lumMod val="75000"/>
                  </a:schemeClr>
                </a:solidFill>
              </a:rPr>
              <a:t>No over-flight of cumulus tops higher than </a:t>
            </a:r>
            <a:r>
              <a:rPr lang="en-US" b="1" dirty="0" smtClean="0">
                <a:solidFill>
                  <a:schemeClr val="accent2">
                    <a:lumMod val="75000"/>
                  </a:schemeClr>
                </a:solidFill>
              </a:rPr>
              <a:t>FL500</a:t>
            </a:r>
            <a:endParaRPr lang="en-US" dirty="0" smtClean="0">
              <a:solidFill>
                <a:schemeClr val="accent2">
                  <a:lumMod val="75000"/>
                </a:schemeClr>
              </a:solidFill>
            </a:endParaRPr>
          </a:p>
          <a:p>
            <a:pPr lvl="0"/>
            <a:r>
              <a:rPr lang="en-US" dirty="0"/>
              <a:t>No flight into forecast or reported icing conditions</a:t>
            </a:r>
          </a:p>
          <a:p>
            <a:pPr lvl="0"/>
            <a:r>
              <a:rPr lang="en-US" dirty="0"/>
              <a:t>No flight into forecast or reported moderate or severe turbulence </a:t>
            </a:r>
          </a:p>
          <a:p>
            <a:endParaRPr lang="en-US" dirty="0"/>
          </a:p>
        </p:txBody>
      </p:sp>
    </p:spTree>
    <p:extLst>
      <p:ext uri="{BB962C8B-B14F-4D97-AF65-F5344CB8AC3E}">
        <p14:creationId xmlns:p14="http://schemas.microsoft.com/office/powerpoint/2010/main" val="2997359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6695"/>
          </a:xfrm>
        </p:spPr>
        <p:txBody>
          <a:bodyPr>
            <a:normAutofit fontScale="90000"/>
          </a:bodyPr>
          <a:lstStyle/>
          <a:p>
            <a:r>
              <a:rPr lang="en-US" dirty="0" smtClean="0"/>
              <a:t>GH Flight Modules</a:t>
            </a:r>
            <a:endParaRPr lang="en-US" dirty="0"/>
          </a:p>
        </p:txBody>
      </p:sp>
      <p:sp>
        <p:nvSpPr>
          <p:cNvPr id="3" name="Content Placeholder 2"/>
          <p:cNvSpPr>
            <a:spLocks noGrp="1"/>
          </p:cNvSpPr>
          <p:nvPr>
            <p:ph idx="1"/>
          </p:nvPr>
        </p:nvSpPr>
        <p:spPr>
          <a:xfrm>
            <a:off x="457200" y="1165796"/>
            <a:ext cx="8229600" cy="5516358"/>
          </a:xfrm>
        </p:spPr>
        <p:txBody>
          <a:bodyPr>
            <a:normAutofit fontScale="92500" lnSpcReduction="20000"/>
          </a:bodyPr>
          <a:lstStyle/>
          <a:p>
            <a:r>
              <a:rPr lang="en-US" dirty="0" smtClean="0"/>
              <a:t>In order to simplify the Pilot – Mission Scientist interface, we plan to work on the basis of “Flight Modules”.  </a:t>
            </a:r>
          </a:p>
          <a:p>
            <a:r>
              <a:rPr lang="en-US" dirty="0" smtClean="0"/>
              <a:t>These modules are pre-determined patterns that the pilots have been briefed on, and can immediately implement with a minimum of communications</a:t>
            </a:r>
          </a:p>
          <a:p>
            <a:r>
              <a:rPr lang="en-US" dirty="0" smtClean="0"/>
              <a:t>AV-6: </a:t>
            </a:r>
          </a:p>
          <a:p>
            <a:pPr lvl="1"/>
            <a:r>
              <a:rPr lang="en-US" dirty="0" smtClean="0"/>
              <a:t>Lawnmower module</a:t>
            </a:r>
          </a:p>
          <a:p>
            <a:r>
              <a:rPr lang="en-US" dirty="0" smtClean="0"/>
              <a:t>AV-1: </a:t>
            </a:r>
          </a:p>
          <a:p>
            <a:pPr lvl="1"/>
            <a:r>
              <a:rPr lang="en-US" dirty="0" smtClean="0"/>
              <a:t>(a) Figure-4, (b) Butterfly, (c) Rotating Figure-4, (d) Race Track-Across, (e) </a:t>
            </a:r>
            <a:r>
              <a:rPr lang="en-US" dirty="0"/>
              <a:t>Race Track-</a:t>
            </a:r>
            <a:r>
              <a:rPr lang="en-US" dirty="0" smtClean="0"/>
              <a:t>Around (</a:t>
            </a:r>
            <a:r>
              <a:rPr lang="en-US" dirty="0"/>
              <a:t>f</a:t>
            </a:r>
            <a:r>
              <a:rPr lang="en-US" dirty="0" smtClean="0"/>
              <a:t>) Convective Lawnmower, (g) other</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521"/>
            <a:ext cx="8229600" cy="782147"/>
          </a:xfrm>
        </p:spPr>
        <p:txBody>
          <a:bodyPr>
            <a:normAutofit fontScale="90000"/>
          </a:bodyPr>
          <a:lstStyle/>
          <a:p>
            <a:r>
              <a:rPr lang="en-US" dirty="0" smtClean="0"/>
              <a:t>AV-6 Flight Modules</a:t>
            </a:r>
            <a:br>
              <a:rPr lang="en-US" dirty="0" smtClean="0"/>
            </a:br>
            <a:r>
              <a:rPr lang="en-US" sz="2667" dirty="0" smtClean="0"/>
              <a:t>Large-Scale Lawnmower</a:t>
            </a:r>
            <a:r>
              <a:rPr lang="en-US" dirty="0" smtClean="0"/>
              <a:t/>
            </a:r>
            <a:br>
              <a:rPr lang="en-US" dirty="0" smtClean="0"/>
            </a:br>
            <a:endParaRPr lang="en-US" dirty="0"/>
          </a:p>
        </p:txBody>
      </p:sp>
      <p:pic>
        <p:nvPicPr>
          <p:cNvPr id="32" name="Picture 31" descr="SAL_MODIS_Sept11.png"/>
          <p:cNvPicPr>
            <a:picLocks noChangeAspect="1"/>
          </p:cNvPicPr>
          <p:nvPr/>
        </p:nvPicPr>
        <p:blipFill rotWithShape="1">
          <a:blip r:embed="rId3">
            <a:extLst>
              <a:ext uri="{28A0092B-C50C-407E-A947-70E740481C1C}">
                <a14:useLocalDpi xmlns:a14="http://schemas.microsoft.com/office/drawing/2010/main" val="0"/>
              </a:ext>
            </a:extLst>
          </a:blip>
          <a:srcRect l="10834" r="12650" b="5941"/>
          <a:stretch/>
        </p:blipFill>
        <p:spPr>
          <a:xfrm>
            <a:off x="628795" y="2011969"/>
            <a:ext cx="4095605" cy="3352800"/>
          </a:xfrm>
          <a:prstGeom prst="rect">
            <a:avLst/>
          </a:prstGeom>
        </p:spPr>
      </p:pic>
      <p:pic>
        <p:nvPicPr>
          <p:cNvPr id="5" name="Picture 4" descr="A2wsO-wCcAIFHnz.png_large.png"/>
          <p:cNvPicPr>
            <a:picLocks noChangeAspect="1"/>
          </p:cNvPicPr>
          <p:nvPr/>
        </p:nvPicPr>
        <p:blipFill rotWithShape="1">
          <a:blip r:embed="rId4">
            <a:extLst>
              <a:ext uri="{28A0092B-C50C-407E-A947-70E740481C1C}">
                <a14:useLocalDpi xmlns:a14="http://schemas.microsoft.com/office/drawing/2010/main" val="0"/>
              </a:ext>
            </a:extLst>
          </a:blip>
          <a:srcRect l="46250"/>
          <a:stretch/>
        </p:blipFill>
        <p:spPr>
          <a:xfrm>
            <a:off x="5029200" y="1879600"/>
            <a:ext cx="3543300" cy="3777733"/>
          </a:xfrm>
          <a:prstGeom prst="rect">
            <a:avLst/>
          </a:prstGeom>
        </p:spPr>
      </p:pic>
      <p:sp>
        <p:nvSpPr>
          <p:cNvPr id="6" name="TextBox 5"/>
          <p:cNvSpPr txBox="1"/>
          <p:nvPr/>
        </p:nvSpPr>
        <p:spPr>
          <a:xfrm>
            <a:off x="1104900" y="5381933"/>
            <a:ext cx="3187700" cy="646331"/>
          </a:xfrm>
          <a:prstGeom prst="rect">
            <a:avLst/>
          </a:prstGeom>
          <a:noFill/>
        </p:spPr>
        <p:txBody>
          <a:bodyPr wrap="square" rtlCol="0">
            <a:spAutoFit/>
          </a:bodyPr>
          <a:lstStyle/>
          <a:p>
            <a:r>
              <a:rPr lang="en-US" dirty="0" smtClean="0"/>
              <a:t>Storm movement: East to west</a:t>
            </a:r>
          </a:p>
          <a:p>
            <a:r>
              <a:rPr lang="en-US" dirty="0" smtClean="0"/>
              <a:t>Pattern direction: West to east</a:t>
            </a:r>
            <a:endParaRPr lang="en-US" dirty="0"/>
          </a:p>
        </p:txBody>
      </p:sp>
      <p:sp>
        <p:nvSpPr>
          <p:cNvPr id="35" name="TextBox 34"/>
          <p:cNvSpPr txBox="1"/>
          <p:nvPr/>
        </p:nvSpPr>
        <p:spPr>
          <a:xfrm>
            <a:off x="5000664" y="5657333"/>
            <a:ext cx="3724236" cy="646331"/>
          </a:xfrm>
          <a:prstGeom prst="rect">
            <a:avLst/>
          </a:prstGeom>
          <a:noFill/>
        </p:spPr>
        <p:txBody>
          <a:bodyPr wrap="square" rtlCol="0">
            <a:spAutoFit/>
          </a:bodyPr>
          <a:lstStyle/>
          <a:p>
            <a:r>
              <a:rPr lang="en-US" dirty="0" smtClean="0"/>
              <a:t>Storm movement: South to north</a:t>
            </a:r>
          </a:p>
          <a:p>
            <a:r>
              <a:rPr lang="en-US" dirty="0" smtClean="0"/>
              <a:t>Pattern direction: North to south</a:t>
            </a:r>
            <a:endParaRPr lang="en-US" dirty="0"/>
          </a:p>
        </p:txBody>
      </p:sp>
      <p:sp>
        <p:nvSpPr>
          <p:cNvPr id="7" name="TextBox 6"/>
          <p:cNvSpPr txBox="1"/>
          <p:nvPr/>
        </p:nvSpPr>
        <p:spPr>
          <a:xfrm>
            <a:off x="749300" y="2126734"/>
            <a:ext cx="1715171" cy="369332"/>
          </a:xfrm>
          <a:prstGeom prst="rect">
            <a:avLst/>
          </a:prstGeom>
          <a:solidFill>
            <a:schemeClr val="bg1"/>
          </a:solidFill>
        </p:spPr>
        <p:txBody>
          <a:bodyPr wrap="none" rtlCol="0">
            <a:spAutoFit/>
          </a:bodyPr>
          <a:lstStyle/>
          <a:p>
            <a:r>
              <a:rPr lang="en-US" dirty="0" smtClean="0"/>
              <a:t>11-12 Sept 2012</a:t>
            </a:r>
            <a:endParaRPr lang="en-US" dirty="0"/>
          </a:p>
        </p:txBody>
      </p:sp>
      <p:sp>
        <p:nvSpPr>
          <p:cNvPr id="37" name="TextBox 36"/>
          <p:cNvSpPr txBox="1"/>
          <p:nvPr/>
        </p:nvSpPr>
        <p:spPr>
          <a:xfrm>
            <a:off x="5143500" y="1993435"/>
            <a:ext cx="1715171" cy="369332"/>
          </a:xfrm>
          <a:prstGeom prst="rect">
            <a:avLst/>
          </a:prstGeom>
          <a:solidFill>
            <a:schemeClr val="bg1"/>
          </a:solidFill>
        </p:spPr>
        <p:txBody>
          <a:bodyPr wrap="none" rtlCol="0">
            <a:spAutoFit/>
          </a:bodyPr>
          <a:lstStyle/>
          <a:p>
            <a:r>
              <a:rPr lang="en-US" dirty="0" smtClean="0"/>
              <a:t>14-15 Sept 2012</a:t>
            </a:r>
            <a:endParaRPr lang="en-US" dirty="0"/>
          </a:p>
        </p:txBody>
      </p:sp>
    </p:spTree>
    <p:extLst>
      <p:ext uri="{BB962C8B-B14F-4D97-AF65-F5344CB8AC3E}">
        <p14:creationId xmlns:p14="http://schemas.microsoft.com/office/powerpoint/2010/main" val="2298668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titled.jpg"/>
          <p:cNvPicPr>
            <a:picLocks noChangeAspect="1"/>
          </p:cNvPicPr>
          <p:nvPr/>
        </p:nvPicPr>
        <p:blipFill>
          <a:blip r:embed="rId3"/>
          <a:stretch>
            <a:fillRect/>
          </a:stretch>
        </p:blipFill>
        <p:spPr>
          <a:xfrm>
            <a:off x="4965192" y="3571875"/>
            <a:ext cx="4200525" cy="3286125"/>
          </a:xfrm>
          <a:prstGeom prst="rect">
            <a:avLst/>
          </a:prstGeom>
        </p:spPr>
      </p:pic>
      <p:sp>
        <p:nvSpPr>
          <p:cNvPr id="2" name="Title 1"/>
          <p:cNvSpPr>
            <a:spLocks noGrp="1"/>
          </p:cNvSpPr>
          <p:nvPr>
            <p:ph type="title"/>
          </p:nvPr>
        </p:nvSpPr>
        <p:spPr>
          <a:xfrm>
            <a:off x="457200" y="274638"/>
            <a:ext cx="8229600" cy="716416"/>
          </a:xfrm>
        </p:spPr>
        <p:txBody>
          <a:bodyPr>
            <a:normAutofit/>
          </a:bodyPr>
          <a:lstStyle/>
          <a:p>
            <a:r>
              <a:rPr lang="en-US" sz="3600" dirty="0" smtClean="0"/>
              <a:t>AV-6 Flight Module+ Hazard Avoidance</a:t>
            </a:r>
            <a:endParaRPr lang="en-US" sz="3600" dirty="0"/>
          </a:p>
        </p:txBody>
      </p:sp>
      <p:sp>
        <p:nvSpPr>
          <p:cNvPr id="6" name="TextBox 5"/>
          <p:cNvSpPr txBox="1"/>
          <p:nvPr/>
        </p:nvSpPr>
        <p:spPr>
          <a:xfrm>
            <a:off x="4828868" y="1613743"/>
            <a:ext cx="3451532" cy="923330"/>
          </a:xfrm>
          <a:prstGeom prst="rect">
            <a:avLst/>
          </a:prstGeom>
          <a:noFill/>
        </p:spPr>
        <p:txBody>
          <a:bodyPr wrap="square" rtlCol="0">
            <a:spAutoFit/>
          </a:bodyPr>
          <a:lstStyle/>
          <a:p>
            <a:r>
              <a:rPr lang="en-US" dirty="0" smtClean="0"/>
              <a:t>During flight, deep (&gt;50 kft) convection with lightning was along future flight path</a:t>
            </a:r>
            <a:endParaRPr lang="en-US" dirty="0"/>
          </a:p>
        </p:txBody>
      </p:sp>
      <p:cxnSp>
        <p:nvCxnSpPr>
          <p:cNvPr id="8" name="Straight Arrow Connector 7"/>
          <p:cNvCxnSpPr/>
          <p:nvPr/>
        </p:nvCxnSpPr>
        <p:spPr>
          <a:xfrm>
            <a:off x="6464300" y="2537073"/>
            <a:ext cx="0" cy="2755900"/>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78680" y="958347"/>
            <a:ext cx="3066220" cy="369332"/>
          </a:xfrm>
          <a:prstGeom prst="rect">
            <a:avLst/>
          </a:prstGeom>
          <a:noFill/>
        </p:spPr>
        <p:txBody>
          <a:bodyPr wrap="square" rtlCol="0">
            <a:spAutoFit/>
          </a:bodyPr>
          <a:lstStyle/>
          <a:p>
            <a:r>
              <a:rPr lang="en-US" dirty="0" smtClean="0"/>
              <a:t>Planned Lawnmower Pattern</a:t>
            </a:r>
            <a:endParaRPr lang="en-US" dirty="0"/>
          </a:p>
        </p:txBody>
      </p:sp>
      <p:pic>
        <p:nvPicPr>
          <p:cNvPr id="53" name="Picture 52" descr="A2wsO-wCcAIFHnz.png_large.png"/>
          <p:cNvPicPr>
            <a:picLocks noChangeAspect="1"/>
          </p:cNvPicPr>
          <p:nvPr/>
        </p:nvPicPr>
        <p:blipFill rotWithShape="1">
          <a:blip r:embed="rId4">
            <a:extLst>
              <a:ext uri="{28A0092B-C50C-407E-A947-70E740481C1C}">
                <a14:useLocalDpi xmlns:a14="http://schemas.microsoft.com/office/drawing/2010/main" val="0"/>
              </a:ext>
            </a:extLst>
          </a:blip>
          <a:srcRect l="46250" t="13265"/>
          <a:stretch/>
        </p:blipFill>
        <p:spPr>
          <a:xfrm>
            <a:off x="292100" y="1327679"/>
            <a:ext cx="3543300" cy="3276612"/>
          </a:xfrm>
          <a:prstGeom prst="rect">
            <a:avLst/>
          </a:prstGeom>
        </p:spPr>
      </p:pic>
    </p:spTree>
    <p:extLst>
      <p:ext uri="{BB962C8B-B14F-4D97-AF65-F5344CB8AC3E}">
        <p14:creationId xmlns:p14="http://schemas.microsoft.com/office/powerpoint/2010/main" val="2810979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ntitled.jpg"/>
          <p:cNvPicPr>
            <a:picLocks noChangeAspect="1"/>
          </p:cNvPicPr>
          <p:nvPr/>
        </p:nvPicPr>
        <p:blipFill>
          <a:blip r:embed="rId2"/>
          <a:stretch>
            <a:fillRect/>
          </a:stretch>
        </p:blipFill>
        <p:spPr>
          <a:xfrm>
            <a:off x="4943475" y="3571875"/>
            <a:ext cx="4200525" cy="3286125"/>
          </a:xfrm>
          <a:prstGeom prst="rect">
            <a:avLst/>
          </a:prstGeom>
        </p:spPr>
      </p:pic>
      <p:sp>
        <p:nvSpPr>
          <p:cNvPr id="2" name="Title 1"/>
          <p:cNvSpPr>
            <a:spLocks noGrp="1"/>
          </p:cNvSpPr>
          <p:nvPr>
            <p:ph type="title"/>
          </p:nvPr>
        </p:nvSpPr>
        <p:spPr>
          <a:xfrm>
            <a:off x="457200" y="274638"/>
            <a:ext cx="8229600" cy="716416"/>
          </a:xfrm>
        </p:spPr>
        <p:txBody>
          <a:bodyPr>
            <a:normAutofit/>
          </a:bodyPr>
          <a:lstStyle/>
          <a:p>
            <a:r>
              <a:rPr lang="en-US" sz="3600" dirty="0" smtClean="0"/>
              <a:t>AV-6 Flight Module+ Hazard Avoidance</a:t>
            </a:r>
            <a:endParaRPr lang="en-US" sz="3600" dirty="0"/>
          </a:p>
        </p:txBody>
      </p:sp>
      <p:sp>
        <p:nvSpPr>
          <p:cNvPr id="6" name="TextBox 5"/>
          <p:cNvSpPr txBox="1"/>
          <p:nvPr/>
        </p:nvSpPr>
        <p:spPr>
          <a:xfrm>
            <a:off x="5160696" y="1764974"/>
            <a:ext cx="2347637" cy="1200329"/>
          </a:xfrm>
          <a:prstGeom prst="rect">
            <a:avLst/>
          </a:prstGeom>
          <a:noFill/>
        </p:spPr>
        <p:txBody>
          <a:bodyPr wrap="square" rtlCol="0">
            <a:spAutoFit/>
          </a:bodyPr>
          <a:lstStyle/>
          <a:p>
            <a:r>
              <a:rPr lang="en-US" dirty="0" smtClean="0"/>
              <a:t>To continue drops, but avoid deep storms, new flight plan had to be submitted here…</a:t>
            </a:r>
            <a:endParaRPr lang="en-US" dirty="0"/>
          </a:p>
        </p:txBody>
      </p:sp>
      <p:cxnSp>
        <p:nvCxnSpPr>
          <p:cNvPr id="8" name="Straight Arrow Connector 7"/>
          <p:cNvCxnSpPr/>
          <p:nvPr/>
        </p:nvCxnSpPr>
        <p:spPr>
          <a:xfrm rot="16200000" flipH="1">
            <a:off x="6173972" y="3011075"/>
            <a:ext cx="1581297" cy="1489752"/>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10057" y="5262359"/>
            <a:ext cx="2347637" cy="923330"/>
          </a:xfrm>
          <a:prstGeom prst="rect">
            <a:avLst/>
          </a:prstGeom>
          <a:noFill/>
        </p:spPr>
        <p:txBody>
          <a:bodyPr wrap="square" rtlCol="0">
            <a:spAutoFit/>
          </a:bodyPr>
          <a:lstStyle/>
          <a:p>
            <a:r>
              <a:rPr lang="en-US" dirty="0" smtClean="0"/>
              <a:t>Lightning and deep convection continued as we approached…</a:t>
            </a:r>
            <a:endParaRPr lang="en-US" dirty="0"/>
          </a:p>
        </p:txBody>
      </p:sp>
      <p:cxnSp>
        <p:nvCxnSpPr>
          <p:cNvPr id="17" name="Straight Arrow Connector 16"/>
          <p:cNvCxnSpPr/>
          <p:nvPr/>
        </p:nvCxnSpPr>
        <p:spPr>
          <a:xfrm flipV="1">
            <a:off x="3451795" y="5334002"/>
            <a:ext cx="2911231" cy="475437"/>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8680" y="958347"/>
            <a:ext cx="3066220" cy="369332"/>
          </a:xfrm>
          <a:prstGeom prst="rect">
            <a:avLst/>
          </a:prstGeom>
          <a:noFill/>
        </p:spPr>
        <p:txBody>
          <a:bodyPr wrap="square" rtlCol="0">
            <a:spAutoFit/>
          </a:bodyPr>
          <a:lstStyle/>
          <a:p>
            <a:r>
              <a:rPr lang="en-US" dirty="0" smtClean="0"/>
              <a:t>Planned Lawnmower Pattern</a:t>
            </a:r>
            <a:endParaRPr lang="en-US" dirty="0"/>
          </a:p>
        </p:txBody>
      </p:sp>
      <p:pic>
        <p:nvPicPr>
          <p:cNvPr id="22" name="Picture 21" descr="A2wsO-wCcAIFHnz.png_large.png"/>
          <p:cNvPicPr>
            <a:picLocks noChangeAspect="1"/>
          </p:cNvPicPr>
          <p:nvPr/>
        </p:nvPicPr>
        <p:blipFill rotWithShape="1">
          <a:blip r:embed="rId3">
            <a:extLst>
              <a:ext uri="{28A0092B-C50C-407E-A947-70E740481C1C}">
                <a14:useLocalDpi xmlns:a14="http://schemas.microsoft.com/office/drawing/2010/main" val="0"/>
              </a:ext>
            </a:extLst>
          </a:blip>
          <a:srcRect l="46250" t="13265"/>
          <a:stretch/>
        </p:blipFill>
        <p:spPr>
          <a:xfrm>
            <a:off x="292100" y="1327679"/>
            <a:ext cx="3543300" cy="3276612"/>
          </a:xfrm>
          <a:prstGeom prst="rect">
            <a:avLst/>
          </a:prstGeom>
        </p:spPr>
      </p:pic>
    </p:spTree>
    <p:extLst>
      <p:ext uri="{BB962C8B-B14F-4D97-AF65-F5344CB8AC3E}">
        <p14:creationId xmlns:p14="http://schemas.microsoft.com/office/powerpoint/2010/main" val="16686164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titled.jpg"/>
          <p:cNvPicPr>
            <a:picLocks noChangeAspect="1"/>
          </p:cNvPicPr>
          <p:nvPr/>
        </p:nvPicPr>
        <p:blipFill>
          <a:blip r:embed="rId2"/>
          <a:stretch>
            <a:fillRect/>
          </a:stretch>
        </p:blipFill>
        <p:spPr>
          <a:xfrm>
            <a:off x="4943475" y="3543599"/>
            <a:ext cx="4200525" cy="3286125"/>
          </a:xfrm>
          <a:prstGeom prst="rect">
            <a:avLst/>
          </a:prstGeom>
        </p:spPr>
      </p:pic>
      <p:sp>
        <p:nvSpPr>
          <p:cNvPr id="2" name="Title 1"/>
          <p:cNvSpPr>
            <a:spLocks noGrp="1"/>
          </p:cNvSpPr>
          <p:nvPr>
            <p:ph type="title"/>
          </p:nvPr>
        </p:nvSpPr>
        <p:spPr>
          <a:xfrm>
            <a:off x="457200" y="274638"/>
            <a:ext cx="8229600" cy="716416"/>
          </a:xfrm>
        </p:spPr>
        <p:txBody>
          <a:bodyPr>
            <a:normAutofit/>
          </a:bodyPr>
          <a:lstStyle/>
          <a:p>
            <a:r>
              <a:rPr lang="en-US" sz="3600" dirty="0" smtClean="0"/>
              <a:t>AV-6 Flight Module+ Hazard Avoidance</a:t>
            </a:r>
            <a:endParaRPr lang="en-US" sz="3600" dirty="0"/>
          </a:p>
        </p:txBody>
      </p:sp>
      <p:sp>
        <p:nvSpPr>
          <p:cNvPr id="10" name="TextBox 9"/>
          <p:cNvSpPr txBox="1"/>
          <p:nvPr/>
        </p:nvSpPr>
        <p:spPr>
          <a:xfrm>
            <a:off x="4266545" y="2290195"/>
            <a:ext cx="3493155" cy="646331"/>
          </a:xfrm>
          <a:prstGeom prst="rect">
            <a:avLst/>
          </a:prstGeom>
          <a:noFill/>
        </p:spPr>
        <p:txBody>
          <a:bodyPr wrap="square" rtlCol="0">
            <a:spAutoFit/>
          </a:bodyPr>
          <a:lstStyle/>
          <a:p>
            <a:r>
              <a:rPr lang="en-US" dirty="0" smtClean="0"/>
              <a:t>…convection/lightning starting decreasing as diversion occurred </a:t>
            </a:r>
            <a:endParaRPr lang="en-US" dirty="0"/>
          </a:p>
        </p:txBody>
      </p:sp>
      <p:cxnSp>
        <p:nvCxnSpPr>
          <p:cNvPr id="40" name="Straight Arrow Connector 39"/>
          <p:cNvCxnSpPr/>
          <p:nvPr/>
        </p:nvCxnSpPr>
        <p:spPr>
          <a:xfrm>
            <a:off x="5777678" y="2936526"/>
            <a:ext cx="0" cy="2079974"/>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777678" y="2936526"/>
            <a:ext cx="699322" cy="2232374"/>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8680" y="958347"/>
            <a:ext cx="3066220" cy="369332"/>
          </a:xfrm>
          <a:prstGeom prst="rect">
            <a:avLst/>
          </a:prstGeom>
          <a:noFill/>
        </p:spPr>
        <p:txBody>
          <a:bodyPr wrap="square" rtlCol="0">
            <a:spAutoFit/>
          </a:bodyPr>
          <a:lstStyle/>
          <a:p>
            <a:r>
              <a:rPr lang="en-US" dirty="0" smtClean="0"/>
              <a:t>Planned Lawnmower Pattern</a:t>
            </a:r>
            <a:endParaRPr lang="en-US" dirty="0"/>
          </a:p>
        </p:txBody>
      </p:sp>
      <p:pic>
        <p:nvPicPr>
          <p:cNvPr id="20" name="Picture 19" descr="A2wsO-wCcAIFHnz.png_large.png"/>
          <p:cNvPicPr>
            <a:picLocks noChangeAspect="1"/>
          </p:cNvPicPr>
          <p:nvPr/>
        </p:nvPicPr>
        <p:blipFill rotWithShape="1">
          <a:blip r:embed="rId3">
            <a:extLst>
              <a:ext uri="{28A0092B-C50C-407E-A947-70E740481C1C}">
                <a14:useLocalDpi xmlns:a14="http://schemas.microsoft.com/office/drawing/2010/main" val="0"/>
              </a:ext>
            </a:extLst>
          </a:blip>
          <a:srcRect l="46250" t="13265"/>
          <a:stretch/>
        </p:blipFill>
        <p:spPr>
          <a:xfrm>
            <a:off x="292100" y="1327679"/>
            <a:ext cx="3543300" cy="3276612"/>
          </a:xfrm>
          <a:prstGeom prst="rect">
            <a:avLst/>
          </a:prstGeom>
        </p:spPr>
      </p:pic>
    </p:spTree>
    <p:extLst>
      <p:ext uri="{BB962C8B-B14F-4D97-AF65-F5344CB8AC3E}">
        <p14:creationId xmlns:p14="http://schemas.microsoft.com/office/powerpoint/2010/main" val="2347135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titled.jpg"/>
          <p:cNvPicPr>
            <a:picLocks noChangeAspect="1"/>
          </p:cNvPicPr>
          <p:nvPr/>
        </p:nvPicPr>
        <p:blipFill>
          <a:blip r:embed="rId2"/>
          <a:stretch>
            <a:fillRect/>
          </a:stretch>
        </p:blipFill>
        <p:spPr>
          <a:xfrm>
            <a:off x="4943475" y="3563937"/>
            <a:ext cx="4200525" cy="3286125"/>
          </a:xfrm>
          <a:prstGeom prst="rect">
            <a:avLst/>
          </a:prstGeom>
        </p:spPr>
      </p:pic>
      <p:sp>
        <p:nvSpPr>
          <p:cNvPr id="2" name="Title 1"/>
          <p:cNvSpPr>
            <a:spLocks noGrp="1"/>
          </p:cNvSpPr>
          <p:nvPr>
            <p:ph type="title"/>
          </p:nvPr>
        </p:nvSpPr>
        <p:spPr>
          <a:xfrm>
            <a:off x="457200" y="274638"/>
            <a:ext cx="8229600" cy="716416"/>
          </a:xfrm>
        </p:spPr>
        <p:txBody>
          <a:bodyPr>
            <a:normAutofit/>
          </a:bodyPr>
          <a:lstStyle/>
          <a:p>
            <a:r>
              <a:rPr lang="en-US" sz="3600" dirty="0" smtClean="0"/>
              <a:t>AV-6 Flight Module+ Hazard Avoidance</a:t>
            </a:r>
            <a:endParaRPr lang="en-US" sz="3600" dirty="0"/>
          </a:p>
        </p:txBody>
      </p:sp>
      <p:sp>
        <p:nvSpPr>
          <p:cNvPr id="6" name="TextBox 5"/>
          <p:cNvSpPr txBox="1"/>
          <p:nvPr/>
        </p:nvSpPr>
        <p:spPr>
          <a:xfrm>
            <a:off x="6619568" y="1311231"/>
            <a:ext cx="2347637" cy="1477328"/>
          </a:xfrm>
          <a:prstGeom prst="rect">
            <a:avLst/>
          </a:prstGeom>
          <a:noFill/>
        </p:spPr>
        <p:txBody>
          <a:bodyPr wrap="square" rtlCol="0">
            <a:spAutoFit/>
          </a:bodyPr>
          <a:lstStyle/>
          <a:p>
            <a:r>
              <a:rPr lang="en-US" dirty="0" smtClean="0"/>
              <a:t>To continue drops, but avoid deep storms, flight plan had to be submitted when we were here…</a:t>
            </a:r>
            <a:endParaRPr lang="en-US" dirty="0"/>
          </a:p>
        </p:txBody>
      </p:sp>
      <p:cxnSp>
        <p:nvCxnSpPr>
          <p:cNvPr id="8" name="Straight Arrow Connector 7"/>
          <p:cNvCxnSpPr>
            <a:stCxn id="6" idx="2"/>
          </p:cNvCxnSpPr>
          <p:nvPr/>
        </p:nvCxnSpPr>
        <p:spPr>
          <a:xfrm rot="16200000" flipH="1">
            <a:off x="6881568" y="3700378"/>
            <a:ext cx="1840752" cy="17114"/>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266545" y="2497860"/>
            <a:ext cx="2328395" cy="923330"/>
          </a:xfrm>
          <a:prstGeom prst="rect">
            <a:avLst/>
          </a:prstGeom>
          <a:noFill/>
        </p:spPr>
        <p:txBody>
          <a:bodyPr wrap="square" rtlCol="0">
            <a:spAutoFit/>
          </a:bodyPr>
          <a:lstStyle/>
          <a:p>
            <a:r>
              <a:rPr lang="en-US" dirty="0" smtClean="0"/>
              <a:t>…leading to a larger area of potentially flyable weather missed</a:t>
            </a:r>
            <a:endParaRPr lang="en-US" dirty="0"/>
          </a:p>
        </p:txBody>
      </p:sp>
      <p:cxnSp>
        <p:nvCxnSpPr>
          <p:cNvPr id="38" name="Straight Arrow Connector 37"/>
          <p:cNvCxnSpPr>
            <a:stCxn id="10" idx="2"/>
          </p:cNvCxnSpPr>
          <p:nvPr/>
        </p:nvCxnSpPr>
        <p:spPr>
          <a:xfrm>
            <a:off x="5430743" y="3421190"/>
            <a:ext cx="525557" cy="1619151"/>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430743" y="3401186"/>
            <a:ext cx="1982022" cy="1639155"/>
          </a:xfrm>
          <a:prstGeom prst="straightConnector1">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5054600" y="4732867"/>
            <a:ext cx="3310467" cy="474133"/>
          </a:xfrm>
          <a:custGeom>
            <a:avLst/>
            <a:gdLst>
              <a:gd name="connsiteX0" fmla="*/ 0 w 3310467"/>
              <a:gd name="connsiteY0" fmla="*/ 427566 h 474133"/>
              <a:gd name="connsiteX1" fmla="*/ 1227667 w 3310467"/>
              <a:gd name="connsiteY1" fmla="*/ 474133 h 474133"/>
              <a:gd name="connsiteX2" fmla="*/ 1236133 w 3310467"/>
              <a:gd name="connsiteY2" fmla="*/ 0 h 474133"/>
              <a:gd name="connsiteX3" fmla="*/ 2116667 w 3310467"/>
              <a:gd name="connsiteY3" fmla="*/ 8466 h 474133"/>
              <a:gd name="connsiteX4" fmla="*/ 2142067 w 3310467"/>
              <a:gd name="connsiteY4" fmla="*/ 474133 h 474133"/>
              <a:gd name="connsiteX5" fmla="*/ 3310467 w 3310467"/>
              <a:gd name="connsiteY5" fmla="*/ 431800 h 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467" h="474133">
                <a:moveTo>
                  <a:pt x="0" y="427566"/>
                </a:moveTo>
                <a:lnTo>
                  <a:pt x="1227667" y="474133"/>
                </a:lnTo>
                <a:lnTo>
                  <a:pt x="1236133" y="0"/>
                </a:lnTo>
                <a:lnTo>
                  <a:pt x="2116667" y="8466"/>
                </a:lnTo>
                <a:lnTo>
                  <a:pt x="2142067" y="474133"/>
                </a:lnTo>
                <a:lnTo>
                  <a:pt x="3310467" y="431800"/>
                </a:lnTo>
              </a:path>
            </a:pathLst>
          </a:custGeom>
          <a:ln>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578680" y="958347"/>
            <a:ext cx="3066220" cy="369332"/>
          </a:xfrm>
          <a:prstGeom prst="rect">
            <a:avLst/>
          </a:prstGeom>
          <a:noFill/>
        </p:spPr>
        <p:txBody>
          <a:bodyPr wrap="square" rtlCol="0">
            <a:spAutoFit/>
          </a:bodyPr>
          <a:lstStyle/>
          <a:p>
            <a:r>
              <a:rPr lang="en-US" dirty="0" smtClean="0"/>
              <a:t>Planned Lawnmower Pattern</a:t>
            </a:r>
            <a:endParaRPr lang="en-US" dirty="0"/>
          </a:p>
        </p:txBody>
      </p:sp>
      <p:pic>
        <p:nvPicPr>
          <p:cNvPr id="21" name="Picture 20" descr="A2wsO-wCcAIFHnz.png_large.png"/>
          <p:cNvPicPr>
            <a:picLocks noChangeAspect="1"/>
          </p:cNvPicPr>
          <p:nvPr/>
        </p:nvPicPr>
        <p:blipFill rotWithShape="1">
          <a:blip r:embed="rId3">
            <a:extLst>
              <a:ext uri="{28A0092B-C50C-407E-A947-70E740481C1C}">
                <a14:useLocalDpi xmlns:a14="http://schemas.microsoft.com/office/drawing/2010/main" val="0"/>
              </a:ext>
            </a:extLst>
          </a:blip>
          <a:srcRect l="46250" t="13265"/>
          <a:stretch/>
        </p:blipFill>
        <p:spPr>
          <a:xfrm>
            <a:off x="292100" y="1327679"/>
            <a:ext cx="3543300" cy="3276612"/>
          </a:xfrm>
          <a:prstGeom prst="rect">
            <a:avLst/>
          </a:prstGeom>
        </p:spPr>
      </p:pic>
      <p:sp>
        <p:nvSpPr>
          <p:cNvPr id="22" name="TextBox 21"/>
          <p:cNvSpPr txBox="1"/>
          <p:nvPr/>
        </p:nvSpPr>
        <p:spPr>
          <a:xfrm>
            <a:off x="457200" y="4728176"/>
            <a:ext cx="4247696" cy="1754327"/>
          </a:xfrm>
          <a:prstGeom prst="rect">
            <a:avLst/>
          </a:prstGeom>
          <a:noFill/>
        </p:spPr>
        <p:txBody>
          <a:bodyPr wrap="square" rtlCol="0">
            <a:spAutoFit/>
          </a:bodyPr>
          <a:lstStyle/>
          <a:p>
            <a:r>
              <a:rPr lang="en-US" dirty="0" smtClean="0"/>
              <a:t>Options:</a:t>
            </a:r>
          </a:p>
          <a:p>
            <a:pPr marL="168275" indent="-168275"/>
            <a:r>
              <a:rPr lang="en-US" dirty="0" smtClean="0"/>
              <a:t>• Continue with drops during diversion—file revised flight plan well in advance</a:t>
            </a:r>
          </a:p>
          <a:p>
            <a:pPr marL="168275" indent="-168275"/>
            <a:r>
              <a:rPr lang="en-US" dirty="0" smtClean="0"/>
              <a:t>• Discontinue drops and get past deep convection with as little diversion as possible</a:t>
            </a:r>
          </a:p>
        </p:txBody>
      </p:sp>
    </p:spTree>
    <p:extLst>
      <p:ext uri="{BB962C8B-B14F-4D97-AF65-F5344CB8AC3E}">
        <p14:creationId xmlns:p14="http://schemas.microsoft.com/office/powerpoint/2010/main" val="5708643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1321"/>
          </a:xfrm>
        </p:spPr>
        <p:txBody>
          <a:bodyPr/>
          <a:lstStyle/>
          <a:p>
            <a:r>
              <a:rPr lang="en-US" dirty="0" smtClean="0"/>
              <a:t>AV-1 Flight Modules</a:t>
            </a:r>
            <a:endParaRPr lang="en-US" dirty="0"/>
          </a:p>
        </p:txBody>
      </p:sp>
      <p:sp>
        <p:nvSpPr>
          <p:cNvPr id="76" name="Donut 75"/>
          <p:cNvSpPr/>
          <p:nvPr/>
        </p:nvSpPr>
        <p:spPr>
          <a:xfrm>
            <a:off x="3700040" y="1981062"/>
            <a:ext cx="1753066" cy="166354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5" name="Donut 74"/>
          <p:cNvSpPr/>
          <p:nvPr/>
        </p:nvSpPr>
        <p:spPr>
          <a:xfrm>
            <a:off x="897252" y="1960346"/>
            <a:ext cx="1753066" cy="166354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1" name="Straight Arrow Connector 70"/>
          <p:cNvCxnSpPr/>
          <p:nvPr/>
        </p:nvCxnSpPr>
        <p:spPr>
          <a:xfrm>
            <a:off x="4576579" y="1531185"/>
            <a:ext cx="0" cy="2554244"/>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4592348" y="3461580"/>
            <a:ext cx="1063664" cy="6336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3425586" y="2134430"/>
            <a:ext cx="2230428" cy="1327152"/>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flipV="1">
            <a:off x="4576579" y="1531183"/>
            <a:ext cx="1173108" cy="550275"/>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3425586" y="2134430"/>
            <a:ext cx="2324101" cy="132715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399377" y="2178880"/>
            <a:ext cx="26209" cy="124460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1754874" y="1531183"/>
            <a:ext cx="2189" cy="2593487"/>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1754874" y="2841734"/>
            <a:ext cx="1312086" cy="1282936"/>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552359" y="2814162"/>
            <a:ext cx="2514602" cy="8189"/>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552359" y="1531183"/>
            <a:ext cx="1202515" cy="1245456"/>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75377" y="4676424"/>
            <a:ext cx="1804904" cy="1663542"/>
            <a:chOff x="1055171" y="4834344"/>
            <a:chExt cx="1804904" cy="1663542"/>
          </a:xfrm>
        </p:grpSpPr>
        <p:sp>
          <p:nvSpPr>
            <p:cNvPr id="77" name="Donut 76"/>
            <p:cNvSpPr/>
            <p:nvPr/>
          </p:nvSpPr>
          <p:spPr>
            <a:xfrm>
              <a:off x="1055171" y="4834344"/>
              <a:ext cx="1753066" cy="166354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Cloud 16"/>
            <p:cNvSpPr/>
            <p:nvPr/>
          </p:nvSpPr>
          <p:spPr>
            <a:xfrm rot="17370771">
              <a:off x="1997162" y="5463234"/>
              <a:ext cx="962231" cy="610460"/>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rot="1201056">
              <a:off x="2070851" y="5601578"/>
              <a:ext cx="789224" cy="378683"/>
            </a:xfrm>
            <a:prstGeom prst="roundRect">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827990" y="1165971"/>
            <a:ext cx="1186330" cy="369332"/>
          </a:xfrm>
          <a:prstGeom prst="rect">
            <a:avLst/>
          </a:prstGeom>
          <a:noFill/>
        </p:spPr>
        <p:txBody>
          <a:bodyPr wrap="none" rtlCol="0">
            <a:spAutoFit/>
          </a:bodyPr>
          <a:lstStyle/>
          <a:p>
            <a:r>
              <a:rPr lang="en-US" dirty="0" smtClean="0"/>
              <a:t>a) Figure-4</a:t>
            </a:r>
            <a:endParaRPr lang="en-US" dirty="0"/>
          </a:p>
        </p:txBody>
      </p:sp>
      <p:sp>
        <p:nvSpPr>
          <p:cNvPr id="36" name="TextBox 35"/>
          <p:cNvSpPr txBox="1"/>
          <p:nvPr/>
        </p:nvSpPr>
        <p:spPr>
          <a:xfrm>
            <a:off x="3640947" y="1165971"/>
            <a:ext cx="1243362" cy="369332"/>
          </a:xfrm>
          <a:prstGeom prst="rect">
            <a:avLst/>
          </a:prstGeom>
          <a:noFill/>
        </p:spPr>
        <p:txBody>
          <a:bodyPr wrap="none" rtlCol="0">
            <a:spAutoFit/>
          </a:bodyPr>
          <a:lstStyle/>
          <a:p>
            <a:r>
              <a:rPr lang="en-US" dirty="0" err="1" smtClean="0"/>
              <a:t>b</a:t>
            </a:r>
            <a:r>
              <a:rPr lang="en-US" dirty="0" smtClean="0"/>
              <a:t>) Butterfly</a:t>
            </a:r>
            <a:endParaRPr lang="en-US" dirty="0"/>
          </a:p>
        </p:txBody>
      </p:sp>
      <p:sp>
        <p:nvSpPr>
          <p:cNvPr id="55" name="Donut 54"/>
          <p:cNvSpPr/>
          <p:nvPr/>
        </p:nvSpPr>
        <p:spPr>
          <a:xfrm>
            <a:off x="6528579" y="2014168"/>
            <a:ext cx="1753066" cy="166354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p:nvPr/>
        </p:nvCxnSpPr>
        <p:spPr>
          <a:xfrm>
            <a:off x="7405118" y="1564291"/>
            <a:ext cx="889" cy="252113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425662" y="3759218"/>
            <a:ext cx="855983" cy="326211"/>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6528579" y="1887456"/>
            <a:ext cx="1740978" cy="188113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8446845" y="1960346"/>
            <a:ext cx="292252" cy="85771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6456516" y="1964332"/>
            <a:ext cx="1997182" cy="171337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6224714" y="1893518"/>
            <a:ext cx="303865" cy="93783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6489616" y="1165971"/>
            <a:ext cx="2236663" cy="369332"/>
          </a:xfrm>
          <a:prstGeom prst="rect">
            <a:avLst/>
          </a:prstGeom>
          <a:noFill/>
        </p:spPr>
        <p:txBody>
          <a:bodyPr wrap="square" rtlCol="0">
            <a:spAutoFit/>
          </a:bodyPr>
          <a:lstStyle/>
          <a:p>
            <a:r>
              <a:rPr lang="en-US" dirty="0" err="1" smtClean="0"/>
              <a:t>c</a:t>
            </a:r>
            <a:r>
              <a:rPr lang="en-US" dirty="0" smtClean="0"/>
              <a:t>) Rotating Figure-4</a:t>
            </a:r>
            <a:endParaRPr lang="en-US" dirty="0"/>
          </a:p>
        </p:txBody>
      </p:sp>
      <p:cxnSp>
        <p:nvCxnSpPr>
          <p:cNvPr id="87" name="Straight Arrow Connector 86"/>
          <p:cNvCxnSpPr/>
          <p:nvPr/>
        </p:nvCxnSpPr>
        <p:spPr>
          <a:xfrm flipV="1">
            <a:off x="6204169" y="2840298"/>
            <a:ext cx="2534928" cy="107"/>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875377" y="4346572"/>
            <a:ext cx="2082621" cy="369332"/>
          </a:xfrm>
          <a:prstGeom prst="rect">
            <a:avLst/>
          </a:prstGeom>
          <a:noFill/>
        </p:spPr>
        <p:txBody>
          <a:bodyPr wrap="none" rtlCol="0">
            <a:spAutoFit/>
          </a:bodyPr>
          <a:lstStyle/>
          <a:p>
            <a:r>
              <a:rPr lang="en-US" dirty="0" err="1" smtClean="0"/>
              <a:t>d</a:t>
            </a:r>
            <a:r>
              <a:rPr lang="en-US" dirty="0" smtClean="0"/>
              <a:t>) Race Track Across</a:t>
            </a:r>
            <a:endParaRPr lang="en-US" dirty="0"/>
          </a:p>
        </p:txBody>
      </p:sp>
      <p:grpSp>
        <p:nvGrpSpPr>
          <p:cNvPr id="3" name="Group 2"/>
          <p:cNvGrpSpPr/>
          <p:nvPr/>
        </p:nvGrpSpPr>
        <p:grpSpPr>
          <a:xfrm>
            <a:off x="6065570" y="4346572"/>
            <a:ext cx="2621230" cy="2032874"/>
            <a:chOff x="3537191" y="4736422"/>
            <a:chExt cx="2621230" cy="2032874"/>
          </a:xfrm>
        </p:grpSpPr>
        <p:grpSp>
          <p:nvGrpSpPr>
            <p:cNvPr id="40" name="Group 39"/>
            <p:cNvGrpSpPr/>
            <p:nvPr/>
          </p:nvGrpSpPr>
          <p:grpSpPr>
            <a:xfrm>
              <a:off x="3537191" y="5105754"/>
              <a:ext cx="1933387" cy="1663542"/>
              <a:chOff x="3664479" y="4873824"/>
              <a:chExt cx="1933387" cy="1663542"/>
            </a:xfrm>
          </p:grpSpPr>
          <p:sp>
            <p:nvSpPr>
              <p:cNvPr id="78" name="Donut 77"/>
              <p:cNvSpPr/>
              <p:nvPr/>
            </p:nvSpPr>
            <p:spPr>
              <a:xfrm>
                <a:off x="3664479" y="4873824"/>
                <a:ext cx="1753066" cy="166354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Cloud 24"/>
              <p:cNvSpPr/>
              <p:nvPr/>
            </p:nvSpPr>
            <p:spPr>
              <a:xfrm rot="17370771">
                <a:off x="4602183" y="5502713"/>
                <a:ext cx="962231" cy="610460"/>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reeform 25"/>
              <p:cNvSpPr/>
              <p:nvPr/>
            </p:nvSpPr>
            <p:spPr>
              <a:xfrm>
                <a:off x="4528140" y="5363539"/>
                <a:ext cx="1069726" cy="881047"/>
              </a:xfrm>
              <a:custGeom>
                <a:avLst/>
                <a:gdLst>
                  <a:gd name="connsiteX0" fmla="*/ 0 w 1089025"/>
                  <a:gd name="connsiteY0" fmla="*/ 628650 h 917575"/>
                  <a:gd name="connsiteX1" fmla="*/ 873125 w 1089025"/>
                  <a:gd name="connsiteY1" fmla="*/ 917575 h 917575"/>
                  <a:gd name="connsiteX2" fmla="*/ 942975 w 1089025"/>
                  <a:gd name="connsiteY2" fmla="*/ 704850 h 917575"/>
                  <a:gd name="connsiteX3" fmla="*/ 66675 w 1089025"/>
                  <a:gd name="connsiteY3" fmla="*/ 419100 h 917575"/>
                  <a:gd name="connsiteX4" fmla="*/ 146050 w 1089025"/>
                  <a:gd name="connsiteY4" fmla="*/ 206375 h 917575"/>
                  <a:gd name="connsiteX5" fmla="*/ 1016000 w 1089025"/>
                  <a:gd name="connsiteY5" fmla="*/ 498475 h 917575"/>
                  <a:gd name="connsiteX6" fmla="*/ 1089025 w 1089025"/>
                  <a:gd name="connsiteY6" fmla="*/ 288925 h 917575"/>
                  <a:gd name="connsiteX7" fmla="*/ 209550 w 1089025"/>
                  <a:gd name="connsiteY7" fmla="*/ 0 h 9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025" h="917575">
                    <a:moveTo>
                      <a:pt x="0" y="628650"/>
                    </a:moveTo>
                    <a:lnTo>
                      <a:pt x="873125" y="917575"/>
                    </a:lnTo>
                    <a:lnTo>
                      <a:pt x="942975" y="704850"/>
                    </a:lnTo>
                    <a:lnTo>
                      <a:pt x="66675" y="419100"/>
                    </a:lnTo>
                    <a:lnTo>
                      <a:pt x="146050" y="206375"/>
                    </a:lnTo>
                    <a:lnTo>
                      <a:pt x="1016000" y="498475"/>
                    </a:lnTo>
                    <a:lnTo>
                      <a:pt x="1089025" y="288925"/>
                    </a:lnTo>
                    <a:lnTo>
                      <a:pt x="209550"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89" name="TextBox 88"/>
            <p:cNvSpPr txBox="1"/>
            <p:nvPr/>
          </p:nvSpPr>
          <p:spPr>
            <a:xfrm>
              <a:off x="3537191" y="4736422"/>
              <a:ext cx="2621230" cy="369332"/>
            </a:xfrm>
            <a:prstGeom prst="rect">
              <a:avLst/>
            </a:prstGeom>
            <a:noFill/>
          </p:spPr>
          <p:txBody>
            <a:bodyPr wrap="none" rtlCol="0">
              <a:spAutoFit/>
            </a:bodyPr>
            <a:lstStyle/>
            <a:p>
              <a:r>
                <a:rPr lang="en-US" dirty="0"/>
                <a:t>f</a:t>
              </a:r>
              <a:r>
                <a:rPr lang="en-US" dirty="0" smtClean="0"/>
                <a:t>) Convective Lawnmower</a:t>
              </a:r>
              <a:endParaRPr lang="en-US" dirty="0"/>
            </a:p>
          </p:txBody>
        </p:sp>
      </p:grpSp>
      <p:grpSp>
        <p:nvGrpSpPr>
          <p:cNvPr id="4" name="Group 3"/>
          <p:cNvGrpSpPr/>
          <p:nvPr/>
        </p:nvGrpSpPr>
        <p:grpSpPr>
          <a:xfrm>
            <a:off x="3399377" y="4346572"/>
            <a:ext cx="2163423" cy="2032874"/>
            <a:chOff x="6515558" y="4346572"/>
            <a:chExt cx="2163423" cy="2032874"/>
          </a:xfrm>
        </p:grpSpPr>
        <p:sp>
          <p:nvSpPr>
            <p:cNvPr id="79" name="Donut 78"/>
            <p:cNvSpPr/>
            <p:nvPr/>
          </p:nvSpPr>
          <p:spPr>
            <a:xfrm>
              <a:off x="6515558" y="4715904"/>
              <a:ext cx="1753066" cy="166354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TextBox 89"/>
            <p:cNvSpPr txBox="1"/>
            <p:nvPr/>
          </p:nvSpPr>
          <p:spPr>
            <a:xfrm>
              <a:off x="6515558" y="4346572"/>
              <a:ext cx="2163423" cy="369332"/>
            </a:xfrm>
            <a:prstGeom prst="rect">
              <a:avLst/>
            </a:prstGeom>
            <a:noFill/>
          </p:spPr>
          <p:txBody>
            <a:bodyPr wrap="none" rtlCol="0">
              <a:spAutoFit/>
            </a:bodyPr>
            <a:lstStyle/>
            <a:p>
              <a:r>
                <a:rPr lang="en-US" dirty="0"/>
                <a:t>e</a:t>
              </a:r>
              <a:r>
                <a:rPr lang="en-US" dirty="0" smtClean="0"/>
                <a:t>) Race track-Around</a:t>
              </a:r>
              <a:endParaRPr lang="en-US" dirty="0"/>
            </a:p>
          </p:txBody>
        </p:sp>
        <p:sp>
          <p:nvSpPr>
            <p:cNvPr id="21" name="Cloud 20"/>
            <p:cNvSpPr/>
            <p:nvPr/>
          </p:nvSpPr>
          <p:spPr>
            <a:xfrm rot="17370771">
              <a:off x="7627257" y="5344795"/>
              <a:ext cx="962231" cy="610460"/>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ed Rectangle 33"/>
            <p:cNvSpPr/>
            <p:nvPr/>
          </p:nvSpPr>
          <p:spPr>
            <a:xfrm rot="6028975">
              <a:off x="7635394" y="5366220"/>
              <a:ext cx="949387" cy="504377"/>
            </a:xfrm>
            <a:prstGeom prst="roundRect">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3791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nut 23"/>
          <p:cNvSpPr/>
          <p:nvPr/>
        </p:nvSpPr>
        <p:spPr>
          <a:xfrm>
            <a:off x="1549400" y="2699087"/>
            <a:ext cx="2103720" cy="210312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p:nvPr>
        </p:nvSpPr>
        <p:spPr/>
        <p:txBody>
          <a:bodyPr/>
          <a:lstStyle/>
          <a:p>
            <a:r>
              <a:rPr lang="en-US" dirty="0" smtClean="0"/>
              <a:t>a) Figure-4 Flight Module</a:t>
            </a:r>
            <a:endParaRPr lang="en-US" dirty="0"/>
          </a:p>
        </p:txBody>
      </p:sp>
      <p:sp>
        <p:nvSpPr>
          <p:cNvPr id="17" name="TextBox 16"/>
          <p:cNvSpPr txBox="1"/>
          <p:nvPr/>
        </p:nvSpPr>
        <p:spPr>
          <a:xfrm>
            <a:off x="4776693" y="1417638"/>
            <a:ext cx="3910107" cy="4401205"/>
          </a:xfrm>
          <a:prstGeom prst="rect">
            <a:avLst/>
          </a:prstGeom>
          <a:noFill/>
        </p:spPr>
        <p:txBody>
          <a:bodyPr wrap="square" rtlCol="0">
            <a:spAutoFit/>
          </a:bodyPr>
          <a:lstStyle/>
          <a:p>
            <a:r>
              <a:rPr lang="en-US" sz="2800" dirty="0" smtClean="0"/>
              <a:t>Required Parameters:</a:t>
            </a:r>
          </a:p>
          <a:p>
            <a:pPr marL="630238" indent="-400050">
              <a:buAutoNum type="alphaUcPeriod"/>
            </a:pPr>
            <a:r>
              <a:rPr lang="en-US" sz="2800" dirty="0" smtClean="0">
                <a:solidFill>
                  <a:srgbClr val="FF0000"/>
                </a:solidFill>
              </a:rPr>
              <a:t>Track length</a:t>
            </a:r>
          </a:p>
          <a:p>
            <a:pPr marL="630238" indent="-400050">
              <a:buAutoNum type="alphaUcPeriod"/>
            </a:pPr>
            <a:r>
              <a:rPr lang="en-US" sz="2800" dirty="0" smtClean="0">
                <a:solidFill>
                  <a:srgbClr val="800000"/>
                </a:solidFill>
              </a:rPr>
              <a:t>Pattern rotation or track heading</a:t>
            </a:r>
          </a:p>
          <a:p>
            <a:pPr marL="630238" indent="-400050">
              <a:buFontTx/>
              <a:buAutoNum type="alphaUcPeriod"/>
            </a:pPr>
            <a:r>
              <a:rPr lang="en-US" sz="2800" dirty="0" smtClean="0">
                <a:solidFill>
                  <a:schemeClr val="accent3">
                    <a:lumMod val="50000"/>
                  </a:schemeClr>
                </a:solidFill>
              </a:rPr>
              <a:t>Storm center location</a:t>
            </a:r>
          </a:p>
          <a:p>
            <a:pPr marL="230188"/>
            <a:endParaRPr lang="en-US" sz="2800" dirty="0">
              <a:solidFill>
                <a:schemeClr val="accent3">
                  <a:lumMod val="50000"/>
                </a:schemeClr>
              </a:solidFill>
            </a:endParaRPr>
          </a:p>
          <a:p>
            <a:pPr marL="230188"/>
            <a:r>
              <a:rPr lang="en-US" sz="2800" dirty="0" smtClean="0"/>
              <a:t>Note that headings do not need to be orthogonal</a:t>
            </a:r>
          </a:p>
        </p:txBody>
      </p:sp>
      <p:cxnSp>
        <p:nvCxnSpPr>
          <p:cNvPr id="8" name="Straight Arrow Connector 7"/>
          <p:cNvCxnSpPr/>
          <p:nvPr/>
        </p:nvCxnSpPr>
        <p:spPr>
          <a:xfrm flipH="1">
            <a:off x="2144850" y="1977339"/>
            <a:ext cx="918539" cy="3577639"/>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9764276">
            <a:off x="1965126" y="4894953"/>
            <a:ext cx="2587752"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833429" y="3291318"/>
            <a:ext cx="3399416" cy="864609"/>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9764276">
            <a:off x="653704" y="2631293"/>
            <a:ext cx="2587752"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864276">
            <a:off x="2720323" y="3447423"/>
            <a:ext cx="366018" cy="369332"/>
          </a:xfrm>
          <a:prstGeom prst="rect">
            <a:avLst/>
          </a:prstGeom>
          <a:noFill/>
        </p:spPr>
        <p:txBody>
          <a:bodyPr wrap="none" rtlCol="0">
            <a:spAutoFit/>
          </a:bodyPr>
          <a:lstStyle/>
          <a:p>
            <a:r>
              <a:rPr lang="en-US" dirty="0">
                <a:solidFill>
                  <a:srgbClr val="4F6228"/>
                </a:solidFill>
              </a:rPr>
              <a:t>C</a:t>
            </a:r>
            <a:r>
              <a:rPr lang="en-US" dirty="0" smtClean="0">
                <a:solidFill>
                  <a:srgbClr val="4F6228"/>
                </a:solidFill>
              </a:rPr>
              <a:t>.</a:t>
            </a:r>
            <a:endParaRPr lang="en-US" dirty="0">
              <a:solidFill>
                <a:srgbClr val="4F6228"/>
              </a:solidFill>
            </a:endParaRPr>
          </a:p>
        </p:txBody>
      </p:sp>
      <p:sp>
        <p:nvSpPr>
          <p:cNvPr id="19" name="Left Brace 18"/>
          <p:cNvSpPr/>
          <p:nvPr/>
        </p:nvSpPr>
        <p:spPr>
          <a:xfrm rot="864276" flipH="1">
            <a:off x="2912035" y="2027074"/>
            <a:ext cx="257755" cy="3657600"/>
          </a:xfrm>
          <a:prstGeom prst="leftBrace">
            <a:avLst>
              <a:gd name="adj1" fmla="val 8333"/>
              <a:gd name="adj2" fmla="val 3277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rot="864276">
            <a:off x="3294821" y="3119747"/>
            <a:ext cx="376500" cy="369332"/>
          </a:xfrm>
          <a:prstGeom prst="rect">
            <a:avLst/>
          </a:prstGeom>
          <a:noFill/>
        </p:spPr>
        <p:txBody>
          <a:bodyPr wrap="none" rtlCol="0">
            <a:spAutoFit/>
          </a:bodyPr>
          <a:lstStyle/>
          <a:p>
            <a:r>
              <a:rPr lang="en-US" dirty="0">
                <a:solidFill>
                  <a:srgbClr val="FF0000"/>
                </a:solidFill>
              </a:rPr>
              <a:t>A</a:t>
            </a:r>
            <a:r>
              <a:rPr lang="en-US" dirty="0" smtClean="0">
                <a:solidFill>
                  <a:srgbClr val="FF0000"/>
                </a:solidFill>
              </a:rPr>
              <a:t>.</a:t>
            </a:r>
            <a:endParaRPr lang="en-US" dirty="0">
              <a:solidFill>
                <a:srgbClr val="FF0000"/>
              </a:solidFill>
            </a:endParaRPr>
          </a:p>
        </p:txBody>
      </p:sp>
      <p:cxnSp>
        <p:nvCxnSpPr>
          <p:cNvPr id="23" name="Straight Connector 22"/>
          <p:cNvCxnSpPr/>
          <p:nvPr/>
        </p:nvCxnSpPr>
        <p:spPr>
          <a:xfrm rot="5400000">
            <a:off x="1251262" y="3215149"/>
            <a:ext cx="3578034" cy="1588"/>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2761369" y="3215943"/>
            <a:ext cx="290008" cy="63337"/>
          </a:xfrm>
          <a:custGeom>
            <a:avLst/>
            <a:gdLst>
              <a:gd name="connsiteX0" fmla="*/ 290008 w 290008"/>
              <a:gd name="connsiteY0" fmla="*/ 0 h 63337"/>
              <a:gd name="connsiteX1" fmla="*/ 130003 w 290008"/>
              <a:gd name="connsiteY1" fmla="*/ 60004 h 63337"/>
              <a:gd name="connsiteX2" fmla="*/ 0 w 290008"/>
              <a:gd name="connsiteY2" fmla="*/ 20001 h 63337"/>
            </a:gdLst>
            <a:ahLst/>
            <a:cxnLst>
              <a:cxn ang="0">
                <a:pos x="connsiteX0" y="connsiteY0"/>
              </a:cxn>
              <a:cxn ang="0">
                <a:pos x="connsiteX1" y="connsiteY1"/>
              </a:cxn>
              <a:cxn ang="0">
                <a:pos x="connsiteX2" y="connsiteY2"/>
              </a:cxn>
            </a:cxnLst>
            <a:rect l="l" t="t" r="r" b="b"/>
            <a:pathLst>
              <a:path w="290008" h="63337">
                <a:moveTo>
                  <a:pt x="290008" y="0"/>
                </a:moveTo>
                <a:cubicBezTo>
                  <a:pt x="234173" y="28335"/>
                  <a:pt x="178338" y="56671"/>
                  <a:pt x="130003" y="60004"/>
                </a:cubicBezTo>
                <a:cubicBezTo>
                  <a:pt x="81668" y="63337"/>
                  <a:pt x="0" y="20001"/>
                  <a:pt x="0" y="20001"/>
                </a:cubicBezTo>
              </a:path>
            </a:pathLst>
          </a:cu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p:cNvSpPr txBox="1"/>
          <p:nvPr/>
        </p:nvSpPr>
        <p:spPr>
          <a:xfrm>
            <a:off x="4071405" y="2641361"/>
            <a:ext cx="368498" cy="369332"/>
          </a:xfrm>
          <a:prstGeom prst="rect">
            <a:avLst/>
          </a:prstGeom>
          <a:noFill/>
        </p:spPr>
        <p:txBody>
          <a:bodyPr wrap="none" rtlCol="0">
            <a:spAutoFit/>
          </a:bodyPr>
          <a:lstStyle/>
          <a:p>
            <a:r>
              <a:rPr lang="en-US" dirty="0">
                <a:solidFill>
                  <a:srgbClr val="800000"/>
                </a:solidFill>
              </a:rPr>
              <a:t>B</a:t>
            </a:r>
            <a:r>
              <a:rPr lang="en-US" dirty="0" smtClean="0">
                <a:solidFill>
                  <a:srgbClr val="800000"/>
                </a:solidFill>
              </a:rPr>
              <a:t>.</a:t>
            </a:r>
            <a:endParaRPr lang="en-US" dirty="0">
              <a:solidFill>
                <a:srgbClr val="800000"/>
              </a:solidFill>
            </a:endParaRPr>
          </a:p>
        </p:txBody>
      </p:sp>
      <p:sp>
        <p:nvSpPr>
          <p:cNvPr id="32" name="Freeform 31"/>
          <p:cNvSpPr/>
          <p:nvPr/>
        </p:nvSpPr>
        <p:spPr>
          <a:xfrm>
            <a:off x="2901373" y="2815914"/>
            <a:ext cx="1130031" cy="390028"/>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rgbClr val="8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47403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776693" y="2410896"/>
            <a:ext cx="3910107" cy="2677656"/>
          </a:xfrm>
          <a:prstGeom prst="rect">
            <a:avLst/>
          </a:prstGeom>
          <a:noFill/>
        </p:spPr>
        <p:txBody>
          <a:bodyPr wrap="square" rtlCol="0">
            <a:spAutoFit/>
          </a:bodyPr>
          <a:lstStyle/>
          <a:p>
            <a:r>
              <a:rPr lang="en-US" sz="2800" dirty="0" smtClean="0"/>
              <a:t>Example Parameters:</a:t>
            </a:r>
          </a:p>
          <a:p>
            <a:pPr marL="568325" indent="-338138">
              <a:buAutoNum type="alphaUcPeriod"/>
            </a:pPr>
            <a:r>
              <a:rPr lang="en-US" sz="2800" dirty="0" smtClean="0">
                <a:solidFill>
                  <a:srgbClr val="FF0000"/>
                </a:solidFill>
              </a:rPr>
              <a:t>200 km (108 nmi)</a:t>
            </a:r>
          </a:p>
          <a:p>
            <a:pPr marL="568325" indent="-338138">
              <a:buAutoNum type="alphaUcPeriod"/>
            </a:pPr>
            <a:r>
              <a:rPr lang="en-US" sz="2800" dirty="0" smtClean="0">
                <a:solidFill>
                  <a:srgbClr val="800000"/>
                </a:solidFill>
              </a:rPr>
              <a:t>Headings of 180°, 300°, 60°</a:t>
            </a:r>
          </a:p>
          <a:p>
            <a:pPr marL="568325" indent="-338138">
              <a:buFontTx/>
              <a:buAutoNum type="alphaUcPeriod"/>
            </a:pPr>
            <a:r>
              <a:rPr lang="en-US" sz="2800" dirty="0" smtClean="0">
                <a:solidFill>
                  <a:schemeClr val="accent3">
                    <a:lumMod val="50000"/>
                  </a:schemeClr>
                </a:solidFill>
              </a:rPr>
              <a:t>Forecaster-provided storm center location</a:t>
            </a:r>
          </a:p>
        </p:txBody>
      </p:sp>
      <p:sp>
        <p:nvSpPr>
          <p:cNvPr id="4" name="Title 3"/>
          <p:cNvSpPr>
            <a:spLocks noGrp="1"/>
          </p:cNvSpPr>
          <p:nvPr>
            <p:ph type="title"/>
          </p:nvPr>
        </p:nvSpPr>
        <p:spPr/>
        <p:txBody>
          <a:bodyPr/>
          <a:lstStyle/>
          <a:p>
            <a:r>
              <a:rPr lang="en-US" dirty="0" err="1" smtClean="0"/>
              <a:t>b</a:t>
            </a:r>
            <a:r>
              <a:rPr lang="en-US" dirty="0" smtClean="0"/>
              <a:t>) Butterfly Flight Module Example</a:t>
            </a:r>
            <a:endParaRPr lang="en-US" dirty="0"/>
          </a:p>
        </p:txBody>
      </p:sp>
      <p:sp>
        <p:nvSpPr>
          <p:cNvPr id="24" name="Donut 23"/>
          <p:cNvSpPr>
            <a:spLocks noChangeAspect="1"/>
          </p:cNvSpPr>
          <p:nvPr/>
        </p:nvSpPr>
        <p:spPr>
          <a:xfrm>
            <a:off x="1607706" y="2699088"/>
            <a:ext cx="2109173" cy="211226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Arrow Connector 24"/>
          <p:cNvCxnSpPr/>
          <p:nvPr/>
        </p:nvCxnSpPr>
        <p:spPr>
          <a:xfrm flipH="1">
            <a:off x="2662293" y="2239377"/>
            <a:ext cx="2307" cy="309006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662293" y="4542554"/>
            <a:ext cx="1383687" cy="786889"/>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1256491" y="2925262"/>
            <a:ext cx="2816148" cy="1628392"/>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2662293" y="2239377"/>
            <a:ext cx="1383687" cy="685885"/>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310576" y="2925262"/>
            <a:ext cx="2626424" cy="1686376"/>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256491" y="3015384"/>
            <a:ext cx="53327" cy="158300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362200" y="5416034"/>
            <a:ext cx="613870" cy="369332"/>
          </a:xfrm>
          <a:prstGeom prst="rect">
            <a:avLst/>
          </a:prstGeom>
          <a:noFill/>
        </p:spPr>
        <p:txBody>
          <a:bodyPr wrap="none" rtlCol="0">
            <a:spAutoFit/>
          </a:bodyPr>
          <a:lstStyle/>
          <a:p>
            <a:r>
              <a:rPr lang="en-US" dirty="0" smtClean="0"/>
              <a:t>180°</a:t>
            </a:r>
            <a:endParaRPr lang="en-US" dirty="0"/>
          </a:p>
        </p:txBody>
      </p:sp>
      <p:sp>
        <p:nvSpPr>
          <p:cNvPr id="37" name="TextBox 36"/>
          <p:cNvSpPr txBox="1"/>
          <p:nvPr/>
        </p:nvSpPr>
        <p:spPr>
          <a:xfrm>
            <a:off x="700976" y="2646052"/>
            <a:ext cx="613870" cy="369332"/>
          </a:xfrm>
          <a:prstGeom prst="rect">
            <a:avLst/>
          </a:prstGeom>
          <a:noFill/>
        </p:spPr>
        <p:txBody>
          <a:bodyPr wrap="none" rtlCol="0">
            <a:spAutoFit/>
          </a:bodyPr>
          <a:lstStyle/>
          <a:p>
            <a:r>
              <a:rPr lang="en-US" dirty="0" smtClean="0"/>
              <a:t>300°</a:t>
            </a:r>
            <a:endParaRPr lang="en-US" dirty="0"/>
          </a:p>
        </p:txBody>
      </p:sp>
      <p:sp>
        <p:nvSpPr>
          <p:cNvPr id="38" name="TextBox 37"/>
          <p:cNvSpPr txBox="1"/>
          <p:nvPr/>
        </p:nvSpPr>
        <p:spPr>
          <a:xfrm>
            <a:off x="3930804" y="2575686"/>
            <a:ext cx="496876" cy="369332"/>
          </a:xfrm>
          <a:prstGeom prst="rect">
            <a:avLst/>
          </a:prstGeom>
          <a:noFill/>
        </p:spPr>
        <p:txBody>
          <a:bodyPr wrap="none" rtlCol="0">
            <a:spAutoFit/>
          </a:bodyPr>
          <a:lstStyle/>
          <a:p>
            <a:r>
              <a:rPr lang="en-US" dirty="0"/>
              <a:t>6</a:t>
            </a:r>
            <a:r>
              <a:rPr lang="en-US" dirty="0" smtClean="0"/>
              <a:t>0°</a:t>
            </a:r>
            <a:endParaRPr lang="en-US" dirty="0"/>
          </a:p>
        </p:txBody>
      </p:sp>
    </p:spTree>
    <p:extLst>
      <p:ext uri="{BB962C8B-B14F-4D97-AF65-F5344CB8AC3E}">
        <p14:creationId xmlns:p14="http://schemas.microsoft.com/office/powerpoint/2010/main" val="39358430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HS3 Forecasting</a:t>
            </a:r>
            <a:endParaRPr lang="en-US" dirty="0"/>
          </a:p>
        </p:txBody>
      </p:sp>
      <p:sp>
        <p:nvSpPr>
          <p:cNvPr id="3" name="Subtitle 2"/>
          <p:cNvSpPr>
            <a:spLocks noGrp="1"/>
          </p:cNvSpPr>
          <p:nvPr>
            <p:ph type="subTitle" idx="1"/>
          </p:nvPr>
        </p:nvSpPr>
        <p:spPr/>
        <p:txBody>
          <a:bodyPr/>
          <a:lstStyle/>
          <a:p>
            <a:r>
              <a:rPr lang="en-US" dirty="0" smtClean="0"/>
              <a:t>(for ops manual)</a:t>
            </a:r>
            <a:endParaRPr lang="en-US" dirty="0"/>
          </a:p>
        </p:txBody>
      </p:sp>
    </p:spTree>
    <p:extLst>
      <p:ext uri="{BB962C8B-B14F-4D97-AF65-F5344CB8AC3E}">
        <p14:creationId xmlns:p14="http://schemas.microsoft.com/office/powerpoint/2010/main" val="26555880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4712"/>
            <a:ext cx="8229600" cy="625428"/>
          </a:xfrm>
        </p:spPr>
        <p:txBody>
          <a:bodyPr>
            <a:normAutofit fontScale="90000"/>
          </a:bodyPr>
          <a:lstStyle/>
          <a:p>
            <a:pPr>
              <a:spcBef>
                <a:spcPts val="0"/>
              </a:spcBef>
            </a:pPr>
            <a:r>
              <a:rPr lang="en-US" dirty="0" err="1" smtClean="0"/>
              <a:t>b</a:t>
            </a:r>
            <a:r>
              <a:rPr lang="en-US" dirty="0" smtClean="0"/>
              <a:t>) Butterfly Module diversions</a:t>
            </a:r>
            <a:br>
              <a:rPr lang="en-US" dirty="0" smtClean="0"/>
            </a:br>
            <a:r>
              <a:rPr lang="en-US" sz="2667" dirty="0" smtClean="0"/>
              <a:t>the case of developing convective burst that would exceed 50kft:</a:t>
            </a:r>
            <a:r>
              <a:rPr lang="en-US" dirty="0" smtClean="0"/>
              <a:t/>
            </a:r>
            <a:br>
              <a:rPr lang="en-US" dirty="0" smtClean="0"/>
            </a:br>
            <a:endParaRPr lang="en-US" dirty="0"/>
          </a:p>
        </p:txBody>
      </p:sp>
      <p:sp>
        <p:nvSpPr>
          <p:cNvPr id="42" name="Content Placeholder 41"/>
          <p:cNvSpPr>
            <a:spLocks noGrp="1"/>
          </p:cNvSpPr>
          <p:nvPr>
            <p:ph sz="half" idx="1"/>
          </p:nvPr>
        </p:nvSpPr>
        <p:spPr>
          <a:xfrm>
            <a:off x="457200" y="1904698"/>
            <a:ext cx="4038600" cy="4525963"/>
          </a:xfrm>
        </p:spPr>
        <p:txBody>
          <a:bodyPr/>
          <a:lstStyle/>
          <a:p>
            <a:pPr>
              <a:buNone/>
            </a:pPr>
            <a:r>
              <a:rPr lang="en-US" sz="2000" dirty="0" smtClean="0"/>
              <a:t>1. Divert around the burst (adds a short period)</a:t>
            </a:r>
          </a:p>
          <a:p>
            <a:endParaRPr lang="en-US" sz="2000" dirty="0"/>
          </a:p>
        </p:txBody>
      </p:sp>
      <p:sp>
        <p:nvSpPr>
          <p:cNvPr id="43" name="Content Placeholder 42"/>
          <p:cNvSpPr>
            <a:spLocks noGrp="1"/>
          </p:cNvSpPr>
          <p:nvPr>
            <p:ph sz="half" idx="2"/>
          </p:nvPr>
        </p:nvSpPr>
        <p:spPr>
          <a:xfrm>
            <a:off x="4648200" y="1904698"/>
            <a:ext cx="4038600" cy="4525963"/>
          </a:xfrm>
        </p:spPr>
        <p:txBody>
          <a:bodyPr>
            <a:normAutofit/>
          </a:bodyPr>
          <a:lstStyle/>
          <a:p>
            <a:pPr>
              <a:buNone/>
            </a:pPr>
            <a:r>
              <a:rPr lang="en-US" sz="2000" dirty="0" smtClean="0"/>
              <a:t>2. Rotate to avoid the burst (e.g., 20˚ clockwise, shortens </a:t>
            </a:r>
            <a:endParaRPr lang="en-US" sz="2000" dirty="0"/>
          </a:p>
        </p:txBody>
      </p:sp>
      <p:sp>
        <p:nvSpPr>
          <p:cNvPr id="24" name="Donut 23"/>
          <p:cNvSpPr>
            <a:spLocks noChangeAspect="1"/>
          </p:cNvSpPr>
          <p:nvPr/>
        </p:nvSpPr>
        <p:spPr>
          <a:xfrm>
            <a:off x="1460013" y="3344383"/>
            <a:ext cx="2109173" cy="211226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Arrow Connector 24"/>
          <p:cNvCxnSpPr/>
          <p:nvPr/>
        </p:nvCxnSpPr>
        <p:spPr>
          <a:xfrm flipH="1">
            <a:off x="2514600" y="2884672"/>
            <a:ext cx="2307" cy="309006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514600" y="5187849"/>
            <a:ext cx="1383687" cy="786889"/>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2514600" y="2884672"/>
            <a:ext cx="1383687" cy="685885"/>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162883" y="3570557"/>
            <a:ext cx="2626424" cy="1686376"/>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08798" y="3660679"/>
            <a:ext cx="53327" cy="158300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214507" y="6061329"/>
            <a:ext cx="613870" cy="369332"/>
          </a:xfrm>
          <a:prstGeom prst="rect">
            <a:avLst/>
          </a:prstGeom>
          <a:noFill/>
        </p:spPr>
        <p:txBody>
          <a:bodyPr wrap="none" rtlCol="0">
            <a:spAutoFit/>
          </a:bodyPr>
          <a:lstStyle/>
          <a:p>
            <a:r>
              <a:rPr lang="en-US" dirty="0" smtClean="0"/>
              <a:t>180°</a:t>
            </a:r>
            <a:endParaRPr lang="en-US" dirty="0"/>
          </a:p>
        </p:txBody>
      </p:sp>
      <p:sp>
        <p:nvSpPr>
          <p:cNvPr id="37" name="TextBox 36"/>
          <p:cNvSpPr txBox="1"/>
          <p:nvPr/>
        </p:nvSpPr>
        <p:spPr>
          <a:xfrm>
            <a:off x="553283" y="3291347"/>
            <a:ext cx="613870" cy="369332"/>
          </a:xfrm>
          <a:prstGeom prst="rect">
            <a:avLst/>
          </a:prstGeom>
          <a:noFill/>
        </p:spPr>
        <p:txBody>
          <a:bodyPr wrap="none" rtlCol="0">
            <a:spAutoFit/>
          </a:bodyPr>
          <a:lstStyle/>
          <a:p>
            <a:r>
              <a:rPr lang="en-US" dirty="0" smtClean="0"/>
              <a:t>300°</a:t>
            </a:r>
            <a:endParaRPr lang="en-US" dirty="0"/>
          </a:p>
        </p:txBody>
      </p:sp>
      <p:sp>
        <p:nvSpPr>
          <p:cNvPr id="38" name="TextBox 37"/>
          <p:cNvSpPr txBox="1"/>
          <p:nvPr/>
        </p:nvSpPr>
        <p:spPr>
          <a:xfrm>
            <a:off x="3783111" y="3220981"/>
            <a:ext cx="496876" cy="369332"/>
          </a:xfrm>
          <a:prstGeom prst="rect">
            <a:avLst/>
          </a:prstGeom>
          <a:noFill/>
        </p:spPr>
        <p:txBody>
          <a:bodyPr wrap="none" rtlCol="0">
            <a:spAutoFit/>
          </a:bodyPr>
          <a:lstStyle/>
          <a:p>
            <a:r>
              <a:rPr lang="en-US" dirty="0"/>
              <a:t>6</a:t>
            </a:r>
            <a:r>
              <a:rPr lang="en-US" dirty="0" smtClean="0"/>
              <a:t>0°</a:t>
            </a:r>
            <a:endParaRPr lang="en-US" dirty="0"/>
          </a:p>
        </p:txBody>
      </p:sp>
      <p:sp>
        <p:nvSpPr>
          <p:cNvPr id="14" name="Cloud 13"/>
          <p:cNvSpPr/>
          <p:nvPr/>
        </p:nvSpPr>
        <p:spPr>
          <a:xfrm rot="17370771">
            <a:off x="1149332" y="3705106"/>
            <a:ext cx="1301311" cy="758468"/>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nut 14"/>
          <p:cNvSpPr>
            <a:spLocks noChangeAspect="1"/>
          </p:cNvSpPr>
          <p:nvPr/>
        </p:nvSpPr>
        <p:spPr>
          <a:xfrm>
            <a:off x="5625613" y="3333878"/>
            <a:ext cx="2109173" cy="211226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5881152" y="5897352"/>
            <a:ext cx="613870" cy="369332"/>
          </a:xfrm>
          <a:prstGeom prst="rect">
            <a:avLst/>
          </a:prstGeom>
          <a:noFill/>
        </p:spPr>
        <p:txBody>
          <a:bodyPr wrap="none" rtlCol="0">
            <a:spAutoFit/>
          </a:bodyPr>
          <a:lstStyle/>
          <a:p>
            <a:r>
              <a:rPr lang="en-US" dirty="0" smtClean="0"/>
              <a:t>200°</a:t>
            </a:r>
            <a:endParaRPr lang="en-US" dirty="0"/>
          </a:p>
        </p:txBody>
      </p:sp>
      <p:sp>
        <p:nvSpPr>
          <p:cNvPr id="26" name="TextBox 25"/>
          <p:cNvSpPr txBox="1"/>
          <p:nvPr/>
        </p:nvSpPr>
        <p:spPr>
          <a:xfrm>
            <a:off x="5129358" y="2874165"/>
            <a:ext cx="613870" cy="369332"/>
          </a:xfrm>
          <a:prstGeom prst="rect">
            <a:avLst/>
          </a:prstGeom>
          <a:noFill/>
        </p:spPr>
        <p:txBody>
          <a:bodyPr wrap="none" rtlCol="0">
            <a:spAutoFit/>
          </a:bodyPr>
          <a:lstStyle/>
          <a:p>
            <a:r>
              <a:rPr lang="en-US" dirty="0" smtClean="0"/>
              <a:t>320°</a:t>
            </a:r>
            <a:endParaRPr lang="en-US" dirty="0"/>
          </a:p>
        </p:txBody>
      </p:sp>
      <p:sp>
        <p:nvSpPr>
          <p:cNvPr id="27" name="TextBox 26"/>
          <p:cNvSpPr txBox="1"/>
          <p:nvPr/>
        </p:nvSpPr>
        <p:spPr>
          <a:xfrm>
            <a:off x="8206156" y="3852189"/>
            <a:ext cx="496876" cy="369332"/>
          </a:xfrm>
          <a:prstGeom prst="rect">
            <a:avLst/>
          </a:prstGeom>
          <a:noFill/>
        </p:spPr>
        <p:txBody>
          <a:bodyPr wrap="none" rtlCol="0">
            <a:spAutoFit/>
          </a:bodyPr>
          <a:lstStyle/>
          <a:p>
            <a:r>
              <a:rPr lang="en-US" dirty="0" smtClean="0"/>
              <a:t>80°</a:t>
            </a:r>
            <a:endParaRPr lang="en-US" dirty="0"/>
          </a:p>
        </p:txBody>
      </p:sp>
      <p:sp>
        <p:nvSpPr>
          <p:cNvPr id="28" name="Cloud 27"/>
          <p:cNvSpPr/>
          <p:nvPr/>
        </p:nvSpPr>
        <p:spPr>
          <a:xfrm rot="17370771">
            <a:off x="5269582" y="3726174"/>
            <a:ext cx="1301311" cy="758468"/>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2324100" y="4262764"/>
            <a:ext cx="1600846" cy="936185"/>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1841986" y="3283525"/>
            <a:ext cx="482114" cy="936184"/>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1108798" y="3280842"/>
            <a:ext cx="733188" cy="379837"/>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176879" flipH="1">
            <a:off x="6680265" y="2873792"/>
            <a:ext cx="2307" cy="309006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669807" y="5597081"/>
            <a:ext cx="1059416" cy="377659"/>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176879" flipH="1" flipV="1">
            <a:off x="5289488" y="3562661"/>
            <a:ext cx="2816148" cy="1628392"/>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176879" flipH="1" flipV="1">
            <a:off x="7043718" y="3175406"/>
            <a:ext cx="1383687" cy="685885"/>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176879" flipV="1">
            <a:off x="5336207" y="3547290"/>
            <a:ext cx="2626424" cy="1686376"/>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176879">
            <a:off x="5347015" y="3185141"/>
            <a:ext cx="53327" cy="158300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1162125" y="3660679"/>
            <a:ext cx="1161975" cy="623459"/>
          </a:xfrm>
          <a:prstGeom prst="straightConnector1">
            <a:avLst/>
          </a:prstGeom>
          <a:ln w="381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5588000" y="3737889"/>
            <a:ext cx="2400946" cy="1404745"/>
          </a:xfrm>
          <a:prstGeom prst="straightConnector1">
            <a:avLst/>
          </a:prstGeom>
          <a:ln w="381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6667500" y="2913087"/>
            <a:ext cx="2307" cy="3090068"/>
          </a:xfrm>
          <a:prstGeom prst="straightConnector1">
            <a:avLst/>
          </a:prstGeom>
          <a:ln w="381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6667500" y="5216264"/>
            <a:ext cx="1383687" cy="786889"/>
          </a:xfrm>
          <a:prstGeom prst="straightConnector1">
            <a:avLst/>
          </a:prstGeom>
          <a:ln w="381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77434" y="6285806"/>
            <a:ext cx="1851789" cy="369332"/>
          </a:xfrm>
          <a:prstGeom prst="rect">
            <a:avLst/>
          </a:prstGeom>
          <a:noFill/>
          <a:ln>
            <a:solidFill>
              <a:srgbClr val="FF0000"/>
            </a:solidFill>
          </a:ln>
        </p:spPr>
        <p:txBody>
          <a:bodyPr wrap="none" rtlCol="0">
            <a:spAutoFit/>
          </a:bodyPr>
          <a:lstStyle/>
          <a:p>
            <a:r>
              <a:rPr lang="en-US" dirty="0" smtClean="0">
                <a:solidFill>
                  <a:srgbClr val="FF0000"/>
                </a:solidFill>
              </a:rPr>
              <a:t>Reorient butterfly</a:t>
            </a:r>
            <a:endParaRPr lang="en-US" dirty="0">
              <a:solidFill>
                <a:srgbClr val="FF0000"/>
              </a:solidFill>
            </a:endParaRPr>
          </a:p>
        </p:txBody>
      </p:sp>
      <p:sp>
        <p:nvSpPr>
          <p:cNvPr id="46" name="Freeform 45"/>
          <p:cNvSpPr/>
          <p:nvPr/>
        </p:nvSpPr>
        <p:spPr>
          <a:xfrm>
            <a:off x="7800213" y="5680414"/>
            <a:ext cx="763354" cy="790058"/>
          </a:xfrm>
          <a:custGeom>
            <a:avLst/>
            <a:gdLst>
              <a:gd name="connsiteX0" fmla="*/ 0 w 763354"/>
              <a:gd name="connsiteY0" fmla="*/ 790058 h 790058"/>
              <a:gd name="connsiteX1" fmla="*/ 760021 w 763354"/>
              <a:gd name="connsiteY1" fmla="*/ 650048 h 790058"/>
              <a:gd name="connsiteX2" fmla="*/ 20001 w 763354"/>
              <a:gd name="connsiteY2" fmla="*/ 0 h 790058"/>
            </a:gdLst>
            <a:ahLst/>
            <a:cxnLst>
              <a:cxn ang="0">
                <a:pos x="connsiteX0" y="connsiteY0"/>
              </a:cxn>
              <a:cxn ang="0">
                <a:pos x="connsiteX1" y="connsiteY1"/>
              </a:cxn>
              <a:cxn ang="0">
                <a:pos x="connsiteX2" y="connsiteY2"/>
              </a:cxn>
            </a:cxnLst>
            <a:rect l="l" t="t" r="r" b="b"/>
            <a:pathLst>
              <a:path w="763354" h="790058">
                <a:moveTo>
                  <a:pt x="0" y="790058"/>
                </a:moveTo>
                <a:cubicBezTo>
                  <a:pt x="378344" y="785891"/>
                  <a:pt x="756688" y="781724"/>
                  <a:pt x="760021" y="650048"/>
                </a:cubicBezTo>
                <a:cubicBezTo>
                  <a:pt x="763354" y="518372"/>
                  <a:pt x="20001" y="0"/>
                  <a:pt x="20001" y="0"/>
                </a:cubicBezTo>
              </a:path>
            </a:pathLst>
          </a:cu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161290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Convective Burst Flight Module</a:t>
            </a:r>
            <a:br>
              <a:rPr lang="en-US" dirty="0" smtClean="0"/>
            </a:br>
            <a:r>
              <a:rPr lang="en-US" dirty="0" err="1" smtClean="0"/>
              <a:t>d</a:t>
            </a:r>
            <a:r>
              <a:rPr lang="en-US" dirty="0" smtClean="0"/>
              <a:t>) </a:t>
            </a:r>
            <a:r>
              <a:rPr lang="en-US" b="1" dirty="0" smtClean="0"/>
              <a:t>Race Track-Across</a:t>
            </a:r>
            <a:endParaRPr lang="en-US" b="1" dirty="0"/>
          </a:p>
        </p:txBody>
      </p:sp>
      <p:sp>
        <p:nvSpPr>
          <p:cNvPr id="17" name="TextBox 16"/>
          <p:cNvSpPr txBox="1"/>
          <p:nvPr/>
        </p:nvSpPr>
        <p:spPr>
          <a:xfrm>
            <a:off x="5055837" y="2946368"/>
            <a:ext cx="3910107" cy="2246769"/>
          </a:xfrm>
          <a:prstGeom prst="rect">
            <a:avLst/>
          </a:prstGeom>
          <a:noFill/>
        </p:spPr>
        <p:txBody>
          <a:bodyPr wrap="square" rtlCol="0">
            <a:spAutoFit/>
          </a:bodyPr>
          <a:lstStyle/>
          <a:p>
            <a:r>
              <a:rPr lang="en-US" sz="2800" dirty="0" smtClean="0"/>
              <a:t>Required Parameters:</a:t>
            </a:r>
          </a:p>
          <a:p>
            <a:pPr marL="569913" indent="-339725">
              <a:buAutoNum type="alphaUcPeriod"/>
            </a:pPr>
            <a:r>
              <a:rPr lang="en-US" sz="2800" dirty="0" smtClean="0">
                <a:solidFill>
                  <a:srgbClr val="FF0000"/>
                </a:solidFill>
              </a:rPr>
              <a:t>Track length</a:t>
            </a:r>
          </a:p>
          <a:p>
            <a:pPr marL="569913" indent="-339725">
              <a:buAutoNum type="alphaUcPeriod"/>
            </a:pPr>
            <a:r>
              <a:rPr lang="en-US" sz="2800" dirty="0" smtClean="0">
                <a:solidFill>
                  <a:srgbClr val="800000"/>
                </a:solidFill>
              </a:rPr>
              <a:t>Pattern rotation or track heading</a:t>
            </a:r>
          </a:p>
          <a:p>
            <a:pPr marL="569913" indent="-339725">
              <a:buFontTx/>
              <a:buAutoNum type="alphaUcPeriod"/>
            </a:pPr>
            <a:r>
              <a:rPr lang="en-US" sz="2800" dirty="0" smtClean="0">
                <a:solidFill>
                  <a:srgbClr val="604A7B"/>
                </a:solidFill>
              </a:rPr>
              <a:t>Path center locations</a:t>
            </a:r>
          </a:p>
        </p:txBody>
      </p:sp>
      <p:sp>
        <p:nvSpPr>
          <p:cNvPr id="16" name="Donut 15"/>
          <p:cNvSpPr/>
          <p:nvPr/>
        </p:nvSpPr>
        <p:spPr>
          <a:xfrm>
            <a:off x="1246424" y="2309024"/>
            <a:ext cx="2909347" cy="299923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loud 20"/>
          <p:cNvSpPr/>
          <p:nvPr/>
        </p:nvSpPr>
        <p:spPr>
          <a:xfrm rot="17370771">
            <a:off x="2740765" y="3486614"/>
            <a:ext cx="1734825" cy="1013105"/>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p:nvPr/>
        </p:nvSpPr>
        <p:spPr>
          <a:xfrm rot="1201056">
            <a:off x="2932023" y="3692285"/>
            <a:ext cx="1309777" cy="682735"/>
          </a:xfrm>
          <a:prstGeom prst="roundRect">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Left Brace 27"/>
          <p:cNvSpPr/>
          <p:nvPr/>
        </p:nvSpPr>
        <p:spPr>
          <a:xfrm rot="17391601" flipV="1">
            <a:off x="3094577" y="3965533"/>
            <a:ext cx="510511" cy="1226078"/>
          </a:xfrm>
          <a:prstGeom prst="leftBrace">
            <a:avLst>
              <a:gd name="adj1" fmla="val 8333"/>
              <a:gd name="adj2" fmla="val 3277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9" name="Straight Connector 28"/>
          <p:cNvCxnSpPr/>
          <p:nvPr/>
        </p:nvCxnSpPr>
        <p:spPr>
          <a:xfrm rot="5400000">
            <a:off x="1343275" y="3857512"/>
            <a:ext cx="3578034" cy="1588"/>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3154644" y="3640472"/>
            <a:ext cx="290008" cy="63337"/>
          </a:xfrm>
          <a:custGeom>
            <a:avLst/>
            <a:gdLst>
              <a:gd name="connsiteX0" fmla="*/ 290008 w 290008"/>
              <a:gd name="connsiteY0" fmla="*/ 0 h 63337"/>
              <a:gd name="connsiteX1" fmla="*/ 130003 w 290008"/>
              <a:gd name="connsiteY1" fmla="*/ 60004 h 63337"/>
              <a:gd name="connsiteX2" fmla="*/ 0 w 290008"/>
              <a:gd name="connsiteY2" fmla="*/ 20001 h 63337"/>
            </a:gdLst>
            <a:ahLst/>
            <a:cxnLst>
              <a:cxn ang="0">
                <a:pos x="connsiteX0" y="connsiteY0"/>
              </a:cxn>
              <a:cxn ang="0">
                <a:pos x="connsiteX1" y="connsiteY1"/>
              </a:cxn>
              <a:cxn ang="0">
                <a:pos x="connsiteX2" y="connsiteY2"/>
              </a:cxn>
            </a:cxnLst>
            <a:rect l="l" t="t" r="r" b="b"/>
            <a:pathLst>
              <a:path w="290008" h="63337">
                <a:moveTo>
                  <a:pt x="290008" y="0"/>
                </a:moveTo>
                <a:cubicBezTo>
                  <a:pt x="234173" y="28335"/>
                  <a:pt x="178338" y="56671"/>
                  <a:pt x="130003" y="60004"/>
                </a:cubicBezTo>
                <a:cubicBezTo>
                  <a:pt x="81668" y="63337"/>
                  <a:pt x="0" y="20001"/>
                  <a:pt x="0" y="20001"/>
                </a:cubicBezTo>
              </a:path>
            </a:pathLst>
          </a:cu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4325369" y="2956369"/>
            <a:ext cx="481848" cy="523220"/>
          </a:xfrm>
          <a:prstGeom prst="rect">
            <a:avLst/>
          </a:prstGeom>
          <a:noFill/>
        </p:spPr>
        <p:txBody>
          <a:bodyPr wrap="none" rtlCol="0">
            <a:spAutoFit/>
          </a:bodyPr>
          <a:lstStyle/>
          <a:p>
            <a:r>
              <a:rPr lang="en-US" sz="2800" b="1" dirty="0">
                <a:solidFill>
                  <a:srgbClr val="800000"/>
                </a:solidFill>
              </a:rPr>
              <a:t>B</a:t>
            </a:r>
            <a:r>
              <a:rPr lang="en-US" sz="2800" b="1" dirty="0" smtClean="0">
                <a:solidFill>
                  <a:srgbClr val="800000"/>
                </a:solidFill>
              </a:rPr>
              <a:t>.</a:t>
            </a:r>
            <a:endParaRPr lang="en-US" sz="2800" b="1" dirty="0">
              <a:solidFill>
                <a:srgbClr val="800000"/>
              </a:solidFill>
            </a:endParaRPr>
          </a:p>
        </p:txBody>
      </p:sp>
      <p:sp>
        <p:nvSpPr>
          <p:cNvPr id="33" name="Freeform 32"/>
          <p:cNvSpPr/>
          <p:nvPr/>
        </p:nvSpPr>
        <p:spPr>
          <a:xfrm>
            <a:off x="3245338" y="3250444"/>
            <a:ext cx="1130031" cy="390028"/>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rgbClr val="8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TextBox 33"/>
          <p:cNvSpPr txBox="1"/>
          <p:nvPr/>
        </p:nvSpPr>
        <p:spPr>
          <a:xfrm rot="1235596">
            <a:off x="3205061" y="4785554"/>
            <a:ext cx="500783" cy="523220"/>
          </a:xfrm>
          <a:prstGeom prst="rect">
            <a:avLst/>
          </a:prstGeom>
          <a:noFill/>
        </p:spPr>
        <p:txBody>
          <a:bodyPr wrap="none" rtlCol="0">
            <a:spAutoFit/>
          </a:bodyPr>
          <a:lstStyle/>
          <a:p>
            <a:r>
              <a:rPr lang="en-US" sz="2800" b="1" dirty="0">
                <a:solidFill>
                  <a:srgbClr val="FF0000"/>
                </a:solidFill>
              </a:rPr>
              <a:t>A</a:t>
            </a:r>
            <a:r>
              <a:rPr lang="en-US" sz="2800" b="1" dirty="0" smtClean="0">
                <a:solidFill>
                  <a:srgbClr val="FF0000"/>
                </a:solidFill>
              </a:rPr>
              <a:t>.</a:t>
            </a:r>
            <a:endParaRPr lang="en-US" sz="2800" b="1" dirty="0">
              <a:solidFill>
                <a:srgbClr val="FF0000"/>
              </a:solidFill>
            </a:endParaRPr>
          </a:p>
        </p:txBody>
      </p:sp>
      <p:sp>
        <p:nvSpPr>
          <p:cNvPr id="7" name="Oval 6"/>
          <p:cNvSpPr/>
          <p:nvPr/>
        </p:nvSpPr>
        <p:spPr>
          <a:xfrm>
            <a:off x="3406552" y="42770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3635152" y="36547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4623832" y="3753826"/>
            <a:ext cx="466769" cy="523220"/>
          </a:xfrm>
          <a:prstGeom prst="rect">
            <a:avLst/>
          </a:prstGeom>
          <a:noFill/>
        </p:spPr>
        <p:txBody>
          <a:bodyPr wrap="none" rtlCol="0">
            <a:spAutoFit/>
          </a:bodyPr>
          <a:lstStyle/>
          <a:p>
            <a:r>
              <a:rPr lang="en-US" sz="2800" b="1" dirty="0">
                <a:solidFill>
                  <a:schemeClr val="accent4">
                    <a:lumMod val="75000"/>
                  </a:schemeClr>
                </a:solidFill>
              </a:rPr>
              <a:t>C</a:t>
            </a:r>
            <a:r>
              <a:rPr lang="en-US" sz="2800" b="1" dirty="0" smtClean="0">
                <a:solidFill>
                  <a:schemeClr val="accent4">
                    <a:lumMod val="75000"/>
                  </a:schemeClr>
                </a:solidFill>
              </a:rPr>
              <a:t>.</a:t>
            </a:r>
            <a:endParaRPr lang="en-US" sz="2800" b="1" dirty="0">
              <a:solidFill>
                <a:schemeClr val="accent4">
                  <a:lumMod val="75000"/>
                </a:schemeClr>
              </a:solidFill>
            </a:endParaRPr>
          </a:p>
        </p:txBody>
      </p:sp>
      <p:sp>
        <p:nvSpPr>
          <p:cNvPr id="37" name="Freeform 36"/>
          <p:cNvSpPr/>
          <p:nvPr/>
        </p:nvSpPr>
        <p:spPr>
          <a:xfrm>
            <a:off x="3472923" y="4130234"/>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Freeform 37"/>
          <p:cNvSpPr/>
          <p:nvPr/>
        </p:nvSpPr>
        <p:spPr>
          <a:xfrm flipV="1">
            <a:off x="3723723" y="3820385"/>
            <a:ext cx="8792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2001039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Convective Burst Flight Module</a:t>
            </a:r>
            <a:br>
              <a:rPr lang="en-US" dirty="0" smtClean="0"/>
            </a:br>
            <a:r>
              <a:rPr lang="en-US" dirty="0" err="1" smtClean="0"/>
              <a:t>d</a:t>
            </a:r>
            <a:r>
              <a:rPr lang="en-US" dirty="0" smtClean="0"/>
              <a:t>) </a:t>
            </a:r>
            <a:r>
              <a:rPr lang="en-US" b="1" dirty="0" smtClean="0"/>
              <a:t>Race Track-Across</a:t>
            </a:r>
            <a:endParaRPr lang="en-US" b="1" dirty="0"/>
          </a:p>
        </p:txBody>
      </p:sp>
      <p:sp>
        <p:nvSpPr>
          <p:cNvPr id="17" name="TextBox 16"/>
          <p:cNvSpPr txBox="1"/>
          <p:nvPr/>
        </p:nvSpPr>
        <p:spPr>
          <a:xfrm>
            <a:off x="5055837" y="2276301"/>
            <a:ext cx="3910107" cy="4216539"/>
          </a:xfrm>
          <a:prstGeom prst="rect">
            <a:avLst/>
          </a:prstGeom>
          <a:noFill/>
        </p:spPr>
        <p:txBody>
          <a:bodyPr wrap="square" rtlCol="0">
            <a:spAutoFit/>
          </a:bodyPr>
          <a:lstStyle/>
          <a:p>
            <a:r>
              <a:rPr lang="en-US" sz="2800" dirty="0" smtClean="0"/>
              <a:t>Required Parameters:</a:t>
            </a:r>
          </a:p>
          <a:p>
            <a:pPr marL="569913" indent="-339725">
              <a:buAutoNum type="alphaUcPeriod"/>
            </a:pPr>
            <a:r>
              <a:rPr lang="en-US" sz="2800" dirty="0" smtClean="0">
                <a:solidFill>
                  <a:srgbClr val="FF0000"/>
                </a:solidFill>
              </a:rPr>
              <a:t>80 km (43 nmi)</a:t>
            </a:r>
          </a:p>
          <a:p>
            <a:pPr marL="569913" indent="-339725">
              <a:buAutoNum type="alphaUcPeriod"/>
            </a:pPr>
            <a:r>
              <a:rPr lang="en-US" sz="2800" dirty="0" smtClean="0">
                <a:solidFill>
                  <a:srgbClr val="800000"/>
                </a:solidFill>
              </a:rPr>
              <a:t>300° and 120°</a:t>
            </a:r>
          </a:p>
          <a:p>
            <a:pPr marL="569913" indent="-339725">
              <a:buAutoNum type="alphaUcPeriod"/>
            </a:pPr>
            <a:r>
              <a:rPr lang="en-US" sz="2800" dirty="0" smtClean="0">
                <a:solidFill>
                  <a:srgbClr val="604A7B"/>
                </a:solidFill>
              </a:rPr>
              <a:t>Lats/Lons of segment midpoints</a:t>
            </a:r>
          </a:p>
          <a:p>
            <a:pPr marL="569913" indent="-339725">
              <a:buAutoNum type="alphaUcPeriod"/>
            </a:pPr>
            <a:endParaRPr lang="en-US" sz="2800" dirty="0" smtClean="0"/>
          </a:p>
          <a:p>
            <a:pPr marL="230188"/>
            <a:r>
              <a:rPr lang="en-US" sz="2400" dirty="0" smtClean="0"/>
              <a:t>Separation of segments by ~30 km would minimize gaps in HIWRAP coverage</a:t>
            </a:r>
          </a:p>
          <a:p>
            <a:pPr marL="569913" indent="-339725"/>
            <a:endParaRPr lang="en-US" sz="2800" dirty="0" smtClean="0">
              <a:solidFill>
                <a:srgbClr val="604A7B"/>
              </a:solidFill>
            </a:endParaRPr>
          </a:p>
        </p:txBody>
      </p:sp>
      <p:sp>
        <p:nvSpPr>
          <p:cNvPr id="16" name="Donut 15"/>
          <p:cNvSpPr/>
          <p:nvPr/>
        </p:nvSpPr>
        <p:spPr>
          <a:xfrm>
            <a:off x="1246424" y="2309024"/>
            <a:ext cx="2909347" cy="299923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loud 20"/>
          <p:cNvSpPr/>
          <p:nvPr/>
        </p:nvSpPr>
        <p:spPr>
          <a:xfrm rot="17370771">
            <a:off x="2740765" y="3486614"/>
            <a:ext cx="1734825" cy="1013105"/>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p:nvPr/>
        </p:nvSpPr>
        <p:spPr>
          <a:xfrm rot="1201056">
            <a:off x="2932023" y="3692285"/>
            <a:ext cx="1309777" cy="682735"/>
          </a:xfrm>
          <a:prstGeom prst="roundRect">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Left Brace 27"/>
          <p:cNvSpPr/>
          <p:nvPr/>
        </p:nvSpPr>
        <p:spPr>
          <a:xfrm rot="17391601" flipV="1">
            <a:off x="3094577" y="3965533"/>
            <a:ext cx="510511" cy="1226078"/>
          </a:xfrm>
          <a:prstGeom prst="leftBrace">
            <a:avLst>
              <a:gd name="adj1" fmla="val 8333"/>
              <a:gd name="adj2" fmla="val 3277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9" name="Straight Connector 28"/>
          <p:cNvCxnSpPr/>
          <p:nvPr/>
        </p:nvCxnSpPr>
        <p:spPr>
          <a:xfrm rot="5400000">
            <a:off x="1343275" y="3857512"/>
            <a:ext cx="3578034" cy="1588"/>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3154644" y="3640472"/>
            <a:ext cx="290008" cy="63337"/>
          </a:xfrm>
          <a:custGeom>
            <a:avLst/>
            <a:gdLst>
              <a:gd name="connsiteX0" fmla="*/ 290008 w 290008"/>
              <a:gd name="connsiteY0" fmla="*/ 0 h 63337"/>
              <a:gd name="connsiteX1" fmla="*/ 130003 w 290008"/>
              <a:gd name="connsiteY1" fmla="*/ 60004 h 63337"/>
              <a:gd name="connsiteX2" fmla="*/ 0 w 290008"/>
              <a:gd name="connsiteY2" fmla="*/ 20001 h 63337"/>
            </a:gdLst>
            <a:ahLst/>
            <a:cxnLst>
              <a:cxn ang="0">
                <a:pos x="connsiteX0" y="connsiteY0"/>
              </a:cxn>
              <a:cxn ang="0">
                <a:pos x="connsiteX1" y="connsiteY1"/>
              </a:cxn>
              <a:cxn ang="0">
                <a:pos x="connsiteX2" y="connsiteY2"/>
              </a:cxn>
            </a:cxnLst>
            <a:rect l="l" t="t" r="r" b="b"/>
            <a:pathLst>
              <a:path w="290008" h="63337">
                <a:moveTo>
                  <a:pt x="290008" y="0"/>
                </a:moveTo>
                <a:cubicBezTo>
                  <a:pt x="234173" y="28335"/>
                  <a:pt x="178338" y="56671"/>
                  <a:pt x="130003" y="60004"/>
                </a:cubicBezTo>
                <a:cubicBezTo>
                  <a:pt x="81668" y="63337"/>
                  <a:pt x="0" y="20001"/>
                  <a:pt x="0" y="20001"/>
                </a:cubicBezTo>
              </a:path>
            </a:pathLst>
          </a:cu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4325369" y="2956369"/>
            <a:ext cx="481848" cy="523220"/>
          </a:xfrm>
          <a:prstGeom prst="rect">
            <a:avLst/>
          </a:prstGeom>
          <a:noFill/>
        </p:spPr>
        <p:txBody>
          <a:bodyPr wrap="none" rtlCol="0">
            <a:spAutoFit/>
          </a:bodyPr>
          <a:lstStyle/>
          <a:p>
            <a:r>
              <a:rPr lang="en-US" sz="2800" b="1" dirty="0">
                <a:solidFill>
                  <a:srgbClr val="800000"/>
                </a:solidFill>
              </a:rPr>
              <a:t>B</a:t>
            </a:r>
            <a:r>
              <a:rPr lang="en-US" sz="2800" b="1" dirty="0" smtClean="0">
                <a:solidFill>
                  <a:srgbClr val="800000"/>
                </a:solidFill>
              </a:rPr>
              <a:t>.</a:t>
            </a:r>
            <a:endParaRPr lang="en-US" sz="2800" b="1" dirty="0">
              <a:solidFill>
                <a:srgbClr val="800000"/>
              </a:solidFill>
            </a:endParaRPr>
          </a:p>
        </p:txBody>
      </p:sp>
      <p:sp>
        <p:nvSpPr>
          <p:cNvPr id="33" name="Freeform 32"/>
          <p:cNvSpPr/>
          <p:nvPr/>
        </p:nvSpPr>
        <p:spPr>
          <a:xfrm>
            <a:off x="3245338" y="3250444"/>
            <a:ext cx="1130031" cy="390028"/>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rgbClr val="8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TextBox 33"/>
          <p:cNvSpPr txBox="1"/>
          <p:nvPr/>
        </p:nvSpPr>
        <p:spPr>
          <a:xfrm rot="1235596">
            <a:off x="3205061" y="4785554"/>
            <a:ext cx="500783" cy="523220"/>
          </a:xfrm>
          <a:prstGeom prst="rect">
            <a:avLst/>
          </a:prstGeom>
          <a:noFill/>
        </p:spPr>
        <p:txBody>
          <a:bodyPr wrap="none" rtlCol="0">
            <a:spAutoFit/>
          </a:bodyPr>
          <a:lstStyle/>
          <a:p>
            <a:r>
              <a:rPr lang="en-US" sz="2800" b="1" dirty="0">
                <a:solidFill>
                  <a:srgbClr val="FF0000"/>
                </a:solidFill>
              </a:rPr>
              <a:t>A</a:t>
            </a:r>
            <a:r>
              <a:rPr lang="en-US" sz="2800" b="1" dirty="0" smtClean="0">
                <a:solidFill>
                  <a:srgbClr val="FF0000"/>
                </a:solidFill>
              </a:rPr>
              <a:t>.</a:t>
            </a:r>
            <a:endParaRPr lang="en-US" sz="2800" b="1" dirty="0">
              <a:solidFill>
                <a:srgbClr val="FF0000"/>
              </a:solidFill>
            </a:endParaRPr>
          </a:p>
        </p:txBody>
      </p:sp>
      <p:sp>
        <p:nvSpPr>
          <p:cNvPr id="7" name="Oval 6"/>
          <p:cNvSpPr/>
          <p:nvPr/>
        </p:nvSpPr>
        <p:spPr>
          <a:xfrm>
            <a:off x="3406552" y="42770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3635152" y="36547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4623832" y="3753826"/>
            <a:ext cx="466769" cy="523220"/>
          </a:xfrm>
          <a:prstGeom prst="rect">
            <a:avLst/>
          </a:prstGeom>
          <a:noFill/>
        </p:spPr>
        <p:txBody>
          <a:bodyPr wrap="none" rtlCol="0">
            <a:spAutoFit/>
          </a:bodyPr>
          <a:lstStyle/>
          <a:p>
            <a:r>
              <a:rPr lang="en-US" sz="2800" b="1" dirty="0">
                <a:solidFill>
                  <a:schemeClr val="accent4">
                    <a:lumMod val="75000"/>
                  </a:schemeClr>
                </a:solidFill>
              </a:rPr>
              <a:t>C</a:t>
            </a:r>
            <a:r>
              <a:rPr lang="en-US" sz="2800" b="1" dirty="0" smtClean="0">
                <a:solidFill>
                  <a:schemeClr val="accent4">
                    <a:lumMod val="75000"/>
                  </a:schemeClr>
                </a:solidFill>
              </a:rPr>
              <a:t>.</a:t>
            </a:r>
            <a:endParaRPr lang="en-US" sz="2800" b="1" dirty="0">
              <a:solidFill>
                <a:schemeClr val="accent4">
                  <a:lumMod val="75000"/>
                </a:schemeClr>
              </a:solidFill>
            </a:endParaRPr>
          </a:p>
        </p:txBody>
      </p:sp>
      <p:sp>
        <p:nvSpPr>
          <p:cNvPr id="37" name="Freeform 36"/>
          <p:cNvSpPr/>
          <p:nvPr/>
        </p:nvSpPr>
        <p:spPr>
          <a:xfrm>
            <a:off x="3472923" y="4130234"/>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Freeform 37"/>
          <p:cNvSpPr/>
          <p:nvPr/>
        </p:nvSpPr>
        <p:spPr>
          <a:xfrm flipV="1">
            <a:off x="3723723" y="3820385"/>
            <a:ext cx="8792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2001039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Convective Burst Flight Module</a:t>
            </a:r>
            <a:br>
              <a:rPr lang="en-US" dirty="0" smtClean="0"/>
            </a:br>
            <a:r>
              <a:rPr lang="en-US" dirty="0"/>
              <a:t>e</a:t>
            </a:r>
            <a:r>
              <a:rPr lang="en-US" dirty="0" smtClean="0"/>
              <a:t>) Race Track-Around</a:t>
            </a:r>
            <a:endParaRPr lang="en-US" dirty="0"/>
          </a:p>
        </p:txBody>
      </p:sp>
      <p:sp>
        <p:nvSpPr>
          <p:cNvPr id="17" name="TextBox 16"/>
          <p:cNvSpPr txBox="1"/>
          <p:nvPr/>
        </p:nvSpPr>
        <p:spPr>
          <a:xfrm>
            <a:off x="5214950" y="3894307"/>
            <a:ext cx="3910107" cy="2246769"/>
          </a:xfrm>
          <a:prstGeom prst="rect">
            <a:avLst/>
          </a:prstGeom>
          <a:noFill/>
        </p:spPr>
        <p:txBody>
          <a:bodyPr wrap="square" rtlCol="0">
            <a:spAutoFit/>
          </a:bodyPr>
          <a:lstStyle/>
          <a:p>
            <a:r>
              <a:rPr lang="en-US" sz="2800" dirty="0" smtClean="0"/>
              <a:t>Required Parameters:</a:t>
            </a:r>
          </a:p>
          <a:p>
            <a:pPr marL="509588" indent="-279400">
              <a:buAutoNum type="alphaUcPeriod"/>
            </a:pPr>
            <a:r>
              <a:rPr lang="en-US" sz="2800" dirty="0" smtClean="0">
                <a:solidFill>
                  <a:srgbClr val="FF0000"/>
                </a:solidFill>
              </a:rPr>
              <a:t> Track length</a:t>
            </a:r>
          </a:p>
          <a:p>
            <a:pPr marL="509588" indent="-279400">
              <a:buAutoNum type="alphaUcPeriod"/>
            </a:pPr>
            <a:r>
              <a:rPr lang="en-US" sz="2800" dirty="0" smtClean="0">
                <a:solidFill>
                  <a:srgbClr val="800000"/>
                </a:solidFill>
              </a:rPr>
              <a:t> Pattern rotation or track heading</a:t>
            </a:r>
          </a:p>
          <a:p>
            <a:pPr marL="509588" indent="-279400">
              <a:buFontTx/>
              <a:buAutoNum type="alphaUcPeriod"/>
            </a:pPr>
            <a:r>
              <a:rPr lang="en-US" sz="2800" dirty="0" smtClean="0">
                <a:solidFill>
                  <a:srgbClr val="604A7B"/>
                </a:solidFill>
              </a:rPr>
              <a:t> Path center locations</a:t>
            </a:r>
          </a:p>
        </p:txBody>
      </p:sp>
      <p:sp>
        <p:nvSpPr>
          <p:cNvPr id="16" name="Donut 15"/>
          <p:cNvSpPr/>
          <p:nvPr/>
        </p:nvSpPr>
        <p:spPr>
          <a:xfrm>
            <a:off x="1246424" y="2309024"/>
            <a:ext cx="2909347" cy="299923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loud 20"/>
          <p:cNvSpPr/>
          <p:nvPr/>
        </p:nvSpPr>
        <p:spPr>
          <a:xfrm rot="17370771">
            <a:off x="2740765" y="3486614"/>
            <a:ext cx="1734825" cy="1013105"/>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Left Brace 27"/>
          <p:cNvSpPr/>
          <p:nvPr/>
        </p:nvSpPr>
        <p:spPr>
          <a:xfrm rot="767167" flipV="1">
            <a:off x="2474985" y="2984773"/>
            <a:ext cx="510511" cy="1621023"/>
          </a:xfrm>
          <a:prstGeom prst="leftBrace">
            <a:avLst>
              <a:gd name="adj1" fmla="val 8333"/>
              <a:gd name="adj2" fmla="val 3277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9" name="Straight Connector 28"/>
          <p:cNvCxnSpPr/>
          <p:nvPr/>
        </p:nvCxnSpPr>
        <p:spPr>
          <a:xfrm rot="5400000">
            <a:off x="2507600" y="3797375"/>
            <a:ext cx="3578034" cy="1588"/>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3985906" y="4642189"/>
            <a:ext cx="290008" cy="63337"/>
          </a:xfrm>
          <a:custGeom>
            <a:avLst/>
            <a:gdLst>
              <a:gd name="connsiteX0" fmla="*/ 290008 w 290008"/>
              <a:gd name="connsiteY0" fmla="*/ 0 h 63337"/>
              <a:gd name="connsiteX1" fmla="*/ 130003 w 290008"/>
              <a:gd name="connsiteY1" fmla="*/ 60004 h 63337"/>
              <a:gd name="connsiteX2" fmla="*/ 0 w 290008"/>
              <a:gd name="connsiteY2" fmla="*/ 20001 h 63337"/>
            </a:gdLst>
            <a:ahLst/>
            <a:cxnLst>
              <a:cxn ang="0">
                <a:pos x="connsiteX0" y="connsiteY0"/>
              </a:cxn>
              <a:cxn ang="0">
                <a:pos x="connsiteX1" y="connsiteY1"/>
              </a:cxn>
              <a:cxn ang="0">
                <a:pos x="connsiteX2" y="connsiteY2"/>
              </a:cxn>
            </a:cxnLst>
            <a:rect l="l" t="t" r="r" b="b"/>
            <a:pathLst>
              <a:path w="290008" h="63337">
                <a:moveTo>
                  <a:pt x="290008" y="0"/>
                </a:moveTo>
                <a:cubicBezTo>
                  <a:pt x="234173" y="28335"/>
                  <a:pt x="178338" y="56671"/>
                  <a:pt x="130003" y="60004"/>
                </a:cubicBezTo>
                <a:cubicBezTo>
                  <a:pt x="81668" y="63337"/>
                  <a:pt x="0" y="20001"/>
                  <a:pt x="0" y="20001"/>
                </a:cubicBezTo>
              </a:path>
            </a:pathLst>
          </a:cu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5024450" y="4936572"/>
            <a:ext cx="368498" cy="369332"/>
          </a:xfrm>
          <a:prstGeom prst="rect">
            <a:avLst/>
          </a:prstGeom>
          <a:noFill/>
        </p:spPr>
        <p:txBody>
          <a:bodyPr wrap="none" rtlCol="0">
            <a:spAutoFit/>
          </a:bodyPr>
          <a:lstStyle/>
          <a:p>
            <a:r>
              <a:rPr lang="en-US" dirty="0">
                <a:solidFill>
                  <a:srgbClr val="800000"/>
                </a:solidFill>
              </a:rPr>
              <a:t>B</a:t>
            </a:r>
            <a:r>
              <a:rPr lang="en-US" dirty="0" smtClean="0">
                <a:solidFill>
                  <a:srgbClr val="800000"/>
                </a:solidFill>
              </a:rPr>
              <a:t>.</a:t>
            </a:r>
            <a:endParaRPr lang="en-US" dirty="0">
              <a:solidFill>
                <a:srgbClr val="800000"/>
              </a:solidFill>
            </a:endParaRPr>
          </a:p>
        </p:txBody>
      </p:sp>
      <p:sp>
        <p:nvSpPr>
          <p:cNvPr id="33" name="Freeform 32"/>
          <p:cNvSpPr/>
          <p:nvPr/>
        </p:nvSpPr>
        <p:spPr>
          <a:xfrm flipV="1">
            <a:off x="4140293" y="4743910"/>
            <a:ext cx="901607" cy="390028"/>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rgbClr val="8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TextBox 33"/>
          <p:cNvSpPr txBox="1"/>
          <p:nvPr/>
        </p:nvSpPr>
        <p:spPr>
          <a:xfrm rot="864276">
            <a:off x="2113687" y="3709642"/>
            <a:ext cx="376500" cy="369332"/>
          </a:xfrm>
          <a:prstGeom prst="rect">
            <a:avLst/>
          </a:prstGeom>
          <a:noFill/>
        </p:spPr>
        <p:txBody>
          <a:bodyPr wrap="none" rtlCol="0">
            <a:spAutoFit/>
          </a:bodyPr>
          <a:lstStyle/>
          <a:p>
            <a:r>
              <a:rPr lang="en-US" dirty="0">
                <a:solidFill>
                  <a:srgbClr val="FF0000"/>
                </a:solidFill>
              </a:rPr>
              <a:t>A</a:t>
            </a:r>
            <a:r>
              <a:rPr lang="en-US" dirty="0" smtClean="0">
                <a:solidFill>
                  <a:srgbClr val="FF0000"/>
                </a:solidFill>
              </a:rPr>
              <a:t>.</a:t>
            </a:r>
            <a:endParaRPr lang="en-US" dirty="0">
              <a:solidFill>
                <a:srgbClr val="FF0000"/>
              </a:solidFill>
            </a:endParaRPr>
          </a:p>
        </p:txBody>
      </p:sp>
      <p:grpSp>
        <p:nvGrpSpPr>
          <p:cNvPr id="2" name="Group 1"/>
          <p:cNvGrpSpPr/>
          <p:nvPr/>
        </p:nvGrpSpPr>
        <p:grpSpPr>
          <a:xfrm rot="15725108">
            <a:off x="2679003" y="3440268"/>
            <a:ext cx="1824064" cy="1099365"/>
            <a:chOff x="2932023" y="3654746"/>
            <a:chExt cx="1309777" cy="749839"/>
          </a:xfrm>
        </p:grpSpPr>
        <p:sp>
          <p:nvSpPr>
            <p:cNvPr id="22" name="Rounded Rectangle 21"/>
            <p:cNvSpPr/>
            <p:nvPr/>
          </p:nvSpPr>
          <p:spPr>
            <a:xfrm rot="1201056">
              <a:off x="2932023" y="3692285"/>
              <a:ext cx="1309777" cy="682735"/>
            </a:xfrm>
            <a:prstGeom prst="roundRect">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3406552" y="42770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3635152" y="36547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6" name="TextBox 35"/>
          <p:cNvSpPr txBox="1"/>
          <p:nvPr/>
        </p:nvSpPr>
        <p:spPr>
          <a:xfrm rot="864276">
            <a:off x="4847552" y="3934029"/>
            <a:ext cx="366018" cy="369332"/>
          </a:xfrm>
          <a:prstGeom prst="rect">
            <a:avLst/>
          </a:prstGeom>
          <a:noFill/>
        </p:spPr>
        <p:txBody>
          <a:bodyPr wrap="none" rtlCol="0">
            <a:spAutoFit/>
          </a:bodyPr>
          <a:lstStyle/>
          <a:p>
            <a:r>
              <a:rPr lang="en-US" dirty="0">
                <a:solidFill>
                  <a:schemeClr val="accent4">
                    <a:lumMod val="75000"/>
                  </a:schemeClr>
                </a:solidFill>
              </a:rPr>
              <a:t>C</a:t>
            </a:r>
            <a:r>
              <a:rPr lang="en-US" dirty="0" smtClean="0">
                <a:solidFill>
                  <a:schemeClr val="accent4">
                    <a:lumMod val="75000"/>
                  </a:schemeClr>
                </a:solidFill>
              </a:rPr>
              <a:t>.</a:t>
            </a:r>
            <a:endParaRPr lang="en-US" dirty="0">
              <a:solidFill>
                <a:schemeClr val="accent4">
                  <a:lumMod val="75000"/>
                </a:schemeClr>
              </a:solidFill>
            </a:endParaRPr>
          </a:p>
        </p:txBody>
      </p:sp>
      <p:sp>
        <p:nvSpPr>
          <p:cNvPr id="37" name="Freeform 36"/>
          <p:cNvSpPr/>
          <p:nvPr/>
        </p:nvSpPr>
        <p:spPr>
          <a:xfrm rot="837555">
            <a:off x="3245338" y="3780009"/>
            <a:ext cx="1680499" cy="23325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Freeform 37"/>
          <p:cNvSpPr/>
          <p:nvPr/>
        </p:nvSpPr>
        <p:spPr>
          <a:xfrm flipV="1">
            <a:off x="4178852" y="4188792"/>
            <a:ext cx="746986" cy="103491"/>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TextBox 2"/>
          <p:cNvSpPr txBox="1"/>
          <p:nvPr/>
        </p:nvSpPr>
        <p:spPr>
          <a:xfrm>
            <a:off x="5214950" y="2009152"/>
            <a:ext cx="3370250" cy="1200328"/>
          </a:xfrm>
          <a:prstGeom prst="rect">
            <a:avLst/>
          </a:prstGeom>
          <a:noFill/>
        </p:spPr>
        <p:txBody>
          <a:bodyPr wrap="square" rtlCol="0">
            <a:spAutoFit/>
          </a:bodyPr>
          <a:lstStyle/>
          <a:p>
            <a:r>
              <a:rPr lang="en-US" sz="2400" dirty="0" smtClean="0"/>
              <a:t>For times when conditions </a:t>
            </a:r>
            <a:r>
              <a:rPr lang="en-US" sz="2400" b="1" dirty="0" smtClean="0"/>
              <a:t>do not allow </a:t>
            </a:r>
            <a:r>
              <a:rPr lang="en-US" sz="2400" dirty="0" smtClean="0"/>
              <a:t>for overflight</a:t>
            </a:r>
            <a:endParaRPr lang="en-US" sz="2400" dirty="0"/>
          </a:p>
        </p:txBody>
      </p:sp>
    </p:spTree>
    <p:extLst>
      <p:ext uri="{BB962C8B-B14F-4D97-AF65-F5344CB8AC3E}">
        <p14:creationId xmlns:p14="http://schemas.microsoft.com/office/powerpoint/2010/main" val="672829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Convective Burst Flight Module</a:t>
            </a:r>
            <a:br>
              <a:rPr lang="en-US" dirty="0" smtClean="0"/>
            </a:br>
            <a:r>
              <a:rPr lang="en-US" dirty="0"/>
              <a:t>f</a:t>
            </a:r>
            <a:r>
              <a:rPr lang="en-US" dirty="0" smtClean="0"/>
              <a:t>) Convective Lawnmower</a:t>
            </a:r>
            <a:endParaRPr lang="en-US" dirty="0"/>
          </a:p>
        </p:txBody>
      </p:sp>
      <p:sp>
        <p:nvSpPr>
          <p:cNvPr id="17" name="TextBox 16"/>
          <p:cNvSpPr txBox="1"/>
          <p:nvPr/>
        </p:nvSpPr>
        <p:spPr>
          <a:xfrm>
            <a:off x="4889794" y="1629015"/>
            <a:ext cx="3910107" cy="5262980"/>
          </a:xfrm>
          <a:prstGeom prst="rect">
            <a:avLst/>
          </a:prstGeom>
          <a:noFill/>
        </p:spPr>
        <p:txBody>
          <a:bodyPr wrap="square" rtlCol="0">
            <a:spAutoFit/>
          </a:bodyPr>
          <a:lstStyle/>
          <a:p>
            <a:r>
              <a:rPr lang="en-US" sz="2800" dirty="0" smtClean="0"/>
              <a:t>Required Parameters:</a:t>
            </a:r>
          </a:p>
          <a:p>
            <a:pPr marL="631825" indent="-401638">
              <a:buAutoNum type="alphaUcPeriod"/>
            </a:pPr>
            <a:r>
              <a:rPr lang="en-US" sz="2800" dirty="0" smtClean="0">
                <a:solidFill>
                  <a:srgbClr val="FF0000"/>
                </a:solidFill>
              </a:rPr>
              <a:t>80 km (43 nmi)</a:t>
            </a:r>
          </a:p>
          <a:p>
            <a:pPr marL="631825" indent="-401638">
              <a:buAutoNum type="alphaUcPeriod"/>
            </a:pPr>
            <a:r>
              <a:rPr lang="en-US" sz="2800" dirty="0" smtClean="0">
                <a:solidFill>
                  <a:srgbClr val="800000"/>
                </a:solidFill>
              </a:rPr>
              <a:t>headings, 120°, 300°, 120°</a:t>
            </a:r>
          </a:p>
          <a:p>
            <a:pPr marL="631825" indent="-401638">
              <a:buFontTx/>
              <a:buAutoNum type="alphaUcPeriod"/>
            </a:pPr>
            <a:r>
              <a:rPr lang="en-US" sz="2800" dirty="0" smtClean="0">
                <a:solidFill>
                  <a:srgbClr val="604A7B"/>
                </a:solidFill>
              </a:rPr>
              <a:t>Lats/Lons of segment midpoints</a:t>
            </a:r>
          </a:p>
          <a:p>
            <a:pPr marL="631825" indent="-401638">
              <a:buFontTx/>
              <a:buAutoNum type="alphaUcPeriod"/>
            </a:pPr>
            <a:endParaRPr lang="en-US" sz="2800" dirty="0">
              <a:solidFill>
                <a:srgbClr val="604A7B"/>
              </a:solidFill>
            </a:endParaRPr>
          </a:p>
          <a:p>
            <a:pPr marL="230187"/>
            <a:r>
              <a:rPr lang="en-US" sz="2800" dirty="0"/>
              <a:t>Separation of segments by ~30 km would minimize gaps in HIWRAP coverage</a:t>
            </a:r>
          </a:p>
          <a:p>
            <a:pPr marL="230187"/>
            <a:endParaRPr lang="en-US" sz="2800" dirty="0" smtClean="0">
              <a:solidFill>
                <a:srgbClr val="604A7B"/>
              </a:solidFill>
            </a:endParaRPr>
          </a:p>
        </p:txBody>
      </p:sp>
      <p:sp>
        <p:nvSpPr>
          <p:cNvPr id="16" name="Donut 15"/>
          <p:cNvSpPr/>
          <p:nvPr/>
        </p:nvSpPr>
        <p:spPr>
          <a:xfrm>
            <a:off x="1246424" y="2309024"/>
            <a:ext cx="2909347" cy="299923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loud 20"/>
          <p:cNvSpPr/>
          <p:nvPr/>
        </p:nvSpPr>
        <p:spPr>
          <a:xfrm rot="17370771">
            <a:off x="2740765" y="3486614"/>
            <a:ext cx="1734825" cy="1013105"/>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Left Brace 27"/>
          <p:cNvSpPr/>
          <p:nvPr/>
        </p:nvSpPr>
        <p:spPr>
          <a:xfrm rot="17319712" flipV="1">
            <a:off x="3205491" y="4117449"/>
            <a:ext cx="510511" cy="1132004"/>
          </a:xfrm>
          <a:prstGeom prst="leftBrace">
            <a:avLst>
              <a:gd name="adj1" fmla="val 8333"/>
              <a:gd name="adj2" fmla="val 3277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9" name="Straight Connector 28"/>
          <p:cNvCxnSpPr/>
          <p:nvPr/>
        </p:nvCxnSpPr>
        <p:spPr>
          <a:xfrm rot="5400000">
            <a:off x="1352067" y="3888046"/>
            <a:ext cx="3578034" cy="1588"/>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3154644" y="3640472"/>
            <a:ext cx="290008" cy="63337"/>
          </a:xfrm>
          <a:custGeom>
            <a:avLst/>
            <a:gdLst>
              <a:gd name="connsiteX0" fmla="*/ 290008 w 290008"/>
              <a:gd name="connsiteY0" fmla="*/ 0 h 63337"/>
              <a:gd name="connsiteX1" fmla="*/ 130003 w 290008"/>
              <a:gd name="connsiteY1" fmla="*/ 60004 h 63337"/>
              <a:gd name="connsiteX2" fmla="*/ 0 w 290008"/>
              <a:gd name="connsiteY2" fmla="*/ 20001 h 63337"/>
            </a:gdLst>
            <a:ahLst/>
            <a:cxnLst>
              <a:cxn ang="0">
                <a:pos x="connsiteX0" y="connsiteY0"/>
              </a:cxn>
              <a:cxn ang="0">
                <a:pos x="connsiteX1" y="connsiteY1"/>
              </a:cxn>
              <a:cxn ang="0">
                <a:pos x="connsiteX2" y="connsiteY2"/>
              </a:cxn>
            </a:cxnLst>
            <a:rect l="l" t="t" r="r" b="b"/>
            <a:pathLst>
              <a:path w="290008" h="63337">
                <a:moveTo>
                  <a:pt x="290008" y="0"/>
                </a:moveTo>
                <a:cubicBezTo>
                  <a:pt x="234173" y="28335"/>
                  <a:pt x="178338" y="56671"/>
                  <a:pt x="130003" y="60004"/>
                </a:cubicBezTo>
                <a:cubicBezTo>
                  <a:pt x="81668" y="63337"/>
                  <a:pt x="0" y="20001"/>
                  <a:pt x="0" y="20001"/>
                </a:cubicBezTo>
              </a:path>
            </a:pathLst>
          </a:cu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4375369" y="3006374"/>
            <a:ext cx="439393" cy="461665"/>
          </a:xfrm>
          <a:prstGeom prst="rect">
            <a:avLst/>
          </a:prstGeom>
          <a:noFill/>
        </p:spPr>
        <p:txBody>
          <a:bodyPr wrap="none" rtlCol="0">
            <a:spAutoFit/>
          </a:bodyPr>
          <a:lstStyle/>
          <a:p>
            <a:r>
              <a:rPr lang="en-US" sz="2400" b="1" dirty="0">
                <a:solidFill>
                  <a:srgbClr val="800000"/>
                </a:solidFill>
              </a:rPr>
              <a:t>B</a:t>
            </a:r>
            <a:r>
              <a:rPr lang="en-US" sz="2400" b="1" dirty="0" smtClean="0">
                <a:solidFill>
                  <a:srgbClr val="800000"/>
                </a:solidFill>
              </a:rPr>
              <a:t>.</a:t>
            </a:r>
            <a:endParaRPr lang="en-US" sz="2400" b="1" dirty="0">
              <a:solidFill>
                <a:srgbClr val="800000"/>
              </a:solidFill>
            </a:endParaRPr>
          </a:p>
        </p:txBody>
      </p:sp>
      <p:sp>
        <p:nvSpPr>
          <p:cNvPr id="33" name="Freeform 32"/>
          <p:cNvSpPr/>
          <p:nvPr/>
        </p:nvSpPr>
        <p:spPr>
          <a:xfrm>
            <a:off x="3245338" y="3250444"/>
            <a:ext cx="1130031" cy="390028"/>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rgbClr val="8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TextBox 33"/>
          <p:cNvSpPr txBox="1"/>
          <p:nvPr/>
        </p:nvSpPr>
        <p:spPr>
          <a:xfrm rot="864276">
            <a:off x="3267640" y="4826332"/>
            <a:ext cx="455624" cy="461665"/>
          </a:xfrm>
          <a:prstGeom prst="rect">
            <a:avLst/>
          </a:prstGeom>
          <a:noFill/>
        </p:spPr>
        <p:txBody>
          <a:bodyPr wrap="none" rtlCol="0">
            <a:spAutoFit/>
          </a:bodyPr>
          <a:lstStyle/>
          <a:p>
            <a:r>
              <a:rPr lang="en-US" sz="2400" b="1" dirty="0">
                <a:solidFill>
                  <a:srgbClr val="FF0000"/>
                </a:solidFill>
              </a:rPr>
              <a:t>A</a:t>
            </a:r>
            <a:r>
              <a:rPr lang="en-US" sz="2400" b="1" dirty="0" smtClean="0">
                <a:solidFill>
                  <a:srgbClr val="FF0000"/>
                </a:solidFill>
              </a:rPr>
              <a:t>.</a:t>
            </a:r>
            <a:endParaRPr lang="en-US" sz="2400" b="1" dirty="0">
              <a:solidFill>
                <a:srgbClr val="FF0000"/>
              </a:solidFill>
            </a:endParaRPr>
          </a:p>
        </p:txBody>
      </p:sp>
      <p:sp>
        <p:nvSpPr>
          <p:cNvPr id="36" name="TextBox 35"/>
          <p:cNvSpPr txBox="1"/>
          <p:nvPr/>
        </p:nvSpPr>
        <p:spPr>
          <a:xfrm rot="864276">
            <a:off x="4782979" y="3863904"/>
            <a:ext cx="429775" cy="461665"/>
          </a:xfrm>
          <a:prstGeom prst="rect">
            <a:avLst/>
          </a:prstGeom>
          <a:noFill/>
        </p:spPr>
        <p:txBody>
          <a:bodyPr wrap="none" rtlCol="0">
            <a:spAutoFit/>
          </a:bodyPr>
          <a:lstStyle/>
          <a:p>
            <a:r>
              <a:rPr lang="en-US" sz="2400" b="1" dirty="0">
                <a:solidFill>
                  <a:schemeClr val="accent4">
                    <a:lumMod val="75000"/>
                  </a:schemeClr>
                </a:solidFill>
              </a:rPr>
              <a:t>C</a:t>
            </a:r>
            <a:r>
              <a:rPr lang="en-US" sz="2400" b="1" dirty="0" smtClean="0">
                <a:solidFill>
                  <a:schemeClr val="accent4">
                    <a:lumMod val="75000"/>
                  </a:schemeClr>
                </a:solidFill>
              </a:rPr>
              <a:t>.</a:t>
            </a:r>
            <a:endParaRPr lang="en-US" sz="2400" b="1" dirty="0">
              <a:solidFill>
                <a:schemeClr val="accent4">
                  <a:lumMod val="75000"/>
                </a:schemeClr>
              </a:solidFill>
            </a:endParaRPr>
          </a:p>
        </p:txBody>
      </p:sp>
      <p:sp>
        <p:nvSpPr>
          <p:cNvPr id="37" name="Freeform 36"/>
          <p:cNvSpPr/>
          <p:nvPr/>
        </p:nvSpPr>
        <p:spPr>
          <a:xfrm>
            <a:off x="3590755" y="4218877"/>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Freeform 2"/>
          <p:cNvSpPr/>
          <p:nvPr/>
        </p:nvSpPr>
        <p:spPr>
          <a:xfrm>
            <a:off x="3003550" y="3517900"/>
            <a:ext cx="1336675" cy="1066800"/>
          </a:xfrm>
          <a:custGeom>
            <a:avLst/>
            <a:gdLst>
              <a:gd name="connsiteX0" fmla="*/ 0 w 1336675"/>
              <a:gd name="connsiteY0" fmla="*/ 717550 h 1066800"/>
              <a:gd name="connsiteX1" fmla="*/ 1092200 w 1336675"/>
              <a:gd name="connsiteY1" fmla="*/ 1066800 h 1066800"/>
              <a:gd name="connsiteX2" fmla="*/ 1206500 w 1336675"/>
              <a:gd name="connsiteY2" fmla="*/ 717550 h 1066800"/>
              <a:gd name="connsiteX3" fmla="*/ 73025 w 1336675"/>
              <a:gd name="connsiteY3" fmla="*/ 333375 h 1066800"/>
              <a:gd name="connsiteX4" fmla="*/ 133350 w 1336675"/>
              <a:gd name="connsiteY4" fmla="*/ 0 h 1066800"/>
              <a:gd name="connsiteX5" fmla="*/ 1336675 w 1336675"/>
              <a:gd name="connsiteY5" fmla="*/ 39687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675" h="1066800">
                <a:moveTo>
                  <a:pt x="0" y="717550"/>
                </a:moveTo>
                <a:lnTo>
                  <a:pt x="1092200" y="1066800"/>
                </a:lnTo>
                <a:lnTo>
                  <a:pt x="1206500" y="717550"/>
                </a:lnTo>
                <a:lnTo>
                  <a:pt x="73025" y="333375"/>
                </a:lnTo>
                <a:lnTo>
                  <a:pt x="133350" y="0"/>
                </a:lnTo>
                <a:lnTo>
                  <a:pt x="1336675" y="396875"/>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Oval 6"/>
          <p:cNvSpPr/>
          <p:nvPr/>
        </p:nvSpPr>
        <p:spPr>
          <a:xfrm>
            <a:off x="3470052" y="43278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3647852" y="3632521"/>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3558952" y="3967197"/>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p:cNvSpPr/>
          <p:nvPr/>
        </p:nvSpPr>
        <p:spPr>
          <a:xfrm rot="1159552">
            <a:off x="3767307" y="3686654"/>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Freeform 23"/>
          <p:cNvSpPr/>
          <p:nvPr/>
        </p:nvSpPr>
        <p:spPr>
          <a:xfrm rot="487291">
            <a:off x="3678407" y="3926080"/>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 name="Straight Arrow Connector 4"/>
          <p:cNvCxnSpPr/>
          <p:nvPr/>
        </p:nvCxnSpPr>
        <p:spPr>
          <a:xfrm>
            <a:off x="3146728" y="4199363"/>
            <a:ext cx="235388" cy="66899"/>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3933413" y="4094736"/>
            <a:ext cx="222358" cy="57242"/>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169514" y="3449085"/>
            <a:ext cx="313614" cy="107620"/>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414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Convective Burst Flight Module</a:t>
            </a:r>
            <a:br>
              <a:rPr lang="en-US" dirty="0" smtClean="0"/>
            </a:br>
            <a:r>
              <a:rPr lang="en-US" dirty="0" smtClean="0"/>
              <a:t>g) Convective Fan</a:t>
            </a:r>
            <a:endParaRPr lang="en-US" dirty="0"/>
          </a:p>
        </p:txBody>
      </p:sp>
      <p:sp>
        <p:nvSpPr>
          <p:cNvPr id="17" name="TextBox 16"/>
          <p:cNvSpPr txBox="1"/>
          <p:nvPr/>
        </p:nvSpPr>
        <p:spPr>
          <a:xfrm>
            <a:off x="4889794" y="1629015"/>
            <a:ext cx="3910107" cy="5262980"/>
          </a:xfrm>
          <a:prstGeom prst="rect">
            <a:avLst/>
          </a:prstGeom>
          <a:noFill/>
        </p:spPr>
        <p:txBody>
          <a:bodyPr wrap="square" rtlCol="0">
            <a:spAutoFit/>
          </a:bodyPr>
          <a:lstStyle/>
          <a:p>
            <a:r>
              <a:rPr lang="en-US" sz="2800" dirty="0" smtClean="0"/>
              <a:t>Required Parameters:</a:t>
            </a:r>
          </a:p>
          <a:p>
            <a:pPr marL="631825" indent="-401638">
              <a:buAutoNum type="alphaUcPeriod"/>
            </a:pPr>
            <a:r>
              <a:rPr lang="en-US" sz="2800" dirty="0" smtClean="0">
                <a:solidFill>
                  <a:srgbClr val="FF0000"/>
                </a:solidFill>
              </a:rPr>
              <a:t>80 km (43 nmi)</a:t>
            </a:r>
          </a:p>
          <a:p>
            <a:pPr marL="631825" indent="-401638">
              <a:buAutoNum type="alphaUcPeriod"/>
            </a:pPr>
            <a:r>
              <a:rPr lang="en-US" sz="2800" dirty="0" smtClean="0">
                <a:solidFill>
                  <a:srgbClr val="800000"/>
                </a:solidFill>
              </a:rPr>
              <a:t>headings, 135°, 120°, 300°</a:t>
            </a:r>
          </a:p>
          <a:p>
            <a:pPr marL="631825" indent="-401638">
              <a:buFontTx/>
              <a:buAutoNum type="alphaUcPeriod"/>
            </a:pPr>
            <a:r>
              <a:rPr lang="en-US" sz="2800" dirty="0" smtClean="0">
                <a:solidFill>
                  <a:srgbClr val="604A7B"/>
                </a:solidFill>
              </a:rPr>
              <a:t>Lats/Lons of segment midpoints</a:t>
            </a:r>
          </a:p>
          <a:p>
            <a:pPr marL="631825" indent="-401638">
              <a:buFontTx/>
              <a:buAutoNum type="alphaUcPeriod"/>
            </a:pPr>
            <a:endParaRPr lang="en-US" sz="2800" dirty="0">
              <a:solidFill>
                <a:srgbClr val="604A7B"/>
              </a:solidFill>
            </a:endParaRPr>
          </a:p>
          <a:p>
            <a:pPr marL="230187"/>
            <a:r>
              <a:rPr lang="en-US" sz="2800" dirty="0"/>
              <a:t>Separation of segments by ~30 km would minimize gaps in HIWRAP coverage</a:t>
            </a:r>
          </a:p>
          <a:p>
            <a:pPr marL="230187"/>
            <a:endParaRPr lang="en-US" sz="2800" dirty="0" smtClean="0">
              <a:solidFill>
                <a:srgbClr val="604A7B"/>
              </a:solidFill>
            </a:endParaRPr>
          </a:p>
        </p:txBody>
      </p:sp>
      <p:sp>
        <p:nvSpPr>
          <p:cNvPr id="16" name="Donut 15"/>
          <p:cNvSpPr/>
          <p:nvPr/>
        </p:nvSpPr>
        <p:spPr>
          <a:xfrm>
            <a:off x="1246424" y="2309024"/>
            <a:ext cx="2909347" cy="299923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loud 20"/>
          <p:cNvSpPr/>
          <p:nvPr/>
        </p:nvSpPr>
        <p:spPr>
          <a:xfrm rot="17370771">
            <a:off x="2740765" y="3486614"/>
            <a:ext cx="1734825" cy="1013105"/>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Left Brace 27"/>
          <p:cNvSpPr/>
          <p:nvPr/>
        </p:nvSpPr>
        <p:spPr>
          <a:xfrm rot="17319712" flipV="1">
            <a:off x="3205491" y="4117449"/>
            <a:ext cx="510511" cy="1132004"/>
          </a:xfrm>
          <a:prstGeom prst="leftBrace">
            <a:avLst>
              <a:gd name="adj1" fmla="val 8333"/>
              <a:gd name="adj2" fmla="val 3277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9" name="Straight Connector 28"/>
          <p:cNvCxnSpPr/>
          <p:nvPr/>
        </p:nvCxnSpPr>
        <p:spPr>
          <a:xfrm rot="5400000">
            <a:off x="1352067" y="3888046"/>
            <a:ext cx="3578034" cy="1588"/>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3154644" y="3640472"/>
            <a:ext cx="290008" cy="63337"/>
          </a:xfrm>
          <a:custGeom>
            <a:avLst/>
            <a:gdLst>
              <a:gd name="connsiteX0" fmla="*/ 290008 w 290008"/>
              <a:gd name="connsiteY0" fmla="*/ 0 h 63337"/>
              <a:gd name="connsiteX1" fmla="*/ 130003 w 290008"/>
              <a:gd name="connsiteY1" fmla="*/ 60004 h 63337"/>
              <a:gd name="connsiteX2" fmla="*/ 0 w 290008"/>
              <a:gd name="connsiteY2" fmla="*/ 20001 h 63337"/>
            </a:gdLst>
            <a:ahLst/>
            <a:cxnLst>
              <a:cxn ang="0">
                <a:pos x="connsiteX0" y="connsiteY0"/>
              </a:cxn>
              <a:cxn ang="0">
                <a:pos x="connsiteX1" y="connsiteY1"/>
              </a:cxn>
              <a:cxn ang="0">
                <a:pos x="connsiteX2" y="connsiteY2"/>
              </a:cxn>
            </a:cxnLst>
            <a:rect l="l" t="t" r="r" b="b"/>
            <a:pathLst>
              <a:path w="290008" h="63337">
                <a:moveTo>
                  <a:pt x="290008" y="0"/>
                </a:moveTo>
                <a:cubicBezTo>
                  <a:pt x="234173" y="28335"/>
                  <a:pt x="178338" y="56671"/>
                  <a:pt x="130003" y="60004"/>
                </a:cubicBezTo>
                <a:cubicBezTo>
                  <a:pt x="81668" y="63337"/>
                  <a:pt x="0" y="20001"/>
                  <a:pt x="0" y="20001"/>
                </a:cubicBezTo>
              </a:path>
            </a:pathLst>
          </a:custGeom>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4375369" y="3006374"/>
            <a:ext cx="439393" cy="461665"/>
          </a:xfrm>
          <a:prstGeom prst="rect">
            <a:avLst/>
          </a:prstGeom>
          <a:noFill/>
        </p:spPr>
        <p:txBody>
          <a:bodyPr wrap="none" rtlCol="0">
            <a:spAutoFit/>
          </a:bodyPr>
          <a:lstStyle/>
          <a:p>
            <a:r>
              <a:rPr lang="en-US" sz="2400" b="1" dirty="0">
                <a:solidFill>
                  <a:srgbClr val="800000"/>
                </a:solidFill>
              </a:rPr>
              <a:t>B</a:t>
            </a:r>
            <a:r>
              <a:rPr lang="en-US" sz="2400" b="1" dirty="0" smtClean="0">
                <a:solidFill>
                  <a:srgbClr val="800000"/>
                </a:solidFill>
              </a:rPr>
              <a:t>.</a:t>
            </a:r>
            <a:endParaRPr lang="en-US" sz="2400" b="1" dirty="0">
              <a:solidFill>
                <a:srgbClr val="800000"/>
              </a:solidFill>
            </a:endParaRPr>
          </a:p>
        </p:txBody>
      </p:sp>
      <p:sp>
        <p:nvSpPr>
          <p:cNvPr id="33" name="Freeform 32"/>
          <p:cNvSpPr/>
          <p:nvPr/>
        </p:nvSpPr>
        <p:spPr>
          <a:xfrm>
            <a:off x="3245338" y="3250444"/>
            <a:ext cx="1130031" cy="390028"/>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rgbClr val="8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TextBox 33"/>
          <p:cNvSpPr txBox="1"/>
          <p:nvPr/>
        </p:nvSpPr>
        <p:spPr>
          <a:xfrm rot="864276">
            <a:off x="3267640" y="4826332"/>
            <a:ext cx="455624" cy="461665"/>
          </a:xfrm>
          <a:prstGeom prst="rect">
            <a:avLst/>
          </a:prstGeom>
          <a:noFill/>
        </p:spPr>
        <p:txBody>
          <a:bodyPr wrap="none" rtlCol="0">
            <a:spAutoFit/>
          </a:bodyPr>
          <a:lstStyle/>
          <a:p>
            <a:r>
              <a:rPr lang="en-US" sz="2400" b="1" dirty="0">
                <a:solidFill>
                  <a:srgbClr val="FF0000"/>
                </a:solidFill>
              </a:rPr>
              <a:t>A</a:t>
            </a:r>
            <a:r>
              <a:rPr lang="en-US" sz="2400" b="1" dirty="0" smtClean="0">
                <a:solidFill>
                  <a:srgbClr val="FF0000"/>
                </a:solidFill>
              </a:rPr>
              <a:t>.</a:t>
            </a:r>
            <a:endParaRPr lang="en-US" sz="2400" b="1" dirty="0">
              <a:solidFill>
                <a:srgbClr val="FF0000"/>
              </a:solidFill>
            </a:endParaRPr>
          </a:p>
        </p:txBody>
      </p:sp>
      <p:sp>
        <p:nvSpPr>
          <p:cNvPr id="36" name="TextBox 35"/>
          <p:cNvSpPr txBox="1"/>
          <p:nvPr/>
        </p:nvSpPr>
        <p:spPr>
          <a:xfrm rot="864276">
            <a:off x="4782979" y="3863904"/>
            <a:ext cx="429775" cy="461665"/>
          </a:xfrm>
          <a:prstGeom prst="rect">
            <a:avLst/>
          </a:prstGeom>
          <a:noFill/>
        </p:spPr>
        <p:txBody>
          <a:bodyPr wrap="none" rtlCol="0">
            <a:spAutoFit/>
          </a:bodyPr>
          <a:lstStyle/>
          <a:p>
            <a:r>
              <a:rPr lang="en-US" sz="2400" b="1" dirty="0">
                <a:solidFill>
                  <a:schemeClr val="accent4">
                    <a:lumMod val="75000"/>
                  </a:schemeClr>
                </a:solidFill>
              </a:rPr>
              <a:t>C</a:t>
            </a:r>
            <a:r>
              <a:rPr lang="en-US" sz="2400" b="1" dirty="0" smtClean="0">
                <a:solidFill>
                  <a:schemeClr val="accent4">
                    <a:lumMod val="75000"/>
                  </a:schemeClr>
                </a:solidFill>
              </a:rPr>
              <a:t>.</a:t>
            </a:r>
            <a:endParaRPr lang="en-US" sz="2400" b="1" dirty="0">
              <a:solidFill>
                <a:schemeClr val="accent4">
                  <a:lumMod val="75000"/>
                </a:schemeClr>
              </a:solidFill>
            </a:endParaRPr>
          </a:p>
        </p:txBody>
      </p:sp>
      <p:sp>
        <p:nvSpPr>
          <p:cNvPr id="37" name="Freeform 36"/>
          <p:cNvSpPr/>
          <p:nvPr/>
        </p:nvSpPr>
        <p:spPr>
          <a:xfrm>
            <a:off x="3590755" y="4218877"/>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Oval 6"/>
          <p:cNvSpPr/>
          <p:nvPr/>
        </p:nvSpPr>
        <p:spPr>
          <a:xfrm>
            <a:off x="3470052" y="4327846"/>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3647852" y="3632521"/>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3558952" y="3967197"/>
            <a:ext cx="127000" cy="12753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p:cNvSpPr/>
          <p:nvPr/>
        </p:nvSpPr>
        <p:spPr>
          <a:xfrm rot="1159552">
            <a:off x="3767307" y="3686654"/>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Freeform 23"/>
          <p:cNvSpPr/>
          <p:nvPr/>
        </p:nvSpPr>
        <p:spPr>
          <a:xfrm rot="487291">
            <a:off x="3678407" y="3926080"/>
            <a:ext cx="1130031" cy="146812"/>
          </a:xfrm>
          <a:custGeom>
            <a:avLst/>
            <a:gdLst>
              <a:gd name="connsiteX0" fmla="*/ 1130031 w 1130031"/>
              <a:gd name="connsiteY0" fmla="*/ 0 h 390028"/>
              <a:gd name="connsiteX1" fmla="*/ 270007 w 1130031"/>
              <a:gd name="connsiteY1" fmla="*/ 100007 h 390028"/>
              <a:gd name="connsiteX2" fmla="*/ 0 w 1130031"/>
              <a:gd name="connsiteY2" fmla="*/ 390028 h 390028"/>
            </a:gdLst>
            <a:ahLst/>
            <a:cxnLst>
              <a:cxn ang="0">
                <a:pos x="connsiteX0" y="connsiteY0"/>
              </a:cxn>
              <a:cxn ang="0">
                <a:pos x="connsiteX1" y="connsiteY1"/>
              </a:cxn>
              <a:cxn ang="0">
                <a:pos x="connsiteX2" y="connsiteY2"/>
              </a:cxn>
            </a:cxnLst>
            <a:rect l="l" t="t" r="r" b="b"/>
            <a:pathLst>
              <a:path w="1130031" h="390028">
                <a:moveTo>
                  <a:pt x="1130031" y="0"/>
                </a:moveTo>
                <a:cubicBezTo>
                  <a:pt x="794188" y="17501"/>
                  <a:pt x="458346" y="35002"/>
                  <a:pt x="270007" y="100007"/>
                </a:cubicBezTo>
                <a:cubicBezTo>
                  <a:pt x="81668" y="165012"/>
                  <a:pt x="0" y="390028"/>
                  <a:pt x="0" y="390028"/>
                </a:cubicBezTo>
              </a:path>
            </a:pathLst>
          </a:custGeom>
          <a:ln>
            <a:solidFill>
              <a:schemeClr val="accent4">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Freeform 1"/>
          <p:cNvSpPr/>
          <p:nvPr/>
        </p:nvSpPr>
        <p:spPr>
          <a:xfrm>
            <a:off x="3042471" y="3648755"/>
            <a:ext cx="1194241" cy="1061455"/>
          </a:xfrm>
          <a:custGeom>
            <a:avLst/>
            <a:gdLst>
              <a:gd name="connsiteX0" fmla="*/ 0 w 1194241"/>
              <a:gd name="connsiteY0" fmla="*/ 417000 h 1061455"/>
              <a:gd name="connsiteX1" fmla="*/ 947810 w 1194241"/>
              <a:gd name="connsiteY1" fmla="*/ 1061455 h 1061455"/>
              <a:gd name="connsiteX2" fmla="*/ 1175285 w 1194241"/>
              <a:gd name="connsiteY2" fmla="*/ 521250 h 1061455"/>
              <a:gd name="connsiteX3" fmla="*/ 18956 w 1194241"/>
              <a:gd name="connsiteY3" fmla="*/ 265364 h 1061455"/>
              <a:gd name="connsiteX4" fmla="*/ 37913 w 1194241"/>
              <a:gd name="connsiteY4" fmla="*/ 161113 h 1061455"/>
              <a:gd name="connsiteX5" fmla="*/ 1194241 w 1194241"/>
              <a:gd name="connsiteY5" fmla="*/ 0 h 10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241" h="1061455">
                <a:moveTo>
                  <a:pt x="0" y="417000"/>
                </a:moveTo>
                <a:lnTo>
                  <a:pt x="947810" y="1061455"/>
                </a:lnTo>
                <a:lnTo>
                  <a:pt x="1175285" y="521250"/>
                </a:lnTo>
                <a:lnTo>
                  <a:pt x="18956" y="265364"/>
                </a:lnTo>
                <a:lnTo>
                  <a:pt x="37913" y="161113"/>
                </a:lnTo>
                <a:lnTo>
                  <a:pt x="1194241"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3161874" y="4054225"/>
            <a:ext cx="260788" cy="18732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3933413" y="4094736"/>
            <a:ext cx="222358" cy="5724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276351" y="3669261"/>
            <a:ext cx="342838" cy="8376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6703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CB Modules</a:t>
            </a:r>
            <a:endParaRPr lang="en-US" dirty="0"/>
          </a:p>
        </p:txBody>
      </p:sp>
      <p:sp>
        <p:nvSpPr>
          <p:cNvPr id="3" name="Content Placeholder 2"/>
          <p:cNvSpPr>
            <a:spLocks noGrp="1"/>
          </p:cNvSpPr>
          <p:nvPr>
            <p:ph idx="1"/>
          </p:nvPr>
        </p:nvSpPr>
        <p:spPr>
          <a:xfrm>
            <a:off x="457200" y="1600200"/>
            <a:ext cx="4660900" cy="4525963"/>
          </a:xfrm>
        </p:spPr>
        <p:txBody>
          <a:bodyPr/>
          <a:lstStyle/>
          <a:p>
            <a:r>
              <a:rPr lang="en-US" dirty="0" smtClean="0"/>
              <a:t>In mature storms, should seldom be used</a:t>
            </a:r>
          </a:p>
          <a:p>
            <a:r>
              <a:rPr lang="en-US" dirty="0" smtClean="0"/>
              <a:t>Best used in weak storms, highly sheared storms (exposed center), and genesis events</a:t>
            </a:r>
            <a:endParaRPr lang="en-US" dirty="0"/>
          </a:p>
        </p:txBody>
      </p:sp>
      <p:sp>
        <p:nvSpPr>
          <p:cNvPr id="4" name="Donut 3"/>
          <p:cNvSpPr/>
          <p:nvPr/>
        </p:nvSpPr>
        <p:spPr>
          <a:xfrm>
            <a:off x="5437424" y="2309024"/>
            <a:ext cx="2909347" cy="2999232"/>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Cloud 4"/>
          <p:cNvSpPr/>
          <p:nvPr/>
        </p:nvSpPr>
        <p:spPr>
          <a:xfrm rot="17370771">
            <a:off x="6931765" y="3486614"/>
            <a:ext cx="1734825" cy="1013105"/>
          </a:xfrm>
          <a:prstGeom prst="cloud">
            <a:avLst/>
          </a:prstGeom>
          <a:solidFill>
            <a:schemeClr val="bg1">
              <a:lumMod val="50000"/>
            </a:schemeClr>
          </a:solidFill>
          <a:ln>
            <a:noFill/>
          </a:ln>
          <a:effectLst>
            <a:outerShdw blurRad="180975" dist="139700" dir="1980000" sx="83000" sy="83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031986" y="1727200"/>
            <a:ext cx="1753492" cy="369332"/>
          </a:xfrm>
          <a:prstGeom prst="rect">
            <a:avLst/>
          </a:prstGeom>
          <a:noFill/>
        </p:spPr>
        <p:txBody>
          <a:bodyPr wrap="none" rtlCol="0">
            <a:spAutoFit/>
          </a:bodyPr>
          <a:lstStyle/>
          <a:p>
            <a:r>
              <a:rPr lang="en-US" dirty="0" smtClean="0"/>
              <a:t>IR cold cloud top</a:t>
            </a:r>
            <a:endParaRPr lang="en-US" dirty="0"/>
          </a:p>
        </p:txBody>
      </p:sp>
      <p:cxnSp>
        <p:nvCxnSpPr>
          <p:cNvPr id="8" name="Straight Arrow Connector 7"/>
          <p:cNvCxnSpPr/>
          <p:nvPr/>
        </p:nvCxnSpPr>
        <p:spPr>
          <a:xfrm flipH="1">
            <a:off x="7810500" y="2096532"/>
            <a:ext cx="228600" cy="1853168"/>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Circular Arrow 8"/>
          <p:cNvSpPr/>
          <p:nvPr/>
        </p:nvSpPr>
        <p:spPr>
          <a:xfrm rot="12741934" flipH="1">
            <a:off x="5425019" y="2667252"/>
            <a:ext cx="2783629" cy="2552356"/>
          </a:xfrm>
          <a:prstGeom prst="circularArrow">
            <a:avLst/>
          </a:prstGeom>
          <a:solidFill>
            <a:srgbClr val="604A7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6629151" y="4811059"/>
            <a:ext cx="1517926" cy="646331"/>
          </a:xfrm>
          <a:prstGeom prst="rect">
            <a:avLst/>
          </a:prstGeom>
          <a:noFill/>
        </p:spPr>
        <p:txBody>
          <a:bodyPr wrap="none" rtlCol="0">
            <a:spAutoFit/>
          </a:bodyPr>
          <a:lstStyle/>
          <a:p>
            <a:r>
              <a:rPr lang="en-US" dirty="0" smtClean="0"/>
              <a:t>Upper portion </a:t>
            </a:r>
          </a:p>
          <a:p>
            <a:r>
              <a:rPr lang="en-US" dirty="0" smtClean="0"/>
              <a:t>of updraft</a:t>
            </a:r>
            <a:endParaRPr lang="en-US" dirty="0"/>
          </a:p>
        </p:txBody>
      </p:sp>
      <p:sp>
        <p:nvSpPr>
          <p:cNvPr id="11" name="TextBox 10"/>
          <p:cNvSpPr txBox="1"/>
          <p:nvPr/>
        </p:nvSpPr>
        <p:spPr>
          <a:xfrm>
            <a:off x="5118100" y="2683208"/>
            <a:ext cx="1511051" cy="646331"/>
          </a:xfrm>
          <a:prstGeom prst="rect">
            <a:avLst/>
          </a:prstGeom>
          <a:noFill/>
        </p:spPr>
        <p:txBody>
          <a:bodyPr wrap="none" rtlCol="0">
            <a:spAutoFit/>
          </a:bodyPr>
          <a:lstStyle/>
          <a:p>
            <a:r>
              <a:rPr lang="en-US" dirty="0" smtClean="0"/>
              <a:t>Lower portion </a:t>
            </a:r>
          </a:p>
          <a:p>
            <a:r>
              <a:rPr lang="en-US" dirty="0" smtClean="0"/>
              <a:t>of updraft</a:t>
            </a:r>
            <a:endParaRPr lang="en-US" dirty="0"/>
          </a:p>
        </p:txBody>
      </p:sp>
    </p:spTree>
    <p:extLst>
      <p:ext uri="{BB962C8B-B14F-4D97-AF65-F5344CB8AC3E}">
        <p14:creationId xmlns:p14="http://schemas.microsoft.com/office/powerpoint/2010/main" val="120276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156" y="268924"/>
            <a:ext cx="5283689" cy="806768"/>
          </a:xfrm>
        </p:spPr>
        <p:txBody>
          <a:bodyPr>
            <a:normAutofit/>
          </a:bodyPr>
          <a:lstStyle/>
          <a:p>
            <a:r>
              <a:rPr lang="en-US" dirty="0" smtClean="0"/>
              <a:t>AV-1 Flight Strategies</a:t>
            </a:r>
            <a:endParaRPr lang="en-US" dirty="0"/>
          </a:p>
        </p:txBody>
      </p:sp>
      <p:sp>
        <p:nvSpPr>
          <p:cNvPr id="6" name="TextBox 5"/>
          <p:cNvSpPr txBox="1"/>
          <p:nvPr/>
        </p:nvSpPr>
        <p:spPr>
          <a:xfrm>
            <a:off x="4385350" y="1646912"/>
            <a:ext cx="3879348" cy="3139321"/>
          </a:xfrm>
          <a:prstGeom prst="rect">
            <a:avLst/>
          </a:prstGeom>
          <a:noFill/>
        </p:spPr>
        <p:txBody>
          <a:bodyPr wrap="square" rtlCol="0">
            <a:spAutoFit/>
          </a:bodyPr>
          <a:lstStyle/>
          <a:p>
            <a:r>
              <a:rPr lang="en-US" dirty="0" smtClean="0"/>
              <a:t>For mature, more symmetric storms, a</a:t>
            </a:r>
          </a:p>
          <a:p>
            <a:r>
              <a:rPr lang="en-US" dirty="0" smtClean="0"/>
              <a:t>repeating pattern such as the butterfly pattern works well.</a:t>
            </a:r>
          </a:p>
          <a:p>
            <a:endParaRPr lang="en-US" dirty="0"/>
          </a:p>
          <a:p>
            <a:r>
              <a:rPr lang="en-US" dirty="0" smtClean="0"/>
              <a:t>Leg lengths can be varied depending on the desired number of eye crossings </a:t>
            </a:r>
            <a:r>
              <a:rPr lang="en-US" dirty="0" err="1" smtClean="0"/>
              <a:t>vs</a:t>
            </a:r>
            <a:r>
              <a:rPr lang="en-US" dirty="0" smtClean="0"/>
              <a:t> getting outer band structure</a:t>
            </a:r>
          </a:p>
          <a:p>
            <a:endParaRPr lang="en-US" dirty="0"/>
          </a:p>
          <a:p>
            <a:r>
              <a:rPr lang="en-US" dirty="0" smtClean="0"/>
              <a:t>Headings can be adjusted to align tangential line segments with convective features</a:t>
            </a:r>
            <a:endParaRPr lang="en-US" dirty="0"/>
          </a:p>
        </p:txBody>
      </p:sp>
      <p:pic>
        <p:nvPicPr>
          <p:cNvPr id="7" name="Picture 6" descr="Earl_ma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303020"/>
            <a:ext cx="3975100" cy="3975100"/>
          </a:xfrm>
          <a:prstGeom prst="rect">
            <a:avLst/>
          </a:prstGeom>
        </p:spPr>
      </p:pic>
    </p:spTree>
    <p:extLst>
      <p:ext uri="{BB962C8B-B14F-4D97-AF65-F5344CB8AC3E}">
        <p14:creationId xmlns:p14="http://schemas.microsoft.com/office/powerpoint/2010/main" val="857259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elen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6845830" cy="6858000"/>
          </a:xfrm>
          <a:prstGeom prst="rect">
            <a:avLst/>
          </a:prstGeom>
        </p:spPr>
      </p:pic>
      <p:sp>
        <p:nvSpPr>
          <p:cNvPr id="2" name="Title 1"/>
          <p:cNvSpPr>
            <a:spLocks noGrp="1"/>
          </p:cNvSpPr>
          <p:nvPr>
            <p:ph type="title"/>
          </p:nvPr>
        </p:nvSpPr>
        <p:spPr>
          <a:xfrm>
            <a:off x="3403110" y="274638"/>
            <a:ext cx="5283689" cy="806768"/>
          </a:xfrm>
        </p:spPr>
        <p:txBody>
          <a:bodyPr>
            <a:normAutofit/>
          </a:bodyPr>
          <a:lstStyle/>
          <a:p>
            <a:r>
              <a:rPr lang="en-US" dirty="0" smtClean="0"/>
              <a:t>AV-1 Flight Strategies</a:t>
            </a:r>
            <a:endParaRPr lang="en-US" dirty="0"/>
          </a:p>
        </p:txBody>
      </p:sp>
      <p:sp>
        <p:nvSpPr>
          <p:cNvPr id="4" name="TextBox 3"/>
          <p:cNvSpPr txBox="1"/>
          <p:nvPr/>
        </p:nvSpPr>
        <p:spPr>
          <a:xfrm>
            <a:off x="3770211" y="1101249"/>
            <a:ext cx="5020332" cy="923330"/>
          </a:xfrm>
          <a:prstGeom prst="rect">
            <a:avLst/>
          </a:prstGeom>
          <a:noFill/>
        </p:spPr>
        <p:txBody>
          <a:bodyPr wrap="square" rtlCol="0">
            <a:spAutoFit/>
          </a:bodyPr>
          <a:lstStyle/>
          <a:p>
            <a:r>
              <a:rPr lang="en-US" dirty="0" smtClean="0"/>
              <a:t>For dry air intrusion events or when center is not well define, a broad survey pattern can be done first followed by a smaller repeating pattern</a:t>
            </a:r>
            <a:endParaRPr lang="en-US" dirty="0"/>
          </a:p>
        </p:txBody>
      </p:sp>
      <p:cxnSp>
        <p:nvCxnSpPr>
          <p:cNvPr id="13" name="Straight Arrow Connector 12"/>
          <p:cNvCxnSpPr/>
          <p:nvPr/>
        </p:nvCxnSpPr>
        <p:spPr>
          <a:xfrm>
            <a:off x="1090083" y="636693"/>
            <a:ext cx="254000" cy="2010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8027" y="1295400"/>
            <a:ext cx="8466" cy="325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900767" y="2300393"/>
            <a:ext cx="283633" cy="1735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1992207" y="1909233"/>
            <a:ext cx="224366" cy="1153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960967" y="1727200"/>
            <a:ext cx="4233" cy="297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193381" y="2024579"/>
            <a:ext cx="264584" cy="1682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1905000" y="1152313"/>
            <a:ext cx="228600" cy="127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82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156" y="274638"/>
            <a:ext cx="5283689" cy="806768"/>
          </a:xfrm>
        </p:spPr>
        <p:txBody>
          <a:bodyPr>
            <a:normAutofit/>
          </a:bodyPr>
          <a:lstStyle/>
          <a:p>
            <a:r>
              <a:rPr lang="en-US" dirty="0" smtClean="0"/>
              <a:t>AV-1 Flight Strategies</a:t>
            </a:r>
            <a:endParaRPr lang="en-US" dirty="0"/>
          </a:p>
        </p:txBody>
      </p:sp>
      <p:sp>
        <p:nvSpPr>
          <p:cNvPr id="4" name="TextBox 3"/>
          <p:cNvSpPr txBox="1"/>
          <p:nvPr/>
        </p:nvSpPr>
        <p:spPr>
          <a:xfrm>
            <a:off x="4420451" y="1924209"/>
            <a:ext cx="3534829" cy="923330"/>
          </a:xfrm>
          <a:prstGeom prst="rect">
            <a:avLst/>
          </a:prstGeom>
          <a:noFill/>
        </p:spPr>
        <p:txBody>
          <a:bodyPr wrap="square" rtlCol="0">
            <a:spAutoFit/>
          </a:bodyPr>
          <a:lstStyle/>
          <a:p>
            <a:r>
              <a:rPr lang="en-US" dirty="0" smtClean="0"/>
              <a:t>Broad butterfly survey ~ 4-5 hours.</a:t>
            </a:r>
          </a:p>
          <a:p>
            <a:endParaRPr lang="en-US" dirty="0"/>
          </a:p>
          <a:p>
            <a:r>
              <a:rPr lang="en-US" dirty="0" smtClean="0"/>
              <a:t>Can perform shortened survey</a:t>
            </a:r>
            <a:endParaRPr lang="en-US" dirty="0"/>
          </a:p>
        </p:txBody>
      </p:sp>
      <p:pic>
        <p:nvPicPr>
          <p:cNvPr id="14" name="Picture 13" descr="Helene_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1447800"/>
            <a:ext cx="4018280" cy="4018280"/>
          </a:xfrm>
          <a:prstGeom prst="rect">
            <a:avLst/>
          </a:prstGeom>
        </p:spPr>
      </p:pic>
    </p:spTree>
    <p:extLst>
      <p:ext uri="{BB962C8B-B14F-4D97-AF65-F5344CB8AC3E}">
        <p14:creationId xmlns:p14="http://schemas.microsoft.com/office/powerpoint/2010/main" val="1616463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494" y="1225467"/>
            <a:ext cx="8304401" cy="5909309"/>
          </a:xfrm>
          <a:prstGeom prst="rect">
            <a:avLst/>
          </a:prstGeom>
          <a:noFill/>
        </p:spPr>
        <p:txBody>
          <a:bodyPr wrap="square" rtlCol="0">
            <a:spAutoFit/>
          </a:bodyPr>
          <a:lstStyle/>
          <a:p>
            <a:pPr marL="342900" lvl="0" indent="-342900">
              <a:buFont typeface="Arial"/>
              <a:buChar char="•"/>
            </a:pPr>
            <a:r>
              <a:rPr lang="en-US" sz="2400" dirty="0"/>
              <a:t>Forecast briefings for 2012 were held at 0800 and 2000 LST, but they will be moved back to 0830 and 2030 LST (1230Z and 0030Z) so that 0600Z and 1800Z model guidance (in particular NCEP-GFS) can be examined</a:t>
            </a:r>
            <a:r>
              <a:rPr lang="en-US" sz="2400" dirty="0" smtClean="0"/>
              <a:t>.</a:t>
            </a:r>
          </a:p>
          <a:p>
            <a:pPr marL="342900" lvl="0" indent="-342900">
              <a:buFont typeface="Arial"/>
              <a:buChar char="•"/>
            </a:pPr>
            <a:endParaRPr lang="en-US" sz="2400" dirty="0"/>
          </a:p>
          <a:p>
            <a:pPr marL="342900" indent="-342900">
              <a:buFont typeface="Arial"/>
              <a:buChar char="•"/>
            </a:pPr>
            <a:r>
              <a:rPr lang="en-US" sz="2400" dirty="0"/>
              <a:t>Forecasters should call in to HRD forecast discussions when possible</a:t>
            </a:r>
            <a:r>
              <a:rPr lang="en-US" sz="2400" dirty="0" smtClean="0"/>
              <a:t>.</a:t>
            </a:r>
          </a:p>
          <a:p>
            <a:pPr marL="342900" indent="-342900">
              <a:buFont typeface="Arial"/>
              <a:buChar char="•"/>
            </a:pPr>
            <a:endParaRPr lang="en-US" sz="2400" dirty="0"/>
          </a:p>
          <a:p>
            <a:pPr marL="342900" indent="-342900">
              <a:buFont typeface="Arial"/>
              <a:buChar char="•"/>
            </a:pPr>
            <a:r>
              <a:rPr lang="en-US" sz="2400" dirty="0" smtClean="0"/>
              <a:t>A written discussion should accompany the forecaster briefing</a:t>
            </a:r>
          </a:p>
          <a:p>
            <a:pPr marL="342900" indent="-342900">
              <a:buFont typeface="Arial"/>
              <a:buChar char="•"/>
            </a:pPr>
            <a:endParaRPr lang="en-US" sz="2400" dirty="0"/>
          </a:p>
          <a:p>
            <a:pPr marL="342900" indent="-342900">
              <a:buFont typeface="Arial"/>
              <a:buChar char="•"/>
            </a:pPr>
            <a:r>
              <a:rPr lang="en-US" sz="2400" dirty="0" smtClean="0"/>
              <a:t>Forecasters should communicate/update one another at the shift change to maintain continuity in knowledge/awareness</a:t>
            </a:r>
            <a:endParaRPr lang="en-US" sz="2400" dirty="0"/>
          </a:p>
          <a:p>
            <a:pPr marL="342900" lvl="0" indent="-342900">
              <a:buFont typeface="Arial"/>
              <a:buChar char="•"/>
            </a:pPr>
            <a:endParaRPr lang="en-US" sz="2400" dirty="0" smtClean="0"/>
          </a:p>
          <a:p>
            <a:pPr marL="342900" lvl="0" indent="-342900">
              <a:buFont typeface="Arial"/>
              <a:buChar char="•"/>
            </a:pPr>
            <a:endParaRPr lang="en-US" sz="2400" dirty="0" smtClean="0"/>
          </a:p>
          <a:p>
            <a:pPr lvl="0"/>
            <a:endParaRPr lang="en-US" sz="2400" dirty="0"/>
          </a:p>
          <a:p>
            <a:endParaRPr lang="en-US" dirty="0"/>
          </a:p>
        </p:txBody>
      </p:sp>
      <p:sp>
        <p:nvSpPr>
          <p:cNvPr id="2" name="TextBox 1"/>
          <p:cNvSpPr txBox="1"/>
          <p:nvPr/>
        </p:nvSpPr>
        <p:spPr>
          <a:xfrm>
            <a:off x="777969" y="366141"/>
            <a:ext cx="7848338" cy="646331"/>
          </a:xfrm>
          <a:prstGeom prst="rect">
            <a:avLst/>
          </a:prstGeom>
          <a:noFill/>
        </p:spPr>
        <p:txBody>
          <a:bodyPr wrap="square" rtlCol="0">
            <a:spAutoFit/>
          </a:bodyPr>
          <a:lstStyle/>
          <a:p>
            <a:r>
              <a:rPr lang="en-US" sz="3600" dirty="0" smtClean="0"/>
              <a:t>GENERAL RESPONSIBILITIES/COMMENTS</a:t>
            </a:r>
            <a:endParaRPr lang="en-US" sz="3600" dirty="0"/>
          </a:p>
        </p:txBody>
      </p:sp>
    </p:spTree>
    <p:extLst>
      <p:ext uri="{BB962C8B-B14F-4D97-AF65-F5344CB8AC3E}">
        <p14:creationId xmlns:p14="http://schemas.microsoft.com/office/powerpoint/2010/main" val="39455844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156" y="255377"/>
            <a:ext cx="5283689" cy="806768"/>
          </a:xfrm>
        </p:spPr>
        <p:txBody>
          <a:bodyPr>
            <a:normAutofit/>
          </a:bodyPr>
          <a:lstStyle/>
          <a:p>
            <a:r>
              <a:rPr lang="en-US" dirty="0" smtClean="0"/>
              <a:t>AV-1 Flight Strategies</a:t>
            </a:r>
            <a:endParaRPr lang="en-US" dirty="0"/>
          </a:p>
        </p:txBody>
      </p:sp>
      <p:sp>
        <p:nvSpPr>
          <p:cNvPr id="4" name="TextBox 3"/>
          <p:cNvSpPr txBox="1"/>
          <p:nvPr/>
        </p:nvSpPr>
        <p:spPr>
          <a:xfrm>
            <a:off x="5080000" y="1725667"/>
            <a:ext cx="3280833" cy="1754327"/>
          </a:xfrm>
          <a:prstGeom prst="rect">
            <a:avLst/>
          </a:prstGeom>
          <a:noFill/>
        </p:spPr>
        <p:txBody>
          <a:bodyPr wrap="square" rtlCol="0">
            <a:spAutoFit/>
          </a:bodyPr>
          <a:lstStyle/>
          <a:p>
            <a:r>
              <a:rPr lang="en-US" dirty="0" smtClean="0"/>
              <a:t>For many storms, butterfly pattern will be the default.</a:t>
            </a:r>
          </a:p>
          <a:p>
            <a:endParaRPr lang="en-US" dirty="0"/>
          </a:p>
          <a:p>
            <a:r>
              <a:rPr lang="en-US" dirty="0" smtClean="0"/>
              <a:t>If alternative pattern is performed, return to default right after.</a:t>
            </a:r>
            <a:endParaRPr lang="en-US" dirty="0"/>
          </a:p>
        </p:txBody>
      </p:sp>
      <p:pic>
        <p:nvPicPr>
          <p:cNvPr id="6" name="Picture 5" descr="Helene_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 y="1247140"/>
            <a:ext cx="4632960" cy="4632960"/>
          </a:xfrm>
          <a:prstGeom prst="rect">
            <a:avLst/>
          </a:prstGeom>
        </p:spPr>
      </p:pic>
    </p:spTree>
    <p:extLst>
      <p:ext uri="{BB962C8B-B14F-4D97-AF65-F5344CB8AC3E}">
        <p14:creationId xmlns:p14="http://schemas.microsoft.com/office/powerpoint/2010/main" val="13424448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enesis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9216"/>
            <a:ext cx="9144000" cy="4553712"/>
          </a:xfrm>
          <a:prstGeom prst="rect">
            <a:avLst/>
          </a:prstGeom>
        </p:spPr>
      </p:pic>
      <p:sp>
        <p:nvSpPr>
          <p:cNvPr id="2" name="Title 1"/>
          <p:cNvSpPr>
            <a:spLocks noGrp="1"/>
          </p:cNvSpPr>
          <p:nvPr>
            <p:ph type="title"/>
          </p:nvPr>
        </p:nvSpPr>
        <p:spPr>
          <a:xfrm>
            <a:off x="1930156" y="192908"/>
            <a:ext cx="5283689" cy="806768"/>
          </a:xfrm>
        </p:spPr>
        <p:txBody>
          <a:bodyPr>
            <a:normAutofit/>
          </a:bodyPr>
          <a:lstStyle/>
          <a:p>
            <a:r>
              <a:rPr lang="en-US" dirty="0" smtClean="0"/>
              <a:t>AV-1 Flight Strategies</a:t>
            </a:r>
            <a:endParaRPr lang="en-US" dirty="0"/>
          </a:p>
        </p:txBody>
      </p:sp>
      <p:sp>
        <p:nvSpPr>
          <p:cNvPr id="6" name="TextBox 5"/>
          <p:cNvSpPr txBox="1"/>
          <p:nvPr/>
        </p:nvSpPr>
        <p:spPr>
          <a:xfrm>
            <a:off x="1021926" y="1098888"/>
            <a:ext cx="6627633" cy="1200328"/>
          </a:xfrm>
          <a:prstGeom prst="rect">
            <a:avLst/>
          </a:prstGeom>
          <a:noFill/>
        </p:spPr>
        <p:txBody>
          <a:bodyPr wrap="square" rtlCol="0">
            <a:spAutoFit/>
          </a:bodyPr>
          <a:lstStyle/>
          <a:p>
            <a:r>
              <a:rPr lang="en-US" sz="2400" dirty="0" smtClean="0"/>
              <a:t>For weakly organized,  asymmetric storms, an initial survey should be done followed by other modules</a:t>
            </a:r>
          </a:p>
          <a:p>
            <a:endParaRPr lang="en-US" sz="2400" dirty="0"/>
          </a:p>
        </p:txBody>
      </p:sp>
      <p:cxnSp>
        <p:nvCxnSpPr>
          <p:cNvPr id="7" name="Straight Arrow Connector 6"/>
          <p:cNvCxnSpPr/>
          <p:nvPr/>
        </p:nvCxnSpPr>
        <p:spPr>
          <a:xfrm>
            <a:off x="1214967" y="3031067"/>
            <a:ext cx="300566" cy="2159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087033" y="3831167"/>
            <a:ext cx="93134" cy="30056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633133" y="4677833"/>
            <a:ext cx="194734" cy="22013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438400" y="4279900"/>
            <a:ext cx="389467" cy="5926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85900" y="4445000"/>
            <a:ext cx="93133" cy="26246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993900" y="4445000"/>
            <a:ext cx="186267" cy="19473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180167" y="3589867"/>
            <a:ext cx="325966" cy="5503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0576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lstStyle/>
          <a:p>
            <a:r>
              <a:rPr lang="en-US" dirty="0" smtClean="0"/>
              <a:t>Mission Selection</a:t>
            </a:r>
            <a:endParaRPr lang="en-US" dirty="0"/>
          </a:p>
        </p:txBody>
      </p:sp>
      <p:sp>
        <p:nvSpPr>
          <p:cNvPr id="3" name="Content Placeholder 2"/>
          <p:cNvSpPr>
            <a:spLocks noGrp="1"/>
          </p:cNvSpPr>
          <p:nvPr>
            <p:ph idx="1"/>
          </p:nvPr>
        </p:nvSpPr>
        <p:spPr>
          <a:xfrm>
            <a:off x="457200" y="1041400"/>
            <a:ext cx="8229600" cy="5084763"/>
          </a:xfrm>
        </p:spPr>
        <p:txBody>
          <a:bodyPr>
            <a:normAutofit fontScale="92500" lnSpcReduction="20000"/>
          </a:bodyPr>
          <a:lstStyle/>
          <a:p>
            <a:pPr lvl="0"/>
            <a:r>
              <a:rPr lang="en-US" dirty="0"/>
              <a:t>Relevance </a:t>
            </a:r>
          </a:p>
          <a:p>
            <a:pPr lvl="1"/>
            <a:r>
              <a:rPr lang="en-US" dirty="0"/>
              <a:t>Will it address core mission goals</a:t>
            </a:r>
          </a:p>
          <a:p>
            <a:pPr lvl="1"/>
            <a:r>
              <a:rPr lang="en-US" dirty="0"/>
              <a:t>Will it involve a single flight or multiple </a:t>
            </a:r>
            <a:r>
              <a:rPr lang="en-US" dirty="0" smtClean="0"/>
              <a:t>flights</a:t>
            </a:r>
            <a:endParaRPr lang="en-US" dirty="0"/>
          </a:p>
          <a:p>
            <a:pPr lvl="1"/>
            <a:r>
              <a:rPr lang="en-US" dirty="0"/>
              <a:t>Additional targets expected soon?</a:t>
            </a:r>
          </a:p>
          <a:p>
            <a:pPr lvl="0"/>
            <a:r>
              <a:rPr lang="en-US" dirty="0"/>
              <a:t>Storm location and time-on-station (generally should be west of 40°W)</a:t>
            </a:r>
          </a:p>
          <a:p>
            <a:pPr lvl="0"/>
            <a:r>
              <a:rPr lang="en-US" dirty="0"/>
              <a:t>Partner (NOAA, USAF) flights</a:t>
            </a:r>
          </a:p>
          <a:p>
            <a:pPr lvl="0"/>
            <a:r>
              <a:rPr lang="en-US" dirty="0"/>
              <a:t>Flight difficulties </a:t>
            </a:r>
          </a:p>
          <a:p>
            <a:pPr lvl="1"/>
            <a:r>
              <a:rPr lang="en-US" dirty="0"/>
              <a:t>Too many islands, e.g., Bahamas</a:t>
            </a:r>
          </a:p>
          <a:p>
            <a:pPr lvl="1"/>
            <a:r>
              <a:rPr lang="en-US" dirty="0"/>
              <a:t>Too many FIR boundaries</a:t>
            </a:r>
          </a:p>
          <a:p>
            <a:pPr lvl="1"/>
            <a:r>
              <a:rPr lang="en-US" dirty="0"/>
              <a:t>Too close to coast (perhaps more an issue for the environmental GH)</a:t>
            </a:r>
          </a:p>
          <a:p>
            <a:endParaRPr lang="en-US" dirty="0"/>
          </a:p>
        </p:txBody>
      </p:sp>
    </p:spTree>
    <p:extLst>
      <p:ext uri="{BB962C8B-B14F-4D97-AF65-F5344CB8AC3E}">
        <p14:creationId xmlns:p14="http://schemas.microsoft.com/office/powerpoint/2010/main" val="3432712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0304"/>
            <a:ext cx="8229600" cy="702222"/>
          </a:xfrm>
        </p:spPr>
        <p:txBody>
          <a:bodyPr>
            <a:normAutofit fontScale="90000"/>
          </a:bodyPr>
          <a:lstStyle/>
          <a:p>
            <a:r>
              <a:rPr lang="en-US" sz="4000" b="1" dirty="0" smtClean="0">
                <a:latin typeface="Arial"/>
                <a:cs typeface="Arial"/>
              </a:rPr>
              <a:t>PayMOF Operations: General Rules</a:t>
            </a:r>
            <a:endParaRPr lang="en-US" sz="4000" b="1" dirty="0">
              <a:latin typeface="Arial"/>
              <a:cs typeface="Arial"/>
            </a:endParaRPr>
          </a:p>
        </p:txBody>
      </p:sp>
      <p:sp>
        <p:nvSpPr>
          <p:cNvPr id="5" name="Content Placeholder 4"/>
          <p:cNvSpPr>
            <a:spLocks noGrp="1"/>
          </p:cNvSpPr>
          <p:nvPr>
            <p:ph idx="1"/>
          </p:nvPr>
        </p:nvSpPr>
        <p:spPr>
          <a:xfrm>
            <a:off x="233679" y="861164"/>
            <a:ext cx="8676642" cy="5594742"/>
          </a:xfrm>
        </p:spPr>
        <p:txBody>
          <a:bodyPr>
            <a:noAutofit/>
          </a:bodyPr>
          <a:lstStyle/>
          <a:p>
            <a:pPr marL="0" indent="0">
              <a:buNone/>
            </a:pPr>
            <a:r>
              <a:rPr lang="en-US" sz="1700" dirty="0" smtClean="0">
                <a:latin typeface="Arial"/>
                <a:cs typeface="Arial"/>
              </a:rPr>
              <a:t>The Payload Mobile Operations Facility (PayMOF) is the science operations area for the GH. Staffing includes the Mission Scientists (MS), the Payload Manager (PM), the IT specialist, and instruments Investigators (</a:t>
            </a:r>
            <a:r>
              <a:rPr lang="en-US" sz="1700" dirty="0" err="1" smtClean="0">
                <a:latin typeface="Arial"/>
                <a:cs typeface="Arial"/>
              </a:rPr>
              <a:t>IIs</a:t>
            </a:r>
            <a:r>
              <a:rPr lang="en-US" sz="1700" dirty="0" smtClean="0">
                <a:latin typeface="Arial"/>
                <a:cs typeface="Arial"/>
              </a:rPr>
              <a:t>).</a:t>
            </a:r>
          </a:p>
          <a:p>
            <a:pPr marL="168275" indent="-168275"/>
            <a:r>
              <a:rPr lang="en-US" sz="1700" dirty="0" smtClean="0">
                <a:latin typeface="Arial"/>
                <a:cs typeface="Arial"/>
              </a:rPr>
              <a:t>PayMOF needs to be staffed prior to GH engine start. Late arrivals cause late take-offs </a:t>
            </a:r>
          </a:p>
          <a:p>
            <a:pPr marL="168275" indent="-168275"/>
            <a:r>
              <a:rPr lang="en-US" sz="1700" dirty="0" smtClean="0">
                <a:latin typeface="Arial"/>
                <a:cs typeface="Arial"/>
              </a:rPr>
              <a:t>The PayMOF should be staffed by </a:t>
            </a:r>
            <a:r>
              <a:rPr lang="en-US" sz="1700" dirty="0" err="1" smtClean="0">
                <a:latin typeface="Arial"/>
                <a:cs typeface="Arial"/>
              </a:rPr>
              <a:t>IIs</a:t>
            </a:r>
            <a:r>
              <a:rPr lang="en-US" sz="1700" dirty="0" smtClean="0">
                <a:latin typeface="Arial"/>
                <a:cs typeface="Arial"/>
              </a:rPr>
              <a:t> during the entire flight. Relief periods and furloughs are allowable per agreement and approval of the PM.</a:t>
            </a:r>
          </a:p>
          <a:p>
            <a:pPr marL="168275" indent="-168275"/>
            <a:r>
              <a:rPr lang="en-US" sz="1700" dirty="0" smtClean="0">
                <a:latin typeface="Arial"/>
                <a:cs typeface="Arial"/>
              </a:rPr>
              <a:t>Each station has an intercom &amp; Windows PC. Phones and a printer are available. Internet connectivity available, but bandwidth limits and rules on appropriate use apply.</a:t>
            </a:r>
          </a:p>
          <a:p>
            <a:pPr marL="168275" indent="-168275"/>
            <a:r>
              <a:rPr lang="en-US" sz="1700" dirty="0" smtClean="0">
                <a:latin typeface="Arial"/>
                <a:cs typeface="Arial"/>
              </a:rPr>
              <a:t>Laptops are allowed (but discouraged) in the PayMOF – must be scanned by NASA IT personnel. Wireless internet is not allowed in the PayMOF. </a:t>
            </a:r>
          </a:p>
          <a:p>
            <a:pPr marL="168275" indent="-168275"/>
            <a:r>
              <a:rPr lang="en-US" sz="1700" dirty="0" smtClean="0">
                <a:latin typeface="Arial"/>
                <a:cs typeface="Arial"/>
              </a:rPr>
              <a:t>Cell phones and cameras are allowed, but in the event of an aircraft incident, all recording devices (laptops, tablets, cell phones, cameras, flash drives etc.) will be impounded.</a:t>
            </a:r>
          </a:p>
          <a:p>
            <a:pPr marL="168275" indent="-168275"/>
            <a:r>
              <a:rPr lang="en-US" sz="1700" dirty="0" smtClean="0">
                <a:latin typeface="Arial"/>
                <a:cs typeface="Arial"/>
              </a:rPr>
              <a:t>PayMOF Quiet should be maintained for creating an operations friendly work environment. Head-set mics should generally be “off” except for monitoring the GH and communicating with other team members. </a:t>
            </a:r>
          </a:p>
          <a:p>
            <a:pPr marL="168275" indent="-168275"/>
            <a:r>
              <a:rPr lang="en-US" sz="1700" dirty="0" smtClean="0">
                <a:latin typeface="Arial"/>
                <a:cs typeface="Arial"/>
              </a:rPr>
              <a:t>Guests in the PayMOF require the approval of the PM.</a:t>
            </a:r>
          </a:p>
          <a:p>
            <a:pPr marL="168275" indent="-168275"/>
            <a:r>
              <a:rPr lang="en-US" sz="1700" dirty="0" smtClean="0">
                <a:latin typeface="Arial"/>
                <a:cs typeface="Arial"/>
              </a:rPr>
              <a:t>Food and beverages are allowable, but liquids must be in closed containers. A small refrigerator and a Keurig coffee maker are available.</a:t>
            </a:r>
          </a:p>
          <a:p>
            <a:pPr marL="168275" indent="-168275"/>
            <a:r>
              <a:rPr lang="en-US" sz="1700" dirty="0" smtClean="0">
                <a:latin typeface="Arial"/>
                <a:cs typeface="Arial"/>
              </a:rPr>
              <a:t>There is no PayMOF janitorial service. Police your area and pack out trash.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PayMOF operations: routine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dirty="0" err="1" smtClean="0"/>
              <a:t>MSs</a:t>
            </a:r>
            <a:r>
              <a:rPr lang="en-US" dirty="0" smtClean="0"/>
              <a:t> &amp; forecasters should provide a regular update (~ every hour) of weather conditions along the projected flight path to the PM, MM, and Ps.  This would include cloud tops, lighting, storm location, etc.</a:t>
            </a:r>
          </a:p>
          <a:p>
            <a:r>
              <a:rPr lang="en-US" dirty="0" smtClean="0"/>
              <a:t>The </a:t>
            </a:r>
            <a:r>
              <a:rPr lang="en-US" dirty="0" err="1" smtClean="0"/>
              <a:t>MSs</a:t>
            </a:r>
            <a:r>
              <a:rPr lang="en-US" dirty="0" smtClean="0"/>
              <a:t> are in charge of maintaining the flight report. </a:t>
            </a:r>
          </a:p>
          <a:p>
            <a:r>
              <a:rPr lang="en-US" dirty="0" smtClean="0"/>
              <a:t>The PM is the point of contact between the MM and the </a:t>
            </a:r>
            <a:r>
              <a:rPr lang="en-US" dirty="0" err="1" smtClean="0"/>
              <a:t>IIs</a:t>
            </a:r>
            <a:r>
              <a:rPr lang="en-US" dirty="0" smtClean="0"/>
              <a:t>. The PM should keep the team apprised of AC issues (via headset and chat).</a:t>
            </a:r>
          </a:p>
          <a:p>
            <a:r>
              <a:rPr lang="en-US" dirty="0" smtClean="0"/>
              <a:t>The </a:t>
            </a:r>
            <a:r>
              <a:rPr lang="en-US" dirty="0" err="1" smtClean="0"/>
              <a:t>MSs</a:t>
            </a:r>
            <a:r>
              <a:rPr lang="en-US" dirty="0" smtClean="0"/>
              <a:t> and PM are also in charge of updating the team (via headset and chat). Regular updates on the mission progress is necessary for the mission management, mission planner, and later shifts. For example, the forecasters and flight planners follow the flight via MTS, chat, and the headsets.</a:t>
            </a:r>
          </a:p>
          <a:p>
            <a:r>
              <a:rPr lang="en-US" dirty="0" smtClean="0"/>
              <a:t>The </a:t>
            </a:r>
            <a:r>
              <a:rPr lang="en-US" dirty="0" err="1" smtClean="0"/>
              <a:t>IIs</a:t>
            </a:r>
            <a:r>
              <a:rPr lang="en-US" dirty="0" smtClean="0"/>
              <a:t> should keep the </a:t>
            </a:r>
            <a:r>
              <a:rPr lang="en-US" dirty="0" err="1" smtClean="0"/>
              <a:t>MSs</a:t>
            </a:r>
            <a:r>
              <a:rPr lang="en-US" dirty="0" smtClean="0"/>
              <a:t> and PM apprised of instrument performance. Further, the </a:t>
            </a:r>
            <a:r>
              <a:rPr lang="en-US" dirty="0" err="1" smtClean="0"/>
              <a:t>IIs</a:t>
            </a:r>
            <a:r>
              <a:rPr lang="en-US" dirty="0" smtClean="0"/>
              <a:t> should monitor their real-time products on the mission tools for accuracy and timeliness.</a:t>
            </a:r>
          </a:p>
          <a:p>
            <a:r>
              <a:rPr lang="en-US" dirty="0" smtClean="0"/>
              <a:t>The </a:t>
            </a:r>
            <a:r>
              <a:rPr lang="en-US" dirty="0" err="1" smtClean="0"/>
              <a:t>IIs</a:t>
            </a:r>
            <a:r>
              <a:rPr lang="en-US" dirty="0" smtClean="0"/>
              <a:t> are also responsible for notifying the </a:t>
            </a:r>
            <a:r>
              <a:rPr lang="en-US" dirty="0" err="1" smtClean="0"/>
              <a:t>MSs</a:t>
            </a:r>
            <a:r>
              <a:rPr lang="en-US" dirty="0" smtClean="0"/>
              <a:t> of interesting features that are observed in their data.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5423"/>
          </a:xfrm>
        </p:spPr>
        <p:txBody>
          <a:bodyPr>
            <a:normAutofit fontScale="90000"/>
          </a:bodyPr>
          <a:lstStyle/>
          <a:p>
            <a:r>
              <a:rPr lang="en-US" dirty="0" smtClean="0"/>
              <a:t>PayMOF operations: flight changes</a:t>
            </a:r>
            <a:endParaRPr lang="en-US" dirty="0"/>
          </a:p>
        </p:txBody>
      </p:sp>
      <p:sp>
        <p:nvSpPr>
          <p:cNvPr id="3" name="Content Placeholder 2"/>
          <p:cNvSpPr>
            <a:spLocks noGrp="1"/>
          </p:cNvSpPr>
          <p:nvPr>
            <p:ph idx="1"/>
          </p:nvPr>
        </p:nvSpPr>
        <p:spPr>
          <a:xfrm>
            <a:off x="286563" y="930065"/>
            <a:ext cx="8609949" cy="5817924"/>
          </a:xfrm>
        </p:spPr>
        <p:txBody>
          <a:bodyPr>
            <a:normAutofit fontScale="92500" lnSpcReduction="20000"/>
          </a:bodyPr>
          <a:lstStyle/>
          <a:p>
            <a:pPr marL="169863" indent="-169863"/>
            <a:r>
              <a:rPr lang="en-US" dirty="0" smtClean="0"/>
              <a:t>Altering the GH flight plan in mid-flight requires coordination amongst the Mission Scientists (MS), science team (ST), Payload Manager (PM), Mission Manager (MM), and Pilots (P)</a:t>
            </a:r>
          </a:p>
          <a:p>
            <a:pPr marL="169863" indent="-169863"/>
            <a:r>
              <a:rPr lang="en-US" dirty="0" smtClean="0"/>
              <a:t>There are two scenarios for the </a:t>
            </a:r>
            <a:r>
              <a:rPr lang="en-US" dirty="0" err="1" smtClean="0"/>
              <a:t>MSs</a:t>
            </a:r>
            <a:r>
              <a:rPr lang="en-US" dirty="0" smtClean="0"/>
              <a:t> to keep in mind. 1) A correction that requires immediate action (i.e., a fast developing system that will pop over FL500), and 2) movement of the eye or other slow change that would lead to a new module or adjustment of the pre-planned module.</a:t>
            </a:r>
          </a:p>
          <a:p>
            <a:pPr marL="169863" indent="-169863"/>
            <a:r>
              <a:rPr lang="en-US" dirty="0" smtClean="0"/>
              <a:t>Scenario 1:</a:t>
            </a:r>
          </a:p>
          <a:p>
            <a:pPr marL="569913" lvl="1" indent="-169863"/>
            <a:r>
              <a:rPr lang="en-US" dirty="0" smtClean="0"/>
              <a:t>MS notifies MM, PM, and P of the lat/</a:t>
            </a:r>
            <a:r>
              <a:rPr lang="en-US" dirty="0" err="1" smtClean="0"/>
              <a:t>lon</a:t>
            </a:r>
            <a:r>
              <a:rPr lang="en-US" dirty="0" smtClean="0"/>
              <a:t> location and other details of the burst. Indicate the module diversion that you prefer.</a:t>
            </a:r>
          </a:p>
          <a:p>
            <a:pPr marL="569913" lvl="1" indent="-169863"/>
            <a:r>
              <a:rPr lang="en-US" dirty="0" smtClean="0"/>
              <a:t>Notify the mission forecasters and flight planners</a:t>
            </a:r>
          </a:p>
          <a:p>
            <a:pPr marL="169863" indent="-169863"/>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5423"/>
          </a:xfrm>
        </p:spPr>
        <p:txBody>
          <a:bodyPr>
            <a:normAutofit fontScale="90000"/>
          </a:bodyPr>
          <a:lstStyle/>
          <a:p>
            <a:r>
              <a:rPr lang="en-US" dirty="0" smtClean="0"/>
              <a:t>PayMOF operations: flight changes</a:t>
            </a:r>
            <a:endParaRPr lang="en-US" dirty="0"/>
          </a:p>
        </p:txBody>
      </p:sp>
      <p:sp>
        <p:nvSpPr>
          <p:cNvPr id="3" name="Content Placeholder 2"/>
          <p:cNvSpPr>
            <a:spLocks noGrp="1"/>
          </p:cNvSpPr>
          <p:nvPr>
            <p:ph idx="1"/>
          </p:nvPr>
        </p:nvSpPr>
        <p:spPr>
          <a:xfrm>
            <a:off x="286563" y="930065"/>
            <a:ext cx="8609949" cy="5817924"/>
          </a:xfrm>
        </p:spPr>
        <p:txBody>
          <a:bodyPr>
            <a:normAutofit fontScale="70000" lnSpcReduction="20000"/>
          </a:bodyPr>
          <a:lstStyle/>
          <a:p>
            <a:pPr marL="169863" indent="-169863"/>
            <a:r>
              <a:rPr lang="en-US" dirty="0" smtClean="0"/>
              <a:t>Scenario 2:</a:t>
            </a:r>
          </a:p>
          <a:p>
            <a:pPr marL="569913" lvl="1" indent="-169863"/>
            <a:r>
              <a:rPr lang="en-US" dirty="0" err="1" smtClean="0"/>
              <a:t>MSs</a:t>
            </a:r>
            <a:r>
              <a:rPr lang="en-US" dirty="0" smtClean="0"/>
              <a:t> should first map out the course correction in coordination with the flight planners and forecasters.  Things to keep in mind:</a:t>
            </a:r>
          </a:p>
          <a:p>
            <a:pPr marL="969963" lvl="2" indent="-169863"/>
            <a:r>
              <a:rPr lang="en-US" dirty="0" smtClean="0"/>
              <a:t>Drop patterns and other “location” maneuvers and operations planned for after the course correction will need to be eliminated or altered.</a:t>
            </a:r>
          </a:p>
          <a:p>
            <a:pPr marL="969963" lvl="2" indent="-169863"/>
            <a:r>
              <a:rPr lang="en-US" dirty="0" smtClean="0"/>
              <a:t>Landing times will change – mind the fuel.</a:t>
            </a:r>
          </a:p>
          <a:p>
            <a:pPr marL="969963" lvl="2" indent="-169863"/>
            <a:r>
              <a:rPr lang="en-US" dirty="0" smtClean="0"/>
              <a:t>Be aware of regions that you “re-direct” towards. A convective burst seen 60-min prior to arrival may collapse, and a region you re-direct towards may develop.</a:t>
            </a:r>
          </a:p>
          <a:p>
            <a:pPr marL="569913" lvl="1" indent="-169863"/>
            <a:r>
              <a:rPr lang="en-US" dirty="0" smtClean="0"/>
              <a:t>If you’ve decided on a course correction, notify the MM, PM, and P that you are planning a course correction. Indicate </a:t>
            </a:r>
            <a:r>
              <a:rPr lang="en-US" b="1" dirty="0" smtClean="0"/>
              <a:t>when</a:t>
            </a:r>
            <a:r>
              <a:rPr lang="en-US" dirty="0" smtClean="0"/>
              <a:t> you’ll have a plan put together and how you’ll communicate the plan to them.</a:t>
            </a:r>
          </a:p>
          <a:p>
            <a:pPr marL="569913" lvl="1" indent="-169863"/>
            <a:r>
              <a:rPr lang="en-US" dirty="0" smtClean="0"/>
              <a:t>Pass the course correction to the P. This is best done digitally to avoid transcription errors. Lat/</a:t>
            </a:r>
            <a:r>
              <a:rPr lang="en-US" dirty="0" err="1" smtClean="0"/>
              <a:t>lon</a:t>
            </a:r>
            <a:r>
              <a:rPr lang="en-US" dirty="0" smtClean="0"/>
              <a:t> should be in degrees and minutes (not decimal degrees). Distances should be in nautical miles. Pilots will be well briefed on the modules, so it is best to stick to those modules and not try to “free-fly” the GH.</a:t>
            </a:r>
          </a:p>
          <a:p>
            <a:pPr marL="569913" lvl="1" indent="-169863"/>
            <a:r>
              <a:rPr lang="en-US" dirty="0" smtClean="0"/>
              <a:t>Discuss the correction with the pilots to make sure that the correct pathway is being implemented.</a:t>
            </a:r>
          </a:p>
          <a:p>
            <a:pPr marL="569913" lvl="1" indent="-169863"/>
            <a:r>
              <a:rPr lang="en-US" dirty="0" smtClean="0"/>
              <a:t>Notify the Science Team of the course adjustment (via headsets and chat).</a:t>
            </a:r>
          </a:p>
        </p:txBody>
      </p:sp>
    </p:spTree>
    <p:extLst>
      <p:ext uri="{BB962C8B-B14F-4D97-AF65-F5344CB8AC3E}">
        <p14:creationId xmlns:p14="http://schemas.microsoft.com/office/powerpoint/2010/main" val="373771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5423"/>
          </a:xfrm>
        </p:spPr>
        <p:txBody>
          <a:bodyPr>
            <a:normAutofit fontScale="90000"/>
          </a:bodyPr>
          <a:lstStyle/>
          <a:p>
            <a:r>
              <a:rPr lang="en-US" dirty="0" smtClean="0"/>
              <a:t>PayMOF operations: flight changes</a:t>
            </a:r>
            <a:endParaRPr lang="en-US" dirty="0"/>
          </a:p>
        </p:txBody>
      </p:sp>
      <p:sp>
        <p:nvSpPr>
          <p:cNvPr id="3" name="Content Placeholder 2"/>
          <p:cNvSpPr>
            <a:spLocks noGrp="1"/>
          </p:cNvSpPr>
          <p:nvPr>
            <p:ph idx="1"/>
          </p:nvPr>
        </p:nvSpPr>
        <p:spPr>
          <a:xfrm>
            <a:off x="286563" y="930065"/>
            <a:ext cx="8609949" cy="5684095"/>
          </a:xfrm>
        </p:spPr>
        <p:txBody>
          <a:bodyPr>
            <a:normAutofit fontScale="92500" lnSpcReduction="20000"/>
          </a:bodyPr>
          <a:lstStyle/>
          <a:p>
            <a:pPr marL="169863" indent="-169863"/>
            <a:r>
              <a:rPr lang="en-US" dirty="0" smtClean="0"/>
              <a:t>Scenario 3: Pilot adjusted course. The Ps or MM may decide on a course correction for aircraft purposes, independent of the science requirements.</a:t>
            </a:r>
          </a:p>
          <a:p>
            <a:pPr marL="569913" lvl="1" indent="-169863"/>
            <a:r>
              <a:rPr lang="en-US" dirty="0" smtClean="0"/>
              <a:t>The Ps and MM should notify the PM and </a:t>
            </a:r>
            <a:r>
              <a:rPr lang="en-US" dirty="0" err="1" smtClean="0"/>
              <a:t>MSs</a:t>
            </a:r>
            <a:r>
              <a:rPr lang="en-US" dirty="0" smtClean="0"/>
              <a:t> of the course correction. The </a:t>
            </a:r>
            <a:r>
              <a:rPr lang="en-US" dirty="0" err="1" smtClean="0"/>
              <a:t>MSs</a:t>
            </a:r>
            <a:r>
              <a:rPr lang="en-US" dirty="0" smtClean="0"/>
              <a:t> or PM should pass this along to the science team (via headsets and chat).</a:t>
            </a:r>
          </a:p>
          <a:p>
            <a:pPr marL="569913" lvl="1" indent="-169863"/>
            <a:r>
              <a:rPr lang="en-US" dirty="0" smtClean="0"/>
              <a:t>The MSs should adjust the flight plan to account for this change, and they should quickly inspect the new path for weather.</a:t>
            </a:r>
          </a:p>
          <a:p>
            <a:pPr marL="169863" indent="-169863"/>
            <a:r>
              <a:rPr lang="en-US" dirty="0" smtClean="0"/>
              <a:t>Scenario 4: Instrument failures. Does the instrument failure mean the science objectives cannot be met?</a:t>
            </a:r>
          </a:p>
          <a:p>
            <a:pPr marL="569913" lvl="1" indent="-169863"/>
            <a:r>
              <a:rPr lang="en-US" dirty="0" smtClean="0"/>
              <a:t>Can the remaining instruments still provide valuable data?</a:t>
            </a:r>
          </a:p>
          <a:p>
            <a:pPr marL="569913" lvl="1" indent="-169863"/>
            <a:r>
              <a:rPr lang="en-US" dirty="0" smtClean="0"/>
              <a:t>Can the GH return to base sooner (e.g., would it mean a prohibited nighttime landing?) </a:t>
            </a:r>
          </a:p>
          <a:p>
            <a:pPr marL="169863" indent="-169863"/>
            <a:endParaRPr lang="en-US" dirty="0" smtClean="0"/>
          </a:p>
        </p:txBody>
      </p:sp>
    </p:spTree>
    <p:extLst>
      <p:ext uri="{BB962C8B-B14F-4D97-AF65-F5344CB8AC3E}">
        <p14:creationId xmlns:p14="http://schemas.microsoft.com/office/powerpoint/2010/main" val="399673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494" y="1225467"/>
            <a:ext cx="8304401" cy="4801314"/>
          </a:xfrm>
          <a:prstGeom prst="rect">
            <a:avLst/>
          </a:prstGeom>
          <a:noFill/>
        </p:spPr>
        <p:txBody>
          <a:bodyPr wrap="square" rtlCol="0">
            <a:spAutoFit/>
          </a:bodyPr>
          <a:lstStyle/>
          <a:p>
            <a:pPr marL="342900" indent="-342900">
              <a:buFont typeface="Arial"/>
              <a:buChar char="•"/>
            </a:pPr>
            <a:r>
              <a:rPr lang="en-US" sz="2400" dirty="0"/>
              <a:t>When possible, 2 forecasters per shift.  On flight days, a minimum of one forecaster for 0830/2030 LST briefings and 2 during core science flight hours (usually overnight hours).  On non-flight days, night shift can work relaxed hours (shifted toward late afternoon/evening).</a:t>
            </a:r>
          </a:p>
          <a:p>
            <a:pPr marL="342900" lvl="0" indent="-342900">
              <a:buFont typeface="Arial"/>
              <a:buChar char="•"/>
            </a:pPr>
            <a:endParaRPr lang="en-US" sz="2400" dirty="0" smtClean="0"/>
          </a:p>
          <a:p>
            <a:pPr marL="342900" lvl="0" indent="-342900">
              <a:buFont typeface="Arial"/>
              <a:buChar char="•"/>
            </a:pPr>
            <a:r>
              <a:rPr lang="en-US" sz="2400" dirty="0" smtClean="0"/>
              <a:t>During core flight hours, forecasters should keep an hourly log of center fixes to be prepared to relay to mission scientists.  This should include reference to whatever data was used to make the fix.</a:t>
            </a:r>
          </a:p>
          <a:p>
            <a:pPr marL="342900" lvl="0" indent="-342900">
              <a:buFont typeface="Arial"/>
              <a:buChar char="•"/>
            </a:pPr>
            <a:endParaRPr lang="en-US" sz="2400" dirty="0"/>
          </a:p>
          <a:p>
            <a:pPr marL="342900" lvl="0" indent="-342900">
              <a:buFont typeface="Arial"/>
              <a:buChar char="•"/>
            </a:pPr>
            <a:endParaRPr lang="en-US" sz="2400" dirty="0"/>
          </a:p>
          <a:p>
            <a:endParaRPr lang="en-US" dirty="0"/>
          </a:p>
        </p:txBody>
      </p:sp>
      <p:sp>
        <p:nvSpPr>
          <p:cNvPr id="2" name="TextBox 1"/>
          <p:cNvSpPr txBox="1"/>
          <p:nvPr/>
        </p:nvSpPr>
        <p:spPr>
          <a:xfrm>
            <a:off x="777969" y="366141"/>
            <a:ext cx="7848338" cy="646331"/>
          </a:xfrm>
          <a:prstGeom prst="rect">
            <a:avLst/>
          </a:prstGeom>
          <a:noFill/>
        </p:spPr>
        <p:txBody>
          <a:bodyPr wrap="square" rtlCol="0">
            <a:spAutoFit/>
          </a:bodyPr>
          <a:lstStyle/>
          <a:p>
            <a:r>
              <a:rPr lang="en-US" sz="3600" dirty="0" smtClean="0"/>
              <a:t>GENERAL RESPONSIBILITIES/COMMENTS</a:t>
            </a:r>
            <a:endParaRPr lang="en-US" sz="3600" dirty="0"/>
          </a:p>
        </p:txBody>
      </p:sp>
    </p:spTree>
    <p:extLst>
      <p:ext uri="{BB962C8B-B14F-4D97-AF65-F5344CB8AC3E}">
        <p14:creationId xmlns:p14="http://schemas.microsoft.com/office/powerpoint/2010/main" val="1182386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494" y="1248351"/>
            <a:ext cx="8304401" cy="5786199"/>
          </a:xfrm>
          <a:prstGeom prst="rect">
            <a:avLst/>
          </a:prstGeom>
          <a:noFill/>
        </p:spPr>
        <p:txBody>
          <a:bodyPr wrap="square" rtlCol="0">
            <a:spAutoFit/>
          </a:bodyPr>
          <a:lstStyle/>
          <a:p>
            <a:pPr marL="342900" lvl="0" indent="-342900">
              <a:buFont typeface="Arial"/>
              <a:buChar char="•"/>
            </a:pPr>
            <a:r>
              <a:rPr lang="en-US" sz="2400" dirty="0"/>
              <a:t>Forecasters should keep in mind that the official NHC forecasts tend to outperform model guidance, so if they significantly deviate from NHC, there should be a concomitant explanation of why. </a:t>
            </a:r>
            <a:endParaRPr lang="en-US" sz="2400" dirty="0" smtClean="0"/>
          </a:p>
          <a:p>
            <a:pPr marL="342900" lvl="0" indent="-342900">
              <a:buFont typeface="Arial"/>
              <a:buChar char="•"/>
            </a:pPr>
            <a:endParaRPr lang="en-US" sz="2400" dirty="0"/>
          </a:p>
          <a:p>
            <a:pPr marL="342900" indent="-342900">
              <a:buFont typeface="Arial"/>
              <a:buChar char="•"/>
            </a:pPr>
            <a:r>
              <a:rPr lang="en-US" sz="2400" dirty="0" smtClean="0"/>
              <a:t>When preparing forecasts, forecasters should examine at least the following core forecast products:</a:t>
            </a:r>
          </a:p>
          <a:p>
            <a:pPr marL="800100" lvl="1" indent="-342900">
              <a:buFont typeface="Wingdings" charset="2"/>
              <a:buChar char="ü"/>
            </a:pPr>
            <a:r>
              <a:rPr lang="en-US" sz="2000" dirty="0" smtClean="0"/>
              <a:t>Satellite products (GOES/MODIS AOD/PMW/SST)</a:t>
            </a:r>
          </a:p>
          <a:p>
            <a:pPr marL="800100" lvl="1" indent="-342900">
              <a:buFont typeface="Wingdings" charset="2"/>
              <a:buChar char="ü"/>
            </a:pPr>
            <a:r>
              <a:rPr lang="en-US" sz="2000" dirty="0" smtClean="0"/>
              <a:t>Pouch products (if relevant)</a:t>
            </a:r>
          </a:p>
          <a:p>
            <a:pPr marL="800100" lvl="1" indent="-342900">
              <a:buFont typeface="Wingdings" charset="2"/>
              <a:buChar char="ü"/>
            </a:pPr>
            <a:r>
              <a:rPr lang="en-US" sz="2000" dirty="0" smtClean="0"/>
              <a:t>SHIPS track/intensity forecasts and probability of RI</a:t>
            </a:r>
          </a:p>
          <a:p>
            <a:pPr marL="800100" lvl="1" indent="-342900">
              <a:buFont typeface="Wingdings" charset="2"/>
              <a:buChar char="ü"/>
            </a:pPr>
            <a:r>
              <a:rPr lang="en-US" sz="2000" dirty="0" smtClean="0"/>
              <a:t>Operational guidance/ensembles (GFS/ECMWF/GEOS-5/GFDL/HWRF), with focus on track/intensity uncertainty</a:t>
            </a:r>
          </a:p>
          <a:p>
            <a:pPr marL="800100" lvl="1" indent="-342900">
              <a:buFont typeface="Wingdings" charset="2"/>
              <a:buChar char="ü"/>
            </a:pPr>
            <a:r>
              <a:rPr lang="en-US" sz="2000" dirty="0" smtClean="0"/>
              <a:t>GOES-5 AOD forecast from GMAO</a:t>
            </a:r>
          </a:p>
          <a:p>
            <a:pPr marL="800100" lvl="1" indent="-342900">
              <a:buFont typeface="Wingdings" charset="2"/>
              <a:buChar char="ü"/>
            </a:pPr>
            <a:r>
              <a:rPr lang="en-US" sz="2000" dirty="0" smtClean="0"/>
              <a:t>Experimental guidance such as WRF/ENKF system at PSU</a:t>
            </a:r>
          </a:p>
          <a:p>
            <a:pPr marL="800100" lvl="1" indent="-342900">
              <a:buFont typeface="Wingdings" charset="2"/>
              <a:buChar char="ü"/>
            </a:pPr>
            <a:r>
              <a:rPr lang="en-US" sz="2000" dirty="0" smtClean="0"/>
              <a:t>Operational forecasts – track/intensity and genesis probability</a:t>
            </a:r>
          </a:p>
          <a:p>
            <a:pPr lvl="0"/>
            <a:endParaRPr lang="en-US" sz="2400" dirty="0"/>
          </a:p>
          <a:p>
            <a:endParaRPr lang="en-US" dirty="0"/>
          </a:p>
        </p:txBody>
      </p:sp>
      <p:sp>
        <p:nvSpPr>
          <p:cNvPr id="3" name="TextBox 2"/>
          <p:cNvSpPr txBox="1"/>
          <p:nvPr/>
        </p:nvSpPr>
        <p:spPr>
          <a:xfrm>
            <a:off x="777969" y="366141"/>
            <a:ext cx="7848338" cy="646331"/>
          </a:xfrm>
          <a:prstGeom prst="rect">
            <a:avLst/>
          </a:prstGeom>
          <a:noFill/>
        </p:spPr>
        <p:txBody>
          <a:bodyPr wrap="square" rtlCol="0">
            <a:spAutoFit/>
          </a:bodyPr>
          <a:lstStyle/>
          <a:p>
            <a:r>
              <a:rPr lang="en-US" sz="3600" dirty="0" smtClean="0"/>
              <a:t>PREPARING FORECASTS</a:t>
            </a:r>
            <a:endParaRPr lang="en-US" sz="3600" dirty="0"/>
          </a:p>
        </p:txBody>
      </p:sp>
    </p:spTree>
    <p:extLst>
      <p:ext uri="{BB962C8B-B14F-4D97-AF65-F5344CB8AC3E}">
        <p14:creationId xmlns:p14="http://schemas.microsoft.com/office/powerpoint/2010/main" val="34813629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494" y="1214025"/>
            <a:ext cx="8304401" cy="5909309"/>
          </a:xfrm>
          <a:prstGeom prst="rect">
            <a:avLst/>
          </a:prstGeom>
          <a:noFill/>
        </p:spPr>
        <p:txBody>
          <a:bodyPr wrap="square" rtlCol="0">
            <a:spAutoFit/>
          </a:bodyPr>
          <a:lstStyle/>
          <a:p>
            <a:pPr marL="342900" lvl="0" indent="-342900">
              <a:buFont typeface="Arial"/>
              <a:buChar char="•"/>
            </a:pPr>
            <a:r>
              <a:rPr lang="en-US" sz="2400" dirty="0"/>
              <a:t>When examining numerical guidance, forecasters </a:t>
            </a:r>
            <a:r>
              <a:rPr lang="en-US" sz="2400" dirty="0" smtClean="0"/>
              <a:t>should know caveats </a:t>
            </a:r>
            <a:r>
              <a:rPr lang="en-US" sz="2400" dirty="0"/>
              <a:t>associated with the products they are examining.  There are several locations to get this information, including: </a:t>
            </a:r>
            <a:r>
              <a:rPr lang="en-US" sz="2400" u="sng" dirty="0">
                <a:hlinkClick r:id="rId2"/>
              </a:rPr>
              <a:t>http://www.nhc.noaa.gov/modelsummary.shtml</a:t>
            </a:r>
            <a:r>
              <a:rPr lang="en-US" sz="2400" dirty="0"/>
              <a:t> and</a:t>
            </a:r>
            <a:br>
              <a:rPr lang="en-US" sz="2400" dirty="0"/>
            </a:br>
            <a:r>
              <a:rPr lang="en-US" sz="2400" u="sng" dirty="0">
                <a:hlinkClick r:id="rId3"/>
              </a:rPr>
              <a:t>http://www.ral.ucar.edu/hurricanes/guide/</a:t>
            </a:r>
            <a:r>
              <a:rPr lang="en-US" sz="2400" dirty="0"/>
              <a:t> </a:t>
            </a:r>
            <a:endParaRPr lang="en-US" sz="2400" dirty="0" smtClean="0"/>
          </a:p>
          <a:p>
            <a:pPr marL="342900" lvl="0" indent="-342900">
              <a:buFont typeface="Arial"/>
              <a:buChar char="•"/>
            </a:pPr>
            <a:endParaRPr lang="en-US" sz="2400" dirty="0"/>
          </a:p>
          <a:p>
            <a:pPr marL="342900" indent="-342900">
              <a:buFont typeface="Arial"/>
              <a:buChar char="•"/>
            </a:pPr>
            <a:r>
              <a:rPr lang="en-US" sz="2400" dirty="0"/>
              <a:t>It is also always nice to see where the official forecast track lies within the guidance envelope (e.g., </a:t>
            </a:r>
            <a:r>
              <a:rPr lang="en-US" sz="2400" u="sng" dirty="0">
                <a:hlinkClick r:id="rId4"/>
              </a:rPr>
              <a:t>www.wunderground.com</a:t>
            </a:r>
            <a:r>
              <a:rPr lang="en-US" sz="2400" dirty="0"/>
              <a:t> or another site that does such overlays that are easy to toggle on/off).  Websites such as </a:t>
            </a:r>
            <a:r>
              <a:rPr lang="en-US" sz="2400" u="sng" dirty="0">
                <a:hlinkClick r:id="rId5"/>
              </a:rPr>
              <a:t>http://www.ral.ucar.edu/hurricanes/realtime/current/</a:t>
            </a:r>
            <a:r>
              <a:rPr lang="en-US" sz="2400" dirty="0"/>
              <a:t> have spaghetti plots, but the inability to toggle certain track forecasts on/off is cumbersome at times.</a:t>
            </a:r>
          </a:p>
          <a:p>
            <a:pPr marL="342900" lvl="0" indent="-342900">
              <a:buFont typeface="Arial"/>
              <a:buChar char="•"/>
            </a:pPr>
            <a:endParaRPr lang="en-US" sz="2400" dirty="0"/>
          </a:p>
          <a:p>
            <a:pPr lvl="0"/>
            <a:endParaRPr lang="en-US" sz="2400" dirty="0"/>
          </a:p>
          <a:p>
            <a:endParaRPr lang="en-US" dirty="0"/>
          </a:p>
        </p:txBody>
      </p:sp>
      <p:sp>
        <p:nvSpPr>
          <p:cNvPr id="3" name="TextBox 2"/>
          <p:cNvSpPr txBox="1"/>
          <p:nvPr/>
        </p:nvSpPr>
        <p:spPr>
          <a:xfrm>
            <a:off x="777969" y="366141"/>
            <a:ext cx="7848338" cy="646331"/>
          </a:xfrm>
          <a:prstGeom prst="rect">
            <a:avLst/>
          </a:prstGeom>
          <a:noFill/>
        </p:spPr>
        <p:txBody>
          <a:bodyPr wrap="square" rtlCol="0">
            <a:spAutoFit/>
          </a:bodyPr>
          <a:lstStyle/>
          <a:p>
            <a:r>
              <a:rPr lang="en-US" sz="3600" dirty="0" smtClean="0"/>
              <a:t>PREPARING FORECASTS</a:t>
            </a:r>
            <a:endParaRPr lang="en-US" sz="3600" dirty="0"/>
          </a:p>
        </p:txBody>
      </p:sp>
    </p:spTree>
    <p:extLst>
      <p:ext uri="{BB962C8B-B14F-4D97-AF65-F5344CB8AC3E}">
        <p14:creationId xmlns:p14="http://schemas.microsoft.com/office/powerpoint/2010/main" val="5089639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494" y="1202583"/>
            <a:ext cx="8304401" cy="4431983"/>
          </a:xfrm>
          <a:prstGeom prst="rect">
            <a:avLst/>
          </a:prstGeom>
          <a:noFill/>
        </p:spPr>
        <p:txBody>
          <a:bodyPr wrap="square" rtlCol="0">
            <a:spAutoFit/>
          </a:bodyPr>
          <a:lstStyle/>
          <a:p>
            <a:pPr lvl="0"/>
            <a:r>
              <a:rPr lang="en-US" sz="2400" dirty="0"/>
              <a:t>Forecast time ranges:</a:t>
            </a:r>
          </a:p>
          <a:p>
            <a:pPr marL="914400" lvl="1" indent="-457200">
              <a:buFont typeface="+mj-lt"/>
              <a:buAutoNum type="arabicPeriod"/>
            </a:pPr>
            <a:r>
              <a:rPr lang="en-US" sz="2400" dirty="0"/>
              <a:t>0-48 h forecasts should focus on cloud system evolution, synoptic environment, track/intensity guidance, guidance for preparation of final flight </a:t>
            </a:r>
            <a:r>
              <a:rPr lang="en-US" sz="2400" dirty="0" smtClean="0"/>
              <a:t>plan</a:t>
            </a:r>
          </a:p>
          <a:p>
            <a:pPr marL="914400" lvl="1" indent="-457200">
              <a:buFont typeface="+mj-lt"/>
              <a:buAutoNum type="arabicPeriod"/>
            </a:pPr>
            <a:r>
              <a:rPr lang="en-US" sz="2400" dirty="0" smtClean="0"/>
              <a:t>48</a:t>
            </a:r>
            <a:r>
              <a:rPr lang="en-US" sz="2400" dirty="0"/>
              <a:t>-72 h forecasts should focus on potential targets for immediate flight planning for submittal of plan 24 h </a:t>
            </a:r>
            <a:r>
              <a:rPr lang="en-US" sz="2400" dirty="0" smtClean="0"/>
              <a:t>later</a:t>
            </a:r>
          </a:p>
          <a:p>
            <a:pPr marL="914400" lvl="1" indent="-457200">
              <a:buFont typeface="+mj-lt"/>
              <a:buAutoNum type="arabicPeriod"/>
            </a:pPr>
            <a:r>
              <a:rPr lang="en-US" sz="2400" dirty="0" smtClean="0"/>
              <a:t>72</a:t>
            </a:r>
            <a:r>
              <a:rPr lang="en-US" sz="2400" dirty="0"/>
              <a:t>-120 h forecasts should evaluate likelihood of potential targets. Should we continue to alert for an ongoing target or are new and better targets likely?</a:t>
            </a:r>
          </a:p>
          <a:p>
            <a:pPr marL="342900" lvl="0" indent="-342900">
              <a:buFont typeface="Arial"/>
              <a:buChar char="•"/>
            </a:pPr>
            <a:endParaRPr lang="en-US" sz="2400" dirty="0"/>
          </a:p>
          <a:p>
            <a:pPr lvl="0"/>
            <a:endParaRPr lang="en-US" sz="2400" dirty="0"/>
          </a:p>
          <a:p>
            <a:endParaRPr lang="en-US" dirty="0"/>
          </a:p>
        </p:txBody>
      </p:sp>
      <p:sp>
        <p:nvSpPr>
          <p:cNvPr id="3" name="TextBox 2"/>
          <p:cNvSpPr txBox="1"/>
          <p:nvPr/>
        </p:nvSpPr>
        <p:spPr>
          <a:xfrm>
            <a:off x="777969" y="366141"/>
            <a:ext cx="7848338" cy="646331"/>
          </a:xfrm>
          <a:prstGeom prst="rect">
            <a:avLst/>
          </a:prstGeom>
          <a:noFill/>
        </p:spPr>
        <p:txBody>
          <a:bodyPr wrap="square" rtlCol="0">
            <a:spAutoFit/>
          </a:bodyPr>
          <a:lstStyle/>
          <a:p>
            <a:r>
              <a:rPr lang="en-US" sz="3600" dirty="0" smtClean="0"/>
              <a:t>PREPARING FORECASTS</a:t>
            </a:r>
            <a:endParaRPr lang="en-US" sz="3600" dirty="0"/>
          </a:p>
        </p:txBody>
      </p:sp>
    </p:spTree>
    <p:extLst>
      <p:ext uri="{BB962C8B-B14F-4D97-AF65-F5344CB8AC3E}">
        <p14:creationId xmlns:p14="http://schemas.microsoft.com/office/powerpoint/2010/main" val="2039295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28666" cy="1143000"/>
          </a:xfrm>
        </p:spPr>
        <p:txBody>
          <a:bodyPr/>
          <a:lstStyle/>
          <a:p>
            <a:r>
              <a:rPr lang="en-US" dirty="0" smtClean="0"/>
              <a:t>Review of Science Goals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Environment:</a:t>
            </a:r>
          </a:p>
          <a:p>
            <a:pPr lvl="0"/>
            <a:r>
              <a:rPr lang="en-US" dirty="0"/>
              <a:t>What impact does the Saharan Air Layer (SAL) have on intensity change?</a:t>
            </a:r>
          </a:p>
          <a:p>
            <a:pPr lvl="0"/>
            <a:r>
              <a:rPr lang="en-US" dirty="0"/>
              <a:t>How do storms interact with shear produced by large-scale wind systems? In particular, how do horizontal and vertical variations in shear impact intensity change?</a:t>
            </a:r>
          </a:p>
          <a:p>
            <a:pPr lvl="0"/>
            <a:r>
              <a:rPr lang="en-US" dirty="0"/>
              <a:t>How does the outflow layer interact with the environment?</a:t>
            </a:r>
          </a:p>
          <a:p>
            <a:pPr marL="0" indent="0">
              <a:buNone/>
            </a:pPr>
            <a:endParaRPr lang="en-US" dirty="0"/>
          </a:p>
          <a:p>
            <a:pPr marL="0" indent="0">
              <a:buNone/>
            </a:pPr>
            <a:r>
              <a:rPr lang="en-US" dirty="0"/>
              <a:t>Inner-core:</a:t>
            </a:r>
          </a:p>
          <a:p>
            <a:pPr lvl="0"/>
            <a:r>
              <a:rPr lang="en-US" dirty="0"/>
              <a:t>What is the role of deep convective towers (bursts) in intensity change?  </a:t>
            </a:r>
            <a:endParaRPr lang="en-US" dirty="0" smtClean="0"/>
          </a:p>
          <a:p>
            <a:pPr lvl="1"/>
            <a:r>
              <a:rPr lang="en-US" dirty="0" smtClean="0"/>
              <a:t>Are </a:t>
            </a:r>
            <a:r>
              <a:rPr lang="en-US" dirty="0"/>
              <a:t>they critical to intensification? </a:t>
            </a:r>
            <a:endParaRPr lang="en-US" dirty="0" smtClean="0"/>
          </a:p>
          <a:p>
            <a:pPr lvl="1"/>
            <a:r>
              <a:rPr lang="en-US" dirty="0" smtClean="0"/>
              <a:t>How </a:t>
            </a:r>
            <a:r>
              <a:rPr lang="en-US" dirty="0"/>
              <a:t>does the low-level wind field respond to convective bursts?  </a:t>
            </a:r>
            <a:endParaRPr lang="en-US" dirty="0" smtClean="0"/>
          </a:p>
          <a:p>
            <a:pPr lvl="1"/>
            <a:r>
              <a:rPr lang="en-US" dirty="0" smtClean="0"/>
              <a:t>How </a:t>
            </a:r>
            <a:r>
              <a:rPr lang="en-US" dirty="0"/>
              <a:t>does the upper-level warm core depend on convective bursts?</a:t>
            </a:r>
          </a:p>
          <a:p>
            <a:r>
              <a:rPr lang="en-US" dirty="0"/>
              <a:t>How do intrusions of dry air impact intensity change?</a:t>
            </a:r>
          </a:p>
          <a:p>
            <a:pPr lvl="0"/>
            <a:r>
              <a:rPr lang="en-US" dirty="0" smtClean="0"/>
              <a:t>What </a:t>
            </a:r>
            <a:r>
              <a:rPr lang="en-US" dirty="0"/>
              <a:t>changes in storm structure occur prior to and during genesis and rapid intensification?</a:t>
            </a:r>
          </a:p>
          <a:p>
            <a:endParaRPr lang="en-US" dirty="0"/>
          </a:p>
        </p:txBody>
      </p:sp>
      <p:pic>
        <p:nvPicPr>
          <p:cNvPr id="4" name="Picture 3" descr="Draft-1.8b.png"/>
          <p:cNvPicPr>
            <a:picLocks noChangeAspect="1"/>
          </p:cNvPicPr>
          <p:nvPr/>
        </p:nvPicPr>
        <p:blipFill>
          <a:blip r:embed="rId2"/>
          <a:srcRect l="5139" t="14302" r="4495" b="13968"/>
          <a:stretch>
            <a:fillRect/>
          </a:stretch>
        </p:blipFill>
        <p:spPr>
          <a:xfrm>
            <a:off x="7242274" y="1"/>
            <a:ext cx="1901726" cy="1782264"/>
          </a:xfrm>
          <a:prstGeom prst="rect">
            <a:avLst/>
          </a:prstGeom>
        </p:spPr>
      </p:pic>
    </p:spTree>
    <p:extLst>
      <p:ext uri="{BB962C8B-B14F-4D97-AF65-F5344CB8AC3E}">
        <p14:creationId xmlns:p14="http://schemas.microsoft.com/office/powerpoint/2010/main" val="27760556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038"/>
          </a:xfrm>
        </p:spPr>
        <p:txBody>
          <a:bodyPr>
            <a:normAutofit fontScale="90000"/>
          </a:bodyPr>
          <a:lstStyle/>
          <a:p>
            <a:r>
              <a:rPr lang="en-US" dirty="0" smtClean="0"/>
              <a:t>Flight Planning Issues/Constraints</a:t>
            </a:r>
            <a:endParaRPr lang="en-US" dirty="0"/>
          </a:p>
        </p:txBody>
      </p:sp>
      <p:sp>
        <p:nvSpPr>
          <p:cNvPr id="3" name="Content Placeholder 2"/>
          <p:cNvSpPr>
            <a:spLocks noGrp="1"/>
          </p:cNvSpPr>
          <p:nvPr>
            <p:ph idx="1"/>
          </p:nvPr>
        </p:nvSpPr>
        <p:spPr>
          <a:xfrm>
            <a:off x="457200" y="1145006"/>
            <a:ext cx="8229600" cy="4981158"/>
          </a:xfrm>
        </p:spPr>
        <p:txBody>
          <a:bodyPr>
            <a:normAutofit fontScale="70000" lnSpcReduction="20000"/>
          </a:bodyPr>
          <a:lstStyle/>
          <a:p>
            <a:r>
              <a:rPr lang="en-US" dirty="0" smtClean="0"/>
              <a:t>Flight plans to FAA </a:t>
            </a:r>
            <a:r>
              <a:rPr lang="en-US" b="1" u="sng" dirty="0" smtClean="0"/>
              <a:t>2 </a:t>
            </a:r>
            <a:r>
              <a:rPr lang="en-US" b="1" u="sng" dirty="0"/>
              <a:t>business </a:t>
            </a:r>
            <a:r>
              <a:rPr lang="en-US" b="1" u="sng" dirty="0" smtClean="0"/>
              <a:t>days</a:t>
            </a:r>
            <a:r>
              <a:rPr lang="en-US" dirty="0" smtClean="0"/>
              <a:t> in advance</a:t>
            </a:r>
          </a:p>
          <a:p>
            <a:r>
              <a:rPr lang="en-US" dirty="0" smtClean="0"/>
              <a:t>For AV-6: </a:t>
            </a:r>
          </a:p>
          <a:p>
            <a:pPr lvl="1"/>
            <a:r>
              <a:rPr lang="en-US" dirty="0" smtClean="0"/>
              <a:t>Need to file actual flight path &amp; dropsonde points</a:t>
            </a:r>
          </a:p>
          <a:p>
            <a:pPr lvl="1"/>
            <a:r>
              <a:rPr lang="en-US" dirty="0" smtClean="0"/>
              <a:t>AV-6 flight plans should account for storm track uncertainty, shouldn’t depend on flying a detailed storm-centered pattern</a:t>
            </a:r>
          </a:p>
          <a:p>
            <a:pPr lvl="1"/>
            <a:r>
              <a:rPr lang="en-US" dirty="0" smtClean="0"/>
              <a:t>For </a:t>
            </a:r>
            <a:r>
              <a:rPr lang="en-US" dirty="0"/>
              <a:t>Saturday-Monday </a:t>
            </a:r>
            <a:r>
              <a:rPr lang="en-US" dirty="0" smtClean="0"/>
              <a:t>flights, need </a:t>
            </a:r>
            <a:r>
              <a:rPr lang="en-US" dirty="0"/>
              <a:t>to have plans sent to FAA on Thursday. </a:t>
            </a:r>
          </a:p>
          <a:p>
            <a:pPr lvl="1"/>
            <a:r>
              <a:rPr lang="en-US" dirty="0" smtClean="0"/>
              <a:t>For </a:t>
            </a:r>
            <a:r>
              <a:rPr lang="en-US" dirty="0"/>
              <a:t>Sunday, Monday flights, use </a:t>
            </a:r>
            <a:r>
              <a:rPr lang="en-US" dirty="0" smtClean="0"/>
              <a:t>of AV</a:t>
            </a:r>
            <a:r>
              <a:rPr lang="en-US" dirty="0"/>
              <a:t>-</a:t>
            </a:r>
            <a:r>
              <a:rPr lang="en-US" dirty="0" smtClean="0"/>
              <a:t>1 (no </a:t>
            </a:r>
            <a:r>
              <a:rPr lang="en-US" dirty="0" err="1" smtClean="0"/>
              <a:t>dropsondes</a:t>
            </a:r>
            <a:r>
              <a:rPr lang="en-US" dirty="0" smtClean="0"/>
              <a:t>) provides </a:t>
            </a:r>
            <a:r>
              <a:rPr lang="en-US" dirty="0"/>
              <a:t>greater flexibility to make adjustments during </a:t>
            </a:r>
            <a:r>
              <a:rPr lang="en-US" dirty="0" smtClean="0"/>
              <a:t>flight</a:t>
            </a:r>
            <a:endParaRPr lang="en-US" dirty="0"/>
          </a:p>
          <a:p>
            <a:r>
              <a:rPr lang="en-US" dirty="0" smtClean="0"/>
              <a:t>For AV-1:</a:t>
            </a:r>
          </a:p>
          <a:p>
            <a:pPr lvl="1"/>
            <a:r>
              <a:rPr lang="en-US" dirty="0" smtClean="0"/>
              <a:t>Can file circle and notional plan (storm-centered block), but can make changes as needed within that circle</a:t>
            </a:r>
          </a:p>
          <a:p>
            <a:pPr lvl="1"/>
            <a:r>
              <a:rPr lang="en-US" dirty="0" smtClean="0"/>
              <a:t>Trade</a:t>
            </a:r>
            <a:r>
              <a:rPr lang="en-US" dirty="0"/>
              <a:t>-off between sampling </a:t>
            </a:r>
            <a:r>
              <a:rPr lang="en-US" dirty="0" smtClean="0"/>
              <a:t>inner-core precipitation only vs. also getting near-environment</a:t>
            </a:r>
            <a:endParaRPr lang="en-US" dirty="0"/>
          </a:p>
          <a:p>
            <a:pPr lvl="1"/>
            <a:r>
              <a:rPr lang="en-US" dirty="0" smtClean="0"/>
              <a:t>Sampling mature storms vs. genesis events</a:t>
            </a:r>
          </a:p>
          <a:p>
            <a:r>
              <a:rPr lang="en-US" dirty="0" smtClean="0"/>
              <a:t>Hazardous weather (lightning, &gt;50kft tops) avoidance options</a:t>
            </a:r>
            <a:endParaRPr lang="en-US" dirty="0"/>
          </a:p>
        </p:txBody>
      </p:sp>
    </p:spTree>
    <p:extLst>
      <p:ext uri="{BB962C8B-B14F-4D97-AF65-F5344CB8AC3E}">
        <p14:creationId xmlns:p14="http://schemas.microsoft.com/office/powerpoint/2010/main" val="35319127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2177</TotalTime>
  <Words>2701</Words>
  <Application>Microsoft Macintosh PowerPoint</Application>
  <PresentationFormat>On-screen Show (4:3)</PresentationFormat>
  <Paragraphs>271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Discussion on Wednesday</vt:lpstr>
      <vt:lpstr>HS3 Forecasting</vt:lpstr>
      <vt:lpstr>PowerPoint Presentation</vt:lpstr>
      <vt:lpstr>PowerPoint Presentation</vt:lpstr>
      <vt:lpstr>PowerPoint Presentation</vt:lpstr>
      <vt:lpstr>PowerPoint Presentation</vt:lpstr>
      <vt:lpstr>PowerPoint Presentation</vt:lpstr>
      <vt:lpstr>Review of Science Goals</vt:lpstr>
      <vt:lpstr>Flight Planning Issues/Constraints</vt:lpstr>
      <vt:lpstr>In-Flight Weather Constraints</vt:lpstr>
      <vt:lpstr>GH Flight Modules</vt:lpstr>
      <vt:lpstr>AV-6 Flight Modules Large-Scale Lawnmower </vt:lpstr>
      <vt:lpstr>AV-6 Flight Module+ Hazard Avoidance</vt:lpstr>
      <vt:lpstr>AV-6 Flight Module+ Hazard Avoidance</vt:lpstr>
      <vt:lpstr>AV-6 Flight Module+ Hazard Avoidance</vt:lpstr>
      <vt:lpstr>AV-6 Flight Module+ Hazard Avoidance</vt:lpstr>
      <vt:lpstr>AV-1 Flight Modules</vt:lpstr>
      <vt:lpstr>a) Figure-4 Flight Module</vt:lpstr>
      <vt:lpstr>b) Butterfly Flight Module Example</vt:lpstr>
      <vt:lpstr>b) Butterfly Module diversions the case of developing convective burst that would exceed 50kft: </vt:lpstr>
      <vt:lpstr>Convective Burst Flight Module d) Race Track-Across</vt:lpstr>
      <vt:lpstr>Convective Burst Flight Module d) Race Track-Across</vt:lpstr>
      <vt:lpstr>Convective Burst Flight Module e) Race Track-Around</vt:lpstr>
      <vt:lpstr>Convective Burst Flight Module f) Convective Lawnmower</vt:lpstr>
      <vt:lpstr>Convective Burst Flight Module g) Convective Fan</vt:lpstr>
      <vt:lpstr>When To Use CB Modules</vt:lpstr>
      <vt:lpstr>AV-1 Flight Strategies</vt:lpstr>
      <vt:lpstr>AV-1 Flight Strategies</vt:lpstr>
      <vt:lpstr>AV-1 Flight Strategies</vt:lpstr>
      <vt:lpstr>AV-1 Flight Strategies</vt:lpstr>
      <vt:lpstr>AV-1 Flight Strategies</vt:lpstr>
      <vt:lpstr>Mission Selection</vt:lpstr>
      <vt:lpstr>PayMOF Operations: General Rules</vt:lpstr>
      <vt:lpstr>PayMOF operations: routine</vt:lpstr>
      <vt:lpstr>PayMOF operations: flight changes</vt:lpstr>
      <vt:lpstr>PayMOF operations: flight changes</vt:lpstr>
      <vt:lpstr>PayMOF operations: flight changes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on Wednesday</dc:title>
  <dc:creator>Braun</dc:creator>
  <cp:lastModifiedBy>Scott Braun</cp:lastModifiedBy>
  <cp:revision>55</cp:revision>
  <dcterms:created xsi:type="dcterms:W3CDTF">2013-05-01T15:05:21Z</dcterms:created>
  <dcterms:modified xsi:type="dcterms:W3CDTF">2013-05-08T18:30:09Z</dcterms:modified>
</cp:coreProperties>
</file>