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f" ContentType="image/tiff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6" r:id="rId9"/>
    <p:sldId id="265" r:id="rId10"/>
    <p:sldId id="264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18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D504E-AF58-9D48-B0DB-6D62F3A21E47}" type="datetimeFigureOut">
              <a:rPr lang="en-US" smtClean="0"/>
              <a:t>5/8/13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539612-D476-BB4E-8D61-E88ED6FDB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942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ZW" dirty="0" smtClean="0"/>
              <a:t>Wave phase separation</a:t>
            </a:r>
            <a:r>
              <a:rPr lang="en-ZW" baseline="0" dirty="0" smtClean="0"/>
              <a:t> based primarily on 700-hPa meridional winds extracted from NCEP-NCAR reanalysis dataset (700-hPa vorticity used to help identify wave phases unable to be identified with meridional wind alone); DW/NDW separation based on NHC storm reports; DWs also separated according to where each wave developed a TC; For DWs, D0 when tropical depression first identified by the NHC; For NDWs, D0 day on which maximum 850-hPa vorticity occurs (must be able to be tracked for at least 7 days and achieve a vorticity value of 8E-06 s</a:t>
            </a:r>
            <a:r>
              <a:rPr lang="en-ZW" baseline="30000" dirty="0" smtClean="0"/>
              <a:t>-1</a:t>
            </a:r>
            <a:r>
              <a:rPr lang="en-ZW" baseline="0" dirty="0" smtClean="0"/>
              <a:t>; Waves traced from D-5 to D+1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0115-6DF0-48E0-A446-918F9EA6A19D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W" dirty="0" smtClean="0"/>
              <a:t>IR brightness</a:t>
            </a:r>
            <a:r>
              <a:rPr lang="en-ZW" baseline="0" dirty="0" smtClean="0"/>
              <a:t> temperatures from the NASA global-merged IR brightness temperature dataset; TRMM PR includes a convective/stratiform classification which was used to calculate the percentage of PR pixels classified as convective over each synoptic-scale box; LIS flash rates in units of flashes/day/2.5° box; Convective reflectivity profiles with rain bottom below 2 km not classified as warm rain from 1-18 km with 1-km height resolution; PCTs from TMI</a:t>
            </a:r>
            <a:endParaRPr lang="en-ZW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0115-6DF0-48E0-A446-918F9EA6A19D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W" dirty="0" smtClean="0"/>
              <a:t>Land mask was used for all Lagrangian composites; Evolution of cold cloud tops is not that different between two wave types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0115-6DF0-48E0-A446-918F9EA6A19D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W" dirty="0" smtClean="0"/>
              <a:t>DWs show a decrease in trough</a:t>
            </a:r>
            <a:r>
              <a:rPr lang="en-ZW" baseline="0" dirty="0" smtClean="0"/>
              <a:t> and northerly phases every day after D-4, except on D0 in the trough</a:t>
            </a:r>
            <a:r>
              <a:rPr lang="en-ZW" dirty="0" smtClean="0"/>
              <a:t>; The D+1 value in the DW</a:t>
            </a:r>
            <a:r>
              <a:rPr lang="en-ZW" baseline="0" dirty="0" smtClean="0"/>
              <a:t> southerly phase is less than that on D-5, but this phase does show an increase on D0; </a:t>
            </a:r>
            <a:r>
              <a:rPr lang="en-ZW" dirty="0" smtClean="0"/>
              <a:t>The flash rates for NDWs may suggest a constant intensity with time due to the increasing coverage by cold cloudiness; Note that trends are small compared to standard deviation of 1133.3 flashes/day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0115-6DF0-48E0-A446-918F9EA6A19D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9789-3658-0144-9AA2-43DF979F190D}" type="datetimeFigureOut">
              <a:rPr lang="en-US" smtClean="0"/>
              <a:t>5/8/13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F1ED-7FCA-3E44-A0DE-DE41B47C0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834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9789-3658-0144-9AA2-43DF979F190D}" type="datetimeFigureOut">
              <a:rPr lang="en-US" smtClean="0"/>
              <a:t>5/8/13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F1ED-7FCA-3E44-A0DE-DE41B47C0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675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9789-3658-0144-9AA2-43DF979F190D}" type="datetimeFigureOut">
              <a:rPr lang="en-US" smtClean="0"/>
              <a:t>5/8/13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F1ED-7FCA-3E44-A0DE-DE41B47C0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56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9789-3658-0144-9AA2-43DF979F190D}" type="datetimeFigureOut">
              <a:rPr lang="en-US" smtClean="0"/>
              <a:t>5/8/13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F1ED-7FCA-3E44-A0DE-DE41B47C0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966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9789-3658-0144-9AA2-43DF979F190D}" type="datetimeFigureOut">
              <a:rPr lang="en-US" smtClean="0"/>
              <a:t>5/8/13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F1ED-7FCA-3E44-A0DE-DE41B47C0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81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9789-3658-0144-9AA2-43DF979F190D}" type="datetimeFigureOut">
              <a:rPr lang="en-US" smtClean="0"/>
              <a:t>5/8/13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F1ED-7FCA-3E44-A0DE-DE41B47C0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871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9789-3658-0144-9AA2-43DF979F190D}" type="datetimeFigureOut">
              <a:rPr lang="en-US" smtClean="0"/>
              <a:t>5/8/13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F1ED-7FCA-3E44-A0DE-DE41B47C0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737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9789-3658-0144-9AA2-43DF979F190D}" type="datetimeFigureOut">
              <a:rPr lang="en-US" smtClean="0"/>
              <a:t>5/8/13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F1ED-7FCA-3E44-A0DE-DE41B47C0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955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9789-3658-0144-9AA2-43DF979F190D}" type="datetimeFigureOut">
              <a:rPr lang="en-US" smtClean="0"/>
              <a:t>5/8/13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F1ED-7FCA-3E44-A0DE-DE41B47C0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73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9789-3658-0144-9AA2-43DF979F190D}" type="datetimeFigureOut">
              <a:rPr lang="en-US" smtClean="0"/>
              <a:t>5/8/13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F1ED-7FCA-3E44-A0DE-DE41B47C0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03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9789-3658-0144-9AA2-43DF979F190D}" type="datetimeFigureOut">
              <a:rPr lang="en-US" smtClean="0"/>
              <a:t>5/8/13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F1ED-7FCA-3E44-A0DE-DE41B47C0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95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09789-3658-0144-9AA2-43DF979F190D}" type="datetimeFigureOut">
              <a:rPr lang="en-US" smtClean="0"/>
              <a:t>5/8/13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5F1ED-7FCA-3E44-A0DE-DE41B47C0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148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10.wmf"/><Relationship Id="rId5" Type="http://schemas.openxmlformats.org/officeDocument/2006/relationships/image" Target="../media/image11.wm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iff"/><Relationship Id="rId4" Type="http://schemas.openxmlformats.org/officeDocument/2006/relationships/image" Target="../media/image14.tiff"/><Relationship Id="rId5" Type="http://schemas.openxmlformats.org/officeDocument/2006/relationships/image" Target="../media/image15.gi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3.wmf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4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w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2751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Roles of Convective Structure, Organization, and Intensity in Tropical Cyclone Intensification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91764"/>
            <a:ext cx="6400800" cy="292205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Dan Cecil</a:t>
            </a:r>
          </a:p>
          <a:p>
            <a:r>
              <a:rPr lang="en-US" i="1" dirty="0" smtClean="0">
                <a:solidFill>
                  <a:srgbClr val="000000"/>
                </a:solidFill>
              </a:rPr>
              <a:t>NASA MSFC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Kenneth </a:t>
            </a:r>
            <a:r>
              <a:rPr lang="en-US" dirty="0" err="1" smtClean="0">
                <a:solidFill>
                  <a:srgbClr val="000000"/>
                </a:solidFill>
              </a:rPr>
              <a:t>Leppert</a:t>
            </a:r>
            <a:r>
              <a:rPr lang="en-US" dirty="0" smtClean="0">
                <a:solidFill>
                  <a:srgbClr val="000000"/>
                </a:solidFill>
              </a:rPr>
              <a:t> II</a:t>
            </a:r>
          </a:p>
          <a:p>
            <a:r>
              <a:rPr lang="en-US" i="1" dirty="0" smtClean="0">
                <a:solidFill>
                  <a:srgbClr val="000000"/>
                </a:solidFill>
              </a:rPr>
              <a:t>University of Alabama - Huntsville</a:t>
            </a:r>
            <a:endParaRPr lang="en-US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711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Lagrangian Lightning Flash Rates</a:t>
            </a:r>
            <a:endParaRPr kumimoji="0" lang="en-ZW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52400" y="5029200"/>
            <a:ext cx="8839200" cy="172402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ZW" sz="2000" dirty="0"/>
              <a:t>T</a:t>
            </a:r>
            <a:r>
              <a:rPr kumimoji="0" lang="en-Z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rends </a:t>
            </a:r>
            <a:r>
              <a:rPr kumimoji="0" lang="en-Z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flash rates for </a:t>
            </a:r>
            <a:r>
              <a:rPr kumimoji="0" lang="en-Z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Dvlpg Waves suggest </a:t>
            </a:r>
            <a:r>
              <a:rPr kumimoji="0" lang="en-Z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</a:t>
            </a:r>
            <a:r>
              <a:rPr kumimoji="0" lang="en-ZW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decrease</a:t>
            </a:r>
            <a:r>
              <a:rPr kumimoji="0" lang="en-Z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</a:t>
            </a:r>
            <a:r>
              <a:rPr kumimoji="0" lang="en-Z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intense</a:t>
            </a:r>
            <a:r>
              <a:rPr kumimoji="0" lang="en-ZW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convection</a:t>
            </a:r>
            <a:r>
              <a:rPr kumimoji="0" lang="en-Z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Z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</a:t>
            </a:r>
            <a:r>
              <a:rPr kumimoji="0" lang="en-Z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time</a:t>
            </a:r>
            <a:endParaRPr kumimoji="0" lang="en-ZW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Z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Flash rates for NDWs vary from day to day, but values on D0 are greater than those on D</a:t>
            </a:r>
            <a:r>
              <a:rPr kumimoji="0" lang="en-Z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</a:t>
            </a:r>
            <a:r>
              <a:rPr lang="en-ZW" sz="2000" dirty="0" smtClean="0"/>
              <a:t>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Z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Large variability (not shown),</a:t>
            </a:r>
            <a:r>
              <a:rPr kumimoji="0" lang="en-ZW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not much coherence in signal</a:t>
            </a:r>
            <a:endParaRPr kumimoji="0" lang="en-ZW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527"/>
          <a:stretch/>
        </p:blipFill>
        <p:spPr>
          <a:xfrm>
            <a:off x="3629024" y="4295775"/>
            <a:ext cx="2743200" cy="73342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90600" y="12192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W" b="1" dirty="0" smtClean="0">
                <a:latin typeface="Times New Roman" pitchFamily="18" charset="0"/>
                <a:cs typeface="Times New Roman" pitchFamily="18" charset="0"/>
              </a:rPr>
              <a:t>Developing Waves</a:t>
            </a:r>
            <a:endParaRPr lang="en-ZW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10200" y="1196459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W" b="1" dirty="0" smtClean="0">
                <a:latin typeface="Times New Roman" pitchFamily="18" charset="0"/>
                <a:cs typeface="Times New Roman" pitchFamily="18" charset="0"/>
              </a:rPr>
              <a:t>Non-developing Waves</a:t>
            </a:r>
            <a:endParaRPr lang="en-ZW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6" y="1381125"/>
            <a:ext cx="4454387" cy="304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1374049"/>
            <a:ext cx="4484203" cy="3055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240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2500" y="402167"/>
            <a:ext cx="75141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Conclusions</a:t>
            </a:r>
            <a:endParaRPr lang="en-US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19667" y="1406391"/>
            <a:ext cx="7514167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Cold Cloud fractional coverage </a:t>
            </a:r>
            <a:r>
              <a:rPr lang="en-US" sz="2400" dirty="0" smtClean="0"/>
              <a:t>or </a:t>
            </a:r>
            <a:r>
              <a:rPr lang="en-US" sz="2400" i="1" dirty="0" smtClean="0"/>
              <a:t>fractional convective coverage </a:t>
            </a:r>
            <a:r>
              <a:rPr lang="en-US" sz="2400" dirty="0" smtClean="0"/>
              <a:t>(from PR, not shown here) distinguish between Developing and Non-Developing Easterly Waves better than measures of the strength of the convection.</a:t>
            </a:r>
          </a:p>
          <a:p>
            <a:endParaRPr lang="en-US" sz="2400" dirty="0"/>
          </a:p>
          <a:p>
            <a:r>
              <a:rPr lang="en-US" sz="2400" dirty="0" smtClean="0"/>
              <a:t>Fractional coverage increases with time for both </a:t>
            </a:r>
            <a:r>
              <a:rPr lang="en-US" sz="2400" dirty="0" err="1" smtClean="0"/>
              <a:t>Dvlpg</a:t>
            </a:r>
            <a:r>
              <a:rPr lang="en-US" sz="2400" dirty="0" smtClean="0"/>
              <a:t> and Non-</a:t>
            </a:r>
            <a:r>
              <a:rPr lang="en-US" sz="2400" dirty="0" err="1" smtClean="0"/>
              <a:t>Dvlpg</a:t>
            </a:r>
            <a:r>
              <a:rPr lang="en-US" sz="2400" dirty="0" smtClean="0"/>
              <a:t> Waves, but coverage is greater for </a:t>
            </a:r>
            <a:r>
              <a:rPr lang="en-US" sz="2400" dirty="0" err="1" smtClean="0"/>
              <a:t>Dvlpg</a:t>
            </a:r>
            <a:r>
              <a:rPr lang="en-US" sz="2400" dirty="0" smtClean="0"/>
              <a:t> waves.</a:t>
            </a:r>
          </a:p>
          <a:p>
            <a:endParaRPr lang="en-US" sz="2400" dirty="0"/>
          </a:p>
          <a:p>
            <a:r>
              <a:rPr lang="en-US" sz="2400" dirty="0" smtClean="0"/>
              <a:t>Intensity of convection appears to weaken as the day of genesis is approached, but coverage of convection increases.  Consistent with </a:t>
            </a:r>
            <a:r>
              <a:rPr lang="en-US" sz="2400" dirty="0" err="1" smtClean="0"/>
              <a:t>Zawislak</a:t>
            </a:r>
            <a:r>
              <a:rPr lang="en-US" sz="2400" dirty="0" smtClean="0"/>
              <a:t> and </a:t>
            </a:r>
            <a:r>
              <a:rPr lang="en-US" sz="2400" dirty="0" err="1" smtClean="0"/>
              <a:t>Zipser</a:t>
            </a:r>
            <a:r>
              <a:rPr lang="en-US" sz="2400" dirty="0" smtClean="0"/>
              <a:t>, others…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450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246_65_max.jpg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3510" t="20229" r="36613" b="32062"/>
          <a:stretch/>
        </p:blipFill>
        <p:spPr>
          <a:xfrm>
            <a:off x="-469811" y="3659538"/>
            <a:ext cx="2618347" cy="234950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45167" y="423333"/>
            <a:ext cx="596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Future Work</a:t>
            </a:r>
            <a:endParaRPr lang="en-US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77333" y="1291167"/>
            <a:ext cx="77470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HS3 2013 Case Studies using AV-1!</a:t>
            </a:r>
          </a:p>
          <a:p>
            <a:endParaRPr lang="en-US" sz="2400" dirty="0"/>
          </a:p>
          <a:p>
            <a:r>
              <a:rPr lang="en-US" sz="2400" dirty="0" smtClean="0"/>
              <a:t>Focus uses HIRAD, HIWRAP, HAMSR combination, along with relevant satellite data</a:t>
            </a:r>
          </a:p>
          <a:p>
            <a:endParaRPr lang="en-US" sz="2400" dirty="0"/>
          </a:p>
          <a:p>
            <a:r>
              <a:rPr lang="en-US" sz="2400" dirty="0" smtClean="0"/>
              <a:t>Fall-back:  Analysis from GRIP</a:t>
            </a:r>
          </a:p>
          <a:p>
            <a:endParaRPr lang="en-US" sz="2400" dirty="0" smtClean="0"/>
          </a:p>
          <a:p>
            <a:endParaRPr lang="en-US" dirty="0"/>
          </a:p>
        </p:txBody>
      </p:sp>
      <p:pic>
        <p:nvPicPr>
          <p:cNvPr id="5" name="Picture 4" descr="HAMSR_Karl_5494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471" y="3619500"/>
            <a:ext cx="2875701" cy="2286000"/>
          </a:xfrm>
          <a:prstGeom prst="rect">
            <a:avLst/>
          </a:prstGeom>
        </p:spPr>
      </p:pic>
      <p:pic>
        <p:nvPicPr>
          <p:cNvPr id="7" name="Picture 6" descr="HAMSR_Karl_T_timeseries.tif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3240" y="3619500"/>
            <a:ext cx="2761659" cy="2286000"/>
          </a:xfrm>
          <a:prstGeom prst="rect">
            <a:avLst/>
          </a:prstGeom>
        </p:spPr>
      </p:pic>
      <p:pic>
        <p:nvPicPr>
          <p:cNvPr id="4" name="Picture 3" descr="grip_hiwrap_kainnerchirp_20100916_210924-213401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1344" y="3619500"/>
            <a:ext cx="1905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56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854"/>
            <a:ext cx="8229600" cy="842225"/>
          </a:xfrm>
        </p:spPr>
        <p:txBody>
          <a:bodyPr/>
          <a:lstStyle/>
          <a:p>
            <a:r>
              <a:rPr lang="en-US" b="1" dirty="0" smtClean="0"/>
              <a:t>HSRP Proposal Objective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302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Examine intensification processes as related to interplay between:</a:t>
            </a:r>
          </a:p>
          <a:p>
            <a:r>
              <a:rPr lang="en-US" i="1" dirty="0" smtClean="0"/>
              <a:t>Convective Structure (HIWRAP, HAMSR)</a:t>
            </a:r>
          </a:p>
          <a:p>
            <a:r>
              <a:rPr lang="en-US" i="1" dirty="0" smtClean="0"/>
              <a:t>3-D wind field (HIWRAP)</a:t>
            </a:r>
          </a:p>
          <a:p>
            <a:r>
              <a:rPr lang="en-US" i="1" dirty="0" smtClean="0"/>
              <a:t>Surface Wind (HIRAD)</a:t>
            </a:r>
          </a:p>
          <a:p>
            <a:r>
              <a:rPr lang="en-US" i="1" dirty="0" smtClean="0"/>
              <a:t>Warm Core Development (HAMSR)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HS3 2012 flights were “less than optimal” for addressing this (AV-1 North Pacific flight)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19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751"/>
            <a:ext cx="8229600" cy="64333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Working Hypotheses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2192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i="1" dirty="0" smtClean="0"/>
              <a:t>Spatial structure, location, persistence </a:t>
            </a:r>
            <a:r>
              <a:rPr lang="en-US" dirty="0" smtClean="0"/>
              <a:t>of deep convection are key aspects of hurricane intensification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i="1" dirty="0" smtClean="0"/>
              <a:t>Strength</a:t>
            </a:r>
            <a:r>
              <a:rPr lang="en-US" dirty="0" smtClean="0"/>
              <a:t> of individual convective bursts relatively </a:t>
            </a:r>
            <a:r>
              <a:rPr lang="en-US" i="1" dirty="0" smtClean="0"/>
              <a:t>less important</a:t>
            </a:r>
          </a:p>
          <a:p>
            <a:pPr marL="0" indent="0">
              <a:buNone/>
            </a:pPr>
            <a:endParaRPr lang="en-US" i="1" dirty="0" smtClean="0"/>
          </a:p>
          <a:p>
            <a:r>
              <a:rPr lang="en-US" dirty="0" smtClean="0"/>
              <a:t>Relative importance of these characteristics differs in TD, weak TS stages compared to Hurricane stage</a:t>
            </a:r>
          </a:p>
        </p:txBody>
      </p:sp>
    </p:spTree>
    <p:extLst>
      <p:ext uri="{BB962C8B-B14F-4D97-AF65-F5344CB8AC3E}">
        <p14:creationId xmlns:p14="http://schemas.microsoft.com/office/powerpoint/2010/main" val="1324235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751"/>
            <a:ext cx="8229600" cy="64333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Working Hypotheses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092192"/>
            <a:ext cx="25273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i="1" dirty="0" smtClean="0"/>
              <a:t>Spatial structure, location, persistence </a:t>
            </a:r>
            <a:r>
              <a:rPr lang="en-US" dirty="0" smtClean="0"/>
              <a:t>of deep convection are key aspects of hurricane intensification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i="1" dirty="0" smtClean="0"/>
              <a:t>Strength</a:t>
            </a:r>
            <a:r>
              <a:rPr lang="en-US" dirty="0" smtClean="0"/>
              <a:t> of individual convective bursts relatively </a:t>
            </a:r>
            <a:r>
              <a:rPr lang="en-US" i="1" dirty="0" smtClean="0"/>
              <a:t>less important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85167" y="1092192"/>
            <a:ext cx="4191000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Lots of TRMM and related evidence supporting these ideas:</a:t>
            </a:r>
          </a:p>
          <a:p>
            <a:endParaRPr lang="en-US" dirty="0" smtClean="0"/>
          </a:p>
          <a:p>
            <a:r>
              <a:rPr lang="en-US" dirty="0" smtClean="0"/>
              <a:t>Cecil and </a:t>
            </a:r>
            <a:r>
              <a:rPr lang="en-US" dirty="0" err="1" smtClean="0"/>
              <a:t>Zipser</a:t>
            </a:r>
            <a:r>
              <a:rPr lang="en-US" dirty="0" smtClean="0"/>
              <a:t> 1999 SSMI study finds strong relationship between area-average 85 GHz TB (or areal coverage of moderate scattering) and future hurricane intensity, weaker relationships with minimum TB (strength of convection)</a:t>
            </a:r>
          </a:p>
          <a:p>
            <a:endParaRPr lang="en-US" dirty="0"/>
          </a:p>
          <a:p>
            <a:r>
              <a:rPr lang="en-US" dirty="0" smtClean="0"/>
              <a:t>Jones et al. 2006 statistical forecast has greater signal from area-average 19 GHz TB than from min 85 GHz or max 19 GHz</a:t>
            </a:r>
          </a:p>
          <a:p>
            <a:endParaRPr lang="en-US" dirty="0"/>
          </a:p>
          <a:p>
            <a:r>
              <a:rPr lang="en-US" dirty="0" smtClean="0"/>
              <a:t>Jiang and </a:t>
            </a:r>
            <a:r>
              <a:rPr lang="en-US" dirty="0" err="1" smtClean="0"/>
              <a:t>Kieper</a:t>
            </a:r>
            <a:r>
              <a:rPr lang="en-US" dirty="0" smtClean="0"/>
              <a:t> RI tool keys on azimuthal completeness of a ring with weak convection, not needing strong convection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324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0634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 defTabSz="914400">
              <a:spcBef>
                <a:spcPct val="0"/>
              </a:spcBef>
              <a:defRPr/>
            </a:pPr>
            <a:r>
              <a:rPr lang="en-US" sz="4400" dirty="0"/>
              <a:t>TC Genesis from Easterly </a:t>
            </a:r>
            <a:r>
              <a:rPr lang="en-US" sz="4400" dirty="0" smtClean="0"/>
              <a:t>Waves</a:t>
            </a:r>
          </a:p>
          <a:p>
            <a:pPr algn="ctr" defTabSz="914400">
              <a:spcBef>
                <a:spcPct val="0"/>
              </a:spcBef>
              <a:defRPr/>
            </a:pPr>
            <a:r>
              <a:rPr lang="en-US" sz="2400" i="1" dirty="0"/>
              <a:t>Ken </a:t>
            </a:r>
            <a:r>
              <a:rPr lang="en-US" sz="2400" i="1" dirty="0" err="1"/>
              <a:t>Leppert</a:t>
            </a:r>
            <a:r>
              <a:rPr lang="en-US" sz="2400" i="1" dirty="0"/>
              <a:t> dissertation, 2013 MWR papers</a:t>
            </a:r>
          </a:p>
          <a:p>
            <a:pPr lvl="0" algn="ctr" defTabSz="914400">
              <a:spcBef>
                <a:spcPct val="0"/>
              </a:spcBef>
              <a:defRPr/>
            </a:pPr>
            <a:endParaRPr kumimoji="0" lang="en-ZW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3966631"/>
            <a:ext cx="8229600" cy="243840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Z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Easterly waves separated into trough, ridge, northerly, and southerly phases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Z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June – November 2001–2010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Z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DWs separated from </a:t>
            </a:r>
            <a:r>
              <a:rPr kumimoji="0" lang="en-Z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NDWs (dvlpg</a:t>
            </a:r>
            <a:r>
              <a:rPr kumimoji="0" lang="en-ZW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non-dvlpg waves)</a:t>
            </a:r>
            <a:endParaRPr kumimoji="0" lang="en-ZW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Z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Day Zero </a:t>
            </a:r>
            <a:r>
              <a:rPr kumimoji="0" lang="en-Z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identified </a:t>
            </a:r>
            <a:r>
              <a:rPr kumimoji="0" lang="en-Z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both </a:t>
            </a:r>
            <a:r>
              <a:rPr kumimoji="0" lang="en-Z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DWs (day of genesis) </a:t>
            </a:r>
            <a:r>
              <a:rPr kumimoji="0" lang="en-Z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</a:t>
            </a:r>
            <a:r>
              <a:rPr kumimoji="0" lang="en-Z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NDWs (day of peak 850 hPa vorticity)</a:t>
            </a:r>
            <a:endParaRPr kumimoji="0" lang="en-ZW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223431"/>
            <a:ext cx="77724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266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Methodology</a:t>
            </a:r>
            <a:endParaRPr kumimoji="0" lang="en-ZW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155693"/>
            <a:ext cx="8229600" cy="5029200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Z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Convective Coverage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Z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Fractional coverage by IR brightness temperatures </a:t>
            </a:r>
          </a:p>
          <a:p>
            <a:pPr marL="585216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Z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≤ 240 K and ≤ 210 K over 2.5° boxes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Z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Percentage convective </a:t>
            </a:r>
            <a:r>
              <a:rPr kumimoji="0" lang="en-Z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coverage (from TRMM PR)</a:t>
            </a:r>
            <a:endParaRPr kumimoji="0" lang="en-Z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Z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Convective Intensity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Z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Lightning Imaging Sensor flash rates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Z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Mean convective Precipitation Radar reflectivity profiles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Z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Polarization corrected temperatures at 37.0 and 85.5 GHz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ZW" sz="3200" dirty="0" smtClean="0"/>
              <a:t>Created composites as a function of wave phase/type over each longitude band (Eulerian) and as a function of day relative to D0 (Lagrangian)</a:t>
            </a:r>
            <a:endParaRPr kumimoji="0" lang="en-ZW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1573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Lagrangian 240 K IR Threshold</a:t>
            </a:r>
            <a:endParaRPr kumimoji="0" lang="en-ZW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5029200"/>
            <a:ext cx="8229600" cy="172402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ZW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Cold Cloud coverage</a:t>
            </a:r>
            <a:r>
              <a:rPr kumimoji="0" lang="en-ZW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increases with time for both Dvlpg </a:t>
            </a:r>
            <a:r>
              <a:rPr kumimoji="0" lang="en-ZW" sz="1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</a:t>
            </a:r>
            <a:r>
              <a:rPr kumimoji="0" lang="en-ZW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Non-Dvlpg Waves</a:t>
            </a:r>
            <a:endParaRPr kumimoji="0" lang="en-ZW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ZW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Dvlpg</a:t>
            </a:r>
            <a:r>
              <a:rPr kumimoji="0" lang="en-ZW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Waves have greater areal coverage than Non-Dvlpg Waves</a:t>
            </a:r>
            <a:endParaRPr kumimoji="0" lang="en-ZW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ZW" dirty="0" smtClean="0"/>
              <a:t>Greater </a:t>
            </a:r>
            <a:r>
              <a:rPr lang="en-ZW" dirty="0"/>
              <a:t>coverage </a:t>
            </a:r>
            <a:r>
              <a:rPr lang="en-ZW" dirty="0" smtClean="0"/>
              <a:t>appears to be more </a:t>
            </a:r>
            <a:r>
              <a:rPr lang="en-ZW" dirty="0"/>
              <a:t>important for genesis than </a:t>
            </a:r>
            <a:r>
              <a:rPr lang="en-ZW" dirty="0" smtClean="0"/>
              <a:t>the evolution of that </a:t>
            </a:r>
            <a:r>
              <a:rPr lang="en-ZW" dirty="0" smtClean="0"/>
              <a:t>coverage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ZW" dirty="0" smtClean="0"/>
              <a:t>Similar result using 210 K threshold</a:t>
            </a:r>
            <a:endParaRPr lang="en-ZW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" y="1381125"/>
            <a:ext cx="4343400" cy="3086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1500" y="1381125"/>
            <a:ext cx="4362450" cy="30861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527"/>
          <a:stretch/>
        </p:blipFill>
        <p:spPr>
          <a:xfrm>
            <a:off x="3629024" y="4295775"/>
            <a:ext cx="2743200" cy="73342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90600" y="12192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W" b="1" dirty="0" smtClean="0">
                <a:latin typeface="Times New Roman" pitchFamily="18" charset="0"/>
                <a:cs typeface="Times New Roman" pitchFamily="18" charset="0"/>
              </a:rPr>
              <a:t>Developing Waves</a:t>
            </a:r>
            <a:endParaRPr lang="en-ZW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0200" y="1196459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W" b="1" dirty="0" smtClean="0">
                <a:latin typeface="Times New Roman" pitchFamily="18" charset="0"/>
                <a:cs typeface="Times New Roman" pitchFamily="18" charset="0"/>
              </a:rPr>
              <a:t>Non-developing Waves</a:t>
            </a:r>
            <a:endParaRPr lang="en-ZW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302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25500" y="783160"/>
            <a:ext cx="2222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Dvlpg</a:t>
            </a:r>
            <a:r>
              <a:rPr lang="en-US" b="1" dirty="0" smtClean="0"/>
              <a:t> Wave Trough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227316" y="766224"/>
            <a:ext cx="2518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Non-</a:t>
            </a:r>
            <a:r>
              <a:rPr lang="en-US" b="1" dirty="0" err="1" smtClean="0"/>
              <a:t>Dvlpg</a:t>
            </a:r>
            <a:r>
              <a:rPr lang="en-US" b="1" dirty="0" smtClean="0"/>
              <a:t> Wave Trough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4661" y="42329"/>
            <a:ext cx="90381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37 GHz Scattering in Deep Convection</a:t>
            </a:r>
            <a:endParaRPr lang="en-US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13836" y="4444985"/>
            <a:ext cx="7641167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Convective intensity </a:t>
            </a:r>
            <a:r>
              <a:rPr lang="en-US" sz="2400" i="1" dirty="0" smtClean="0"/>
              <a:t>decreases</a:t>
            </a:r>
            <a:r>
              <a:rPr lang="en-US" sz="2400" dirty="0" smtClean="0"/>
              <a:t> with time for </a:t>
            </a:r>
            <a:r>
              <a:rPr lang="en-US" sz="2400" dirty="0" err="1" smtClean="0"/>
              <a:t>Dvlpg</a:t>
            </a:r>
            <a:r>
              <a:rPr lang="en-US" sz="2400" dirty="0" smtClean="0"/>
              <a:t> Waves, ~steady with time for Non-</a:t>
            </a:r>
            <a:r>
              <a:rPr lang="en-US" sz="2400" dirty="0" err="1" smtClean="0"/>
              <a:t>Dvlpg</a:t>
            </a:r>
            <a:r>
              <a:rPr lang="en-US" sz="2400" dirty="0" smtClean="0"/>
              <a:t> Waves.</a:t>
            </a:r>
          </a:p>
          <a:p>
            <a:pPr algn="ctr"/>
            <a:r>
              <a:rPr lang="en-US" sz="2000" i="1" dirty="0" smtClean="0"/>
              <a:t>These plots are conditioned on having low brightness temperature indicative of deep convection, so the means among those pixels relate to how strong that convection is.</a:t>
            </a:r>
            <a:endParaRPr lang="en-US" sz="2000" i="1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1248289"/>
            <a:ext cx="4305300" cy="30670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1257814"/>
            <a:ext cx="4305300" cy="304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38497" y="2010827"/>
            <a:ext cx="2400657" cy="369332"/>
          </a:xfrm>
          <a:prstGeom prst="rect">
            <a:avLst/>
          </a:prstGeom>
          <a:noFill/>
          <a:scene3d>
            <a:camera prst="orthographicFront">
              <a:rot lat="0" lon="0" rev="16200000"/>
            </a:camera>
            <a:lightRig rig="threePt" dir="t"/>
          </a:scene3d>
        </p:spPr>
        <p:txBody>
          <a:bodyPr vert="horz" wrap="square" rtlCol="0">
            <a:spAutoFit/>
          </a:bodyPr>
          <a:lstStyle/>
          <a:p>
            <a:r>
              <a:rPr lang="en-US" b="1" dirty="0" smtClean="0"/>
              <a:t>Increasing Intensity</a:t>
            </a:r>
            <a:endParaRPr lang="en-US" b="1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419600" y="3026833"/>
            <a:ext cx="0" cy="103716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527"/>
          <a:stretch/>
        </p:blipFill>
        <p:spPr>
          <a:xfrm>
            <a:off x="1909231" y="3153835"/>
            <a:ext cx="2743200" cy="733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763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48260"/>
            <a:ext cx="3352800" cy="4191000"/>
          </a:xfrm>
          <a:prstGeom prst="rect">
            <a:avLst/>
          </a:prstGeom>
        </p:spPr>
      </p:pic>
      <p:pic>
        <p:nvPicPr>
          <p:cNvPr id="3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5538" y="2090467"/>
            <a:ext cx="1854200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9738" y="948260"/>
            <a:ext cx="3352800" cy="4191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25500" y="783160"/>
            <a:ext cx="2222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Dvlpg</a:t>
            </a:r>
            <a:r>
              <a:rPr lang="en-US" b="1" dirty="0" smtClean="0"/>
              <a:t> Wave Trough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227316" y="766224"/>
            <a:ext cx="2518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Non-</a:t>
            </a:r>
            <a:r>
              <a:rPr lang="en-US" b="1" dirty="0" err="1" smtClean="0"/>
              <a:t>Dvlpg</a:t>
            </a:r>
            <a:r>
              <a:rPr lang="en-US" b="1" dirty="0" smtClean="0"/>
              <a:t> Wave Trough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25500" y="42329"/>
            <a:ext cx="7556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PR Convective Reflectivity</a:t>
            </a:r>
            <a:endParaRPr lang="en-US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73667" y="5079995"/>
            <a:ext cx="70908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Convective reflectivity remains ~steady for </a:t>
            </a:r>
            <a:r>
              <a:rPr lang="en-US" sz="2400" dirty="0" err="1" smtClean="0"/>
              <a:t>Dvlpg</a:t>
            </a:r>
            <a:r>
              <a:rPr lang="en-US" sz="2400" dirty="0" smtClean="0"/>
              <a:t> Waves, increases with time for Non-</a:t>
            </a:r>
            <a:r>
              <a:rPr lang="en-US" sz="2400" dirty="0" err="1" smtClean="0"/>
              <a:t>Dvlpg</a:t>
            </a:r>
            <a:r>
              <a:rPr lang="en-US" sz="2400" dirty="0" smtClean="0"/>
              <a:t> Waves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7395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1031</Words>
  <Application>Microsoft Macintosh PowerPoint</Application>
  <PresentationFormat>On-screen Show (4:3)</PresentationFormat>
  <Paragraphs>90</Paragraphs>
  <Slides>12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Roles of Convective Structure, Organization, and Intensity in Tropical Cyclone Intensification</vt:lpstr>
      <vt:lpstr>HSRP Proposal Objective</vt:lpstr>
      <vt:lpstr>Working Hypotheses</vt:lpstr>
      <vt:lpstr>Working Hypotheses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Roles of Convective Structure, Organization, and Intensity in Tropical Cyclone Intensification</dc:title>
  <dc:creator>dan</dc:creator>
  <cp:lastModifiedBy>dan</cp:lastModifiedBy>
  <cp:revision>21</cp:revision>
  <dcterms:created xsi:type="dcterms:W3CDTF">2013-05-08T05:54:55Z</dcterms:created>
  <dcterms:modified xsi:type="dcterms:W3CDTF">2013-05-08T17:15:57Z</dcterms:modified>
</cp:coreProperties>
</file>