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51206400" cy="32918400"/>
  <p:notesSz cx="6858000" cy="9144000"/>
  <p:defaultTextStyle>
    <a:defPPr>
      <a:defRPr lang="en-US"/>
    </a:defPPr>
    <a:lvl1pPr algn="l" rtl="0" fontAlgn="base">
      <a:spcBef>
        <a:spcPct val="0"/>
      </a:spcBef>
      <a:spcAft>
        <a:spcPct val="0"/>
      </a:spcAft>
      <a:defRPr sz="3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3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3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3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3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DFFFD"/>
    <a:srgbClr val="45FFF7"/>
    <a:srgbClr val="42FDFF"/>
    <a:srgbClr val="F200FF"/>
    <a:srgbClr val="CCECFF"/>
    <a:srgbClr val="99CCFF"/>
    <a:srgbClr val="0099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2986" autoAdjust="0"/>
    <p:restoredTop sz="99774" autoAdjust="0"/>
  </p:normalViewPr>
  <p:slideViewPr>
    <p:cSldViewPr snapToGrid="0">
      <p:cViewPr>
        <p:scale>
          <a:sx n="33" d="100"/>
          <a:sy n="33" d="100"/>
        </p:scale>
        <p:origin x="-976" y="448"/>
      </p:cViewPr>
      <p:guideLst>
        <p:guide orient="horz" pos="10368"/>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810" y="10226675"/>
            <a:ext cx="43524782"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1620" y="18653125"/>
            <a:ext cx="35843163"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1D981D-CB00-0A43-856D-EDDA1EA20BF3}" type="slidenum">
              <a:rPr lang="en-US"/>
              <a:pPr/>
              <a:t>‹#›</a:t>
            </a:fld>
            <a:endParaRPr lang="en-US"/>
          </a:p>
        </p:txBody>
      </p:sp>
    </p:spTree>
    <p:extLst>
      <p:ext uri="{BB962C8B-B14F-4D97-AF65-F5344CB8AC3E}">
        <p14:creationId xmlns:p14="http://schemas.microsoft.com/office/powerpoint/2010/main" val="1392508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4FEACD-FAAC-3F47-A319-E651E1582E3F}" type="slidenum">
              <a:rPr lang="en-US"/>
              <a:pPr/>
              <a:t>‹#›</a:t>
            </a:fld>
            <a:endParaRPr lang="en-US"/>
          </a:p>
        </p:txBody>
      </p:sp>
    </p:spTree>
    <p:extLst>
      <p:ext uri="{BB962C8B-B14F-4D97-AF65-F5344CB8AC3E}">
        <p14:creationId xmlns:p14="http://schemas.microsoft.com/office/powerpoint/2010/main" val="2049427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5628" y="1319215"/>
            <a:ext cx="11520782" cy="2808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61637" y="1319215"/>
            <a:ext cx="34405947" cy="2808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553A14-63EB-534E-8B94-B32D9B48EA9D}" type="slidenum">
              <a:rPr lang="en-US"/>
              <a:pPr/>
              <a:t>‹#›</a:t>
            </a:fld>
            <a:endParaRPr lang="en-US"/>
          </a:p>
        </p:txBody>
      </p:sp>
    </p:spTree>
    <p:extLst>
      <p:ext uri="{BB962C8B-B14F-4D97-AF65-F5344CB8AC3E}">
        <p14:creationId xmlns:p14="http://schemas.microsoft.com/office/powerpoint/2010/main" val="97009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BE709BC-6134-8C40-9831-EEF79806B429}" type="slidenum">
              <a:rPr lang="en-US"/>
              <a:pPr/>
              <a:t>‹#›</a:t>
            </a:fld>
            <a:endParaRPr lang="en-US"/>
          </a:p>
        </p:txBody>
      </p:sp>
    </p:spTree>
    <p:extLst>
      <p:ext uri="{BB962C8B-B14F-4D97-AF65-F5344CB8AC3E}">
        <p14:creationId xmlns:p14="http://schemas.microsoft.com/office/powerpoint/2010/main" val="306706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1" y="21153440"/>
            <a:ext cx="43524782"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1" y="13952538"/>
            <a:ext cx="43524782"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3347ED-2E69-5544-98C8-68E5891DB18B}" type="slidenum">
              <a:rPr lang="en-US"/>
              <a:pPr/>
              <a:t>‹#›</a:t>
            </a:fld>
            <a:endParaRPr lang="en-US"/>
          </a:p>
        </p:txBody>
      </p:sp>
    </p:spTree>
    <p:extLst>
      <p:ext uri="{BB962C8B-B14F-4D97-AF65-F5344CB8AC3E}">
        <p14:creationId xmlns:p14="http://schemas.microsoft.com/office/powerpoint/2010/main" val="56445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61637" y="7681915"/>
            <a:ext cx="22962541" cy="21724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82224" y="7681915"/>
            <a:ext cx="22964187" cy="21724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46A0E7-4845-5545-936E-37CEF7B58900}" type="slidenum">
              <a:rPr lang="en-US"/>
              <a:pPr/>
              <a:t>‹#›</a:t>
            </a:fld>
            <a:endParaRPr lang="en-US"/>
          </a:p>
        </p:txBody>
      </p:sp>
    </p:spTree>
    <p:extLst>
      <p:ext uri="{BB962C8B-B14F-4D97-AF65-F5344CB8AC3E}">
        <p14:creationId xmlns:p14="http://schemas.microsoft.com/office/powerpoint/2010/main" val="2738250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59992" y="1317625"/>
            <a:ext cx="46086418"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59991" y="7369177"/>
            <a:ext cx="2262505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59991" y="10439402"/>
            <a:ext cx="2262505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1483" y="7369177"/>
            <a:ext cx="22634928"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6011483" y="10439402"/>
            <a:ext cx="22634928"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91364C0-AB6A-B646-8EB9-B5DA2D9704C8}" type="slidenum">
              <a:rPr lang="en-US"/>
              <a:pPr/>
              <a:t>‹#›</a:t>
            </a:fld>
            <a:endParaRPr lang="en-US"/>
          </a:p>
        </p:txBody>
      </p:sp>
    </p:spTree>
    <p:extLst>
      <p:ext uri="{BB962C8B-B14F-4D97-AF65-F5344CB8AC3E}">
        <p14:creationId xmlns:p14="http://schemas.microsoft.com/office/powerpoint/2010/main" val="1144299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2D942AB-E3C7-2649-8C06-189E82898043}" type="slidenum">
              <a:rPr lang="en-US"/>
              <a:pPr/>
              <a:t>‹#›</a:t>
            </a:fld>
            <a:endParaRPr lang="en-US"/>
          </a:p>
        </p:txBody>
      </p:sp>
    </p:spTree>
    <p:extLst>
      <p:ext uri="{BB962C8B-B14F-4D97-AF65-F5344CB8AC3E}">
        <p14:creationId xmlns:p14="http://schemas.microsoft.com/office/powerpoint/2010/main" val="228780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8E507E5-C653-7449-8450-FC3587544C5C}" type="slidenum">
              <a:rPr lang="en-US"/>
              <a:pPr/>
              <a:t>‹#›</a:t>
            </a:fld>
            <a:endParaRPr lang="en-US"/>
          </a:p>
        </p:txBody>
      </p:sp>
    </p:spTree>
    <p:extLst>
      <p:ext uri="{BB962C8B-B14F-4D97-AF65-F5344CB8AC3E}">
        <p14:creationId xmlns:p14="http://schemas.microsoft.com/office/powerpoint/2010/main" val="2088286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991" y="1311275"/>
            <a:ext cx="1684655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0020610" y="1311275"/>
            <a:ext cx="286258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59991" y="6888163"/>
            <a:ext cx="1684655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E90A71-7212-3641-A61E-626D08475CC8}" type="slidenum">
              <a:rPr lang="en-US"/>
              <a:pPr/>
              <a:t>‹#›</a:t>
            </a:fld>
            <a:endParaRPr lang="en-US"/>
          </a:p>
        </p:txBody>
      </p:sp>
    </p:spTree>
    <p:extLst>
      <p:ext uri="{BB962C8B-B14F-4D97-AF65-F5344CB8AC3E}">
        <p14:creationId xmlns:p14="http://schemas.microsoft.com/office/powerpoint/2010/main" val="101806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7469" y="23042565"/>
            <a:ext cx="30723182"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0037469" y="2941640"/>
            <a:ext cx="30723182"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0037469" y="25763540"/>
            <a:ext cx="30723182"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4FBE11-F4D8-E34B-8155-21C878E33BD6}" type="slidenum">
              <a:rPr lang="en-US"/>
              <a:pPr/>
              <a:t>‹#›</a:t>
            </a:fld>
            <a:endParaRPr lang="en-US"/>
          </a:p>
        </p:txBody>
      </p:sp>
    </p:spTree>
    <p:extLst>
      <p:ext uri="{BB962C8B-B14F-4D97-AF65-F5344CB8AC3E}">
        <p14:creationId xmlns:p14="http://schemas.microsoft.com/office/powerpoint/2010/main" val="20932216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61637" y="1319213"/>
            <a:ext cx="4608477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70253" tIns="235127" rIns="470253" bIns="23512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561637" y="7681915"/>
            <a:ext cx="46084773" cy="2172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70253" tIns="235127" rIns="470253" bIns="2351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561637" y="29978350"/>
            <a:ext cx="11947173" cy="2286000"/>
          </a:xfrm>
          <a:prstGeom prst="rect">
            <a:avLst/>
          </a:prstGeom>
          <a:noFill/>
          <a:ln>
            <a:noFill/>
          </a:ln>
          <a:effectLst/>
          <a:extLst/>
        </p:spPr>
        <p:txBody>
          <a:bodyPr vert="horz" wrap="square" lIns="470253" tIns="235127" rIns="470253" bIns="235127" numCol="1" anchor="t" anchorCtr="0" compatLnSpc="1">
            <a:prstTxWarp prst="textNoShape">
              <a:avLst/>
            </a:prstTxWarp>
          </a:bodyPr>
          <a:lstStyle>
            <a:lvl1pPr>
              <a:defRPr sz="7200">
                <a:latin typeface="Arial"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17496837" y="29978350"/>
            <a:ext cx="16214373" cy="2286000"/>
          </a:xfrm>
          <a:prstGeom prst="rect">
            <a:avLst/>
          </a:prstGeom>
          <a:noFill/>
          <a:ln>
            <a:noFill/>
          </a:ln>
          <a:effectLst/>
          <a:extLst/>
        </p:spPr>
        <p:txBody>
          <a:bodyPr vert="horz" wrap="square" lIns="470253" tIns="235127" rIns="470253" bIns="235127" numCol="1" anchor="t" anchorCtr="0" compatLnSpc="1">
            <a:prstTxWarp prst="textNoShape">
              <a:avLst/>
            </a:prstTxWarp>
          </a:bodyPr>
          <a:lstStyle>
            <a:lvl1pPr algn="ctr">
              <a:defRPr sz="7200">
                <a:latin typeface="Arial"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36699237" y="29978350"/>
            <a:ext cx="11947173" cy="2286000"/>
          </a:xfrm>
          <a:prstGeom prst="rect">
            <a:avLst/>
          </a:prstGeom>
          <a:noFill/>
          <a:ln>
            <a:noFill/>
          </a:ln>
          <a:effectLst/>
          <a:extLst/>
        </p:spPr>
        <p:txBody>
          <a:bodyPr vert="horz" wrap="square" lIns="470253" tIns="235127" rIns="470253" bIns="235127" numCol="1" anchor="t" anchorCtr="0" compatLnSpc="1">
            <a:prstTxWarp prst="textNoShape">
              <a:avLst/>
            </a:prstTxWarp>
          </a:bodyPr>
          <a:lstStyle>
            <a:lvl1pPr algn="r">
              <a:defRPr sz="7200"/>
            </a:lvl1pPr>
          </a:lstStyle>
          <a:p>
            <a:fld id="{0DA09E36-8B34-7845-9DD6-7602B05E0C4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703763" rtl="0" eaLnBrk="0" fontAlgn="base" hangingPunct="0">
        <a:spcBef>
          <a:spcPct val="0"/>
        </a:spcBef>
        <a:spcAft>
          <a:spcPct val="0"/>
        </a:spcAft>
        <a:defRPr sz="22700">
          <a:solidFill>
            <a:schemeClr val="tx2"/>
          </a:solidFill>
          <a:latin typeface="+mj-lt"/>
          <a:ea typeface="ＭＳ Ｐゴシック" pitchFamily="-110" charset="-128"/>
          <a:cs typeface="ＭＳ Ｐゴシック" pitchFamily="-110" charset="-128"/>
        </a:defRPr>
      </a:lvl1pPr>
      <a:lvl2pPr algn="ctr" defTabSz="4703763" rtl="0" eaLnBrk="0" fontAlgn="base" hangingPunct="0">
        <a:spcBef>
          <a:spcPct val="0"/>
        </a:spcBef>
        <a:spcAft>
          <a:spcPct val="0"/>
        </a:spcAft>
        <a:defRPr sz="22700">
          <a:solidFill>
            <a:schemeClr val="tx2"/>
          </a:solidFill>
          <a:latin typeface="Arial" pitchFamily="34" charset="0"/>
          <a:ea typeface="ＭＳ Ｐゴシック" pitchFamily="-110" charset="-128"/>
          <a:cs typeface="ＭＳ Ｐゴシック" pitchFamily="-110" charset="-128"/>
        </a:defRPr>
      </a:lvl2pPr>
      <a:lvl3pPr algn="ctr" defTabSz="4703763" rtl="0" eaLnBrk="0" fontAlgn="base" hangingPunct="0">
        <a:spcBef>
          <a:spcPct val="0"/>
        </a:spcBef>
        <a:spcAft>
          <a:spcPct val="0"/>
        </a:spcAft>
        <a:defRPr sz="22700">
          <a:solidFill>
            <a:schemeClr val="tx2"/>
          </a:solidFill>
          <a:latin typeface="Arial" pitchFamily="34" charset="0"/>
          <a:ea typeface="ＭＳ Ｐゴシック" pitchFamily="-110" charset="-128"/>
          <a:cs typeface="ＭＳ Ｐゴシック" pitchFamily="-110" charset="-128"/>
        </a:defRPr>
      </a:lvl3pPr>
      <a:lvl4pPr algn="ctr" defTabSz="4703763" rtl="0" eaLnBrk="0" fontAlgn="base" hangingPunct="0">
        <a:spcBef>
          <a:spcPct val="0"/>
        </a:spcBef>
        <a:spcAft>
          <a:spcPct val="0"/>
        </a:spcAft>
        <a:defRPr sz="22700">
          <a:solidFill>
            <a:schemeClr val="tx2"/>
          </a:solidFill>
          <a:latin typeface="Arial" pitchFamily="34" charset="0"/>
          <a:ea typeface="ＭＳ Ｐゴシック" pitchFamily="-110" charset="-128"/>
          <a:cs typeface="ＭＳ Ｐゴシック" pitchFamily="-110" charset="-128"/>
        </a:defRPr>
      </a:lvl4pPr>
      <a:lvl5pPr algn="ctr" defTabSz="4703763" rtl="0" eaLnBrk="0" fontAlgn="base" hangingPunct="0">
        <a:spcBef>
          <a:spcPct val="0"/>
        </a:spcBef>
        <a:spcAft>
          <a:spcPct val="0"/>
        </a:spcAft>
        <a:defRPr sz="22700">
          <a:solidFill>
            <a:schemeClr val="tx2"/>
          </a:solidFill>
          <a:latin typeface="Arial" pitchFamily="34" charset="0"/>
          <a:ea typeface="ＭＳ Ｐゴシック" pitchFamily="-110" charset="-128"/>
          <a:cs typeface="ＭＳ Ｐゴシック" pitchFamily="-110" charset="-128"/>
        </a:defRPr>
      </a:lvl5pPr>
      <a:lvl6pPr marL="457200" algn="ctr" defTabSz="4703763" rtl="0" fontAlgn="base">
        <a:spcBef>
          <a:spcPct val="0"/>
        </a:spcBef>
        <a:spcAft>
          <a:spcPct val="0"/>
        </a:spcAft>
        <a:defRPr sz="22700">
          <a:solidFill>
            <a:schemeClr val="tx2"/>
          </a:solidFill>
          <a:latin typeface="Arial" pitchFamily="34" charset="0"/>
        </a:defRPr>
      </a:lvl6pPr>
      <a:lvl7pPr marL="914400" algn="ctr" defTabSz="4703763" rtl="0" fontAlgn="base">
        <a:spcBef>
          <a:spcPct val="0"/>
        </a:spcBef>
        <a:spcAft>
          <a:spcPct val="0"/>
        </a:spcAft>
        <a:defRPr sz="22700">
          <a:solidFill>
            <a:schemeClr val="tx2"/>
          </a:solidFill>
          <a:latin typeface="Arial" pitchFamily="34" charset="0"/>
        </a:defRPr>
      </a:lvl7pPr>
      <a:lvl8pPr marL="1371600" algn="ctr" defTabSz="4703763" rtl="0" fontAlgn="base">
        <a:spcBef>
          <a:spcPct val="0"/>
        </a:spcBef>
        <a:spcAft>
          <a:spcPct val="0"/>
        </a:spcAft>
        <a:defRPr sz="22700">
          <a:solidFill>
            <a:schemeClr val="tx2"/>
          </a:solidFill>
          <a:latin typeface="Arial" pitchFamily="34" charset="0"/>
        </a:defRPr>
      </a:lvl8pPr>
      <a:lvl9pPr marL="1828800" algn="ctr" defTabSz="4703763" rtl="0" fontAlgn="base">
        <a:spcBef>
          <a:spcPct val="0"/>
        </a:spcBef>
        <a:spcAft>
          <a:spcPct val="0"/>
        </a:spcAft>
        <a:defRPr sz="22700">
          <a:solidFill>
            <a:schemeClr val="tx2"/>
          </a:solidFill>
          <a:latin typeface="Arial" pitchFamily="34" charset="0"/>
        </a:defRPr>
      </a:lvl9pPr>
    </p:titleStyle>
    <p:bodyStyle>
      <a:lvl1pPr marL="1765300" indent="-1765300" algn="l" defTabSz="4703763" rtl="0" eaLnBrk="0" fontAlgn="base" hangingPunct="0">
        <a:spcBef>
          <a:spcPct val="20000"/>
        </a:spcBef>
        <a:spcAft>
          <a:spcPct val="0"/>
        </a:spcAft>
        <a:buChar char="•"/>
        <a:defRPr sz="16500">
          <a:solidFill>
            <a:schemeClr val="tx1"/>
          </a:solidFill>
          <a:latin typeface="+mn-lt"/>
          <a:ea typeface="ＭＳ Ｐゴシック" pitchFamily="-110" charset="-128"/>
          <a:cs typeface="ＭＳ Ｐゴシック" pitchFamily="-110" charset="-128"/>
        </a:defRPr>
      </a:lvl1pPr>
      <a:lvl2pPr marL="3822700" indent="-1471613" algn="l" defTabSz="4703763" rtl="0" eaLnBrk="0" fontAlgn="base" hangingPunct="0">
        <a:spcBef>
          <a:spcPct val="20000"/>
        </a:spcBef>
        <a:spcAft>
          <a:spcPct val="0"/>
        </a:spcAft>
        <a:buChar char="–"/>
        <a:defRPr sz="14400">
          <a:solidFill>
            <a:schemeClr val="tx1"/>
          </a:solidFill>
          <a:latin typeface="+mn-lt"/>
          <a:ea typeface="ＭＳ Ｐゴシック" pitchFamily="-110" charset="-128"/>
        </a:defRPr>
      </a:lvl2pPr>
      <a:lvl3pPr marL="5880100" indent="-1176338" algn="l" defTabSz="4703763" rtl="0" eaLnBrk="0" fontAlgn="base" hangingPunct="0">
        <a:spcBef>
          <a:spcPct val="20000"/>
        </a:spcBef>
        <a:spcAft>
          <a:spcPct val="0"/>
        </a:spcAft>
        <a:buChar char="•"/>
        <a:defRPr sz="12300">
          <a:solidFill>
            <a:schemeClr val="tx1"/>
          </a:solidFill>
          <a:latin typeface="+mn-lt"/>
          <a:ea typeface="ＭＳ Ｐゴシック" pitchFamily="-110" charset="-128"/>
        </a:defRPr>
      </a:lvl3pPr>
      <a:lvl4pPr marL="8229600" indent="-1176338" algn="l" defTabSz="4703763" rtl="0" eaLnBrk="0" fontAlgn="base" hangingPunct="0">
        <a:spcBef>
          <a:spcPct val="20000"/>
        </a:spcBef>
        <a:spcAft>
          <a:spcPct val="0"/>
        </a:spcAft>
        <a:buChar char="–"/>
        <a:defRPr sz="10400">
          <a:solidFill>
            <a:schemeClr val="tx1"/>
          </a:solidFill>
          <a:latin typeface="+mn-lt"/>
          <a:ea typeface="ＭＳ Ｐゴシック" pitchFamily="-110" charset="-128"/>
        </a:defRPr>
      </a:lvl4pPr>
      <a:lvl5pPr marL="10580688" indent="-1174750" algn="l" defTabSz="4703763" rtl="0" eaLnBrk="0" fontAlgn="base" hangingPunct="0">
        <a:spcBef>
          <a:spcPct val="20000"/>
        </a:spcBef>
        <a:spcAft>
          <a:spcPct val="0"/>
        </a:spcAft>
        <a:buChar char="»"/>
        <a:defRPr sz="10400">
          <a:solidFill>
            <a:schemeClr val="tx1"/>
          </a:solidFill>
          <a:latin typeface="+mn-lt"/>
          <a:ea typeface="ＭＳ Ｐゴシック" pitchFamily="-110" charset="-128"/>
        </a:defRPr>
      </a:lvl5pPr>
      <a:lvl6pPr marL="11037888" indent="-1174750" algn="l" defTabSz="4703763" rtl="0" fontAlgn="base">
        <a:spcBef>
          <a:spcPct val="20000"/>
        </a:spcBef>
        <a:spcAft>
          <a:spcPct val="0"/>
        </a:spcAft>
        <a:buChar char="»"/>
        <a:defRPr sz="10400">
          <a:solidFill>
            <a:schemeClr val="tx1"/>
          </a:solidFill>
          <a:latin typeface="+mn-lt"/>
        </a:defRPr>
      </a:lvl6pPr>
      <a:lvl7pPr marL="11495088" indent="-1174750" algn="l" defTabSz="4703763" rtl="0" fontAlgn="base">
        <a:spcBef>
          <a:spcPct val="20000"/>
        </a:spcBef>
        <a:spcAft>
          <a:spcPct val="0"/>
        </a:spcAft>
        <a:buChar char="»"/>
        <a:defRPr sz="10400">
          <a:solidFill>
            <a:schemeClr val="tx1"/>
          </a:solidFill>
          <a:latin typeface="+mn-lt"/>
        </a:defRPr>
      </a:lvl7pPr>
      <a:lvl8pPr marL="11952288" indent="-1174750" algn="l" defTabSz="4703763" rtl="0" fontAlgn="base">
        <a:spcBef>
          <a:spcPct val="20000"/>
        </a:spcBef>
        <a:spcAft>
          <a:spcPct val="0"/>
        </a:spcAft>
        <a:buChar char="»"/>
        <a:defRPr sz="10400">
          <a:solidFill>
            <a:schemeClr val="tx1"/>
          </a:solidFill>
          <a:latin typeface="+mn-lt"/>
        </a:defRPr>
      </a:lvl8pPr>
      <a:lvl9pPr marL="12409488" indent="-1174750" algn="l" defTabSz="4703763" rtl="0" fontAlgn="base">
        <a:spcBef>
          <a:spcPct val="20000"/>
        </a:spcBef>
        <a:spcAft>
          <a:spcPct val="0"/>
        </a:spcAft>
        <a:buChar char="»"/>
        <a:defRPr sz="10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jpe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jp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jpg"/><Relationship Id="rId32" Type="http://schemas.openxmlformats.org/officeDocument/2006/relationships/image" Target="../media/image31.jp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emf"/><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s>
            <a:gs pos="100000">
              <a:srgbClr val="FFFFFF"/>
            </a:gs>
          </a:gsLst>
          <a:lin ang="5400000" scaled="1"/>
        </a:gradFill>
        <a:effectLst/>
      </p:bgPr>
    </p:bg>
    <p:spTree>
      <p:nvGrpSpPr>
        <p:cNvPr id="1" name=""/>
        <p:cNvGrpSpPr/>
        <p:nvPr/>
      </p:nvGrpSpPr>
      <p:grpSpPr>
        <a:xfrm>
          <a:off x="0" y="0"/>
          <a:ext cx="0" cy="0"/>
          <a:chOff x="0" y="0"/>
          <a:chExt cx="0" cy="0"/>
        </a:xfrm>
      </p:grpSpPr>
      <p:pic>
        <p:nvPicPr>
          <p:cNvPr id="358" name="Picture 357" descr="OTclimatology_2006-2013_MTSAT_HIWC_dayfrac.jpg"/>
          <p:cNvPicPr>
            <a:picLocks noChangeAspect="1"/>
          </p:cNvPicPr>
          <p:nvPr/>
        </p:nvPicPr>
        <p:blipFill rotWithShape="1">
          <a:blip r:embed="rId2">
            <a:extLst>
              <a:ext uri="{28A0092B-C50C-407E-A947-70E740481C1C}">
                <a14:useLocalDpi xmlns:a14="http://schemas.microsoft.com/office/drawing/2010/main" val="0"/>
              </a:ext>
            </a:extLst>
          </a:blip>
          <a:srcRect r="3241" b="6197"/>
          <a:stretch/>
        </p:blipFill>
        <p:spPr>
          <a:xfrm>
            <a:off x="45720000" y="21412353"/>
            <a:ext cx="5308600" cy="3858735"/>
          </a:xfrm>
          <a:prstGeom prst="rect">
            <a:avLst/>
          </a:prstGeom>
        </p:spPr>
      </p:pic>
      <p:pic>
        <p:nvPicPr>
          <p:cNvPr id="359" name="Picture 358" descr="OTclimatology_2006-2013_MTSAT_HIWC_total.jpg"/>
          <p:cNvPicPr>
            <a:picLocks noChangeAspect="1"/>
          </p:cNvPicPr>
          <p:nvPr/>
        </p:nvPicPr>
        <p:blipFill rotWithShape="1">
          <a:blip r:embed="rId3">
            <a:extLst>
              <a:ext uri="{28A0092B-C50C-407E-A947-70E740481C1C}">
                <a14:useLocalDpi xmlns:a14="http://schemas.microsoft.com/office/drawing/2010/main" val="0"/>
              </a:ext>
            </a:extLst>
          </a:blip>
          <a:srcRect r="3342" b="6635"/>
          <a:stretch/>
        </p:blipFill>
        <p:spPr>
          <a:xfrm>
            <a:off x="45725588" y="17549609"/>
            <a:ext cx="5303012" cy="3840735"/>
          </a:xfrm>
          <a:prstGeom prst="rect">
            <a:avLst/>
          </a:prstGeom>
        </p:spPr>
      </p:pic>
      <p:sp>
        <p:nvSpPr>
          <p:cNvPr id="348" name="Rectangle 6"/>
          <p:cNvSpPr>
            <a:spLocks noChangeArrowheads="1"/>
          </p:cNvSpPr>
          <p:nvPr/>
        </p:nvSpPr>
        <p:spPr bwMode="auto">
          <a:xfrm>
            <a:off x="0" y="50801"/>
            <a:ext cx="51206400" cy="3708399"/>
          </a:xfrm>
          <a:prstGeom prst="rect">
            <a:avLst/>
          </a:prstGeom>
          <a:gradFill rotWithShape="0">
            <a:gsLst>
              <a:gs pos="0">
                <a:srgbClr val="0099FF"/>
              </a:gs>
              <a:gs pos="100000">
                <a:schemeClr val="accent2"/>
              </a:gs>
            </a:gsLst>
            <a:path path="shape">
              <a:fillToRect l="50000" t="50000" r="50000" b="50000"/>
            </a:path>
          </a:gradFill>
          <a:ln w="9525">
            <a:solidFill>
              <a:schemeClr val="tx1"/>
            </a:solidFill>
            <a:miter lim="800000"/>
            <a:headEnd/>
            <a:tailEnd/>
          </a:ln>
        </p:spPr>
        <p:txBody>
          <a:bodyPr lIns="137160" tIns="68580" rIns="137160" bIns="68580" anchor="ctr"/>
          <a:lstStyle/>
          <a:p>
            <a:pPr algn="ctr"/>
            <a:r>
              <a:rPr lang="en-US" sz="6600" b="1">
                <a:solidFill>
                  <a:schemeClr val="bg1"/>
                </a:solidFill>
                <a:latin typeface="Arial"/>
                <a:ea typeface="Arial"/>
                <a:cs typeface="Arial"/>
              </a:rPr>
              <a:t>Efforts Toward Development Of A Global Climatology Of </a:t>
            </a:r>
          </a:p>
          <a:p>
            <a:pPr algn="ctr"/>
            <a:r>
              <a:rPr lang="en-US" sz="6600" b="1">
                <a:solidFill>
                  <a:schemeClr val="bg1"/>
                </a:solidFill>
                <a:latin typeface="Arial"/>
                <a:ea typeface="Arial"/>
                <a:cs typeface="Arial"/>
              </a:rPr>
              <a:t>Overshooting Cloud Top Events Using Satellite Imager Data</a:t>
            </a:r>
          </a:p>
          <a:p>
            <a:pPr algn="ctr"/>
            <a:r>
              <a:rPr lang="en-US" sz="4800">
                <a:solidFill>
                  <a:schemeClr val="bg1"/>
                </a:solidFill>
                <a:latin typeface="Geneva" charset="0"/>
                <a:cs typeface="Geneva" charset="0"/>
              </a:rPr>
              <a:t>Kristopher Bedka</a:t>
            </a:r>
            <a:r>
              <a:rPr lang="en-US" sz="4800" baseline="30000">
                <a:solidFill>
                  <a:schemeClr val="bg1"/>
                </a:solidFill>
                <a:latin typeface="Geneva" charset="0"/>
                <a:cs typeface="Geneva" charset="0"/>
              </a:rPr>
              <a:t>1</a:t>
            </a:r>
            <a:r>
              <a:rPr lang="en-US" sz="4800">
                <a:solidFill>
                  <a:schemeClr val="bg1"/>
                </a:solidFill>
                <a:latin typeface="Geneva" charset="0"/>
                <a:cs typeface="Geneva" charset="0"/>
              </a:rPr>
              <a:t>, Konstantin Khlopenkov</a:t>
            </a:r>
            <a:r>
              <a:rPr lang="en-US" sz="4800" baseline="30000">
                <a:solidFill>
                  <a:schemeClr val="bg1"/>
                </a:solidFill>
                <a:latin typeface="Geneva" charset="0"/>
                <a:cs typeface="Geneva" charset="0"/>
              </a:rPr>
              <a:t>2</a:t>
            </a:r>
            <a:r>
              <a:rPr lang="en-US" sz="4800">
                <a:solidFill>
                  <a:schemeClr val="bg1"/>
                </a:solidFill>
                <a:latin typeface="Geneva" charset="0"/>
                <a:cs typeface="Geneva" charset="0"/>
              </a:rPr>
              <a:t>, and Patrick Minnis</a:t>
            </a:r>
            <a:r>
              <a:rPr lang="en-US" sz="4800" baseline="30000">
                <a:solidFill>
                  <a:schemeClr val="bg1"/>
                </a:solidFill>
                <a:latin typeface="Geneva" charset="0"/>
                <a:cs typeface="Geneva" charset="0"/>
              </a:rPr>
              <a:t>1</a:t>
            </a:r>
          </a:p>
          <a:p>
            <a:pPr algn="ctr"/>
            <a:r>
              <a:rPr lang="en-US" sz="2800" baseline="30000">
                <a:solidFill>
                  <a:srgbClr val="FFFFFF"/>
                </a:solidFill>
                <a:latin typeface="Geneva" charset="0"/>
                <a:cs typeface="Geneva" charset="0"/>
              </a:rPr>
              <a:t>1</a:t>
            </a:r>
            <a:r>
              <a:rPr lang="en-US" sz="2800">
                <a:solidFill>
                  <a:srgbClr val="FFFFFF"/>
                </a:solidFill>
                <a:latin typeface="Geneva" charset="0"/>
                <a:cs typeface="Geneva" charset="0"/>
              </a:rPr>
              <a:t>NASA Langley Research Center, Hampton, VA</a:t>
            </a:r>
            <a:r>
              <a:rPr lang="en-US" sz="2800" baseline="30000">
                <a:solidFill>
                  <a:srgbClr val="FFFFFF"/>
                </a:solidFill>
                <a:latin typeface="Geneva" charset="0"/>
                <a:cs typeface="Geneva" charset="0"/>
              </a:rPr>
              <a:t> </a:t>
            </a:r>
            <a:r>
              <a:rPr lang="en-US" sz="2800">
                <a:solidFill>
                  <a:srgbClr val="FFFFFF"/>
                </a:solidFill>
                <a:latin typeface="Geneva" charset="0"/>
                <a:cs typeface="Geneva" charset="0"/>
              </a:rPr>
              <a:t>    </a:t>
            </a:r>
            <a:r>
              <a:rPr lang="en-US" sz="2800" baseline="30000">
                <a:solidFill>
                  <a:srgbClr val="FFFFFF"/>
                </a:solidFill>
                <a:latin typeface="Geneva" charset="0"/>
                <a:cs typeface="Geneva" charset="0"/>
              </a:rPr>
              <a:t>2</a:t>
            </a:r>
            <a:r>
              <a:rPr lang="en-US" sz="2800">
                <a:solidFill>
                  <a:srgbClr val="FFFFFF"/>
                </a:solidFill>
                <a:latin typeface="Geneva" charset="0"/>
                <a:cs typeface="Geneva" charset="0"/>
              </a:rPr>
              <a:t>Science Systems and Applications, Inc., Hampton, VA</a:t>
            </a:r>
          </a:p>
          <a:p>
            <a:pPr algn="ctr"/>
            <a:r>
              <a:rPr lang="en-US" sz="2800" b="1">
                <a:solidFill>
                  <a:srgbClr val="FFFFFF"/>
                </a:solidFill>
                <a:latin typeface="Geneva" charset="0"/>
                <a:cs typeface="Geneva" charset="0"/>
              </a:rPr>
              <a:t>Corresponding Author Email: kristopher.m.bedka@nasa.gov</a:t>
            </a:r>
          </a:p>
        </p:txBody>
      </p:sp>
      <p:pic>
        <p:nvPicPr>
          <p:cNvPr id="349" name="Picture 12" descr="&#10;nasa_logo.gif                                                  00133730&#10;InternalHD                     BA5786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3657600" cy="328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 name="Picture 89" descr="ssai_logo_4.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548800" y="0"/>
            <a:ext cx="3657600" cy="2879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1" name="Picture 350" descr="picture 2013-01-16 at 1.54.15 PM.png"/>
          <p:cNvPicPr>
            <a:picLocks noChangeAspect="1"/>
          </p:cNvPicPr>
          <p:nvPr/>
        </p:nvPicPr>
        <p:blipFill rotWithShape="1">
          <a:blip r:embed="rId6">
            <a:extLst>
              <a:ext uri="{28A0092B-C50C-407E-A947-70E740481C1C}">
                <a14:useLocalDpi xmlns:a14="http://schemas.microsoft.com/office/drawing/2010/main" val="0"/>
              </a:ext>
            </a:extLst>
          </a:blip>
          <a:srcRect t="3272" r="50036" b="24543"/>
          <a:stretch/>
        </p:blipFill>
        <p:spPr>
          <a:xfrm>
            <a:off x="47221728" y="26421240"/>
            <a:ext cx="3611688" cy="6236723"/>
          </a:xfrm>
          <a:prstGeom prst="rect">
            <a:avLst/>
          </a:prstGeom>
        </p:spPr>
      </p:pic>
      <p:pic>
        <p:nvPicPr>
          <p:cNvPr id="360" name="Picture 359" descr="MODISOT_Aqua_and_Terra_SEAC4RS_gridded.png"/>
          <p:cNvPicPr>
            <a:picLocks noChangeAspect="1"/>
          </p:cNvPicPr>
          <p:nvPr/>
        </p:nvPicPr>
        <p:blipFill rotWithShape="1">
          <a:blip r:embed="rId7" cstate="print">
            <a:extLst>
              <a:ext uri="{28A0092B-C50C-407E-A947-70E740481C1C}">
                <a14:useLocalDpi xmlns:a14="http://schemas.microsoft.com/office/drawing/2010/main" val="0"/>
              </a:ext>
            </a:extLst>
          </a:blip>
          <a:srcRect l="5238" t="12387" r="3118" b="12595"/>
          <a:stretch/>
        </p:blipFill>
        <p:spPr>
          <a:xfrm>
            <a:off x="42701495" y="11551124"/>
            <a:ext cx="8223739" cy="5047488"/>
          </a:xfrm>
          <a:prstGeom prst="rect">
            <a:avLst/>
          </a:prstGeom>
        </p:spPr>
      </p:pic>
      <p:pic>
        <p:nvPicPr>
          <p:cNvPr id="361" name="Picture 360" descr="OTclimatology_1995-2012_GOESE_total[1].jpg"/>
          <p:cNvPicPr>
            <a:picLocks noChangeAspect="1"/>
          </p:cNvPicPr>
          <p:nvPr/>
        </p:nvPicPr>
        <p:blipFill rotWithShape="1">
          <a:blip r:embed="rId8">
            <a:extLst>
              <a:ext uri="{28A0092B-C50C-407E-A947-70E740481C1C}">
                <a14:useLocalDpi xmlns:a14="http://schemas.microsoft.com/office/drawing/2010/main" val="0"/>
              </a:ext>
            </a:extLst>
          </a:blip>
          <a:srcRect t="2" b="6308"/>
          <a:stretch/>
        </p:blipFill>
        <p:spPr bwMode="auto">
          <a:xfrm>
            <a:off x="36153034" y="17566958"/>
            <a:ext cx="5486400" cy="385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 name="Picture 361" descr="OTclimatology_1995-2012_GOESE_dayfrac.jpg"/>
          <p:cNvPicPr>
            <a:picLocks noChangeAspect="1"/>
          </p:cNvPicPr>
          <p:nvPr/>
        </p:nvPicPr>
        <p:blipFill>
          <a:blip r:embed="rId9">
            <a:extLst>
              <a:ext uri="{28A0092B-C50C-407E-A947-70E740481C1C}">
                <a14:useLocalDpi xmlns:a14="http://schemas.microsoft.com/office/drawing/2010/main" val="0"/>
              </a:ext>
            </a:extLst>
          </a:blip>
          <a:srcRect b="7140"/>
          <a:stretch>
            <a:fillRect/>
          </a:stretch>
        </p:blipFill>
        <p:spPr bwMode="auto">
          <a:xfrm>
            <a:off x="36156664" y="21434242"/>
            <a:ext cx="5486400" cy="382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 name="TextBox 33"/>
          <p:cNvSpPr txBox="1">
            <a:spLocks noChangeArrowheads="1"/>
          </p:cNvSpPr>
          <p:nvPr/>
        </p:nvSpPr>
        <p:spPr bwMode="auto">
          <a:xfrm>
            <a:off x="484169" y="3887404"/>
            <a:ext cx="133000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4800" b="1">
                <a:solidFill>
                  <a:srgbClr val="0000FF"/>
                </a:solidFill>
                <a:latin typeface="Calibri" charset="0"/>
              </a:rPr>
              <a:t>INTRODUCTION AND BACKGROUND</a:t>
            </a:r>
          </a:p>
        </p:txBody>
      </p:sp>
      <p:sp>
        <p:nvSpPr>
          <p:cNvPr id="364" name="Rectangle 4"/>
          <p:cNvSpPr>
            <a:spLocks noChangeArrowheads="1"/>
          </p:cNvSpPr>
          <p:nvPr/>
        </p:nvSpPr>
        <p:spPr bwMode="auto">
          <a:xfrm>
            <a:off x="650126" y="20642108"/>
            <a:ext cx="13015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3600" b="1">
                <a:latin typeface="Calibri" charset="0"/>
              </a:rPr>
              <a:t>Existing Approaches For Automated Overshooting Top Detection</a:t>
            </a:r>
          </a:p>
        </p:txBody>
      </p:sp>
      <p:sp>
        <p:nvSpPr>
          <p:cNvPr id="365" name="Rectangle 29"/>
          <p:cNvSpPr>
            <a:spLocks noChangeArrowheads="1"/>
          </p:cNvSpPr>
          <p:nvPr/>
        </p:nvSpPr>
        <p:spPr bwMode="auto">
          <a:xfrm>
            <a:off x="303386" y="28551995"/>
            <a:ext cx="13640708" cy="400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8925" indent="-228600" algn="ctr" eaLnBrk="1" hangingPunct="1"/>
            <a:r>
              <a:rPr lang="en-US" sz="3600" b="1">
                <a:latin typeface="Calibri" charset="0"/>
              </a:rPr>
              <a:t>Limitations of Current Satellite-Based OT Detection Approaches</a:t>
            </a:r>
          </a:p>
          <a:p>
            <a:pPr marL="288925" indent="-228600" eaLnBrk="1" hangingPunct="1">
              <a:spcAft>
                <a:spcPct val="50000"/>
              </a:spcAft>
              <a:buFont typeface="Arial" charset="0"/>
              <a:buChar char="•"/>
            </a:pPr>
            <a:r>
              <a:rPr lang="en-US" sz="2300">
                <a:latin typeface="Calibri" charset="0"/>
              </a:rPr>
              <a:t>All approaches use fixed criteria for binary yes/no OT detection which can be problematic, especially when the NWP tropopause temperature is wrong or the satellite imagery has coarse spatial resolution</a:t>
            </a:r>
          </a:p>
          <a:p>
            <a:pPr marL="288925" indent="-228600" eaLnBrk="1" hangingPunct="1">
              <a:spcAft>
                <a:spcPct val="50000"/>
              </a:spcAft>
              <a:buFont typeface="Arial" charset="0"/>
              <a:buChar char="•"/>
            </a:pPr>
            <a:r>
              <a:rPr lang="en-US" sz="2300">
                <a:latin typeface="Calibri" charset="0"/>
              </a:rPr>
              <a:t>Only a subset of satellite imagers have a water vapor (WV) channel.  Detection techniques that use WV data often identify large portions of the convective anvil and are not capable of isolating only OT regions. </a:t>
            </a:r>
          </a:p>
          <a:p>
            <a:pPr marL="288925" indent="-228600" eaLnBrk="1" hangingPunct="1">
              <a:spcAft>
                <a:spcPct val="50000"/>
              </a:spcAft>
              <a:buFont typeface="Arial" charset="0"/>
              <a:buChar char="•"/>
            </a:pPr>
            <a:r>
              <a:rPr lang="en-US" sz="2300">
                <a:latin typeface="Calibri" charset="0"/>
              </a:rPr>
              <a:t>Bedka et al (2010) is the only approach that uses spatial analysis of the anvil cloud for detection.  This approach is improved signifcantly using pattern recognition logic described on this poster</a:t>
            </a:r>
          </a:p>
          <a:p>
            <a:pPr marL="288925" indent="-228600" eaLnBrk="1" hangingPunct="1">
              <a:spcAft>
                <a:spcPct val="50000"/>
              </a:spcAft>
              <a:buFont typeface="Arial" charset="0"/>
              <a:buChar char="•"/>
            </a:pPr>
            <a:r>
              <a:rPr lang="en-US" sz="2300">
                <a:latin typeface="Calibri" charset="0"/>
              </a:rPr>
              <a:t>No approches use the visible channel, which typically provides the clearest indication of an OT.  Variations in solar illumination throughout a day makes automated visible-based OT recognition especially challenging</a:t>
            </a:r>
          </a:p>
        </p:txBody>
      </p:sp>
      <p:sp>
        <p:nvSpPr>
          <p:cNvPr id="366" name="TextBox 2"/>
          <p:cNvSpPr txBox="1">
            <a:spLocks noChangeArrowheads="1"/>
          </p:cNvSpPr>
          <p:nvPr/>
        </p:nvSpPr>
        <p:spPr bwMode="auto">
          <a:xfrm>
            <a:off x="301453" y="4865858"/>
            <a:ext cx="13623397" cy="1043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200" b="1" i="1">
                <a:solidFill>
                  <a:srgbClr val="FF0000"/>
                </a:solidFill>
                <a:latin typeface="Calibri" charset="0"/>
              </a:rPr>
              <a:t>Overshooting Top: A domelike protrusion above a cumulonimbus anvil, representing the penetration of an updraft through its equilibrium level</a:t>
            </a:r>
          </a:p>
          <a:p>
            <a:pPr algn="r" eaLnBrk="1" hangingPunct="1">
              <a:buFontTx/>
              <a:buChar char="-"/>
            </a:pPr>
            <a:r>
              <a:rPr lang="en-US" sz="2800" b="1" i="1">
                <a:latin typeface="Calibri" charset="0"/>
              </a:rPr>
              <a:t>AMS Glossary of Meteorology</a:t>
            </a:r>
            <a:endParaRPr lang="en-US" sz="2800">
              <a:latin typeface="Calibri" charset="0"/>
            </a:endParaRPr>
          </a:p>
          <a:p>
            <a:pPr eaLnBrk="1" hangingPunct="1"/>
            <a:endParaRPr lang="en-US" sz="2400">
              <a:latin typeface="Calibri" charset="0"/>
            </a:endParaRPr>
          </a:p>
          <a:p>
            <a:pPr algn="ctr" eaLnBrk="1" hangingPunct="1"/>
            <a:r>
              <a:rPr lang="en-US" sz="3600" b="1">
                <a:latin typeface="Calibri" charset="0"/>
              </a:rPr>
              <a:t>Why are Overshooting Tops (OTs) Important?</a:t>
            </a:r>
          </a:p>
          <a:p>
            <a:pPr eaLnBrk="1" hangingPunct="1"/>
            <a:r>
              <a:rPr lang="en-US" sz="2300">
                <a:latin typeface="Calibri" charset="0"/>
              </a:rPr>
              <a:t>Tropospheric ice, water vapor, and chemical constituents are transported into into the Upper Troposphere – Lower Stratosphere (UTLS) region in OT regions which have significant impacts on the Earth Radiation budget and climate.  Weather-related hazards such as heavy rainfall, lightning, aviation turbulence and icing, strong winds, large hail, and tornadoes are typically concentrated near OT regions.</a:t>
            </a:r>
          </a:p>
          <a:p>
            <a:pPr eaLnBrk="1" hangingPunct="1"/>
            <a:endParaRPr lang="en-US" sz="2400">
              <a:latin typeface="Calibri" charset="0"/>
            </a:endParaRPr>
          </a:p>
          <a:p>
            <a:pPr algn="ctr" eaLnBrk="1" hangingPunct="1"/>
            <a:r>
              <a:rPr lang="en-US" sz="3600" b="1">
                <a:latin typeface="Calibri" charset="0"/>
              </a:rPr>
              <a:t>Automated Satellite-Based OT Detection</a:t>
            </a:r>
          </a:p>
          <a:p>
            <a:pPr eaLnBrk="1" hangingPunct="1"/>
            <a:r>
              <a:rPr lang="en-US" sz="2300">
                <a:latin typeface="Calibri" charset="0"/>
              </a:rPr>
              <a:t>Due to the importance of and hazards associated with OT regions, the NASA Applied Sciences, GOES-R Algorithm Working Group, and GOES-R Risk Reduction Research Program have supported development of an automated satellite imager-based OT detection algorithm (Bedka et al. (JAMC, 2010)). This algorithm detects OT signatures via 1) recognition of IR brightness temperature (BT) patterns present within a thunderstorm anvil consistent with typical OTs and 2) comparison of IR BT with tropopause temperature from a numerical model analysis to ensure that the satellite-observed cloud top is within the UTLS region. This algorithm can efficiently process data from any high spatial resolution satellite imager (&lt; 5 km at nadir) and the products have been increasingly been used by private industry, climate researchers, and the operational weather forecasting community.</a:t>
            </a:r>
          </a:p>
          <a:p>
            <a:pPr eaLnBrk="1" hangingPunct="1"/>
            <a:endParaRPr lang="en-US" sz="2300">
              <a:latin typeface="Calibri" charset="0"/>
            </a:endParaRPr>
          </a:p>
          <a:p>
            <a:pPr eaLnBrk="1" hangingPunct="1"/>
            <a:r>
              <a:rPr lang="en-US" sz="2300">
                <a:latin typeface="Calibri" charset="0"/>
              </a:rPr>
              <a:t>Though the OT detection product has been widely used by many communities, fixed detection thresholds and lack of sophisticated pattern recognition in this Bedka et al. first-generation algorithm reduces overall detection capabillity.  Issues such as these can 1) inhibit identification of trends in hazardous storm activity associated with climate change and 2) cause some severe weather events to be missed, reducing the product’</a:t>
            </a:r>
            <a:r>
              <a:rPr lang="en-US" altLang="ja-JP" sz="2300">
                <a:latin typeface="Calibri" charset="0"/>
              </a:rPr>
              <a:t>s utility for severe weather forecasting. This poster describes a second generation overshooting cloud top (OT) detection algorithm designed to address limitations of the previous Bedka et al. (2010) approach.</a:t>
            </a:r>
            <a:endParaRPr lang="en-US" sz="2300">
              <a:latin typeface="Calibri" charset="0"/>
            </a:endParaRPr>
          </a:p>
        </p:txBody>
      </p:sp>
      <p:sp>
        <p:nvSpPr>
          <p:cNvPr id="367" name="Rectangle 30"/>
          <p:cNvSpPr>
            <a:spLocks noChangeArrowheads="1"/>
          </p:cNvSpPr>
          <p:nvPr/>
        </p:nvSpPr>
        <p:spPr bwMode="auto">
          <a:xfrm>
            <a:off x="685053" y="15183031"/>
            <a:ext cx="130159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3400" b="1">
                <a:latin typeface="Calibri" charset="0"/>
              </a:rPr>
              <a:t>How Do Our Minds Identify an Overshooting Top in Satellite Imagery?</a:t>
            </a:r>
          </a:p>
        </p:txBody>
      </p:sp>
      <p:pic>
        <p:nvPicPr>
          <p:cNvPr id="368" name="Picture 32" descr="test.png"/>
          <p:cNvPicPr>
            <a:picLocks noChangeAspect="1"/>
          </p:cNvPicPr>
          <p:nvPr/>
        </p:nvPicPr>
        <p:blipFill>
          <a:blip r:embed="rId10">
            <a:extLst>
              <a:ext uri="{28A0092B-C50C-407E-A947-70E740481C1C}">
                <a14:useLocalDpi xmlns:a14="http://schemas.microsoft.com/office/drawing/2010/main" val="0"/>
              </a:ext>
            </a:extLst>
          </a:blip>
          <a:srcRect t="15295" r="3600" b="2022"/>
          <a:stretch>
            <a:fillRect/>
          </a:stretch>
        </p:blipFill>
        <p:spPr bwMode="auto">
          <a:xfrm>
            <a:off x="1934414" y="21432683"/>
            <a:ext cx="10429875"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 name="Picture 35" descr="OTexample.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20500" y="15852572"/>
            <a:ext cx="10599737"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 name="Rectangle 369"/>
          <p:cNvSpPr>
            <a:spLocks noChangeArrowheads="1"/>
          </p:cNvSpPr>
          <p:nvPr/>
        </p:nvSpPr>
        <p:spPr bwMode="auto">
          <a:xfrm>
            <a:off x="147810" y="3911600"/>
            <a:ext cx="13950219" cy="28819475"/>
          </a:xfrm>
          <a:prstGeom prst="rect">
            <a:avLst/>
          </a:prstGeom>
          <a:noFill/>
          <a:ln w="9525">
            <a:solidFill>
              <a:srgbClr val="4A7EBB"/>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2351288" eaLnBrk="1" fontAlgn="auto" hangingPunct="1">
              <a:spcBef>
                <a:spcPts val="0"/>
              </a:spcBef>
              <a:spcAft>
                <a:spcPts val="0"/>
              </a:spcAft>
              <a:defRPr/>
            </a:pPr>
            <a:endParaRPr lang="en-US" sz="9300">
              <a:solidFill>
                <a:schemeClr val="lt1"/>
              </a:solidFill>
              <a:latin typeface="+mn-lt"/>
              <a:ea typeface="+mn-ea"/>
              <a:cs typeface="+mn-cs"/>
            </a:endParaRPr>
          </a:p>
        </p:txBody>
      </p:sp>
      <p:sp>
        <p:nvSpPr>
          <p:cNvPr id="371" name="Rectangle 75"/>
          <p:cNvSpPr>
            <a:spLocks noChangeArrowheads="1"/>
          </p:cNvSpPr>
          <p:nvPr/>
        </p:nvSpPr>
        <p:spPr bwMode="auto">
          <a:xfrm>
            <a:off x="14626332" y="27775171"/>
            <a:ext cx="8001000" cy="4820923"/>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a:cs typeface="+mn-cs"/>
            </a:endParaRPr>
          </a:p>
        </p:txBody>
      </p:sp>
      <p:sp>
        <p:nvSpPr>
          <p:cNvPr id="372" name="Rectangle 75"/>
          <p:cNvSpPr>
            <a:spLocks noChangeArrowheads="1"/>
          </p:cNvSpPr>
          <p:nvPr/>
        </p:nvSpPr>
        <p:spPr bwMode="auto">
          <a:xfrm>
            <a:off x="14637097" y="24942800"/>
            <a:ext cx="14123988" cy="2670175"/>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a:cs typeface="+mn-cs"/>
            </a:endParaRPr>
          </a:p>
        </p:txBody>
      </p:sp>
      <p:sp>
        <p:nvSpPr>
          <p:cNvPr id="373" name="Rectangle 75"/>
          <p:cNvSpPr>
            <a:spLocks noChangeArrowheads="1"/>
          </p:cNvSpPr>
          <p:nvPr/>
        </p:nvSpPr>
        <p:spPr bwMode="auto">
          <a:xfrm>
            <a:off x="29132907" y="27813000"/>
            <a:ext cx="6249293" cy="4826000"/>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a:cs typeface="+mn-cs"/>
            </a:endParaRPr>
          </a:p>
        </p:txBody>
      </p:sp>
      <p:sp>
        <p:nvSpPr>
          <p:cNvPr id="374" name="Rectangle 86"/>
          <p:cNvSpPr>
            <a:spLocks noChangeArrowheads="1"/>
          </p:cNvSpPr>
          <p:nvPr/>
        </p:nvSpPr>
        <p:spPr bwMode="auto">
          <a:xfrm>
            <a:off x="21277610" y="17662525"/>
            <a:ext cx="14085887" cy="4740275"/>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a:cs typeface="+mn-cs"/>
            </a:endParaRPr>
          </a:p>
        </p:txBody>
      </p:sp>
      <p:sp>
        <p:nvSpPr>
          <p:cNvPr id="375" name="Rectangle 71"/>
          <p:cNvSpPr>
            <a:spLocks noChangeArrowheads="1"/>
          </p:cNvSpPr>
          <p:nvPr/>
        </p:nvSpPr>
        <p:spPr bwMode="auto">
          <a:xfrm>
            <a:off x="15045085" y="6203950"/>
            <a:ext cx="6391275" cy="5454650"/>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a:cs typeface="+mn-cs"/>
            </a:endParaRPr>
          </a:p>
        </p:txBody>
      </p:sp>
      <p:sp>
        <p:nvSpPr>
          <p:cNvPr id="376" name="TextBox 12"/>
          <p:cNvSpPr txBox="1">
            <a:spLocks noChangeArrowheads="1"/>
          </p:cNvSpPr>
          <p:nvPr/>
        </p:nvSpPr>
        <p:spPr bwMode="auto">
          <a:xfrm>
            <a:off x="14516981" y="3879981"/>
            <a:ext cx="214042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4800" b="1">
                <a:solidFill>
                  <a:srgbClr val="0000FF"/>
                </a:solidFill>
                <a:latin typeface="Calibri" charset="0"/>
              </a:rPr>
              <a:t>PROBABILISTIC SATELLITE IMAGER-BASED OVERSHOOTING CLOUD TOP DETECTION</a:t>
            </a:r>
          </a:p>
        </p:txBody>
      </p:sp>
      <p:sp>
        <p:nvSpPr>
          <p:cNvPr id="377" name="TextBox 26"/>
          <p:cNvSpPr txBox="1">
            <a:spLocks noChangeArrowheads="1"/>
          </p:cNvSpPr>
          <p:nvPr/>
        </p:nvSpPr>
        <p:spPr bwMode="auto">
          <a:xfrm>
            <a:off x="14818072" y="5529263"/>
            <a:ext cx="1341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latin typeface="Calibri" charset="0"/>
              </a:rPr>
              <a:t>Step 1. Identify Candidate OT Regions Using IR Imagery</a:t>
            </a:r>
          </a:p>
        </p:txBody>
      </p:sp>
      <p:sp>
        <p:nvSpPr>
          <p:cNvPr id="378" name="TextBox 28"/>
          <p:cNvSpPr txBox="1">
            <a:spLocks noChangeArrowheads="1"/>
          </p:cNvSpPr>
          <p:nvPr/>
        </p:nvSpPr>
        <p:spPr bwMode="auto">
          <a:xfrm>
            <a:off x="14806960" y="22577425"/>
            <a:ext cx="13798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latin typeface="Calibri" charset="0"/>
              </a:rPr>
              <a:t>Step 3. Estimate Magnitude Of Overshooting Via Comparison Of Satellite </a:t>
            </a:r>
          </a:p>
          <a:p>
            <a:pPr eaLnBrk="1" hangingPunct="1"/>
            <a:r>
              <a:rPr lang="en-US" sz="3200" b="1">
                <a:latin typeface="Calibri" charset="0"/>
              </a:rPr>
              <a:t>IR Temperature With NWP Tropopause And Level Of Neutral Buoyancy</a:t>
            </a:r>
          </a:p>
        </p:txBody>
      </p:sp>
      <p:sp>
        <p:nvSpPr>
          <p:cNvPr id="379" name="TextBox 6"/>
          <p:cNvSpPr txBox="1">
            <a:spLocks noChangeArrowheads="1"/>
          </p:cNvSpPr>
          <p:nvPr/>
        </p:nvSpPr>
        <p:spPr bwMode="auto">
          <a:xfrm>
            <a:off x="14745861" y="4572000"/>
            <a:ext cx="20966539" cy="108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i="1">
                <a:solidFill>
                  <a:srgbClr val="FF0000"/>
                </a:solidFill>
                <a:latin typeface="Calibri" charset="0"/>
              </a:rPr>
              <a:t>GOAL: Mimic the process used by the human mind to identify overshooting cloud tops using visible &amp; infrared satellite imagery and numerical weather prediction model data within an automated computer algorithm</a:t>
            </a:r>
          </a:p>
        </p:txBody>
      </p:sp>
      <p:pic>
        <p:nvPicPr>
          <p:cNvPr id="380" name="Picture 38" descr="Macintosh HD:Users:kbedka:projects:overshooting:MODISOT_locations.png"/>
          <p:cNvPicPr>
            <a:picLocks noChangeAspect="1"/>
          </p:cNvPicPr>
          <p:nvPr/>
        </p:nvPicPr>
        <p:blipFill>
          <a:blip r:embed="rId12">
            <a:extLst>
              <a:ext uri="{28A0092B-C50C-407E-A947-70E740481C1C}">
                <a14:useLocalDpi xmlns:a14="http://schemas.microsoft.com/office/drawing/2010/main" val="0"/>
              </a:ext>
            </a:extLst>
          </a:blip>
          <a:srcRect l="8455" t="12724" r="6998" b="24496"/>
          <a:stretch>
            <a:fillRect/>
          </a:stretch>
        </p:blipFill>
        <p:spPr bwMode="auto">
          <a:xfrm>
            <a:off x="14739236" y="28566524"/>
            <a:ext cx="7772400" cy="393632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1" name="TextBox 36"/>
          <p:cNvSpPr txBox="1">
            <a:spLocks noChangeArrowheads="1"/>
          </p:cNvSpPr>
          <p:nvPr/>
        </p:nvSpPr>
        <p:spPr bwMode="auto">
          <a:xfrm>
            <a:off x="14630747" y="24950738"/>
            <a:ext cx="1402873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20663">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 typeface="Arial" charset="0"/>
              <a:buChar char="•"/>
            </a:pPr>
            <a:r>
              <a:rPr lang="en-US" b="1">
                <a:latin typeface="Calibri" charset="0"/>
              </a:rPr>
              <a:t>Satellite-based pattern recognition alone does not produce a sufficiently accurate OT detection</a:t>
            </a:r>
          </a:p>
          <a:p>
            <a:pPr eaLnBrk="1" hangingPunct="1">
              <a:buFont typeface="Arial" charset="0"/>
              <a:buChar char="•"/>
            </a:pPr>
            <a:endParaRPr lang="en-US" b="1">
              <a:latin typeface="Calibri" charset="0"/>
            </a:endParaRPr>
          </a:p>
          <a:p>
            <a:pPr eaLnBrk="1" hangingPunct="1">
              <a:buFont typeface="Arial" charset="0"/>
              <a:buChar char="•"/>
            </a:pPr>
            <a:r>
              <a:rPr lang="en-US" b="1">
                <a:latin typeface="Calibri" charset="0"/>
              </a:rPr>
              <a:t>IR BT, IR BT - Anvil BT Difference, IR BT  - tropopause temp, IR BT – most unstable equilibrium level temp were statistically significant predictors at the 99% level.  Each of these parameters were derived for OT and non-OT anvil cloud regions manually identified in 100 granules of MODIS imagery. The Visible Texture Rating is used to constrain detection during daytime.</a:t>
            </a:r>
          </a:p>
          <a:p>
            <a:pPr eaLnBrk="1" hangingPunct="1">
              <a:buFont typeface="Arial" charset="0"/>
              <a:buChar char="•"/>
            </a:pPr>
            <a:endParaRPr lang="en-US" b="1">
              <a:latin typeface="Calibri" charset="0"/>
            </a:endParaRPr>
          </a:p>
          <a:p>
            <a:pPr eaLnBrk="1" hangingPunct="1">
              <a:buFont typeface="Arial" charset="0"/>
              <a:buChar char="•"/>
            </a:pPr>
            <a:r>
              <a:rPr lang="en-US" b="1">
                <a:latin typeface="Calibri" charset="0"/>
              </a:rPr>
              <a:t>A logistic regression model is trained to discriminate between the OT and non-OT anvil populations using these IR and NWP-based parameters as input.  An OT Detection Probability ranging from 0 to 1 is derived for each candidate OT.</a:t>
            </a:r>
          </a:p>
        </p:txBody>
      </p:sp>
      <p:pic>
        <p:nvPicPr>
          <p:cNvPr id="382" name="Picture 38" descr="E:\STORMS\result_A2007126.1926\1_BT_reduce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83222" y="7391400"/>
            <a:ext cx="5715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3" name="Group 110"/>
          <p:cNvGrpSpPr>
            <a:grpSpLocks/>
          </p:cNvGrpSpPr>
          <p:nvPr/>
        </p:nvGrpSpPr>
        <p:grpSpPr bwMode="auto">
          <a:xfrm>
            <a:off x="22190422" y="6203950"/>
            <a:ext cx="6238875" cy="5454650"/>
            <a:chOff x="13378" y="3812"/>
            <a:chExt cx="3930" cy="3436"/>
          </a:xfrm>
        </p:grpSpPr>
        <p:sp>
          <p:nvSpPr>
            <p:cNvPr id="384" name="Rectangle 73"/>
            <p:cNvSpPr>
              <a:spLocks noChangeArrowheads="1"/>
            </p:cNvSpPr>
            <p:nvPr/>
          </p:nvSpPr>
          <p:spPr bwMode="auto">
            <a:xfrm>
              <a:off x="13378" y="3812"/>
              <a:ext cx="3930" cy="3436"/>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sz="1800" b="1">
                <a:latin typeface="Calibri"/>
                <a:cs typeface="Calibri"/>
              </a:endParaRPr>
            </a:p>
          </p:txBody>
        </p:sp>
        <p:pic>
          <p:nvPicPr>
            <p:cNvPr id="385" name="Picture 39" descr="E:\STORMS\result_A2007126.1926\1_BTScor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540" y="4800"/>
              <a:ext cx="3614"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 name="Picture 4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375" y="3889"/>
              <a:ext cx="2706"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7" name="Text Box 66"/>
            <p:cNvSpPr txBox="1">
              <a:spLocks noChangeArrowheads="1"/>
            </p:cNvSpPr>
            <p:nvPr/>
          </p:nvSpPr>
          <p:spPr bwMode="auto">
            <a:xfrm>
              <a:off x="13552" y="3889"/>
              <a:ext cx="3600" cy="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rIns="45720">
              <a:spAutoFit/>
            </a:bodyPr>
            <a:lstStyle/>
            <a:p>
              <a:pPr eaLnBrk="1" hangingPunct="1">
                <a:spcBef>
                  <a:spcPct val="20000"/>
                </a:spcBef>
                <a:defRPr/>
              </a:pPr>
              <a:r>
                <a:rPr lang="en-US" sz="1800" b="1">
                  <a:latin typeface="Calibri"/>
                  <a:cs typeface="Calibri"/>
                </a:rPr>
                <a:t>BT Score:</a:t>
              </a:r>
            </a:p>
            <a:p>
              <a:pPr eaLnBrk="1" hangingPunct="1">
                <a:spcBef>
                  <a:spcPct val="20000"/>
                </a:spcBef>
                <a:defRPr/>
              </a:pPr>
              <a:r>
                <a:rPr lang="en-US" sz="1800" b="1">
                  <a:latin typeface="Calibri"/>
                  <a:cs typeface="Calibri"/>
                </a:rPr>
                <a:t>is used to eliminate need for a fixed BT threshold, to enhance deep convection, and to filter convective from non-convective clouds</a:t>
              </a:r>
            </a:p>
          </p:txBody>
        </p:sp>
      </p:grpSp>
      <p:sp>
        <p:nvSpPr>
          <p:cNvPr id="388" name="Text Box 68"/>
          <p:cNvSpPr txBox="1">
            <a:spLocks noChangeArrowheads="1"/>
          </p:cNvSpPr>
          <p:nvPr/>
        </p:nvSpPr>
        <p:spPr bwMode="auto">
          <a:xfrm>
            <a:off x="15383222" y="6207125"/>
            <a:ext cx="5715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rIns="45720">
            <a:spAutoFit/>
          </a:bodyPr>
          <a:lstStyle/>
          <a:p>
            <a:pPr>
              <a:spcBef>
                <a:spcPct val="50000"/>
              </a:spcBef>
              <a:defRPr/>
            </a:pPr>
            <a:r>
              <a:rPr lang="en-US" sz="1800" b="1">
                <a:latin typeface="Calibri"/>
                <a:cs typeface="Calibri"/>
              </a:rPr>
              <a:t>Input image of (MODIS 2007/05/06 19:26) channel 31 BT, reduced to 4 km/pix to emulate the current GOES spatial resolution and to smooth out spurious features that can adversely impact OT pattern recognition</a:t>
            </a:r>
          </a:p>
        </p:txBody>
      </p:sp>
      <p:grpSp>
        <p:nvGrpSpPr>
          <p:cNvPr id="389" name="Group 109"/>
          <p:cNvGrpSpPr>
            <a:grpSpLocks/>
          </p:cNvGrpSpPr>
          <p:nvPr/>
        </p:nvGrpSpPr>
        <p:grpSpPr bwMode="auto">
          <a:xfrm>
            <a:off x="29192885" y="6203950"/>
            <a:ext cx="6119812" cy="5454650"/>
            <a:chOff x="18039" y="3812"/>
            <a:chExt cx="3855" cy="3436"/>
          </a:xfrm>
        </p:grpSpPr>
        <p:sp>
          <p:nvSpPr>
            <p:cNvPr id="390" name="Rectangle 72"/>
            <p:cNvSpPr>
              <a:spLocks noChangeArrowheads="1"/>
            </p:cNvSpPr>
            <p:nvPr/>
          </p:nvSpPr>
          <p:spPr bwMode="auto">
            <a:xfrm>
              <a:off x="18039" y="3812"/>
              <a:ext cx="3855" cy="3436"/>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sz="1800" b="1">
                <a:latin typeface="Calibri"/>
                <a:cs typeface="Calibri"/>
              </a:endParaRPr>
            </a:p>
          </p:txBody>
        </p:sp>
        <p:pic>
          <p:nvPicPr>
            <p:cNvPr id="391" name="Picture 45" descr="E:\STORMS\result_A2007126.1926\1_ImgCenters_overlay.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8" y="4800"/>
              <a:ext cx="360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 name="Text Box 69"/>
            <p:cNvSpPr txBox="1">
              <a:spLocks noChangeArrowheads="1"/>
            </p:cNvSpPr>
            <p:nvPr/>
          </p:nvSpPr>
          <p:spPr bwMode="auto">
            <a:xfrm>
              <a:off x="18238" y="3974"/>
              <a:ext cx="3456"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rIns="45720">
              <a:spAutoFit/>
            </a:bodyPr>
            <a:lstStyle/>
            <a:p>
              <a:pPr algn="ctr" eaLnBrk="1" hangingPunct="1">
                <a:spcBef>
                  <a:spcPct val="20000"/>
                </a:spcBef>
                <a:defRPr/>
              </a:pPr>
              <a:r>
                <a:rPr lang="en-US" sz="1800" b="1">
                  <a:latin typeface="Calibri"/>
                  <a:cs typeface="Calibri"/>
                </a:rPr>
                <a:t>Local peaks of BT score are first identified. These locations are used as candidates for the subsequent cloud anvil analysis</a:t>
              </a:r>
            </a:p>
          </p:txBody>
        </p:sp>
      </p:grpSp>
      <p:grpSp>
        <p:nvGrpSpPr>
          <p:cNvPr id="393" name="Group 111"/>
          <p:cNvGrpSpPr>
            <a:grpSpLocks/>
          </p:cNvGrpSpPr>
          <p:nvPr/>
        </p:nvGrpSpPr>
        <p:grpSpPr bwMode="auto">
          <a:xfrm>
            <a:off x="15045085" y="11936413"/>
            <a:ext cx="6391275" cy="4995862"/>
            <a:chOff x="13323" y="7487"/>
            <a:chExt cx="4026" cy="3147"/>
          </a:xfrm>
        </p:grpSpPr>
        <p:sp>
          <p:nvSpPr>
            <p:cNvPr id="394" name="Rectangle 75"/>
            <p:cNvSpPr>
              <a:spLocks noChangeArrowheads="1"/>
            </p:cNvSpPr>
            <p:nvPr/>
          </p:nvSpPr>
          <p:spPr bwMode="auto">
            <a:xfrm>
              <a:off x="13323" y="7487"/>
              <a:ext cx="4026" cy="3147"/>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sz="1800" b="1">
                <a:latin typeface="Calibri"/>
                <a:cs typeface="Calibri"/>
              </a:endParaRPr>
            </a:p>
          </p:txBody>
        </p:sp>
        <p:pic>
          <p:nvPicPr>
            <p:cNvPr id="395" name="Picture 54" descr="E:\STORMS\result_A2007126.1926\1_Anvils.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541" y="8188"/>
              <a:ext cx="3599" cy="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 name="Text Box 74"/>
            <p:cNvSpPr txBox="1">
              <a:spLocks noChangeArrowheads="1"/>
            </p:cNvSpPr>
            <p:nvPr/>
          </p:nvSpPr>
          <p:spPr bwMode="auto">
            <a:xfrm>
              <a:off x="13456" y="7564"/>
              <a:ext cx="3788" cy="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rIns="45720">
              <a:spAutoFit/>
            </a:bodyPr>
            <a:lstStyle/>
            <a:p>
              <a:pPr algn="ctr" eaLnBrk="1" hangingPunct="1">
                <a:spcBef>
                  <a:spcPct val="20000"/>
                </a:spcBef>
                <a:defRPr/>
              </a:pPr>
              <a:r>
                <a:rPr lang="en-US" sz="1700" b="1">
                  <a:latin typeface="Calibri"/>
                  <a:cs typeface="Calibri"/>
                </a:rPr>
                <a:t>Boundaries of anvil clouds are automatically defined via pattern recognition.  The BT difference between OT candidates and the mean anvil is computed to identify significant UTLS penetrations</a:t>
              </a:r>
            </a:p>
          </p:txBody>
        </p:sp>
      </p:grpSp>
      <p:sp>
        <p:nvSpPr>
          <p:cNvPr id="397" name="Text Box 76"/>
          <p:cNvSpPr txBox="1">
            <a:spLocks noChangeArrowheads="1"/>
          </p:cNvSpPr>
          <p:nvPr/>
        </p:nvSpPr>
        <p:spPr bwMode="auto">
          <a:xfrm>
            <a:off x="22190422" y="11953875"/>
            <a:ext cx="6238875" cy="4995863"/>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228600" tIns="137160" rIns="228600"/>
          <a:lstStyle>
            <a:lvl1pPr>
              <a:defRPr sz="9300">
                <a:solidFill>
                  <a:schemeClr val="tx1"/>
                </a:solidFill>
                <a:latin typeface="Calibri" charset="0"/>
                <a:ea typeface="ＭＳ Ｐゴシック" charset="0"/>
              </a:defRPr>
            </a:lvl1pPr>
            <a:lvl2pPr marL="457200" indent="-168275">
              <a:defRPr sz="9300">
                <a:solidFill>
                  <a:schemeClr val="tx1"/>
                </a:solidFill>
                <a:latin typeface="Calibri" charset="0"/>
                <a:ea typeface="ＭＳ Ｐゴシック" charset="0"/>
              </a:defRPr>
            </a:lvl2pPr>
            <a:lvl3pPr marL="6702425">
              <a:defRPr sz="9300">
                <a:solidFill>
                  <a:schemeClr val="tx1"/>
                </a:solidFill>
                <a:latin typeface="Calibri" charset="0"/>
                <a:ea typeface="ＭＳ Ｐゴシック" charset="0"/>
              </a:defRPr>
            </a:lvl3pPr>
            <a:lvl4pPr marL="12498388">
              <a:defRPr sz="9300">
                <a:solidFill>
                  <a:schemeClr val="tx1"/>
                </a:solidFill>
                <a:latin typeface="Calibri" charset="0"/>
                <a:ea typeface="ＭＳ Ｐゴシック" charset="0"/>
              </a:defRPr>
            </a:lvl4pPr>
            <a:lvl5pPr marL="20188238">
              <a:defRPr sz="9300">
                <a:solidFill>
                  <a:schemeClr val="tx1"/>
                </a:solidFill>
                <a:latin typeface="Calibri" charset="0"/>
                <a:ea typeface="ＭＳ Ｐゴシック" charset="0"/>
              </a:defRPr>
            </a:lvl5pPr>
            <a:lvl6pPr marL="20645438" indent="-7575550" defTabSz="2351088" fontAlgn="base">
              <a:spcBef>
                <a:spcPct val="0"/>
              </a:spcBef>
              <a:spcAft>
                <a:spcPct val="0"/>
              </a:spcAft>
              <a:defRPr sz="9300">
                <a:solidFill>
                  <a:schemeClr val="tx1"/>
                </a:solidFill>
                <a:latin typeface="Calibri" charset="0"/>
                <a:ea typeface="ＭＳ Ｐゴシック" charset="0"/>
              </a:defRPr>
            </a:lvl6pPr>
            <a:lvl7pPr marL="21102638" indent="-7575550" defTabSz="2351088" fontAlgn="base">
              <a:spcBef>
                <a:spcPct val="0"/>
              </a:spcBef>
              <a:spcAft>
                <a:spcPct val="0"/>
              </a:spcAft>
              <a:defRPr sz="9300">
                <a:solidFill>
                  <a:schemeClr val="tx1"/>
                </a:solidFill>
                <a:latin typeface="Calibri" charset="0"/>
                <a:ea typeface="ＭＳ Ｐゴシック" charset="0"/>
              </a:defRPr>
            </a:lvl7pPr>
            <a:lvl8pPr marL="21559838" indent="-7575550" defTabSz="2351088" fontAlgn="base">
              <a:spcBef>
                <a:spcPct val="0"/>
              </a:spcBef>
              <a:spcAft>
                <a:spcPct val="0"/>
              </a:spcAft>
              <a:defRPr sz="9300">
                <a:solidFill>
                  <a:schemeClr val="tx1"/>
                </a:solidFill>
                <a:latin typeface="Calibri" charset="0"/>
                <a:ea typeface="ＭＳ Ｐゴシック" charset="0"/>
              </a:defRPr>
            </a:lvl8pPr>
            <a:lvl9pPr marL="22017038" indent="-7575550" defTabSz="2351088" fontAlgn="base">
              <a:spcBef>
                <a:spcPct val="0"/>
              </a:spcBef>
              <a:spcAft>
                <a:spcPct val="0"/>
              </a:spcAft>
              <a:defRPr sz="9300">
                <a:solidFill>
                  <a:schemeClr val="tx1"/>
                </a:solidFill>
                <a:latin typeface="Calibri" charset="0"/>
                <a:ea typeface="ＭＳ Ｐゴシック" charset="0"/>
              </a:defRPr>
            </a:lvl9pPr>
          </a:lstStyle>
          <a:p>
            <a:pPr>
              <a:defRPr/>
            </a:pPr>
            <a:r>
              <a:rPr lang="en-US" sz="2200" b="1"/>
              <a:t>Pattern recognition is then used to ensure that the region being analyed is a deep convective cloud and with a shape and prominence typical of an OT</a:t>
            </a:r>
          </a:p>
          <a:p>
            <a:pPr>
              <a:defRPr/>
            </a:pPr>
            <a:endParaRPr lang="en-US" sz="2200" b="1"/>
          </a:p>
          <a:p>
            <a:pPr>
              <a:defRPr/>
            </a:pPr>
            <a:r>
              <a:rPr lang="en-US" sz="2200" b="1"/>
              <a:t>The pattern recognition scheme analyzes:</a:t>
            </a:r>
          </a:p>
          <a:p>
            <a:pPr marL="176213" lvl="1">
              <a:spcBef>
                <a:spcPct val="50000"/>
              </a:spcBef>
              <a:buFontTx/>
              <a:buChar char="•"/>
              <a:defRPr/>
            </a:pPr>
            <a:r>
              <a:rPr lang="en-US" sz="2200"/>
              <a:t> The shape of the OT region</a:t>
            </a:r>
          </a:p>
          <a:p>
            <a:pPr marL="176213" lvl="1">
              <a:spcBef>
                <a:spcPct val="50000"/>
              </a:spcBef>
              <a:buFontTx/>
              <a:buChar char="•"/>
              <a:defRPr/>
            </a:pPr>
            <a:r>
              <a:rPr lang="en-US" sz="2200"/>
              <a:t> OT prominence relative to surrounding anvil </a:t>
            </a:r>
          </a:p>
          <a:p>
            <a:pPr marL="176213" lvl="1">
              <a:spcBef>
                <a:spcPct val="50000"/>
              </a:spcBef>
              <a:buFontTx/>
              <a:buChar char="•"/>
              <a:defRPr/>
            </a:pPr>
            <a:r>
              <a:rPr lang="en-US" sz="2200"/>
              <a:t> Anvil flatness, roundness, and edge sharpness</a:t>
            </a:r>
          </a:p>
          <a:p>
            <a:pPr>
              <a:spcBef>
                <a:spcPct val="50000"/>
              </a:spcBef>
              <a:defRPr/>
            </a:pPr>
            <a:r>
              <a:rPr lang="en-US" sz="2200" b="1"/>
              <a:t>The net result is a cumulative rating obtained for each possible OT region.  Pixels with a rating &gt; 0 are considered final OT candidates</a:t>
            </a:r>
          </a:p>
        </p:txBody>
      </p:sp>
      <p:grpSp>
        <p:nvGrpSpPr>
          <p:cNvPr id="398" name="Group 108"/>
          <p:cNvGrpSpPr>
            <a:grpSpLocks/>
          </p:cNvGrpSpPr>
          <p:nvPr/>
        </p:nvGrpSpPr>
        <p:grpSpPr bwMode="auto">
          <a:xfrm>
            <a:off x="29192885" y="11938000"/>
            <a:ext cx="6119812" cy="5022850"/>
            <a:chOff x="18039" y="7470"/>
            <a:chExt cx="3855" cy="3164"/>
          </a:xfrm>
        </p:grpSpPr>
        <p:sp>
          <p:nvSpPr>
            <p:cNvPr id="399" name="Rectangle 79"/>
            <p:cNvSpPr>
              <a:spLocks noChangeArrowheads="1"/>
            </p:cNvSpPr>
            <p:nvPr/>
          </p:nvSpPr>
          <p:spPr bwMode="auto">
            <a:xfrm>
              <a:off x="18039" y="7470"/>
              <a:ext cx="3855" cy="3164"/>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sz="1800" b="1">
                <a:latin typeface="Calibri"/>
                <a:cs typeface="Calibri"/>
              </a:endParaRPr>
            </a:p>
          </p:txBody>
        </p:sp>
        <p:pic>
          <p:nvPicPr>
            <p:cNvPr id="400" name="Picture 55" descr="E:\STORMS\result_A2007126.1926\1_Mask_overlay.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168" y="8188"/>
              <a:ext cx="360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 name="Text Box 78"/>
            <p:cNvSpPr txBox="1">
              <a:spLocks noChangeArrowheads="1"/>
            </p:cNvSpPr>
            <p:nvPr/>
          </p:nvSpPr>
          <p:spPr bwMode="auto">
            <a:xfrm>
              <a:off x="18187" y="7628"/>
              <a:ext cx="364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rIns="45720">
              <a:spAutoFit/>
            </a:bodyPr>
            <a:lstStyle/>
            <a:p>
              <a:pPr algn="ctr" eaLnBrk="1" hangingPunct="1">
                <a:spcBef>
                  <a:spcPct val="20000"/>
                </a:spcBef>
                <a:defRPr/>
              </a:pPr>
              <a:r>
                <a:rPr lang="en-US" sz="1800" b="1">
                  <a:latin typeface="Calibri"/>
                  <a:cs typeface="Calibri"/>
                </a:rPr>
                <a:t>Final candidate OT locations (yellow shading) based on IR analysis overlaid on the BT Score image</a:t>
              </a:r>
            </a:p>
          </p:txBody>
        </p:sp>
      </p:grpSp>
      <p:sp>
        <p:nvSpPr>
          <p:cNvPr id="402" name="TextBox 26"/>
          <p:cNvSpPr txBox="1">
            <a:spLocks noChangeArrowheads="1"/>
          </p:cNvSpPr>
          <p:nvPr/>
        </p:nvSpPr>
        <p:spPr bwMode="auto">
          <a:xfrm>
            <a:off x="14806960" y="16986250"/>
            <a:ext cx="1341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latin typeface="Calibri" charset="0"/>
              </a:rPr>
              <a:t>Step 2. Identify Regions With OT-Like Texture Using Visible Imagery</a:t>
            </a:r>
          </a:p>
        </p:txBody>
      </p:sp>
      <p:grpSp>
        <p:nvGrpSpPr>
          <p:cNvPr id="403" name="Group 113"/>
          <p:cNvGrpSpPr>
            <a:grpSpLocks/>
          </p:cNvGrpSpPr>
          <p:nvPr/>
        </p:nvGrpSpPr>
        <p:grpSpPr bwMode="auto">
          <a:xfrm>
            <a:off x="15065722" y="17662525"/>
            <a:ext cx="5953125" cy="4740275"/>
            <a:chOff x="9018" y="11126"/>
            <a:chExt cx="3750" cy="2986"/>
          </a:xfrm>
        </p:grpSpPr>
        <p:sp>
          <p:nvSpPr>
            <p:cNvPr id="404" name="Rectangle 84"/>
            <p:cNvSpPr>
              <a:spLocks noChangeArrowheads="1"/>
            </p:cNvSpPr>
            <p:nvPr/>
          </p:nvSpPr>
          <p:spPr bwMode="auto">
            <a:xfrm>
              <a:off x="9018" y="11126"/>
              <a:ext cx="3750" cy="2986"/>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sz="1800" b="1">
                <a:latin typeface="Calibri"/>
                <a:cs typeface="Calibri"/>
              </a:endParaRPr>
            </a:p>
          </p:txBody>
        </p:sp>
        <p:pic>
          <p:nvPicPr>
            <p:cNvPr id="405" name="Picture 82" descr="E:\STORMS\result_A2007126.1926\01__1km.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02" y="11630"/>
              <a:ext cx="360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 name="Text Box 90"/>
            <p:cNvSpPr txBox="1">
              <a:spLocks noChangeArrowheads="1"/>
            </p:cNvSpPr>
            <p:nvPr/>
          </p:nvSpPr>
          <p:spPr bwMode="auto">
            <a:xfrm>
              <a:off x="9144" y="11262"/>
              <a:ext cx="350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45720" rIns="45720">
              <a:spAutoFit/>
            </a:bodyPr>
            <a:lstStyle/>
            <a:p>
              <a:pPr algn="ctr">
                <a:spcBef>
                  <a:spcPct val="50000"/>
                </a:spcBef>
                <a:defRPr/>
              </a:pPr>
              <a:r>
                <a:rPr lang="en-US" sz="1800" b="1">
                  <a:latin typeface="Calibri"/>
                  <a:cs typeface="Calibri"/>
                </a:rPr>
                <a:t>Input image of calibrated channel 01 Visible reflectance</a:t>
              </a:r>
            </a:p>
          </p:txBody>
        </p:sp>
      </p:grpSp>
      <p:sp>
        <p:nvSpPr>
          <p:cNvPr id="407" name="Rectangle 91"/>
          <p:cNvSpPr>
            <a:spLocks noChangeArrowheads="1"/>
          </p:cNvSpPr>
          <p:nvPr/>
        </p:nvSpPr>
        <p:spPr bwMode="auto">
          <a:xfrm>
            <a:off x="21461760" y="17740313"/>
            <a:ext cx="5613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2613025" eaLnBrk="1" hangingPunct="1">
              <a:spcBef>
                <a:spcPct val="20000"/>
              </a:spcBef>
              <a:defRPr/>
            </a:pPr>
            <a:r>
              <a:rPr lang="en-US" sz="1800" b="1">
                <a:latin typeface="Calibri"/>
                <a:cs typeface="Calibri"/>
              </a:rPr>
              <a:t>Non-linear brightness correction to highlight convective clouds and suppress other cloud types</a:t>
            </a:r>
          </a:p>
        </p:txBody>
      </p:sp>
      <p:grpSp>
        <p:nvGrpSpPr>
          <p:cNvPr id="408" name="Group 106"/>
          <p:cNvGrpSpPr>
            <a:grpSpLocks/>
          </p:cNvGrpSpPr>
          <p:nvPr/>
        </p:nvGrpSpPr>
        <p:grpSpPr bwMode="auto">
          <a:xfrm>
            <a:off x="21385560" y="17741900"/>
            <a:ext cx="7751762" cy="4581525"/>
            <a:chOff x="12409" y="11929"/>
            <a:chExt cx="4883" cy="2886"/>
          </a:xfrm>
        </p:grpSpPr>
        <p:pic>
          <p:nvPicPr>
            <p:cNvPr id="409" name="Picture 93" descr="E:\STORMS\result_A2007126.1926\0ImgWhit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409" y="12363"/>
              <a:ext cx="360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 name="Picture 94" descr="E:\STORMS\result_A2007126.1926\fft_0801_1804.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231" y="11929"/>
              <a:ext cx="818"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 name="Picture 95" descr="E:\STORMS\result_A2007126.1926\fft_0833_1473.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242" y="13400"/>
              <a:ext cx="818"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 name="Line 96"/>
            <p:cNvSpPr>
              <a:spLocks noChangeShapeType="1"/>
            </p:cNvSpPr>
            <p:nvPr/>
          </p:nvSpPr>
          <p:spPr bwMode="auto">
            <a:xfrm flipH="1">
              <a:off x="15625" y="12407"/>
              <a:ext cx="606" cy="916"/>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13" name="Rectangle 97"/>
            <p:cNvSpPr>
              <a:spLocks noChangeArrowheads="1"/>
            </p:cNvSpPr>
            <p:nvPr/>
          </p:nvSpPr>
          <p:spPr bwMode="auto">
            <a:xfrm>
              <a:off x="15529" y="13323"/>
              <a:ext cx="96" cy="96"/>
            </a:xfrm>
            <a:prstGeom prst="rect">
              <a:avLst/>
            </a:prstGeom>
            <a:noFill/>
            <a:ln w="19050">
              <a:solidFill>
                <a:srgbClr val="FF66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4" name="Rectangle 98"/>
            <p:cNvSpPr>
              <a:spLocks noChangeArrowheads="1"/>
            </p:cNvSpPr>
            <p:nvPr/>
          </p:nvSpPr>
          <p:spPr bwMode="auto">
            <a:xfrm>
              <a:off x="14233" y="13419"/>
              <a:ext cx="96" cy="96"/>
            </a:xfrm>
            <a:prstGeom prst="rect">
              <a:avLst/>
            </a:prstGeom>
            <a:noFill/>
            <a:ln w="19050">
              <a:solidFill>
                <a:srgbClr val="FF66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5" name="Line 99"/>
            <p:cNvSpPr>
              <a:spLocks noChangeShapeType="1"/>
            </p:cNvSpPr>
            <p:nvPr/>
          </p:nvSpPr>
          <p:spPr bwMode="auto">
            <a:xfrm flipH="1" flipV="1">
              <a:off x="14329" y="13484"/>
              <a:ext cx="1902" cy="382"/>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16" name="Text Box 100"/>
            <p:cNvSpPr txBox="1">
              <a:spLocks noChangeArrowheads="1"/>
            </p:cNvSpPr>
            <p:nvPr/>
          </p:nvSpPr>
          <p:spPr bwMode="auto">
            <a:xfrm>
              <a:off x="16117" y="12787"/>
              <a:ext cx="1139" cy="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spcBef>
                  <a:spcPct val="50000"/>
                </a:spcBef>
                <a:defRPr/>
              </a:pPr>
              <a:r>
                <a:rPr lang="en-US" sz="1400">
                  <a:latin typeface="Arial Narrow" charset="0"/>
                  <a:cs typeface="Times New Roman" charset="0"/>
                </a:rPr>
                <a:t>Fourier frequency spectrum of a typical OT region. Ring fragments in the spectrum can be identified</a:t>
              </a:r>
            </a:p>
          </p:txBody>
        </p:sp>
        <p:sp>
          <p:nvSpPr>
            <p:cNvPr id="417" name="Text Box 101"/>
            <p:cNvSpPr txBox="1">
              <a:spLocks noChangeArrowheads="1"/>
            </p:cNvSpPr>
            <p:nvPr/>
          </p:nvSpPr>
          <p:spPr bwMode="auto">
            <a:xfrm>
              <a:off x="16117" y="14272"/>
              <a:ext cx="1175" cy="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spcBef>
                  <a:spcPct val="50000"/>
                </a:spcBef>
                <a:defRPr/>
              </a:pPr>
              <a:r>
                <a:rPr lang="en-US" sz="1400">
                  <a:latin typeface="Arial Narrow" charset="0"/>
                  <a:cs typeface="Times New Roman" charset="0"/>
                </a:rPr>
                <a:t>Fourier frequency spectrum of an area with random spatial variability. No ring pattern in the spectrum</a:t>
              </a:r>
            </a:p>
          </p:txBody>
        </p:sp>
      </p:grpSp>
      <p:pic>
        <p:nvPicPr>
          <p:cNvPr id="418" name="Picture 104" descr="E:\STORMS\result_A2007126.1926\0VisRating_overlay.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410372" y="18435638"/>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 name="Rectangle 105"/>
          <p:cNvSpPr>
            <a:spLocks noChangeArrowheads="1"/>
          </p:cNvSpPr>
          <p:nvPr/>
        </p:nvSpPr>
        <p:spPr bwMode="auto">
          <a:xfrm>
            <a:off x="29461172" y="17771871"/>
            <a:ext cx="571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2613025" eaLnBrk="1" hangingPunct="1">
              <a:spcBef>
                <a:spcPct val="20000"/>
              </a:spcBef>
              <a:defRPr/>
            </a:pPr>
            <a:r>
              <a:rPr lang="en-US" sz="1800" b="1">
                <a:latin typeface="Calibri"/>
                <a:cs typeface="Calibri"/>
              </a:rPr>
              <a:t>Visible Texture Rating (pink) overlaid on the input reflectance image</a:t>
            </a:r>
          </a:p>
        </p:txBody>
      </p:sp>
      <p:sp>
        <p:nvSpPr>
          <p:cNvPr id="420" name="Rectangle 419"/>
          <p:cNvSpPr>
            <a:spLocks noChangeArrowheads="1"/>
          </p:cNvSpPr>
          <p:nvPr/>
        </p:nvSpPr>
        <p:spPr bwMode="auto">
          <a:xfrm>
            <a:off x="14331243" y="3886902"/>
            <a:ext cx="21628100" cy="28844173"/>
          </a:xfrm>
          <a:prstGeom prst="rect">
            <a:avLst/>
          </a:prstGeom>
          <a:noFill/>
          <a:ln w="9525">
            <a:solidFill>
              <a:srgbClr val="4A7EBB"/>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2351288" eaLnBrk="1" fontAlgn="auto" hangingPunct="1">
              <a:spcBef>
                <a:spcPts val="0"/>
              </a:spcBef>
              <a:spcAft>
                <a:spcPts val="0"/>
              </a:spcAft>
              <a:defRPr/>
            </a:pPr>
            <a:endParaRPr lang="en-US" sz="9300">
              <a:solidFill>
                <a:schemeClr val="lt1"/>
              </a:solidFill>
              <a:latin typeface="+mn-lt"/>
              <a:ea typeface="+mn-ea"/>
              <a:cs typeface="+mn-cs"/>
            </a:endParaRPr>
          </a:p>
        </p:txBody>
      </p:sp>
      <p:pic>
        <p:nvPicPr>
          <p:cNvPr id="421" name="Picture 1" descr="visible_withdetect.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9427040" y="28696323"/>
            <a:ext cx="57150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3" name="Group 112"/>
          <p:cNvGrpSpPr>
            <a:grpSpLocks/>
          </p:cNvGrpSpPr>
          <p:nvPr/>
        </p:nvGrpSpPr>
        <p:grpSpPr bwMode="auto">
          <a:xfrm>
            <a:off x="29132560" y="22659975"/>
            <a:ext cx="6311900" cy="4953000"/>
            <a:chOff x="18039" y="14274"/>
            <a:chExt cx="3976" cy="3120"/>
          </a:xfrm>
        </p:grpSpPr>
        <p:pic>
          <p:nvPicPr>
            <p:cNvPr id="424" name="Picture 9" descr="NWP_tropCAPE.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8039" y="14555"/>
              <a:ext cx="3600" cy="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 name="Rectangle 75"/>
            <p:cNvSpPr>
              <a:spLocks noChangeArrowheads="1"/>
            </p:cNvSpPr>
            <p:nvPr/>
          </p:nvSpPr>
          <p:spPr bwMode="auto">
            <a:xfrm>
              <a:off x="18041" y="14274"/>
              <a:ext cx="3930" cy="3120"/>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ctr"/>
            <a:lstStyle/>
            <a:p>
              <a:pPr>
                <a:defRPr/>
              </a:pPr>
              <a:endParaRPr lang="en-US" b="1">
                <a:cs typeface="+mn-cs"/>
              </a:endParaRPr>
            </a:p>
          </p:txBody>
        </p:sp>
        <p:pic>
          <p:nvPicPr>
            <p:cNvPr id="426" name="Picture 11" descr="NWP_tropCAPE.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8202" y="14825"/>
              <a:ext cx="3600" cy="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 name="Rectangle 91"/>
            <p:cNvSpPr>
              <a:spLocks noChangeArrowheads="1"/>
            </p:cNvSpPr>
            <p:nvPr/>
          </p:nvSpPr>
          <p:spPr bwMode="auto">
            <a:xfrm>
              <a:off x="18039" y="14423"/>
              <a:ext cx="3976" cy="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2613025" eaLnBrk="1" hangingPunct="1">
                <a:spcBef>
                  <a:spcPct val="20000"/>
                </a:spcBef>
                <a:defRPr/>
              </a:pPr>
              <a:r>
                <a:rPr lang="en-US" sz="1500" b="1">
                  <a:latin typeface="+mj-lt"/>
                  <a:cs typeface="Times New Roman" charset="0"/>
                </a:rPr>
                <a:t>Convective available potential energy (CAPE, contours) overlaid upon the Visible reflectance and tropopause temperature</a:t>
              </a:r>
            </a:p>
          </p:txBody>
        </p:sp>
      </p:grpSp>
      <p:sp>
        <p:nvSpPr>
          <p:cNvPr id="428" name="TextBox 28"/>
          <p:cNvSpPr txBox="1">
            <a:spLocks noChangeArrowheads="1"/>
          </p:cNvSpPr>
          <p:nvPr/>
        </p:nvSpPr>
        <p:spPr bwMode="auto">
          <a:xfrm>
            <a:off x="14806960" y="23747413"/>
            <a:ext cx="136223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latin typeface="Calibri" charset="0"/>
              </a:rPr>
              <a:t>Step 4. Optimally Weight Satellite And NWP Parameters Based On A Database Of Known MODIS OT Events To Derive OT Detection Probability</a:t>
            </a:r>
          </a:p>
        </p:txBody>
      </p:sp>
      <p:sp>
        <p:nvSpPr>
          <p:cNvPr id="429" name="Rectangle 91"/>
          <p:cNvSpPr>
            <a:spLocks noChangeArrowheads="1"/>
          </p:cNvSpPr>
          <p:nvPr/>
        </p:nvSpPr>
        <p:spPr bwMode="auto">
          <a:xfrm>
            <a:off x="22856316" y="28655928"/>
            <a:ext cx="5998083" cy="385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2613025" eaLnBrk="1" hangingPunct="1">
              <a:spcBef>
                <a:spcPct val="20000"/>
              </a:spcBef>
              <a:defRPr/>
            </a:pPr>
            <a:r>
              <a:rPr lang="en-US" sz="2800" b="1">
                <a:latin typeface="+mj-lt"/>
                <a:cs typeface="Times New Roman" charset="0"/>
              </a:rPr>
              <a:t>A database of ~1900 OT events was compiled via manual analysis of 100 daytime Aqua MODIS 250 m visible images.  A similar number of non-OT anvil regions were also identified.  This database is used to train and validate a logistic regression model to identify only OT-like features</a:t>
            </a:r>
          </a:p>
        </p:txBody>
      </p:sp>
      <p:sp>
        <p:nvSpPr>
          <p:cNvPr id="431" name="Rectangle 430"/>
          <p:cNvSpPr/>
          <p:nvPr/>
        </p:nvSpPr>
        <p:spPr>
          <a:xfrm>
            <a:off x="29045287" y="27860233"/>
            <a:ext cx="6477000" cy="769441"/>
          </a:xfrm>
          <a:prstGeom prst="rect">
            <a:avLst/>
          </a:prstGeom>
        </p:spPr>
        <p:txBody>
          <a:bodyPr wrap="square">
            <a:spAutoFit/>
          </a:bodyPr>
          <a:lstStyle/>
          <a:p>
            <a:pPr algn="ctr">
              <a:defRPr/>
            </a:pPr>
            <a:r>
              <a:rPr lang="en-US" sz="2200" b="1">
                <a:latin typeface="Calibri"/>
                <a:cs typeface="Calibri"/>
              </a:rPr>
              <a:t>Final OT detections (red) overlaid top OTs manually identified in 250 m Visible imagery (white circles) </a:t>
            </a:r>
          </a:p>
        </p:txBody>
      </p:sp>
      <p:sp>
        <p:nvSpPr>
          <p:cNvPr id="432" name="Rectangle 431"/>
          <p:cNvSpPr/>
          <p:nvPr/>
        </p:nvSpPr>
        <p:spPr>
          <a:xfrm>
            <a:off x="27048172" y="6413500"/>
            <a:ext cx="211138" cy="2159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3" name="TextBox 432"/>
          <p:cNvSpPr txBox="1">
            <a:spLocks noChangeArrowheads="1"/>
          </p:cNvSpPr>
          <p:nvPr/>
        </p:nvSpPr>
        <p:spPr bwMode="auto">
          <a:xfrm>
            <a:off x="31720978" y="31572602"/>
            <a:ext cx="2663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b="1">
                <a:solidFill>
                  <a:schemeClr val="bg1"/>
                </a:solidFill>
              </a:rPr>
              <a:t>POD: 66%</a:t>
            </a:r>
          </a:p>
          <a:p>
            <a:pPr algn="ctr"/>
            <a:r>
              <a:rPr lang="en-US" b="1">
                <a:solidFill>
                  <a:schemeClr val="bg1"/>
                </a:solidFill>
              </a:rPr>
              <a:t>FAR: 8%</a:t>
            </a:r>
          </a:p>
        </p:txBody>
      </p:sp>
      <p:pic>
        <p:nvPicPr>
          <p:cNvPr id="33" name="Picture 32" descr="SEAC4RS_OT_MERGEDGOES.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308788" y="11547222"/>
            <a:ext cx="6287285" cy="5029200"/>
          </a:xfrm>
          <a:prstGeom prst="rect">
            <a:avLst/>
          </a:prstGeom>
        </p:spPr>
      </p:pic>
      <p:sp>
        <p:nvSpPr>
          <p:cNvPr id="434" name="Rectangle 433"/>
          <p:cNvSpPr>
            <a:spLocks noChangeArrowheads="1"/>
          </p:cNvSpPr>
          <p:nvPr/>
        </p:nvSpPr>
        <p:spPr bwMode="auto">
          <a:xfrm>
            <a:off x="36118800" y="3886200"/>
            <a:ext cx="14935200" cy="28879800"/>
          </a:xfrm>
          <a:prstGeom prst="rect">
            <a:avLst/>
          </a:prstGeom>
          <a:noFill/>
          <a:ln w="9525">
            <a:solidFill>
              <a:srgbClr val="4A7EBB"/>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2351288" eaLnBrk="1" fontAlgn="auto" hangingPunct="1">
              <a:spcBef>
                <a:spcPts val="0"/>
              </a:spcBef>
              <a:spcAft>
                <a:spcPts val="0"/>
              </a:spcAft>
              <a:defRPr/>
            </a:pPr>
            <a:r>
              <a:rPr lang="en-US" sz="9300">
                <a:solidFill>
                  <a:schemeClr val="lt1"/>
                </a:solidFill>
                <a:latin typeface="+mn-lt"/>
                <a:ea typeface="+mn-ea"/>
                <a:cs typeface="+mn-cs"/>
              </a:rPr>
              <a:t>   </a:t>
            </a:r>
          </a:p>
        </p:txBody>
      </p:sp>
      <p:sp>
        <p:nvSpPr>
          <p:cNvPr id="435" name="TextBox 33"/>
          <p:cNvSpPr txBox="1">
            <a:spLocks noChangeArrowheads="1"/>
          </p:cNvSpPr>
          <p:nvPr/>
        </p:nvSpPr>
        <p:spPr bwMode="auto">
          <a:xfrm>
            <a:off x="36562255" y="9409956"/>
            <a:ext cx="141245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4800" b="1">
                <a:solidFill>
                  <a:srgbClr val="0000FF"/>
                </a:solidFill>
                <a:latin typeface="Calibri" charset="0"/>
              </a:rPr>
              <a:t>PREVIOUS REGIONAL OT DETECTION DATABASES (Using Bedka et al. 2010 Method)</a:t>
            </a:r>
          </a:p>
        </p:txBody>
      </p:sp>
      <p:sp>
        <p:nvSpPr>
          <p:cNvPr id="34" name="TextBox 33"/>
          <p:cNvSpPr txBox="1"/>
          <p:nvPr/>
        </p:nvSpPr>
        <p:spPr>
          <a:xfrm>
            <a:off x="36420115" y="10916494"/>
            <a:ext cx="14317009" cy="584776"/>
          </a:xfrm>
          <a:prstGeom prst="rect">
            <a:avLst/>
          </a:prstGeom>
          <a:noFill/>
        </p:spPr>
        <p:txBody>
          <a:bodyPr wrap="square" rtlCol="0">
            <a:spAutoFit/>
          </a:bodyPr>
          <a:lstStyle/>
          <a:p>
            <a:pPr algn="ctr"/>
            <a:r>
              <a:rPr lang="en-US" sz="3200" b="1" i="1">
                <a:solidFill>
                  <a:srgbClr val="FF0000"/>
                </a:solidFill>
              </a:rPr>
              <a:t>GOES and MODIS OT Databases During The SEAC4RS Timeframe  </a:t>
            </a:r>
          </a:p>
        </p:txBody>
      </p:sp>
      <p:sp>
        <p:nvSpPr>
          <p:cNvPr id="436" name="TextBox 435"/>
          <p:cNvSpPr txBox="1"/>
          <p:nvPr/>
        </p:nvSpPr>
        <p:spPr>
          <a:xfrm>
            <a:off x="36628662" y="16653896"/>
            <a:ext cx="4327128" cy="954107"/>
          </a:xfrm>
          <a:prstGeom prst="rect">
            <a:avLst/>
          </a:prstGeom>
          <a:noFill/>
        </p:spPr>
        <p:txBody>
          <a:bodyPr wrap="square" rtlCol="0">
            <a:spAutoFit/>
          </a:bodyPr>
          <a:lstStyle/>
          <a:p>
            <a:pPr algn="ctr"/>
            <a:r>
              <a:rPr lang="en-US" sz="2800" b="1" i="1">
                <a:solidFill>
                  <a:srgbClr val="FF0000"/>
                </a:solidFill>
              </a:rPr>
              <a:t>GOES-East</a:t>
            </a:r>
          </a:p>
          <a:p>
            <a:pPr algn="ctr"/>
            <a:r>
              <a:rPr lang="en-US" sz="2800" b="1" i="1">
                <a:solidFill>
                  <a:srgbClr val="FF0000"/>
                </a:solidFill>
              </a:rPr>
              <a:t>1995-2012</a:t>
            </a:r>
          </a:p>
        </p:txBody>
      </p:sp>
      <p:sp>
        <p:nvSpPr>
          <p:cNvPr id="437" name="TextBox 436"/>
          <p:cNvSpPr txBox="1"/>
          <p:nvPr/>
        </p:nvSpPr>
        <p:spPr>
          <a:xfrm>
            <a:off x="41300948" y="16626200"/>
            <a:ext cx="4774651" cy="954107"/>
          </a:xfrm>
          <a:prstGeom prst="rect">
            <a:avLst/>
          </a:prstGeom>
          <a:noFill/>
        </p:spPr>
        <p:txBody>
          <a:bodyPr wrap="square" rtlCol="0">
            <a:spAutoFit/>
          </a:bodyPr>
          <a:lstStyle/>
          <a:p>
            <a:pPr algn="ctr"/>
            <a:r>
              <a:rPr lang="en-US" sz="2800" b="1" i="1">
                <a:solidFill>
                  <a:srgbClr val="FF0000"/>
                </a:solidFill>
              </a:rPr>
              <a:t>MSG SEVIRI</a:t>
            </a:r>
          </a:p>
          <a:p>
            <a:pPr algn="ctr"/>
            <a:r>
              <a:rPr lang="en-US" sz="2800" b="1" i="1">
                <a:solidFill>
                  <a:srgbClr val="FF0000"/>
                </a:solidFill>
              </a:rPr>
              <a:t>Lake Victoria 2005-2013</a:t>
            </a:r>
          </a:p>
        </p:txBody>
      </p:sp>
      <p:sp>
        <p:nvSpPr>
          <p:cNvPr id="90" name="TextBox 89"/>
          <p:cNvSpPr txBox="1"/>
          <p:nvPr/>
        </p:nvSpPr>
        <p:spPr>
          <a:xfrm>
            <a:off x="45916815" y="16626972"/>
            <a:ext cx="4578387" cy="954107"/>
          </a:xfrm>
          <a:prstGeom prst="rect">
            <a:avLst/>
          </a:prstGeom>
          <a:noFill/>
        </p:spPr>
        <p:txBody>
          <a:bodyPr wrap="square" rtlCol="0">
            <a:spAutoFit/>
          </a:bodyPr>
          <a:lstStyle/>
          <a:p>
            <a:pPr algn="ctr"/>
            <a:r>
              <a:rPr lang="en-US" sz="2800" b="1" i="1">
                <a:solidFill>
                  <a:srgbClr val="FF0000"/>
                </a:solidFill>
              </a:rPr>
              <a:t>MTSAT </a:t>
            </a:r>
          </a:p>
          <a:p>
            <a:pPr algn="ctr"/>
            <a:r>
              <a:rPr lang="en-US" sz="2800" b="1" i="1">
                <a:solidFill>
                  <a:srgbClr val="FF0000"/>
                </a:solidFill>
              </a:rPr>
              <a:t>January-March 2006-2013</a:t>
            </a:r>
          </a:p>
        </p:txBody>
      </p:sp>
      <p:sp>
        <p:nvSpPr>
          <p:cNvPr id="2" name="TextBox 1"/>
          <p:cNvSpPr txBox="1"/>
          <p:nvPr/>
        </p:nvSpPr>
        <p:spPr>
          <a:xfrm>
            <a:off x="36225006" y="26168101"/>
            <a:ext cx="9956721" cy="6370974"/>
          </a:xfrm>
          <a:prstGeom prst="rect">
            <a:avLst/>
          </a:prstGeom>
          <a:noFill/>
        </p:spPr>
        <p:txBody>
          <a:bodyPr wrap="square" rtlCol="0">
            <a:spAutoFit/>
          </a:bodyPr>
          <a:lstStyle/>
          <a:p>
            <a:pPr marL="230188" indent="-230188">
              <a:buFont typeface="Arial"/>
              <a:buChar char="•"/>
            </a:pPr>
            <a:r>
              <a:rPr lang="en-US" sz="2400" b="1">
                <a:latin typeface="Calibri"/>
                <a:cs typeface="Calibri"/>
              </a:rPr>
              <a:t>The probabilistic OT detection framework can provide the most robust climate data record to date of strong convective updraft locations globally throughout the diurnal cycle using both LEO and GEO satellite imager data.  </a:t>
            </a:r>
          </a:p>
          <a:p>
            <a:pPr marL="230188" indent="-230188">
              <a:buFont typeface="Arial"/>
              <a:buChar char="•"/>
            </a:pPr>
            <a:endParaRPr lang="en-US" sz="2400" b="1">
              <a:latin typeface="Calibri"/>
              <a:cs typeface="Calibri"/>
            </a:endParaRPr>
          </a:p>
          <a:p>
            <a:pPr marL="230188" indent="-230188">
              <a:buFont typeface="Arial"/>
              <a:buChar char="•"/>
            </a:pPr>
            <a:r>
              <a:rPr lang="en-US" sz="2400" b="1">
                <a:latin typeface="Calibri"/>
                <a:cs typeface="Calibri"/>
              </a:rPr>
              <a:t>This approach is the first to 1) incorporate visible + IR imagery and NWP information and 2) incoporate a large sample of known OT events for algorithm training.  It is also the first to quantify the number of individual OT events for analysis of time trends of extreme storm activity</a:t>
            </a:r>
          </a:p>
          <a:p>
            <a:pPr marL="230188" indent="-230188">
              <a:buFont typeface="Arial"/>
              <a:buChar char="•"/>
            </a:pPr>
            <a:endParaRPr lang="en-US" sz="2400" b="1">
              <a:latin typeface="Calibri"/>
              <a:cs typeface="Calibri"/>
            </a:endParaRPr>
          </a:p>
          <a:p>
            <a:pPr marL="230188" indent="-230188">
              <a:buFont typeface="Arial"/>
              <a:buChar char="•"/>
            </a:pPr>
            <a:r>
              <a:rPr lang="en-US" sz="2400" b="1">
                <a:latin typeface="Calibri"/>
                <a:cs typeface="Calibri"/>
              </a:rPr>
              <a:t>The entire geostationary imager and NASA MERRA reanalysis data records are immediately accessible to NASA LaRC, allowing for efficient generation of a global OT climatology</a:t>
            </a:r>
          </a:p>
          <a:p>
            <a:pPr marL="230188" indent="-230188">
              <a:buFont typeface="Arial"/>
              <a:buChar char="•"/>
            </a:pPr>
            <a:endParaRPr lang="en-US" sz="2400" b="1">
              <a:latin typeface="Calibri"/>
              <a:cs typeface="Calibri"/>
            </a:endParaRPr>
          </a:p>
          <a:p>
            <a:pPr marL="230188" indent="-230188">
              <a:buFont typeface="Arial"/>
              <a:buChar char="•"/>
            </a:pPr>
            <a:r>
              <a:rPr lang="en-US" sz="2400" b="1">
                <a:latin typeface="Calibri"/>
                <a:cs typeface="Calibri"/>
              </a:rPr>
              <a:t>The OT detection product is designed to operate on &lt; 5 km resolution IR imagery, allowing one to extend the climatology back to ~1994 with GEO imagers and 1978 with AVHRR. Global GEO-based OT analyses could be produced at up to 15 min frequency.</a:t>
            </a:r>
          </a:p>
        </p:txBody>
      </p:sp>
      <p:sp>
        <p:nvSpPr>
          <p:cNvPr id="4" name="Left Brace 3"/>
          <p:cNvSpPr/>
          <p:nvPr/>
        </p:nvSpPr>
        <p:spPr bwMode="auto">
          <a:xfrm>
            <a:off x="46874451" y="26417081"/>
            <a:ext cx="558029" cy="3136460"/>
          </a:xfrm>
          <a:prstGeom prst="leftBrace">
            <a:avLst/>
          </a:prstGeom>
          <a:noFill/>
          <a:ln w="317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45642947" y="27417671"/>
            <a:ext cx="1789543" cy="1015663"/>
          </a:xfrm>
          <a:prstGeom prst="rect">
            <a:avLst/>
          </a:prstGeom>
          <a:noFill/>
        </p:spPr>
        <p:txBody>
          <a:bodyPr wrap="square" rtlCol="0">
            <a:spAutoFit/>
          </a:bodyPr>
          <a:lstStyle/>
          <a:p>
            <a:pPr algn="ctr"/>
            <a:r>
              <a:rPr lang="en-US" b="1"/>
              <a:t>8 km </a:t>
            </a:r>
          </a:p>
          <a:p>
            <a:pPr algn="ctr"/>
            <a:r>
              <a:rPr lang="en-US" b="1"/>
              <a:t>IR</a:t>
            </a:r>
          </a:p>
        </p:txBody>
      </p:sp>
      <p:sp>
        <p:nvSpPr>
          <p:cNvPr id="95" name="Left Brace 94"/>
          <p:cNvSpPr/>
          <p:nvPr/>
        </p:nvSpPr>
        <p:spPr bwMode="auto">
          <a:xfrm>
            <a:off x="46872911" y="29571247"/>
            <a:ext cx="558029" cy="2637702"/>
          </a:xfrm>
          <a:prstGeom prst="leftBrace">
            <a:avLst/>
          </a:prstGeom>
          <a:noFill/>
          <a:ln w="317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Arial" pitchFamily="34" charset="0"/>
            </a:endParaRPr>
          </a:p>
        </p:txBody>
      </p:sp>
      <p:sp>
        <p:nvSpPr>
          <p:cNvPr id="96" name="TextBox 95"/>
          <p:cNvSpPr txBox="1"/>
          <p:nvPr/>
        </p:nvSpPr>
        <p:spPr>
          <a:xfrm>
            <a:off x="45525956" y="30302447"/>
            <a:ext cx="1789543" cy="1015663"/>
          </a:xfrm>
          <a:prstGeom prst="rect">
            <a:avLst/>
          </a:prstGeom>
          <a:noFill/>
        </p:spPr>
        <p:txBody>
          <a:bodyPr wrap="square" rtlCol="0">
            <a:spAutoFit/>
          </a:bodyPr>
          <a:lstStyle/>
          <a:p>
            <a:pPr algn="ctr"/>
            <a:r>
              <a:rPr lang="en-US" b="1"/>
              <a:t>&lt; 5 km </a:t>
            </a:r>
          </a:p>
          <a:p>
            <a:pPr algn="ctr"/>
            <a:r>
              <a:rPr lang="en-US" b="1"/>
              <a:t>IR</a:t>
            </a:r>
          </a:p>
        </p:txBody>
      </p:sp>
      <p:sp>
        <p:nvSpPr>
          <p:cNvPr id="97" name="TextBox 33"/>
          <p:cNvSpPr txBox="1">
            <a:spLocks noChangeArrowheads="1"/>
          </p:cNvSpPr>
          <p:nvPr/>
        </p:nvSpPr>
        <p:spPr bwMode="auto">
          <a:xfrm>
            <a:off x="36236659" y="25248701"/>
            <a:ext cx="146810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4800" b="1">
                <a:solidFill>
                  <a:srgbClr val="0000FF"/>
                </a:solidFill>
                <a:latin typeface="Calibri" charset="0"/>
              </a:rPr>
              <a:t>SUMMARY</a:t>
            </a:r>
          </a:p>
        </p:txBody>
      </p:sp>
      <p:sp>
        <p:nvSpPr>
          <p:cNvPr id="6" name="TextBox 5"/>
          <p:cNvSpPr txBox="1"/>
          <p:nvPr/>
        </p:nvSpPr>
        <p:spPr>
          <a:xfrm>
            <a:off x="47396214" y="25378010"/>
            <a:ext cx="3540766" cy="1015663"/>
          </a:xfrm>
          <a:prstGeom prst="rect">
            <a:avLst/>
          </a:prstGeom>
          <a:noFill/>
        </p:spPr>
        <p:txBody>
          <a:bodyPr wrap="square" rtlCol="0">
            <a:spAutoFit/>
          </a:bodyPr>
          <a:lstStyle/>
          <a:p>
            <a:pPr algn="ctr"/>
            <a:r>
              <a:rPr lang="en-US" sz="2000" b="1">
                <a:latin typeface="Calibri"/>
                <a:cs typeface="Calibri"/>
              </a:rPr>
              <a:t>Global GEO </a:t>
            </a:r>
          </a:p>
          <a:p>
            <a:pPr algn="ctr"/>
            <a:r>
              <a:rPr lang="en-US" sz="2000" b="1">
                <a:latin typeface="Calibri"/>
                <a:cs typeface="Calibri"/>
              </a:rPr>
              <a:t>Satellite Imager History</a:t>
            </a:r>
          </a:p>
          <a:p>
            <a:pPr algn="ctr"/>
            <a:r>
              <a:rPr lang="en-US" sz="2000" b="1">
                <a:latin typeface="Calibri"/>
                <a:cs typeface="Calibri"/>
              </a:rPr>
              <a:t>From Knapp et al. (BAMS, 2011)</a:t>
            </a:r>
          </a:p>
        </p:txBody>
      </p:sp>
      <p:sp>
        <p:nvSpPr>
          <p:cNvPr id="3" name="TextBox 2"/>
          <p:cNvSpPr txBox="1"/>
          <p:nvPr/>
        </p:nvSpPr>
        <p:spPr>
          <a:xfrm>
            <a:off x="14757372" y="27727849"/>
            <a:ext cx="7773925" cy="830997"/>
          </a:xfrm>
          <a:prstGeom prst="rect">
            <a:avLst/>
          </a:prstGeom>
          <a:noFill/>
        </p:spPr>
        <p:txBody>
          <a:bodyPr wrap="square" rtlCol="0">
            <a:spAutoFit/>
          </a:bodyPr>
          <a:lstStyle/>
          <a:p>
            <a:pPr algn="ctr"/>
            <a:r>
              <a:rPr lang="en-US" sz="2400" b="1">
                <a:latin typeface="Calibri"/>
                <a:cs typeface="Calibri"/>
              </a:rPr>
              <a:t>Aqua MODIS OT Locations Used </a:t>
            </a:r>
          </a:p>
          <a:p>
            <a:pPr algn="ctr"/>
            <a:r>
              <a:rPr lang="en-US" sz="2400" b="1">
                <a:latin typeface="Calibri"/>
                <a:cs typeface="Calibri"/>
              </a:rPr>
              <a:t>For Algorithm Training and Validation</a:t>
            </a:r>
          </a:p>
        </p:txBody>
      </p:sp>
      <p:pic>
        <p:nvPicPr>
          <p:cNvPr id="8" name="Picture 7" descr="OTprobability_validation.png"/>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326240" y="4828252"/>
            <a:ext cx="5852252" cy="4387971"/>
          </a:xfrm>
          <a:prstGeom prst="rect">
            <a:avLst/>
          </a:prstGeom>
        </p:spPr>
      </p:pic>
      <p:sp>
        <p:nvSpPr>
          <p:cNvPr id="101" name="TextBox 12"/>
          <p:cNvSpPr txBox="1">
            <a:spLocks noChangeArrowheads="1"/>
          </p:cNvSpPr>
          <p:nvPr/>
        </p:nvSpPr>
        <p:spPr bwMode="auto">
          <a:xfrm>
            <a:off x="36241110" y="3910002"/>
            <a:ext cx="146573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23510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23510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23510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23510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4800" b="1">
                <a:solidFill>
                  <a:srgbClr val="0000FF"/>
                </a:solidFill>
                <a:latin typeface="Calibri" charset="0"/>
              </a:rPr>
              <a:t>OT DETECTION PRODUCT EXAMPLE AND VALIDATION</a:t>
            </a:r>
          </a:p>
        </p:txBody>
      </p:sp>
      <p:pic>
        <p:nvPicPr>
          <p:cNvPr id="104" name="Picture 103" descr="MODIS_GOMEX_case_visible.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269571" y="5931898"/>
            <a:ext cx="4297680" cy="3276794"/>
          </a:xfrm>
          <a:prstGeom prst="rect">
            <a:avLst/>
          </a:prstGeom>
        </p:spPr>
      </p:pic>
      <p:sp>
        <p:nvSpPr>
          <p:cNvPr id="105" name="TextBox 104"/>
          <p:cNvSpPr txBox="1"/>
          <p:nvPr/>
        </p:nvSpPr>
        <p:spPr>
          <a:xfrm>
            <a:off x="42265600" y="5111090"/>
            <a:ext cx="4318000" cy="830997"/>
          </a:xfrm>
          <a:prstGeom prst="rect">
            <a:avLst/>
          </a:prstGeom>
          <a:noFill/>
        </p:spPr>
        <p:txBody>
          <a:bodyPr wrap="square" rtlCol="0">
            <a:spAutoFit/>
          </a:bodyPr>
          <a:lstStyle/>
          <a:p>
            <a:pPr algn="ctr"/>
            <a:r>
              <a:rPr lang="en-US" sz="2400" b="1">
                <a:latin typeface="Calibri"/>
                <a:cs typeface="Calibri"/>
              </a:rPr>
              <a:t>MODIS 250 m Visible</a:t>
            </a:r>
          </a:p>
          <a:p>
            <a:pPr algn="ctr"/>
            <a:r>
              <a:rPr lang="en-US" sz="2400" b="1">
                <a:latin typeface="Calibri"/>
                <a:cs typeface="Calibri"/>
              </a:rPr>
              <a:t>Gulf of Mexico, Louisiana Coast</a:t>
            </a:r>
          </a:p>
        </p:txBody>
      </p:sp>
      <p:pic>
        <p:nvPicPr>
          <p:cNvPr id="106" name="Picture 105" descr="MODIS_GOMEX_case_detection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624508" y="5936514"/>
            <a:ext cx="4297680" cy="3276794"/>
          </a:xfrm>
          <a:prstGeom prst="rect">
            <a:avLst/>
          </a:prstGeom>
        </p:spPr>
      </p:pic>
      <p:sp>
        <p:nvSpPr>
          <p:cNvPr id="10" name="TextBox 9"/>
          <p:cNvSpPr txBox="1"/>
          <p:nvPr/>
        </p:nvSpPr>
        <p:spPr>
          <a:xfrm>
            <a:off x="46194138" y="4929053"/>
            <a:ext cx="5164667" cy="1015663"/>
          </a:xfrm>
          <a:prstGeom prst="rect">
            <a:avLst/>
          </a:prstGeom>
          <a:noFill/>
        </p:spPr>
        <p:txBody>
          <a:bodyPr wrap="square" rtlCol="0">
            <a:spAutoFit/>
          </a:bodyPr>
          <a:lstStyle/>
          <a:p>
            <a:pPr algn="ctr"/>
            <a:r>
              <a:rPr lang="en-US" sz="2000" b="1">
                <a:latin typeface="Calibri"/>
                <a:cs typeface="Calibri"/>
              </a:rPr>
              <a:t>Overshooting Top Detection</a:t>
            </a:r>
          </a:p>
          <a:p>
            <a:pPr algn="ctr"/>
            <a:r>
              <a:rPr lang="en-US" sz="2000" b="1">
                <a:latin typeface="Calibri"/>
                <a:cs typeface="Calibri"/>
              </a:rPr>
              <a:t>Magenta: Visible Texture Rating</a:t>
            </a:r>
          </a:p>
          <a:p>
            <a:pPr algn="ctr"/>
            <a:r>
              <a:rPr lang="en-US" sz="2000" b="1">
                <a:latin typeface="Calibri"/>
                <a:cs typeface="Calibri"/>
              </a:rPr>
              <a:t>Yellow: &gt; 80% IR-Based OT Probability</a:t>
            </a:r>
            <a:endParaRPr lang="en-US" sz="2000"/>
          </a:p>
        </p:txBody>
      </p:sp>
      <p:sp>
        <p:nvSpPr>
          <p:cNvPr id="11" name="TextBox 10"/>
          <p:cNvSpPr txBox="1"/>
          <p:nvPr/>
        </p:nvSpPr>
        <p:spPr>
          <a:xfrm>
            <a:off x="37190740" y="7735703"/>
            <a:ext cx="3550860" cy="923330"/>
          </a:xfrm>
          <a:prstGeom prst="rect">
            <a:avLst/>
          </a:prstGeom>
          <a:noFill/>
        </p:spPr>
        <p:txBody>
          <a:bodyPr wrap="square" rtlCol="0">
            <a:spAutoFit/>
          </a:bodyPr>
          <a:lstStyle/>
          <a:p>
            <a:pPr algn="ctr"/>
            <a:r>
              <a:rPr lang="en-US" sz="1800" b="1"/>
              <a:t>&gt;80% IR OT Probability</a:t>
            </a:r>
          </a:p>
          <a:p>
            <a:pPr algn="ctr"/>
            <a:r>
              <a:rPr lang="en-US" sz="1800" b="1"/>
              <a:t>POD: 53%</a:t>
            </a:r>
          </a:p>
          <a:p>
            <a:pPr algn="ctr"/>
            <a:r>
              <a:rPr lang="en-US" sz="1800" b="1"/>
              <a:t>FAR: 20%</a:t>
            </a:r>
          </a:p>
        </p:txBody>
      </p:sp>
      <p:cxnSp>
        <p:nvCxnSpPr>
          <p:cNvPr id="13" name="Straight Connector 12"/>
          <p:cNvCxnSpPr/>
          <p:nvPr/>
        </p:nvCxnSpPr>
        <p:spPr bwMode="auto">
          <a:xfrm flipV="1">
            <a:off x="40716200" y="5562600"/>
            <a:ext cx="0" cy="314960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a:off x="39712900" y="8280400"/>
            <a:ext cx="863600" cy="12700"/>
          </a:xfrm>
          <a:prstGeom prst="straightConnector1">
            <a:avLst/>
          </a:prstGeom>
          <a:solidFill>
            <a:schemeClr val="accent1"/>
          </a:solidFill>
          <a:ln w="2857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Picture 112" descr="Macintosh HD:Users:kbedka:projects:overshooting:MODISOTandNO-TROP_allcases.png"/>
          <p:cNvPicPr>
            <a:picLocks noChangeAspect="1"/>
          </p:cNvPicPr>
          <p:nvPr/>
        </p:nvPicPr>
        <p:blipFill rotWithShape="1">
          <a:blip r:embed="rId30">
            <a:extLst>
              <a:ext uri="{28A0092B-C50C-407E-A947-70E740481C1C}">
                <a14:useLocalDpi xmlns:a14="http://schemas.microsoft.com/office/drawing/2010/main" val="0"/>
              </a:ext>
            </a:extLst>
          </a:blip>
          <a:srcRect l="7017" r="8341"/>
          <a:stretch/>
        </p:blipFill>
        <p:spPr bwMode="auto">
          <a:xfrm>
            <a:off x="29297531" y="22707600"/>
            <a:ext cx="5932269" cy="4835393"/>
          </a:xfrm>
          <a:prstGeom prst="rect">
            <a:avLst/>
          </a:prstGeom>
          <a:noFill/>
          <a:ln>
            <a:noFill/>
          </a:ln>
        </p:spPr>
      </p:pic>
      <p:pic>
        <p:nvPicPr>
          <p:cNvPr id="355" name="Picture 354" descr="OTclimatology_2005-2013_Kenya_SEVIRI_dayfrac.jpg"/>
          <p:cNvPicPr>
            <a:picLocks noChangeAspect="1"/>
          </p:cNvPicPr>
          <p:nvPr/>
        </p:nvPicPr>
        <p:blipFill rotWithShape="1">
          <a:blip r:embed="rId31">
            <a:extLst>
              <a:ext uri="{28A0092B-C50C-407E-A947-70E740481C1C}">
                <a14:useLocalDpi xmlns:a14="http://schemas.microsoft.com/office/drawing/2010/main" val="0"/>
              </a:ext>
            </a:extLst>
          </a:blip>
          <a:srcRect l="8539" r="8436" b="6204"/>
          <a:stretch/>
        </p:blipFill>
        <p:spPr>
          <a:xfrm>
            <a:off x="41469733" y="21405263"/>
            <a:ext cx="4555067" cy="3858465"/>
          </a:xfrm>
          <a:prstGeom prst="rect">
            <a:avLst/>
          </a:prstGeom>
        </p:spPr>
      </p:pic>
      <p:pic>
        <p:nvPicPr>
          <p:cNvPr id="354" name="Picture 353" descr="OTclimatology_2005-2013_Kenya_SEVIRI_total.jpg"/>
          <p:cNvPicPr>
            <a:picLocks noChangeAspect="1"/>
          </p:cNvPicPr>
          <p:nvPr/>
        </p:nvPicPr>
        <p:blipFill rotWithShape="1">
          <a:blip r:embed="rId32">
            <a:extLst>
              <a:ext uri="{28A0092B-C50C-407E-A947-70E740481C1C}">
                <a14:useLocalDpi xmlns:a14="http://schemas.microsoft.com/office/drawing/2010/main" val="0"/>
              </a:ext>
            </a:extLst>
          </a:blip>
          <a:srcRect l="7676" r="5209" b="7089"/>
          <a:stretch/>
        </p:blipFill>
        <p:spPr>
          <a:xfrm>
            <a:off x="41418933" y="17555507"/>
            <a:ext cx="4779434" cy="382202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43534</TotalTime>
  <Words>1503</Words>
  <Application>Microsoft Macintosh PowerPoint</Application>
  <PresentationFormat>Custom</PresentationFormat>
  <Paragraphs>93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Company>Graphicsland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research poster</dc:title>
  <dc:subject>Free Poster Presentation Example</dc:subject>
  <dc:creator>Graphicsland/MakeSigns.com</dc:creator>
  <cp:keywords>scientific, research, template, custom, poster, presentation, symposium, printing, PowerPoint, create, design, example, sample, download</cp:keywords>
  <dc:description>Download our scientific poster templates at no cost to you and get one step closer to making a great research poster.</dc:description>
  <cp:lastModifiedBy>Bedka, Kristopher</cp:lastModifiedBy>
  <cp:revision>196</cp:revision>
  <cp:lastPrinted>2012-01-17T20:14:32Z</cp:lastPrinted>
  <dcterms:created xsi:type="dcterms:W3CDTF">2012-10-18T20:09:36Z</dcterms:created>
  <dcterms:modified xsi:type="dcterms:W3CDTF">2015-04-23T20:16:53Z</dcterms:modified>
  <cp:category>scientific poster PowerPoint</cp:category>
</cp:coreProperties>
</file>