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4"/>
  </p:sldMasterIdLst>
  <p:notesMasterIdLst>
    <p:notesMasterId r:id="rId12"/>
  </p:notesMasterIdLst>
  <p:sldIdLst>
    <p:sldId id="2147481599" r:id="rId5"/>
    <p:sldId id="2147481600" r:id="rId6"/>
    <p:sldId id="2147481601" r:id="rId7"/>
    <p:sldId id="2147481602" r:id="rId8"/>
    <p:sldId id="2147481603" r:id="rId9"/>
    <p:sldId id="2147481604" r:id="rId10"/>
    <p:sldId id="2147481605" r:id="rId1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1088A5-6894-48B8-BAF7-4521708A11D1}" v="2" dt="2026-09-22T21:46:29.9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5616"/>
  </p:normalViewPr>
  <p:slideViewPr>
    <p:cSldViewPr snapToGrid="0">
      <p:cViewPr varScale="1">
        <p:scale>
          <a:sx n="69" d="100"/>
          <a:sy n="69" d="100"/>
        </p:scale>
        <p:origin x="20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hnik, Justin P (HQ-DK000)[Agile Decision Sciences]" userId="e5437d12-9aed-45f7-b85d-d9ba9b94d0a6" providerId="ADAL" clId="{C9AF4988-C90E-4145-9363-A243E7E8B231}"/>
    <pc:docChg chg="undo redo custSel addSld delSld modSld sldOrd delMainMaster modMainMaster">
      <pc:chgData name="Stachnik, Justin P (HQ-DK000)[Agile Decision Sciences]" userId="e5437d12-9aed-45f7-b85d-d9ba9b94d0a6" providerId="ADAL" clId="{C9AF4988-C90E-4145-9363-A243E7E8B231}" dt="2026-09-22T21:46:34.970" v="4128" actId="47"/>
      <pc:docMkLst>
        <pc:docMk/>
      </pc:docMkLst>
      <pc:sldChg chg="addSp delSp modSp del mod modNotesTx">
        <pc:chgData name="Stachnik, Justin P (HQ-DK000)[Agile Decision Sciences]" userId="e5437d12-9aed-45f7-b85d-d9ba9b94d0a6" providerId="ADAL" clId="{C9AF4988-C90E-4145-9363-A243E7E8B231}" dt="2026-09-22T21:46:18.055" v="4126" actId="47"/>
        <pc:sldMkLst>
          <pc:docMk/>
          <pc:sldMk cId="379210519" sldId="272"/>
        </pc:sldMkLst>
      </pc:sldChg>
      <pc:sldChg chg="del">
        <pc:chgData name="Stachnik, Justin P (HQ-DK000)[Agile Decision Sciences]" userId="e5437d12-9aed-45f7-b85d-d9ba9b94d0a6" providerId="ADAL" clId="{C9AF4988-C90E-4145-9363-A243E7E8B231}" dt="2026-09-22T21:46:34.970" v="4128" actId="47"/>
        <pc:sldMkLst>
          <pc:docMk/>
          <pc:sldMk cId="3224599767" sldId="283"/>
        </pc:sldMkLst>
      </pc:sldChg>
      <pc:sldChg chg="del">
        <pc:chgData name="Stachnik, Justin P (HQ-DK000)[Agile Decision Sciences]" userId="e5437d12-9aed-45f7-b85d-d9ba9b94d0a6" providerId="ADAL" clId="{C9AF4988-C90E-4145-9363-A243E7E8B231}" dt="2026-09-22T21:46:34.970" v="4128" actId="47"/>
        <pc:sldMkLst>
          <pc:docMk/>
          <pc:sldMk cId="1685648645" sldId="2147481521"/>
        </pc:sldMkLst>
      </pc:sldChg>
      <pc:sldChg chg="del">
        <pc:chgData name="Stachnik, Justin P (HQ-DK000)[Agile Decision Sciences]" userId="e5437d12-9aed-45f7-b85d-d9ba9b94d0a6" providerId="ADAL" clId="{C9AF4988-C90E-4145-9363-A243E7E8B231}" dt="2026-09-22T21:46:34.970" v="4128" actId="47"/>
        <pc:sldMkLst>
          <pc:docMk/>
          <pc:sldMk cId="2599879142" sldId="2147481522"/>
        </pc:sldMkLst>
      </pc:sldChg>
      <pc:sldChg chg="del">
        <pc:chgData name="Stachnik, Justin P (HQ-DK000)[Agile Decision Sciences]" userId="e5437d12-9aed-45f7-b85d-d9ba9b94d0a6" providerId="ADAL" clId="{C9AF4988-C90E-4145-9363-A243E7E8B231}" dt="2026-09-22T21:46:34.970" v="4128" actId="47"/>
        <pc:sldMkLst>
          <pc:docMk/>
          <pc:sldMk cId="592682766" sldId="2147481523"/>
        </pc:sldMkLst>
      </pc:sldChg>
      <pc:sldChg chg="del">
        <pc:chgData name="Stachnik, Justin P (HQ-DK000)[Agile Decision Sciences]" userId="e5437d12-9aed-45f7-b85d-d9ba9b94d0a6" providerId="ADAL" clId="{C9AF4988-C90E-4145-9363-A243E7E8B231}" dt="2026-09-22T21:46:34.970" v="4128" actId="47"/>
        <pc:sldMkLst>
          <pc:docMk/>
          <pc:sldMk cId="54261373" sldId="2147481524"/>
        </pc:sldMkLst>
      </pc:sldChg>
      <pc:sldChg chg="del">
        <pc:chgData name="Stachnik, Justin P (HQ-DK000)[Agile Decision Sciences]" userId="e5437d12-9aed-45f7-b85d-d9ba9b94d0a6" providerId="ADAL" clId="{C9AF4988-C90E-4145-9363-A243E7E8B231}" dt="2026-09-22T21:46:34.970" v="4128" actId="47"/>
        <pc:sldMkLst>
          <pc:docMk/>
          <pc:sldMk cId="1142767525" sldId="2147481525"/>
        </pc:sldMkLst>
      </pc:sldChg>
      <pc:sldChg chg="del">
        <pc:chgData name="Stachnik, Justin P (HQ-DK000)[Agile Decision Sciences]" userId="e5437d12-9aed-45f7-b85d-d9ba9b94d0a6" providerId="ADAL" clId="{C9AF4988-C90E-4145-9363-A243E7E8B231}" dt="2026-09-22T21:46:34.970" v="4128" actId="47"/>
        <pc:sldMkLst>
          <pc:docMk/>
          <pc:sldMk cId="1794128932" sldId="2147481526"/>
        </pc:sldMkLst>
      </pc:sldChg>
      <pc:sldChg chg="add">
        <pc:chgData name="Stachnik, Justin P (HQ-DK000)[Agile Decision Sciences]" userId="e5437d12-9aed-45f7-b85d-d9ba9b94d0a6" providerId="ADAL" clId="{C9AF4988-C90E-4145-9363-A243E7E8B231}" dt="2026-09-22T21:46:11.066" v="4125"/>
        <pc:sldMkLst>
          <pc:docMk/>
          <pc:sldMk cId="2362595429" sldId="2147481599"/>
        </pc:sldMkLst>
      </pc:sldChg>
      <pc:sldChg chg="add">
        <pc:chgData name="Stachnik, Justin P (HQ-DK000)[Agile Decision Sciences]" userId="e5437d12-9aed-45f7-b85d-d9ba9b94d0a6" providerId="ADAL" clId="{C9AF4988-C90E-4145-9363-A243E7E8B231}" dt="2026-09-22T21:46:29.947" v="4127"/>
        <pc:sldMkLst>
          <pc:docMk/>
          <pc:sldMk cId="2144663960" sldId="2147481600"/>
        </pc:sldMkLst>
      </pc:sldChg>
      <pc:sldChg chg="add">
        <pc:chgData name="Stachnik, Justin P (HQ-DK000)[Agile Decision Sciences]" userId="e5437d12-9aed-45f7-b85d-d9ba9b94d0a6" providerId="ADAL" clId="{C9AF4988-C90E-4145-9363-A243E7E8B231}" dt="2026-09-22T21:46:29.947" v="4127"/>
        <pc:sldMkLst>
          <pc:docMk/>
          <pc:sldMk cId="1265539244" sldId="2147481601"/>
        </pc:sldMkLst>
      </pc:sldChg>
      <pc:sldChg chg="add">
        <pc:chgData name="Stachnik, Justin P (HQ-DK000)[Agile Decision Sciences]" userId="e5437d12-9aed-45f7-b85d-d9ba9b94d0a6" providerId="ADAL" clId="{C9AF4988-C90E-4145-9363-A243E7E8B231}" dt="2026-09-22T21:46:29.947" v="4127"/>
        <pc:sldMkLst>
          <pc:docMk/>
          <pc:sldMk cId="2195351724" sldId="2147481602"/>
        </pc:sldMkLst>
      </pc:sldChg>
      <pc:sldChg chg="add">
        <pc:chgData name="Stachnik, Justin P (HQ-DK000)[Agile Decision Sciences]" userId="e5437d12-9aed-45f7-b85d-d9ba9b94d0a6" providerId="ADAL" clId="{C9AF4988-C90E-4145-9363-A243E7E8B231}" dt="2026-09-22T21:46:29.947" v="4127"/>
        <pc:sldMkLst>
          <pc:docMk/>
          <pc:sldMk cId="3882116974" sldId="2147481603"/>
        </pc:sldMkLst>
      </pc:sldChg>
      <pc:sldChg chg="add">
        <pc:chgData name="Stachnik, Justin P (HQ-DK000)[Agile Decision Sciences]" userId="e5437d12-9aed-45f7-b85d-d9ba9b94d0a6" providerId="ADAL" clId="{C9AF4988-C90E-4145-9363-A243E7E8B231}" dt="2026-09-22T21:46:29.947" v="4127"/>
        <pc:sldMkLst>
          <pc:docMk/>
          <pc:sldMk cId="57552597" sldId="2147481604"/>
        </pc:sldMkLst>
      </pc:sldChg>
      <pc:sldChg chg="add">
        <pc:chgData name="Stachnik, Justin P (HQ-DK000)[Agile Decision Sciences]" userId="e5437d12-9aed-45f7-b85d-d9ba9b94d0a6" providerId="ADAL" clId="{C9AF4988-C90E-4145-9363-A243E7E8B231}" dt="2026-09-22T21:46:29.947" v="4127"/>
        <pc:sldMkLst>
          <pc:docMk/>
          <pc:sldMk cId="1720762331" sldId="2147481605"/>
        </pc:sldMkLst>
      </pc:sldChg>
      <pc:sldChg chg="add del">
        <pc:chgData name="Stachnik, Justin P (HQ-DK000)[Agile Decision Sciences]" userId="e5437d12-9aed-45f7-b85d-d9ba9b94d0a6" providerId="ADAL" clId="{C9AF4988-C90E-4145-9363-A243E7E8B231}" dt="2026-09-22T21:46:34.970" v="4128" actId="47"/>
        <pc:sldMkLst>
          <pc:docMk/>
          <pc:sldMk cId="3676053636" sldId="2147481606"/>
        </pc:sldMkLst>
      </pc:sldChg>
      <pc:sldMasterChg chg="del delSldLayout">
        <pc:chgData name="Stachnik, Justin P (HQ-DK000)[Agile Decision Sciences]" userId="e5437d12-9aed-45f7-b85d-d9ba9b94d0a6" providerId="ADAL" clId="{C9AF4988-C90E-4145-9363-A243E7E8B231}" dt="2026-09-22T21:46:34.970" v="4128" actId="47"/>
        <pc:sldMasterMkLst>
          <pc:docMk/>
          <pc:sldMasterMk cId="1228346023" sldId="2147483660"/>
        </pc:sldMasterMkLst>
        <pc:sldLayoutChg chg="del">
          <pc:chgData name="Stachnik, Justin P (HQ-DK000)[Agile Decision Sciences]" userId="e5437d12-9aed-45f7-b85d-d9ba9b94d0a6" providerId="ADAL" clId="{C9AF4988-C90E-4145-9363-A243E7E8B231}" dt="2026-09-22T21:46:34.970" v="4128" actId="47"/>
          <pc:sldLayoutMkLst>
            <pc:docMk/>
            <pc:sldMasterMk cId="1228346023" sldId="2147483660"/>
            <pc:sldLayoutMk cId="718322094" sldId="2147483661"/>
          </pc:sldLayoutMkLst>
        </pc:sldLayoutChg>
        <pc:sldLayoutChg chg="del">
          <pc:chgData name="Stachnik, Justin P (HQ-DK000)[Agile Decision Sciences]" userId="e5437d12-9aed-45f7-b85d-d9ba9b94d0a6" providerId="ADAL" clId="{C9AF4988-C90E-4145-9363-A243E7E8B231}" dt="2026-09-22T21:46:34.970" v="4128" actId="47"/>
          <pc:sldLayoutMkLst>
            <pc:docMk/>
            <pc:sldMasterMk cId="1228346023" sldId="2147483660"/>
            <pc:sldLayoutMk cId="1345971871" sldId="214748366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090C7C5-F717-C046-85AA-3F0A92A37265}" type="datetimeFigureOut">
              <a:rPr lang="en-US" smtClean="0"/>
              <a:t>9/22/2026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F294D03-11CE-3343-A7D4-ED881A432A03}" type="slidenum">
              <a:rPr lang="en-US" smtClean="0"/>
              <a:t>‹#›</a:t>
            </a:fld>
            <a:endParaRPr lang="en-US"/>
          </a:p>
        </p:txBody>
      </p:sp>
    </p:spTree>
    <p:extLst>
      <p:ext uri="{BB962C8B-B14F-4D97-AF65-F5344CB8AC3E}">
        <p14:creationId xmlns:p14="http://schemas.microsoft.com/office/powerpoint/2010/main" val="3788570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796F4-86AA-2D8B-D95D-641DE488D8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DEB01-EE19-AE0D-6917-77F399A4D98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EE6FEB-3C33-6126-9667-2C44D07FDD4E}"/>
              </a:ext>
            </a:extLst>
          </p:cNvPr>
          <p:cNvSpPr>
            <a:spLocks noGrp="1"/>
          </p:cNvSpPr>
          <p:nvPr>
            <p:ph type="body" idx="1"/>
          </p:nvPr>
        </p:nvSpPr>
        <p:spPr/>
        <p:txBody>
          <a:bodyPr/>
          <a:lstStyle/>
          <a:p>
            <a:r>
              <a:rPr lang="en-US" b="0" i="0" dirty="0">
                <a:latin typeface="Verdana" panose="020B0604030504040204" pitchFamily="34" charset="0"/>
                <a:ea typeface="Verdana" panose="020B0604030504040204" pitchFamily="34" charset="0"/>
                <a:cs typeface="Verdana" panose="020B0604030504040204" pitchFamily="34" charset="0"/>
              </a:rPr>
              <a:t>Please provide the following additional details:</a:t>
            </a:r>
          </a:p>
          <a:p>
            <a:endParaRPr lang="en-US" b="1" i="0" dirty="0">
              <a:latin typeface="Verdana" panose="020B0604030504040204" pitchFamily="34" charset="0"/>
              <a:ea typeface="Verdana" panose="020B0604030504040204" pitchFamily="34" charset="0"/>
              <a:cs typeface="Verdana" panose="020B0604030504040204" pitchFamily="34" charset="0"/>
            </a:endParaRPr>
          </a:p>
          <a:p>
            <a:r>
              <a:rPr lang="en-US" b="1" i="0" dirty="0">
                <a:latin typeface="Verdana" panose="020B0604030504040204" pitchFamily="34" charset="0"/>
                <a:ea typeface="Verdana" panose="020B0604030504040204" pitchFamily="34" charset="0"/>
                <a:cs typeface="Verdana" panose="020B0604030504040204" pitchFamily="34" charset="0"/>
              </a:rPr>
              <a:t>Background:</a:t>
            </a:r>
            <a:r>
              <a:rPr lang="en-US" b="0" i="0" dirty="0">
                <a:latin typeface="Verdana" panose="020B0604030504040204" pitchFamily="34" charset="0"/>
                <a:ea typeface="Verdana" panose="020B0604030504040204" pitchFamily="34" charset="0"/>
                <a:cs typeface="Verdana" panose="020B0604030504040204" pitchFamily="34" charset="0"/>
              </a:rPr>
              <a:t> [Insert a brief motivation for the research or advance. What is the current unknown or challenge in Earth system science?]</a:t>
            </a:r>
          </a:p>
          <a:p>
            <a:endParaRPr lang="en-US" b="1" i="0" dirty="0">
              <a:latin typeface="Verdana" panose="020B0604030504040204" pitchFamily="34" charset="0"/>
              <a:ea typeface="Verdana" panose="020B0604030504040204" pitchFamily="34" charset="0"/>
              <a:cs typeface="Verdana" panose="020B0604030504040204" pitchFamily="34" charset="0"/>
            </a:endParaRPr>
          </a:p>
          <a:p>
            <a:r>
              <a:rPr lang="en-US" b="1" i="0" dirty="0">
                <a:latin typeface="Verdana" panose="020B0604030504040204" pitchFamily="34" charset="0"/>
                <a:ea typeface="Verdana" panose="020B0604030504040204" pitchFamily="34" charset="0"/>
                <a:cs typeface="Verdana" panose="020B0604030504040204" pitchFamily="34" charset="0"/>
              </a:rPr>
              <a:t>Key Research Result or Scientific Development: </a:t>
            </a:r>
            <a:r>
              <a:rPr lang="en-US" b="0" i="0" dirty="0">
                <a:latin typeface="Verdana" panose="020B0604030504040204" pitchFamily="34" charset="0"/>
                <a:ea typeface="Verdana" panose="020B0604030504040204" pitchFamily="34" charset="0"/>
                <a:cs typeface="Verdana" panose="020B0604030504040204" pitchFamily="34" charset="0"/>
              </a:rPr>
              <a:t>[What were the key findings of the work? This can be somewhat more comprehensive than above, but please focus on the observations, conclusions, interpretations, and/or developments highlighted in the slide.]</a:t>
            </a:r>
            <a:r>
              <a:rPr lang="en-US" b="1" i="0" dirty="0">
                <a:latin typeface="Verdana" panose="020B0604030504040204" pitchFamily="34" charset="0"/>
                <a:ea typeface="Verdana" panose="020B0604030504040204" pitchFamily="34" charset="0"/>
                <a:cs typeface="Verdana" panose="020B0604030504040204" pitchFamily="34" charset="0"/>
              </a:rPr>
              <a:t> </a:t>
            </a:r>
          </a:p>
          <a:p>
            <a:endParaRPr lang="en-US" b="1" i="0" dirty="0">
              <a:latin typeface="Verdana" panose="020B0604030504040204" pitchFamily="34" charset="0"/>
              <a:ea typeface="Verdana" panose="020B0604030504040204" pitchFamily="34" charset="0"/>
              <a:cs typeface="Verdana" panose="020B0604030504040204" pitchFamily="34" charset="0"/>
            </a:endParaRPr>
          </a:p>
          <a:p>
            <a:r>
              <a:rPr lang="en-US" b="1" i="0" dirty="0">
                <a:latin typeface="Verdana" panose="020B0604030504040204" pitchFamily="34" charset="0"/>
                <a:ea typeface="Verdana" panose="020B0604030504040204" pitchFamily="34" charset="0"/>
                <a:cs typeface="Verdana" panose="020B0604030504040204" pitchFamily="34" charset="0"/>
              </a:rPr>
              <a:t>Significance for Earth System Science: </a:t>
            </a:r>
            <a:r>
              <a:rPr lang="en-US" b="0" i="0" dirty="0">
                <a:latin typeface="Verdana" panose="020B0604030504040204" pitchFamily="34" charset="0"/>
                <a:ea typeface="Verdana" panose="020B0604030504040204" pitchFamily="34" charset="0"/>
                <a:cs typeface="Verdana" panose="020B0604030504040204" pitchFamily="34" charset="0"/>
              </a:rPr>
              <a:t>[Insert Text]</a:t>
            </a:r>
            <a:endParaRPr lang="en-US" b="1" i="0" dirty="0">
              <a:latin typeface="Verdana" panose="020B0604030504040204" pitchFamily="34" charset="0"/>
              <a:ea typeface="Verdana" panose="020B0604030504040204" pitchFamily="34" charset="0"/>
              <a:cs typeface="Verdana" panose="020B0604030504040204" pitchFamily="34" charset="0"/>
            </a:endParaRPr>
          </a:p>
          <a:p>
            <a:endParaRPr lang="en-US" b="1" i="0" dirty="0">
              <a:latin typeface="Verdana" panose="020B0604030504040204" pitchFamily="34" charset="0"/>
              <a:ea typeface="Verdana" panose="020B0604030504040204" pitchFamily="34" charset="0"/>
              <a:cs typeface="Verdana" panose="020B0604030504040204" pitchFamily="34" charset="0"/>
            </a:endParaRPr>
          </a:p>
          <a:p>
            <a:r>
              <a:rPr lang="en-US" b="1" i="0" dirty="0">
                <a:latin typeface="Verdana" panose="020B0604030504040204" pitchFamily="34" charset="0"/>
                <a:ea typeface="Verdana" panose="020B0604030504040204" pitchFamily="34" charset="0"/>
                <a:cs typeface="Verdana" panose="020B0604030504040204" pitchFamily="34" charset="0"/>
              </a:rPr>
              <a:t>NASA Assets: </a:t>
            </a:r>
            <a:r>
              <a:rPr lang="en-US" b="0" i="0" dirty="0">
                <a:latin typeface="Verdana" panose="020B0604030504040204" pitchFamily="34" charset="0"/>
                <a:ea typeface="Verdana" panose="020B0604030504040204" pitchFamily="34" charset="0"/>
                <a:cs typeface="Verdana" panose="020B0604030504040204" pitchFamily="34" charset="0"/>
              </a:rPr>
              <a:t>[Please identify specific spaceborne platforms or instruments, airborne instruments or campaigns, surface networks, reanalysis or modeling systems, data products, etc. that enabled this work]</a:t>
            </a:r>
            <a:endParaRPr lang="en-US" b="1" i="0" dirty="0">
              <a:latin typeface="Verdana" panose="020B0604030504040204" pitchFamily="34" charset="0"/>
              <a:ea typeface="Verdana" panose="020B0604030504040204" pitchFamily="34" charset="0"/>
              <a:cs typeface="Verdana" panose="020B0604030504040204" pitchFamily="34" charset="0"/>
            </a:endParaRPr>
          </a:p>
          <a:p>
            <a:endParaRPr lang="en-US" b="1" i="0" dirty="0">
              <a:latin typeface="Verdana" panose="020B0604030504040204" pitchFamily="34" charset="0"/>
              <a:ea typeface="Verdana" panose="020B0604030504040204" pitchFamily="34" charset="0"/>
              <a:cs typeface="Verdana" panose="020B0604030504040204" pitchFamily="34" charset="0"/>
            </a:endParaRPr>
          </a:p>
          <a:p>
            <a:r>
              <a:rPr lang="en-US" b="1" i="0" dirty="0">
                <a:latin typeface="Verdana" panose="020B0604030504040204" pitchFamily="34" charset="0"/>
                <a:ea typeface="Verdana" panose="020B0604030504040204" pitchFamily="34" charset="0"/>
                <a:cs typeface="Verdana" panose="020B0604030504040204" pitchFamily="34" charset="0"/>
              </a:rPr>
              <a:t>Reference Publication or Presentation: </a:t>
            </a:r>
            <a:r>
              <a:rPr lang="en-US" b="0" i="0" dirty="0">
                <a:latin typeface="Verdana" panose="020B0604030504040204" pitchFamily="34" charset="0"/>
                <a:ea typeface="Verdana" panose="020B0604030504040204" pitchFamily="34" charset="0"/>
                <a:cs typeface="Verdana" panose="020B0604030504040204" pitchFamily="34" charset="0"/>
              </a:rPr>
              <a:t>[Optional, include text as appropriate]</a:t>
            </a:r>
            <a:endParaRPr lang="en-US" b="1" i="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5F028AC4-C78A-D007-D4D6-68221528EC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94D03-11CE-3343-A7D4-ED881A432A0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758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14BB1-4A0E-4104-E3C3-BA6F70E73C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45F90C-B680-BFE8-3E02-242F763D79A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FA8963-9BBC-288E-33B7-0CB3EDC6B77E}"/>
              </a:ext>
            </a:extLst>
          </p:cNvPr>
          <p:cNvSpPr>
            <a:spLocks noGrp="1"/>
          </p:cNvSpPr>
          <p:nvPr>
            <p:ph type="body" idx="1"/>
          </p:nvPr>
        </p:nvSpPr>
        <p:spPr/>
        <p:txBody>
          <a:bodyPr/>
          <a:lstStyle/>
          <a:p>
            <a:r>
              <a:rPr lang="en-US" b="1" i="0" dirty="0">
                <a:latin typeface="+mn-lt"/>
                <a:ea typeface="Verdana" panose="020B0604030504040204" pitchFamily="34" charset="0"/>
                <a:cs typeface="Verdana" panose="020B0604030504040204" pitchFamily="34" charset="0"/>
              </a:rPr>
              <a:t>Background: </a:t>
            </a:r>
            <a:r>
              <a:rPr lang="en-US" sz="1200" dirty="0"/>
              <a:t>Atmospheric rivers (ARs) are long filaments of poleward moisture transport, which can produce inordinate amounts of precipitation at landfall. Forecasting rain totals for these events is complicated by the lack of observations over the remote oceans where they first form. Furthermore, there is additional reliance on models’ ability to accurately represent moist processes and deep convection. Using GPM convective/stratiform rain identification and IMERG precipitation rates, the authors contrasted ARs with significant convective activity early in their development phase to those with weaker convection. Combined with a lifecycle compositing technique, the team explored the sensitivity of deep convection on the temporal evolution of AR precipitation.</a:t>
            </a:r>
          </a:p>
          <a:p>
            <a:endParaRPr lang="en-US" b="0" i="0" dirty="0">
              <a:latin typeface="+mn-lt"/>
              <a:ea typeface="Verdana" panose="020B0604030504040204" pitchFamily="34" charset="0"/>
              <a:cs typeface="Verdana" panose="020B0604030504040204" pitchFamily="34" charset="0"/>
            </a:endParaRPr>
          </a:p>
          <a:p>
            <a:r>
              <a:rPr lang="en-US" b="1" i="0" dirty="0">
                <a:latin typeface="+mn-lt"/>
                <a:ea typeface="Verdana" panose="020B0604030504040204" pitchFamily="34" charset="0"/>
                <a:cs typeface="Verdana" panose="020B0604030504040204" pitchFamily="34" charset="0"/>
              </a:rPr>
              <a:t>Key Research Result: </a:t>
            </a:r>
            <a:r>
              <a:rPr lang="en-US" b="0" i="0" dirty="0">
                <a:latin typeface="Verdana" panose="020B0604030504040204" pitchFamily="34" charset="0"/>
                <a:ea typeface="Verdana" panose="020B0604030504040204" pitchFamily="34" charset="0"/>
                <a:cs typeface="Verdana" panose="020B0604030504040204" pitchFamily="34" charset="0"/>
              </a:rPr>
              <a:t>The analysis confirmed that convective activity in ARs affects precipitation production throughout their lifecycle. More specifically, it answered the following questions: </a:t>
            </a:r>
          </a:p>
          <a:p>
            <a:pPr marL="228600" indent="-228600">
              <a:buAutoNum type="arabicParenR"/>
            </a:pPr>
            <a:r>
              <a:rPr lang="en-US" b="0" i="0" dirty="0">
                <a:latin typeface="Verdana" panose="020B0604030504040204" pitchFamily="34" charset="0"/>
                <a:ea typeface="Verdana" panose="020B0604030504040204" pitchFamily="34" charset="0"/>
                <a:cs typeface="Verdana" panose="020B0604030504040204" pitchFamily="34" charset="0"/>
              </a:rPr>
              <a:t>Does convection deprive ARs of moisture (i.e., thereby working against rain production)?</a:t>
            </a:r>
          </a:p>
          <a:p>
            <a:pPr marL="457200" lvl="1" indent="0">
              <a:buNone/>
            </a:pPr>
            <a:r>
              <a:rPr lang="en-US" b="0" i="0" dirty="0">
                <a:latin typeface="Verdana" panose="020B0604030504040204" pitchFamily="34" charset="0"/>
                <a:ea typeface="Verdana" panose="020B0604030504040204" pitchFamily="34" charset="0"/>
                <a:cs typeface="Verdana" panose="020B0604030504040204" pitchFamily="34" charset="0"/>
              </a:rPr>
              <a:t>- No, the moisture amounts in ARs with significant convective activity is larger throughout the AR lifecycle than in ARs with weak convective activity.</a:t>
            </a:r>
          </a:p>
          <a:p>
            <a:pPr marL="228600" indent="-228600">
              <a:buAutoNum type="arabicParenR"/>
            </a:pPr>
            <a:r>
              <a:rPr lang="en-US" b="0" i="0" dirty="0">
                <a:latin typeface="Verdana" panose="020B0604030504040204" pitchFamily="34" charset="0"/>
                <a:ea typeface="Verdana" panose="020B0604030504040204" pitchFamily="34" charset="0"/>
                <a:cs typeface="Verdana" panose="020B0604030504040204" pitchFamily="34" charset="0"/>
              </a:rPr>
              <a:t>Does convection strengthen ARs through latent heat release (as idealized models suggest), thereby enhancing rain production?</a:t>
            </a:r>
          </a:p>
          <a:p>
            <a:pPr marL="457200" lvl="1" indent="0">
              <a:buNone/>
            </a:pPr>
            <a:r>
              <a:rPr lang="en-US" b="0" i="0" dirty="0">
                <a:latin typeface="Verdana" panose="020B0604030504040204" pitchFamily="34" charset="0"/>
                <a:ea typeface="Verdana" panose="020B0604030504040204" pitchFamily="34" charset="0"/>
                <a:cs typeface="Verdana" panose="020B0604030504040204" pitchFamily="34" charset="0"/>
              </a:rPr>
              <a:t>- Yes, ARs with significant convective activity are stronger and produce more precipitation than ARs with weak convective activity.</a:t>
            </a:r>
            <a:endParaRPr lang="en-US" b="1" i="0"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latin typeface="+mn-lt"/>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latin typeface="+mn-lt"/>
                <a:ea typeface="Verdana" panose="020B0604030504040204" pitchFamily="34" charset="0"/>
                <a:cs typeface="Verdana" panose="020B0604030504040204" pitchFamily="34" charset="0"/>
              </a:rPr>
              <a:t>Significance for Earth system science: </a:t>
            </a:r>
            <a:r>
              <a:rPr lang="en-US" b="0" i="0" dirty="0">
                <a:latin typeface="Verdana" panose="020B0604030504040204" pitchFamily="34" charset="0"/>
                <a:ea typeface="Verdana" panose="020B0604030504040204" pitchFamily="34" charset="0"/>
                <a:cs typeface="Verdana" panose="020B0604030504040204" pitchFamily="34" charset="0"/>
              </a:rPr>
              <a:t>The analysis demonstrates the importance of upstream convection for precipitation production in extratropical weather systems and why it is important for forecast models to accurately represent convection. The occurrence of convection over the remote oceans is also shown to impact downstream extratropical precipitating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dirty="0">
              <a:latin typeface="+mn-lt"/>
              <a:ea typeface="Verdana" panose="020B0604030504040204" pitchFamily="34" charset="0"/>
              <a:cs typeface="Verdana" panose="020B0604030504040204" pitchFamily="34" charset="0"/>
            </a:endParaRPr>
          </a:p>
          <a:p>
            <a:r>
              <a:rPr lang="en-US" b="1" i="0" dirty="0">
                <a:latin typeface="+mn-lt"/>
                <a:ea typeface="Verdana" panose="020B0604030504040204" pitchFamily="34" charset="0"/>
                <a:cs typeface="Verdana" panose="020B0604030504040204" pitchFamily="34" charset="0"/>
              </a:rPr>
              <a:t>NASA Assets: </a:t>
            </a:r>
            <a:r>
              <a:rPr lang="en-US" b="0" i="0" dirty="0">
                <a:latin typeface="Verdana" panose="020B0604030504040204" pitchFamily="34" charset="0"/>
                <a:ea typeface="Verdana" panose="020B0604030504040204" pitchFamily="34" charset="0"/>
                <a:cs typeface="Verdana" panose="020B0604030504040204" pitchFamily="34" charset="0"/>
              </a:rPr>
              <a:t>Level 2 GPM radar convective/stratiform precipitation type and near surface precipitation rates, IMERG precipitation rates, MERRA-2 based AR database and matching integrated water vapor transport, and vertically integrated water vapor. </a:t>
            </a:r>
          </a:p>
          <a:p>
            <a:endParaRPr lang="en-US" b="1" i="0" dirty="0">
              <a:latin typeface="+mn-lt"/>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latin typeface="+mn-lt"/>
                <a:ea typeface="Verdana" panose="020B0604030504040204" pitchFamily="34" charset="0"/>
                <a:cs typeface="Verdana" panose="020B0604030504040204" pitchFamily="34" charset="0"/>
              </a:rPr>
              <a:t>Reference Publication: </a:t>
            </a:r>
            <a:r>
              <a:rPr lang="en-US" b="0" i="0" dirty="0">
                <a:latin typeface="+mn-lt"/>
                <a:ea typeface="Verdana" panose="020B0604030504040204" pitchFamily="34" charset="0"/>
                <a:cs typeface="Verdana" panose="020B0604030504040204" pitchFamily="34" charset="0"/>
              </a:rPr>
              <a:t>Naud, C. M., R. Luna Niño, D. J. Posselt, J. A. Crespo, and A. </a:t>
            </a:r>
            <a:r>
              <a:rPr lang="en-US" b="0" i="0" dirty="0" err="1">
                <a:latin typeface="+mn-lt"/>
                <a:ea typeface="Verdana" panose="020B0604030504040204" pitchFamily="34" charset="0"/>
                <a:cs typeface="Verdana" panose="020B0604030504040204" pitchFamily="34" charset="0"/>
              </a:rPr>
              <a:t>Gershunov</a:t>
            </a:r>
            <a:r>
              <a:rPr lang="en-US" b="0" i="0" dirty="0">
                <a:latin typeface="+mn-lt"/>
                <a:ea typeface="Verdana" panose="020B0604030504040204" pitchFamily="34" charset="0"/>
                <a:cs typeface="Verdana" panose="020B0604030504040204" pitchFamily="34" charset="0"/>
              </a:rPr>
              <a:t>, 2026: Does convection in atmospheric rivers at genesis impact precipitation production later in their lifecycle? </a:t>
            </a:r>
            <a:r>
              <a:rPr lang="en-US" b="0" i="1" dirty="0">
                <a:latin typeface="+mn-lt"/>
                <a:ea typeface="Verdana" panose="020B0604030504040204" pitchFamily="34" charset="0"/>
                <a:cs typeface="Verdana" panose="020B0604030504040204" pitchFamily="34" charset="0"/>
              </a:rPr>
              <a:t>Clim. Dyn.</a:t>
            </a:r>
            <a:r>
              <a:rPr lang="en-US" b="0" i="0" dirty="0">
                <a:latin typeface="+mn-lt"/>
                <a:ea typeface="Verdana" panose="020B0604030504040204" pitchFamily="34" charset="0"/>
                <a:cs typeface="Verdana" panose="020B0604030504040204" pitchFamily="34" charset="0"/>
              </a:rPr>
              <a:t>,</a:t>
            </a:r>
            <a:r>
              <a:rPr lang="en-US" b="0" i="1" dirty="0">
                <a:latin typeface="+mn-lt"/>
                <a:ea typeface="Verdana" panose="020B0604030504040204" pitchFamily="34" charset="0"/>
                <a:cs typeface="Verdana" panose="020B0604030504040204" pitchFamily="34" charset="0"/>
              </a:rPr>
              <a:t> 64 </a:t>
            </a:r>
            <a:r>
              <a:rPr lang="en-US" b="0" i="0" dirty="0">
                <a:latin typeface="+mn-lt"/>
                <a:ea typeface="Verdana" panose="020B0604030504040204" pitchFamily="34" charset="0"/>
                <a:cs typeface="Verdana" panose="020B0604030504040204" pitchFamily="34" charset="0"/>
              </a:rPr>
              <a:t>(6), 271. https://doi:10.1007/s00382-026-08241-w.</a:t>
            </a:r>
            <a:endParaRPr lang="en-US" sz="1200" b="0" dirty="0"/>
          </a:p>
        </p:txBody>
      </p:sp>
      <p:sp>
        <p:nvSpPr>
          <p:cNvPr id="4" name="Slide Number Placeholder 3">
            <a:extLst>
              <a:ext uri="{FF2B5EF4-FFF2-40B4-BE49-F238E27FC236}">
                <a16:creationId xmlns:a16="http://schemas.microsoft.com/office/drawing/2014/main" id="{086A6641-8D0D-26D7-869C-F3B91A73FA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94D03-11CE-3343-A7D4-ED881A432A0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4582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D835F-2B57-1503-BA09-5BF2E7D9B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BB484-C372-7BF1-6B82-7DADF8902E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4998A30-9637-5DB3-8795-7F6B07BF97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Background: </a:t>
            </a:r>
            <a:r>
              <a:rPr lang="en-US" dirty="0"/>
              <a:t>SWESARR is an airborne remote-sensing instrument that can measure the amount of water stored in snowpacks. It combines a multi-frequency synthetic aperture radar (SAR) with a microwave radiometer. The instrument achieves a nominal radar range resolution of about 1.1 meters with swath widths spanning 250 to 450 meters depending on frequency when flown at low altitudes. Active radar bands include X-band (9.65 GHz) and a dual Ku-band (13.6 and 17.25 GHz) collecting dual-polarization data (VV, VH). Passive radiometer bands measure brightness temperature at 10.65, 18.7, and 36.5 GHz.</a:t>
            </a:r>
          </a:p>
          <a:p>
            <a:endParaRPr lang="en-US" dirty="0"/>
          </a:p>
          <a:p>
            <a:pPr>
              <a:defRPr/>
            </a:pPr>
            <a:r>
              <a:rPr lang="en-US" b="1" dirty="0"/>
              <a:t>Key Scientific Development: </a:t>
            </a:r>
            <a:r>
              <a:rPr lang="en-US" b="0" dirty="0"/>
              <a:t>The f</a:t>
            </a:r>
            <a:r>
              <a:rPr lang="en-US" dirty="0"/>
              <a:t>irst science-ready, SWESARR data was produced because of these efforts. The data was acquired during for SnowEx campaign in 2020, over Grand Mesa, Colorado. The now-proven automated processing approach will be used to process all SnowEx 2020 (Colorado) and 2023 (Alaska) SWESARR data, and ultimately, the data will be handed over the NSIDC.  Processing overcomes two primary issues including 1) Timing &amp; Focusing Errors: During SnowEx 2020 and 2023, a damaged primary time server forced the use of a lower-accuracy alternative, causing severe focusing errors, and was corrected via GAMMA Time Domain Back Projection (TDBP) software. In addition, 2) SAR Image Artifacts: imagery exhibiting antenna pattern artifacts was corrected via the Dynamic Antenna Gain Pattern (DAGP) correction algorithm (Batu Osmanoglu).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Significance for Earth System Science: </a:t>
            </a:r>
            <a:r>
              <a:rPr lang="en-US" dirty="0"/>
              <a:t>The data is expected to improve multi-frequency, active/passive SWE retrieval algorithms and satellite snow mission concepts.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latin typeface="+mn-lt"/>
                <a:ea typeface="Verdana" panose="020B0604030504040204" pitchFamily="34" charset="0"/>
                <a:cs typeface="Verdana" panose="020B0604030504040204" pitchFamily="34" charset="0"/>
              </a:rPr>
              <a:t>NASA Assets: </a:t>
            </a:r>
            <a:r>
              <a:rPr lang="en-US" b="0" i="0" dirty="0">
                <a:latin typeface="+mn-lt"/>
                <a:ea typeface="Verdana" panose="020B0604030504040204" pitchFamily="34" charset="0"/>
                <a:cs typeface="Verdana" panose="020B0604030504040204" pitchFamily="34" charset="0"/>
              </a:rPr>
              <a:t>SnowEx campaign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b="1" dirty="0"/>
              <a:t>Reference Presentation: </a:t>
            </a:r>
            <a:r>
              <a:rPr lang="en-US" dirty="0"/>
              <a:t>Pan, M. P.-C., and coauthors, 2026: A first look at SnowEx SWESARR reveals snow class and land cover type controls on radar backscatter. IGARSS 2026, TH2.R2.3, Washington, DC. https://2026.ieeeigarss.org/view_paper.php?PaperNum=3946&amp;SessionID=1647.</a:t>
            </a:r>
          </a:p>
        </p:txBody>
      </p:sp>
      <p:sp>
        <p:nvSpPr>
          <p:cNvPr id="4" name="Slide Number Placeholder 3">
            <a:extLst>
              <a:ext uri="{FF2B5EF4-FFF2-40B4-BE49-F238E27FC236}">
                <a16:creationId xmlns:a16="http://schemas.microsoft.com/office/drawing/2014/main" id="{23C5368E-950D-4424-D37B-E57CE0D7AD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94D03-11CE-3343-A7D4-ED881A432A0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2679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BD2A1-82D6-7770-9F33-A0281EF2C7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83B632-0C6F-F9E7-5C55-BAEB782F0C1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A0A0865-0905-A274-DFB0-F965DD5928D3}"/>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b="1" i="0" dirty="0">
                <a:latin typeface="+mn-lt"/>
                <a:ea typeface="Verdana" panose="020B0604030504040204" pitchFamily="34" charset="0"/>
                <a:cs typeface="Verdana" panose="020B0604030504040204" pitchFamily="34" charset="0"/>
              </a:rPr>
              <a:t>Background: </a:t>
            </a:r>
            <a:r>
              <a:rPr lang="en-US" sz="1200" b="0" i="0" u="none" strike="noStrike" dirty="0">
                <a:solidFill>
                  <a:srgbClr val="000000"/>
                </a:solidFill>
                <a:effectLst/>
                <a:latin typeface="Aptos" panose="020B0004020202020204" pitchFamily="34" charset="0"/>
              </a:rPr>
              <a:t>Through this research, NASA scientists have refined the ability to better identify hydrometeor type (i.e., rain, snow, graupel, or hail) detection from space. Specifically, measurements from the Global Precipitation Measurement (GPM) Microwave Imager (GMI) were used to help refine a near-global climatology of precipitation type from more than 30,000 orbits (2015-2020). The refined algorithm uses a more conservative threshold for associating precipitation with hail, thus creating more realistic hailfall areas that are better restricted to storm cores of stronger convection compared to prior approaches. Training for hydrometeor identification and validation were constructed by comparing GMI data with ground-based polarimetric radar.</a:t>
            </a:r>
            <a:r>
              <a:rPr lang="en-US" sz="1200" b="0" i="0" dirty="0">
                <a:solidFill>
                  <a:srgbClr val="444444"/>
                </a:solidFill>
                <a:effectLst/>
                <a:latin typeface="Aptos" panose="020B0004020202020204" pitchFamily="34" charset="0"/>
              </a:rPr>
              <a:t>​</a:t>
            </a:r>
            <a:endParaRPr lang="en-US" sz="1800" b="0" i="0" dirty="0">
              <a:solidFill>
                <a:srgbClr val="444444"/>
              </a:solidFill>
              <a:effectLst/>
              <a:latin typeface="Calibri" panose="020F0502020204030204" pitchFamily="34" charset="0"/>
            </a:endParaRPr>
          </a:p>
          <a:p>
            <a:pPr algn="l" rtl="0" fontAlgn="base"/>
            <a:endParaRPr lang="en-US" b="1" i="0" dirty="0">
              <a:latin typeface="+mn-lt"/>
              <a:ea typeface="Verdana" panose="020B0604030504040204" pitchFamily="34" charset="0"/>
              <a:cs typeface="Verdana" panose="020B0604030504040204" pitchFamily="34" charset="0"/>
            </a:endParaRPr>
          </a:p>
          <a:p>
            <a:pPr algn="l" rtl="0" fontAlgn="base"/>
            <a:r>
              <a:rPr lang="en-US" b="1" i="0" dirty="0">
                <a:latin typeface="+mn-lt"/>
                <a:ea typeface="Verdana" panose="020B0604030504040204" pitchFamily="34" charset="0"/>
                <a:cs typeface="Verdana" panose="020B0604030504040204" pitchFamily="34" charset="0"/>
              </a:rPr>
              <a:t>Key Research Result:</a:t>
            </a:r>
            <a:r>
              <a:rPr lang="en-US" sz="1200" b="0" i="0" u="none" strike="noStrike" dirty="0">
                <a:solidFill>
                  <a:srgbClr val="000000"/>
                </a:solidFill>
                <a:effectLst/>
                <a:latin typeface="Aptos" panose="020B0004020202020204" pitchFamily="34" charset="0"/>
              </a:rPr>
              <a:t> The key discovery is thus a better knowledge of where certain hydrometeor types (including hail) are found, in addition to their contributions to precipitation, when measuring from space. Despite hail identifications being more limited here than in the prior approach, the oceanic Intertropical Convergence Zone (ITCZ), western North Pacific, and Gulf Stream all stand out as places with many hail identifications, besides the continental regions that are typically expected to have more hail (e.g., central United States, northern Argentina, Bangladesh). The high number of hail signatures over certain oceanic regions is driven by the frequent deep convection there.</a:t>
            </a:r>
            <a:r>
              <a:rPr lang="en-US" sz="1200" b="0" i="0" dirty="0">
                <a:solidFill>
                  <a:srgbClr val="444444"/>
                </a:solidFill>
                <a:effectLst/>
                <a:latin typeface="Aptos" panose="020B0004020202020204" pitchFamily="34" charset="0"/>
              </a:rPr>
              <a:t>​</a:t>
            </a:r>
            <a:endParaRPr lang="en-US" sz="1800" b="0" i="0" dirty="0">
              <a:solidFill>
                <a:srgbClr val="444444"/>
              </a:solidFill>
              <a:effectLst/>
              <a:latin typeface="Calibri" panose="020F0502020204030204" pitchFamily="34" charset="0"/>
            </a:endParaRPr>
          </a:p>
          <a:p>
            <a:pPr algn="l" rtl="0" fontAlgn="base"/>
            <a:r>
              <a:rPr lang="en-US" sz="1200" b="0" i="0" dirty="0">
                <a:solidFill>
                  <a:srgbClr val="444444"/>
                </a:solidFill>
                <a:effectLst/>
                <a:latin typeface="Aptos" panose="020B0004020202020204" pitchFamily="34" charset="0"/>
              </a:rPr>
              <a:t>​</a:t>
            </a:r>
            <a:endParaRPr lang="en-US" sz="1800" b="0" i="0" dirty="0">
              <a:solidFill>
                <a:srgbClr val="444444"/>
              </a:solidFill>
              <a:effectLst/>
              <a:latin typeface="Calibri" panose="020F0502020204030204" pitchFamily="34" charset="0"/>
            </a:endParaRPr>
          </a:p>
          <a:p>
            <a:pPr algn="l" rtl="0" fontAlgn="base"/>
            <a:r>
              <a:rPr lang="en-US" sz="1200" b="0" i="0" u="none" strike="noStrike" dirty="0">
                <a:solidFill>
                  <a:srgbClr val="000000"/>
                </a:solidFill>
                <a:effectLst/>
                <a:latin typeface="Aptos" panose="020B0004020202020204" pitchFamily="34" charset="0"/>
              </a:rPr>
              <a:t>The above scientifically is worth noting since the amount of hail and hydrometeor types more broadly have important effects on heating distributions and retrieval errors. Products using this method are now being generated in a test environment by the GPM Precipitation Processing System. This could improve near-real time estimates of satellite precipitation as IMERG early reports with an approximate 4-hour latency. </a:t>
            </a:r>
            <a:r>
              <a:rPr lang="en-US" sz="1200" b="0" i="0" dirty="0">
                <a:solidFill>
                  <a:srgbClr val="444444"/>
                </a:solidFill>
                <a:effectLst/>
                <a:latin typeface="Aptos" panose="020B0004020202020204" pitchFamily="34" charset="0"/>
              </a:rPr>
              <a:t>​The above does not indicate that hailfall is reaching the ground, although related research work is underway.</a:t>
            </a:r>
            <a:endParaRPr lang="en-US" sz="1800" b="0" i="0" dirty="0">
              <a:solidFill>
                <a:srgbClr val="444444"/>
              </a:solidFill>
              <a:effectLst/>
              <a:latin typeface="Calibri" panose="020F0502020204030204" pitchFamily="34" charset="0"/>
            </a:endParaRPr>
          </a:p>
          <a:p>
            <a:pPr algn="l" rtl="0" fontAlgn="base"/>
            <a:r>
              <a:rPr lang="en-US" sz="1200" b="0" i="0" dirty="0">
                <a:solidFill>
                  <a:srgbClr val="444444"/>
                </a:solidFill>
                <a:effectLst/>
                <a:latin typeface="Aptos" panose="020B0004020202020204" pitchFamily="34" charset="0"/>
              </a:rPr>
              <a:t>​</a:t>
            </a:r>
            <a:endParaRPr lang="en-US" sz="1800" b="0" i="0" dirty="0">
              <a:solidFill>
                <a:srgbClr val="444444"/>
              </a:solidFill>
              <a:effectLst/>
              <a:latin typeface="Calibri" panose="020F0502020204030204" pitchFamily="34" charset="0"/>
            </a:endParaRPr>
          </a:p>
          <a:p>
            <a:pPr algn="l" rtl="0" fontAlgn="base"/>
            <a:r>
              <a:rPr lang="en-US" sz="1200" b="1" i="0" u="none" strike="noStrike" dirty="0">
                <a:solidFill>
                  <a:srgbClr val="000000"/>
                </a:solidFill>
                <a:effectLst/>
                <a:latin typeface="Aptos" panose="020B0004020202020204" pitchFamily="34" charset="0"/>
              </a:rPr>
              <a:t>Significance:</a:t>
            </a:r>
            <a:r>
              <a:rPr lang="en-US" sz="1200" b="0" i="0" u="none" strike="noStrike" dirty="0">
                <a:solidFill>
                  <a:srgbClr val="000000"/>
                </a:solidFill>
                <a:effectLst/>
                <a:latin typeface="Aptos" panose="020B0004020202020204" pitchFamily="34" charset="0"/>
              </a:rPr>
              <a:t> A method has been refined for determining whether precipitation scenes observed by the Global Precipitation Measurement (GPM) Microwave Imager (GMI) are consistent with hail aloft, graupel, other lower density ice, or all liquid. Products using this method are now being generated in a test environment by the GPM Precipitation Processing System. The different hydrometeor types identified here are likely associated with different heating distributions and have different effects on precipitation retrieval errors.</a:t>
            </a:r>
            <a:r>
              <a:rPr lang="en-US" sz="1200" b="0" i="0" dirty="0">
                <a:solidFill>
                  <a:srgbClr val="444444"/>
                </a:solidFill>
                <a:effectLst/>
                <a:latin typeface="Aptos" panose="020B0004020202020204" pitchFamily="34" charset="0"/>
              </a:rPr>
              <a:t>​</a:t>
            </a:r>
            <a:endParaRPr lang="en-US" sz="1800" b="0" i="0" dirty="0">
              <a:solidFill>
                <a:srgbClr val="444444"/>
              </a:solidFill>
              <a:effectLst/>
              <a:latin typeface="Calibri" panose="020F0502020204030204" pitchFamily="34" charset="0"/>
            </a:endParaRPr>
          </a:p>
          <a:p>
            <a:pPr algn="l" rtl="0" fontAlgn="base"/>
            <a:endParaRPr lang="en-US" sz="1200" b="1" i="0" u="none" strike="noStrike" dirty="0">
              <a:solidFill>
                <a:srgbClr val="000000"/>
              </a:solidFill>
              <a:effectLst/>
              <a:latin typeface="Aptos" panose="020B0004020202020204" pitchFamily="34" charset="0"/>
            </a:endParaRPr>
          </a:p>
          <a:p>
            <a:pPr algn="l" rtl="0" fontAlgn="base"/>
            <a:r>
              <a:rPr lang="en-US" sz="1200" b="1" i="0" u="none" strike="noStrike" dirty="0">
                <a:solidFill>
                  <a:srgbClr val="000000"/>
                </a:solidFill>
                <a:effectLst/>
                <a:latin typeface="Aptos" panose="020B0004020202020204" pitchFamily="34" charset="0"/>
              </a:rPr>
              <a:t>NASA Assets:</a:t>
            </a:r>
            <a:r>
              <a:rPr lang="en-US" sz="1200" b="0" i="0" u="none" strike="noStrike" dirty="0">
                <a:solidFill>
                  <a:srgbClr val="000000"/>
                </a:solidFill>
                <a:effectLst/>
                <a:latin typeface="Aptos" panose="020B0004020202020204" pitchFamily="34" charset="0"/>
              </a:rPr>
              <a:t> Global Precipitation Measurement (GPM) Microwave Imager (GMI) Level-1 brightness temperatures and Level-2 probability of precipitation</a:t>
            </a:r>
            <a:r>
              <a:rPr lang="en-US" sz="1200" b="0" i="0" dirty="0">
                <a:solidFill>
                  <a:srgbClr val="444444"/>
                </a:solidFill>
                <a:effectLst/>
                <a:latin typeface="Aptos" panose="020B0004020202020204" pitchFamily="34" charset="0"/>
              </a:rPr>
              <a:t>​</a:t>
            </a:r>
            <a:endParaRPr lang="en-US" sz="1800" b="0" i="0" dirty="0">
              <a:solidFill>
                <a:srgbClr val="444444"/>
              </a:solidFill>
              <a:effectLst/>
              <a:latin typeface="Calibri" panose="020F0502020204030204" pitchFamily="34" charset="0"/>
            </a:endParaRPr>
          </a:p>
          <a:p>
            <a:pPr algn="l" rtl="0" fontAlgn="base"/>
            <a:endParaRPr lang="en-US" sz="1200" b="1" i="0" u="none" strike="noStrike" dirty="0">
              <a:solidFill>
                <a:srgbClr val="000000"/>
              </a:solidFill>
              <a:effectLst/>
              <a:latin typeface="Aptos" panose="020B0004020202020204" pitchFamily="34" charset="0"/>
            </a:endParaRPr>
          </a:p>
          <a:p>
            <a:pPr algn="l" rtl="0" fontAlgn="base"/>
            <a:r>
              <a:rPr lang="en-US" sz="1200" b="1" i="0" u="none" strike="noStrike" dirty="0">
                <a:solidFill>
                  <a:srgbClr val="000000"/>
                </a:solidFill>
                <a:effectLst/>
                <a:latin typeface="Aptos" panose="020B0004020202020204" pitchFamily="34" charset="0"/>
              </a:rPr>
              <a:t>Reference Publication:</a:t>
            </a:r>
            <a:r>
              <a:rPr lang="en-US" sz="1200" b="0" i="0" u="none" strike="noStrike" dirty="0">
                <a:solidFill>
                  <a:srgbClr val="000000"/>
                </a:solidFill>
                <a:effectLst/>
                <a:latin typeface="Aptos" panose="020B0004020202020204" pitchFamily="34" charset="0"/>
              </a:rPr>
              <a:t> Solomon, M. B., and D. J. Cecil, 2026: Using GMI brightness temperatures to monitor global distribution of hydrometeor species. </a:t>
            </a:r>
            <a:r>
              <a:rPr lang="en-US" sz="1200" b="0" i="1" u="none" strike="noStrike" dirty="0">
                <a:solidFill>
                  <a:srgbClr val="000000"/>
                </a:solidFill>
                <a:effectLst/>
                <a:latin typeface="Aptos" panose="020B0004020202020204" pitchFamily="34" charset="0"/>
              </a:rPr>
              <a:t>J. Appl. Meteor. Clim., </a:t>
            </a:r>
            <a:r>
              <a:rPr lang="en-US" sz="1200" b="0" i="0" u="none" strike="noStrike" dirty="0">
                <a:solidFill>
                  <a:srgbClr val="000000"/>
                </a:solidFill>
                <a:effectLst/>
                <a:latin typeface="Aptos" panose="020B0004020202020204" pitchFamily="34" charset="0"/>
              </a:rPr>
              <a:t>conditionally accepted with minor revisions.</a:t>
            </a:r>
            <a:r>
              <a:rPr lang="en-US" sz="1200" b="0" i="0" dirty="0">
                <a:solidFill>
                  <a:srgbClr val="444444"/>
                </a:solidFill>
                <a:effectLst/>
                <a:latin typeface="Aptos" panose="020B0004020202020204" pitchFamily="34" charset="0"/>
              </a:rPr>
              <a:t>​</a:t>
            </a:r>
            <a:endParaRPr lang="en-US" sz="1800" b="0" i="0" dirty="0">
              <a:solidFill>
                <a:srgbClr val="444444"/>
              </a:solidFill>
              <a:effectLst/>
              <a:latin typeface="Calibri" panose="020F0502020204030204" pitchFamily="34" charset="0"/>
            </a:endParaRPr>
          </a:p>
        </p:txBody>
      </p:sp>
      <p:sp>
        <p:nvSpPr>
          <p:cNvPr id="4" name="Slide Number Placeholder 3">
            <a:extLst>
              <a:ext uri="{FF2B5EF4-FFF2-40B4-BE49-F238E27FC236}">
                <a16:creationId xmlns:a16="http://schemas.microsoft.com/office/drawing/2014/main" id="{07E9E957-840E-E4DD-7B18-0280BAA1F9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94D03-11CE-3343-A7D4-ED881A432A0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5676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9A6F2-40BE-5A21-9441-A37F65DDDC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50982-C38A-9D62-0510-7BA33ABA3FB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B1BDA7C-D5C7-CF21-4416-E25EA8CBFE0C}"/>
              </a:ext>
            </a:extLst>
          </p:cNvPr>
          <p:cNvSpPr>
            <a:spLocks noGrp="1"/>
          </p:cNvSpPr>
          <p:nvPr>
            <p:ph type="body" idx="1"/>
          </p:nvPr>
        </p:nvSpPr>
        <p:spPr/>
        <p:txBody>
          <a:bodyPr/>
          <a:lstStyle/>
          <a:p>
            <a:r>
              <a:rPr lang="en-US" b="1" i="0" dirty="0">
                <a:latin typeface="+mn-lt"/>
                <a:ea typeface="Verdana" panose="020B0604030504040204" pitchFamily="34" charset="0"/>
                <a:cs typeface="Verdana" panose="020B0604030504040204" pitchFamily="34" charset="0"/>
              </a:rPr>
              <a:t>Background: </a:t>
            </a:r>
            <a:r>
              <a:rPr lang="en-US" sz="1200" b="0" i="0" kern="1200" dirty="0">
                <a:solidFill>
                  <a:schemeClr val="tx1"/>
                </a:solidFill>
                <a:effectLst/>
                <a:latin typeface="+mn-lt"/>
                <a:ea typeface="+mn-ea"/>
                <a:cs typeface="+mn-cs"/>
              </a:rPr>
              <a:t>Sea ice extent in the Arctic Ocean has declined dramatically over the past decades. Autumn ice advance is slower and occurs later, while summer ice retreat is faster and occurs earlier. The result is a lengthening open-water period each year, leading to changes in air-sea heat and momentum fluxes, the freshwater cycle, surface albedo feedbacks, primary production, and regional and global climate as well as human and ecological health. The Salinity and Stratification at the Sea Ice Edge (SASSIE) experiment examined how summer ice melt evolves into and is inexorably linked with autumn sea ice advance.</a:t>
            </a:r>
            <a:endParaRPr lang="en-US" b="1" i="0" dirty="0">
              <a:latin typeface="+mn-lt"/>
              <a:ea typeface="Verdana" panose="020B0604030504040204" pitchFamily="34" charset="0"/>
              <a:cs typeface="Verdana" panose="020B0604030504040204" pitchFamily="34" charset="0"/>
            </a:endParaRPr>
          </a:p>
          <a:p>
            <a:endParaRPr lang="en-US" dirty="0"/>
          </a:p>
          <a:p>
            <a:r>
              <a:rPr lang="en-US" b="1" dirty="0"/>
              <a:t>Key Research Result</a:t>
            </a:r>
            <a:r>
              <a:rPr lang="en-US" dirty="0"/>
              <a:t>: NASA SASSIE confirmed the central hypothesis about ocean-ice interaction. Specifically, researchers found that regions influenced by freshwater melt plumes experienced sea ice onset an average of 3 weeks earlier than adjacent, saltier waters. The earlier ice formation was associated with enhanced stratification, shallower mixed layers, and reduced upper ocean heat content, all of which promotes faster surface cooling.</a:t>
            </a:r>
          </a:p>
          <a:p>
            <a:endParaRPr lang="en-US" dirty="0"/>
          </a:p>
          <a:p>
            <a:r>
              <a:rPr lang="en-US" b="1" dirty="0"/>
              <a:t>Significance for Earth System Science</a:t>
            </a:r>
            <a:r>
              <a:rPr lang="en-US" dirty="0"/>
              <a:t>: Salinity plays important role in sea ice formation. This research can enable better prediction of ice formation in the fall based on summer salinity values.</a:t>
            </a:r>
          </a:p>
          <a:p>
            <a:endParaRPr lang="en-US" dirty="0"/>
          </a:p>
          <a:p>
            <a:r>
              <a:rPr lang="en-US" b="1" dirty="0"/>
              <a:t>NASA Assets</a:t>
            </a:r>
            <a:r>
              <a:rPr lang="en-US" dirty="0"/>
              <a:t>: Satellites (SMAP and SMOS), suborbital SASSIE data, models, AI/ML</a:t>
            </a:r>
          </a:p>
          <a:p>
            <a:endParaRPr lang="en-US" dirty="0"/>
          </a:p>
          <a:p>
            <a:r>
              <a:rPr lang="en-US" b="1" dirty="0"/>
              <a:t>Reference</a:t>
            </a:r>
            <a:r>
              <a:rPr lang="en-US" dirty="0"/>
              <a:t>: https://salinity.oceansciences.org/sassie.htm</a:t>
            </a:r>
          </a:p>
        </p:txBody>
      </p:sp>
      <p:sp>
        <p:nvSpPr>
          <p:cNvPr id="4" name="Slide Number Placeholder 3">
            <a:extLst>
              <a:ext uri="{FF2B5EF4-FFF2-40B4-BE49-F238E27FC236}">
                <a16:creationId xmlns:a16="http://schemas.microsoft.com/office/drawing/2014/main" id="{349E79BB-0F1C-7AB3-5625-F08BC8E439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94D03-11CE-3343-A7D4-ED881A432A0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7671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9C1F4-50BC-4D9A-9900-C9CAD9F79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F675D8-B749-FB5B-D51D-54B6A6FEC35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0F6ED1C-4EF1-F245-064E-D83DFE32F2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latin typeface="Verdana" panose="020B0604030504040204" pitchFamily="34" charset="0"/>
                <a:ea typeface="Verdana" panose="020B0604030504040204" pitchFamily="34" charset="0"/>
                <a:cs typeface="Verdana" panose="020B0604030504040204" pitchFamily="34" charset="0"/>
              </a:rPr>
              <a:t>Background: </a:t>
            </a:r>
            <a:r>
              <a:rPr lang="en-US" b="0" i="0" dirty="0">
                <a:latin typeface="Verdana" panose="020B0604030504040204" pitchFamily="34" charset="0"/>
                <a:ea typeface="Verdana" panose="020B0604030504040204" pitchFamily="34" charset="0"/>
                <a:cs typeface="Verdana" panose="020B0604030504040204" pitchFamily="34" charset="0"/>
              </a:rPr>
              <a:t>The National Ocean Science Bowl (NOSB) </a:t>
            </a:r>
            <a:r>
              <a:rPr lang="en-US" sz="1200" dirty="0">
                <a:solidFill>
                  <a:srgbClr val="FFC000"/>
                </a:solidFill>
                <a:latin typeface="Verdana" panose="020B0604030504040204" pitchFamily="34" charset="0"/>
                <a:ea typeface="Verdana" panose="020B0604030504040204" pitchFamily="34" charset="0"/>
                <a:cs typeface="Verdana" panose="020B0604030504040204" pitchFamily="34" charset="0"/>
              </a:rPr>
              <a:t>is an academic competition and program that has been running for 28 years. It addresses a national gap in environmental and earth sciences in public education by introducing high school students to and engaging them in ocean science</a:t>
            </a:r>
          </a:p>
          <a:p>
            <a:endParaRPr lang="en-US" b="1" i="0"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latin typeface="Verdana"/>
                <a:ea typeface="Verdana"/>
                <a:cs typeface="Verdana" panose="020B0604030504040204" pitchFamily="34" charset="0"/>
              </a:rPr>
              <a:t>Key Development: </a:t>
            </a:r>
            <a:r>
              <a:rPr lang="en-US" sz="1200" dirty="0">
                <a:solidFill>
                  <a:srgbClr val="FFC000"/>
                </a:solidFill>
                <a:latin typeface="Verdana"/>
                <a:ea typeface="Verdana"/>
                <a:cs typeface="Verdana" panose="020B0604030504040204" pitchFamily="34" charset="0"/>
              </a:rPr>
              <a:t>This year there were 15 regional competitions with 176 teams and 874 students. This year’s theme was “Ocean Conservation: Connecting Science and Stewardship for a Healthy Ocean.” NASA is one of the supporters. </a:t>
            </a:r>
          </a:p>
          <a:p>
            <a:endParaRPr lang="en-US" b="1" i="0"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latin typeface="Verdana" panose="020B0604030504040204" pitchFamily="34" charset="0"/>
                <a:ea typeface="Verdana" panose="020B0604030504040204" pitchFamily="34" charset="0"/>
                <a:cs typeface="Verdana" panose="020B0604030504040204" pitchFamily="34" charset="0"/>
              </a:rPr>
              <a:t>Significance for Earth System Science: </a:t>
            </a:r>
            <a:r>
              <a:rPr lang="en-US" sz="1200" dirty="0">
                <a:solidFill>
                  <a:srgbClr val="FFC000"/>
                </a:solidFill>
                <a:latin typeface="Verdana" panose="020B0604030504040204" pitchFamily="34" charset="0"/>
                <a:ea typeface="Verdana" panose="020B0604030504040204" pitchFamily="34" charset="0"/>
                <a:cs typeface="Verdana" panose="020B0604030504040204" pitchFamily="34" charset="0"/>
              </a:rPr>
              <a:t>The NOSB helps prepare high school students for ocean science-related and other STEM careers.</a:t>
            </a:r>
          </a:p>
          <a:p>
            <a:endParaRPr lang="en-US" b="1" i="0" dirty="0">
              <a:latin typeface="Verdana" panose="020B0604030504040204" pitchFamily="34" charset="0"/>
              <a:ea typeface="Verdana" panose="020B0604030504040204" pitchFamily="34" charset="0"/>
              <a:cs typeface="Verdana" panose="020B0604030504040204" pitchFamily="34" charset="0"/>
            </a:endParaRPr>
          </a:p>
          <a:p>
            <a:r>
              <a:rPr lang="en-US" b="1" i="0" dirty="0">
                <a:latin typeface="Verdana" panose="020B0604030504040204" pitchFamily="34" charset="0"/>
                <a:ea typeface="Verdana" panose="020B0604030504040204" pitchFamily="34" charset="0"/>
                <a:cs typeface="Verdana" panose="020B0604030504040204" pitchFamily="34" charset="0"/>
              </a:rPr>
              <a:t>NASA assets: </a:t>
            </a:r>
            <a:r>
              <a:rPr lang="en-US" b="0" i="0" dirty="0">
                <a:latin typeface="Verdana" panose="020B0604030504040204" pitchFamily="34" charset="0"/>
                <a:ea typeface="Verdana" panose="020B0604030504040204" pitchFamily="34" charset="0"/>
                <a:cs typeface="Verdana" panose="020B0604030504040204" pitchFamily="34" charset="0"/>
              </a:rPr>
              <a:t>People</a:t>
            </a:r>
          </a:p>
          <a:p>
            <a:endParaRPr lang="en-US" b="1" i="0" dirty="0">
              <a:latin typeface="Verdana" panose="020B0604030504040204" pitchFamily="34" charset="0"/>
              <a:ea typeface="Verdana" panose="020B0604030504040204" pitchFamily="34" charset="0"/>
              <a:cs typeface="Verdana" panose="020B0604030504040204" pitchFamily="34" charset="0"/>
            </a:endParaRPr>
          </a:p>
          <a:p>
            <a:r>
              <a:rPr lang="en-US" b="1" i="0" dirty="0">
                <a:latin typeface="Verdana"/>
                <a:ea typeface="Verdana"/>
                <a:cs typeface="Verdana" panose="020B0604030504040204" pitchFamily="34" charset="0"/>
              </a:rPr>
              <a:t>Reference: </a:t>
            </a:r>
            <a:r>
              <a:rPr lang="en-US" b="0" i="0" dirty="0">
                <a:latin typeface="Verdana"/>
                <a:ea typeface="Verdana"/>
                <a:cs typeface="Verdana" panose="020B0604030504040204" pitchFamily="34" charset="0"/>
              </a:rPr>
              <a:t>https://nosb.org/</a:t>
            </a:r>
          </a:p>
        </p:txBody>
      </p:sp>
      <p:sp>
        <p:nvSpPr>
          <p:cNvPr id="4" name="Slide Number Placeholder 3">
            <a:extLst>
              <a:ext uri="{FF2B5EF4-FFF2-40B4-BE49-F238E27FC236}">
                <a16:creationId xmlns:a16="http://schemas.microsoft.com/office/drawing/2014/main" id="{600AA4CC-5C4C-09B0-DEBF-73CF39DCB2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94D03-11CE-3343-A7D4-ED881A432A0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23696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1B523-7E51-264E-083F-7F0EC75FC2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11F28-5B06-E463-2577-48AAEEF39A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BA528A-42AB-4DAC-50D4-DB39E8DBAE65}"/>
              </a:ext>
            </a:extLst>
          </p:cNvPr>
          <p:cNvSpPr>
            <a:spLocks noGrp="1"/>
          </p:cNvSpPr>
          <p:nvPr>
            <p:ph type="body" idx="1"/>
          </p:nvPr>
        </p:nvSpPr>
        <p:spPr/>
        <p:txBody>
          <a:bodyPr/>
          <a:lstStyle/>
          <a:p>
            <a:r>
              <a:rPr lang="en-US" b="1" i="0" dirty="0">
                <a:latin typeface="Verdana" panose="020B0604030504040204" pitchFamily="34" charset="0"/>
                <a:ea typeface="Verdana" panose="020B0604030504040204" pitchFamily="34" charset="0"/>
                <a:cs typeface="Verdana" panose="020B0604030504040204" pitchFamily="34" charset="0"/>
              </a:rPr>
              <a:t>Background:</a:t>
            </a:r>
            <a:r>
              <a:rPr lang="en-US" dirty="0">
                <a:latin typeface="Arial Unicode MS"/>
                <a:cs typeface="Arial Unicode MS"/>
              </a:rPr>
              <a:t> The </a:t>
            </a:r>
            <a:r>
              <a:rPr lang="en-US" sz="1200" kern="1200" dirty="0">
                <a:solidFill>
                  <a:prstClr val="white"/>
                </a:solidFill>
                <a:latin typeface="Arial"/>
                <a:ea typeface="+mn-ea"/>
                <a:cs typeface="Arial"/>
              </a:rPr>
              <a:t>North American Upstream Feature-Resolving and Tropopause Uncertainty Reconnaissance Experiment (NURTURE) campaign is focused on understanding drivers of high-impact winter weather. </a:t>
            </a:r>
            <a:r>
              <a:rPr lang="en-US" sz="1200" b="0" i="0" kern="1200" dirty="0">
                <a:solidFill>
                  <a:schemeClr val="tx1"/>
                </a:solidFill>
                <a:effectLst/>
                <a:latin typeface="+mn-lt"/>
                <a:ea typeface="+mn-ea"/>
                <a:cs typeface="+mn-cs"/>
              </a:rPr>
              <a:t>The overarching goal of NURTURE campaign is to quantify the impact that perturbations poleward of the jet stream have on jet stream variability and high-impact weather events and coordinated with NAWDIC observations that typically occurred in the northeast Atlantic.</a:t>
            </a:r>
            <a:endParaRPr lang="en-US" sz="1200" kern="1200" dirty="0">
              <a:solidFill>
                <a:prstClr val="white"/>
              </a:solidFill>
              <a:latin typeface="Arial"/>
              <a:ea typeface="+mn-ea"/>
              <a:cs typeface="Arial"/>
            </a:endParaRPr>
          </a:p>
          <a:p>
            <a:endParaRPr lang="en-US" sz="1200" kern="1200" dirty="0">
              <a:solidFill>
                <a:prstClr val="white"/>
              </a:solidFill>
              <a:latin typeface="Arial"/>
              <a:ea typeface="+mn-ea"/>
              <a:cs typeface="Arial"/>
            </a:endParaRPr>
          </a:p>
          <a:p>
            <a:r>
              <a:rPr lang="en-US" sz="1200" kern="1200" dirty="0">
                <a:solidFill>
                  <a:prstClr val="white"/>
                </a:solidFill>
                <a:latin typeface="Arial"/>
                <a:ea typeface="+mn-ea"/>
                <a:cs typeface="Arial"/>
              </a:rPr>
              <a:t>In addition, a key programmatic objective of the 2026 campaign was to provide </a:t>
            </a:r>
            <a:r>
              <a:rPr lang="en-US" sz="1200" kern="1200" dirty="0" err="1">
                <a:solidFill>
                  <a:prstClr val="white"/>
                </a:solidFill>
                <a:latin typeface="Arial"/>
                <a:ea typeface="+mn-ea"/>
                <a:cs typeface="Arial"/>
              </a:rPr>
              <a:t>underflights</a:t>
            </a:r>
            <a:r>
              <a:rPr lang="en-US" sz="1200" kern="1200" dirty="0">
                <a:solidFill>
                  <a:prstClr val="white"/>
                </a:solidFill>
                <a:latin typeface="Arial"/>
                <a:ea typeface="+mn-ea"/>
                <a:cs typeface="Arial"/>
              </a:rPr>
              <a:t> of the ESA/JAXA </a:t>
            </a:r>
            <a:r>
              <a:rPr lang="en-US" sz="1200" kern="1200" dirty="0" err="1">
                <a:solidFill>
                  <a:prstClr val="white"/>
                </a:solidFill>
                <a:latin typeface="Arial"/>
                <a:ea typeface="+mn-ea"/>
                <a:cs typeface="Arial"/>
              </a:rPr>
              <a:t>EarthCARE</a:t>
            </a:r>
            <a:r>
              <a:rPr lang="en-US" sz="1200" kern="1200" dirty="0">
                <a:solidFill>
                  <a:prstClr val="white"/>
                </a:solidFill>
                <a:latin typeface="Arial"/>
                <a:ea typeface="+mn-ea"/>
                <a:cs typeface="Arial"/>
              </a:rPr>
              <a:t> satellite. </a:t>
            </a:r>
            <a:endParaRPr lang="en-US" sz="1200" dirty="0">
              <a:latin typeface="Arial Unicode MS"/>
              <a:ea typeface="Arial Unicode MS"/>
              <a:cs typeface="Arial Unicode MS"/>
            </a:endParaRPr>
          </a:p>
          <a:p>
            <a:endParaRPr lang="en-US" dirty="0">
              <a:latin typeface="Arial Unicode MS"/>
              <a:cs typeface="Arial Unicode MS"/>
            </a:endParaRPr>
          </a:p>
          <a:p>
            <a:r>
              <a:rPr lang="en-US" sz="1200" b="1" i="0" u="none" strike="noStrike" dirty="0">
                <a:solidFill>
                  <a:srgbClr val="000000"/>
                </a:solidFill>
                <a:effectLst/>
                <a:latin typeface="Aptos" panose="020B0004020202020204" pitchFamily="34" charset="0"/>
              </a:rPr>
              <a:t>Key Research Result or Scientific Development:</a:t>
            </a:r>
            <a:r>
              <a:rPr lang="en-US" dirty="0">
                <a:latin typeface="Arial Unicode MS"/>
                <a:cs typeface="Arial Unicode MS"/>
              </a:rPr>
              <a:t> The image shows a successful coordination along an </a:t>
            </a:r>
            <a:r>
              <a:rPr lang="en-US" dirty="0" err="1">
                <a:latin typeface="Arial Unicode MS"/>
                <a:cs typeface="Arial Unicode MS"/>
              </a:rPr>
              <a:t>EarthCARE</a:t>
            </a:r>
            <a:r>
              <a:rPr lang="en-US" dirty="0">
                <a:latin typeface="Arial Unicode MS"/>
                <a:cs typeface="Arial Unicode MS"/>
              </a:rPr>
              <a:t> orbit for the NURTURE (G-III) and NAWDIC (HALO) aircrafts during their respective field campaigns. </a:t>
            </a:r>
          </a:p>
          <a:p>
            <a:endParaRPr lang="en-US" sz="1200" dirty="0">
              <a:latin typeface="Arial Unicode MS"/>
              <a:cs typeface="Arial Unicode MS"/>
            </a:endParaRPr>
          </a:p>
          <a:p>
            <a:r>
              <a:rPr lang="en-US" b="1" i="0" dirty="0">
                <a:latin typeface="Verdana" panose="020B0604030504040204" pitchFamily="34" charset="0"/>
                <a:ea typeface="Verdana" panose="020B0604030504040204" pitchFamily="34" charset="0"/>
                <a:cs typeface="Verdana" panose="020B0604030504040204" pitchFamily="34" charset="0"/>
              </a:rPr>
              <a:t>Significance for Earth system Science:</a:t>
            </a:r>
            <a:r>
              <a:rPr lang="en-US" dirty="0">
                <a:latin typeface="Arial Unicode MS"/>
                <a:cs typeface="Arial Unicode MS"/>
              </a:rPr>
              <a:t> The calibrate/validate observations collected here are important for partner missions (i.e., </a:t>
            </a:r>
            <a:r>
              <a:rPr lang="en-US" dirty="0" err="1">
                <a:latin typeface="Arial Unicode MS"/>
                <a:cs typeface="Arial Unicode MS"/>
              </a:rPr>
              <a:t>EarthCare</a:t>
            </a:r>
            <a:r>
              <a:rPr lang="en-US" dirty="0">
                <a:latin typeface="Arial Unicode MS"/>
                <a:cs typeface="Arial Unicode MS"/>
              </a:rPr>
              <a:t>).</a:t>
            </a:r>
            <a:endParaRPr lang="en-US" sz="1200" dirty="0">
              <a:latin typeface="Arial Unicode MS"/>
              <a:ea typeface="Arial Unicode MS"/>
              <a:cs typeface="Arial Unicode MS"/>
            </a:endParaRPr>
          </a:p>
          <a:p>
            <a:endParaRPr lang="en-US" dirty="0">
              <a:latin typeface="Arial Unicode MS"/>
              <a:cs typeface="Arial Unicode M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latin typeface="Verdana" panose="020B0604030504040204" pitchFamily="34" charset="0"/>
                <a:ea typeface="Verdana" panose="020B0604030504040204" pitchFamily="34" charset="0"/>
                <a:cs typeface="Verdana" panose="020B0604030504040204" pitchFamily="34" charset="0"/>
              </a:rPr>
              <a:t>NASA Assets:</a:t>
            </a:r>
            <a:r>
              <a:rPr lang="en-US" sz="1200" dirty="0">
                <a:latin typeface="Arial Unicode MS"/>
                <a:cs typeface="Arial Unicode MS"/>
              </a:rPr>
              <a:t> </a:t>
            </a:r>
            <a:r>
              <a:rPr lang="en-US" sz="1200" dirty="0">
                <a:solidFill>
                  <a:prstClr val="white"/>
                </a:solidFill>
                <a:latin typeface="Arial" panose="020B0604020202020204" pitchFamily="34" charset="0"/>
                <a:cs typeface="Arial" panose="020B0604020202020204" pitchFamily="34" charset="0"/>
              </a:rPr>
              <a:t>High Altitude Lidar Observatory (HALO) and </a:t>
            </a:r>
            <a:r>
              <a:rPr lang="en-US" sz="1200" dirty="0" err="1">
                <a:solidFill>
                  <a:prstClr val="white"/>
                </a:solidFill>
                <a:latin typeface="Arial" panose="020B0604020202020204" pitchFamily="34" charset="0"/>
                <a:cs typeface="Arial" panose="020B0604020202020204" pitchFamily="34" charset="0"/>
              </a:rPr>
              <a:t>CloudCube</a:t>
            </a:r>
            <a:r>
              <a:rPr lang="en-US" sz="1200" dirty="0">
                <a:solidFill>
                  <a:prstClr val="white"/>
                </a:solidFill>
                <a:latin typeface="Arial" panose="020B0604020202020204" pitchFamily="34" charset="0"/>
                <a:cs typeface="Arial" panose="020B0604020202020204" pitchFamily="34" charset="0"/>
              </a:rPr>
              <a:t> radar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Unicode MS"/>
              <a:cs typeface="Arial Unicode M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latin typeface="Verdana" panose="020B0604030504040204" pitchFamily="34" charset="0"/>
                <a:ea typeface="Verdana" panose="020B0604030504040204" pitchFamily="34" charset="0"/>
                <a:cs typeface="Verdana" panose="020B0604030504040204" pitchFamily="34" charset="0"/>
              </a:rPr>
              <a:t>Reference Publication or Presentation:</a:t>
            </a:r>
            <a:r>
              <a:rPr lang="en-US" sz="1200" dirty="0">
                <a:latin typeface="Arial Unicode MS"/>
                <a:cs typeface="Arial Unicode MS"/>
              </a:rPr>
              <a:t> N/A</a:t>
            </a:r>
          </a:p>
        </p:txBody>
      </p:sp>
      <p:sp>
        <p:nvSpPr>
          <p:cNvPr id="4" name="Slide Number Placeholder 3">
            <a:extLst>
              <a:ext uri="{FF2B5EF4-FFF2-40B4-BE49-F238E27FC236}">
                <a16:creationId xmlns:a16="http://schemas.microsoft.com/office/drawing/2014/main" id="{B7736484-663D-4242-9A0B-128D57397A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94D03-11CE-3343-A7D4-ED881A432A0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27248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ECDDC05-F467-5162-539B-2DEE61F4FC9C}"/>
              </a:ext>
            </a:extLst>
          </p:cNvPr>
          <p:cNvSpPr/>
          <p:nvPr userDrawn="1"/>
        </p:nvSpPr>
        <p:spPr>
          <a:xfrm>
            <a:off x="-9084" y="3881"/>
            <a:ext cx="12210167" cy="6891801"/>
          </a:xfrm>
          <a:prstGeom prst="rect">
            <a:avLst/>
          </a:prstGeom>
          <a:solidFill>
            <a:srgbClr val="0A2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7957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ECDDC05-F467-5162-539B-2DEE61F4FC9C}"/>
              </a:ext>
            </a:extLst>
          </p:cNvPr>
          <p:cNvSpPr/>
          <p:nvPr userDrawn="1"/>
        </p:nvSpPr>
        <p:spPr>
          <a:xfrm>
            <a:off x="-9084" y="3881"/>
            <a:ext cx="12210167" cy="6891801"/>
          </a:xfrm>
          <a:prstGeom prst="rect">
            <a:avLst/>
          </a:prstGeom>
          <a:solidFill>
            <a:srgbClr val="0A2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B5D8003E-502E-DE7D-D9F7-3BF24C8CAE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86146" y="308257"/>
            <a:ext cx="833738" cy="688335"/>
          </a:xfrm>
          <a:prstGeom prst="rect">
            <a:avLst/>
          </a:prstGeom>
        </p:spPr>
      </p:pic>
    </p:spTree>
    <p:extLst>
      <p:ext uri="{BB962C8B-B14F-4D97-AF65-F5344CB8AC3E}">
        <p14:creationId xmlns:p14="http://schemas.microsoft.com/office/powerpoint/2010/main" val="2647524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821E8BC1-9C9C-77C1-ACE0-6325DF30634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048919" y="205516"/>
            <a:ext cx="936725" cy="773361"/>
          </a:xfrm>
          <a:prstGeom prst="rect">
            <a:avLst/>
          </a:prstGeom>
        </p:spPr>
      </p:pic>
    </p:spTree>
    <p:extLst>
      <p:ext uri="{BB962C8B-B14F-4D97-AF65-F5344CB8AC3E}">
        <p14:creationId xmlns:p14="http://schemas.microsoft.com/office/powerpoint/2010/main" val="3040291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3697F-2040-FBED-4911-6F3D79211EA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FD6425A-1F13-0C09-BA40-6216E35F668A}"/>
              </a:ext>
            </a:extLst>
          </p:cNvPr>
          <p:cNvSpPr>
            <a:spLocks noGrp="1"/>
          </p:cNvSpPr>
          <p:nvPr>
            <p:ph type="dt" sz="half" idx="10"/>
          </p:nvPr>
        </p:nvSpPr>
        <p:spPr/>
        <p:txBody>
          <a:bodyPr/>
          <a:lstStyle/>
          <a:p>
            <a:fld id="{33D64508-67D6-5848-9E7B-FFB085E9BE21}" type="datetimeFigureOut">
              <a:rPr lang="en-US" smtClean="0"/>
              <a:t>9/22/2026</a:t>
            </a:fld>
            <a:endParaRPr lang="en-US"/>
          </a:p>
        </p:txBody>
      </p:sp>
      <p:sp>
        <p:nvSpPr>
          <p:cNvPr id="4" name="Slide Number Placeholder 3">
            <a:extLst>
              <a:ext uri="{FF2B5EF4-FFF2-40B4-BE49-F238E27FC236}">
                <a16:creationId xmlns:a16="http://schemas.microsoft.com/office/drawing/2014/main" id="{EB506186-4D65-344D-499B-2BE45C05E31E}"/>
              </a:ext>
            </a:extLst>
          </p:cNvPr>
          <p:cNvSpPr>
            <a:spLocks noGrp="1"/>
          </p:cNvSpPr>
          <p:nvPr>
            <p:ph type="sldNum" sz="quarter" idx="11"/>
          </p:nvPr>
        </p:nvSpPr>
        <p:spPr/>
        <p:txBody>
          <a:bodyPr/>
          <a:lstStyle/>
          <a:p>
            <a:fld id="{C2366BF1-01A3-DE4E-B711-2A51A4916205}" type="slidenum">
              <a:rPr lang="en-US" smtClean="0"/>
              <a:t>‹#›</a:t>
            </a:fld>
            <a:endParaRPr lang="en-US"/>
          </a:p>
        </p:txBody>
      </p:sp>
    </p:spTree>
    <p:extLst>
      <p:ext uri="{BB962C8B-B14F-4D97-AF65-F5344CB8AC3E}">
        <p14:creationId xmlns:p14="http://schemas.microsoft.com/office/powerpoint/2010/main" val="3037976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A092F14-4FBE-4AAD-A769-086CEB909A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86146" y="308257"/>
            <a:ext cx="833738" cy="688335"/>
          </a:xfrm>
          <a:prstGeom prst="rect">
            <a:avLst/>
          </a:prstGeom>
        </p:spPr>
      </p:pic>
    </p:spTree>
    <p:extLst>
      <p:ext uri="{BB962C8B-B14F-4D97-AF65-F5344CB8AC3E}">
        <p14:creationId xmlns:p14="http://schemas.microsoft.com/office/powerpoint/2010/main" val="892612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3697F-2040-FBED-4911-6F3D79211EA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FD6425A-1F13-0C09-BA40-6216E35F668A}"/>
              </a:ext>
            </a:extLst>
          </p:cNvPr>
          <p:cNvSpPr>
            <a:spLocks noGrp="1"/>
          </p:cNvSpPr>
          <p:nvPr>
            <p:ph type="dt" sz="half" idx="10"/>
          </p:nvPr>
        </p:nvSpPr>
        <p:spPr/>
        <p:txBody>
          <a:bodyPr/>
          <a:lstStyle/>
          <a:p>
            <a:fld id="{33D64508-67D6-5848-9E7B-FFB085E9BE21}" type="datetimeFigureOut">
              <a:rPr lang="en-US" smtClean="0"/>
              <a:t>9/22/2026</a:t>
            </a:fld>
            <a:endParaRPr lang="en-US"/>
          </a:p>
        </p:txBody>
      </p:sp>
      <p:sp>
        <p:nvSpPr>
          <p:cNvPr id="4" name="Slide Number Placeholder 3">
            <a:extLst>
              <a:ext uri="{FF2B5EF4-FFF2-40B4-BE49-F238E27FC236}">
                <a16:creationId xmlns:a16="http://schemas.microsoft.com/office/drawing/2014/main" id="{EB506186-4D65-344D-499B-2BE45C05E31E}"/>
              </a:ext>
            </a:extLst>
          </p:cNvPr>
          <p:cNvSpPr>
            <a:spLocks noGrp="1"/>
          </p:cNvSpPr>
          <p:nvPr>
            <p:ph type="sldNum" sz="quarter" idx="11"/>
          </p:nvPr>
        </p:nvSpPr>
        <p:spPr/>
        <p:txBody>
          <a:bodyPr/>
          <a:lstStyle/>
          <a:p>
            <a:fld id="{C2366BF1-01A3-DE4E-B711-2A51A4916205}" type="slidenum">
              <a:rPr lang="en-US" smtClean="0"/>
              <a:t>‹#›</a:t>
            </a:fld>
            <a:endParaRPr lang="en-US"/>
          </a:p>
        </p:txBody>
      </p:sp>
    </p:spTree>
    <p:extLst>
      <p:ext uri="{BB962C8B-B14F-4D97-AF65-F5344CB8AC3E}">
        <p14:creationId xmlns:p14="http://schemas.microsoft.com/office/powerpoint/2010/main" val="117790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418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5A3F5-8274-97C0-94C1-CA612B3561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54F80A-4E7E-D1B1-B495-67B1C1BEA6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753E79-7EBB-383E-97FD-3BE4CF322039}"/>
              </a:ext>
            </a:extLst>
          </p:cNvPr>
          <p:cNvSpPr>
            <a:spLocks noGrp="1"/>
          </p:cNvSpPr>
          <p:nvPr>
            <p:ph type="dt" sz="half" idx="10"/>
          </p:nvPr>
        </p:nvSpPr>
        <p:spPr/>
        <p:txBody>
          <a:bodyPr/>
          <a:lstStyle/>
          <a:p>
            <a:fld id="{623B95EB-CAAB-41E3-A18D-D315B4E9B716}" type="datetimeFigureOut">
              <a:rPr lang="en-US" smtClean="0"/>
              <a:t>9/22/2026</a:t>
            </a:fld>
            <a:endParaRPr lang="en-US"/>
          </a:p>
        </p:txBody>
      </p:sp>
      <p:sp>
        <p:nvSpPr>
          <p:cNvPr id="5" name="Footer Placeholder 4">
            <a:extLst>
              <a:ext uri="{FF2B5EF4-FFF2-40B4-BE49-F238E27FC236}">
                <a16:creationId xmlns:a16="http://schemas.microsoft.com/office/drawing/2014/main" id="{637BDAD9-7148-9E3F-509A-8269779E8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1EC718-CF2B-94CE-60B0-03AA8644A47A}"/>
              </a:ext>
            </a:extLst>
          </p:cNvPr>
          <p:cNvSpPr>
            <a:spLocks noGrp="1"/>
          </p:cNvSpPr>
          <p:nvPr>
            <p:ph type="sldNum" sz="quarter" idx="12"/>
          </p:nvPr>
        </p:nvSpPr>
        <p:spPr/>
        <p:txBody>
          <a:bodyPr/>
          <a:lstStyle/>
          <a:p>
            <a:fld id="{C7409DA3-D5CF-4E22-AEAC-3996D651EC9F}" type="slidenum">
              <a:rPr lang="en-US" smtClean="0"/>
              <a:t>‹#›</a:t>
            </a:fld>
            <a:endParaRPr lang="en-US"/>
          </a:p>
        </p:txBody>
      </p:sp>
    </p:spTree>
    <p:extLst>
      <p:ext uri="{BB962C8B-B14F-4D97-AF65-F5344CB8AC3E}">
        <p14:creationId xmlns:p14="http://schemas.microsoft.com/office/powerpoint/2010/main" val="3299990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E693A-1CB4-0263-19E7-975414B3C5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FBFD5E-E934-6BCD-EAF7-F384E23DAE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37B214-D659-ABAC-429A-CFAB59076D3A}"/>
              </a:ext>
            </a:extLst>
          </p:cNvPr>
          <p:cNvSpPr>
            <a:spLocks noGrp="1"/>
          </p:cNvSpPr>
          <p:nvPr>
            <p:ph type="dt" sz="half" idx="10"/>
          </p:nvPr>
        </p:nvSpPr>
        <p:spPr/>
        <p:txBody>
          <a:bodyPr/>
          <a:lstStyle/>
          <a:p>
            <a:fld id="{623B95EB-CAAB-41E3-A18D-D315B4E9B716}" type="datetimeFigureOut">
              <a:rPr lang="en-US" smtClean="0"/>
              <a:t>9/22/2026</a:t>
            </a:fld>
            <a:endParaRPr lang="en-US"/>
          </a:p>
        </p:txBody>
      </p:sp>
      <p:sp>
        <p:nvSpPr>
          <p:cNvPr id="5" name="Footer Placeholder 4">
            <a:extLst>
              <a:ext uri="{FF2B5EF4-FFF2-40B4-BE49-F238E27FC236}">
                <a16:creationId xmlns:a16="http://schemas.microsoft.com/office/drawing/2014/main" id="{A7CA1387-34AD-39DD-3F38-2513578D09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0B8FFE-A6AC-A52D-966A-E43C99983D00}"/>
              </a:ext>
            </a:extLst>
          </p:cNvPr>
          <p:cNvSpPr>
            <a:spLocks noGrp="1"/>
          </p:cNvSpPr>
          <p:nvPr>
            <p:ph type="sldNum" sz="quarter" idx="12"/>
          </p:nvPr>
        </p:nvSpPr>
        <p:spPr/>
        <p:txBody>
          <a:bodyPr/>
          <a:lstStyle/>
          <a:p>
            <a:fld id="{C7409DA3-D5CF-4E22-AEAC-3996D651EC9F}" type="slidenum">
              <a:rPr lang="en-US" smtClean="0"/>
              <a:t>‹#›</a:t>
            </a:fld>
            <a:endParaRPr lang="en-US"/>
          </a:p>
        </p:txBody>
      </p:sp>
    </p:spTree>
    <p:extLst>
      <p:ext uri="{BB962C8B-B14F-4D97-AF65-F5344CB8AC3E}">
        <p14:creationId xmlns:p14="http://schemas.microsoft.com/office/powerpoint/2010/main" val="145141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B00DF6-E133-3A1D-9F7E-83ACCA6F8F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984FB6-2470-DF5B-31C9-8CF98A9C7D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D64508-67D6-5848-9E7B-FFB085E9BE21}" type="datetimeFigureOut">
              <a:rPr lang="en-US" smtClean="0"/>
              <a:t>9/22/2026</a:t>
            </a:fld>
            <a:endParaRPr lang="en-US"/>
          </a:p>
        </p:txBody>
      </p:sp>
      <p:sp>
        <p:nvSpPr>
          <p:cNvPr id="6" name="Slide Number Placeholder 5">
            <a:extLst>
              <a:ext uri="{FF2B5EF4-FFF2-40B4-BE49-F238E27FC236}">
                <a16:creationId xmlns:a16="http://schemas.microsoft.com/office/drawing/2014/main" id="{A6ED222B-2236-11E4-4C52-CEEF20166D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366BF1-01A3-DE4E-B711-2A51A4916205}" type="slidenum">
              <a:rPr lang="en-US" smtClean="0"/>
              <a:t>‹#›</a:t>
            </a:fld>
            <a:endParaRPr lang="en-US"/>
          </a:p>
        </p:txBody>
      </p:sp>
      <p:sp>
        <p:nvSpPr>
          <p:cNvPr id="7" name="Rectangle 6">
            <a:extLst>
              <a:ext uri="{FF2B5EF4-FFF2-40B4-BE49-F238E27FC236}">
                <a16:creationId xmlns:a16="http://schemas.microsoft.com/office/drawing/2014/main" id="{F9EB828A-54F8-54C7-50D9-002CBECCCF5E}"/>
              </a:ext>
            </a:extLst>
          </p:cNvPr>
          <p:cNvSpPr/>
          <p:nvPr userDrawn="1"/>
        </p:nvSpPr>
        <p:spPr>
          <a:xfrm>
            <a:off x="0" y="0"/>
            <a:ext cx="12210167" cy="6891801"/>
          </a:xfrm>
          <a:prstGeom prst="rect">
            <a:avLst/>
          </a:prstGeom>
          <a:solidFill>
            <a:srgbClr val="0A2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574518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3A1B4-6C1D-577B-428F-7895439E9BA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8D5E3BD-81D5-340F-875D-4967946FCB2A}"/>
              </a:ext>
            </a:extLst>
          </p:cNvPr>
          <p:cNvSpPr/>
          <p:nvPr/>
        </p:nvSpPr>
        <p:spPr>
          <a:xfrm>
            <a:off x="5979885" y="6020923"/>
            <a:ext cx="5895361"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Figure caption</a:t>
            </a:r>
          </a:p>
        </p:txBody>
      </p:sp>
      <p:sp>
        <p:nvSpPr>
          <p:cNvPr id="11" name="TextBox 10">
            <a:extLst>
              <a:ext uri="{FF2B5EF4-FFF2-40B4-BE49-F238E27FC236}">
                <a16:creationId xmlns:a16="http://schemas.microsoft.com/office/drawing/2014/main" id="{8BE3861F-C32D-89FB-FC87-FE8B3E8CCDC2}"/>
              </a:ext>
            </a:extLst>
          </p:cNvPr>
          <p:cNvSpPr txBox="1"/>
          <p:nvPr/>
        </p:nvSpPr>
        <p:spPr>
          <a:xfrm>
            <a:off x="178418" y="1394302"/>
            <a:ext cx="5075753" cy="526297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Key Research Result/Scientific Development: </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[Replace with a high-level overview of the key result or scientific advancement. You might address 1-2 of the following </a:t>
            </a:r>
            <a:r>
              <a:rPr kumimoji="0" lang="en-US" sz="1600" b="0" i="0" u="sng"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using limited text</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What did we learn and/or discover about the Earth system that we did not know before?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Did we learn something that we already knew, but in a different way? If so, how is it new or different?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How is the development different and/or better than what we currently have?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What does the new knowledge, insight, method, or advance allow us to know/do that we did/could not before?]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Significance: </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[Replace with optional statement: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What is the overall importance for Earth system science?]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[Additional talking points and details should be placed in the slide notes section]</a:t>
            </a:r>
          </a:p>
        </p:txBody>
      </p:sp>
      <p:sp>
        <p:nvSpPr>
          <p:cNvPr id="13" name="TextBox 12">
            <a:extLst>
              <a:ext uri="{FF2B5EF4-FFF2-40B4-BE49-F238E27FC236}">
                <a16:creationId xmlns:a16="http://schemas.microsoft.com/office/drawing/2014/main" id="{2F7CCDF4-9BF9-6DA6-ED5F-B5C372EC0E0E}"/>
              </a:ext>
            </a:extLst>
          </p:cNvPr>
          <p:cNvSpPr txBox="1"/>
          <p:nvPr/>
        </p:nvSpPr>
        <p:spPr>
          <a:xfrm>
            <a:off x="5979885" y="2748518"/>
            <a:ext cx="5515430" cy="1815882"/>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[Replace with 1-2 key images that demonstrate the highlighted research result or scientific advance.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You do </a:t>
            </a:r>
            <a:r>
              <a:rPr kumimoji="0" lang="en-US" sz="1600" b="0" i="0" u="sng"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not</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need to use a 2-column layout. You can adjust the position of the summary, image(s), and caption sections if your graphics have a larger horizontal span.]</a:t>
            </a:r>
            <a:endParaRPr kumimoji="0" lang="en-US" sz="1800" b="0" i="0" u="none" strike="noStrike" kern="1200" cap="none" spc="0" normalizeH="0" baseline="0" noProof="0" dirty="0">
              <a:ln>
                <a:noFill/>
              </a:ln>
              <a:solidFill>
                <a:srgbClr val="FFC000"/>
              </a:solidFill>
              <a:effectLst/>
              <a:uLnTx/>
              <a:uFillTx/>
              <a:latin typeface="Aptos" panose="02110004020202020204"/>
              <a:ea typeface="+mn-ea"/>
              <a:cs typeface="+mn-cs"/>
            </a:endParaRPr>
          </a:p>
        </p:txBody>
      </p:sp>
      <p:sp>
        <p:nvSpPr>
          <p:cNvPr id="15" name="Title 1">
            <a:extLst>
              <a:ext uri="{FF2B5EF4-FFF2-40B4-BE49-F238E27FC236}">
                <a16:creationId xmlns:a16="http://schemas.microsoft.com/office/drawing/2014/main" id="{DB9862C8-BA3A-D003-AE3A-72F5B2F2F250}"/>
              </a:ext>
            </a:extLst>
          </p:cNvPr>
          <p:cNvSpPr txBox="1">
            <a:spLocks/>
          </p:cNvSpPr>
          <p:nvPr/>
        </p:nvSpPr>
        <p:spPr>
          <a:xfrm>
            <a:off x="1424762" y="227017"/>
            <a:ext cx="10590029" cy="726424"/>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Title (Verdana 24)</a:t>
            </a:r>
          </a:p>
          <a:p>
            <a:pPr marL="0" marR="0" lvl="0" indent="0" algn="l" defTabSz="914400" rtl="0" eaLnBrk="1" fontAlgn="auto" latinLnBrk="0" hangingPunct="1">
              <a:lnSpc>
                <a:spcPct val="90000"/>
              </a:lnSpc>
              <a:spcBef>
                <a:spcPts val="6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Principal Investigator Name and Institutional Affiliation (Verdana 16)</a:t>
            </a:r>
          </a:p>
        </p:txBody>
      </p:sp>
    </p:spTree>
    <p:extLst>
      <p:ext uri="{BB962C8B-B14F-4D97-AF65-F5344CB8AC3E}">
        <p14:creationId xmlns:p14="http://schemas.microsoft.com/office/powerpoint/2010/main" val="2362595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31D7E-BAD0-882F-F948-9C5718E7A20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2CD1875-E0DD-76BE-E26E-ADA4FD7D46F2}"/>
              </a:ext>
            </a:extLst>
          </p:cNvPr>
          <p:cNvGrpSpPr>
            <a:grpSpLocks noChangeAspect="1"/>
          </p:cNvGrpSpPr>
          <p:nvPr/>
        </p:nvGrpSpPr>
        <p:grpSpPr>
          <a:xfrm>
            <a:off x="5546558" y="1521113"/>
            <a:ext cx="6620042" cy="5327361"/>
            <a:chOff x="5435600" y="1431823"/>
            <a:chExt cx="6731000" cy="5416652"/>
          </a:xfrm>
        </p:grpSpPr>
        <p:sp>
          <p:nvSpPr>
            <p:cNvPr id="3" name="Rectangle 2">
              <a:extLst>
                <a:ext uri="{FF2B5EF4-FFF2-40B4-BE49-F238E27FC236}">
                  <a16:creationId xmlns:a16="http://schemas.microsoft.com/office/drawing/2014/main" id="{88214850-76D7-3E7C-6E35-FAC9D28E910C}"/>
                </a:ext>
              </a:extLst>
            </p:cNvPr>
            <p:cNvSpPr/>
            <p:nvPr/>
          </p:nvSpPr>
          <p:spPr>
            <a:xfrm>
              <a:off x="5435600" y="1431823"/>
              <a:ext cx="6731000" cy="5394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DF6B37C7-8601-7D04-8AF7-78EB2DF0462D}"/>
                </a:ext>
              </a:extLst>
            </p:cNvPr>
            <p:cNvPicPr>
              <a:picLocks noChangeAspect="1"/>
            </p:cNvPicPr>
            <p:nvPr/>
          </p:nvPicPr>
          <p:blipFill>
            <a:blip r:embed="rId3"/>
            <a:stretch>
              <a:fillRect/>
            </a:stretch>
          </p:blipFill>
          <p:spPr>
            <a:xfrm>
              <a:off x="5435600" y="1482313"/>
              <a:ext cx="6692900" cy="5366162"/>
            </a:xfrm>
            <a:prstGeom prst="rect">
              <a:avLst/>
            </a:prstGeom>
            <a:solidFill>
              <a:schemeClr val="bg1"/>
            </a:solidFill>
          </p:spPr>
        </p:pic>
      </p:grpSp>
      <p:sp>
        <p:nvSpPr>
          <p:cNvPr id="5" name="TextBox 4">
            <a:extLst>
              <a:ext uri="{FF2B5EF4-FFF2-40B4-BE49-F238E27FC236}">
                <a16:creationId xmlns:a16="http://schemas.microsoft.com/office/drawing/2014/main" id="{F2BEA7E9-580C-45FD-ADAD-36A13E11B09A}"/>
              </a:ext>
            </a:extLst>
          </p:cNvPr>
          <p:cNvSpPr txBox="1"/>
          <p:nvPr/>
        </p:nvSpPr>
        <p:spPr>
          <a:xfrm>
            <a:off x="227173" y="1566152"/>
            <a:ext cx="4709043" cy="3539430"/>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Verdana"/>
                <a:ea typeface="Verdana"/>
                <a:cs typeface="Verdana" panose="020B0604030504040204" pitchFamily="34" charset="0"/>
              </a:rPr>
              <a:t>Key Research Results: </a:t>
            </a:r>
            <a:r>
              <a:rPr kumimoji="0" lang="en-US" sz="1600" b="0" i="0" u="none" strike="noStrike" kern="1200" cap="none" spc="0" normalizeH="0" baseline="0" noProof="0" dirty="0">
                <a:ln>
                  <a:noFill/>
                </a:ln>
                <a:solidFill>
                  <a:prstClr val="white"/>
                </a:solidFill>
                <a:effectLst/>
                <a:uLnTx/>
                <a:uFillTx/>
                <a:latin typeface="Verdana"/>
                <a:ea typeface="Verdana"/>
                <a:cs typeface="Verdana" panose="020B0604030504040204" pitchFamily="34" charset="0"/>
              </a:rPr>
              <a:t>Significant convective activity early during the development of atmospheric rivers (ARs) has the following effects: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a:ea typeface="Verdana"/>
              <a:cs typeface="Verdana" panose="020B060403050404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white"/>
                </a:solidFill>
                <a:effectLst/>
                <a:uLnTx/>
                <a:uFillTx/>
                <a:latin typeface="Verdana"/>
                <a:ea typeface="Verdana"/>
                <a:cs typeface="Verdana" panose="020B0604030504040204" pitchFamily="34" charset="0"/>
              </a:rPr>
              <a:t>Does not deprive ARs from moisture where/when it occurs or downstream as the system matures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prstClr val="white"/>
              </a:solidFill>
              <a:effectLst/>
              <a:uLnTx/>
              <a:uFillTx/>
              <a:latin typeface="Verdana"/>
              <a:ea typeface="Verdana"/>
              <a:cs typeface="Verdana" panose="020B060403050404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white"/>
                </a:solidFill>
                <a:effectLst/>
                <a:uLnTx/>
                <a:uFillTx/>
                <a:latin typeface="Verdana"/>
                <a:ea typeface="Verdana"/>
                <a:cs typeface="Verdana" panose="020B0604030504040204" pitchFamily="34" charset="0"/>
              </a:rPr>
              <a:t>Impacts surface winds and AR strength when quantifying transport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prstClr val="white"/>
              </a:solidFill>
              <a:effectLst/>
              <a:uLnTx/>
              <a:uFillTx/>
              <a:latin typeface="Verdana"/>
              <a:ea typeface="Verdana"/>
              <a:cs typeface="Verdana" panose="020B060403050404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white"/>
                </a:solidFill>
                <a:effectLst/>
                <a:uLnTx/>
                <a:uFillTx/>
                <a:latin typeface="Verdana"/>
                <a:ea typeface="Verdana"/>
                <a:cs typeface="Verdana" panose="020B0604030504040204" pitchFamily="34" charset="0"/>
              </a:rPr>
              <a:t>Causes greater precipitation production for ARs throughout their full lifecycle</a:t>
            </a:r>
          </a:p>
        </p:txBody>
      </p:sp>
      <p:sp>
        <p:nvSpPr>
          <p:cNvPr id="6" name="TextBox 5">
            <a:extLst>
              <a:ext uri="{FF2B5EF4-FFF2-40B4-BE49-F238E27FC236}">
                <a16:creationId xmlns:a16="http://schemas.microsoft.com/office/drawing/2014/main" id="{CF5ED601-B3D6-1925-EE85-A57E2C8184A4}"/>
              </a:ext>
            </a:extLst>
          </p:cNvPr>
          <p:cNvSpPr txBox="1"/>
          <p:nvPr/>
        </p:nvSpPr>
        <p:spPr>
          <a:xfrm>
            <a:off x="1350613" y="141525"/>
            <a:ext cx="10540194" cy="11541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Does Convection in Developing Atmospheric Rivers affect Rain Production Downstream as they Mature?</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Catherine Naud, Columbia University/NASA-GISS</a:t>
            </a:r>
          </a:p>
        </p:txBody>
      </p:sp>
      <p:sp>
        <p:nvSpPr>
          <p:cNvPr id="7" name="TextBox 6">
            <a:extLst>
              <a:ext uri="{FF2B5EF4-FFF2-40B4-BE49-F238E27FC236}">
                <a16:creationId xmlns:a16="http://schemas.microsoft.com/office/drawing/2014/main" id="{1BAB9734-7BF3-FEAB-1394-119C71510D89}"/>
              </a:ext>
            </a:extLst>
          </p:cNvPr>
          <p:cNvSpPr txBox="1"/>
          <p:nvPr/>
        </p:nvSpPr>
        <p:spPr>
          <a:xfrm>
            <a:off x="227173" y="5953128"/>
            <a:ext cx="521428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Along filament </a:t>
            </a:r>
            <a:r>
              <a:rPr kumimoji="0" lang="en-US" sz="12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differences in </a:t>
            </a:r>
            <a:r>
              <a:rPr kumimoji="0" lang="en-US" sz="12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(top)</a:t>
            </a:r>
            <a:r>
              <a:rPr kumimoji="0" lang="en-US" sz="12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 integrated water vapor</a:t>
            </a:r>
            <a:r>
              <a:rPr kumimoji="0" lang="en-US" sz="12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(IWV, i.e., moisture) and (bottom) </a:t>
            </a:r>
            <a:r>
              <a:rPr kumimoji="0" lang="en-US" sz="12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integrated winds </a:t>
            </a:r>
            <a:r>
              <a:rPr kumimoji="0" lang="en-US" sz="12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between ARs with appreciable convection when first forming and those without. (left) ARs near the formation time and (right) later in life.</a:t>
            </a:r>
          </a:p>
        </p:txBody>
      </p:sp>
    </p:spTree>
    <p:extLst>
      <p:ext uri="{BB962C8B-B14F-4D97-AF65-F5344CB8AC3E}">
        <p14:creationId xmlns:p14="http://schemas.microsoft.com/office/powerpoint/2010/main" val="2144663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F88A9-889B-84FE-E180-9002D02F74D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6C321E0-39EB-B4BF-1262-F5E14E8470EC}"/>
              </a:ext>
            </a:extLst>
          </p:cNvPr>
          <p:cNvSpPr txBox="1"/>
          <p:nvPr/>
        </p:nvSpPr>
        <p:spPr>
          <a:xfrm>
            <a:off x="1350613" y="141525"/>
            <a:ext cx="10540194" cy="11541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Snow Water Equivalent Synthetic Aperture Radar and Radiometer (SWESARR) Data Processing</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a:ea typeface="Verdana"/>
                <a:cs typeface="Verdana" panose="020B0604030504040204" pitchFamily="34" charset="0"/>
              </a:rPr>
              <a:t>Michael Durand, Ohio State University</a:t>
            </a:r>
          </a:p>
        </p:txBody>
      </p:sp>
      <p:grpSp>
        <p:nvGrpSpPr>
          <p:cNvPr id="8" name="Group 7">
            <a:extLst>
              <a:ext uri="{FF2B5EF4-FFF2-40B4-BE49-F238E27FC236}">
                <a16:creationId xmlns:a16="http://schemas.microsoft.com/office/drawing/2014/main" id="{86DA810E-9308-060A-54D2-4043A16D4B9B}"/>
              </a:ext>
            </a:extLst>
          </p:cNvPr>
          <p:cNvGrpSpPr/>
          <p:nvPr/>
        </p:nvGrpSpPr>
        <p:grpSpPr>
          <a:xfrm>
            <a:off x="4392584" y="1414131"/>
            <a:ext cx="7718041" cy="5339565"/>
            <a:chOff x="3436756" y="1536915"/>
            <a:chExt cx="7488250" cy="5321085"/>
          </a:xfrm>
        </p:grpSpPr>
        <p:pic>
          <p:nvPicPr>
            <p:cNvPr id="9" name="Picture 8" descr="Timeline&#10;&#10;AI-generated content may be incorrect.">
              <a:extLst>
                <a:ext uri="{FF2B5EF4-FFF2-40B4-BE49-F238E27FC236}">
                  <a16:creationId xmlns:a16="http://schemas.microsoft.com/office/drawing/2014/main" id="{5174D58F-CCCF-71E3-7E55-CD940375458F}"/>
                </a:ext>
              </a:extLst>
            </p:cNvPr>
            <p:cNvPicPr>
              <a:picLocks noChangeAspect="1"/>
            </p:cNvPicPr>
            <p:nvPr/>
          </p:nvPicPr>
          <p:blipFill>
            <a:blip r:embed="rId3"/>
            <a:stretch>
              <a:fillRect/>
            </a:stretch>
          </p:blipFill>
          <p:spPr>
            <a:xfrm>
              <a:off x="3436756" y="1536915"/>
              <a:ext cx="7488250" cy="5321085"/>
            </a:xfrm>
            <a:prstGeom prst="rect">
              <a:avLst/>
            </a:prstGeom>
          </p:spPr>
        </p:pic>
        <p:sp>
          <p:nvSpPr>
            <p:cNvPr id="10" name="Rectangle 9">
              <a:extLst>
                <a:ext uri="{FF2B5EF4-FFF2-40B4-BE49-F238E27FC236}">
                  <a16:creationId xmlns:a16="http://schemas.microsoft.com/office/drawing/2014/main" id="{7FE638C9-0A5E-33A4-A430-48386F725BA6}"/>
                </a:ext>
              </a:extLst>
            </p:cNvPr>
            <p:cNvSpPr/>
            <p:nvPr/>
          </p:nvSpPr>
          <p:spPr>
            <a:xfrm>
              <a:off x="3445774" y="1547510"/>
              <a:ext cx="154982" cy="1175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11" name="TextBox 10">
            <a:extLst>
              <a:ext uri="{FF2B5EF4-FFF2-40B4-BE49-F238E27FC236}">
                <a16:creationId xmlns:a16="http://schemas.microsoft.com/office/drawing/2014/main" id="{40648682-1493-E44D-9035-300A9A4D8A60}"/>
              </a:ext>
            </a:extLst>
          </p:cNvPr>
          <p:cNvSpPr txBox="1"/>
          <p:nvPr/>
        </p:nvSpPr>
        <p:spPr>
          <a:xfrm>
            <a:off x="208631" y="2007429"/>
            <a:ext cx="3738336"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Verdana"/>
                <a:ea typeface="Verdana"/>
                <a:cs typeface="+mn-cs"/>
              </a:rPr>
              <a:t>Key Result: </a:t>
            </a:r>
            <a:r>
              <a:rPr kumimoji="0" lang="en-US" sz="1600" b="0" i="0" u="none" strike="noStrike" kern="1200" cap="none" spc="0" normalizeH="0" baseline="0" noProof="0" dirty="0">
                <a:ln>
                  <a:noFill/>
                </a:ln>
                <a:solidFill>
                  <a:prstClr val="white"/>
                </a:solidFill>
                <a:effectLst/>
                <a:uLnTx/>
                <a:uFillTx/>
                <a:latin typeface="Verdana"/>
                <a:ea typeface="Verdana"/>
                <a:cs typeface="Arial"/>
              </a:rPr>
              <a:t>First science-ready, SWESARR data for SnowEx Grand Mesa, CO (2019-2020)--and soon-- Fairbanks and North Slope, Alaska (2023)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Verdana"/>
                <a:ea typeface="Verdana"/>
                <a:cs typeface="+mn-cs"/>
              </a:rPr>
              <a:t>Significance: </a:t>
            </a:r>
            <a:r>
              <a:rPr kumimoji="0" lang="en-US" sz="1600" b="0" i="0" u="none" strike="noStrike" kern="1200" cap="none" spc="0" normalizeH="0" baseline="0" noProof="0" dirty="0">
                <a:ln>
                  <a:noFill/>
                </a:ln>
                <a:solidFill>
                  <a:prstClr val="white"/>
                </a:solidFill>
                <a:effectLst/>
                <a:uLnTx/>
                <a:uFillTx/>
                <a:latin typeface="Verdana"/>
                <a:ea typeface="Verdana"/>
                <a:cs typeface="Arial"/>
              </a:rPr>
              <a:t>The SnowEx data can now be used as intended to improve multi-frequency, active/passive SWE retrieval algorithms and satellite snow mission concepts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24320DF1-1ED0-31A2-AC9B-9BE93A83C03C}"/>
              </a:ext>
            </a:extLst>
          </p:cNvPr>
          <p:cNvSpPr/>
          <p:nvPr/>
        </p:nvSpPr>
        <p:spPr>
          <a:xfrm>
            <a:off x="4397789" y="5565340"/>
            <a:ext cx="154982" cy="1175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5539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46DE3-86CB-94FE-3968-9C8DE2E8D21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19668B8-A890-A7FE-EB8A-86CBD843459D}"/>
              </a:ext>
            </a:extLst>
          </p:cNvPr>
          <p:cNvSpPr txBox="1"/>
          <p:nvPr/>
        </p:nvSpPr>
        <p:spPr>
          <a:xfrm>
            <a:off x="1350612" y="141525"/>
            <a:ext cx="10841387" cy="11541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C000"/>
                </a:solidFill>
                <a:effectLst/>
                <a:uLnTx/>
                <a:uFillTx/>
                <a:latin typeface="Arial"/>
                <a:ea typeface="+mn-ea"/>
                <a:cs typeface="Arial"/>
              </a:rPr>
              <a:t>Using GMI Brightness Temperatures to Monitor Global Distribution of Hydrometeor Species</a:t>
            </a:r>
            <a:endParaRPr kumimoji="0" lang="en-US" sz="24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Daniel J. Cecil, NASA MSFC and Michael B. Solomon, Univ. of Alabama in Huntsville</a:t>
            </a:r>
          </a:p>
        </p:txBody>
      </p:sp>
      <p:pic>
        <p:nvPicPr>
          <p:cNvPr id="9" name="Picture 8">
            <a:extLst>
              <a:ext uri="{FF2B5EF4-FFF2-40B4-BE49-F238E27FC236}">
                <a16:creationId xmlns:a16="http://schemas.microsoft.com/office/drawing/2014/main" id="{4B833DE8-09D5-5B60-5269-29A7E6D0626B}"/>
              </a:ext>
            </a:extLst>
          </p:cNvPr>
          <p:cNvPicPr>
            <a:picLocks noChangeAspect="1"/>
          </p:cNvPicPr>
          <p:nvPr/>
        </p:nvPicPr>
        <p:blipFill>
          <a:blip r:embed="rId3"/>
          <a:srcRect t="67227"/>
          <a:stretch/>
        </p:blipFill>
        <p:spPr>
          <a:xfrm>
            <a:off x="110212" y="1672668"/>
            <a:ext cx="8570116" cy="4439171"/>
          </a:xfrm>
          <a:prstGeom prst="rect">
            <a:avLst/>
          </a:prstGeom>
        </p:spPr>
      </p:pic>
      <p:sp>
        <p:nvSpPr>
          <p:cNvPr id="11" name="TextBox 10">
            <a:extLst>
              <a:ext uri="{FF2B5EF4-FFF2-40B4-BE49-F238E27FC236}">
                <a16:creationId xmlns:a16="http://schemas.microsoft.com/office/drawing/2014/main" id="{6B74FDB4-50C8-49F0-C871-6558889F6D5E}"/>
              </a:ext>
            </a:extLst>
          </p:cNvPr>
          <p:cNvSpPr txBox="1"/>
          <p:nvPr/>
        </p:nvSpPr>
        <p:spPr>
          <a:xfrm>
            <a:off x="78315" y="6166895"/>
            <a:ext cx="7182032" cy="584775"/>
          </a:xfrm>
          <a:prstGeom prst="rect">
            <a:avLst/>
          </a:prstGeom>
          <a:noFill/>
          <a:ln>
            <a:noFill/>
          </a:ln>
        </p:spPr>
        <p:txBody>
          <a:bodyPr wrap="square" lIns="91440" tIns="45720" rIns="91440" bIns="45720" anchor="t">
            <a:spAutoFit/>
          </a:bodyPr>
          <a:lstStyle/>
          <a:p>
            <a:pPr marL="0" marR="0" lvl="0" indent="0" algn="l" defTabSz="914400" rtl="0" eaLnBrk="1" fontAlgn="base" latinLnBrk="0" hangingPunct="1">
              <a:lnSpc>
                <a:spcPct val="100000"/>
              </a:lnSpc>
              <a:spcBef>
                <a:spcPts val="0"/>
              </a:spcBef>
              <a:spcAft>
                <a:spcPts val="20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The percentage of precipitation associated with hail-producing storms relative to the total precipitation at a given point</a:t>
            </a:r>
          </a:p>
        </p:txBody>
      </p:sp>
      <p:sp>
        <p:nvSpPr>
          <p:cNvPr id="13" name="TextBox 12">
            <a:extLst>
              <a:ext uri="{FF2B5EF4-FFF2-40B4-BE49-F238E27FC236}">
                <a16:creationId xmlns:a16="http://schemas.microsoft.com/office/drawing/2014/main" id="{3F6132B2-9D8C-C982-3EC6-866C28915683}"/>
              </a:ext>
            </a:extLst>
          </p:cNvPr>
          <p:cNvSpPr txBox="1"/>
          <p:nvPr/>
        </p:nvSpPr>
        <p:spPr>
          <a:xfrm>
            <a:off x="8879642" y="1725833"/>
            <a:ext cx="3202146" cy="4185761"/>
          </a:xfrm>
          <a:prstGeom prst="rect">
            <a:avLst/>
          </a:prstGeom>
          <a:noFill/>
          <a:ln>
            <a:noFill/>
          </a:ln>
        </p:spPr>
        <p:txBody>
          <a:bodyPr wrap="square" lIns="91440" tIns="45720" rIns="91440" bIns="45720" anchor="t">
            <a:spAutoFit/>
          </a:body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1600" b="1"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Arial"/>
              </a:rPr>
              <a:t>Key Discovery/Advance</a:t>
            </a:r>
            <a:r>
              <a:rPr kumimoji="0" lang="en-US" sz="16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Arial"/>
              </a:rPr>
              <a:t>: </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An updated methodology is presented for </a:t>
            </a:r>
            <a:r>
              <a:rPr kumimoji="0" lang="en-US" sz="16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Arial"/>
              </a:rPr>
              <a:t>identifying hydrometeor species</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 using brightness temperatures from the Global Precipitation Measurement (GPM) Microwave Imager (GMI)</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Arial"/>
              </a:rPr>
              <a:t>Up to 5% of precipitation is associated with hail-producing storms</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 over continental regions associated with strong convection (vertical motions), like the Great Planes over the Central US</a:t>
            </a:r>
          </a:p>
        </p:txBody>
      </p:sp>
    </p:spTree>
    <p:extLst>
      <p:ext uri="{BB962C8B-B14F-4D97-AF65-F5344CB8AC3E}">
        <p14:creationId xmlns:p14="http://schemas.microsoft.com/office/powerpoint/2010/main" val="2195351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04CD8-CE54-F457-8EBE-57110D75F65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DC0B0FD-36C3-3D6B-709B-6882150569F1}"/>
              </a:ext>
            </a:extLst>
          </p:cNvPr>
          <p:cNvSpPr txBox="1"/>
          <p:nvPr/>
        </p:nvSpPr>
        <p:spPr>
          <a:xfrm>
            <a:off x="1350613" y="141525"/>
            <a:ext cx="10540194" cy="11541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SASSIE Confirms Importance of Salinity for Arctic Sea Ice with Satellite, Suborbital Data, and Models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Peter </a:t>
            </a:r>
            <a:r>
              <a:rPr kumimoji="0" lang="en-US" sz="16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Gaube</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(UW) and SASSIE Team</a:t>
            </a:r>
          </a:p>
        </p:txBody>
      </p:sp>
      <p:pic>
        <p:nvPicPr>
          <p:cNvPr id="9" name="Picture 8">
            <a:extLst>
              <a:ext uri="{FF2B5EF4-FFF2-40B4-BE49-F238E27FC236}">
                <a16:creationId xmlns:a16="http://schemas.microsoft.com/office/drawing/2014/main" id="{EFD961C7-F8CE-9886-7881-CE829F151241}"/>
              </a:ext>
            </a:extLst>
          </p:cNvPr>
          <p:cNvPicPr>
            <a:picLocks noChangeAspect="1"/>
          </p:cNvPicPr>
          <p:nvPr/>
        </p:nvPicPr>
        <p:blipFill>
          <a:blip r:embed="rId3"/>
          <a:srcRect t="14743"/>
          <a:stretch>
            <a:fillRect/>
          </a:stretch>
        </p:blipFill>
        <p:spPr>
          <a:xfrm>
            <a:off x="657446" y="1582169"/>
            <a:ext cx="10877107" cy="5275831"/>
          </a:xfrm>
          <a:prstGeom prst="rect">
            <a:avLst/>
          </a:prstGeom>
        </p:spPr>
      </p:pic>
      <p:pic>
        <p:nvPicPr>
          <p:cNvPr id="11" name="Picture 10">
            <a:extLst>
              <a:ext uri="{FF2B5EF4-FFF2-40B4-BE49-F238E27FC236}">
                <a16:creationId xmlns:a16="http://schemas.microsoft.com/office/drawing/2014/main" id="{9FE54C53-BD08-3286-B6F7-5341A5776AE8}"/>
              </a:ext>
            </a:extLst>
          </p:cNvPr>
          <p:cNvPicPr>
            <a:picLocks noChangeAspect="1"/>
          </p:cNvPicPr>
          <p:nvPr/>
        </p:nvPicPr>
        <p:blipFill>
          <a:blip r:embed="rId3"/>
          <a:srcRect l="85739" t="1455" b="75462"/>
          <a:stretch>
            <a:fillRect/>
          </a:stretch>
        </p:blipFill>
        <p:spPr>
          <a:xfrm>
            <a:off x="9964871" y="716236"/>
            <a:ext cx="1569682" cy="1445385"/>
          </a:xfrm>
          <a:prstGeom prst="rect">
            <a:avLst/>
          </a:prstGeom>
        </p:spPr>
      </p:pic>
      <p:pic>
        <p:nvPicPr>
          <p:cNvPr id="13" name="Picture 12">
            <a:extLst>
              <a:ext uri="{FF2B5EF4-FFF2-40B4-BE49-F238E27FC236}">
                <a16:creationId xmlns:a16="http://schemas.microsoft.com/office/drawing/2014/main" id="{46081479-08C6-CB4D-DC06-D25BFECBC0BE}"/>
              </a:ext>
            </a:extLst>
          </p:cNvPr>
          <p:cNvPicPr>
            <a:picLocks noChangeAspect="1"/>
          </p:cNvPicPr>
          <p:nvPr/>
        </p:nvPicPr>
        <p:blipFill>
          <a:blip r:embed="rId3"/>
          <a:srcRect t="14743" r="96399" b="80470"/>
          <a:stretch>
            <a:fillRect/>
          </a:stretch>
        </p:blipFill>
        <p:spPr>
          <a:xfrm>
            <a:off x="9769054" y="716236"/>
            <a:ext cx="391633" cy="296250"/>
          </a:xfrm>
          <a:prstGeom prst="rect">
            <a:avLst/>
          </a:prstGeom>
        </p:spPr>
      </p:pic>
    </p:spTree>
    <p:extLst>
      <p:ext uri="{BB962C8B-B14F-4D97-AF65-F5344CB8AC3E}">
        <p14:creationId xmlns:p14="http://schemas.microsoft.com/office/powerpoint/2010/main" val="3882116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371CB-6620-2CF6-1CBF-DEDFA826628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CC84CD2-F3D0-8C8D-E412-F68F0662BD6C}"/>
              </a:ext>
            </a:extLst>
          </p:cNvPr>
          <p:cNvSpPr txBox="1"/>
          <p:nvPr/>
        </p:nvSpPr>
        <p:spPr>
          <a:xfrm>
            <a:off x="1350612" y="141525"/>
            <a:ext cx="10841387"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C000"/>
                </a:solidFill>
                <a:effectLst/>
                <a:uLnTx/>
                <a:uFillTx/>
                <a:latin typeface="Arial"/>
                <a:ea typeface="+mn-ea"/>
                <a:cs typeface="Arial"/>
              </a:rPr>
              <a:t>National Ocean Science Bowl 2026 is a Wrap</a:t>
            </a:r>
            <a:endParaRPr kumimoji="0" lang="en-US" sz="24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Nick Rome, Center for Ocean Leadership</a:t>
            </a:r>
          </a:p>
        </p:txBody>
      </p:sp>
      <p:sp>
        <p:nvSpPr>
          <p:cNvPr id="3" name="TextBox 2">
            <a:extLst>
              <a:ext uri="{FF2B5EF4-FFF2-40B4-BE49-F238E27FC236}">
                <a16:creationId xmlns:a16="http://schemas.microsoft.com/office/drawing/2014/main" id="{82290ED9-E14A-06A6-E0C1-8DA975A58CF4}"/>
              </a:ext>
            </a:extLst>
          </p:cNvPr>
          <p:cNvSpPr txBox="1"/>
          <p:nvPr/>
        </p:nvSpPr>
        <p:spPr>
          <a:xfrm>
            <a:off x="345783" y="1492581"/>
            <a:ext cx="3206478" cy="4524315"/>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Verdana"/>
                <a:ea typeface="Verdana"/>
                <a:cs typeface="+mn-cs"/>
              </a:rPr>
              <a:t>Description</a:t>
            </a:r>
            <a:r>
              <a:rPr kumimoji="0" lang="en-US" sz="1600" b="0" i="0" u="none" strike="noStrike" kern="1200" cap="none" spc="0" normalizeH="0" baseline="0" noProof="0" dirty="0">
                <a:ln>
                  <a:noFill/>
                </a:ln>
                <a:solidFill>
                  <a:prstClr val="white"/>
                </a:solidFill>
                <a:effectLst/>
                <a:uLnTx/>
                <a:uFillTx/>
                <a:latin typeface="Verdana"/>
                <a:ea typeface="Verdana"/>
                <a:cs typeface="+mn-cs"/>
              </a:rPr>
              <a:t>: The NOSB is an academic competition and program that has been running for 28 years. It introduces high school students to and engaging them in ocean science, preparing them for ocean science-related and other STEM careers.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a:ea typeface="Verdana"/>
                <a:cs typeface="Verdana" panose="020B0604030504040204" pitchFamily="34" charset="0"/>
              </a:rPr>
              <a:t>This year there were 15 regional competitions with 176 teams and 874 students, with the theme “Ocean Conservation: Connecting Science and Stewardship for a Healthy Ocean”</a:t>
            </a:r>
          </a:p>
        </p:txBody>
      </p:sp>
      <p:pic>
        <p:nvPicPr>
          <p:cNvPr id="5" name="Picture 4" descr="Graphical user interface, application&#10;&#10;AI-generated content may be incorrect.">
            <a:extLst>
              <a:ext uri="{FF2B5EF4-FFF2-40B4-BE49-F238E27FC236}">
                <a16:creationId xmlns:a16="http://schemas.microsoft.com/office/drawing/2014/main" id="{0F9471C5-936C-388D-AAE7-D632EF4EBD01}"/>
              </a:ext>
            </a:extLst>
          </p:cNvPr>
          <p:cNvPicPr>
            <a:picLocks noChangeAspect="1"/>
          </p:cNvPicPr>
          <p:nvPr/>
        </p:nvPicPr>
        <p:blipFill>
          <a:blip r:embed="rId3"/>
          <a:srcRect l="9150" t="5958" r="10350" b="11069"/>
          <a:stretch>
            <a:fillRect/>
          </a:stretch>
        </p:blipFill>
        <p:spPr>
          <a:xfrm>
            <a:off x="6446732" y="1487217"/>
            <a:ext cx="2902156" cy="4522062"/>
          </a:xfrm>
          <a:prstGeom prst="rect">
            <a:avLst/>
          </a:prstGeom>
        </p:spPr>
      </p:pic>
      <p:pic>
        <p:nvPicPr>
          <p:cNvPr id="8" name="Picture 7" descr="Graphical user interface, application&#10;&#10;AI-generated content may be incorrect.">
            <a:extLst>
              <a:ext uri="{FF2B5EF4-FFF2-40B4-BE49-F238E27FC236}">
                <a16:creationId xmlns:a16="http://schemas.microsoft.com/office/drawing/2014/main" id="{176A64BA-77F6-DE1B-678F-21DBB86D8C28}"/>
              </a:ext>
            </a:extLst>
          </p:cNvPr>
          <p:cNvPicPr>
            <a:picLocks noChangeAspect="1"/>
          </p:cNvPicPr>
          <p:nvPr/>
        </p:nvPicPr>
        <p:blipFill>
          <a:blip r:embed="rId4"/>
          <a:srcRect l="9318" t="5457" r="8706" b="3150"/>
          <a:stretch>
            <a:fillRect/>
          </a:stretch>
        </p:blipFill>
        <p:spPr>
          <a:xfrm>
            <a:off x="9289594" y="1487217"/>
            <a:ext cx="2556623" cy="4507748"/>
          </a:xfrm>
          <a:prstGeom prst="rect">
            <a:avLst/>
          </a:prstGeom>
        </p:spPr>
      </p:pic>
      <p:pic>
        <p:nvPicPr>
          <p:cNvPr id="12" name="Picture 11" descr="Graphical user interface, application&#10;&#10;AI-generated content may be incorrect.">
            <a:extLst>
              <a:ext uri="{FF2B5EF4-FFF2-40B4-BE49-F238E27FC236}">
                <a16:creationId xmlns:a16="http://schemas.microsoft.com/office/drawing/2014/main" id="{9E71CD7A-6A7F-4B69-2296-1392B312664D}"/>
              </a:ext>
            </a:extLst>
          </p:cNvPr>
          <p:cNvPicPr>
            <a:picLocks noChangeAspect="1"/>
          </p:cNvPicPr>
          <p:nvPr/>
        </p:nvPicPr>
        <p:blipFill>
          <a:blip r:embed="rId5"/>
          <a:srcRect l="7632" t="4702" r="7632" b="6005"/>
          <a:stretch>
            <a:fillRect/>
          </a:stretch>
        </p:blipFill>
        <p:spPr>
          <a:xfrm>
            <a:off x="3691055" y="1487217"/>
            <a:ext cx="2755677" cy="4522062"/>
          </a:xfrm>
          <a:prstGeom prst="rect">
            <a:avLst/>
          </a:prstGeom>
        </p:spPr>
      </p:pic>
      <p:sp>
        <p:nvSpPr>
          <p:cNvPr id="15" name="TextBox 14">
            <a:extLst>
              <a:ext uri="{FF2B5EF4-FFF2-40B4-BE49-F238E27FC236}">
                <a16:creationId xmlns:a16="http://schemas.microsoft.com/office/drawing/2014/main" id="{2B73AA47-8ABC-A8C5-CEC4-3128DDBFD582}"/>
              </a:ext>
            </a:extLst>
          </p:cNvPr>
          <p:cNvSpPr txBox="1"/>
          <p:nvPr/>
        </p:nvSpPr>
        <p:spPr>
          <a:xfrm>
            <a:off x="3691055" y="6176833"/>
            <a:ext cx="824345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3 of 15 teams that won regional bowls this year, that were held at  George Mason University, Pittsburg, PA, and a fully virtual bowl. </a:t>
            </a:r>
          </a:p>
        </p:txBody>
      </p:sp>
    </p:spTree>
    <p:extLst>
      <p:ext uri="{BB962C8B-B14F-4D97-AF65-F5344CB8AC3E}">
        <p14:creationId xmlns:p14="http://schemas.microsoft.com/office/powerpoint/2010/main" val="57552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795F0-BF5E-5AF7-7150-D8346228061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23546FB-5266-F32B-9E75-E50D92660678}"/>
              </a:ext>
            </a:extLst>
          </p:cNvPr>
          <p:cNvGrpSpPr/>
          <p:nvPr/>
        </p:nvGrpSpPr>
        <p:grpSpPr>
          <a:xfrm>
            <a:off x="4744732" y="219073"/>
            <a:ext cx="7291674" cy="3209926"/>
            <a:chOff x="4624555" y="219074"/>
            <a:chExt cx="7291674" cy="3209926"/>
          </a:xfrm>
        </p:grpSpPr>
        <p:pic>
          <p:nvPicPr>
            <p:cNvPr id="5" name="Picture 4">
              <a:extLst>
                <a:ext uri="{FF2B5EF4-FFF2-40B4-BE49-F238E27FC236}">
                  <a16:creationId xmlns:a16="http://schemas.microsoft.com/office/drawing/2014/main" id="{58091B71-1C9C-24F7-7B55-7EEDEB66420F}"/>
                </a:ext>
              </a:extLst>
            </p:cNvPr>
            <p:cNvPicPr>
              <a:picLocks noChangeAspect="1"/>
            </p:cNvPicPr>
            <p:nvPr/>
          </p:nvPicPr>
          <p:blipFill>
            <a:blip r:embed="rId3"/>
            <a:srcRect l="10332" r="3484"/>
            <a:stretch/>
          </p:blipFill>
          <p:spPr>
            <a:xfrm>
              <a:off x="5094514" y="219075"/>
              <a:ext cx="6821715" cy="3209925"/>
            </a:xfrm>
            <a:prstGeom prst="rect">
              <a:avLst/>
            </a:prstGeom>
          </p:spPr>
        </p:pic>
        <p:pic>
          <p:nvPicPr>
            <p:cNvPr id="7" name="Picture 6">
              <a:extLst>
                <a:ext uri="{FF2B5EF4-FFF2-40B4-BE49-F238E27FC236}">
                  <a16:creationId xmlns:a16="http://schemas.microsoft.com/office/drawing/2014/main" id="{DDCC0AAA-A344-F6D7-496E-C411DB9B4D2C}"/>
                </a:ext>
              </a:extLst>
            </p:cNvPr>
            <p:cNvPicPr>
              <a:picLocks noChangeAspect="1"/>
            </p:cNvPicPr>
            <p:nvPr/>
          </p:nvPicPr>
          <p:blipFill>
            <a:blip r:embed="rId3"/>
            <a:srcRect r="91960"/>
            <a:stretch/>
          </p:blipFill>
          <p:spPr>
            <a:xfrm>
              <a:off x="4624555" y="219074"/>
              <a:ext cx="636361" cy="3209925"/>
            </a:xfrm>
            <a:prstGeom prst="rect">
              <a:avLst/>
            </a:prstGeom>
          </p:spPr>
        </p:pic>
      </p:grpSp>
      <p:pic>
        <p:nvPicPr>
          <p:cNvPr id="9" name="Picture 8">
            <a:extLst>
              <a:ext uri="{FF2B5EF4-FFF2-40B4-BE49-F238E27FC236}">
                <a16:creationId xmlns:a16="http://schemas.microsoft.com/office/drawing/2014/main" id="{B23388FB-2F00-00BA-18B3-8632132B16DE}"/>
              </a:ext>
            </a:extLst>
          </p:cNvPr>
          <p:cNvPicPr>
            <a:picLocks noChangeAspect="1"/>
          </p:cNvPicPr>
          <p:nvPr/>
        </p:nvPicPr>
        <p:blipFill>
          <a:blip r:embed="rId4"/>
          <a:stretch>
            <a:fillRect/>
          </a:stretch>
        </p:blipFill>
        <p:spPr>
          <a:xfrm>
            <a:off x="4744732" y="3428998"/>
            <a:ext cx="7291674" cy="3429001"/>
          </a:xfrm>
          <a:prstGeom prst="rect">
            <a:avLst/>
          </a:prstGeom>
        </p:spPr>
      </p:pic>
      <p:sp>
        <p:nvSpPr>
          <p:cNvPr id="10" name="TextBox 9">
            <a:extLst>
              <a:ext uri="{FF2B5EF4-FFF2-40B4-BE49-F238E27FC236}">
                <a16:creationId xmlns:a16="http://schemas.microsoft.com/office/drawing/2014/main" id="{45B6B22D-73F1-AFED-6124-12B5E793BF39}"/>
              </a:ext>
            </a:extLst>
          </p:cNvPr>
          <p:cNvSpPr txBox="1"/>
          <p:nvPr/>
        </p:nvSpPr>
        <p:spPr>
          <a:xfrm>
            <a:off x="101517" y="1824035"/>
            <a:ext cx="4258262" cy="398570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On 10 Feb 2026, the </a:t>
            </a:r>
            <a:r>
              <a:rPr kumimoji="0" lang="en-US" sz="16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Arial"/>
              </a:rPr>
              <a:t>EarthCARE</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 satellite was </a:t>
            </a:r>
            <a:r>
              <a:rPr kumimoji="0" lang="en-US" sz="16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Arial"/>
              </a:rPr>
              <a:t>underflown</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 by the NASA </a:t>
            </a:r>
            <a:r>
              <a:rPr kumimoji="0" lang="en-US" sz="16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Arial"/>
              </a:rPr>
              <a:t>LaRC</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 Gulfstream III, based out of Goose Bay, Canada in coordination with DLR’s High Altitude and Long Range Research Aircraft (HALO), based out of Shannon, Ireland. Both aircraft were visible on the </a:t>
            </a:r>
            <a:r>
              <a:rPr kumimoji="0" lang="en-US" sz="16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Arial"/>
              </a:rPr>
              <a:t>EarthCARE</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 radar, and the NASA </a:t>
            </a:r>
            <a:r>
              <a:rPr kumimoji="0" lang="en-US" sz="16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Arial"/>
              </a:rPr>
              <a:t>LaRC</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 Gulfstream contrail was visible on the </a:t>
            </a:r>
            <a:r>
              <a:rPr kumimoji="0" lang="en-US" sz="16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Arial"/>
              </a:rPr>
              <a:t>EarthCARE</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 lidar.</a:t>
            </a: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The High Altitude Lidar Observatory (HALO) and </a:t>
            </a:r>
            <a:r>
              <a:rPr kumimoji="0" lang="en-US" sz="16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Arial"/>
              </a:rPr>
              <a:t>CloudCube</a:t>
            </a: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rial"/>
              </a:rPr>
              <a:t> instrument onboard the NASA G-III provided radar and lidar observations from the same platform for the first time.</a:t>
            </a:r>
          </a:p>
        </p:txBody>
      </p:sp>
      <p:sp>
        <p:nvSpPr>
          <p:cNvPr id="12" name="TextBox 11">
            <a:extLst>
              <a:ext uri="{FF2B5EF4-FFF2-40B4-BE49-F238E27FC236}">
                <a16:creationId xmlns:a16="http://schemas.microsoft.com/office/drawing/2014/main" id="{363A274D-715E-5B41-C86F-B150090D831C}"/>
              </a:ext>
            </a:extLst>
          </p:cNvPr>
          <p:cNvSpPr txBox="1"/>
          <p:nvPr/>
        </p:nvSpPr>
        <p:spPr>
          <a:xfrm>
            <a:off x="112052" y="5854493"/>
            <a:ext cx="447736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mn-cs"/>
              </a:rPr>
              <a:t>Top: </a:t>
            </a:r>
            <a:r>
              <a:rPr kumimoji="0" lang="en-US" sz="1400" b="0" i="0" u="none" strike="noStrike" kern="1200" cap="none" spc="0" normalizeH="0" baseline="0" noProof="0" dirty="0" err="1">
                <a:ln>
                  <a:noFill/>
                </a:ln>
                <a:solidFill>
                  <a:srgbClr val="FFC000"/>
                </a:solidFill>
                <a:effectLst/>
                <a:uLnTx/>
                <a:uFillTx/>
                <a:latin typeface="Verdana" panose="020B0604030504040204" pitchFamily="34" charset="0"/>
                <a:ea typeface="Verdana" panose="020B0604030504040204" pitchFamily="34" charset="0"/>
                <a:cs typeface="+mn-cs"/>
              </a:rPr>
              <a:t>EarthCARE</a:t>
            </a:r>
            <a:r>
              <a:rPr kumimoji="0" lang="en-US" sz="14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mn-cs"/>
              </a:rPr>
              <a:t> Cloud Profiling Radar (CPR) reflectivity indicating the HALO (~12.5 km) and NASA G-III (~8 km) along the track. Bottom: HALO sampling of G-III contrail.</a:t>
            </a:r>
          </a:p>
        </p:txBody>
      </p:sp>
      <p:cxnSp>
        <p:nvCxnSpPr>
          <p:cNvPr id="20" name="Straight Arrow Connector 19">
            <a:extLst>
              <a:ext uri="{FF2B5EF4-FFF2-40B4-BE49-F238E27FC236}">
                <a16:creationId xmlns:a16="http://schemas.microsoft.com/office/drawing/2014/main" id="{6111FB7C-5D81-1A1C-43E5-BA47A688A383}"/>
              </a:ext>
            </a:extLst>
          </p:cNvPr>
          <p:cNvCxnSpPr>
            <a:cxnSpLocks/>
          </p:cNvCxnSpPr>
          <p:nvPr/>
        </p:nvCxnSpPr>
        <p:spPr>
          <a:xfrm>
            <a:off x="6423088" y="1088571"/>
            <a:ext cx="1922628" cy="0"/>
          </a:xfrm>
          <a:prstGeom prst="straightConnector1">
            <a:avLst/>
          </a:prstGeom>
          <a:ln w="92075">
            <a:solidFill>
              <a:srgbClr val="FFC000"/>
            </a:solidFill>
            <a:tailEnd type="triangle"/>
          </a:ln>
          <a:effectLst>
            <a:glow rad="63500">
              <a:schemeClr val="accent1">
                <a:satMod val="175000"/>
                <a:alpha val="40000"/>
              </a:schemeClr>
            </a:glow>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8621964E-1939-7A0E-2738-66E4D6787446}"/>
              </a:ext>
            </a:extLst>
          </p:cNvPr>
          <p:cNvCxnSpPr>
            <a:cxnSpLocks/>
          </p:cNvCxnSpPr>
          <p:nvPr/>
        </p:nvCxnSpPr>
        <p:spPr>
          <a:xfrm>
            <a:off x="6423088" y="1676399"/>
            <a:ext cx="1922628" cy="0"/>
          </a:xfrm>
          <a:prstGeom prst="straightConnector1">
            <a:avLst/>
          </a:prstGeom>
          <a:ln w="92075">
            <a:solidFill>
              <a:srgbClr val="FFC000"/>
            </a:solidFill>
            <a:tailEnd type="triangle"/>
          </a:ln>
          <a:effectLst>
            <a:glow rad="63500">
              <a:schemeClr val="accent1">
                <a:satMod val="175000"/>
                <a:alpha val="40000"/>
              </a:schemeClr>
            </a:glow>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FFCC23A6-C9AF-E525-9A6A-ACFEF915C974}"/>
              </a:ext>
            </a:extLst>
          </p:cNvPr>
          <p:cNvCxnSpPr>
            <a:cxnSpLocks/>
          </p:cNvCxnSpPr>
          <p:nvPr/>
        </p:nvCxnSpPr>
        <p:spPr>
          <a:xfrm>
            <a:off x="7429500" y="4202723"/>
            <a:ext cx="589128" cy="448406"/>
          </a:xfrm>
          <a:prstGeom prst="straightConnector1">
            <a:avLst/>
          </a:prstGeom>
          <a:ln w="92075">
            <a:solidFill>
              <a:srgbClr val="FFC000"/>
            </a:solidFill>
            <a:tailEnd type="triangle"/>
          </a:ln>
        </p:spPr>
        <p:style>
          <a:lnRef idx="2">
            <a:schemeClr val="accent1"/>
          </a:lnRef>
          <a:fillRef idx="0">
            <a:schemeClr val="accent1"/>
          </a:fillRef>
          <a:effectRef idx="1">
            <a:schemeClr val="accent1"/>
          </a:effectRef>
          <a:fontRef idx="minor">
            <a:schemeClr val="tx1"/>
          </a:fontRef>
        </p:style>
      </p:cxnSp>
      <p:pic>
        <p:nvPicPr>
          <p:cNvPr id="25" name="Picture 24">
            <a:extLst>
              <a:ext uri="{FF2B5EF4-FFF2-40B4-BE49-F238E27FC236}">
                <a16:creationId xmlns:a16="http://schemas.microsoft.com/office/drawing/2014/main" id="{301E24E1-DF3E-1D97-04D1-79BC517FAD43}"/>
              </a:ext>
            </a:extLst>
          </p:cNvPr>
          <p:cNvPicPr>
            <a:picLocks noChangeAspect="1"/>
          </p:cNvPicPr>
          <p:nvPr/>
        </p:nvPicPr>
        <p:blipFill>
          <a:blip r:embed="rId5"/>
          <a:stretch>
            <a:fillRect/>
          </a:stretch>
        </p:blipFill>
        <p:spPr>
          <a:xfrm>
            <a:off x="5454244" y="4988068"/>
            <a:ext cx="1714651" cy="1761877"/>
          </a:xfrm>
          <a:prstGeom prst="rect">
            <a:avLst/>
          </a:prstGeom>
        </p:spPr>
      </p:pic>
      <p:sp>
        <p:nvSpPr>
          <p:cNvPr id="26" name="Title 1">
            <a:extLst>
              <a:ext uri="{FF2B5EF4-FFF2-40B4-BE49-F238E27FC236}">
                <a16:creationId xmlns:a16="http://schemas.microsoft.com/office/drawing/2014/main" id="{1DAD23C5-E6DA-C3C0-8A92-367D79D38B7D}"/>
              </a:ext>
            </a:extLst>
          </p:cNvPr>
          <p:cNvSpPr txBox="1">
            <a:spLocks/>
          </p:cNvSpPr>
          <p:nvPr/>
        </p:nvSpPr>
        <p:spPr>
          <a:xfrm>
            <a:off x="96411" y="311681"/>
            <a:ext cx="4536550" cy="1512353"/>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Coordinated Flights of US and European Aircraft in Support of </a:t>
            </a:r>
            <a:r>
              <a:rPr kumimoji="0" lang="en-US" sz="2400" b="0" i="0" u="none" strike="noStrike" kern="1200" cap="none" spc="0" normalizeH="0" baseline="0" noProof="0" dirty="0" err="1">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rPr>
              <a:t>EarthCare</a:t>
            </a:r>
            <a:endParaRPr kumimoji="0" lang="en-US" sz="2400" b="0" i="0" u="none" strike="noStrike" kern="1200" cap="none" spc="0" normalizeH="0" baseline="0" noProof="0" dirty="0">
              <a:ln>
                <a:noFill/>
              </a:ln>
              <a:solidFill>
                <a:srgbClr val="FFC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90000"/>
              </a:lnSpc>
              <a:spcBef>
                <a:spcPts val="60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NURTURE Science Team</a:t>
            </a:r>
          </a:p>
        </p:txBody>
      </p:sp>
    </p:spTree>
    <p:extLst>
      <p:ext uri="{BB962C8B-B14F-4D97-AF65-F5344CB8AC3E}">
        <p14:creationId xmlns:p14="http://schemas.microsoft.com/office/powerpoint/2010/main" val="1720762331"/>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earchResults-Highlights-Week-16June2025" id="{A4E7A612-9766-444A-A841-42D517B2B1EA}" vid="{CC6CE49F-27B5-AB4C-B3A5-5A0E076A35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2777B488AADB449D764A9608DF10B1" ma:contentTypeVersion="16" ma:contentTypeDescription="Create a new document." ma:contentTypeScope="" ma:versionID="e14359a5769d021043118fac318c0d9e">
  <xsd:schema xmlns:xsd="http://www.w3.org/2001/XMLSchema" xmlns:xs="http://www.w3.org/2001/XMLSchema" xmlns:p="http://schemas.microsoft.com/office/2006/metadata/properties" xmlns:ns2="2b2c4cda-6969-4d12-ba52-ce34379a482e" xmlns:ns3="1beef7a9-1293-4cba-a4fb-16e26234a86c" targetNamespace="http://schemas.microsoft.com/office/2006/metadata/properties" ma:root="true" ma:fieldsID="54711667efd98f723b94808deb2e88a4" ns2:_="" ns3:_="">
    <xsd:import namespace="2b2c4cda-6969-4d12-ba52-ce34379a482e"/>
    <xsd:import namespace="1beef7a9-1293-4cba-a4fb-16e26234a86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SearchProperties" minOccurs="0"/>
                <xsd:element ref="ns2:MediaServiceBillingMetadata"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2c4cda-6969-4d12-ba52-ce34379a48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eef7a9-1293-4cba-a4fb-16e26234a86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73a0781-bea4-4a36-92da-1cc22b8fe100}" ma:internalName="TaxCatchAll" ma:showField="CatchAllData" ma:web="1beef7a9-1293-4cba-a4fb-16e26234a8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beef7a9-1293-4cba-a4fb-16e26234a86c" xsi:nil="true"/>
    <lcf76f155ced4ddcb4097134ff3c332f xmlns="2b2c4cda-6969-4d12-ba52-ce34379a482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B72A53-9969-42B6-8395-751C0588BDF2}">
  <ds:schemaRefs>
    <ds:schemaRef ds:uri="1beef7a9-1293-4cba-a4fb-16e26234a86c"/>
    <ds:schemaRef ds:uri="2b2c4cda-6969-4d12-ba52-ce34379a482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E729F5E-A677-484B-B6B0-014E64702A42}">
  <ds:schemaRefs>
    <ds:schemaRef ds:uri="http://purl.org/dc/elements/1.1/"/>
    <ds:schemaRef ds:uri="2b2c4cda-6969-4d12-ba52-ce34379a482e"/>
    <ds:schemaRef ds:uri="http://www.w3.org/XML/1998/namespace"/>
    <ds:schemaRef ds:uri="http://schemas.microsoft.com/office/infopath/2007/PartnerControls"/>
    <ds:schemaRef ds:uri="http://schemas.openxmlformats.org/package/2006/metadata/core-properties"/>
    <ds:schemaRef ds:uri="http://purl.org/dc/dcmitype/"/>
    <ds:schemaRef ds:uri="http://schemas.microsoft.com/office/2006/documentManagement/types"/>
    <ds:schemaRef ds:uri="1beef7a9-1293-4cba-a4fb-16e26234a86c"/>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CA555850-566D-4FA6-A6CB-ADDAE53FC801}">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1086</TotalTime>
  <Words>2724</Words>
  <Application>Microsoft Office PowerPoint</Application>
  <PresentationFormat>Widescreen</PresentationFormat>
  <Paragraphs>130</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vt:lpstr>
      <vt:lpstr>Arial</vt:lpstr>
      <vt:lpstr>Arial Unicode MS</vt:lpstr>
      <vt:lpstr>Calibri</vt:lpstr>
      <vt:lpstr>Verdana</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Khan, Maudood N (HQ-DK000)[BOOZ ALLEN HAMILTON INC]</dc:creator>
  <cp:lastModifiedBy>Stachnik, Justin P (HQ-DK000)[Agile Decision Sciences]</cp:lastModifiedBy>
  <cp:revision>124</cp:revision>
  <cp:lastPrinted>2026-01-06T23:22:28Z</cp:lastPrinted>
  <dcterms:created xsi:type="dcterms:W3CDTF">2025-06-18T14:35:13Z</dcterms:created>
  <dcterms:modified xsi:type="dcterms:W3CDTF">2026-09-22T21:46:39Z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0x010100B32777B488AADB449D764A9608DF10B1</vt:lpwstr>
  </property>
  <property fmtid="{D5CDD505-2E9C-101B-9397-08002B2CF9AE}" pid="3" name="MediaServiceImageTags">
    <vt:lpwstr/>
  </property>
</Properties>
</file>