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1"/>
  </p:notesMasterIdLst>
  <p:sldIdLst>
    <p:sldId id="257" r:id="rId2"/>
    <p:sldId id="258" r:id="rId3"/>
    <p:sldId id="268" r:id="rId4"/>
    <p:sldId id="269" r:id="rId5"/>
    <p:sldId id="270" r:id="rId6"/>
    <p:sldId id="262" r:id="rId7"/>
    <p:sldId id="267" r:id="rId8"/>
    <p:sldId id="266" r:id="rId9"/>
    <p:sldId id="263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777D1C8F-74FB-9143-B138-61751CC18EDE}">
          <p14:sldIdLst>
            <p14:sldId id="257"/>
            <p14:sldId id="258"/>
            <p14:sldId id="268"/>
            <p14:sldId id="269"/>
            <p14:sldId id="270"/>
            <p14:sldId id="262"/>
            <p14:sldId id="267"/>
            <p14:sldId id="266"/>
            <p14:sldId id="263"/>
          </p14:sldIdLst>
        </p14:section>
        <p14:section name="Untitled Section" id="{5475CBD7-B02C-A546-812B-BB94DD2CC325}">
          <p14:sldIdLst/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38"/>
  </p:normalViewPr>
  <p:slideViewPr>
    <p:cSldViewPr snapToGrid="0">
      <p:cViewPr varScale="1">
        <p:scale>
          <a:sx n="118" d="100"/>
          <a:sy n="118" d="100"/>
        </p:scale>
        <p:origin x="904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A6832F2-9872-F04D-B8E1-10C60D720003}" type="datetimeFigureOut">
              <a:rPr lang="en-US" smtClean="0"/>
              <a:t>4/24/26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2DEE770-EE42-4146-A8FE-AA740199E6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2820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Diurnal integration but…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36BC6E9-D21F-D94B-8CFF-2ADD61F553E6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48119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B210EF-2985-2DE2-38BB-3AE2BCE1EC1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B6CAE07-A2D1-55A2-CE64-2CEBF2345F1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F331774-1031-81C4-2CB4-ACD36D8BCF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BBAA02-9B02-7D42-B0AE-8EDD330581DA}" type="datetimeFigureOut">
              <a:rPr lang="en-US" smtClean="0"/>
              <a:t>4/24/26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CF32E30-FD36-72EE-E95B-5D1111FC6D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B1C0718-5B60-B093-1A61-7C363BBB49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468E9B-19D0-4649-9DD8-36892F853C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59438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1BE9C2-FBCA-D2F8-4029-E7B00AC83F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404BDE3-D93B-BA2B-7367-475443D9597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0037B5-4E00-148A-DBC6-B2EF3D3A46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BBAA02-9B02-7D42-B0AE-8EDD330581DA}" type="datetimeFigureOut">
              <a:rPr lang="en-US" smtClean="0"/>
              <a:t>4/24/26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2198678-5EDF-9DFC-1E30-FDDE152693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C4A3D3E-A4E5-2ECC-3527-ED0ED0F316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468E9B-19D0-4649-9DD8-36892F853C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37637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8718689-5439-FC32-6C5B-0A69E0B6B64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4AABC48-1896-F08E-943D-0069595CAB9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06C5143-B1A9-82F0-05A5-F0C5202AA0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BBAA02-9B02-7D42-B0AE-8EDD330581DA}" type="datetimeFigureOut">
              <a:rPr lang="en-US" smtClean="0"/>
              <a:t>4/24/26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08CEE90-92A9-ADAF-15D4-2FC1DA9B64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B2A415-3407-6AF1-D9B8-C86A7329B8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468E9B-19D0-4649-9DD8-36892F853C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19646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0C96BC-E96C-2714-E293-5541B75B3C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F34736-9691-1A84-BEB7-D6F360016F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DC89FDE-5512-1CA7-5B37-1699AE9E3A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BBAA02-9B02-7D42-B0AE-8EDD330581DA}" type="datetimeFigureOut">
              <a:rPr lang="en-US" smtClean="0"/>
              <a:t>4/24/26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67E74E2-4A96-E2D1-586D-968C83F285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44CCA58-701D-6DE3-EFE6-4A652C3675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468E9B-19D0-4649-9DD8-36892F853C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95760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16AD81-70E9-C650-988C-4BA4964647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4C9E563-80F9-B3A3-3FFE-2D70FB08D9F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DB0293-EDB4-CAF1-71F6-C86ECA301A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BBAA02-9B02-7D42-B0AE-8EDD330581DA}" type="datetimeFigureOut">
              <a:rPr lang="en-US" smtClean="0"/>
              <a:t>4/24/26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51CA95-AB4C-0904-D2E9-D567CAA8BA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2FE3FDA-B9D0-8786-4472-E3259A5DD0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468E9B-19D0-4649-9DD8-36892F853C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04089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B4B8F2-94E1-E26C-0DD4-ADA86DB410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B1C548-D18C-0914-020B-62DB18D790C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28072FA-95AE-E02A-402A-ECF9C69F5AE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BE71A2C-0508-D18B-1CE8-4B2D28DEC7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BBAA02-9B02-7D42-B0AE-8EDD330581DA}" type="datetimeFigureOut">
              <a:rPr lang="en-US" smtClean="0"/>
              <a:t>4/24/26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A07B044-6169-9904-6677-F30170C561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A08A5A7-B961-C67E-BD90-FDCD5488B0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468E9B-19D0-4649-9DD8-36892F853C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52364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B5E663-597A-7E67-31E5-A469BB6FB7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07A1838-6F9C-B257-0131-82A8AC964A6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2364627-1855-0E01-0CF9-78A1179A2F4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2A23EB4-1A29-5F25-5634-AD414F23BE2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F0B2F24-EE62-85EF-C1C8-0667C6A19D1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D7E2B10-7928-D009-31CA-491E30F3B2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BBAA02-9B02-7D42-B0AE-8EDD330581DA}" type="datetimeFigureOut">
              <a:rPr lang="en-US" smtClean="0"/>
              <a:t>4/24/26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C2EF6D2-52C0-53C4-8F88-4B9E7899F8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E2CCDA7-96DD-BBD0-BDF7-397595CFA3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468E9B-19D0-4649-9DD8-36892F853C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86776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4D80CC-2B0B-FDDB-652E-10DD033FEC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44B47B2-28D4-1CA7-8A85-B1188F71F5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BBAA02-9B02-7D42-B0AE-8EDD330581DA}" type="datetimeFigureOut">
              <a:rPr lang="en-US" smtClean="0"/>
              <a:t>4/24/26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9CBD0A7-9B9C-819F-9F3F-D9C9F5F596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6231E8B-7530-BAC5-BD44-5618B47973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468E9B-19D0-4649-9DD8-36892F853C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60773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14224A7-F562-327B-1B48-60C566740E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BBAA02-9B02-7D42-B0AE-8EDD330581DA}" type="datetimeFigureOut">
              <a:rPr lang="en-US" smtClean="0"/>
              <a:t>4/24/26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2D4F451-43D7-A672-24A3-44C9A14121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66564BA-E09B-66B7-CF42-B8D2117B4A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468E9B-19D0-4649-9DD8-36892F853C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21482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715FBF-5269-1CBA-0F38-88482DAF4D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344117-38F7-AB97-3DEF-F35DE9DDEE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BC56F19-39E0-E56B-4728-7380E731FD0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798EF04-E280-0831-5ACA-AA79EC9940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BBAA02-9B02-7D42-B0AE-8EDD330581DA}" type="datetimeFigureOut">
              <a:rPr lang="en-US" smtClean="0"/>
              <a:t>4/24/26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564E316-CF82-977C-B40B-78A5C93C95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7FE5CA4-8F40-B72C-EE04-53543EC5D1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468E9B-19D0-4649-9DD8-36892F853C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24393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CB845F-B180-0C12-02C7-F1D600E253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5E15274-AF5A-8433-BD24-44A10256CFC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27B9EE9-62ED-C7FC-77FE-85C10D1CA35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8DBB3A6-778D-CFD3-DD11-E3A88689E9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BBAA02-9B02-7D42-B0AE-8EDD330581DA}" type="datetimeFigureOut">
              <a:rPr lang="en-US" smtClean="0"/>
              <a:t>4/24/26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F4974AC-8EB6-5612-54B4-C30FAB75FE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45166F2-43C9-2D77-5A17-ECC169F226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468E9B-19D0-4649-9DD8-36892F853C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69650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D9A8C59-CD73-5EC5-C154-5F59D29CF4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58E2DE8-850F-4A7A-BC5D-1510898A62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C11558-FA2C-D0E8-1592-1FC991EC641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9BBAA02-9B02-7D42-B0AE-8EDD330581DA}" type="datetimeFigureOut">
              <a:rPr lang="en-US" smtClean="0"/>
              <a:t>4/24/26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8A16DC9-524D-ED48-4953-0A2D1C689E5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A04D348-783B-609F-E34C-38862E16C9D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6468E9B-19D0-4649-9DD8-36892F853C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06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A41ABB-A0B1-A208-13FF-9443C87ACDC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Theme 6: Radiative Balance of the Earth System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CA42CC4-9851-6298-391C-590A02F4AA2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Maria </a:t>
            </a:r>
            <a:r>
              <a:rPr lang="en-US" dirty="0" err="1"/>
              <a:t>Hakuba</a:t>
            </a:r>
            <a:r>
              <a:rPr lang="en-US" dirty="0"/>
              <a:t>, Yolanda Shea, Patrick Taylor</a:t>
            </a:r>
          </a:p>
        </p:txBody>
      </p:sp>
    </p:spTree>
    <p:extLst>
      <p:ext uri="{BB962C8B-B14F-4D97-AF65-F5344CB8AC3E}">
        <p14:creationId xmlns:p14="http://schemas.microsoft.com/office/powerpoint/2010/main" val="30338948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EF56BD-6145-6CB0-EA4C-53DA8C07F5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A report that summarizes our community’s ideas and needs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882166-E8B9-6C0E-EB27-61B22ACBBD2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dirty="0"/>
              <a:t>Input on Priority topics</a:t>
            </a:r>
          </a:p>
          <a:p>
            <a:pPr lvl="1"/>
            <a:r>
              <a:rPr lang="en-US" dirty="0"/>
              <a:t>Input on most important science questions</a:t>
            </a:r>
          </a:p>
          <a:p>
            <a:pPr lvl="1"/>
            <a:r>
              <a:rPr lang="en-US" dirty="0"/>
              <a:t>Input on most important observational gaps</a:t>
            </a:r>
          </a:p>
          <a:p>
            <a:pPr lvl="1"/>
            <a:r>
              <a:rPr lang="en-US" dirty="0"/>
              <a:t>Input on model-obs. integration and tools/methods that tackle the “why” questions.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95547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42C245-CC0C-6D3D-087E-F43A16D11D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Future observation needs 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1A958C-8114-A792-740F-98070F7C06D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/>
              <a:t>Longterm Continuity &amp; Stability (CERES/Libera &amp; TSI/SSI) </a:t>
            </a:r>
          </a:p>
          <a:p>
            <a:pPr lvl="1"/>
            <a:r>
              <a:rPr lang="en-US" dirty="0"/>
              <a:t>Independent verification of trend/stability</a:t>
            </a:r>
          </a:p>
          <a:p>
            <a:pPr lvl="1"/>
            <a:r>
              <a:rPr lang="en-US" dirty="0"/>
              <a:t>Critical obs. gap of the near-future (NOW!)</a:t>
            </a:r>
          </a:p>
          <a:p>
            <a:r>
              <a:rPr lang="en-US" dirty="0"/>
              <a:t>More rigorous use of OSSE and CPE tools to guide future obs.</a:t>
            </a:r>
          </a:p>
          <a:p>
            <a:pPr lvl="1"/>
            <a:r>
              <a:rPr lang="en-US" dirty="0"/>
              <a:t>Working group (modelers + </a:t>
            </a:r>
            <a:r>
              <a:rPr lang="en-US" dirty="0" err="1"/>
              <a:t>observationalists</a:t>
            </a:r>
            <a:r>
              <a:rPr lang="en-US" dirty="0"/>
              <a:t>) to facilitate justification </a:t>
            </a:r>
          </a:p>
          <a:p>
            <a:r>
              <a:rPr lang="en-US" dirty="0"/>
              <a:t>SRM evolution/impact on ERB tracker (attribution) </a:t>
            </a:r>
          </a:p>
          <a:p>
            <a:r>
              <a:rPr lang="en-US" dirty="0"/>
              <a:t>Multi-instrument synergy: </a:t>
            </a:r>
          </a:p>
          <a:p>
            <a:pPr lvl="1"/>
            <a:r>
              <a:rPr lang="en-US" dirty="0"/>
              <a:t>A-train Plus to attribute change in EEI and ERB. - E.g. ACI processes</a:t>
            </a:r>
          </a:p>
          <a:p>
            <a:pPr lvl="1"/>
            <a:r>
              <a:rPr lang="en-US" dirty="0"/>
              <a:t>Opportunity to collab with other focus areas – likely interest in similar </a:t>
            </a:r>
            <a:r>
              <a:rPr lang="en-US" dirty="0" err="1"/>
              <a:t>obs</a:t>
            </a:r>
            <a:endParaRPr lang="en-US" dirty="0"/>
          </a:p>
          <a:p>
            <a:r>
              <a:rPr lang="en-US" dirty="0"/>
              <a:t>Enhanced spatial resolution down to km-scale to resolve cloud radiation processes</a:t>
            </a:r>
          </a:p>
          <a:p>
            <a:r>
              <a:rPr lang="en-US" dirty="0"/>
              <a:t>Spectral (RS &amp; IR)</a:t>
            </a:r>
          </a:p>
          <a:p>
            <a:r>
              <a:rPr lang="en-US" dirty="0"/>
              <a:t>Higher temp resolution</a:t>
            </a:r>
          </a:p>
          <a:p>
            <a:pPr lvl="1"/>
            <a:r>
              <a:rPr lang="en-US" dirty="0"/>
              <a:t>Diurnal integration</a:t>
            </a:r>
          </a:p>
          <a:p>
            <a:pPr lvl="1"/>
            <a:r>
              <a:rPr lang="en-US" dirty="0"/>
              <a:t>Time evolution to capture Cloud-aerosol radiation process</a:t>
            </a:r>
          </a:p>
        </p:txBody>
      </p:sp>
    </p:spTree>
    <p:extLst>
      <p:ext uri="{BB962C8B-B14F-4D97-AF65-F5344CB8AC3E}">
        <p14:creationId xmlns:p14="http://schemas.microsoft.com/office/powerpoint/2010/main" val="11477374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0032B6F-0F36-7616-4090-E258886A04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671158-BFEE-939F-4272-8ADAE2A356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Future observation needs 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578FFB-6104-D3CD-5D77-5A3107FE8D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NASA to hold gold standard in satellite calibration</a:t>
            </a:r>
          </a:p>
          <a:p>
            <a:r>
              <a:rPr lang="en-US" dirty="0"/>
              <a:t>Opportunity to leverage CPF to demonstrate how it can be used to intercalibrate commercially available sensors (e.g., Planet)</a:t>
            </a:r>
          </a:p>
        </p:txBody>
      </p:sp>
    </p:spTree>
    <p:extLst>
      <p:ext uri="{BB962C8B-B14F-4D97-AF65-F5344CB8AC3E}">
        <p14:creationId xmlns:p14="http://schemas.microsoft.com/office/powerpoint/2010/main" val="8498207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8C1C24-736E-BBCA-DE32-69FC2D1B5C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Model-observation integration to address critical science questions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F4F565-7CB8-D8F7-FFA4-C24608C7E2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Advance development of calibrated physics ensemble frameworks that integrate models and observations  to create observations-constrained PPEs that </a:t>
            </a:r>
          </a:p>
          <a:p>
            <a:pPr lvl="1"/>
            <a:r>
              <a:rPr lang="en-US" dirty="0"/>
              <a:t>Inform on intra- and inter-model uncertainty quantification</a:t>
            </a:r>
          </a:p>
          <a:p>
            <a:pPr lvl="1"/>
            <a:r>
              <a:rPr lang="en-US" dirty="0"/>
              <a:t>Serve as tools for understanding which observations are needed to constrain physics important for understanding ECS, radiative kernel kernels, hemispheric symmetries, EEI trend </a:t>
            </a:r>
            <a:r>
              <a:rPr lang="en-US" dirty="0" err="1"/>
              <a:t>etc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35025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EEE8C9-577D-A21E-ECFF-9414D1D5E4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Surface radiation references and super sites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6F56C9-A61B-6AFD-636B-4EB9CD7018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Surface energy imbalance</a:t>
            </a:r>
          </a:p>
          <a:p>
            <a:pPr lvl="1"/>
            <a:r>
              <a:rPr lang="en-US" dirty="0"/>
              <a:t>More rigorous UQ in surface energy budget </a:t>
            </a:r>
          </a:p>
          <a:p>
            <a:pPr lvl="1"/>
            <a:r>
              <a:rPr lang="en-US" dirty="0"/>
              <a:t>Role of input/algorithm inconsistencies and impact on trend/uncertainty</a:t>
            </a:r>
          </a:p>
          <a:p>
            <a:r>
              <a:rPr lang="en-US" dirty="0"/>
              <a:t>Expanding BSRN especially over ocean</a:t>
            </a:r>
          </a:p>
          <a:p>
            <a:pPr lvl="1"/>
            <a:r>
              <a:rPr lang="en-US" dirty="0"/>
              <a:t>Opportunity off the Virgina beach coast (wind farm/corporate collab)</a:t>
            </a:r>
          </a:p>
          <a:p>
            <a:r>
              <a:rPr lang="en-US" dirty="0"/>
              <a:t>Ground validation: radiation, temperature, humidity – potential observation gaps</a:t>
            </a:r>
          </a:p>
          <a:p>
            <a:r>
              <a:rPr lang="en-US" dirty="0"/>
              <a:t>Regions with observation/knowledge gaps: Developing world.</a:t>
            </a:r>
          </a:p>
        </p:txBody>
      </p:sp>
    </p:spTree>
    <p:extLst>
      <p:ext uri="{BB962C8B-B14F-4D97-AF65-F5344CB8AC3E}">
        <p14:creationId xmlns:p14="http://schemas.microsoft.com/office/powerpoint/2010/main" val="41117144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B1C9C7-B190-858A-BDC9-1B1CB363D3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Regions of interest and cloud types/regimes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AF3778-A203-5278-A42C-28E66FA3350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Polar regions (Arctic </a:t>
            </a:r>
            <a:r>
              <a:rPr lang="en-US" i="1" dirty="0"/>
              <a:t>and </a:t>
            </a:r>
            <a:r>
              <a:rPr lang="en-US" dirty="0"/>
              <a:t>Antarctic)</a:t>
            </a:r>
          </a:p>
          <a:p>
            <a:r>
              <a:rPr lang="en-US" dirty="0"/>
              <a:t>Areas of mixed-phase clouds</a:t>
            </a:r>
          </a:p>
          <a:p>
            <a:r>
              <a:rPr lang="en-US" dirty="0"/>
              <a:t>Areas of Marine stratocumulus clouds</a:t>
            </a:r>
          </a:p>
          <a:p>
            <a:r>
              <a:rPr lang="en-US" dirty="0"/>
              <a:t>Convective cloud-radiation interactions</a:t>
            </a:r>
          </a:p>
        </p:txBody>
      </p:sp>
    </p:spTree>
    <p:extLst>
      <p:ext uri="{BB962C8B-B14F-4D97-AF65-F5344CB8AC3E}">
        <p14:creationId xmlns:p14="http://schemas.microsoft.com/office/powerpoint/2010/main" val="3924089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FC7BF5-B333-E754-B353-A7F22598D0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Near-term actions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B241A8-6081-C9F9-6AE0-D7AF06C7A2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31088"/>
            <a:ext cx="10515600" cy="4645875"/>
          </a:xfrm>
        </p:spPr>
        <p:txBody>
          <a:bodyPr>
            <a:normAutofit fontScale="92500"/>
          </a:bodyPr>
          <a:lstStyle/>
          <a:p>
            <a:r>
              <a:rPr lang="en-US" dirty="0"/>
              <a:t>Better exploit aerosol contribution to trends (aerosol forcing and ACI)</a:t>
            </a:r>
          </a:p>
          <a:p>
            <a:r>
              <a:rPr lang="en-US" dirty="0"/>
              <a:t>Near-term “continuity” after/with Libera filled</a:t>
            </a:r>
          </a:p>
          <a:p>
            <a:pPr lvl="1"/>
            <a:r>
              <a:rPr lang="en-US" dirty="0"/>
              <a:t>Flying future concept with CERES/Libera could be tested</a:t>
            </a:r>
          </a:p>
          <a:p>
            <a:pPr lvl="1"/>
            <a:r>
              <a:rPr lang="en-US" dirty="0"/>
              <a:t>Libera 2 (link to gold standard)  - shortest path to fill near-term need?</a:t>
            </a:r>
          </a:p>
          <a:p>
            <a:r>
              <a:rPr lang="en-US" dirty="0"/>
              <a:t>Enable more rapid comparison between observations and models</a:t>
            </a:r>
          </a:p>
          <a:p>
            <a:pPr lvl="1"/>
            <a:r>
              <a:rPr lang="en-US" dirty="0"/>
              <a:t>CERESMIP</a:t>
            </a:r>
          </a:p>
          <a:p>
            <a:pPr lvl="1"/>
            <a:r>
              <a:rPr lang="en-US" dirty="0"/>
              <a:t>OBS4MIP</a:t>
            </a:r>
          </a:p>
          <a:p>
            <a:r>
              <a:rPr lang="en-US" dirty="0"/>
              <a:t>NOAA NEON – NASA collaboration &amp; synergies</a:t>
            </a:r>
          </a:p>
          <a:p>
            <a:r>
              <a:rPr lang="en-US" dirty="0"/>
              <a:t>Planning the future observatory that aligns with our science priorities</a:t>
            </a:r>
          </a:p>
          <a:p>
            <a:pPr lvl="1"/>
            <a:r>
              <a:rPr lang="en-US" dirty="0"/>
              <a:t>Enables community to be ready for future opportunities </a:t>
            </a:r>
          </a:p>
          <a:p>
            <a:pPr lvl="1"/>
            <a:r>
              <a:rPr lang="en-US" dirty="0"/>
              <a:t>Create working group(s) Informed by OSSE &amp; CPE frameworks </a:t>
            </a:r>
          </a:p>
        </p:txBody>
      </p:sp>
    </p:spTree>
    <p:extLst>
      <p:ext uri="{BB962C8B-B14F-4D97-AF65-F5344CB8AC3E}">
        <p14:creationId xmlns:p14="http://schemas.microsoft.com/office/powerpoint/2010/main" val="37527036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3E6C40-7B87-F77C-26B9-6DD6C67807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General comments need?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0CEC83-3178-7013-B8AA-BA7007C33C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Competition is not always the solution for new mission concepts</a:t>
            </a:r>
          </a:p>
          <a:p>
            <a:pPr lvl="1"/>
            <a:r>
              <a:rPr lang="en-US" dirty="0"/>
              <a:t>Re-evaluate role/placement of competition in development cycle</a:t>
            </a:r>
          </a:p>
        </p:txBody>
      </p:sp>
    </p:spTree>
    <p:extLst>
      <p:ext uri="{BB962C8B-B14F-4D97-AF65-F5344CB8AC3E}">
        <p14:creationId xmlns:p14="http://schemas.microsoft.com/office/powerpoint/2010/main" val="249374471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Metadata/LabelInfo.xml><?xml version="1.0" encoding="utf-8"?>
<clbl:labelList xmlns:clbl="http://schemas.microsoft.com/office/2020/mipLabelMetadata">
  <clbl:label id="{7005d458-45be-48ae-8140-d43da96dd17b}" enabled="0" method="" siteId="{7005d458-45be-48ae-8140-d43da96dd17b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499</Words>
  <Application>Microsoft Macintosh PowerPoint</Application>
  <PresentationFormat>Widescreen</PresentationFormat>
  <Paragraphs>59</Paragraphs>
  <Slides>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Aptos</vt:lpstr>
      <vt:lpstr>Aptos Display</vt:lpstr>
      <vt:lpstr>Arial</vt:lpstr>
      <vt:lpstr>Office Theme</vt:lpstr>
      <vt:lpstr>Theme 6: Radiative Balance of the Earth System</vt:lpstr>
      <vt:lpstr>A report that summarizes our community’s ideas and needs</vt:lpstr>
      <vt:lpstr>Future observation needs 1</vt:lpstr>
      <vt:lpstr>Future observation needs 2</vt:lpstr>
      <vt:lpstr>Model-observation integration to address critical science questions </vt:lpstr>
      <vt:lpstr>Surface radiation references and super sites</vt:lpstr>
      <vt:lpstr>Regions of interest and cloud types/regimes</vt:lpstr>
      <vt:lpstr>Near-term actions</vt:lpstr>
      <vt:lpstr>General comments need?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Shea, Yolanda (LARC-E302)</dc:creator>
  <cp:lastModifiedBy>Shea, Yolanda (LARC-E302)</cp:lastModifiedBy>
  <cp:revision>1</cp:revision>
  <dcterms:created xsi:type="dcterms:W3CDTF">2026-04-24T17:38:53Z</dcterms:created>
  <dcterms:modified xsi:type="dcterms:W3CDTF">2026-04-24T17:39:32Z</dcterms:modified>
</cp:coreProperties>
</file>