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66" r:id="rId5"/>
    <p:sldId id="262" r:id="rId6"/>
    <p:sldId id="263" r:id="rId7"/>
    <p:sldId id="264" r:id="rId8"/>
    <p:sldId id="265" r:id="rId9"/>
    <p:sldId id="270" r:id="rId10"/>
    <p:sldId id="257" r:id="rId11"/>
    <p:sldId id="258" r:id="rId12"/>
    <p:sldId id="259" r:id="rId13"/>
    <p:sldId id="260" r:id="rId14"/>
    <p:sldId id="261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3D00C-891A-D86B-2CCE-E522EB5E4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6C076-F71E-21E2-49A6-4E74981D3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FCDB5-F7D6-E58F-C720-F9203F20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8FDBE-E797-A937-B4EE-B88D6574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9253-5E0D-542F-4D8C-5D561B33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0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0D257-821A-6472-DF50-F3D5DF32A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D8735-DFE5-A8C3-8AA4-9D66E2BBF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56172-E27B-BB78-1858-CBD25A73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90641-752C-CB5A-8A7A-337CD4BDB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018D1-3756-CAD8-8961-5154099D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8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FF0CA1-3891-4B3F-DEEB-A88ACDD3C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964F8-060B-65C7-96AD-F7D6C3F58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342A9-1E49-57CF-7D46-D5F0732B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78EFF-86AC-6EE5-EAA3-575D22ED0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4E9D8-5A35-8289-F08B-7B59A7EE8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2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65389-D06D-7EFF-AD98-FD4049DA2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1E9BB-2FEA-1E1A-F74C-7323F6A4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1BFE9-E001-4CA6-E5BC-327B0807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C2E04-B738-9CF7-825F-F43E4407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EE9B1-A561-47A1-89D0-9B56368F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6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AE5D9-A87B-DF7A-8709-4029857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BC117-2AD4-D69D-A819-1B39EAA23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41F14-92B1-5A30-15EC-0A503CF0C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A73F3-7C48-AFAE-C0B7-431B2B54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34762-03BF-C8D5-BBDD-CC60BD14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3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1CCB2-CAC0-E2A8-7F3D-D8CBF57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A2DB-35A8-A93C-4D0B-FDB4A245A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88E7E-5B81-5640-5FDF-937EACC10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275D0-B281-7760-CC10-6094B888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5EC4B-7E64-EF4B-8FAA-F9D77478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18ECC-25FF-A704-A41E-054D721A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A855-58DC-D291-2478-6BD0F620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9439E-8BB2-20EF-8750-1EE5A6E87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226F0-1F20-0993-6ED9-12DC70985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43184-2D8C-9652-13AD-E46527A3D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CC75E8-47FB-07DD-AE74-2B5842828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FEFE7-44D7-D9F0-B8CF-D7BDC04D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DB4FDF-B78A-E838-B6F6-30A22FB0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EA7F4-751C-5541-F944-4DDACFAB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FE17-7717-E948-9E12-49F7A836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4A9555-AC95-FD3F-D6D8-56CEAE2A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93E967-0364-D0F5-DECC-157B9C70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951888-40E8-3632-84FA-BFCA6F58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3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B5EEA-E617-B791-34A8-B490106C5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131EB-7116-D16C-E69B-22EB133A3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78D86-608E-1D54-7A94-2890ED54A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9AF2-2C62-2BC7-E294-FB8285AD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F34C1-3FEF-2CB3-80F6-427B244C9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7273C-D2E6-1019-5ACF-BE118D1A8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3D54F-08E9-E287-6D82-98FED60A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828CA-F8DF-E564-FF4E-7461C650A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CB6A9-6514-FE5C-855C-4BBECB4D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7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F5F03-4FBC-627A-6926-650510688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7F191-44C4-1AB3-E7BF-3E4AE0BE5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8F6ECA-08CA-FC5D-F9E2-5596CB9C4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78F02-2FBD-51D7-0ABD-9229284F2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50C92-46E0-42E4-523D-E1FA6E0A7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C8AD6-1E99-C02C-0364-244FB1FE5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1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D990ED-EA26-9EF8-9DE1-718461F4A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6300F-EA4C-842A-D7A6-67EF0B7EC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D0945-46E2-6C4E-7CCE-9BEABA660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C78D4D-98B5-B041-B8FA-66C979F7444B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1ABD6-ECC8-A698-8350-AF4E565CC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3F845-2BD1-4E56-1421-A8383C6D0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73430-7601-624E-B492-E6DEB8E6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6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A7B0-7C34-BA50-A8CC-6E1911419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1688"/>
            <a:ext cx="9144000" cy="1069994"/>
          </a:xfrm>
        </p:spPr>
        <p:txBody>
          <a:bodyPr/>
          <a:lstStyle/>
          <a:p>
            <a:r>
              <a:rPr lang="en-US" dirty="0"/>
              <a:t>GHG implications read out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DA6E6D-7C93-3F70-DB38-3286D0E1A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309" y="2084921"/>
            <a:ext cx="3895381" cy="389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91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B366-F39C-2C52-56BE-F30278CA1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Observations: vertical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769C8-5AF2-FF14-6C3A-C83DAF596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Multiple benefits to increased vertical information:</a:t>
            </a:r>
          </a:p>
          <a:p>
            <a:pPr lvl="1"/>
            <a:r>
              <a:rPr lang="en-US" dirty="0"/>
              <a:t>Better sensitivity to surface fluxes (surface or partial columns)</a:t>
            </a:r>
          </a:p>
          <a:p>
            <a:pPr lvl="1"/>
            <a:r>
              <a:rPr lang="en-US" dirty="0"/>
              <a:t>Profile information to test model vertical transport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Development of new retrieval methods that can infer &gt;1 piece of information</a:t>
            </a:r>
          </a:p>
          <a:p>
            <a:pPr lvl="2"/>
            <a:r>
              <a:rPr lang="en-US" dirty="0"/>
              <a:t>Reducing error in temperature profiles - through improved reanalysis or joint retrieval - could potentially enable joint TIR + other band retrievals</a:t>
            </a:r>
          </a:p>
          <a:p>
            <a:pPr lvl="1"/>
            <a:r>
              <a:rPr lang="en-US" dirty="0"/>
              <a:t>Sustained airborne measurements to provide sufficient data density for models to test against &amp; to track changes trace gases in key regions</a:t>
            </a:r>
          </a:p>
          <a:p>
            <a:pPr lvl="2"/>
            <a:r>
              <a:rPr lang="en-US" dirty="0"/>
              <a:t>Provide vertical mass flux constraints for models</a:t>
            </a:r>
          </a:p>
          <a:p>
            <a:pPr lvl="2"/>
            <a:r>
              <a:rPr lang="en-US" dirty="0"/>
              <a:t>Provides data on species difficult to observe from space that yield information on source attribution</a:t>
            </a:r>
          </a:p>
          <a:p>
            <a:pPr lvl="1"/>
            <a:r>
              <a:rPr lang="en-US" dirty="0"/>
              <a:t>Implementation of key ground supersites that combine column and profile information</a:t>
            </a:r>
          </a:p>
        </p:txBody>
      </p:sp>
    </p:spTree>
    <p:extLst>
      <p:ext uri="{BB962C8B-B14F-4D97-AF65-F5344CB8AC3E}">
        <p14:creationId xmlns:p14="http://schemas.microsoft.com/office/powerpoint/2010/main" val="1056154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38855-CE91-AFA1-1CCC-19004878A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Observations: filling in data gaps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41A2A-75DF-77D2-817B-FCEDF65AB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gaps in the tropics and high latitudes came up multiple times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Higher spatial resolution space-borne instruments that can “peak through” clouds</a:t>
            </a:r>
          </a:p>
          <a:p>
            <a:pPr lvl="1"/>
            <a:r>
              <a:rPr lang="en-US" dirty="0"/>
              <a:t>Aircraft campaign(s) targeting data poor regions with highly persistent clouds to measure target species (CO</a:t>
            </a:r>
            <a:r>
              <a:rPr lang="en-US" baseline="-25000" dirty="0"/>
              <a:t>2</a:t>
            </a:r>
            <a:r>
              <a:rPr lang="en-US" dirty="0"/>
              <a:t>, CH</a:t>
            </a:r>
            <a:r>
              <a:rPr lang="en-US" baseline="-25000" dirty="0"/>
              <a:t>4</a:t>
            </a:r>
            <a:r>
              <a:rPr lang="en-US" dirty="0"/>
              <a:t>, N</a:t>
            </a:r>
            <a:r>
              <a:rPr lang="en-US" baseline="-25000" dirty="0"/>
              <a:t>2</a:t>
            </a:r>
            <a:r>
              <a:rPr lang="en-US" dirty="0"/>
              <a:t>O, etc.) and related species (e.g., N</a:t>
            </a:r>
            <a:r>
              <a:rPr lang="en-US" baseline="-25000" dirty="0"/>
              <a:t>2</a:t>
            </a:r>
            <a:r>
              <a:rPr lang="en-US" dirty="0"/>
              <a:t>O) where satellite observations will be persistently blocked by clouds </a:t>
            </a:r>
          </a:p>
          <a:p>
            <a:pPr lvl="1"/>
            <a:r>
              <a:rPr lang="en-US" dirty="0"/>
              <a:t>New approaches (e.g., active sounding) to fill in data gaps in the high latitude night</a:t>
            </a:r>
          </a:p>
        </p:txBody>
      </p:sp>
    </p:spTree>
    <p:extLst>
      <p:ext uri="{BB962C8B-B14F-4D97-AF65-F5344CB8AC3E}">
        <p14:creationId xmlns:p14="http://schemas.microsoft.com/office/powerpoint/2010/main" val="2031395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79134-1E4D-AA36-DC9A-C27571356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874DF-447F-911E-7C24-2EB8250A0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Observations: bias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69A81-F4A0-C7AA-E1BF-D69EE6D51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Bias reduction in remote sensing products remains a high priority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Invest in more validation data over ocean, such as:</a:t>
            </a:r>
          </a:p>
          <a:p>
            <a:pPr lvl="2"/>
            <a:r>
              <a:rPr lang="en-US" dirty="0"/>
              <a:t>Ship-of-opportunity + aircraft-of-opportunity combination</a:t>
            </a:r>
          </a:p>
          <a:p>
            <a:pPr lvl="2"/>
            <a:r>
              <a:rPr lang="en-US" dirty="0"/>
              <a:t>Shipborne </a:t>
            </a:r>
            <a:r>
              <a:rPr lang="en-US" dirty="0" err="1"/>
              <a:t>uplooking</a:t>
            </a:r>
            <a:r>
              <a:rPr lang="en-US" dirty="0"/>
              <a:t> columns</a:t>
            </a:r>
          </a:p>
          <a:p>
            <a:pPr lvl="2"/>
            <a:r>
              <a:rPr lang="en-US" dirty="0"/>
              <a:t>Ground-based column measurements on islands</a:t>
            </a:r>
          </a:p>
          <a:p>
            <a:pPr lvl="2"/>
            <a:r>
              <a:rPr lang="en-US" dirty="0" err="1"/>
              <a:t>AirCore</a:t>
            </a:r>
            <a:r>
              <a:rPr lang="en-US" dirty="0"/>
              <a:t> launches from islands or ships</a:t>
            </a:r>
          </a:p>
          <a:p>
            <a:pPr lvl="2"/>
            <a:r>
              <a:rPr lang="en-US" dirty="0"/>
              <a:t>High-performance aircraft profiles</a:t>
            </a:r>
          </a:p>
          <a:p>
            <a:pPr lvl="2"/>
            <a:r>
              <a:rPr lang="en-US" dirty="0"/>
              <a:t>pCO</a:t>
            </a:r>
            <a:r>
              <a:rPr lang="en-US" baseline="-25000" dirty="0"/>
              <a:t>2</a:t>
            </a:r>
            <a:r>
              <a:rPr lang="en-US" dirty="0"/>
              <a:t> or other measurements to indirectly test L2/L4 results over ocean</a:t>
            </a:r>
          </a:p>
          <a:p>
            <a:pPr lvl="1"/>
            <a:r>
              <a:rPr lang="en-US" dirty="0"/>
              <a:t>Identify partners in validation-poor areas such as South America, Africa, tropical Asia</a:t>
            </a:r>
          </a:p>
        </p:txBody>
      </p:sp>
    </p:spTree>
    <p:extLst>
      <p:ext uri="{BB962C8B-B14F-4D97-AF65-F5344CB8AC3E}">
        <p14:creationId xmlns:p14="http://schemas.microsoft.com/office/powerpoint/2010/main" val="1899824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BA857-5545-100C-7D52-43F48C622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CAE9-2B0E-6B50-8F63-AED728C07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Observations: combining multiple tracers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D30DC-378F-8F2C-B792-F4CEA9DB5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Combining observations of multiple trace gases can improve our ability to quantify underlying processes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Invest in unifying model inversion frameworks to handle both long- and short- lived gases</a:t>
            </a:r>
          </a:p>
          <a:p>
            <a:pPr lvl="1"/>
            <a:r>
              <a:rPr lang="en-US" dirty="0"/>
              <a:t>Invest in expanding isotopic observations, either in situ or experiment with remotely sensed approaches</a:t>
            </a:r>
          </a:p>
          <a:p>
            <a:pPr lvl="1"/>
            <a:r>
              <a:rPr lang="en-US" dirty="0"/>
              <a:t>Invest in supersites that provide validation data on multiple tracers to help quantify biases among different remotely sensed gas products</a:t>
            </a:r>
          </a:p>
        </p:txBody>
      </p:sp>
    </p:spTree>
    <p:extLst>
      <p:ext uri="{BB962C8B-B14F-4D97-AF65-F5344CB8AC3E}">
        <p14:creationId xmlns:p14="http://schemas.microsoft.com/office/powerpoint/2010/main" val="143426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5E65C-18A7-EDC5-F0F9-17EAFD685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48ADA-1712-4720-B2C9-D32016428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Observations: next gen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AA783-86B6-0ED9-30CE-07B899A8E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OCOs are using technology that is several decades old.</a:t>
            </a:r>
          </a:p>
          <a:p>
            <a:r>
              <a:rPr lang="en-US" dirty="0"/>
              <a:t>Recommendation investment in developing or deploying new sensor technology. Possible avenues:</a:t>
            </a:r>
          </a:p>
          <a:p>
            <a:pPr lvl="1"/>
            <a:r>
              <a:rPr lang="en-US" dirty="0"/>
              <a:t>Lower cost &amp; lower weight instruments allowing deployment in smaller, cheaper platforms (e.g., CubeSats, UAVs)</a:t>
            </a:r>
          </a:p>
          <a:p>
            <a:pPr lvl="1"/>
            <a:r>
              <a:rPr lang="en-US" dirty="0"/>
              <a:t>Higher spatial resolution sensors with good absolute accuracy</a:t>
            </a:r>
          </a:p>
          <a:p>
            <a:pPr lvl="1"/>
            <a:r>
              <a:rPr lang="en-US" dirty="0"/>
              <a:t>Active sensors (e.g., lidar)</a:t>
            </a:r>
          </a:p>
        </p:txBody>
      </p:sp>
    </p:spTree>
    <p:extLst>
      <p:ext uri="{BB962C8B-B14F-4D97-AF65-F5344CB8AC3E}">
        <p14:creationId xmlns:p14="http://schemas.microsoft.com/office/powerpoint/2010/main" val="146751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2A69D-4C8B-61BC-71B1-CD0E7D294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36B7-8AF1-EFAD-C03B-37BE4F370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1688"/>
            <a:ext cx="9144000" cy="1069994"/>
          </a:xfrm>
        </p:spPr>
        <p:txBody>
          <a:bodyPr/>
          <a:lstStyle/>
          <a:p>
            <a:r>
              <a:rPr lang="en-US" dirty="0"/>
              <a:t>Community input document: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EAD9EF-5B99-B84F-F537-47D2298F4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309" y="2084921"/>
            <a:ext cx="3895381" cy="389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7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43355-90FE-664B-82B9-E45CB075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 Questions and Research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17856-4D2B-7FBE-53E1-EDD655C7C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498"/>
            <a:ext cx="10515600" cy="47734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How will the current quasi-linear relationship between emissions and temperature change as extreme climate events (fires, droughts, and floods) become more frequent and intense?</a:t>
            </a:r>
          </a:p>
          <a:p>
            <a:r>
              <a:rPr lang="en-US" dirty="0"/>
              <a:t>Are tropics and high latitudes transitioning to a different state with changes of climate?</a:t>
            </a:r>
          </a:p>
          <a:p>
            <a:r>
              <a:rPr lang="en-US" dirty="0"/>
              <a:t>How will the coupling between carbon cycle, water cycle and energy cycle change in the future?  </a:t>
            </a:r>
          </a:p>
          <a:p>
            <a:r>
              <a:rPr lang="en-US" dirty="0"/>
              <a:t> Wetland emissions vs. anthropogenic emissions </a:t>
            </a:r>
          </a:p>
          <a:p>
            <a:r>
              <a:rPr lang="en-US" dirty="0"/>
              <a:t>Reducing uncertainties of fossil emissions to improve quantification of natural carbon cycle.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7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54C9-4B5E-7A69-2D47-DE0124138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78"/>
          </a:xfrm>
        </p:spPr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6B247-E30A-4BA5-15B6-E07BD9424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methane leaks and improve energy efficiency and economic output</a:t>
            </a:r>
          </a:p>
          <a:p>
            <a:r>
              <a:rPr lang="en-US" dirty="0"/>
              <a:t>Provide actionable information for cities with urban emission estimates</a:t>
            </a:r>
          </a:p>
          <a:p>
            <a:r>
              <a:rPr lang="en-US" dirty="0"/>
              <a:t>Provide regional and national scale information to provide guidance on policies </a:t>
            </a:r>
          </a:p>
          <a:p>
            <a:r>
              <a:rPr lang="en-US" dirty="0"/>
              <a:t>Create data products that could be used to support these activities.  </a:t>
            </a:r>
          </a:p>
        </p:txBody>
      </p:sp>
    </p:spTree>
    <p:extLst>
      <p:ext uri="{BB962C8B-B14F-4D97-AF65-F5344CB8AC3E}">
        <p14:creationId xmlns:p14="http://schemas.microsoft.com/office/powerpoint/2010/main" val="91164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D44DA-0A48-75BE-BC15-451E02BED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- bottom line up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23974-25C1-4C48-7B23-4FA3D168C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Invest in the necessary work to reduce transport error so that it is no longer the leading error term.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IMVI recommendations: bridge gaps between models of different scales and target (e.g., weather vs. trace gas transport) and enable streamlined assimilation of new data.</a:t>
            </a:r>
          </a:p>
        </p:txBody>
      </p:sp>
    </p:spTree>
    <p:extLst>
      <p:ext uri="{BB962C8B-B14F-4D97-AF65-F5344CB8AC3E}">
        <p14:creationId xmlns:p14="http://schemas.microsoft.com/office/powerpoint/2010/main" val="395558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9A5E0-82F9-5476-B018-E9CA02AB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Models: online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40090-FF79-000E-0A39-2C9F781C9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 persist in transferring wind fields from parent model to offline trace gas transport models</a:t>
            </a:r>
          </a:p>
          <a:p>
            <a:r>
              <a:rPr lang="en-US" dirty="0"/>
              <a:t>Recommendation:</a:t>
            </a:r>
          </a:p>
          <a:p>
            <a:pPr lvl="1"/>
            <a:r>
              <a:rPr lang="en-US" dirty="0"/>
              <a:t>Invest in online transport capability within the trace gas/inversion models to eliminate </a:t>
            </a:r>
            <a:r>
              <a:rPr lang="en-US" dirty="0" err="1"/>
              <a:t>regridding</a:t>
            </a:r>
            <a:r>
              <a:rPr lang="en-US" dirty="0"/>
              <a:t> as a source of uncertainty</a:t>
            </a:r>
          </a:p>
          <a:p>
            <a:pPr lvl="1"/>
            <a:r>
              <a:rPr lang="en-US" dirty="0"/>
              <a:t>Invest in technology improvements to offline transport models to align their resolution with models providing the wind fields (e.g., emulators to speed up transport at high resolution)</a:t>
            </a:r>
          </a:p>
          <a:p>
            <a:pPr lvl="1"/>
            <a:r>
              <a:rPr lang="en-US" dirty="0"/>
              <a:t>Invest in research to identify and reduce root causes of the representation errors between online and offline models </a:t>
            </a:r>
          </a:p>
        </p:txBody>
      </p:sp>
    </p:spTree>
    <p:extLst>
      <p:ext uri="{BB962C8B-B14F-4D97-AF65-F5344CB8AC3E}">
        <p14:creationId xmlns:p14="http://schemas.microsoft.com/office/powerpoint/2010/main" val="1110998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AEA24-1385-90B1-0D7B-29225D9A1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Models: long range transport for NWP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3D00C-DA83-6429-6A97-FCF604EDE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NWP models are not currently optimized to provide accurate transport on the hemispheric scale, which matters for models of long-lived trace gases</a:t>
            </a:r>
          </a:p>
          <a:p>
            <a:r>
              <a:rPr lang="en-US" dirty="0"/>
              <a:t>Recommendation:</a:t>
            </a:r>
          </a:p>
          <a:p>
            <a:pPr lvl="1"/>
            <a:r>
              <a:rPr lang="en-US" dirty="0"/>
              <a:t>Develop benchmarks that NWP models can use as metrics for long range (&gt; 1 year) mass transport</a:t>
            </a:r>
          </a:p>
        </p:txBody>
      </p:sp>
    </p:spTree>
    <p:extLst>
      <p:ext uri="{BB962C8B-B14F-4D97-AF65-F5344CB8AC3E}">
        <p14:creationId xmlns:p14="http://schemas.microsoft.com/office/powerpoint/2010/main" val="394884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06A22-2387-C0DD-79EB-321F55DB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Models: assimilation of new observations into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0A9B1-DBBA-DB2F-0A6B-02126A3C0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observations that provide constraints on mass flux (e.g., INCUS) will be available soon</a:t>
            </a:r>
          </a:p>
          <a:p>
            <a:r>
              <a:rPr lang="en-US" dirty="0"/>
              <a:t>Recommendation:</a:t>
            </a:r>
          </a:p>
          <a:p>
            <a:pPr lvl="1"/>
            <a:r>
              <a:rPr lang="en-US" dirty="0"/>
              <a:t>Provide support for model systems to develop the tools to assimilate this sort of data into model systems</a:t>
            </a:r>
          </a:p>
        </p:txBody>
      </p:sp>
    </p:spTree>
    <p:extLst>
      <p:ext uri="{BB962C8B-B14F-4D97-AF65-F5344CB8AC3E}">
        <p14:creationId xmlns:p14="http://schemas.microsoft.com/office/powerpoint/2010/main" val="230304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8289-0B3B-CBA5-F517-6A7FAC3C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Models: work to improve computational speed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7964-EB91-1B51-5057-34A382767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Transport calculations are often a bottleneck</a:t>
            </a:r>
          </a:p>
          <a:p>
            <a:r>
              <a:rPr lang="en-US" dirty="0"/>
              <a:t>Avenues to reduce this bottleneck include AI/ML-based emulators for physical processes and transition to GPU-based computing</a:t>
            </a:r>
          </a:p>
          <a:p>
            <a:r>
              <a:rPr lang="en-US" dirty="0"/>
              <a:t>Recommendation:</a:t>
            </a:r>
          </a:p>
          <a:p>
            <a:pPr lvl="1"/>
            <a:r>
              <a:rPr lang="en-US" dirty="0"/>
              <a:t>Identify use cases where the trade-off of computational cost for physics-based models is beneficial (e.g., where the model component is not the science focus)</a:t>
            </a:r>
          </a:p>
          <a:p>
            <a:pPr lvl="1"/>
            <a:r>
              <a:rPr lang="en-US" dirty="0"/>
              <a:t>Invest in model development that allows use of emulators or similar speed-up components</a:t>
            </a:r>
          </a:p>
        </p:txBody>
      </p:sp>
    </p:spTree>
    <p:extLst>
      <p:ext uri="{BB962C8B-B14F-4D97-AF65-F5344CB8AC3E}">
        <p14:creationId xmlns:p14="http://schemas.microsoft.com/office/powerpoint/2010/main" val="3341962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426C4-69EE-3190-C026-BB858A030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201E2-910D-8299-B2F9-B96B1B82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 - bottom line up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22ED-E6AA-6B72-E674-622ED9C05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Investment in new technology or deploying existing technology to fill in gaps in the measurement space are the priority.</a:t>
            </a:r>
          </a:p>
        </p:txBody>
      </p:sp>
    </p:spTree>
    <p:extLst>
      <p:ext uri="{BB962C8B-B14F-4D97-AF65-F5344CB8AC3E}">
        <p14:creationId xmlns:p14="http://schemas.microsoft.com/office/powerpoint/2010/main" val="349297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918</Words>
  <Application>Microsoft Macintosh PowerPoint</Application>
  <PresentationFormat>Widescreen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GHG implications read out</vt:lpstr>
      <vt:lpstr>Science Questions and Research Areas</vt:lpstr>
      <vt:lpstr>Applications</vt:lpstr>
      <vt:lpstr>Models - bottom line up front</vt:lpstr>
      <vt:lpstr>Models: online transport</vt:lpstr>
      <vt:lpstr>Models: long range transport for NWP models</vt:lpstr>
      <vt:lpstr>Models: assimilation of new observations into analyses</vt:lpstr>
      <vt:lpstr>Models: work to improve computational speed </vt:lpstr>
      <vt:lpstr>Observations - bottom line up front</vt:lpstr>
      <vt:lpstr>Observations: vertical information</vt:lpstr>
      <vt:lpstr>Observations: filling in data gaps</vt:lpstr>
      <vt:lpstr>Observations: bias reduction</vt:lpstr>
      <vt:lpstr>Observations: combining multiple tracers</vt:lpstr>
      <vt:lpstr>Observations: next gen technology</vt:lpstr>
      <vt:lpstr>Community input document: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Laughner, Josh (US 321A)</dc:creator>
  <cp:lastModifiedBy>Laughner, Josh (US 321A)</cp:lastModifiedBy>
  <cp:revision>2</cp:revision>
  <dcterms:created xsi:type="dcterms:W3CDTF">2026-04-24T16:56:16Z</dcterms:created>
  <dcterms:modified xsi:type="dcterms:W3CDTF">2026-04-24T17:53:14Z</dcterms:modified>
</cp:coreProperties>
</file>