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60" r:id="rId5"/>
    <p:sldId id="259" r:id="rId6"/>
    <p:sldId id="261" r:id="rId7"/>
    <p:sldId id="263" r:id="rId8"/>
  </p:sldIdLst>
  <p:sldSz cx="12192000" cy="6858000"/>
  <p:notesSz cx="6858000" cy="9144000"/>
  <p:embeddedFontLst>
    <p:embeddedFont>
      <p:font typeface="Baskervville" pitchFamily="2" charset="0"/>
      <p:regular r:id="rId10"/>
      <p:bold r:id="rId11"/>
      <p:italic r:id="rId12"/>
      <p:boldItalic r:id="rId13"/>
    </p:embeddedFont>
    <p:embeddedFont>
      <p:font typeface="Libre Baskerville"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
          <p15:clr>
            <a:srgbClr val="747775"/>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ebXq91+Q5gK7kmww3xrX0+ArH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CFCC4-2583-8743-9116-A21C6B7358A4}" v="7" dt="2026-04-24T17:08:06.745"/>
  </p1510:revLst>
</p1510:revInfo>
</file>

<file path=ppt/tableStyles.xml><?xml version="1.0" encoding="utf-8"?>
<a:tblStyleLst xmlns:a="http://schemas.openxmlformats.org/drawingml/2006/main" def="{CE49E637-A707-40DE-8F3E-9A842C7624A2}">
  <a:tblStyle styleId="{CE49E637-A707-40DE-8F3E-9A842C7624A2}"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A7ADBAD-7920-4300-AC86-FF968AF03D6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448" y="184"/>
      </p:cViewPr>
      <p:guideLst>
        <p:guide orient="horz" pos="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6.fntdata"/><Relationship Id="rId57" Type="http://schemas.microsoft.com/office/2016/11/relationships/changesInfo" Target="changesInfos/changesInfo1.xml"/><Relationship Id="rId10"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5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Kerry G. (GSFC-6130)" userId="dfe4f2af-4475-4ee4-8c7b-cd99c110c1c1" providerId="ADAL" clId="{ADE0BD75-FBEC-4A45-A1E6-10727B22667B}"/>
    <pc:docChg chg="modSld">
      <pc:chgData name="Meyer, Kerry G. (GSFC-6130)" userId="dfe4f2af-4475-4ee4-8c7b-cd99c110c1c1" providerId="ADAL" clId="{ADE0BD75-FBEC-4A45-A1E6-10727B22667B}" dt="2026-04-22T13:41:35.910" v="12" actId="20577"/>
      <pc:docMkLst>
        <pc:docMk/>
      </pc:docMkLst>
    </pc:docChg>
  </pc:docChgLst>
  <pc:docChgLst>
    <pc:chgData name="Meyer, Kerry G. (GSFC-6130)" userId="dfe4f2af-4475-4ee4-8c7b-cd99c110c1c1" providerId="ADAL" clId="{43F68371-B954-5BDE-862B-AA5EEE54339D}"/>
    <pc:docChg chg="undo custSel addSld delSld modSld sldOrd">
      <pc:chgData name="Meyer, Kerry G. (GSFC-6130)" userId="dfe4f2af-4475-4ee4-8c7b-cd99c110c1c1" providerId="ADAL" clId="{43F68371-B954-5BDE-862B-AA5EEE54339D}" dt="2026-04-24T17:21:30.863" v="4211" actId="20577"/>
      <pc:docMkLst>
        <pc:docMk/>
      </pc:docMkLst>
      <pc:sldChg chg="modSp mod">
        <pc:chgData name="Meyer, Kerry G. (GSFC-6130)" userId="dfe4f2af-4475-4ee4-8c7b-cd99c110c1c1" providerId="ADAL" clId="{43F68371-B954-5BDE-862B-AA5EEE54339D}" dt="2026-04-24T11:53:09.127" v="228" actId="20577"/>
        <pc:sldMkLst>
          <pc:docMk/>
          <pc:sldMk cId="0" sldId="256"/>
        </pc:sldMkLst>
        <pc:spChg chg="mod">
          <ac:chgData name="Meyer, Kerry G. (GSFC-6130)" userId="dfe4f2af-4475-4ee4-8c7b-cd99c110c1c1" providerId="ADAL" clId="{43F68371-B954-5BDE-862B-AA5EEE54339D}" dt="2026-04-24T11:52:07.491" v="180" actId="14100"/>
          <ac:spMkLst>
            <pc:docMk/>
            <pc:sldMk cId="0" sldId="256"/>
            <ac:spMk id="93" creationId="{00000000-0000-0000-0000-000000000000}"/>
          </ac:spMkLst>
        </pc:spChg>
        <pc:spChg chg="mod">
          <ac:chgData name="Meyer, Kerry G. (GSFC-6130)" userId="dfe4f2af-4475-4ee4-8c7b-cd99c110c1c1" providerId="ADAL" clId="{43F68371-B954-5BDE-862B-AA5EEE54339D}" dt="2026-04-24T11:53:09.127" v="228" actId="20577"/>
          <ac:spMkLst>
            <pc:docMk/>
            <pc:sldMk cId="0" sldId="256"/>
            <ac:spMk id="94" creationId="{00000000-0000-0000-0000-000000000000}"/>
          </ac:spMkLst>
        </pc:spChg>
      </pc:sldChg>
      <pc:sldChg chg="delSp modSp mod">
        <pc:chgData name="Meyer, Kerry G. (GSFC-6130)" userId="dfe4f2af-4475-4ee4-8c7b-cd99c110c1c1" providerId="ADAL" clId="{43F68371-B954-5BDE-862B-AA5EEE54339D}" dt="2026-04-24T16:43:20.092" v="489" actId="20577"/>
        <pc:sldMkLst>
          <pc:docMk/>
          <pc:sldMk cId="0" sldId="257"/>
        </pc:sldMkLst>
        <pc:spChg chg="mod">
          <ac:chgData name="Meyer, Kerry G. (GSFC-6130)" userId="dfe4f2af-4475-4ee4-8c7b-cd99c110c1c1" providerId="ADAL" clId="{43F68371-B954-5BDE-862B-AA5EEE54339D}" dt="2026-04-24T11:51:17.961" v="143" actId="14100"/>
          <ac:spMkLst>
            <pc:docMk/>
            <pc:sldMk cId="0" sldId="257"/>
            <ac:spMk id="101" creationId="{00000000-0000-0000-0000-000000000000}"/>
          </ac:spMkLst>
        </pc:spChg>
        <pc:spChg chg="mod">
          <ac:chgData name="Meyer, Kerry G. (GSFC-6130)" userId="dfe4f2af-4475-4ee4-8c7b-cd99c110c1c1" providerId="ADAL" clId="{43F68371-B954-5BDE-862B-AA5EEE54339D}" dt="2026-04-24T16:43:20.092" v="489" actId="20577"/>
          <ac:spMkLst>
            <pc:docMk/>
            <pc:sldMk cId="0" sldId="257"/>
            <ac:spMk id="104" creationId="{00000000-0000-0000-0000-000000000000}"/>
          </ac:spMkLst>
        </pc:spChg>
        <pc:spChg chg="del">
          <ac:chgData name="Meyer, Kerry G. (GSFC-6130)" userId="dfe4f2af-4475-4ee4-8c7b-cd99c110c1c1" providerId="ADAL" clId="{43F68371-B954-5BDE-862B-AA5EEE54339D}" dt="2026-04-24T11:51:06.634" v="141" actId="478"/>
          <ac:spMkLst>
            <pc:docMk/>
            <pc:sldMk cId="0" sldId="257"/>
            <ac:spMk id="105" creationId="{00000000-0000-0000-0000-000000000000}"/>
          </ac:spMkLst>
        </pc:spChg>
        <pc:picChg chg="mod">
          <ac:chgData name="Meyer, Kerry G. (GSFC-6130)" userId="dfe4f2af-4475-4ee4-8c7b-cd99c110c1c1" providerId="ADAL" clId="{43F68371-B954-5BDE-862B-AA5EEE54339D}" dt="2026-04-24T11:51:49.703" v="166" actId="1076"/>
          <ac:picMkLst>
            <pc:docMk/>
            <pc:sldMk cId="0" sldId="257"/>
            <ac:picMk id="102" creationId="{00000000-0000-0000-0000-000000000000}"/>
          </ac:picMkLst>
        </pc:picChg>
      </pc:sldChg>
      <pc:sldChg chg="modSp del mod">
        <pc:chgData name="Meyer, Kerry G. (GSFC-6130)" userId="dfe4f2af-4475-4ee4-8c7b-cd99c110c1c1" providerId="ADAL" clId="{43F68371-B954-5BDE-862B-AA5EEE54339D}" dt="2026-04-24T11:51:04.019" v="118" actId="2696"/>
        <pc:sldMkLst>
          <pc:docMk/>
          <pc:sldMk cId="0" sldId="258"/>
        </pc:sldMkLst>
      </pc:sldChg>
      <pc:sldChg chg="modSp new mod ord modShow">
        <pc:chgData name="Meyer, Kerry G. (GSFC-6130)" userId="dfe4f2af-4475-4ee4-8c7b-cd99c110c1c1" providerId="ADAL" clId="{43F68371-B954-5BDE-862B-AA5EEE54339D}" dt="2026-04-24T17:20:39.604" v="4013" actId="20578"/>
        <pc:sldMkLst>
          <pc:docMk/>
          <pc:sldMk cId="3019735191" sldId="258"/>
        </pc:sldMkLst>
        <pc:spChg chg="mod">
          <ac:chgData name="Meyer, Kerry G. (GSFC-6130)" userId="dfe4f2af-4475-4ee4-8c7b-cd99c110c1c1" providerId="ADAL" clId="{43F68371-B954-5BDE-862B-AA5EEE54339D}" dt="2026-04-24T12:00:51.518" v="482" actId="20577"/>
          <ac:spMkLst>
            <pc:docMk/>
            <pc:sldMk cId="3019735191" sldId="258"/>
            <ac:spMk id="2" creationId="{29ED5867-C560-8B6C-1056-660FD7E5CB1C}"/>
          </ac:spMkLst>
        </pc:spChg>
        <pc:spChg chg="mod">
          <ac:chgData name="Meyer, Kerry G. (GSFC-6130)" userId="dfe4f2af-4475-4ee4-8c7b-cd99c110c1c1" providerId="ADAL" clId="{43F68371-B954-5BDE-862B-AA5EEE54339D}" dt="2026-04-24T12:00:23.480" v="451" actId="20577"/>
          <ac:spMkLst>
            <pc:docMk/>
            <pc:sldMk cId="3019735191" sldId="258"/>
            <ac:spMk id="3" creationId="{D8E35DA9-80A6-0ED3-FE4B-276CA0473DC2}"/>
          </ac:spMkLst>
        </pc:spChg>
      </pc:sldChg>
      <pc:sldChg chg="del">
        <pc:chgData name="Meyer, Kerry G. (GSFC-6130)" userId="dfe4f2af-4475-4ee4-8c7b-cd99c110c1c1" providerId="ADAL" clId="{43F68371-B954-5BDE-862B-AA5EEE54339D}" dt="2026-04-24T11:51:04.054" v="133" actId="2696"/>
        <pc:sldMkLst>
          <pc:docMk/>
          <pc:sldMk cId="0" sldId="259"/>
        </pc:sldMkLst>
      </pc:sldChg>
      <pc:sldChg chg="modSp new mod ord modShow">
        <pc:chgData name="Meyer, Kerry G. (GSFC-6130)" userId="dfe4f2af-4475-4ee4-8c7b-cd99c110c1c1" providerId="ADAL" clId="{43F68371-B954-5BDE-862B-AA5EEE54339D}" dt="2026-04-24T17:20:39.604" v="4013" actId="20578"/>
        <pc:sldMkLst>
          <pc:docMk/>
          <pc:sldMk cId="653661432" sldId="259"/>
        </pc:sldMkLst>
        <pc:spChg chg="mod">
          <ac:chgData name="Meyer, Kerry G. (GSFC-6130)" userId="dfe4f2af-4475-4ee4-8c7b-cd99c110c1c1" providerId="ADAL" clId="{43F68371-B954-5BDE-862B-AA5EEE54339D}" dt="2026-04-24T11:56:05.794" v="391" actId="20577"/>
          <ac:spMkLst>
            <pc:docMk/>
            <pc:sldMk cId="653661432" sldId="259"/>
            <ac:spMk id="2" creationId="{C9840512-68DC-8BB2-5CFB-59FF07C3FF27}"/>
          </ac:spMkLst>
        </pc:spChg>
        <pc:spChg chg="mod">
          <ac:chgData name="Meyer, Kerry G. (GSFC-6130)" userId="dfe4f2af-4475-4ee4-8c7b-cd99c110c1c1" providerId="ADAL" clId="{43F68371-B954-5BDE-862B-AA5EEE54339D}" dt="2026-04-24T11:56:40.956" v="447" actId="20577"/>
          <ac:spMkLst>
            <pc:docMk/>
            <pc:sldMk cId="653661432" sldId="259"/>
            <ac:spMk id="3" creationId="{48248219-A857-77A4-407E-B61C11D2063A}"/>
          </ac:spMkLst>
        </pc:spChg>
      </pc:sldChg>
      <pc:sldChg chg="del">
        <pc:chgData name="Meyer, Kerry G. (GSFC-6130)" userId="dfe4f2af-4475-4ee4-8c7b-cd99c110c1c1" providerId="ADAL" clId="{43F68371-B954-5BDE-862B-AA5EEE54339D}" dt="2026-04-24T11:51:04.037" v="127" actId="2696"/>
        <pc:sldMkLst>
          <pc:docMk/>
          <pc:sldMk cId="0" sldId="260"/>
        </pc:sldMkLst>
      </pc:sldChg>
      <pc:sldChg chg="modSp add mod ord modShow">
        <pc:chgData name="Meyer, Kerry G. (GSFC-6130)" userId="dfe4f2af-4475-4ee4-8c7b-cd99c110c1c1" providerId="ADAL" clId="{43F68371-B954-5BDE-862B-AA5EEE54339D}" dt="2026-04-24T17:20:39.604" v="4013" actId="20578"/>
        <pc:sldMkLst>
          <pc:docMk/>
          <pc:sldMk cId="1428447118" sldId="260"/>
        </pc:sldMkLst>
        <pc:spChg chg="mod">
          <ac:chgData name="Meyer, Kerry G. (GSFC-6130)" userId="dfe4f2af-4475-4ee4-8c7b-cd99c110c1c1" providerId="ADAL" clId="{43F68371-B954-5BDE-862B-AA5EEE54339D}" dt="2026-04-24T12:00:55.113" v="485" actId="20577"/>
          <ac:spMkLst>
            <pc:docMk/>
            <pc:sldMk cId="1428447118" sldId="260"/>
            <ac:spMk id="2" creationId="{F311FD29-2203-269C-ABE4-827198C9D90D}"/>
          </ac:spMkLst>
        </pc:spChg>
        <pc:spChg chg="mod">
          <ac:chgData name="Meyer, Kerry G. (GSFC-6130)" userId="dfe4f2af-4475-4ee4-8c7b-cd99c110c1c1" providerId="ADAL" clId="{43F68371-B954-5BDE-862B-AA5EEE54339D}" dt="2026-04-24T12:00:29.070" v="453" actId="27636"/>
          <ac:spMkLst>
            <pc:docMk/>
            <pc:sldMk cId="1428447118" sldId="260"/>
            <ac:spMk id="3" creationId="{916C44C8-6432-4E2C-443C-D13BB80BB722}"/>
          </ac:spMkLst>
        </pc:spChg>
      </pc:sldChg>
      <pc:sldChg chg="del">
        <pc:chgData name="Meyer, Kerry G. (GSFC-6130)" userId="dfe4f2af-4475-4ee4-8c7b-cd99c110c1c1" providerId="ADAL" clId="{43F68371-B954-5BDE-862B-AA5EEE54339D}" dt="2026-04-24T11:51:04.067" v="140" actId="2696"/>
        <pc:sldMkLst>
          <pc:docMk/>
          <pc:sldMk cId="0" sldId="261"/>
        </pc:sldMkLst>
      </pc:sldChg>
      <pc:sldChg chg="modSp new mod">
        <pc:chgData name="Meyer, Kerry G. (GSFC-6130)" userId="dfe4f2af-4475-4ee4-8c7b-cd99c110c1c1" providerId="ADAL" clId="{43F68371-B954-5BDE-862B-AA5EEE54339D}" dt="2026-04-24T16:57:26.875" v="1681" actId="20577"/>
        <pc:sldMkLst>
          <pc:docMk/>
          <pc:sldMk cId="3509660992" sldId="261"/>
        </pc:sldMkLst>
        <pc:spChg chg="mod">
          <ac:chgData name="Meyer, Kerry G. (GSFC-6130)" userId="dfe4f2af-4475-4ee4-8c7b-cd99c110c1c1" providerId="ADAL" clId="{43F68371-B954-5BDE-862B-AA5EEE54339D}" dt="2026-04-24T16:48:42.234" v="637" actId="20577"/>
          <ac:spMkLst>
            <pc:docMk/>
            <pc:sldMk cId="3509660992" sldId="261"/>
            <ac:spMk id="2" creationId="{DFFA3FA2-5A48-5E1B-0684-7B0AC3F479DE}"/>
          </ac:spMkLst>
        </pc:spChg>
        <pc:spChg chg="mod">
          <ac:chgData name="Meyer, Kerry G. (GSFC-6130)" userId="dfe4f2af-4475-4ee4-8c7b-cd99c110c1c1" providerId="ADAL" clId="{43F68371-B954-5BDE-862B-AA5EEE54339D}" dt="2026-04-24T16:57:26.875" v="1681" actId="20577"/>
          <ac:spMkLst>
            <pc:docMk/>
            <pc:sldMk cId="3509660992" sldId="261"/>
            <ac:spMk id="3" creationId="{D26BF676-B06E-916F-BE16-AEBEFCF239FA}"/>
          </ac:spMkLst>
        </pc:spChg>
      </pc:sldChg>
      <pc:sldChg chg="del">
        <pc:chgData name="Meyer, Kerry G. (GSFC-6130)" userId="dfe4f2af-4475-4ee4-8c7b-cd99c110c1c1" providerId="ADAL" clId="{43F68371-B954-5BDE-862B-AA5EEE54339D}" dt="2026-04-24T11:51:04.041" v="130" actId="2696"/>
        <pc:sldMkLst>
          <pc:docMk/>
          <pc:sldMk cId="0" sldId="262"/>
        </pc:sldMkLst>
      </pc:sldChg>
      <pc:sldChg chg="modSp new del mod">
        <pc:chgData name="Meyer, Kerry G. (GSFC-6130)" userId="dfe4f2af-4475-4ee4-8c7b-cd99c110c1c1" providerId="ADAL" clId="{43F68371-B954-5BDE-862B-AA5EEE54339D}" dt="2026-04-24T17:14:09.421" v="3418" actId="2696"/>
        <pc:sldMkLst>
          <pc:docMk/>
          <pc:sldMk cId="3990871634" sldId="262"/>
        </pc:sldMkLst>
        <pc:spChg chg="mod">
          <ac:chgData name="Meyer, Kerry G. (GSFC-6130)" userId="dfe4f2af-4475-4ee4-8c7b-cd99c110c1c1" providerId="ADAL" clId="{43F68371-B954-5BDE-862B-AA5EEE54339D}" dt="2026-04-24T17:14:07.772" v="3417" actId="20577"/>
          <ac:spMkLst>
            <pc:docMk/>
            <pc:sldMk cId="3990871634" sldId="262"/>
            <ac:spMk id="2" creationId="{6978AA79-291B-F384-49E1-7607FE738991}"/>
          </ac:spMkLst>
        </pc:spChg>
        <pc:spChg chg="mod">
          <ac:chgData name="Meyer, Kerry G. (GSFC-6130)" userId="dfe4f2af-4475-4ee4-8c7b-cd99c110c1c1" providerId="ADAL" clId="{43F68371-B954-5BDE-862B-AA5EEE54339D}" dt="2026-04-24T16:48:30.377" v="611" actId="20577"/>
          <ac:spMkLst>
            <pc:docMk/>
            <pc:sldMk cId="3990871634" sldId="262"/>
            <ac:spMk id="3" creationId="{0F24D052-5612-69AB-F334-8A113ABF7483}"/>
          </ac:spMkLst>
        </pc:spChg>
      </pc:sldChg>
      <pc:sldChg chg="del">
        <pc:chgData name="Meyer, Kerry G. (GSFC-6130)" userId="dfe4f2af-4475-4ee4-8c7b-cd99c110c1c1" providerId="ADAL" clId="{43F68371-B954-5BDE-862B-AA5EEE54339D}" dt="2026-04-24T11:51:04.058" v="137" actId="2696"/>
        <pc:sldMkLst>
          <pc:docMk/>
          <pc:sldMk cId="0" sldId="263"/>
        </pc:sldMkLst>
      </pc:sldChg>
      <pc:sldChg chg="modSp new mod">
        <pc:chgData name="Meyer, Kerry G. (GSFC-6130)" userId="dfe4f2af-4475-4ee4-8c7b-cd99c110c1c1" providerId="ADAL" clId="{43F68371-B954-5BDE-862B-AA5EEE54339D}" dt="2026-04-24T17:21:30.863" v="4211" actId="20577"/>
        <pc:sldMkLst>
          <pc:docMk/>
          <pc:sldMk cId="1013566857" sldId="263"/>
        </pc:sldMkLst>
        <pc:spChg chg="mod">
          <ac:chgData name="Meyer, Kerry G. (GSFC-6130)" userId="dfe4f2af-4475-4ee4-8c7b-cd99c110c1c1" providerId="ADAL" clId="{43F68371-B954-5BDE-862B-AA5EEE54339D}" dt="2026-04-24T17:19:58.982" v="4011" actId="20577"/>
          <ac:spMkLst>
            <pc:docMk/>
            <pc:sldMk cId="1013566857" sldId="263"/>
            <ac:spMk id="2" creationId="{1A01DD4C-C646-4E70-ABDC-CB7F2E82FCBD}"/>
          </ac:spMkLst>
        </pc:spChg>
        <pc:spChg chg="mod">
          <ac:chgData name="Meyer, Kerry G. (GSFC-6130)" userId="dfe4f2af-4475-4ee4-8c7b-cd99c110c1c1" providerId="ADAL" clId="{43F68371-B954-5BDE-862B-AA5EEE54339D}" dt="2026-04-24T17:21:30.863" v="4211" actId="20577"/>
          <ac:spMkLst>
            <pc:docMk/>
            <pc:sldMk cId="1013566857" sldId="263"/>
            <ac:spMk id="3" creationId="{757F94B3-3EBC-D91C-8F83-E06315653777}"/>
          </ac:spMkLst>
        </pc:spChg>
      </pc:sldChg>
      <pc:sldChg chg="modSp del mod">
        <pc:chgData name="Meyer, Kerry G. (GSFC-6130)" userId="dfe4f2af-4475-4ee4-8c7b-cd99c110c1c1" providerId="ADAL" clId="{43F68371-B954-5BDE-862B-AA5EEE54339D}" dt="2026-04-24T11:51:04.036" v="125" actId="2696"/>
        <pc:sldMkLst>
          <pc:docMk/>
          <pc:sldMk cId="0" sldId="264"/>
        </pc:sldMkLst>
      </pc:sldChg>
      <pc:sldChg chg="modSp del mod">
        <pc:chgData name="Meyer, Kerry G. (GSFC-6130)" userId="dfe4f2af-4475-4ee4-8c7b-cd99c110c1c1" providerId="ADAL" clId="{43F68371-B954-5BDE-862B-AA5EEE54339D}" dt="2026-04-24T11:51:04.056" v="135" actId="2696"/>
        <pc:sldMkLst>
          <pc:docMk/>
          <pc:sldMk cId="0" sldId="265"/>
        </pc:sldMkLst>
      </pc:sldChg>
      <pc:sldChg chg="addSp delSp modSp del mod">
        <pc:chgData name="Meyer, Kerry G. (GSFC-6130)" userId="dfe4f2af-4475-4ee4-8c7b-cd99c110c1c1" providerId="ADAL" clId="{43F68371-B954-5BDE-862B-AA5EEE54339D}" dt="2026-04-24T11:51:04.040" v="129" actId="2696"/>
        <pc:sldMkLst>
          <pc:docMk/>
          <pc:sldMk cId="0" sldId="266"/>
        </pc:sldMkLst>
      </pc:sldChg>
      <pc:sldChg chg="addSp delSp modSp del mod">
        <pc:chgData name="Meyer, Kerry G. (GSFC-6130)" userId="dfe4f2af-4475-4ee4-8c7b-cd99c110c1c1" providerId="ADAL" clId="{43F68371-B954-5BDE-862B-AA5EEE54339D}" dt="2026-04-24T11:51:04.059" v="138" actId="2696"/>
        <pc:sldMkLst>
          <pc:docMk/>
          <pc:sldMk cId="0" sldId="267"/>
        </pc:sldMkLst>
      </pc:sldChg>
      <pc:sldChg chg="modSp del mod ord">
        <pc:chgData name="Meyer, Kerry G. (GSFC-6130)" userId="dfe4f2af-4475-4ee4-8c7b-cd99c110c1c1" providerId="ADAL" clId="{43F68371-B954-5BDE-862B-AA5EEE54339D}" dt="2026-04-24T11:51:04.055" v="134" actId="2696"/>
        <pc:sldMkLst>
          <pc:docMk/>
          <pc:sldMk cId="0" sldId="268"/>
        </pc:sldMkLst>
      </pc:sldChg>
      <pc:sldChg chg="addSp delSp modSp del mod">
        <pc:chgData name="Meyer, Kerry G. (GSFC-6130)" userId="dfe4f2af-4475-4ee4-8c7b-cd99c110c1c1" providerId="ADAL" clId="{43F68371-B954-5BDE-862B-AA5EEE54339D}" dt="2026-04-24T11:51:04.035" v="124" actId="2696"/>
        <pc:sldMkLst>
          <pc:docMk/>
          <pc:sldMk cId="0" sldId="269"/>
        </pc:sldMkLst>
      </pc:sldChg>
      <pc:sldChg chg="modSp del mod">
        <pc:chgData name="Meyer, Kerry G. (GSFC-6130)" userId="dfe4f2af-4475-4ee4-8c7b-cd99c110c1c1" providerId="ADAL" clId="{43F68371-B954-5BDE-862B-AA5EEE54339D}" dt="2026-04-24T11:51:04.030" v="120" actId="2696"/>
        <pc:sldMkLst>
          <pc:docMk/>
          <pc:sldMk cId="0" sldId="270"/>
        </pc:sldMkLst>
      </pc:sldChg>
      <pc:sldChg chg="del">
        <pc:chgData name="Meyer, Kerry G. (GSFC-6130)" userId="dfe4f2af-4475-4ee4-8c7b-cd99c110c1c1" providerId="ADAL" clId="{43F68371-B954-5BDE-862B-AA5EEE54339D}" dt="2026-04-24T11:51:04.031" v="121" actId="2696"/>
        <pc:sldMkLst>
          <pc:docMk/>
          <pc:sldMk cId="0" sldId="271"/>
        </pc:sldMkLst>
      </pc:sldChg>
      <pc:sldChg chg="del">
        <pc:chgData name="Meyer, Kerry G. (GSFC-6130)" userId="dfe4f2af-4475-4ee4-8c7b-cd99c110c1c1" providerId="ADAL" clId="{43F68371-B954-5BDE-862B-AA5EEE54339D}" dt="2026-04-24T11:51:04.057" v="136" actId="2696"/>
        <pc:sldMkLst>
          <pc:docMk/>
          <pc:sldMk cId="0" sldId="272"/>
        </pc:sldMkLst>
      </pc:sldChg>
      <pc:sldChg chg="del">
        <pc:chgData name="Meyer, Kerry G. (GSFC-6130)" userId="dfe4f2af-4475-4ee4-8c7b-cd99c110c1c1" providerId="ADAL" clId="{43F68371-B954-5BDE-862B-AA5EEE54339D}" dt="2026-04-24T11:51:04.029" v="119" actId="2696"/>
        <pc:sldMkLst>
          <pc:docMk/>
          <pc:sldMk cId="0" sldId="273"/>
        </pc:sldMkLst>
      </pc:sldChg>
      <pc:sldChg chg="del">
        <pc:chgData name="Meyer, Kerry G. (GSFC-6130)" userId="dfe4f2af-4475-4ee4-8c7b-cd99c110c1c1" providerId="ADAL" clId="{43F68371-B954-5BDE-862B-AA5EEE54339D}" dt="2026-04-24T11:51:04.033" v="122" actId="2696"/>
        <pc:sldMkLst>
          <pc:docMk/>
          <pc:sldMk cId="0" sldId="274"/>
        </pc:sldMkLst>
      </pc:sldChg>
      <pc:sldChg chg="del">
        <pc:chgData name="Meyer, Kerry G. (GSFC-6130)" userId="dfe4f2af-4475-4ee4-8c7b-cd99c110c1c1" providerId="ADAL" clId="{43F68371-B954-5BDE-862B-AA5EEE54339D}" dt="2026-04-24T11:51:04.060" v="139" actId="2696"/>
        <pc:sldMkLst>
          <pc:docMk/>
          <pc:sldMk cId="0" sldId="275"/>
        </pc:sldMkLst>
      </pc:sldChg>
      <pc:sldChg chg="del">
        <pc:chgData name="Meyer, Kerry G. (GSFC-6130)" userId="dfe4f2af-4475-4ee4-8c7b-cd99c110c1c1" providerId="ADAL" clId="{43F68371-B954-5BDE-862B-AA5EEE54339D}" dt="2026-04-24T11:51:04.034" v="123" actId="2696"/>
        <pc:sldMkLst>
          <pc:docMk/>
          <pc:sldMk cId="0" sldId="276"/>
        </pc:sldMkLst>
      </pc:sldChg>
      <pc:sldChg chg="del">
        <pc:chgData name="Meyer, Kerry G. (GSFC-6130)" userId="dfe4f2af-4475-4ee4-8c7b-cd99c110c1c1" providerId="ADAL" clId="{43F68371-B954-5BDE-862B-AA5EEE54339D}" dt="2026-04-24T11:51:04.037" v="126" actId="2696"/>
        <pc:sldMkLst>
          <pc:docMk/>
          <pc:sldMk cId="0" sldId="277"/>
        </pc:sldMkLst>
      </pc:sldChg>
      <pc:sldChg chg="del">
        <pc:chgData name="Meyer, Kerry G. (GSFC-6130)" userId="dfe4f2af-4475-4ee4-8c7b-cd99c110c1c1" providerId="ADAL" clId="{43F68371-B954-5BDE-862B-AA5EEE54339D}" dt="2026-04-24T11:51:04.042" v="131" actId="2696"/>
        <pc:sldMkLst>
          <pc:docMk/>
          <pc:sldMk cId="0" sldId="278"/>
        </pc:sldMkLst>
      </pc:sldChg>
      <pc:sldChg chg="del">
        <pc:chgData name="Meyer, Kerry G. (GSFC-6130)" userId="dfe4f2af-4475-4ee4-8c7b-cd99c110c1c1" providerId="ADAL" clId="{43F68371-B954-5BDE-862B-AA5EEE54339D}" dt="2026-04-24T11:51:04.043" v="132" actId="2696"/>
        <pc:sldMkLst>
          <pc:docMk/>
          <pc:sldMk cId="0" sldId="279"/>
        </pc:sldMkLst>
      </pc:sldChg>
      <pc:sldChg chg="del">
        <pc:chgData name="Meyer, Kerry G. (GSFC-6130)" userId="dfe4f2af-4475-4ee4-8c7b-cd99c110c1c1" providerId="ADAL" clId="{43F68371-B954-5BDE-862B-AA5EEE54339D}" dt="2026-04-24T11:51:04.038" v="128" actId="2696"/>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5c9d344d1_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3d5c9d344d1_2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latin typeface="Times New Roman"/>
                <a:ea typeface="Times New Roman"/>
                <a:cs typeface="Times New Roman"/>
                <a:sym typeface="Times New Roman"/>
              </a:rPr>
              <a:t>A group of 15 NASA GSFC experts in aerosols, clouds, convection and precipitation reached out to 35 internal/ external SMEs from national/ international agencies and universities, requesting ~430 relevant peer-reviewed papers and opinions in emails. The goal was to show the progress made so far on three science questions from the 2017 decadal survey, potential progress in the next five years and limitations that cannot be addressed using contemporary observations. In </a:t>
            </a:r>
            <a:r>
              <a:rPr lang="en-US" sz="1100">
                <a:latin typeface="Times New Roman"/>
                <a:ea typeface="Times New Roman"/>
                <a:cs typeface="Times New Roman"/>
                <a:sym typeface="Times New Roman"/>
              </a:rPr>
              <a:t>this 90’ talk, w</a:t>
            </a:r>
            <a:r>
              <a:rPr lang="en-US">
                <a:latin typeface="Times New Roman"/>
                <a:ea typeface="Times New Roman"/>
                <a:cs typeface="Times New Roman"/>
                <a:sym typeface="Times New Roman"/>
              </a:rPr>
              <a:t>e present two aerosol/ cloud questions; Please do not cite these papers. </a:t>
            </a:r>
            <a:r>
              <a:rPr lang="en-US">
                <a:latin typeface="Arial"/>
                <a:ea typeface="Arial"/>
                <a:cs typeface="Arial"/>
                <a:sym typeface="Arial"/>
              </a:rPr>
              <a:t>The output of the AI/LLM was not checked for the extent to which the text may have been drawn directly from the cited source material or rewritten by the AI/LLM. It is recognized that some of the citations provided by the AI/LLM may include recursive references.</a:t>
            </a:r>
            <a:endParaRPr/>
          </a:p>
          <a:p>
            <a:pPr marL="0" lvl="0" indent="0" algn="l" rtl="0">
              <a:lnSpc>
                <a:spcPct val="100000"/>
              </a:lnSpc>
              <a:spcBef>
                <a:spcPts val="0"/>
              </a:spcBef>
              <a:spcAft>
                <a:spcPts val="0"/>
              </a:spcAft>
              <a:buSzPts val="1400"/>
              <a:buNone/>
            </a:pPr>
            <a:endParaRPr/>
          </a:p>
        </p:txBody>
      </p:sp>
      <p:sp>
        <p:nvSpPr>
          <p:cNvPr id="99" name="Google Shape;99;g3d5c9d344d1_2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mt="15000"/>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3463637" y="1924493"/>
            <a:ext cx="5264725" cy="1130399"/>
          </a:xfrm>
          <a:prstGeom prst="rect">
            <a:avLst/>
          </a:prstGeom>
          <a:solidFill>
            <a:schemeClr val="lt1">
              <a:alpha val="70196"/>
            </a:schemeClr>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3500"/>
              <a:buFont typeface="Libre Baskerville"/>
              <a:buNone/>
            </a:pPr>
            <a:r>
              <a:rPr lang="en-US" sz="3500" dirty="0">
                <a:solidFill>
                  <a:srgbClr val="000000"/>
                </a:solidFill>
                <a:latin typeface="Libre Baskerville"/>
                <a:ea typeface="Libre Baskerville"/>
                <a:cs typeface="Libre Baskerville"/>
                <a:sym typeface="Libre Baskerville"/>
              </a:rPr>
              <a:t>Aerosol/Cloud</a:t>
            </a:r>
            <a:br>
              <a:rPr lang="en-US" sz="3500" dirty="0">
                <a:solidFill>
                  <a:srgbClr val="000000"/>
                </a:solidFill>
                <a:latin typeface="Libre Baskerville"/>
                <a:ea typeface="Libre Baskerville"/>
                <a:cs typeface="Libre Baskerville"/>
                <a:sym typeface="Libre Baskerville"/>
              </a:rPr>
            </a:br>
            <a:r>
              <a:rPr lang="en-US" sz="3500" dirty="0">
                <a:solidFill>
                  <a:srgbClr val="000000"/>
                </a:solidFill>
                <a:latin typeface="Libre Baskerville"/>
                <a:ea typeface="Libre Baskerville"/>
                <a:cs typeface="Libre Baskerville"/>
                <a:sym typeface="Libre Baskerville"/>
              </a:rPr>
              <a:t>Report Out</a:t>
            </a:r>
            <a:endParaRPr sz="3500" dirty="0">
              <a:solidFill>
                <a:srgbClr val="000000"/>
              </a:solidFill>
              <a:latin typeface="Libre Baskerville"/>
              <a:ea typeface="Libre Baskerville"/>
              <a:cs typeface="Libre Baskerville"/>
              <a:sym typeface="Libre Baskerville"/>
            </a:endParaRPr>
          </a:p>
        </p:txBody>
      </p:sp>
      <p:sp>
        <p:nvSpPr>
          <p:cNvPr id="94" name="Google Shape;94;p1"/>
          <p:cNvSpPr txBox="1">
            <a:spLocks noGrp="1"/>
          </p:cNvSpPr>
          <p:nvPr>
            <p:ph type="subTitle" idx="1"/>
          </p:nvPr>
        </p:nvSpPr>
        <p:spPr>
          <a:xfrm>
            <a:off x="1524000" y="4103754"/>
            <a:ext cx="9144000" cy="2359200"/>
          </a:xfrm>
          <a:prstGeom prst="rect">
            <a:avLst/>
          </a:prstGeom>
          <a:solidFill>
            <a:schemeClr val="lt1">
              <a:alpha val="70196"/>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500"/>
              <a:buNone/>
            </a:pPr>
            <a:r>
              <a:rPr lang="en-US" sz="2000" dirty="0">
                <a:latin typeface="Baskervville"/>
                <a:ea typeface="Baskervville"/>
                <a:cs typeface="Baskervville"/>
                <a:sym typeface="Baskervville"/>
              </a:rPr>
              <a:t>Aerosol/Cloud Community</a:t>
            </a:r>
          </a:p>
          <a:p>
            <a:pPr marL="0" lvl="0" indent="0" algn="ctr" rtl="0">
              <a:lnSpc>
                <a:spcPct val="90000"/>
              </a:lnSpc>
              <a:spcBef>
                <a:spcPts val="0"/>
              </a:spcBef>
              <a:spcAft>
                <a:spcPts val="0"/>
              </a:spcAft>
              <a:buClr>
                <a:schemeClr val="dk1"/>
              </a:buClr>
              <a:buSzPts val="2500"/>
              <a:buNone/>
            </a:pPr>
            <a:endParaRPr lang="en-US" sz="1400" dirty="0">
              <a:latin typeface="Baskervville"/>
              <a:ea typeface="Baskervville"/>
              <a:cs typeface="Baskervville"/>
              <a:sym typeface="Baskervville"/>
            </a:endParaRPr>
          </a:p>
          <a:p>
            <a:pPr marL="0" lvl="0" indent="0" algn="ctr" rtl="0">
              <a:lnSpc>
                <a:spcPct val="90000"/>
              </a:lnSpc>
              <a:spcBef>
                <a:spcPts val="1000"/>
              </a:spcBef>
              <a:spcAft>
                <a:spcPts val="0"/>
              </a:spcAft>
              <a:buClr>
                <a:srgbClr val="000000"/>
              </a:buClr>
              <a:buSzPts val="2500"/>
              <a:buNone/>
            </a:pPr>
            <a:r>
              <a:rPr lang="en-US" sz="2000" i="1" u="none" strike="noStrike" dirty="0">
                <a:solidFill>
                  <a:srgbClr val="000000"/>
                </a:solidFill>
                <a:latin typeface="Libre Baskerville"/>
                <a:ea typeface="Libre Baskerville"/>
                <a:cs typeface="Libre Baskerville"/>
                <a:sym typeface="Libre Baskerville"/>
              </a:rPr>
              <a:t>Atmosphere Community Meeting April 2026, </a:t>
            </a:r>
            <a:r>
              <a:rPr lang="en-US" sz="2000" i="1" u="none" strike="noStrike" dirty="0" err="1">
                <a:solidFill>
                  <a:srgbClr val="000000"/>
                </a:solidFill>
                <a:latin typeface="Libre Baskerville"/>
                <a:ea typeface="Libre Baskerville"/>
                <a:cs typeface="Libre Baskerville"/>
                <a:sym typeface="Libre Baskerville"/>
              </a:rPr>
              <a:t>LaRC</a:t>
            </a:r>
            <a:endParaRPr sz="2000" i="1" u="none" strike="noStrike" dirty="0">
              <a:solidFill>
                <a:srgbClr val="000000"/>
              </a:solidFill>
              <a:latin typeface="Libre Baskerville"/>
              <a:ea typeface="Libre Baskerville"/>
              <a:cs typeface="Libre Baskerville"/>
              <a:sym typeface="Libre Baskerville"/>
            </a:endParaRPr>
          </a:p>
        </p:txBody>
      </p:sp>
      <p:pic>
        <p:nvPicPr>
          <p:cNvPr id="95" name="Google Shape;95;p1" descr="Logo&#10;&#10;Description automatically generated"/>
          <p:cNvPicPr preferRelativeResize="0"/>
          <p:nvPr/>
        </p:nvPicPr>
        <p:blipFill rotWithShape="1">
          <a:blip r:embed="rId4">
            <a:alphaModFix/>
          </a:blip>
          <a:srcRect/>
          <a:stretch/>
        </p:blipFill>
        <p:spPr>
          <a:xfrm>
            <a:off x="-545872" y="0"/>
            <a:ext cx="2486639" cy="12433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d5c9d344d1_2_56"/>
          <p:cNvSpPr/>
          <p:nvPr/>
        </p:nvSpPr>
        <p:spPr>
          <a:xfrm>
            <a:off x="129925" y="4427100"/>
            <a:ext cx="12062076" cy="243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02" name="Google Shape;102;g3d5c9d344d1_2_56"/>
          <p:cNvPicPr preferRelativeResize="0"/>
          <p:nvPr/>
        </p:nvPicPr>
        <p:blipFill rotWithShape="1">
          <a:blip r:embed="rId3">
            <a:alphaModFix/>
          </a:blip>
          <a:srcRect/>
          <a:stretch/>
        </p:blipFill>
        <p:spPr>
          <a:xfrm>
            <a:off x="3997560" y="326987"/>
            <a:ext cx="3677275" cy="3677275"/>
          </a:xfrm>
          <a:prstGeom prst="rect">
            <a:avLst/>
          </a:prstGeom>
          <a:noFill/>
          <a:ln>
            <a:noFill/>
          </a:ln>
        </p:spPr>
      </p:pic>
      <p:sp>
        <p:nvSpPr>
          <p:cNvPr id="103" name="Google Shape;103;g3d5c9d344d1_2_56"/>
          <p:cNvSpPr txBox="1"/>
          <p:nvPr/>
        </p:nvSpPr>
        <p:spPr>
          <a:xfrm>
            <a:off x="5836198" y="4787275"/>
            <a:ext cx="43326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04" name="Google Shape;104;g3d5c9d344d1_2_56"/>
          <p:cNvSpPr txBox="1"/>
          <p:nvPr/>
        </p:nvSpPr>
        <p:spPr>
          <a:xfrm>
            <a:off x="2252113" y="5073183"/>
            <a:ext cx="7817700"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Libre Baskerville"/>
                <a:ea typeface="Libre Baskerville"/>
                <a:cs typeface="Libre Baskerville"/>
                <a:sym typeface="Libre Baskerville"/>
              </a:rPr>
              <a:t>Full list of aerosol / cloud science questions</a:t>
            </a:r>
            <a:endParaRPr sz="1800" b="0" i="0" u="none" strike="noStrike" cap="none" dirty="0">
              <a:solidFill>
                <a:schemeClr val="dk2"/>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Libre Baskerville"/>
              <a:ea typeface="Libre Baskerville"/>
              <a:cs typeface="Libre Baskerville"/>
              <a:sym typeface="Libre Baskerville"/>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dirty="0">
                <a:solidFill>
                  <a:schemeClr val="dk2"/>
                </a:solidFill>
                <a:latin typeface="Libre Baskerville"/>
                <a:ea typeface="Libre Baskerville"/>
                <a:cs typeface="Libre Baskerville"/>
                <a:sym typeface="Libre Baskerville"/>
              </a:rPr>
              <a:t>https://</a:t>
            </a:r>
            <a:r>
              <a:rPr lang="en-US" sz="1600" b="0" i="1" u="none" strike="noStrike" cap="none" dirty="0" err="1">
                <a:solidFill>
                  <a:schemeClr val="dk2"/>
                </a:solidFill>
                <a:latin typeface="Libre Baskerville"/>
                <a:ea typeface="Libre Baskerville"/>
                <a:cs typeface="Libre Baskerville"/>
                <a:sym typeface="Libre Baskerville"/>
              </a:rPr>
              <a:t>docs.google.com</a:t>
            </a:r>
            <a:r>
              <a:rPr lang="en-US" sz="1600" b="0" i="1" u="none" strike="noStrike" cap="none" dirty="0">
                <a:solidFill>
                  <a:schemeClr val="dk2"/>
                </a:solidFill>
                <a:latin typeface="Libre Baskerville"/>
                <a:ea typeface="Libre Baskerville"/>
                <a:cs typeface="Libre Baskerville"/>
                <a:sym typeface="Libre Baskerville"/>
              </a:rPr>
              <a:t>/document/d/16pj5mYW3yAnynjTShOnfh9L7JW6HLTaWzHNyL5xf21o/</a:t>
            </a:r>
            <a:r>
              <a:rPr lang="en-US" sz="1600" b="0" i="1" u="none" strike="noStrike" cap="none" dirty="0" err="1">
                <a:solidFill>
                  <a:schemeClr val="dk2"/>
                </a:solidFill>
                <a:latin typeface="Libre Baskerville"/>
                <a:ea typeface="Libre Baskerville"/>
                <a:cs typeface="Libre Baskerville"/>
                <a:sym typeface="Libre Baskerville"/>
              </a:rPr>
              <a:t>edit?usp</a:t>
            </a:r>
            <a:r>
              <a:rPr lang="en-US" sz="1600" b="0" i="1" u="none" strike="noStrike" cap="none" dirty="0">
                <a:solidFill>
                  <a:schemeClr val="dk2"/>
                </a:solidFill>
                <a:latin typeface="Libre Baskerville"/>
                <a:ea typeface="Libre Baskerville"/>
                <a:cs typeface="Libre Baskerville"/>
                <a:sym typeface="Libre Baskerville"/>
              </a:rPr>
              <a:t>=sharing</a:t>
            </a:r>
            <a:endParaRPr sz="1800" b="0" i="1" u="none" strike="noStrike" cap="none" dirty="0">
              <a:solidFill>
                <a:schemeClr val="dk2"/>
              </a:solidFill>
              <a:latin typeface="Libre Baskerville"/>
              <a:ea typeface="Libre Baskerville"/>
              <a:cs typeface="Libre Baskerville"/>
              <a:sym typeface="Libre Baskervil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5867-C560-8B6C-1056-660FD7E5CB1C}"/>
              </a:ext>
            </a:extLst>
          </p:cNvPr>
          <p:cNvSpPr>
            <a:spLocks noGrp="1"/>
          </p:cNvSpPr>
          <p:nvPr>
            <p:ph type="title"/>
          </p:nvPr>
        </p:nvSpPr>
        <p:spPr/>
        <p:txBody>
          <a:bodyPr/>
          <a:lstStyle/>
          <a:p>
            <a:r>
              <a:rPr lang="en-US" dirty="0"/>
              <a:t>2014 Workshop: Aerosols (Part 1)</a:t>
            </a:r>
          </a:p>
        </p:txBody>
      </p:sp>
      <p:sp>
        <p:nvSpPr>
          <p:cNvPr id="3" name="Text Placeholder 2">
            <a:extLst>
              <a:ext uri="{FF2B5EF4-FFF2-40B4-BE49-F238E27FC236}">
                <a16:creationId xmlns:a16="http://schemas.microsoft.com/office/drawing/2014/main" id="{D8E35DA9-80A6-0ED3-FE4B-276CA0473DC2}"/>
              </a:ext>
            </a:extLst>
          </p:cNvPr>
          <p:cNvSpPr>
            <a:spLocks noGrp="1"/>
          </p:cNvSpPr>
          <p:nvPr>
            <p:ph type="body" idx="1"/>
          </p:nvPr>
        </p:nvSpPr>
        <p:spPr>
          <a:xfrm>
            <a:off x="838200" y="1825625"/>
            <a:ext cx="10515600" cy="4667250"/>
          </a:xfrm>
        </p:spPr>
        <p:txBody>
          <a:bodyPr>
            <a:normAutofit fontScale="77500" lnSpcReduction="20000"/>
          </a:bodyPr>
          <a:lstStyle/>
          <a:p>
            <a:r>
              <a:rPr lang="en-US" dirty="0"/>
              <a:t>How are natural and anthropogenic aerosols and their impact on the radiation budget at the top, within, and at the bottom of the atmosphere changing in response to a warming climate, and how to these changes feed back to the climate system? </a:t>
            </a:r>
          </a:p>
          <a:p>
            <a:r>
              <a:rPr lang="en-US" dirty="0"/>
              <a:t>How will projected changes in atmospheric circulation affect aerosols within the climate system through generation, transport, and deposition mechanisms and through their impact on biogeochemical cycles?</a:t>
            </a:r>
            <a:r>
              <a:rPr lang="en-US" b="1" dirty="0"/>
              <a:t> </a:t>
            </a:r>
            <a:endParaRPr lang="en-US" dirty="0"/>
          </a:p>
          <a:p>
            <a:r>
              <a:rPr lang="en-US" dirty="0"/>
              <a:t>What regions are most susceptible to aerosol phenomena, how are different aerosol types affecting regional brightening or dimming and what impacts are regional pollution controls and emissions changes having? </a:t>
            </a:r>
          </a:p>
          <a:p>
            <a:r>
              <a:rPr lang="en-US" dirty="0"/>
              <a:t>What are the connections between forcing in one region and impact in another and what are the underlying transport mechanisms of different aerosol types?</a:t>
            </a:r>
          </a:p>
          <a:p>
            <a:r>
              <a:rPr lang="en-US" dirty="0"/>
              <a:t>What are the meteorological processes that control the distribution, transport, and deposition of aerosols? </a:t>
            </a:r>
          </a:p>
          <a:p>
            <a:r>
              <a:rPr lang="en-US" dirty="0"/>
              <a:t>Clouds as transformative and removal processes. </a:t>
            </a:r>
          </a:p>
          <a:p>
            <a:r>
              <a:rPr lang="en-US" dirty="0"/>
              <a:t>Vertical redistribution, PBL entrainment/detrainment</a:t>
            </a:r>
          </a:p>
        </p:txBody>
      </p:sp>
    </p:spTree>
    <p:extLst>
      <p:ext uri="{BB962C8B-B14F-4D97-AF65-F5344CB8AC3E}">
        <p14:creationId xmlns:p14="http://schemas.microsoft.com/office/powerpoint/2010/main" val="301973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08592A-3014-7603-8869-A4AEF29FA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1FD29-2203-269C-ABE4-827198C9D90D}"/>
              </a:ext>
            </a:extLst>
          </p:cNvPr>
          <p:cNvSpPr>
            <a:spLocks noGrp="1"/>
          </p:cNvSpPr>
          <p:nvPr>
            <p:ph type="title"/>
          </p:nvPr>
        </p:nvSpPr>
        <p:spPr/>
        <p:txBody>
          <a:bodyPr/>
          <a:lstStyle/>
          <a:p>
            <a:r>
              <a:rPr lang="en-US" dirty="0"/>
              <a:t>2014 Workshop: Aerosols (Part 2)</a:t>
            </a:r>
          </a:p>
        </p:txBody>
      </p:sp>
      <p:sp>
        <p:nvSpPr>
          <p:cNvPr id="3" name="Text Placeholder 2">
            <a:extLst>
              <a:ext uri="{FF2B5EF4-FFF2-40B4-BE49-F238E27FC236}">
                <a16:creationId xmlns:a16="http://schemas.microsoft.com/office/drawing/2014/main" id="{916C44C8-6432-4E2C-443C-D13BB80BB722}"/>
              </a:ext>
            </a:extLst>
          </p:cNvPr>
          <p:cNvSpPr>
            <a:spLocks noGrp="1"/>
          </p:cNvSpPr>
          <p:nvPr>
            <p:ph type="body" idx="1"/>
          </p:nvPr>
        </p:nvSpPr>
        <p:spPr>
          <a:xfrm>
            <a:off x="838200" y="1825625"/>
            <a:ext cx="10515600" cy="4667250"/>
          </a:xfrm>
        </p:spPr>
        <p:txBody>
          <a:bodyPr>
            <a:normAutofit fontScale="77500" lnSpcReduction="20000"/>
          </a:bodyPr>
          <a:lstStyle/>
          <a:p>
            <a:r>
              <a:rPr lang="en-US" dirty="0"/>
              <a:t>What are the important underlying mechanisms through which aerosols impact the meteorological cycle?  What are the relative magnitudes of the dynamic, radiative, microphysical, and thermodynamic effects, and when and where are these important? </a:t>
            </a:r>
          </a:p>
          <a:p>
            <a:r>
              <a:rPr lang="en-US" dirty="0"/>
              <a:t>At what temporal and spatial scales and at what loadings do different aerosol types impact the meteorological cycle, especially through their activation as cloud droplets? </a:t>
            </a:r>
          </a:p>
          <a:p>
            <a:r>
              <a:rPr lang="en-US" dirty="0"/>
              <a:t>How do biogenic emissions regulate secondary aerosol formation and how is this process influenced by cloud processing?</a:t>
            </a:r>
          </a:p>
          <a:p>
            <a:r>
              <a:rPr lang="en-US" dirty="0"/>
              <a:t>What is the vertically resolved distribution of atmospheric heating due to the presence of different types of aerosols in clear sky, partly cloudy, and cloudy conditions? </a:t>
            </a:r>
          </a:p>
          <a:p>
            <a:r>
              <a:rPr lang="en-US" dirty="0"/>
              <a:t>How do aerosol changes affect the radiation budget through the diurnal cycle? </a:t>
            </a:r>
          </a:p>
          <a:p>
            <a:r>
              <a:rPr lang="en-US" dirty="0"/>
              <a:t>How do different aerosol types, stratified by size and composition, from natural and anthropogenic sources affect air quality in the PBL and surface layer? </a:t>
            </a:r>
          </a:p>
        </p:txBody>
      </p:sp>
    </p:spTree>
    <p:extLst>
      <p:ext uri="{BB962C8B-B14F-4D97-AF65-F5344CB8AC3E}">
        <p14:creationId xmlns:p14="http://schemas.microsoft.com/office/powerpoint/2010/main" val="142844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0512-68DC-8BB2-5CFB-59FF07C3FF27}"/>
              </a:ext>
            </a:extLst>
          </p:cNvPr>
          <p:cNvSpPr>
            <a:spLocks noGrp="1"/>
          </p:cNvSpPr>
          <p:nvPr>
            <p:ph type="title"/>
          </p:nvPr>
        </p:nvSpPr>
        <p:spPr/>
        <p:txBody>
          <a:bodyPr/>
          <a:lstStyle/>
          <a:p>
            <a:r>
              <a:rPr lang="en-US" dirty="0"/>
              <a:t>2014 Workshop: Clouds</a:t>
            </a:r>
          </a:p>
        </p:txBody>
      </p:sp>
      <p:sp>
        <p:nvSpPr>
          <p:cNvPr id="3" name="Text Placeholder 2">
            <a:extLst>
              <a:ext uri="{FF2B5EF4-FFF2-40B4-BE49-F238E27FC236}">
                <a16:creationId xmlns:a16="http://schemas.microsoft.com/office/drawing/2014/main" id="{48248219-A857-77A4-407E-B61C11D2063A}"/>
              </a:ext>
            </a:extLst>
          </p:cNvPr>
          <p:cNvSpPr>
            <a:spLocks noGrp="1"/>
          </p:cNvSpPr>
          <p:nvPr>
            <p:ph type="body" idx="1"/>
          </p:nvPr>
        </p:nvSpPr>
        <p:spPr/>
        <p:txBody>
          <a:bodyPr>
            <a:normAutofit fontScale="92500" lnSpcReduction="20000"/>
          </a:bodyPr>
          <a:lstStyle/>
          <a:p>
            <a:r>
              <a:rPr lang="en-US" dirty="0"/>
              <a:t>What is the sensitivity of the climate system to low-level cloud structure and variability over the middle and high latitude oceans? </a:t>
            </a:r>
          </a:p>
          <a:p>
            <a:r>
              <a:rPr lang="en-US" dirty="0"/>
              <a:t>How will the radiative balance over sea ice and permafrost change as the polar regions warm?  What are the important feedback mechanisms between clouds, precipitation, and surface processes in the high latitudes?</a:t>
            </a:r>
          </a:p>
          <a:p>
            <a:r>
              <a:rPr lang="en-US" dirty="0"/>
              <a:t>How will shortwave cloud forcing change as the climate warms?</a:t>
            </a:r>
          </a:p>
          <a:p>
            <a:r>
              <a:rPr lang="en-US" dirty="0"/>
              <a:t>How will long-wave cloud forcing change as climate warms?</a:t>
            </a:r>
          </a:p>
          <a:p>
            <a:r>
              <a:rPr lang="en-US" dirty="0"/>
              <a:t>How do clouds respond to perturbations in aerosols Cloud Condensation Nuclei (CCN) and Ice Nuclei (IN)?</a:t>
            </a:r>
          </a:p>
          <a:p>
            <a:r>
              <a:rPr lang="en-US" dirty="0"/>
              <a:t>What is the role of (mixed phase) snow and rain in cloud processes and how is this modulated by aerosols and dynamics?</a:t>
            </a:r>
          </a:p>
        </p:txBody>
      </p:sp>
    </p:spTree>
    <p:extLst>
      <p:ext uri="{BB962C8B-B14F-4D97-AF65-F5344CB8AC3E}">
        <p14:creationId xmlns:p14="http://schemas.microsoft.com/office/powerpoint/2010/main" val="65366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3FA2-5A48-5E1B-0684-7B0AC3F479DE}"/>
              </a:ext>
            </a:extLst>
          </p:cNvPr>
          <p:cNvSpPr>
            <a:spLocks noGrp="1"/>
          </p:cNvSpPr>
          <p:nvPr>
            <p:ph type="title"/>
          </p:nvPr>
        </p:nvSpPr>
        <p:spPr/>
        <p:txBody>
          <a:bodyPr/>
          <a:lstStyle/>
          <a:p>
            <a:r>
              <a:rPr lang="en-US" dirty="0"/>
              <a:t>High-Level Science Questions</a:t>
            </a:r>
          </a:p>
        </p:txBody>
      </p:sp>
      <p:sp>
        <p:nvSpPr>
          <p:cNvPr id="3" name="Text Placeholder 2">
            <a:extLst>
              <a:ext uri="{FF2B5EF4-FFF2-40B4-BE49-F238E27FC236}">
                <a16:creationId xmlns:a16="http://schemas.microsoft.com/office/drawing/2014/main" id="{D26BF676-B06E-916F-BE16-AEBEFCF239FA}"/>
              </a:ext>
            </a:extLst>
          </p:cNvPr>
          <p:cNvSpPr>
            <a:spLocks noGrp="1"/>
          </p:cNvSpPr>
          <p:nvPr>
            <p:ph type="body" idx="1"/>
          </p:nvPr>
        </p:nvSpPr>
        <p:spPr/>
        <p:txBody>
          <a:bodyPr>
            <a:normAutofit fontScale="70000" lnSpcReduction="20000"/>
          </a:bodyPr>
          <a:lstStyle/>
          <a:p>
            <a:r>
              <a:rPr lang="en-US" dirty="0"/>
              <a:t>NASA has the observational and modeling tools to monitor and understand consequences of geo-engineering.</a:t>
            </a:r>
          </a:p>
          <a:p>
            <a:pPr lvl="1"/>
            <a:r>
              <a:rPr lang="en-US" dirty="0"/>
              <a:t>Community should make an assessment of the current observing system’s capabilities for detecting changes to the Earth system that result from environmental interventions.</a:t>
            </a:r>
          </a:p>
          <a:p>
            <a:r>
              <a:rPr lang="en-US" dirty="0"/>
              <a:t>How do we explain recent and future trends in EEI and reduce uncertainty in the ECS by improving aerosol and cloud observations?</a:t>
            </a:r>
          </a:p>
          <a:p>
            <a:pPr lvl="1"/>
            <a:r>
              <a:rPr lang="en-US" dirty="0"/>
              <a:t>Leveraging current Program of Record (</a:t>
            </a:r>
            <a:r>
              <a:rPr lang="en-US" dirty="0" err="1"/>
              <a:t>PoR</a:t>
            </a:r>
            <a:r>
              <a:rPr lang="en-US" dirty="0"/>
              <a:t>) and innovative integrated modeling and observations?</a:t>
            </a:r>
          </a:p>
          <a:p>
            <a:r>
              <a:rPr lang="en-US" dirty="0"/>
              <a:t>The community needs to better tie in to stakeholders via NASA’s Earth Action activities.</a:t>
            </a:r>
          </a:p>
          <a:p>
            <a:pPr lvl="1"/>
            <a:r>
              <a:rPr lang="en-US" dirty="0"/>
              <a:t>E.g., air quality, wildfires, extreme events, etc.</a:t>
            </a:r>
          </a:p>
          <a:p>
            <a:r>
              <a:rPr lang="en-US" dirty="0"/>
              <a:t>How do aerosols, clouds, and precipitation interact with the PBL evolution and surface atmosphere exchange?</a:t>
            </a:r>
          </a:p>
          <a:p>
            <a:pPr lvl="1"/>
            <a:r>
              <a:rPr lang="en-US" dirty="0"/>
              <a:t>Wet/dry deposition was a focus of much discussion. Also affects on air quality, resources (solar radiation), trace gas mixing, etc.</a:t>
            </a:r>
          </a:p>
          <a:p>
            <a:r>
              <a:rPr lang="en-US" dirty="0"/>
              <a:t>How do clouds and aerosols interact with circulations at all scales through radiative and latent heating processes?</a:t>
            </a:r>
          </a:p>
          <a:p>
            <a:pPr lvl="1"/>
            <a:r>
              <a:rPr lang="en-US" dirty="0"/>
              <a:t>Scales range from meters to global circulations.</a:t>
            </a:r>
          </a:p>
        </p:txBody>
      </p:sp>
    </p:spTree>
    <p:extLst>
      <p:ext uri="{BB962C8B-B14F-4D97-AF65-F5344CB8AC3E}">
        <p14:creationId xmlns:p14="http://schemas.microsoft.com/office/powerpoint/2010/main" val="350966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DD4C-C646-4E70-ABDC-CB7F2E82FCBD}"/>
              </a:ext>
            </a:extLst>
          </p:cNvPr>
          <p:cNvSpPr>
            <a:spLocks noGrp="1"/>
          </p:cNvSpPr>
          <p:nvPr>
            <p:ph type="title"/>
          </p:nvPr>
        </p:nvSpPr>
        <p:spPr/>
        <p:txBody>
          <a:bodyPr/>
          <a:lstStyle/>
          <a:p>
            <a:r>
              <a:rPr lang="en-US" dirty="0"/>
              <a:t>Notable Specific Themes/Topics</a:t>
            </a:r>
          </a:p>
        </p:txBody>
      </p:sp>
      <p:sp>
        <p:nvSpPr>
          <p:cNvPr id="3" name="Text Placeholder 2">
            <a:extLst>
              <a:ext uri="{FF2B5EF4-FFF2-40B4-BE49-F238E27FC236}">
                <a16:creationId xmlns:a16="http://schemas.microsoft.com/office/drawing/2014/main" id="{757F94B3-3EBC-D91C-8F83-E06315653777}"/>
              </a:ext>
            </a:extLst>
          </p:cNvPr>
          <p:cNvSpPr>
            <a:spLocks noGrp="1"/>
          </p:cNvSpPr>
          <p:nvPr>
            <p:ph type="body" idx="1"/>
          </p:nvPr>
        </p:nvSpPr>
        <p:spPr>
          <a:xfrm>
            <a:off x="838200" y="1825625"/>
            <a:ext cx="10515600" cy="4851622"/>
          </a:xfrm>
        </p:spPr>
        <p:txBody>
          <a:bodyPr>
            <a:normAutofit fontScale="47500" lnSpcReduction="20000"/>
          </a:bodyPr>
          <a:lstStyle/>
          <a:p>
            <a:r>
              <a:rPr lang="en-US" dirty="0"/>
              <a:t>Aerosol/cloud community strongly supports synergistic orbits for FALCON-lidar and FALCON-radar to optimize science ROI</a:t>
            </a:r>
          </a:p>
          <a:p>
            <a:r>
              <a:rPr lang="en-US" dirty="0"/>
              <a:t>Support integrated quantitative observing-modeling frameworks, e.g., calibrated physics ensembles</a:t>
            </a:r>
          </a:p>
          <a:p>
            <a:pPr lvl="1"/>
            <a:r>
              <a:rPr lang="en-US" dirty="0"/>
              <a:t>Bridges gap between modeling and observations</a:t>
            </a:r>
          </a:p>
          <a:p>
            <a:pPr lvl="1"/>
            <a:r>
              <a:rPr lang="en-US" dirty="0"/>
              <a:t>Can inform on the observational gaps and future measurement needs </a:t>
            </a:r>
          </a:p>
          <a:p>
            <a:pPr lvl="1"/>
            <a:r>
              <a:rPr lang="en-US" dirty="0"/>
              <a:t>Can be used to quantify societal impacts of global change, e.g., floods, droughts, etc.</a:t>
            </a:r>
          </a:p>
          <a:p>
            <a:pPr lvl="1"/>
            <a:r>
              <a:rPr lang="en-US" dirty="0"/>
              <a:t>Clearly define the roles of IMVI in facilitating science and identify mechanisms to support modeling outside the current scope (e.g., LES, stratospheric aerosols, etc.)</a:t>
            </a:r>
          </a:p>
          <a:p>
            <a:r>
              <a:rPr lang="en-US" dirty="0"/>
              <a:t>Better leverage the </a:t>
            </a:r>
            <a:r>
              <a:rPr lang="en-US" dirty="0" err="1"/>
              <a:t>PoR</a:t>
            </a:r>
            <a:r>
              <a:rPr lang="en-US" dirty="0"/>
              <a:t> (orbital and sub-orbital)</a:t>
            </a:r>
          </a:p>
          <a:p>
            <a:pPr lvl="1"/>
            <a:r>
              <a:rPr lang="en-US" dirty="0"/>
              <a:t>Stewarding key datasets (i.e., calibration, GVs - continuity) and ground networks</a:t>
            </a:r>
          </a:p>
          <a:p>
            <a:pPr lvl="1"/>
            <a:r>
              <a:rPr lang="en-US" dirty="0"/>
              <a:t>Identify opportunities for synergistic retrievals using both orbital and airborne data</a:t>
            </a:r>
          </a:p>
          <a:p>
            <a:pPr lvl="1"/>
            <a:r>
              <a:rPr lang="en-US" dirty="0"/>
              <a:t>Prioritize efforts at characterizing uncertainty to enhance usefulness</a:t>
            </a:r>
          </a:p>
          <a:p>
            <a:r>
              <a:rPr lang="en-US" dirty="0"/>
              <a:t>Identify airborne field campaign opportunities to complement FALCON radar/lidar/radiometer (filling science gaps, </a:t>
            </a:r>
            <a:r>
              <a:rPr lang="en-US" dirty="0" err="1"/>
              <a:t>cal</a:t>
            </a:r>
            <a:r>
              <a:rPr lang="en-US" dirty="0"/>
              <a:t>/</a:t>
            </a:r>
            <a:r>
              <a:rPr lang="en-US" dirty="0" err="1"/>
              <a:t>val</a:t>
            </a:r>
            <a:r>
              <a:rPr lang="en-US" dirty="0"/>
              <a:t>, etc.)</a:t>
            </a:r>
          </a:p>
          <a:p>
            <a:r>
              <a:rPr lang="en-US" dirty="0"/>
              <a:t>Various non-observed processes were identified that need attention for modeling applications. What else? Can such gaps inform new innovative space instrumentation?</a:t>
            </a:r>
          </a:p>
          <a:p>
            <a:r>
              <a:rPr lang="en-US" dirty="0"/>
              <a:t>Need identified for working group (or similar) targeted at ML best practice guidelines</a:t>
            </a:r>
          </a:p>
          <a:p>
            <a:r>
              <a:rPr lang="en-US" dirty="0"/>
              <a:t>A lot of emphasis on temporal evolution and cloud dynamics as key to constraining processes at various scales</a:t>
            </a:r>
          </a:p>
          <a:p>
            <a:r>
              <a:rPr lang="en-US" dirty="0"/>
              <a:t>Also a lot of emphasis on vertical profiling of both aerosol and cloud keeps. Current capabilities are not sufficient for many science questions. I.e., radiative fluxes/heating rates, boundary layer science, etc.</a:t>
            </a:r>
          </a:p>
          <a:p>
            <a:r>
              <a:rPr lang="en-US" dirty="0"/>
              <a:t>NASA is uniquely positioned to support high risk/high reward research on new techniques of data assimilation, assimilating new datasets (e.g., active instruments and cloudy observations), etc.</a:t>
            </a:r>
          </a:p>
          <a:p>
            <a:r>
              <a:rPr lang="en-US" dirty="0"/>
              <a:t>Need to identify and acknowledge cross-cutting research themes (e.g., with radiation budget and weather themes; hydrosphere)</a:t>
            </a:r>
          </a:p>
          <a:p>
            <a:r>
              <a:rPr lang="en-US" dirty="0"/>
              <a:t>A common theme is that we’re still asking the same questions as we were in 2014. How do we better utilize what we have, and organize ourselves, to make better progress.</a:t>
            </a:r>
          </a:p>
          <a:p>
            <a:endParaRPr lang="en-US" dirty="0"/>
          </a:p>
        </p:txBody>
      </p:sp>
    </p:spTree>
    <p:extLst>
      <p:ext uri="{BB962C8B-B14F-4D97-AF65-F5344CB8AC3E}">
        <p14:creationId xmlns:p14="http://schemas.microsoft.com/office/powerpoint/2010/main" val="101356685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1201</Words>
  <Application>Microsoft Macintosh PowerPoint</Application>
  <PresentationFormat>Widescreen</PresentationFormat>
  <Paragraphs>63</Paragraphs>
  <Slides>7</Slides>
  <Notes>2</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Baskervville</vt:lpstr>
      <vt:lpstr>Arial</vt:lpstr>
      <vt:lpstr>Calibri</vt:lpstr>
      <vt:lpstr>Times New Roman</vt:lpstr>
      <vt:lpstr>Libre Baskerville</vt:lpstr>
      <vt:lpstr>Office Theme</vt:lpstr>
      <vt:lpstr>Aerosol/Cloud Report Out</vt:lpstr>
      <vt:lpstr>PowerPoint Presentation</vt:lpstr>
      <vt:lpstr>2014 Workshop: Aerosols (Part 1)</vt:lpstr>
      <vt:lpstr>2014 Workshop: Aerosols (Part 2)</vt:lpstr>
      <vt:lpstr>2014 Workshop: Clouds</vt:lpstr>
      <vt:lpstr>High-Level Science Questions</vt:lpstr>
      <vt:lpstr>Notable Specific Themes/Topics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Aerosol/Cloud</dc:title>
  <dc:creator>Kacenelenbogen, Meloe S. (GSFC-6130)</dc:creator>
  <cp:lastModifiedBy>Meyer, Kerry G. (GSFC-6130)</cp:lastModifiedBy>
  <cp:revision>1</cp:revision>
  <dcterms:created xsi:type="dcterms:W3CDTF">2022-09-14T18:05:16Z</dcterms:created>
  <dcterms:modified xsi:type="dcterms:W3CDTF">2026-04-24T17:21:36Z</dcterms:modified>
</cp:coreProperties>
</file>