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82" r:id="rId11"/>
    <p:sldId id="283" r:id="rId12"/>
    <p:sldId id="284" r:id="rId13"/>
    <p:sldId id="285" r:id="rId14"/>
    <p:sldId id="286" r:id="rId15"/>
    <p:sldId id="287" r:id="rId16"/>
    <p:sldId id="288"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Arimo" panose="020B0604020202020204" pitchFamily="34" charset="0"/>
      <p:regular r:id="rId29"/>
      <p:bold r:id="rId30"/>
      <p:italic r:id="rId31"/>
      <p:boldItalic r:id="rId32"/>
    </p:embeddedFont>
    <p:embeddedFont>
      <p:font typeface="Avenir" panose="02000503020000020003" pitchFamily="2" charset="0"/>
      <p:regular r:id="rId33"/>
      <p:italic r:id="rId34"/>
    </p:embeddedFont>
    <p:embeddedFont>
      <p:font typeface="Avenir Light" panose="020B0402020203020204" pitchFamily="34" charset="77"/>
      <p:regular r:id="rId35"/>
      <p:italic r:id="rId36"/>
    </p:embeddedFont>
    <p:embeddedFont>
      <p:font typeface="Baskervville" pitchFamily="2" charset="0"/>
      <p:regular r:id="rId37"/>
      <p:bold r:id="rId38"/>
      <p:italic r:id="rId39"/>
      <p:boldItalic r:id="rId40"/>
    </p:embeddedFont>
    <p:embeddedFont>
      <p:font typeface="Helvetica Neue Light" panose="02000403000000020004" pitchFamily="2" charset="0"/>
      <p:regular r:id="rId41"/>
      <p:bold r:id="rId42"/>
      <p:italic r:id="rId43"/>
      <p:boldItalic r:id="rId44"/>
    </p:embeddedFont>
    <p:embeddedFont>
      <p:font typeface="Libre Baskerville" panose="020000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6">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j9FUA2cadftW/JCkfj2DhZ8Ex3Z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D185F9-BE00-4B50-A783-AB4FE090F72A}">
  <a:tblStyle styleId="{F4D185F9-BE00-4B50-A783-AB4FE090F72A}" styleName="Table_0">
    <a:wholeTbl>
      <a:tcTxStyle b="off" i="off">
        <a:font>
          <a:latin typeface="Aptos"/>
          <a:ea typeface="Aptos"/>
          <a:cs typeface="Apto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9EC"/>
          </a:solidFill>
        </a:fill>
      </a:tcStyle>
    </a:wholeTbl>
    <a:band1H>
      <a:tcTxStyle/>
      <a:tcStyle>
        <a:tcBdr/>
        <a:fill>
          <a:solidFill>
            <a:srgbClr val="CAD1D8"/>
          </a:solidFill>
        </a:fill>
      </a:tcStyle>
    </a:band1H>
    <a:band2H>
      <a:tcTxStyle/>
      <a:tcStyle>
        <a:tcBdr/>
      </a:tcStyle>
    </a:band2H>
    <a:band1V>
      <a:tcTxStyle/>
      <a:tcStyle>
        <a:tcBdr/>
        <a:fill>
          <a:solidFill>
            <a:srgbClr val="CAD1D8"/>
          </a:solidFill>
        </a:fill>
      </a:tcStyle>
    </a:band1V>
    <a:band2V>
      <a:tcTxStyle/>
      <a:tcStyle>
        <a:tcBdr/>
      </a:tcStyle>
    </a:band2V>
    <a:lastCol>
      <a:tcTxStyle b="on" i="off">
        <a:font>
          <a:latin typeface="Aptos"/>
          <a:ea typeface="Aptos"/>
          <a:cs typeface="Aptos"/>
        </a:font>
        <a:schemeClr val="lt1"/>
      </a:tcTxStyle>
      <a:tcStyle>
        <a:tcBdr/>
        <a:fill>
          <a:solidFill>
            <a:schemeClr val="accent1"/>
          </a:solidFill>
        </a:fill>
      </a:tcStyle>
    </a:lastCol>
    <a:firstCol>
      <a:tcTxStyle b="on" i="off">
        <a:font>
          <a:latin typeface="Aptos"/>
          <a:ea typeface="Aptos"/>
          <a:cs typeface="Aptos"/>
        </a:font>
        <a:schemeClr val="lt1"/>
      </a:tcTxStyle>
      <a:tcStyle>
        <a:tcBdr/>
        <a:fill>
          <a:solidFill>
            <a:schemeClr val="accent1"/>
          </a:solidFill>
        </a:fill>
      </a:tcStyle>
    </a:firstCol>
    <a:lastRow>
      <a:tcTxStyle b="on" i="off">
        <a:font>
          <a:latin typeface="Aptos"/>
          <a:ea typeface="Aptos"/>
          <a:cs typeface="Apto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ptos"/>
          <a:ea typeface="Aptos"/>
          <a:cs typeface="Apto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036F329-345F-473D-B63C-6DAF7A03D517}"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36"/>
    <p:restoredTop sz="94654"/>
  </p:normalViewPr>
  <p:slideViewPr>
    <p:cSldViewPr snapToGrid="0">
      <p:cViewPr varScale="1">
        <p:scale>
          <a:sx n="104" d="100"/>
          <a:sy n="104" d="100"/>
        </p:scale>
        <p:origin x="416" y="200"/>
      </p:cViewPr>
      <p:guideLst>
        <p:guide orient="horz" pos="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deeaf3d441_0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3deeaf3d441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deeaf3d441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3deeaf3d441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g3deeaf3d441_0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deeaf3d441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3deeaf3d441_0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g3deeaf3d441_0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deeaf3d441_0_1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3deeaf3d441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deeaf3d441_0_1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3deeaf3d441_0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deeaf3d441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3deeaf3d441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EarthCARE imagery from https://www.esa.int/Applications/Observing_the_Earth/FutureEO/EarthCARE/EarthCARE_synergy_reveals_power_of_clouds_and_aerosols.</a:t>
            </a:r>
            <a:endParaRPr/>
          </a:p>
          <a:p>
            <a:pPr marL="0" lvl="0" indent="0" algn="l" rtl="0">
              <a:spcBef>
                <a:spcPts val="0"/>
              </a:spcBef>
              <a:spcAft>
                <a:spcPts val="0"/>
              </a:spcAft>
              <a:buNone/>
            </a:pPr>
            <a:endParaRPr/>
          </a:p>
        </p:txBody>
      </p:sp>
      <p:sp>
        <p:nvSpPr>
          <p:cNvPr id="225" name="Google Shape;225;g3deeaf3d441_0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deeaf3d441_0_1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g3deeaf3d441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deeaf3d441_0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3deeaf3d441_0_2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g3deeaf3d441_0_2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deeaf3d441_0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3deeaf3d441_0_2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g3deeaf3d441_0_2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deeaf3d441_0_2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g3deeaf3d441_0_2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d5c9d344d1_2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3d5c9d344d1_2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457200" lvl="0" indent="-317500" algn="l" rtl="0">
              <a:lnSpc>
                <a:spcPct val="100000"/>
              </a:lnSpc>
              <a:spcBef>
                <a:spcPts val="0"/>
              </a:spcBef>
              <a:spcAft>
                <a:spcPts val="0"/>
              </a:spcAft>
              <a:buSzPts val="1400"/>
              <a:buChar char="-"/>
            </a:pPr>
            <a:r>
              <a:rPr lang="en-US">
                <a:latin typeface="Times New Roman"/>
                <a:ea typeface="Times New Roman"/>
                <a:cs typeface="Times New Roman"/>
                <a:sym typeface="Times New Roman"/>
              </a:rPr>
              <a:t>A group of 15 NASA GSFC experts in aerosols, clouds, convection and precipitation reached out to 35 internal/ external SMEs from national/ international agencies and universities, requesting ~430 relevant peer-reviewed papers and opinions in emails. The goal was to show the progress made so far on three science questions from the 2017 decadal survey, potential progress in the next five years and limitations that cannot be addressed using contemporary observations. In </a:t>
            </a:r>
            <a:r>
              <a:rPr lang="en-US" sz="1100">
                <a:latin typeface="Times New Roman"/>
                <a:ea typeface="Times New Roman"/>
                <a:cs typeface="Times New Roman"/>
                <a:sym typeface="Times New Roman"/>
              </a:rPr>
              <a:t>this 90’ talk, w</a:t>
            </a:r>
            <a:r>
              <a:rPr lang="en-US">
                <a:latin typeface="Times New Roman"/>
                <a:ea typeface="Times New Roman"/>
                <a:cs typeface="Times New Roman"/>
                <a:sym typeface="Times New Roman"/>
              </a:rPr>
              <a:t>e present two aerosol/ cloud questions; Please do not cite these papers. </a:t>
            </a:r>
            <a:r>
              <a:rPr lang="en-US">
                <a:latin typeface="Arial"/>
                <a:ea typeface="Arial"/>
                <a:cs typeface="Arial"/>
                <a:sym typeface="Arial"/>
              </a:rPr>
              <a:t>The output of the AI/LLM was not checked for the extent to which the text may have been drawn directly from the cited source material or rewritten by the AI/LLM. It is recognized that some of the citations provided by the AI/LLM may include recursive references.</a:t>
            </a:r>
            <a:endParaRPr/>
          </a:p>
          <a:p>
            <a:pPr marL="0" lvl="0" indent="0" algn="l" rtl="0">
              <a:lnSpc>
                <a:spcPct val="100000"/>
              </a:lnSpc>
              <a:spcBef>
                <a:spcPts val="0"/>
              </a:spcBef>
              <a:spcAft>
                <a:spcPts val="0"/>
              </a:spcAft>
              <a:buSzPts val="1400"/>
              <a:buNone/>
            </a:pPr>
            <a:endParaRPr/>
          </a:p>
        </p:txBody>
      </p:sp>
      <p:sp>
        <p:nvSpPr>
          <p:cNvPr id="99" name="Google Shape;99;g3d5c9d344d1_2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deeaf3d441_0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3deeaf3d441_0_2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g3deeaf3d441_0_2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deeaf3d441_0_3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g3deeaf3d441_0_3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g3deeaf3d441_0_3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deeaf3d441_0_3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g3deeaf3d441_0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deeaf3d441_0_3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g3deeaf3d441_0_3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deeaf3d441_0_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3deeaf3d441_0_3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73" name="Google Shape;373;g3deeaf3d441_0_3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e0422a633e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3e0422a633e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g3e0422a633e_0_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e0422a633e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e0422a633e_0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g3e0422a633e_0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deeaf3d441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g3deeaf3d44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deeaf3d441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g3deeaf3d441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deeaf3d441_0_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g3deeaf3d441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deeaf3d441_0_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g3deeaf3d441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deeaf3d441_0_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3deeaf3d441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d80e45bab4_1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3d80e45bab4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deeaf3d441_0_3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g3deeaf3d441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84"/>
        <p:cNvGrpSpPr/>
        <p:nvPr/>
      </p:nvGrpSpPr>
      <p:grpSpPr>
        <a:xfrm>
          <a:off x="0" y="0"/>
          <a:ext cx="0" cy="0"/>
          <a:chOff x="0" y="0"/>
          <a:chExt cx="0" cy="0"/>
        </a:xfrm>
      </p:grpSpPr>
      <p:sp>
        <p:nvSpPr>
          <p:cNvPr id="85" name="Google Shape;85;g3deeaf3d441_0_95"/>
          <p:cNvSpPr txBox="1">
            <a:spLocks noGrp="1"/>
          </p:cNvSpPr>
          <p:nvPr>
            <p:ph type="title"/>
          </p:nvPr>
        </p:nvSpPr>
        <p:spPr>
          <a:xfrm>
            <a:off x="844550" y="177800"/>
            <a:ext cx="10503000" cy="1143000"/>
          </a:xfrm>
          <a:prstGeom prst="rect">
            <a:avLst/>
          </a:prstGeom>
          <a:noFill/>
          <a:ln>
            <a:noFill/>
          </a:ln>
        </p:spPr>
        <p:txBody>
          <a:bodyPr spcFirstLastPara="1" wrap="square" lIns="25400" tIns="25400" rIns="25400" bIns="25400" anchor="ctr" anchorCtr="0">
            <a:normAutofit/>
          </a:bodyPr>
          <a:lstStyle>
            <a:lvl1pPr lvl="0" algn="ctr">
              <a:lnSpc>
                <a:spcPct val="100000"/>
              </a:lnSpc>
              <a:spcBef>
                <a:spcPts val="0"/>
              </a:spcBef>
              <a:spcAft>
                <a:spcPts val="0"/>
              </a:spcAft>
              <a:buClr>
                <a:srgbClr val="000000"/>
              </a:buClr>
              <a:buSzPts val="900"/>
              <a:buNone/>
              <a:defRPr/>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a:endParaRPr/>
          </a:p>
        </p:txBody>
      </p:sp>
      <p:sp>
        <p:nvSpPr>
          <p:cNvPr id="86" name="Google Shape;86;g3deeaf3d441_0_95"/>
          <p:cNvSpPr txBox="1">
            <a:spLocks noGrp="1"/>
          </p:cNvSpPr>
          <p:nvPr>
            <p:ph type="body" idx="1"/>
          </p:nvPr>
        </p:nvSpPr>
        <p:spPr>
          <a:xfrm>
            <a:off x="844550" y="1574800"/>
            <a:ext cx="10503000" cy="4648200"/>
          </a:xfrm>
          <a:prstGeom prst="rect">
            <a:avLst/>
          </a:prstGeom>
          <a:noFill/>
          <a:ln>
            <a:noFill/>
          </a:ln>
        </p:spPr>
        <p:txBody>
          <a:bodyPr spcFirstLastPara="1" wrap="square" lIns="25400" tIns="25400" rIns="25400" bIns="25400" anchor="ctr" anchorCtr="0">
            <a:normAutofit/>
          </a:bodyPr>
          <a:lstStyle>
            <a:lvl1pPr marL="457200" lvl="0" indent="-419100" algn="l">
              <a:lnSpc>
                <a:spcPct val="100000"/>
              </a:lnSpc>
              <a:spcBef>
                <a:spcPts val="3000"/>
              </a:spcBef>
              <a:spcAft>
                <a:spcPts val="0"/>
              </a:spcAft>
              <a:buClr>
                <a:srgbClr val="000000"/>
              </a:buClr>
              <a:buSzPts val="3000"/>
              <a:buFont typeface="Helvetica Neue"/>
              <a:buChar char="•"/>
              <a:defRPr sz="2400"/>
            </a:lvl1pPr>
            <a:lvl2pPr marL="914400" lvl="1" indent="-419100" algn="l">
              <a:lnSpc>
                <a:spcPct val="100000"/>
              </a:lnSpc>
              <a:spcBef>
                <a:spcPts val="3000"/>
              </a:spcBef>
              <a:spcAft>
                <a:spcPts val="0"/>
              </a:spcAft>
              <a:buClr>
                <a:srgbClr val="000000"/>
              </a:buClr>
              <a:buSzPts val="3000"/>
              <a:buFont typeface="Helvetica Neue"/>
              <a:buChar char="•"/>
              <a:defRPr sz="2400"/>
            </a:lvl2pPr>
            <a:lvl3pPr marL="1371600" lvl="2" indent="-419100" algn="l">
              <a:lnSpc>
                <a:spcPct val="100000"/>
              </a:lnSpc>
              <a:spcBef>
                <a:spcPts val="3000"/>
              </a:spcBef>
              <a:spcAft>
                <a:spcPts val="0"/>
              </a:spcAft>
              <a:buClr>
                <a:srgbClr val="000000"/>
              </a:buClr>
              <a:buSzPts val="3000"/>
              <a:buFont typeface="Helvetica Neue"/>
              <a:buChar char="•"/>
              <a:defRPr sz="2400"/>
            </a:lvl3pPr>
            <a:lvl4pPr marL="1828800" lvl="3" indent="-419100" algn="l">
              <a:lnSpc>
                <a:spcPct val="100000"/>
              </a:lnSpc>
              <a:spcBef>
                <a:spcPts val="3000"/>
              </a:spcBef>
              <a:spcAft>
                <a:spcPts val="0"/>
              </a:spcAft>
              <a:buClr>
                <a:srgbClr val="000000"/>
              </a:buClr>
              <a:buSzPts val="3000"/>
              <a:buFont typeface="Helvetica Neue"/>
              <a:buChar char="•"/>
              <a:defRPr sz="2400"/>
            </a:lvl4pPr>
            <a:lvl5pPr marL="2286000" lvl="4" indent="-419100" algn="l">
              <a:lnSpc>
                <a:spcPct val="100000"/>
              </a:lnSpc>
              <a:spcBef>
                <a:spcPts val="3000"/>
              </a:spcBef>
              <a:spcAft>
                <a:spcPts val="0"/>
              </a:spcAft>
              <a:buClr>
                <a:srgbClr val="000000"/>
              </a:buClr>
              <a:buSzPts val="3000"/>
              <a:buFont typeface="Helvetica Neue"/>
              <a:buChar char="•"/>
              <a:defRPr sz="2400"/>
            </a:lvl5pPr>
            <a:lvl6pPr marL="2743200" lvl="5" indent="-298450" algn="l">
              <a:lnSpc>
                <a:spcPct val="100000"/>
              </a:lnSpc>
              <a:spcBef>
                <a:spcPts val="3000"/>
              </a:spcBef>
              <a:spcAft>
                <a:spcPts val="0"/>
              </a:spcAft>
              <a:buClr>
                <a:srgbClr val="000000"/>
              </a:buClr>
              <a:buSzPts val="1100"/>
              <a:buChar char="•"/>
              <a:defRPr/>
            </a:lvl6pPr>
            <a:lvl7pPr marL="3200400" lvl="6" indent="-298450" algn="l">
              <a:lnSpc>
                <a:spcPct val="100000"/>
              </a:lnSpc>
              <a:spcBef>
                <a:spcPts val="3000"/>
              </a:spcBef>
              <a:spcAft>
                <a:spcPts val="0"/>
              </a:spcAft>
              <a:buClr>
                <a:srgbClr val="000000"/>
              </a:buClr>
              <a:buSzPts val="1100"/>
              <a:buChar char="•"/>
              <a:defRPr/>
            </a:lvl7pPr>
            <a:lvl8pPr marL="3657600" lvl="7" indent="-298450" algn="l">
              <a:lnSpc>
                <a:spcPct val="100000"/>
              </a:lnSpc>
              <a:spcBef>
                <a:spcPts val="3000"/>
              </a:spcBef>
              <a:spcAft>
                <a:spcPts val="0"/>
              </a:spcAft>
              <a:buClr>
                <a:srgbClr val="000000"/>
              </a:buClr>
              <a:buSzPts val="1100"/>
              <a:buChar char="•"/>
              <a:defRPr/>
            </a:lvl8pPr>
            <a:lvl9pPr marL="4114800" lvl="8" indent="-298450" algn="l">
              <a:lnSpc>
                <a:spcPct val="100000"/>
              </a:lnSpc>
              <a:spcBef>
                <a:spcPts val="3000"/>
              </a:spcBef>
              <a:spcAft>
                <a:spcPts val="0"/>
              </a:spcAft>
              <a:buClr>
                <a:srgbClr val="000000"/>
              </a:buClr>
              <a:buSzPts val="1100"/>
              <a:buChar char="•"/>
              <a:defRPr/>
            </a:lvl9pPr>
          </a:lstStyle>
          <a:p>
            <a:endParaRPr/>
          </a:p>
        </p:txBody>
      </p:sp>
      <p:sp>
        <p:nvSpPr>
          <p:cNvPr id="87" name="Google Shape;87;g3deeaf3d441_0_95"/>
          <p:cNvSpPr txBox="1">
            <a:spLocks noGrp="1"/>
          </p:cNvSpPr>
          <p:nvPr>
            <p:ph type="sldNum" idx="12"/>
          </p:nvPr>
        </p:nvSpPr>
        <p:spPr>
          <a:xfrm>
            <a:off x="5979516" y="6540500"/>
            <a:ext cx="226800" cy="236100"/>
          </a:xfrm>
          <a:prstGeom prst="rect">
            <a:avLst/>
          </a:prstGeom>
          <a:noFill/>
          <a:ln>
            <a:noFill/>
          </a:ln>
        </p:spPr>
        <p:txBody>
          <a:bodyPr spcFirstLastPara="1" wrap="square" lIns="25400" tIns="25400" rIns="25400" bIns="25400" anchor="t" anchorCtr="0">
            <a:spAutoFit/>
          </a:bodyPr>
          <a:lstStyle>
            <a:lvl1pPr marL="0" lvl="0" indent="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9"/>
          <p:cNvSpPr>
            <a:spLocks noGrp="1"/>
          </p:cNvSpPr>
          <p:nvPr>
            <p:ph type="pic" idx="2"/>
          </p:nvPr>
        </p:nvSpPr>
        <p:spPr>
          <a:xfrm>
            <a:off x="5183188" y="987425"/>
            <a:ext cx="6172200" cy="4873625"/>
          </a:xfrm>
          <a:prstGeom prst="rect">
            <a:avLst/>
          </a:prstGeom>
          <a:noFill/>
          <a:ln>
            <a:noFill/>
          </a:ln>
        </p:spPr>
      </p:sp>
      <p:sp>
        <p:nvSpPr>
          <p:cNvPr id="68" name="Google Shape;68;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mt="15000"/>
          </a:blip>
          <a:stretch>
            <a:fillRect/>
          </a:stretch>
        </a:blip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science.larc.nasa.gov/mira-wg/"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sp>
        <p:nvSpPr>
          <p:cNvPr id="93" name="Google Shape;93;p1"/>
          <p:cNvSpPr txBox="1">
            <a:spLocks noGrp="1"/>
          </p:cNvSpPr>
          <p:nvPr>
            <p:ph type="ctrTitle"/>
          </p:nvPr>
        </p:nvSpPr>
        <p:spPr>
          <a:xfrm>
            <a:off x="3463637" y="2453626"/>
            <a:ext cx="5264725" cy="601266"/>
          </a:xfrm>
          <a:prstGeom prst="rect">
            <a:avLst/>
          </a:prstGeom>
          <a:solidFill>
            <a:schemeClr val="lt1">
              <a:alpha val="70196"/>
            </a:schemeClr>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00"/>
              </a:buClr>
              <a:buSzPts val="3500"/>
              <a:buFont typeface="Libre Baskerville"/>
              <a:buNone/>
            </a:pPr>
            <a:r>
              <a:rPr lang="en-US" sz="3500">
                <a:solidFill>
                  <a:srgbClr val="000000"/>
                </a:solidFill>
                <a:latin typeface="Libre Baskerville"/>
                <a:ea typeface="Libre Baskerville"/>
                <a:cs typeface="Libre Baskerville"/>
                <a:sym typeface="Libre Baskerville"/>
              </a:rPr>
              <a:t>Aerosol/Cloud</a:t>
            </a:r>
            <a:endParaRPr sz="3500">
              <a:solidFill>
                <a:srgbClr val="000000"/>
              </a:solidFill>
              <a:latin typeface="Libre Baskerville"/>
              <a:ea typeface="Libre Baskerville"/>
              <a:cs typeface="Libre Baskerville"/>
              <a:sym typeface="Libre Baskerville"/>
            </a:endParaRPr>
          </a:p>
        </p:txBody>
      </p:sp>
      <p:sp>
        <p:nvSpPr>
          <p:cNvPr id="94" name="Google Shape;94;p1"/>
          <p:cNvSpPr txBox="1">
            <a:spLocks noGrp="1"/>
          </p:cNvSpPr>
          <p:nvPr>
            <p:ph type="subTitle" idx="1"/>
          </p:nvPr>
        </p:nvSpPr>
        <p:spPr>
          <a:xfrm>
            <a:off x="1524000" y="4103754"/>
            <a:ext cx="9144000" cy="2359200"/>
          </a:xfrm>
          <a:prstGeom prst="rect">
            <a:avLst/>
          </a:prstGeom>
          <a:solidFill>
            <a:schemeClr val="lt1">
              <a:alpha val="70196"/>
            </a:schemeClr>
          </a:solid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500"/>
              <a:buFont typeface="Arial"/>
              <a:buNone/>
            </a:pPr>
            <a:r>
              <a:rPr lang="en-US" sz="2500">
                <a:latin typeface="Baskervville"/>
                <a:ea typeface="Baskervville"/>
                <a:cs typeface="Baskervville"/>
                <a:sym typeface="Baskervville"/>
              </a:rPr>
              <a:t>A</a:t>
            </a:r>
            <a:r>
              <a:rPr lang="en-US" sz="2000">
                <a:latin typeface="Baskervville"/>
                <a:ea typeface="Baskervville"/>
                <a:cs typeface="Baskervville"/>
                <a:sym typeface="Baskervville"/>
              </a:rPr>
              <a:t>lphabetical Order (</a:t>
            </a:r>
            <a:r>
              <a:rPr lang="en-US" sz="2000" u="sng">
                <a:latin typeface="Baskervville"/>
                <a:ea typeface="Baskervville"/>
                <a:cs typeface="Baskervville"/>
                <a:sym typeface="Baskervville"/>
              </a:rPr>
              <a:t>speaker</a:t>
            </a:r>
            <a:r>
              <a:rPr lang="en-US" sz="2000">
                <a:latin typeface="Baskervville"/>
                <a:ea typeface="Baskervville"/>
                <a:cs typeface="Baskervville"/>
                <a:sym typeface="Baskervville"/>
              </a:rPr>
              <a:t>): S. Bauer, B. Cairns, P. Castellanos, </a:t>
            </a:r>
            <a:r>
              <a:rPr lang="en-US" sz="2000" u="sng">
                <a:latin typeface="Baskervville"/>
                <a:ea typeface="Baskervville"/>
                <a:cs typeface="Baskervville"/>
                <a:sym typeface="Baskervville"/>
              </a:rPr>
              <a:t>P. Colarco</a:t>
            </a:r>
            <a:r>
              <a:rPr lang="en-US" sz="2000">
                <a:latin typeface="Baskervville"/>
                <a:ea typeface="Baskervville"/>
                <a:cs typeface="Baskervville"/>
                <a:sym typeface="Baskervville"/>
              </a:rPr>
              <a:t>, L. Ding, </a:t>
            </a:r>
            <a:r>
              <a:rPr lang="en-US" sz="2000" u="sng">
                <a:latin typeface="Baskervville"/>
                <a:ea typeface="Baskervville"/>
                <a:cs typeface="Baskervville"/>
                <a:sym typeface="Baskervville"/>
              </a:rPr>
              <a:t>G. Elsaesser</a:t>
            </a:r>
            <a:r>
              <a:rPr lang="en-US" sz="2000">
                <a:latin typeface="Baskervville"/>
                <a:ea typeface="Baskervville"/>
                <a:cs typeface="Baskervville"/>
                <a:sym typeface="Baskervville"/>
              </a:rPr>
              <a:t>, </a:t>
            </a:r>
            <a:r>
              <a:rPr lang="en-US" sz="1900">
                <a:latin typeface="Baskervville"/>
                <a:ea typeface="Baskervville"/>
                <a:cs typeface="Baskervville"/>
                <a:sym typeface="Baskervville"/>
              </a:rPr>
              <a:t>R. Espinosa,</a:t>
            </a:r>
            <a:r>
              <a:rPr lang="en-US" sz="1900">
                <a:solidFill>
                  <a:srgbClr val="595959"/>
                </a:solidFill>
                <a:latin typeface="Arial"/>
                <a:ea typeface="Arial"/>
                <a:cs typeface="Arial"/>
                <a:sym typeface="Arial"/>
              </a:rPr>
              <a:t> </a:t>
            </a:r>
            <a:r>
              <a:rPr lang="en-US" sz="2000" u="sng">
                <a:latin typeface="Baskervville"/>
                <a:ea typeface="Baskervville"/>
                <a:cs typeface="Baskervville"/>
                <a:sym typeface="Baskervville"/>
              </a:rPr>
              <a:t>J. Gong</a:t>
            </a:r>
            <a:r>
              <a:rPr lang="en-US" sz="2000">
                <a:latin typeface="Baskervville"/>
                <a:ea typeface="Baskervville"/>
                <a:cs typeface="Baskervville"/>
                <a:sym typeface="Baskervville"/>
              </a:rPr>
              <a:t>, M. Kacenelenbogen, </a:t>
            </a:r>
            <a:r>
              <a:rPr lang="en-US" sz="2000" u="sng">
                <a:latin typeface="Baskervville"/>
                <a:ea typeface="Baskervville"/>
                <a:cs typeface="Baskervville"/>
                <a:sym typeface="Baskervville"/>
              </a:rPr>
              <a:t>M. Lebsock</a:t>
            </a:r>
            <a:r>
              <a:rPr lang="en-US" sz="2000">
                <a:latin typeface="Baskervville"/>
                <a:ea typeface="Baskervville"/>
                <a:cs typeface="Baskervville"/>
                <a:sym typeface="Baskervville"/>
              </a:rPr>
              <a:t>, K. Loftus, X. Lu, W. Marais, D. McCoy, </a:t>
            </a:r>
            <a:r>
              <a:rPr lang="en-US" sz="2000" u="sng">
                <a:latin typeface="Baskervville"/>
                <a:ea typeface="Baskervville"/>
                <a:cs typeface="Baskervville"/>
                <a:sym typeface="Baskervville"/>
              </a:rPr>
              <a:t>K. Meyer, R. Moore,</a:t>
            </a:r>
            <a:r>
              <a:rPr lang="en-US" sz="2000">
                <a:latin typeface="Baskervville"/>
                <a:ea typeface="Baskervville"/>
                <a:cs typeface="Baskervville"/>
                <a:sym typeface="Baskervville"/>
              </a:rPr>
              <a:t> C. Orbe, </a:t>
            </a:r>
            <a:r>
              <a:rPr lang="en-US" sz="2000" u="sng">
                <a:latin typeface="Baskervville"/>
                <a:ea typeface="Baskervville"/>
                <a:cs typeface="Baskervville"/>
                <a:sym typeface="Baskervville"/>
              </a:rPr>
              <a:t>L. Oreopoulos</a:t>
            </a:r>
            <a:r>
              <a:rPr lang="en-US" sz="2000">
                <a:latin typeface="Baskervville"/>
                <a:ea typeface="Baskervville"/>
                <a:cs typeface="Baskervville"/>
                <a:sym typeface="Baskervville"/>
              </a:rPr>
              <a:t>, R. Schulte, P. Selmer, S. Stamnes, T. Thorsen, F. Tornow, T. Vadal, M. </a:t>
            </a:r>
            <a:r>
              <a:rPr lang="en-US">
                <a:latin typeface="Baskervville"/>
                <a:ea typeface="Baskervville"/>
                <a:cs typeface="Baskervville"/>
                <a:sym typeface="Baskervville"/>
              </a:rPr>
              <a:t>van Lier-Walqui, </a:t>
            </a:r>
            <a:r>
              <a:rPr lang="en-US" sz="2000">
                <a:latin typeface="Baskervville"/>
                <a:ea typeface="Baskervville"/>
                <a:cs typeface="Baskervville"/>
                <a:sym typeface="Baskervville"/>
              </a:rPr>
              <a:t>H. Yu, T. Yuan</a:t>
            </a:r>
            <a:r>
              <a:rPr lang="en-US" sz="2000" u="sng">
                <a:latin typeface="Baskervville"/>
                <a:ea typeface="Baskervville"/>
                <a:cs typeface="Baskervville"/>
                <a:sym typeface="Baskervville"/>
              </a:rPr>
              <a:t>, L. Zamora</a:t>
            </a:r>
            <a:r>
              <a:rPr lang="en-US" sz="2000">
                <a:latin typeface="Baskervville"/>
                <a:ea typeface="Baskervville"/>
                <a:cs typeface="Baskervville"/>
                <a:sym typeface="Baskervville"/>
              </a:rPr>
              <a:t>, ARCSIX team</a:t>
            </a:r>
            <a:endParaRPr sz="1400">
              <a:latin typeface="Baskervville"/>
              <a:ea typeface="Baskervville"/>
              <a:cs typeface="Baskervville"/>
              <a:sym typeface="Baskervville"/>
            </a:endParaRPr>
          </a:p>
          <a:p>
            <a:pPr marL="0" lvl="0" indent="0" algn="ctr" rtl="0">
              <a:spcBef>
                <a:spcPts val="1000"/>
              </a:spcBef>
              <a:spcAft>
                <a:spcPts val="0"/>
              </a:spcAft>
              <a:buClr>
                <a:schemeClr val="dk1"/>
              </a:buClr>
              <a:buSzPts val="2500"/>
              <a:buNone/>
            </a:pPr>
            <a:r>
              <a:rPr lang="en-US" sz="2000" i="1">
                <a:latin typeface="Libre Baskerville"/>
                <a:ea typeface="Libre Baskerville"/>
                <a:cs typeface="Libre Baskerville"/>
                <a:sym typeface="Libre Baskerville"/>
              </a:rPr>
              <a:t>Atmosphere Community Meeting April 2026, LaRC</a:t>
            </a:r>
            <a:endParaRPr sz="2500">
              <a:latin typeface="Baskervville"/>
              <a:ea typeface="Baskervville"/>
              <a:cs typeface="Baskervville"/>
              <a:sym typeface="Baskervville"/>
            </a:endParaRPr>
          </a:p>
        </p:txBody>
      </p:sp>
      <p:pic>
        <p:nvPicPr>
          <p:cNvPr id="95" name="Google Shape;95;p1" descr="Logo&#10;&#10;Description automatically generated"/>
          <p:cNvPicPr preferRelativeResize="0"/>
          <p:nvPr/>
        </p:nvPicPr>
        <p:blipFill rotWithShape="1">
          <a:blip r:embed="rId4">
            <a:alphaModFix/>
          </a:blip>
          <a:srcRect/>
          <a:stretch/>
        </p:blipFill>
        <p:spPr>
          <a:xfrm>
            <a:off x="-545872" y="0"/>
            <a:ext cx="2486639" cy="12433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3deeaf3d441_0_9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5C99"/>
              </a:buClr>
              <a:buSzPts val="4400"/>
              <a:buFont typeface="Avenir"/>
              <a:buNone/>
            </a:pPr>
            <a:r>
              <a:rPr lang="en-US">
                <a:solidFill>
                  <a:schemeClr val="accent1">
                    <a:lumMod val="75000"/>
                  </a:schemeClr>
                </a:solidFill>
                <a:latin typeface="Avenir Light" panose="020B0402020203020204" pitchFamily="34" charset="77"/>
              </a:rPr>
              <a:t>Satellite Program of Record (</a:t>
            </a:r>
            <a:r>
              <a:rPr lang="en-US" err="1">
                <a:solidFill>
                  <a:schemeClr val="accent1">
                    <a:lumMod val="75000"/>
                  </a:schemeClr>
                </a:solidFill>
                <a:latin typeface="Avenir Light" panose="020B0402020203020204" pitchFamily="34" charset="77"/>
              </a:rPr>
              <a:t>PoR</a:t>
            </a:r>
            <a:r>
              <a:rPr lang="en-US">
                <a:solidFill>
                  <a:schemeClr val="accent1">
                    <a:lumMod val="75000"/>
                  </a:schemeClr>
                </a:solidFill>
                <a:latin typeface="Avenir Light" panose="020B0402020203020204" pitchFamily="34" charset="77"/>
              </a:rPr>
              <a:t>) for Aerosols and Clouds</a:t>
            </a:r>
            <a:endParaRPr>
              <a:solidFill>
                <a:schemeClr val="accent1">
                  <a:lumMod val="75000"/>
                </a:schemeClr>
              </a:solidFill>
              <a:latin typeface="Avenir Light" panose="020B0402020203020204" pitchFamily="34" charset="77"/>
            </a:endParaRPr>
          </a:p>
        </p:txBody>
      </p:sp>
      <p:sp>
        <p:nvSpPr>
          <p:cNvPr id="160" name="Google Shape;160;g3deeaf3d441_0_99"/>
          <p:cNvSpPr txBox="1">
            <a:spLocks noGrp="1"/>
          </p:cNvSpPr>
          <p:nvPr>
            <p:ph type="body" idx="1"/>
          </p:nvPr>
        </p:nvSpPr>
        <p:spPr>
          <a:xfrm>
            <a:off x="838200" y="1825625"/>
            <a:ext cx="9549600" cy="4667250"/>
          </a:xfrm>
          <a:prstGeom prst="rect">
            <a:avLst/>
          </a:prstGeom>
          <a:noFill/>
          <a:ln>
            <a:noFill/>
          </a:ln>
        </p:spPr>
        <p:txBody>
          <a:bodyPr spcFirstLastPara="1" wrap="square" lIns="91425" tIns="45700" rIns="91425" bIns="45700" anchor="t" anchorCtr="0">
            <a:normAutofit fontScale="62500" lnSpcReduction="20000"/>
          </a:bodyPr>
          <a:lstStyle/>
          <a:p>
            <a:pPr marL="228600" lvl="0" indent="-215265" algn="l" rtl="0">
              <a:lnSpc>
                <a:spcPct val="100000"/>
              </a:lnSpc>
              <a:spcBef>
                <a:spcPts val="0"/>
              </a:spcBef>
              <a:spcAft>
                <a:spcPts val="0"/>
              </a:spcAft>
              <a:buClr>
                <a:srgbClr val="595959"/>
              </a:buClr>
              <a:buSzPct val="100000"/>
              <a:buChar char="•"/>
            </a:pPr>
            <a:r>
              <a:rPr lang="en-US"/>
              <a:t>The </a:t>
            </a:r>
            <a:r>
              <a:rPr lang="en-US" i="1" u="sng"/>
              <a:t>Program of Record (</a:t>
            </a:r>
            <a:r>
              <a:rPr lang="en-US" i="1" u="sng" err="1"/>
              <a:t>PoR</a:t>
            </a:r>
            <a:r>
              <a:rPr lang="en-US" i="1" u="sng"/>
              <a:t>)</a:t>
            </a:r>
            <a:r>
              <a:rPr lang="en-US"/>
              <a:t> consists of the concurrent (over the next decade) domestic and international spaceborne missions that </a:t>
            </a:r>
            <a:r>
              <a:rPr lang="en-US" i="1" u="sng"/>
              <a:t>provide observations and geophysical variables of relevance for aerosols and clouds</a:t>
            </a:r>
            <a:r>
              <a:rPr lang="en-US" i="1"/>
              <a:t>.</a:t>
            </a:r>
            <a:endParaRPr/>
          </a:p>
          <a:p>
            <a:pPr marL="685800" lvl="1" indent="-217170" algn="l" rtl="0">
              <a:lnSpc>
                <a:spcPct val="100000"/>
              </a:lnSpc>
              <a:spcBef>
                <a:spcPts val="500"/>
              </a:spcBef>
              <a:spcAft>
                <a:spcPts val="0"/>
              </a:spcAft>
              <a:buClr>
                <a:srgbClr val="595959"/>
              </a:buClr>
              <a:buSzPct val="100000"/>
              <a:buChar char="•"/>
            </a:pPr>
            <a:r>
              <a:rPr lang="en-US"/>
              <a:t>The </a:t>
            </a:r>
            <a:r>
              <a:rPr lang="en-US" err="1"/>
              <a:t>PoR</a:t>
            </a:r>
            <a:r>
              <a:rPr lang="en-US"/>
              <a:t> is an essential enabling capability that can be integrated with current and future missions and whose observations/geophysical retrievals can be leveraged by those missions to meet mission requirements.</a:t>
            </a:r>
            <a:endParaRPr/>
          </a:p>
          <a:p>
            <a:pPr marL="1143000" lvl="2" indent="-219075" algn="l" rtl="0">
              <a:lnSpc>
                <a:spcPct val="100000"/>
              </a:lnSpc>
              <a:spcBef>
                <a:spcPts val="500"/>
              </a:spcBef>
              <a:spcAft>
                <a:spcPts val="0"/>
              </a:spcAft>
              <a:buClr>
                <a:srgbClr val="595959"/>
              </a:buClr>
              <a:buSzPct val="100000"/>
              <a:buChar char="•"/>
            </a:pPr>
            <a:r>
              <a:rPr lang="en-US"/>
              <a:t>Example: NOAA’s JPSS has enabled the extension of many key EOS data records (e.g., MODIS, AIRS, AMSR-E, CERES → VIIRS, </a:t>
            </a:r>
            <a:r>
              <a:rPr lang="en-US" err="1"/>
              <a:t>CrIS</a:t>
            </a:r>
            <a:r>
              <a:rPr lang="en-US"/>
              <a:t>, ATMS, CERES/Libera)</a:t>
            </a:r>
            <a:endParaRPr/>
          </a:p>
          <a:p>
            <a:pPr marL="685800" lvl="1" indent="-217170" algn="l" rtl="0">
              <a:lnSpc>
                <a:spcPct val="100000"/>
              </a:lnSpc>
              <a:spcBef>
                <a:spcPts val="500"/>
              </a:spcBef>
              <a:spcAft>
                <a:spcPts val="0"/>
              </a:spcAft>
              <a:buClr>
                <a:srgbClr val="595959"/>
              </a:buClr>
              <a:buSzPct val="100000"/>
              <a:buChar char="•"/>
            </a:pPr>
            <a:r>
              <a:rPr lang="en-US"/>
              <a:t>Also includes sub-orbital, ground networks, or other assets (next topic)</a:t>
            </a:r>
            <a:endParaRPr/>
          </a:p>
          <a:p>
            <a:pPr marL="228600" lvl="0" indent="-215265" algn="l" rtl="0">
              <a:lnSpc>
                <a:spcPct val="100000"/>
              </a:lnSpc>
              <a:spcBef>
                <a:spcPts val="1000"/>
              </a:spcBef>
              <a:spcAft>
                <a:spcPts val="0"/>
              </a:spcAft>
              <a:buClr>
                <a:srgbClr val="595959"/>
              </a:buClr>
              <a:buSzPct val="100000"/>
              <a:buChar char="•"/>
            </a:pPr>
            <a:r>
              <a:rPr lang="en-US"/>
              <a:t>Some caveats…</a:t>
            </a:r>
            <a:endParaRPr/>
          </a:p>
          <a:p>
            <a:pPr marL="685800" lvl="1" indent="-217170" algn="l" rtl="0">
              <a:lnSpc>
                <a:spcPct val="100000"/>
              </a:lnSpc>
              <a:spcBef>
                <a:spcPts val="500"/>
              </a:spcBef>
              <a:spcAft>
                <a:spcPts val="0"/>
              </a:spcAft>
              <a:buClr>
                <a:srgbClr val="595959"/>
              </a:buClr>
              <a:buSzPct val="100000"/>
              <a:buChar char="•"/>
            </a:pPr>
            <a:r>
              <a:rPr lang="en-US"/>
              <a:t>The breadth of the concurrent spaceborne observations that can be leveraged to address </a:t>
            </a:r>
            <a:r>
              <a:rPr lang="en-US" b="1"/>
              <a:t>aerosol and cloud</a:t>
            </a:r>
            <a:r>
              <a:rPr lang="en-US"/>
              <a:t> science questions over the next decade is large and difficult to summarize succinctly in a few slides.</a:t>
            </a:r>
            <a:endParaRPr/>
          </a:p>
          <a:p>
            <a:pPr marL="1143000" lvl="2" indent="-219075" algn="l" rtl="0">
              <a:lnSpc>
                <a:spcPct val="100000"/>
              </a:lnSpc>
              <a:spcBef>
                <a:spcPts val="500"/>
              </a:spcBef>
              <a:spcAft>
                <a:spcPts val="0"/>
              </a:spcAft>
              <a:buClr>
                <a:srgbClr val="595959"/>
              </a:buClr>
              <a:buSzPct val="100000"/>
              <a:buChar char="•"/>
            </a:pPr>
            <a:r>
              <a:rPr lang="en-US"/>
              <a:t>Scope expanded further by commercial instruments – not included here, though their role is expected to increase</a:t>
            </a:r>
            <a:endParaRPr/>
          </a:p>
          <a:p>
            <a:pPr marL="685800" lvl="1" indent="-217170" algn="l" rtl="0">
              <a:lnSpc>
                <a:spcPct val="100000"/>
              </a:lnSpc>
              <a:spcBef>
                <a:spcPts val="500"/>
              </a:spcBef>
              <a:spcAft>
                <a:spcPts val="0"/>
              </a:spcAft>
              <a:buClr>
                <a:srgbClr val="595959"/>
              </a:buClr>
              <a:buSzPct val="100000"/>
              <a:buChar char="•"/>
            </a:pPr>
            <a:r>
              <a:rPr lang="en-US"/>
              <a:t>Instead, we provide a high-level overview of the general capabilities offered by the </a:t>
            </a:r>
            <a:r>
              <a:rPr lang="en-US" err="1"/>
              <a:t>PoR</a:t>
            </a:r>
            <a:r>
              <a:rPr lang="en-US"/>
              <a:t> – </a:t>
            </a:r>
            <a:r>
              <a:rPr lang="en-US" i="1"/>
              <a:t>some instruments/missions, and instrument specifics and other detailed information, may be incomplete or missing</a:t>
            </a:r>
            <a:r>
              <a:rPr lang="en-US"/>
              <a:t>.</a:t>
            </a:r>
            <a:endParaRPr/>
          </a:p>
          <a:p>
            <a:pPr marL="685800" lvl="1" indent="-217170" algn="l" rtl="0">
              <a:lnSpc>
                <a:spcPct val="100000"/>
              </a:lnSpc>
              <a:spcBef>
                <a:spcPts val="500"/>
              </a:spcBef>
              <a:spcAft>
                <a:spcPts val="0"/>
              </a:spcAft>
              <a:buClr>
                <a:srgbClr val="595959"/>
              </a:buClr>
              <a:buSzPct val="100000"/>
              <a:buChar char="•"/>
            </a:pPr>
            <a:r>
              <a:rPr lang="en-US"/>
              <a:t>For context, we also include notable EOS/A-Train heritage instruments, many of which are passivated or nearing passivation. And, we will avoid, to the extent possible, naming specific algorithms and products.</a:t>
            </a:r>
            <a:endParaRPr/>
          </a:p>
        </p:txBody>
      </p:sp>
      <p:sp>
        <p:nvSpPr>
          <p:cNvPr id="161" name="Google Shape;161;g3deeaf3d441_0_99"/>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Modeling</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u="sng">
                <a:solidFill>
                  <a:srgbClr val="FFFF00"/>
                </a:solidFill>
                <a:latin typeface="Libre Baskerville"/>
                <a:ea typeface="Libre Baskerville"/>
                <a:cs typeface="Libre Baskerville"/>
                <a:sym typeface="Libre Baskerville"/>
              </a:rPr>
              <a:t>Orbital</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Suborbital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g3deeaf3d441_0_104" descr="Geostationary orbit"/>
          <p:cNvPicPr preferRelativeResize="0"/>
          <p:nvPr/>
        </p:nvPicPr>
        <p:blipFill rotWithShape="1">
          <a:blip r:embed="rId3">
            <a:alphaModFix/>
          </a:blip>
          <a:srcRect/>
          <a:stretch/>
        </p:blipFill>
        <p:spPr>
          <a:xfrm>
            <a:off x="9916974" y="367337"/>
            <a:ext cx="2220806" cy="1828798"/>
          </a:xfrm>
          <a:prstGeom prst="rect">
            <a:avLst/>
          </a:prstGeom>
          <a:noFill/>
          <a:ln>
            <a:noFill/>
          </a:ln>
        </p:spPr>
      </p:pic>
      <p:pic>
        <p:nvPicPr>
          <p:cNvPr id="168" name="Google Shape;168;g3deeaf3d441_0_104" descr="Polar and Sun-synchronous orbit"/>
          <p:cNvPicPr preferRelativeResize="0"/>
          <p:nvPr/>
        </p:nvPicPr>
        <p:blipFill rotWithShape="1">
          <a:blip r:embed="rId4">
            <a:alphaModFix/>
          </a:blip>
          <a:srcRect/>
          <a:stretch/>
        </p:blipFill>
        <p:spPr>
          <a:xfrm>
            <a:off x="9917608" y="2393108"/>
            <a:ext cx="2219539" cy="1828800"/>
          </a:xfrm>
          <a:prstGeom prst="rect">
            <a:avLst/>
          </a:prstGeom>
          <a:noFill/>
          <a:ln>
            <a:noFill/>
          </a:ln>
        </p:spPr>
      </p:pic>
      <p:pic>
        <p:nvPicPr>
          <p:cNvPr id="169" name="Google Shape;169;g3deeaf3d441_0_104" descr="Low Earth orbit"/>
          <p:cNvPicPr preferRelativeResize="0"/>
          <p:nvPr/>
        </p:nvPicPr>
        <p:blipFill rotWithShape="1">
          <a:blip r:embed="rId5">
            <a:alphaModFix/>
          </a:blip>
          <a:srcRect/>
          <a:stretch/>
        </p:blipFill>
        <p:spPr>
          <a:xfrm>
            <a:off x="9884328" y="4418879"/>
            <a:ext cx="2286101" cy="1828798"/>
          </a:xfrm>
          <a:prstGeom prst="rect">
            <a:avLst/>
          </a:prstGeom>
          <a:noFill/>
          <a:ln>
            <a:noFill/>
          </a:ln>
        </p:spPr>
      </p:pic>
      <p:sp>
        <p:nvSpPr>
          <p:cNvPr id="170" name="Google Shape;170;g3deeaf3d441_0_104"/>
          <p:cNvSpPr txBox="1"/>
          <p:nvPr/>
        </p:nvSpPr>
        <p:spPr>
          <a:xfrm>
            <a:off x="9646194" y="6283157"/>
            <a:ext cx="2490900" cy="3387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0" i="1" u="none" strike="noStrike" cap="none">
                <a:solidFill>
                  <a:srgbClr val="595959"/>
                </a:solidFill>
                <a:latin typeface="Arial"/>
                <a:ea typeface="Arial"/>
                <a:cs typeface="Arial"/>
                <a:sym typeface="Arial"/>
              </a:rPr>
              <a:t>Image Credit: ESA</a:t>
            </a:r>
            <a:endParaRPr/>
          </a:p>
        </p:txBody>
      </p:sp>
      <p:sp>
        <p:nvSpPr>
          <p:cNvPr id="171" name="Google Shape;171;g3deeaf3d441_0_104"/>
          <p:cNvSpPr txBox="1"/>
          <p:nvPr/>
        </p:nvSpPr>
        <p:spPr>
          <a:xfrm>
            <a:off x="88287" y="140314"/>
            <a:ext cx="9030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1F5C99"/>
                </a:solidFill>
                <a:latin typeface="Avenir"/>
                <a:ea typeface="Avenir"/>
                <a:cs typeface="Avenir"/>
                <a:sym typeface="Avenir"/>
              </a:rPr>
              <a:t>Satellite Program of Record: Orbit Types</a:t>
            </a:r>
            <a:endParaRPr/>
          </a:p>
        </p:txBody>
      </p:sp>
      <p:sp>
        <p:nvSpPr>
          <p:cNvPr id="172" name="Google Shape;172;g3deeaf3d441_0_104"/>
          <p:cNvSpPr txBox="1"/>
          <p:nvPr/>
        </p:nvSpPr>
        <p:spPr>
          <a:xfrm>
            <a:off x="201799" y="730923"/>
            <a:ext cx="8916900" cy="5016718"/>
          </a:xfrm>
          <a:prstGeom prst="rect">
            <a:avLst/>
          </a:prstGeom>
          <a:noFill/>
          <a:ln>
            <a:noFill/>
          </a:ln>
        </p:spPr>
        <p:txBody>
          <a:bodyPr spcFirstLastPara="1" wrap="square" lIns="91425" tIns="45700" rIns="91425" bIns="45700" anchor="t" anchorCtr="0">
            <a:spAutoFit/>
          </a:bodyPr>
          <a:lstStyle/>
          <a:p>
            <a:pPr marL="194310" marR="0" lvl="0" indent="-194310" algn="l" rtl="0">
              <a:spcBef>
                <a:spcPts val="0"/>
              </a:spcBef>
              <a:spcAft>
                <a:spcPts val="0"/>
              </a:spcAft>
              <a:buClr>
                <a:srgbClr val="595959"/>
              </a:buClr>
              <a:buSzPts val="1800"/>
              <a:buFont typeface="Arial"/>
              <a:buChar char="•"/>
            </a:pPr>
            <a:r>
              <a:rPr lang="en-US" sz="1800" b="1">
                <a:solidFill>
                  <a:srgbClr val="595959"/>
                </a:solidFill>
                <a:latin typeface="Calibri" panose="020F0502020204030204" pitchFamily="34" charset="0"/>
                <a:cs typeface="Calibri" panose="020F0502020204030204" pitchFamily="34" charset="0"/>
                <a:sym typeface="Arial"/>
              </a:rPr>
              <a:t>Geostationary (geosynchronous – GEO)</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600"/>
              <a:buFont typeface="Arial"/>
              <a:buChar char="•"/>
            </a:pPr>
            <a:r>
              <a:rPr lang="en-US" sz="1600" b="0" i="0" u="none" strike="noStrike" cap="none">
                <a:solidFill>
                  <a:srgbClr val="595959"/>
                </a:solidFill>
                <a:latin typeface="Calibri" panose="020F0502020204030204" pitchFamily="34" charset="0"/>
                <a:cs typeface="Calibri" panose="020F0502020204030204" pitchFamily="34" charset="0"/>
                <a:sym typeface="Arial"/>
              </a:rPr>
              <a:t>Orbit at ~36,000 km altitude to match Earth’s rotation</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600"/>
              <a:buFont typeface="Arial"/>
              <a:buChar char="•"/>
            </a:pPr>
            <a:r>
              <a:rPr lang="en-US" sz="1600" b="0" i="0" u="none" strike="noStrike" cap="none">
                <a:solidFill>
                  <a:srgbClr val="595959"/>
                </a:solidFill>
                <a:latin typeface="Calibri" panose="020F0502020204030204" pitchFamily="34" charset="0"/>
                <a:cs typeface="Calibri" panose="020F0502020204030204" pitchFamily="34" charset="0"/>
                <a:sym typeface="Arial"/>
              </a:rPr>
              <a:t>Provide continuous observations of the same portion of the globe, day and night</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600"/>
              <a:buFont typeface="Arial"/>
              <a:buChar char="•"/>
            </a:pPr>
            <a:r>
              <a:rPr lang="en-US" sz="1600" b="0" i="0" u="none" strike="noStrike" cap="none">
                <a:solidFill>
                  <a:srgbClr val="595959"/>
                </a:solidFill>
                <a:latin typeface="Calibri" panose="020F0502020204030204" pitchFamily="34" charset="0"/>
                <a:cs typeface="Calibri" panose="020F0502020204030204" pitchFamily="34" charset="0"/>
                <a:sym typeface="Arial"/>
              </a:rPr>
              <a:t>Altitude, large field of regard, and operational requirements historically have limited instrument spectral/spatial resolution capabilities</a:t>
            </a:r>
            <a:endParaRPr>
              <a:latin typeface="Calibri" panose="020F0502020204030204" pitchFamily="34" charset="0"/>
              <a:cs typeface="Calibri" panose="020F0502020204030204" pitchFamily="34" charset="0"/>
            </a:endParaRPr>
          </a:p>
          <a:p>
            <a:pPr marL="1108710" marR="0" lvl="2"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But, capabilities are advancing rapidly (e.g., current GEO imagers, IR sounders recently launched or currently in development, etc.)</a:t>
            </a:r>
            <a:endParaRPr>
              <a:latin typeface="Calibri" panose="020F0502020204030204" pitchFamily="34" charset="0"/>
              <a:cs typeface="Calibri" panose="020F0502020204030204" pitchFamily="34" charset="0"/>
            </a:endParaRPr>
          </a:p>
          <a:p>
            <a:pPr marL="194310" marR="0" lvl="0" indent="-194310" algn="l" rtl="0">
              <a:spcBef>
                <a:spcPts val="0"/>
              </a:spcBef>
              <a:spcAft>
                <a:spcPts val="0"/>
              </a:spcAft>
              <a:buClr>
                <a:srgbClr val="595959"/>
              </a:buClr>
              <a:buSzPts val="1800"/>
              <a:buFont typeface="Arial"/>
              <a:buChar char="•"/>
            </a:pPr>
            <a:r>
              <a:rPr lang="en-US" sz="1800" b="1">
                <a:solidFill>
                  <a:srgbClr val="595959"/>
                </a:solidFill>
                <a:latin typeface="Calibri" panose="020F0502020204030204" pitchFamily="34" charset="0"/>
                <a:cs typeface="Calibri" panose="020F0502020204030204" pitchFamily="34" charset="0"/>
                <a:sym typeface="Arial"/>
              </a:rPr>
              <a:t>Polar orbit (sun-synchronous low earth orbit – SSO)</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600"/>
              <a:buFont typeface="Arial"/>
              <a:buChar char="•"/>
            </a:pPr>
            <a:r>
              <a:rPr lang="en-US" sz="1600" b="0" i="0" u="none" strike="noStrike" cap="none">
                <a:solidFill>
                  <a:srgbClr val="595959"/>
                </a:solidFill>
                <a:latin typeface="Calibri" panose="020F0502020204030204" pitchFamily="34" charset="0"/>
                <a:cs typeface="Calibri" panose="020F0502020204030204" pitchFamily="34" charset="0"/>
                <a:sym typeface="Arial"/>
              </a:rPr>
              <a:t>Orbit at ~600-850 km</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600"/>
              <a:buFont typeface="Arial"/>
              <a:buChar char="•"/>
            </a:pPr>
            <a:r>
              <a:rPr lang="en-US" sz="1600" b="0" i="0" u="none" strike="noStrike" cap="none">
                <a:solidFill>
                  <a:srgbClr val="595959"/>
                </a:solidFill>
                <a:latin typeface="Calibri" panose="020F0502020204030204" pitchFamily="34" charset="0"/>
                <a:cs typeface="Calibri" panose="020F0502020204030204" pitchFamily="34" charset="0"/>
                <a:sym typeface="Arial"/>
              </a:rPr>
              <a:t>Cross equator at fixed local times, thus observing a given location only twice per day</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600"/>
              <a:buFont typeface="Arial"/>
              <a:buChar char="•"/>
            </a:pPr>
            <a:r>
              <a:rPr lang="en-US" sz="1600" b="0" i="0" u="none" strike="noStrike" cap="none">
                <a:solidFill>
                  <a:srgbClr val="595959"/>
                </a:solidFill>
                <a:latin typeface="Calibri" panose="020F0502020204030204" pitchFamily="34" charset="0"/>
                <a:cs typeface="Calibri" panose="020F0502020204030204" pitchFamily="34" charset="0"/>
                <a:sym typeface="Arial"/>
              </a:rPr>
              <a:t>Lower altitude enables sensors to observe Earth with moderate to high spectral and/or spatial (and angular) capabilities</a:t>
            </a:r>
            <a:endParaRPr>
              <a:latin typeface="Calibri" panose="020F0502020204030204" pitchFamily="34" charset="0"/>
              <a:cs typeface="Calibri" panose="020F0502020204030204" pitchFamily="34" charset="0"/>
            </a:endParaRPr>
          </a:p>
          <a:p>
            <a:pPr marL="1108710" marR="0" lvl="2"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Also enables both active (lidar, radar) and passive (imagers, polarimeters, radiometers, sounders) observations</a:t>
            </a:r>
            <a:endParaRPr>
              <a:latin typeface="Calibri" panose="020F0502020204030204" pitchFamily="34" charset="0"/>
              <a:cs typeface="Calibri" panose="020F0502020204030204" pitchFamily="34" charset="0"/>
            </a:endParaRPr>
          </a:p>
          <a:p>
            <a:pPr marL="194310" marR="0" lvl="0" indent="-194310" algn="l" rtl="0">
              <a:spcBef>
                <a:spcPts val="0"/>
              </a:spcBef>
              <a:spcAft>
                <a:spcPts val="0"/>
              </a:spcAft>
              <a:buClr>
                <a:srgbClr val="595959"/>
              </a:buClr>
              <a:buSzPts val="1800"/>
              <a:buFont typeface="Arial"/>
              <a:buChar char="•"/>
            </a:pPr>
            <a:r>
              <a:rPr lang="en-US" sz="1800" b="1" err="1">
                <a:solidFill>
                  <a:srgbClr val="595959"/>
                </a:solidFill>
                <a:latin typeface="Calibri" panose="020F0502020204030204" pitchFamily="34" charset="0"/>
                <a:cs typeface="Calibri" panose="020F0502020204030204" pitchFamily="34" charset="0"/>
                <a:sym typeface="Arial"/>
              </a:rPr>
              <a:t>Precessing</a:t>
            </a:r>
            <a:r>
              <a:rPr lang="en-US" sz="1800" b="1">
                <a:solidFill>
                  <a:srgbClr val="595959"/>
                </a:solidFill>
                <a:latin typeface="Calibri" panose="020F0502020204030204" pitchFamily="34" charset="0"/>
                <a:cs typeface="Calibri" panose="020F0502020204030204" pitchFamily="34" charset="0"/>
                <a:sym typeface="Arial"/>
              </a:rPr>
              <a:t>/inclined (asynchronous low earth orbit – ASO)</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600"/>
              <a:buFont typeface="Arial"/>
              <a:buChar char="•"/>
            </a:pPr>
            <a:r>
              <a:rPr lang="en-US" sz="1600" b="0" i="0" u="none" strike="noStrike" cap="none">
                <a:solidFill>
                  <a:srgbClr val="595959"/>
                </a:solidFill>
                <a:latin typeface="Calibri" panose="020F0502020204030204" pitchFamily="34" charset="0"/>
                <a:cs typeface="Calibri" panose="020F0502020204030204" pitchFamily="34" charset="0"/>
                <a:sym typeface="Arial"/>
              </a:rPr>
              <a:t>Orbit altitude similar to SSO but with extremely inclined orbits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600"/>
              <a:buFont typeface="Arial"/>
              <a:buChar char="•"/>
            </a:pPr>
            <a:r>
              <a:rPr lang="en-US" sz="1600" b="0" i="0" u="none" strike="noStrike" cap="none">
                <a:solidFill>
                  <a:srgbClr val="595959"/>
                </a:solidFill>
                <a:latin typeface="Calibri" panose="020F0502020204030204" pitchFamily="34" charset="0"/>
                <a:cs typeface="Calibri" panose="020F0502020204030204" pitchFamily="34" charset="0"/>
                <a:sym typeface="Arial"/>
              </a:rPr>
              <a:t>Equator crossing times “</a:t>
            </a:r>
            <a:r>
              <a:rPr lang="en-US" sz="1600" b="0" i="0" u="none" strike="noStrike" cap="none" err="1">
                <a:solidFill>
                  <a:srgbClr val="595959"/>
                </a:solidFill>
                <a:latin typeface="Calibri" panose="020F0502020204030204" pitchFamily="34" charset="0"/>
                <a:cs typeface="Calibri" panose="020F0502020204030204" pitchFamily="34" charset="0"/>
                <a:sym typeface="Arial"/>
              </a:rPr>
              <a:t>precess</a:t>
            </a:r>
            <a:r>
              <a:rPr lang="en-US" sz="1600" b="0" i="0" u="none" strike="noStrike" cap="none">
                <a:solidFill>
                  <a:srgbClr val="595959"/>
                </a:solidFill>
                <a:latin typeface="Calibri" panose="020F0502020204030204" pitchFamily="34" charset="0"/>
                <a:cs typeface="Calibri" panose="020F0502020204030204" pitchFamily="34" charset="0"/>
                <a:sym typeface="Arial"/>
              </a:rPr>
              <a:t>” throughout the day, enabling varying observation times at a given location, though locations at higher latitudes (e.g., poles) may never be observed</a:t>
            </a:r>
            <a:endParaRPr>
              <a:latin typeface="Calibri" panose="020F0502020204030204" pitchFamily="34" charset="0"/>
              <a:cs typeface="Calibri" panose="020F0502020204030204" pitchFamily="34" charset="0"/>
            </a:endParaRPr>
          </a:p>
          <a:p>
            <a:pPr marL="194310" marR="0" lvl="0" indent="-194310" algn="l" rtl="0">
              <a:spcBef>
                <a:spcPts val="0"/>
              </a:spcBef>
              <a:spcAft>
                <a:spcPts val="0"/>
              </a:spcAft>
              <a:buClr>
                <a:srgbClr val="595959"/>
              </a:buClr>
              <a:buSzPts val="1800"/>
              <a:buFont typeface="Arial"/>
              <a:buChar char="•"/>
            </a:pPr>
            <a:r>
              <a:rPr lang="en-US" sz="1800" b="1">
                <a:solidFill>
                  <a:srgbClr val="595959"/>
                </a:solidFill>
                <a:latin typeface="Calibri" panose="020F0502020204030204" pitchFamily="34" charset="0"/>
                <a:cs typeface="Calibri" panose="020F0502020204030204" pitchFamily="34" charset="0"/>
                <a:sym typeface="Arial"/>
              </a:rPr>
              <a:t>Additional special orbits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600"/>
              <a:buFont typeface="Arial"/>
              <a:buChar char="•"/>
            </a:pPr>
            <a:r>
              <a:rPr lang="en-US" sz="1600" b="0" i="0" u="none" strike="noStrike" cap="none">
                <a:solidFill>
                  <a:srgbClr val="595959"/>
                </a:solidFill>
                <a:latin typeface="Calibri" panose="020F0502020204030204" pitchFamily="34" charset="0"/>
                <a:cs typeface="Calibri" panose="020F0502020204030204" pitchFamily="34" charset="0"/>
                <a:sym typeface="Arial"/>
              </a:rPr>
              <a:t>Lagrange points; elliptical/</a:t>
            </a:r>
            <a:r>
              <a:rPr lang="en-US" sz="1600" b="0" i="0" u="none" strike="noStrike" cap="none" err="1">
                <a:solidFill>
                  <a:srgbClr val="595959"/>
                </a:solidFill>
                <a:latin typeface="Calibri" panose="020F0502020204030204" pitchFamily="34" charset="0"/>
                <a:cs typeface="Calibri" panose="020F0502020204030204" pitchFamily="34" charset="0"/>
                <a:sym typeface="Arial"/>
              </a:rPr>
              <a:t>Molinya</a:t>
            </a:r>
            <a:r>
              <a:rPr lang="en-US" sz="1600" b="0" i="0" u="none" strike="noStrike" cap="none">
                <a:solidFill>
                  <a:srgbClr val="595959"/>
                </a:solidFill>
                <a:latin typeface="Calibri" panose="020F0502020204030204" pitchFamily="34" charset="0"/>
                <a:cs typeface="Calibri" panose="020F0502020204030204" pitchFamily="34" charset="0"/>
                <a:sym typeface="Arial"/>
              </a:rPr>
              <a:t> (“Tundra”)</a:t>
            </a:r>
            <a:endParaRPr>
              <a:latin typeface="Calibri" panose="020F0502020204030204" pitchFamily="34" charset="0"/>
              <a:cs typeface="Calibri" panose="020F0502020204030204" pitchFamily="34" charset="0"/>
            </a:endParaRPr>
          </a:p>
        </p:txBody>
      </p:sp>
      <p:sp>
        <p:nvSpPr>
          <p:cNvPr id="173" name="Google Shape;173;g3deeaf3d441_0_104"/>
          <p:cNvSpPr txBox="1"/>
          <p:nvPr/>
        </p:nvSpPr>
        <p:spPr>
          <a:xfrm>
            <a:off x="9916973" y="367337"/>
            <a:ext cx="870475" cy="338514"/>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lt1"/>
                </a:solidFill>
                <a:latin typeface="Arimo"/>
                <a:ea typeface="Arimo"/>
                <a:cs typeface="Arimo"/>
                <a:sym typeface="Arimo"/>
              </a:rPr>
              <a:t>GEO</a:t>
            </a:r>
            <a:endParaRPr/>
          </a:p>
        </p:txBody>
      </p:sp>
      <p:sp>
        <p:nvSpPr>
          <p:cNvPr id="174" name="Google Shape;174;g3deeaf3d441_0_104"/>
          <p:cNvSpPr txBox="1"/>
          <p:nvPr/>
        </p:nvSpPr>
        <p:spPr>
          <a:xfrm>
            <a:off x="9923600" y="2393108"/>
            <a:ext cx="708744" cy="338514"/>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lt1"/>
                </a:solidFill>
                <a:latin typeface="Arimo"/>
                <a:ea typeface="Arimo"/>
                <a:cs typeface="Arimo"/>
                <a:sym typeface="Arimo"/>
              </a:rPr>
              <a:t>SSO</a:t>
            </a:r>
            <a:endParaRPr dirty="0"/>
          </a:p>
        </p:txBody>
      </p:sp>
      <p:sp>
        <p:nvSpPr>
          <p:cNvPr id="175" name="Google Shape;175;g3deeaf3d441_0_104"/>
          <p:cNvSpPr txBox="1"/>
          <p:nvPr/>
        </p:nvSpPr>
        <p:spPr>
          <a:xfrm>
            <a:off x="9899270" y="4418879"/>
            <a:ext cx="733074" cy="338514"/>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lt1"/>
                </a:solidFill>
                <a:latin typeface="Arimo"/>
                <a:ea typeface="Arimo"/>
                <a:cs typeface="Arimo"/>
                <a:sym typeface="Arimo"/>
              </a:rPr>
              <a:t>ASO</a:t>
            </a:r>
            <a:endParaRPr/>
          </a:p>
        </p:txBody>
      </p:sp>
      <p:sp>
        <p:nvSpPr>
          <p:cNvPr id="176" name="Google Shape;176;g3deeaf3d441_0_104"/>
          <p:cNvSpPr/>
          <p:nvPr/>
        </p:nvSpPr>
        <p:spPr>
          <a:xfrm>
            <a:off x="9753600" y="2352261"/>
            <a:ext cx="137400" cy="3944100"/>
          </a:xfrm>
          <a:prstGeom prst="leftBracket">
            <a:avLst>
              <a:gd name="adj" fmla="val 8333"/>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77" name="Google Shape;177;g3deeaf3d441_0_104"/>
          <p:cNvSpPr txBox="1"/>
          <p:nvPr/>
        </p:nvSpPr>
        <p:spPr>
          <a:xfrm rot="-5400000">
            <a:off x="8190108" y="4155007"/>
            <a:ext cx="28293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mo"/>
                <a:ea typeface="Arimo"/>
                <a:cs typeface="Arimo"/>
                <a:sym typeface="Arimo"/>
              </a:rPr>
              <a:t>Low Earth Orbit (LEO)</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g3deeaf3d441_0_119"/>
          <p:cNvPicPr preferRelativeResize="0"/>
          <p:nvPr/>
        </p:nvPicPr>
        <p:blipFill rotWithShape="1">
          <a:blip r:embed="rId3">
            <a:alphaModFix/>
          </a:blip>
          <a:srcRect/>
          <a:stretch/>
        </p:blipFill>
        <p:spPr>
          <a:xfrm>
            <a:off x="88287" y="4945809"/>
            <a:ext cx="3657598" cy="1828799"/>
          </a:xfrm>
          <a:prstGeom prst="rect">
            <a:avLst/>
          </a:prstGeom>
          <a:noFill/>
          <a:ln w="9525" cap="flat" cmpd="sng">
            <a:solidFill>
              <a:srgbClr val="0070C0"/>
            </a:solidFill>
            <a:prstDash val="solid"/>
            <a:round/>
            <a:headEnd type="none" w="sm" len="sm"/>
            <a:tailEnd type="none" w="sm" len="sm"/>
          </a:ln>
        </p:spPr>
      </p:pic>
      <p:sp>
        <p:nvSpPr>
          <p:cNvPr id="185" name="Google Shape;185;g3deeaf3d441_0_119"/>
          <p:cNvSpPr txBox="1"/>
          <p:nvPr/>
        </p:nvSpPr>
        <p:spPr>
          <a:xfrm>
            <a:off x="88287" y="140314"/>
            <a:ext cx="9030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1F5C99"/>
                </a:solidFill>
                <a:latin typeface="Avenir"/>
                <a:ea typeface="Avenir"/>
                <a:cs typeface="Avenir"/>
                <a:sym typeface="Avenir"/>
              </a:rPr>
              <a:t>Satellite Program of Record: Imagers</a:t>
            </a:r>
            <a:endParaRPr/>
          </a:p>
        </p:txBody>
      </p:sp>
      <p:sp>
        <p:nvSpPr>
          <p:cNvPr id="186" name="Google Shape;186;g3deeaf3d441_0_119"/>
          <p:cNvSpPr txBox="1"/>
          <p:nvPr/>
        </p:nvSpPr>
        <p:spPr>
          <a:xfrm>
            <a:off x="201800" y="731520"/>
            <a:ext cx="5688300" cy="2555100"/>
          </a:xfrm>
          <a:prstGeom prst="rect">
            <a:avLst/>
          </a:prstGeom>
          <a:noFill/>
          <a:ln>
            <a:noFill/>
          </a:ln>
        </p:spPr>
        <p:txBody>
          <a:bodyPr spcFirstLastPara="1" wrap="square" lIns="91425" tIns="45700" rIns="91425" bIns="45700" anchor="t" anchorCtr="0">
            <a:spAutoFit/>
          </a:bodyPr>
          <a:lstStyle/>
          <a:p>
            <a:pPr marL="194310" marR="0" lvl="0" indent="-194310" algn="l" rtl="0">
              <a:spcBef>
                <a:spcPts val="0"/>
              </a:spcBef>
              <a:spcAft>
                <a:spcPts val="0"/>
              </a:spcAft>
              <a:buClr>
                <a:srgbClr val="595959"/>
              </a:buClr>
              <a:buSzPts val="1600"/>
              <a:buFont typeface="Arial"/>
              <a:buChar char="•"/>
            </a:pPr>
            <a:r>
              <a:rPr lang="en-US" sz="1600" b="1">
                <a:solidFill>
                  <a:srgbClr val="595959"/>
                </a:solidFill>
                <a:latin typeface="Calibri" panose="020F0502020204030204" pitchFamily="34" charset="0"/>
                <a:cs typeface="Calibri" panose="020F0502020204030204" pitchFamily="34" charset="0"/>
                <a:sym typeface="Arial"/>
              </a:rPr>
              <a:t>Spectral capabilities: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Observe reflected solar (shortwave – SW) or emitted terrestrial (thermal infrared – IR; microwave – MW) radiation</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Resolution/sampling: Often </a:t>
            </a:r>
            <a:r>
              <a:rPr lang="en-US" sz="1400" b="0" i="0" u="none" strike="noStrike" cap="none" err="1">
                <a:solidFill>
                  <a:srgbClr val="595959"/>
                </a:solidFill>
                <a:latin typeface="Calibri" panose="020F0502020204030204" pitchFamily="34" charset="0"/>
                <a:cs typeface="Calibri" panose="020F0502020204030204" pitchFamily="34" charset="0"/>
                <a:sym typeface="Arial"/>
              </a:rPr>
              <a:t>narrowbands</a:t>
            </a:r>
            <a:r>
              <a:rPr lang="en-US" sz="1400" b="0" i="0" u="none" strike="noStrike" cap="none">
                <a:solidFill>
                  <a:srgbClr val="595959"/>
                </a:solidFill>
                <a:latin typeface="Calibri" panose="020F0502020204030204" pitchFamily="34" charset="0"/>
                <a:cs typeface="Calibri" panose="020F0502020204030204" pitchFamily="34" charset="0"/>
                <a:sym typeface="Arial"/>
              </a:rPr>
              <a:t>; some SW imagers provide contiguous sampling</a:t>
            </a:r>
            <a:endParaRPr>
              <a:latin typeface="Calibri" panose="020F0502020204030204" pitchFamily="34" charset="0"/>
              <a:cs typeface="Calibri" panose="020F0502020204030204" pitchFamily="34" charset="0"/>
            </a:endParaRPr>
          </a:p>
          <a:p>
            <a:pPr marL="194310" marR="0" lvl="0" indent="-194310" algn="l" rtl="0">
              <a:spcBef>
                <a:spcPts val="0"/>
              </a:spcBef>
              <a:spcAft>
                <a:spcPts val="0"/>
              </a:spcAft>
              <a:buClr>
                <a:srgbClr val="595959"/>
              </a:buClr>
              <a:buSzPts val="1600"/>
              <a:buFont typeface="Arial"/>
              <a:buChar char="•"/>
            </a:pPr>
            <a:r>
              <a:rPr lang="en-US" sz="1600" b="1">
                <a:solidFill>
                  <a:srgbClr val="595959"/>
                </a:solidFill>
                <a:latin typeface="Calibri" panose="020F0502020204030204" pitchFamily="34" charset="0"/>
                <a:cs typeface="Calibri" panose="020F0502020204030204" pitchFamily="34" charset="0"/>
                <a:sym typeface="Arial"/>
              </a:rPr>
              <a:t>Spatial capabilities: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Coverage: swath (LEO) or disc (GEO)</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Resolution (pixel size): meters to kilometers</a:t>
            </a:r>
            <a:endParaRPr>
              <a:latin typeface="Calibri" panose="020F0502020204030204" pitchFamily="34" charset="0"/>
              <a:cs typeface="Calibri" panose="020F0502020204030204" pitchFamily="34" charset="0"/>
            </a:endParaRPr>
          </a:p>
          <a:p>
            <a:pPr marL="194310" marR="0" lvl="0" indent="-194310" algn="l" rtl="0">
              <a:spcBef>
                <a:spcPts val="0"/>
              </a:spcBef>
              <a:spcAft>
                <a:spcPts val="0"/>
              </a:spcAft>
              <a:buClr>
                <a:srgbClr val="595959"/>
              </a:buClr>
              <a:buSzPts val="1600"/>
              <a:buFont typeface="Arial"/>
              <a:buChar char="•"/>
            </a:pPr>
            <a:r>
              <a:rPr lang="en-US" sz="1600" b="1">
                <a:solidFill>
                  <a:srgbClr val="595959"/>
                </a:solidFill>
                <a:latin typeface="Calibri" panose="020F0502020204030204" pitchFamily="34" charset="0"/>
                <a:cs typeface="Calibri" panose="020F0502020204030204" pitchFamily="34" charset="0"/>
                <a:sym typeface="Arial"/>
              </a:rPr>
              <a:t>Geophysical capabilities: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Column </a:t>
            </a:r>
            <a:r>
              <a:rPr lang="en-US" sz="1400" b="0" i="0" u="none" strike="noStrike" cap="none" err="1">
                <a:solidFill>
                  <a:srgbClr val="595959"/>
                </a:solidFill>
                <a:latin typeface="Calibri" panose="020F0502020204030204" pitchFamily="34" charset="0"/>
                <a:cs typeface="Calibri" panose="020F0502020204030204" pitchFamily="34" charset="0"/>
                <a:sym typeface="Arial"/>
              </a:rPr>
              <a:t>macrophysical</a:t>
            </a:r>
            <a:r>
              <a:rPr lang="en-US" sz="1400" b="0" i="0" u="none" strike="noStrike" cap="none">
                <a:solidFill>
                  <a:srgbClr val="595959"/>
                </a:solidFill>
                <a:latin typeface="Calibri" panose="020F0502020204030204" pitchFamily="34" charset="0"/>
                <a:cs typeface="Calibri" panose="020F0502020204030204" pitchFamily="34" charset="0"/>
                <a:sym typeface="Arial"/>
              </a:rPr>
              <a:t>, optical, and microphysical aerosol and cloud properties</a:t>
            </a:r>
            <a:endParaRPr>
              <a:latin typeface="Calibri" panose="020F0502020204030204" pitchFamily="34" charset="0"/>
              <a:cs typeface="Calibri" panose="020F0502020204030204" pitchFamily="34" charset="0"/>
            </a:endParaRPr>
          </a:p>
        </p:txBody>
      </p:sp>
      <p:pic>
        <p:nvPicPr>
          <p:cNvPr id="193" name="Google Shape;193;g3deeaf3d441_0_119"/>
          <p:cNvPicPr preferRelativeResize="0"/>
          <p:nvPr/>
        </p:nvPicPr>
        <p:blipFill rotWithShape="1">
          <a:blip r:embed="rId4">
            <a:alphaModFix/>
          </a:blip>
          <a:srcRect/>
          <a:stretch/>
        </p:blipFill>
        <p:spPr>
          <a:xfrm>
            <a:off x="2314904" y="3426934"/>
            <a:ext cx="3657598" cy="1828799"/>
          </a:xfrm>
          <a:prstGeom prst="rect">
            <a:avLst/>
          </a:prstGeom>
          <a:noFill/>
          <a:ln w="9525" cap="flat" cmpd="sng">
            <a:solidFill>
              <a:srgbClr val="0070C0"/>
            </a:solidFill>
            <a:prstDash val="solid"/>
            <a:round/>
            <a:headEnd type="none" w="sm" len="sm"/>
            <a:tailEnd type="none" w="sm" len="sm"/>
          </a:ln>
        </p:spPr>
      </p:pic>
      <p:sp>
        <p:nvSpPr>
          <p:cNvPr id="194" name="Google Shape;194;g3deeaf3d441_0_119"/>
          <p:cNvSpPr txBox="1"/>
          <p:nvPr/>
        </p:nvSpPr>
        <p:spPr>
          <a:xfrm>
            <a:off x="88287" y="4330256"/>
            <a:ext cx="20190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Arial"/>
                <a:ea typeface="Arial"/>
                <a:cs typeface="Arial"/>
                <a:sym typeface="Arial"/>
              </a:rPr>
              <a:t>GOES-E ABI</a:t>
            </a:r>
            <a:endParaRPr/>
          </a:p>
          <a:p>
            <a:pPr marL="0" marR="0" lvl="0" indent="0" algn="l" rtl="0">
              <a:spcBef>
                <a:spcPts val="0"/>
              </a:spcBef>
              <a:spcAft>
                <a:spcPts val="0"/>
              </a:spcAft>
              <a:buNone/>
            </a:pPr>
            <a:r>
              <a:rPr lang="en-US" sz="1200">
                <a:solidFill>
                  <a:srgbClr val="595959"/>
                </a:solidFill>
                <a:latin typeface="Arial"/>
                <a:ea typeface="Arial"/>
                <a:cs typeface="Arial"/>
                <a:sym typeface="Arial"/>
              </a:rPr>
              <a:t>13 Apr 2026 (1340 UTC)</a:t>
            </a:r>
            <a:endParaRPr/>
          </a:p>
          <a:p>
            <a:pPr marL="0" marR="0" lvl="0" indent="0" algn="l" rtl="0">
              <a:spcBef>
                <a:spcPts val="0"/>
              </a:spcBef>
              <a:spcAft>
                <a:spcPts val="0"/>
              </a:spcAft>
              <a:buNone/>
            </a:pPr>
            <a:r>
              <a:rPr lang="en-US" sz="1000">
                <a:solidFill>
                  <a:srgbClr val="595959"/>
                </a:solidFill>
                <a:latin typeface="Arial"/>
                <a:ea typeface="Arial"/>
                <a:cs typeface="Arial"/>
                <a:sym typeface="Arial"/>
              </a:rPr>
              <a:t>(</a:t>
            </a:r>
            <a:r>
              <a:rPr lang="en-US" sz="1000" i="1">
                <a:solidFill>
                  <a:srgbClr val="595959"/>
                </a:solidFill>
                <a:latin typeface="Arial"/>
                <a:ea typeface="Arial"/>
                <a:cs typeface="Arial"/>
                <a:sym typeface="Arial"/>
              </a:rPr>
              <a:t>Image Credit: NASA Worldview</a:t>
            </a:r>
            <a:r>
              <a:rPr lang="en-US" sz="1000">
                <a:solidFill>
                  <a:srgbClr val="595959"/>
                </a:solidFill>
                <a:latin typeface="Arial"/>
                <a:ea typeface="Arial"/>
                <a:cs typeface="Arial"/>
                <a:sym typeface="Arial"/>
              </a:rPr>
              <a:t>)</a:t>
            </a:r>
            <a:endParaRPr/>
          </a:p>
        </p:txBody>
      </p:sp>
      <p:sp>
        <p:nvSpPr>
          <p:cNvPr id="195" name="Google Shape;195;g3deeaf3d441_0_119"/>
          <p:cNvSpPr txBox="1"/>
          <p:nvPr/>
        </p:nvSpPr>
        <p:spPr>
          <a:xfrm>
            <a:off x="3953466" y="5255734"/>
            <a:ext cx="2019000" cy="7695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595959"/>
                </a:solidFill>
                <a:latin typeface="Arial"/>
                <a:ea typeface="Arial"/>
                <a:cs typeface="Arial"/>
                <a:sym typeface="Arial"/>
              </a:rPr>
              <a:t>NOAA-21 VIIRS</a:t>
            </a:r>
            <a:endParaRPr/>
          </a:p>
          <a:p>
            <a:pPr marL="0" marR="0" lvl="0" indent="0" algn="r" rtl="0">
              <a:spcBef>
                <a:spcPts val="0"/>
              </a:spcBef>
              <a:spcAft>
                <a:spcPts val="0"/>
              </a:spcAft>
              <a:buNone/>
            </a:pPr>
            <a:r>
              <a:rPr lang="en-US" sz="1200">
                <a:solidFill>
                  <a:srgbClr val="595959"/>
                </a:solidFill>
                <a:latin typeface="Arial"/>
                <a:ea typeface="Arial"/>
                <a:cs typeface="Arial"/>
                <a:sym typeface="Arial"/>
              </a:rPr>
              <a:t>13 Apr 2026</a:t>
            </a:r>
            <a:endParaRPr/>
          </a:p>
          <a:p>
            <a:pPr marL="0" marR="0" lvl="0" indent="0" algn="r" rtl="0">
              <a:spcBef>
                <a:spcPts val="0"/>
              </a:spcBef>
              <a:spcAft>
                <a:spcPts val="0"/>
              </a:spcAft>
              <a:buNone/>
            </a:pPr>
            <a:r>
              <a:rPr lang="en-US" sz="1000">
                <a:solidFill>
                  <a:srgbClr val="595959"/>
                </a:solidFill>
                <a:latin typeface="Arial"/>
                <a:ea typeface="Arial"/>
                <a:cs typeface="Arial"/>
                <a:sym typeface="Arial"/>
              </a:rPr>
              <a:t>(</a:t>
            </a:r>
            <a:r>
              <a:rPr lang="en-US" sz="1000" i="1">
                <a:solidFill>
                  <a:srgbClr val="595959"/>
                </a:solidFill>
                <a:latin typeface="Arial"/>
                <a:ea typeface="Arial"/>
                <a:cs typeface="Arial"/>
                <a:sym typeface="Arial"/>
              </a:rPr>
              <a:t>Image Credit: NASA Worldview</a:t>
            </a:r>
            <a:r>
              <a:rPr lang="en-US" sz="1000">
                <a:solidFill>
                  <a:srgbClr val="595959"/>
                </a:solidFill>
                <a:latin typeface="Arial"/>
                <a:ea typeface="Arial"/>
                <a:cs typeface="Arial"/>
                <a:sym typeface="Arial"/>
              </a:rPr>
              <a:t>)</a:t>
            </a:r>
            <a:endParaRPr/>
          </a:p>
        </p:txBody>
      </p:sp>
      <p:graphicFrame>
        <p:nvGraphicFramePr>
          <p:cNvPr id="2" name="Table 1">
            <a:extLst>
              <a:ext uri="{FF2B5EF4-FFF2-40B4-BE49-F238E27FC236}">
                <a16:creationId xmlns:a16="http://schemas.microsoft.com/office/drawing/2014/main" id="{A91044AC-DA61-CA66-6D07-54E8B35B9CC0}"/>
              </a:ext>
            </a:extLst>
          </p:cNvPr>
          <p:cNvGraphicFramePr>
            <a:graphicFrameLocks noGrp="1"/>
          </p:cNvGraphicFramePr>
          <p:nvPr/>
        </p:nvGraphicFramePr>
        <p:xfrm>
          <a:off x="6180082" y="4574295"/>
          <a:ext cx="5633965" cy="1752650"/>
        </p:xfrm>
        <a:graphic>
          <a:graphicData uri="http://schemas.openxmlformats.org/drawingml/2006/table">
            <a:tbl>
              <a:tblPr firstRow="1" bandRow="1">
                <a:tableStyleId>{5C22544A-7EE6-4342-B048-85BDC9FD1C3A}</a:tableStyleId>
              </a:tblPr>
              <a:tblGrid>
                <a:gridCol w="486557">
                  <a:extLst>
                    <a:ext uri="{9D8B030D-6E8A-4147-A177-3AD203B41FA5}">
                      <a16:colId xmlns:a16="http://schemas.microsoft.com/office/drawing/2014/main" val="786675448"/>
                    </a:ext>
                  </a:extLst>
                </a:gridCol>
                <a:gridCol w="2161059">
                  <a:extLst>
                    <a:ext uri="{9D8B030D-6E8A-4147-A177-3AD203B41FA5}">
                      <a16:colId xmlns:a16="http://schemas.microsoft.com/office/drawing/2014/main" val="2248992346"/>
                    </a:ext>
                  </a:extLst>
                </a:gridCol>
                <a:gridCol w="2986349">
                  <a:extLst>
                    <a:ext uri="{9D8B030D-6E8A-4147-A177-3AD203B41FA5}">
                      <a16:colId xmlns:a16="http://schemas.microsoft.com/office/drawing/2014/main" val="4228496496"/>
                    </a:ext>
                  </a:extLst>
                </a:gridCol>
              </a:tblGrid>
              <a:tr h="269497">
                <a:tc>
                  <a:txBody>
                    <a:bodyPr/>
                    <a:lstStyle/>
                    <a:p>
                      <a:endParaRPr lang="en-US" sz="900" b="0">
                        <a:solidFill>
                          <a:schemeClr val="tx1">
                            <a:lumMod val="65000"/>
                            <a:lumOff val="3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a:solidFill>
                            <a:schemeClr val="tx1">
                              <a:lumMod val="65000"/>
                              <a:lumOff val="35000"/>
                            </a:schemeClr>
                          </a:solidFill>
                        </a:rPr>
                        <a:t>Instrument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a:solidFill>
                            <a:schemeClr val="tx1">
                              <a:lumMod val="65000"/>
                              <a:lumOff val="35000"/>
                            </a:schemeClr>
                          </a:solidFill>
                        </a:rPr>
                        <a:t>Enabled Geophysical Observables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6195849"/>
                  </a:ext>
                </a:extLst>
              </a:tr>
              <a:tr h="669116">
                <a:tc>
                  <a:txBody>
                    <a:bodyPr/>
                    <a:lstStyle/>
                    <a:p>
                      <a:pPr algn="ctr"/>
                      <a:r>
                        <a:rPr lang="en-US" sz="900" b="1">
                          <a:solidFill>
                            <a:schemeClr val="tx1">
                              <a:lumMod val="65000"/>
                              <a:lumOff val="35000"/>
                            </a:schemeClr>
                          </a:solidFill>
                        </a:rPr>
                        <a:t>LEO-SSO</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0">
                          <a:solidFill>
                            <a:srgbClr val="C00000"/>
                          </a:solidFill>
                        </a:rPr>
                        <a:t>EOS Heritage: AMSR-E (Aqua)</a:t>
                      </a:r>
                    </a:p>
                    <a:p>
                      <a:r>
                        <a:rPr lang="en-US" sz="900" b="0">
                          <a:solidFill>
                            <a:schemeClr val="tx1">
                              <a:lumMod val="65000"/>
                              <a:lumOff val="35000"/>
                            </a:schemeClr>
                          </a:solidFill>
                        </a:rPr>
                        <a:t>MWI, ICI (</a:t>
                      </a:r>
                      <a:r>
                        <a:rPr lang="en-US" sz="900" b="0" err="1">
                          <a:solidFill>
                            <a:schemeClr val="tx1">
                              <a:lumMod val="65000"/>
                              <a:lumOff val="35000"/>
                            </a:schemeClr>
                          </a:solidFill>
                        </a:rPr>
                        <a:t>Metop</a:t>
                      </a:r>
                      <a:r>
                        <a:rPr lang="en-US" sz="900" b="0">
                          <a:solidFill>
                            <a:schemeClr val="tx1">
                              <a:lumMod val="65000"/>
                              <a:lumOff val="35000"/>
                            </a:schemeClr>
                          </a:solidFill>
                        </a:rPr>
                        <a:t>-SG); </a:t>
                      </a:r>
                      <a:r>
                        <a:rPr lang="en-US" sz="900" b="1">
                          <a:solidFill>
                            <a:srgbClr val="0070C0"/>
                          </a:solidFill>
                        </a:rPr>
                        <a:t>PREFIRE</a:t>
                      </a:r>
                      <a:r>
                        <a:rPr lang="en-US" sz="900" b="0">
                          <a:solidFill>
                            <a:schemeClr val="tx1">
                              <a:lumMod val="65000"/>
                              <a:lumOff val="35000"/>
                            </a:schemeClr>
                          </a:solidFill>
                        </a:rPr>
                        <a:t>; MWR (Sentinel-3); AMR-C, HRMR (Sentinel-6); AMSR-2 (GCOM-W1); </a:t>
                      </a:r>
                      <a:r>
                        <a:rPr lang="en-US" sz="900" b="1">
                          <a:solidFill>
                            <a:srgbClr val="0070C0"/>
                          </a:solidFill>
                        </a:rPr>
                        <a:t>FALCON-Radiometer*</a:t>
                      </a:r>
                      <a:r>
                        <a:rPr lang="en-US" sz="900" b="0">
                          <a:solidFill>
                            <a:schemeClr val="tx1">
                              <a:lumMod val="65000"/>
                              <a:lumOff val="35000"/>
                            </a:schemeClr>
                          </a:solidFill>
                        </a:rPr>
                        <a:t>; TICFIRE (HAWC)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0">
                          <a:solidFill>
                            <a:schemeClr val="tx1">
                              <a:lumMod val="65000"/>
                              <a:lumOff val="35000"/>
                            </a:schemeClr>
                          </a:solidFill>
                        </a:rPr>
                        <a:t>Clouds (liquid/ice water path, optical properties)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2331941"/>
                  </a:ext>
                </a:extLst>
              </a:tr>
              <a:tr h="568753">
                <a:tc>
                  <a:txBody>
                    <a:bodyPr/>
                    <a:lstStyle/>
                    <a:p>
                      <a:pPr algn="ctr"/>
                      <a:r>
                        <a:rPr lang="en-US" sz="900" b="1">
                          <a:solidFill>
                            <a:schemeClr val="tx1">
                              <a:lumMod val="65000"/>
                              <a:lumOff val="35000"/>
                            </a:schemeClr>
                          </a:solidFill>
                        </a:rPr>
                        <a:t>LEO-ASO</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err="1">
                          <a:solidFill>
                            <a:srgbClr val="0070C0"/>
                          </a:solidFill>
                        </a:rPr>
                        <a:t>PolSIR</a:t>
                      </a:r>
                      <a:endParaRPr lang="en-US" sz="900" b="1">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0">
                          <a:solidFill>
                            <a:schemeClr val="tx1">
                              <a:lumMod val="65000"/>
                              <a:lumOff val="35000"/>
                            </a:schemeClr>
                          </a:solidFill>
                        </a:rPr>
                        <a:t>Clouds (cloud ice content)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8033297"/>
                  </a:ext>
                </a:extLst>
              </a:tr>
            </a:tbl>
          </a:graphicData>
        </a:graphic>
      </p:graphicFrame>
      <p:graphicFrame>
        <p:nvGraphicFramePr>
          <p:cNvPr id="3" name="Table 2">
            <a:extLst>
              <a:ext uri="{FF2B5EF4-FFF2-40B4-BE49-F238E27FC236}">
                <a16:creationId xmlns:a16="http://schemas.microsoft.com/office/drawing/2014/main" id="{DC7B1B56-6EEA-9212-F3C7-F58122CB217B}"/>
              </a:ext>
            </a:extLst>
          </p:cNvPr>
          <p:cNvGraphicFramePr>
            <a:graphicFrameLocks noGrp="1"/>
          </p:cNvGraphicFramePr>
          <p:nvPr/>
        </p:nvGraphicFramePr>
        <p:xfrm>
          <a:off x="6180082" y="419244"/>
          <a:ext cx="5633965" cy="1995710"/>
        </p:xfrm>
        <a:graphic>
          <a:graphicData uri="http://schemas.openxmlformats.org/drawingml/2006/table">
            <a:tbl>
              <a:tblPr firstRow="1" bandRow="1">
                <a:tableStyleId>{5C22544A-7EE6-4342-B048-85BDC9FD1C3A}</a:tableStyleId>
              </a:tblPr>
              <a:tblGrid>
                <a:gridCol w="486557">
                  <a:extLst>
                    <a:ext uri="{9D8B030D-6E8A-4147-A177-3AD203B41FA5}">
                      <a16:colId xmlns:a16="http://schemas.microsoft.com/office/drawing/2014/main" val="786675448"/>
                    </a:ext>
                  </a:extLst>
                </a:gridCol>
                <a:gridCol w="2161059">
                  <a:extLst>
                    <a:ext uri="{9D8B030D-6E8A-4147-A177-3AD203B41FA5}">
                      <a16:colId xmlns:a16="http://schemas.microsoft.com/office/drawing/2014/main" val="2248992346"/>
                    </a:ext>
                  </a:extLst>
                </a:gridCol>
                <a:gridCol w="2986349">
                  <a:extLst>
                    <a:ext uri="{9D8B030D-6E8A-4147-A177-3AD203B41FA5}">
                      <a16:colId xmlns:a16="http://schemas.microsoft.com/office/drawing/2014/main" val="4228496496"/>
                    </a:ext>
                  </a:extLst>
                </a:gridCol>
              </a:tblGrid>
              <a:tr h="269497">
                <a:tc>
                  <a:txBody>
                    <a:bodyPr/>
                    <a:lstStyle/>
                    <a:p>
                      <a:endParaRPr lang="en-US" sz="900" b="0">
                        <a:solidFill>
                          <a:schemeClr val="tx1">
                            <a:lumMod val="65000"/>
                            <a:lumOff val="3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a:solidFill>
                            <a:schemeClr val="tx1">
                              <a:lumMod val="65000"/>
                              <a:lumOff val="35000"/>
                            </a:schemeClr>
                          </a:solidFill>
                        </a:rPr>
                        <a:t>Instrument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a:solidFill>
                            <a:schemeClr val="tx1">
                              <a:lumMod val="65000"/>
                              <a:lumOff val="35000"/>
                            </a:schemeClr>
                          </a:solidFill>
                        </a:rPr>
                        <a:t>Enabled Geophysical Observables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6195849"/>
                  </a:ext>
                </a:extLst>
              </a:tr>
              <a:tr h="354613">
                <a:tc>
                  <a:txBody>
                    <a:bodyPr/>
                    <a:lstStyle/>
                    <a:p>
                      <a:pPr algn="ctr"/>
                      <a:r>
                        <a:rPr lang="en-US" sz="900" b="1">
                          <a:solidFill>
                            <a:schemeClr val="tx1">
                              <a:lumMod val="65000"/>
                              <a:lumOff val="35000"/>
                            </a:schemeClr>
                          </a:solidFill>
                        </a:rPr>
                        <a:t>GEO</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a:solidFill>
                            <a:srgbClr val="0070C0"/>
                          </a:solidFill>
                        </a:rPr>
                        <a:t>TEMPO (NASA Comm. Sat)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0">
                          <a:solidFill>
                            <a:schemeClr val="tx1">
                              <a:lumMod val="65000"/>
                              <a:lumOff val="35000"/>
                            </a:schemeClr>
                          </a:solidFill>
                        </a:rPr>
                        <a:t>Aerosols (optical properties,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0031820"/>
                  </a:ext>
                </a:extLst>
              </a:tr>
              <a:tr h="667109">
                <a:tc>
                  <a:txBody>
                    <a:bodyPr/>
                    <a:lstStyle/>
                    <a:p>
                      <a:pPr algn="ctr"/>
                      <a:r>
                        <a:rPr lang="en-US" sz="900" b="1">
                          <a:solidFill>
                            <a:schemeClr val="tx1">
                              <a:lumMod val="65000"/>
                              <a:lumOff val="35000"/>
                            </a:schemeClr>
                          </a:solidFill>
                        </a:rPr>
                        <a:t>LEO-SSO</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0">
                          <a:solidFill>
                            <a:srgbClr val="C00000"/>
                          </a:solidFill>
                        </a:rPr>
                        <a:t>EOS Heritage: MISR (Terra); OMI (Aura)</a:t>
                      </a:r>
                    </a:p>
                    <a:p>
                      <a:r>
                        <a:rPr lang="en-US" sz="900" b="1">
                          <a:solidFill>
                            <a:srgbClr val="0070C0"/>
                          </a:solidFill>
                        </a:rPr>
                        <a:t>OMPS-N (NOAA-20+)</a:t>
                      </a:r>
                      <a:r>
                        <a:rPr lang="en-US" sz="900" b="0">
                          <a:solidFill>
                            <a:srgbClr val="0070C0"/>
                          </a:solidFill>
                        </a:rPr>
                        <a:t>;</a:t>
                      </a:r>
                      <a:r>
                        <a:rPr lang="en-US" sz="900" b="1">
                          <a:solidFill>
                            <a:srgbClr val="0070C0"/>
                          </a:solidFill>
                        </a:rPr>
                        <a:t> OCI (PACE)</a:t>
                      </a:r>
                      <a:r>
                        <a:rPr lang="en-US" sz="900" b="0">
                          <a:solidFill>
                            <a:srgbClr val="0070C0"/>
                          </a:solidFill>
                        </a:rPr>
                        <a:t>;</a:t>
                      </a:r>
                      <a:r>
                        <a:rPr lang="en-US" sz="900" b="1">
                          <a:solidFill>
                            <a:schemeClr val="tx1">
                              <a:lumMod val="65000"/>
                              <a:lumOff val="35000"/>
                            </a:schemeClr>
                          </a:solidFill>
                        </a:rPr>
                        <a:t> </a:t>
                      </a:r>
                      <a:r>
                        <a:rPr lang="en-US" sz="900" b="0">
                          <a:solidFill>
                            <a:schemeClr val="tx1">
                              <a:lumMod val="65000"/>
                              <a:lumOff val="35000"/>
                            </a:schemeClr>
                          </a:solidFill>
                        </a:rPr>
                        <a:t>MSI (</a:t>
                      </a:r>
                      <a:r>
                        <a:rPr lang="en-US" sz="900" b="0" err="1">
                          <a:solidFill>
                            <a:schemeClr val="tx1">
                              <a:lumMod val="65000"/>
                              <a:lumOff val="35000"/>
                            </a:schemeClr>
                          </a:solidFill>
                        </a:rPr>
                        <a:t>EarthCARE</a:t>
                      </a:r>
                      <a:r>
                        <a:rPr lang="en-US" sz="900" b="0">
                          <a:solidFill>
                            <a:schemeClr val="tx1">
                              <a:lumMod val="65000"/>
                              <a:lumOff val="35000"/>
                            </a:schemeClr>
                          </a:solidFill>
                        </a:rPr>
                        <a:t>, Sentinel-2); SLSTR (Sentinel-3); UVNS (Sentinel-6)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0">
                          <a:solidFill>
                            <a:schemeClr val="tx1">
                              <a:lumMod val="65000"/>
                              <a:lumOff val="35000"/>
                            </a:schemeClr>
                          </a:solidFill>
                        </a:rPr>
                        <a:t>Aerosols (optical properties, type, ATH)</a:t>
                      </a:r>
                    </a:p>
                    <a:p>
                      <a:r>
                        <a:rPr lang="en-US" sz="900" b="0">
                          <a:solidFill>
                            <a:schemeClr val="tx1">
                              <a:lumMod val="65000"/>
                              <a:lumOff val="35000"/>
                            </a:schemeClr>
                          </a:solidFill>
                        </a:rPr>
                        <a:t>Clouds (CEP, optical properties, phase)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2331941"/>
                  </a:ext>
                </a:extLst>
              </a:tr>
              <a:tr h="594360">
                <a:tc>
                  <a:txBody>
                    <a:bodyPr/>
                    <a:lstStyle/>
                    <a:p>
                      <a:pPr algn="ctr"/>
                      <a:r>
                        <a:rPr lang="en-US" sz="900" b="1">
                          <a:solidFill>
                            <a:schemeClr val="tx1">
                              <a:lumMod val="65000"/>
                              <a:lumOff val="35000"/>
                            </a:schemeClr>
                          </a:solidFill>
                        </a:rPr>
                        <a:t>LEO-ASO</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a:solidFill>
                            <a:srgbClr val="0070C0"/>
                          </a:solidFill>
                        </a:rPr>
                        <a:t>EMIT (ISS)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0">
                          <a:solidFill>
                            <a:schemeClr val="tx1">
                              <a:lumMod val="65000"/>
                              <a:lumOff val="35000"/>
                            </a:schemeClr>
                          </a:solidFill>
                        </a:rPr>
                        <a:t>Aerosols (optical properties,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5835156"/>
                  </a:ext>
                </a:extLst>
              </a:tr>
            </a:tbl>
          </a:graphicData>
        </a:graphic>
      </p:graphicFrame>
      <p:sp>
        <p:nvSpPr>
          <p:cNvPr id="4" name="TextBox 3">
            <a:extLst>
              <a:ext uri="{FF2B5EF4-FFF2-40B4-BE49-F238E27FC236}">
                <a16:creationId xmlns:a16="http://schemas.microsoft.com/office/drawing/2014/main" id="{E4B138A1-57D9-3D4B-A189-0D6C45BB115D}"/>
              </a:ext>
            </a:extLst>
          </p:cNvPr>
          <p:cNvSpPr txBox="1"/>
          <p:nvPr/>
        </p:nvSpPr>
        <p:spPr>
          <a:xfrm>
            <a:off x="6595240" y="116580"/>
            <a:ext cx="4803648" cy="307777"/>
          </a:xfrm>
          <a:prstGeom prst="rect">
            <a:avLst/>
          </a:prstGeom>
          <a:noFill/>
        </p:spPr>
        <p:txBody>
          <a:bodyPr wrap="square" rtlCol="0">
            <a:spAutoFit/>
          </a:bodyPr>
          <a:lstStyle/>
          <a:p>
            <a:pPr algn="ctr"/>
            <a:r>
              <a:rPr lang="en-US" sz="1400" b="1">
                <a:solidFill>
                  <a:schemeClr val="tx1">
                    <a:lumMod val="65000"/>
                    <a:lumOff val="35000"/>
                  </a:schemeClr>
                </a:solidFill>
              </a:rPr>
              <a:t>Notable SW Imagers</a:t>
            </a:r>
          </a:p>
        </p:txBody>
      </p:sp>
      <p:sp>
        <p:nvSpPr>
          <p:cNvPr id="5" name="TextBox 4">
            <a:extLst>
              <a:ext uri="{FF2B5EF4-FFF2-40B4-BE49-F238E27FC236}">
                <a16:creationId xmlns:a16="http://schemas.microsoft.com/office/drawing/2014/main" id="{9331DEF6-F264-19D7-DAE4-6834C81B2B03}"/>
              </a:ext>
            </a:extLst>
          </p:cNvPr>
          <p:cNvSpPr txBox="1"/>
          <p:nvPr/>
        </p:nvSpPr>
        <p:spPr>
          <a:xfrm>
            <a:off x="6595240" y="2475076"/>
            <a:ext cx="4803648" cy="307777"/>
          </a:xfrm>
          <a:prstGeom prst="rect">
            <a:avLst/>
          </a:prstGeom>
          <a:noFill/>
        </p:spPr>
        <p:txBody>
          <a:bodyPr wrap="square" rtlCol="0">
            <a:spAutoFit/>
          </a:bodyPr>
          <a:lstStyle/>
          <a:p>
            <a:pPr algn="ctr"/>
            <a:r>
              <a:rPr lang="en-US" sz="1400" b="1">
                <a:solidFill>
                  <a:schemeClr val="tx1">
                    <a:lumMod val="65000"/>
                    <a:lumOff val="35000"/>
                  </a:schemeClr>
                </a:solidFill>
              </a:rPr>
              <a:t>Notable SW+IR Imagers</a:t>
            </a:r>
          </a:p>
        </p:txBody>
      </p:sp>
      <p:graphicFrame>
        <p:nvGraphicFramePr>
          <p:cNvPr id="6" name="Table 5">
            <a:extLst>
              <a:ext uri="{FF2B5EF4-FFF2-40B4-BE49-F238E27FC236}">
                <a16:creationId xmlns:a16="http://schemas.microsoft.com/office/drawing/2014/main" id="{DD649612-CB43-0C87-3DEA-0E2C3BBCD297}"/>
              </a:ext>
            </a:extLst>
          </p:cNvPr>
          <p:cNvGraphicFramePr>
            <a:graphicFrameLocks noGrp="1"/>
          </p:cNvGraphicFramePr>
          <p:nvPr/>
        </p:nvGraphicFramePr>
        <p:xfrm>
          <a:off x="6180082" y="2782853"/>
          <a:ext cx="5633965" cy="1324640"/>
        </p:xfrm>
        <a:graphic>
          <a:graphicData uri="http://schemas.openxmlformats.org/drawingml/2006/table">
            <a:tbl>
              <a:tblPr firstRow="1" bandRow="1">
                <a:tableStyleId>{5C22544A-7EE6-4342-B048-85BDC9FD1C3A}</a:tableStyleId>
              </a:tblPr>
              <a:tblGrid>
                <a:gridCol w="486557">
                  <a:extLst>
                    <a:ext uri="{9D8B030D-6E8A-4147-A177-3AD203B41FA5}">
                      <a16:colId xmlns:a16="http://schemas.microsoft.com/office/drawing/2014/main" val="786675448"/>
                    </a:ext>
                  </a:extLst>
                </a:gridCol>
                <a:gridCol w="2161059">
                  <a:extLst>
                    <a:ext uri="{9D8B030D-6E8A-4147-A177-3AD203B41FA5}">
                      <a16:colId xmlns:a16="http://schemas.microsoft.com/office/drawing/2014/main" val="2248992346"/>
                    </a:ext>
                  </a:extLst>
                </a:gridCol>
                <a:gridCol w="2986349">
                  <a:extLst>
                    <a:ext uri="{9D8B030D-6E8A-4147-A177-3AD203B41FA5}">
                      <a16:colId xmlns:a16="http://schemas.microsoft.com/office/drawing/2014/main" val="4228496496"/>
                    </a:ext>
                  </a:extLst>
                </a:gridCol>
              </a:tblGrid>
              <a:tr h="269497">
                <a:tc>
                  <a:txBody>
                    <a:bodyPr/>
                    <a:lstStyle/>
                    <a:p>
                      <a:endParaRPr lang="en-US" sz="900" b="0">
                        <a:solidFill>
                          <a:schemeClr val="tx1">
                            <a:lumMod val="65000"/>
                            <a:lumOff val="3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a:solidFill>
                            <a:schemeClr val="tx1">
                              <a:lumMod val="65000"/>
                              <a:lumOff val="35000"/>
                            </a:schemeClr>
                          </a:solidFill>
                        </a:rPr>
                        <a:t>Instrument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a:solidFill>
                            <a:schemeClr val="tx1">
                              <a:lumMod val="65000"/>
                              <a:lumOff val="35000"/>
                            </a:schemeClr>
                          </a:solidFill>
                        </a:rPr>
                        <a:t>Enabled Geophysical Observables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6195849"/>
                  </a:ext>
                </a:extLst>
              </a:tr>
              <a:tr h="394232">
                <a:tc>
                  <a:txBody>
                    <a:bodyPr/>
                    <a:lstStyle/>
                    <a:p>
                      <a:pPr algn="ctr"/>
                      <a:r>
                        <a:rPr lang="en-US" sz="900" b="1">
                          <a:solidFill>
                            <a:schemeClr val="tx1">
                              <a:lumMod val="65000"/>
                              <a:lumOff val="35000"/>
                            </a:schemeClr>
                          </a:solidFill>
                        </a:rPr>
                        <a:t>GEO</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a:solidFill>
                            <a:srgbClr val="0070C0"/>
                          </a:solidFill>
                        </a:rPr>
                        <a:t>ABI (GOES-E/W)</a:t>
                      </a:r>
                      <a:r>
                        <a:rPr lang="en-US" sz="900" b="0">
                          <a:solidFill>
                            <a:schemeClr val="tx1">
                              <a:lumMod val="65000"/>
                              <a:lumOff val="35000"/>
                            </a:schemeClr>
                          </a:solidFill>
                        </a:rPr>
                        <a:t>; AHI (Himawari); AMI (GEOKOMPSAT-2A); FCI (MTG)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0">
                          <a:solidFill>
                            <a:schemeClr val="tx1">
                              <a:lumMod val="65000"/>
                              <a:lumOff val="35000"/>
                            </a:schemeClr>
                          </a:solidFill>
                        </a:rPr>
                        <a:t>Aerosols (optical properties)</a:t>
                      </a:r>
                    </a:p>
                    <a:p>
                      <a:r>
                        <a:rPr lang="en-US" sz="900" b="0">
                          <a:solidFill>
                            <a:schemeClr val="tx1">
                              <a:lumMod val="65000"/>
                              <a:lumOff val="35000"/>
                            </a:schemeClr>
                          </a:solidFill>
                        </a:rPr>
                        <a:t>Clouds (CTP, optical properties, phase)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0031820"/>
                  </a:ext>
                </a:extLst>
              </a:tr>
              <a:tr h="660911">
                <a:tc>
                  <a:txBody>
                    <a:bodyPr/>
                    <a:lstStyle/>
                    <a:p>
                      <a:pPr algn="ctr"/>
                      <a:r>
                        <a:rPr lang="en-US" sz="900" b="1">
                          <a:solidFill>
                            <a:schemeClr val="tx1">
                              <a:lumMod val="65000"/>
                              <a:lumOff val="35000"/>
                            </a:schemeClr>
                          </a:solidFill>
                        </a:rPr>
                        <a:t>LEO-SSO</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0">
                          <a:solidFill>
                            <a:srgbClr val="C00000"/>
                          </a:solidFill>
                        </a:rPr>
                        <a:t>EOS Heritage: MODIS (Terra, Aqua); ASTER (Terra)</a:t>
                      </a:r>
                    </a:p>
                    <a:p>
                      <a:r>
                        <a:rPr lang="en-US" sz="900" b="1">
                          <a:solidFill>
                            <a:srgbClr val="0070C0"/>
                          </a:solidFill>
                        </a:rPr>
                        <a:t>VIIRS (NOAA-20, etc.)</a:t>
                      </a:r>
                      <a:r>
                        <a:rPr lang="en-US" sz="900" b="0">
                          <a:solidFill>
                            <a:schemeClr val="tx1">
                              <a:lumMod val="65000"/>
                              <a:lumOff val="35000"/>
                            </a:schemeClr>
                          </a:solidFill>
                        </a:rPr>
                        <a:t>;</a:t>
                      </a:r>
                      <a:r>
                        <a:rPr lang="en-US" sz="900" b="1">
                          <a:solidFill>
                            <a:schemeClr val="tx1">
                              <a:lumMod val="65000"/>
                              <a:lumOff val="35000"/>
                            </a:schemeClr>
                          </a:solidFill>
                        </a:rPr>
                        <a:t> </a:t>
                      </a:r>
                      <a:r>
                        <a:rPr lang="en-US" sz="900" b="0" err="1">
                          <a:solidFill>
                            <a:schemeClr val="tx1">
                              <a:lumMod val="65000"/>
                              <a:lumOff val="35000"/>
                            </a:schemeClr>
                          </a:solidFill>
                        </a:rPr>
                        <a:t>METimage</a:t>
                      </a:r>
                      <a:r>
                        <a:rPr lang="en-US" sz="900" b="0">
                          <a:solidFill>
                            <a:schemeClr val="tx1">
                              <a:lumMod val="65000"/>
                              <a:lumOff val="35000"/>
                            </a:schemeClr>
                          </a:solidFill>
                        </a:rPr>
                        <a:t> (</a:t>
                      </a:r>
                      <a:r>
                        <a:rPr lang="en-US" sz="900" b="0" err="1">
                          <a:solidFill>
                            <a:schemeClr val="tx1">
                              <a:lumMod val="65000"/>
                              <a:lumOff val="35000"/>
                            </a:schemeClr>
                          </a:solidFill>
                        </a:rPr>
                        <a:t>Metop</a:t>
                      </a:r>
                      <a:r>
                        <a:rPr lang="en-US" sz="900" b="0">
                          <a:solidFill>
                            <a:schemeClr val="tx1">
                              <a:lumMod val="65000"/>
                              <a:lumOff val="35000"/>
                            </a:schemeClr>
                          </a:solidFill>
                        </a:rPr>
                        <a:t>-SG)</a:t>
                      </a:r>
                      <a:endParaRPr lang="en-US" sz="900" b="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0">
                          <a:solidFill>
                            <a:schemeClr val="tx1">
                              <a:lumMod val="65000"/>
                              <a:lumOff val="35000"/>
                            </a:schemeClr>
                          </a:solidFill>
                        </a:rPr>
                        <a:t>Aerosols (optical properties)</a:t>
                      </a:r>
                    </a:p>
                    <a:p>
                      <a:r>
                        <a:rPr lang="en-US" sz="900" b="0">
                          <a:solidFill>
                            <a:schemeClr val="tx1">
                              <a:lumMod val="65000"/>
                              <a:lumOff val="35000"/>
                            </a:schemeClr>
                          </a:solidFill>
                        </a:rPr>
                        <a:t>Clouds (CTP, optical properties, phase)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2331941"/>
                  </a:ext>
                </a:extLst>
              </a:tr>
            </a:tbl>
          </a:graphicData>
        </a:graphic>
      </p:graphicFrame>
      <p:sp>
        <p:nvSpPr>
          <p:cNvPr id="7" name="TextBox 6">
            <a:extLst>
              <a:ext uri="{FF2B5EF4-FFF2-40B4-BE49-F238E27FC236}">
                <a16:creationId xmlns:a16="http://schemas.microsoft.com/office/drawing/2014/main" id="{92FAAFE2-C122-1A12-061A-A4EAE984F344}"/>
              </a:ext>
            </a:extLst>
          </p:cNvPr>
          <p:cNvSpPr txBox="1"/>
          <p:nvPr/>
        </p:nvSpPr>
        <p:spPr>
          <a:xfrm>
            <a:off x="6595240" y="4266518"/>
            <a:ext cx="4803648" cy="307777"/>
          </a:xfrm>
          <a:prstGeom prst="rect">
            <a:avLst/>
          </a:prstGeom>
          <a:noFill/>
        </p:spPr>
        <p:txBody>
          <a:bodyPr wrap="square" rtlCol="0">
            <a:spAutoFit/>
          </a:bodyPr>
          <a:lstStyle/>
          <a:p>
            <a:pPr algn="ctr"/>
            <a:r>
              <a:rPr lang="en-US" sz="1400" b="1">
                <a:solidFill>
                  <a:schemeClr val="tx1">
                    <a:lumMod val="65000"/>
                    <a:lumOff val="35000"/>
                  </a:schemeClr>
                </a:solidFill>
              </a:rPr>
              <a:t>Notable IR and MW Imagers</a:t>
            </a:r>
          </a:p>
        </p:txBody>
      </p:sp>
      <p:sp>
        <p:nvSpPr>
          <p:cNvPr id="8" name="TextBox 7">
            <a:extLst>
              <a:ext uri="{FF2B5EF4-FFF2-40B4-BE49-F238E27FC236}">
                <a16:creationId xmlns:a16="http://schemas.microsoft.com/office/drawing/2014/main" id="{3AF236BC-B264-B988-3A9E-FD8C98FBF383}"/>
              </a:ext>
            </a:extLst>
          </p:cNvPr>
          <p:cNvSpPr txBox="1"/>
          <p:nvPr/>
        </p:nvSpPr>
        <p:spPr>
          <a:xfrm>
            <a:off x="7076661" y="6317576"/>
            <a:ext cx="4737386" cy="400110"/>
          </a:xfrm>
          <a:prstGeom prst="rect">
            <a:avLst/>
          </a:prstGeom>
          <a:noFill/>
        </p:spPr>
        <p:txBody>
          <a:bodyPr wrap="square" rtlCol="0">
            <a:spAutoFit/>
          </a:bodyPr>
          <a:lstStyle/>
          <a:p>
            <a:pPr algn="r"/>
            <a:r>
              <a:rPr lang="en-US" sz="1000" b="1">
                <a:solidFill>
                  <a:srgbClr val="0070C0"/>
                </a:solidFill>
              </a:rPr>
              <a:t>U.S. (e.g., NASA, NOAA)</a:t>
            </a:r>
            <a:r>
              <a:rPr lang="en-US" sz="1000">
                <a:solidFill>
                  <a:schemeClr val="tx1">
                    <a:lumMod val="65000"/>
                    <a:lumOff val="35000"/>
                  </a:schemeClr>
                </a:solidFill>
              </a:rPr>
              <a:t>, International Partners</a:t>
            </a:r>
          </a:p>
          <a:p>
            <a:pPr algn="r"/>
            <a:r>
              <a:rPr lang="en-US" sz="1000">
                <a:solidFill>
                  <a:schemeClr val="tx1">
                    <a:lumMod val="65000"/>
                    <a:lumOff val="35000"/>
                  </a:schemeClr>
                </a:solidFill>
              </a:rPr>
              <a:t>* Included here for reference only; orbit, spectral, etc. details still TBD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3deeaf3d441_0_148"/>
          <p:cNvSpPr txBox="1"/>
          <p:nvPr/>
        </p:nvSpPr>
        <p:spPr>
          <a:xfrm>
            <a:off x="88287" y="140314"/>
            <a:ext cx="9030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1F5C99"/>
                </a:solidFill>
                <a:latin typeface="Avenir"/>
                <a:ea typeface="Avenir"/>
                <a:cs typeface="Avenir"/>
                <a:sym typeface="Avenir"/>
              </a:rPr>
              <a:t>Satellite Program of Record: Polarimeters</a:t>
            </a:r>
            <a:endParaRPr/>
          </a:p>
        </p:txBody>
      </p:sp>
      <p:sp>
        <p:nvSpPr>
          <p:cNvPr id="214" name="Google Shape;214;g3deeaf3d441_0_148"/>
          <p:cNvSpPr txBox="1"/>
          <p:nvPr/>
        </p:nvSpPr>
        <p:spPr>
          <a:xfrm>
            <a:off x="201800" y="731520"/>
            <a:ext cx="5688300" cy="2770500"/>
          </a:xfrm>
          <a:prstGeom prst="rect">
            <a:avLst/>
          </a:prstGeom>
          <a:noFill/>
          <a:ln>
            <a:noFill/>
          </a:ln>
        </p:spPr>
        <p:txBody>
          <a:bodyPr spcFirstLastPara="1" wrap="square" lIns="91425" tIns="45700" rIns="91425" bIns="45700" anchor="t" anchorCtr="0">
            <a:spAutoFit/>
          </a:bodyPr>
          <a:lstStyle/>
          <a:p>
            <a:pPr marL="194310" marR="0" lvl="0" indent="-194310" algn="l" rtl="0">
              <a:spcBef>
                <a:spcPts val="0"/>
              </a:spcBef>
              <a:spcAft>
                <a:spcPts val="0"/>
              </a:spcAft>
              <a:buClr>
                <a:srgbClr val="595959"/>
              </a:buClr>
              <a:buSzPts val="1600"/>
              <a:buFont typeface="Arial"/>
              <a:buChar char="•"/>
            </a:pPr>
            <a:r>
              <a:rPr lang="en-US" sz="1600" b="1">
                <a:solidFill>
                  <a:srgbClr val="595959"/>
                </a:solidFill>
                <a:latin typeface="Calibri" panose="020F0502020204030204" pitchFamily="34" charset="0"/>
                <a:cs typeface="Calibri" panose="020F0502020204030204" pitchFamily="34" charset="0"/>
                <a:sym typeface="Arial"/>
              </a:rPr>
              <a:t>Spectral capabilities: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Observe intensity and the linear polarization state of reflected solar (SW) radiation (typically UV/VIS/NIR)</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Resolution/sampling: </a:t>
            </a:r>
            <a:r>
              <a:rPr lang="en-US" sz="1400" b="0" i="0" u="none" strike="noStrike" cap="none" err="1">
                <a:solidFill>
                  <a:srgbClr val="595959"/>
                </a:solidFill>
                <a:latin typeface="Calibri" panose="020F0502020204030204" pitchFamily="34" charset="0"/>
                <a:cs typeface="Calibri" panose="020F0502020204030204" pitchFamily="34" charset="0"/>
                <a:sym typeface="Arial"/>
              </a:rPr>
              <a:t>Narrowbands</a:t>
            </a:r>
            <a:r>
              <a:rPr lang="en-US" sz="1400" b="0" i="0" u="none" strike="noStrike" cap="none">
                <a:solidFill>
                  <a:srgbClr val="595959"/>
                </a:solidFill>
                <a:latin typeface="Calibri" panose="020F0502020204030204" pitchFamily="34" charset="0"/>
                <a:cs typeface="Calibri" panose="020F0502020204030204" pitchFamily="34" charset="0"/>
                <a:sym typeface="Arial"/>
              </a:rPr>
              <a:t> or contiguous</a:t>
            </a:r>
            <a:endParaRPr>
              <a:latin typeface="Calibri" panose="020F0502020204030204" pitchFamily="34" charset="0"/>
              <a:cs typeface="Calibri" panose="020F0502020204030204" pitchFamily="34" charset="0"/>
            </a:endParaRPr>
          </a:p>
          <a:p>
            <a:pPr marL="194310" marR="0" lvl="0" indent="-194310" algn="l" rtl="0">
              <a:spcBef>
                <a:spcPts val="0"/>
              </a:spcBef>
              <a:spcAft>
                <a:spcPts val="0"/>
              </a:spcAft>
              <a:buClr>
                <a:srgbClr val="595959"/>
              </a:buClr>
              <a:buSzPts val="1600"/>
              <a:buFont typeface="Arial"/>
              <a:buChar char="•"/>
            </a:pPr>
            <a:r>
              <a:rPr lang="en-US" sz="1600" b="1">
                <a:solidFill>
                  <a:srgbClr val="595959"/>
                </a:solidFill>
                <a:latin typeface="Calibri" panose="020F0502020204030204" pitchFamily="34" charset="0"/>
                <a:cs typeface="Calibri" panose="020F0502020204030204" pitchFamily="34" charset="0"/>
                <a:sym typeface="Arial"/>
              </a:rPr>
              <a:t>Spatial capabilities: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Coverage: swath</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Resolution (pixel size): kilometers</a:t>
            </a:r>
            <a:endParaRPr>
              <a:latin typeface="Calibri" panose="020F0502020204030204" pitchFamily="34" charset="0"/>
              <a:cs typeface="Calibri" panose="020F0502020204030204" pitchFamily="34" charset="0"/>
            </a:endParaRPr>
          </a:p>
          <a:p>
            <a:pPr marL="194310" marR="0" lvl="0" indent="-194310" algn="l" rtl="0">
              <a:spcBef>
                <a:spcPts val="0"/>
              </a:spcBef>
              <a:spcAft>
                <a:spcPts val="0"/>
              </a:spcAft>
              <a:buClr>
                <a:srgbClr val="595959"/>
              </a:buClr>
              <a:buSzPts val="1600"/>
              <a:buFont typeface="Arial"/>
              <a:buChar char="•"/>
            </a:pPr>
            <a:r>
              <a:rPr lang="en-US" sz="1600" b="1">
                <a:solidFill>
                  <a:srgbClr val="595959"/>
                </a:solidFill>
                <a:latin typeface="Calibri" panose="020F0502020204030204" pitchFamily="34" charset="0"/>
                <a:cs typeface="Calibri" panose="020F0502020204030204" pitchFamily="34" charset="0"/>
                <a:sym typeface="Arial"/>
              </a:rPr>
              <a:t>Geophysical capabilities: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Column </a:t>
            </a:r>
            <a:r>
              <a:rPr lang="en-US" sz="1400" b="0" i="0" u="none" strike="noStrike" cap="none" err="1">
                <a:solidFill>
                  <a:srgbClr val="595959"/>
                </a:solidFill>
                <a:latin typeface="Calibri" panose="020F0502020204030204" pitchFamily="34" charset="0"/>
                <a:cs typeface="Calibri" panose="020F0502020204030204" pitchFamily="34" charset="0"/>
                <a:sym typeface="Arial"/>
              </a:rPr>
              <a:t>macrophysical</a:t>
            </a:r>
            <a:r>
              <a:rPr lang="en-US" sz="1400" b="0" i="0" u="none" strike="noStrike" cap="none">
                <a:solidFill>
                  <a:srgbClr val="595959"/>
                </a:solidFill>
                <a:latin typeface="Calibri" panose="020F0502020204030204" pitchFamily="34" charset="0"/>
                <a:cs typeface="Calibri" panose="020F0502020204030204" pitchFamily="34" charset="0"/>
                <a:sym typeface="Arial"/>
              </a:rPr>
              <a:t>, optical, and microphysical properties of aerosols and clouds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Enhanced capability when used alongside lidars, particularly for aerosols</a:t>
            </a:r>
            <a:endParaRPr>
              <a:latin typeface="Calibri" panose="020F0502020204030204" pitchFamily="34" charset="0"/>
              <a:cs typeface="Calibri" panose="020F0502020204030204" pitchFamily="34" charset="0"/>
            </a:endParaRPr>
          </a:p>
        </p:txBody>
      </p:sp>
      <p:graphicFrame>
        <p:nvGraphicFramePr>
          <p:cNvPr id="215" name="Google Shape;215;g3deeaf3d441_0_148"/>
          <p:cNvGraphicFramePr/>
          <p:nvPr/>
        </p:nvGraphicFramePr>
        <p:xfrm>
          <a:off x="6180082" y="1081978"/>
          <a:ext cx="5633950" cy="1122950"/>
        </p:xfrm>
        <a:graphic>
          <a:graphicData uri="http://schemas.openxmlformats.org/drawingml/2006/table">
            <a:tbl>
              <a:tblPr firstRow="1" bandRow="1">
                <a:noFill/>
              </a:tblPr>
              <a:tblGrid>
                <a:gridCol w="486550">
                  <a:extLst>
                    <a:ext uri="{9D8B030D-6E8A-4147-A177-3AD203B41FA5}">
                      <a16:colId xmlns:a16="http://schemas.microsoft.com/office/drawing/2014/main" val="20000"/>
                    </a:ext>
                  </a:extLst>
                </a:gridCol>
                <a:gridCol w="2161050">
                  <a:extLst>
                    <a:ext uri="{9D8B030D-6E8A-4147-A177-3AD203B41FA5}">
                      <a16:colId xmlns:a16="http://schemas.microsoft.com/office/drawing/2014/main" val="20001"/>
                    </a:ext>
                  </a:extLst>
                </a:gridCol>
                <a:gridCol w="2986350">
                  <a:extLst>
                    <a:ext uri="{9D8B030D-6E8A-4147-A177-3AD203B41FA5}">
                      <a16:colId xmlns:a16="http://schemas.microsoft.com/office/drawing/2014/main" val="20002"/>
                    </a:ext>
                  </a:extLst>
                </a:gridCol>
              </a:tblGrid>
              <a:tr h="269500">
                <a:tc>
                  <a:txBody>
                    <a:bodyPr/>
                    <a:lstStyle/>
                    <a:p>
                      <a:pPr marL="0" marR="0" lvl="0" indent="0" algn="l" rtl="0">
                        <a:spcBef>
                          <a:spcPts val="0"/>
                        </a:spcBef>
                        <a:spcAft>
                          <a:spcPts val="0"/>
                        </a:spcAft>
                        <a:buNone/>
                      </a:pPr>
                      <a:endParaRPr sz="1000" b="0">
                        <a:solidFill>
                          <a:srgbClr val="595959"/>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rtl="0">
                        <a:spcBef>
                          <a:spcPts val="0"/>
                        </a:spcBef>
                        <a:spcAft>
                          <a:spcPts val="0"/>
                        </a:spcAft>
                        <a:buNone/>
                      </a:pPr>
                      <a:r>
                        <a:rPr lang="en-US" sz="1000" b="1">
                          <a:solidFill>
                            <a:srgbClr val="595959"/>
                          </a:solidFill>
                        </a:rPr>
                        <a:t>Instrument (Platform)</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rtl="0">
                        <a:spcBef>
                          <a:spcPts val="0"/>
                        </a:spcBef>
                        <a:spcAft>
                          <a:spcPts val="0"/>
                        </a:spcAft>
                        <a:buNone/>
                      </a:pPr>
                      <a:r>
                        <a:rPr lang="en-US" sz="1000" b="1">
                          <a:solidFill>
                            <a:srgbClr val="595959"/>
                          </a:solidFill>
                        </a:rPr>
                        <a:t>Enabled Geophysical Observables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0"/>
                  </a:ext>
                </a:extLst>
              </a:tr>
              <a:tr h="667100">
                <a:tc>
                  <a:txBody>
                    <a:bodyPr/>
                    <a:lstStyle/>
                    <a:p>
                      <a:pPr marL="0" marR="0" lvl="0" indent="0" algn="ctr" rtl="0">
                        <a:spcBef>
                          <a:spcPts val="0"/>
                        </a:spcBef>
                        <a:spcAft>
                          <a:spcPts val="0"/>
                        </a:spcAft>
                        <a:buNone/>
                      </a:pPr>
                      <a:r>
                        <a:rPr lang="en-US" sz="1000" b="1">
                          <a:solidFill>
                            <a:srgbClr val="595959"/>
                          </a:solidFill>
                        </a:rPr>
                        <a:t>LEO-SSO</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rtl="0">
                        <a:spcBef>
                          <a:spcPts val="0"/>
                        </a:spcBef>
                        <a:spcAft>
                          <a:spcPts val="0"/>
                        </a:spcAft>
                        <a:buNone/>
                      </a:pPr>
                      <a:r>
                        <a:rPr lang="en-US" sz="1000" b="0">
                          <a:solidFill>
                            <a:srgbClr val="C00000"/>
                          </a:solidFill>
                        </a:rPr>
                        <a:t>A-Train Heritage: POLDER (PARASOL)</a:t>
                      </a:r>
                      <a:endParaRPr/>
                    </a:p>
                    <a:p>
                      <a:pPr marL="0" marR="0" lvl="0" indent="0" algn="l" rtl="0">
                        <a:spcBef>
                          <a:spcPts val="0"/>
                        </a:spcBef>
                        <a:spcAft>
                          <a:spcPts val="0"/>
                        </a:spcAft>
                        <a:buNone/>
                      </a:pPr>
                      <a:r>
                        <a:rPr lang="en-US" sz="1000" b="1">
                          <a:solidFill>
                            <a:srgbClr val="0070C0"/>
                          </a:solidFill>
                        </a:rPr>
                        <a:t>HARP-2, </a:t>
                      </a:r>
                      <a:r>
                        <a:rPr lang="en-US" sz="1000" b="1" err="1">
                          <a:solidFill>
                            <a:srgbClr val="0070C0"/>
                          </a:solidFill>
                        </a:rPr>
                        <a:t>SPEXone</a:t>
                      </a:r>
                      <a:r>
                        <a:rPr lang="en-US" sz="1000" b="1">
                          <a:solidFill>
                            <a:srgbClr val="0070C0"/>
                          </a:solidFill>
                        </a:rPr>
                        <a:t> (PACE)</a:t>
                      </a:r>
                      <a:r>
                        <a:rPr lang="en-US" sz="1000" b="0">
                          <a:solidFill>
                            <a:srgbClr val="0070C0"/>
                          </a:solidFill>
                        </a:rPr>
                        <a:t>;</a:t>
                      </a:r>
                      <a:r>
                        <a:rPr lang="en-US" sz="1000" b="0">
                          <a:solidFill>
                            <a:srgbClr val="595959"/>
                          </a:solidFill>
                        </a:rPr>
                        <a:t> 3MI (</a:t>
                      </a:r>
                      <a:r>
                        <a:rPr lang="en-US" sz="1000" b="0" err="1">
                          <a:solidFill>
                            <a:srgbClr val="595959"/>
                          </a:solidFill>
                        </a:rPr>
                        <a:t>Metop</a:t>
                      </a:r>
                      <a:r>
                        <a:rPr lang="en-US" sz="1000" b="0">
                          <a:solidFill>
                            <a:srgbClr val="595959"/>
                          </a:solidFill>
                        </a:rPr>
                        <a:t>-SG); SLSTR (Sentinel-3); </a:t>
                      </a:r>
                      <a:r>
                        <a:rPr lang="en-US" sz="1000" b="1">
                          <a:solidFill>
                            <a:srgbClr val="0070C0"/>
                          </a:solidFill>
                        </a:rPr>
                        <a:t>MAIA</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rtl="0">
                        <a:spcBef>
                          <a:spcPts val="0"/>
                        </a:spcBef>
                        <a:spcAft>
                          <a:spcPts val="0"/>
                        </a:spcAft>
                        <a:buNone/>
                      </a:pPr>
                      <a:r>
                        <a:rPr lang="en-US" sz="1000" b="0">
                          <a:solidFill>
                            <a:srgbClr val="595959"/>
                          </a:solidFill>
                        </a:rPr>
                        <a:t>Aerosols (optical &amp; microphysical properties, aerosol type)</a:t>
                      </a:r>
                      <a:endParaRPr/>
                    </a:p>
                    <a:p>
                      <a:pPr marL="0" marR="0" lvl="0" indent="0" algn="l" rtl="0">
                        <a:spcBef>
                          <a:spcPts val="0"/>
                        </a:spcBef>
                        <a:spcAft>
                          <a:spcPts val="0"/>
                        </a:spcAft>
                        <a:buNone/>
                      </a:pPr>
                      <a:r>
                        <a:rPr lang="en-US" sz="1000" b="0">
                          <a:solidFill>
                            <a:srgbClr val="595959"/>
                          </a:solidFill>
                        </a:rPr>
                        <a:t>Clouds (CEP, phase, optical properties, size distribution [effective radius and variance])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1"/>
                  </a:ext>
                </a:extLst>
              </a:tr>
            </a:tbl>
          </a:graphicData>
        </a:graphic>
      </p:graphicFrame>
      <p:sp>
        <p:nvSpPr>
          <p:cNvPr id="216" name="Google Shape;216;g3deeaf3d441_0_148"/>
          <p:cNvSpPr txBox="1"/>
          <p:nvPr/>
        </p:nvSpPr>
        <p:spPr>
          <a:xfrm>
            <a:off x="6595240" y="779314"/>
            <a:ext cx="48036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rgbClr val="595959"/>
                </a:solidFill>
                <a:latin typeface="Arial"/>
                <a:ea typeface="Arial"/>
                <a:cs typeface="Arial"/>
                <a:sym typeface="Arial"/>
              </a:rPr>
              <a:t>Notable Polarimeters</a:t>
            </a:r>
            <a:endParaRPr/>
          </a:p>
        </p:txBody>
      </p:sp>
      <p:sp>
        <p:nvSpPr>
          <p:cNvPr id="217" name="Google Shape;217;g3deeaf3d441_0_148"/>
          <p:cNvSpPr txBox="1"/>
          <p:nvPr/>
        </p:nvSpPr>
        <p:spPr>
          <a:xfrm>
            <a:off x="7822374" y="2204915"/>
            <a:ext cx="3991800" cy="2463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b="1">
                <a:solidFill>
                  <a:srgbClr val="0070C0"/>
                </a:solidFill>
                <a:latin typeface="Arial"/>
                <a:ea typeface="Arial"/>
                <a:cs typeface="Arial"/>
                <a:sym typeface="Arial"/>
              </a:rPr>
              <a:t>U.S. (e.g., NASA, NOAA)</a:t>
            </a:r>
            <a:r>
              <a:rPr lang="en-US" sz="1000">
                <a:solidFill>
                  <a:srgbClr val="595959"/>
                </a:solidFill>
                <a:latin typeface="Arial"/>
                <a:ea typeface="Arial"/>
                <a:cs typeface="Arial"/>
                <a:sym typeface="Arial"/>
              </a:rPr>
              <a:t>, International Partners</a:t>
            </a:r>
            <a:endParaRPr/>
          </a:p>
        </p:txBody>
      </p:sp>
      <p:pic>
        <p:nvPicPr>
          <p:cNvPr id="218" name="Google Shape;218;g3deeaf3d441_0_148"/>
          <p:cNvPicPr preferRelativeResize="0"/>
          <p:nvPr/>
        </p:nvPicPr>
        <p:blipFill rotWithShape="1">
          <a:blip r:embed="rId3">
            <a:alphaModFix/>
          </a:blip>
          <a:srcRect/>
          <a:stretch/>
        </p:blipFill>
        <p:spPr>
          <a:xfrm>
            <a:off x="9423288" y="2555674"/>
            <a:ext cx="2181008" cy="4075046"/>
          </a:xfrm>
          <a:prstGeom prst="rect">
            <a:avLst/>
          </a:prstGeom>
          <a:noFill/>
          <a:ln>
            <a:noFill/>
          </a:ln>
        </p:spPr>
      </p:pic>
      <p:sp>
        <p:nvSpPr>
          <p:cNvPr id="219" name="Google Shape;219;g3deeaf3d441_0_148"/>
          <p:cNvSpPr txBox="1"/>
          <p:nvPr/>
        </p:nvSpPr>
        <p:spPr>
          <a:xfrm>
            <a:off x="6229801" y="2555674"/>
            <a:ext cx="3094500" cy="8004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595959"/>
                </a:solidFill>
                <a:latin typeface="Arial"/>
                <a:ea typeface="Arial"/>
                <a:cs typeface="Arial"/>
                <a:sym typeface="Arial"/>
              </a:rPr>
              <a:t>PACE SPEXone Aerosol Retrieval Statistics</a:t>
            </a:r>
            <a:endParaRPr/>
          </a:p>
          <a:p>
            <a:pPr marL="0" marR="0" lvl="0" indent="0" algn="r" rtl="0">
              <a:spcBef>
                <a:spcPts val="0"/>
              </a:spcBef>
              <a:spcAft>
                <a:spcPts val="0"/>
              </a:spcAft>
              <a:buNone/>
            </a:pPr>
            <a:r>
              <a:rPr lang="en-US" sz="1200">
                <a:solidFill>
                  <a:srgbClr val="595959"/>
                </a:solidFill>
                <a:latin typeface="Arial"/>
                <a:ea typeface="Arial"/>
                <a:cs typeface="Arial"/>
                <a:sym typeface="Arial"/>
              </a:rPr>
              <a:t>23 Feb – 31 Aug 2024</a:t>
            </a:r>
            <a:endParaRPr/>
          </a:p>
          <a:p>
            <a:pPr marL="0" marR="0" lvl="0" indent="0" algn="r" rtl="0">
              <a:spcBef>
                <a:spcPts val="0"/>
              </a:spcBef>
              <a:spcAft>
                <a:spcPts val="0"/>
              </a:spcAft>
              <a:buNone/>
            </a:pPr>
            <a:r>
              <a:rPr lang="en-US" sz="1000">
                <a:solidFill>
                  <a:srgbClr val="595959"/>
                </a:solidFill>
                <a:latin typeface="Arial"/>
                <a:ea typeface="Arial"/>
                <a:cs typeface="Arial"/>
                <a:sym typeface="Arial"/>
              </a:rPr>
              <a:t>(</a:t>
            </a:r>
            <a:r>
              <a:rPr lang="en-US" sz="1000" i="1">
                <a:solidFill>
                  <a:srgbClr val="595959"/>
                </a:solidFill>
                <a:latin typeface="Arial"/>
                <a:ea typeface="Arial"/>
                <a:cs typeface="Arial"/>
                <a:sym typeface="Arial"/>
              </a:rPr>
              <a:t>Image Credit: Fig. 4, Fu et al., 2025)</a:t>
            </a:r>
            <a:endParaRPr sz="1000">
              <a:solidFill>
                <a:srgbClr val="595959"/>
              </a:solidFill>
              <a:latin typeface="Arial"/>
              <a:ea typeface="Arial"/>
              <a:cs typeface="Arial"/>
              <a:sym typeface="Arial"/>
            </a:endParaRPr>
          </a:p>
        </p:txBody>
      </p:sp>
      <p:pic>
        <p:nvPicPr>
          <p:cNvPr id="220" name="Google Shape;220;g3deeaf3d441_0_148"/>
          <p:cNvPicPr preferRelativeResize="0"/>
          <p:nvPr/>
        </p:nvPicPr>
        <p:blipFill rotWithShape="1">
          <a:blip r:embed="rId4">
            <a:alphaModFix/>
          </a:blip>
          <a:srcRect/>
          <a:stretch/>
        </p:blipFill>
        <p:spPr>
          <a:xfrm>
            <a:off x="934440" y="3753089"/>
            <a:ext cx="5010454" cy="2818381"/>
          </a:xfrm>
          <a:prstGeom prst="rect">
            <a:avLst/>
          </a:prstGeom>
          <a:noFill/>
          <a:ln>
            <a:noFill/>
          </a:ln>
        </p:spPr>
      </p:pic>
      <p:sp>
        <p:nvSpPr>
          <p:cNvPr id="221" name="Google Shape;221;g3deeaf3d441_0_148"/>
          <p:cNvSpPr txBox="1"/>
          <p:nvPr/>
        </p:nvSpPr>
        <p:spPr>
          <a:xfrm>
            <a:off x="5952521" y="3753089"/>
            <a:ext cx="2070000" cy="615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Arial"/>
                <a:ea typeface="Arial"/>
                <a:cs typeface="Arial"/>
                <a:sym typeface="Arial"/>
              </a:rPr>
              <a:t>PACE HARP-2 “First Light”</a:t>
            </a:r>
            <a:endParaRPr/>
          </a:p>
          <a:p>
            <a:pPr marL="0" marR="0" lvl="0" indent="0" algn="l" rtl="0">
              <a:spcBef>
                <a:spcPts val="0"/>
              </a:spcBef>
              <a:spcAft>
                <a:spcPts val="0"/>
              </a:spcAft>
              <a:buNone/>
            </a:pPr>
            <a:r>
              <a:rPr lang="en-US" sz="1200">
                <a:solidFill>
                  <a:srgbClr val="595959"/>
                </a:solidFill>
                <a:latin typeface="Arial"/>
                <a:ea typeface="Arial"/>
                <a:cs typeface="Arial"/>
                <a:sym typeface="Arial"/>
              </a:rPr>
              <a:t>11 Mar 2024</a:t>
            </a:r>
            <a:endParaRPr/>
          </a:p>
          <a:p>
            <a:pPr marL="0" marR="0" lvl="0" indent="0" algn="l" rtl="0">
              <a:spcBef>
                <a:spcPts val="0"/>
              </a:spcBef>
              <a:spcAft>
                <a:spcPts val="0"/>
              </a:spcAft>
              <a:buNone/>
            </a:pPr>
            <a:r>
              <a:rPr lang="en-US" sz="1000">
                <a:solidFill>
                  <a:srgbClr val="595959"/>
                </a:solidFill>
                <a:latin typeface="Arial"/>
                <a:ea typeface="Arial"/>
                <a:cs typeface="Arial"/>
                <a:sym typeface="Arial"/>
              </a:rPr>
              <a:t>(</a:t>
            </a:r>
            <a:r>
              <a:rPr lang="en-US" sz="1000" i="1">
                <a:solidFill>
                  <a:srgbClr val="595959"/>
                </a:solidFill>
                <a:latin typeface="Arial"/>
                <a:ea typeface="Arial"/>
                <a:cs typeface="Arial"/>
                <a:sym typeface="Arial"/>
              </a:rPr>
              <a:t>Image Credit: UMBC)</a:t>
            </a:r>
            <a:endParaRPr sz="1000">
              <a:solidFill>
                <a:srgbClr val="595959"/>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deeaf3d441_0_136"/>
          <p:cNvSpPr txBox="1"/>
          <p:nvPr/>
        </p:nvSpPr>
        <p:spPr>
          <a:xfrm>
            <a:off x="88287" y="140314"/>
            <a:ext cx="9030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1F5C99"/>
                </a:solidFill>
                <a:latin typeface="Avenir"/>
                <a:ea typeface="Avenir"/>
                <a:cs typeface="Avenir"/>
                <a:sym typeface="Avenir"/>
              </a:rPr>
              <a:t>Satellite Program of Record: IR and MW Sounders</a:t>
            </a:r>
            <a:endParaRPr/>
          </a:p>
        </p:txBody>
      </p:sp>
      <p:sp>
        <p:nvSpPr>
          <p:cNvPr id="201" name="Google Shape;201;g3deeaf3d441_0_136"/>
          <p:cNvSpPr txBox="1"/>
          <p:nvPr/>
        </p:nvSpPr>
        <p:spPr>
          <a:xfrm>
            <a:off x="201800" y="731520"/>
            <a:ext cx="5688300" cy="3417000"/>
          </a:xfrm>
          <a:prstGeom prst="rect">
            <a:avLst/>
          </a:prstGeom>
          <a:noFill/>
          <a:ln>
            <a:noFill/>
          </a:ln>
        </p:spPr>
        <p:txBody>
          <a:bodyPr spcFirstLastPara="1" wrap="square" lIns="91425" tIns="45700" rIns="91425" bIns="45700" anchor="t" anchorCtr="0">
            <a:spAutoFit/>
          </a:bodyPr>
          <a:lstStyle/>
          <a:p>
            <a:pPr marL="194310" marR="0" lvl="0" indent="-194310" algn="l" rtl="0">
              <a:spcBef>
                <a:spcPts val="0"/>
              </a:spcBef>
              <a:spcAft>
                <a:spcPts val="0"/>
              </a:spcAft>
              <a:buClr>
                <a:srgbClr val="595959"/>
              </a:buClr>
              <a:buSzPts val="1600"/>
              <a:buFont typeface="Arial"/>
              <a:buChar char="•"/>
            </a:pPr>
            <a:r>
              <a:rPr lang="en-US" sz="1600" b="1">
                <a:solidFill>
                  <a:srgbClr val="595959"/>
                </a:solidFill>
                <a:latin typeface="Calibri" panose="020F0502020204030204" pitchFamily="34" charset="0"/>
                <a:cs typeface="Calibri" panose="020F0502020204030204" pitchFamily="34" charset="0"/>
                <a:sym typeface="Arial"/>
              </a:rPr>
              <a:t>Spectral capabilities: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Observe emitted terrestrial (thermal infrared – IR; microwave – MW) radiation </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Resolution/sampling: Contiguous (or nearly) over broad portions of the spectrum</a:t>
            </a:r>
            <a:endParaRPr>
              <a:latin typeface="Calibri" panose="020F0502020204030204" pitchFamily="34" charset="0"/>
              <a:cs typeface="Calibri" panose="020F0502020204030204" pitchFamily="34" charset="0"/>
            </a:endParaRPr>
          </a:p>
          <a:p>
            <a:pPr marL="194310" marR="0" lvl="0" indent="-194310" algn="l" rtl="0">
              <a:spcBef>
                <a:spcPts val="0"/>
              </a:spcBef>
              <a:spcAft>
                <a:spcPts val="0"/>
              </a:spcAft>
              <a:buClr>
                <a:srgbClr val="595959"/>
              </a:buClr>
              <a:buSzPts val="1600"/>
              <a:buFont typeface="Arial"/>
              <a:buChar char="•"/>
            </a:pPr>
            <a:r>
              <a:rPr lang="en-US" sz="1600" b="1">
                <a:solidFill>
                  <a:srgbClr val="595959"/>
                </a:solidFill>
                <a:latin typeface="Calibri" panose="020F0502020204030204" pitchFamily="34" charset="0"/>
                <a:cs typeface="Calibri" panose="020F0502020204030204" pitchFamily="34" charset="0"/>
                <a:sym typeface="Arial"/>
              </a:rPr>
              <a:t>Spatial capabilities: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Coverage: swath (LEO) or disc (GEO)</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Resolution (pixel size): kilometers</a:t>
            </a:r>
            <a:endParaRPr>
              <a:latin typeface="Calibri" panose="020F0502020204030204" pitchFamily="34" charset="0"/>
              <a:cs typeface="Calibri" panose="020F0502020204030204" pitchFamily="34" charset="0"/>
            </a:endParaRPr>
          </a:p>
          <a:p>
            <a:pPr marL="194310" marR="0" lvl="0" indent="-194310" algn="l" rtl="0">
              <a:spcBef>
                <a:spcPts val="0"/>
              </a:spcBef>
              <a:spcAft>
                <a:spcPts val="0"/>
              </a:spcAft>
              <a:buClr>
                <a:srgbClr val="595959"/>
              </a:buClr>
              <a:buSzPts val="1600"/>
              <a:buFont typeface="Arial"/>
              <a:buChar char="•"/>
            </a:pPr>
            <a:r>
              <a:rPr lang="en-US" sz="1600" b="1">
                <a:solidFill>
                  <a:srgbClr val="595959"/>
                </a:solidFill>
                <a:latin typeface="Calibri" panose="020F0502020204030204" pitchFamily="34" charset="0"/>
                <a:cs typeface="Calibri" panose="020F0502020204030204" pitchFamily="34" charset="0"/>
                <a:sym typeface="Arial"/>
              </a:rPr>
              <a:t>Geophysical capabilities: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Column </a:t>
            </a:r>
            <a:r>
              <a:rPr lang="en-US" sz="1400" b="0" i="0" u="none" strike="noStrike" cap="none" err="1">
                <a:solidFill>
                  <a:srgbClr val="595959"/>
                </a:solidFill>
                <a:latin typeface="Calibri" panose="020F0502020204030204" pitchFamily="34" charset="0"/>
                <a:cs typeface="Calibri" panose="020F0502020204030204" pitchFamily="34" charset="0"/>
                <a:sym typeface="Arial"/>
              </a:rPr>
              <a:t>macrophysical</a:t>
            </a:r>
            <a:r>
              <a:rPr lang="en-US" sz="1400" b="0" i="0" u="none" strike="noStrike" cap="none">
                <a:solidFill>
                  <a:srgbClr val="595959"/>
                </a:solidFill>
                <a:latin typeface="Calibri" panose="020F0502020204030204" pitchFamily="34" charset="0"/>
                <a:cs typeface="Calibri" panose="020F0502020204030204" pitchFamily="34" charset="0"/>
                <a:sym typeface="Arial"/>
              </a:rPr>
              <a:t>, optical, and microphysical cloud properties; some limited aerosol information content (e.g., dust in the IR)</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Profiles of atmospheric properties (improved vertical information compared to narrowband imagers)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Consistent day/night performance</a:t>
            </a:r>
            <a:endParaRPr>
              <a:latin typeface="Calibri" panose="020F0502020204030204" pitchFamily="34" charset="0"/>
              <a:cs typeface="Calibri" panose="020F0502020204030204" pitchFamily="34" charset="0"/>
            </a:endParaRPr>
          </a:p>
        </p:txBody>
      </p:sp>
      <p:pic>
        <p:nvPicPr>
          <p:cNvPr id="205" name="Google Shape;205;g3deeaf3d441_0_136"/>
          <p:cNvPicPr preferRelativeResize="0"/>
          <p:nvPr/>
        </p:nvPicPr>
        <p:blipFill rotWithShape="1">
          <a:blip r:embed="rId3">
            <a:alphaModFix/>
          </a:blip>
          <a:srcRect/>
          <a:stretch/>
        </p:blipFill>
        <p:spPr>
          <a:xfrm>
            <a:off x="7653881" y="3107177"/>
            <a:ext cx="3884904" cy="2995693"/>
          </a:xfrm>
          <a:prstGeom prst="rect">
            <a:avLst/>
          </a:prstGeom>
          <a:noFill/>
          <a:ln>
            <a:noFill/>
          </a:ln>
        </p:spPr>
      </p:pic>
      <p:sp>
        <p:nvSpPr>
          <p:cNvPr id="206" name="Google Shape;206;g3deeaf3d441_0_136"/>
          <p:cNvSpPr txBox="1"/>
          <p:nvPr/>
        </p:nvSpPr>
        <p:spPr>
          <a:xfrm>
            <a:off x="8444403" y="6102871"/>
            <a:ext cx="3094500" cy="6156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595959"/>
                </a:solidFill>
                <a:latin typeface="Arial"/>
                <a:ea typeface="Arial"/>
                <a:cs typeface="Arial"/>
                <a:sym typeface="Arial"/>
              </a:rPr>
              <a:t>Aqua AIRS 12.047µm BT</a:t>
            </a:r>
            <a:endParaRPr/>
          </a:p>
          <a:p>
            <a:pPr marL="0" marR="0" lvl="0" indent="0" algn="r" rtl="0">
              <a:spcBef>
                <a:spcPts val="0"/>
              </a:spcBef>
              <a:spcAft>
                <a:spcPts val="0"/>
              </a:spcAft>
              <a:buNone/>
            </a:pPr>
            <a:r>
              <a:rPr lang="en-US" sz="1200">
                <a:solidFill>
                  <a:srgbClr val="595959"/>
                </a:solidFill>
                <a:latin typeface="Arial"/>
                <a:ea typeface="Arial"/>
                <a:cs typeface="Arial"/>
                <a:sym typeface="Arial"/>
              </a:rPr>
              <a:t>Hurricane Helene landfall, 27 Sep 2024</a:t>
            </a:r>
            <a:endParaRPr/>
          </a:p>
          <a:p>
            <a:pPr marL="0" marR="0" lvl="0" indent="0" algn="r" rtl="0">
              <a:spcBef>
                <a:spcPts val="0"/>
              </a:spcBef>
              <a:spcAft>
                <a:spcPts val="0"/>
              </a:spcAft>
              <a:buNone/>
            </a:pPr>
            <a:r>
              <a:rPr lang="en-US" sz="1000">
                <a:solidFill>
                  <a:srgbClr val="595959"/>
                </a:solidFill>
                <a:latin typeface="Arial"/>
                <a:ea typeface="Arial"/>
                <a:cs typeface="Arial"/>
                <a:sym typeface="Arial"/>
              </a:rPr>
              <a:t>(</a:t>
            </a:r>
            <a:r>
              <a:rPr lang="en-US" sz="1000" i="1">
                <a:solidFill>
                  <a:srgbClr val="595959"/>
                </a:solidFill>
                <a:latin typeface="Arial"/>
                <a:ea typeface="Arial"/>
                <a:cs typeface="Arial"/>
                <a:sym typeface="Arial"/>
              </a:rPr>
              <a:t>Image Credit: NASA JPL/CalTech)</a:t>
            </a:r>
            <a:endParaRPr sz="1000">
              <a:solidFill>
                <a:srgbClr val="595959"/>
              </a:solidFill>
              <a:latin typeface="Arial"/>
              <a:ea typeface="Arial"/>
              <a:cs typeface="Arial"/>
              <a:sym typeface="Arial"/>
            </a:endParaRPr>
          </a:p>
        </p:txBody>
      </p:sp>
      <p:pic>
        <p:nvPicPr>
          <p:cNvPr id="207" name="Google Shape;207;g3deeaf3d441_0_136"/>
          <p:cNvPicPr preferRelativeResize="0"/>
          <p:nvPr/>
        </p:nvPicPr>
        <p:blipFill rotWithShape="1">
          <a:blip r:embed="rId4">
            <a:alphaModFix/>
          </a:blip>
          <a:srcRect/>
          <a:stretch/>
        </p:blipFill>
        <p:spPr>
          <a:xfrm>
            <a:off x="1662294" y="4147840"/>
            <a:ext cx="5321953" cy="2003692"/>
          </a:xfrm>
          <a:prstGeom prst="rect">
            <a:avLst/>
          </a:prstGeom>
          <a:noFill/>
          <a:ln>
            <a:noFill/>
          </a:ln>
        </p:spPr>
      </p:pic>
      <p:sp>
        <p:nvSpPr>
          <p:cNvPr id="208" name="Google Shape;208;g3deeaf3d441_0_136"/>
          <p:cNvSpPr txBox="1"/>
          <p:nvPr/>
        </p:nvSpPr>
        <p:spPr>
          <a:xfrm>
            <a:off x="1662294" y="6151532"/>
            <a:ext cx="3446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Arial"/>
                <a:ea typeface="Arial"/>
                <a:cs typeface="Arial"/>
                <a:sym typeface="Arial"/>
              </a:rPr>
              <a:t>SNPP ATMS + VIIRS Ice Water Path Retrievals</a:t>
            </a:r>
            <a:endParaRPr/>
          </a:p>
          <a:p>
            <a:pPr marL="0" marR="0" lvl="0" indent="0" algn="l" rtl="0">
              <a:spcBef>
                <a:spcPts val="0"/>
              </a:spcBef>
              <a:spcAft>
                <a:spcPts val="0"/>
              </a:spcAft>
              <a:buNone/>
            </a:pPr>
            <a:r>
              <a:rPr lang="en-US" sz="1200">
                <a:solidFill>
                  <a:srgbClr val="595959"/>
                </a:solidFill>
                <a:latin typeface="Arial"/>
                <a:ea typeface="Arial"/>
                <a:cs typeface="Arial"/>
                <a:sym typeface="Arial"/>
              </a:rPr>
              <a:t>3 Jul 2024 (1805 UTC)</a:t>
            </a:r>
            <a:endParaRPr/>
          </a:p>
        </p:txBody>
      </p:sp>
      <p:graphicFrame>
        <p:nvGraphicFramePr>
          <p:cNvPr id="2" name="Table 1">
            <a:extLst>
              <a:ext uri="{FF2B5EF4-FFF2-40B4-BE49-F238E27FC236}">
                <a16:creationId xmlns:a16="http://schemas.microsoft.com/office/drawing/2014/main" id="{8C32BE56-40D2-8272-8A91-F0A1EB7B3420}"/>
              </a:ext>
            </a:extLst>
          </p:cNvPr>
          <p:cNvGraphicFramePr>
            <a:graphicFrameLocks noGrp="1"/>
          </p:cNvGraphicFramePr>
          <p:nvPr/>
        </p:nvGraphicFramePr>
        <p:xfrm>
          <a:off x="6180082" y="818828"/>
          <a:ext cx="5633965" cy="1818805"/>
        </p:xfrm>
        <a:graphic>
          <a:graphicData uri="http://schemas.openxmlformats.org/drawingml/2006/table">
            <a:tbl>
              <a:tblPr firstRow="1" bandRow="1">
                <a:tableStyleId>{5C22544A-7EE6-4342-B048-85BDC9FD1C3A}</a:tableStyleId>
              </a:tblPr>
              <a:tblGrid>
                <a:gridCol w="486557">
                  <a:extLst>
                    <a:ext uri="{9D8B030D-6E8A-4147-A177-3AD203B41FA5}">
                      <a16:colId xmlns:a16="http://schemas.microsoft.com/office/drawing/2014/main" val="786675448"/>
                    </a:ext>
                  </a:extLst>
                </a:gridCol>
                <a:gridCol w="2161059">
                  <a:extLst>
                    <a:ext uri="{9D8B030D-6E8A-4147-A177-3AD203B41FA5}">
                      <a16:colId xmlns:a16="http://schemas.microsoft.com/office/drawing/2014/main" val="2248992346"/>
                    </a:ext>
                  </a:extLst>
                </a:gridCol>
                <a:gridCol w="2986349">
                  <a:extLst>
                    <a:ext uri="{9D8B030D-6E8A-4147-A177-3AD203B41FA5}">
                      <a16:colId xmlns:a16="http://schemas.microsoft.com/office/drawing/2014/main" val="4228496496"/>
                    </a:ext>
                  </a:extLst>
                </a:gridCol>
              </a:tblGrid>
              <a:tr h="269497">
                <a:tc>
                  <a:txBody>
                    <a:bodyPr/>
                    <a:lstStyle/>
                    <a:p>
                      <a:endParaRPr lang="en-US" sz="1000" b="0">
                        <a:solidFill>
                          <a:schemeClr val="tx1">
                            <a:lumMod val="65000"/>
                            <a:lumOff val="3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1">
                          <a:solidFill>
                            <a:schemeClr val="tx1">
                              <a:lumMod val="65000"/>
                              <a:lumOff val="35000"/>
                            </a:schemeClr>
                          </a:solidFill>
                        </a:rPr>
                        <a:t>Instrument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1">
                          <a:solidFill>
                            <a:schemeClr val="tx1">
                              <a:lumMod val="65000"/>
                              <a:lumOff val="35000"/>
                            </a:schemeClr>
                          </a:solidFill>
                        </a:rPr>
                        <a:t>Enabled Geophysical Observables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6195849"/>
                  </a:ext>
                </a:extLst>
              </a:tr>
              <a:tr h="391068">
                <a:tc>
                  <a:txBody>
                    <a:bodyPr/>
                    <a:lstStyle/>
                    <a:p>
                      <a:pPr algn="ctr"/>
                      <a:r>
                        <a:rPr lang="en-US" sz="1000" b="1">
                          <a:solidFill>
                            <a:schemeClr val="tx1">
                              <a:lumMod val="65000"/>
                              <a:lumOff val="35000"/>
                            </a:schemeClr>
                          </a:solidFill>
                        </a:rPr>
                        <a:t>GEO</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0">
                          <a:solidFill>
                            <a:schemeClr val="tx1">
                              <a:lumMod val="65000"/>
                              <a:lumOff val="35000"/>
                            </a:schemeClr>
                          </a:solidFill>
                        </a:rPr>
                        <a:t>IRS (MTG);</a:t>
                      </a:r>
                      <a:r>
                        <a:rPr lang="en-US" sz="1000" b="1">
                          <a:solidFill>
                            <a:srgbClr val="0070C0"/>
                          </a:solidFill>
                        </a:rPr>
                        <a:t> GXS (</a:t>
                      </a:r>
                      <a:r>
                        <a:rPr lang="en-US" sz="1000" b="1" err="1">
                          <a:solidFill>
                            <a:srgbClr val="0070C0"/>
                          </a:solidFill>
                        </a:rPr>
                        <a:t>GeoXO</a:t>
                      </a:r>
                      <a:r>
                        <a:rPr lang="en-US" sz="1000" b="1">
                          <a:solidFill>
                            <a:srgbClr val="0070C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0">
                          <a:solidFill>
                            <a:schemeClr val="tx1">
                              <a:lumMod val="65000"/>
                              <a:lumOff val="35000"/>
                            </a:schemeClr>
                          </a:solidFill>
                        </a:rPr>
                        <a:t>Clouds (CTP, phase, optical properties)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0031820"/>
                  </a:ext>
                </a:extLst>
              </a:tr>
              <a:tr h="667109">
                <a:tc>
                  <a:txBody>
                    <a:bodyPr/>
                    <a:lstStyle/>
                    <a:p>
                      <a:pPr algn="ctr"/>
                      <a:r>
                        <a:rPr lang="en-US" sz="1000" b="1">
                          <a:solidFill>
                            <a:schemeClr val="tx1">
                              <a:lumMod val="65000"/>
                              <a:lumOff val="35000"/>
                            </a:schemeClr>
                          </a:solidFill>
                        </a:rPr>
                        <a:t>LEO-SSO</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0">
                          <a:solidFill>
                            <a:srgbClr val="C00000"/>
                          </a:solidFill>
                        </a:rPr>
                        <a:t>EOS Heritage: AIRS, AMSU (Aqua); MLS (Aura)</a:t>
                      </a:r>
                    </a:p>
                    <a:p>
                      <a:r>
                        <a:rPr lang="en-US" sz="1000" b="1" err="1">
                          <a:solidFill>
                            <a:srgbClr val="0070C0"/>
                          </a:solidFill>
                        </a:rPr>
                        <a:t>CrIS</a:t>
                      </a:r>
                      <a:r>
                        <a:rPr lang="en-US" sz="1000" b="1">
                          <a:solidFill>
                            <a:srgbClr val="0070C0"/>
                          </a:solidFill>
                        </a:rPr>
                        <a:t>, ATMS (NOAA-20+)</a:t>
                      </a:r>
                      <a:r>
                        <a:rPr lang="en-US" sz="1000" b="0">
                          <a:solidFill>
                            <a:srgbClr val="0070C0"/>
                          </a:solidFill>
                        </a:rPr>
                        <a:t>;</a:t>
                      </a:r>
                      <a:r>
                        <a:rPr lang="en-US" sz="1000" b="0">
                          <a:solidFill>
                            <a:schemeClr val="tx1">
                              <a:lumMod val="65000"/>
                              <a:lumOff val="35000"/>
                            </a:schemeClr>
                          </a:solidFill>
                        </a:rPr>
                        <a:t> MWS (</a:t>
                      </a:r>
                      <a:r>
                        <a:rPr lang="en-US" sz="1000" b="0" err="1">
                          <a:solidFill>
                            <a:schemeClr val="tx1">
                              <a:lumMod val="65000"/>
                              <a:lumOff val="35000"/>
                            </a:schemeClr>
                          </a:solidFill>
                        </a:rPr>
                        <a:t>Metop</a:t>
                      </a:r>
                      <a:r>
                        <a:rPr lang="en-US" sz="1000" b="0">
                          <a:solidFill>
                            <a:schemeClr val="tx1">
                              <a:lumMod val="65000"/>
                              <a:lumOff val="35000"/>
                            </a:schemeClr>
                          </a:solidFill>
                        </a:rPr>
                        <a:t>-SG); MWR (AWS/EUMETSAT-Sterna); </a:t>
                      </a:r>
                      <a:r>
                        <a:rPr lang="en-US" sz="1000" b="1">
                          <a:solidFill>
                            <a:srgbClr val="0070C0"/>
                          </a:solidFill>
                        </a:rPr>
                        <a:t>ALICE, ARGOS (STRIVE)*</a:t>
                      </a:r>
                      <a:r>
                        <a:rPr lang="en-US" sz="1000" b="0">
                          <a:solidFill>
                            <a:schemeClr val="tx1">
                              <a:lumMod val="65000"/>
                              <a:lumOff val="35000"/>
                            </a:schemeClr>
                          </a:solidFill>
                        </a:rPr>
                        <a:t>; ALI (HAWC)*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0">
                          <a:solidFill>
                            <a:schemeClr val="tx1">
                              <a:lumMod val="65000"/>
                              <a:lumOff val="35000"/>
                            </a:schemeClr>
                          </a:solidFill>
                        </a:rPr>
                        <a:t>Clouds (liquid/ice water path, CTP, phase, optical properties)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2331941"/>
                  </a:ext>
                </a:extLst>
              </a:tr>
            </a:tbl>
          </a:graphicData>
        </a:graphic>
      </p:graphicFrame>
      <p:sp>
        <p:nvSpPr>
          <p:cNvPr id="3" name="TextBox 2">
            <a:extLst>
              <a:ext uri="{FF2B5EF4-FFF2-40B4-BE49-F238E27FC236}">
                <a16:creationId xmlns:a16="http://schemas.microsoft.com/office/drawing/2014/main" id="{98B0FDB7-2535-1978-40A2-F82F82926582}"/>
              </a:ext>
            </a:extLst>
          </p:cNvPr>
          <p:cNvSpPr txBox="1"/>
          <p:nvPr/>
        </p:nvSpPr>
        <p:spPr>
          <a:xfrm>
            <a:off x="6595240" y="516164"/>
            <a:ext cx="4803648" cy="307777"/>
          </a:xfrm>
          <a:prstGeom prst="rect">
            <a:avLst/>
          </a:prstGeom>
          <a:noFill/>
        </p:spPr>
        <p:txBody>
          <a:bodyPr wrap="square" rtlCol="0">
            <a:spAutoFit/>
          </a:bodyPr>
          <a:lstStyle/>
          <a:p>
            <a:pPr algn="ctr"/>
            <a:r>
              <a:rPr lang="en-US" sz="1400" b="1">
                <a:solidFill>
                  <a:schemeClr val="tx1">
                    <a:lumMod val="65000"/>
                    <a:lumOff val="35000"/>
                  </a:schemeClr>
                </a:solidFill>
              </a:rPr>
              <a:t>Notable IR and MW Sounders</a:t>
            </a:r>
          </a:p>
        </p:txBody>
      </p:sp>
      <p:sp>
        <p:nvSpPr>
          <p:cNvPr id="4" name="TextBox 3">
            <a:extLst>
              <a:ext uri="{FF2B5EF4-FFF2-40B4-BE49-F238E27FC236}">
                <a16:creationId xmlns:a16="http://schemas.microsoft.com/office/drawing/2014/main" id="{7C44C495-55F3-543E-F59C-2A0B1FB9A65E}"/>
              </a:ext>
            </a:extLst>
          </p:cNvPr>
          <p:cNvSpPr txBox="1"/>
          <p:nvPr/>
        </p:nvSpPr>
        <p:spPr>
          <a:xfrm>
            <a:off x="7822374" y="2664108"/>
            <a:ext cx="3991673" cy="400110"/>
          </a:xfrm>
          <a:prstGeom prst="rect">
            <a:avLst/>
          </a:prstGeom>
          <a:noFill/>
        </p:spPr>
        <p:txBody>
          <a:bodyPr wrap="square" rtlCol="0">
            <a:spAutoFit/>
          </a:bodyPr>
          <a:lstStyle/>
          <a:p>
            <a:pPr algn="r"/>
            <a:r>
              <a:rPr lang="en-US" sz="1000" b="1">
                <a:solidFill>
                  <a:srgbClr val="0070C0"/>
                </a:solidFill>
              </a:rPr>
              <a:t>U.S. (e.g., NASA, NOAA)</a:t>
            </a:r>
            <a:r>
              <a:rPr lang="en-US" sz="1000">
                <a:solidFill>
                  <a:schemeClr val="tx1">
                    <a:lumMod val="65000"/>
                    <a:lumOff val="35000"/>
                  </a:schemeClr>
                </a:solidFill>
              </a:rPr>
              <a:t>, International Partners</a:t>
            </a:r>
          </a:p>
          <a:p>
            <a:pPr algn="r"/>
            <a:r>
              <a:rPr lang="en-US" sz="1000">
                <a:solidFill>
                  <a:schemeClr val="tx1">
                    <a:lumMod val="65000"/>
                    <a:lumOff val="35000"/>
                  </a:schemeClr>
                </a:solidFill>
              </a:rPr>
              <a:t>* Limb profilers, categorized here with instrument “kin”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3deeaf3d441_0_160"/>
          <p:cNvSpPr txBox="1"/>
          <p:nvPr/>
        </p:nvSpPr>
        <p:spPr>
          <a:xfrm>
            <a:off x="88287" y="140314"/>
            <a:ext cx="9030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1F5C99"/>
                </a:solidFill>
                <a:latin typeface="Avenir"/>
                <a:ea typeface="Avenir"/>
                <a:cs typeface="Avenir"/>
                <a:sym typeface="Avenir"/>
              </a:rPr>
              <a:t>Satellite Program of Record: Active Lidar/Radar</a:t>
            </a:r>
            <a:endParaRPr/>
          </a:p>
        </p:txBody>
      </p:sp>
      <p:sp>
        <p:nvSpPr>
          <p:cNvPr id="228" name="Google Shape;228;g3deeaf3d441_0_160"/>
          <p:cNvSpPr txBox="1"/>
          <p:nvPr/>
        </p:nvSpPr>
        <p:spPr>
          <a:xfrm>
            <a:off x="201800" y="731520"/>
            <a:ext cx="5688300" cy="3447057"/>
          </a:xfrm>
          <a:prstGeom prst="rect">
            <a:avLst/>
          </a:prstGeom>
          <a:noFill/>
          <a:ln>
            <a:noFill/>
          </a:ln>
        </p:spPr>
        <p:txBody>
          <a:bodyPr spcFirstLastPara="1" wrap="square" lIns="91425" tIns="45700" rIns="91425" bIns="45700" anchor="t" anchorCtr="0">
            <a:spAutoFit/>
          </a:bodyPr>
          <a:lstStyle/>
          <a:p>
            <a:pPr marL="194310" marR="0" lvl="0" indent="-194310" algn="l" rtl="0">
              <a:spcBef>
                <a:spcPts val="0"/>
              </a:spcBef>
              <a:spcAft>
                <a:spcPts val="0"/>
              </a:spcAft>
              <a:buClr>
                <a:srgbClr val="595959"/>
              </a:buClr>
              <a:buSzPts val="1600"/>
              <a:buFont typeface="Arial"/>
              <a:buChar char="•"/>
            </a:pPr>
            <a:r>
              <a:rPr lang="en-US" sz="1600" b="1">
                <a:solidFill>
                  <a:srgbClr val="595959"/>
                </a:solidFill>
                <a:latin typeface="Calibri" panose="020F0502020204030204" pitchFamily="34" charset="0"/>
                <a:cs typeface="Calibri" panose="020F0502020204030204" pitchFamily="34" charset="0"/>
                <a:sym typeface="Arial"/>
              </a:rPr>
              <a:t>Spectral capabilities: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Observe returned SW (lidar) or MW (radar) instrument-emitted pulses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Resolution/sampling: Near monotonic wavelength (lidar) or frequency (radar)</a:t>
            </a:r>
            <a:endParaRPr>
              <a:latin typeface="Calibri" panose="020F0502020204030204" pitchFamily="34" charset="0"/>
              <a:cs typeface="Calibri" panose="020F0502020204030204" pitchFamily="34" charset="0"/>
            </a:endParaRPr>
          </a:p>
          <a:p>
            <a:pPr marL="194310" marR="0" lvl="0" indent="-194310" algn="l" rtl="0">
              <a:spcBef>
                <a:spcPts val="0"/>
              </a:spcBef>
              <a:spcAft>
                <a:spcPts val="0"/>
              </a:spcAft>
              <a:buClr>
                <a:srgbClr val="595959"/>
              </a:buClr>
              <a:buSzPts val="1600"/>
              <a:buFont typeface="Arial"/>
              <a:buChar char="•"/>
            </a:pPr>
            <a:r>
              <a:rPr lang="en-US" sz="1600" b="1">
                <a:solidFill>
                  <a:srgbClr val="595959"/>
                </a:solidFill>
                <a:latin typeface="Calibri" panose="020F0502020204030204" pitchFamily="34" charset="0"/>
                <a:cs typeface="Calibri" panose="020F0502020204030204" pitchFamily="34" charset="0"/>
                <a:sym typeface="Arial"/>
              </a:rPr>
              <a:t>Spatial capabilities: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Coverage: nadir only (or limited ”swath” from multiple beams)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Resolution: meters to kilometers</a:t>
            </a:r>
            <a:endParaRPr>
              <a:latin typeface="Calibri" panose="020F0502020204030204" pitchFamily="34" charset="0"/>
              <a:cs typeface="Calibri" panose="020F0502020204030204" pitchFamily="34" charset="0"/>
            </a:endParaRPr>
          </a:p>
          <a:p>
            <a:pPr marL="194310" marR="0" lvl="0" indent="-194310" algn="l" rtl="0">
              <a:spcBef>
                <a:spcPts val="0"/>
              </a:spcBef>
              <a:spcAft>
                <a:spcPts val="0"/>
              </a:spcAft>
              <a:buClr>
                <a:srgbClr val="595959"/>
              </a:buClr>
              <a:buSzPts val="1600"/>
              <a:buFont typeface="Arial"/>
              <a:buChar char="•"/>
            </a:pPr>
            <a:r>
              <a:rPr lang="en-US" sz="1600" b="1">
                <a:solidFill>
                  <a:srgbClr val="595959"/>
                </a:solidFill>
                <a:latin typeface="Calibri" panose="020F0502020204030204" pitchFamily="34" charset="0"/>
                <a:cs typeface="Calibri" panose="020F0502020204030204" pitchFamily="34" charset="0"/>
                <a:sym typeface="Arial"/>
              </a:rPr>
              <a:t>Vertical profiling capabilities: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Provide direct measurement of vertical profile of aerosols and clouds</a:t>
            </a:r>
            <a:endParaRPr>
              <a:latin typeface="Calibri" panose="020F0502020204030204" pitchFamily="34" charset="0"/>
              <a:cs typeface="Calibri" panose="020F0502020204030204" pitchFamily="34" charset="0"/>
            </a:endParaRPr>
          </a:p>
          <a:p>
            <a:pPr marL="194310" marR="0" lvl="0" indent="-194310" algn="l" rtl="0">
              <a:spcBef>
                <a:spcPts val="0"/>
              </a:spcBef>
              <a:spcAft>
                <a:spcPts val="0"/>
              </a:spcAft>
              <a:buClr>
                <a:srgbClr val="595959"/>
              </a:buClr>
              <a:buSzPts val="1600"/>
              <a:buFont typeface="Arial"/>
              <a:buChar char="•"/>
            </a:pPr>
            <a:r>
              <a:rPr lang="en-US" sz="1600" b="1">
                <a:solidFill>
                  <a:srgbClr val="595959"/>
                </a:solidFill>
                <a:latin typeface="Calibri" panose="020F0502020204030204" pitchFamily="34" charset="0"/>
                <a:cs typeface="Calibri" panose="020F0502020204030204" pitchFamily="34" charset="0"/>
                <a:sym typeface="Arial"/>
              </a:rPr>
              <a:t>Geophysical capabilities: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Profiles of </a:t>
            </a:r>
            <a:r>
              <a:rPr lang="en-US" sz="1400" b="0" i="0" u="none" strike="noStrike" cap="none" err="1">
                <a:solidFill>
                  <a:srgbClr val="595959"/>
                </a:solidFill>
                <a:latin typeface="Calibri" panose="020F0502020204030204" pitchFamily="34" charset="0"/>
                <a:cs typeface="Calibri" panose="020F0502020204030204" pitchFamily="34" charset="0"/>
                <a:sym typeface="Arial"/>
              </a:rPr>
              <a:t>macrophysical</a:t>
            </a:r>
            <a:r>
              <a:rPr lang="en-US" sz="1400" b="0" i="0" u="none" strike="noStrike" cap="none">
                <a:solidFill>
                  <a:srgbClr val="595959"/>
                </a:solidFill>
                <a:latin typeface="Calibri" panose="020F0502020204030204" pitchFamily="34" charset="0"/>
                <a:cs typeface="Calibri" panose="020F0502020204030204" pitchFamily="34" charset="0"/>
                <a:sym typeface="Arial"/>
              </a:rPr>
              <a:t>, optical, and microphysical aerosol and cloud properties</a:t>
            </a:r>
            <a:endParaRPr>
              <a:latin typeface="Calibri" panose="020F0502020204030204" pitchFamily="34" charset="0"/>
              <a:cs typeface="Calibri" panose="020F0502020204030204" pitchFamily="34" charset="0"/>
            </a:endParaRPr>
          </a:p>
          <a:p>
            <a:pPr marL="651510" marR="0" lvl="1" indent="-194310" algn="l" rtl="0">
              <a:spcBef>
                <a:spcPts val="0"/>
              </a:spcBef>
              <a:spcAft>
                <a:spcPts val="0"/>
              </a:spcAft>
              <a:buClr>
                <a:srgbClr val="595959"/>
              </a:buClr>
              <a:buSzPts val="1400"/>
              <a:buFont typeface="Arial"/>
              <a:buChar char="•"/>
            </a:pPr>
            <a:r>
              <a:rPr lang="en-US" sz="1400" b="0" i="0" u="none" strike="noStrike" cap="none">
                <a:solidFill>
                  <a:srgbClr val="595959"/>
                </a:solidFill>
                <a:latin typeface="Calibri" panose="020F0502020204030204" pitchFamily="34" charset="0"/>
                <a:cs typeface="Calibri" panose="020F0502020204030204" pitchFamily="34" charset="0"/>
                <a:sym typeface="Arial"/>
              </a:rPr>
              <a:t>Often used as training/validation datasets for passive algorithms</a:t>
            </a:r>
            <a:endParaRPr>
              <a:latin typeface="Calibri" panose="020F0502020204030204" pitchFamily="34" charset="0"/>
              <a:cs typeface="Calibri" panose="020F0502020204030204" pitchFamily="34" charset="0"/>
            </a:endParaRPr>
          </a:p>
        </p:txBody>
      </p:sp>
      <p:pic>
        <p:nvPicPr>
          <p:cNvPr id="232" name="Google Shape;232;g3deeaf3d441_0_160"/>
          <p:cNvPicPr preferRelativeResize="0"/>
          <p:nvPr/>
        </p:nvPicPr>
        <p:blipFill rotWithShape="1">
          <a:blip r:embed="rId3">
            <a:alphaModFix/>
          </a:blip>
          <a:srcRect/>
          <a:stretch/>
        </p:blipFill>
        <p:spPr>
          <a:xfrm>
            <a:off x="6965064" y="2963647"/>
            <a:ext cx="4063999" cy="2286000"/>
          </a:xfrm>
          <a:prstGeom prst="rect">
            <a:avLst/>
          </a:prstGeom>
          <a:noFill/>
          <a:ln>
            <a:noFill/>
          </a:ln>
        </p:spPr>
      </p:pic>
      <p:pic>
        <p:nvPicPr>
          <p:cNvPr id="233" name="Google Shape;233;g3deeaf3d441_0_160"/>
          <p:cNvPicPr preferRelativeResize="0"/>
          <p:nvPr/>
        </p:nvPicPr>
        <p:blipFill rotWithShape="1">
          <a:blip r:embed="rId4">
            <a:alphaModFix/>
          </a:blip>
          <a:srcRect/>
          <a:stretch/>
        </p:blipFill>
        <p:spPr>
          <a:xfrm>
            <a:off x="3120261" y="4361836"/>
            <a:ext cx="4063999" cy="2286000"/>
          </a:xfrm>
          <a:prstGeom prst="rect">
            <a:avLst/>
          </a:prstGeom>
          <a:noFill/>
          <a:ln>
            <a:noFill/>
          </a:ln>
        </p:spPr>
      </p:pic>
      <p:sp>
        <p:nvSpPr>
          <p:cNvPr id="234" name="Google Shape;234;g3deeaf3d441_0_160"/>
          <p:cNvSpPr txBox="1"/>
          <p:nvPr/>
        </p:nvSpPr>
        <p:spPr>
          <a:xfrm>
            <a:off x="7241201" y="5335208"/>
            <a:ext cx="2329500" cy="800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Arial"/>
                <a:ea typeface="Arial"/>
                <a:cs typeface="Arial"/>
                <a:sym typeface="Arial"/>
              </a:rPr>
              <a:t>EarthCARE CPR/ATLID Curtains</a:t>
            </a:r>
            <a:endParaRPr/>
          </a:p>
          <a:p>
            <a:pPr marL="0" marR="0" lvl="0" indent="0" algn="l" rtl="0">
              <a:spcBef>
                <a:spcPts val="0"/>
              </a:spcBef>
              <a:spcAft>
                <a:spcPts val="0"/>
              </a:spcAft>
              <a:buNone/>
            </a:pPr>
            <a:r>
              <a:rPr lang="en-US" sz="1200">
                <a:solidFill>
                  <a:srgbClr val="595959"/>
                </a:solidFill>
                <a:latin typeface="Arial"/>
                <a:ea typeface="Arial"/>
                <a:cs typeface="Arial"/>
                <a:sym typeface="Arial"/>
              </a:rPr>
              <a:t>18 Sep 2024</a:t>
            </a:r>
            <a:endParaRPr/>
          </a:p>
          <a:p>
            <a:pPr marL="0" marR="0" lvl="0" indent="0" algn="l" rtl="0">
              <a:spcBef>
                <a:spcPts val="0"/>
              </a:spcBef>
              <a:spcAft>
                <a:spcPts val="0"/>
              </a:spcAft>
              <a:buNone/>
            </a:pPr>
            <a:r>
              <a:rPr lang="en-US" sz="1000">
                <a:solidFill>
                  <a:srgbClr val="595959"/>
                </a:solidFill>
                <a:latin typeface="Arial"/>
                <a:ea typeface="Arial"/>
                <a:cs typeface="Arial"/>
                <a:sym typeface="Arial"/>
              </a:rPr>
              <a:t>(</a:t>
            </a:r>
            <a:r>
              <a:rPr lang="en-US" sz="1000" i="1">
                <a:solidFill>
                  <a:srgbClr val="595959"/>
                </a:solidFill>
                <a:latin typeface="Arial"/>
                <a:ea typeface="Arial"/>
                <a:cs typeface="Arial"/>
                <a:sym typeface="Arial"/>
              </a:rPr>
              <a:t>Image Credit: ©ESA)</a:t>
            </a:r>
            <a:endParaRPr sz="1000">
              <a:solidFill>
                <a:srgbClr val="595959"/>
              </a:solidFill>
              <a:latin typeface="Arial"/>
              <a:ea typeface="Arial"/>
              <a:cs typeface="Arial"/>
              <a:sym typeface="Arial"/>
            </a:endParaRPr>
          </a:p>
        </p:txBody>
      </p:sp>
      <p:graphicFrame>
        <p:nvGraphicFramePr>
          <p:cNvPr id="2" name="Table 1">
            <a:extLst>
              <a:ext uri="{FF2B5EF4-FFF2-40B4-BE49-F238E27FC236}">
                <a16:creationId xmlns:a16="http://schemas.microsoft.com/office/drawing/2014/main" id="{5EBE647B-CE0C-16E0-8448-A06F3BD9188A}"/>
              </a:ext>
            </a:extLst>
          </p:cNvPr>
          <p:cNvGraphicFramePr>
            <a:graphicFrameLocks noGrp="1"/>
          </p:cNvGraphicFramePr>
          <p:nvPr/>
        </p:nvGraphicFramePr>
        <p:xfrm>
          <a:off x="6180082" y="904678"/>
          <a:ext cx="5633965" cy="1427737"/>
        </p:xfrm>
        <a:graphic>
          <a:graphicData uri="http://schemas.openxmlformats.org/drawingml/2006/table">
            <a:tbl>
              <a:tblPr firstRow="1" bandRow="1">
                <a:tableStyleId>{5C22544A-7EE6-4342-B048-85BDC9FD1C3A}</a:tableStyleId>
              </a:tblPr>
              <a:tblGrid>
                <a:gridCol w="486557">
                  <a:extLst>
                    <a:ext uri="{9D8B030D-6E8A-4147-A177-3AD203B41FA5}">
                      <a16:colId xmlns:a16="http://schemas.microsoft.com/office/drawing/2014/main" val="786675448"/>
                    </a:ext>
                  </a:extLst>
                </a:gridCol>
                <a:gridCol w="2161059">
                  <a:extLst>
                    <a:ext uri="{9D8B030D-6E8A-4147-A177-3AD203B41FA5}">
                      <a16:colId xmlns:a16="http://schemas.microsoft.com/office/drawing/2014/main" val="2248992346"/>
                    </a:ext>
                  </a:extLst>
                </a:gridCol>
                <a:gridCol w="2986349">
                  <a:extLst>
                    <a:ext uri="{9D8B030D-6E8A-4147-A177-3AD203B41FA5}">
                      <a16:colId xmlns:a16="http://schemas.microsoft.com/office/drawing/2014/main" val="4228496496"/>
                    </a:ext>
                  </a:extLst>
                </a:gridCol>
              </a:tblGrid>
              <a:tr h="269497">
                <a:tc>
                  <a:txBody>
                    <a:bodyPr/>
                    <a:lstStyle/>
                    <a:p>
                      <a:endParaRPr lang="en-US" sz="1000" b="0">
                        <a:solidFill>
                          <a:schemeClr val="tx1">
                            <a:lumMod val="65000"/>
                            <a:lumOff val="3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1">
                          <a:solidFill>
                            <a:schemeClr val="tx1">
                              <a:lumMod val="65000"/>
                              <a:lumOff val="35000"/>
                            </a:schemeClr>
                          </a:solidFill>
                        </a:rPr>
                        <a:t>Instrument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1">
                          <a:solidFill>
                            <a:schemeClr val="tx1">
                              <a:lumMod val="65000"/>
                              <a:lumOff val="35000"/>
                            </a:schemeClr>
                          </a:solidFill>
                        </a:rPr>
                        <a:t>Enabled Geophysical Observables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6195849"/>
                  </a:ext>
                </a:extLst>
              </a:tr>
              <a:tr h="667109">
                <a:tc>
                  <a:txBody>
                    <a:bodyPr/>
                    <a:lstStyle/>
                    <a:p>
                      <a:pPr algn="ctr"/>
                      <a:r>
                        <a:rPr lang="en-US" sz="1000" b="1">
                          <a:solidFill>
                            <a:schemeClr val="tx1">
                              <a:lumMod val="65000"/>
                              <a:lumOff val="35000"/>
                            </a:schemeClr>
                          </a:solidFill>
                        </a:rPr>
                        <a:t>LEO-SSO</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0">
                          <a:solidFill>
                            <a:srgbClr val="C00000"/>
                          </a:solidFill>
                        </a:rPr>
                        <a:t>EOS Heritage: CALIOP (CALIPSO); CPR (</a:t>
                      </a:r>
                      <a:r>
                        <a:rPr lang="en-US" sz="1000" b="0" err="1">
                          <a:solidFill>
                            <a:srgbClr val="C00000"/>
                          </a:solidFill>
                        </a:rPr>
                        <a:t>CloudSat</a:t>
                      </a:r>
                      <a:r>
                        <a:rPr lang="en-US" sz="1000" b="0">
                          <a:solidFill>
                            <a:srgbClr val="C00000"/>
                          </a:solidFill>
                        </a:rPr>
                        <a:t>)</a:t>
                      </a:r>
                    </a:p>
                    <a:p>
                      <a:r>
                        <a:rPr lang="en-US" sz="1000" b="0">
                          <a:solidFill>
                            <a:srgbClr val="C00000"/>
                          </a:solidFill>
                        </a:rPr>
                        <a:t>Other Recent Heritage: AWL (Aeolus)</a:t>
                      </a:r>
                    </a:p>
                    <a:p>
                      <a:r>
                        <a:rPr lang="en-US" sz="1000" b="0">
                          <a:solidFill>
                            <a:schemeClr val="tx1">
                              <a:lumMod val="65000"/>
                              <a:lumOff val="35000"/>
                            </a:schemeClr>
                          </a:solidFill>
                        </a:rPr>
                        <a:t>ATLID, CPR (</a:t>
                      </a:r>
                      <a:r>
                        <a:rPr lang="en-US" sz="1000" b="0" err="1">
                          <a:solidFill>
                            <a:schemeClr val="tx1">
                              <a:lumMod val="65000"/>
                              <a:lumOff val="35000"/>
                            </a:schemeClr>
                          </a:solidFill>
                        </a:rPr>
                        <a:t>EarthCARE</a:t>
                      </a:r>
                      <a:r>
                        <a:rPr lang="en-US" sz="1000" b="0">
                          <a:solidFill>
                            <a:schemeClr val="tx1">
                              <a:lumMod val="65000"/>
                              <a:lumOff val="35000"/>
                            </a:schemeClr>
                          </a:solidFill>
                        </a:rPr>
                        <a:t>); </a:t>
                      </a:r>
                      <a:r>
                        <a:rPr lang="en-US" sz="1000" b="1">
                          <a:solidFill>
                            <a:srgbClr val="0070C0"/>
                          </a:solidFill>
                        </a:rPr>
                        <a:t>ICESat-2; FALCON-Lidar*, FALCON-Radar*</a:t>
                      </a:r>
                      <a:r>
                        <a:rPr lang="en-US" sz="1000" b="0">
                          <a:solidFill>
                            <a:schemeClr val="tx1">
                              <a:lumMod val="65000"/>
                              <a:lumOff val="35000"/>
                            </a:schemeClr>
                          </a:solidFill>
                        </a:rPr>
                        <a:t>; LUCE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0">
                          <a:solidFill>
                            <a:schemeClr val="tx1">
                              <a:lumMod val="65000"/>
                              <a:lumOff val="35000"/>
                            </a:schemeClr>
                          </a:solidFill>
                        </a:rPr>
                        <a:t>Aerosols (AOD, type)</a:t>
                      </a:r>
                    </a:p>
                    <a:p>
                      <a:r>
                        <a:rPr lang="en-US" sz="1000" b="0">
                          <a:solidFill>
                            <a:schemeClr val="tx1">
                              <a:lumMod val="65000"/>
                              <a:lumOff val="35000"/>
                            </a:schemeClr>
                          </a:solidFill>
                        </a:rPr>
                        <a:t>Clouds (CTH, COT, WP)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2331941"/>
                  </a:ext>
                </a:extLst>
              </a:tr>
            </a:tbl>
          </a:graphicData>
        </a:graphic>
      </p:graphicFrame>
      <p:sp>
        <p:nvSpPr>
          <p:cNvPr id="3" name="TextBox 2">
            <a:extLst>
              <a:ext uri="{FF2B5EF4-FFF2-40B4-BE49-F238E27FC236}">
                <a16:creationId xmlns:a16="http://schemas.microsoft.com/office/drawing/2014/main" id="{F41800CE-45A4-5C8C-851A-7D97E59BA50E}"/>
              </a:ext>
            </a:extLst>
          </p:cNvPr>
          <p:cNvSpPr txBox="1"/>
          <p:nvPr/>
        </p:nvSpPr>
        <p:spPr>
          <a:xfrm>
            <a:off x="6595240" y="602014"/>
            <a:ext cx="4803648" cy="307777"/>
          </a:xfrm>
          <a:prstGeom prst="rect">
            <a:avLst/>
          </a:prstGeom>
          <a:noFill/>
        </p:spPr>
        <p:txBody>
          <a:bodyPr wrap="square" rtlCol="0">
            <a:spAutoFit/>
          </a:bodyPr>
          <a:lstStyle/>
          <a:p>
            <a:pPr algn="ctr"/>
            <a:r>
              <a:rPr lang="en-US" sz="1400" b="1">
                <a:solidFill>
                  <a:schemeClr val="tx1">
                    <a:lumMod val="65000"/>
                    <a:lumOff val="35000"/>
                  </a:schemeClr>
                </a:solidFill>
              </a:rPr>
              <a:t>Notable Lidars and Radars</a:t>
            </a:r>
          </a:p>
        </p:txBody>
      </p:sp>
      <p:sp>
        <p:nvSpPr>
          <p:cNvPr id="4" name="TextBox 3">
            <a:extLst>
              <a:ext uri="{FF2B5EF4-FFF2-40B4-BE49-F238E27FC236}">
                <a16:creationId xmlns:a16="http://schemas.microsoft.com/office/drawing/2014/main" id="{A1E12B41-D4E5-6C3D-2412-F5E5BC22E605}"/>
              </a:ext>
            </a:extLst>
          </p:cNvPr>
          <p:cNvSpPr txBox="1"/>
          <p:nvPr/>
        </p:nvSpPr>
        <p:spPr>
          <a:xfrm>
            <a:off x="7822374" y="2332415"/>
            <a:ext cx="3991673" cy="553998"/>
          </a:xfrm>
          <a:prstGeom prst="rect">
            <a:avLst/>
          </a:prstGeom>
          <a:noFill/>
        </p:spPr>
        <p:txBody>
          <a:bodyPr wrap="square" rtlCol="0">
            <a:spAutoFit/>
          </a:bodyPr>
          <a:lstStyle/>
          <a:p>
            <a:pPr algn="r"/>
            <a:r>
              <a:rPr lang="en-US" sz="1000" b="1">
                <a:solidFill>
                  <a:srgbClr val="0070C0"/>
                </a:solidFill>
              </a:rPr>
              <a:t>U.S. (e.g., NASA, NOAA)</a:t>
            </a:r>
            <a:r>
              <a:rPr lang="en-US" sz="1000">
                <a:solidFill>
                  <a:schemeClr val="tx1">
                    <a:lumMod val="65000"/>
                    <a:lumOff val="35000"/>
                  </a:schemeClr>
                </a:solidFill>
              </a:rPr>
              <a:t>, International Partners</a:t>
            </a:r>
          </a:p>
          <a:p>
            <a:pPr algn="r"/>
            <a:r>
              <a:rPr lang="en-US" sz="1000">
                <a:solidFill>
                  <a:schemeClr val="tx1">
                    <a:lumMod val="65000"/>
                    <a:lumOff val="35000"/>
                  </a:schemeClr>
                </a:solidFill>
              </a:rPr>
              <a:t>* Included here for reference only; orbit details still TBD</a:t>
            </a:r>
          </a:p>
          <a:p>
            <a:pPr algn="r"/>
            <a:endParaRPr lang="en-US" sz="1000">
              <a:solidFill>
                <a:schemeClr val="tx1">
                  <a:lumMod val="65000"/>
                  <a:lumOff val="35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3deeaf3d441_0_172"/>
          <p:cNvSpPr txBox="1">
            <a:spLocks noGrp="1"/>
          </p:cNvSpPr>
          <p:nvPr>
            <p:ph type="title"/>
          </p:nvPr>
        </p:nvSpPr>
        <p:spPr>
          <a:xfrm>
            <a:off x="838200" y="365125"/>
            <a:ext cx="95004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5C99"/>
              </a:buClr>
              <a:buSzPts val="4400"/>
              <a:buFont typeface="Avenir"/>
              <a:buNone/>
            </a:pPr>
            <a:r>
              <a:rPr lang="en-US">
                <a:solidFill>
                  <a:schemeClr val="accent1">
                    <a:lumMod val="75000"/>
                  </a:schemeClr>
                </a:solidFill>
                <a:latin typeface="Avenir Light" panose="020B0402020203020204" pitchFamily="34" charset="77"/>
              </a:rPr>
              <a:t>Satellite Program of Record: Considerations and Challenges</a:t>
            </a:r>
            <a:endParaRPr>
              <a:solidFill>
                <a:schemeClr val="accent1">
                  <a:lumMod val="75000"/>
                </a:schemeClr>
              </a:solidFill>
              <a:latin typeface="Avenir Light" panose="020B0402020203020204" pitchFamily="34" charset="77"/>
            </a:endParaRPr>
          </a:p>
        </p:txBody>
      </p:sp>
      <p:sp>
        <p:nvSpPr>
          <p:cNvPr id="240" name="Google Shape;240;g3deeaf3d441_0_172"/>
          <p:cNvSpPr txBox="1">
            <a:spLocks noGrp="1"/>
          </p:cNvSpPr>
          <p:nvPr>
            <p:ph type="body" idx="1"/>
          </p:nvPr>
        </p:nvSpPr>
        <p:spPr>
          <a:xfrm>
            <a:off x="838200" y="1825625"/>
            <a:ext cx="9414300" cy="4667400"/>
          </a:xfrm>
          <a:prstGeom prst="rect">
            <a:avLst/>
          </a:prstGeom>
          <a:noFill/>
          <a:ln>
            <a:noFill/>
          </a:ln>
        </p:spPr>
        <p:txBody>
          <a:bodyPr spcFirstLastPara="1" wrap="square" lIns="91425" tIns="45700" rIns="91425" bIns="45700" anchor="t" anchorCtr="0">
            <a:normAutofit fontScale="62500" lnSpcReduction="20000"/>
          </a:bodyPr>
          <a:lstStyle/>
          <a:p>
            <a:pPr marL="228600" indent="-228600"/>
            <a:r>
              <a:rPr lang="en-US"/>
              <a:t>Spatial/temporal sampling and operational periods (“disaggregation”):</a:t>
            </a:r>
          </a:p>
          <a:p>
            <a:pPr marL="685800" lvl="1" indent="-228600"/>
            <a:r>
              <a:rPr lang="en-US"/>
              <a:t>Differences in orbits, swath, operational periods, among others, inherently determine inter-sensor spatial/temporal coincidence and, ultimately, how the various </a:t>
            </a:r>
            <a:r>
              <a:rPr lang="en-US" err="1"/>
              <a:t>PoR</a:t>
            </a:r>
            <a:r>
              <a:rPr lang="en-US"/>
              <a:t> observations can be used collectively</a:t>
            </a:r>
          </a:p>
          <a:p>
            <a:pPr marL="685800" lvl="1" indent="-228600"/>
            <a:r>
              <a:rPr lang="en-US" i="1">
                <a:solidFill>
                  <a:srgbClr val="0070C0"/>
                </a:solidFill>
              </a:rPr>
              <a:t>Enabling activities (</a:t>
            </a:r>
            <a:r>
              <a:rPr lang="en-US" i="1" err="1">
                <a:solidFill>
                  <a:srgbClr val="0070C0"/>
                </a:solidFill>
              </a:rPr>
              <a:t>MIO</a:t>
            </a:r>
            <a:r>
              <a:rPr lang="en-US" i="1">
                <a:solidFill>
                  <a:srgbClr val="0070C0"/>
                </a:solidFill>
              </a:rPr>
              <a:t>? MAAP?) focused on data staging, co-location, dataset merging, and other related tools will be essential to fully leverage the </a:t>
            </a:r>
            <a:r>
              <a:rPr lang="en-US" i="1" err="1">
                <a:solidFill>
                  <a:srgbClr val="0070C0"/>
                </a:solidFill>
              </a:rPr>
              <a:t>PoR.</a:t>
            </a:r>
            <a:endParaRPr lang="en-US" i="1">
              <a:solidFill>
                <a:srgbClr val="0070C0"/>
              </a:solidFill>
            </a:endParaRPr>
          </a:p>
          <a:p>
            <a:pPr marL="228600" indent="-228600"/>
            <a:r>
              <a:rPr lang="en-US"/>
              <a:t>Data products, availability, and stewardship:</a:t>
            </a:r>
          </a:p>
          <a:p>
            <a:pPr marL="685800" lvl="1" indent="-228600"/>
            <a:r>
              <a:rPr lang="en-US"/>
              <a:t>A mission/instrument may have spectral/observational capabilities sufficient for aerosol and/or cloud work, but relevant geophysical algorithms/products may not exist…</a:t>
            </a:r>
          </a:p>
          <a:p>
            <a:pPr marL="685800" lvl="1" indent="-228600"/>
            <a:r>
              <a:rPr lang="en-US"/>
              <a:t>…or, relevant algorithms/products may exist, though from various sources and may not be internally consistent (with NASA-heritage algorithms/products or otherwise)</a:t>
            </a:r>
          </a:p>
          <a:p>
            <a:pPr marL="1143000" lvl="2" indent="-228600"/>
            <a:r>
              <a:rPr lang="en-US"/>
              <a:t>E.g., RT assumptions; aerosol/cloud radiative model assumptions; scene classification decision making (e.g., cloud mask); etc.</a:t>
            </a:r>
          </a:p>
          <a:p>
            <a:pPr marL="685800" lvl="1" indent="-228600"/>
            <a:r>
              <a:rPr lang="en-US"/>
              <a:t>Divergent operational/mission requirements, or agency/organization mandates, may not prioritize stable, well-characterized radiometric (L1B) and/or geophysical (L2/L3) datasets, nor inter-sensor consistency</a:t>
            </a:r>
          </a:p>
          <a:p>
            <a:pPr marL="685800" lvl="1" indent="-228600"/>
            <a:r>
              <a:rPr lang="en-US" i="1">
                <a:solidFill>
                  <a:srgbClr val="0070C0"/>
                </a:solidFill>
              </a:rPr>
              <a:t>Strategic investment (FDP?) may be needed to identify (informed by modeling efforts?) and close perceived gaps and to enable stewardship of essential observational and geophysical data records (continuity).</a:t>
            </a:r>
          </a:p>
          <a:p>
            <a:pPr marL="228600" indent="-228600"/>
            <a:r>
              <a:rPr lang="en-US"/>
              <a:t>Programmatic:</a:t>
            </a:r>
          </a:p>
          <a:p>
            <a:pPr marL="685800" lvl="1" indent="-228600"/>
            <a:r>
              <a:rPr lang="en-US"/>
              <a:t>Future mission designs seeking to leverage </a:t>
            </a:r>
            <a:r>
              <a:rPr lang="en-US" err="1"/>
              <a:t>PoR</a:t>
            </a:r>
            <a:r>
              <a:rPr lang="en-US"/>
              <a:t> observations/geophysical datasets for synergistic science and/or synergistic algorithms must assume the availability of those </a:t>
            </a:r>
            <a:r>
              <a:rPr lang="en-US" err="1"/>
              <a:t>PoR</a:t>
            </a:r>
            <a:r>
              <a:rPr lang="en-US"/>
              <a:t> datasets</a:t>
            </a:r>
          </a:p>
          <a:p>
            <a:pPr marL="685800" lvl="1" indent="-228600"/>
            <a:r>
              <a:rPr lang="en-US" i="1">
                <a:solidFill>
                  <a:srgbClr val="0070C0"/>
                </a:solidFill>
              </a:rPr>
              <a:t>Again, strategic investment may be necessary to identify and close perceived gaps and for stewardship of essential data records.</a:t>
            </a:r>
            <a:endParaRPr lang="en-US"/>
          </a:p>
        </p:txBody>
      </p:sp>
      <p:sp>
        <p:nvSpPr>
          <p:cNvPr id="241" name="Google Shape;241;g3deeaf3d441_0_172"/>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Modeling</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u="sng">
                <a:solidFill>
                  <a:srgbClr val="FFFF00"/>
                </a:solidFill>
                <a:latin typeface="Libre Baskerville"/>
                <a:ea typeface="Libre Baskerville"/>
                <a:cs typeface="Libre Baskerville"/>
                <a:sym typeface="Libre Baskerville"/>
              </a:rPr>
              <a:t>Orbital</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Suborbital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g3deeaf3d441_0_252" descr="A picture containing boat, ship, sky, water&#10;&#10;AI-generated content may be incorrect."/>
          <p:cNvPicPr preferRelativeResize="0"/>
          <p:nvPr/>
        </p:nvPicPr>
        <p:blipFill rotWithShape="1">
          <a:blip r:embed="rId3">
            <a:alphaModFix/>
          </a:blip>
          <a:srcRect/>
          <a:stretch/>
        </p:blipFill>
        <p:spPr>
          <a:xfrm>
            <a:off x="2286735" y="4701939"/>
            <a:ext cx="3049673" cy="1979195"/>
          </a:xfrm>
          <a:prstGeom prst="rect">
            <a:avLst/>
          </a:prstGeom>
          <a:noFill/>
          <a:ln>
            <a:noFill/>
          </a:ln>
        </p:spPr>
      </p:pic>
      <p:pic>
        <p:nvPicPr>
          <p:cNvPr id="249" name="Google Shape;249;g3deeaf3d441_0_252"/>
          <p:cNvPicPr preferRelativeResize="0"/>
          <p:nvPr/>
        </p:nvPicPr>
        <p:blipFill rotWithShape="1">
          <a:blip r:embed="rId4">
            <a:alphaModFix/>
          </a:blip>
          <a:srcRect/>
          <a:stretch/>
        </p:blipFill>
        <p:spPr>
          <a:xfrm>
            <a:off x="4475048" y="467684"/>
            <a:ext cx="2610214" cy="1524213"/>
          </a:xfrm>
          <a:prstGeom prst="rect">
            <a:avLst/>
          </a:prstGeom>
          <a:noFill/>
          <a:ln>
            <a:noFill/>
          </a:ln>
        </p:spPr>
      </p:pic>
      <p:sp>
        <p:nvSpPr>
          <p:cNvPr id="250" name="Google Shape;250;g3deeaf3d441_0_252"/>
          <p:cNvSpPr txBox="1">
            <a:spLocks noGrp="1"/>
          </p:cNvSpPr>
          <p:nvPr>
            <p:ph type="title"/>
          </p:nvPr>
        </p:nvSpPr>
        <p:spPr>
          <a:xfrm>
            <a:off x="71532" y="-37194"/>
            <a:ext cx="10166100" cy="85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Play"/>
              <a:buNone/>
            </a:pPr>
            <a:r>
              <a:rPr lang="en-US" sz="3200"/>
              <a:t>Integrated Observing System</a:t>
            </a:r>
            <a:endParaRPr/>
          </a:p>
        </p:txBody>
      </p:sp>
      <p:pic>
        <p:nvPicPr>
          <p:cNvPr id="251" name="Google Shape;251;g3deeaf3d441_0_252"/>
          <p:cNvPicPr preferRelativeResize="0"/>
          <p:nvPr/>
        </p:nvPicPr>
        <p:blipFill rotWithShape="1">
          <a:blip r:embed="rId5">
            <a:alphaModFix/>
          </a:blip>
          <a:srcRect/>
          <a:stretch/>
        </p:blipFill>
        <p:spPr>
          <a:xfrm>
            <a:off x="4986418" y="5089786"/>
            <a:ext cx="1153652" cy="1768214"/>
          </a:xfrm>
          <a:prstGeom prst="rect">
            <a:avLst/>
          </a:prstGeom>
          <a:noFill/>
          <a:ln>
            <a:noFill/>
          </a:ln>
        </p:spPr>
      </p:pic>
      <p:pic>
        <p:nvPicPr>
          <p:cNvPr id="252" name="Google Shape;252;g3deeaf3d441_0_252"/>
          <p:cNvPicPr preferRelativeResize="0"/>
          <p:nvPr/>
        </p:nvPicPr>
        <p:blipFill rotWithShape="1">
          <a:blip r:embed="rId6">
            <a:alphaModFix/>
          </a:blip>
          <a:srcRect/>
          <a:stretch/>
        </p:blipFill>
        <p:spPr>
          <a:xfrm>
            <a:off x="8118991" y="2487978"/>
            <a:ext cx="2286319" cy="2257740"/>
          </a:xfrm>
          <a:prstGeom prst="rect">
            <a:avLst/>
          </a:prstGeom>
          <a:noFill/>
          <a:ln>
            <a:noFill/>
          </a:ln>
        </p:spPr>
      </p:pic>
      <p:pic>
        <p:nvPicPr>
          <p:cNvPr id="253" name="Google Shape;253;g3deeaf3d441_0_252" descr="A picture containing transport, airplane, aircraft&#10;&#10;AI-generated content may be incorrect."/>
          <p:cNvPicPr preferRelativeResize="0"/>
          <p:nvPr/>
        </p:nvPicPr>
        <p:blipFill rotWithShape="1">
          <a:blip r:embed="rId7">
            <a:alphaModFix/>
          </a:blip>
          <a:srcRect/>
          <a:stretch/>
        </p:blipFill>
        <p:spPr>
          <a:xfrm>
            <a:off x="0" y="3210707"/>
            <a:ext cx="3392297" cy="987232"/>
          </a:xfrm>
          <a:prstGeom prst="rect">
            <a:avLst/>
          </a:prstGeom>
          <a:noFill/>
          <a:ln>
            <a:noFill/>
          </a:ln>
        </p:spPr>
      </p:pic>
      <p:pic>
        <p:nvPicPr>
          <p:cNvPr id="254" name="Google Shape;254;g3deeaf3d441_0_252" descr="A white truck parked in the snow&#10;&#10;AI-generated content may be incorrect."/>
          <p:cNvPicPr preferRelativeResize="0"/>
          <p:nvPr/>
        </p:nvPicPr>
        <p:blipFill rotWithShape="1">
          <a:blip r:embed="rId8">
            <a:alphaModFix/>
          </a:blip>
          <a:srcRect/>
          <a:stretch/>
        </p:blipFill>
        <p:spPr>
          <a:xfrm>
            <a:off x="6124635" y="5388050"/>
            <a:ext cx="1780060" cy="1171685"/>
          </a:xfrm>
          <a:prstGeom prst="rect">
            <a:avLst/>
          </a:prstGeom>
          <a:noFill/>
          <a:ln>
            <a:noFill/>
          </a:ln>
        </p:spPr>
      </p:pic>
      <p:cxnSp>
        <p:nvCxnSpPr>
          <p:cNvPr id="255" name="Google Shape;255;g3deeaf3d441_0_252"/>
          <p:cNvCxnSpPr/>
          <p:nvPr/>
        </p:nvCxnSpPr>
        <p:spPr>
          <a:xfrm rot="10800000">
            <a:off x="3344170" y="3663840"/>
            <a:ext cx="746400" cy="0"/>
          </a:xfrm>
          <a:prstGeom prst="straightConnector1">
            <a:avLst/>
          </a:prstGeom>
          <a:noFill/>
          <a:ln w="38100" cap="flat" cmpd="sng">
            <a:solidFill>
              <a:schemeClr val="accent1"/>
            </a:solidFill>
            <a:prstDash val="solid"/>
            <a:miter lim="800000"/>
            <a:headEnd type="triangle" w="med" len="med"/>
            <a:tailEnd type="triangle" w="med" len="med"/>
          </a:ln>
        </p:spPr>
      </p:cxnSp>
      <p:sp>
        <p:nvSpPr>
          <p:cNvPr id="256" name="Google Shape;256;g3deeaf3d441_0_252"/>
          <p:cNvSpPr txBox="1"/>
          <p:nvPr/>
        </p:nvSpPr>
        <p:spPr>
          <a:xfrm>
            <a:off x="7168557" y="383759"/>
            <a:ext cx="2886000" cy="175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BF4F14"/>
                </a:solidFill>
                <a:latin typeface="Arial"/>
                <a:ea typeface="Arial"/>
                <a:cs typeface="Arial"/>
                <a:sym typeface="Arial"/>
              </a:rPr>
              <a:t>Satellite</a:t>
            </a:r>
            <a:endParaRPr/>
          </a:p>
          <a:p>
            <a:pPr marL="120650" marR="0" lvl="0" indent="-120650" algn="l" rtl="0">
              <a:spcBef>
                <a:spcPts val="0"/>
              </a:spcBef>
              <a:spcAft>
                <a:spcPts val="0"/>
              </a:spcAft>
              <a:buClr>
                <a:srgbClr val="BF4F14"/>
              </a:buClr>
              <a:buSzPts val="1800"/>
              <a:buFont typeface="Arial"/>
              <a:buChar char="•"/>
            </a:pPr>
            <a:r>
              <a:rPr lang="en-US" sz="1800">
                <a:solidFill>
                  <a:srgbClr val="BF4F14"/>
                </a:solidFill>
                <a:latin typeface="Arial"/>
                <a:ea typeface="Arial"/>
                <a:cs typeface="Arial"/>
                <a:sym typeface="Arial"/>
              </a:rPr>
              <a:t>Broad spatial coverage</a:t>
            </a:r>
            <a:endParaRPr/>
          </a:p>
          <a:p>
            <a:pPr marL="120650" marR="0" lvl="0" indent="-120650" algn="l" rtl="0">
              <a:spcBef>
                <a:spcPts val="0"/>
              </a:spcBef>
              <a:spcAft>
                <a:spcPts val="0"/>
              </a:spcAft>
              <a:buClr>
                <a:srgbClr val="BF4F14"/>
              </a:buClr>
              <a:buSzPts val="1800"/>
              <a:buFont typeface="Arial"/>
              <a:buChar char="•"/>
            </a:pPr>
            <a:r>
              <a:rPr lang="en-US" sz="1800">
                <a:solidFill>
                  <a:srgbClr val="BF4F14"/>
                </a:solidFill>
                <a:latin typeface="Arial"/>
                <a:ea typeface="Arial"/>
                <a:cs typeface="Arial"/>
                <a:sym typeface="Arial"/>
              </a:rPr>
              <a:t>Daytime coverage (GEO)</a:t>
            </a:r>
            <a:endParaRPr/>
          </a:p>
          <a:p>
            <a:pPr marL="120650" marR="0" lvl="0" indent="-120650" algn="l" rtl="0">
              <a:spcBef>
                <a:spcPts val="0"/>
              </a:spcBef>
              <a:spcAft>
                <a:spcPts val="0"/>
              </a:spcAft>
              <a:buClr>
                <a:srgbClr val="BF4F14"/>
              </a:buClr>
              <a:buSzPts val="1800"/>
              <a:buFont typeface="Arial"/>
              <a:buChar char="•"/>
            </a:pPr>
            <a:r>
              <a:rPr lang="en-US" sz="1800">
                <a:solidFill>
                  <a:srgbClr val="BF4F14"/>
                </a:solidFill>
                <a:latin typeface="Arial"/>
                <a:ea typeface="Arial"/>
                <a:cs typeface="Arial"/>
                <a:sym typeface="Arial"/>
              </a:rPr>
              <a:t>Limited frequency (LEO)</a:t>
            </a:r>
            <a:endParaRPr/>
          </a:p>
          <a:p>
            <a:pPr marL="120650" marR="0" lvl="0" indent="-120650" algn="l" rtl="0">
              <a:spcBef>
                <a:spcPts val="0"/>
              </a:spcBef>
              <a:spcAft>
                <a:spcPts val="0"/>
              </a:spcAft>
              <a:buClr>
                <a:srgbClr val="BF4F14"/>
              </a:buClr>
              <a:buSzPts val="1800"/>
              <a:buFont typeface="Arial"/>
              <a:buChar char="•"/>
            </a:pPr>
            <a:r>
              <a:rPr lang="en-US" sz="1800">
                <a:solidFill>
                  <a:srgbClr val="BF4F14"/>
                </a:solidFill>
                <a:latin typeface="Arial"/>
                <a:ea typeface="Arial"/>
                <a:cs typeface="Arial"/>
                <a:sym typeface="Arial"/>
              </a:rPr>
              <a:t>Limited vertical resolution</a:t>
            </a:r>
            <a:endParaRPr/>
          </a:p>
        </p:txBody>
      </p:sp>
      <p:sp>
        <p:nvSpPr>
          <p:cNvPr id="257" name="Google Shape;257;g3deeaf3d441_0_252"/>
          <p:cNvSpPr txBox="1"/>
          <p:nvPr/>
        </p:nvSpPr>
        <p:spPr>
          <a:xfrm>
            <a:off x="8120599" y="4657168"/>
            <a:ext cx="2502300" cy="23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78206E"/>
                </a:solidFill>
                <a:latin typeface="Arial"/>
                <a:ea typeface="Arial"/>
                <a:cs typeface="Arial"/>
                <a:sym typeface="Arial"/>
              </a:rPr>
              <a:t>Model</a:t>
            </a:r>
            <a:endParaRPr/>
          </a:p>
          <a:p>
            <a:pPr marL="120650" marR="0" lvl="0" indent="-120650" algn="l" rtl="0">
              <a:spcBef>
                <a:spcPts val="0"/>
              </a:spcBef>
              <a:spcAft>
                <a:spcPts val="0"/>
              </a:spcAft>
              <a:buClr>
                <a:srgbClr val="78206E"/>
              </a:buClr>
              <a:buSzPts val="1800"/>
              <a:buFont typeface="Arial"/>
              <a:buChar char="•"/>
            </a:pPr>
            <a:r>
              <a:rPr lang="en-US" sz="1800">
                <a:solidFill>
                  <a:srgbClr val="78206E"/>
                </a:solidFill>
                <a:latin typeface="Arial"/>
                <a:ea typeface="Arial"/>
                <a:cs typeface="Arial"/>
                <a:sym typeface="Arial"/>
              </a:rPr>
              <a:t>Aerosol emissions, transport, &amp; chemistry</a:t>
            </a:r>
            <a:endParaRPr/>
          </a:p>
          <a:p>
            <a:pPr marL="120650" marR="0" lvl="0" indent="-120650" algn="l" rtl="0">
              <a:spcBef>
                <a:spcPts val="0"/>
              </a:spcBef>
              <a:spcAft>
                <a:spcPts val="0"/>
              </a:spcAft>
              <a:buClr>
                <a:srgbClr val="78206E"/>
              </a:buClr>
              <a:buSzPts val="1800"/>
              <a:buFont typeface="Arial"/>
              <a:buChar char="•"/>
            </a:pPr>
            <a:r>
              <a:rPr lang="en-US" sz="1800">
                <a:solidFill>
                  <a:srgbClr val="78206E"/>
                </a:solidFill>
                <a:latin typeface="Arial"/>
                <a:ea typeface="Arial"/>
                <a:cs typeface="Arial"/>
                <a:sym typeface="Arial"/>
              </a:rPr>
              <a:t>Cloud activation &amp; evolution</a:t>
            </a:r>
            <a:endParaRPr/>
          </a:p>
          <a:p>
            <a:pPr marL="120650" marR="0" lvl="0" indent="-120650" algn="l" rtl="0">
              <a:spcBef>
                <a:spcPts val="0"/>
              </a:spcBef>
              <a:spcAft>
                <a:spcPts val="0"/>
              </a:spcAft>
              <a:buClr>
                <a:srgbClr val="78206E"/>
              </a:buClr>
              <a:buSzPts val="1800"/>
              <a:buFont typeface="Arial"/>
              <a:buChar char="•"/>
            </a:pPr>
            <a:r>
              <a:rPr lang="en-US" sz="1800">
                <a:solidFill>
                  <a:srgbClr val="78206E"/>
                </a:solidFill>
                <a:latin typeface="Arial"/>
                <a:ea typeface="Arial"/>
                <a:cs typeface="Arial"/>
                <a:sym typeface="Arial"/>
              </a:rPr>
              <a:t>Atmospheric dynamics</a:t>
            </a:r>
            <a:endParaRPr/>
          </a:p>
        </p:txBody>
      </p:sp>
      <p:sp>
        <p:nvSpPr>
          <p:cNvPr id="258" name="Google Shape;258;g3deeaf3d441_0_252"/>
          <p:cNvSpPr txBox="1"/>
          <p:nvPr/>
        </p:nvSpPr>
        <p:spPr>
          <a:xfrm>
            <a:off x="120411" y="4225187"/>
            <a:ext cx="3672600" cy="23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3A7D22"/>
                </a:solidFill>
                <a:latin typeface="Arial"/>
                <a:ea typeface="Arial"/>
                <a:cs typeface="Arial"/>
                <a:sym typeface="Arial"/>
              </a:rPr>
              <a:t>Surface</a:t>
            </a:r>
            <a:endParaRPr/>
          </a:p>
          <a:p>
            <a:pPr marL="120650" marR="0" lvl="0" indent="-120650" algn="l" rtl="0">
              <a:spcBef>
                <a:spcPts val="0"/>
              </a:spcBef>
              <a:spcAft>
                <a:spcPts val="0"/>
              </a:spcAft>
              <a:buClr>
                <a:srgbClr val="3A7D22"/>
              </a:buClr>
              <a:buSzPts val="1800"/>
              <a:buFont typeface="Arial"/>
              <a:buChar char="•"/>
            </a:pPr>
            <a:r>
              <a:rPr lang="en-US" sz="1800">
                <a:solidFill>
                  <a:srgbClr val="3A7D22"/>
                </a:solidFill>
                <a:latin typeface="Arial"/>
                <a:ea typeface="Arial"/>
                <a:cs typeface="Arial"/>
                <a:sym typeface="Arial"/>
              </a:rPr>
              <a:t>Limited spatial coverage</a:t>
            </a:r>
            <a:endParaRPr/>
          </a:p>
          <a:p>
            <a:pPr marL="120650" marR="0" lvl="0" indent="-120650" algn="l" rtl="0">
              <a:spcBef>
                <a:spcPts val="0"/>
              </a:spcBef>
              <a:spcAft>
                <a:spcPts val="0"/>
              </a:spcAft>
              <a:buClr>
                <a:srgbClr val="3A7D22"/>
              </a:buClr>
              <a:buSzPts val="1800"/>
              <a:buFont typeface="Arial"/>
              <a:buChar char="•"/>
            </a:pPr>
            <a:r>
              <a:rPr lang="en-US" sz="1800">
                <a:solidFill>
                  <a:srgbClr val="3A7D22"/>
                </a:solidFill>
                <a:latin typeface="Arial"/>
                <a:ea typeface="Arial"/>
                <a:cs typeface="Arial"/>
                <a:sym typeface="Arial"/>
              </a:rPr>
              <a:t>Continuous day/night observation</a:t>
            </a:r>
            <a:endParaRPr/>
          </a:p>
          <a:p>
            <a:pPr marL="120650" marR="0" lvl="0" indent="-120650" algn="l" rtl="0">
              <a:spcBef>
                <a:spcPts val="0"/>
              </a:spcBef>
              <a:spcAft>
                <a:spcPts val="0"/>
              </a:spcAft>
              <a:buClr>
                <a:srgbClr val="3A7D22"/>
              </a:buClr>
              <a:buSzPts val="1800"/>
              <a:buFont typeface="Arial"/>
              <a:buChar char="•"/>
            </a:pPr>
            <a:r>
              <a:rPr lang="en-US" sz="1800">
                <a:solidFill>
                  <a:srgbClr val="3A7D22"/>
                </a:solidFill>
                <a:latin typeface="Arial"/>
                <a:ea typeface="Arial"/>
                <a:cs typeface="Arial"/>
                <a:sym typeface="Arial"/>
              </a:rPr>
              <a:t>Comprehensive in situ composition</a:t>
            </a:r>
            <a:endParaRPr/>
          </a:p>
          <a:p>
            <a:pPr marL="120650" marR="0" lvl="0" indent="-120650" algn="l" rtl="0">
              <a:spcBef>
                <a:spcPts val="0"/>
              </a:spcBef>
              <a:spcAft>
                <a:spcPts val="0"/>
              </a:spcAft>
              <a:buClr>
                <a:srgbClr val="3A7D22"/>
              </a:buClr>
              <a:buSzPts val="1800"/>
              <a:buFont typeface="Arial"/>
              <a:buChar char="•"/>
            </a:pPr>
            <a:r>
              <a:rPr lang="en-US" sz="1800">
                <a:solidFill>
                  <a:srgbClr val="3A7D22"/>
                </a:solidFill>
                <a:latin typeface="Arial"/>
                <a:ea typeface="Arial"/>
                <a:cs typeface="Arial"/>
                <a:sym typeface="Arial"/>
              </a:rPr>
              <a:t>Passive and active                   remote sensing</a:t>
            </a:r>
            <a:endParaRPr/>
          </a:p>
        </p:txBody>
      </p:sp>
      <p:sp>
        <p:nvSpPr>
          <p:cNvPr id="259" name="Google Shape;259;g3deeaf3d441_0_252"/>
          <p:cNvSpPr txBox="1"/>
          <p:nvPr/>
        </p:nvSpPr>
        <p:spPr>
          <a:xfrm>
            <a:off x="182593" y="1654884"/>
            <a:ext cx="4245000" cy="175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1"/>
                </a:solidFill>
                <a:latin typeface="Arial"/>
                <a:ea typeface="Arial"/>
                <a:cs typeface="Arial"/>
                <a:sym typeface="Arial"/>
              </a:rPr>
              <a:t>Airborne</a:t>
            </a:r>
            <a:endParaRPr/>
          </a:p>
          <a:p>
            <a:pPr marL="120650" marR="0" lvl="0" indent="-120650" algn="l" rtl="0">
              <a:spcBef>
                <a:spcPts val="0"/>
              </a:spcBef>
              <a:spcAft>
                <a:spcPts val="0"/>
              </a:spcAft>
              <a:buClr>
                <a:schemeClr val="accent1"/>
              </a:buClr>
              <a:buSzPts val="1800"/>
              <a:buFont typeface="Arial"/>
              <a:buChar char="•"/>
            </a:pPr>
            <a:r>
              <a:rPr lang="en-US" sz="1800">
                <a:solidFill>
                  <a:schemeClr val="accent1"/>
                </a:solidFill>
                <a:latin typeface="Arial"/>
                <a:ea typeface="Arial"/>
                <a:cs typeface="Arial"/>
                <a:sym typeface="Arial"/>
              </a:rPr>
              <a:t>Limited temporal and spatial coverage</a:t>
            </a:r>
            <a:endParaRPr/>
          </a:p>
          <a:p>
            <a:pPr marL="120650" marR="0" lvl="0" indent="-120650" algn="l" rtl="0">
              <a:spcBef>
                <a:spcPts val="0"/>
              </a:spcBef>
              <a:spcAft>
                <a:spcPts val="0"/>
              </a:spcAft>
              <a:buClr>
                <a:schemeClr val="accent1"/>
              </a:buClr>
              <a:buSzPts val="1800"/>
              <a:buFont typeface="Arial"/>
              <a:buChar char="•"/>
            </a:pPr>
            <a:r>
              <a:rPr lang="en-US" sz="1800">
                <a:solidFill>
                  <a:schemeClr val="accent1"/>
                </a:solidFill>
                <a:latin typeface="Arial"/>
                <a:ea typeface="Arial"/>
                <a:cs typeface="Arial"/>
                <a:sym typeface="Arial"/>
              </a:rPr>
              <a:t>Detailed vertical structure</a:t>
            </a:r>
            <a:endParaRPr/>
          </a:p>
          <a:p>
            <a:pPr marL="120650" marR="0" lvl="0" indent="-120650" algn="l" rtl="0">
              <a:spcBef>
                <a:spcPts val="0"/>
              </a:spcBef>
              <a:spcAft>
                <a:spcPts val="0"/>
              </a:spcAft>
              <a:buClr>
                <a:schemeClr val="accent1"/>
              </a:buClr>
              <a:buSzPts val="1800"/>
              <a:buFont typeface="Arial"/>
              <a:buChar char="•"/>
            </a:pPr>
            <a:r>
              <a:rPr lang="en-US" sz="1800">
                <a:solidFill>
                  <a:schemeClr val="accent1"/>
                </a:solidFill>
                <a:latin typeface="Arial"/>
                <a:ea typeface="Arial"/>
                <a:cs typeface="Arial"/>
                <a:sym typeface="Arial"/>
              </a:rPr>
              <a:t>Comprehensive in situ composition</a:t>
            </a:r>
            <a:endParaRPr/>
          </a:p>
          <a:p>
            <a:pPr marL="120650" marR="0" lvl="0" indent="-120650" algn="l" rtl="0">
              <a:spcBef>
                <a:spcPts val="0"/>
              </a:spcBef>
              <a:spcAft>
                <a:spcPts val="0"/>
              </a:spcAft>
              <a:buClr>
                <a:schemeClr val="accent1"/>
              </a:buClr>
              <a:buSzPts val="1800"/>
              <a:buFont typeface="Arial"/>
              <a:buChar char="•"/>
            </a:pPr>
            <a:r>
              <a:rPr lang="en-US" sz="1800">
                <a:solidFill>
                  <a:schemeClr val="accent1"/>
                </a:solidFill>
                <a:latin typeface="Arial"/>
                <a:ea typeface="Arial"/>
                <a:cs typeface="Arial"/>
                <a:sym typeface="Arial"/>
              </a:rPr>
              <a:t>Passive and active remote sensing</a:t>
            </a:r>
            <a:endParaRPr/>
          </a:p>
          <a:p>
            <a:pPr marL="120650" marR="0" lvl="0" indent="-635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60" name="Google Shape;260;g3deeaf3d441_0_252"/>
          <p:cNvSpPr txBox="1"/>
          <p:nvPr/>
        </p:nvSpPr>
        <p:spPr>
          <a:xfrm>
            <a:off x="4153142" y="2635965"/>
            <a:ext cx="3267000" cy="2031900"/>
          </a:xfrm>
          <a:prstGeom prst="rect">
            <a:avLst/>
          </a:prstGeom>
          <a:noFill/>
          <a:ln w="50800" cap="flat" cmpd="sng">
            <a:solidFill>
              <a:srgbClr val="156082"/>
            </a:solidFill>
            <a:prstDash val="solid"/>
            <a:round/>
            <a:headEnd type="none" w="sm" len="sm"/>
            <a:tailEnd type="none" w="sm" len="sm"/>
          </a:ln>
        </p:spPr>
        <p:txBody>
          <a:bodyPr spcFirstLastPara="1" wrap="square" lIns="91425" tIns="45700" rIns="91425" bIns="45700" anchor="t" anchorCtr="0">
            <a:spAutoFit/>
          </a:bodyPr>
          <a:lstStyle/>
          <a:p>
            <a:pPr marL="120650" marR="0" lvl="0" indent="-1206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Satellite calibration/validation</a:t>
            </a:r>
            <a:endParaRPr/>
          </a:p>
          <a:p>
            <a:pPr marL="120650" marR="0" lvl="0" indent="-1206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Algorithm development</a:t>
            </a:r>
            <a:endParaRPr/>
          </a:p>
          <a:p>
            <a:pPr marL="120650" marR="0" lvl="0" indent="-1206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Model error evaluation</a:t>
            </a:r>
            <a:endParaRPr/>
          </a:p>
          <a:p>
            <a:pPr marL="120650" marR="0" lvl="0" indent="-1206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Diagnostic modeling studies</a:t>
            </a:r>
            <a:endParaRPr/>
          </a:p>
          <a:p>
            <a:pPr marL="120650" marR="0" lvl="0" indent="-1206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Correlative information</a:t>
            </a:r>
            <a:endParaRPr/>
          </a:p>
          <a:p>
            <a:pPr marL="120650" marR="0" lvl="0" indent="-1206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Data assimilation</a:t>
            </a:r>
            <a:endParaRPr/>
          </a:p>
          <a:p>
            <a:pPr marL="120650" marR="0" lvl="0" indent="-1206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Small scale process studies</a:t>
            </a:r>
            <a:endParaRPr/>
          </a:p>
        </p:txBody>
      </p:sp>
      <p:cxnSp>
        <p:nvCxnSpPr>
          <p:cNvPr id="261" name="Google Shape;261;g3deeaf3d441_0_252"/>
          <p:cNvCxnSpPr/>
          <p:nvPr/>
        </p:nvCxnSpPr>
        <p:spPr>
          <a:xfrm rot="10800000">
            <a:off x="7473461" y="3663840"/>
            <a:ext cx="746400" cy="0"/>
          </a:xfrm>
          <a:prstGeom prst="straightConnector1">
            <a:avLst/>
          </a:prstGeom>
          <a:noFill/>
          <a:ln w="38100" cap="flat" cmpd="sng">
            <a:solidFill>
              <a:schemeClr val="accent1"/>
            </a:solidFill>
            <a:prstDash val="solid"/>
            <a:miter lim="800000"/>
            <a:headEnd type="triangle" w="med" len="med"/>
            <a:tailEnd type="triangle" w="med" len="med"/>
          </a:ln>
        </p:spPr>
      </p:cxnSp>
      <p:sp>
        <p:nvSpPr>
          <p:cNvPr id="262" name="Google Shape;262;g3deeaf3d441_0_252"/>
          <p:cNvSpPr txBox="1"/>
          <p:nvPr/>
        </p:nvSpPr>
        <p:spPr>
          <a:xfrm>
            <a:off x="-47523" y="6386553"/>
            <a:ext cx="61722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Figure from Jim Crawford, Katie Travis, NASA Langley</a:t>
            </a:r>
            <a:endParaRPr/>
          </a:p>
          <a:p>
            <a:pPr marL="0" marR="0" lvl="0" indent="0" algn="l" rtl="0">
              <a:spcBef>
                <a:spcPts val="0"/>
              </a:spcBef>
              <a:spcAft>
                <a:spcPts val="0"/>
              </a:spcAft>
              <a:buNone/>
            </a:pPr>
            <a:r>
              <a:rPr lang="en-US" sz="1400" b="1">
                <a:solidFill>
                  <a:schemeClr val="dk1"/>
                </a:solidFill>
                <a:latin typeface="Arial"/>
                <a:ea typeface="Arial"/>
                <a:cs typeface="Arial"/>
                <a:sym typeface="Arial"/>
              </a:rPr>
              <a:t>See also “Three-way street”, Kahn et al., </a:t>
            </a:r>
            <a:r>
              <a:rPr lang="en-US" sz="1400" b="1" i="1">
                <a:solidFill>
                  <a:schemeClr val="dk1"/>
                </a:solidFill>
                <a:latin typeface="Arial"/>
                <a:ea typeface="Arial"/>
                <a:cs typeface="Arial"/>
                <a:sym typeface="Arial"/>
              </a:rPr>
              <a:t>Rev. Geophys.</a:t>
            </a:r>
            <a:r>
              <a:rPr lang="en-US" sz="1400" b="1">
                <a:solidFill>
                  <a:schemeClr val="dk1"/>
                </a:solidFill>
                <a:latin typeface="Arial"/>
                <a:ea typeface="Arial"/>
                <a:cs typeface="Arial"/>
                <a:sym typeface="Arial"/>
              </a:rPr>
              <a:t>, 2023</a:t>
            </a:r>
            <a:endParaRPr/>
          </a:p>
        </p:txBody>
      </p:sp>
      <p:sp>
        <p:nvSpPr>
          <p:cNvPr id="263" name="Google Shape;263;g3deeaf3d441_0_252"/>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Modeling</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Orbital</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u="sng">
                <a:solidFill>
                  <a:srgbClr val="FFFF00"/>
                </a:solidFill>
                <a:latin typeface="Libre Baskerville"/>
                <a:ea typeface="Libre Baskerville"/>
                <a:cs typeface="Libre Baskerville"/>
                <a:sym typeface="Libre Baskerville"/>
              </a:rPr>
              <a:t>Suborbital</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cxnSp>
        <p:nvCxnSpPr>
          <p:cNvPr id="264" name="Google Shape;264;g3deeaf3d441_0_252"/>
          <p:cNvCxnSpPr>
            <a:stCxn id="260" idx="0"/>
            <a:endCxn id="249" idx="2"/>
          </p:cNvCxnSpPr>
          <p:nvPr/>
        </p:nvCxnSpPr>
        <p:spPr>
          <a:xfrm rot="10800000">
            <a:off x="5780042" y="1991865"/>
            <a:ext cx="6600" cy="644100"/>
          </a:xfrm>
          <a:prstGeom prst="straightConnector1">
            <a:avLst/>
          </a:prstGeom>
          <a:noFill/>
          <a:ln w="38100" cap="flat" cmpd="sng">
            <a:solidFill>
              <a:schemeClr val="accent1"/>
            </a:solidFill>
            <a:prstDash val="solid"/>
            <a:miter lim="800000"/>
            <a:headEnd type="triangle" w="med" len="med"/>
            <a:tailEnd type="triangle" w="med" len="med"/>
          </a:ln>
        </p:spPr>
      </p:cxnSp>
      <p:cxnSp>
        <p:nvCxnSpPr>
          <p:cNvPr id="265" name="Google Shape;265;g3deeaf3d441_0_252"/>
          <p:cNvCxnSpPr/>
          <p:nvPr/>
        </p:nvCxnSpPr>
        <p:spPr>
          <a:xfrm rot="10800000">
            <a:off x="5793616" y="4615366"/>
            <a:ext cx="6600" cy="644100"/>
          </a:xfrm>
          <a:prstGeom prst="straightConnector1">
            <a:avLst/>
          </a:prstGeom>
          <a:noFill/>
          <a:ln w="38100" cap="flat" cmpd="sng">
            <a:solidFill>
              <a:schemeClr val="accent1"/>
            </a:solidFill>
            <a:prstDash val="solid"/>
            <a:miter lim="800000"/>
            <a:headEnd type="triangle" w="med" len="med"/>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3deeaf3d441_0_274"/>
          <p:cNvSpPr txBox="1">
            <a:spLocks noGrp="1"/>
          </p:cNvSpPr>
          <p:nvPr>
            <p:ph type="title"/>
          </p:nvPr>
        </p:nvSpPr>
        <p:spPr>
          <a:xfrm>
            <a:off x="182593" y="38100"/>
            <a:ext cx="10166100" cy="85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Evolving Scope of Suborbital Campaigns</a:t>
            </a:r>
            <a:endParaRPr/>
          </a:p>
        </p:txBody>
      </p:sp>
      <p:sp>
        <p:nvSpPr>
          <p:cNvPr id="272" name="Google Shape;272;g3deeaf3d441_0_274"/>
          <p:cNvSpPr txBox="1"/>
          <p:nvPr/>
        </p:nvSpPr>
        <p:spPr>
          <a:xfrm>
            <a:off x="411480" y="730878"/>
            <a:ext cx="9856500" cy="59415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Extensive campaign program of record (NASA, NOAA, NSF, DOE, and Int’l Partners)</a:t>
            </a:r>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Evolved from exploratory studies in the 1990s, 2000s to taking a more systematic, statistically-driven approach to science objectives in 2010-2020s.</a:t>
            </a:r>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Earth Venture Suborbital missions, in particular, capture multiple seasons and years.</a:t>
            </a:r>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Most datasets remain underutilized.</a:t>
            </a:r>
            <a:endParaRPr/>
          </a:p>
          <a:p>
            <a:pPr marL="457200" marR="0" lvl="1" indent="0" algn="l" rtl="0">
              <a:spcBef>
                <a:spcPts val="0"/>
              </a:spcBef>
              <a:spcAft>
                <a:spcPts val="0"/>
              </a:spcAft>
              <a:buNone/>
            </a:pPr>
            <a:endParaRPr sz="10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endParaRPr sz="1000" b="0" i="0" u="none" strike="noStrike" cap="none">
              <a:solidFill>
                <a:schemeClr val="dk1"/>
              </a:solidFill>
              <a:latin typeface="Calibri"/>
              <a:ea typeface="Calibri"/>
              <a:cs typeface="Calibri"/>
              <a:sym typeface="Calibri"/>
            </a:endParaRPr>
          </a:p>
          <a:p>
            <a:pPr marL="285750" marR="0" lvl="0" indent="-158750" algn="l" rtl="0">
              <a:spcBef>
                <a:spcPts val="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285750" marR="0" lvl="0" indent="-158750" algn="l" rtl="0">
              <a:spcBef>
                <a:spcPts val="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285750" marR="0" lvl="0" indent="-158750" algn="l" rtl="0">
              <a:spcBef>
                <a:spcPts val="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285750" marR="0" lvl="0" indent="-158750" algn="l" rtl="0">
              <a:spcBef>
                <a:spcPts val="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285750" marR="0" lvl="0" indent="-158750" algn="l" rtl="0">
              <a:spcBef>
                <a:spcPts val="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285750" marR="0" lvl="0" indent="-158750" algn="l" rtl="0">
              <a:spcBef>
                <a:spcPts val="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285750" marR="0" lvl="0" indent="-158750" algn="l" rtl="0">
              <a:spcBef>
                <a:spcPts val="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285750" marR="0" lvl="0" indent="-158750" algn="l" rtl="0">
              <a:spcBef>
                <a:spcPts val="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285750" marR="0" lvl="0" indent="-158750" algn="l" rtl="0">
              <a:spcBef>
                <a:spcPts val="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Extensive list of ground networks and observational campaigns</a:t>
            </a:r>
            <a:endParaRPr sz="1000" b="1">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Opportunities to augment existing networks with additional instruments.</a:t>
            </a:r>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Leverage temporary or mobile ground assets by placing along orbit tracks and during airborne campaigns. ARM mobile facility is a particularly useful asset.</a:t>
            </a:r>
            <a:endParaRPr/>
          </a:p>
        </p:txBody>
      </p:sp>
      <p:sp>
        <p:nvSpPr>
          <p:cNvPr id="273" name="Google Shape;273;g3deeaf3d441_0_274"/>
          <p:cNvSpPr txBox="1"/>
          <p:nvPr/>
        </p:nvSpPr>
        <p:spPr>
          <a:xfrm>
            <a:off x="-16508" y="6550223"/>
            <a:ext cx="3626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Adapted from AOS Suborbital Working Group</a:t>
            </a:r>
            <a:endParaRPr/>
          </a:p>
        </p:txBody>
      </p:sp>
      <p:pic>
        <p:nvPicPr>
          <p:cNvPr id="274" name="Google Shape;274;g3deeaf3d441_0_274"/>
          <p:cNvPicPr preferRelativeResize="0"/>
          <p:nvPr/>
        </p:nvPicPr>
        <p:blipFill rotWithShape="1">
          <a:blip r:embed="rId3">
            <a:alphaModFix/>
          </a:blip>
          <a:srcRect/>
          <a:stretch/>
        </p:blipFill>
        <p:spPr>
          <a:xfrm>
            <a:off x="8705851" y="3036819"/>
            <a:ext cx="1642958" cy="1642958"/>
          </a:xfrm>
          <a:prstGeom prst="rect">
            <a:avLst/>
          </a:prstGeom>
          <a:noFill/>
          <a:ln>
            <a:noFill/>
          </a:ln>
        </p:spPr>
      </p:pic>
      <p:sp>
        <p:nvSpPr>
          <p:cNvPr id="275" name="Google Shape;275;g3deeaf3d441_0_274"/>
          <p:cNvSpPr txBox="1"/>
          <p:nvPr/>
        </p:nvSpPr>
        <p:spPr>
          <a:xfrm>
            <a:off x="411480" y="2394800"/>
            <a:ext cx="8723100" cy="28629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Goals for systematic sampling</a:t>
            </a:r>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Build statistics of repeated, methodically comparable observations that can inform models and remote sensing algorithm development.</a:t>
            </a:r>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Constrain the PDF of real-world variability for aerosol-cloud types &amp; atmospheric regimes (</a:t>
            </a:r>
            <a:r>
              <a:rPr lang="en-US" sz="20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https://science.larc.nasa.gov/mira-wg/</a:t>
            </a:r>
            <a:r>
              <a:rPr lang="en-US" sz="2000" b="0" i="0" u="none" strike="noStrike" cap="none">
                <a:solidFill>
                  <a:schemeClr val="dk1"/>
                </a:solidFill>
                <a:latin typeface="Calibri"/>
                <a:ea typeface="Calibri"/>
                <a:cs typeface="Calibri"/>
                <a:sym typeface="Calibri"/>
              </a:rPr>
              <a:t>).</a:t>
            </a:r>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Quantify sub-grid-scale variability.</a:t>
            </a:r>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Capture seasonality or large dynamic range at a single regional location.</a:t>
            </a:r>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Capture dynamic range or representativeness across different regional locations.</a:t>
            </a:r>
            <a:endParaRPr/>
          </a:p>
        </p:txBody>
      </p:sp>
      <p:sp>
        <p:nvSpPr>
          <p:cNvPr id="276" name="Google Shape;276;g3deeaf3d441_0_274"/>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Modeling</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Orbital</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u="sng">
                <a:solidFill>
                  <a:srgbClr val="FFFF00"/>
                </a:solidFill>
                <a:latin typeface="Libre Baskerville"/>
                <a:ea typeface="Libre Baskerville"/>
                <a:cs typeface="Libre Baskerville"/>
                <a:sym typeface="Libre Baskerville"/>
              </a:rPr>
              <a:t>Suborbital</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3deeaf3d441_0_284"/>
          <p:cNvSpPr txBox="1">
            <a:spLocks noGrp="1"/>
          </p:cNvSpPr>
          <p:nvPr>
            <p:ph type="title"/>
          </p:nvPr>
        </p:nvSpPr>
        <p:spPr>
          <a:xfrm>
            <a:off x="182593" y="97687"/>
            <a:ext cx="10082400" cy="854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Play"/>
              <a:buNone/>
            </a:pPr>
            <a:r>
              <a:rPr lang="en-US" sz="2400"/>
              <a:t>Much aerosol instrument commonality across recent statistically-focused Tropospheric Chemistry, Radiation Sciences, and EV-S airborne campaigns</a:t>
            </a:r>
            <a:endParaRPr/>
          </a:p>
        </p:txBody>
      </p:sp>
      <p:graphicFrame>
        <p:nvGraphicFramePr>
          <p:cNvPr id="282" name="Google Shape;282;g3deeaf3d441_0_284"/>
          <p:cNvGraphicFramePr/>
          <p:nvPr/>
        </p:nvGraphicFramePr>
        <p:xfrm>
          <a:off x="552450" y="932652"/>
          <a:ext cx="9467850" cy="5533470"/>
        </p:xfrm>
        <a:graphic>
          <a:graphicData uri="http://schemas.openxmlformats.org/drawingml/2006/table">
            <a:tbl>
              <a:tblPr>
                <a:noFill/>
                <a:tableStyleId>{2036F329-345F-473D-B63C-6DAF7A03D517}</a:tableStyleId>
              </a:tblPr>
              <a:tblGrid>
                <a:gridCol w="1353275">
                  <a:extLst>
                    <a:ext uri="{9D8B030D-6E8A-4147-A177-3AD203B41FA5}">
                      <a16:colId xmlns:a16="http://schemas.microsoft.com/office/drawing/2014/main" val="20000"/>
                    </a:ext>
                  </a:extLst>
                </a:gridCol>
                <a:gridCol w="703825">
                  <a:extLst>
                    <a:ext uri="{9D8B030D-6E8A-4147-A177-3AD203B41FA5}">
                      <a16:colId xmlns:a16="http://schemas.microsoft.com/office/drawing/2014/main" val="20001"/>
                    </a:ext>
                  </a:extLst>
                </a:gridCol>
                <a:gridCol w="539175">
                  <a:extLst>
                    <a:ext uri="{9D8B030D-6E8A-4147-A177-3AD203B41FA5}">
                      <a16:colId xmlns:a16="http://schemas.microsoft.com/office/drawing/2014/main" val="20002"/>
                    </a:ext>
                  </a:extLst>
                </a:gridCol>
                <a:gridCol w="621500">
                  <a:extLst>
                    <a:ext uri="{9D8B030D-6E8A-4147-A177-3AD203B41FA5}">
                      <a16:colId xmlns:a16="http://schemas.microsoft.com/office/drawing/2014/main" val="20003"/>
                    </a:ext>
                  </a:extLst>
                </a:gridCol>
                <a:gridCol w="621500">
                  <a:extLst>
                    <a:ext uri="{9D8B030D-6E8A-4147-A177-3AD203B41FA5}">
                      <a16:colId xmlns:a16="http://schemas.microsoft.com/office/drawing/2014/main" val="20004"/>
                    </a:ext>
                  </a:extLst>
                </a:gridCol>
                <a:gridCol w="691675">
                  <a:extLst>
                    <a:ext uri="{9D8B030D-6E8A-4147-A177-3AD203B41FA5}">
                      <a16:colId xmlns:a16="http://schemas.microsoft.com/office/drawing/2014/main" val="20005"/>
                    </a:ext>
                  </a:extLst>
                </a:gridCol>
                <a:gridCol w="541300">
                  <a:extLst>
                    <a:ext uri="{9D8B030D-6E8A-4147-A177-3AD203B41FA5}">
                      <a16:colId xmlns:a16="http://schemas.microsoft.com/office/drawing/2014/main" val="20006"/>
                    </a:ext>
                  </a:extLst>
                </a:gridCol>
                <a:gridCol w="593925">
                  <a:extLst>
                    <a:ext uri="{9D8B030D-6E8A-4147-A177-3AD203B41FA5}">
                      <a16:colId xmlns:a16="http://schemas.microsoft.com/office/drawing/2014/main" val="20007"/>
                    </a:ext>
                  </a:extLst>
                </a:gridCol>
                <a:gridCol w="611475">
                  <a:extLst>
                    <a:ext uri="{9D8B030D-6E8A-4147-A177-3AD203B41FA5}">
                      <a16:colId xmlns:a16="http://schemas.microsoft.com/office/drawing/2014/main" val="20008"/>
                    </a:ext>
                  </a:extLst>
                </a:gridCol>
                <a:gridCol w="611475">
                  <a:extLst>
                    <a:ext uri="{9D8B030D-6E8A-4147-A177-3AD203B41FA5}">
                      <a16:colId xmlns:a16="http://schemas.microsoft.com/office/drawing/2014/main" val="20009"/>
                    </a:ext>
                  </a:extLst>
                </a:gridCol>
                <a:gridCol w="611475">
                  <a:extLst>
                    <a:ext uri="{9D8B030D-6E8A-4147-A177-3AD203B41FA5}">
                      <a16:colId xmlns:a16="http://schemas.microsoft.com/office/drawing/2014/main" val="20010"/>
                    </a:ext>
                  </a:extLst>
                </a:gridCol>
                <a:gridCol w="654075">
                  <a:extLst>
                    <a:ext uri="{9D8B030D-6E8A-4147-A177-3AD203B41FA5}">
                      <a16:colId xmlns:a16="http://schemas.microsoft.com/office/drawing/2014/main" val="20011"/>
                    </a:ext>
                  </a:extLst>
                </a:gridCol>
                <a:gridCol w="631525">
                  <a:extLst>
                    <a:ext uri="{9D8B030D-6E8A-4147-A177-3AD203B41FA5}">
                      <a16:colId xmlns:a16="http://schemas.microsoft.com/office/drawing/2014/main" val="20012"/>
                    </a:ext>
                  </a:extLst>
                </a:gridCol>
                <a:gridCol w="681650">
                  <a:extLst>
                    <a:ext uri="{9D8B030D-6E8A-4147-A177-3AD203B41FA5}">
                      <a16:colId xmlns:a16="http://schemas.microsoft.com/office/drawing/2014/main" val="20013"/>
                    </a:ext>
                  </a:extLst>
                </a:gridCol>
              </a:tblGrid>
              <a:tr h="141400">
                <a:tc rowSpan="2">
                  <a:txBody>
                    <a:bodyPr/>
                    <a:lstStyle/>
                    <a:p>
                      <a:pPr marL="0" marR="0" lvl="0" indent="0" algn="l" rtl="0">
                        <a:spcBef>
                          <a:spcPts val="0"/>
                        </a:spcBef>
                        <a:spcAft>
                          <a:spcPts val="0"/>
                        </a:spcAft>
                        <a:buNone/>
                      </a:pPr>
                      <a:r>
                        <a:rPr lang="en-US" sz="800" b="1" i="0" u="none" strike="noStrike" cap="none">
                          <a:solidFill>
                            <a:srgbClr val="000000"/>
                          </a:solidFill>
                          <a:latin typeface="Calibri"/>
                          <a:ea typeface="Calibri"/>
                          <a:cs typeface="Calibri"/>
                          <a:sym typeface="Calibri"/>
                        </a:rPr>
                        <a:t>Measurement Variables</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2024</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2024</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2024</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2020-2022</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2019</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2019</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2015-2018</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2016-2018</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2016-2018</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2016</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2013</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2012</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2011-2014</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48475">
                <a:tc vMerge="1">
                  <a:txBody>
                    <a:bodyPr/>
                    <a:lstStyle/>
                    <a:p>
                      <a:endParaRPr lang="en-US"/>
                    </a:p>
                  </a:txBody>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ARCSIX</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ASIA-AQ</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PACE-PAX</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ACTIVATE</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FIREX-AQ</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CAMP2EX</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NAAMES</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ORACLES</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ATom</a:t>
                      </a:r>
                      <a:endParaRPr sz="800" b="1"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KORUS-AQ</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SEAC4RS</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DC3</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1" i="0" u="none" strike="noStrike" cap="none">
                          <a:solidFill>
                            <a:srgbClr val="000000"/>
                          </a:solidFill>
                          <a:latin typeface="Calibri"/>
                          <a:ea typeface="Calibri"/>
                          <a:cs typeface="Calibri"/>
                          <a:sym typeface="Calibri"/>
                        </a:rPr>
                        <a:t>DISCOVER-AQ</a:t>
                      </a:r>
                      <a:endParaRPr/>
                    </a:p>
                  </a:txBody>
                  <a:tcPr marL="7075" marR="7075" marT="70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82800">
                <a:tc>
                  <a:txBody>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Extinction Coefficient (3-wavelengths)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CRD</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CRD</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24200">
                <a:tc>
                  <a:txBody>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Absorption Coefficient (3-wavelengths)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PSAP + Photoacoustic</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PSAP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24200">
                <a:tc>
                  <a:txBody>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Particle Hygroscopic Growth Factor, f(RH)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Humid Neph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Humid Neph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Humid Neph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Humid Neph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Humid Neph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Humid Neph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Humid Neph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Humid Nephs</a:t>
                      </a: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Humid Neph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Humid Neph + DASH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Humid Neph + DASH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Humid Neph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24200">
                <a:tc>
                  <a:txBody>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Particle Size Distribution</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Calibri"/>
                        <a:buNone/>
                      </a:pPr>
                      <a:r>
                        <a:rPr lang="en-US" sz="800" b="0" i="0" u="none" strike="noStrike" cap="none">
                          <a:solidFill>
                            <a:srgbClr val="000000"/>
                          </a:solidFill>
                          <a:latin typeface="Calibri"/>
                          <a:ea typeface="Calibri"/>
                          <a:cs typeface="Calibri"/>
                          <a:sym typeface="Calibri"/>
                        </a:rPr>
                        <a:t>SMPS, LAS, UHSAS, FIMS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Calibri"/>
                        <a:buNone/>
                      </a:pPr>
                      <a:r>
                        <a:rPr lang="en-US" sz="800" b="0" i="0" u="none" strike="noStrike" cap="none">
                          <a:solidFill>
                            <a:srgbClr val="000000"/>
                          </a:solidFill>
                          <a:latin typeface="Calibri"/>
                          <a:ea typeface="Calibri"/>
                          <a:cs typeface="Calibri"/>
                          <a:sym typeface="Calibri"/>
                        </a:rPr>
                        <a:t>SMPS, LAS, UHSAS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UHSAS, POPS, APS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SMPS, LAS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SMPS, LAS, UHSAS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SMPS, LAS, FIMS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SMPS, LAS, FIMS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SMPS, UHSAS, APS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NMASS, UHSAS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SMPS, UHSAS, APS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SMPS, UHSAS, APS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SMPS, UHSAS, APS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SMPS, UHSAS/LAS, APS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82800">
                <a:tc>
                  <a:txBody>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Particle Composition</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AMS + SP2 + ATOFMS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AMS + SP2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AMS + PILS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AMS + Filters + SP2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AMS + PILS + SP2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AMS + PILS + SP2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AMS + SP2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AMS + SP2 + PALMS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AMS + Filters + SP2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AMS + Filters + SP3</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AMS + Filters + SP2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PILS + SP2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55925">
                <a:tc>
                  <a:txBody>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Particle Scattering Phase Function</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LI-Neph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PI-Neph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PI-Neph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PI-Neph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07"/>
                  </a:ext>
                </a:extLst>
              </a:tr>
              <a:tr h="424200">
                <a:tc>
                  <a:txBody>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Mass Extinction Efficiency</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Calibri"/>
                        <a:buNone/>
                      </a:pPr>
                      <a:r>
                        <a:rPr lang="en-US" sz="800" b="0" i="0" u="none" strike="noStrike" cap="none">
                          <a:solidFill>
                            <a:srgbClr val="000000"/>
                          </a:solidFill>
                          <a:latin typeface="Calibri"/>
                          <a:ea typeface="Calibri"/>
                          <a:cs typeface="Calibri"/>
                          <a:sym typeface="Calibri"/>
                        </a:rPr>
                        <a:t>Neph + PSAP + AMS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Calibri"/>
                        <a:buNone/>
                      </a:pPr>
                      <a:r>
                        <a:rPr lang="en-US" sz="800" b="0" i="0" u="none" strike="noStrike" cap="none">
                          <a:solidFill>
                            <a:srgbClr val="000000"/>
                          </a:solidFill>
                          <a:latin typeface="Calibri"/>
                          <a:ea typeface="Calibri"/>
                          <a:cs typeface="Calibri"/>
                          <a:sym typeface="Calibri"/>
                        </a:rPr>
                        <a:t>Neph + PSAP + AMS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Size + Assumed density</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AMS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AMS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AMS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AMS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Calibri"/>
                        <a:buNone/>
                      </a:pPr>
                      <a:r>
                        <a:rPr lang="en-US" sz="800" b="0" i="0" u="none" strike="noStrike" cap="none">
                          <a:solidFill>
                            <a:srgbClr val="000000"/>
                          </a:solidFill>
                          <a:latin typeface="Calibri"/>
                          <a:ea typeface="Calibri"/>
                          <a:cs typeface="Calibri"/>
                          <a:sym typeface="Calibri"/>
                        </a:rPr>
                        <a:t>Neph + PSAP + AMS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AMS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AMS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AMS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AMS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424200">
                <a:tc>
                  <a:txBody>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Real Refractive Index</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Calibri"/>
                        <a:buNone/>
                      </a:pPr>
                      <a:r>
                        <a:rPr lang="en-US" sz="800" b="0" i="0" u="none" strike="noStrike" cap="none">
                          <a:solidFill>
                            <a:srgbClr val="000000"/>
                          </a:solidFill>
                          <a:latin typeface="Calibri"/>
                          <a:ea typeface="Calibri"/>
                          <a:cs typeface="Calibri"/>
                          <a:sym typeface="Calibri"/>
                        </a:rPr>
                        <a:t>Neph + PSAP + UHSAS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Calibri"/>
                        <a:buNone/>
                      </a:pPr>
                      <a:r>
                        <a:rPr lang="en-US" sz="800" b="0" i="0" u="none" strike="noStrike" cap="none">
                          <a:solidFill>
                            <a:srgbClr val="000000"/>
                          </a:solidFill>
                          <a:latin typeface="Calibri"/>
                          <a:ea typeface="Calibri"/>
                          <a:cs typeface="Calibri"/>
                          <a:sym typeface="Calibri"/>
                        </a:rPr>
                        <a:t>Neph + PSAP + UHSAS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Calibri"/>
                        <a:buNone/>
                      </a:pPr>
                      <a:r>
                        <a:rPr lang="en-US" sz="800" b="0" i="0" u="none" strike="noStrike" cap="none">
                          <a:solidFill>
                            <a:srgbClr val="000000"/>
                          </a:solidFill>
                          <a:latin typeface="Calibri"/>
                          <a:ea typeface="Calibri"/>
                          <a:cs typeface="Calibri"/>
                          <a:sym typeface="Calibri"/>
                        </a:rPr>
                        <a:t>LI-Neph / Neph + PSAP + UHSAS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LAS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LAS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LAS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LAS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Calibri"/>
                        <a:buNone/>
                      </a:pPr>
                      <a:r>
                        <a:rPr lang="en-US" sz="800" b="0" i="0" u="none" strike="noStrike" cap="none">
                          <a:solidFill>
                            <a:srgbClr val="000000"/>
                          </a:solidFill>
                          <a:latin typeface="Calibri"/>
                          <a:ea typeface="Calibri"/>
                          <a:cs typeface="Calibri"/>
                          <a:sym typeface="Calibri"/>
                        </a:rPr>
                        <a:t>Neph + PSAP + UHSAS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LAS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LAS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LAS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Neph + PSAP + LAS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424200">
                <a:tc>
                  <a:txBody>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Trace Gases (CO2, NO2, O3)</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Extensive Chemistry Payload</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LGR, 2B Tech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Extensive Chemistry Payload</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DACOM</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LGR, 2B Tech</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CO</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Extensive Chemistry Payload</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Extensive Chemistry Payload</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Extensive Chemistry Payload</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Extensive Chemistry Payload</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Extensive Chemistry Payload</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424200">
                <a:tc>
                  <a:txBody>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Temperature, Pressure, Relative Humidity</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Calibri"/>
                        <a:buNone/>
                      </a:pPr>
                      <a:r>
                        <a:rPr lang="en-US" sz="800" b="0" i="0" u="none" strike="noStrike" cap="none">
                          <a:solidFill>
                            <a:srgbClr val="000000"/>
                          </a:solidFill>
                          <a:latin typeface="Calibri"/>
                          <a:ea typeface="Calibri"/>
                          <a:cs typeface="Calibri"/>
                          <a:sym typeface="Calibri"/>
                        </a:rPr>
                        <a:t>Static T,P; Hygrometer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Calibri"/>
                        <a:buNone/>
                      </a:pPr>
                      <a:r>
                        <a:rPr lang="en-US" sz="800" b="0" i="0" u="none" strike="noStrike" cap="none">
                          <a:solidFill>
                            <a:srgbClr val="000000"/>
                          </a:solidFill>
                          <a:latin typeface="Calibri"/>
                          <a:ea typeface="Calibri"/>
                          <a:cs typeface="Calibri"/>
                          <a:sym typeface="Calibri"/>
                        </a:rPr>
                        <a:t>Static T,P; Hygrometer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Static T,P; Hygrometer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Static T,P; Hygrometer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Static T,P; Hygrometer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Static T,P; Hygrometer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Static T,P; Hygrometer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Static T,P; Hygrometer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Static T,P; Hygrometer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Static T,P; Hygrometer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Static T,P; Hygrometer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Static T,P; Hygrometer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Static T,P; Hygrometer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41400">
                <a:tc>
                  <a:txBody>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Aircraft Position</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GPS, INS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GPS, INS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GPS, INS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GPS, INS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GPS, INS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GPS, INS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GPS, INS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GPS, INS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GPS, INS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GPS, INS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GPS, INS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GPS, INS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GPS, INS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282800">
                <a:tc>
                  <a:txBody>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Ambient Scattering Phase Function</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 </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13"/>
                  </a:ext>
                </a:extLst>
              </a:tr>
              <a:tr h="282800">
                <a:tc>
                  <a:txBody>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Ambient Extinction (multiple wavelengths)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HALO, MARLi</a:t>
                      </a: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HSRL-2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HSRL-2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HSRL-2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DIAL-HSRL</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HSRL-2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HSRL-1</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HSRL-2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DIAL-HSRL</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DIAL-HSRL</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DIAL-HSRL</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HSRL-2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141400">
                <a:tc>
                  <a:txBody>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Large particle / cloud probe</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FCDP, 2DS, CPI, HVPS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CDP, CPSPD</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PCASP, CAPS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CDP, CAPS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CDP, CPSPD</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PCASP, CPI, HVPS, FCDP</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CDP, CAPS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PCASP, CAPS, 2DS, HVPS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CAPS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CDP, CPSPD</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CDP, CPSPD</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CDP, CPSPD</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CDP, CAPS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141400">
                <a:tc>
                  <a:txBody>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Aerosol Layer Heights</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HALO, MARLi</a:t>
                      </a: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HSRL-2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HSRL-2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HSRL-2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DIAL-HSRL</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HSRL-2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HSRL-1</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HSRL-2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DIAL-HSRL</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DIAL-HSRL</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DIAL-HSRL</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HSRL-2</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r h="141400">
                <a:tc>
                  <a:txBody>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Radiation</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SSFR, BBR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SSFR, BBR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4STAR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SSFR, 4STAR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SSFR, BBR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SSFR, BBR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17"/>
                  </a:ext>
                </a:extLst>
              </a:tr>
              <a:tr h="141400">
                <a:tc>
                  <a:txBody>
                    <a:bodyPr/>
                    <a:lstStyle/>
                    <a:p>
                      <a:pPr marL="0" marR="0" lvl="0" indent="0" algn="l" rtl="0">
                        <a:spcBef>
                          <a:spcPts val="0"/>
                        </a:spcBef>
                        <a:spcAft>
                          <a:spcPts val="0"/>
                        </a:spcAft>
                        <a:buNone/>
                      </a:pPr>
                      <a:r>
                        <a:rPr lang="en-US" sz="800" b="0" i="0" u="none" strike="noStrike" cap="none">
                          <a:solidFill>
                            <a:srgbClr val="000000"/>
                          </a:solidFill>
                          <a:latin typeface="Calibri"/>
                          <a:ea typeface="Calibri"/>
                          <a:cs typeface="Calibri"/>
                          <a:sym typeface="Calibri"/>
                        </a:rPr>
                        <a:t>Cloud Radar</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APR-3</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APR3</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800" b="0" i="0" u="none" strike="noStrike" cap="none">
                          <a:solidFill>
                            <a:srgbClr val="000000"/>
                          </a:solidFill>
                          <a:latin typeface="Calibri"/>
                          <a:ea typeface="Calibri"/>
                          <a:cs typeface="Calibri"/>
                          <a:sym typeface="Calibri"/>
                        </a:rPr>
                        <a:t>APR3</a:t>
                      </a:r>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800" b="0" i="0" u="none" strike="noStrike" cap="none">
                        <a:solidFill>
                          <a:srgbClr val="000000"/>
                        </a:solidFill>
                        <a:latin typeface="Calibri"/>
                        <a:ea typeface="Calibri"/>
                        <a:cs typeface="Calibri"/>
                        <a:sym typeface="Calibri"/>
                      </a:endParaRPr>
                    </a:p>
                  </a:txBody>
                  <a:tcPr marL="7075" marR="7075" marT="707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extLst>
                  <a:ext uri="{0D108BD9-81ED-4DB2-BD59-A6C34878D82A}">
                    <a16:rowId xmlns:a16="http://schemas.microsoft.com/office/drawing/2014/main" val="10018"/>
                  </a:ext>
                </a:extLst>
              </a:tr>
            </a:tbl>
          </a:graphicData>
        </a:graphic>
      </p:graphicFrame>
      <p:sp>
        <p:nvSpPr>
          <p:cNvPr id="283" name="Google Shape;283;g3deeaf3d441_0_284"/>
          <p:cNvSpPr txBox="1"/>
          <p:nvPr/>
        </p:nvSpPr>
        <p:spPr>
          <a:xfrm>
            <a:off x="-16508" y="6550223"/>
            <a:ext cx="3626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Adapted from AOS Suborbital Working Group</a:t>
            </a:r>
            <a:endParaRPr/>
          </a:p>
        </p:txBody>
      </p:sp>
      <p:sp>
        <p:nvSpPr>
          <p:cNvPr id="284" name="Google Shape;284;g3deeaf3d441_0_284"/>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Modeling</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Orbital</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u="sng">
                <a:solidFill>
                  <a:srgbClr val="FFFF00"/>
                </a:solidFill>
                <a:latin typeface="Libre Baskerville"/>
                <a:ea typeface="Libre Baskerville"/>
                <a:cs typeface="Libre Baskerville"/>
                <a:sym typeface="Libre Baskerville"/>
              </a:rPr>
              <a:t>Suborbital</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3d5c9d344d1_2_56"/>
          <p:cNvSpPr/>
          <p:nvPr/>
        </p:nvSpPr>
        <p:spPr>
          <a:xfrm>
            <a:off x="129925" y="4427100"/>
            <a:ext cx="10323300" cy="2430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102" name="Google Shape;102;g3d5c9d344d1_2_56"/>
          <p:cNvPicPr preferRelativeResize="0"/>
          <p:nvPr/>
        </p:nvPicPr>
        <p:blipFill rotWithShape="1">
          <a:blip r:embed="rId3">
            <a:alphaModFix/>
          </a:blip>
          <a:srcRect/>
          <a:stretch/>
        </p:blipFill>
        <p:spPr>
          <a:xfrm>
            <a:off x="390726" y="455176"/>
            <a:ext cx="2748925" cy="2748925"/>
          </a:xfrm>
          <a:prstGeom prst="rect">
            <a:avLst/>
          </a:prstGeom>
          <a:noFill/>
          <a:ln>
            <a:noFill/>
          </a:ln>
        </p:spPr>
      </p:pic>
      <p:sp>
        <p:nvSpPr>
          <p:cNvPr id="103" name="Google Shape;103;g3d5c9d344d1_2_56"/>
          <p:cNvSpPr txBox="1"/>
          <p:nvPr/>
        </p:nvSpPr>
        <p:spPr>
          <a:xfrm>
            <a:off x="5836198" y="4787275"/>
            <a:ext cx="43326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04" name="Google Shape;104;g3d5c9d344d1_2_56"/>
          <p:cNvSpPr txBox="1"/>
          <p:nvPr/>
        </p:nvSpPr>
        <p:spPr>
          <a:xfrm>
            <a:off x="1382725" y="4657488"/>
            <a:ext cx="7817700" cy="169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Libre Baskerville"/>
                <a:ea typeface="Libre Baskerville"/>
                <a:cs typeface="Libre Baskerville"/>
                <a:sym typeface="Libre Baskerville"/>
              </a:rPr>
              <a:t>Compiled list of your aerosol / cloud science questions for this meeting</a:t>
            </a:r>
            <a:endParaRPr sz="1800" b="0"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Libre Baskerville"/>
                <a:ea typeface="Libre Baskerville"/>
                <a:cs typeface="Libre Baskerville"/>
                <a:sym typeface="Libre Baskerville"/>
              </a:rPr>
              <a:t>Please add comments online with your name</a:t>
            </a:r>
            <a:r>
              <a:rPr lang="en-US" sz="1800">
                <a:solidFill>
                  <a:schemeClr val="dk2"/>
                </a:solidFill>
                <a:latin typeface="Libre Baskerville"/>
                <a:ea typeface="Libre Baskerville"/>
                <a:cs typeface="Libre Baskerville"/>
                <a:sym typeface="Libre Baskerville"/>
              </a:rPr>
              <a:t> today</a:t>
            </a:r>
            <a:endParaRPr sz="1800" b="0" i="0" u="none" strike="noStrike" cap="none">
              <a:solidFill>
                <a:schemeClr val="dk1"/>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1600"/>
              <a:buFont typeface="Arial"/>
              <a:buNone/>
            </a:pPr>
            <a:r>
              <a:rPr lang="en-US" sz="1600" b="0" i="1" u="none" strike="noStrike" cap="none">
                <a:solidFill>
                  <a:schemeClr val="dk2"/>
                </a:solidFill>
                <a:latin typeface="Libre Baskerville"/>
                <a:ea typeface="Libre Baskerville"/>
                <a:cs typeface="Libre Baskerville"/>
                <a:sym typeface="Libre Baskerville"/>
              </a:rPr>
              <a:t>https://docs.google.com/document/d/16pj5mYW3yAnynjTShOnfh9L7JW6HLTaWzHNyL5xf21o/edit?usp=sharing</a:t>
            </a:r>
            <a:endParaRPr sz="1800" b="0" i="1" u="none" strike="noStrike" cap="none">
              <a:solidFill>
                <a:schemeClr val="dk2"/>
              </a:solidFill>
              <a:latin typeface="Libre Baskerville"/>
              <a:ea typeface="Libre Baskerville"/>
              <a:cs typeface="Libre Baskerville"/>
              <a:sym typeface="Libre Baskerville"/>
            </a:endParaRPr>
          </a:p>
        </p:txBody>
      </p:sp>
      <p:sp>
        <p:nvSpPr>
          <p:cNvPr id="105" name="Google Shape;105;g3d5c9d344d1_2_56"/>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u="sng" strike="noStrike" cap="none">
                <a:solidFill>
                  <a:srgbClr val="FFFF00"/>
                </a:solidFill>
                <a:latin typeface="Libre Baskerville"/>
                <a:ea typeface="Libre Baskerville"/>
                <a:cs typeface="Libre Baskerville"/>
                <a:sym typeface="Libre Baskerville"/>
              </a:rPr>
              <a:t>Intro</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Modeling</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Suborbital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106" name="Google Shape;106;g3d5c9d344d1_2_56"/>
          <p:cNvPicPr preferRelativeResize="0"/>
          <p:nvPr/>
        </p:nvPicPr>
        <p:blipFill>
          <a:blip r:embed="rId4">
            <a:alphaModFix/>
          </a:blip>
          <a:stretch>
            <a:fillRect/>
          </a:stretch>
        </p:blipFill>
        <p:spPr>
          <a:xfrm>
            <a:off x="3369875" y="743200"/>
            <a:ext cx="7049201" cy="220132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g3deeaf3d441_0_291" descr="Water next to the ocean&#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91" name="Google Shape;291;g3deeaf3d441_0_291"/>
          <p:cNvSpPr/>
          <p:nvPr/>
        </p:nvSpPr>
        <p:spPr>
          <a:xfrm>
            <a:off x="1600200" y="3886199"/>
            <a:ext cx="827400" cy="762000"/>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92" name="Google Shape;292;g3deeaf3d441_0_291"/>
          <p:cNvSpPr txBox="1"/>
          <p:nvPr/>
        </p:nvSpPr>
        <p:spPr>
          <a:xfrm>
            <a:off x="3740701" y="826392"/>
            <a:ext cx="1023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1800"/>
              <a:buFont typeface="Calibri"/>
              <a:buNone/>
            </a:pPr>
            <a:r>
              <a:rPr lang="en-US" sz="1800" b="0" i="0" u="none" strike="noStrike" cap="none">
                <a:solidFill>
                  <a:srgbClr val="FFC000"/>
                </a:solidFill>
                <a:latin typeface="Calibri"/>
                <a:ea typeface="Calibri"/>
                <a:cs typeface="Calibri"/>
                <a:sym typeface="Calibri"/>
              </a:rPr>
              <a:t>NAAMES</a:t>
            </a:r>
            <a:endParaRPr/>
          </a:p>
        </p:txBody>
      </p:sp>
      <p:sp>
        <p:nvSpPr>
          <p:cNvPr id="293" name="Google Shape;293;g3deeaf3d441_0_291"/>
          <p:cNvSpPr/>
          <p:nvPr/>
        </p:nvSpPr>
        <p:spPr>
          <a:xfrm>
            <a:off x="10406744" y="2579913"/>
            <a:ext cx="740100" cy="663900"/>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94" name="Google Shape;294;g3deeaf3d441_0_291"/>
          <p:cNvSpPr txBox="1"/>
          <p:nvPr/>
        </p:nvSpPr>
        <p:spPr>
          <a:xfrm>
            <a:off x="11119094" y="2590578"/>
            <a:ext cx="1023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1800"/>
              <a:buFont typeface="Calibri"/>
              <a:buNone/>
            </a:pPr>
            <a:r>
              <a:rPr lang="en-US" sz="1800" b="0" i="0" u="none" strike="noStrike" cap="none">
                <a:solidFill>
                  <a:srgbClr val="FFC000"/>
                </a:solidFill>
                <a:latin typeface="Calibri"/>
                <a:ea typeface="Calibri"/>
                <a:cs typeface="Calibri"/>
                <a:sym typeface="Calibri"/>
              </a:rPr>
              <a:t>CAMPEX</a:t>
            </a:r>
            <a:endParaRPr/>
          </a:p>
        </p:txBody>
      </p:sp>
      <p:sp>
        <p:nvSpPr>
          <p:cNvPr id="295" name="Google Shape;295;g3deeaf3d441_0_291"/>
          <p:cNvSpPr/>
          <p:nvPr/>
        </p:nvSpPr>
        <p:spPr>
          <a:xfrm>
            <a:off x="5203372" y="3320533"/>
            <a:ext cx="827400" cy="652500"/>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96" name="Google Shape;296;g3deeaf3d441_0_291"/>
          <p:cNvSpPr txBox="1"/>
          <p:nvPr/>
        </p:nvSpPr>
        <p:spPr>
          <a:xfrm>
            <a:off x="5138058" y="3005239"/>
            <a:ext cx="1023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1800"/>
              <a:buFont typeface="Calibri"/>
              <a:buNone/>
            </a:pPr>
            <a:r>
              <a:rPr lang="en-US" sz="1800" b="0" i="0" u="none" strike="noStrike" cap="none">
                <a:solidFill>
                  <a:srgbClr val="FFC000"/>
                </a:solidFill>
                <a:latin typeface="Calibri"/>
                <a:ea typeface="Calibri"/>
                <a:cs typeface="Calibri"/>
                <a:sym typeface="Calibri"/>
              </a:rPr>
              <a:t>ORACLES</a:t>
            </a:r>
            <a:endParaRPr/>
          </a:p>
        </p:txBody>
      </p:sp>
      <p:sp>
        <p:nvSpPr>
          <p:cNvPr id="297" name="Google Shape;297;g3deeaf3d441_0_291"/>
          <p:cNvSpPr/>
          <p:nvPr/>
        </p:nvSpPr>
        <p:spPr>
          <a:xfrm>
            <a:off x="1600200" y="3886199"/>
            <a:ext cx="827400" cy="762000"/>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98" name="Google Shape;298;g3deeaf3d441_0_291"/>
          <p:cNvSpPr txBox="1"/>
          <p:nvPr/>
        </p:nvSpPr>
        <p:spPr>
          <a:xfrm>
            <a:off x="1502228" y="3589128"/>
            <a:ext cx="1023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1800"/>
              <a:buFont typeface="Calibri"/>
              <a:buNone/>
            </a:pPr>
            <a:r>
              <a:rPr lang="en-US" sz="1800" b="0" i="0" u="none" strike="noStrike" cap="none">
                <a:solidFill>
                  <a:srgbClr val="FFC000"/>
                </a:solidFill>
                <a:latin typeface="Calibri"/>
                <a:ea typeface="Calibri"/>
                <a:cs typeface="Calibri"/>
                <a:sym typeface="Calibri"/>
              </a:rPr>
              <a:t>VOCALS</a:t>
            </a:r>
            <a:endParaRPr/>
          </a:p>
        </p:txBody>
      </p:sp>
      <p:sp>
        <p:nvSpPr>
          <p:cNvPr id="299" name="Google Shape;299;g3deeaf3d441_0_291"/>
          <p:cNvSpPr/>
          <p:nvPr/>
        </p:nvSpPr>
        <p:spPr>
          <a:xfrm>
            <a:off x="3243637" y="779853"/>
            <a:ext cx="550500" cy="906600"/>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0" name="Google Shape;300;g3deeaf3d441_0_291"/>
          <p:cNvSpPr txBox="1"/>
          <p:nvPr/>
        </p:nvSpPr>
        <p:spPr>
          <a:xfrm>
            <a:off x="750263" y="980587"/>
            <a:ext cx="1523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1800"/>
              <a:buFont typeface="Calibri"/>
              <a:buNone/>
            </a:pPr>
            <a:r>
              <a:rPr lang="en-US" sz="1800" b="0" i="0" u="none" strike="noStrike" cap="none">
                <a:solidFill>
                  <a:srgbClr val="FFC000"/>
                </a:solidFill>
                <a:latin typeface="Calibri"/>
                <a:ea typeface="Calibri"/>
                <a:cs typeface="Calibri"/>
                <a:sym typeface="Calibri"/>
              </a:rPr>
              <a:t>DC3/SEAC4RS</a:t>
            </a:r>
            <a:endParaRPr/>
          </a:p>
        </p:txBody>
      </p:sp>
      <p:sp>
        <p:nvSpPr>
          <p:cNvPr id="301" name="Google Shape;301;g3deeaf3d441_0_291"/>
          <p:cNvSpPr/>
          <p:nvPr/>
        </p:nvSpPr>
        <p:spPr>
          <a:xfrm>
            <a:off x="1270535" y="2741547"/>
            <a:ext cx="231600" cy="511800"/>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2" name="Google Shape;302;g3deeaf3d441_0_291"/>
          <p:cNvSpPr txBox="1"/>
          <p:nvPr/>
        </p:nvSpPr>
        <p:spPr>
          <a:xfrm>
            <a:off x="589262" y="2799669"/>
            <a:ext cx="7029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C000"/>
              </a:buClr>
              <a:buSzPts val="1800"/>
              <a:buFont typeface="Calibri"/>
              <a:buNone/>
            </a:pPr>
            <a:r>
              <a:rPr lang="en-US" sz="1800" b="0" i="0" u="none" strike="noStrike" cap="none">
                <a:solidFill>
                  <a:srgbClr val="FFC000"/>
                </a:solidFill>
                <a:latin typeface="Calibri"/>
                <a:ea typeface="Calibri"/>
                <a:cs typeface="Calibri"/>
                <a:sym typeface="Calibri"/>
              </a:rPr>
              <a:t>EPIC</a:t>
            </a:r>
            <a:endParaRPr/>
          </a:p>
        </p:txBody>
      </p:sp>
      <p:sp>
        <p:nvSpPr>
          <p:cNvPr id="303" name="Google Shape;303;g3deeaf3d441_0_291"/>
          <p:cNvSpPr/>
          <p:nvPr/>
        </p:nvSpPr>
        <p:spPr>
          <a:xfrm>
            <a:off x="2422531" y="1527601"/>
            <a:ext cx="253200" cy="282900"/>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4" name="Google Shape;304;g3deeaf3d441_0_291"/>
          <p:cNvSpPr txBox="1"/>
          <p:nvPr/>
        </p:nvSpPr>
        <p:spPr>
          <a:xfrm>
            <a:off x="2634341" y="1527601"/>
            <a:ext cx="702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1800"/>
              <a:buFont typeface="Calibri"/>
              <a:buNone/>
            </a:pPr>
            <a:r>
              <a:rPr lang="en-US" sz="1800" b="0" i="0" u="none" strike="noStrike" cap="none">
                <a:solidFill>
                  <a:srgbClr val="FFC000"/>
                </a:solidFill>
                <a:latin typeface="Calibri"/>
                <a:ea typeface="Calibri"/>
                <a:cs typeface="Calibri"/>
                <a:sym typeface="Calibri"/>
              </a:rPr>
              <a:t>TCAP</a:t>
            </a:r>
            <a:endParaRPr/>
          </a:p>
        </p:txBody>
      </p:sp>
      <p:sp>
        <p:nvSpPr>
          <p:cNvPr id="305" name="Google Shape;305;g3deeaf3d441_0_291"/>
          <p:cNvSpPr/>
          <p:nvPr/>
        </p:nvSpPr>
        <p:spPr>
          <a:xfrm>
            <a:off x="4510662" y="1686500"/>
            <a:ext cx="253200" cy="282900"/>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6" name="Google Shape;306;g3deeaf3d441_0_291"/>
          <p:cNvSpPr txBox="1"/>
          <p:nvPr/>
        </p:nvSpPr>
        <p:spPr>
          <a:xfrm>
            <a:off x="3862705" y="1937569"/>
            <a:ext cx="1023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1800"/>
              <a:buFont typeface="Calibri"/>
              <a:buNone/>
            </a:pPr>
            <a:r>
              <a:rPr lang="en-US" sz="1800" b="0" i="0" u="none" strike="noStrike" cap="none">
                <a:solidFill>
                  <a:srgbClr val="FFC000"/>
                </a:solidFill>
                <a:latin typeface="Calibri"/>
                <a:ea typeface="Calibri"/>
                <a:cs typeface="Calibri"/>
                <a:sym typeface="Calibri"/>
              </a:rPr>
              <a:t>ACE-ENA</a:t>
            </a:r>
            <a:endParaRPr/>
          </a:p>
        </p:txBody>
      </p:sp>
      <p:sp>
        <p:nvSpPr>
          <p:cNvPr id="307" name="Google Shape;307;g3deeaf3d441_0_291"/>
          <p:cNvSpPr/>
          <p:nvPr/>
        </p:nvSpPr>
        <p:spPr>
          <a:xfrm>
            <a:off x="11603256" y="5029999"/>
            <a:ext cx="597600" cy="1534500"/>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8" name="Google Shape;308;g3deeaf3d441_0_291"/>
          <p:cNvSpPr txBox="1"/>
          <p:nvPr/>
        </p:nvSpPr>
        <p:spPr>
          <a:xfrm>
            <a:off x="10410201" y="4951507"/>
            <a:ext cx="1220400" cy="6465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C000"/>
              </a:buClr>
              <a:buSzPts val="1800"/>
              <a:buFont typeface="Calibri"/>
              <a:buNone/>
            </a:pPr>
            <a:r>
              <a:rPr lang="en-US" sz="1800" b="0" i="0" u="none" strike="noStrike" cap="none">
                <a:solidFill>
                  <a:srgbClr val="FFC000"/>
                </a:solidFill>
                <a:latin typeface="Calibri"/>
                <a:ea typeface="Calibri"/>
                <a:cs typeface="Calibri"/>
                <a:sym typeface="Calibri"/>
              </a:rPr>
              <a:t>SOCRATES/ MARCUS</a:t>
            </a:r>
            <a:endParaRPr/>
          </a:p>
        </p:txBody>
      </p:sp>
      <p:sp>
        <p:nvSpPr>
          <p:cNvPr id="309" name="Google Shape;309;g3deeaf3d441_0_291"/>
          <p:cNvSpPr/>
          <p:nvPr/>
        </p:nvSpPr>
        <p:spPr>
          <a:xfrm>
            <a:off x="2036986" y="1645864"/>
            <a:ext cx="262500" cy="251100"/>
          </a:xfrm>
          <a:prstGeom prst="star5">
            <a:avLst>
              <a:gd name="adj" fmla="val 19098"/>
              <a:gd name="hf" fmla="val 105146"/>
              <a:gd name="vf" fmla="val 110557"/>
            </a:avLst>
          </a:prstGeom>
          <a:solidFill>
            <a:schemeClr val="accent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0" name="Google Shape;310;g3deeaf3d441_0_291"/>
          <p:cNvSpPr/>
          <p:nvPr/>
        </p:nvSpPr>
        <p:spPr>
          <a:xfrm>
            <a:off x="1239680" y="1984395"/>
            <a:ext cx="262500" cy="251100"/>
          </a:xfrm>
          <a:prstGeom prst="star5">
            <a:avLst>
              <a:gd name="adj" fmla="val 19098"/>
              <a:gd name="hf" fmla="val 105146"/>
              <a:gd name="vf" fmla="val 110557"/>
            </a:avLst>
          </a:prstGeom>
          <a:solidFill>
            <a:schemeClr val="accent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1" name="Google Shape;311;g3deeaf3d441_0_291"/>
          <p:cNvSpPr/>
          <p:nvPr/>
        </p:nvSpPr>
        <p:spPr>
          <a:xfrm>
            <a:off x="903512" y="1737923"/>
            <a:ext cx="262500" cy="251100"/>
          </a:xfrm>
          <a:prstGeom prst="star5">
            <a:avLst>
              <a:gd name="adj" fmla="val 19098"/>
              <a:gd name="hf" fmla="val 105146"/>
              <a:gd name="vf" fmla="val 110557"/>
            </a:avLst>
          </a:prstGeom>
          <a:solidFill>
            <a:schemeClr val="accent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2" name="Google Shape;312;g3deeaf3d441_0_291"/>
          <p:cNvSpPr/>
          <p:nvPr/>
        </p:nvSpPr>
        <p:spPr>
          <a:xfrm>
            <a:off x="185712" y="1669017"/>
            <a:ext cx="262500" cy="251100"/>
          </a:xfrm>
          <a:prstGeom prst="star5">
            <a:avLst>
              <a:gd name="adj" fmla="val 19098"/>
              <a:gd name="hf" fmla="val 105146"/>
              <a:gd name="vf" fmla="val 110557"/>
            </a:avLst>
          </a:prstGeom>
          <a:solidFill>
            <a:schemeClr val="accent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3" name="Google Shape;313;g3deeaf3d441_0_291"/>
          <p:cNvSpPr txBox="1"/>
          <p:nvPr/>
        </p:nvSpPr>
        <p:spPr>
          <a:xfrm>
            <a:off x="12845" y="2140115"/>
            <a:ext cx="1523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1800"/>
              <a:buFont typeface="Calibri"/>
              <a:buNone/>
            </a:pPr>
            <a:r>
              <a:rPr lang="en-US" sz="1800" b="0" i="0" u="none" strike="noStrike" cap="none">
                <a:solidFill>
                  <a:srgbClr val="FFC000"/>
                </a:solidFill>
                <a:latin typeface="Calibri"/>
                <a:ea typeface="Calibri"/>
                <a:cs typeface="Calibri"/>
                <a:sym typeface="Calibri"/>
              </a:rPr>
              <a:t>DISCOVER-AQ</a:t>
            </a:r>
            <a:endParaRPr/>
          </a:p>
        </p:txBody>
      </p:sp>
      <p:sp>
        <p:nvSpPr>
          <p:cNvPr id="314" name="Google Shape;314;g3deeaf3d441_0_291"/>
          <p:cNvSpPr/>
          <p:nvPr/>
        </p:nvSpPr>
        <p:spPr>
          <a:xfrm>
            <a:off x="185712" y="1294656"/>
            <a:ext cx="1849800" cy="891900"/>
          </a:xfrm>
          <a:prstGeom prst="roundRect">
            <a:avLst>
              <a:gd name="adj" fmla="val 16667"/>
            </a:avLst>
          </a:prstGeom>
          <a:no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5" name="Google Shape;315;g3deeaf3d441_0_291"/>
          <p:cNvSpPr/>
          <p:nvPr/>
        </p:nvSpPr>
        <p:spPr>
          <a:xfrm>
            <a:off x="1398076" y="169620"/>
            <a:ext cx="611100" cy="394800"/>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6" name="Google Shape;316;g3deeaf3d441_0_291"/>
          <p:cNvSpPr txBox="1"/>
          <p:nvPr/>
        </p:nvSpPr>
        <p:spPr>
          <a:xfrm>
            <a:off x="403120" y="-30692"/>
            <a:ext cx="1136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1800"/>
              <a:buFont typeface="Calibri"/>
              <a:buNone/>
            </a:pPr>
            <a:r>
              <a:rPr lang="en-US" sz="1800" b="0" i="0" u="none" strike="noStrike" cap="none">
                <a:solidFill>
                  <a:srgbClr val="FFC000"/>
                </a:solidFill>
                <a:latin typeface="Calibri"/>
                <a:ea typeface="Calibri"/>
                <a:cs typeface="Calibri"/>
                <a:sym typeface="Calibri"/>
              </a:rPr>
              <a:t>NETCARE</a:t>
            </a:r>
            <a:endParaRPr/>
          </a:p>
        </p:txBody>
      </p:sp>
      <p:sp>
        <p:nvSpPr>
          <p:cNvPr id="317" name="Google Shape;317;g3deeaf3d441_0_291"/>
          <p:cNvSpPr txBox="1"/>
          <p:nvPr/>
        </p:nvSpPr>
        <p:spPr>
          <a:xfrm>
            <a:off x="3028331" y="169731"/>
            <a:ext cx="13863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1800"/>
              <a:buFont typeface="Calibri"/>
              <a:buNone/>
            </a:pPr>
            <a:r>
              <a:rPr lang="en-US" sz="1800" i="0" u="none" strike="noStrike" cap="none">
                <a:solidFill>
                  <a:srgbClr val="FFC000"/>
                </a:solidFill>
                <a:latin typeface="Calibri"/>
                <a:ea typeface="Calibri"/>
                <a:cs typeface="Calibri"/>
                <a:sym typeface="Calibri"/>
              </a:rPr>
              <a:t>ARCSIX</a:t>
            </a:r>
            <a:endParaRPr/>
          </a:p>
        </p:txBody>
      </p:sp>
      <p:sp>
        <p:nvSpPr>
          <p:cNvPr id="318" name="Google Shape;318;g3deeaf3d441_0_291"/>
          <p:cNvSpPr/>
          <p:nvPr/>
        </p:nvSpPr>
        <p:spPr>
          <a:xfrm>
            <a:off x="2762866" y="1"/>
            <a:ext cx="3267900" cy="215700"/>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9" name="Google Shape;319;g3deeaf3d441_0_291"/>
          <p:cNvSpPr/>
          <p:nvPr/>
        </p:nvSpPr>
        <p:spPr>
          <a:xfrm>
            <a:off x="10825672" y="1676319"/>
            <a:ext cx="253200" cy="319800"/>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0" name="Google Shape;320;g3deeaf3d441_0_291"/>
          <p:cNvSpPr txBox="1"/>
          <p:nvPr/>
        </p:nvSpPr>
        <p:spPr>
          <a:xfrm>
            <a:off x="10265229" y="1276532"/>
            <a:ext cx="1338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1800"/>
              <a:buFont typeface="Calibri"/>
              <a:buNone/>
            </a:pPr>
            <a:r>
              <a:rPr lang="en-US" sz="1800" b="0" i="0" u="none" strike="noStrike" cap="none">
                <a:solidFill>
                  <a:srgbClr val="FFC000"/>
                </a:solidFill>
                <a:latin typeface="Calibri"/>
                <a:ea typeface="Calibri"/>
                <a:cs typeface="Calibri"/>
                <a:sym typeface="Calibri"/>
              </a:rPr>
              <a:t>KORUS-AQ</a:t>
            </a:r>
            <a:endParaRPr/>
          </a:p>
        </p:txBody>
      </p:sp>
      <p:sp>
        <p:nvSpPr>
          <p:cNvPr id="321" name="Google Shape;321;g3deeaf3d441_0_291"/>
          <p:cNvSpPr/>
          <p:nvPr/>
        </p:nvSpPr>
        <p:spPr>
          <a:xfrm>
            <a:off x="2177364" y="1749574"/>
            <a:ext cx="253200" cy="282900"/>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2" name="Google Shape;322;g3deeaf3d441_0_291"/>
          <p:cNvSpPr txBox="1"/>
          <p:nvPr/>
        </p:nvSpPr>
        <p:spPr>
          <a:xfrm>
            <a:off x="2240651" y="1997247"/>
            <a:ext cx="1096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1800"/>
              <a:buFont typeface="Calibri"/>
              <a:buNone/>
            </a:pPr>
            <a:r>
              <a:rPr lang="en-US" sz="1800" b="0" i="0" u="none" strike="noStrike" cap="none">
                <a:solidFill>
                  <a:srgbClr val="FFC000"/>
                </a:solidFill>
                <a:latin typeface="Calibri"/>
                <a:ea typeface="Calibri"/>
                <a:cs typeface="Calibri"/>
                <a:sym typeface="Calibri"/>
              </a:rPr>
              <a:t>ACTIVATE</a:t>
            </a:r>
            <a:endParaRPr/>
          </a:p>
        </p:txBody>
      </p:sp>
      <p:sp>
        <p:nvSpPr>
          <p:cNvPr id="323" name="Google Shape;323;g3deeaf3d441_0_291"/>
          <p:cNvSpPr/>
          <p:nvPr/>
        </p:nvSpPr>
        <p:spPr>
          <a:xfrm>
            <a:off x="200042" y="1291442"/>
            <a:ext cx="629700" cy="676200"/>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4" name="Google Shape;324;g3deeaf3d441_0_291"/>
          <p:cNvSpPr txBox="1"/>
          <p:nvPr/>
        </p:nvSpPr>
        <p:spPr>
          <a:xfrm>
            <a:off x="759484" y="1228049"/>
            <a:ext cx="1523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1800"/>
              <a:buFont typeface="Calibri"/>
              <a:buNone/>
            </a:pPr>
            <a:r>
              <a:rPr lang="en-US" sz="1800" b="0" i="0" u="none" strike="noStrike" cap="none">
                <a:solidFill>
                  <a:srgbClr val="FFC000"/>
                </a:solidFill>
                <a:latin typeface="Calibri"/>
                <a:ea typeface="Calibri"/>
                <a:cs typeface="Calibri"/>
                <a:sym typeface="Calibri"/>
              </a:rPr>
              <a:t>FIREX-AQ</a:t>
            </a:r>
            <a:endParaRPr/>
          </a:p>
          <a:p>
            <a:pPr marL="0" marR="0" lvl="0" indent="0" algn="l" rtl="0">
              <a:lnSpc>
                <a:spcPct val="100000"/>
              </a:lnSpc>
              <a:spcBef>
                <a:spcPts val="0"/>
              </a:spcBef>
              <a:spcAft>
                <a:spcPts val="0"/>
              </a:spcAft>
              <a:buClr>
                <a:srgbClr val="FFC000"/>
              </a:buClr>
              <a:buSzPts val="1800"/>
              <a:buFont typeface="Calibri"/>
              <a:buNone/>
            </a:pPr>
            <a:r>
              <a:rPr lang="en-US" sz="1800">
                <a:solidFill>
                  <a:srgbClr val="FFC000"/>
                </a:solidFill>
                <a:latin typeface="Calibri"/>
                <a:ea typeface="Calibri"/>
                <a:cs typeface="Calibri"/>
                <a:sym typeface="Calibri"/>
              </a:rPr>
              <a:t>INSPYRE</a:t>
            </a:r>
            <a:endParaRPr sz="1800" b="0" i="0" u="none" strike="noStrike" cap="none">
              <a:solidFill>
                <a:srgbClr val="FFC000"/>
              </a:solidFill>
              <a:latin typeface="Calibri"/>
              <a:ea typeface="Calibri"/>
              <a:cs typeface="Calibri"/>
              <a:sym typeface="Calibri"/>
            </a:endParaRPr>
          </a:p>
        </p:txBody>
      </p:sp>
      <p:sp>
        <p:nvSpPr>
          <p:cNvPr id="325" name="Google Shape;325;g3deeaf3d441_0_291"/>
          <p:cNvSpPr/>
          <p:nvPr/>
        </p:nvSpPr>
        <p:spPr>
          <a:xfrm>
            <a:off x="10694398" y="2775244"/>
            <a:ext cx="262500" cy="251100"/>
          </a:xfrm>
          <a:prstGeom prst="star5">
            <a:avLst>
              <a:gd name="adj" fmla="val 19098"/>
              <a:gd name="hf" fmla="val 105146"/>
              <a:gd name="vf" fmla="val 110557"/>
            </a:avLst>
          </a:prstGeom>
          <a:solidFill>
            <a:schemeClr val="accent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6" name="Google Shape;326;g3deeaf3d441_0_291"/>
          <p:cNvSpPr/>
          <p:nvPr/>
        </p:nvSpPr>
        <p:spPr>
          <a:xfrm>
            <a:off x="10825672" y="1697938"/>
            <a:ext cx="262500" cy="251100"/>
          </a:xfrm>
          <a:prstGeom prst="star5">
            <a:avLst>
              <a:gd name="adj" fmla="val 19098"/>
              <a:gd name="hf" fmla="val 105146"/>
              <a:gd name="vf" fmla="val 110557"/>
            </a:avLst>
          </a:prstGeom>
          <a:solidFill>
            <a:schemeClr val="accent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7" name="Google Shape;327;g3deeaf3d441_0_291"/>
          <p:cNvSpPr/>
          <p:nvPr/>
        </p:nvSpPr>
        <p:spPr>
          <a:xfrm>
            <a:off x="9724317" y="2677884"/>
            <a:ext cx="262500" cy="251100"/>
          </a:xfrm>
          <a:prstGeom prst="star5">
            <a:avLst>
              <a:gd name="adj" fmla="val 19098"/>
              <a:gd name="hf" fmla="val 105146"/>
              <a:gd name="vf" fmla="val 110557"/>
            </a:avLst>
          </a:prstGeom>
          <a:solidFill>
            <a:schemeClr val="accent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8" name="Google Shape;328;g3deeaf3d441_0_291"/>
          <p:cNvSpPr/>
          <p:nvPr/>
        </p:nvSpPr>
        <p:spPr>
          <a:xfrm>
            <a:off x="10563124" y="2278615"/>
            <a:ext cx="262500" cy="251100"/>
          </a:xfrm>
          <a:prstGeom prst="star5">
            <a:avLst>
              <a:gd name="adj" fmla="val 19098"/>
              <a:gd name="hf" fmla="val 105146"/>
              <a:gd name="vf" fmla="val 110557"/>
            </a:avLst>
          </a:prstGeom>
          <a:solidFill>
            <a:schemeClr val="accent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9" name="Google Shape;329;g3deeaf3d441_0_291"/>
          <p:cNvSpPr txBox="1"/>
          <p:nvPr/>
        </p:nvSpPr>
        <p:spPr>
          <a:xfrm>
            <a:off x="10759626" y="2136925"/>
            <a:ext cx="1023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1800"/>
              <a:buFont typeface="Calibri"/>
              <a:buNone/>
            </a:pPr>
            <a:r>
              <a:rPr lang="en-US" sz="1800" b="0" i="0" u="none" strike="noStrike" cap="none">
                <a:solidFill>
                  <a:srgbClr val="FFC000"/>
                </a:solidFill>
                <a:latin typeface="Calibri"/>
                <a:ea typeface="Calibri"/>
                <a:cs typeface="Calibri"/>
                <a:sym typeface="Calibri"/>
              </a:rPr>
              <a:t>ASIA-AQ</a:t>
            </a:r>
            <a:endParaRPr/>
          </a:p>
        </p:txBody>
      </p:sp>
      <p:sp>
        <p:nvSpPr>
          <p:cNvPr id="330" name="Google Shape;330;g3deeaf3d441_0_291"/>
          <p:cNvSpPr txBox="1"/>
          <p:nvPr/>
        </p:nvSpPr>
        <p:spPr>
          <a:xfrm>
            <a:off x="997243" y="2387053"/>
            <a:ext cx="1637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1800"/>
              <a:buFont typeface="Calibri"/>
              <a:buNone/>
            </a:pPr>
            <a:r>
              <a:rPr lang="en-US" sz="1800" b="0" i="0" u="none" strike="noStrike" cap="none">
                <a:solidFill>
                  <a:srgbClr val="FFC000"/>
                </a:solidFill>
                <a:latin typeface="Calibri"/>
                <a:ea typeface="Calibri"/>
                <a:cs typeface="Calibri"/>
                <a:sym typeface="Calibri"/>
              </a:rPr>
              <a:t>HAMAQ</a:t>
            </a:r>
            <a:endParaRPr/>
          </a:p>
        </p:txBody>
      </p:sp>
      <p:sp>
        <p:nvSpPr>
          <p:cNvPr id="331" name="Google Shape;331;g3deeaf3d441_0_291"/>
          <p:cNvSpPr txBox="1"/>
          <p:nvPr/>
        </p:nvSpPr>
        <p:spPr>
          <a:xfrm>
            <a:off x="1110670" y="1729328"/>
            <a:ext cx="1637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1800"/>
              <a:buFont typeface="Calibri"/>
              <a:buNone/>
            </a:pPr>
            <a:r>
              <a:rPr lang="en-US" sz="1800">
                <a:solidFill>
                  <a:srgbClr val="FFC000"/>
                </a:solidFill>
                <a:latin typeface="Calibri"/>
                <a:ea typeface="Calibri"/>
                <a:cs typeface="Calibri"/>
                <a:sym typeface="Calibri"/>
              </a:rPr>
              <a:t>FarmFlux</a:t>
            </a:r>
            <a:endParaRPr sz="1800" b="0" i="0" u="none" strike="noStrike" cap="none">
              <a:solidFill>
                <a:srgbClr val="FFC000"/>
              </a:solidFill>
              <a:latin typeface="Calibri"/>
              <a:ea typeface="Calibri"/>
              <a:cs typeface="Calibri"/>
              <a:sym typeface="Calibri"/>
            </a:endParaRPr>
          </a:p>
        </p:txBody>
      </p:sp>
      <p:sp>
        <p:nvSpPr>
          <p:cNvPr id="332" name="Google Shape;332;g3deeaf3d441_0_291"/>
          <p:cNvSpPr/>
          <p:nvPr/>
        </p:nvSpPr>
        <p:spPr>
          <a:xfrm>
            <a:off x="-8992" y="92997"/>
            <a:ext cx="340500" cy="951600"/>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3" name="Google Shape;333;g3deeaf3d441_0_291"/>
          <p:cNvSpPr txBox="1"/>
          <p:nvPr/>
        </p:nvSpPr>
        <p:spPr>
          <a:xfrm>
            <a:off x="275803" y="411332"/>
            <a:ext cx="11364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1800"/>
              <a:buFont typeface="Calibri"/>
              <a:buNone/>
            </a:pPr>
            <a:r>
              <a:rPr lang="en-US" sz="1800" b="0" i="0" u="none" strike="noStrike" cap="none">
                <a:solidFill>
                  <a:srgbClr val="FFC000"/>
                </a:solidFill>
                <a:latin typeface="Calibri"/>
                <a:ea typeface="Calibri"/>
                <a:cs typeface="Calibri"/>
                <a:sym typeface="Calibri"/>
              </a:rPr>
              <a:t>ARCTAS</a:t>
            </a:r>
            <a:endParaRPr/>
          </a:p>
          <a:p>
            <a:pPr marL="0" marR="0" lvl="0" indent="0" algn="l" rtl="0">
              <a:lnSpc>
                <a:spcPct val="100000"/>
              </a:lnSpc>
              <a:spcBef>
                <a:spcPts val="0"/>
              </a:spcBef>
              <a:spcAft>
                <a:spcPts val="0"/>
              </a:spcAft>
              <a:buClr>
                <a:srgbClr val="FFC000"/>
              </a:buClr>
              <a:buSzPts val="1800"/>
              <a:buFont typeface="Calibri"/>
              <a:buNone/>
            </a:pPr>
            <a:r>
              <a:rPr lang="en-US" sz="1800">
                <a:solidFill>
                  <a:srgbClr val="FFC000"/>
                </a:solidFill>
                <a:latin typeface="Calibri"/>
                <a:ea typeface="Calibri"/>
                <a:cs typeface="Calibri"/>
                <a:sym typeface="Calibri"/>
              </a:rPr>
              <a:t>ARISE</a:t>
            </a:r>
            <a:endParaRPr sz="1800" b="0" i="0" u="none" strike="noStrike" cap="none">
              <a:solidFill>
                <a:srgbClr val="FFC000"/>
              </a:solidFill>
              <a:latin typeface="Calibri"/>
              <a:ea typeface="Calibri"/>
              <a:cs typeface="Calibri"/>
              <a:sym typeface="Calibri"/>
            </a:endParaRPr>
          </a:p>
        </p:txBody>
      </p:sp>
      <p:sp>
        <p:nvSpPr>
          <p:cNvPr id="334" name="Google Shape;334;g3deeaf3d441_0_291"/>
          <p:cNvSpPr txBox="1"/>
          <p:nvPr/>
        </p:nvSpPr>
        <p:spPr>
          <a:xfrm>
            <a:off x="-8992" y="6334779"/>
            <a:ext cx="41157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Calibri"/>
                <a:ea typeface="Calibri"/>
                <a:cs typeface="Calibri"/>
                <a:sym typeface="Calibri"/>
              </a:rPr>
              <a:t>Adapted from AOS Suborbital Working Group</a:t>
            </a:r>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Originally created by Rob Wood, Allison McComiskey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g3deeaf3d441_0_340" descr="Water next to the ocean&#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41" name="Google Shape;341;g3deeaf3d441_0_340"/>
          <p:cNvSpPr/>
          <p:nvPr/>
        </p:nvSpPr>
        <p:spPr>
          <a:xfrm>
            <a:off x="914400" y="3886199"/>
            <a:ext cx="1513200" cy="762000"/>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2" name="Google Shape;342;g3deeaf3d441_0_340"/>
          <p:cNvSpPr txBox="1"/>
          <p:nvPr/>
        </p:nvSpPr>
        <p:spPr>
          <a:xfrm>
            <a:off x="2611483" y="1425212"/>
            <a:ext cx="16176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accent4"/>
                </a:solidFill>
                <a:latin typeface="Calibri"/>
                <a:ea typeface="Calibri"/>
                <a:cs typeface="Calibri"/>
                <a:sym typeface="Calibri"/>
              </a:rPr>
              <a:t>Midlatitude low clouds</a:t>
            </a:r>
            <a:endParaRPr/>
          </a:p>
        </p:txBody>
      </p:sp>
      <p:sp>
        <p:nvSpPr>
          <p:cNvPr id="343" name="Google Shape;343;g3deeaf3d441_0_340"/>
          <p:cNvSpPr txBox="1"/>
          <p:nvPr/>
        </p:nvSpPr>
        <p:spPr>
          <a:xfrm>
            <a:off x="274320" y="3583542"/>
            <a:ext cx="1936200" cy="369300"/>
          </a:xfrm>
          <a:prstGeom prst="rect">
            <a:avLst/>
          </a:prstGeom>
          <a:noFill/>
          <a:ln>
            <a:noFill/>
          </a:ln>
          <a:effectLst>
            <a:outerShdw blurRad="50800" dist="38100" dir="8100000" algn="tr"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accent4"/>
                </a:solidFill>
                <a:latin typeface="Calibri"/>
                <a:ea typeface="Calibri"/>
                <a:cs typeface="Calibri"/>
                <a:sym typeface="Calibri"/>
              </a:rPr>
              <a:t>Subtropical Sc-Cu</a:t>
            </a:r>
            <a:endParaRPr/>
          </a:p>
        </p:txBody>
      </p:sp>
      <p:sp>
        <p:nvSpPr>
          <p:cNvPr id="344" name="Google Shape;344;g3deeaf3d441_0_340"/>
          <p:cNvSpPr/>
          <p:nvPr/>
        </p:nvSpPr>
        <p:spPr>
          <a:xfrm rot="438265">
            <a:off x="-96603" y="650441"/>
            <a:ext cx="5181651" cy="620636"/>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g3deeaf3d441_0_340"/>
          <p:cNvSpPr/>
          <p:nvPr/>
        </p:nvSpPr>
        <p:spPr>
          <a:xfrm>
            <a:off x="11505287" y="4990752"/>
            <a:ext cx="686700" cy="1534500"/>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6" name="Google Shape;346;g3deeaf3d441_0_340"/>
          <p:cNvSpPr txBox="1"/>
          <p:nvPr/>
        </p:nvSpPr>
        <p:spPr>
          <a:xfrm>
            <a:off x="9863750" y="4728028"/>
            <a:ext cx="1633200" cy="646500"/>
          </a:xfrm>
          <a:prstGeom prst="rect">
            <a:avLst/>
          </a:prstGeom>
          <a:noFill/>
          <a:ln>
            <a:noFill/>
          </a:ln>
          <a:effectLst>
            <a:outerShdw blurRad="50800" dist="38100" dir="8100000" algn="tr" rotWithShape="0">
              <a:srgbClr val="000000">
                <a:alpha val="40000"/>
              </a:srgbClr>
            </a:outerShdw>
          </a:effectLst>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chemeClr val="accent4"/>
                </a:solidFill>
                <a:latin typeface="Calibri"/>
                <a:ea typeface="Calibri"/>
                <a:cs typeface="Calibri"/>
                <a:sym typeface="Calibri"/>
              </a:rPr>
              <a:t>Midlatitude low cloud</a:t>
            </a:r>
            <a:endParaRPr/>
          </a:p>
        </p:txBody>
      </p:sp>
      <p:sp>
        <p:nvSpPr>
          <p:cNvPr id="347" name="Google Shape;347;g3deeaf3d441_0_340"/>
          <p:cNvSpPr txBox="1"/>
          <p:nvPr/>
        </p:nvSpPr>
        <p:spPr>
          <a:xfrm>
            <a:off x="6560250" y="69153"/>
            <a:ext cx="5551200" cy="2955300"/>
          </a:xfrm>
          <a:prstGeom prst="rect">
            <a:avLst/>
          </a:prstGeom>
          <a:solidFill>
            <a:schemeClr val="lt1">
              <a:alpha val="6902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Attractive regimes for low cloud-aerosol system study</a:t>
            </a:r>
            <a:endParaRPr/>
          </a:p>
          <a:p>
            <a:pPr marL="342900" marR="0" lvl="0" indent="-3429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Subtropical Sc-Cu </a:t>
            </a:r>
            <a:endParaRPr/>
          </a:p>
          <a:p>
            <a:pPr marL="457200" marR="0" lvl="1"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Well-studied but not from radiative impacts perspective with two aircraft. New measurement approaches would add new value</a:t>
            </a:r>
            <a:endParaRPr/>
          </a:p>
          <a:p>
            <a:pPr marL="342900" marR="0" lvl="0" indent="-3429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Midlatitude low clouds</a:t>
            </a:r>
            <a:endParaRPr/>
          </a:p>
          <a:p>
            <a:pPr marL="457200" marR="0" lvl="1"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Not as well studied (NAAMES had no radar; SOCRATES had minimal aerosol)</a:t>
            </a:r>
            <a:endParaRPr/>
          </a:p>
        </p:txBody>
      </p:sp>
      <p:sp>
        <p:nvSpPr>
          <p:cNvPr id="348" name="Google Shape;348;g3deeaf3d441_0_340"/>
          <p:cNvSpPr txBox="1"/>
          <p:nvPr/>
        </p:nvSpPr>
        <p:spPr>
          <a:xfrm>
            <a:off x="1045442" y="258867"/>
            <a:ext cx="3774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accent4"/>
                </a:solidFill>
                <a:highlight>
                  <a:srgbClr val="000000"/>
                </a:highlight>
                <a:latin typeface="Calibri"/>
                <a:ea typeface="Calibri"/>
                <a:cs typeface="Calibri"/>
                <a:sym typeface="Calibri"/>
              </a:rPr>
              <a:t> Canadian-Atlantic-European Corridor</a:t>
            </a:r>
            <a:endParaRPr/>
          </a:p>
          <a:p>
            <a:pPr marL="0" marR="0" lvl="0" indent="0" algn="ctr" rtl="0">
              <a:spcBef>
                <a:spcPts val="0"/>
              </a:spcBef>
              <a:spcAft>
                <a:spcPts val="0"/>
              </a:spcAft>
              <a:buNone/>
            </a:pPr>
            <a:r>
              <a:rPr lang="en-US" sz="1800" i="1">
                <a:solidFill>
                  <a:schemeClr val="accent4"/>
                </a:solidFill>
                <a:highlight>
                  <a:srgbClr val="000000"/>
                </a:highlight>
                <a:latin typeface="Calibri"/>
                <a:ea typeface="Calibri"/>
                <a:cs typeface="Calibri"/>
                <a:sym typeface="Calibri"/>
              </a:rPr>
              <a:t>continental, remote marine</a:t>
            </a:r>
            <a:r>
              <a:rPr lang="en-US" sz="1800">
                <a:solidFill>
                  <a:schemeClr val="dk1"/>
                </a:solidFill>
                <a:highlight>
                  <a:srgbClr val="000000"/>
                </a:highlight>
                <a:latin typeface="Calibri"/>
                <a:ea typeface="Calibri"/>
                <a:cs typeface="Calibri"/>
                <a:sym typeface="Calibri"/>
              </a:rPr>
              <a:t>.</a:t>
            </a:r>
            <a:endParaRPr sz="1800">
              <a:solidFill>
                <a:schemeClr val="dk1"/>
              </a:solidFill>
              <a:highlight>
                <a:srgbClr val="000000"/>
              </a:highlight>
              <a:latin typeface="Calibri"/>
              <a:ea typeface="Calibri"/>
              <a:cs typeface="Calibri"/>
              <a:sym typeface="Calibri"/>
            </a:endParaRPr>
          </a:p>
        </p:txBody>
      </p:sp>
      <p:sp>
        <p:nvSpPr>
          <p:cNvPr id="349" name="Google Shape;349;g3deeaf3d441_0_340"/>
          <p:cNvSpPr/>
          <p:nvPr/>
        </p:nvSpPr>
        <p:spPr>
          <a:xfrm rot="1943719">
            <a:off x="1810785" y="2375180"/>
            <a:ext cx="1233580" cy="345227"/>
          </a:xfrm>
          <a:prstGeom prst="roundRect">
            <a:avLst>
              <a:gd name="adj" fmla="val 16667"/>
            </a:avLst>
          </a:prstGeom>
          <a:no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0" name="Google Shape;350;g3deeaf3d441_0_340"/>
          <p:cNvSpPr txBox="1"/>
          <p:nvPr/>
        </p:nvSpPr>
        <p:spPr>
          <a:xfrm>
            <a:off x="2222664" y="2160891"/>
            <a:ext cx="28809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accent4"/>
                </a:solidFill>
                <a:highlight>
                  <a:srgbClr val="000000"/>
                </a:highlight>
                <a:latin typeface="Calibri"/>
                <a:ea typeface="Calibri"/>
                <a:cs typeface="Calibri"/>
                <a:sym typeface="Calibri"/>
              </a:rPr>
              <a:t> Caribbean Corridor</a:t>
            </a:r>
            <a:r>
              <a:rPr lang="en-US" sz="1800">
                <a:solidFill>
                  <a:schemeClr val="dk1"/>
                </a:solidFill>
                <a:highlight>
                  <a:srgbClr val="000000"/>
                </a:highlight>
                <a:latin typeface="Calibri"/>
                <a:ea typeface="Calibri"/>
                <a:cs typeface="Calibri"/>
                <a:sym typeface="Calibri"/>
              </a:rPr>
              <a:t>.</a:t>
            </a:r>
            <a:endParaRPr sz="1800">
              <a:solidFill>
                <a:srgbClr val="FFC000"/>
              </a:solidFill>
              <a:highlight>
                <a:srgbClr val="000000"/>
              </a:highlight>
              <a:latin typeface="Calibri"/>
              <a:ea typeface="Calibri"/>
              <a:cs typeface="Calibri"/>
              <a:sym typeface="Calibri"/>
            </a:endParaRPr>
          </a:p>
          <a:p>
            <a:pPr marL="0" marR="0" lvl="0" indent="0" algn="ctr" rtl="0">
              <a:spcBef>
                <a:spcPts val="0"/>
              </a:spcBef>
              <a:spcAft>
                <a:spcPts val="0"/>
              </a:spcAft>
              <a:buNone/>
            </a:pPr>
            <a:r>
              <a:rPr lang="en-US" sz="1800" i="1">
                <a:solidFill>
                  <a:srgbClr val="FFC000"/>
                </a:solidFill>
                <a:highlight>
                  <a:srgbClr val="000000"/>
                </a:highlight>
                <a:latin typeface="Calibri"/>
                <a:ea typeface="Calibri"/>
                <a:cs typeface="Calibri"/>
                <a:sym typeface="Calibri"/>
              </a:rPr>
              <a:t>marine, pollution, dust</a:t>
            </a:r>
            <a:endParaRPr sz="1800" i="1">
              <a:solidFill>
                <a:srgbClr val="FFC000"/>
              </a:solidFill>
              <a:highlight>
                <a:srgbClr val="000000"/>
              </a:highlight>
              <a:latin typeface="Calibri"/>
              <a:ea typeface="Calibri"/>
              <a:cs typeface="Calibri"/>
              <a:sym typeface="Calibri"/>
            </a:endParaRPr>
          </a:p>
        </p:txBody>
      </p:sp>
      <p:sp>
        <p:nvSpPr>
          <p:cNvPr id="351" name="Google Shape;351;g3deeaf3d441_0_340"/>
          <p:cNvSpPr txBox="1"/>
          <p:nvPr/>
        </p:nvSpPr>
        <p:spPr>
          <a:xfrm>
            <a:off x="8971071" y="5757967"/>
            <a:ext cx="28809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accent4"/>
                </a:solidFill>
                <a:highlight>
                  <a:srgbClr val="000000"/>
                </a:highlight>
                <a:latin typeface="Calibri"/>
                <a:ea typeface="Calibri"/>
                <a:cs typeface="Calibri"/>
                <a:sym typeface="Calibri"/>
              </a:rPr>
              <a:t> Southern Ocean Corridor</a:t>
            </a:r>
            <a:r>
              <a:rPr lang="en-US" sz="1800">
                <a:solidFill>
                  <a:schemeClr val="dk1"/>
                </a:solidFill>
                <a:highlight>
                  <a:srgbClr val="000000"/>
                </a:highlight>
                <a:latin typeface="Calibri"/>
                <a:ea typeface="Calibri"/>
                <a:cs typeface="Calibri"/>
                <a:sym typeface="Calibri"/>
              </a:rPr>
              <a:t>.</a:t>
            </a:r>
            <a:endParaRPr sz="1800">
              <a:solidFill>
                <a:srgbClr val="FFC000"/>
              </a:solidFill>
              <a:highlight>
                <a:srgbClr val="000000"/>
              </a:highlight>
              <a:latin typeface="Calibri"/>
              <a:ea typeface="Calibri"/>
              <a:cs typeface="Calibri"/>
              <a:sym typeface="Calibri"/>
            </a:endParaRPr>
          </a:p>
          <a:p>
            <a:pPr marL="0" marR="0" lvl="0" indent="0" algn="ctr" rtl="0">
              <a:spcBef>
                <a:spcPts val="0"/>
              </a:spcBef>
              <a:spcAft>
                <a:spcPts val="0"/>
              </a:spcAft>
              <a:buNone/>
            </a:pPr>
            <a:r>
              <a:rPr lang="en-US" sz="1800" i="1">
                <a:solidFill>
                  <a:srgbClr val="FFC000"/>
                </a:solidFill>
                <a:highlight>
                  <a:srgbClr val="000000"/>
                </a:highlight>
                <a:latin typeface="Calibri"/>
                <a:ea typeface="Calibri"/>
                <a:cs typeface="Calibri"/>
                <a:sym typeface="Calibri"/>
              </a:rPr>
              <a:t>remote marine, polar</a:t>
            </a:r>
            <a:endParaRPr sz="1800" i="1">
              <a:solidFill>
                <a:srgbClr val="FFC000"/>
              </a:solidFill>
              <a:highlight>
                <a:srgbClr val="000000"/>
              </a:highlight>
              <a:latin typeface="Calibri"/>
              <a:ea typeface="Calibri"/>
              <a:cs typeface="Calibri"/>
              <a:sym typeface="Calibri"/>
            </a:endParaRPr>
          </a:p>
        </p:txBody>
      </p:sp>
      <p:sp>
        <p:nvSpPr>
          <p:cNvPr id="352" name="Google Shape;352;g3deeaf3d441_0_340"/>
          <p:cNvSpPr txBox="1"/>
          <p:nvPr/>
        </p:nvSpPr>
        <p:spPr>
          <a:xfrm>
            <a:off x="-16508" y="6550223"/>
            <a:ext cx="3626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Adapted from AOS Suborbital Working Group</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3deeaf3d441_0_357"/>
          <p:cNvSpPr txBox="1">
            <a:spLocks noGrp="1"/>
          </p:cNvSpPr>
          <p:nvPr>
            <p:ph type="title"/>
          </p:nvPr>
        </p:nvSpPr>
        <p:spPr>
          <a:xfrm>
            <a:off x="182593" y="129397"/>
            <a:ext cx="10166100" cy="85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Play"/>
              <a:buNone/>
            </a:pPr>
            <a:r>
              <a:rPr lang="en-US" sz="3200"/>
              <a:t>Aerosol-Cloud Suborbital Science Gaps</a:t>
            </a:r>
            <a:endParaRPr/>
          </a:p>
        </p:txBody>
      </p:sp>
      <p:sp>
        <p:nvSpPr>
          <p:cNvPr id="358" name="Google Shape;358;g3deeaf3d441_0_357"/>
          <p:cNvSpPr txBox="1"/>
          <p:nvPr/>
        </p:nvSpPr>
        <p:spPr>
          <a:xfrm>
            <a:off x="411480" y="1031037"/>
            <a:ext cx="9937200" cy="51717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Dust</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Convective redistribution</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Nuclei for ice cloud formation</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Optical properties for algorithms, constraining priors</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Link to corridor measurements</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Remote Regions (low-aerosol, CCN-limited conditions); synergistic with low clouds</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Arctic regions (e.g., 2024 ARCSIX); Upcoming International Polar Year in 2032-2033</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Remote Oceans (e.g., revisit North Atlantic NAAMES region); Southern Oceans</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Aerosols between and below clouds </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Vertically-resolved ACI (both aerosols feeding clouds and cloud processing detrainment)</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Link to corridor measurements (Caribbean in particular)</a:t>
            </a:r>
            <a:endParaRPr/>
          </a:p>
          <a:p>
            <a:pPr marL="742950" marR="0" lvl="1" indent="-17145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Efforts to reduce uncertainties in modelled climate sensitivities</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Systematic measurements to constrain PDFs / priors of aerosol-cloud properties and atmospheric regimes</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Quantify sub-grid-scale variability</a:t>
            </a:r>
            <a:endParaRPr/>
          </a:p>
          <a:p>
            <a:pPr marL="742950" marR="0" lvl="1" indent="-17145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Efforts to improve orbital observations and remote sensing algorithms</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Systematic measurements to constrain PDFs / priors of aerosol-cloud properties and atmospheric regimes</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Quantify sub-grid-scale variability</a:t>
            </a:r>
            <a:endParaRPr/>
          </a:p>
        </p:txBody>
      </p:sp>
      <p:sp>
        <p:nvSpPr>
          <p:cNvPr id="359" name="Google Shape;359;g3deeaf3d441_0_357"/>
          <p:cNvSpPr txBox="1"/>
          <p:nvPr/>
        </p:nvSpPr>
        <p:spPr>
          <a:xfrm>
            <a:off x="-16508" y="6550223"/>
            <a:ext cx="3626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1" i="0" u="none" strike="noStrike" cap="none">
                <a:solidFill>
                  <a:srgbClr val="000000"/>
                </a:solidFill>
                <a:latin typeface="Calibri"/>
                <a:ea typeface="Calibri"/>
                <a:cs typeface="Calibri"/>
                <a:sym typeface="Calibri"/>
              </a:rPr>
              <a:t>Adapted from AOS Suborbital Working Group</a:t>
            </a:r>
            <a:endParaRPr/>
          </a:p>
        </p:txBody>
      </p:sp>
      <p:sp>
        <p:nvSpPr>
          <p:cNvPr id="360" name="Google Shape;360;g3deeaf3d441_0_357"/>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Modeling</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Orbital</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u="sng">
                <a:solidFill>
                  <a:srgbClr val="FFFF00"/>
                </a:solidFill>
                <a:latin typeface="Libre Baskerville"/>
                <a:ea typeface="Libre Baskerville"/>
                <a:cs typeface="Libre Baskerville"/>
                <a:sym typeface="Libre Baskerville"/>
              </a:rPr>
              <a:t>Suborbital</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3deeaf3d441_0_364"/>
          <p:cNvSpPr txBox="1">
            <a:spLocks noGrp="1"/>
          </p:cNvSpPr>
          <p:nvPr>
            <p:ph type="title"/>
          </p:nvPr>
        </p:nvSpPr>
        <p:spPr>
          <a:xfrm>
            <a:off x="182593" y="315275"/>
            <a:ext cx="10382100" cy="854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Play"/>
              <a:buNone/>
            </a:pPr>
            <a:r>
              <a:rPr lang="en-US" sz="3200"/>
              <a:t>Must not forget about aerosol-cloud interactions for high clouds!</a:t>
            </a:r>
            <a:br>
              <a:rPr lang="en-US" sz="3200"/>
            </a:br>
            <a:r>
              <a:rPr lang="en-US" sz="2200" i="1"/>
              <a:t>Recent Academies’ report calls for routine in situ piggyback measurements during aircraft transits, remote sensing missions (30-40 kft. altitudes)</a:t>
            </a:r>
            <a:endParaRPr sz="3200" i="1"/>
          </a:p>
        </p:txBody>
      </p:sp>
      <p:pic>
        <p:nvPicPr>
          <p:cNvPr id="366" name="Google Shape;366;g3deeaf3d441_0_364"/>
          <p:cNvPicPr preferRelativeResize="0"/>
          <p:nvPr/>
        </p:nvPicPr>
        <p:blipFill rotWithShape="1">
          <a:blip r:embed="rId3">
            <a:alphaModFix/>
          </a:blip>
          <a:srcRect/>
          <a:stretch/>
        </p:blipFill>
        <p:spPr>
          <a:xfrm>
            <a:off x="7967680" y="1815361"/>
            <a:ext cx="2492106" cy="3227277"/>
          </a:xfrm>
          <a:prstGeom prst="rect">
            <a:avLst/>
          </a:prstGeom>
          <a:noFill/>
          <a:ln>
            <a:noFill/>
          </a:ln>
        </p:spPr>
      </p:pic>
      <p:sp>
        <p:nvSpPr>
          <p:cNvPr id="367" name="Google Shape;367;g3deeaf3d441_0_364"/>
          <p:cNvSpPr txBox="1"/>
          <p:nvPr/>
        </p:nvSpPr>
        <p:spPr>
          <a:xfrm>
            <a:off x="253034" y="1709115"/>
            <a:ext cx="7641300" cy="3971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Finding: Upper tropospheric aerosol number concentrations and properties are poorly understood for both continental and, especially, remote marine regions.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Finding: Natural cirrus form on ice-nucleating particles and the role of aircraft engine particle emissions in altering these aerosol-cloud interactions near flight corridors is highly uncertain.</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Recommendation: NASA should identify and enable a minimum set of key aerosol instruments that can be flown on multiple missions with the goal of characterizing the aerosol composition of the upper troposphere and uncovering the contribution of aviation emissions relative to other sources.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8" name="Google Shape;368;g3deeaf3d441_0_364"/>
          <p:cNvSpPr txBox="1"/>
          <p:nvPr/>
        </p:nvSpPr>
        <p:spPr>
          <a:xfrm>
            <a:off x="0" y="6334776"/>
            <a:ext cx="107097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National Academies of Sciences, Engineering, and Medicine. 2025. Developing a Research Agenda on Contrails and Their Climate Impacts. Washington, DC: The National Academies Press. https://doi.org/10.17226/111.</a:t>
            </a:r>
            <a:endParaRPr/>
          </a:p>
        </p:txBody>
      </p:sp>
      <p:sp>
        <p:nvSpPr>
          <p:cNvPr id="369" name="Google Shape;369;g3deeaf3d441_0_364"/>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Modeling</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Orbital</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u="sng">
                <a:solidFill>
                  <a:srgbClr val="FFFF00"/>
                </a:solidFill>
                <a:latin typeface="Libre Baskerville"/>
                <a:ea typeface="Libre Baskerville"/>
                <a:cs typeface="Libre Baskerville"/>
                <a:sym typeface="Libre Baskerville"/>
              </a:rPr>
              <a:t>Suborbital</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3deeaf3d441_0_372"/>
          <p:cNvSpPr txBox="1"/>
          <p:nvPr/>
        </p:nvSpPr>
        <p:spPr>
          <a:xfrm>
            <a:off x="294969" y="1386202"/>
            <a:ext cx="1843500" cy="585000"/>
          </a:xfrm>
          <a:prstGeom prst="rect">
            <a:avLst/>
          </a:prstGeom>
          <a:solidFill>
            <a:srgbClr val="F6C5AB"/>
          </a:solid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Libre Baskerville"/>
                <a:ea typeface="Libre Baskerville"/>
                <a:cs typeface="Libre Baskerville"/>
                <a:sym typeface="Libre Baskerville"/>
              </a:rPr>
              <a:t>Value of suborbital data</a:t>
            </a:r>
            <a:endParaRPr/>
          </a:p>
        </p:txBody>
      </p:sp>
      <p:sp>
        <p:nvSpPr>
          <p:cNvPr id="376" name="Google Shape;376;g3deeaf3d441_0_372"/>
          <p:cNvSpPr txBox="1"/>
          <p:nvPr/>
        </p:nvSpPr>
        <p:spPr>
          <a:xfrm>
            <a:off x="2362535" y="1371840"/>
            <a:ext cx="3261300" cy="585000"/>
          </a:xfrm>
          <a:prstGeom prst="rect">
            <a:avLst/>
          </a:prstGeom>
          <a:solidFill>
            <a:srgbClr val="C7EDFC"/>
          </a:solid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Libre Baskerville"/>
                <a:ea typeface="Libre Baskerville"/>
                <a:cs typeface="Libre Baskerville"/>
                <a:sym typeface="Libre Baskerville"/>
              </a:rPr>
              <a:t>Some potential IPY (2032-33) science priorities</a:t>
            </a:r>
            <a:endParaRPr/>
          </a:p>
        </p:txBody>
      </p:sp>
      <p:sp>
        <p:nvSpPr>
          <p:cNvPr id="377" name="Google Shape;377;g3deeaf3d441_0_372"/>
          <p:cNvSpPr txBox="1"/>
          <p:nvPr/>
        </p:nvSpPr>
        <p:spPr>
          <a:xfrm>
            <a:off x="5797063" y="1386201"/>
            <a:ext cx="4562400" cy="585000"/>
          </a:xfrm>
          <a:prstGeom prst="rect">
            <a:avLst/>
          </a:prstGeom>
          <a:solidFill>
            <a:srgbClr val="F2CDED"/>
          </a:solid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Libre Baskerville"/>
                <a:ea typeface="Libre Baskerville"/>
                <a:cs typeface="Libre Baskerville"/>
                <a:sym typeface="Libre Baskerville"/>
              </a:rPr>
              <a:t>Examples of community needs and future platforms</a:t>
            </a:r>
            <a:endParaRPr/>
          </a:p>
        </p:txBody>
      </p:sp>
      <p:sp>
        <p:nvSpPr>
          <p:cNvPr id="378" name="Google Shape;378;g3deeaf3d441_0_372"/>
          <p:cNvSpPr/>
          <p:nvPr/>
        </p:nvSpPr>
        <p:spPr>
          <a:xfrm>
            <a:off x="294968" y="1970976"/>
            <a:ext cx="1843500" cy="4400100"/>
          </a:xfrm>
          <a:prstGeom prst="rect">
            <a:avLst/>
          </a:prstGeom>
          <a:noFill/>
          <a:ln w="1905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Libre Baskerville"/>
                <a:ea typeface="Libre Baskerville"/>
                <a:cs typeface="Libre Baskerville"/>
                <a:sym typeface="Libre Baskerville"/>
              </a:rPr>
              <a:t>Ç</a:t>
            </a:r>
            <a:endParaRPr sz="1600">
              <a:solidFill>
                <a:schemeClr val="lt1"/>
              </a:solidFill>
              <a:latin typeface="Libre Baskerville"/>
              <a:ea typeface="Libre Baskerville"/>
              <a:cs typeface="Libre Baskerville"/>
              <a:sym typeface="Libre Baskerville"/>
            </a:endParaRPr>
          </a:p>
        </p:txBody>
      </p:sp>
      <p:sp>
        <p:nvSpPr>
          <p:cNvPr id="379" name="Google Shape;379;g3deeaf3d441_0_372"/>
          <p:cNvSpPr txBox="1"/>
          <p:nvPr/>
        </p:nvSpPr>
        <p:spPr>
          <a:xfrm>
            <a:off x="349707" y="2066755"/>
            <a:ext cx="1814700" cy="3109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Libre Baskerville"/>
                <a:ea typeface="Libre Baskerville"/>
                <a:cs typeface="Libre Baskerville"/>
                <a:sym typeface="Libre Baskerville"/>
              </a:rPr>
              <a:t>Fills gaps of spaceborne sensors, e.g.:</a:t>
            </a:r>
            <a:endParaRPr/>
          </a:p>
          <a:p>
            <a:pPr marL="285750" marR="0" lvl="0" indent="-285750" algn="l" rtl="0">
              <a:spcBef>
                <a:spcPts val="600"/>
              </a:spcBef>
              <a:spcAft>
                <a:spcPts val="0"/>
              </a:spcAft>
              <a:buClr>
                <a:schemeClr val="dk1"/>
              </a:buClr>
              <a:buSzPts val="1600"/>
              <a:buFont typeface="Arial"/>
              <a:buChar char="•"/>
            </a:pPr>
            <a:r>
              <a:rPr lang="en-US" sz="1600">
                <a:solidFill>
                  <a:schemeClr val="dk1"/>
                </a:solidFill>
                <a:latin typeface="Libre Baskerville"/>
                <a:ea typeface="Libre Baskerville"/>
                <a:cs typeface="Libre Baskerville"/>
                <a:sym typeface="Libre Baskerville"/>
              </a:rPr>
              <a:t>Validation</a:t>
            </a:r>
            <a:endParaRPr/>
          </a:p>
          <a:p>
            <a:pPr marL="285750" marR="0" lvl="0" indent="-285750" algn="l" rtl="0">
              <a:spcBef>
                <a:spcPts val="600"/>
              </a:spcBef>
              <a:spcAft>
                <a:spcPts val="0"/>
              </a:spcAft>
              <a:buClr>
                <a:schemeClr val="dk1"/>
              </a:buClr>
              <a:buSzPts val="1600"/>
              <a:buFont typeface="Arial"/>
              <a:buChar char="•"/>
            </a:pPr>
            <a:r>
              <a:rPr lang="en-US" sz="1600">
                <a:solidFill>
                  <a:schemeClr val="dk1"/>
                </a:solidFill>
                <a:latin typeface="Libre Baskerville"/>
                <a:ea typeface="Libre Baskerville"/>
                <a:cs typeface="Libre Baskerville"/>
                <a:sym typeface="Libre Baskerville"/>
              </a:rPr>
              <a:t>INP/CCN</a:t>
            </a:r>
            <a:endParaRPr/>
          </a:p>
          <a:p>
            <a:pPr marL="285750" marR="0" lvl="0" indent="-285750" algn="l" rtl="0">
              <a:spcBef>
                <a:spcPts val="600"/>
              </a:spcBef>
              <a:spcAft>
                <a:spcPts val="0"/>
              </a:spcAft>
              <a:buClr>
                <a:schemeClr val="dk1"/>
              </a:buClr>
              <a:buSzPts val="1600"/>
              <a:buFont typeface="Arial"/>
              <a:buChar char="•"/>
            </a:pPr>
            <a:r>
              <a:rPr lang="en-US" sz="1600">
                <a:solidFill>
                  <a:schemeClr val="dk1"/>
                </a:solidFill>
                <a:latin typeface="Libre Baskerville"/>
                <a:ea typeface="Libre Baskerville"/>
                <a:cs typeface="Libre Baskerville"/>
                <a:sym typeface="Libre Baskerville"/>
              </a:rPr>
              <a:t>Ice habit</a:t>
            </a:r>
            <a:endParaRPr/>
          </a:p>
          <a:p>
            <a:pPr marL="285750" marR="0" lvl="0" indent="-285750" algn="l" rtl="0">
              <a:spcBef>
                <a:spcPts val="600"/>
              </a:spcBef>
              <a:spcAft>
                <a:spcPts val="0"/>
              </a:spcAft>
              <a:buClr>
                <a:schemeClr val="dk1"/>
              </a:buClr>
              <a:buSzPts val="1600"/>
              <a:buFont typeface="Arial"/>
              <a:buChar char="•"/>
            </a:pPr>
            <a:r>
              <a:rPr lang="en-US" sz="1600">
                <a:solidFill>
                  <a:schemeClr val="dk1"/>
                </a:solidFill>
                <a:latin typeface="Libre Baskerville"/>
                <a:ea typeface="Libre Baskerville"/>
                <a:cs typeface="Libre Baskerville"/>
                <a:sym typeface="Libre Baskerville"/>
              </a:rPr>
              <a:t>In-cloud processes like entrainment, etc.</a:t>
            </a:r>
            <a:endParaRPr/>
          </a:p>
        </p:txBody>
      </p:sp>
      <p:sp>
        <p:nvSpPr>
          <p:cNvPr id="380" name="Google Shape;380;g3deeaf3d441_0_372"/>
          <p:cNvSpPr/>
          <p:nvPr/>
        </p:nvSpPr>
        <p:spPr>
          <a:xfrm>
            <a:off x="2351472" y="1956614"/>
            <a:ext cx="3261300" cy="4414500"/>
          </a:xfrm>
          <a:prstGeom prst="rect">
            <a:avLst/>
          </a:prstGeom>
          <a:noFill/>
          <a:ln w="1905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Libre Baskerville"/>
                <a:ea typeface="Libre Baskerville"/>
                <a:cs typeface="Libre Baskerville"/>
                <a:sym typeface="Libre Baskerville"/>
              </a:rPr>
              <a:t>√ç√</a:t>
            </a:r>
            <a:endParaRPr/>
          </a:p>
        </p:txBody>
      </p:sp>
      <p:sp>
        <p:nvSpPr>
          <p:cNvPr id="381" name="Google Shape;381;g3deeaf3d441_0_372"/>
          <p:cNvSpPr txBox="1"/>
          <p:nvPr/>
        </p:nvSpPr>
        <p:spPr>
          <a:xfrm>
            <a:off x="2351472" y="2066755"/>
            <a:ext cx="3261300" cy="42636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500"/>
              <a:buFont typeface="Arial"/>
              <a:buChar char="•"/>
            </a:pPr>
            <a:r>
              <a:rPr lang="en-US" sz="1500">
                <a:solidFill>
                  <a:schemeClr val="dk1"/>
                </a:solidFill>
                <a:latin typeface="Libre Baskerville"/>
                <a:ea typeface="Libre Baskerville"/>
                <a:cs typeface="Libre Baskerville"/>
                <a:sym typeface="Libre Baskerville"/>
              </a:rPr>
              <a:t>Mixed phase clouds and secondary ice production</a:t>
            </a:r>
            <a:endParaRPr/>
          </a:p>
          <a:p>
            <a:pPr marL="285750" marR="0" lvl="0" indent="-285750" algn="l" rtl="0">
              <a:spcBef>
                <a:spcPts val="600"/>
              </a:spcBef>
              <a:spcAft>
                <a:spcPts val="0"/>
              </a:spcAft>
              <a:buClr>
                <a:schemeClr val="dk1"/>
              </a:buClr>
              <a:buSzPts val="1500"/>
              <a:buFont typeface="Arial"/>
              <a:buChar char="•"/>
            </a:pPr>
            <a:r>
              <a:rPr lang="en-US" sz="1500">
                <a:solidFill>
                  <a:schemeClr val="dk1"/>
                </a:solidFill>
                <a:latin typeface="Libre Baskerville"/>
                <a:ea typeface="Libre Baskerville"/>
                <a:cs typeface="Libre Baskerville"/>
                <a:sym typeface="Libre Baskerville"/>
              </a:rPr>
              <a:t>Cloud microphysics</a:t>
            </a:r>
            <a:endParaRPr/>
          </a:p>
          <a:p>
            <a:pPr marL="285750" marR="0" lvl="0" indent="-285750" algn="l" rtl="0">
              <a:spcBef>
                <a:spcPts val="600"/>
              </a:spcBef>
              <a:spcAft>
                <a:spcPts val="0"/>
              </a:spcAft>
              <a:buClr>
                <a:schemeClr val="dk1"/>
              </a:buClr>
              <a:buSzPts val="1500"/>
              <a:buFont typeface="Arial"/>
              <a:buChar char="•"/>
            </a:pPr>
            <a:r>
              <a:rPr lang="en-US" sz="1500">
                <a:solidFill>
                  <a:schemeClr val="dk1"/>
                </a:solidFill>
                <a:latin typeface="Libre Baskerville"/>
                <a:ea typeface="Libre Baskerville"/>
                <a:cs typeface="Libre Baskerville"/>
                <a:sym typeface="Libre Baskerville"/>
              </a:rPr>
              <a:t>Cloud radiative effects and climate feedbacks (e.g., Southern Ocean cloud brightening)</a:t>
            </a:r>
            <a:endParaRPr/>
          </a:p>
          <a:p>
            <a:pPr marL="285750" marR="0" lvl="0" indent="-285750" algn="l" rtl="0">
              <a:spcBef>
                <a:spcPts val="600"/>
              </a:spcBef>
              <a:spcAft>
                <a:spcPts val="0"/>
              </a:spcAft>
              <a:buClr>
                <a:schemeClr val="dk1"/>
              </a:buClr>
              <a:buSzPts val="1500"/>
              <a:buFont typeface="Arial"/>
              <a:buChar char="•"/>
            </a:pPr>
            <a:r>
              <a:rPr lang="en-US" sz="1500">
                <a:solidFill>
                  <a:schemeClr val="dk1"/>
                </a:solidFill>
                <a:latin typeface="Libre Baskerville"/>
                <a:ea typeface="Libre Baskerville"/>
                <a:cs typeface="Libre Baskerville"/>
                <a:sym typeface="Libre Baskerville"/>
              </a:rPr>
              <a:t>Cirrus-aerosol interactions</a:t>
            </a:r>
            <a:endParaRPr/>
          </a:p>
          <a:p>
            <a:pPr marL="285750" marR="0" lvl="0" indent="-285750" algn="l" rtl="0">
              <a:spcBef>
                <a:spcPts val="600"/>
              </a:spcBef>
              <a:spcAft>
                <a:spcPts val="0"/>
              </a:spcAft>
              <a:buClr>
                <a:schemeClr val="dk1"/>
              </a:buClr>
              <a:buSzPts val="1500"/>
              <a:buFont typeface="Arial"/>
              <a:buChar char="•"/>
            </a:pPr>
            <a:r>
              <a:rPr lang="en-US" sz="1500">
                <a:solidFill>
                  <a:schemeClr val="dk1"/>
                </a:solidFill>
                <a:latin typeface="Libre Baskerville"/>
                <a:ea typeface="Libre Baskerville"/>
                <a:cs typeface="Libre Baskerville"/>
                <a:sym typeface="Libre Baskerville"/>
              </a:rPr>
              <a:t>Atmospheric chemistry and aerosol sources (leads, fires, shipping, newly exposed land, microplastics)</a:t>
            </a:r>
            <a:endParaRPr/>
          </a:p>
          <a:p>
            <a:pPr marL="285750" marR="0" lvl="0" indent="-285750" algn="l" rtl="0">
              <a:spcBef>
                <a:spcPts val="600"/>
              </a:spcBef>
              <a:spcAft>
                <a:spcPts val="0"/>
              </a:spcAft>
              <a:buClr>
                <a:schemeClr val="dk1"/>
              </a:buClr>
              <a:buSzPts val="1500"/>
              <a:buFont typeface="Arial"/>
              <a:buChar char="•"/>
            </a:pPr>
            <a:r>
              <a:rPr lang="en-US" sz="1500">
                <a:solidFill>
                  <a:schemeClr val="dk1"/>
                </a:solidFill>
                <a:latin typeface="Libre Baskerville"/>
                <a:ea typeface="Libre Baskerville"/>
                <a:cs typeface="Libre Baskerville"/>
                <a:sym typeface="Libre Baskerville"/>
              </a:rPr>
              <a:t>Polar boundary</a:t>
            </a:r>
            <a:endParaRPr/>
          </a:p>
          <a:p>
            <a:pPr marL="0" marR="0" lvl="0" indent="0" algn="l" rtl="0">
              <a:spcBef>
                <a:spcPts val="0"/>
              </a:spcBef>
              <a:spcAft>
                <a:spcPts val="0"/>
              </a:spcAft>
              <a:buNone/>
            </a:pPr>
            <a:r>
              <a:rPr lang="en-US" sz="1500">
                <a:solidFill>
                  <a:schemeClr val="dk1"/>
                </a:solidFill>
                <a:latin typeface="Libre Baskerville"/>
                <a:ea typeface="Libre Baskerville"/>
                <a:cs typeface="Libre Baskerville"/>
                <a:sym typeface="Libre Baskerville"/>
              </a:rPr>
              <a:t>     layer &amp; surface </a:t>
            </a:r>
            <a:endParaRPr/>
          </a:p>
          <a:p>
            <a:pPr marL="0" marR="0" lvl="0" indent="0" algn="l" rtl="0">
              <a:spcBef>
                <a:spcPts val="0"/>
              </a:spcBef>
              <a:spcAft>
                <a:spcPts val="0"/>
              </a:spcAft>
              <a:buNone/>
            </a:pPr>
            <a:r>
              <a:rPr lang="en-US" sz="1500">
                <a:solidFill>
                  <a:schemeClr val="dk1"/>
                </a:solidFill>
                <a:latin typeface="Libre Baskerville"/>
                <a:ea typeface="Libre Baskerville"/>
                <a:cs typeface="Libre Baskerville"/>
                <a:sym typeface="Libre Baskerville"/>
              </a:rPr>
              <a:t>     mass balance</a:t>
            </a:r>
            <a:endParaRPr/>
          </a:p>
          <a:p>
            <a:pPr marL="285750" marR="0" lvl="0" indent="-184150" algn="l" rtl="0">
              <a:spcBef>
                <a:spcPts val="600"/>
              </a:spcBef>
              <a:spcAft>
                <a:spcPts val="0"/>
              </a:spcAft>
              <a:buClr>
                <a:schemeClr val="dk1"/>
              </a:buClr>
              <a:buSzPts val="1600"/>
              <a:buFont typeface="Arial"/>
              <a:buNone/>
            </a:pPr>
            <a:endParaRPr sz="1600">
              <a:solidFill>
                <a:schemeClr val="dk1"/>
              </a:solidFill>
              <a:latin typeface="Libre Baskerville"/>
              <a:ea typeface="Libre Baskerville"/>
              <a:cs typeface="Libre Baskerville"/>
              <a:sym typeface="Libre Baskerville"/>
            </a:endParaRPr>
          </a:p>
        </p:txBody>
      </p:sp>
      <p:sp>
        <p:nvSpPr>
          <p:cNvPr id="382" name="Google Shape;382;g3deeaf3d441_0_372"/>
          <p:cNvSpPr/>
          <p:nvPr/>
        </p:nvSpPr>
        <p:spPr>
          <a:xfrm>
            <a:off x="5797061" y="1970975"/>
            <a:ext cx="4562400" cy="4400100"/>
          </a:xfrm>
          <a:prstGeom prst="rect">
            <a:avLst/>
          </a:prstGeom>
          <a:noFill/>
          <a:ln w="1905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ibre Baskerville"/>
              <a:ea typeface="Libre Baskerville"/>
              <a:cs typeface="Libre Baskerville"/>
              <a:sym typeface="Libre Baskerville"/>
            </a:endParaRPr>
          </a:p>
        </p:txBody>
      </p:sp>
      <p:sp>
        <p:nvSpPr>
          <p:cNvPr id="383" name="Google Shape;383;g3deeaf3d441_0_372"/>
          <p:cNvSpPr txBox="1"/>
          <p:nvPr/>
        </p:nvSpPr>
        <p:spPr>
          <a:xfrm>
            <a:off x="5806994" y="2072816"/>
            <a:ext cx="4500300" cy="3294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Libre Baskerville"/>
                <a:ea typeface="Libre Baskerville"/>
                <a:cs typeface="Libre Baskerville"/>
                <a:sym typeface="Libre Baskerville"/>
              </a:rPr>
              <a:t>Integration:</a:t>
            </a:r>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Libre Baskerville"/>
                <a:ea typeface="Libre Baskerville"/>
                <a:cs typeface="Libre Baskerville"/>
                <a:sym typeface="Libre Baskerville"/>
              </a:rPr>
              <a:t>Modeler involvement</a:t>
            </a:r>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Libre Baskerville"/>
                <a:ea typeface="Libre Baskerville"/>
                <a:cs typeface="Libre Baskerville"/>
                <a:sym typeface="Libre Baskerville"/>
              </a:rPr>
              <a:t>Dedicated data-analysis funding</a:t>
            </a:r>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Libre Baskerville"/>
                <a:ea typeface="Libre Baskerville"/>
                <a:cs typeface="Libre Baskerville"/>
                <a:sym typeface="Libre Baskerville"/>
              </a:rPr>
              <a:t>Local/Indigenous community engagement (e.g., climate intervention topics)</a:t>
            </a:r>
            <a:endParaRPr/>
          </a:p>
          <a:p>
            <a:pPr marL="0" marR="0" lvl="0" indent="0" algn="l" rtl="0">
              <a:spcBef>
                <a:spcPts val="0"/>
              </a:spcBef>
              <a:spcAft>
                <a:spcPts val="0"/>
              </a:spcAft>
              <a:buNone/>
            </a:pPr>
            <a:endParaRPr sz="1600">
              <a:solidFill>
                <a:schemeClr val="dk1"/>
              </a:solidFill>
              <a:latin typeface="Libre Baskerville"/>
              <a:ea typeface="Libre Baskerville"/>
              <a:cs typeface="Libre Baskerville"/>
              <a:sym typeface="Libre Baskerville"/>
            </a:endParaRPr>
          </a:p>
          <a:p>
            <a:pPr marL="0" marR="0" lvl="0" indent="0" algn="l" rtl="0">
              <a:spcBef>
                <a:spcPts val="0"/>
              </a:spcBef>
              <a:spcAft>
                <a:spcPts val="0"/>
              </a:spcAft>
              <a:buNone/>
            </a:pPr>
            <a:r>
              <a:rPr lang="en-US" sz="1600">
                <a:solidFill>
                  <a:schemeClr val="dk1"/>
                </a:solidFill>
                <a:latin typeface="Libre Baskerville"/>
                <a:ea typeface="Libre Baskerville"/>
                <a:cs typeface="Libre Baskerville"/>
                <a:sym typeface="Libre Baskerville"/>
              </a:rPr>
              <a:t>New opportunities:</a:t>
            </a:r>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Libre Baskerville"/>
                <a:ea typeface="Libre Baskerville"/>
                <a:cs typeface="Libre Baskerville"/>
                <a:sym typeface="Libre Baskerville"/>
              </a:rPr>
              <a:t>B777 extended range, cross-disciplinary payload capacity</a:t>
            </a:r>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Libre Baskerville"/>
                <a:ea typeface="Libre Baskerville"/>
                <a:cs typeface="Libre Baskerville"/>
                <a:sym typeface="Libre Baskerville"/>
              </a:rPr>
              <a:t>UAS &amp; Balloons: miniaturized sensors, campaign optimization</a:t>
            </a:r>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Libre Baskerville"/>
                <a:ea typeface="Libre Baskerville"/>
                <a:cs typeface="Libre Baskerville"/>
                <a:sym typeface="Libre Baskerville"/>
              </a:rPr>
              <a:t>AI/ML</a:t>
            </a:r>
            <a:endParaRPr/>
          </a:p>
        </p:txBody>
      </p:sp>
      <p:pic>
        <p:nvPicPr>
          <p:cNvPr id="384" name="Google Shape;384;g3deeaf3d441_0_372" descr="Helikite over Pallas, Finland, October 2022. Credit: Lionel Favre"/>
          <p:cNvPicPr preferRelativeResize="0"/>
          <p:nvPr/>
        </p:nvPicPr>
        <p:blipFill rotWithShape="1">
          <a:blip r:embed="rId3">
            <a:alphaModFix/>
          </a:blip>
          <a:srcRect t="5339"/>
          <a:stretch/>
        </p:blipFill>
        <p:spPr>
          <a:xfrm>
            <a:off x="8601911" y="5449633"/>
            <a:ext cx="1585165" cy="789546"/>
          </a:xfrm>
          <a:prstGeom prst="rect">
            <a:avLst/>
          </a:prstGeom>
          <a:noFill/>
          <a:ln>
            <a:noFill/>
          </a:ln>
        </p:spPr>
      </p:pic>
      <p:sp>
        <p:nvSpPr>
          <p:cNvPr id="385" name="Google Shape;385;g3deeaf3d441_0_372"/>
          <p:cNvSpPr txBox="1"/>
          <p:nvPr/>
        </p:nvSpPr>
        <p:spPr>
          <a:xfrm>
            <a:off x="8584981" y="6021900"/>
            <a:ext cx="15852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i="1">
                <a:solidFill>
                  <a:schemeClr val="lt1"/>
                </a:solidFill>
                <a:latin typeface="Arial"/>
                <a:ea typeface="Arial"/>
                <a:cs typeface="Arial"/>
                <a:sym typeface="Arial"/>
              </a:rPr>
              <a:t>Credit: L. Favre</a:t>
            </a:r>
            <a:endParaRPr/>
          </a:p>
        </p:txBody>
      </p:sp>
      <p:pic>
        <p:nvPicPr>
          <p:cNvPr id="386" name="Google Shape;386;g3deeaf3d441_0_372" descr="A shadow of a plane on a snowy surface&#10;&#10;AI-generated content may be incorrect."/>
          <p:cNvPicPr preferRelativeResize="0"/>
          <p:nvPr/>
        </p:nvPicPr>
        <p:blipFill rotWithShape="1">
          <a:blip r:embed="rId4">
            <a:alphaModFix/>
          </a:blip>
          <a:srcRect t="26367" b="21307"/>
          <a:stretch/>
        </p:blipFill>
        <p:spPr>
          <a:xfrm>
            <a:off x="6010934" y="5390323"/>
            <a:ext cx="1843103" cy="918022"/>
          </a:xfrm>
          <a:prstGeom prst="rect">
            <a:avLst/>
          </a:prstGeom>
          <a:noFill/>
          <a:ln>
            <a:noFill/>
          </a:ln>
        </p:spPr>
      </p:pic>
      <p:sp>
        <p:nvSpPr>
          <p:cNvPr id="387" name="Google Shape;387;g3deeaf3d441_0_372"/>
          <p:cNvSpPr txBox="1"/>
          <p:nvPr/>
        </p:nvSpPr>
        <p:spPr>
          <a:xfrm>
            <a:off x="5989620" y="6127575"/>
            <a:ext cx="15852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i="1">
                <a:solidFill>
                  <a:schemeClr val="lt1"/>
                </a:solidFill>
                <a:latin typeface="Arial"/>
                <a:ea typeface="Arial"/>
                <a:cs typeface="Arial"/>
                <a:sym typeface="Arial"/>
              </a:rPr>
              <a:t>Credit: ARCSIX</a:t>
            </a:r>
            <a:endParaRPr/>
          </a:p>
        </p:txBody>
      </p:sp>
      <p:pic>
        <p:nvPicPr>
          <p:cNvPr id="388" name="Google Shape;388;g3deeaf3d441_0_372"/>
          <p:cNvPicPr preferRelativeResize="0"/>
          <p:nvPr/>
        </p:nvPicPr>
        <p:blipFill rotWithShape="1">
          <a:blip r:embed="rId5">
            <a:alphaModFix/>
          </a:blip>
          <a:srcRect/>
          <a:stretch/>
        </p:blipFill>
        <p:spPr>
          <a:xfrm>
            <a:off x="4377837" y="5456613"/>
            <a:ext cx="1237860" cy="825240"/>
          </a:xfrm>
          <a:prstGeom prst="rect">
            <a:avLst/>
          </a:prstGeom>
          <a:noFill/>
          <a:ln>
            <a:noFill/>
          </a:ln>
        </p:spPr>
      </p:pic>
      <p:sp>
        <p:nvSpPr>
          <p:cNvPr id="389" name="Google Shape;389;g3deeaf3d441_0_372"/>
          <p:cNvSpPr txBox="1"/>
          <p:nvPr/>
        </p:nvSpPr>
        <p:spPr>
          <a:xfrm>
            <a:off x="4692132" y="5853776"/>
            <a:ext cx="859500" cy="4617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800" i="1">
                <a:solidFill>
                  <a:schemeClr val="lt1"/>
                </a:solidFill>
                <a:latin typeface="Arial"/>
                <a:ea typeface="Arial"/>
                <a:cs typeface="Arial"/>
                <a:sym typeface="Arial"/>
              </a:rPr>
              <a:t>Credit: NASA Earth Observatory</a:t>
            </a:r>
            <a:endParaRPr/>
          </a:p>
        </p:txBody>
      </p:sp>
      <p:pic>
        <p:nvPicPr>
          <p:cNvPr id="390" name="Google Shape;390;g3deeaf3d441_0_372"/>
          <p:cNvPicPr preferRelativeResize="0"/>
          <p:nvPr/>
        </p:nvPicPr>
        <p:blipFill rotWithShape="1">
          <a:blip r:embed="rId6">
            <a:alphaModFix/>
          </a:blip>
          <a:srcRect l="58937" t="85232" r="3828" b="2536"/>
          <a:stretch/>
        </p:blipFill>
        <p:spPr>
          <a:xfrm>
            <a:off x="457320" y="5449633"/>
            <a:ext cx="1437317" cy="611248"/>
          </a:xfrm>
          <a:prstGeom prst="rect">
            <a:avLst/>
          </a:prstGeom>
          <a:noFill/>
          <a:ln>
            <a:noFill/>
          </a:ln>
        </p:spPr>
      </p:pic>
      <p:sp>
        <p:nvSpPr>
          <p:cNvPr id="391" name="Google Shape;391;g3deeaf3d441_0_372"/>
          <p:cNvSpPr txBox="1"/>
          <p:nvPr/>
        </p:nvSpPr>
        <p:spPr>
          <a:xfrm>
            <a:off x="549122" y="6124925"/>
            <a:ext cx="14823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i="1">
                <a:solidFill>
                  <a:schemeClr val="dk1"/>
                </a:solidFill>
                <a:latin typeface="Arial"/>
                <a:ea typeface="Arial"/>
                <a:cs typeface="Arial"/>
                <a:sym typeface="Arial"/>
              </a:rPr>
              <a:t>Credit: Spec, Inc.</a:t>
            </a:r>
            <a:endParaRPr/>
          </a:p>
        </p:txBody>
      </p:sp>
      <p:sp>
        <p:nvSpPr>
          <p:cNvPr id="392" name="Google Shape;392;g3deeaf3d441_0_372"/>
          <p:cNvSpPr txBox="1"/>
          <p:nvPr/>
        </p:nvSpPr>
        <p:spPr>
          <a:xfrm>
            <a:off x="294969" y="1047647"/>
            <a:ext cx="100644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i="1">
                <a:solidFill>
                  <a:schemeClr val="dk2"/>
                </a:solidFill>
                <a:latin typeface="Libre Baskerville"/>
                <a:ea typeface="Libre Baskerville"/>
                <a:cs typeface="Libre Baskerville"/>
                <a:sym typeface="Libre Baskerville"/>
              </a:rPr>
              <a:t>Polar regions have an outsize impact on climate models, and are challenging to observe</a:t>
            </a:r>
            <a:endParaRPr>
              <a:solidFill>
                <a:schemeClr val="dk2"/>
              </a:solidFill>
            </a:endParaRPr>
          </a:p>
        </p:txBody>
      </p:sp>
      <p:sp>
        <p:nvSpPr>
          <p:cNvPr id="393" name="Google Shape;393;g3deeaf3d441_0_372"/>
          <p:cNvSpPr txBox="1"/>
          <p:nvPr/>
        </p:nvSpPr>
        <p:spPr>
          <a:xfrm>
            <a:off x="0" y="6409648"/>
            <a:ext cx="10638000" cy="24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i="1">
                <a:solidFill>
                  <a:schemeClr val="dk2"/>
                </a:solidFill>
                <a:latin typeface="Libre Baskerville"/>
                <a:ea typeface="Libre Baskerville"/>
                <a:cs typeface="Libre Baskerville"/>
                <a:sym typeface="Libre Baskerville"/>
              </a:rPr>
              <a:t>Based in part on community input gathered by the QuIESCENT and CATCH international scientific groups; also see Zamora et al. (2025) BAMS</a:t>
            </a:r>
            <a:endParaRPr>
              <a:solidFill>
                <a:schemeClr val="dk2"/>
              </a:solidFill>
            </a:endParaRPr>
          </a:p>
        </p:txBody>
      </p:sp>
      <p:sp>
        <p:nvSpPr>
          <p:cNvPr id="394" name="Google Shape;394;g3deeaf3d441_0_372"/>
          <p:cNvSpPr txBox="1"/>
          <p:nvPr/>
        </p:nvSpPr>
        <p:spPr>
          <a:xfrm>
            <a:off x="-47519" y="6594376"/>
            <a:ext cx="35997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Slide from Lauren Zamora</a:t>
            </a:r>
            <a:endParaRPr/>
          </a:p>
        </p:txBody>
      </p:sp>
      <p:sp>
        <p:nvSpPr>
          <p:cNvPr id="395" name="Google Shape;395;g3deeaf3d441_0_372"/>
          <p:cNvSpPr txBox="1">
            <a:spLocks noGrp="1"/>
          </p:cNvSpPr>
          <p:nvPr>
            <p:ph type="title"/>
          </p:nvPr>
        </p:nvSpPr>
        <p:spPr>
          <a:xfrm>
            <a:off x="182593" y="181944"/>
            <a:ext cx="10382100" cy="854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Play"/>
              <a:buNone/>
            </a:pPr>
            <a:r>
              <a:rPr lang="en-US" sz="3200"/>
              <a:t>Future airborne science contributions to the upcoming </a:t>
            </a:r>
            <a:br>
              <a:rPr lang="en-US" sz="3200"/>
            </a:br>
            <a:r>
              <a:rPr lang="en-US" sz="3200"/>
              <a:t>International Polar Year (IPY), 2032-2033</a:t>
            </a:r>
            <a:endParaRPr/>
          </a:p>
        </p:txBody>
      </p:sp>
      <p:sp>
        <p:nvSpPr>
          <p:cNvPr id="396" name="Google Shape;396;g3deeaf3d441_0_372"/>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Modeling</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Orbital</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u="sng">
                <a:solidFill>
                  <a:srgbClr val="FFFF00"/>
                </a:solidFill>
                <a:latin typeface="Libre Baskerville"/>
                <a:ea typeface="Libre Baskerville"/>
                <a:cs typeface="Libre Baskerville"/>
                <a:sym typeface="Libre Baskerville"/>
              </a:rPr>
              <a:t>Suborbital</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3e0422a633e_0_95"/>
          <p:cNvSpPr txBox="1">
            <a:spLocks noGrp="1"/>
          </p:cNvSpPr>
          <p:nvPr>
            <p:ph type="title"/>
          </p:nvPr>
        </p:nvSpPr>
        <p:spPr>
          <a:xfrm>
            <a:off x="538700" y="186074"/>
            <a:ext cx="9871500" cy="808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latin typeface="Baskervville"/>
                <a:ea typeface="Baskervville"/>
                <a:cs typeface="Baskervville"/>
                <a:sym typeface="Baskervville"/>
              </a:rPr>
              <a:t>Conclusion</a:t>
            </a:r>
            <a:endParaRPr>
              <a:latin typeface="Baskervville"/>
              <a:ea typeface="Baskervville"/>
              <a:cs typeface="Baskervville"/>
              <a:sym typeface="Baskervville"/>
            </a:endParaRPr>
          </a:p>
        </p:txBody>
      </p:sp>
      <p:sp>
        <p:nvSpPr>
          <p:cNvPr id="403" name="Google Shape;403;g3e0422a633e_0_95"/>
          <p:cNvSpPr txBox="1">
            <a:spLocks noGrp="1"/>
          </p:cNvSpPr>
          <p:nvPr>
            <p:ph type="body" idx="1"/>
          </p:nvPr>
        </p:nvSpPr>
        <p:spPr>
          <a:xfrm>
            <a:off x="538700" y="1549650"/>
            <a:ext cx="9625200" cy="50493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300"/>
              </a:spcBef>
              <a:spcAft>
                <a:spcPts val="0"/>
              </a:spcAft>
              <a:buSzPts val="1800"/>
              <a:buFont typeface="Libre Baskerville"/>
              <a:buChar char="•"/>
            </a:pPr>
            <a:r>
              <a:rPr lang="en-US" sz="1800">
                <a:latin typeface="Libre Baskerville"/>
                <a:ea typeface="Libre Baskerville"/>
                <a:cs typeface="Libre Baskerville"/>
                <a:sym typeface="Libre Baskerville"/>
              </a:rPr>
              <a:t>Total aerosol radiative forcing &amp; Cloud radiative feedbacks – uncertainties remaining</a:t>
            </a:r>
            <a:endParaRPr sz="1800">
              <a:latin typeface="Libre Baskerville"/>
              <a:ea typeface="Libre Baskerville"/>
              <a:cs typeface="Libre Baskerville"/>
              <a:sym typeface="Libre Baskerville"/>
            </a:endParaRPr>
          </a:p>
          <a:p>
            <a:pPr marL="457200" lvl="0" indent="-342900" algn="l" rtl="0">
              <a:lnSpc>
                <a:spcPct val="115000"/>
              </a:lnSpc>
              <a:spcBef>
                <a:spcPts val="0"/>
              </a:spcBef>
              <a:spcAft>
                <a:spcPts val="0"/>
              </a:spcAft>
              <a:buSzPts val="1800"/>
              <a:buFont typeface="Libre Baskerville"/>
              <a:buChar char="•"/>
            </a:pPr>
            <a:r>
              <a:rPr lang="en-US" sz="1800">
                <a:latin typeface="Libre Baskerville"/>
                <a:ea typeface="Libre Baskerville"/>
                <a:cs typeface="Libre Baskerville"/>
                <a:sym typeface="Libre Baskerville"/>
              </a:rPr>
              <a:t>Large cloud radiative feedback uncertainties due to: short term ≠ long term; fast response ≠ slow response; global models ≠ observations</a:t>
            </a:r>
            <a:endParaRPr sz="1800">
              <a:latin typeface="Libre Baskerville"/>
              <a:ea typeface="Libre Baskerville"/>
              <a:cs typeface="Libre Baskerville"/>
              <a:sym typeface="Libre Baskerville"/>
            </a:endParaRPr>
          </a:p>
          <a:p>
            <a:pPr marL="457200" lvl="0" indent="-342900" algn="l" rtl="0">
              <a:lnSpc>
                <a:spcPct val="115000"/>
              </a:lnSpc>
              <a:spcBef>
                <a:spcPts val="0"/>
              </a:spcBef>
              <a:spcAft>
                <a:spcPts val="0"/>
              </a:spcAft>
              <a:buSzPts val="1800"/>
              <a:buFont typeface="Libre Baskerville"/>
              <a:buChar char="•"/>
            </a:pPr>
            <a:r>
              <a:rPr lang="en-US" sz="1800">
                <a:latin typeface="Libre Baskerville"/>
                <a:ea typeface="Libre Baskerville"/>
                <a:cs typeface="Libre Baskerville"/>
                <a:sym typeface="Libre Baskerville"/>
              </a:rPr>
              <a:t>Many more science questions related to aerosol/cloud</a:t>
            </a:r>
            <a:endParaRPr sz="1800">
              <a:latin typeface="Libre Baskerville"/>
              <a:ea typeface="Libre Baskerville"/>
              <a:cs typeface="Libre Baskerville"/>
              <a:sym typeface="Libre Baskerville"/>
            </a:endParaRPr>
          </a:p>
          <a:p>
            <a:pPr marL="457200" lvl="0" indent="-342900" algn="l" rtl="0">
              <a:lnSpc>
                <a:spcPct val="115000"/>
              </a:lnSpc>
              <a:spcBef>
                <a:spcPts val="0"/>
              </a:spcBef>
              <a:spcAft>
                <a:spcPts val="0"/>
              </a:spcAft>
              <a:buSzPts val="1800"/>
              <a:buFont typeface="Libre Baskerville"/>
              <a:buChar char="•"/>
            </a:pPr>
            <a:r>
              <a:rPr lang="en-US" sz="1800">
                <a:latin typeface="Libre Baskerville"/>
                <a:ea typeface="Libre Baskerville"/>
                <a:cs typeface="Libre Baskerville"/>
                <a:sym typeface="Libre Baskerville"/>
              </a:rPr>
              <a:t>We’ve compiled your questions/ comments, add some more!</a:t>
            </a:r>
            <a:endParaRPr sz="1800">
              <a:latin typeface="Libre Baskerville"/>
              <a:ea typeface="Libre Baskerville"/>
              <a:cs typeface="Libre Baskerville"/>
              <a:sym typeface="Libre Baskerville"/>
            </a:endParaRPr>
          </a:p>
          <a:p>
            <a:pPr marL="457200" lvl="0" indent="-342900" algn="l" rtl="0">
              <a:lnSpc>
                <a:spcPct val="115000"/>
              </a:lnSpc>
              <a:spcBef>
                <a:spcPts val="0"/>
              </a:spcBef>
              <a:spcAft>
                <a:spcPts val="0"/>
              </a:spcAft>
              <a:buSzPts val="1800"/>
              <a:buFont typeface="Libre Baskerville"/>
              <a:buChar char="•"/>
            </a:pPr>
            <a:r>
              <a:rPr lang="en-US" sz="1800">
                <a:latin typeface="Libre Baskerville"/>
                <a:ea typeface="Libre Baskerville"/>
                <a:cs typeface="Libre Baskerville"/>
                <a:sym typeface="Libre Baskerville"/>
              </a:rPr>
              <a:t>The orbital PoR is an essential science and mission enabling capability; fully leveraging will require strategic thought (and perhaps investment).</a:t>
            </a:r>
            <a:endParaRPr sz="1800">
              <a:latin typeface="Libre Baskerville"/>
              <a:ea typeface="Libre Baskerville"/>
              <a:cs typeface="Libre Baskerville"/>
              <a:sym typeface="Libre Baskerville"/>
            </a:endParaRPr>
          </a:p>
          <a:p>
            <a:pPr marL="457200" lvl="0" indent="-342900" algn="l" rtl="0">
              <a:lnSpc>
                <a:spcPct val="115000"/>
              </a:lnSpc>
              <a:spcBef>
                <a:spcPts val="0"/>
              </a:spcBef>
              <a:spcAft>
                <a:spcPts val="0"/>
              </a:spcAft>
              <a:buSzPts val="1800"/>
              <a:buFont typeface="Libre Baskerville"/>
              <a:buChar char="•"/>
            </a:pPr>
            <a:r>
              <a:rPr lang="en-US" sz="1800">
                <a:latin typeface="Libre Baskerville"/>
                <a:ea typeface="Libre Baskerville"/>
                <a:cs typeface="Libre Baskerville"/>
                <a:sym typeface="Libre Baskerville"/>
              </a:rPr>
              <a:t>Suborbital is key component of the Integrated Observing System: enabling process understanding, constraining model inputs, advancing satellite algorithms.</a:t>
            </a:r>
            <a:endParaRPr sz="1800">
              <a:latin typeface="Libre Baskerville"/>
              <a:ea typeface="Libre Baskerville"/>
              <a:cs typeface="Libre Baskerville"/>
              <a:sym typeface="Libre Baskerville"/>
            </a:endParaRPr>
          </a:p>
          <a:p>
            <a:pPr marL="457200" lvl="0" indent="-342900" algn="l" rtl="0">
              <a:lnSpc>
                <a:spcPct val="115000"/>
              </a:lnSpc>
              <a:spcBef>
                <a:spcPts val="0"/>
              </a:spcBef>
              <a:spcAft>
                <a:spcPts val="0"/>
              </a:spcAft>
              <a:buSzPts val="1800"/>
              <a:buFont typeface="Libre Baskerville"/>
              <a:buChar char="•"/>
            </a:pPr>
            <a:r>
              <a:rPr lang="en-US" sz="1800">
                <a:latin typeface="Libre Baskerville"/>
                <a:ea typeface="Libre Baskerville"/>
                <a:cs typeface="Libre Baskerville"/>
                <a:sym typeface="Libre Baskerville"/>
              </a:rPr>
              <a:t>Need to develop flexible, comparatively-inexpensive, and quantitative frameworks to demonstrate what observations constrain ESM physics/processes.</a:t>
            </a:r>
            <a:endParaRPr sz="1800">
              <a:latin typeface="Libre Baskerville"/>
              <a:ea typeface="Libre Baskerville"/>
              <a:cs typeface="Libre Baskerville"/>
              <a:sym typeface="Libre Baskerville"/>
            </a:endParaRPr>
          </a:p>
          <a:p>
            <a:pPr marL="457200" lvl="0" indent="-342900" algn="l" rtl="0">
              <a:lnSpc>
                <a:spcPct val="115000"/>
              </a:lnSpc>
              <a:spcBef>
                <a:spcPts val="0"/>
              </a:spcBef>
              <a:spcAft>
                <a:spcPts val="0"/>
              </a:spcAft>
              <a:buSzPts val="1800"/>
              <a:buFont typeface="Libre Baskerville"/>
              <a:buChar char="•"/>
            </a:pPr>
            <a:r>
              <a:rPr lang="en-US" sz="1800">
                <a:latin typeface="Libre Baskerville"/>
                <a:ea typeface="Libre Baskerville"/>
                <a:cs typeface="Libre Baskerville"/>
                <a:sym typeface="Libre Baskerville"/>
              </a:rPr>
              <a:t>Let’s continue to unleash the power of AI while maintaining science integrity</a:t>
            </a:r>
            <a:endParaRPr sz="1800">
              <a:latin typeface="Libre Baskerville"/>
              <a:ea typeface="Libre Baskerville"/>
              <a:cs typeface="Libre Baskerville"/>
              <a:sym typeface="Libre Baskerville"/>
            </a:endParaRPr>
          </a:p>
        </p:txBody>
      </p:sp>
      <p:sp>
        <p:nvSpPr>
          <p:cNvPr id="404" name="Google Shape;404;g3e0422a633e_0_95"/>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Aerosol</a:t>
            </a:r>
            <a:endParaRPr sz="1800" b="0" i="0" strike="noStrike" cap="none">
              <a:solidFill>
                <a:schemeClr val="lt1"/>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Cloud</a:t>
            </a:r>
            <a:endParaRPr sz="1800" b="0" i="0" strike="noStrike" cap="none">
              <a:solidFill>
                <a:schemeClr val="lt1"/>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700"/>
              <a:buFont typeface="Arial"/>
              <a:buNone/>
            </a:pPr>
            <a:r>
              <a:rPr lang="en-US" sz="1700" u="sng">
                <a:solidFill>
                  <a:srgbClr val="FFFF00"/>
                </a:solidFill>
                <a:latin typeface="Libre Baskerville"/>
                <a:ea typeface="Libre Baskerville"/>
                <a:cs typeface="Libre Baskerville"/>
                <a:sym typeface="Libre Baskerville"/>
              </a:rPr>
              <a:t>Q&amp;A</a:t>
            </a:r>
            <a:endParaRPr sz="1700" b="0" i="0" u="sng" strike="noStrike" cap="none">
              <a:solidFill>
                <a:srgbClr val="FFFF00"/>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405" name="Google Shape;405;g3e0422a633e_0_95"/>
          <p:cNvPicPr preferRelativeResize="0"/>
          <p:nvPr/>
        </p:nvPicPr>
        <p:blipFill rotWithShape="1">
          <a:blip r:embed="rId3">
            <a:alphaModFix/>
          </a:blip>
          <a:srcRect/>
          <a:stretch/>
        </p:blipFill>
        <p:spPr>
          <a:xfrm>
            <a:off x="10785864" y="5417252"/>
            <a:ext cx="1374275" cy="13742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3e0422a633e_0_103"/>
          <p:cNvSpPr txBox="1">
            <a:spLocks noGrp="1"/>
          </p:cNvSpPr>
          <p:nvPr>
            <p:ph type="title"/>
          </p:nvPr>
        </p:nvSpPr>
        <p:spPr>
          <a:xfrm>
            <a:off x="838200" y="12848"/>
            <a:ext cx="9871500" cy="592633"/>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dirty="0">
                <a:latin typeface="Baskervville"/>
                <a:ea typeface="Baskervville"/>
                <a:cs typeface="Baskervville"/>
                <a:sym typeface="Baskervville"/>
              </a:rPr>
              <a:t>Discussion</a:t>
            </a:r>
            <a:endParaRPr dirty="0">
              <a:latin typeface="Baskervville"/>
              <a:ea typeface="Baskervville"/>
              <a:cs typeface="Baskervville"/>
              <a:sym typeface="Baskervville"/>
            </a:endParaRPr>
          </a:p>
        </p:txBody>
      </p:sp>
      <p:sp>
        <p:nvSpPr>
          <p:cNvPr id="412" name="Google Shape;412;g3e0422a633e_0_103"/>
          <p:cNvSpPr txBox="1">
            <a:spLocks noGrp="1"/>
          </p:cNvSpPr>
          <p:nvPr>
            <p:ph type="body" idx="1"/>
          </p:nvPr>
        </p:nvSpPr>
        <p:spPr>
          <a:xfrm>
            <a:off x="533606" y="411098"/>
            <a:ext cx="9960600" cy="6203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b="1" dirty="0">
                <a:latin typeface="Baskervville"/>
                <a:ea typeface="Baskervville"/>
                <a:cs typeface="Baskervville"/>
                <a:sym typeface="Baskervvill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Suggestions to get us started…</a:t>
            </a:r>
            <a:endParaRPr sz="2000" b="1" dirty="0">
              <a:latin typeface="Baskervville"/>
              <a:ea typeface="Baskervville"/>
              <a:cs typeface="Baskervville"/>
              <a:sym typeface="Baskervville"/>
            </a:endParaRPr>
          </a:p>
          <a:p>
            <a:pPr marL="457200" lvl="0" indent="-336550" algn="l" rtl="0">
              <a:spcBef>
                <a:spcPts val="1000"/>
              </a:spcBef>
              <a:spcAft>
                <a:spcPts val="0"/>
              </a:spcAft>
              <a:buSzPts val="1700"/>
              <a:buFont typeface="Libre Baskerville"/>
              <a:buChar char="•"/>
            </a:pPr>
            <a:r>
              <a:rPr lang="en-US" sz="1700" dirty="0">
                <a:latin typeface="Libre Baskerville"/>
                <a:ea typeface="Libre Baskerville"/>
                <a:cs typeface="Libre Baskerville"/>
                <a:sym typeface="Libre Baskerville"/>
              </a:rPr>
              <a:t>Why are we asking the same questions over and over again? Has progress been too slow? Why?</a:t>
            </a:r>
            <a:endParaRPr sz="1700" dirty="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dirty="0">
                <a:latin typeface="Libre Baskerville"/>
                <a:ea typeface="Libre Baskerville"/>
                <a:cs typeface="Libre Baskerville"/>
                <a:sym typeface="Libre Baskerville"/>
              </a:rPr>
              <a:t>How to best use model-observation synergies to maximize our impact and strategically target future aerosol/cloud efforts?</a:t>
            </a:r>
            <a:endParaRPr sz="1700" dirty="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dirty="0">
                <a:latin typeface="Libre Baskerville"/>
                <a:ea typeface="Libre Baskerville"/>
                <a:cs typeface="Libre Baskerville"/>
                <a:sym typeface="Libre Baskerville"/>
              </a:rPr>
              <a:t>How to use orbital/suborbital observations to reduce the range of observation-based </a:t>
            </a:r>
            <a:r>
              <a:rPr lang="en-US" sz="1700" dirty="0" err="1">
                <a:latin typeface="Libre Baskerville"/>
                <a:ea typeface="Libre Baskerville"/>
                <a:cs typeface="Libre Baskerville"/>
                <a:sym typeface="Libre Baskerville"/>
              </a:rPr>
              <a:t>ERFaci</a:t>
            </a:r>
            <a:r>
              <a:rPr lang="en-US" sz="1700" dirty="0">
                <a:latin typeface="Libre Baskerville"/>
                <a:ea typeface="Libre Baskerville"/>
                <a:cs typeface="Libre Baskerville"/>
                <a:sym typeface="Libre Baskerville"/>
              </a:rPr>
              <a:t> estimates?</a:t>
            </a:r>
            <a:endParaRPr sz="1700" dirty="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dirty="0">
                <a:latin typeface="Libre Baskerville"/>
                <a:ea typeface="Libre Baskerville"/>
                <a:cs typeface="Libre Baskerville"/>
                <a:sym typeface="Libre Baskerville"/>
              </a:rPr>
              <a:t>What cloud &amp; radiation observations/products do we need to credibly quantify cloud feedback?</a:t>
            </a:r>
            <a:endParaRPr sz="1700" dirty="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dirty="0">
                <a:latin typeface="Libre Baskerville"/>
                <a:ea typeface="Libre Baskerville"/>
                <a:cs typeface="Libre Baskerville"/>
                <a:sym typeface="Libre Baskerville"/>
              </a:rPr>
              <a:t>How to use cloud observations to improve clouds in global models, from diagnosing performance to development of physical schemes?</a:t>
            </a:r>
            <a:endParaRPr sz="1700" dirty="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dirty="0">
                <a:latin typeface="Libre Baskerville"/>
                <a:ea typeface="Libre Baskerville"/>
                <a:cs typeface="Libre Baskerville"/>
                <a:sym typeface="Libre Baskerville"/>
              </a:rPr>
              <a:t>How can we best leverage the known orbital </a:t>
            </a:r>
            <a:r>
              <a:rPr lang="en-US" sz="1700" dirty="0" err="1">
                <a:latin typeface="Libre Baskerville"/>
                <a:ea typeface="Libre Baskerville"/>
                <a:cs typeface="Libre Baskerville"/>
                <a:sym typeface="Libre Baskerville"/>
              </a:rPr>
              <a:t>PoR</a:t>
            </a:r>
            <a:r>
              <a:rPr lang="en-US" sz="1700" dirty="0">
                <a:latin typeface="Libre Baskerville"/>
                <a:ea typeface="Libre Baskerville"/>
                <a:cs typeface="Libre Baskerville"/>
                <a:sym typeface="Libre Baskerville"/>
              </a:rPr>
              <a:t>, and what are the remaining needs? </a:t>
            </a:r>
            <a:endParaRPr sz="1700" dirty="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dirty="0">
                <a:latin typeface="Libre Baskerville"/>
                <a:ea typeface="Libre Baskerville"/>
                <a:cs typeface="Libre Baskerville"/>
                <a:sym typeface="Libre Baskerville"/>
              </a:rPr>
              <a:t>What opportunities does the NASA Atmosphere Focus Area realignment bring with regard to interdisciplinary suborbital field campaigns?</a:t>
            </a:r>
            <a:endParaRPr sz="1700" dirty="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dirty="0">
                <a:latin typeface="Libre Baskerville"/>
                <a:ea typeface="Libre Baskerville"/>
                <a:cs typeface="Libre Baskerville"/>
                <a:sym typeface="Libre Baskerville"/>
              </a:rPr>
              <a:t>How do we best report uncertainties in observational products?  (important for observations-model synergy)</a:t>
            </a:r>
            <a:endParaRPr sz="1700" dirty="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Google Sans"/>
              <a:buChar char="•"/>
            </a:pPr>
            <a:r>
              <a:rPr lang="en-US" sz="1700" dirty="0">
                <a:latin typeface="Libre Baskerville"/>
                <a:ea typeface="Libre Baskerville"/>
                <a:cs typeface="Libre Baskerville"/>
                <a:sym typeface="Libre Baskerville"/>
              </a:rPr>
              <a:t>How do we develop flexible quantitative frameworks demonstrating value of proposed </a:t>
            </a:r>
            <a:r>
              <a:rPr lang="en-US" sz="1700" dirty="0" err="1">
                <a:latin typeface="Libre Baskerville"/>
                <a:ea typeface="Libre Baskerville"/>
                <a:cs typeface="Libre Baskerville"/>
                <a:sym typeface="Libre Baskerville"/>
              </a:rPr>
              <a:t>obs</a:t>
            </a:r>
            <a:r>
              <a:rPr lang="en-US" sz="1700" dirty="0">
                <a:latin typeface="Libre Baskerville"/>
                <a:ea typeface="Libre Baskerville"/>
                <a:cs typeface="Libre Baskerville"/>
                <a:sym typeface="Libre Baskerville"/>
              </a:rPr>
              <a:t> in constraining physics across all models?</a:t>
            </a:r>
            <a:endParaRPr sz="1700" dirty="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dirty="0">
                <a:latin typeface="Libre Baskerville"/>
                <a:ea typeface="Libre Baskerville"/>
                <a:cs typeface="Libre Baskerville"/>
                <a:sym typeface="Libre Baskerville"/>
              </a:rPr>
              <a:t>How do we improve model representation of aerosol-cloud interactions beyond low stratiform clouds (ice clouds, convection, for example)?</a:t>
            </a:r>
            <a:endParaRPr sz="1700" dirty="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dirty="0">
                <a:latin typeface="Libre Baskerville"/>
                <a:ea typeface="Libre Baskerville"/>
                <a:cs typeface="Libre Baskerville"/>
                <a:sym typeface="Libre Baskerville"/>
              </a:rPr>
              <a:t>How do you validate your modeled low stratiform cloud ACI when OBS only give you near cloud-top info?</a:t>
            </a:r>
            <a:endParaRPr sz="1700" dirty="0">
              <a:latin typeface="Libre Baskerville"/>
              <a:ea typeface="Libre Baskerville"/>
              <a:cs typeface="Libre Baskerville"/>
              <a:sym typeface="Libre Baskerville"/>
            </a:endParaRPr>
          </a:p>
          <a:p>
            <a:pPr marL="457200" lvl="0" indent="-336550" algn="l" rtl="0">
              <a:spcBef>
                <a:spcPts val="0"/>
              </a:spcBef>
              <a:spcAft>
                <a:spcPts val="0"/>
              </a:spcAft>
              <a:buSzPts val="1700"/>
              <a:buFont typeface="Libre Baskerville"/>
              <a:buChar char="•"/>
            </a:pPr>
            <a:r>
              <a:rPr lang="en-US" sz="1700" dirty="0">
                <a:latin typeface="Libre Baskerville"/>
                <a:ea typeface="Libre Baskerville"/>
                <a:cs typeface="Libre Baskerville"/>
                <a:sym typeface="Libre Baskerville"/>
              </a:rPr>
              <a:t>What do you think about building AI protocols into mission development pipeline to monitor and ensure AI integrity for high-quality retrieval products, model integration and rigorous science?</a:t>
            </a:r>
            <a:endParaRPr sz="1700" dirty="0">
              <a:latin typeface="Libre Baskerville"/>
              <a:ea typeface="Libre Baskerville"/>
              <a:cs typeface="Libre Baskerville"/>
              <a:sym typeface="Libre Baskerville"/>
            </a:endParaRPr>
          </a:p>
          <a:p>
            <a:pPr marL="0" lvl="0" indent="0" algn="l" rtl="0">
              <a:spcBef>
                <a:spcPts val="1000"/>
              </a:spcBef>
              <a:spcAft>
                <a:spcPts val="0"/>
              </a:spcAft>
              <a:buNone/>
            </a:pPr>
            <a:endParaRPr sz="1700" dirty="0">
              <a:latin typeface="Baskervville"/>
              <a:ea typeface="Baskervville"/>
              <a:cs typeface="Baskervville"/>
              <a:sym typeface="Baskervville"/>
            </a:endParaRPr>
          </a:p>
        </p:txBody>
      </p:sp>
      <p:sp>
        <p:nvSpPr>
          <p:cNvPr id="413" name="Google Shape;413;g3e0422a633e_0_103"/>
          <p:cNvSpPr/>
          <p:nvPr/>
        </p:nvSpPr>
        <p:spPr>
          <a:xfrm>
            <a:off x="10709702"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2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Aerosol</a:t>
            </a:r>
            <a:endParaRPr sz="1800" b="0" i="0" strike="noStrike" cap="none">
              <a:solidFill>
                <a:schemeClr val="lt1"/>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Cloud</a:t>
            </a:r>
            <a:endParaRPr sz="1800" b="0" i="0" strike="noStrike" cap="none">
              <a:solidFill>
                <a:schemeClr val="lt1"/>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1600"/>
              <a:buFont typeface="Arial"/>
              <a:buNone/>
            </a:pPr>
            <a:r>
              <a:rPr lang="en-US" sz="1600" b="0" i="0" u="none" strike="noStrike" cap="none">
                <a:solidFill>
                  <a:schemeClr val="lt1"/>
                </a:solidFill>
                <a:latin typeface="Libre Baskerville"/>
                <a:ea typeface="Libre Baskerville"/>
                <a:cs typeface="Libre Baskerville"/>
                <a:sym typeface="Libre Baskerville"/>
              </a:rPr>
              <a:t>Model-Obs.</a:t>
            </a:r>
            <a:endParaRPr sz="1600" b="0" i="0" u="none" strike="noStrike" cap="none">
              <a:solidFill>
                <a:srgbClr val="000000"/>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Pair Obs.</a:t>
            </a:r>
            <a:endParaRPr sz="1800" b="0" i="0" u="none" strike="noStrike" cap="none">
              <a:solidFill>
                <a:srgbClr val="000000"/>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800"/>
              <a:buFont typeface="Arial"/>
              <a:buNone/>
            </a:pPr>
            <a:r>
              <a:rPr lang="en-US" sz="1800" b="0" i="0" u="none" strike="noStrike" cap="none">
                <a:solidFill>
                  <a:schemeClr val="lt1"/>
                </a:solidFill>
                <a:latin typeface="Libre Baskerville"/>
                <a:ea typeface="Libre Baskerville"/>
                <a:cs typeface="Libre Baskerville"/>
                <a:sym typeface="Libre Baskerville"/>
              </a:rPr>
              <a:t>ML/AI</a:t>
            </a:r>
            <a:endParaRPr sz="1800" b="0" i="0" u="none" strike="noStrike" cap="none">
              <a:solidFill>
                <a:srgbClr val="000000"/>
              </a:solidFill>
              <a:latin typeface="Arial"/>
              <a:ea typeface="Arial"/>
              <a:cs typeface="Arial"/>
              <a:sym typeface="Arial"/>
            </a:endParaRPr>
          </a:p>
          <a:p>
            <a:pPr marL="0" marR="0" lvl="0" indent="0" algn="ctr" rtl="0">
              <a:lnSpc>
                <a:spcPct val="200000"/>
              </a:lnSpc>
              <a:spcBef>
                <a:spcPts val="0"/>
              </a:spcBef>
              <a:spcAft>
                <a:spcPts val="0"/>
              </a:spcAft>
              <a:buClr>
                <a:srgbClr val="000000"/>
              </a:buClr>
              <a:buSzPts val="1700"/>
              <a:buFont typeface="Arial"/>
              <a:buNone/>
            </a:pPr>
            <a:r>
              <a:rPr lang="en-US" sz="1700" u="sng">
                <a:solidFill>
                  <a:srgbClr val="FFFF00"/>
                </a:solidFill>
                <a:latin typeface="Libre Baskerville"/>
                <a:ea typeface="Libre Baskerville"/>
                <a:cs typeface="Libre Baskerville"/>
                <a:sym typeface="Libre Baskerville"/>
              </a:rPr>
              <a:t>Q&amp;A</a:t>
            </a:r>
            <a:endParaRPr sz="17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414" name="Google Shape;414;g3e0422a633e_0_103"/>
          <p:cNvPicPr preferRelativeResize="0"/>
          <p:nvPr/>
        </p:nvPicPr>
        <p:blipFill rotWithShape="1">
          <a:blip r:embed="rId3">
            <a:alphaModFix/>
          </a:blip>
          <a:srcRect/>
          <a:stretch/>
        </p:blipFill>
        <p:spPr>
          <a:xfrm>
            <a:off x="10785864" y="5417252"/>
            <a:ext cx="1374275" cy="1374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3deeaf3d441_0_0"/>
          <p:cNvSpPr txBox="1">
            <a:spLocks noGrp="1"/>
          </p:cNvSpPr>
          <p:nvPr>
            <p:ph type="title"/>
          </p:nvPr>
        </p:nvSpPr>
        <p:spPr>
          <a:xfrm>
            <a:off x="844550" y="177800"/>
            <a:ext cx="10503000" cy="1143000"/>
          </a:xfrm>
          <a:prstGeom prst="rect">
            <a:avLst/>
          </a:prstGeom>
          <a:noFill/>
          <a:ln>
            <a:noFill/>
          </a:ln>
        </p:spPr>
        <p:txBody>
          <a:bodyPr spcFirstLastPara="1" wrap="square" lIns="25400" tIns="25400" rIns="25400" bIns="25400" anchor="ctr" anchorCtr="0">
            <a:normAutofit/>
          </a:bodyPr>
          <a:lstStyle/>
          <a:p>
            <a:pPr marL="0" lvl="0" indent="0" algn="ctr" rtl="0">
              <a:lnSpc>
                <a:spcPct val="100000"/>
              </a:lnSpc>
              <a:spcBef>
                <a:spcPts val="0"/>
              </a:spcBef>
              <a:spcAft>
                <a:spcPts val="0"/>
              </a:spcAft>
              <a:buClr>
                <a:srgbClr val="000000"/>
              </a:buClr>
              <a:buSzPts val="5600"/>
              <a:buFont typeface="Helvetica Neue"/>
              <a:buNone/>
            </a:pPr>
            <a:r>
              <a:rPr lang="en-US" sz="5600" i="0" u="none" strike="noStrike" cap="none">
                <a:solidFill>
                  <a:srgbClr val="000000"/>
                </a:solidFill>
                <a:latin typeface="Baskervville"/>
                <a:ea typeface="Baskervville"/>
                <a:cs typeface="Baskervville"/>
                <a:sym typeface="Baskervville"/>
              </a:rPr>
              <a:t>Baseline</a:t>
            </a:r>
            <a:endParaRPr>
              <a:latin typeface="Baskervville"/>
              <a:ea typeface="Baskervville"/>
              <a:cs typeface="Baskervville"/>
              <a:sym typeface="Baskervville"/>
            </a:endParaRPr>
          </a:p>
        </p:txBody>
      </p:sp>
      <p:sp>
        <p:nvSpPr>
          <p:cNvPr id="112" name="Google Shape;112;g3deeaf3d441_0_0"/>
          <p:cNvSpPr txBox="1">
            <a:spLocks noGrp="1"/>
          </p:cNvSpPr>
          <p:nvPr>
            <p:ph type="body" idx="1"/>
          </p:nvPr>
        </p:nvSpPr>
        <p:spPr>
          <a:xfrm>
            <a:off x="844550" y="1574800"/>
            <a:ext cx="9420300" cy="4648200"/>
          </a:xfrm>
          <a:prstGeom prst="rect">
            <a:avLst/>
          </a:prstGeom>
          <a:noFill/>
          <a:ln>
            <a:noFill/>
          </a:ln>
        </p:spPr>
        <p:txBody>
          <a:bodyPr spcFirstLastPara="1" wrap="square" lIns="25400" tIns="25400" rIns="25400" bIns="25400" anchor="ctr" anchorCtr="0">
            <a:normAutofit lnSpcReduction="10000"/>
          </a:bodyPr>
          <a:lstStyle/>
          <a:p>
            <a:pPr marL="317500" lvl="0" indent="-317500" algn="l" rtl="0">
              <a:lnSpc>
                <a:spcPct val="115000"/>
              </a:lnSpc>
              <a:spcBef>
                <a:spcPts val="0"/>
              </a:spcBef>
              <a:spcAft>
                <a:spcPts val="0"/>
              </a:spcAft>
              <a:buSzPts val="3000"/>
              <a:buFont typeface="Baskervville"/>
              <a:buChar char="•"/>
            </a:pPr>
            <a:r>
              <a:rPr lang="en-US">
                <a:latin typeface="Baskervville"/>
                <a:ea typeface="Baskervville"/>
                <a:cs typeface="Baskervville"/>
                <a:sym typeface="Baskervville"/>
              </a:rPr>
              <a:t>NASA has global climate (ModelE) and Seasonal/NWP-scale (GEOS) models with various compositional capabilities at representing aerosols (bulk, moments/modal, sectional) and couplings to chemistry, radiation, and clouds</a:t>
            </a:r>
            <a:endParaRPr>
              <a:latin typeface="Baskervville"/>
              <a:ea typeface="Baskervville"/>
              <a:cs typeface="Baskervville"/>
              <a:sym typeface="Baskervville"/>
            </a:endParaRPr>
          </a:p>
          <a:p>
            <a:pPr marL="317500" lvl="0" indent="-317500" algn="l" rtl="0">
              <a:lnSpc>
                <a:spcPct val="115000"/>
              </a:lnSpc>
              <a:spcBef>
                <a:spcPts val="0"/>
              </a:spcBef>
              <a:spcAft>
                <a:spcPts val="0"/>
              </a:spcAft>
              <a:buSzPts val="3000"/>
              <a:buFont typeface="Baskervville"/>
              <a:buChar char="•"/>
            </a:pPr>
            <a:r>
              <a:rPr lang="en-US">
                <a:latin typeface="Baskervville"/>
                <a:ea typeface="Baskervville"/>
                <a:cs typeface="Baskervville"/>
                <a:sym typeface="Baskervville"/>
              </a:rPr>
              <a:t>Horizontal scales range from ~100 km to ~2 km depending on application. Vertical scales presently to ~80 km; work ongoing to increase vertical resolution (e.g., 72 -&gt; 181 levels) and model top to go above mesosphere.</a:t>
            </a:r>
            <a:endParaRPr>
              <a:latin typeface="Baskervville"/>
              <a:ea typeface="Baskervville"/>
              <a:cs typeface="Baskervville"/>
              <a:sym typeface="Baskervville"/>
            </a:endParaRPr>
          </a:p>
          <a:p>
            <a:pPr marL="317500" lvl="0" indent="-317500" algn="l" rtl="0">
              <a:lnSpc>
                <a:spcPct val="115000"/>
              </a:lnSpc>
              <a:spcBef>
                <a:spcPts val="0"/>
              </a:spcBef>
              <a:spcAft>
                <a:spcPts val="0"/>
              </a:spcAft>
              <a:buSzPts val="3000"/>
              <a:buFont typeface="Baskervville"/>
              <a:buChar char="•"/>
            </a:pPr>
            <a:r>
              <a:rPr lang="en-US">
                <a:latin typeface="Baskervville"/>
                <a:ea typeface="Baskervville"/>
                <a:cs typeface="Baskervville"/>
                <a:sym typeface="Baskervville"/>
              </a:rPr>
              <a:t>Fundamental aerosol-relevant outputs include CMIP-class simulations (ModelE), S2S and NWP (GEOS), including reanalyses (MERRA-2, MERRA-21C)</a:t>
            </a:r>
            <a:endParaRPr>
              <a:latin typeface="Baskervville"/>
              <a:ea typeface="Baskervville"/>
              <a:cs typeface="Baskervville"/>
              <a:sym typeface="Baskervville"/>
            </a:endParaRPr>
          </a:p>
        </p:txBody>
      </p:sp>
      <p:sp>
        <p:nvSpPr>
          <p:cNvPr id="113" name="Google Shape;113;g3deeaf3d441_0_0"/>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u="sng">
                <a:solidFill>
                  <a:srgbClr val="FFFF00"/>
                </a:solidFill>
                <a:latin typeface="Libre Baskerville"/>
                <a:ea typeface="Libre Baskerville"/>
                <a:cs typeface="Libre Baskerville"/>
                <a:sym typeface="Libre Baskerville"/>
              </a:rPr>
              <a:t>Modeling</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Suborbital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3deeaf3d441_0_5"/>
          <p:cNvSpPr txBox="1">
            <a:spLocks noGrp="1"/>
          </p:cNvSpPr>
          <p:nvPr>
            <p:ph type="title"/>
          </p:nvPr>
        </p:nvSpPr>
        <p:spPr>
          <a:xfrm>
            <a:off x="844550" y="177800"/>
            <a:ext cx="9864900" cy="1143000"/>
          </a:xfrm>
          <a:prstGeom prst="rect">
            <a:avLst/>
          </a:prstGeom>
          <a:noFill/>
          <a:ln>
            <a:noFill/>
          </a:ln>
        </p:spPr>
        <p:txBody>
          <a:bodyPr spcFirstLastPara="1" wrap="square" lIns="25400" tIns="25400" rIns="25400" bIns="25400" anchor="ctr" anchorCtr="0">
            <a:normAutofit/>
          </a:bodyPr>
          <a:lstStyle/>
          <a:p>
            <a:pPr marL="0" lvl="0" indent="0" algn="ctr" rtl="0">
              <a:lnSpc>
                <a:spcPct val="100000"/>
              </a:lnSpc>
              <a:spcBef>
                <a:spcPts val="0"/>
              </a:spcBef>
              <a:spcAft>
                <a:spcPts val="0"/>
              </a:spcAft>
              <a:buClr>
                <a:srgbClr val="000000"/>
              </a:buClr>
              <a:buSzPts val="4300"/>
              <a:buFont typeface="Helvetica Neue"/>
              <a:buNone/>
            </a:pPr>
            <a:r>
              <a:rPr lang="en-US" sz="4300">
                <a:latin typeface="Baskervville"/>
                <a:ea typeface="Baskervville"/>
                <a:cs typeface="Baskervville"/>
                <a:sym typeface="Baskervville"/>
              </a:rPr>
              <a:t>Where do we want to take these models?</a:t>
            </a:r>
            <a:endParaRPr>
              <a:latin typeface="Baskervville"/>
              <a:ea typeface="Baskervville"/>
              <a:cs typeface="Baskervville"/>
              <a:sym typeface="Baskervville"/>
            </a:endParaRPr>
          </a:p>
        </p:txBody>
      </p:sp>
      <p:sp>
        <p:nvSpPr>
          <p:cNvPr id="119" name="Google Shape;119;g3deeaf3d441_0_5"/>
          <p:cNvSpPr/>
          <p:nvPr/>
        </p:nvSpPr>
        <p:spPr>
          <a:xfrm>
            <a:off x="1069727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u="sng">
                <a:solidFill>
                  <a:srgbClr val="FFFF00"/>
                </a:solidFill>
                <a:latin typeface="Libre Baskerville"/>
                <a:ea typeface="Libre Baskerville"/>
                <a:cs typeface="Libre Baskerville"/>
                <a:sym typeface="Libre Baskerville"/>
              </a:rPr>
              <a:t>Modeling</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Suborbital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120" name="Google Shape;120;g3deeaf3d441_0_5"/>
          <p:cNvPicPr preferRelativeResize="0"/>
          <p:nvPr/>
        </p:nvPicPr>
        <p:blipFill>
          <a:blip r:embed="rId3">
            <a:alphaModFix/>
          </a:blip>
          <a:stretch>
            <a:fillRect/>
          </a:stretch>
        </p:blipFill>
        <p:spPr>
          <a:xfrm>
            <a:off x="152400" y="1473200"/>
            <a:ext cx="10067574" cy="5232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3deeaf3d441_0_13"/>
          <p:cNvSpPr txBox="1">
            <a:spLocks noGrp="1"/>
          </p:cNvSpPr>
          <p:nvPr>
            <p:ph type="title"/>
          </p:nvPr>
        </p:nvSpPr>
        <p:spPr>
          <a:xfrm>
            <a:off x="525000" y="-179598"/>
            <a:ext cx="10503000" cy="1143000"/>
          </a:xfrm>
          <a:prstGeom prst="rect">
            <a:avLst/>
          </a:prstGeom>
          <a:noFill/>
          <a:ln>
            <a:noFill/>
          </a:ln>
        </p:spPr>
        <p:txBody>
          <a:bodyPr spcFirstLastPara="1" wrap="square" lIns="25400" tIns="25400" rIns="25400" bIns="25400" anchor="ctr" anchorCtr="0">
            <a:normAutofit/>
          </a:bodyPr>
          <a:lstStyle/>
          <a:p>
            <a:pPr marL="0" lvl="0" indent="0" algn="ctr" rtl="0">
              <a:lnSpc>
                <a:spcPct val="100000"/>
              </a:lnSpc>
              <a:spcBef>
                <a:spcPts val="0"/>
              </a:spcBef>
              <a:spcAft>
                <a:spcPts val="0"/>
              </a:spcAft>
              <a:buClr>
                <a:srgbClr val="000000"/>
              </a:buClr>
              <a:buSzPts val="5600"/>
              <a:buFont typeface="Helvetica Neue"/>
              <a:buNone/>
            </a:pPr>
            <a:r>
              <a:rPr lang="en-US" sz="5600" i="0" u="none" strike="noStrike" cap="none">
                <a:solidFill>
                  <a:srgbClr val="000000"/>
                </a:solidFill>
                <a:latin typeface="Baskervville"/>
                <a:ea typeface="Baskervville"/>
                <a:cs typeface="Baskervville"/>
                <a:sym typeface="Baskervville"/>
              </a:rPr>
              <a:t>Aerosol-Cloud Interactions</a:t>
            </a:r>
            <a:endParaRPr>
              <a:latin typeface="Baskervville"/>
              <a:ea typeface="Baskervville"/>
              <a:cs typeface="Baskervville"/>
              <a:sym typeface="Baskervville"/>
            </a:endParaRPr>
          </a:p>
        </p:txBody>
      </p:sp>
      <p:sp>
        <p:nvSpPr>
          <p:cNvPr id="126" name="Google Shape;126;g3deeaf3d441_0_13"/>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u="sng">
                <a:solidFill>
                  <a:srgbClr val="FFFF00"/>
                </a:solidFill>
                <a:latin typeface="Libre Baskerville"/>
                <a:ea typeface="Libre Baskerville"/>
                <a:cs typeface="Libre Baskerville"/>
                <a:sym typeface="Libre Baskerville"/>
              </a:rPr>
              <a:t>Modeling</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Suborbital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127" name="Google Shape;127;g3deeaf3d441_0_13"/>
          <p:cNvPicPr preferRelativeResize="0"/>
          <p:nvPr/>
        </p:nvPicPr>
        <p:blipFill>
          <a:blip r:embed="rId3">
            <a:alphaModFix/>
          </a:blip>
          <a:stretch>
            <a:fillRect/>
          </a:stretch>
        </p:blipFill>
        <p:spPr>
          <a:xfrm>
            <a:off x="152400" y="1115801"/>
            <a:ext cx="10404764" cy="544073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3deeaf3d441_0_19"/>
          <p:cNvSpPr txBox="1">
            <a:spLocks noGrp="1"/>
          </p:cNvSpPr>
          <p:nvPr>
            <p:ph type="title"/>
          </p:nvPr>
        </p:nvSpPr>
        <p:spPr>
          <a:xfrm>
            <a:off x="451250" y="-204173"/>
            <a:ext cx="10503000" cy="1143000"/>
          </a:xfrm>
          <a:prstGeom prst="rect">
            <a:avLst/>
          </a:prstGeom>
          <a:noFill/>
          <a:ln>
            <a:noFill/>
          </a:ln>
        </p:spPr>
        <p:txBody>
          <a:bodyPr spcFirstLastPara="1" wrap="square" lIns="25400" tIns="25400" rIns="25400" bIns="25400" anchor="ctr" anchorCtr="0">
            <a:normAutofit/>
          </a:bodyPr>
          <a:lstStyle/>
          <a:p>
            <a:pPr marL="0" lvl="0" indent="0" algn="ctr" rtl="0">
              <a:lnSpc>
                <a:spcPct val="100000"/>
              </a:lnSpc>
              <a:spcBef>
                <a:spcPts val="0"/>
              </a:spcBef>
              <a:spcAft>
                <a:spcPts val="0"/>
              </a:spcAft>
              <a:buClr>
                <a:srgbClr val="000000"/>
              </a:buClr>
              <a:buSzPts val="3900"/>
              <a:buFont typeface="Helvetica Neue"/>
              <a:buNone/>
            </a:pPr>
            <a:r>
              <a:rPr lang="en-US" sz="3900">
                <a:latin typeface="Baskervville"/>
                <a:ea typeface="Baskervville"/>
                <a:cs typeface="Baskervville"/>
                <a:sym typeface="Baskervville"/>
              </a:rPr>
              <a:t>Earth System Feedbacks on Natural Aerosols</a:t>
            </a:r>
            <a:endParaRPr>
              <a:latin typeface="Baskervville"/>
              <a:ea typeface="Baskervville"/>
              <a:cs typeface="Baskervville"/>
              <a:sym typeface="Baskervville"/>
            </a:endParaRPr>
          </a:p>
        </p:txBody>
      </p:sp>
      <p:sp>
        <p:nvSpPr>
          <p:cNvPr id="133" name="Google Shape;133;g3deeaf3d441_0_19"/>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u="sng">
                <a:solidFill>
                  <a:srgbClr val="FFFF00"/>
                </a:solidFill>
                <a:latin typeface="Libre Baskerville"/>
                <a:ea typeface="Libre Baskerville"/>
                <a:cs typeface="Libre Baskerville"/>
                <a:sym typeface="Libre Baskerville"/>
              </a:rPr>
              <a:t>Modeling</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Suborbital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134" name="Google Shape;134;g3deeaf3d441_0_19"/>
          <p:cNvPicPr preferRelativeResize="0"/>
          <p:nvPr/>
        </p:nvPicPr>
        <p:blipFill>
          <a:blip r:embed="rId3">
            <a:alphaModFix/>
          </a:blip>
          <a:stretch>
            <a:fillRect/>
          </a:stretch>
        </p:blipFill>
        <p:spPr>
          <a:xfrm>
            <a:off x="152400" y="1091227"/>
            <a:ext cx="10316253" cy="56143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3deeaf3d441_0_25"/>
          <p:cNvSpPr txBox="1">
            <a:spLocks noGrp="1"/>
          </p:cNvSpPr>
          <p:nvPr>
            <p:ph type="title"/>
          </p:nvPr>
        </p:nvSpPr>
        <p:spPr>
          <a:xfrm>
            <a:off x="206575" y="-179598"/>
            <a:ext cx="10503000" cy="1143000"/>
          </a:xfrm>
          <a:prstGeom prst="rect">
            <a:avLst/>
          </a:prstGeom>
          <a:noFill/>
          <a:ln>
            <a:noFill/>
          </a:ln>
        </p:spPr>
        <p:txBody>
          <a:bodyPr spcFirstLastPara="1" wrap="square" lIns="25400" tIns="25400" rIns="25400" bIns="25400" anchor="ctr" anchorCtr="0">
            <a:normAutofit/>
          </a:bodyPr>
          <a:lstStyle/>
          <a:p>
            <a:pPr marL="0" lvl="0" indent="0" algn="ctr" rtl="0">
              <a:lnSpc>
                <a:spcPct val="100000"/>
              </a:lnSpc>
              <a:spcBef>
                <a:spcPts val="0"/>
              </a:spcBef>
              <a:spcAft>
                <a:spcPts val="0"/>
              </a:spcAft>
              <a:buClr>
                <a:srgbClr val="000000"/>
              </a:buClr>
              <a:buSzPts val="4900"/>
              <a:buFont typeface="Helvetica Neue"/>
              <a:buNone/>
            </a:pPr>
            <a:r>
              <a:rPr lang="en-US" sz="4900">
                <a:latin typeface="Baskervville"/>
                <a:ea typeface="Baskervville"/>
                <a:cs typeface="Baskervville"/>
                <a:sym typeface="Baskervville"/>
              </a:rPr>
              <a:t>Properties and Processes</a:t>
            </a:r>
            <a:endParaRPr>
              <a:latin typeface="Baskervville"/>
              <a:ea typeface="Baskervville"/>
              <a:cs typeface="Baskervville"/>
              <a:sym typeface="Baskervville"/>
            </a:endParaRPr>
          </a:p>
        </p:txBody>
      </p:sp>
      <p:sp>
        <p:nvSpPr>
          <p:cNvPr id="140" name="Google Shape;140;g3deeaf3d441_0_25"/>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u="sng">
                <a:solidFill>
                  <a:srgbClr val="FFFF00"/>
                </a:solidFill>
                <a:latin typeface="Libre Baskerville"/>
                <a:ea typeface="Libre Baskerville"/>
                <a:cs typeface="Libre Baskerville"/>
                <a:sym typeface="Libre Baskerville"/>
              </a:rPr>
              <a:t>Modeling</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Suborbital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141" name="Google Shape;141;g3deeaf3d441_0_25"/>
          <p:cNvPicPr preferRelativeResize="0"/>
          <p:nvPr/>
        </p:nvPicPr>
        <p:blipFill>
          <a:blip r:embed="rId3">
            <a:alphaModFix/>
          </a:blip>
          <a:stretch>
            <a:fillRect/>
          </a:stretch>
        </p:blipFill>
        <p:spPr>
          <a:xfrm>
            <a:off x="152400" y="1115802"/>
            <a:ext cx="10247963" cy="55897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3d80e45bab4_1_5"/>
          <p:cNvSpPr txBox="1">
            <a:spLocks noGrp="1"/>
          </p:cNvSpPr>
          <p:nvPr>
            <p:ph type="title"/>
          </p:nvPr>
        </p:nvSpPr>
        <p:spPr>
          <a:xfrm>
            <a:off x="206575" y="-179598"/>
            <a:ext cx="10503000" cy="1143000"/>
          </a:xfrm>
          <a:prstGeom prst="rect">
            <a:avLst/>
          </a:prstGeom>
          <a:noFill/>
          <a:ln>
            <a:noFill/>
          </a:ln>
        </p:spPr>
        <p:txBody>
          <a:bodyPr spcFirstLastPara="1" wrap="square" lIns="25400" tIns="25400" rIns="25400" bIns="25400" anchor="ctr" anchorCtr="0">
            <a:normAutofit/>
          </a:bodyPr>
          <a:lstStyle/>
          <a:p>
            <a:pPr marL="0" lvl="0" indent="0" algn="ctr" rtl="0">
              <a:lnSpc>
                <a:spcPct val="100000"/>
              </a:lnSpc>
              <a:spcBef>
                <a:spcPts val="0"/>
              </a:spcBef>
              <a:spcAft>
                <a:spcPts val="0"/>
              </a:spcAft>
              <a:buClr>
                <a:srgbClr val="000000"/>
              </a:buClr>
              <a:buSzPts val="4900"/>
              <a:buFont typeface="Helvetica Neue"/>
              <a:buNone/>
            </a:pPr>
            <a:r>
              <a:rPr lang="en-US" sz="4900">
                <a:latin typeface="Baskervville"/>
                <a:ea typeface="Baskervville"/>
                <a:cs typeface="Baskervville"/>
                <a:sym typeface="Baskervville"/>
              </a:rPr>
              <a:t>Stratospheric-Mesospheric Aerosols </a:t>
            </a:r>
            <a:endParaRPr>
              <a:latin typeface="Baskervville"/>
              <a:ea typeface="Baskervville"/>
              <a:cs typeface="Baskervville"/>
              <a:sym typeface="Baskervville"/>
            </a:endParaRPr>
          </a:p>
        </p:txBody>
      </p:sp>
      <p:sp>
        <p:nvSpPr>
          <p:cNvPr id="147" name="Google Shape;147;g3d80e45bab4_1_5"/>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u="sng">
                <a:solidFill>
                  <a:srgbClr val="FFFF00"/>
                </a:solidFill>
                <a:latin typeface="Libre Baskerville"/>
                <a:ea typeface="Libre Baskerville"/>
                <a:cs typeface="Libre Baskerville"/>
                <a:sym typeface="Libre Baskerville"/>
              </a:rPr>
              <a:t>Modeling</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Suborbital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148" name="Google Shape;148;g3d80e45bab4_1_5"/>
          <p:cNvPicPr preferRelativeResize="0"/>
          <p:nvPr/>
        </p:nvPicPr>
        <p:blipFill>
          <a:blip r:embed="rId3">
            <a:alphaModFix/>
          </a:blip>
          <a:stretch>
            <a:fillRect/>
          </a:stretch>
        </p:blipFill>
        <p:spPr>
          <a:xfrm>
            <a:off x="152400" y="1115801"/>
            <a:ext cx="9934707" cy="55897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3deeaf3d441_0_31"/>
          <p:cNvSpPr txBox="1">
            <a:spLocks noGrp="1"/>
          </p:cNvSpPr>
          <p:nvPr>
            <p:ph type="title"/>
          </p:nvPr>
        </p:nvSpPr>
        <p:spPr>
          <a:xfrm>
            <a:off x="844550" y="-179598"/>
            <a:ext cx="10503000" cy="1143000"/>
          </a:xfrm>
          <a:prstGeom prst="rect">
            <a:avLst/>
          </a:prstGeom>
          <a:noFill/>
          <a:ln>
            <a:noFill/>
          </a:ln>
        </p:spPr>
        <p:txBody>
          <a:bodyPr spcFirstLastPara="1" wrap="square" lIns="25400" tIns="25400" rIns="25400" bIns="25400" anchor="ctr" anchorCtr="0">
            <a:normAutofit/>
          </a:bodyPr>
          <a:lstStyle/>
          <a:p>
            <a:pPr marL="0" lvl="0" indent="0" algn="ctr" rtl="0">
              <a:lnSpc>
                <a:spcPct val="100000"/>
              </a:lnSpc>
              <a:spcBef>
                <a:spcPts val="0"/>
              </a:spcBef>
              <a:spcAft>
                <a:spcPts val="0"/>
              </a:spcAft>
              <a:buClr>
                <a:srgbClr val="000000"/>
              </a:buClr>
              <a:buSzPts val="5600"/>
              <a:buFont typeface="Helvetica Neue"/>
              <a:buNone/>
            </a:pPr>
            <a:r>
              <a:rPr lang="en-US" sz="5600" i="0" u="none" strike="noStrike" cap="none">
                <a:solidFill>
                  <a:srgbClr val="000000"/>
                </a:solidFill>
                <a:latin typeface="Baskervville"/>
                <a:ea typeface="Baskervville"/>
                <a:cs typeface="Baskervville"/>
                <a:sym typeface="Baskervville"/>
              </a:rPr>
              <a:t>Data Driven Modeling</a:t>
            </a:r>
            <a:endParaRPr>
              <a:latin typeface="Baskervville"/>
              <a:ea typeface="Baskervville"/>
              <a:cs typeface="Baskervville"/>
              <a:sym typeface="Baskervville"/>
            </a:endParaRPr>
          </a:p>
        </p:txBody>
      </p:sp>
      <p:sp>
        <p:nvSpPr>
          <p:cNvPr id="154" name="Google Shape;154;g3deeaf3d441_0_31"/>
          <p:cNvSpPr/>
          <p:nvPr/>
        </p:nvSpPr>
        <p:spPr>
          <a:xfrm>
            <a:off x="10709564" y="0"/>
            <a:ext cx="1482300" cy="6858000"/>
          </a:xfrm>
          <a:prstGeom prst="rect">
            <a:avLst/>
          </a:prstGeom>
          <a:solidFill>
            <a:srgbClr val="687A8C"/>
          </a:solidFill>
          <a:ln>
            <a:noFill/>
          </a:ln>
        </p:spPr>
        <p:txBody>
          <a:bodyPr spcFirstLastPara="1" wrap="square" lIns="91425" tIns="45700" rIns="91425" bIns="45700" anchor="ctr" anchorCtr="0">
            <a:noAutofit/>
          </a:bodyPr>
          <a:lstStyle/>
          <a:p>
            <a:pPr marL="0" marR="0" lvl="0" indent="0" algn="ctr" rtl="0">
              <a:lnSpc>
                <a:spcPct val="300000"/>
              </a:lnSpc>
              <a:spcBef>
                <a:spcPts val="0"/>
              </a:spcBef>
              <a:spcAft>
                <a:spcPts val="0"/>
              </a:spcAft>
              <a:buClr>
                <a:srgbClr val="000000"/>
              </a:buClr>
              <a:buSzPts val="1800"/>
              <a:buFont typeface="Arial"/>
              <a:buNone/>
            </a:pPr>
            <a:r>
              <a:rPr lang="en-US" sz="1800" b="0" i="0" strike="noStrike" cap="none">
                <a:solidFill>
                  <a:schemeClr val="lt1"/>
                </a:solidFill>
                <a:latin typeface="Libre Baskerville"/>
                <a:ea typeface="Libre Baskerville"/>
                <a:cs typeface="Libre Baskerville"/>
                <a:sym typeface="Libre Baskerville"/>
              </a:rPr>
              <a:t>Intro</a:t>
            </a:r>
            <a:endParaRPr sz="1800" b="0" i="0" strike="noStrike" cap="none">
              <a:solidFill>
                <a:schemeClr val="lt1"/>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u="sng">
                <a:solidFill>
                  <a:srgbClr val="FFFF00"/>
                </a:solidFill>
                <a:latin typeface="Libre Baskerville"/>
                <a:ea typeface="Libre Baskerville"/>
                <a:cs typeface="Libre Baskerville"/>
                <a:sym typeface="Libre Baskerville"/>
              </a:rPr>
              <a:t>Modeling</a:t>
            </a:r>
            <a:endParaRPr sz="1800" b="0" i="0" u="sng" strike="noStrike" cap="none">
              <a:solidFill>
                <a:srgbClr val="FFFF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r>
              <a:rPr lang="en-US" sz="1800">
                <a:solidFill>
                  <a:schemeClr val="lt1"/>
                </a:solidFill>
                <a:latin typeface="Libre Baskerville"/>
                <a:ea typeface="Libre Baskerville"/>
                <a:cs typeface="Libre Baskerville"/>
                <a:sym typeface="Libre Baskerville"/>
              </a:rPr>
              <a:t>Suborbital</a:t>
            </a:r>
            <a:endParaRPr sz="18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700"/>
              <a:buFont typeface="Arial"/>
              <a:buNone/>
            </a:pPr>
            <a:r>
              <a:rPr lang="en-US" sz="1700" b="0" i="0" u="none" strike="noStrike" cap="none">
                <a:solidFill>
                  <a:schemeClr val="lt1"/>
                </a:solidFill>
                <a:latin typeface="Libre Baskerville"/>
                <a:ea typeface="Libre Baskerville"/>
                <a:cs typeface="Libre Baskerville"/>
                <a:sym typeface="Libre Baskerville"/>
              </a:rPr>
              <a:t>Q&amp;A</a:t>
            </a:r>
            <a:endParaRPr sz="1700" b="0" i="0" u="none" strike="noStrike" cap="none">
              <a:solidFill>
                <a:srgbClr val="000000"/>
              </a:solidFill>
              <a:latin typeface="Arial"/>
              <a:ea typeface="Arial"/>
              <a:cs typeface="Arial"/>
              <a:sym typeface="Arial"/>
            </a:endParaRPr>
          </a:p>
          <a:p>
            <a:pPr marL="0" marR="0" lvl="0" indent="0" algn="ctr" rtl="0">
              <a:lnSpc>
                <a:spcPct val="3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pic>
        <p:nvPicPr>
          <p:cNvPr id="155" name="Google Shape;155;g3deeaf3d441_0_31"/>
          <p:cNvPicPr preferRelativeResize="0"/>
          <p:nvPr/>
        </p:nvPicPr>
        <p:blipFill>
          <a:blip r:embed="rId3">
            <a:alphaModFix/>
          </a:blip>
          <a:stretch>
            <a:fillRect/>
          </a:stretch>
        </p:blipFill>
        <p:spPr>
          <a:xfrm>
            <a:off x="152400" y="1115802"/>
            <a:ext cx="10222952" cy="558979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4503</Words>
  <Application>Microsoft Macintosh PowerPoint</Application>
  <PresentationFormat>Widescreen</PresentationFormat>
  <Paragraphs>714</Paragraphs>
  <Slides>26</Slides>
  <Notes>26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Baskervville</vt:lpstr>
      <vt:lpstr>Play</vt:lpstr>
      <vt:lpstr>Libre Baskerville</vt:lpstr>
      <vt:lpstr>Helvetica Neue</vt:lpstr>
      <vt:lpstr>Arial</vt:lpstr>
      <vt:lpstr>Times New Roman</vt:lpstr>
      <vt:lpstr>Avenir</vt:lpstr>
      <vt:lpstr>Arimo</vt:lpstr>
      <vt:lpstr>Helvetica Neue Light</vt:lpstr>
      <vt:lpstr>Avenir Light</vt:lpstr>
      <vt:lpstr>Google Sans</vt:lpstr>
      <vt:lpstr>Calibri</vt:lpstr>
      <vt:lpstr>Office Theme</vt:lpstr>
      <vt:lpstr>Aerosol/Cloud</vt:lpstr>
      <vt:lpstr>PowerPoint Presentation</vt:lpstr>
      <vt:lpstr>Baseline</vt:lpstr>
      <vt:lpstr>Where do we want to take these models?</vt:lpstr>
      <vt:lpstr>Aerosol-Cloud Interactions</vt:lpstr>
      <vt:lpstr>Earth System Feedbacks on Natural Aerosols</vt:lpstr>
      <vt:lpstr>Properties and Processes</vt:lpstr>
      <vt:lpstr>Stratospheric-Mesospheric Aerosols </vt:lpstr>
      <vt:lpstr>Data Driven Modeling</vt:lpstr>
      <vt:lpstr>Satellite Program of Record (PoR) for Aerosols and Clouds</vt:lpstr>
      <vt:lpstr>PowerPoint Presentation</vt:lpstr>
      <vt:lpstr>PowerPoint Presentation</vt:lpstr>
      <vt:lpstr>PowerPoint Presentation</vt:lpstr>
      <vt:lpstr>PowerPoint Presentation</vt:lpstr>
      <vt:lpstr>PowerPoint Presentation</vt:lpstr>
      <vt:lpstr>Satellite Program of Record: Considerations and Challenges</vt:lpstr>
      <vt:lpstr>Integrated Observing System</vt:lpstr>
      <vt:lpstr>Evolving Scope of Suborbital Campaigns</vt:lpstr>
      <vt:lpstr>Much aerosol instrument commonality across recent statistically-focused Tropospheric Chemistry, Radiation Sciences, and EV-S airborne campaigns</vt:lpstr>
      <vt:lpstr>PowerPoint Presentation</vt:lpstr>
      <vt:lpstr>PowerPoint Presentation</vt:lpstr>
      <vt:lpstr>Aerosol-Cloud Suborbital Science Gaps</vt:lpstr>
      <vt:lpstr>Must not forget about aerosol-cloud interactions for high clouds! Recent Academies’ report calls for routine in situ piggyback measurements during aircraft transits, remote sensing missions (30-40 kft. altitudes)</vt:lpstr>
      <vt:lpstr>Future airborne science contributions to the upcoming  International Polar Year (IPY), 2032-2033</vt:lpstr>
      <vt:lpstr>Conclusion</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Kacenelenbogen, Meloe S. (GSFC-6130)</dc:creator>
  <cp:lastModifiedBy>Kacenelenbogen, Meloe S. (GSFC-6130)</cp:lastModifiedBy>
  <cp:revision>2</cp:revision>
  <dcterms:created xsi:type="dcterms:W3CDTF">2022-09-14T18:05:16Z</dcterms:created>
  <dcterms:modified xsi:type="dcterms:W3CDTF">2026-04-22T17:00:52Z</dcterms:modified>
</cp:coreProperties>
</file>