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7FE4E30F_BF961284.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7FFFFAC7_9747DCE.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7FE4E310_6AE57E03.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omments/modernComment_7FFFFAC8_9FEAFE4.xml" ContentType="application/vnd.ms-powerpoint.comment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1"/>
  </p:notesMasterIdLst>
  <p:sldIdLst>
    <p:sldId id="278" r:id="rId2"/>
    <p:sldId id="344" r:id="rId3"/>
    <p:sldId id="2145706767" r:id="rId4"/>
    <p:sldId id="346" r:id="rId5"/>
    <p:sldId id="349" r:id="rId6"/>
    <p:sldId id="348" r:id="rId7"/>
    <p:sldId id="2147482313" r:id="rId8"/>
    <p:sldId id="2147482314" r:id="rId9"/>
    <p:sldId id="2147482315" r:id="rId10"/>
    <p:sldId id="2147482311" r:id="rId11"/>
    <p:sldId id="2147482316" r:id="rId12"/>
    <p:sldId id="2147482317" r:id="rId13"/>
    <p:sldId id="2147482318" r:id="rId14"/>
    <p:sldId id="352" r:id="rId15"/>
    <p:sldId id="2147482319" r:id="rId16"/>
    <p:sldId id="353" r:id="rId17"/>
    <p:sldId id="354" r:id="rId18"/>
    <p:sldId id="2147482320" r:id="rId19"/>
    <p:sldId id="2147482310" r:id="rId20"/>
    <p:sldId id="364" r:id="rId21"/>
    <p:sldId id="365" r:id="rId22"/>
    <p:sldId id="366" r:id="rId23"/>
    <p:sldId id="367" r:id="rId24"/>
    <p:sldId id="2145706768" r:id="rId25"/>
    <p:sldId id="368" r:id="rId26"/>
    <p:sldId id="369" r:id="rId27"/>
    <p:sldId id="370" r:id="rId28"/>
    <p:sldId id="371" r:id="rId29"/>
    <p:sldId id="2147482322" r:id="rId30"/>
    <p:sldId id="2147482323" r:id="rId31"/>
    <p:sldId id="347" r:id="rId32"/>
    <p:sldId id="2147482324" r:id="rId33"/>
    <p:sldId id="350" r:id="rId34"/>
    <p:sldId id="351" r:id="rId35"/>
    <p:sldId id="2147482325" r:id="rId36"/>
    <p:sldId id="2147482326" r:id="rId37"/>
    <p:sldId id="2147482327" r:id="rId38"/>
    <p:sldId id="2147482328" r:id="rId39"/>
    <p:sldId id="2147482329" r:id="rId40"/>
    <p:sldId id="355" r:id="rId41"/>
    <p:sldId id="358" r:id="rId42"/>
    <p:sldId id="359" r:id="rId43"/>
    <p:sldId id="361" r:id="rId44"/>
    <p:sldId id="362" r:id="rId45"/>
    <p:sldId id="2147482312" r:id="rId46"/>
    <p:sldId id="275" r:id="rId47"/>
    <p:sldId id="273" r:id="rId48"/>
    <p:sldId id="372" r:id="rId49"/>
    <p:sldId id="2147482330" r:id="rId5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3A222C-85EC-C83F-1950-32F645BBE6E8}" name="Hawkins Aguilar, Michelle D. (HQ-DK000)" initials="MH" userId="S::mdhawki1@ndc.nasa.gov::3bc1bc39-db65-4931-8f86-255ce19d0d31" providerId="AD"/>
  <p188:author id="{A3612048-6F73-5CB0-866D-15FF9BE3ED1C}" name="Thorne, Christopher S. (HQ-DK000)[NCS]" initials="T(" userId="S::csthorne@ndc.nasa.gov::7e93e1c5-ea65-4374-96d0-3abf0728fa6b" providerId="AD"/>
  <p188:author id="{3A681283-9ECB-56D1-4FA3-92D9BF13C59B}" name="Taylor, Patrick C. (LARC-E302)" initials="TPC(E" userId="S::pctaylo2@ndc.nasa.gov::b1307009-cd47-424e-974f-081f7bf2acc4" providerId="AD"/>
  <p188:author id="{C6C7BFA8-B94A-79F5-D661-3EC2D3F699B6}" name="Henderson, Aisha J. (HQ-DK000)[eMITS]" initials="AH" userId="S::ajhende5@ndc.nasa.gov::dbb7722c-cd77-481b-ba80-42412e65b25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1"/>
    <p:restoredTop sz="78509"/>
  </p:normalViewPr>
  <p:slideViewPr>
    <p:cSldViewPr snapToGrid="0">
      <p:cViewPr varScale="1">
        <p:scale>
          <a:sx n="95" d="100"/>
          <a:sy n="95" d="100"/>
        </p:scale>
        <p:origin x="656" y="48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8/10/relationships/authors" Target="author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F44-874E-91B7-14F453F70DB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7F44-874E-91B7-14F453F70DB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7F44-874E-91B7-14F453F70DB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7F44-874E-91B7-14F453F70DB8}"/>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1st Qtr</c:v>
                </c:pt>
                <c:pt idx="1">
                  <c:v>2nd Qtr</c:v>
                </c:pt>
                <c:pt idx="2">
                  <c:v>3rd Qtr</c:v>
                </c:pt>
                <c:pt idx="3">
                  <c:v>4th Qtr</c:v>
                </c:pt>
              </c:strCache>
            </c:strRef>
          </c:cat>
          <c:val>
            <c:numRef>
              <c:f>Sheet1!$B$2:$B$5</c:f>
              <c:numCache>
                <c:formatCode>General</c:formatCode>
                <c:ptCount val="4"/>
                <c:pt idx="0">
                  <c:v>30</c:v>
                </c:pt>
                <c:pt idx="1">
                  <c:v>20</c:v>
                </c:pt>
                <c:pt idx="2">
                  <c:v>15</c:v>
                </c:pt>
                <c:pt idx="3">
                  <c:v>35</c:v>
                </c:pt>
              </c:numCache>
            </c:numRef>
          </c:val>
          <c:extLst>
            <c:ext xmlns:c16="http://schemas.microsoft.com/office/drawing/2014/chart" uri="{C3380CC4-5D6E-409C-BE32-E72D297353CC}">
              <c16:uniqueId val="{00000000-F02D-BF42-A532-FFAB58503A82}"/>
            </c:ext>
          </c:extLst>
        </c:ser>
        <c:dLbls>
          <c:showLegendKey val="0"/>
          <c:showVal val="0"/>
          <c:showCatName val="0"/>
          <c:showSerName val="0"/>
          <c:showPercent val="0"/>
          <c:showBubbleSize val="0"/>
          <c:showLeaderLines val="1"/>
        </c:dLbls>
        <c:firstSliceAng val="360"/>
        <c:holeSize val="47"/>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7FE4E30F_BF961284.xml><?xml version="1.0" encoding="utf-8"?>
<p188:cmLst xmlns:a="http://schemas.openxmlformats.org/drawingml/2006/main" xmlns:r="http://schemas.openxmlformats.org/officeDocument/2006/relationships" xmlns:p188="http://schemas.microsoft.com/office/powerpoint/2018/8/main">
  <p188:cm id="{95759BA9-CAC6-6144-96F1-96217EE36C16}" authorId="{6C3A222C-85EC-C83F-1950-32F645BBE6E8}" status="resolved" created="2025-12-10T19:13:54.594">
    <ac:deMkLst xmlns:ac="http://schemas.microsoft.com/office/drawing/2013/main/command">
      <pc:docMk xmlns:pc="http://schemas.microsoft.com/office/powerpoint/2013/main/command"/>
      <pc:sldMk xmlns:pc="http://schemas.microsoft.com/office/powerpoint/2013/main/command" cId="2796638685" sldId="2145706767"/>
      <ac:picMk id="17" creationId="{FA0B8591-BC05-D441-B972-B813654DAFBB}"/>
    </ac:deMkLst>
    <p188:replyLst>
      <p188:reply id="{CEFFCAED-5B3C-4396-9277-84E00EA4AB55}" authorId="{A3612048-6F73-5CB0-866D-15FF9BE3ED1C}" created="2025-12-10T19:17:52.513">
        <p188:txBody>
          <a:bodyPr/>
          <a:lstStyle/>
          <a:p>
            <a:r>
              <a:rPr lang="en-US"/>
              <a:t>[@Henderson, Aisha J. (HQ-DK000)[eMITS]]  this is an image so I can't edit the text. Are you able to help address Michelle's comment? Thank you</a:t>
            </a:r>
          </a:p>
        </p188:txBody>
        <p188:extLst>
          <p:ext xmlns:p="http://schemas.openxmlformats.org/presentationml/2006/main" uri="{57CB4572-C831-44C2-8A1C-0ADB6CCDFE69}">
            <p223:reactions xmlns:p223="http://schemas.microsoft.com/office/powerpoint/2022/03/main">
              <p223:rxn type="👍">
                <p223:instance time="2025-12-11T15:37:28.945" authorId="{C6C7BFA8-B94A-79F5-D661-3EC2D3F699B6}"/>
              </p223:rxn>
            </p223:reactions>
          </p:ext>
        </p188:extLst>
      </p188:reply>
    </p188:replyLst>
    <p188:txBody>
      <a:bodyPr/>
      <a:lstStyle/>
      <a:p>
        <a:r>
          <a:rPr lang="en-US"/>
          <a:t>Update R&amp;A to "Research"</a:t>
        </a:r>
      </a:p>
    </p188:txBody>
    <p188:extLst>
      <p:ext xmlns:p="http://schemas.openxmlformats.org/presentationml/2006/main" uri="{57CB4572-C831-44C2-8A1C-0ADB6CCDFE69}">
        <p223:reactions xmlns:p223="http://schemas.microsoft.com/office/powerpoint/2022/03/main">
          <p223:rxn type="👍">
            <p223:instance time="2025-12-11T15:55:51.202" authorId="{C6C7BFA8-B94A-79F5-D661-3EC2D3F699B6}"/>
          </p223:rxn>
        </p223:reactions>
      </p:ext>
    </p188:extLst>
  </p188:cm>
</p188:cmLst>
</file>

<file path=ppt/comments/modernComment_7FE4E310_6AE57E03.xml><?xml version="1.0" encoding="utf-8"?>
<p188:cmLst xmlns:a="http://schemas.openxmlformats.org/drawingml/2006/main" xmlns:r="http://schemas.openxmlformats.org/officeDocument/2006/relationships" xmlns:p188="http://schemas.microsoft.com/office/powerpoint/2018/8/main">
  <p188:cm id="{D58BB074-12C5-2141-832A-EE22E4A44FA6}" authorId="{6C3A222C-85EC-C83F-1950-32F645BBE6E8}" status="resolved" created="2025-12-10T19:13:54.594">
    <ac:deMkLst xmlns:ac="http://schemas.microsoft.com/office/drawing/2013/main/command">
      <pc:docMk xmlns:pc="http://schemas.microsoft.com/office/powerpoint/2013/main/command"/>
      <pc:sldMk xmlns:pc="http://schemas.microsoft.com/office/powerpoint/2013/main/command" cId="2796638685" sldId="2145706767"/>
      <ac:picMk id="17" creationId="{FA0B8591-BC05-D441-B972-B813654DAFBB}"/>
    </ac:deMkLst>
    <p188:replyLst>
      <p188:reply id="{CEFFCAED-5B3C-4396-9277-84E00EA4AB55}" authorId="{A3612048-6F73-5CB0-866D-15FF9BE3ED1C}" created="2025-12-10T19:17:52.513">
        <p188:txBody>
          <a:bodyPr/>
          <a:lstStyle/>
          <a:p>
            <a:r>
              <a:rPr lang="en-US"/>
              <a:t>[@Henderson, Aisha J. (HQ-DK000)[eMITS]]  this is an image so I can't edit the text. Are you able to help address Michelle's comment? Thank you</a:t>
            </a:r>
          </a:p>
        </p188:txBody>
        <p188:extLst>
          <p:ext xmlns:p="http://schemas.openxmlformats.org/presentationml/2006/main" uri="{57CB4572-C831-44C2-8A1C-0ADB6CCDFE69}">
            <p223:reactions xmlns:p223="http://schemas.microsoft.com/office/powerpoint/2022/03/main">
              <p223:rxn type="👍">
                <p223:instance time="2025-12-11T15:37:28.945" authorId="{C6C7BFA8-B94A-79F5-D661-3EC2D3F699B6}"/>
              </p223:rxn>
            </p223:reactions>
          </p:ext>
        </p188:extLst>
      </p188:reply>
    </p188:replyLst>
    <p188:txBody>
      <a:bodyPr/>
      <a:lstStyle/>
      <a:p>
        <a:r>
          <a:rPr lang="en-US"/>
          <a:t>Update R&amp;A to "Research"</a:t>
        </a:r>
      </a:p>
    </p188:txBody>
    <p188:extLst>
      <p:ext xmlns:p="http://schemas.openxmlformats.org/presentationml/2006/main" uri="{57CB4572-C831-44C2-8A1C-0ADB6CCDFE69}">
        <p223:reactions xmlns:p223="http://schemas.microsoft.com/office/powerpoint/2022/03/main">
          <p223:rxn type="👍">
            <p223:instance time="2025-12-11T15:55:51.202" authorId="{C6C7BFA8-B94A-79F5-D661-3EC2D3F699B6}"/>
          </p223:rxn>
        </p223:reactions>
      </p:ext>
    </p188:extLst>
  </p188:cm>
</p188:cmLst>
</file>

<file path=ppt/comments/modernComment_7FFFFAC7_9747DCE.xml><?xml version="1.0" encoding="utf-8"?>
<p188:cmLst xmlns:a="http://schemas.openxmlformats.org/drawingml/2006/main" xmlns:r="http://schemas.openxmlformats.org/officeDocument/2006/relationships" xmlns:p188="http://schemas.microsoft.com/office/powerpoint/2018/8/main">
  <p188:cm id="{D4054549-9CAA-4647-8BDD-62607AB10F45}" authorId="{6C3A222C-85EC-C83F-1950-32F645BBE6E8}" status="resolved" created="2025-12-10T19:13:54.594">
    <ac:deMkLst xmlns:ac="http://schemas.microsoft.com/office/drawing/2013/main/command">
      <pc:docMk xmlns:pc="http://schemas.microsoft.com/office/powerpoint/2013/main/command"/>
      <pc:sldMk xmlns:pc="http://schemas.microsoft.com/office/powerpoint/2013/main/command" cId="2796638685" sldId="2145706767"/>
      <ac:picMk id="17" creationId="{FA0B8591-BC05-D441-B972-B813654DAFBB}"/>
    </ac:deMkLst>
    <p188:replyLst>
      <p188:reply id="{CEFFCAED-5B3C-4396-9277-84E00EA4AB55}" authorId="{A3612048-6F73-5CB0-866D-15FF9BE3ED1C}" created="2025-12-10T19:17:52.513">
        <p188:txBody>
          <a:bodyPr/>
          <a:lstStyle/>
          <a:p>
            <a:r>
              <a:rPr lang="en-US"/>
              <a:t>[@Henderson, Aisha J. (HQ-DK000)[eMITS]]  this is an image so I can't edit the text. Are you able to help address Michelle's comment? Thank you</a:t>
            </a:r>
          </a:p>
        </p188:txBody>
        <p188:extLst>
          <p:ext xmlns:p="http://schemas.openxmlformats.org/presentationml/2006/main" uri="{57CB4572-C831-44C2-8A1C-0ADB6CCDFE69}">
            <p223:reactions xmlns:p223="http://schemas.microsoft.com/office/powerpoint/2022/03/main">
              <p223:rxn type="👍">
                <p223:instance time="2025-12-11T15:37:28.945" authorId="{C6C7BFA8-B94A-79F5-D661-3EC2D3F699B6}"/>
              </p223:rxn>
            </p223:reactions>
          </p:ext>
        </p188:extLst>
      </p188:reply>
    </p188:replyLst>
    <p188:txBody>
      <a:bodyPr/>
      <a:lstStyle/>
      <a:p>
        <a:r>
          <a:rPr lang="en-US"/>
          <a:t>Update R&amp;A to "Research"</a:t>
        </a:r>
      </a:p>
    </p188:txBody>
    <p188:extLst>
      <p:ext xmlns:p="http://schemas.openxmlformats.org/presentationml/2006/main" uri="{57CB4572-C831-44C2-8A1C-0ADB6CCDFE69}">
        <p223:reactions xmlns:p223="http://schemas.microsoft.com/office/powerpoint/2022/03/main">
          <p223:rxn type="👍">
            <p223:instance time="2025-12-11T15:55:51.202" authorId="{C6C7BFA8-B94A-79F5-D661-3EC2D3F699B6}"/>
          </p223:rxn>
        </p223:reactions>
      </p:ext>
    </p188:extLst>
  </p188:cm>
</p188:cmLst>
</file>

<file path=ppt/comments/modernComment_7FFFFAC8_9FEAFE4.xml><?xml version="1.0" encoding="utf-8"?>
<p188:cmLst xmlns:a="http://schemas.openxmlformats.org/drawingml/2006/main" xmlns:r="http://schemas.openxmlformats.org/officeDocument/2006/relationships" xmlns:p188="http://schemas.microsoft.com/office/powerpoint/2018/8/main">
  <p188:cm id="{1C560644-5D70-DA4C-9362-0C01FABCEC49}" authorId="{6C3A222C-85EC-C83F-1950-32F645BBE6E8}" status="resolved" created="2025-12-10T19:13:54.594">
    <ac:deMkLst xmlns:ac="http://schemas.microsoft.com/office/drawing/2013/main/command">
      <pc:docMk xmlns:pc="http://schemas.microsoft.com/office/powerpoint/2013/main/command"/>
      <pc:sldMk xmlns:pc="http://schemas.microsoft.com/office/powerpoint/2013/main/command" cId="2796638685" sldId="2145706767"/>
      <ac:picMk id="17" creationId="{FA0B8591-BC05-D441-B972-B813654DAFBB}"/>
    </ac:deMkLst>
    <p188:replyLst>
      <p188:reply id="{CEFFCAED-5B3C-4396-9277-84E00EA4AB55}" authorId="{A3612048-6F73-5CB0-866D-15FF9BE3ED1C}" created="2025-12-10T19:17:52.513">
        <p188:txBody>
          <a:bodyPr/>
          <a:lstStyle/>
          <a:p>
            <a:r>
              <a:rPr lang="en-US"/>
              <a:t>[@Henderson, Aisha J. (HQ-DK000)[eMITS]]  this is an image so I can't edit the text. Are you able to help address Michelle's comment? Thank you</a:t>
            </a:r>
          </a:p>
        </p188:txBody>
        <p188:extLst>
          <p:ext xmlns:p="http://schemas.openxmlformats.org/presentationml/2006/main" uri="{57CB4572-C831-44C2-8A1C-0ADB6CCDFE69}">
            <p223:reactions xmlns:p223="http://schemas.microsoft.com/office/powerpoint/2022/03/main">
              <p223:rxn type="👍">
                <p223:instance time="2025-12-11T15:37:28.945" authorId="{C6C7BFA8-B94A-79F5-D661-3EC2D3F699B6}"/>
              </p223:rxn>
            </p223:reactions>
          </p:ext>
        </p188:extLst>
      </p188:reply>
    </p188:replyLst>
    <p188:txBody>
      <a:bodyPr/>
      <a:lstStyle/>
      <a:p>
        <a:r>
          <a:rPr lang="en-US"/>
          <a:t>Update R&amp;A to "Research"</a:t>
        </a:r>
      </a:p>
    </p188:txBody>
    <p188:extLst>
      <p:ext xmlns:p="http://schemas.openxmlformats.org/presentationml/2006/main" uri="{57CB4572-C831-44C2-8A1C-0ADB6CCDFE69}">
        <p223:reactions xmlns:p223="http://schemas.microsoft.com/office/powerpoint/2022/03/main">
          <p223:rxn type="👍">
            <p223:instance time="2025-12-11T15:55:51.202" authorId="{C6C7BFA8-B94A-79F5-D661-3EC2D3F699B6}"/>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3AA8B6-C931-984C-997E-72ABEF557943}" type="datetimeFigureOut">
              <a:rPr lang="en-US" smtClean="0"/>
              <a:t>4/21/26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F54FFB-70BD-944B-A0FF-DF8430209933}" type="slidenum">
              <a:rPr lang="en-US" smtClean="0"/>
              <a:t>‹#›</a:t>
            </a:fld>
            <a:endParaRPr lang="en-US"/>
          </a:p>
        </p:txBody>
      </p:sp>
    </p:spTree>
    <p:extLst>
      <p:ext uri="{BB962C8B-B14F-4D97-AF65-F5344CB8AC3E}">
        <p14:creationId xmlns:p14="http://schemas.microsoft.com/office/powerpoint/2010/main" val="1611386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F54FFB-70BD-944B-A0FF-DF8430209933}" type="slidenum">
              <a:rPr lang="en-US" smtClean="0"/>
              <a:t>1</a:t>
            </a:fld>
            <a:endParaRPr lang="en-US"/>
          </a:p>
        </p:txBody>
      </p:sp>
    </p:spTree>
    <p:extLst>
      <p:ext uri="{BB962C8B-B14F-4D97-AF65-F5344CB8AC3E}">
        <p14:creationId xmlns:p14="http://schemas.microsoft.com/office/powerpoint/2010/main" val="865255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FCF2E-9BC2-347A-D97E-CB176C497A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2846E4-4259-684D-195B-831528B00A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17E485-4B0E-F3A6-82B5-DEC9D32978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53E73C5-786A-445B-A6B8-DD892873DB84}"/>
              </a:ext>
            </a:extLst>
          </p:cNvPr>
          <p:cNvSpPr>
            <a:spLocks noGrp="1"/>
          </p:cNvSpPr>
          <p:nvPr>
            <p:ph type="sldNum" sz="quarter" idx="5"/>
          </p:nvPr>
        </p:nvSpPr>
        <p:spPr/>
        <p:txBody>
          <a:bodyPr/>
          <a:lstStyle/>
          <a:p>
            <a:fld id="{67F54FFB-70BD-944B-A0FF-DF8430209933}" type="slidenum">
              <a:rPr lang="en-US" smtClean="0"/>
              <a:t>11</a:t>
            </a:fld>
            <a:endParaRPr lang="en-US"/>
          </a:p>
        </p:txBody>
      </p:sp>
    </p:spTree>
    <p:extLst>
      <p:ext uri="{BB962C8B-B14F-4D97-AF65-F5344CB8AC3E}">
        <p14:creationId xmlns:p14="http://schemas.microsoft.com/office/powerpoint/2010/main" val="3928550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CD8F4-8EF2-6074-464B-A878C99FDD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698797-627D-8408-8C11-2AFD4CB84F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6FD0AC-2388-C0D3-C4C3-387EB42D0C2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2EA2AA-DECC-04CB-5362-AC3956D04A18}"/>
              </a:ext>
            </a:extLst>
          </p:cNvPr>
          <p:cNvSpPr>
            <a:spLocks noGrp="1"/>
          </p:cNvSpPr>
          <p:nvPr>
            <p:ph type="sldNum" sz="quarter" idx="5"/>
          </p:nvPr>
        </p:nvSpPr>
        <p:spPr/>
        <p:txBody>
          <a:bodyPr/>
          <a:lstStyle/>
          <a:p>
            <a:fld id="{67F54FFB-70BD-944B-A0FF-DF8430209933}" type="slidenum">
              <a:rPr lang="en-US" smtClean="0"/>
              <a:t>12</a:t>
            </a:fld>
            <a:endParaRPr lang="en-US"/>
          </a:p>
        </p:txBody>
      </p:sp>
    </p:spTree>
    <p:extLst>
      <p:ext uri="{BB962C8B-B14F-4D97-AF65-F5344CB8AC3E}">
        <p14:creationId xmlns:p14="http://schemas.microsoft.com/office/powerpoint/2010/main" val="11993714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382E35-76B7-6662-03F3-D0FA2CB529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1C3456-4684-D82D-E511-53362F46A3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B78DB1-6C8F-C33A-A84E-D2A59DB08D46}"/>
              </a:ext>
            </a:extLst>
          </p:cNvPr>
          <p:cNvSpPr>
            <a:spLocks noGrp="1"/>
          </p:cNvSpPr>
          <p:nvPr>
            <p:ph type="body" idx="1"/>
          </p:nvPr>
        </p:nvSpPr>
        <p:spPr/>
        <p:txBody>
          <a:bodyPr/>
          <a:lstStyle/>
          <a:p>
            <a:endParaRPr lang="en-US" sz="20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313E76D5-60DA-7634-AF96-2FA788CE0E05}"/>
              </a:ext>
            </a:extLst>
          </p:cNvPr>
          <p:cNvSpPr>
            <a:spLocks noGrp="1"/>
          </p:cNvSpPr>
          <p:nvPr>
            <p:ph type="sldNum" sz="quarter" idx="5"/>
          </p:nvPr>
        </p:nvSpPr>
        <p:spPr/>
        <p:txBody>
          <a:bodyPr/>
          <a:lstStyle/>
          <a:p>
            <a:fld id="{67F54FFB-70BD-944B-A0FF-DF8430209933}" type="slidenum">
              <a:rPr lang="en-US" smtClean="0"/>
              <a:t>13</a:t>
            </a:fld>
            <a:endParaRPr lang="en-US"/>
          </a:p>
        </p:txBody>
      </p:sp>
    </p:spTree>
    <p:extLst>
      <p:ext uri="{BB962C8B-B14F-4D97-AF65-F5344CB8AC3E}">
        <p14:creationId xmlns:p14="http://schemas.microsoft.com/office/powerpoint/2010/main" val="18687854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0EF7E-064B-1235-3B1D-5D1CC8CA97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EA1471-E300-14E3-0771-A584C96AC6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8E537A-63C2-9D3B-CB5A-C49EB8A27480}"/>
              </a:ext>
            </a:extLst>
          </p:cNvPr>
          <p:cNvSpPr>
            <a:spLocks noGrp="1"/>
          </p:cNvSpPr>
          <p:nvPr>
            <p:ph type="body" idx="1"/>
          </p:nvPr>
        </p:nvSpPr>
        <p:spPr/>
        <p:txBody>
          <a:bodyPr/>
          <a:lstStyle/>
          <a:p>
            <a:endParaRPr lang="en-US" sz="2000" dirty="0"/>
          </a:p>
        </p:txBody>
      </p:sp>
      <p:sp>
        <p:nvSpPr>
          <p:cNvPr id="4" name="Slide Number Placeholder 3">
            <a:extLst>
              <a:ext uri="{FF2B5EF4-FFF2-40B4-BE49-F238E27FC236}">
                <a16:creationId xmlns:a16="http://schemas.microsoft.com/office/drawing/2014/main" id="{02B186FA-A1B1-9118-5C99-D1DFE9C5466C}"/>
              </a:ext>
            </a:extLst>
          </p:cNvPr>
          <p:cNvSpPr>
            <a:spLocks noGrp="1"/>
          </p:cNvSpPr>
          <p:nvPr>
            <p:ph type="sldNum" sz="quarter" idx="5"/>
          </p:nvPr>
        </p:nvSpPr>
        <p:spPr/>
        <p:txBody>
          <a:bodyPr/>
          <a:lstStyle/>
          <a:p>
            <a:fld id="{67F54FFB-70BD-944B-A0FF-DF8430209933}" type="slidenum">
              <a:rPr lang="en-US" smtClean="0"/>
              <a:t>14</a:t>
            </a:fld>
            <a:endParaRPr lang="en-US"/>
          </a:p>
        </p:txBody>
      </p:sp>
    </p:spTree>
    <p:extLst>
      <p:ext uri="{BB962C8B-B14F-4D97-AF65-F5344CB8AC3E}">
        <p14:creationId xmlns:p14="http://schemas.microsoft.com/office/powerpoint/2010/main" val="20246409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1B46C3-DCD4-A3C2-FD4B-F60C93E203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0240F9-BC12-502B-BCD1-6D44FB751E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50B423-157C-DB15-F783-DD8A5D1A2F9E}"/>
              </a:ext>
            </a:extLst>
          </p:cNvPr>
          <p:cNvSpPr>
            <a:spLocks noGrp="1"/>
          </p:cNvSpPr>
          <p:nvPr>
            <p:ph type="body" idx="1"/>
          </p:nvPr>
        </p:nvSpPr>
        <p:spPr/>
        <p:txBody>
          <a:bodyPr/>
          <a:lstStyle/>
          <a:p>
            <a:endParaRPr lang="en-US" sz="2000" b="0" dirty="0"/>
          </a:p>
        </p:txBody>
      </p:sp>
      <p:sp>
        <p:nvSpPr>
          <p:cNvPr id="4" name="Slide Number Placeholder 3">
            <a:extLst>
              <a:ext uri="{FF2B5EF4-FFF2-40B4-BE49-F238E27FC236}">
                <a16:creationId xmlns:a16="http://schemas.microsoft.com/office/drawing/2014/main" id="{4136B6B4-E9B5-C691-1C3C-1B7FE40179DB}"/>
              </a:ext>
            </a:extLst>
          </p:cNvPr>
          <p:cNvSpPr>
            <a:spLocks noGrp="1"/>
          </p:cNvSpPr>
          <p:nvPr>
            <p:ph type="sldNum" sz="quarter" idx="5"/>
          </p:nvPr>
        </p:nvSpPr>
        <p:spPr/>
        <p:txBody>
          <a:bodyPr/>
          <a:lstStyle/>
          <a:p>
            <a:fld id="{67F54FFB-70BD-944B-A0FF-DF8430209933}" type="slidenum">
              <a:rPr lang="en-US" smtClean="0"/>
              <a:t>15</a:t>
            </a:fld>
            <a:endParaRPr lang="en-US"/>
          </a:p>
        </p:txBody>
      </p:sp>
    </p:spTree>
    <p:extLst>
      <p:ext uri="{BB962C8B-B14F-4D97-AF65-F5344CB8AC3E}">
        <p14:creationId xmlns:p14="http://schemas.microsoft.com/office/powerpoint/2010/main" val="15208939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62F9C-D808-0D33-1EC6-A4DEE12283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6329CF-3D7A-7141-9537-FDE721DC95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71D369-7964-4DF8-3A01-2F1B51E81073}"/>
              </a:ext>
            </a:extLst>
          </p:cNvPr>
          <p:cNvSpPr>
            <a:spLocks noGrp="1"/>
          </p:cNvSpPr>
          <p:nvPr>
            <p:ph type="body" idx="1"/>
          </p:nvPr>
        </p:nvSpPr>
        <p:spPr/>
        <p:txBody>
          <a:bodyPr/>
          <a:lstStyle/>
          <a:p>
            <a:endParaRPr lang="en-US" sz="2000" b="0" dirty="0"/>
          </a:p>
        </p:txBody>
      </p:sp>
      <p:sp>
        <p:nvSpPr>
          <p:cNvPr id="4" name="Slide Number Placeholder 3">
            <a:extLst>
              <a:ext uri="{FF2B5EF4-FFF2-40B4-BE49-F238E27FC236}">
                <a16:creationId xmlns:a16="http://schemas.microsoft.com/office/drawing/2014/main" id="{2F128FA3-E49A-8FAC-98BE-D6FF4F7723B8}"/>
              </a:ext>
            </a:extLst>
          </p:cNvPr>
          <p:cNvSpPr>
            <a:spLocks noGrp="1"/>
          </p:cNvSpPr>
          <p:nvPr>
            <p:ph type="sldNum" sz="quarter" idx="5"/>
          </p:nvPr>
        </p:nvSpPr>
        <p:spPr/>
        <p:txBody>
          <a:bodyPr/>
          <a:lstStyle/>
          <a:p>
            <a:fld id="{67F54FFB-70BD-944B-A0FF-DF8430209933}" type="slidenum">
              <a:rPr lang="en-US" smtClean="0"/>
              <a:t>16</a:t>
            </a:fld>
            <a:endParaRPr lang="en-US"/>
          </a:p>
        </p:txBody>
      </p:sp>
    </p:spTree>
    <p:extLst>
      <p:ext uri="{BB962C8B-B14F-4D97-AF65-F5344CB8AC3E}">
        <p14:creationId xmlns:p14="http://schemas.microsoft.com/office/powerpoint/2010/main" val="3034845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DB375-E238-15D4-1C2E-E64BB273A6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95B70D-C1B3-C9A3-5D8C-CE2A559B29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5AD7CC-CA92-FBE8-A20C-26F4E55E58F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i="0" dirty="0"/>
          </a:p>
        </p:txBody>
      </p:sp>
      <p:sp>
        <p:nvSpPr>
          <p:cNvPr id="4" name="Slide Number Placeholder 3">
            <a:extLst>
              <a:ext uri="{FF2B5EF4-FFF2-40B4-BE49-F238E27FC236}">
                <a16:creationId xmlns:a16="http://schemas.microsoft.com/office/drawing/2014/main" id="{64736EE2-DE9F-39D2-1C05-14BFF427A8CD}"/>
              </a:ext>
            </a:extLst>
          </p:cNvPr>
          <p:cNvSpPr>
            <a:spLocks noGrp="1"/>
          </p:cNvSpPr>
          <p:nvPr>
            <p:ph type="sldNum" sz="quarter" idx="5"/>
          </p:nvPr>
        </p:nvSpPr>
        <p:spPr/>
        <p:txBody>
          <a:bodyPr/>
          <a:lstStyle/>
          <a:p>
            <a:fld id="{67F54FFB-70BD-944B-A0FF-DF8430209933}" type="slidenum">
              <a:rPr lang="en-US" smtClean="0"/>
              <a:t>17</a:t>
            </a:fld>
            <a:endParaRPr lang="en-US"/>
          </a:p>
        </p:txBody>
      </p:sp>
    </p:spTree>
    <p:extLst>
      <p:ext uri="{BB962C8B-B14F-4D97-AF65-F5344CB8AC3E}">
        <p14:creationId xmlns:p14="http://schemas.microsoft.com/office/powerpoint/2010/main" val="3980520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F54FFB-70BD-944B-A0FF-DF8430209933}" type="slidenum">
              <a:rPr lang="en-US" smtClean="0"/>
              <a:t>18</a:t>
            </a:fld>
            <a:endParaRPr lang="en-US"/>
          </a:p>
        </p:txBody>
      </p:sp>
    </p:spTree>
    <p:extLst>
      <p:ext uri="{BB962C8B-B14F-4D97-AF65-F5344CB8AC3E}">
        <p14:creationId xmlns:p14="http://schemas.microsoft.com/office/powerpoint/2010/main" val="159299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8EB9B-D61C-6F29-209D-D40D4090F1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CC1047-3A61-C640-7B9E-D66EB2C572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898703-5E6A-EBCE-1C59-05D9D282E3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D8BE73-87F1-B4AE-39D7-B69877AC3523}"/>
              </a:ext>
            </a:extLst>
          </p:cNvPr>
          <p:cNvSpPr>
            <a:spLocks noGrp="1"/>
          </p:cNvSpPr>
          <p:nvPr>
            <p:ph type="sldNum" sz="quarter" idx="5"/>
          </p:nvPr>
        </p:nvSpPr>
        <p:spPr/>
        <p:txBody>
          <a:bodyPr/>
          <a:lstStyle/>
          <a:p>
            <a:fld id="{67F54FFB-70BD-944B-A0FF-DF8430209933}" type="slidenum">
              <a:rPr lang="en-US" smtClean="0"/>
              <a:t>19</a:t>
            </a:fld>
            <a:endParaRPr lang="en-US"/>
          </a:p>
        </p:txBody>
      </p:sp>
    </p:spTree>
    <p:extLst>
      <p:ext uri="{BB962C8B-B14F-4D97-AF65-F5344CB8AC3E}">
        <p14:creationId xmlns:p14="http://schemas.microsoft.com/office/powerpoint/2010/main" val="463320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934DC-894D-CCA0-AC4A-ADAA0D2F83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4897D0-5650-12AF-2F0E-447DADCB28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30E606-B43C-DC48-6B2F-3D0A24CF7822}"/>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DEC44D7-9071-DA5A-C7DA-E5E21E819FE2}"/>
              </a:ext>
            </a:extLst>
          </p:cNvPr>
          <p:cNvSpPr>
            <a:spLocks noGrp="1"/>
          </p:cNvSpPr>
          <p:nvPr>
            <p:ph type="sldNum" sz="quarter" idx="5"/>
          </p:nvPr>
        </p:nvSpPr>
        <p:spPr/>
        <p:txBody>
          <a:bodyPr/>
          <a:lstStyle/>
          <a:p>
            <a:fld id="{67F54FFB-70BD-944B-A0FF-DF8430209933}" type="slidenum">
              <a:rPr lang="en-US" smtClean="0"/>
              <a:t>20</a:t>
            </a:fld>
            <a:endParaRPr lang="en-US"/>
          </a:p>
        </p:txBody>
      </p:sp>
    </p:spTree>
    <p:extLst>
      <p:ext uri="{BB962C8B-B14F-4D97-AF65-F5344CB8AC3E}">
        <p14:creationId xmlns:p14="http://schemas.microsoft.com/office/powerpoint/2010/main" val="4092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67F54FFB-70BD-944B-A0FF-DF8430209933}" type="slidenum">
              <a:rPr lang="en-US" smtClean="0"/>
              <a:t>2</a:t>
            </a:fld>
            <a:endParaRPr lang="en-US"/>
          </a:p>
        </p:txBody>
      </p:sp>
    </p:spTree>
    <p:extLst>
      <p:ext uri="{BB962C8B-B14F-4D97-AF65-F5344CB8AC3E}">
        <p14:creationId xmlns:p14="http://schemas.microsoft.com/office/powerpoint/2010/main" val="6416366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EA3A4-2F79-3E36-9471-810B5A4A3F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E126AC-D231-449B-CCDC-B91833498C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11FB64-7623-16C6-B4EE-1335EC358C9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45AC44D-7699-0605-920A-E857E06D52A5}"/>
              </a:ext>
            </a:extLst>
          </p:cNvPr>
          <p:cNvSpPr>
            <a:spLocks noGrp="1"/>
          </p:cNvSpPr>
          <p:nvPr>
            <p:ph type="sldNum" sz="quarter" idx="5"/>
          </p:nvPr>
        </p:nvSpPr>
        <p:spPr/>
        <p:txBody>
          <a:bodyPr/>
          <a:lstStyle/>
          <a:p>
            <a:fld id="{67F54FFB-70BD-944B-A0FF-DF8430209933}" type="slidenum">
              <a:rPr lang="en-US" smtClean="0"/>
              <a:t>21</a:t>
            </a:fld>
            <a:endParaRPr lang="en-US"/>
          </a:p>
        </p:txBody>
      </p:sp>
    </p:spTree>
    <p:extLst>
      <p:ext uri="{BB962C8B-B14F-4D97-AF65-F5344CB8AC3E}">
        <p14:creationId xmlns:p14="http://schemas.microsoft.com/office/powerpoint/2010/main" val="1208421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26592A-6FC6-F04C-62C1-AC8B30D8F0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183236-1A7E-EC5C-6CC1-4735C7DFC5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2F5B75-A91A-DC89-94A3-3E397B8CC09B}"/>
              </a:ext>
            </a:extLst>
          </p:cNvPr>
          <p:cNvSpPr>
            <a:spLocks noGrp="1"/>
          </p:cNvSpPr>
          <p:nvPr>
            <p:ph type="body" idx="1"/>
          </p:nvPr>
        </p:nvSpPr>
        <p:spPr/>
        <p:txBody>
          <a:bodyPr/>
          <a:lstStyle/>
          <a:p>
            <a:pPr marL="171450" indent="-171450">
              <a:buFontTx/>
              <a:buChar char="-"/>
            </a:pPr>
            <a:endParaRPr lang="en-US" dirty="0"/>
          </a:p>
        </p:txBody>
      </p:sp>
      <p:sp>
        <p:nvSpPr>
          <p:cNvPr id="4" name="Slide Number Placeholder 3">
            <a:extLst>
              <a:ext uri="{FF2B5EF4-FFF2-40B4-BE49-F238E27FC236}">
                <a16:creationId xmlns:a16="http://schemas.microsoft.com/office/drawing/2014/main" id="{5CBF32B2-E24D-3206-AC8B-D3FA94A5AA47}"/>
              </a:ext>
            </a:extLst>
          </p:cNvPr>
          <p:cNvSpPr>
            <a:spLocks noGrp="1"/>
          </p:cNvSpPr>
          <p:nvPr>
            <p:ph type="sldNum" sz="quarter" idx="5"/>
          </p:nvPr>
        </p:nvSpPr>
        <p:spPr/>
        <p:txBody>
          <a:bodyPr/>
          <a:lstStyle/>
          <a:p>
            <a:fld id="{67F54FFB-70BD-944B-A0FF-DF8430209933}" type="slidenum">
              <a:rPr lang="en-US" smtClean="0"/>
              <a:t>22</a:t>
            </a:fld>
            <a:endParaRPr lang="en-US"/>
          </a:p>
        </p:txBody>
      </p:sp>
    </p:spTree>
    <p:extLst>
      <p:ext uri="{BB962C8B-B14F-4D97-AF65-F5344CB8AC3E}">
        <p14:creationId xmlns:p14="http://schemas.microsoft.com/office/powerpoint/2010/main" val="6797752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E4215-F365-941B-2C52-198215B258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BE2B46-1AB0-BB3C-C2AA-96208150DA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4829C4-5019-7F93-0097-BC5DD1AC66E8}"/>
              </a:ext>
            </a:extLst>
          </p:cNvPr>
          <p:cNvSpPr>
            <a:spLocks noGrp="1"/>
          </p:cNvSpPr>
          <p:nvPr>
            <p:ph type="body" idx="1"/>
          </p:nvPr>
        </p:nvSpPr>
        <p:spPr/>
        <p:txBody>
          <a:bodyPr/>
          <a:lstStyle/>
          <a:p>
            <a:pPr marL="171450" indent="-171450">
              <a:buFontTx/>
              <a:buChar char="-"/>
            </a:pPr>
            <a:endParaRPr lang="en-US" dirty="0"/>
          </a:p>
        </p:txBody>
      </p:sp>
      <p:sp>
        <p:nvSpPr>
          <p:cNvPr id="4" name="Slide Number Placeholder 3">
            <a:extLst>
              <a:ext uri="{FF2B5EF4-FFF2-40B4-BE49-F238E27FC236}">
                <a16:creationId xmlns:a16="http://schemas.microsoft.com/office/drawing/2014/main" id="{1B0AC5CE-0E71-8A12-96B4-253B7822A592}"/>
              </a:ext>
            </a:extLst>
          </p:cNvPr>
          <p:cNvSpPr>
            <a:spLocks noGrp="1"/>
          </p:cNvSpPr>
          <p:nvPr>
            <p:ph type="sldNum" sz="quarter" idx="5"/>
          </p:nvPr>
        </p:nvSpPr>
        <p:spPr/>
        <p:txBody>
          <a:bodyPr/>
          <a:lstStyle/>
          <a:p>
            <a:fld id="{67F54FFB-70BD-944B-A0FF-DF8430209933}" type="slidenum">
              <a:rPr lang="en-US" smtClean="0"/>
              <a:t>23</a:t>
            </a:fld>
            <a:endParaRPr lang="en-US"/>
          </a:p>
        </p:txBody>
      </p:sp>
    </p:spTree>
    <p:extLst>
      <p:ext uri="{BB962C8B-B14F-4D97-AF65-F5344CB8AC3E}">
        <p14:creationId xmlns:p14="http://schemas.microsoft.com/office/powerpoint/2010/main" val="1221068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3EF20F-0239-E9FF-6A4E-C332D5F7A7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991AC9-DB51-59D5-D7FC-72A2CF25E42A}"/>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9B0887B-6653-D0BA-6661-6998B226B108}"/>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54D0FCD7-84B4-F9C1-BC72-15B9F959FA5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291842-2608-AD45-9E08-14D814B63AC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54070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EA737-D2CF-0F0E-F5BD-6CBA998D31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4E3DCA-52B3-13CB-997A-B8988A0A39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FB3D909-0ADF-CFEC-4DA9-C217837B1C8E}"/>
              </a:ext>
            </a:extLst>
          </p:cNvPr>
          <p:cNvSpPr>
            <a:spLocks noGrp="1"/>
          </p:cNvSpPr>
          <p:nvPr>
            <p:ph type="body" idx="1"/>
          </p:nvPr>
        </p:nvSpPr>
        <p:spPr/>
        <p:txBody>
          <a:bodyPr/>
          <a:lstStyle/>
          <a:p>
            <a:pPr marL="171450" indent="-171450">
              <a:buFontTx/>
              <a:buChar char="-"/>
            </a:pPr>
            <a:endParaRPr lang="en-US" dirty="0"/>
          </a:p>
        </p:txBody>
      </p:sp>
      <p:sp>
        <p:nvSpPr>
          <p:cNvPr id="4" name="Slide Number Placeholder 3">
            <a:extLst>
              <a:ext uri="{FF2B5EF4-FFF2-40B4-BE49-F238E27FC236}">
                <a16:creationId xmlns:a16="http://schemas.microsoft.com/office/drawing/2014/main" id="{130EAF29-58AC-64FF-48A7-CB66C848D6E5}"/>
              </a:ext>
            </a:extLst>
          </p:cNvPr>
          <p:cNvSpPr>
            <a:spLocks noGrp="1"/>
          </p:cNvSpPr>
          <p:nvPr>
            <p:ph type="sldNum" sz="quarter" idx="5"/>
          </p:nvPr>
        </p:nvSpPr>
        <p:spPr/>
        <p:txBody>
          <a:bodyPr/>
          <a:lstStyle/>
          <a:p>
            <a:fld id="{67F54FFB-70BD-944B-A0FF-DF8430209933}" type="slidenum">
              <a:rPr lang="en-US" smtClean="0"/>
              <a:t>25</a:t>
            </a:fld>
            <a:endParaRPr lang="en-US"/>
          </a:p>
        </p:txBody>
      </p:sp>
    </p:spTree>
    <p:extLst>
      <p:ext uri="{BB962C8B-B14F-4D97-AF65-F5344CB8AC3E}">
        <p14:creationId xmlns:p14="http://schemas.microsoft.com/office/powerpoint/2010/main" val="2119431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8E566B-6906-40A2-46D1-78201FB377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7190A-6B42-B3A3-6CA0-1620E94A41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6B4E05-5E9C-74CF-1521-569D6EADD39F}"/>
              </a:ext>
            </a:extLst>
          </p:cNvPr>
          <p:cNvSpPr>
            <a:spLocks noGrp="1"/>
          </p:cNvSpPr>
          <p:nvPr>
            <p:ph type="body" idx="1"/>
          </p:nvPr>
        </p:nvSpPr>
        <p:spPr/>
        <p:txBody>
          <a:bodyPr/>
          <a:lstStyle/>
          <a:p>
            <a:pPr marL="171450" indent="-171450">
              <a:buFontTx/>
              <a:buChar char="-"/>
            </a:pPr>
            <a:endParaRPr lang="en-US" dirty="0"/>
          </a:p>
        </p:txBody>
      </p:sp>
      <p:sp>
        <p:nvSpPr>
          <p:cNvPr id="4" name="Slide Number Placeholder 3">
            <a:extLst>
              <a:ext uri="{FF2B5EF4-FFF2-40B4-BE49-F238E27FC236}">
                <a16:creationId xmlns:a16="http://schemas.microsoft.com/office/drawing/2014/main" id="{3014DADB-86F8-704D-5D84-4C96F6613BF4}"/>
              </a:ext>
            </a:extLst>
          </p:cNvPr>
          <p:cNvSpPr>
            <a:spLocks noGrp="1"/>
          </p:cNvSpPr>
          <p:nvPr>
            <p:ph type="sldNum" sz="quarter" idx="5"/>
          </p:nvPr>
        </p:nvSpPr>
        <p:spPr/>
        <p:txBody>
          <a:bodyPr/>
          <a:lstStyle/>
          <a:p>
            <a:fld id="{67F54FFB-70BD-944B-A0FF-DF8430209933}" type="slidenum">
              <a:rPr lang="en-US" smtClean="0"/>
              <a:t>26</a:t>
            </a:fld>
            <a:endParaRPr lang="en-US"/>
          </a:p>
        </p:txBody>
      </p:sp>
    </p:spTree>
    <p:extLst>
      <p:ext uri="{BB962C8B-B14F-4D97-AF65-F5344CB8AC3E}">
        <p14:creationId xmlns:p14="http://schemas.microsoft.com/office/powerpoint/2010/main" val="4077293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1EE7A-A172-8B8F-5A7A-04D9D9B044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6CCF1A-954C-36D7-0865-97292B1F72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2041E8A-B3A7-2112-B7E0-AC62176AE767}"/>
              </a:ext>
            </a:extLst>
          </p:cNvPr>
          <p:cNvSpPr>
            <a:spLocks noGrp="1"/>
          </p:cNvSpPr>
          <p:nvPr>
            <p:ph type="body" idx="1"/>
          </p:nvPr>
        </p:nvSpPr>
        <p:spPr/>
        <p:txBody>
          <a:bodyPr/>
          <a:lstStyle/>
          <a:p>
            <a:pPr marL="171450" indent="-171450">
              <a:buFontTx/>
              <a:buChar char="-"/>
            </a:pPr>
            <a:endParaRPr lang="en-US" dirty="0"/>
          </a:p>
        </p:txBody>
      </p:sp>
      <p:sp>
        <p:nvSpPr>
          <p:cNvPr id="4" name="Slide Number Placeholder 3">
            <a:extLst>
              <a:ext uri="{FF2B5EF4-FFF2-40B4-BE49-F238E27FC236}">
                <a16:creationId xmlns:a16="http://schemas.microsoft.com/office/drawing/2014/main" id="{D516BB4F-EF6E-7BBE-26BF-C566C101AE47}"/>
              </a:ext>
            </a:extLst>
          </p:cNvPr>
          <p:cNvSpPr>
            <a:spLocks noGrp="1"/>
          </p:cNvSpPr>
          <p:nvPr>
            <p:ph type="sldNum" sz="quarter" idx="5"/>
          </p:nvPr>
        </p:nvSpPr>
        <p:spPr/>
        <p:txBody>
          <a:bodyPr/>
          <a:lstStyle/>
          <a:p>
            <a:fld id="{67F54FFB-70BD-944B-A0FF-DF8430209933}" type="slidenum">
              <a:rPr lang="en-US" smtClean="0"/>
              <a:t>27</a:t>
            </a:fld>
            <a:endParaRPr lang="en-US"/>
          </a:p>
        </p:txBody>
      </p:sp>
    </p:spTree>
    <p:extLst>
      <p:ext uri="{BB962C8B-B14F-4D97-AF65-F5344CB8AC3E}">
        <p14:creationId xmlns:p14="http://schemas.microsoft.com/office/powerpoint/2010/main" val="1536373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02F6A-25E1-7EB8-00EF-D84A15B532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CB3D29-1FA7-D5AE-DB40-F4F412B34D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D23F8A-5524-FF6F-2FCF-B490E7DFA1AE}"/>
              </a:ext>
            </a:extLst>
          </p:cNvPr>
          <p:cNvSpPr>
            <a:spLocks noGrp="1"/>
          </p:cNvSpPr>
          <p:nvPr>
            <p:ph type="body" idx="1"/>
          </p:nvPr>
        </p:nvSpPr>
        <p:spPr/>
        <p:txBody>
          <a:bodyPr/>
          <a:lstStyle/>
          <a:p>
            <a:pPr marL="171450" indent="-171450">
              <a:buFontTx/>
              <a:buChar char="-"/>
            </a:pPr>
            <a:endParaRPr lang="en-US" dirty="0"/>
          </a:p>
        </p:txBody>
      </p:sp>
      <p:sp>
        <p:nvSpPr>
          <p:cNvPr id="4" name="Slide Number Placeholder 3">
            <a:extLst>
              <a:ext uri="{FF2B5EF4-FFF2-40B4-BE49-F238E27FC236}">
                <a16:creationId xmlns:a16="http://schemas.microsoft.com/office/drawing/2014/main" id="{D5C06A4C-78D1-B7A3-E0C6-34A9FACF9B48}"/>
              </a:ext>
            </a:extLst>
          </p:cNvPr>
          <p:cNvSpPr>
            <a:spLocks noGrp="1"/>
          </p:cNvSpPr>
          <p:nvPr>
            <p:ph type="sldNum" sz="quarter" idx="5"/>
          </p:nvPr>
        </p:nvSpPr>
        <p:spPr/>
        <p:txBody>
          <a:bodyPr/>
          <a:lstStyle/>
          <a:p>
            <a:fld id="{67F54FFB-70BD-944B-A0FF-DF8430209933}" type="slidenum">
              <a:rPr lang="en-US" smtClean="0"/>
              <a:t>28</a:t>
            </a:fld>
            <a:endParaRPr lang="en-US"/>
          </a:p>
        </p:txBody>
      </p:sp>
    </p:spTree>
    <p:extLst>
      <p:ext uri="{BB962C8B-B14F-4D97-AF65-F5344CB8AC3E}">
        <p14:creationId xmlns:p14="http://schemas.microsoft.com/office/powerpoint/2010/main" val="14127319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F54FFB-70BD-944B-A0FF-DF8430209933}" type="slidenum">
              <a:rPr lang="en-US" smtClean="0"/>
              <a:t>30</a:t>
            </a:fld>
            <a:endParaRPr lang="en-US"/>
          </a:p>
        </p:txBody>
      </p:sp>
    </p:spTree>
    <p:extLst>
      <p:ext uri="{BB962C8B-B14F-4D97-AF65-F5344CB8AC3E}">
        <p14:creationId xmlns:p14="http://schemas.microsoft.com/office/powerpoint/2010/main" val="26761351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A97F8-0B8A-50A2-FDB6-89A5D3D1F1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F58B96-B93D-867E-D903-A723D7F008C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F0A6ACDF-87D7-A670-DDE5-23EEB1D2E58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A825E8B-593B-8877-BB7F-77CF3392B9E3}"/>
              </a:ext>
            </a:extLst>
          </p:cNvPr>
          <p:cNvSpPr>
            <a:spLocks noGrp="1"/>
          </p:cNvSpPr>
          <p:nvPr>
            <p:ph type="sldNum" sz="quarter" idx="5"/>
          </p:nvPr>
        </p:nvSpPr>
        <p:spPr/>
        <p:txBody>
          <a:bodyPr/>
          <a:lstStyle/>
          <a:p>
            <a:fld id="{67F54FFB-70BD-944B-A0FF-DF8430209933}" type="slidenum">
              <a:rPr lang="en-US" smtClean="0"/>
              <a:t>32</a:t>
            </a:fld>
            <a:endParaRPr lang="en-US"/>
          </a:p>
        </p:txBody>
      </p:sp>
    </p:spTree>
    <p:extLst>
      <p:ext uri="{BB962C8B-B14F-4D97-AF65-F5344CB8AC3E}">
        <p14:creationId xmlns:p14="http://schemas.microsoft.com/office/powerpoint/2010/main" val="3732346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291842-2608-AD45-9E08-14D814B63AC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77717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D04918-7BFA-03FA-5FC5-A381195AB9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3C56CB-BFE3-4973-B8D1-44E90297C02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B0F2CEA5-12B7-8831-F0B7-21EC5E39AA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362B3C4-4B18-38AF-C057-63BC6B81CA71}"/>
              </a:ext>
            </a:extLst>
          </p:cNvPr>
          <p:cNvSpPr>
            <a:spLocks noGrp="1"/>
          </p:cNvSpPr>
          <p:nvPr>
            <p:ph type="sldNum" sz="quarter" idx="5"/>
          </p:nvPr>
        </p:nvSpPr>
        <p:spPr/>
        <p:txBody>
          <a:bodyPr/>
          <a:lstStyle/>
          <a:p>
            <a:fld id="{67F54FFB-70BD-944B-A0FF-DF8430209933}" type="slidenum">
              <a:rPr lang="en-US" smtClean="0"/>
              <a:t>33</a:t>
            </a:fld>
            <a:endParaRPr lang="en-US"/>
          </a:p>
        </p:txBody>
      </p:sp>
    </p:spTree>
    <p:extLst>
      <p:ext uri="{BB962C8B-B14F-4D97-AF65-F5344CB8AC3E}">
        <p14:creationId xmlns:p14="http://schemas.microsoft.com/office/powerpoint/2010/main" val="3752018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89873-D638-909D-D169-8CAF3E7665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28126A-834B-F478-3CA6-44EEC4559FA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20227E4-5E7F-8DFE-C5AF-6CC39A8F33D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9BE57B0-5823-AEED-DF0A-29E7D8D99270}"/>
              </a:ext>
            </a:extLst>
          </p:cNvPr>
          <p:cNvSpPr>
            <a:spLocks noGrp="1"/>
          </p:cNvSpPr>
          <p:nvPr>
            <p:ph type="sldNum" sz="quarter" idx="5"/>
          </p:nvPr>
        </p:nvSpPr>
        <p:spPr/>
        <p:txBody>
          <a:bodyPr/>
          <a:lstStyle/>
          <a:p>
            <a:fld id="{67F54FFB-70BD-944B-A0FF-DF8430209933}" type="slidenum">
              <a:rPr lang="en-US" smtClean="0"/>
              <a:t>34</a:t>
            </a:fld>
            <a:endParaRPr lang="en-US"/>
          </a:p>
        </p:txBody>
      </p:sp>
    </p:spTree>
    <p:extLst>
      <p:ext uri="{BB962C8B-B14F-4D97-AF65-F5344CB8AC3E}">
        <p14:creationId xmlns:p14="http://schemas.microsoft.com/office/powerpoint/2010/main" val="8149816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4735D-F045-1594-F380-CA0B01AB5F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9912F2-EFB1-70B4-1DBF-1BD1049AE8CB}"/>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243BA99-247B-0F61-2229-3281331CBB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12FDEA5-32D8-13BD-DB73-7A8B75872593}"/>
              </a:ext>
            </a:extLst>
          </p:cNvPr>
          <p:cNvSpPr>
            <a:spLocks noGrp="1"/>
          </p:cNvSpPr>
          <p:nvPr>
            <p:ph type="sldNum" sz="quarter" idx="5"/>
          </p:nvPr>
        </p:nvSpPr>
        <p:spPr/>
        <p:txBody>
          <a:bodyPr/>
          <a:lstStyle/>
          <a:p>
            <a:fld id="{67F54FFB-70BD-944B-A0FF-DF8430209933}" type="slidenum">
              <a:rPr lang="en-US" smtClean="0"/>
              <a:t>35</a:t>
            </a:fld>
            <a:endParaRPr lang="en-US"/>
          </a:p>
        </p:txBody>
      </p:sp>
    </p:spTree>
    <p:extLst>
      <p:ext uri="{BB962C8B-B14F-4D97-AF65-F5344CB8AC3E}">
        <p14:creationId xmlns:p14="http://schemas.microsoft.com/office/powerpoint/2010/main" val="1769460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F54FFB-70BD-944B-A0FF-DF8430209933}" type="slidenum">
              <a:rPr lang="en-US" smtClean="0"/>
              <a:t>36</a:t>
            </a:fld>
            <a:endParaRPr lang="en-US"/>
          </a:p>
        </p:txBody>
      </p:sp>
    </p:spTree>
    <p:extLst>
      <p:ext uri="{BB962C8B-B14F-4D97-AF65-F5344CB8AC3E}">
        <p14:creationId xmlns:p14="http://schemas.microsoft.com/office/powerpoint/2010/main" val="2901646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247675-A83E-FD2A-63E0-20EF5B2DFC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06589C-7025-A3D4-1045-D96743A9505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F10A718-EC98-88C1-8379-1B3766C2AE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F9317DE-57E8-63BA-D248-CAD4ACAB638C}"/>
              </a:ext>
            </a:extLst>
          </p:cNvPr>
          <p:cNvSpPr>
            <a:spLocks noGrp="1"/>
          </p:cNvSpPr>
          <p:nvPr>
            <p:ph type="sldNum" sz="quarter" idx="5"/>
          </p:nvPr>
        </p:nvSpPr>
        <p:spPr/>
        <p:txBody>
          <a:bodyPr/>
          <a:lstStyle/>
          <a:p>
            <a:fld id="{67F54FFB-70BD-944B-A0FF-DF8430209933}" type="slidenum">
              <a:rPr lang="en-US" smtClean="0"/>
              <a:t>37</a:t>
            </a:fld>
            <a:endParaRPr lang="en-US"/>
          </a:p>
        </p:txBody>
      </p:sp>
    </p:spTree>
    <p:extLst>
      <p:ext uri="{BB962C8B-B14F-4D97-AF65-F5344CB8AC3E}">
        <p14:creationId xmlns:p14="http://schemas.microsoft.com/office/powerpoint/2010/main" val="10949669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F54FFB-70BD-944B-A0FF-DF8430209933}" type="slidenum">
              <a:rPr lang="en-US" smtClean="0"/>
              <a:t>38</a:t>
            </a:fld>
            <a:endParaRPr lang="en-US"/>
          </a:p>
        </p:txBody>
      </p:sp>
    </p:spTree>
    <p:extLst>
      <p:ext uri="{BB962C8B-B14F-4D97-AF65-F5344CB8AC3E}">
        <p14:creationId xmlns:p14="http://schemas.microsoft.com/office/powerpoint/2010/main" val="9115365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A6779-2BBF-36EB-6DA2-9D78FB6B9D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D810B7-CBBE-01A2-5A1A-109C5072D08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54FC7955-DF74-76FE-6E4A-1E52A48EC01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03EC3B6-1466-E9DA-1E7A-7BBE58A734E6}"/>
              </a:ext>
            </a:extLst>
          </p:cNvPr>
          <p:cNvSpPr>
            <a:spLocks noGrp="1"/>
          </p:cNvSpPr>
          <p:nvPr>
            <p:ph type="sldNum" sz="quarter" idx="5"/>
          </p:nvPr>
        </p:nvSpPr>
        <p:spPr/>
        <p:txBody>
          <a:bodyPr/>
          <a:lstStyle/>
          <a:p>
            <a:fld id="{67F54FFB-70BD-944B-A0FF-DF8430209933}" type="slidenum">
              <a:rPr lang="en-US" smtClean="0"/>
              <a:t>39</a:t>
            </a:fld>
            <a:endParaRPr lang="en-US"/>
          </a:p>
        </p:txBody>
      </p:sp>
    </p:spTree>
    <p:extLst>
      <p:ext uri="{BB962C8B-B14F-4D97-AF65-F5344CB8AC3E}">
        <p14:creationId xmlns:p14="http://schemas.microsoft.com/office/powerpoint/2010/main" val="6000910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F54FFB-70BD-944B-A0FF-DF8430209933}" type="slidenum">
              <a:rPr lang="en-US" smtClean="0"/>
              <a:t>40</a:t>
            </a:fld>
            <a:endParaRPr lang="en-US"/>
          </a:p>
        </p:txBody>
      </p:sp>
    </p:spTree>
    <p:extLst>
      <p:ext uri="{BB962C8B-B14F-4D97-AF65-F5344CB8AC3E}">
        <p14:creationId xmlns:p14="http://schemas.microsoft.com/office/powerpoint/2010/main" val="382560407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F54FFB-70BD-944B-A0FF-DF8430209933}" type="slidenum">
              <a:rPr lang="en-US" smtClean="0"/>
              <a:t>41</a:t>
            </a:fld>
            <a:endParaRPr lang="en-US"/>
          </a:p>
        </p:txBody>
      </p:sp>
    </p:spTree>
    <p:extLst>
      <p:ext uri="{BB962C8B-B14F-4D97-AF65-F5344CB8AC3E}">
        <p14:creationId xmlns:p14="http://schemas.microsoft.com/office/powerpoint/2010/main" val="23296828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F54FFB-70BD-944B-A0FF-DF8430209933}" type="slidenum">
              <a:rPr lang="en-US" smtClean="0"/>
              <a:t>42</a:t>
            </a:fld>
            <a:endParaRPr lang="en-US"/>
          </a:p>
        </p:txBody>
      </p:sp>
    </p:spTree>
    <p:extLst>
      <p:ext uri="{BB962C8B-B14F-4D97-AF65-F5344CB8AC3E}">
        <p14:creationId xmlns:p14="http://schemas.microsoft.com/office/powerpoint/2010/main" val="1915447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A310A-7B0D-54BA-E61D-E5625FCBA5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93641C-3724-C78F-3FCE-95D7F658CB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A3E705-6DB8-D1A8-4048-3461983D5B53}"/>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In this animation, you see the ERB in action and many of the themes already presented.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Another way of say this is that the ERB is the integrated representation of earth system processes and their influence on climate.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why is ERB science important?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most straightforward way I can articulate the importance is that the balance or imbalance (as it were) of radiative energy flows at the TOA governs Earth’s temperature.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Many processes that influence the ability of humanity to thrive on a changing planet are sensitive to planetary temperature.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More specifically, Earth’s temperature and surface energy budget modulate the intensity of the water cycle and the carbon cycle.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Moreover, the latitudinal structure of the energy budget drives the general circulation of the atmosphere and ocean.</a:t>
            </a:r>
          </a:p>
          <a:p>
            <a:pPr marL="171450" indent="-171450">
              <a:buFontTx/>
              <a:buChar char="-"/>
            </a:pPr>
            <a:endParaRPr lang="en-US" dirty="0"/>
          </a:p>
        </p:txBody>
      </p:sp>
      <p:sp>
        <p:nvSpPr>
          <p:cNvPr id="4" name="Slide Number Placeholder 3">
            <a:extLst>
              <a:ext uri="{FF2B5EF4-FFF2-40B4-BE49-F238E27FC236}">
                <a16:creationId xmlns:a16="http://schemas.microsoft.com/office/drawing/2014/main" id="{38584642-C99A-269F-D420-B3461073A9DA}"/>
              </a:ext>
            </a:extLst>
          </p:cNvPr>
          <p:cNvSpPr>
            <a:spLocks noGrp="1"/>
          </p:cNvSpPr>
          <p:nvPr>
            <p:ph type="sldNum" sz="quarter" idx="5"/>
          </p:nvPr>
        </p:nvSpPr>
        <p:spPr/>
        <p:txBody>
          <a:bodyPr/>
          <a:lstStyle/>
          <a:p>
            <a:fld id="{67F54FFB-70BD-944B-A0FF-DF8430209933}" type="slidenum">
              <a:rPr lang="en-US" smtClean="0"/>
              <a:t>4</a:t>
            </a:fld>
            <a:endParaRPr lang="en-US"/>
          </a:p>
        </p:txBody>
      </p:sp>
    </p:spTree>
    <p:extLst>
      <p:ext uri="{BB962C8B-B14F-4D97-AF65-F5344CB8AC3E}">
        <p14:creationId xmlns:p14="http://schemas.microsoft.com/office/powerpoint/2010/main" val="26209805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F54FFB-70BD-944B-A0FF-DF8430209933}" type="slidenum">
              <a:rPr lang="en-US" smtClean="0"/>
              <a:t>43</a:t>
            </a:fld>
            <a:endParaRPr lang="en-US"/>
          </a:p>
        </p:txBody>
      </p:sp>
    </p:spTree>
    <p:extLst>
      <p:ext uri="{BB962C8B-B14F-4D97-AF65-F5344CB8AC3E}">
        <p14:creationId xmlns:p14="http://schemas.microsoft.com/office/powerpoint/2010/main" val="42257005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F54FFB-70BD-944B-A0FF-DF8430209933}" type="slidenum">
              <a:rPr lang="en-US" smtClean="0"/>
              <a:t>44</a:t>
            </a:fld>
            <a:endParaRPr lang="en-US"/>
          </a:p>
        </p:txBody>
      </p:sp>
    </p:spTree>
    <p:extLst>
      <p:ext uri="{BB962C8B-B14F-4D97-AF65-F5344CB8AC3E}">
        <p14:creationId xmlns:p14="http://schemas.microsoft.com/office/powerpoint/2010/main" val="1969358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0B6BD-A417-41AB-6FF6-C4662ECD8A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CBE629-5AD5-473A-1169-D7F1E597233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8BA0ADB0-7E1B-B585-ED45-DB8C82200C8C}"/>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F5EBBE0D-9ED7-4212-82F1-7FBABA8A65D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291842-2608-AD45-9E08-14D814B63AC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3885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en-US"/>
          </a:p>
        </p:txBody>
      </p:sp>
      <p:sp>
        <p:nvSpPr>
          <p:cNvPr id="240" name="Google Shape;240;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41" name="Google Shape;241;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7F54FFB-70BD-944B-A0FF-DF8430209933}" type="slidenum">
              <a:rPr lang="en-US" smtClean="0"/>
              <a:t>48</a:t>
            </a:fld>
            <a:endParaRPr lang="en-US"/>
          </a:p>
        </p:txBody>
      </p:sp>
    </p:spTree>
    <p:extLst>
      <p:ext uri="{BB962C8B-B14F-4D97-AF65-F5344CB8AC3E}">
        <p14:creationId xmlns:p14="http://schemas.microsoft.com/office/powerpoint/2010/main" val="14323933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1" name="Google Shape;29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1E1583-654F-E597-1057-3C806A63D4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427C51-FA77-DE78-1237-1933C05C54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5240AF-9B08-3511-2B20-CEA62CE0FA3D}"/>
              </a:ext>
            </a:extLst>
          </p:cNvPr>
          <p:cNvSpPr>
            <a:spLocks noGrp="1"/>
          </p:cNvSpPr>
          <p:nvPr>
            <p:ph type="body" idx="1"/>
          </p:nvPr>
        </p:nvSpPr>
        <p:spPr/>
        <p:txBody>
          <a:bodyPr/>
          <a:lstStyle/>
          <a:p>
            <a:pPr marL="171450" indent="-171450">
              <a:buFontTx/>
              <a:buChar char="-"/>
            </a:pPr>
            <a:endParaRPr lang="en-US" dirty="0"/>
          </a:p>
        </p:txBody>
      </p:sp>
      <p:sp>
        <p:nvSpPr>
          <p:cNvPr id="4" name="Slide Number Placeholder 3">
            <a:extLst>
              <a:ext uri="{FF2B5EF4-FFF2-40B4-BE49-F238E27FC236}">
                <a16:creationId xmlns:a16="http://schemas.microsoft.com/office/drawing/2014/main" id="{A59E6994-1734-B02E-15B7-2B37D9745F1B}"/>
              </a:ext>
            </a:extLst>
          </p:cNvPr>
          <p:cNvSpPr>
            <a:spLocks noGrp="1"/>
          </p:cNvSpPr>
          <p:nvPr>
            <p:ph type="sldNum" sz="quarter" idx="5"/>
          </p:nvPr>
        </p:nvSpPr>
        <p:spPr/>
        <p:txBody>
          <a:bodyPr/>
          <a:lstStyle/>
          <a:p>
            <a:fld id="{67F54FFB-70BD-944B-A0FF-DF8430209933}" type="slidenum">
              <a:rPr lang="en-US" smtClean="0"/>
              <a:t>5</a:t>
            </a:fld>
            <a:endParaRPr lang="en-US"/>
          </a:p>
        </p:txBody>
      </p:sp>
    </p:spTree>
    <p:extLst>
      <p:ext uri="{BB962C8B-B14F-4D97-AF65-F5344CB8AC3E}">
        <p14:creationId xmlns:p14="http://schemas.microsoft.com/office/powerpoint/2010/main" val="233984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0C267-12E4-8FFD-7A9E-794AB24728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44F266-DD2B-45E6-DA2C-36EBE479AC2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972CE7-06F3-7C57-BC39-85EF47AA263E}"/>
              </a:ext>
            </a:extLst>
          </p:cNvPr>
          <p:cNvSpPr>
            <a:spLocks noGrp="1"/>
          </p:cNvSpPr>
          <p:nvPr>
            <p:ph type="body" idx="1"/>
          </p:nvPr>
        </p:nvSpPr>
        <p:spPr/>
        <p:txBody>
          <a:bodyPr/>
          <a:lstStyle/>
          <a:p>
            <a:pPr marL="171450" indent="-171450">
              <a:buFontTx/>
              <a:buChar char="-"/>
            </a:pPr>
            <a:endParaRPr lang="en-US" dirty="0"/>
          </a:p>
        </p:txBody>
      </p:sp>
      <p:sp>
        <p:nvSpPr>
          <p:cNvPr id="4" name="Slide Number Placeholder 3">
            <a:extLst>
              <a:ext uri="{FF2B5EF4-FFF2-40B4-BE49-F238E27FC236}">
                <a16:creationId xmlns:a16="http://schemas.microsoft.com/office/drawing/2014/main" id="{2AF699FD-6800-C299-320A-423EE67BDA01}"/>
              </a:ext>
            </a:extLst>
          </p:cNvPr>
          <p:cNvSpPr>
            <a:spLocks noGrp="1"/>
          </p:cNvSpPr>
          <p:nvPr>
            <p:ph type="sldNum" sz="quarter" idx="5"/>
          </p:nvPr>
        </p:nvSpPr>
        <p:spPr/>
        <p:txBody>
          <a:bodyPr/>
          <a:lstStyle/>
          <a:p>
            <a:fld id="{67F54FFB-70BD-944B-A0FF-DF8430209933}" type="slidenum">
              <a:rPr lang="en-US" smtClean="0"/>
              <a:t>6</a:t>
            </a:fld>
            <a:endParaRPr lang="en-US"/>
          </a:p>
        </p:txBody>
      </p:sp>
    </p:spTree>
    <p:extLst>
      <p:ext uri="{BB962C8B-B14F-4D97-AF65-F5344CB8AC3E}">
        <p14:creationId xmlns:p14="http://schemas.microsoft.com/office/powerpoint/2010/main" val="30691793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67F54FFB-70BD-944B-A0FF-DF8430209933}" type="slidenum">
              <a:rPr lang="en-US" smtClean="0"/>
              <a:t>8</a:t>
            </a:fld>
            <a:endParaRPr lang="en-US"/>
          </a:p>
        </p:txBody>
      </p:sp>
    </p:spTree>
    <p:extLst>
      <p:ext uri="{BB962C8B-B14F-4D97-AF65-F5344CB8AC3E}">
        <p14:creationId xmlns:p14="http://schemas.microsoft.com/office/powerpoint/2010/main" val="641636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0EA2B-9504-4A58-1AE6-8725DC2C12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D8BBDD-ED35-6FEB-44EC-016362DFF8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3A310C-3CB3-3F12-F1D0-1D1098AACAF6}"/>
              </a:ext>
            </a:extLst>
          </p:cNvPr>
          <p:cNvSpPr>
            <a:spLocks noGrp="1"/>
          </p:cNvSpPr>
          <p:nvPr>
            <p:ph type="body" idx="1"/>
          </p:nvPr>
        </p:nvSpPr>
        <p:spPr/>
        <p:txBody>
          <a:bodyPr/>
          <a:lstStyle/>
          <a:p>
            <a:pPr marL="457200" lvl="1" indent="0">
              <a:buFont typeface="Arial" panose="020B0604020202020204" pitchFamily="34" charset="0"/>
              <a:buNone/>
            </a:pPr>
            <a:endParaRPr lang="en-US" sz="1400"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F1B5433-BF82-C935-FE01-D499B8FD03B6}"/>
              </a:ext>
            </a:extLst>
          </p:cNvPr>
          <p:cNvSpPr>
            <a:spLocks noGrp="1"/>
          </p:cNvSpPr>
          <p:nvPr>
            <p:ph type="sldNum" sz="quarter" idx="5"/>
          </p:nvPr>
        </p:nvSpPr>
        <p:spPr/>
        <p:txBody>
          <a:bodyPr/>
          <a:lstStyle/>
          <a:p>
            <a:fld id="{67F54FFB-70BD-944B-A0FF-DF8430209933}" type="slidenum">
              <a:rPr lang="en-US" smtClean="0"/>
              <a:t>9</a:t>
            </a:fld>
            <a:endParaRPr lang="en-US"/>
          </a:p>
        </p:txBody>
      </p:sp>
    </p:spTree>
    <p:extLst>
      <p:ext uri="{BB962C8B-B14F-4D97-AF65-F5344CB8AC3E}">
        <p14:creationId xmlns:p14="http://schemas.microsoft.com/office/powerpoint/2010/main" val="40221727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D5FD8-C0CA-2785-0940-24F3247531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8726F9D-4571-61FA-0721-EEC049E01CA8}"/>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B022F82-19D6-51A7-CAD8-E2F293C9FF56}"/>
              </a:ext>
            </a:extLst>
          </p:cNvPr>
          <p:cNvSpPr>
            <a:spLocks noGrp="1"/>
          </p:cNvSpPr>
          <p:nvPr>
            <p:ph type="body" idx="1"/>
          </p:nvPr>
        </p:nvSpPr>
        <p:spPr/>
        <p:txBody>
          <a:bodyPr/>
          <a:lstStyle/>
          <a:p>
            <a:endParaRPr lang="en-US" dirty="0">
              <a:latin typeface="Calibri"/>
              <a:ea typeface="Calibri"/>
              <a:cs typeface="Calibri"/>
            </a:endParaRPr>
          </a:p>
        </p:txBody>
      </p:sp>
      <p:sp>
        <p:nvSpPr>
          <p:cNvPr id="4" name="Slide Number Placeholder 3">
            <a:extLst>
              <a:ext uri="{FF2B5EF4-FFF2-40B4-BE49-F238E27FC236}">
                <a16:creationId xmlns:a16="http://schemas.microsoft.com/office/drawing/2014/main" id="{A8F6E39D-2A58-61D1-3F03-4D72661ECA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291842-2608-AD45-9E08-14D814B63AC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774915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hyperlink" Target="https://support.microsoft.com/en-us/office/powerpoint-for-windows-training-40e8c930-cb0b-40d8-82c4-bd53d3398787" TargetMode="External"/><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Master" Target="../slideMasters/slideMaster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support.microsoft.com/en-us/office/powerpoint-for-windows-training-40e8c930-cb0b-40d8-82c4-bd53d3398787" TargetMode="External"/><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chart" Target="../charts/chart1.xml"/><Relationship Id="rId5" Type="http://schemas.openxmlformats.org/officeDocument/2006/relationships/image" Target="../media/image27.png"/><Relationship Id="rId4" Type="http://schemas.openxmlformats.org/officeDocument/2006/relationships/image" Target="../media/image26.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7B73BCF-ED38-F139-6D52-DD405310B365}"/>
              </a:ext>
            </a:extLst>
          </p:cNvPr>
          <p:cNvSpPr/>
          <p:nvPr userDrawn="1"/>
        </p:nvSpPr>
        <p:spPr>
          <a:xfrm>
            <a:off x="0" y="0"/>
            <a:ext cx="12192000" cy="6858000"/>
          </a:xfrm>
          <a:prstGeom prst="rect">
            <a:avLst/>
          </a:prstGeom>
          <a:gradFill>
            <a:gsLst>
              <a:gs pos="35000">
                <a:srgbClr val="B1EBFF">
                  <a:alpha val="0"/>
                </a:srgbClr>
              </a:gs>
              <a:gs pos="0">
                <a:srgbClr val="00B4F0">
                  <a:lumMod val="29000"/>
                  <a:lumOff val="71000"/>
                </a:srgbClr>
              </a:gs>
            </a:gsLst>
            <a:lin ang="17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 company name&#10;&#10;AI-generated content may be incorrect.">
            <a:extLst>
              <a:ext uri="{FF2B5EF4-FFF2-40B4-BE49-F238E27FC236}">
                <a16:creationId xmlns:a16="http://schemas.microsoft.com/office/drawing/2014/main" id="{A4A392EB-0141-2A22-32AD-926283FA8D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7042" y="108857"/>
            <a:ext cx="2911154" cy="1371601"/>
          </a:xfrm>
          <a:prstGeom prst="rect">
            <a:avLst/>
          </a:prstGeom>
        </p:spPr>
      </p:pic>
      <p:pic>
        <p:nvPicPr>
          <p:cNvPr id="6" name="Picture 5" descr="A picture containing colorful, tableware, dishware&#10;&#10;AI-generated content may be incorrect.">
            <a:extLst>
              <a:ext uri="{FF2B5EF4-FFF2-40B4-BE49-F238E27FC236}">
                <a16:creationId xmlns:a16="http://schemas.microsoft.com/office/drawing/2014/main" id="{2345C704-5A9C-7613-25B2-E3B80BACC28C}"/>
              </a:ext>
            </a:extLst>
          </p:cNvPr>
          <p:cNvPicPr>
            <a:picLocks noChangeAspect="1"/>
          </p:cNvPicPr>
          <p:nvPr userDrawn="1"/>
        </p:nvPicPr>
        <p:blipFill>
          <a:blip r:embed="rId3" cstate="screen">
            <a:extLst>
              <a:ext uri="{28A0092B-C50C-407E-A947-70E740481C1C}">
                <a14:useLocalDpi xmlns:a14="http://schemas.microsoft.com/office/drawing/2010/main"/>
              </a:ext>
            </a:extLst>
          </a:blip>
          <a:srcRect t="7264" b="4628"/>
          <a:stretch>
            <a:fillRect/>
          </a:stretch>
        </p:blipFill>
        <p:spPr>
          <a:xfrm>
            <a:off x="4156364" y="0"/>
            <a:ext cx="7783686" cy="6858000"/>
          </a:xfrm>
          <a:prstGeom prst="rect">
            <a:avLst/>
          </a:prstGeom>
        </p:spPr>
      </p:pic>
      <p:sp>
        <p:nvSpPr>
          <p:cNvPr id="10" name="TextBox 9">
            <a:extLst>
              <a:ext uri="{FF2B5EF4-FFF2-40B4-BE49-F238E27FC236}">
                <a16:creationId xmlns:a16="http://schemas.microsoft.com/office/drawing/2014/main" id="{6A2116FD-600B-AC2E-533C-69DA27E977D1}"/>
              </a:ext>
            </a:extLst>
          </p:cNvPr>
          <p:cNvSpPr txBox="1"/>
          <p:nvPr userDrawn="1"/>
        </p:nvSpPr>
        <p:spPr>
          <a:xfrm>
            <a:off x="376478" y="2815048"/>
            <a:ext cx="3707704" cy="1195199"/>
          </a:xfrm>
          <a:prstGeom prst="rect">
            <a:avLst/>
          </a:prstGeom>
          <a:noFill/>
        </p:spPr>
        <p:txBody>
          <a:bodyPr wrap="square" rtlCol="0" anchor="ctr">
            <a:spAutoFit/>
          </a:bodyPr>
          <a:lstStyle/>
          <a:p>
            <a:pPr>
              <a:lnSpc>
                <a:spcPts val="4300"/>
              </a:lnSpc>
            </a:pPr>
            <a:r>
              <a:rPr lang="en-US" sz="4300" b="0" i="0">
                <a:solidFill>
                  <a:srgbClr val="263766"/>
                </a:solidFill>
                <a:latin typeface="Arial" panose="020B0604020202020204" pitchFamily="34" charset="0"/>
                <a:cs typeface="Arial" panose="020B0604020202020204" pitchFamily="34" charset="0"/>
              </a:rPr>
              <a:t>Presentation </a:t>
            </a:r>
            <a:br>
              <a:rPr lang="en-US" sz="4300" b="0" i="0">
                <a:solidFill>
                  <a:srgbClr val="263766"/>
                </a:solidFill>
                <a:latin typeface="Arial" panose="020B0604020202020204" pitchFamily="34" charset="0"/>
                <a:cs typeface="Arial" panose="020B0604020202020204" pitchFamily="34" charset="0"/>
              </a:rPr>
            </a:br>
            <a:r>
              <a:rPr lang="en-US" sz="4300" b="1" i="0">
                <a:solidFill>
                  <a:srgbClr val="263766"/>
                </a:solidFill>
                <a:latin typeface="Arial" panose="020B0604020202020204" pitchFamily="34" charset="0"/>
                <a:cs typeface="Arial" panose="020B0604020202020204" pitchFamily="34" charset="0"/>
              </a:rPr>
              <a:t>Template</a:t>
            </a:r>
          </a:p>
        </p:txBody>
      </p:sp>
      <p:pic>
        <p:nvPicPr>
          <p:cNvPr id="16" name="Picture 15" descr="A black background with white text&#10;&#10;AI-generated content may be incorrect.">
            <a:extLst>
              <a:ext uri="{FF2B5EF4-FFF2-40B4-BE49-F238E27FC236}">
                <a16:creationId xmlns:a16="http://schemas.microsoft.com/office/drawing/2014/main" id="{23B14CD4-32ED-837B-F2A8-F1331AE4893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861657" y="2755727"/>
            <a:ext cx="4277991" cy="1313840"/>
          </a:xfrm>
          <a:prstGeom prst="rect">
            <a:avLst/>
          </a:prstGeom>
        </p:spPr>
      </p:pic>
      <p:pic>
        <p:nvPicPr>
          <p:cNvPr id="22" name="Picture 21" descr="A picture containing transport, aircraft, airplane&#10;&#10;AI-generated content may be incorrect.">
            <a:extLst>
              <a:ext uri="{FF2B5EF4-FFF2-40B4-BE49-F238E27FC236}">
                <a16:creationId xmlns:a16="http://schemas.microsoft.com/office/drawing/2014/main" id="{683ECF92-0EAC-8D65-290B-1C4DE4E10C3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rot="302786">
            <a:off x="8229251" y="3168684"/>
            <a:ext cx="3307220" cy="2003085"/>
          </a:xfrm>
          <a:prstGeom prst="rect">
            <a:avLst/>
          </a:prstGeom>
        </p:spPr>
      </p:pic>
      <p:pic>
        <p:nvPicPr>
          <p:cNvPr id="24" name="Picture 23" descr="A satellite in space&#10;&#10;AI-generated content may be incorrect.">
            <a:extLst>
              <a:ext uri="{FF2B5EF4-FFF2-40B4-BE49-F238E27FC236}">
                <a16:creationId xmlns:a16="http://schemas.microsoft.com/office/drawing/2014/main" id="{F412F209-E5E3-14EB-86F4-4D984D1D1DB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21108010">
            <a:off x="3409003" y="137786"/>
            <a:ext cx="3645411" cy="3856885"/>
          </a:xfrm>
          <a:prstGeom prst="rect">
            <a:avLst/>
          </a:prstGeom>
        </p:spPr>
      </p:pic>
      <p:sp>
        <p:nvSpPr>
          <p:cNvPr id="3" name="TextBox 2">
            <a:extLst>
              <a:ext uri="{FF2B5EF4-FFF2-40B4-BE49-F238E27FC236}">
                <a16:creationId xmlns:a16="http://schemas.microsoft.com/office/drawing/2014/main" id="{C8B91623-5AEC-437D-C40A-9AF2ABE5FF3D}"/>
              </a:ext>
            </a:extLst>
          </p:cNvPr>
          <p:cNvSpPr txBox="1"/>
          <p:nvPr userDrawn="1"/>
        </p:nvSpPr>
        <p:spPr>
          <a:xfrm>
            <a:off x="374863" y="5063334"/>
            <a:ext cx="4272088" cy="892552"/>
          </a:xfrm>
          <a:prstGeom prst="rect">
            <a:avLst/>
          </a:prstGeom>
          <a:noFill/>
        </p:spPr>
        <p:txBody>
          <a:bodyPr wrap="square" rtlCol="0">
            <a:spAutoFit/>
          </a:bodyPr>
          <a:lstStyle/>
          <a:p>
            <a:r>
              <a:rPr lang="en-US" sz="1300">
                <a:solidFill>
                  <a:srgbClr val="263766"/>
                </a:solidFill>
              </a:rPr>
              <a:t>This is the Earth Science Presentation template. </a:t>
            </a:r>
            <a:br>
              <a:rPr lang="en-US" sz="1300">
                <a:solidFill>
                  <a:srgbClr val="263766"/>
                </a:solidFill>
              </a:rPr>
            </a:br>
            <a:r>
              <a:rPr lang="en-US" sz="1300">
                <a:solidFill>
                  <a:srgbClr val="263766"/>
                </a:solidFill>
              </a:rPr>
              <a:t>This template has been approved by OCOMM, SMD, and ESD leadership. If you need more assistance, please visit the </a:t>
            </a:r>
            <a:r>
              <a:rPr lang="en-US" sz="1300" b="1" i="0" kern="1200">
                <a:solidFill>
                  <a:srgbClr val="263766"/>
                </a:solidFill>
                <a:effectLst/>
                <a:latin typeface="+mn-lt"/>
                <a:ea typeface="+mn-ea"/>
                <a:cs typeface="+mn-cs"/>
                <a:hlinkClick r:id="rId7">
                  <a:extLst>
                    <a:ext uri="{A12FA001-AC4F-418D-AE19-62706E023703}">
                      <ahyp:hlinkClr xmlns:ahyp="http://schemas.microsoft.com/office/drawing/2018/hyperlinkcolor" val="tx"/>
                    </a:ext>
                  </a:extLst>
                </a:hlinkClick>
              </a:rPr>
              <a:t>PowerPoint for Windows training site</a:t>
            </a:r>
            <a:endParaRPr lang="en-US" sz="1300" b="1" i="0" kern="1200">
              <a:solidFill>
                <a:srgbClr val="263766"/>
              </a:solidFill>
              <a:effectLst/>
              <a:latin typeface="+mn-lt"/>
              <a:ea typeface="+mn-ea"/>
              <a:cs typeface="+mn-cs"/>
            </a:endParaRPr>
          </a:p>
        </p:txBody>
      </p:sp>
      <p:sp>
        <p:nvSpPr>
          <p:cNvPr id="7" name="Rectangle 6">
            <a:extLst>
              <a:ext uri="{FF2B5EF4-FFF2-40B4-BE49-F238E27FC236}">
                <a16:creationId xmlns:a16="http://schemas.microsoft.com/office/drawing/2014/main" id="{8BFE908F-37E0-C7F8-9B7A-D6C00EF48967}"/>
              </a:ext>
            </a:extLst>
          </p:cNvPr>
          <p:cNvSpPr/>
          <p:nvPr userDrawn="1"/>
        </p:nvSpPr>
        <p:spPr>
          <a:xfrm rot="10800000">
            <a:off x="-225289" y="4836134"/>
            <a:ext cx="4082911" cy="1375980"/>
          </a:xfrm>
          <a:prstGeom prst="rect">
            <a:avLst/>
          </a:prstGeom>
          <a:noFill/>
          <a:ln w="66675">
            <a:gradFill>
              <a:gsLst>
                <a:gs pos="8000">
                  <a:schemeClr val="bg1">
                    <a:alpha val="0"/>
                  </a:schemeClr>
                </a:gs>
                <a:gs pos="33000">
                  <a:srgbClr val="00B4F0">
                    <a:alpha val="71528"/>
                  </a:srgbClr>
                </a:gs>
                <a:gs pos="70000">
                  <a:srgbClr val="0064AE"/>
                </a:gs>
                <a:gs pos="100000">
                  <a:srgbClr val="744197"/>
                </a:gs>
              </a:gsLst>
              <a:lin ang="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3890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age 2">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C179C2D-FD31-B49F-CBB6-F29853B00784}"/>
              </a:ext>
            </a:extLst>
          </p:cNvPr>
          <p:cNvSpPr/>
          <p:nvPr userDrawn="1"/>
        </p:nvSpPr>
        <p:spPr>
          <a:xfrm>
            <a:off x="0" y="0"/>
            <a:ext cx="12192000" cy="6858000"/>
          </a:xfrm>
          <a:prstGeom prst="rect">
            <a:avLst/>
          </a:prstGeom>
          <a:gradFill>
            <a:gsLst>
              <a:gs pos="32000">
                <a:srgbClr val="B1EBFF">
                  <a:alpha val="0"/>
                </a:srgbClr>
              </a:gs>
              <a:gs pos="0">
                <a:srgbClr val="00B4F0">
                  <a:lumMod val="29000"/>
                  <a:lumOff val="71000"/>
                </a:srgb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cs typeface="Calibri" panose="020F0502020204030204" pitchFamily="34" charset="0"/>
            </a:endParaRPr>
          </a:p>
        </p:txBody>
      </p:sp>
      <p:sp>
        <p:nvSpPr>
          <p:cNvPr id="29" name="Text Placeholder 15">
            <a:extLst>
              <a:ext uri="{FF2B5EF4-FFF2-40B4-BE49-F238E27FC236}">
                <a16:creationId xmlns:a16="http://schemas.microsoft.com/office/drawing/2014/main" id="{BA246521-4698-35DD-2A89-35EB856522F1}"/>
              </a:ext>
            </a:extLst>
          </p:cNvPr>
          <p:cNvSpPr>
            <a:spLocks noGrp="1"/>
          </p:cNvSpPr>
          <p:nvPr>
            <p:ph type="body" sz="quarter" idx="12"/>
          </p:nvPr>
        </p:nvSpPr>
        <p:spPr>
          <a:xfrm rot="5400000">
            <a:off x="-1399691" y="1917831"/>
            <a:ext cx="3406297" cy="236951"/>
          </a:xfrm>
        </p:spPr>
        <p:txBody>
          <a:bodyPr>
            <a:noAutofit/>
          </a:bodyPr>
          <a:lstStyle>
            <a:lvl1pPr marL="0" indent="0">
              <a:buNone/>
              <a:defRPr sz="1200" b="0" i="0" spc="300">
                <a:solidFill>
                  <a:srgbClr val="263766"/>
                </a:solidFill>
                <a:latin typeface="Calibri" panose="020F0502020204030204" pitchFamily="34" charset="0"/>
                <a:cs typeface="Calibri" panose="020F0502020204030204" pitchFamily="34" charset="0"/>
              </a:defRPr>
            </a:lvl1pPr>
          </a:lstStyle>
          <a:p>
            <a:endParaRPr lang="en-US" dirty="0">
              <a:effectLst/>
              <a:latin typeface="Arial" panose="020B0604020202020204" pitchFamily="34" charset="0"/>
            </a:endParaRPr>
          </a:p>
        </p:txBody>
      </p:sp>
      <p:cxnSp>
        <p:nvCxnSpPr>
          <p:cNvPr id="33" name="Straight Connector 32">
            <a:extLst>
              <a:ext uri="{FF2B5EF4-FFF2-40B4-BE49-F238E27FC236}">
                <a16:creationId xmlns:a16="http://schemas.microsoft.com/office/drawing/2014/main" id="{44E559B3-9DF6-2052-0AFD-145965C38E8D}"/>
              </a:ext>
            </a:extLst>
          </p:cNvPr>
          <p:cNvCxnSpPr>
            <a:cxnSpLocks/>
          </p:cNvCxnSpPr>
          <p:nvPr userDrawn="1"/>
        </p:nvCxnSpPr>
        <p:spPr>
          <a:xfrm>
            <a:off x="591414" y="420684"/>
            <a:ext cx="0" cy="6003363"/>
          </a:xfrm>
          <a:prstGeom prst="line">
            <a:avLst/>
          </a:prstGeom>
          <a:ln w="31750">
            <a:gradFill>
              <a:gsLst>
                <a:gs pos="100000">
                  <a:srgbClr val="00A6DE">
                    <a:alpha val="0"/>
                  </a:srgbClr>
                </a:gs>
                <a:gs pos="71000">
                  <a:srgbClr val="00A6DE"/>
                </a:gs>
              </a:gsLst>
              <a:lin ang="5400000" scaled="1"/>
            </a:gradFill>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13100BC9-3359-6C3B-4CB7-BCC92E71C7C5}"/>
              </a:ext>
            </a:extLst>
          </p:cNvPr>
          <p:cNvSpPr txBox="1"/>
          <p:nvPr userDrawn="1"/>
        </p:nvSpPr>
        <p:spPr>
          <a:xfrm>
            <a:off x="27710" y="6151418"/>
            <a:ext cx="540328" cy="292388"/>
          </a:xfrm>
          <a:prstGeom prst="rect">
            <a:avLst/>
          </a:prstGeom>
          <a:noFill/>
        </p:spPr>
        <p:txBody>
          <a:bodyPr wrap="square" rtlCol="0">
            <a:spAutoFit/>
          </a:bodyPr>
          <a:lstStyle/>
          <a:p>
            <a:pPr algn="ctr"/>
            <a:fld id="{5A6537DD-D9D9-FE42-A788-1E00199B8A7D}" type="slidenum">
              <a:rPr lang="en-US" sz="1300" b="0" i="0" smtClean="0">
                <a:solidFill>
                  <a:schemeClr val="tx1">
                    <a:lumMod val="75000"/>
                    <a:lumOff val="25000"/>
                  </a:schemeClr>
                </a:solidFill>
                <a:effectLst/>
                <a:latin typeface="Calibri" panose="020F0502020204030204" pitchFamily="34" charset="0"/>
                <a:cs typeface="Calibri" panose="020F0502020204030204" pitchFamily="34" charset="0"/>
              </a:rPr>
              <a:pPr algn="ctr"/>
              <a:t>‹#›</a:t>
            </a:fld>
            <a:endParaRPr lang="en-US" sz="1300" b="0" i="0">
              <a:solidFill>
                <a:schemeClr val="tx1">
                  <a:lumMod val="75000"/>
                  <a:lumOff val="25000"/>
                </a:schemeClr>
              </a:solidFill>
              <a:latin typeface="Calibri" panose="020F0502020204030204" pitchFamily="34" charset="0"/>
              <a:cs typeface="Calibri" panose="020F0502020204030204" pitchFamily="34" charset="0"/>
            </a:endParaRPr>
          </a:p>
        </p:txBody>
      </p:sp>
      <p:sp>
        <p:nvSpPr>
          <p:cNvPr id="7" name="Text Placeholder 16">
            <a:extLst>
              <a:ext uri="{FF2B5EF4-FFF2-40B4-BE49-F238E27FC236}">
                <a16:creationId xmlns:a16="http://schemas.microsoft.com/office/drawing/2014/main" id="{1E3897B6-E95C-D38F-F33F-96932935568B}"/>
              </a:ext>
            </a:extLst>
          </p:cNvPr>
          <p:cNvSpPr>
            <a:spLocks noGrp="1"/>
          </p:cNvSpPr>
          <p:nvPr>
            <p:ph type="body" sz="quarter" idx="27" hasCustomPrompt="1"/>
          </p:nvPr>
        </p:nvSpPr>
        <p:spPr>
          <a:xfrm>
            <a:off x="760895" y="441477"/>
            <a:ext cx="8363227" cy="331304"/>
          </a:xfrm>
        </p:spPr>
        <p:txBody>
          <a:bodyPr>
            <a:noAutofit/>
          </a:bodyPr>
          <a:lstStyle>
            <a:lvl1pPr marL="0" indent="0">
              <a:buNone/>
              <a:defRPr sz="2500" b="0" i="0">
                <a:solidFill>
                  <a:schemeClr val="accent1"/>
                </a:solidFill>
                <a:latin typeface="Calibri" panose="020F0502020204030204" pitchFamily="34" charset="0"/>
                <a:cs typeface="Calibri" panose="020F0502020204030204" pitchFamily="34" charset="0"/>
              </a:defRPr>
            </a:lvl1pPr>
          </a:lstStyle>
          <a:p>
            <a:pPr lvl="0"/>
            <a:r>
              <a:rPr lang="en-US" dirty="0"/>
              <a:t>Slide Title Goes Here</a:t>
            </a:r>
          </a:p>
        </p:txBody>
      </p:sp>
      <p:pic>
        <p:nvPicPr>
          <p:cNvPr id="5" name="Picture 4" descr="Icon&#10;&#10;AI-generated content may be incorrect.">
            <a:extLst>
              <a:ext uri="{FF2B5EF4-FFF2-40B4-BE49-F238E27FC236}">
                <a16:creationId xmlns:a16="http://schemas.microsoft.com/office/drawing/2014/main" id="{91986DC4-7180-D339-902C-CD2689C90B0D}"/>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955" r="51955" b="60409"/>
          <a:stretch/>
        </p:blipFill>
        <p:spPr>
          <a:xfrm>
            <a:off x="8041558" y="3571567"/>
            <a:ext cx="4150442" cy="3286433"/>
          </a:xfrm>
          <a:prstGeom prst="rect">
            <a:avLst/>
          </a:prstGeom>
        </p:spPr>
      </p:pic>
      <p:sp>
        <p:nvSpPr>
          <p:cNvPr id="4" name="Text Placeholder 2">
            <a:extLst>
              <a:ext uri="{FF2B5EF4-FFF2-40B4-BE49-F238E27FC236}">
                <a16:creationId xmlns:a16="http://schemas.microsoft.com/office/drawing/2014/main" id="{1705DA3E-1D3D-4B1D-C349-013494C2A33A}"/>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97976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age 3">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68DAD3-9644-926E-DCA1-BC47EFEBC187}"/>
              </a:ext>
            </a:extLst>
          </p:cNvPr>
          <p:cNvSpPr/>
          <p:nvPr userDrawn="1"/>
        </p:nvSpPr>
        <p:spPr>
          <a:xfrm>
            <a:off x="0" y="0"/>
            <a:ext cx="12192000" cy="6858000"/>
          </a:xfrm>
          <a:prstGeom prst="rect">
            <a:avLst/>
          </a:prstGeom>
          <a:gradFill>
            <a:gsLst>
              <a:gs pos="32000">
                <a:srgbClr val="B1EBFF">
                  <a:alpha val="0"/>
                </a:srgbClr>
              </a:gs>
              <a:gs pos="0">
                <a:srgbClr val="00B4F0">
                  <a:lumMod val="29000"/>
                  <a:lumOff val="71000"/>
                </a:srgb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cs typeface="Calibri" panose="020F0502020204030204" pitchFamily="34" charset="0"/>
            </a:endParaRPr>
          </a:p>
        </p:txBody>
      </p:sp>
      <p:sp>
        <p:nvSpPr>
          <p:cNvPr id="2" name="Text Placeholder 15">
            <a:extLst>
              <a:ext uri="{FF2B5EF4-FFF2-40B4-BE49-F238E27FC236}">
                <a16:creationId xmlns:a16="http://schemas.microsoft.com/office/drawing/2014/main" id="{AA86DE54-320F-5C58-02D6-09F7DFFD22FF}"/>
              </a:ext>
            </a:extLst>
          </p:cNvPr>
          <p:cNvSpPr>
            <a:spLocks noGrp="1"/>
          </p:cNvSpPr>
          <p:nvPr>
            <p:ph type="body" sz="quarter" idx="12" hasCustomPrompt="1"/>
          </p:nvPr>
        </p:nvSpPr>
        <p:spPr>
          <a:xfrm rot="5400000">
            <a:off x="-1399691" y="1917831"/>
            <a:ext cx="3406297" cy="236951"/>
          </a:xfrm>
        </p:spPr>
        <p:txBody>
          <a:bodyPr>
            <a:noAutofit/>
          </a:bodyPr>
          <a:lstStyle>
            <a:lvl1pPr marL="0" indent="0">
              <a:buNone/>
              <a:defRPr sz="1200" b="0" i="0" spc="300">
                <a:solidFill>
                  <a:srgbClr val="263766"/>
                </a:solidFill>
                <a:latin typeface="Calibri" panose="020F0502020204030204" pitchFamily="34" charset="0"/>
                <a:cs typeface="Calibri" panose="020F0502020204030204" pitchFamily="34" charset="0"/>
              </a:defRPr>
            </a:lvl1pPr>
          </a:lstStyle>
          <a:p>
            <a:r>
              <a:rPr lang="en-US">
                <a:effectLst/>
                <a:latin typeface="Arial" panose="020B0604020202020204" pitchFamily="34" charset="0"/>
              </a:rPr>
              <a:t>MISSION / TOPIC</a:t>
            </a:r>
          </a:p>
        </p:txBody>
      </p:sp>
      <p:cxnSp>
        <p:nvCxnSpPr>
          <p:cNvPr id="3" name="Straight Connector 2">
            <a:extLst>
              <a:ext uri="{FF2B5EF4-FFF2-40B4-BE49-F238E27FC236}">
                <a16:creationId xmlns:a16="http://schemas.microsoft.com/office/drawing/2014/main" id="{E924EC1F-B5C8-02C4-D18F-4C9202CA7747}"/>
              </a:ext>
            </a:extLst>
          </p:cNvPr>
          <p:cNvCxnSpPr>
            <a:cxnSpLocks/>
          </p:cNvCxnSpPr>
          <p:nvPr userDrawn="1"/>
        </p:nvCxnSpPr>
        <p:spPr>
          <a:xfrm>
            <a:off x="591414" y="420684"/>
            <a:ext cx="0" cy="6003363"/>
          </a:xfrm>
          <a:prstGeom prst="line">
            <a:avLst/>
          </a:prstGeom>
          <a:ln w="31750">
            <a:gradFill>
              <a:gsLst>
                <a:gs pos="100000">
                  <a:srgbClr val="00A6DE">
                    <a:alpha val="0"/>
                  </a:srgbClr>
                </a:gs>
                <a:gs pos="71000">
                  <a:srgbClr val="00A6DE"/>
                </a:gs>
              </a:gsLst>
              <a:lin ang="5400000" scaled="1"/>
            </a:gradFill>
          </a:ln>
        </p:spPr>
        <p:style>
          <a:lnRef idx="2">
            <a:schemeClr val="accent1"/>
          </a:lnRef>
          <a:fillRef idx="0">
            <a:schemeClr val="accent1"/>
          </a:fillRef>
          <a:effectRef idx="1">
            <a:schemeClr val="accent1"/>
          </a:effectRef>
          <a:fontRef idx="minor">
            <a:schemeClr val="tx1"/>
          </a:fontRef>
        </p:style>
      </p:cxnSp>
      <p:pic>
        <p:nvPicPr>
          <p:cNvPr id="12" name="Picture 11" descr="Icon&#10;&#10;AI-generated content may be incorrect.">
            <a:extLst>
              <a:ext uri="{FF2B5EF4-FFF2-40B4-BE49-F238E27FC236}">
                <a16:creationId xmlns:a16="http://schemas.microsoft.com/office/drawing/2014/main" id="{CE12C5DA-EDCB-B01C-9C5B-B4C783F7082F}"/>
              </a:ext>
            </a:extLst>
          </p:cNvPr>
          <p:cNvPicPr>
            <a:picLocks noChangeAspect="1"/>
          </p:cNvPicPr>
          <p:nvPr userDrawn="1"/>
        </p:nvPicPr>
        <p:blipFill>
          <a:blip r:embed="rId2" cstate="screen">
            <a:extLst>
              <a:ext uri="{28A0092B-C50C-407E-A947-70E740481C1C}">
                <a14:useLocalDpi xmlns:a14="http://schemas.microsoft.com/office/drawing/2010/main"/>
              </a:ext>
            </a:extLst>
          </a:blip>
          <a:srcRect r="56073" b="74424"/>
          <a:stretch/>
        </p:blipFill>
        <p:spPr>
          <a:xfrm>
            <a:off x="3237875" y="1420625"/>
            <a:ext cx="8954125" cy="5437375"/>
          </a:xfrm>
          <a:prstGeom prst="rect">
            <a:avLst/>
          </a:prstGeom>
        </p:spPr>
      </p:pic>
      <p:sp>
        <p:nvSpPr>
          <p:cNvPr id="4" name="TextBox 3">
            <a:extLst>
              <a:ext uri="{FF2B5EF4-FFF2-40B4-BE49-F238E27FC236}">
                <a16:creationId xmlns:a16="http://schemas.microsoft.com/office/drawing/2014/main" id="{91518B97-3DCD-761F-C48E-727A58EC82B1}"/>
              </a:ext>
            </a:extLst>
          </p:cNvPr>
          <p:cNvSpPr txBox="1"/>
          <p:nvPr userDrawn="1"/>
        </p:nvSpPr>
        <p:spPr>
          <a:xfrm>
            <a:off x="27710" y="6151418"/>
            <a:ext cx="540328" cy="292388"/>
          </a:xfrm>
          <a:prstGeom prst="rect">
            <a:avLst/>
          </a:prstGeom>
          <a:noFill/>
        </p:spPr>
        <p:txBody>
          <a:bodyPr wrap="square" rtlCol="0">
            <a:spAutoFit/>
          </a:bodyPr>
          <a:lstStyle/>
          <a:p>
            <a:pPr algn="ctr"/>
            <a:fld id="{5A6537DD-D9D9-FE42-A788-1E00199B8A7D}" type="slidenum">
              <a:rPr lang="en-US" sz="1300" b="0" i="0" smtClean="0">
                <a:solidFill>
                  <a:schemeClr val="tx1">
                    <a:lumMod val="75000"/>
                    <a:lumOff val="25000"/>
                  </a:schemeClr>
                </a:solidFill>
                <a:effectLst/>
                <a:latin typeface="Calibri" panose="020F0502020204030204" pitchFamily="34" charset="0"/>
                <a:cs typeface="Calibri" panose="020F0502020204030204" pitchFamily="34" charset="0"/>
              </a:rPr>
              <a:pPr algn="ctr"/>
              <a:t>‹#›</a:t>
            </a:fld>
            <a:endParaRPr lang="en-US" sz="1300" b="0" i="0">
              <a:solidFill>
                <a:schemeClr val="tx1">
                  <a:lumMod val="75000"/>
                  <a:lumOff val="25000"/>
                </a:schemeClr>
              </a:solidFill>
              <a:latin typeface="Calibri" panose="020F0502020204030204" pitchFamily="34" charset="0"/>
              <a:cs typeface="Calibri" panose="020F0502020204030204" pitchFamily="34" charset="0"/>
            </a:endParaRPr>
          </a:p>
        </p:txBody>
      </p:sp>
      <p:sp>
        <p:nvSpPr>
          <p:cNvPr id="9" name="Text Placeholder 16">
            <a:extLst>
              <a:ext uri="{FF2B5EF4-FFF2-40B4-BE49-F238E27FC236}">
                <a16:creationId xmlns:a16="http://schemas.microsoft.com/office/drawing/2014/main" id="{ABA089E1-7385-0FFF-FC8A-B0A42209DDBE}"/>
              </a:ext>
            </a:extLst>
          </p:cNvPr>
          <p:cNvSpPr>
            <a:spLocks noGrp="1"/>
          </p:cNvSpPr>
          <p:nvPr>
            <p:ph type="body" sz="quarter" idx="26" hasCustomPrompt="1"/>
          </p:nvPr>
        </p:nvSpPr>
        <p:spPr>
          <a:xfrm>
            <a:off x="801756" y="346642"/>
            <a:ext cx="2773651" cy="331304"/>
          </a:xfrm>
        </p:spPr>
        <p:txBody>
          <a:bodyPr>
            <a:noAutofit/>
          </a:bodyPr>
          <a:lstStyle>
            <a:lvl1pPr marL="0" indent="0">
              <a:buNone/>
              <a:defRPr sz="2500" b="0" i="0">
                <a:solidFill>
                  <a:schemeClr val="accent1"/>
                </a:solidFill>
                <a:latin typeface="Calibri" panose="020F0502020204030204" pitchFamily="34" charset="0"/>
                <a:cs typeface="Calibri" panose="020F0502020204030204" pitchFamily="34" charset="0"/>
              </a:defRPr>
            </a:lvl1pPr>
          </a:lstStyle>
          <a:p>
            <a:pPr lvl="0"/>
            <a:r>
              <a:rPr lang="en-US"/>
              <a:t>Slide Title</a:t>
            </a:r>
          </a:p>
        </p:txBody>
      </p:sp>
      <p:sp>
        <p:nvSpPr>
          <p:cNvPr id="10" name="Text Placeholder 16">
            <a:extLst>
              <a:ext uri="{FF2B5EF4-FFF2-40B4-BE49-F238E27FC236}">
                <a16:creationId xmlns:a16="http://schemas.microsoft.com/office/drawing/2014/main" id="{581BEC40-DD11-E7AA-963C-E1A889F4A903}"/>
              </a:ext>
            </a:extLst>
          </p:cNvPr>
          <p:cNvSpPr>
            <a:spLocks noGrp="1"/>
          </p:cNvSpPr>
          <p:nvPr>
            <p:ph type="body" sz="quarter" idx="27" hasCustomPrompt="1"/>
          </p:nvPr>
        </p:nvSpPr>
        <p:spPr>
          <a:xfrm>
            <a:off x="801756" y="716532"/>
            <a:ext cx="2763377" cy="331304"/>
          </a:xfrm>
        </p:spPr>
        <p:txBody>
          <a:bodyPr>
            <a:noAutofit/>
          </a:bodyPr>
          <a:lstStyle>
            <a:lvl1pPr marL="0" indent="0">
              <a:buNone/>
              <a:defRPr sz="2500" b="0" i="0">
                <a:solidFill>
                  <a:schemeClr val="accent1"/>
                </a:solidFill>
                <a:latin typeface="Calibri" panose="020F0502020204030204" pitchFamily="34" charset="0"/>
                <a:cs typeface="Calibri" panose="020F0502020204030204" pitchFamily="34" charset="0"/>
              </a:defRPr>
            </a:lvl1pPr>
          </a:lstStyle>
          <a:p>
            <a:pPr lvl="0"/>
            <a:r>
              <a:rPr lang="en-US"/>
              <a:t>Goes Here</a:t>
            </a:r>
          </a:p>
        </p:txBody>
      </p:sp>
      <p:sp>
        <p:nvSpPr>
          <p:cNvPr id="5" name="Text Placeholder 2">
            <a:extLst>
              <a:ext uri="{FF2B5EF4-FFF2-40B4-BE49-F238E27FC236}">
                <a16:creationId xmlns:a16="http://schemas.microsoft.com/office/drawing/2014/main" id="{9F569787-40EC-9A52-061D-527FDE1D4AB0}"/>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47921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age 4">
    <p:bg>
      <p:bgPr>
        <a:gradFill>
          <a:gsLst>
            <a:gs pos="68000">
              <a:srgbClr val="114E8A">
                <a:lumMod val="84000"/>
              </a:srgbClr>
            </a:gs>
            <a:gs pos="21000">
              <a:srgbClr val="263765"/>
            </a:gs>
            <a:gs pos="100000">
              <a:srgbClr val="0061A8">
                <a:lumMod val="80509"/>
              </a:srgbClr>
            </a:gs>
          </a:gsLst>
          <a:lin ang="19200000" scaled="0"/>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F5C28D-798E-BCAD-54A8-EBC4290DB58A}"/>
              </a:ext>
            </a:extLst>
          </p:cNvPr>
          <p:cNvSpPr/>
          <p:nvPr userDrawn="1"/>
        </p:nvSpPr>
        <p:spPr>
          <a:xfrm>
            <a:off x="0" y="0"/>
            <a:ext cx="12192000" cy="51641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9291235-DA4B-0502-9375-A8DE515E6CE0}"/>
              </a:ext>
            </a:extLst>
          </p:cNvPr>
          <p:cNvPicPr>
            <a:picLocks noChangeAspect="1"/>
          </p:cNvPicPr>
          <p:nvPr userDrawn="1"/>
        </p:nvPicPr>
        <p:blipFill>
          <a:blip r:embed="rId2"/>
          <a:stretch>
            <a:fillRect/>
          </a:stretch>
        </p:blipFill>
        <p:spPr>
          <a:xfrm flipH="1">
            <a:off x="4993410" y="4211783"/>
            <a:ext cx="2673627" cy="1814944"/>
          </a:xfrm>
          <a:prstGeom prst="rect">
            <a:avLst/>
          </a:prstGeom>
        </p:spPr>
      </p:pic>
      <p:sp>
        <p:nvSpPr>
          <p:cNvPr id="29" name="Text Placeholder 15">
            <a:extLst>
              <a:ext uri="{FF2B5EF4-FFF2-40B4-BE49-F238E27FC236}">
                <a16:creationId xmlns:a16="http://schemas.microsoft.com/office/drawing/2014/main" id="{BA246521-4698-35DD-2A89-35EB856522F1}"/>
              </a:ext>
            </a:extLst>
          </p:cNvPr>
          <p:cNvSpPr>
            <a:spLocks noGrp="1"/>
          </p:cNvSpPr>
          <p:nvPr>
            <p:ph type="body" sz="quarter" idx="12" hasCustomPrompt="1"/>
          </p:nvPr>
        </p:nvSpPr>
        <p:spPr>
          <a:xfrm rot="5400000">
            <a:off x="-1399691" y="1917831"/>
            <a:ext cx="3406297" cy="236951"/>
          </a:xfrm>
        </p:spPr>
        <p:txBody>
          <a:bodyPr>
            <a:noAutofit/>
          </a:bodyPr>
          <a:lstStyle>
            <a:lvl1pPr marL="0" indent="0">
              <a:buNone/>
              <a:defRPr sz="1200" spc="300">
                <a:solidFill>
                  <a:srgbClr val="263766"/>
                </a:solidFill>
              </a:defRPr>
            </a:lvl1pPr>
          </a:lstStyle>
          <a:p>
            <a:r>
              <a:rPr lang="en-US">
                <a:effectLst/>
                <a:latin typeface="Arial" panose="020B0604020202020204" pitchFamily="34" charset="0"/>
              </a:rPr>
              <a:t>MISSION / TOPIC</a:t>
            </a:r>
          </a:p>
        </p:txBody>
      </p:sp>
      <p:cxnSp>
        <p:nvCxnSpPr>
          <p:cNvPr id="4" name="Straight Connector 3">
            <a:extLst>
              <a:ext uri="{FF2B5EF4-FFF2-40B4-BE49-F238E27FC236}">
                <a16:creationId xmlns:a16="http://schemas.microsoft.com/office/drawing/2014/main" id="{0E4BB3E7-C051-4899-045E-D6CB7F42DB7D}"/>
              </a:ext>
            </a:extLst>
          </p:cNvPr>
          <p:cNvCxnSpPr>
            <a:cxnSpLocks/>
          </p:cNvCxnSpPr>
          <p:nvPr userDrawn="1"/>
        </p:nvCxnSpPr>
        <p:spPr>
          <a:xfrm>
            <a:off x="591414" y="420684"/>
            <a:ext cx="0" cy="4329116"/>
          </a:xfrm>
          <a:prstGeom prst="line">
            <a:avLst/>
          </a:prstGeom>
          <a:ln w="31750">
            <a:gradFill>
              <a:gsLst>
                <a:gs pos="100000">
                  <a:srgbClr val="00A6DE">
                    <a:alpha val="0"/>
                  </a:srgbClr>
                </a:gs>
                <a:gs pos="71000">
                  <a:srgbClr val="00A6DE"/>
                </a:gs>
              </a:gsLst>
              <a:lin ang="5400000" scaled="1"/>
            </a:gradFill>
          </a:ln>
        </p:spPr>
        <p:style>
          <a:lnRef idx="2">
            <a:schemeClr val="accent1"/>
          </a:lnRef>
          <a:fillRef idx="0">
            <a:schemeClr val="accent1"/>
          </a:fillRef>
          <a:effectRef idx="1">
            <a:schemeClr val="accent1"/>
          </a:effectRef>
          <a:fontRef idx="minor">
            <a:schemeClr val="tx1"/>
          </a:fontRef>
        </p:style>
      </p:cxnSp>
      <p:sp>
        <p:nvSpPr>
          <p:cNvPr id="9" name="TextBox 8">
            <a:extLst>
              <a:ext uri="{FF2B5EF4-FFF2-40B4-BE49-F238E27FC236}">
                <a16:creationId xmlns:a16="http://schemas.microsoft.com/office/drawing/2014/main" id="{ECD15B55-945C-0A67-0A31-56F215AA5AB5}"/>
              </a:ext>
            </a:extLst>
          </p:cNvPr>
          <p:cNvSpPr txBox="1"/>
          <p:nvPr userDrawn="1"/>
        </p:nvSpPr>
        <p:spPr>
          <a:xfrm>
            <a:off x="27710" y="4558144"/>
            <a:ext cx="540328" cy="292388"/>
          </a:xfrm>
          <a:prstGeom prst="rect">
            <a:avLst/>
          </a:prstGeom>
          <a:noFill/>
        </p:spPr>
        <p:txBody>
          <a:bodyPr wrap="square" rtlCol="0">
            <a:spAutoFit/>
          </a:bodyPr>
          <a:lstStyle/>
          <a:p>
            <a:pPr algn="ctr"/>
            <a:fld id="{5A6537DD-D9D9-FE42-A788-1E00199B8A7D}" type="slidenum">
              <a:rPr lang="en-US" sz="1300" smtClean="0">
                <a:solidFill>
                  <a:schemeClr val="tx1">
                    <a:lumMod val="75000"/>
                    <a:lumOff val="25000"/>
                  </a:schemeClr>
                </a:solidFill>
                <a:effectLst/>
                <a:latin typeface="Arial" panose="020B0604020202020204" pitchFamily="34" charset="0"/>
              </a:rPr>
              <a:pPr algn="ctr"/>
              <a:t>‹#›</a:t>
            </a:fld>
            <a:endParaRPr lang="en-US" sz="1300">
              <a:solidFill>
                <a:schemeClr val="tx1">
                  <a:lumMod val="75000"/>
                  <a:lumOff val="25000"/>
                </a:schemeClr>
              </a:solidFill>
            </a:endParaRPr>
          </a:p>
        </p:txBody>
      </p:sp>
      <p:sp>
        <p:nvSpPr>
          <p:cNvPr id="19" name="Text Placeholder 16">
            <a:extLst>
              <a:ext uri="{FF2B5EF4-FFF2-40B4-BE49-F238E27FC236}">
                <a16:creationId xmlns:a16="http://schemas.microsoft.com/office/drawing/2014/main" id="{CACC377C-8287-47F7-668F-49910B46BEF0}"/>
              </a:ext>
            </a:extLst>
          </p:cNvPr>
          <p:cNvSpPr>
            <a:spLocks noGrp="1"/>
          </p:cNvSpPr>
          <p:nvPr>
            <p:ph type="body" sz="quarter" idx="38" hasCustomPrompt="1"/>
          </p:nvPr>
        </p:nvSpPr>
        <p:spPr>
          <a:xfrm>
            <a:off x="1092974" y="774625"/>
            <a:ext cx="3834626" cy="686708"/>
          </a:xfrm>
        </p:spPr>
        <p:txBody>
          <a:bodyPr>
            <a:noAutofit/>
          </a:bodyPr>
          <a:lstStyle>
            <a:lvl1pPr marL="0" indent="0">
              <a:buNone/>
              <a:defRPr sz="4500" b="0" i="0">
                <a:solidFill>
                  <a:schemeClr val="accent1"/>
                </a:solidFill>
                <a:latin typeface="Arial" panose="020B0604020202020204" pitchFamily="34" charset="0"/>
                <a:cs typeface="Arial" panose="020B0604020202020204" pitchFamily="34" charset="0"/>
              </a:defRPr>
            </a:lvl1pPr>
          </a:lstStyle>
          <a:p>
            <a:pPr lvl="0"/>
            <a:r>
              <a:rPr lang="en-US"/>
              <a:t>Subject Title</a:t>
            </a:r>
          </a:p>
        </p:txBody>
      </p:sp>
      <p:sp>
        <p:nvSpPr>
          <p:cNvPr id="20" name="Text Placeholder 16">
            <a:extLst>
              <a:ext uri="{FF2B5EF4-FFF2-40B4-BE49-F238E27FC236}">
                <a16:creationId xmlns:a16="http://schemas.microsoft.com/office/drawing/2014/main" id="{7CCC8FC4-B0BD-0767-68FA-94EEDECA9E50}"/>
              </a:ext>
            </a:extLst>
          </p:cNvPr>
          <p:cNvSpPr>
            <a:spLocks noGrp="1"/>
          </p:cNvSpPr>
          <p:nvPr>
            <p:ph type="body" sz="quarter" idx="39" hasCustomPrompt="1"/>
          </p:nvPr>
        </p:nvSpPr>
        <p:spPr>
          <a:xfrm>
            <a:off x="1092972" y="2022811"/>
            <a:ext cx="3847327" cy="1113929"/>
          </a:xfrm>
        </p:spPr>
        <p:txBody>
          <a:bodyPr>
            <a:noAutofit/>
          </a:bodyPr>
          <a:lstStyle>
            <a:lvl1pPr marL="0" indent="0">
              <a:spcBef>
                <a:spcPts val="1600"/>
              </a:spcBef>
              <a:buNone/>
              <a:defRPr sz="1400" b="0" i="0">
                <a:solidFill>
                  <a:schemeClr val="tx1">
                    <a:lumMod val="75000"/>
                    <a:lumOff val="25000"/>
                  </a:schemeClr>
                </a:solidFill>
                <a:latin typeface="Arial" panose="020B0604020202020204" pitchFamily="34" charset="0"/>
                <a:cs typeface="Arial" panose="020B0604020202020204" pitchFamily="34" charset="0"/>
              </a:defRPr>
            </a:lvl1pPr>
          </a:lstStyle>
          <a:p>
            <a:r>
              <a:rPr lang="en-US" dirty="0">
                <a:effectLst/>
                <a:latin typeface="Arial" panose="020B0604020202020204" pitchFamily="34" charset="0"/>
              </a:rPr>
              <a:t>Lorem ipsum dolor sit </a:t>
            </a:r>
            <a:r>
              <a:rPr lang="en-US" dirty="0" err="1">
                <a:effectLst/>
                <a:latin typeface="Arial" panose="020B0604020202020204" pitchFamily="34" charset="0"/>
              </a:rPr>
              <a:t>amet</a:t>
            </a:r>
            <a:r>
              <a:rPr lang="en-US" dirty="0">
                <a:effectLst/>
                <a:latin typeface="Arial" panose="020B0604020202020204" pitchFamily="34" charset="0"/>
              </a:rPr>
              <a:t>, </a:t>
            </a:r>
            <a:r>
              <a:rPr lang="en-US" dirty="0" err="1">
                <a:effectLst/>
                <a:latin typeface="Arial" panose="020B0604020202020204" pitchFamily="34" charset="0"/>
              </a:rPr>
              <a:t>consectetur</a:t>
            </a:r>
            <a:r>
              <a:rPr lang="en-US" dirty="0">
                <a:effectLst/>
                <a:latin typeface="Arial" panose="020B0604020202020204" pitchFamily="34" charset="0"/>
              </a:rPr>
              <a:t> </a:t>
            </a:r>
            <a:r>
              <a:rPr lang="en-US" dirty="0" err="1">
                <a:effectLst/>
                <a:latin typeface="Arial" panose="020B0604020202020204" pitchFamily="34" charset="0"/>
              </a:rPr>
              <a:t>adipiscing</a:t>
            </a:r>
            <a:r>
              <a:rPr lang="en-US" dirty="0">
                <a:effectLst/>
                <a:latin typeface="Arial" panose="020B0604020202020204" pitchFamily="34" charset="0"/>
              </a:rPr>
              <a:t> </a:t>
            </a:r>
            <a:r>
              <a:rPr lang="en-US" dirty="0" err="1">
                <a:effectLst/>
                <a:latin typeface="Arial" panose="020B0604020202020204" pitchFamily="34" charset="0"/>
              </a:rPr>
              <a:t>elit</a:t>
            </a:r>
            <a:r>
              <a:rPr lang="en-US" dirty="0">
                <a:effectLst/>
                <a:latin typeface="Arial" panose="020B0604020202020204" pitchFamily="34" charset="0"/>
              </a:rPr>
              <a:t>. Mauris auctor dui diam, in dictum diam </a:t>
            </a:r>
            <a:r>
              <a:rPr lang="en-US" dirty="0" err="1">
                <a:effectLst/>
                <a:latin typeface="Arial" panose="020B0604020202020204" pitchFamily="34" charset="0"/>
              </a:rPr>
              <a:t>porttitor</a:t>
            </a:r>
            <a:r>
              <a:rPr lang="en-US" dirty="0">
                <a:effectLst/>
                <a:latin typeface="Arial" panose="020B0604020202020204" pitchFamily="34" charset="0"/>
              </a:rPr>
              <a:t> vitae. Mauris sit </a:t>
            </a:r>
            <a:r>
              <a:rPr lang="en-US" dirty="0" err="1">
                <a:effectLst/>
                <a:latin typeface="Arial" panose="020B0604020202020204" pitchFamily="34" charset="0"/>
              </a:rPr>
              <a:t>amet</a:t>
            </a:r>
            <a:r>
              <a:rPr lang="en-US" dirty="0">
                <a:effectLst/>
                <a:latin typeface="Arial" panose="020B0604020202020204" pitchFamily="34" charset="0"/>
              </a:rPr>
              <a:t> </a:t>
            </a:r>
            <a:r>
              <a:rPr lang="en-US" dirty="0" err="1">
                <a:effectLst/>
                <a:latin typeface="Arial" panose="020B0604020202020204" pitchFamily="34" charset="0"/>
              </a:rPr>
              <a:t>hendrerit</a:t>
            </a:r>
            <a:r>
              <a:rPr lang="en-US" dirty="0">
                <a:effectLst/>
                <a:latin typeface="Arial" panose="020B0604020202020204" pitchFamily="34" charset="0"/>
              </a:rPr>
              <a:t> </a:t>
            </a:r>
            <a:r>
              <a:rPr lang="en-US" dirty="0" err="1">
                <a:effectLst/>
                <a:latin typeface="Arial" panose="020B0604020202020204" pitchFamily="34" charset="0"/>
              </a:rPr>
              <a:t>elit</a:t>
            </a:r>
            <a:r>
              <a:rPr lang="en-US" dirty="0">
                <a:effectLst/>
                <a:latin typeface="Arial" panose="020B0604020202020204" pitchFamily="34" charset="0"/>
              </a:rPr>
              <a:t>.</a:t>
            </a:r>
          </a:p>
        </p:txBody>
      </p:sp>
      <p:sp>
        <p:nvSpPr>
          <p:cNvPr id="21" name="Text Placeholder 16">
            <a:extLst>
              <a:ext uri="{FF2B5EF4-FFF2-40B4-BE49-F238E27FC236}">
                <a16:creationId xmlns:a16="http://schemas.microsoft.com/office/drawing/2014/main" id="{844D397F-772E-980E-7BEA-2AD6FB8E5B33}"/>
              </a:ext>
            </a:extLst>
          </p:cNvPr>
          <p:cNvSpPr>
            <a:spLocks noGrp="1"/>
          </p:cNvSpPr>
          <p:nvPr>
            <p:ph type="body" sz="quarter" idx="40" hasCustomPrompt="1"/>
          </p:nvPr>
        </p:nvSpPr>
        <p:spPr>
          <a:xfrm>
            <a:off x="1092974" y="1329016"/>
            <a:ext cx="3847326" cy="686708"/>
          </a:xfrm>
        </p:spPr>
        <p:txBody>
          <a:bodyPr>
            <a:noAutofit/>
          </a:bodyPr>
          <a:lstStyle>
            <a:lvl1pPr marL="0" indent="0">
              <a:buNone/>
              <a:defRPr sz="4500" b="1" i="0">
                <a:solidFill>
                  <a:schemeClr val="accent1"/>
                </a:solidFill>
                <a:latin typeface="Arial" panose="020B0604020202020204" pitchFamily="34" charset="0"/>
                <a:cs typeface="Arial" panose="020B0604020202020204" pitchFamily="34" charset="0"/>
              </a:defRPr>
            </a:lvl1pPr>
          </a:lstStyle>
          <a:p>
            <a:pPr lvl="0"/>
            <a:r>
              <a:rPr lang="en-US"/>
              <a:t>Goes Here</a:t>
            </a:r>
          </a:p>
        </p:txBody>
      </p:sp>
    </p:spTree>
    <p:extLst>
      <p:ext uri="{BB962C8B-B14F-4D97-AF65-F5344CB8AC3E}">
        <p14:creationId xmlns:p14="http://schemas.microsoft.com/office/powerpoint/2010/main" val="39043869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age 5">
    <p:bg>
      <p:bgPr>
        <a:gradFill>
          <a:gsLst>
            <a:gs pos="68000">
              <a:srgbClr val="114E8A">
                <a:lumMod val="84000"/>
              </a:srgbClr>
            </a:gs>
            <a:gs pos="21000">
              <a:srgbClr val="263765"/>
            </a:gs>
            <a:gs pos="100000">
              <a:srgbClr val="0061A8">
                <a:lumMod val="80509"/>
              </a:srgbClr>
            </a:gs>
          </a:gsLst>
          <a:lin ang="19200000" scaled="0"/>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F5C28D-798E-BCAD-54A8-EBC4290DB58A}"/>
              </a:ext>
            </a:extLst>
          </p:cNvPr>
          <p:cNvSpPr/>
          <p:nvPr userDrawn="1"/>
        </p:nvSpPr>
        <p:spPr>
          <a:xfrm>
            <a:off x="0" y="0"/>
            <a:ext cx="12192000" cy="51641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5">
            <a:extLst>
              <a:ext uri="{FF2B5EF4-FFF2-40B4-BE49-F238E27FC236}">
                <a16:creationId xmlns:a16="http://schemas.microsoft.com/office/drawing/2014/main" id="{BA246521-4698-35DD-2A89-35EB856522F1}"/>
              </a:ext>
            </a:extLst>
          </p:cNvPr>
          <p:cNvSpPr>
            <a:spLocks noGrp="1"/>
          </p:cNvSpPr>
          <p:nvPr>
            <p:ph type="body" sz="quarter" idx="12" hasCustomPrompt="1"/>
          </p:nvPr>
        </p:nvSpPr>
        <p:spPr>
          <a:xfrm rot="5400000">
            <a:off x="-1399691" y="1917831"/>
            <a:ext cx="3406297" cy="236951"/>
          </a:xfrm>
        </p:spPr>
        <p:txBody>
          <a:bodyPr>
            <a:noAutofit/>
          </a:bodyPr>
          <a:lstStyle>
            <a:lvl1pPr marL="0" indent="0">
              <a:buNone/>
              <a:defRPr sz="1200" spc="300">
                <a:solidFill>
                  <a:srgbClr val="263766"/>
                </a:solidFill>
              </a:defRPr>
            </a:lvl1pPr>
          </a:lstStyle>
          <a:p>
            <a:r>
              <a:rPr lang="en-US">
                <a:effectLst/>
                <a:latin typeface="Arial" panose="020B0604020202020204" pitchFamily="34" charset="0"/>
              </a:rPr>
              <a:t>MISSION / TOPIC</a:t>
            </a:r>
          </a:p>
        </p:txBody>
      </p:sp>
      <p:cxnSp>
        <p:nvCxnSpPr>
          <p:cNvPr id="4" name="Straight Connector 3">
            <a:extLst>
              <a:ext uri="{FF2B5EF4-FFF2-40B4-BE49-F238E27FC236}">
                <a16:creationId xmlns:a16="http://schemas.microsoft.com/office/drawing/2014/main" id="{0E4BB3E7-C051-4899-045E-D6CB7F42DB7D}"/>
              </a:ext>
            </a:extLst>
          </p:cNvPr>
          <p:cNvCxnSpPr>
            <a:cxnSpLocks/>
          </p:cNvCxnSpPr>
          <p:nvPr userDrawn="1"/>
        </p:nvCxnSpPr>
        <p:spPr>
          <a:xfrm>
            <a:off x="591414" y="420684"/>
            <a:ext cx="0" cy="4329116"/>
          </a:xfrm>
          <a:prstGeom prst="line">
            <a:avLst/>
          </a:prstGeom>
          <a:ln w="31750">
            <a:gradFill>
              <a:gsLst>
                <a:gs pos="100000">
                  <a:srgbClr val="00A6DE">
                    <a:alpha val="0"/>
                  </a:srgbClr>
                </a:gs>
                <a:gs pos="71000">
                  <a:srgbClr val="00A6DE"/>
                </a:gs>
              </a:gsLst>
              <a:lin ang="5400000" scaled="1"/>
            </a:gradFill>
          </a:ln>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528FB822-BCEA-9418-56AF-FFFB296D5D92}"/>
              </a:ext>
            </a:extLst>
          </p:cNvPr>
          <p:cNvPicPr>
            <a:picLocks noChangeAspect="1"/>
          </p:cNvPicPr>
          <p:nvPr userDrawn="1"/>
        </p:nvPicPr>
        <p:blipFill>
          <a:blip r:embed="rId2"/>
          <a:stretch>
            <a:fillRect/>
          </a:stretch>
        </p:blipFill>
        <p:spPr>
          <a:xfrm flipH="1">
            <a:off x="4993410" y="4211783"/>
            <a:ext cx="2673627" cy="1814944"/>
          </a:xfrm>
          <a:prstGeom prst="rect">
            <a:avLst/>
          </a:prstGeom>
        </p:spPr>
      </p:pic>
      <p:sp>
        <p:nvSpPr>
          <p:cNvPr id="9" name="TextBox 8">
            <a:extLst>
              <a:ext uri="{FF2B5EF4-FFF2-40B4-BE49-F238E27FC236}">
                <a16:creationId xmlns:a16="http://schemas.microsoft.com/office/drawing/2014/main" id="{D353D1CE-299B-54FE-A2BB-6AEA24E31B7B}"/>
              </a:ext>
            </a:extLst>
          </p:cNvPr>
          <p:cNvSpPr txBox="1"/>
          <p:nvPr userDrawn="1"/>
        </p:nvSpPr>
        <p:spPr>
          <a:xfrm>
            <a:off x="27710" y="4558144"/>
            <a:ext cx="540328" cy="292388"/>
          </a:xfrm>
          <a:prstGeom prst="rect">
            <a:avLst/>
          </a:prstGeom>
          <a:noFill/>
        </p:spPr>
        <p:txBody>
          <a:bodyPr wrap="square" rtlCol="0">
            <a:spAutoFit/>
          </a:bodyPr>
          <a:lstStyle/>
          <a:p>
            <a:pPr algn="ctr"/>
            <a:fld id="{5A6537DD-D9D9-FE42-A788-1E00199B8A7D}" type="slidenum">
              <a:rPr lang="en-US" sz="1300" smtClean="0">
                <a:solidFill>
                  <a:schemeClr val="bg1"/>
                </a:solidFill>
                <a:effectLst/>
                <a:latin typeface="Arial" panose="020B0604020202020204" pitchFamily="34" charset="0"/>
              </a:rPr>
              <a:pPr algn="ctr"/>
              <a:t>‹#›</a:t>
            </a:fld>
            <a:endParaRPr lang="en-US" sz="1300">
              <a:solidFill>
                <a:schemeClr val="bg1"/>
              </a:solidFill>
            </a:endParaRPr>
          </a:p>
        </p:txBody>
      </p:sp>
      <p:sp>
        <p:nvSpPr>
          <p:cNvPr id="7" name="Text Placeholder 16">
            <a:extLst>
              <a:ext uri="{FF2B5EF4-FFF2-40B4-BE49-F238E27FC236}">
                <a16:creationId xmlns:a16="http://schemas.microsoft.com/office/drawing/2014/main" id="{7FC38001-22F7-6F1D-9EC8-27B105FF5E4B}"/>
              </a:ext>
            </a:extLst>
          </p:cNvPr>
          <p:cNvSpPr>
            <a:spLocks noGrp="1"/>
          </p:cNvSpPr>
          <p:nvPr>
            <p:ph type="body" sz="quarter" idx="26" hasCustomPrompt="1"/>
          </p:nvPr>
        </p:nvSpPr>
        <p:spPr>
          <a:xfrm>
            <a:off x="801756" y="346642"/>
            <a:ext cx="2773651" cy="331304"/>
          </a:xfrm>
        </p:spPr>
        <p:txBody>
          <a:bodyPr>
            <a:noAutofit/>
          </a:bodyPr>
          <a:lstStyle>
            <a:lvl1pPr marL="0" indent="0">
              <a:buNone/>
              <a:defRPr sz="2500" b="0" i="0">
                <a:solidFill>
                  <a:schemeClr val="accent1"/>
                </a:solidFill>
                <a:latin typeface="Arial" panose="020B0604020202020204" pitchFamily="34" charset="0"/>
                <a:cs typeface="Arial" panose="020B0604020202020204" pitchFamily="34" charset="0"/>
              </a:defRPr>
            </a:lvl1pPr>
          </a:lstStyle>
          <a:p>
            <a:pPr lvl="0"/>
            <a:r>
              <a:rPr lang="en-US"/>
              <a:t>Slide Title</a:t>
            </a:r>
          </a:p>
        </p:txBody>
      </p:sp>
      <p:sp>
        <p:nvSpPr>
          <p:cNvPr id="10" name="Text Placeholder 16">
            <a:extLst>
              <a:ext uri="{FF2B5EF4-FFF2-40B4-BE49-F238E27FC236}">
                <a16:creationId xmlns:a16="http://schemas.microsoft.com/office/drawing/2014/main" id="{F7D926A1-1563-D98E-94F9-7F553A630A45}"/>
              </a:ext>
            </a:extLst>
          </p:cNvPr>
          <p:cNvSpPr>
            <a:spLocks noGrp="1"/>
          </p:cNvSpPr>
          <p:nvPr>
            <p:ph type="body" sz="quarter" idx="27" hasCustomPrompt="1"/>
          </p:nvPr>
        </p:nvSpPr>
        <p:spPr>
          <a:xfrm>
            <a:off x="801756" y="716532"/>
            <a:ext cx="2763377" cy="331304"/>
          </a:xfrm>
        </p:spPr>
        <p:txBody>
          <a:bodyPr>
            <a:noAutofit/>
          </a:bodyPr>
          <a:lstStyle>
            <a:lvl1pPr marL="0" indent="0">
              <a:buNone/>
              <a:defRPr sz="2500" b="1" i="0">
                <a:solidFill>
                  <a:schemeClr val="accent1"/>
                </a:solidFill>
                <a:latin typeface="Arial" panose="020B0604020202020204" pitchFamily="34" charset="0"/>
                <a:cs typeface="Arial" panose="020B0604020202020204" pitchFamily="34" charset="0"/>
              </a:defRPr>
            </a:lvl1pPr>
          </a:lstStyle>
          <a:p>
            <a:pPr lvl="0"/>
            <a:r>
              <a:rPr lang="en-US"/>
              <a:t>Goes Here</a:t>
            </a:r>
          </a:p>
        </p:txBody>
      </p:sp>
      <p:sp>
        <p:nvSpPr>
          <p:cNvPr id="11" name="TextBox 10">
            <a:extLst>
              <a:ext uri="{FF2B5EF4-FFF2-40B4-BE49-F238E27FC236}">
                <a16:creationId xmlns:a16="http://schemas.microsoft.com/office/drawing/2014/main" id="{AA4F7E25-7058-0730-14F5-AA582CEFD0EF}"/>
              </a:ext>
            </a:extLst>
          </p:cNvPr>
          <p:cNvSpPr txBox="1"/>
          <p:nvPr userDrawn="1"/>
        </p:nvSpPr>
        <p:spPr>
          <a:xfrm>
            <a:off x="31208" y="4558800"/>
            <a:ext cx="540328" cy="292388"/>
          </a:xfrm>
          <a:prstGeom prst="rect">
            <a:avLst/>
          </a:prstGeom>
          <a:noFill/>
        </p:spPr>
        <p:txBody>
          <a:bodyPr wrap="square" rtlCol="0">
            <a:spAutoFit/>
          </a:bodyPr>
          <a:lstStyle/>
          <a:p>
            <a:pPr algn="ctr"/>
            <a:fld id="{5A6537DD-D9D9-FE42-A788-1E00199B8A7D}" type="slidenum">
              <a:rPr lang="en-US" sz="1300" smtClean="0">
                <a:solidFill>
                  <a:schemeClr val="tx1">
                    <a:lumMod val="75000"/>
                    <a:lumOff val="25000"/>
                  </a:schemeClr>
                </a:solidFill>
                <a:effectLst/>
                <a:latin typeface="Arial" panose="020B0604020202020204" pitchFamily="34" charset="0"/>
              </a:rPr>
              <a:pPr algn="ctr"/>
              <a:t>‹#›</a:t>
            </a:fld>
            <a:endParaRPr lang="en-US" sz="1300">
              <a:solidFill>
                <a:schemeClr val="tx1">
                  <a:lumMod val="75000"/>
                  <a:lumOff val="25000"/>
                </a:schemeClr>
              </a:solidFill>
            </a:endParaRPr>
          </a:p>
        </p:txBody>
      </p:sp>
    </p:spTree>
    <p:extLst>
      <p:ext uri="{BB962C8B-B14F-4D97-AF65-F5344CB8AC3E}">
        <p14:creationId xmlns:p14="http://schemas.microsoft.com/office/powerpoint/2010/main" val="36159187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age 6">
    <p:bg>
      <p:bgPr>
        <a:solidFill>
          <a:schemeClr val="bg1"/>
        </a:solidFill>
        <a:effectLst/>
      </p:bgPr>
    </p:bg>
    <p:spTree>
      <p:nvGrpSpPr>
        <p:cNvPr id="1" name=""/>
        <p:cNvGrpSpPr/>
        <p:nvPr/>
      </p:nvGrpSpPr>
      <p:grpSpPr>
        <a:xfrm>
          <a:off x="0" y="0"/>
          <a:ext cx="0" cy="0"/>
          <a:chOff x="0" y="0"/>
          <a:chExt cx="0" cy="0"/>
        </a:xfrm>
      </p:grpSpPr>
      <p:sp>
        <p:nvSpPr>
          <p:cNvPr id="9" name="Text Placeholder 15">
            <a:extLst>
              <a:ext uri="{FF2B5EF4-FFF2-40B4-BE49-F238E27FC236}">
                <a16:creationId xmlns:a16="http://schemas.microsoft.com/office/drawing/2014/main" id="{4E441596-F0EB-6E2E-73BE-55DBA8D9E077}"/>
              </a:ext>
            </a:extLst>
          </p:cNvPr>
          <p:cNvSpPr>
            <a:spLocks noGrp="1"/>
          </p:cNvSpPr>
          <p:nvPr>
            <p:ph type="body" sz="quarter" idx="12" hasCustomPrompt="1"/>
          </p:nvPr>
        </p:nvSpPr>
        <p:spPr>
          <a:xfrm rot="5400000">
            <a:off x="-1399691" y="1917831"/>
            <a:ext cx="3406297" cy="236951"/>
          </a:xfrm>
        </p:spPr>
        <p:txBody>
          <a:bodyPr>
            <a:noAutofit/>
          </a:bodyPr>
          <a:lstStyle>
            <a:lvl1pPr marL="0" indent="0">
              <a:buNone/>
              <a:defRPr sz="1200" spc="300">
                <a:solidFill>
                  <a:srgbClr val="263766"/>
                </a:solidFill>
              </a:defRPr>
            </a:lvl1pPr>
          </a:lstStyle>
          <a:p>
            <a:r>
              <a:rPr lang="en-US">
                <a:effectLst/>
                <a:latin typeface="Arial" panose="020B0604020202020204" pitchFamily="34" charset="0"/>
              </a:rPr>
              <a:t>MISSION / TOPIC</a:t>
            </a:r>
          </a:p>
        </p:txBody>
      </p:sp>
      <p:cxnSp>
        <p:nvCxnSpPr>
          <p:cNvPr id="10" name="Straight Connector 9">
            <a:extLst>
              <a:ext uri="{FF2B5EF4-FFF2-40B4-BE49-F238E27FC236}">
                <a16:creationId xmlns:a16="http://schemas.microsoft.com/office/drawing/2014/main" id="{8F190E3A-A040-AFBF-6B8D-08F68C7B4403}"/>
              </a:ext>
            </a:extLst>
          </p:cNvPr>
          <p:cNvCxnSpPr>
            <a:cxnSpLocks/>
          </p:cNvCxnSpPr>
          <p:nvPr userDrawn="1"/>
        </p:nvCxnSpPr>
        <p:spPr>
          <a:xfrm>
            <a:off x="591414" y="420684"/>
            <a:ext cx="0" cy="6003363"/>
          </a:xfrm>
          <a:prstGeom prst="line">
            <a:avLst/>
          </a:prstGeom>
          <a:ln w="31750">
            <a:gradFill>
              <a:gsLst>
                <a:gs pos="100000">
                  <a:srgbClr val="00A6DE">
                    <a:alpha val="0"/>
                  </a:srgbClr>
                </a:gs>
                <a:gs pos="71000">
                  <a:srgbClr val="00A6DE"/>
                </a:gs>
              </a:gsLst>
              <a:lin ang="5400000" scaled="1"/>
            </a:gradFill>
          </a:ln>
        </p:spPr>
        <p:style>
          <a:lnRef idx="2">
            <a:schemeClr val="accent1"/>
          </a:lnRef>
          <a:fillRef idx="0">
            <a:schemeClr val="accent1"/>
          </a:fillRef>
          <a:effectRef idx="1">
            <a:schemeClr val="accent1"/>
          </a:effectRef>
          <a:fontRef idx="minor">
            <a:schemeClr val="tx1"/>
          </a:fontRef>
        </p:style>
      </p:cxnSp>
      <p:sp>
        <p:nvSpPr>
          <p:cNvPr id="18" name="Picture Placeholder 17">
            <a:extLst>
              <a:ext uri="{FF2B5EF4-FFF2-40B4-BE49-F238E27FC236}">
                <a16:creationId xmlns:a16="http://schemas.microsoft.com/office/drawing/2014/main" id="{D8B845D5-6DE5-512E-DDBB-EB4DF0CD6C8B}"/>
              </a:ext>
            </a:extLst>
          </p:cNvPr>
          <p:cNvSpPr>
            <a:spLocks noGrp="1"/>
          </p:cNvSpPr>
          <p:nvPr>
            <p:ph type="pic" sz="quarter" idx="29" hasCustomPrompt="1"/>
          </p:nvPr>
        </p:nvSpPr>
        <p:spPr>
          <a:xfrm>
            <a:off x="5460772" y="1"/>
            <a:ext cx="6735455" cy="6857999"/>
          </a:xfrm>
          <a:custGeom>
            <a:avLst/>
            <a:gdLst>
              <a:gd name="connsiteX0" fmla="*/ 0 w 9710737"/>
              <a:gd name="connsiteY0" fmla="*/ 6858000 h 6858000"/>
              <a:gd name="connsiteX1" fmla="*/ 1170181 w 9710737"/>
              <a:gd name="connsiteY1" fmla="*/ 0 h 6858000"/>
              <a:gd name="connsiteX2" fmla="*/ 9710737 w 9710737"/>
              <a:gd name="connsiteY2" fmla="*/ 0 h 6858000"/>
              <a:gd name="connsiteX3" fmla="*/ 8540556 w 9710737"/>
              <a:gd name="connsiteY3" fmla="*/ 6858000 h 6858000"/>
              <a:gd name="connsiteX4" fmla="*/ 0 w 9710737"/>
              <a:gd name="connsiteY4" fmla="*/ 6858000 h 6858000"/>
              <a:gd name="connsiteX0" fmla="*/ 0 w 9710737"/>
              <a:gd name="connsiteY0" fmla="*/ 6858000 h 6858000"/>
              <a:gd name="connsiteX1" fmla="*/ 1170181 w 9710737"/>
              <a:gd name="connsiteY1" fmla="*/ 0 h 6858000"/>
              <a:gd name="connsiteX2" fmla="*/ 9710737 w 9710737"/>
              <a:gd name="connsiteY2" fmla="*/ 0 h 6858000"/>
              <a:gd name="connsiteX3" fmla="*/ 6738261 w 9710737"/>
              <a:gd name="connsiteY3" fmla="*/ 6858000 h 6858000"/>
              <a:gd name="connsiteX4" fmla="*/ 0 w 9710737"/>
              <a:gd name="connsiteY4" fmla="*/ 6858000 h 6858000"/>
              <a:gd name="connsiteX0" fmla="*/ 0 w 6782006"/>
              <a:gd name="connsiteY0" fmla="*/ 6858000 h 6858000"/>
              <a:gd name="connsiteX1" fmla="*/ 1170181 w 6782006"/>
              <a:gd name="connsiteY1" fmla="*/ 0 h 6858000"/>
              <a:gd name="connsiteX2" fmla="*/ 6782006 w 6782006"/>
              <a:gd name="connsiteY2" fmla="*/ 0 h 6858000"/>
              <a:gd name="connsiteX3" fmla="*/ 6738261 w 6782006"/>
              <a:gd name="connsiteY3" fmla="*/ 6858000 h 6858000"/>
              <a:gd name="connsiteX4" fmla="*/ 0 w 6782006"/>
              <a:gd name="connsiteY4" fmla="*/ 6858000 h 6858000"/>
              <a:gd name="connsiteX0" fmla="*/ 0 w 6786268"/>
              <a:gd name="connsiteY0" fmla="*/ 6858000 h 6861175"/>
              <a:gd name="connsiteX1" fmla="*/ 1170181 w 6786268"/>
              <a:gd name="connsiteY1" fmla="*/ 0 h 6861175"/>
              <a:gd name="connsiteX2" fmla="*/ 6782006 w 6786268"/>
              <a:gd name="connsiteY2" fmla="*/ 0 h 6861175"/>
              <a:gd name="connsiteX3" fmla="*/ 6786268 w 6786268"/>
              <a:gd name="connsiteY3" fmla="*/ 6861175 h 6861175"/>
              <a:gd name="connsiteX4" fmla="*/ 0 w 6786268"/>
              <a:gd name="connsiteY4" fmla="*/ 6858000 h 6861175"/>
              <a:gd name="connsiteX0" fmla="*/ 0 w 6789468"/>
              <a:gd name="connsiteY0" fmla="*/ 6861175 h 6861175"/>
              <a:gd name="connsiteX1" fmla="*/ 1173381 w 6789468"/>
              <a:gd name="connsiteY1" fmla="*/ 0 h 6861175"/>
              <a:gd name="connsiteX2" fmla="*/ 6785206 w 6789468"/>
              <a:gd name="connsiteY2" fmla="*/ 0 h 6861175"/>
              <a:gd name="connsiteX3" fmla="*/ 6789468 w 6789468"/>
              <a:gd name="connsiteY3" fmla="*/ 6861175 h 6861175"/>
              <a:gd name="connsiteX4" fmla="*/ 0 w 6789468"/>
              <a:gd name="connsiteY4" fmla="*/ 6861175 h 686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89468" h="6861175">
                <a:moveTo>
                  <a:pt x="0" y="6861175"/>
                </a:moveTo>
                <a:lnTo>
                  <a:pt x="1173381" y="0"/>
                </a:lnTo>
                <a:lnTo>
                  <a:pt x="6785206" y="0"/>
                </a:lnTo>
                <a:cubicBezTo>
                  <a:pt x="6786627" y="2287058"/>
                  <a:pt x="6788047" y="4574117"/>
                  <a:pt x="6789468" y="6861175"/>
                </a:cubicBezTo>
                <a:lnTo>
                  <a:pt x="0" y="6861175"/>
                </a:lnTo>
                <a:close/>
              </a:path>
            </a:pathLst>
          </a:custGeom>
          <a:solidFill>
            <a:schemeClr val="tx1">
              <a:lumMod val="65000"/>
              <a:lumOff val="35000"/>
            </a:schemeClr>
          </a:solidFill>
        </p:spPr>
        <p:txBody>
          <a:bodyPr anchor="ctr"/>
          <a:lstStyle>
            <a:lvl1pPr marL="0" indent="0" algn="ctr">
              <a:buNone/>
              <a:defRPr/>
            </a:lvl1pPr>
          </a:lstStyle>
          <a:p>
            <a:r>
              <a:rPr lang="en-US"/>
              <a:t>Photo</a:t>
            </a:r>
          </a:p>
        </p:txBody>
      </p:sp>
      <p:sp>
        <p:nvSpPr>
          <p:cNvPr id="2" name="TextBox 1">
            <a:extLst>
              <a:ext uri="{FF2B5EF4-FFF2-40B4-BE49-F238E27FC236}">
                <a16:creationId xmlns:a16="http://schemas.microsoft.com/office/drawing/2014/main" id="{6945CBC7-76A8-DDCE-9FA2-02D545838C58}"/>
              </a:ext>
            </a:extLst>
          </p:cNvPr>
          <p:cNvSpPr txBox="1"/>
          <p:nvPr userDrawn="1"/>
        </p:nvSpPr>
        <p:spPr>
          <a:xfrm>
            <a:off x="27710" y="6151418"/>
            <a:ext cx="540328" cy="292388"/>
          </a:xfrm>
          <a:prstGeom prst="rect">
            <a:avLst/>
          </a:prstGeom>
          <a:noFill/>
        </p:spPr>
        <p:txBody>
          <a:bodyPr wrap="square" rtlCol="0">
            <a:spAutoFit/>
          </a:bodyPr>
          <a:lstStyle/>
          <a:p>
            <a:pPr algn="ctr"/>
            <a:fld id="{5A6537DD-D9D9-FE42-A788-1E00199B8A7D}" type="slidenum">
              <a:rPr lang="en-US" sz="1300" smtClean="0">
                <a:solidFill>
                  <a:schemeClr val="tx1">
                    <a:lumMod val="75000"/>
                    <a:lumOff val="25000"/>
                  </a:schemeClr>
                </a:solidFill>
                <a:effectLst/>
                <a:latin typeface="Arial" panose="020B0604020202020204" pitchFamily="34" charset="0"/>
              </a:rPr>
              <a:pPr algn="ctr"/>
              <a:t>‹#›</a:t>
            </a:fld>
            <a:endParaRPr lang="en-US" sz="1300">
              <a:solidFill>
                <a:schemeClr val="tx1">
                  <a:lumMod val="75000"/>
                  <a:lumOff val="25000"/>
                </a:schemeClr>
              </a:solidFill>
            </a:endParaRPr>
          </a:p>
        </p:txBody>
      </p:sp>
      <p:sp>
        <p:nvSpPr>
          <p:cNvPr id="3" name="Text Placeholder 16">
            <a:extLst>
              <a:ext uri="{FF2B5EF4-FFF2-40B4-BE49-F238E27FC236}">
                <a16:creationId xmlns:a16="http://schemas.microsoft.com/office/drawing/2014/main" id="{7D7AE997-6332-FE39-8639-40358D289C7E}"/>
              </a:ext>
            </a:extLst>
          </p:cNvPr>
          <p:cNvSpPr>
            <a:spLocks noGrp="1"/>
          </p:cNvSpPr>
          <p:nvPr>
            <p:ph type="body" sz="quarter" idx="26" hasCustomPrompt="1"/>
          </p:nvPr>
        </p:nvSpPr>
        <p:spPr>
          <a:xfrm>
            <a:off x="801756" y="346642"/>
            <a:ext cx="2773651" cy="331304"/>
          </a:xfrm>
        </p:spPr>
        <p:txBody>
          <a:bodyPr>
            <a:noAutofit/>
          </a:bodyPr>
          <a:lstStyle>
            <a:lvl1pPr marL="0" indent="0">
              <a:buNone/>
              <a:defRPr sz="2500" b="0" i="0">
                <a:solidFill>
                  <a:schemeClr val="accent1"/>
                </a:solidFill>
                <a:latin typeface="Arial" panose="020B0604020202020204" pitchFamily="34" charset="0"/>
                <a:cs typeface="Arial" panose="020B0604020202020204" pitchFamily="34" charset="0"/>
              </a:defRPr>
            </a:lvl1pPr>
          </a:lstStyle>
          <a:p>
            <a:pPr lvl="0"/>
            <a:r>
              <a:rPr lang="en-US"/>
              <a:t>Slide Title</a:t>
            </a:r>
          </a:p>
        </p:txBody>
      </p:sp>
      <p:sp>
        <p:nvSpPr>
          <p:cNvPr id="4" name="Text Placeholder 16">
            <a:extLst>
              <a:ext uri="{FF2B5EF4-FFF2-40B4-BE49-F238E27FC236}">
                <a16:creationId xmlns:a16="http://schemas.microsoft.com/office/drawing/2014/main" id="{1FA518A2-C904-7664-7986-965A2BC8A9A6}"/>
              </a:ext>
            </a:extLst>
          </p:cNvPr>
          <p:cNvSpPr>
            <a:spLocks noGrp="1"/>
          </p:cNvSpPr>
          <p:nvPr>
            <p:ph type="body" sz="quarter" idx="27" hasCustomPrompt="1"/>
          </p:nvPr>
        </p:nvSpPr>
        <p:spPr>
          <a:xfrm>
            <a:off x="801756" y="716532"/>
            <a:ext cx="2763377" cy="331304"/>
          </a:xfrm>
        </p:spPr>
        <p:txBody>
          <a:bodyPr>
            <a:noAutofit/>
          </a:bodyPr>
          <a:lstStyle>
            <a:lvl1pPr marL="0" indent="0">
              <a:buNone/>
              <a:defRPr sz="2500" b="1" i="0">
                <a:solidFill>
                  <a:schemeClr val="accent1"/>
                </a:solidFill>
                <a:latin typeface="Arial" panose="020B0604020202020204" pitchFamily="34" charset="0"/>
                <a:cs typeface="Arial" panose="020B0604020202020204" pitchFamily="34" charset="0"/>
              </a:defRPr>
            </a:lvl1pPr>
          </a:lstStyle>
          <a:p>
            <a:pPr lvl="0"/>
            <a:r>
              <a:rPr lang="en-US"/>
              <a:t>Goes Here</a:t>
            </a:r>
          </a:p>
        </p:txBody>
      </p:sp>
    </p:spTree>
    <p:extLst>
      <p:ext uri="{BB962C8B-B14F-4D97-AF65-F5344CB8AC3E}">
        <p14:creationId xmlns:p14="http://schemas.microsoft.com/office/powerpoint/2010/main" val="34038754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age 7">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E527EF5-43CA-7971-A5F8-3F80C9F06124}"/>
              </a:ext>
            </a:extLst>
          </p:cNvPr>
          <p:cNvSpPr/>
          <p:nvPr userDrawn="1"/>
        </p:nvSpPr>
        <p:spPr>
          <a:xfrm>
            <a:off x="0" y="0"/>
            <a:ext cx="12192000" cy="6858000"/>
          </a:xfrm>
          <a:prstGeom prst="rect">
            <a:avLst/>
          </a:prstGeom>
          <a:gradFill>
            <a:gsLst>
              <a:gs pos="39000">
                <a:srgbClr val="B1EBFF">
                  <a:alpha val="0"/>
                </a:srgbClr>
              </a:gs>
              <a:gs pos="0">
                <a:srgbClr val="00B4F0">
                  <a:lumMod val="29000"/>
                  <a:lumOff val="71000"/>
                </a:srgb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9" name="Text Placeholder 15">
            <a:extLst>
              <a:ext uri="{FF2B5EF4-FFF2-40B4-BE49-F238E27FC236}">
                <a16:creationId xmlns:a16="http://schemas.microsoft.com/office/drawing/2014/main" id="{4E441596-F0EB-6E2E-73BE-55DBA8D9E077}"/>
              </a:ext>
            </a:extLst>
          </p:cNvPr>
          <p:cNvSpPr>
            <a:spLocks noGrp="1"/>
          </p:cNvSpPr>
          <p:nvPr>
            <p:ph type="body" sz="quarter" idx="12" hasCustomPrompt="1"/>
          </p:nvPr>
        </p:nvSpPr>
        <p:spPr>
          <a:xfrm rot="5400000">
            <a:off x="-1399691" y="1917831"/>
            <a:ext cx="3406297" cy="236951"/>
          </a:xfrm>
        </p:spPr>
        <p:txBody>
          <a:bodyPr>
            <a:noAutofit/>
          </a:bodyPr>
          <a:lstStyle>
            <a:lvl1pPr marL="0" indent="0">
              <a:buNone/>
              <a:defRPr sz="1200" spc="300">
                <a:solidFill>
                  <a:schemeClr val="accent1"/>
                </a:solidFill>
                <a:latin typeface="Calibri" panose="020F0502020204030204" pitchFamily="34" charset="0"/>
                <a:cs typeface="Calibri" panose="020F0502020204030204" pitchFamily="34" charset="0"/>
              </a:defRPr>
            </a:lvl1pPr>
          </a:lstStyle>
          <a:p>
            <a:r>
              <a:rPr lang="en-US">
                <a:effectLst/>
                <a:latin typeface="Arial" panose="020B0604020202020204" pitchFamily="34" charset="0"/>
              </a:rPr>
              <a:t>MISSION / TOPIC</a:t>
            </a:r>
          </a:p>
        </p:txBody>
      </p:sp>
      <p:cxnSp>
        <p:nvCxnSpPr>
          <p:cNvPr id="10" name="Straight Connector 9">
            <a:extLst>
              <a:ext uri="{FF2B5EF4-FFF2-40B4-BE49-F238E27FC236}">
                <a16:creationId xmlns:a16="http://schemas.microsoft.com/office/drawing/2014/main" id="{8F190E3A-A040-AFBF-6B8D-08F68C7B4403}"/>
              </a:ext>
            </a:extLst>
          </p:cNvPr>
          <p:cNvCxnSpPr>
            <a:cxnSpLocks/>
          </p:cNvCxnSpPr>
          <p:nvPr userDrawn="1"/>
        </p:nvCxnSpPr>
        <p:spPr>
          <a:xfrm>
            <a:off x="591414" y="420684"/>
            <a:ext cx="0" cy="6003363"/>
          </a:xfrm>
          <a:prstGeom prst="line">
            <a:avLst/>
          </a:prstGeom>
          <a:ln w="31750">
            <a:gradFill>
              <a:gsLst>
                <a:gs pos="100000">
                  <a:srgbClr val="00A6DE">
                    <a:alpha val="0"/>
                  </a:srgbClr>
                </a:gs>
                <a:gs pos="71000">
                  <a:srgbClr val="00A6DE"/>
                </a:gs>
              </a:gsLst>
              <a:lin ang="5400000" scaled="1"/>
            </a:gradFill>
          </a:ln>
        </p:spPr>
        <p:style>
          <a:lnRef idx="2">
            <a:schemeClr val="accent1"/>
          </a:lnRef>
          <a:fillRef idx="0">
            <a:schemeClr val="accent1"/>
          </a:fillRef>
          <a:effectRef idx="1">
            <a:schemeClr val="accent1"/>
          </a:effectRef>
          <a:fontRef idx="minor">
            <a:schemeClr val="tx1"/>
          </a:fontRef>
        </p:style>
      </p:cxnSp>
      <p:pic>
        <p:nvPicPr>
          <p:cNvPr id="6" name="Picture 5" descr="Icon&#10;&#10;AI-generated content may be incorrect.">
            <a:extLst>
              <a:ext uri="{FF2B5EF4-FFF2-40B4-BE49-F238E27FC236}">
                <a16:creationId xmlns:a16="http://schemas.microsoft.com/office/drawing/2014/main" id="{30FEBBCF-C8D1-10E8-C78F-6D20D3BFD060}"/>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955" r="51955" b="60409"/>
          <a:stretch/>
        </p:blipFill>
        <p:spPr>
          <a:xfrm>
            <a:off x="8041558" y="3571567"/>
            <a:ext cx="4150442" cy="3286433"/>
          </a:xfrm>
          <a:prstGeom prst="rect">
            <a:avLst/>
          </a:prstGeom>
        </p:spPr>
      </p:pic>
      <p:sp>
        <p:nvSpPr>
          <p:cNvPr id="2" name="TextBox 1">
            <a:extLst>
              <a:ext uri="{FF2B5EF4-FFF2-40B4-BE49-F238E27FC236}">
                <a16:creationId xmlns:a16="http://schemas.microsoft.com/office/drawing/2014/main" id="{616FF311-326A-DDE6-6576-20BCB504F730}"/>
              </a:ext>
            </a:extLst>
          </p:cNvPr>
          <p:cNvSpPr txBox="1"/>
          <p:nvPr userDrawn="1"/>
        </p:nvSpPr>
        <p:spPr>
          <a:xfrm>
            <a:off x="27710" y="6151418"/>
            <a:ext cx="540328" cy="292388"/>
          </a:xfrm>
          <a:prstGeom prst="rect">
            <a:avLst/>
          </a:prstGeom>
          <a:noFill/>
        </p:spPr>
        <p:txBody>
          <a:bodyPr wrap="square" rtlCol="0">
            <a:spAutoFit/>
          </a:bodyPr>
          <a:lstStyle/>
          <a:p>
            <a:pPr algn="ctr"/>
            <a:fld id="{5A6537DD-D9D9-FE42-A788-1E00199B8A7D}" type="slidenum">
              <a:rPr lang="en-US" sz="1300" smtClean="0">
                <a:solidFill>
                  <a:schemeClr val="tx1">
                    <a:lumMod val="75000"/>
                    <a:lumOff val="25000"/>
                  </a:schemeClr>
                </a:solidFill>
                <a:effectLst/>
                <a:latin typeface="Calibri" panose="020F0502020204030204" pitchFamily="34" charset="0"/>
                <a:cs typeface="Calibri" panose="020F0502020204030204" pitchFamily="34" charset="0"/>
              </a:rPr>
              <a:pPr algn="ctr"/>
              <a:t>‹#›</a:t>
            </a:fld>
            <a:endParaRPr lang="en-US" sz="1300">
              <a:solidFill>
                <a:schemeClr val="tx1">
                  <a:lumMod val="75000"/>
                  <a:lumOff val="25000"/>
                </a:schemeClr>
              </a:solidFill>
              <a:latin typeface="Calibri" panose="020F0502020204030204" pitchFamily="34" charset="0"/>
              <a:cs typeface="Calibri" panose="020F0502020204030204" pitchFamily="34" charset="0"/>
            </a:endParaRPr>
          </a:p>
        </p:txBody>
      </p:sp>
      <p:sp>
        <p:nvSpPr>
          <p:cNvPr id="4" name="Text Placeholder 16">
            <a:extLst>
              <a:ext uri="{FF2B5EF4-FFF2-40B4-BE49-F238E27FC236}">
                <a16:creationId xmlns:a16="http://schemas.microsoft.com/office/drawing/2014/main" id="{4A1C7A3F-D67F-8AD0-D180-4E77AC2D8FC6}"/>
              </a:ext>
            </a:extLst>
          </p:cNvPr>
          <p:cNvSpPr>
            <a:spLocks noGrp="1"/>
          </p:cNvSpPr>
          <p:nvPr>
            <p:ph type="body" sz="quarter" idx="26" hasCustomPrompt="1"/>
          </p:nvPr>
        </p:nvSpPr>
        <p:spPr>
          <a:xfrm>
            <a:off x="801756" y="346642"/>
            <a:ext cx="2773651" cy="331304"/>
          </a:xfrm>
        </p:spPr>
        <p:txBody>
          <a:bodyPr>
            <a:noAutofit/>
          </a:bodyPr>
          <a:lstStyle>
            <a:lvl1pPr marL="0" indent="0">
              <a:buNone/>
              <a:defRPr sz="2500" b="0" i="0">
                <a:solidFill>
                  <a:schemeClr val="accent1"/>
                </a:solidFill>
                <a:latin typeface="Calibri" panose="020F0502020204030204" pitchFamily="34" charset="0"/>
                <a:cs typeface="Calibri" panose="020F0502020204030204" pitchFamily="34" charset="0"/>
              </a:defRPr>
            </a:lvl1pPr>
          </a:lstStyle>
          <a:p>
            <a:pPr lvl="0"/>
            <a:r>
              <a:rPr lang="en-US"/>
              <a:t>Slide Title</a:t>
            </a:r>
          </a:p>
        </p:txBody>
      </p:sp>
      <p:sp>
        <p:nvSpPr>
          <p:cNvPr id="8" name="Text Placeholder 16">
            <a:extLst>
              <a:ext uri="{FF2B5EF4-FFF2-40B4-BE49-F238E27FC236}">
                <a16:creationId xmlns:a16="http://schemas.microsoft.com/office/drawing/2014/main" id="{AD87FED2-0C0E-746F-97EA-F4110E2EDDEB}"/>
              </a:ext>
            </a:extLst>
          </p:cNvPr>
          <p:cNvSpPr>
            <a:spLocks noGrp="1"/>
          </p:cNvSpPr>
          <p:nvPr>
            <p:ph type="body" sz="quarter" idx="27" hasCustomPrompt="1"/>
          </p:nvPr>
        </p:nvSpPr>
        <p:spPr>
          <a:xfrm>
            <a:off x="801756" y="716532"/>
            <a:ext cx="2763377" cy="331304"/>
          </a:xfrm>
        </p:spPr>
        <p:txBody>
          <a:bodyPr>
            <a:noAutofit/>
          </a:bodyPr>
          <a:lstStyle>
            <a:lvl1pPr marL="0" indent="0">
              <a:buNone/>
              <a:defRPr sz="2500" b="1" i="0">
                <a:solidFill>
                  <a:schemeClr val="accent1"/>
                </a:solidFill>
                <a:latin typeface="Calibri" panose="020F0502020204030204" pitchFamily="34" charset="0"/>
                <a:cs typeface="Calibri" panose="020F0502020204030204" pitchFamily="34" charset="0"/>
              </a:defRPr>
            </a:lvl1pPr>
          </a:lstStyle>
          <a:p>
            <a:pPr lvl="0"/>
            <a:r>
              <a:rPr lang="en-US"/>
              <a:t>Goes Here</a:t>
            </a:r>
          </a:p>
        </p:txBody>
      </p:sp>
    </p:spTree>
    <p:extLst>
      <p:ext uri="{BB962C8B-B14F-4D97-AF65-F5344CB8AC3E}">
        <p14:creationId xmlns:p14="http://schemas.microsoft.com/office/powerpoint/2010/main" val="7936767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Page 8">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48BAA35-EE3F-7253-46B4-EAEAED547DE9}"/>
              </a:ext>
            </a:extLst>
          </p:cNvPr>
          <p:cNvSpPr/>
          <p:nvPr userDrawn="1"/>
        </p:nvSpPr>
        <p:spPr>
          <a:xfrm>
            <a:off x="0" y="0"/>
            <a:ext cx="12192000" cy="6858000"/>
          </a:xfrm>
          <a:prstGeom prst="rect">
            <a:avLst/>
          </a:prstGeom>
          <a:gradFill>
            <a:gsLst>
              <a:gs pos="39000">
                <a:srgbClr val="B1EBFF">
                  <a:alpha val="0"/>
                </a:srgbClr>
              </a:gs>
              <a:gs pos="0">
                <a:srgbClr val="00B4F0">
                  <a:lumMod val="29000"/>
                  <a:lumOff val="71000"/>
                </a:srgb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a:latin typeface="Calibri" panose="020F0502020204030204" pitchFamily="34" charset="0"/>
              <a:cs typeface="Calibri" panose="020F0502020204030204" pitchFamily="34" charset="0"/>
            </a:endParaRPr>
          </a:p>
        </p:txBody>
      </p:sp>
      <p:sp>
        <p:nvSpPr>
          <p:cNvPr id="9" name="Text Placeholder 15">
            <a:extLst>
              <a:ext uri="{FF2B5EF4-FFF2-40B4-BE49-F238E27FC236}">
                <a16:creationId xmlns:a16="http://schemas.microsoft.com/office/drawing/2014/main" id="{4E441596-F0EB-6E2E-73BE-55DBA8D9E077}"/>
              </a:ext>
            </a:extLst>
          </p:cNvPr>
          <p:cNvSpPr>
            <a:spLocks noGrp="1"/>
          </p:cNvSpPr>
          <p:nvPr>
            <p:ph type="body" sz="quarter" idx="12" hasCustomPrompt="1"/>
          </p:nvPr>
        </p:nvSpPr>
        <p:spPr>
          <a:xfrm rot="5400000">
            <a:off x="-1399691" y="1917831"/>
            <a:ext cx="3406297" cy="236951"/>
          </a:xfrm>
        </p:spPr>
        <p:txBody>
          <a:bodyPr>
            <a:noAutofit/>
          </a:bodyPr>
          <a:lstStyle>
            <a:lvl1pPr marL="0" indent="0">
              <a:buNone/>
              <a:defRPr sz="1200" b="0" i="0" spc="300">
                <a:solidFill>
                  <a:schemeClr val="accent1"/>
                </a:solidFill>
                <a:latin typeface="Calibri" panose="020F0502020204030204" pitchFamily="34" charset="0"/>
                <a:cs typeface="Calibri" panose="020F0502020204030204" pitchFamily="34" charset="0"/>
              </a:defRPr>
            </a:lvl1pPr>
          </a:lstStyle>
          <a:p>
            <a:r>
              <a:rPr lang="en-US">
                <a:effectLst/>
                <a:latin typeface="Arial" panose="020B0604020202020204" pitchFamily="34" charset="0"/>
              </a:rPr>
              <a:t>MISSION / TOPIC</a:t>
            </a:r>
          </a:p>
        </p:txBody>
      </p:sp>
      <p:cxnSp>
        <p:nvCxnSpPr>
          <p:cNvPr id="10" name="Straight Connector 9">
            <a:extLst>
              <a:ext uri="{FF2B5EF4-FFF2-40B4-BE49-F238E27FC236}">
                <a16:creationId xmlns:a16="http://schemas.microsoft.com/office/drawing/2014/main" id="{8F190E3A-A040-AFBF-6B8D-08F68C7B4403}"/>
              </a:ext>
            </a:extLst>
          </p:cNvPr>
          <p:cNvCxnSpPr>
            <a:cxnSpLocks/>
          </p:cNvCxnSpPr>
          <p:nvPr userDrawn="1"/>
        </p:nvCxnSpPr>
        <p:spPr>
          <a:xfrm>
            <a:off x="591414" y="420684"/>
            <a:ext cx="0" cy="6003363"/>
          </a:xfrm>
          <a:prstGeom prst="line">
            <a:avLst/>
          </a:prstGeom>
          <a:ln w="31750">
            <a:gradFill>
              <a:gsLst>
                <a:gs pos="100000">
                  <a:srgbClr val="00A6DE">
                    <a:alpha val="0"/>
                  </a:srgbClr>
                </a:gs>
                <a:gs pos="71000">
                  <a:srgbClr val="00A6DE"/>
                </a:gs>
              </a:gsLst>
              <a:lin ang="5400000" scaled="1"/>
            </a:gradFill>
          </a:ln>
        </p:spPr>
        <p:style>
          <a:lnRef idx="2">
            <a:schemeClr val="accent1"/>
          </a:lnRef>
          <a:fillRef idx="0">
            <a:schemeClr val="accent1"/>
          </a:fillRef>
          <a:effectRef idx="1">
            <a:schemeClr val="accent1"/>
          </a:effectRef>
          <a:fontRef idx="minor">
            <a:schemeClr val="tx1"/>
          </a:fontRef>
        </p:style>
      </p:cxnSp>
      <p:pic>
        <p:nvPicPr>
          <p:cNvPr id="8" name="Picture 7" descr="Icon&#10;&#10;AI-generated content may be incorrect.">
            <a:extLst>
              <a:ext uri="{FF2B5EF4-FFF2-40B4-BE49-F238E27FC236}">
                <a16:creationId xmlns:a16="http://schemas.microsoft.com/office/drawing/2014/main" id="{59179161-4D82-04A2-AE35-40B571A19C34}"/>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955" r="51955" b="60409"/>
          <a:stretch/>
        </p:blipFill>
        <p:spPr>
          <a:xfrm>
            <a:off x="8041558" y="3571567"/>
            <a:ext cx="4150442" cy="3286433"/>
          </a:xfrm>
          <a:prstGeom prst="rect">
            <a:avLst/>
          </a:prstGeom>
        </p:spPr>
      </p:pic>
      <p:sp>
        <p:nvSpPr>
          <p:cNvPr id="5" name="TextBox 4">
            <a:extLst>
              <a:ext uri="{FF2B5EF4-FFF2-40B4-BE49-F238E27FC236}">
                <a16:creationId xmlns:a16="http://schemas.microsoft.com/office/drawing/2014/main" id="{8C95A37D-0D4B-12AC-049D-BCA0DD89F7F8}"/>
              </a:ext>
            </a:extLst>
          </p:cNvPr>
          <p:cNvSpPr txBox="1"/>
          <p:nvPr userDrawn="1"/>
        </p:nvSpPr>
        <p:spPr>
          <a:xfrm>
            <a:off x="27710" y="6151418"/>
            <a:ext cx="540328" cy="292388"/>
          </a:xfrm>
          <a:prstGeom prst="rect">
            <a:avLst/>
          </a:prstGeom>
          <a:noFill/>
        </p:spPr>
        <p:txBody>
          <a:bodyPr wrap="square" rtlCol="0">
            <a:spAutoFit/>
          </a:bodyPr>
          <a:lstStyle/>
          <a:p>
            <a:pPr algn="ctr"/>
            <a:fld id="{5A6537DD-D9D9-FE42-A788-1E00199B8A7D}" type="slidenum">
              <a:rPr lang="en-US" sz="1300" b="0" i="0" smtClean="0">
                <a:solidFill>
                  <a:schemeClr val="tx1">
                    <a:lumMod val="75000"/>
                    <a:lumOff val="25000"/>
                  </a:schemeClr>
                </a:solidFill>
                <a:effectLst/>
                <a:latin typeface="Calibri" panose="020F0502020204030204" pitchFamily="34" charset="0"/>
                <a:cs typeface="Calibri" panose="020F0502020204030204" pitchFamily="34" charset="0"/>
              </a:rPr>
              <a:pPr algn="ctr"/>
              <a:t>‹#›</a:t>
            </a:fld>
            <a:endParaRPr lang="en-US" sz="1300" b="0" i="0">
              <a:solidFill>
                <a:schemeClr val="tx1">
                  <a:lumMod val="75000"/>
                  <a:lumOff val="25000"/>
                </a:schemeClr>
              </a:solidFill>
              <a:latin typeface="Calibri" panose="020F0502020204030204" pitchFamily="34" charset="0"/>
              <a:cs typeface="Calibri" panose="020F0502020204030204" pitchFamily="34" charset="0"/>
            </a:endParaRPr>
          </a:p>
        </p:txBody>
      </p:sp>
      <p:sp>
        <p:nvSpPr>
          <p:cNvPr id="21" name="Text Placeholder 16">
            <a:extLst>
              <a:ext uri="{FF2B5EF4-FFF2-40B4-BE49-F238E27FC236}">
                <a16:creationId xmlns:a16="http://schemas.microsoft.com/office/drawing/2014/main" id="{53D02259-FBFE-6357-9A3E-3ED6F936253C}"/>
              </a:ext>
            </a:extLst>
          </p:cNvPr>
          <p:cNvSpPr>
            <a:spLocks noGrp="1"/>
          </p:cNvSpPr>
          <p:nvPr>
            <p:ph type="body" sz="quarter" idx="38" hasCustomPrompt="1"/>
          </p:nvPr>
        </p:nvSpPr>
        <p:spPr>
          <a:xfrm>
            <a:off x="1092974" y="1807012"/>
            <a:ext cx="3834626" cy="686708"/>
          </a:xfrm>
        </p:spPr>
        <p:txBody>
          <a:bodyPr>
            <a:noAutofit/>
          </a:bodyPr>
          <a:lstStyle>
            <a:lvl1pPr marL="0" indent="0">
              <a:buNone/>
              <a:defRPr sz="4500" b="0" i="0">
                <a:solidFill>
                  <a:schemeClr val="accent1"/>
                </a:solidFill>
                <a:latin typeface="Calibri" panose="020F0502020204030204" pitchFamily="34" charset="0"/>
                <a:cs typeface="Calibri" panose="020F0502020204030204" pitchFamily="34" charset="0"/>
              </a:defRPr>
            </a:lvl1pPr>
          </a:lstStyle>
          <a:p>
            <a:pPr lvl="0"/>
            <a:r>
              <a:rPr lang="en-US"/>
              <a:t>Subject Title</a:t>
            </a:r>
          </a:p>
        </p:txBody>
      </p:sp>
      <p:sp>
        <p:nvSpPr>
          <p:cNvPr id="22" name="Text Placeholder 16">
            <a:extLst>
              <a:ext uri="{FF2B5EF4-FFF2-40B4-BE49-F238E27FC236}">
                <a16:creationId xmlns:a16="http://schemas.microsoft.com/office/drawing/2014/main" id="{B0A374D9-5B25-D525-108D-481FE70757DD}"/>
              </a:ext>
            </a:extLst>
          </p:cNvPr>
          <p:cNvSpPr>
            <a:spLocks noGrp="1"/>
          </p:cNvSpPr>
          <p:nvPr>
            <p:ph type="body" sz="quarter" idx="39" hasCustomPrompt="1"/>
          </p:nvPr>
        </p:nvSpPr>
        <p:spPr>
          <a:xfrm>
            <a:off x="1092972" y="3073127"/>
            <a:ext cx="3847327" cy="1113929"/>
          </a:xfrm>
        </p:spPr>
        <p:txBody>
          <a:bodyPr>
            <a:noAutofit/>
          </a:bodyPr>
          <a:lstStyle>
            <a:lvl1pPr marL="0" indent="0">
              <a:spcBef>
                <a:spcPts val="1600"/>
              </a:spcBef>
              <a:buNone/>
              <a:defRPr sz="1400" b="0" i="0">
                <a:solidFill>
                  <a:schemeClr val="tx1">
                    <a:lumMod val="75000"/>
                    <a:lumOff val="25000"/>
                  </a:schemeClr>
                </a:solidFill>
                <a:latin typeface="Calibri" panose="020F0502020204030204" pitchFamily="34" charset="0"/>
                <a:cs typeface="Calibri" panose="020F0502020204030204" pitchFamily="34" charset="0"/>
              </a:defRPr>
            </a:lvl1pPr>
          </a:lstStyle>
          <a:p>
            <a:r>
              <a:rPr lang="en-US">
                <a:effectLst/>
                <a:latin typeface="Arial" panose="020B0604020202020204" pitchFamily="34" charset="0"/>
              </a:rPr>
              <a:t>Lorem ipsum dolor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consectetur</a:t>
            </a:r>
            <a:r>
              <a:rPr lang="en-US">
                <a:effectLst/>
                <a:latin typeface="Arial" panose="020B0604020202020204" pitchFamily="34" charset="0"/>
              </a:rPr>
              <a:t> </a:t>
            </a:r>
            <a:r>
              <a:rPr lang="en-US" err="1">
                <a:effectLst/>
                <a:latin typeface="Arial" panose="020B0604020202020204" pitchFamily="34" charset="0"/>
              </a:rPr>
              <a:t>adipiscing</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 Mauris auctor dui diam, in dictum diam </a:t>
            </a:r>
            <a:r>
              <a:rPr lang="en-US" err="1">
                <a:effectLst/>
                <a:latin typeface="Arial" panose="020B0604020202020204" pitchFamily="34" charset="0"/>
              </a:rPr>
              <a:t>porttitor</a:t>
            </a:r>
            <a:r>
              <a:rPr lang="en-US">
                <a:effectLst/>
                <a:latin typeface="Arial" panose="020B0604020202020204" pitchFamily="34" charset="0"/>
              </a:rPr>
              <a:t> vitae. Mauris sit </a:t>
            </a:r>
            <a:r>
              <a:rPr lang="en-US" err="1">
                <a:effectLst/>
                <a:latin typeface="Arial" panose="020B0604020202020204" pitchFamily="34" charset="0"/>
              </a:rPr>
              <a:t>amet</a:t>
            </a:r>
            <a:r>
              <a:rPr lang="en-US">
                <a:effectLst/>
                <a:latin typeface="Arial" panose="020B0604020202020204" pitchFamily="34" charset="0"/>
              </a:rPr>
              <a:t> </a:t>
            </a:r>
            <a:r>
              <a:rPr lang="en-US" err="1">
                <a:effectLst/>
                <a:latin typeface="Arial" panose="020B0604020202020204" pitchFamily="34" charset="0"/>
              </a:rPr>
              <a:t>hendrerit</a:t>
            </a:r>
            <a:r>
              <a:rPr lang="en-US">
                <a:effectLst/>
                <a:latin typeface="Arial" panose="020B0604020202020204" pitchFamily="34" charset="0"/>
              </a:rPr>
              <a:t> </a:t>
            </a:r>
            <a:r>
              <a:rPr lang="en-US" err="1">
                <a:effectLst/>
                <a:latin typeface="Arial" panose="020B0604020202020204" pitchFamily="34" charset="0"/>
              </a:rPr>
              <a:t>elit</a:t>
            </a:r>
            <a:r>
              <a:rPr lang="en-US">
                <a:effectLst/>
                <a:latin typeface="Arial" panose="020B0604020202020204" pitchFamily="34" charset="0"/>
              </a:rPr>
              <a:t>.</a:t>
            </a:r>
          </a:p>
        </p:txBody>
      </p:sp>
      <p:sp>
        <p:nvSpPr>
          <p:cNvPr id="23" name="Text Placeholder 16">
            <a:extLst>
              <a:ext uri="{FF2B5EF4-FFF2-40B4-BE49-F238E27FC236}">
                <a16:creationId xmlns:a16="http://schemas.microsoft.com/office/drawing/2014/main" id="{306FC1EC-EDFD-733C-8920-4E84F461B54F}"/>
              </a:ext>
            </a:extLst>
          </p:cNvPr>
          <p:cNvSpPr>
            <a:spLocks noGrp="1"/>
          </p:cNvSpPr>
          <p:nvPr>
            <p:ph type="body" sz="quarter" idx="40" hasCustomPrompt="1"/>
          </p:nvPr>
        </p:nvSpPr>
        <p:spPr>
          <a:xfrm>
            <a:off x="1092974" y="2361403"/>
            <a:ext cx="3847326" cy="686708"/>
          </a:xfrm>
        </p:spPr>
        <p:txBody>
          <a:bodyPr>
            <a:noAutofit/>
          </a:bodyPr>
          <a:lstStyle>
            <a:lvl1pPr marL="0" indent="0">
              <a:buNone/>
              <a:defRPr sz="4500" b="0" i="0">
                <a:solidFill>
                  <a:schemeClr val="accent1"/>
                </a:solidFill>
                <a:latin typeface="Calibri" panose="020F0502020204030204" pitchFamily="34" charset="0"/>
                <a:cs typeface="Calibri" panose="020F0502020204030204" pitchFamily="34" charset="0"/>
              </a:defRPr>
            </a:lvl1pPr>
          </a:lstStyle>
          <a:p>
            <a:pPr lvl="0"/>
            <a:r>
              <a:rPr lang="en-US"/>
              <a:t>Goes Here</a:t>
            </a:r>
          </a:p>
        </p:txBody>
      </p:sp>
      <p:sp>
        <p:nvSpPr>
          <p:cNvPr id="2" name="Text Placeholder 16">
            <a:extLst>
              <a:ext uri="{FF2B5EF4-FFF2-40B4-BE49-F238E27FC236}">
                <a16:creationId xmlns:a16="http://schemas.microsoft.com/office/drawing/2014/main" id="{FF9235EE-2073-49A5-33F6-B866DB6B159A}"/>
              </a:ext>
            </a:extLst>
          </p:cNvPr>
          <p:cNvSpPr>
            <a:spLocks noGrp="1"/>
          </p:cNvSpPr>
          <p:nvPr>
            <p:ph type="body" sz="quarter" idx="26" hasCustomPrompt="1"/>
          </p:nvPr>
        </p:nvSpPr>
        <p:spPr>
          <a:xfrm>
            <a:off x="801756" y="346642"/>
            <a:ext cx="2773651" cy="331304"/>
          </a:xfrm>
        </p:spPr>
        <p:txBody>
          <a:bodyPr>
            <a:noAutofit/>
          </a:bodyPr>
          <a:lstStyle>
            <a:lvl1pPr marL="0" indent="0">
              <a:buNone/>
              <a:defRPr sz="2500" b="0" i="0">
                <a:solidFill>
                  <a:schemeClr val="accent1"/>
                </a:solidFill>
                <a:latin typeface="Calibri" panose="020F0502020204030204" pitchFamily="34" charset="0"/>
                <a:cs typeface="Calibri" panose="020F0502020204030204" pitchFamily="34" charset="0"/>
              </a:defRPr>
            </a:lvl1pPr>
          </a:lstStyle>
          <a:p>
            <a:pPr lvl="0"/>
            <a:r>
              <a:rPr lang="en-US"/>
              <a:t>Slide Title</a:t>
            </a:r>
          </a:p>
        </p:txBody>
      </p:sp>
      <p:sp>
        <p:nvSpPr>
          <p:cNvPr id="3" name="Text Placeholder 16">
            <a:extLst>
              <a:ext uri="{FF2B5EF4-FFF2-40B4-BE49-F238E27FC236}">
                <a16:creationId xmlns:a16="http://schemas.microsoft.com/office/drawing/2014/main" id="{42776BE7-CABB-16D2-0741-8F7CB7F8226D}"/>
              </a:ext>
            </a:extLst>
          </p:cNvPr>
          <p:cNvSpPr>
            <a:spLocks noGrp="1"/>
          </p:cNvSpPr>
          <p:nvPr>
            <p:ph type="body" sz="quarter" idx="27" hasCustomPrompt="1"/>
          </p:nvPr>
        </p:nvSpPr>
        <p:spPr>
          <a:xfrm>
            <a:off x="801756" y="716532"/>
            <a:ext cx="2763377" cy="331304"/>
          </a:xfrm>
        </p:spPr>
        <p:txBody>
          <a:bodyPr>
            <a:noAutofit/>
          </a:bodyPr>
          <a:lstStyle>
            <a:lvl1pPr marL="0" indent="0">
              <a:buNone/>
              <a:defRPr sz="2500" b="0" i="0">
                <a:solidFill>
                  <a:schemeClr val="accent1"/>
                </a:solidFill>
                <a:latin typeface="Calibri" panose="020F0502020204030204" pitchFamily="34" charset="0"/>
                <a:cs typeface="Calibri" panose="020F0502020204030204" pitchFamily="34" charset="0"/>
              </a:defRPr>
            </a:lvl1pPr>
          </a:lstStyle>
          <a:p>
            <a:pPr lvl="0"/>
            <a:r>
              <a:rPr lang="en-US"/>
              <a:t>Goes Here</a:t>
            </a:r>
          </a:p>
        </p:txBody>
      </p:sp>
    </p:spTree>
    <p:extLst>
      <p:ext uri="{BB962C8B-B14F-4D97-AF65-F5344CB8AC3E}">
        <p14:creationId xmlns:p14="http://schemas.microsoft.com/office/powerpoint/2010/main" val="89858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Page 9">
    <p:bg>
      <p:bgPr>
        <a:blipFill dpi="0" rotWithShape="1">
          <a:blip r:embed="rId2" cstate="screen">
            <a:lum/>
            <a:extLst>
              <a:ext uri="{28A0092B-C50C-407E-A947-70E740481C1C}">
                <a14:useLocalDpi xmlns:a14="http://schemas.microsoft.com/office/drawing/2010/main"/>
              </a:ext>
            </a:extLst>
          </a:blip>
          <a:srcRect/>
          <a:stretch>
            <a:fillRect l="-6000" t="-38000" r="-28000" b="-9000"/>
          </a:stretch>
        </a:blip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BDB2B45C-3AE1-B3D3-5D0B-188420850237}"/>
              </a:ext>
            </a:extLst>
          </p:cNvPr>
          <p:cNvSpPr/>
          <p:nvPr userDrawn="1"/>
        </p:nvSpPr>
        <p:spPr>
          <a:xfrm>
            <a:off x="0" y="1693889"/>
            <a:ext cx="12192000" cy="51641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A351521-717D-9C96-BAD5-46C1B88773D9}"/>
              </a:ext>
            </a:extLst>
          </p:cNvPr>
          <p:cNvSpPr/>
          <p:nvPr userDrawn="1"/>
        </p:nvSpPr>
        <p:spPr>
          <a:xfrm>
            <a:off x="0" y="0"/>
            <a:ext cx="12192000" cy="2653259"/>
          </a:xfrm>
          <a:prstGeom prst="rect">
            <a:avLst/>
          </a:prstGeom>
          <a:gradFill>
            <a:gsLst>
              <a:gs pos="100000">
                <a:srgbClr val="263765">
                  <a:alpha val="94000"/>
                </a:srgbClr>
              </a:gs>
              <a:gs pos="87000">
                <a:srgbClr val="263766">
                  <a:alpha val="75593"/>
                </a:srgbClr>
              </a:gs>
              <a:gs pos="54000">
                <a:srgbClr val="263766">
                  <a:alpha val="0"/>
                </a:srgb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Icon&#10;&#10;AI-generated content may be incorrect.">
            <a:extLst>
              <a:ext uri="{FF2B5EF4-FFF2-40B4-BE49-F238E27FC236}">
                <a16:creationId xmlns:a16="http://schemas.microsoft.com/office/drawing/2014/main" id="{688A5013-7690-BA33-842A-3EDF5D078BC6}"/>
              </a:ext>
            </a:extLst>
          </p:cNvPr>
          <p:cNvPicPr>
            <a:picLocks noChangeAspect="1"/>
          </p:cNvPicPr>
          <p:nvPr userDrawn="1"/>
        </p:nvPicPr>
        <p:blipFill>
          <a:blip r:embed="rId3" cstate="screen">
            <a:extLst>
              <a:ext uri="{28A0092B-C50C-407E-A947-70E740481C1C}">
                <a14:useLocalDpi xmlns:a14="http://schemas.microsoft.com/office/drawing/2010/main"/>
              </a:ext>
            </a:extLst>
          </a:blip>
          <a:srcRect t="12159" r="32899" b="28536"/>
          <a:stretch/>
        </p:blipFill>
        <p:spPr>
          <a:xfrm>
            <a:off x="8138410" y="0"/>
            <a:ext cx="4053590" cy="3582649"/>
          </a:xfrm>
          <a:prstGeom prst="rect">
            <a:avLst/>
          </a:prstGeom>
        </p:spPr>
      </p:pic>
      <p:sp>
        <p:nvSpPr>
          <p:cNvPr id="9" name="Rectangle 8">
            <a:extLst>
              <a:ext uri="{FF2B5EF4-FFF2-40B4-BE49-F238E27FC236}">
                <a16:creationId xmlns:a16="http://schemas.microsoft.com/office/drawing/2014/main" id="{099434B0-A1B0-8545-B4B2-6F60CA15F7E6}"/>
              </a:ext>
            </a:extLst>
          </p:cNvPr>
          <p:cNvSpPr/>
          <p:nvPr userDrawn="1"/>
        </p:nvSpPr>
        <p:spPr>
          <a:xfrm>
            <a:off x="0" y="0"/>
            <a:ext cx="12192000" cy="6858000"/>
          </a:xfrm>
          <a:prstGeom prst="rect">
            <a:avLst/>
          </a:prstGeom>
          <a:gradFill>
            <a:gsLst>
              <a:gs pos="56000">
                <a:srgbClr val="B1EBFF">
                  <a:alpha val="0"/>
                </a:srgbClr>
              </a:gs>
              <a:gs pos="0">
                <a:srgbClr val="00B4F0">
                  <a:lumMod val="25000"/>
                  <a:lumOff val="75000"/>
                </a:srgbClr>
              </a:gs>
            </a:gsLst>
            <a:lin ang="12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5">
            <a:extLst>
              <a:ext uri="{FF2B5EF4-FFF2-40B4-BE49-F238E27FC236}">
                <a16:creationId xmlns:a16="http://schemas.microsoft.com/office/drawing/2014/main" id="{D6F2B762-1FFF-9023-1C7E-2795C55490DE}"/>
              </a:ext>
            </a:extLst>
          </p:cNvPr>
          <p:cNvSpPr>
            <a:spLocks noGrp="1"/>
          </p:cNvSpPr>
          <p:nvPr>
            <p:ph type="body" sz="quarter" idx="12" hasCustomPrompt="1"/>
          </p:nvPr>
        </p:nvSpPr>
        <p:spPr>
          <a:xfrm rot="5400000">
            <a:off x="-1399691" y="3458954"/>
            <a:ext cx="3406297" cy="236951"/>
          </a:xfrm>
        </p:spPr>
        <p:txBody>
          <a:bodyPr>
            <a:noAutofit/>
          </a:bodyPr>
          <a:lstStyle>
            <a:lvl1pPr marL="0" indent="0">
              <a:buNone/>
              <a:defRPr sz="1200" spc="300">
                <a:solidFill>
                  <a:srgbClr val="263766"/>
                </a:solidFill>
              </a:defRPr>
            </a:lvl1pPr>
          </a:lstStyle>
          <a:p>
            <a:r>
              <a:rPr lang="en-US">
                <a:effectLst/>
                <a:latin typeface="Arial" panose="020B0604020202020204" pitchFamily="34" charset="0"/>
              </a:rPr>
              <a:t>MISSION / TOPIC</a:t>
            </a:r>
          </a:p>
        </p:txBody>
      </p:sp>
      <p:cxnSp>
        <p:nvCxnSpPr>
          <p:cNvPr id="3" name="Straight Connector 2">
            <a:extLst>
              <a:ext uri="{FF2B5EF4-FFF2-40B4-BE49-F238E27FC236}">
                <a16:creationId xmlns:a16="http://schemas.microsoft.com/office/drawing/2014/main" id="{302A1DFC-348E-8C19-570B-308F0C9D0D49}"/>
              </a:ext>
            </a:extLst>
          </p:cNvPr>
          <p:cNvCxnSpPr>
            <a:cxnSpLocks/>
          </p:cNvCxnSpPr>
          <p:nvPr userDrawn="1"/>
        </p:nvCxnSpPr>
        <p:spPr>
          <a:xfrm>
            <a:off x="591414" y="1972638"/>
            <a:ext cx="0" cy="4451409"/>
          </a:xfrm>
          <a:prstGeom prst="line">
            <a:avLst/>
          </a:prstGeom>
          <a:ln w="31750">
            <a:gradFill>
              <a:gsLst>
                <a:gs pos="100000">
                  <a:srgbClr val="00A6DE">
                    <a:alpha val="0"/>
                  </a:srgbClr>
                </a:gs>
                <a:gs pos="71000">
                  <a:srgbClr val="00A6DE"/>
                </a:gs>
              </a:gsLst>
              <a:lin ang="5400000" scaled="1"/>
            </a:gradFill>
          </a:ln>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59469DAB-F487-0882-EFF2-F569B6FBE29B}"/>
              </a:ext>
            </a:extLst>
          </p:cNvPr>
          <p:cNvSpPr txBox="1"/>
          <p:nvPr userDrawn="1"/>
        </p:nvSpPr>
        <p:spPr>
          <a:xfrm>
            <a:off x="27710" y="6151418"/>
            <a:ext cx="540328" cy="292388"/>
          </a:xfrm>
          <a:prstGeom prst="rect">
            <a:avLst/>
          </a:prstGeom>
          <a:noFill/>
        </p:spPr>
        <p:txBody>
          <a:bodyPr wrap="square" rtlCol="0">
            <a:spAutoFit/>
          </a:bodyPr>
          <a:lstStyle/>
          <a:p>
            <a:pPr algn="ctr"/>
            <a:fld id="{5A6537DD-D9D9-FE42-A788-1E00199B8A7D}" type="slidenum">
              <a:rPr lang="en-US" sz="1300" smtClean="0">
                <a:solidFill>
                  <a:schemeClr val="tx1">
                    <a:lumMod val="75000"/>
                    <a:lumOff val="25000"/>
                  </a:schemeClr>
                </a:solidFill>
                <a:effectLst/>
                <a:latin typeface="Arial" panose="020B0604020202020204" pitchFamily="34" charset="0"/>
              </a:rPr>
              <a:pPr algn="ctr"/>
              <a:t>‹#›</a:t>
            </a:fld>
            <a:endParaRPr lang="en-US" sz="1300">
              <a:solidFill>
                <a:schemeClr val="tx1">
                  <a:lumMod val="75000"/>
                  <a:lumOff val="25000"/>
                </a:schemeClr>
              </a:solidFill>
            </a:endParaRPr>
          </a:p>
        </p:txBody>
      </p:sp>
    </p:spTree>
    <p:extLst>
      <p:ext uri="{BB962C8B-B14F-4D97-AF65-F5344CB8AC3E}">
        <p14:creationId xmlns:p14="http://schemas.microsoft.com/office/powerpoint/2010/main" val="3419083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age 10">
    <p:bg>
      <p:bgPr>
        <a:blipFill dpi="0" rotWithShape="1">
          <a:blip r:embed="rId2" cstate="screen">
            <a:lum/>
            <a:extLst>
              <a:ext uri="{28A0092B-C50C-407E-A947-70E740481C1C}">
                <a14:useLocalDpi xmlns:a14="http://schemas.microsoft.com/office/drawing/2010/main"/>
              </a:ext>
            </a:extLst>
          </a:blip>
          <a:srcRect/>
          <a:stretch>
            <a:fillRect t="-64000" b="-64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E3DC9A4-41AB-743A-3341-DD873F42268B}"/>
              </a:ext>
            </a:extLst>
          </p:cNvPr>
          <p:cNvSpPr/>
          <p:nvPr userDrawn="1"/>
        </p:nvSpPr>
        <p:spPr>
          <a:xfrm>
            <a:off x="0" y="1693889"/>
            <a:ext cx="12192000" cy="51641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18995F2-E38E-18D1-88C1-7600E1E38DB5}"/>
              </a:ext>
            </a:extLst>
          </p:cNvPr>
          <p:cNvSpPr/>
          <p:nvPr userDrawn="1"/>
        </p:nvSpPr>
        <p:spPr>
          <a:xfrm>
            <a:off x="0" y="0"/>
            <a:ext cx="12192000" cy="2653259"/>
          </a:xfrm>
          <a:prstGeom prst="rect">
            <a:avLst/>
          </a:prstGeom>
          <a:gradFill>
            <a:gsLst>
              <a:gs pos="100000">
                <a:srgbClr val="263765">
                  <a:alpha val="94000"/>
                </a:srgbClr>
              </a:gs>
              <a:gs pos="87000">
                <a:srgbClr val="263766">
                  <a:alpha val="75593"/>
                </a:srgbClr>
              </a:gs>
              <a:gs pos="54000">
                <a:srgbClr val="263766">
                  <a:alpha val="0"/>
                </a:srgb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AI-generated content may be incorrect.">
            <a:extLst>
              <a:ext uri="{FF2B5EF4-FFF2-40B4-BE49-F238E27FC236}">
                <a16:creationId xmlns:a16="http://schemas.microsoft.com/office/drawing/2014/main" id="{5833600A-2586-E0B9-297C-12DAFBE83F16}"/>
              </a:ext>
            </a:extLst>
          </p:cNvPr>
          <p:cNvPicPr>
            <a:picLocks noChangeAspect="1"/>
          </p:cNvPicPr>
          <p:nvPr userDrawn="1"/>
        </p:nvPicPr>
        <p:blipFill>
          <a:blip r:embed="rId3" cstate="screen">
            <a:extLst>
              <a:ext uri="{28A0092B-C50C-407E-A947-70E740481C1C}">
                <a14:useLocalDpi xmlns:a14="http://schemas.microsoft.com/office/drawing/2010/main"/>
              </a:ext>
            </a:extLst>
          </a:blip>
          <a:srcRect t="12159" r="32899" b="28536"/>
          <a:stretch/>
        </p:blipFill>
        <p:spPr>
          <a:xfrm>
            <a:off x="8138410" y="0"/>
            <a:ext cx="4053590" cy="3582649"/>
          </a:xfrm>
          <a:prstGeom prst="rect">
            <a:avLst/>
          </a:prstGeom>
        </p:spPr>
      </p:pic>
      <p:sp>
        <p:nvSpPr>
          <p:cNvPr id="9" name="Rectangle 8">
            <a:extLst>
              <a:ext uri="{FF2B5EF4-FFF2-40B4-BE49-F238E27FC236}">
                <a16:creationId xmlns:a16="http://schemas.microsoft.com/office/drawing/2014/main" id="{D3CE1AD7-D39E-D20C-D3DA-FBC54E539E84}"/>
              </a:ext>
            </a:extLst>
          </p:cNvPr>
          <p:cNvSpPr/>
          <p:nvPr userDrawn="1"/>
        </p:nvSpPr>
        <p:spPr>
          <a:xfrm>
            <a:off x="0" y="0"/>
            <a:ext cx="12192000" cy="6858000"/>
          </a:xfrm>
          <a:prstGeom prst="rect">
            <a:avLst/>
          </a:prstGeom>
          <a:gradFill>
            <a:gsLst>
              <a:gs pos="56000">
                <a:srgbClr val="B1EBFF">
                  <a:alpha val="0"/>
                </a:srgbClr>
              </a:gs>
              <a:gs pos="0">
                <a:srgbClr val="00B4F0">
                  <a:lumMod val="25000"/>
                  <a:lumOff val="75000"/>
                </a:srgbClr>
              </a:gs>
            </a:gsLst>
            <a:lin ang="12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705A1A46-64AE-6601-CD0C-3AB362540CEC}"/>
              </a:ext>
            </a:extLst>
          </p:cNvPr>
          <p:cNvCxnSpPr>
            <a:cxnSpLocks/>
          </p:cNvCxnSpPr>
          <p:nvPr userDrawn="1"/>
        </p:nvCxnSpPr>
        <p:spPr>
          <a:xfrm>
            <a:off x="591414" y="1972638"/>
            <a:ext cx="0" cy="4451409"/>
          </a:xfrm>
          <a:prstGeom prst="line">
            <a:avLst/>
          </a:prstGeom>
          <a:ln w="31750">
            <a:gradFill>
              <a:gsLst>
                <a:gs pos="100000">
                  <a:srgbClr val="00A6DE">
                    <a:alpha val="0"/>
                  </a:srgbClr>
                </a:gs>
                <a:gs pos="71000">
                  <a:srgbClr val="00A6DE"/>
                </a:gs>
              </a:gsLst>
              <a:lin ang="5400000" scaled="1"/>
            </a:gradFill>
          </a:ln>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AB9DA504-1A0E-5924-6FDC-4F67E3EFADC3}"/>
              </a:ext>
            </a:extLst>
          </p:cNvPr>
          <p:cNvSpPr/>
          <p:nvPr userDrawn="1"/>
        </p:nvSpPr>
        <p:spPr>
          <a:xfrm>
            <a:off x="0" y="0"/>
            <a:ext cx="12192000" cy="2653259"/>
          </a:xfrm>
          <a:prstGeom prst="rect">
            <a:avLst/>
          </a:prstGeom>
          <a:gradFill>
            <a:gsLst>
              <a:gs pos="100000">
                <a:srgbClr val="263765">
                  <a:alpha val="94000"/>
                </a:srgbClr>
              </a:gs>
              <a:gs pos="87000">
                <a:srgbClr val="263766">
                  <a:alpha val="75593"/>
                </a:srgbClr>
              </a:gs>
              <a:gs pos="54000">
                <a:srgbClr val="263766">
                  <a:alpha val="0"/>
                </a:srgb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5">
            <a:extLst>
              <a:ext uri="{FF2B5EF4-FFF2-40B4-BE49-F238E27FC236}">
                <a16:creationId xmlns:a16="http://schemas.microsoft.com/office/drawing/2014/main" id="{AE1E56E7-580E-F6DD-9FED-6E027B25F6C0}"/>
              </a:ext>
            </a:extLst>
          </p:cNvPr>
          <p:cNvSpPr>
            <a:spLocks noGrp="1"/>
          </p:cNvSpPr>
          <p:nvPr>
            <p:ph type="body" sz="quarter" idx="12" hasCustomPrompt="1"/>
          </p:nvPr>
        </p:nvSpPr>
        <p:spPr>
          <a:xfrm rot="5400000">
            <a:off x="-1399691" y="3458954"/>
            <a:ext cx="3406297" cy="236951"/>
          </a:xfrm>
        </p:spPr>
        <p:txBody>
          <a:bodyPr>
            <a:noAutofit/>
          </a:bodyPr>
          <a:lstStyle>
            <a:lvl1pPr marL="0" indent="0">
              <a:buNone/>
              <a:defRPr sz="1200" spc="300">
                <a:solidFill>
                  <a:srgbClr val="263766"/>
                </a:solidFill>
              </a:defRPr>
            </a:lvl1pPr>
          </a:lstStyle>
          <a:p>
            <a:r>
              <a:rPr lang="en-US" dirty="0">
                <a:effectLst/>
                <a:latin typeface="Arial" panose="020B0604020202020204" pitchFamily="34" charset="0"/>
              </a:rPr>
              <a:t>MISSION / TOPIC</a:t>
            </a:r>
          </a:p>
        </p:txBody>
      </p:sp>
      <p:cxnSp>
        <p:nvCxnSpPr>
          <p:cNvPr id="3" name="Straight Connector 2">
            <a:extLst>
              <a:ext uri="{FF2B5EF4-FFF2-40B4-BE49-F238E27FC236}">
                <a16:creationId xmlns:a16="http://schemas.microsoft.com/office/drawing/2014/main" id="{204E9C1A-0756-A799-94F5-2440D698A902}"/>
              </a:ext>
            </a:extLst>
          </p:cNvPr>
          <p:cNvCxnSpPr>
            <a:cxnSpLocks/>
          </p:cNvCxnSpPr>
          <p:nvPr userDrawn="1"/>
        </p:nvCxnSpPr>
        <p:spPr>
          <a:xfrm>
            <a:off x="591414" y="1972638"/>
            <a:ext cx="0" cy="4451409"/>
          </a:xfrm>
          <a:prstGeom prst="line">
            <a:avLst/>
          </a:prstGeom>
          <a:ln w="31750">
            <a:gradFill>
              <a:gsLst>
                <a:gs pos="100000">
                  <a:srgbClr val="00A6DE">
                    <a:alpha val="0"/>
                  </a:srgbClr>
                </a:gs>
                <a:gs pos="71000">
                  <a:srgbClr val="00A6DE"/>
                </a:gs>
              </a:gsLst>
              <a:lin ang="5400000" scaled="1"/>
            </a:gra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68364EEA-5988-C58E-7D8F-F8757CC00D41}"/>
              </a:ext>
            </a:extLst>
          </p:cNvPr>
          <p:cNvSpPr txBox="1"/>
          <p:nvPr userDrawn="1"/>
        </p:nvSpPr>
        <p:spPr>
          <a:xfrm>
            <a:off x="27710" y="6151418"/>
            <a:ext cx="540328" cy="292388"/>
          </a:xfrm>
          <a:prstGeom prst="rect">
            <a:avLst/>
          </a:prstGeom>
          <a:noFill/>
        </p:spPr>
        <p:txBody>
          <a:bodyPr wrap="square" rtlCol="0">
            <a:spAutoFit/>
          </a:bodyPr>
          <a:lstStyle/>
          <a:p>
            <a:pPr algn="ctr"/>
            <a:fld id="{5A6537DD-D9D9-FE42-A788-1E00199B8A7D}" type="slidenum">
              <a:rPr lang="en-US" sz="1300" smtClean="0">
                <a:solidFill>
                  <a:schemeClr val="tx1">
                    <a:lumMod val="75000"/>
                    <a:lumOff val="25000"/>
                  </a:schemeClr>
                </a:solidFill>
                <a:effectLst/>
                <a:latin typeface="Arial" panose="020B0604020202020204" pitchFamily="34" charset="0"/>
              </a:rPr>
              <a:pPr algn="ctr"/>
              <a:t>‹#›</a:t>
            </a:fld>
            <a:endParaRPr lang="en-US" sz="1300">
              <a:solidFill>
                <a:schemeClr val="tx1">
                  <a:lumMod val="75000"/>
                  <a:lumOff val="25000"/>
                </a:schemeClr>
              </a:solidFill>
            </a:endParaRPr>
          </a:p>
        </p:txBody>
      </p:sp>
    </p:spTree>
    <p:extLst>
      <p:ext uri="{BB962C8B-B14F-4D97-AF65-F5344CB8AC3E}">
        <p14:creationId xmlns:p14="http://schemas.microsoft.com/office/powerpoint/2010/main" val="41540402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age 11">
    <p:bg>
      <p:bgPr>
        <a:blipFill dpi="0" rotWithShape="1">
          <a:blip r:embed="rId2" cstate="screen">
            <a:lum/>
            <a:extLst>
              <a:ext uri="{28A0092B-C50C-407E-A947-70E740481C1C}">
                <a14:useLocalDpi xmlns:a14="http://schemas.microsoft.com/office/drawing/2010/main"/>
              </a:ext>
            </a:extLst>
          </a:blip>
          <a:srcRect/>
          <a:stretch>
            <a:fillRect t="-36000" b="-36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FA81558-DBE6-9D56-978C-0205D9D012D6}"/>
              </a:ext>
            </a:extLst>
          </p:cNvPr>
          <p:cNvSpPr/>
          <p:nvPr userDrawn="1"/>
        </p:nvSpPr>
        <p:spPr>
          <a:xfrm>
            <a:off x="0" y="1693889"/>
            <a:ext cx="12192000" cy="51641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559FFF1-2163-AF8B-194C-1FF608C6A43D}"/>
              </a:ext>
            </a:extLst>
          </p:cNvPr>
          <p:cNvSpPr/>
          <p:nvPr userDrawn="1"/>
        </p:nvSpPr>
        <p:spPr>
          <a:xfrm>
            <a:off x="0" y="0"/>
            <a:ext cx="12192000" cy="2653259"/>
          </a:xfrm>
          <a:prstGeom prst="rect">
            <a:avLst/>
          </a:prstGeom>
          <a:gradFill>
            <a:gsLst>
              <a:gs pos="100000">
                <a:srgbClr val="263765">
                  <a:alpha val="94000"/>
                </a:srgbClr>
              </a:gs>
              <a:gs pos="87000">
                <a:srgbClr val="263766">
                  <a:alpha val="75593"/>
                </a:srgbClr>
              </a:gs>
              <a:gs pos="54000">
                <a:srgbClr val="263766">
                  <a:alpha val="0"/>
                </a:srgb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AI-generated content may be incorrect.">
            <a:extLst>
              <a:ext uri="{FF2B5EF4-FFF2-40B4-BE49-F238E27FC236}">
                <a16:creationId xmlns:a16="http://schemas.microsoft.com/office/drawing/2014/main" id="{2874C07F-D3E4-1DF6-77B0-B2116F6AE8E7}"/>
              </a:ext>
            </a:extLst>
          </p:cNvPr>
          <p:cNvPicPr>
            <a:picLocks noChangeAspect="1"/>
          </p:cNvPicPr>
          <p:nvPr userDrawn="1"/>
        </p:nvPicPr>
        <p:blipFill>
          <a:blip r:embed="rId3" cstate="screen">
            <a:extLst>
              <a:ext uri="{28A0092B-C50C-407E-A947-70E740481C1C}">
                <a14:useLocalDpi xmlns:a14="http://schemas.microsoft.com/office/drawing/2010/main"/>
              </a:ext>
            </a:extLst>
          </a:blip>
          <a:srcRect t="12159" r="32899" b="28536"/>
          <a:stretch/>
        </p:blipFill>
        <p:spPr>
          <a:xfrm>
            <a:off x="8138410" y="0"/>
            <a:ext cx="4053590" cy="3582649"/>
          </a:xfrm>
          <a:prstGeom prst="rect">
            <a:avLst/>
          </a:prstGeom>
        </p:spPr>
      </p:pic>
      <p:sp>
        <p:nvSpPr>
          <p:cNvPr id="9" name="Rectangle 8">
            <a:extLst>
              <a:ext uri="{FF2B5EF4-FFF2-40B4-BE49-F238E27FC236}">
                <a16:creationId xmlns:a16="http://schemas.microsoft.com/office/drawing/2014/main" id="{A3E47A74-8EF9-7F79-D609-C300D30CEFE0}"/>
              </a:ext>
            </a:extLst>
          </p:cNvPr>
          <p:cNvSpPr/>
          <p:nvPr userDrawn="1"/>
        </p:nvSpPr>
        <p:spPr>
          <a:xfrm>
            <a:off x="0" y="0"/>
            <a:ext cx="12192000" cy="6858000"/>
          </a:xfrm>
          <a:prstGeom prst="rect">
            <a:avLst/>
          </a:prstGeom>
          <a:gradFill>
            <a:gsLst>
              <a:gs pos="56000">
                <a:srgbClr val="B1EBFF">
                  <a:alpha val="0"/>
                </a:srgbClr>
              </a:gs>
              <a:gs pos="0">
                <a:srgbClr val="00B4F0">
                  <a:lumMod val="25000"/>
                  <a:lumOff val="75000"/>
                </a:srgbClr>
              </a:gs>
            </a:gsLst>
            <a:lin ang="12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9C8BCC40-B7F3-4688-D3E9-D21AF47B2CB3}"/>
              </a:ext>
            </a:extLst>
          </p:cNvPr>
          <p:cNvCxnSpPr>
            <a:cxnSpLocks/>
          </p:cNvCxnSpPr>
          <p:nvPr userDrawn="1"/>
        </p:nvCxnSpPr>
        <p:spPr>
          <a:xfrm>
            <a:off x="591414" y="1972638"/>
            <a:ext cx="0" cy="4451409"/>
          </a:xfrm>
          <a:prstGeom prst="line">
            <a:avLst/>
          </a:prstGeom>
          <a:ln w="31750">
            <a:gradFill>
              <a:gsLst>
                <a:gs pos="100000">
                  <a:srgbClr val="00A6DE">
                    <a:alpha val="0"/>
                  </a:srgbClr>
                </a:gs>
                <a:gs pos="71000">
                  <a:srgbClr val="00A6DE"/>
                </a:gs>
              </a:gsLst>
              <a:lin ang="5400000" scaled="1"/>
            </a:gradFill>
          </a:ln>
        </p:spPr>
        <p:style>
          <a:lnRef idx="2">
            <a:schemeClr val="accent1"/>
          </a:lnRef>
          <a:fillRef idx="0">
            <a:schemeClr val="accent1"/>
          </a:fillRef>
          <a:effectRef idx="1">
            <a:schemeClr val="accent1"/>
          </a:effectRef>
          <a:fontRef idx="minor">
            <a:schemeClr val="tx1"/>
          </a:fontRef>
        </p:style>
      </p:cxnSp>
      <p:sp>
        <p:nvSpPr>
          <p:cNvPr id="2" name="Text Placeholder 15">
            <a:extLst>
              <a:ext uri="{FF2B5EF4-FFF2-40B4-BE49-F238E27FC236}">
                <a16:creationId xmlns:a16="http://schemas.microsoft.com/office/drawing/2014/main" id="{12E9CB36-B1AB-3DEE-9BDF-D3EB58DA88FA}"/>
              </a:ext>
            </a:extLst>
          </p:cNvPr>
          <p:cNvSpPr>
            <a:spLocks noGrp="1"/>
          </p:cNvSpPr>
          <p:nvPr>
            <p:ph type="body" sz="quarter" idx="12" hasCustomPrompt="1"/>
          </p:nvPr>
        </p:nvSpPr>
        <p:spPr>
          <a:xfrm rot="5400000">
            <a:off x="-1399691" y="3458954"/>
            <a:ext cx="3406297" cy="236951"/>
          </a:xfrm>
        </p:spPr>
        <p:txBody>
          <a:bodyPr>
            <a:noAutofit/>
          </a:bodyPr>
          <a:lstStyle>
            <a:lvl1pPr marL="0" indent="0">
              <a:buNone/>
              <a:defRPr sz="1200" spc="300">
                <a:solidFill>
                  <a:srgbClr val="263766"/>
                </a:solidFill>
              </a:defRPr>
            </a:lvl1pPr>
          </a:lstStyle>
          <a:p>
            <a:r>
              <a:rPr lang="en-US">
                <a:effectLst/>
                <a:latin typeface="Arial" panose="020B0604020202020204" pitchFamily="34" charset="0"/>
              </a:rPr>
              <a:t>MISSION / TOPIC</a:t>
            </a:r>
          </a:p>
        </p:txBody>
      </p:sp>
      <p:cxnSp>
        <p:nvCxnSpPr>
          <p:cNvPr id="3" name="Straight Connector 2">
            <a:extLst>
              <a:ext uri="{FF2B5EF4-FFF2-40B4-BE49-F238E27FC236}">
                <a16:creationId xmlns:a16="http://schemas.microsoft.com/office/drawing/2014/main" id="{8A02F229-D60D-FCB6-4F96-24E5486614E1}"/>
              </a:ext>
            </a:extLst>
          </p:cNvPr>
          <p:cNvCxnSpPr>
            <a:cxnSpLocks/>
          </p:cNvCxnSpPr>
          <p:nvPr userDrawn="1"/>
        </p:nvCxnSpPr>
        <p:spPr>
          <a:xfrm>
            <a:off x="591414" y="1972638"/>
            <a:ext cx="0" cy="4451409"/>
          </a:xfrm>
          <a:prstGeom prst="line">
            <a:avLst/>
          </a:prstGeom>
          <a:ln w="31750">
            <a:gradFill>
              <a:gsLst>
                <a:gs pos="100000">
                  <a:srgbClr val="00A6DE">
                    <a:alpha val="0"/>
                  </a:srgbClr>
                </a:gs>
                <a:gs pos="71000">
                  <a:srgbClr val="00A6DE"/>
                </a:gs>
              </a:gsLst>
              <a:lin ang="5400000" scaled="1"/>
            </a:gradFill>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2F096590-CD39-6AA5-27B9-F3F13A5B78E3}"/>
              </a:ext>
            </a:extLst>
          </p:cNvPr>
          <p:cNvSpPr txBox="1"/>
          <p:nvPr userDrawn="1"/>
        </p:nvSpPr>
        <p:spPr>
          <a:xfrm>
            <a:off x="27710" y="6151418"/>
            <a:ext cx="540328" cy="292388"/>
          </a:xfrm>
          <a:prstGeom prst="rect">
            <a:avLst/>
          </a:prstGeom>
          <a:noFill/>
        </p:spPr>
        <p:txBody>
          <a:bodyPr wrap="square" rtlCol="0">
            <a:spAutoFit/>
          </a:bodyPr>
          <a:lstStyle/>
          <a:p>
            <a:pPr algn="ctr"/>
            <a:fld id="{5A6537DD-D9D9-FE42-A788-1E00199B8A7D}" type="slidenum">
              <a:rPr lang="en-US" sz="1300" smtClean="0">
                <a:solidFill>
                  <a:srgbClr val="404040"/>
                </a:solidFill>
                <a:effectLst/>
                <a:latin typeface="Arial" panose="020B0604020202020204" pitchFamily="34" charset="0"/>
              </a:rPr>
              <a:pPr algn="ctr"/>
              <a:t>‹#›</a:t>
            </a:fld>
            <a:endParaRPr lang="en-US" sz="1300">
              <a:solidFill>
                <a:srgbClr val="404040"/>
              </a:solidFill>
            </a:endParaRPr>
          </a:p>
        </p:txBody>
      </p:sp>
    </p:spTree>
    <p:extLst>
      <p:ext uri="{BB962C8B-B14F-4D97-AF65-F5344CB8AC3E}">
        <p14:creationId xmlns:p14="http://schemas.microsoft.com/office/powerpoint/2010/main" val="420248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tion Slide 1">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AB700C-A6BC-4300-F40C-112AAB6E33D2}"/>
              </a:ext>
            </a:extLst>
          </p:cNvPr>
          <p:cNvSpPr/>
          <p:nvPr userDrawn="1"/>
        </p:nvSpPr>
        <p:spPr>
          <a:xfrm>
            <a:off x="0" y="0"/>
            <a:ext cx="12192000" cy="6858000"/>
          </a:xfrm>
          <a:prstGeom prst="rect">
            <a:avLst/>
          </a:prstGeom>
          <a:gradFill>
            <a:gsLst>
              <a:gs pos="68000">
                <a:srgbClr val="B1EBFF">
                  <a:alpha val="0"/>
                </a:srgbClr>
              </a:gs>
              <a:gs pos="0">
                <a:srgbClr val="00B4F0">
                  <a:lumMod val="29000"/>
                  <a:lumOff val="71000"/>
                </a:srgbClr>
              </a:gs>
            </a:gsLst>
            <a:lin ang="14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E11229B-54CC-F16F-B79A-D92BCAF2E7FC}"/>
              </a:ext>
            </a:extLst>
          </p:cNvPr>
          <p:cNvSpPr txBox="1"/>
          <p:nvPr userDrawn="1"/>
        </p:nvSpPr>
        <p:spPr>
          <a:xfrm>
            <a:off x="764088" y="1276890"/>
            <a:ext cx="1030988" cy="307777"/>
          </a:xfrm>
          <a:prstGeom prst="rect">
            <a:avLst/>
          </a:prstGeom>
          <a:noFill/>
        </p:spPr>
        <p:txBody>
          <a:bodyPr wrap="none" rtlCol="0">
            <a:spAutoFit/>
          </a:bodyPr>
          <a:lstStyle/>
          <a:p>
            <a:r>
              <a:rPr lang="en-US" sz="1400" spc="300">
                <a:solidFill>
                  <a:schemeClr val="accent2"/>
                </a:solidFill>
                <a:latin typeface="Arial" panose="020B0604020202020204" pitchFamily="34" charset="0"/>
                <a:cs typeface="Arial" panose="020B0604020202020204" pitchFamily="34" charset="0"/>
              </a:rPr>
              <a:t>STEP 1</a:t>
            </a:r>
          </a:p>
        </p:txBody>
      </p:sp>
      <p:sp>
        <p:nvSpPr>
          <p:cNvPr id="10" name="TextBox 9">
            <a:extLst>
              <a:ext uri="{FF2B5EF4-FFF2-40B4-BE49-F238E27FC236}">
                <a16:creationId xmlns:a16="http://schemas.microsoft.com/office/drawing/2014/main" id="{2506B8CC-29F7-399F-3054-AF8551B0891D}"/>
              </a:ext>
            </a:extLst>
          </p:cNvPr>
          <p:cNvSpPr txBox="1"/>
          <p:nvPr userDrawn="1"/>
        </p:nvSpPr>
        <p:spPr>
          <a:xfrm>
            <a:off x="4045400" y="1276890"/>
            <a:ext cx="1030988" cy="307777"/>
          </a:xfrm>
          <a:prstGeom prst="rect">
            <a:avLst/>
          </a:prstGeom>
          <a:noFill/>
        </p:spPr>
        <p:txBody>
          <a:bodyPr wrap="none" rtlCol="0">
            <a:spAutoFit/>
          </a:bodyPr>
          <a:lstStyle/>
          <a:p>
            <a:r>
              <a:rPr lang="en-US" sz="1400" spc="300">
                <a:solidFill>
                  <a:schemeClr val="accent2"/>
                </a:solidFill>
                <a:latin typeface="Arial" panose="020B0604020202020204" pitchFamily="34" charset="0"/>
                <a:cs typeface="Arial" panose="020B0604020202020204" pitchFamily="34" charset="0"/>
              </a:rPr>
              <a:t>STEP 2</a:t>
            </a:r>
          </a:p>
        </p:txBody>
      </p:sp>
      <p:sp>
        <p:nvSpPr>
          <p:cNvPr id="11" name="TextBox 10">
            <a:extLst>
              <a:ext uri="{FF2B5EF4-FFF2-40B4-BE49-F238E27FC236}">
                <a16:creationId xmlns:a16="http://schemas.microsoft.com/office/drawing/2014/main" id="{C2946CAA-7011-1F0F-345E-4F6AF40A6BAD}"/>
              </a:ext>
            </a:extLst>
          </p:cNvPr>
          <p:cNvSpPr txBox="1"/>
          <p:nvPr userDrawn="1"/>
        </p:nvSpPr>
        <p:spPr>
          <a:xfrm>
            <a:off x="7772052" y="1276890"/>
            <a:ext cx="1030988" cy="307777"/>
          </a:xfrm>
          <a:prstGeom prst="rect">
            <a:avLst/>
          </a:prstGeom>
          <a:noFill/>
        </p:spPr>
        <p:txBody>
          <a:bodyPr wrap="none" rtlCol="0">
            <a:spAutoFit/>
          </a:bodyPr>
          <a:lstStyle/>
          <a:p>
            <a:r>
              <a:rPr lang="en-US" sz="1400" spc="300">
                <a:solidFill>
                  <a:schemeClr val="accent2"/>
                </a:solidFill>
                <a:latin typeface="Arial" panose="020B0604020202020204" pitchFamily="34" charset="0"/>
                <a:cs typeface="Arial" panose="020B0604020202020204" pitchFamily="34" charset="0"/>
              </a:rPr>
              <a:t>STEP 3</a:t>
            </a:r>
          </a:p>
        </p:txBody>
      </p:sp>
      <p:cxnSp>
        <p:nvCxnSpPr>
          <p:cNvPr id="13" name="Straight Connector 12">
            <a:extLst>
              <a:ext uri="{FF2B5EF4-FFF2-40B4-BE49-F238E27FC236}">
                <a16:creationId xmlns:a16="http://schemas.microsoft.com/office/drawing/2014/main" id="{C4E0B934-442B-6197-3A6C-AAF42F8AFC8A}"/>
              </a:ext>
            </a:extLst>
          </p:cNvPr>
          <p:cNvCxnSpPr/>
          <p:nvPr userDrawn="1"/>
        </p:nvCxnSpPr>
        <p:spPr>
          <a:xfrm>
            <a:off x="913863" y="1677723"/>
            <a:ext cx="0" cy="851769"/>
          </a:xfrm>
          <a:prstGeom prst="line">
            <a:avLst/>
          </a:prstGeom>
          <a:ln w="50800">
            <a:solidFill>
              <a:srgbClr val="00B4F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DE1C2130-427A-1950-589F-32F71DBD96A8}"/>
              </a:ext>
            </a:extLst>
          </p:cNvPr>
          <p:cNvCxnSpPr/>
          <p:nvPr userDrawn="1"/>
        </p:nvCxnSpPr>
        <p:spPr>
          <a:xfrm>
            <a:off x="4185274" y="1677723"/>
            <a:ext cx="0" cy="851769"/>
          </a:xfrm>
          <a:prstGeom prst="line">
            <a:avLst/>
          </a:prstGeom>
          <a:ln w="50800">
            <a:solidFill>
              <a:srgbClr val="00B4F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426478BE-2B64-8BD2-50B0-5477328C54C5}"/>
              </a:ext>
            </a:extLst>
          </p:cNvPr>
          <p:cNvCxnSpPr>
            <a:cxnSpLocks/>
          </p:cNvCxnSpPr>
          <p:nvPr userDrawn="1"/>
        </p:nvCxnSpPr>
        <p:spPr>
          <a:xfrm>
            <a:off x="7899400" y="1664660"/>
            <a:ext cx="0" cy="1091240"/>
          </a:xfrm>
          <a:prstGeom prst="line">
            <a:avLst/>
          </a:prstGeom>
          <a:ln w="50800">
            <a:solidFill>
              <a:srgbClr val="00B4F0"/>
            </a:solidFill>
          </a:ln>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258CFC74-9C21-0E4E-8948-26307C48B819}"/>
              </a:ext>
            </a:extLst>
          </p:cNvPr>
          <p:cNvSpPr txBox="1"/>
          <p:nvPr userDrawn="1"/>
        </p:nvSpPr>
        <p:spPr>
          <a:xfrm>
            <a:off x="1013534" y="1598928"/>
            <a:ext cx="2402766" cy="1015663"/>
          </a:xfrm>
          <a:prstGeom prst="rect">
            <a:avLst/>
          </a:prstGeom>
          <a:noFill/>
        </p:spPr>
        <p:txBody>
          <a:bodyPr wrap="square" rtlCol="0">
            <a:spAutoFit/>
          </a:bodyPr>
          <a:lstStyle/>
          <a:p>
            <a:pPr>
              <a:lnSpc>
                <a:spcPts val="1820"/>
              </a:lnSpc>
            </a:pPr>
            <a:r>
              <a:rPr lang="en-US" sz="1600">
                <a:solidFill>
                  <a:srgbClr val="263766"/>
                </a:solidFill>
              </a:rPr>
              <a:t>On the </a:t>
            </a:r>
            <a:r>
              <a:rPr lang="en-US" sz="1600" b="1">
                <a:solidFill>
                  <a:srgbClr val="263766"/>
                </a:solidFill>
              </a:rPr>
              <a:t>Home tab</a:t>
            </a:r>
            <a:r>
              <a:rPr lang="en-US" sz="1600">
                <a:solidFill>
                  <a:srgbClr val="263766"/>
                </a:solidFill>
              </a:rPr>
              <a:t>, select the arrow next to </a:t>
            </a:r>
            <a:r>
              <a:rPr lang="en-US" sz="1600" b="1">
                <a:solidFill>
                  <a:srgbClr val="263766"/>
                </a:solidFill>
              </a:rPr>
              <a:t>New Slide</a:t>
            </a:r>
            <a:r>
              <a:rPr lang="en-US" sz="1600">
                <a:solidFill>
                  <a:srgbClr val="263766"/>
                </a:solidFill>
              </a:rPr>
              <a:t> to browse available designs.</a:t>
            </a:r>
            <a:endParaRPr lang="en-US" sz="1600">
              <a:solidFill>
                <a:srgbClr val="263766"/>
              </a:solidFill>
              <a:effectLst/>
              <a:latin typeface="Arial" panose="020B0604020202020204" pitchFamily="34" charset="0"/>
            </a:endParaRPr>
          </a:p>
        </p:txBody>
      </p:sp>
      <p:sp>
        <p:nvSpPr>
          <p:cNvPr id="20" name="TextBox 19">
            <a:extLst>
              <a:ext uri="{FF2B5EF4-FFF2-40B4-BE49-F238E27FC236}">
                <a16:creationId xmlns:a16="http://schemas.microsoft.com/office/drawing/2014/main" id="{A1932AF4-957B-ADB2-DF25-F259E0730156}"/>
              </a:ext>
            </a:extLst>
          </p:cNvPr>
          <p:cNvSpPr txBox="1"/>
          <p:nvPr userDrawn="1"/>
        </p:nvSpPr>
        <p:spPr>
          <a:xfrm>
            <a:off x="4273433" y="1598928"/>
            <a:ext cx="2940168" cy="1015663"/>
          </a:xfrm>
          <a:prstGeom prst="rect">
            <a:avLst/>
          </a:prstGeom>
          <a:noFill/>
        </p:spPr>
        <p:txBody>
          <a:bodyPr wrap="square" rtlCol="0">
            <a:spAutoFit/>
          </a:bodyPr>
          <a:lstStyle/>
          <a:p>
            <a:pPr>
              <a:lnSpc>
                <a:spcPts val="1820"/>
              </a:lnSpc>
            </a:pPr>
            <a:r>
              <a:rPr lang="en-US" sz="1600">
                <a:solidFill>
                  <a:srgbClr val="263766"/>
                </a:solidFill>
              </a:rPr>
              <a:t>From the pop-out menu, choose a slide design that suits your presentation—there are many options available.</a:t>
            </a:r>
            <a:endParaRPr lang="en-US" sz="1600">
              <a:solidFill>
                <a:srgbClr val="263766"/>
              </a:solidFill>
              <a:effectLst/>
              <a:latin typeface="Arial" panose="020B0604020202020204" pitchFamily="34" charset="0"/>
            </a:endParaRPr>
          </a:p>
        </p:txBody>
      </p:sp>
      <p:sp>
        <p:nvSpPr>
          <p:cNvPr id="21" name="TextBox 20">
            <a:extLst>
              <a:ext uri="{FF2B5EF4-FFF2-40B4-BE49-F238E27FC236}">
                <a16:creationId xmlns:a16="http://schemas.microsoft.com/office/drawing/2014/main" id="{D535CABA-774A-9893-E86E-2AE9D3AE9E1D}"/>
              </a:ext>
            </a:extLst>
          </p:cNvPr>
          <p:cNvSpPr txBox="1"/>
          <p:nvPr userDrawn="1"/>
        </p:nvSpPr>
        <p:spPr>
          <a:xfrm>
            <a:off x="7987936" y="1598928"/>
            <a:ext cx="3734164" cy="1246495"/>
          </a:xfrm>
          <a:prstGeom prst="rect">
            <a:avLst/>
          </a:prstGeom>
          <a:noFill/>
        </p:spPr>
        <p:txBody>
          <a:bodyPr wrap="square" rtlCol="0">
            <a:spAutoFit/>
          </a:bodyPr>
          <a:lstStyle/>
          <a:p>
            <a:pPr>
              <a:lnSpc>
                <a:spcPts val="1820"/>
              </a:lnSpc>
            </a:pPr>
            <a:r>
              <a:rPr lang="en-US" sz="1600">
                <a:solidFill>
                  <a:srgbClr val="263766"/>
                </a:solidFill>
              </a:rPr>
              <a:t>To change the design of the current slide, go to the </a:t>
            </a:r>
            <a:r>
              <a:rPr lang="en-US" sz="1600" b="1">
                <a:solidFill>
                  <a:srgbClr val="263766"/>
                </a:solidFill>
              </a:rPr>
              <a:t>Home</a:t>
            </a:r>
            <a:r>
              <a:rPr lang="en-US" sz="1600">
                <a:solidFill>
                  <a:srgbClr val="263766"/>
                </a:solidFill>
              </a:rPr>
              <a:t> </a:t>
            </a:r>
            <a:r>
              <a:rPr lang="en-US" sz="1600" b="1">
                <a:solidFill>
                  <a:srgbClr val="263766"/>
                </a:solidFill>
              </a:rPr>
              <a:t>tab</a:t>
            </a:r>
            <a:r>
              <a:rPr lang="en-US" sz="1600">
                <a:solidFill>
                  <a:srgbClr val="263766"/>
                </a:solidFill>
              </a:rPr>
              <a:t>, select </a:t>
            </a:r>
            <a:r>
              <a:rPr lang="en-US" sz="1600" b="1">
                <a:solidFill>
                  <a:srgbClr val="263766"/>
                </a:solidFill>
              </a:rPr>
              <a:t>Layout</a:t>
            </a:r>
            <a:r>
              <a:rPr lang="en-US" sz="1600">
                <a:solidFill>
                  <a:srgbClr val="263766"/>
                </a:solidFill>
              </a:rPr>
              <a:t>, and choose a different slide style from the pop-out window. It’s best to do this before you begin editing.</a:t>
            </a:r>
            <a:endParaRPr lang="en-US" sz="1600">
              <a:solidFill>
                <a:srgbClr val="263766"/>
              </a:solidFill>
              <a:effectLst/>
              <a:latin typeface="Arial" panose="020B0604020202020204" pitchFamily="34" charset="0"/>
            </a:endParaRPr>
          </a:p>
        </p:txBody>
      </p:sp>
      <p:grpSp>
        <p:nvGrpSpPr>
          <p:cNvPr id="43" name="Group 42">
            <a:extLst>
              <a:ext uri="{FF2B5EF4-FFF2-40B4-BE49-F238E27FC236}">
                <a16:creationId xmlns:a16="http://schemas.microsoft.com/office/drawing/2014/main" id="{24BB7B79-44FA-D3F9-A31D-5C8ED52AA724}"/>
              </a:ext>
            </a:extLst>
          </p:cNvPr>
          <p:cNvGrpSpPr/>
          <p:nvPr userDrawn="1"/>
        </p:nvGrpSpPr>
        <p:grpSpPr>
          <a:xfrm>
            <a:off x="4171657" y="2759359"/>
            <a:ext cx="2670341" cy="2725852"/>
            <a:chOff x="4380674" y="2139753"/>
            <a:chExt cx="3207054" cy="3273722"/>
          </a:xfrm>
        </p:grpSpPr>
        <p:pic>
          <p:nvPicPr>
            <p:cNvPr id="42" name="Picture 41" descr="A screenshot of a computer&#10;&#10;AI-generated content may be incorrect.">
              <a:extLst>
                <a:ext uri="{FF2B5EF4-FFF2-40B4-BE49-F238E27FC236}">
                  <a16:creationId xmlns:a16="http://schemas.microsoft.com/office/drawing/2014/main" id="{F278DE4C-3FDF-6C5F-CAAF-8C00CAFABA0F}"/>
                </a:ext>
              </a:extLst>
            </p:cNvPr>
            <p:cNvPicPr>
              <a:picLocks noChangeAspect="1"/>
            </p:cNvPicPr>
            <p:nvPr userDrawn="1"/>
          </p:nvPicPr>
          <p:blipFill>
            <a:blip r:embed="rId2" cstate="screen">
              <a:extLst>
                <a:ext uri="{28A0092B-C50C-407E-A947-70E740481C1C}">
                  <a14:useLocalDpi xmlns:a14="http://schemas.microsoft.com/office/drawing/2010/main"/>
                </a:ext>
              </a:extLst>
            </a:blip>
            <a:srcRect l="456" b="5459"/>
            <a:stretch>
              <a:fillRect/>
            </a:stretch>
          </p:blipFill>
          <p:spPr>
            <a:xfrm>
              <a:off x="4380674" y="2139753"/>
              <a:ext cx="3207054" cy="3273722"/>
            </a:xfrm>
            <a:prstGeom prst="rect">
              <a:avLst/>
            </a:prstGeom>
          </p:spPr>
        </p:pic>
        <p:sp>
          <p:nvSpPr>
            <p:cNvPr id="32" name="Rectangle 31">
              <a:extLst>
                <a:ext uri="{FF2B5EF4-FFF2-40B4-BE49-F238E27FC236}">
                  <a16:creationId xmlns:a16="http://schemas.microsoft.com/office/drawing/2014/main" id="{4CA7D7E0-272C-8936-3C25-22326289D968}"/>
                </a:ext>
              </a:extLst>
            </p:cNvPr>
            <p:cNvSpPr/>
            <p:nvPr userDrawn="1"/>
          </p:nvSpPr>
          <p:spPr>
            <a:xfrm>
              <a:off x="4380674" y="2140193"/>
              <a:ext cx="313726" cy="225405"/>
            </a:xfrm>
            <a:prstGeom prst="rect">
              <a:avLst/>
            </a:prstGeom>
            <a:solidFill>
              <a:srgbClr val="964B1E">
                <a:alpha val="6372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0EEB869D-9FB7-6A1C-8440-92623FA18CD4}"/>
              </a:ext>
            </a:extLst>
          </p:cNvPr>
          <p:cNvGrpSpPr/>
          <p:nvPr userDrawn="1"/>
        </p:nvGrpSpPr>
        <p:grpSpPr>
          <a:xfrm>
            <a:off x="8038663" y="2988678"/>
            <a:ext cx="3111937" cy="2617843"/>
            <a:chOff x="8148582" y="2380593"/>
            <a:chExt cx="3710743" cy="3121574"/>
          </a:xfrm>
        </p:grpSpPr>
        <p:pic>
          <p:nvPicPr>
            <p:cNvPr id="45" name="Picture 44" descr="Graphical user interface&#10;&#10;AI-generated content may be incorrect.">
              <a:extLst>
                <a:ext uri="{FF2B5EF4-FFF2-40B4-BE49-F238E27FC236}">
                  <a16:creationId xmlns:a16="http://schemas.microsoft.com/office/drawing/2014/main" id="{BD1D3125-B698-4188-A28E-F52C782D53FC}"/>
                </a:ext>
              </a:extLst>
            </p:cNvPr>
            <p:cNvPicPr>
              <a:picLocks noChangeAspect="1"/>
            </p:cNvPicPr>
            <p:nvPr userDrawn="1"/>
          </p:nvPicPr>
          <p:blipFill>
            <a:blip r:embed="rId3" cstate="screen">
              <a:extLst>
                <a:ext uri="{28A0092B-C50C-407E-A947-70E740481C1C}">
                  <a14:useLocalDpi xmlns:a14="http://schemas.microsoft.com/office/drawing/2010/main"/>
                </a:ext>
              </a:extLst>
            </a:blip>
            <a:srcRect b="19535"/>
            <a:stretch/>
          </p:blipFill>
          <p:spPr>
            <a:xfrm>
              <a:off x="8148582" y="2380593"/>
              <a:ext cx="3710743" cy="3121574"/>
            </a:xfrm>
            <a:prstGeom prst="rect">
              <a:avLst/>
            </a:prstGeom>
          </p:spPr>
        </p:pic>
        <p:sp>
          <p:nvSpPr>
            <p:cNvPr id="40" name="Rectangle 39">
              <a:extLst>
                <a:ext uri="{FF2B5EF4-FFF2-40B4-BE49-F238E27FC236}">
                  <a16:creationId xmlns:a16="http://schemas.microsoft.com/office/drawing/2014/main" id="{85DE103F-8734-7E67-CA51-348115A8CCA5}"/>
                </a:ext>
              </a:extLst>
            </p:cNvPr>
            <p:cNvSpPr/>
            <p:nvPr userDrawn="1"/>
          </p:nvSpPr>
          <p:spPr>
            <a:xfrm>
              <a:off x="8148582" y="2380593"/>
              <a:ext cx="541911" cy="146619"/>
            </a:xfrm>
            <a:prstGeom prst="rect">
              <a:avLst/>
            </a:prstGeom>
            <a:solidFill>
              <a:srgbClr val="964B1E">
                <a:alpha val="7880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3077019C-B0AA-6492-494A-63D512EF655F}"/>
              </a:ext>
            </a:extLst>
          </p:cNvPr>
          <p:cNvSpPr txBox="1"/>
          <p:nvPr userDrawn="1"/>
        </p:nvSpPr>
        <p:spPr>
          <a:xfrm>
            <a:off x="381551" y="448223"/>
            <a:ext cx="397075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i="0">
                <a:solidFill>
                  <a:srgbClr val="263766"/>
                </a:solidFill>
                <a:effectLst/>
                <a:latin typeface="Arial" panose="020B0604020202020204" pitchFamily="34" charset="0"/>
                <a:cs typeface="Arial" panose="020B0604020202020204" pitchFamily="34" charset="0"/>
              </a:rPr>
              <a:t>Adding New Slides</a:t>
            </a:r>
          </a:p>
        </p:txBody>
      </p:sp>
      <p:sp>
        <p:nvSpPr>
          <p:cNvPr id="6" name="TextBox 5">
            <a:extLst>
              <a:ext uri="{FF2B5EF4-FFF2-40B4-BE49-F238E27FC236}">
                <a16:creationId xmlns:a16="http://schemas.microsoft.com/office/drawing/2014/main" id="{CF97089D-0D92-6445-4461-8E50FFA819A6}"/>
              </a:ext>
            </a:extLst>
          </p:cNvPr>
          <p:cNvSpPr txBox="1"/>
          <p:nvPr userDrawn="1"/>
        </p:nvSpPr>
        <p:spPr>
          <a:xfrm>
            <a:off x="381551" y="271463"/>
            <a:ext cx="475773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0">
                <a:solidFill>
                  <a:schemeClr val="accent2"/>
                </a:solidFill>
                <a:effectLst/>
                <a:latin typeface="Arial" panose="020B0604020202020204" pitchFamily="34" charset="0"/>
              </a:rPr>
              <a:t>INSTRUCTIONS</a:t>
            </a:r>
          </a:p>
        </p:txBody>
      </p:sp>
      <p:grpSp>
        <p:nvGrpSpPr>
          <p:cNvPr id="12" name="Group 11">
            <a:extLst>
              <a:ext uri="{FF2B5EF4-FFF2-40B4-BE49-F238E27FC236}">
                <a16:creationId xmlns:a16="http://schemas.microsoft.com/office/drawing/2014/main" id="{2905D7D7-BEB9-6374-C365-8DC1F2484C69}"/>
              </a:ext>
            </a:extLst>
          </p:cNvPr>
          <p:cNvGrpSpPr/>
          <p:nvPr userDrawn="1"/>
        </p:nvGrpSpPr>
        <p:grpSpPr>
          <a:xfrm>
            <a:off x="1243011" y="3101852"/>
            <a:ext cx="1347773" cy="1598736"/>
            <a:chOff x="1757361" y="4159127"/>
            <a:chExt cx="1657352" cy="1965960"/>
          </a:xfrm>
        </p:grpSpPr>
        <p:pic>
          <p:nvPicPr>
            <p:cNvPr id="4" name="Picture 3" descr="Graphical user interface&#10;&#10;AI-generated content may be incorrect.">
              <a:extLst>
                <a:ext uri="{FF2B5EF4-FFF2-40B4-BE49-F238E27FC236}">
                  <a16:creationId xmlns:a16="http://schemas.microsoft.com/office/drawing/2014/main" id="{AE5026C5-EF04-078B-01EE-1B96AEA371A2}"/>
                </a:ext>
              </a:extLst>
            </p:cNvPr>
            <p:cNvPicPr>
              <a:picLocks noChangeAspect="1"/>
            </p:cNvPicPr>
            <p:nvPr userDrawn="1"/>
          </p:nvPicPr>
          <p:blipFill>
            <a:blip r:embed="rId4"/>
            <a:srcRect l="2777" r="6722"/>
            <a:stretch>
              <a:fillRect/>
            </a:stretch>
          </p:blipFill>
          <p:spPr>
            <a:xfrm>
              <a:off x="1757361" y="4159127"/>
              <a:ext cx="1657352" cy="1965960"/>
            </a:xfrm>
            <a:prstGeom prst="rect">
              <a:avLst/>
            </a:prstGeom>
          </p:spPr>
        </p:pic>
        <p:sp>
          <p:nvSpPr>
            <p:cNvPr id="5" name="Rectangle 4">
              <a:extLst>
                <a:ext uri="{FF2B5EF4-FFF2-40B4-BE49-F238E27FC236}">
                  <a16:creationId xmlns:a16="http://schemas.microsoft.com/office/drawing/2014/main" id="{86EE2F03-618D-40BF-694A-A452A776B329}"/>
                </a:ext>
              </a:extLst>
            </p:cNvPr>
            <p:cNvSpPr/>
            <p:nvPr userDrawn="1"/>
          </p:nvSpPr>
          <p:spPr>
            <a:xfrm>
              <a:off x="2995378" y="4159127"/>
              <a:ext cx="419335" cy="1965960"/>
            </a:xfrm>
            <a:prstGeom prst="rect">
              <a:avLst/>
            </a:prstGeom>
            <a:solidFill>
              <a:srgbClr val="C85C2C">
                <a:alpha val="596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B0E966BE-3719-60DA-34D7-94DB2091E12C}"/>
              </a:ext>
            </a:extLst>
          </p:cNvPr>
          <p:cNvSpPr/>
          <p:nvPr userDrawn="1"/>
        </p:nvSpPr>
        <p:spPr>
          <a:xfrm>
            <a:off x="5791201" y="5918200"/>
            <a:ext cx="6400800" cy="609600"/>
          </a:xfrm>
          <a:prstGeom prst="rect">
            <a:avLst/>
          </a:prstGeom>
          <a:gradFill>
            <a:gsLst>
              <a:gs pos="3000">
                <a:schemeClr val="bg1">
                  <a:alpha val="0"/>
                </a:schemeClr>
              </a:gs>
              <a:gs pos="16000">
                <a:srgbClr val="0064AE"/>
              </a:gs>
              <a:gs pos="89000">
                <a:srgbClr val="744197"/>
              </a:gs>
            </a:gsLst>
            <a:lin ang="0" scaled="0"/>
          </a:gradFill>
          <a:ln w="66675">
            <a:gradFill>
              <a:gsLst>
                <a:gs pos="14000">
                  <a:schemeClr val="bg1">
                    <a:alpha val="0"/>
                  </a:schemeClr>
                </a:gs>
                <a:gs pos="32000">
                  <a:srgbClr val="00B4F0">
                    <a:alpha val="71528"/>
                  </a:srgbClr>
                </a:gs>
                <a:gs pos="56000">
                  <a:srgbClr val="0064AE"/>
                </a:gs>
                <a:gs pos="89000">
                  <a:srgbClr val="744197"/>
                </a:gs>
              </a:gsLst>
              <a:lin ang="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FE26CB1-45C1-2DC6-34AC-472D60223C1A}"/>
              </a:ext>
            </a:extLst>
          </p:cNvPr>
          <p:cNvSpPr txBox="1"/>
          <p:nvPr userDrawn="1"/>
        </p:nvSpPr>
        <p:spPr>
          <a:xfrm>
            <a:off x="6466562" y="6017779"/>
            <a:ext cx="5470742" cy="369332"/>
          </a:xfrm>
          <a:prstGeom prst="rect">
            <a:avLst/>
          </a:prstGeom>
          <a:noFill/>
        </p:spPr>
        <p:txBody>
          <a:bodyPr wrap="square" rtlCol="0">
            <a:spAutoFit/>
          </a:bodyPr>
          <a:lstStyle/>
          <a:p>
            <a:r>
              <a:rPr lang="en-US" sz="1800" b="1">
                <a:solidFill>
                  <a:schemeClr val="bg1"/>
                </a:solidFill>
                <a:effectLst/>
                <a:latin typeface="Arial" panose="020B0604020202020204" pitchFamily="34" charset="0"/>
              </a:rPr>
              <a:t>Delete this informational slide when not needed </a:t>
            </a:r>
            <a:endParaRPr lang="en-US" sz="180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38459934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nd Slide">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C909CE7-A653-B6D4-A19B-D09F3525B59E}"/>
              </a:ext>
            </a:extLst>
          </p:cNvPr>
          <p:cNvSpPr/>
          <p:nvPr userDrawn="1"/>
        </p:nvSpPr>
        <p:spPr>
          <a:xfrm>
            <a:off x="0" y="0"/>
            <a:ext cx="12192000" cy="6858000"/>
          </a:xfrm>
          <a:prstGeom prst="rect">
            <a:avLst/>
          </a:prstGeom>
          <a:gradFill>
            <a:gsLst>
              <a:gs pos="56000">
                <a:srgbClr val="B1EBFF">
                  <a:alpha val="0"/>
                </a:srgbClr>
              </a:gs>
              <a:gs pos="0">
                <a:srgbClr val="00B4F0">
                  <a:lumMod val="25000"/>
                  <a:lumOff val="75000"/>
                </a:srgbClr>
              </a:gs>
            </a:gsLst>
            <a:lin ang="126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Shape, arrow&#10;&#10;AI-generated content may be incorrect.">
            <a:extLst>
              <a:ext uri="{FF2B5EF4-FFF2-40B4-BE49-F238E27FC236}">
                <a16:creationId xmlns:a16="http://schemas.microsoft.com/office/drawing/2014/main" id="{0E48FEB2-FC96-3EDD-5CBD-E84735EBD30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42423" y="2401697"/>
            <a:ext cx="2046654" cy="1787584"/>
          </a:xfrm>
          <a:prstGeom prst="rect">
            <a:avLst/>
          </a:prstGeom>
        </p:spPr>
      </p:pic>
      <p:sp>
        <p:nvSpPr>
          <p:cNvPr id="9" name="TextBox 8">
            <a:extLst>
              <a:ext uri="{FF2B5EF4-FFF2-40B4-BE49-F238E27FC236}">
                <a16:creationId xmlns:a16="http://schemas.microsoft.com/office/drawing/2014/main" id="{4161AD75-66D6-96A6-14C7-998B3CEAC625}"/>
              </a:ext>
            </a:extLst>
          </p:cNvPr>
          <p:cNvSpPr txBox="1"/>
          <p:nvPr userDrawn="1"/>
        </p:nvSpPr>
        <p:spPr>
          <a:xfrm>
            <a:off x="6308624" y="3959631"/>
            <a:ext cx="6216444" cy="553998"/>
          </a:xfrm>
          <a:prstGeom prst="rect">
            <a:avLst/>
          </a:prstGeom>
          <a:noFill/>
        </p:spPr>
        <p:txBody>
          <a:bodyPr wrap="square">
            <a:spAutoFit/>
          </a:bodyPr>
          <a:lstStyle/>
          <a:p>
            <a:pPr algn="l"/>
            <a:r>
              <a:rPr lang="en-US" sz="3000">
                <a:solidFill>
                  <a:srgbClr val="263766"/>
                </a:solidFill>
                <a:effectLst/>
                <a:latin typeface="Inter" panose="02000503000000020004" pitchFamily="2" charset="0"/>
              </a:rPr>
              <a:t>Your Home. </a:t>
            </a:r>
          </a:p>
        </p:txBody>
      </p:sp>
      <p:sp>
        <p:nvSpPr>
          <p:cNvPr id="10" name="TextBox 9">
            <a:extLst>
              <a:ext uri="{FF2B5EF4-FFF2-40B4-BE49-F238E27FC236}">
                <a16:creationId xmlns:a16="http://schemas.microsoft.com/office/drawing/2014/main" id="{4F0DDEA7-86D5-204D-D424-C802942338E7}"/>
              </a:ext>
            </a:extLst>
          </p:cNvPr>
          <p:cNvSpPr txBox="1"/>
          <p:nvPr userDrawn="1"/>
        </p:nvSpPr>
        <p:spPr>
          <a:xfrm>
            <a:off x="8052619" y="4351516"/>
            <a:ext cx="3392129" cy="677108"/>
          </a:xfrm>
          <a:prstGeom prst="rect">
            <a:avLst/>
          </a:prstGeom>
          <a:noFill/>
        </p:spPr>
        <p:txBody>
          <a:bodyPr wrap="square">
            <a:spAutoFit/>
          </a:bodyPr>
          <a:lstStyle/>
          <a:p>
            <a:pPr algn="l"/>
            <a:r>
              <a:rPr lang="en-US" sz="3800" b="1">
                <a:solidFill>
                  <a:srgbClr val="263766"/>
                </a:solidFill>
                <a:effectLst/>
                <a:latin typeface="Inter" panose="02000503000000020004" pitchFamily="2" charset="0"/>
              </a:rPr>
              <a:t>Our Mission.</a:t>
            </a:r>
          </a:p>
        </p:txBody>
      </p:sp>
      <p:sp>
        <p:nvSpPr>
          <p:cNvPr id="11" name="TextBox 10">
            <a:extLst>
              <a:ext uri="{FF2B5EF4-FFF2-40B4-BE49-F238E27FC236}">
                <a16:creationId xmlns:a16="http://schemas.microsoft.com/office/drawing/2014/main" id="{E5D11427-7BC6-E3F3-DE44-B575BEB180A2}"/>
              </a:ext>
            </a:extLst>
          </p:cNvPr>
          <p:cNvSpPr txBox="1"/>
          <p:nvPr userDrawn="1"/>
        </p:nvSpPr>
        <p:spPr>
          <a:xfrm>
            <a:off x="7101348" y="5107857"/>
            <a:ext cx="3089788" cy="338554"/>
          </a:xfrm>
          <a:prstGeom prst="rect">
            <a:avLst/>
          </a:prstGeom>
          <a:noFill/>
        </p:spPr>
        <p:txBody>
          <a:bodyPr wrap="square">
            <a:spAutoFit/>
          </a:bodyPr>
          <a:lstStyle/>
          <a:p>
            <a:pPr algn="ctr"/>
            <a:r>
              <a:rPr lang="en-US" sz="1600" b="0" err="1">
                <a:solidFill>
                  <a:schemeClr val="tx1">
                    <a:lumMod val="75000"/>
                    <a:lumOff val="25000"/>
                  </a:schemeClr>
                </a:solidFill>
                <a:effectLst/>
                <a:latin typeface="Inter" panose="02000503000000020004" pitchFamily="2" charset="0"/>
              </a:rPr>
              <a:t>science.nasa.gov</a:t>
            </a:r>
            <a:r>
              <a:rPr lang="en-US" sz="1600" b="0">
                <a:solidFill>
                  <a:schemeClr val="tx1">
                    <a:lumMod val="75000"/>
                    <a:lumOff val="25000"/>
                  </a:schemeClr>
                </a:solidFill>
                <a:effectLst/>
                <a:latin typeface="Inter" panose="02000503000000020004" pitchFamily="2" charset="0"/>
              </a:rPr>
              <a:t>/earth</a:t>
            </a:r>
          </a:p>
        </p:txBody>
      </p:sp>
      <p:pic>
        <p:nvPicPr>
          <p:cNvPr id="12" name="Picture 11" descr="A black background with white text&#10;&#10;AI-generated content may be incorrect.">
            <a:extLst>
              <a:ext uri="{FF2B5EF4-FFF2-40B4-BE49-F238E27FC236}">
                <a16:creationId xmlns:a16="http://schemas.microsoft.com/office/drawing/2014/main" id="{D94B47A3-8A52-F96D-CAB6-2E92E994CCE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341806" y="2608243"/>
            <a:ext cx="4665390" cy="1432816"/>
          </a:xfrm>
          <a:prstGeom prst="rect">
            <a:avLst/>
          </a:prstGeom>
        </p:spPr>
      </p:pic>
      <p:pic>
        <p:nvPicPr>
          <p:cNvPr id="5" name="Picture 4" descr="A picture containing dishware&#10;&#10;AI-generated content may be incorrect.">
            <a:extLst>
              <a:ext uri="{FF2B5EF4-FFF2-40B4-BE49-F238E27FC236}">
                <a16:creationId xmlns:a16="http://schemas.microsoft.com/office/drawing/2014/main" id="{919E667C-C4FF-348A-DD12-47DFABAA92B2}"/>
              </a:ext>
            </a:extLst>
          </p:cNvPr>
          <p:cNvPicPr>
            <a:picLocks noChangeAspect="1"/>
          </p:cNvPicPr>
          <p:nvPr userDrawn="1"/>
        </p:nvPicPr>
        <p:blipFill>
          <a:blip r:embed="rId4" cstate="screen">
            <a:extLst>
              <a:ext uri="{28A0092B-C50C-407E-A947-70E740481C1C}">
                <a14:useLocalDpi xmlns:a14="http://schemas.microsoft.com/office/drawing/2010/main"/>
              </a:ext>
            </a:extLst>
          </a:blip>
          <a:srcRect l="52163" t="7838" b="5746"/>
          <a:stretch>
            <a:fillRect/>
          </a:stretch>
        </p:blipFill>
        <p:spPr>
          <a:xfrm>
            <a:off x="0" y="-18056"/>
            <a:ext cx="3806232" cy="6876056"/>
          </a:xfrm>
          <a:prstGeom prst="rect">
            <a:avLst/>
          </a:prstGeom>
        </p:spPr>
      </p:pic>
      <p:pic>
        <p:nvPicPr>
          <p:cNvPr id="4" name="Picture 3" descr="Logo&#10;&#10;AI-generated content may be incorrect.">
            <a:extLst>
              <a:ext uri="{FF2B5EF4-FFF2-40B4-BE49-F238E27FC236}">
                <a16:creationId xmlns:a16="http://schemas.microsoft.com/office/drawing/2014/main" id="{DEDE2683-DB14-87E9-3ADA-AD53EAF4355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6341806" y="2610465"/>
            <a:ext cx="4663440" cy="1419633"/>
          </a:xfrm>
          <a:prstGeom prst="rect">
            <a:avLst/>
          </a:prstGeom>
        </p:spPr>
      </p:pic>
      <p:pic>
        <p:nvPicPr>
          <p:cNvPr id="6" name="Picture 5" descr="Logo, icon&#10;&#10;AI-generated content may be incorrect.">
            <a:extLst>
              <a:ext uri="{FF2B5EF4-FFF2-40B4-BE49-F238E27FC236}">
                <a16:creationId xmlns:a16="http://schemas.microsoft.com/office/drawing/2014/main" id="{8969E6BB-6DD4-7AC6-5A46-91CD519EC527}"/>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4237704" y="2268793"/>
            <a:ext cx="2074606" cy="2074606"/>
          </a:xfrm>
          <a:prstGeom prst="rect">
            <a:avLst/>
          </a:prstGeom>
        </p:spPr>
      </p:pic>
    </p:spTree>
    <p:extLst>
      <p:ext uri="{BB962C8B-B14F-4D97-AF65-F5344CB8AC3E}">
        <p14:creationId xmlns:p14="http://schemas.microsoft.com/office/powerpoint/2010/main" val="14094020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52130-2359-D2A3-40C7-3A057A7FE3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0A451C9-E942-C62D-6363-FD3D96C96F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3D9F59-CB1F-0697-D031-93DF578ABDBD}"/>
              </a:ext>
            </a:extLst>
          </p:cNvPr>
          <p:cNvSpPr>
            <a:spLocks noGrp="1"/>
          </p:cNvSpPr>
          <p:nvPr>
            <p:ph type="dt" sz="half" idx="10"/>
          </p:nvPr>
        </p:nvSpPr>
        <p:spPr/>
        <p:txBody>
          <a:bodyPr/>
          <a:lstStyle/>
          <a:p>
            <a:fld id="{38AF34E9-DA03-084E-A099-FF07DAF15CFF}" type="datetimeFigureOut">
              <a:rPr lang="en-US" smtClean="0"/>
              <a:t>4/21/26</a:t>
            </a:fld>
            <a:endParaRPr lang="en-US"/>
          </a:p>
        </p:txBody>
      </p:sp>
      <p:sp>
        <p:nvSpPr>
          <p:cNvPr id="5" name="Footer Placeholder 4">
            <a:extLst>
              <a:ext uri="{FF2B5EF4-FFF2-40B4-BE49-F238E27FC236}">
                <a16:creationId xmlns:a16="http://schemas.microsoft.com/office/drawing/2014/main" id="{AADB9EEF-212A-5926-4AE9-DABD674F8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F74BB8-42AE-9C4A-853B-6D2A31CB5E49}"/>
              </a:ext>
            </a:extLst>
          </p:cNvPr>
          <p:cNvSpPr>
            <a:spLocks noGrp="1"/>
          </p:cNvSpPr>
          <p:nvPr>
            <p:ph type="sldNum" sz="quarter" idx="12"/>
          </p:nvPr>
        </p:nvSpPr>
        <p:spPr/>
        <p:txBody>
          <a:bodyPr/>
          <a:lstStyle/>
          <a:p>
            <a:fld id="{41B1481F-18EC-464E-973B-C3C326BC2782}" type="slidenum">
              <a:rPr lang="en-US" smtClean="0"/>
              <a:t>‹#›</a:t>
            </a:fld>
            <a:endParaRPr lang="en-US"/>
          </a:p>
        </p:txBody>
      </p:sp>
    </p:spTree>
    <p:extLst>
      <p:ext uri="{BB962C8B-B14F-4D97-AF65-F5344CB8AC3E}">
        <p14:creationId xmlns:p14="http://schemas.microsoft.com/office/powerpoint/2010/main" val="28079165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81B67-F035-8B33-3977-DAE368C0B5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B3B485-F5FC-BFB4-BB16-B01979E7CF6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3B9738-557C-1901-4B18-02B6F58D3633}"/>
              </a:ext>
            </a:extLst>
          </p:cNvPr>
          <p:cNvSpPr>
            <a:spLocks noGrp="1"/>
          </p:cNvSpPr>
          <p:nvPr>
            <p:ph type="dt" sz="half" idx="10"/>
          </p:nvPr>
        </p:nvSpPr>
        <p:spPr/>
        <p:txBody>
          <a:bodyPr/>
          <a:lstStyle/>
          <a:p>
            <a:fld id="{38AF34E9-DA03-084E-A099-FF07DAF15CFF}" type="datetimeFigureOut">
              <a:rPr lang="en-US" smtClean="0"/>
              <a:t>4/21/26</a:t>
            </a:fld>
            <a:endParaRPr lang="en-US"/>
          </a:p>
        </p:txBody>
      </p:sp>
      <p:sp>
        <p:nvSpPr>
          <p:cNvPr id="5" name="Footer Placeholder 4">
            <a:extLst>
              <a:ext uri="{FF2B5EF4-FFF2-40B4-BE49-F238E27FC236}">
                <a16:creationId xmlns:a16="http://schemas.microsoft.com/office/drawing/2014/main" id="{EF6D8329-E92E-1C5E-1357-DB198BBA8D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A534FC-1A81-6E82-554D-50FB9E002E9F}"/>
              </a:ext>
            </a:extLst>
          </p:cNvPr>
          <p:cNvSpPr>
            <a:spLocks noGrp="1"/>
          </p:cNvSpPr>
          <p:nvPr>
            <p:ph type="sldNum" sz="quarter" idx="12"/>
          </p:nvPr>
        </p:nvSpPr>
        <p:spPr/>
        <p:txBody>
          <a:bodyPr/>
          <a:lstStyle/>
          <a:p>
            <a:fld id="{41B1481F-18EC-464E-973B-C3C326BC2782}" type="slidenum">
              <a:rPr lang="en-US" smtClean="0"/>
              <a:t>‹#›</a:t>
            </a:fld>
            <a:endParaRPr lang="en-US"/>
          </a:p>
        </p:txBody>
      </p:sp>
    </p:spTree>
    <p:extLst>
      <p:ext uri="{BB962C8B-B14F-4D97-AF65-F5344CB8AC3E}">
        <p14:creationId xmlns:p14="http://schemas.microsoft.com/office/powerpoint/2010/main" val="26287612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cSld name="8_Title and Content">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6A81FF6-946A-DC43-A10A-05616ECCCDBA}"/>
              </a:ext>
            </a:extLst>
          </p:cNvPr>
          <p:cNvSpPr/>
          <p:nvPr/>
        </p:nvSpPr>
        <p:spPr>
          <a:xfrm>
            <a:off x="0" y="0"/>
            <a:ext cx="12192000" cy="6858000"/>
          </a:xfrm>
          <a:prstGeom prst="rect">
            <a:avLst/>
          </a:prstGeom>
          <a:gradFill flip="none" rotWithShape="1">
            <a:gsLst>
              <a:gs pos="91000">
                <a:srgbClr val="255B74"/>
              </a:gs>
              <a:gs pos="26000">
                <a:srgbClr val="053446"/>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lvl1pPr>
              <a:defRPr>
                <a:solidFill>
                  <a:srgbClr val="65CBF9"/>
                </a:solidFill>
              </a:defRPr>
            </a:lvl1pPr>
          </a:lstStyle>
          <a:p>
            <a:fld id="{22053B34-B035-4C83-B47B-8F69E35E6306}" type="datetimeFigureOut">
              <a:rPr lang="en-US" smtClean="0"/>
              <a:t>4/22/26</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rgbClr val="65CBF9"/>
                </a:solidFill>
              </a:defRPr>
            </a:lvl1p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rgbClr val="65CBF9"/>
                </a:solidFill>
              </a:defRPr>
            </a:lvl1pPr>
          </a:lstStyle>
          <a:p>
            <a:fld id="{E2AC203D-A4CF-4129-BF50-30FD23831331}" type="slidenum">
              <a:rPr lang="en-US" smtClean="0"/>
              <a:t>‹#›</a:t>
            </a:fld>
            <a:endParaRPr lang="en-US"/>
          </a:p>
        </p:txBody>
      </p:sp>
      <p:pic>
        <p:nvPicPr>
          <p:cNvPr id="2" name="Picture 1" descr="A galaxy in space&#10;&#10;Description automatically generated with low confidence">
            <a:extLst>
              <a:ext uri="{FF2B5EF4-FFF2-40B4-BE49-F238E27FC236}">
                <a16:creationId xmlns:a16="http://schemas.microsoft.com/office/drawing/2014/main" id="{6DE21ABA-FE54-944C-48AA-1A2AAFC5DF72}"/>
              </a:ext>
            </a:extLst>
          </p:cNvPr>
          <p:cNvPicPr>
            <a:picLocks noChangeAspect="1"/>
          </p:cNvPicPr>
          <p:nvPr userDrawn="1"/>
        </p:nvPicPr>
        <p:blipFill>
          <a:blip r:embed="rId2">
            <a:alphaModFix amt="88000"/>
            <a:extLst>
              <a:ext uri="{28A0092B-C50C-407E-A947-70E740481C1C}">
                <a14:useLocalDpi xmlns:a14="http://schemas.microsoft.com/office/drawing/2010/main" val="0"/>
              </a:ext>
            </a:extLst>
          </a:blip>
          <a:stretch>
            <a:fillRect/>
          </a:stretch>
        </p:blipFill>
        <p:spPr>
          <a:xfrm>
            <a:off x="0" y="0"/>
            <a:ext cx="8729565" cy="6858000"/>
          </a:xfrm>
          <a:prstGeom prst="rect">
            <a:avLst/>
          </a:prstGeom>
        </p:spPr>
      </p:pic>
      <p:sp>
        <p:nvSpPr>
          <p:cNvPr id="3" name="Rectangle 2">
            <a:extLst>
              <a:ext uri="{FF2B5EF4-FFF2-40B4-BE49-F238E27FC236}">
                <a16:creationId xmlns:a16="http://schemas.microsoft.com/office/drawing/2014/main" id="{83120436-0A13-42B5-E1C2-349590E42671}"/>
              </a:ext>
            </a:extLst>
          </p:cNvPr>
          <p:cNvSpPr/>
          <p:nvPr userDrawn="1"/>
        </p:nvSpPr>
        <p:spPr>
          <a:xfrm>
            <a:off x="0" y="0"/>
            <a:ext cx="12192000" cy="6858000"/>
          </a:xfrm>
          <a:prstGeom prst="rect">
            <a:avLst/>
          </a:prstGeom>
          <a:gradFill flip="none" rotWithShape="1">
            <a:gsLst>
              <a:gs pos="100000">
                <a:srgbClr val="133B70">
                  <a:alpha val="34000"/>
                </a:srgbClr>
              </a:gs>
              <a:gs pos="17000">
                <a:srgbClr val="010F23"/>
              </a:gs>
              <a:gs pos="50000">
                <a:srgbClr val="010F23"/>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9AFC737-2017-428F-6841-381B150DE668}"/>
              </a:ext>
            </a:extLst>
          </p:cNvPr>
          <p:cNvSpPr/>
          <p:nvPr userDrawn="1"/>
        </p:nvSpPr>
        <p:spPr>
          <a:xfrm>
            <a:off x="0" y="0"/>
            <a:ext cx="12192000" cy="6858000"/>
          </a:xfrm>
          <a:prstGeom prst="rect">
            <a:avLst/>
          </a:prstGeom>
          <a:gradFill>
            <a:gsLst>
              <a:gs pos="0">
                <a:srgbClr val="633564">
                  <a:lumMod val="0"/>
                  <a:alpha val="0"/>
                </a:srgbClr>
              </a:gs>
              <a:gs pos="100000">
                <a:srgbClr val="7030A0">
                  <a:lumMod val="42000"/>
                </a:srgbClr>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5295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40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Page 2">
  <p:cSld name="1_Blank Page 2">
    <p:bg>
      <p:bgPr>
        <a:solidFill>
          <a:schemeClr val="lt1"/>
        </a:solidFill>
        <a:effectLst/>
      </p:bgPr>
    </p:bg>
    <p:spTree>
      <p:nvGrpSpPr>
        <p:cNvPr id="1" name="Shape 15"/>
        <p:cNvGrpSpPr/>
        <p:nvPr/>
      </p:nvGrpSpPr>
      <p:grpSpPr>
        <a:xfrm>
          <a:off x="0" y="0"/>
          <a:ext cx="0" cy="0"/>
          <a:chOff x="0" y="0"/>
          <a:chExt cx="0" cy="0"/>
        </a:xfrm>
      </p:grpSpPr>
      <p:sp>
        <p:nvSpPr>
          <p:cNvPr id="16" name="Google Shape;16;p34"/>
          <p:cNvSpPr/>
          <p:nvPr/>
        </p:nvSpPr>
        <p:spPr>
          <a:xfrm>
            <a:off x="0" y="0"/>
            <a:ext cx="12192000" cy="6858000"/>
          </a:xfrm>
          <a:prstGeom prst="rect">
            <a:avLst/>
          </a:prstGeom>
          <a:gradFill>
            <a:gsLst>
              <a:gs pos="0">
                <a:srgbClr val="B0EBFF"/>
              </a:gs>
              <a:gs pos="32000">
                <a:srgbClr val="B1EBFF">
                  <a:alpha val="0"/>
                </a:srgbClr>
              </a:gs>
              <a:gs pos="100000">
                <a:srgbClr val="B1EBFF">
                  <a:alpha val="0"/>
                </a:srgbClr>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 name="Google Shape;17;p34"/>
          <p:cNvSpPr txBox="1">
            <a:spLocks noGrp="1"/>
          </p:cNvSpPr>
          <p:nvPr>
            <p:ph type="body" idx="1"/>
          </p:nvPr>
        </p:nvSpPr>
        <p:spPr>
          <a:xfrm rot="5400000">
            <a:off x="-1399691" y="1917831"/>
            <a:ext cx="3406297" cy="23695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263766"/>
              </a:buClr>
              <a:buSzPts val="1200"/>
              <a:buNone/>
              <a:defRPr sz="1200" b="0" i="0">
                <a:solidFill>
                  <a:srgbClr val="263766"/>
                </a:solidFill>
                <a:latin typeface="Calibri"/>
                <a:ea typeface="Calibri"/>
                <a:cs typeface="Calibri"/>
                <a:sym typeface="Calibri"/>
              </a:defRPr>
            </a:lvl1pPr>
            <a:lvl2pPr marL="914400" lvl="1" indent="-342900" algn="l">
              <a:lnSpc>
                <a:spcPct val="90000"/>
              </a:lnSpc>
              <a:spcBef>
                <a:spcPts val="500"/>
              </a:spcBef>
              <a:spcAft>
                <a:spcPts val="0"/>
              </a:spcAft>
              <a:buClr>
                <a:srgbClr val="263766"/>
              </a:buClr>
              <a:buSzPts val="1800"/>
              <a:buChar char="•"/>
              <a:defRPr/>
            </a:lvl2pPr>
            <a:lvl3pPr marL="1371600" lvl="2" indent="-342900" algn="l">
              <a:lnSpc>
                <a:spcPct val="90000"/>
              </a:lnSpc>
              <a:spcBef>
                <a:spcPts val="500"/>
              </a:spcBef>
              <a:spcAft>
                <a:spcPts val="0"/>
              </a:spcAft>
              <a:buClr>
                <a:srgbClr val="263766"/>
              </a:buClr>
              <a:buSzPts val="1800"/>
              <a:buChar char="•"/>
              <a:defRPr/>
            </a:lvl3pPr>
            <a:lvl4pPr marL="1828800" lvl="3" indent="-342900" algn="l">
              <a:lnSpc>
                <a:spcPct val="90000"/>
              </a:lnSpc>
              <a:spcBef>
                <a:spcPts val="500"/>
              </a:spcBef>
              <a:spcAft>
                <a:spcPts val="0"/>
              </a:spcAft>
              <a:buClr>
                <a:srgbClr val="263766"/>
              </a:buClr>
              <a:buSzPts val="1800"/>
              <a:buChar char="•"/>
              <a:defRPr/>
            </a:lvl4pPr>
            <a:lvl5pPr marL="2286000" lvl="4" indent="-342900" algn="l">
              <a:lnSpc>
                <a:spcPct val="90000"/>
              </a:lnSpc>
              <a:spcBef>
                <a:spcPts val="500"/>
              </a:spcBef>
              <a:spcAft>
                <a:spcPts val="0"/>
              </a:spcAft>
              <a:buClr>
                <a:srgbClr val="26376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8" name="Google Shape;18;p34"/>
          <p:cNvCxnSpPr/>
          <p:nvPr/>
        </p:nvCxnSpPr>
        <p:spPr>
          <a:xfrm>
            <a:off x="591414" y="420684"/>
            <a:ext cx="0" cy="6003363"/>
          </a:xfrm>
          <a:prstGeom prst="straightConnector1">
            <a:avLst/>
          </a:prstGeom>
          <a:noFill/>
          <a:ln w="31750" cap="flat" cmpd="sng">
            <a:solidFill>
              <a:srgbClr val="00A6DE"/>
            </a:solidFill>
            <a:prstDash val="solid"/>
            <a:miter lim="800000"/>
            <a:headEnd type="none" w="sm" len="sm"/>
            <a:tailEnd type="none" w="sm" len="sm"/>
          </a:ln>
        </p:spPr>
      </p:cxnSp>
      <p:sp>
        <p:nvSpPr>
          <p:cNvPr id="19" name="Google Shape;19;p34"/>
          <p:cNvSpPr txBox="1"/>
          <p:nvPr/>
        </p:nvSpPr>
        <p:spPr>
          <a:xfrm>
            <a:off x="27710" y="6151418"/>
            <a:ext cx="540328" cy="2923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fld id="{00000000-1234-1234-1234-123412341234}" type="slidenum">
              <a:rPr lang="en-US" sz="1300" b="0" i="0" u="none" strike="noStrike" cap="none">
                <a:solidFill>
                  <a:srgbClr val="3F3F3F"/>
                </a:solidFill>
                <a:latin typeface="Calibri"/>
                <a:ea typeface="Calibri"/>
                <a:cs typeface="Calibri"/>
                <a:sym typeface="Calibri"/>
              </a:rPr>
              <a:t>‹#›</a:t>
            </a:fld>
            <a:endParaRPr sz="1300" b="0" i="0" u="none" strike="noStrike" cap="none">
              <a:solidFill>
                <a:srgbClr val="3F3F3F"/>
              </a:solidFill>
              <a:latin typeface="Calibri"/>
              <a:ea typeface="Calibri"/>
              <a:cs typeface="Calibri"/>
              <a:sym typeface="Calibri"/>
            </a:endParaRPr>
          </a:p>
        </p:txBody>
      </p:sp>
      <p:sp>
        <p:nvSpPr>
          <p:cNvPr id="20" name="Google Shape;20;p34"/>
          <p:cNvSpPr txBox="1">
            <a:spLocks noGrp="1"/>
          </p:cNvSpPr>
          <p:nvPr>
            <p:ph type="body" idx="2"/>
          </p:nvPr>
        </p:nvSpPr>
        <p:spPr>
          <a:xfrm>
            <a:off x="760895" y="441477"/>
            <a:ext cx="8363227" cy="331304"/>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accent1"/>
              </a:buClr>
              <a:buSzPts val="2500"/>
              <a:buNone/>
              <a:defRPr sz="2500" b="0" i="0">
                <a:solidFill>
                  <a:schemeClr val="accent1"/>
                </a:solidFill>
                <a:latin typeface="Calibri"/>
                <a:ea typeface="Calibri"/>
                <a:cs typeface="Calibri"/>
                <a:sym typeface="Calibri"/>
              </a:defRPr>
            </a:lvl1pPr>
            <a:lvl2pPr marL="914400" lvl="1" indent="-342900" algn="l">
              <a:lnSpc>
                <a:spcPct val="90000"/>
              </a:lnSpc>
              <a:spcBef>
                <a:spcPts val="500"/>
              </a:spcBef>
              <a:spcAft>
                <a:spcPts val="0"/>
              </a:spcAft>
              <a:buClr>
                <a:srgbClr val="263766"/>
              </a:buClr>
              <a:buSzPts val="1800"/>
              <a:buChar char="•"/>
              <a:defRPr/>
            </a:lvl2pPr>
            <a:lvl3pPr marL="1371600" lvl="2" indent="-342900" algn="l">
              <a:lnSpc>
                <a:spcPct val="90000"/>
              </a:lnSpc>
              <a:spcBef>
                <a:spcPts val="500"/>
              </a:spcBef>
              <a:spcAft>
                <a:spcPts val="0"/>
              </a:spcAft>
              <a:buClr>
                <a:srgbClr val="263766"/>
              </a:buClr>
              <a:buSzPts val="1800"/>
              <a:buChar char="•"/>
              <a:defRPr/>
            </a:lvl3pPr>
            <a:lvl4pPr marL="1828800" lvl="3" indent="-342900" algn="l">
              <a:lnSpc>
                <a:spcPct val="90000"/>
              </a:lnSpc>
              <a:spcBef>
                <a:spcPts val="500"/>
              </a:spcBef>
              <a:spcAft>
                <a:spcPts val="0"/>
              </a:spcAft>
              <a:buClr>
                <a:srgbClr val="263766"/>
              </a:buClr>
              <a:buSzPts val="1800"/>
              <a:buChar char="•"/>
              <a:defRPr/>
            </a:lvl4pPr>
            <a:lvl5pPr marL="2286000" lvl="4" indent="-342900" algn="l">
              <a:lnSpc>
                <a:spcPct val="90000"/>
              </a:lnSpc>
              <a:spcBef>
                <a:spcPts val="500"/>
              </a:spcBef>
              <a:spcAft>
                <a:spcPts val="0"/>
              </a:spcAft>
              <a:buClr>
                <a:srgbClr val="26376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1" name="Google Shape;21;p34" descr="Icon&#10;&#10;AI-generated content may be incorrect."/>
          <p:cNvPicPr preferRelativeResize="0"/>
          <p:nvPr/>
        </p:nvPicPr>
        <p:blipFill rotWithShape="1">
          <a:blip r:embed="rId2">
            <a:alphaModFix/>
          </a:blip>
          <a:srcRect l="-4069"/>
          <a:stretch/>
        </p:blipFill>
        <p:spPr>
          <a:xfrm>
            <a:off x="8041558" y="3571567"/>
            <a:ext cx="4150442" cy="3286433"/>
          </a:xfrm>
          <a:prstGeom prst="rect">
            <a:avLst/>
          </a:prstGeom>
          <a:noFill/>
          <a:ln>
            <a:noFill/>
          </a:ln>
        </p:spPr>
      </p:pic>
      <p:sp>
        <p:nvSpPr>
          <p:cNvPr id="22" name="Google Shape;22;p34"/>
          <p:cNvSpPr txBox="1">
            <a:spLocks noGrp="1"/>
          </p:cNvSpPr>
          <p:nvPr>
            <p:ph type="body" idx="3"/>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263766"/>
              </a:buClr>
              <a:buSzPts val="1800"/>
              <a:buChar char="•"/>
              <a:defRPr/>
            </a:lvl1pPr>
            <a:lvl2pPr marL="914400" lvl="1" indent="-342900" algn="l">
              <a:lnSpc>
                <a:spcPct val="90000"/>
              </a:lnSpc>
              <a:spcBef>
                <a:spcPts val="500"/>
              </a:spcBef>
              <a:spcAft>
                <a:spcPts val="0"/>
              </a:spcAft>
              <a:buClr>
                <a:srgbClr val="263766"/>
              </a:buClr>
              <a:buSzPts val="1800"/>
              <a:buChar char="•"/>
              <a:defRPr/>
            </a:lvl2pPr>
            <a:lvl3pPr marL="1371600" lvl="2" indent="-342900" algn="l">
              <a:lnSpc>
                <a:spcPct val="90000"/>
              </a:lnSpc>
              <a:spcBef>
                <a:spcPts val="500"/>
              </a:spcBef>
              <a:spcAft>
                <a:spcPts val="0"/>
              </a:spcAft>
              <a:buClr>
                <a:srgbClr val="263766"/>
              </a:buClr>
              <a:buSzPts val="1800"/>
              <a:buChar char="•"/>
              <a:defRPr/>
            </a:lvl3pPr>
            <a:lvl4pPr marL="1828800" lvl="3" indent="-342900" algn="l">
              <a:lnSpc>
                <a:spcPct val="90000"/>
              </a:lnSpc>
              <a:spcBef>
                <a:spcPts val="500"/>
              </a:spcBef>
              <a:spcAft>
                <a:spcPts val="0"/>
              </a:spcAft>
              <a:buClr>
                <a:srgbClr val="263766"/>
              </a:buClr>
              <a:buSzPts val="1800"/>
              <a:buChar char="•"/>
              <a:defRPr/>
            </a:lvl4pPr>
            <a:lvl5pPr marL="2286000" lvl="4" indent="-342900" algn="l">
              <a:lnSpc>
                <a:spcPct val="90000"/>
              </a:lnSpc>
              <a:spcBef>
                <a:spcPts val="500"/>
              </a:spcBef>
              <a:spcAft>
                <a:spcPts val="0"/>
              </a:spcAft>
              <a:buClr>
                <a:srgbClr val="26376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615195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formation Slide 2">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93C7F3E-2DD2-9E88-E6E0-2E407F89A99C}"/>
              </a:ext>
            </a:extLst>
          </p:cNvPr>
          <p:cNvSpPr/>
          <p:nvPr userDrawn="1"/>
        </p:nvSpPr>
        <p:spPr>
          <a:xfrm>
            <a:off x="0" y="0"/>
            <a:ext cx="12192000" cy="6858000"/>
          </a:xfrm>
          <a:prstGeom prst="rect">
            <a:avLst/>
          </a:prstGeom>
          <a:gradFill>
            <a:gsLst>
              <a:gs pos="68000">
                <a:srgbClr val="B1EBFF">
                  <a:alpha val="0"/>
                </a:srgbClr>
              </a:gs>
              <a:gs pos="0">
                <a:srgbClr val="00B4F0">
                  <a:lumMod val="29000"/>
                  <a:lumOff val="71000"/>
                </a:srgbClr>
              </a:gs>
            </a:gsLst>
            <a:lin ang="14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459C03F7-8E84-4422-5145-E84B7D274E00}"/>
              </a:ext>
            </a:extLst>
          </p:cNvPr>
          <p:cNvSpPr txBox="1"/>
          <p:nvPr userDrawn="1"/>
        </p:nvSpPr>
        <p:spPr>
          <a:xfrm>
            <a:off x="1920789" y="1949367"/>
            <a:ext cx="387041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a:solidFill>
                  <a:srgbClr val="263766"/>
                </a:solidFill>
              </a:rPr>
              <a:t>This template uses the slide master feature, which locks some elements in place in the regular view. To view Masters, click on </a:t>
            </a:r>
            <a:r>
              <a:rPr lang="en-US" sz="1600" b="1">
                <a:solidFill>
                  <a:srgbClr val="263766"/>
                </a:solidFill>
              </a:rPr>
              <a:t>View</a:t>
            </a:r>
            <a:r>
              <a:rPr lang="en-US" sz="1600" b="0">
                <a:solidFill>
                  <a:srgbClr val="263766"/>
                </a:solidFill>
              </a:rPr>
              <a:t> in the </a:t>
            </a:r>
            <a:r>
              <a:rPr lang="en-US" sz="1600" b="1">
                <a:solidFill>
                  <a:srgbClr val="263766"/>
                </a:solidFill>
              </a:rPr>
              <a:t>menu bar. </a:t>
            </a:r>
            <a:endParaRPr lang="en-US" sz="1600" b="0">
              <a:solidFill>
                <a:srgbClr val="263766"/>
              </a:solidFill>
            </a:endParaRPr>
          </a:p>
        </p:txBody>
      </p:sp>
      <p:sp>
        <p:nvSpPr>
          <p:cNvPr id="9" name="TextBox 8">
            <a:extLst>
              <a:ext uri="{FF2B5EF4-FFF2-40B4-BE49-F238E27FC236}">
                <a16:creationId xmlns:a16="http://schemas.microsoft.com/office/drawing/2014/main" id="{32F6FB40-3429-800A-0B3F-82B3CFE8C6EE}"/>
              </a:ext>
            </a:extLst>
          </p:cNvPr>
          <p:cNvSpPr txBox="1"/>
          <p:nvPr userDrawn="1"/>
        </p:nvSpPr>
        <p:spPr>
          <a:xfrm>
            <a:off x="1632690" y="1636217"/>
            <a:ext cx="1030988" cy="307777"/>
          </a:xfrm>
          <a:prstGeom prst="rect">
            <a:avLst/>
          </a:prstGeom>
          <a:noFill/>
        </p:spPr>
        <p:txBody>
          <a:bodyPr wrap="none" rtlCol="0">
            <a:spAutoFit/>
          </a:bodyPr>
          <a:lstStyle/>
          <a:p>
            <a:r>
              <a:rPr lang="en-US" sz="1400" spc="300">
                <a:solidFill>
                  <a:schemeClr val="accent2"/>
                </a:solidFill>
                <a:latin typeface="Arial" panose="020B0604020202020204" pitchFamily="34" charset="0"/>
                <a:cs typeface="Arial" panose="020B0604020202020204" pitchFamily="34" charset="0"/>
              </a:rPr>
              <a:t>STEP 1</a:t>
            </a:r>
          </a:p>
        </p:txBody>
      </p:sp>
      <p:cxnSp>
        <p:nvCxnSpPr>
          <p:cNvPr id="12" name="Straight Connector 11">
            <a:extLst>
              <a:ext uri="{FF2B5EF4-FFF2-40B4-BE49-F238E27FC236}">
                <a16:creationId xmlns:a16="http://schemas.microsoft.com/office/drawing/2014/main" id="{1AAA474B-967B-12F0-DAE2-FB01A437ED51}"/>
              </a:ext>
            </a:extLst>
          </p:cNvPr>
          <p:cNvCxnSpPr>
            <a:cxnSpLocks/>
          </p:cNvCxnSpPr>
          <p:nvPr userDrawn="1"/>
        </p:nvCxnSpPr>
        <p:spPr>
          <a:xfrm>
            <a:off x="1783002" y="2024524"/>
            <a:ext cx="0" cy="904414"/>
          </a:xfrm>
          <a:prstGeom prst="line">
            <a:avLst/>
          </a:prstGeom>
          <a:ln w="50800">
            <a:solidFill>
              <a:srgbClr val="00B4F0"/>
            </a:solidFill>
          </a:ln>
        </p:spPr>
        <p:style>
          <a:lnRef idx="2">
            <a:schemeClr val="accent1"/>
          </a:lnRef>
          <a:fillRef idx="0">
            <a:schemeClr val="accent1"/>
          </a:fillRef>
          <a:effectRef idx="1">
            <a:schemeClr val="accent1"/>
          </a:effectRef>
          <a:fontRef idx="minor">
            <a:schemeClr val="tx1"/>
          </a:fontRef>
        </p:style>
      </p:cxnSp>
      <p:pic>
        <p:nvPicPr>
          <p:cNvPr id="37" name="Picture 36" descr="A picture containing text, parking, meter, outdoor&#10;&#10;AI-generated content may be incorrect.">
            <a:extLst>
              <a:ext uri="{FF2B5EF4-FFF2-40B4-BE49-F238E27FC236}">
                <a16:creationId xmlns:a16="http://schemas.microsoft.com/office/drawing/2014/main" id="{7D1AD34D-AB2F-C74F-022D-64AEAC2B8355}"/>
              </a:ext>
            </a:extLst>
          </p:cNvPr>
          <p:cNvPicPr>
            <a:picLocks noChangeAspect="1"/>
          </p:cNvPicPr>
          <p:nvPr userDrawn="1"/>
        </p:nvPicPr>
        <p:blipFill>
          <a:blip r:embed="rId2" cstate="screen">
            <a:extLst>
              <a:ext uri="{28A0092B-C50C-407E-A947-70E740481C1C}">
                <a14:useLocalDpi xmlns:a14="http://schemas.microsoft.com/office/drawing/2010/main"/>
              </a:ext>
            </a:extLst>
          </a:blip>
          <a:srcRect b="3088"/>
          <a:stretch/>
        </p:blipFill>
        <p:spPr>
          <a:xfrm>
            <a:off x="9012295" y="899553"/>
            <a:ext cx="1711608" cy="4766461"/>
          </a:xfrm>
          <a:prstGeom prst="rect">
            <a:avLst/>
          </a:prstGeom>
        </p:spPr>
      </p:pic>
      <p:sp>
        <p:nvSpPr>
          <p:cNvPr id="2" name="TextBox 1">
            <a:extLst>
              <a:ext uri="{FF2B5EF4-FFF2-40B4-BE49-F238E27FC236}">
                <a16:creationId xmlns:a16="http://schemas.microsoft.com/office/drawing/2014/main" id="{041BAC75-38F4-91D0-221E-DAE84875B35E}"/>
              </a:ext>
            </a:extLst>
          </p:cNvPr>
          <p:cNvSpPr txBox="1"/>
          <p:nvPr userDrawn="1"/>
        </p:nvSpPr>
        <p:spPr>
          <a:xfrm>
            <a:off x="381551" y="448223"/>
            <a:ext cx="3970751"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i="0">
                <a:solidFill>
                  <a:srgbClr val="263766"/>
                </a:solidFill>
                <a:effectLst/>
                <a:latin typeface="Arial" panose="020B0604020202020204" pitchFamily="34" charset="0"/>
                <a:cs typeface="Arial" panose="020B0604020202020204" pitchFamily="34" charset="0"/>
              </a:rPr>
              <a:t>Slide Masters</a:t>
            </a:r>
          </a:p>
        </p:txBody>
      </p:sp>
      <p:sp>
        <p:nvSpPr>
          <p:cNvPr id="3" name="TextBox 2">
            <a:extLst>
              <a:ext uri="{FF2B5EF4-FFF2-40B4-BE49-F238E27FC236}">
                <a16:creationId xmlns:a16="http://schemas.microsoft.com/office/drawing/2014/main" id="{AAC05F76-9B85-69CD-C040-C0DE9B474356}"/>
              </a:ext>
            </a:extLst>
          </p:cNvPr>
          <p:cNvSpPr txBox="1"/>
          <p:nvPr userDrawn="1"/>
        </p:nvSpPr>
        <p:spPr>
          <a:xfrm>
            <a:off x="381551" y="271463"/>
            <a:ext cx="475773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0">
                <a:solidFill>
                  <a:schemeClr val="accent2"/>
                </a:solidFill>
                <a:effectLst/>
                <a:latin typeface="Arial" panose="020B0604020202020204" pitchFamily="34" charset="0"/>
              </a:rPr>
              <a:t>INSTRUCTIONS</a:t>
            </a:r>
          </a:p>
        </p:txBody>
      </p:sp>
      <p:sp>
        <p:nvSpPr>
          <p:cNvPr id="6" name="TextBox 5">
            <a:extLst>
              <a:ext uri="{FF2B5EF4-FFF2-40B4-BE49-F238E27FC236}">
                <a16:creationId xmlns:a16="http://schemas.microsoft.com/office/drawing/2014/main" id="{04435AFB-35D6-B6D7-1C91-86209B7B27E6}"/>
              </a:ext>
            </a:extLst>
          </p:cNvPr>
          <p:cNvSpPr txBox="1"/>
          <p:nvPr userDrawn="1"/>
        </p:nvSpPr>
        <p:spPr>
          <a:xfrm>
            <a:off x="1920789" y="3548218"/>
            <a:ext cx="34978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263766"/>
                </a:solidFill>
                <a:effectLst/>
                <a:latin typeface="Arial" panose="020B0604020202020204" pitchFamily="34" charset="0"/>
              </a:rPr>
              <a:t>Next, click on the </a:t>
            </a:r>
            <a:r>
              <a:rPr lang="en-US" sz="1600" b="1">
                <a:solidFill>
                  <a:srgbClr val="263766"/>
                </a:solidFill>
                <a:effectLst/>
                <a:latin typeface="Arial" panose="020B0604020202020204" pitchFamily="34" charset="0"/>
              </a:rPr>
              <a:t>Slide Master button </a:t>
            </a:r>
            <a:r>
              <a:rPr lang="en-US" sz="1600">
                <a:solidFill>
                  <a:srgbClr val="263766"/>
                </a:solidFill>
                <a:effectLst/>
                <a:latin typeface="Arial" panose="020B0604020202020204" pitchFamily="34" charset="0"/>
              </a:rPr>
              <a:t>to move/edit/delete elements that are on that chosen slide. </a:t>
            </a:r>
          </a:p>
        </p:txBody>
      </p:sp>
      <p:sp>
        <p:nvSpPr>
          <p:cNvPr id="7" name="TextBox 6">
            <a:extLst>
              <a:ext uri="{FF2B5EF4-FFF2-40B4-BE49-F238E27FC236}">
                <a16:creationId xmlns:a16="http://schemas.microsoft.com/office/drawing/2014/main" id="{92E14B29-CA6C-DB5C-AB70-E96A3A96B81A}"/>
              </a:ext>
            </a:extLst>
          </p:cNvPr>
          <p:cNvSpPr txBox="1"/>
          <p:nvPr userDrawn="1"/>
        </p:nvSpPr>
        <p:spPr>
          <a:xfrm>
            <a:off x="1632690" y="3235068"/>
            <a:ext cx="1030988" cy="307777"/>
          </a:xfrm>
          <a:prstGeom prst="rect">
            <a:avLst/>
          </a:prstGeom>
          <a:noFill/>
        </p:spPr>
        <p:txBody>
          <a:bodyPr wrap="none" rtlCol="0">
            <a:spAutoFit/>
          </a:bodyPr>
          <a:lstStyle/>
          <a:p>
            <a:r>
              <a:rPr lang="en-US" sz="1400" spc="300">
                <a:solidFill>
                  <a:schemeClr val="accent2"/>
                </a:solidFill>
                <a:latin typeface="Arial" panose="020B0604020202020204" pitchFamily="34" charset="0"/>
                <a:cs typeface="Arial" panose="020B0604020202020204" pitchFamily="34" charset="0"/>
              </a:rPr>
              <a:t>STEP 2</a:t>
            </a:r>
          </a:p>
        </p:txBody>
      </p:sp>
      <p:cxnSp>
        <p:nvCxnSpPr>
          <p:cNvPr id="8" name="Straight Connector 7">
            <a:extLst>
              <a:ext uri="{FF2B5EF4-FFF2-40B4-BE49-F238E27FC236}">
                <a16:creationId xmlns:a16="http://schemas.microsoft.com/office/drawing/2014/main" id="{B3A5FB08-6980-E54B-E5DB-34EFC4F8C48C}"/>
              </a:ext>
            </a:extLst>
          </p:cNvPr>
          <p:cNvCxnSpPr>
            <a:cxnSpLocks/>
          </p:cNvCxnSpPr>
          <p:nvPr userDrawn="1"/>
        </p:nvCxnSpPr>
        <p:spPr>
          <a:xfrm>
            <a:off x="1783002" y="3623375"/>
            <a:ext cx="0" cy="653506"/>
          </a:xfrm>
          <a:prstGeom prst="line">
            <a:avLst/>
          </a:prstGeom>
          <a:ln w="50800">
            <a:solidFill>
              <a:srgbClr val="00B4F0"/>
            </a:solidFill>
          </a:ln>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0FBEC63B-FF09-F76C-39FB-BC661C9FBFCF}"/>
              </a:ext>
            </a:extLst>
          </p:cNvPr>
          <p:cNvSpPr txBox="1"/>
          <p:nvPr userDrawn="1"/>
        </p:nvSpPr>
        <p:spPr>
          <a:xfrm>
            <a:off x="1920790" y="4914900"/>
            <a:ext cx="296553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a:solidFill>
                  <a:srgbClr val="263766"/>
                </a:solidFill>
                <a:effectLst/>
                <a:latin typeface="Arial" panose="020B0604020202020204" pitchFamily="34" charset="0"/>
              </a:rPr>
              <a:t>Once done in Masters, click on the </a:t>
            </a:r>
            <a:r>
              <a:rPr lang="en-US" sz="1600" b="1">
                <a:solidFill>
                  <a:srgbClr val="263766"/>
                </a:solidFill>
                <a:effectLst/>
                <a:latin typeface="Arial" panose="020B0604020202020204" pitchFamily="34" charset="0"/>
              </a:rPr>
              <a:t>Close Master </a:t>
            </a:r>
            <a:r>
              <a:rPr lang="en-US" sz="1600">
                <a:solidFill>
                  <a:srgbClr val="263766"/>
                </a:solidFill>
                <a:effectLst/>
                <a:latin typeface="Arial" panose="020B0604020202020204" pitchFamily="34" charset="0"/>
              </a:rPr>
              <a:t>button. </a:t>
            </a:r>
          </a:p>
        </p:txBody>
      </p:sp>
      <p:sp>
        <p:nvSpPr>
          <p:cNvPr id="5" name="TextBox 4">
            <a:extLst>
              <a:ext uri="{FF2B5EF4-FFF2-40B4-BE49-F238E27FC236}">
                <a16:creationId xmlns:a16="http://schemas.microsoft.com/office/drawing/2014/main" id="{610AC864-CAB3-9F39-B9CF-CA5F786E42DE}"/>
              </a:ext>
            </a:extLst>
          </p:cNvPr>
          <p:cNvSpPr txBox="1"/>
          <p:nvPr userDrawn="1"/>
        </p:nvSpPr>
        <p:spPr>
          <a:xfrm>
            <a:off x="1632690" y="4601750"/>
            <a:ext cx="1030988" cy="307777"/>
          </a:xfrm>
          <a:prstGeom prst="rect">
            <a:avLst/>
          </a:prstGeom>
          <a:noFill/>
        </p:spPr>
        <p:txBody>
          <a:bodyPr wrap="none" rtlCol="0">
            <a:spAutoFit/>
          </a:bodyPr>
          <a:lstStyle/>
          <a:p>
            <a:r>
              <a:rPr lang="en-US" sz="1400" spc="300">
                <a:solidFill>
                  <a:schemeClr val="accent2"/>
                </a:solidFill>
                <a:latin typeface="Arial" panose="020B0604020202020204" pitchFamily="34" charset="0"/>
                <a:cs typeface="Arial" panose="020B0604020202020204" pitchFamily="34" charset="0"/>
              </a:rPr>
              <a:t>STEP 3</a:t>
            </a:r>
          </a:p>
        </p:txBody>
      </p:sp>
      <p:cxnSp>
        <p:nvCxnSpPr>
          <p:cNvPr id="10" name="Straight Connector 9">
            <a:extLst>
              <a:ext uri="{FF2B5EF4-FFF2-40B4-BE49-F238E27FC236}">
                <a16:creationId xmlns:a16="http://schemas.microsoft.com/office/drawing/2014/main" id="{9612BC49-6C00-2190-6102-39FCC16078C5}"/>
              </a:ext>
            </a:extLst>
          </p:cNvPr>
          <p:cNvCxnSpPr>
            <a:cxnSpLocks/>
          </p:cNvCxnSpPr>
          <p:nvPr userDrawn="1"/>
        </p:nvCxnSpPr>
        <p:spPr>
          <a:xfrm>
            <a:off x="1783002" y="4990057"/>
            <a:ext cx="0" cy="424906"/>
          </a:xfrm>
          <a:prstGeom prst="line">
            <a:avLst/>
          </a:prstGeom>
          <a:ln w="50800">
            <a:solidFill>
              <a:srgbClr val="00B4F0"/>
            </a:solidFill>
          </a:ln>
        </p:spPr>
        <p:style>
          <a:lnRef idx="2">
            <a:schemeClr val="accent1"/>
          </a:lnRef>
          <a:fillRef idx="0">
            <a:schemeClr val="accent1"/>
          </a:fillRef>
          <a:effectRef idx="1">
            <a:schemeClr val="accent1"/>
          </a:effectRef>
          <a:fontRef idx="minor">
            <a:schemeClr val="tx1"/>
          </a:fontRef>
        </p:style>
      </p:cxnSp>
      <p:grpSp>
        <p:nvGrpSpPr>
          <p:cNvPr id="25" name="Group 24">
            <a:extLst>
              <a:ext uri="{FF2B5EF4-FFF2-40B4-BE49-F238E27FC236}">
                <a16:creationId xmlns:a16="http://schemas.microsoft.com/office/drawing/2014/main" id="{6807025B-F853-3FDD-F149-C2FCD4BF145F}"/>
              </a:ext>
            </a:extLst>
          </p:cNvPr>
          <p:cNvGrpSpPr/>
          <p:nvPr userDrawn="1"/>
        </p:nvGrpSpPr>
        <p:grpSpPr>
          <a:xfrm>
            <a:off x="6029653" y="1835841"/>
            <a:ext cx="3165235" cy="393193"/>
            <a:chOff x="6275226" y="1343349"/>
            <a:chExt cx="2655495" cy="330065"/>
          </a:xfrm>
        </p:grpSpPr>
        <p:pic>
          <p:nvPicPr>
            <p:cNvPr id="22" name="Picture 21" descr="Text&#10;&#10;AI-generated content may be incorrect.">
              <a:extLst>
                <a:ext uri="{FF2B5EF4-FFF2-40B4-BE49-F238E27FC236}">
                  <a16:creationId xmlns:a16="http://schemas.microsoft.com/office/drawing/2014/main" id="{310DF3A1-FB93-0D2F-9F86-7BC3784C6DAC}"/>
                </a:ext>
              </a:extLst>
            </p:cNvPr>
            <p:cNvPicPr>
              <a:picLocks noChangeAspect="1"/>
            </p:cNvPicPr>
            <p:nvPr userDrawn="1"/>
          </p:nvPicPr>
          <p:blipFill>
            <a:blip r:embed="rId3"/>
            <a:stretch>
              <a:fillRect/>
            </a:stretch>
          </p:blipFill>
          <p:spPr>
            <a:xfrm>
              <a:off x="6275226" y="1343350"/>
              <a:ext cx="2653713" cy="330064"/>
            </a:xfrm>
            <a:prstGeom prst="rect">
              <a:avLst/>
            </a:prstGeom>
          </p:spPr>
        </p:pic>
        <p:sp>
          <p:nvSpPr>
            <p:cNvPr id="24" name="Rectangle 23">
              <a:extLst>
                <a:ext uri="{FF2B5EF4-FFF2-40B4-BE49-F238E27FC236}">
                  <a16:creationId xmlns:a16="http://schemas.microsoft.com/office/drawing/2014/main" id="{7B82B4DF-0B48-C8DC-D13C-1005797636D7}"/>
                </a:ext>
              </a:extLst>
            </p:cNvPr>
            <p:cNvSpPr/>
            <p:nvPr userDrawn="1"/>
          </p:nvSpPr>
          <p:spPr>
            <a:xfrm>
              <a:off x="8099701" y="1343349"/>
              <a:ext cx="831020" cy="330064"/>
            </a:xfrm>
            <a:prstGeom prst="rect">
              <a:avLst/>
            </a:prstGeom>
            <a:solidFill>
              <a:srgbClr val="C85C2C">
                <a:alpha val="596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0" name="Group 29">
            <a:extLst>
              <a:ext uri="{FF2B5EF4-FFF2-40B4-BE49-F238E27FC236}">
                <a16:creationId xmlns:a16="http://schemas.microsoft.com/office/drawing/2014/main" id="{F4F61933-9680-8C8B-FBF3-0B8A27770B31}"/>
              </a:ext>
            </a:extLst>
          </p:cNvPr>
          <p:cNvGrpSpPr/>
          <p:nvPr userDrawn="1"/>
        </p:nvGrpSpPr>
        <p:grpSpPr>
          <a:xfrm>
            <a:off x="6058818" y="2524479"/>
            <a:ext cx="3154680" cy="1504871"/>
            <a:chOff x="5798192" y="2365453"/>
            <a:chExt cx="3154680" cy="1504871"/>
          </a:xfrm>
        </p:grpSpPr>
        <p:pic>
          <p:nvPicPr>
            <p:cNvPr id="28" name="Picture 27" descr="Graphical user interface&#10;&#10;AI-generated content may be incorrect.">
              <a:extLst>
                <a:ext uri="{FF2B5EF4-FFF2-40B4-BE49-F238E27FC236}">
                  <a16:creationId xmlns:a16="http://schemas.microsoft.com/office/drawing/2014/main" id="{6927E0E3-286A-3B9F-EE5F-A554FAF04E65}"/>
                </a:ext>
              </a:extLst>
            </p:cNvPr>
            <p:cNvPicPr>
              <a:picLocks noChangeAspect="1"/>
            </p:cNvPicPr>
            <p:nvPr userDrawn="1"/>
          </p:nvPicPr>
          <p:blipFill>
            <a:blip r:embed="rId4"/>
            <a:srcRect l="4556" r="1553"/>
            <a:stretch>
              <a:fillRect/>
            </a:stretch>
          </p:blipFill>
          <p:spPr>
            <a:xfrm>
              <a:off x="5798192" y="2365453"/>
              <a:ext cx="3154680" cy="1504164"/>
            </a:xfrm>
            <a:prstGeom prst="rect">
              <a:avLst/>
            </a:prstGeom>
          </p:spPr>
        </p:pic>
        <p:sp>
          <p:nvSpPr>
            <p:cNvPr id="29" name="Rectangle 28">
              <a:extLst>
                <a:ext uri="{FF2B5EF4-FFF2-40B4-BE49-F238E27FC236}">
                  <a16:creationId xmlns:a16="http://schemas.microsoft.com/office/drawing/2014/main" id="{3F0221E2-83B1-1381-F376-2DF0EA75B89D}"/>
                </a:ext>
              </a:extLst>
            </p:cNvPr>
            <p:cNvSpPr/>
            <p:nvPr userDrawn="1"/>
          </p:nvSpPr>
          <p:spPr>
            <a:xfrm>
              <a:off x="7048499" y="2367445"/>
              <a:ext cx="961837" cy="1502879"/>
            </a:xfrm>
            <a:prstGeom prst="rect">
              <a:avLst/>
            </a:prstGeom>
            <a:solidFill>
              <a:srgbClr val="C85C2C">
                <a:alpha val="596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 name="Group 31">
            <a:extLst>
              <a:ext uri="{FF2B5EF4-FFF2-40B4-BE49-F238E27FC236}">
                <a16:creationId xmlns:a16="http://schemas.microsoft.com/office/drawing/2014/main" id="{5D61212A-0812-0FBD-DFF1-3BE2EA4FB6C1}"/>
              </a:ext>
            </a:extLst>
          </p:cNvPr>
          <p:cNvGrpSpPr/>
          <p:nvPr userDrawn="1"/>
        </p:nvGrpSpPr>
        <p:grpSpPr>
          <a:xfrm>
            <a:off x="7271303" y="4333949"/>
            <a:ext cx="1033393" cy="1284974"/>
            <a:chOff x="7010677" y="4347200"/>
            <a:chExt cx="1033393" cy="1284974"/>
          </a:xfrm>
        </p:grpSpPr>
        <p:pic>
          <p:nvPicPr>
            <p:cNvPr id="15" name="Picture 14" descr="Icon&#10;&#10;AI-generated content may be incorrect.">
              <a:extLst>
                <a:ext uri="{FF2B5EF4-FFF2-40B4-BE49-F238E27FC236}">
                  <a16:creationId xmlns:a16="http://schemas.microsoft.com/office/drawing/2014/main" id="{894E754B-B4EA-CDCA-D849-C8DC2AB13262}"/>
                </a:ext>
              </a:extLst>
            </p:cNvPr>
            <p:cNvPicPr>
              <a:picLocks noChangeAspect="1"/>
            </p:cNvPicPr>
            <p:nvPr userDrawn="1"/>
          </p:nvPicPr>
          <p:blipFill>
            <a:blip r:embed="rId5"/>
            <a:stretch>
              <a:fillRect/>
            </a:stretch>
          </p:blipFill>
          <p:spPr>
            <a:xfrm>
              <a:off x="7010677" y="4347200"/>
              <a:ext cx="1020390" cy="1284284"/>
            </a:xfrm>
            <a:prstGeom prst="rect">
              <a:avLst/>
            </a:prstGeom>
          </p:spPr>
        </p:pic>
        <p:sp>
          <p:nvSpPr>
            <p:cNvPr id="31" name="Rectangle 30">
              <a:extLst>
                <a:ext uri="{FF2B5EF4-FFF2-40B4-BE49-F238E27FC236}">
                  <a16:creationId xmlns:a16="http://schemas.microsoft.com/office/drawing/2014/main" id="{87C90E2F-B48C-751F-D840-050866B68702}"/>
                </a:ext>
              </a:extLst>
            </p:cNvPr>
            <p:cNvSpPr/>
            <p:nvPr userDrawn="1"/>
          </p:nvSpPr>
          <p:spPr>
            <a:xfrm>
              <a:off x="7015369" y="4348645"/>
              <a:ext cx="1028701" cy="1283529"/>
            </a:xfrm>
            <a:prstGeom prst="rect">
              <a:avLst/>
            </a:prstGeom>
            <a:solidFill>
              <a:srgbClr val="C85C2C">
                <a:alpha val="596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1AD95D3D-7842-5404-D846-F6817FEA2B87}"/>
              </a:ext>
            </a:extLst>
          </p:cNvPr>
          <p:cNvSpPr/>
          <p:nvPr userDrawn="1"/>
        </p:nvSpPr>
        <p:spPr>
          <a:xfrm>
            <a:off x="5791201" y="5918200"/>
            <a:ext cx="6400800" cy="609600"/>
          </a:xfrm>
          <a:prstGeom prst="rect">
            <a:avLst/>
          </a:prstGeom>
          <a:gradFill>
            <a:gsLst>
              <a:gs pos="3000">
                <a:schemeClr val="bg1">
                  <a:alpha val="0"/>
                </a:schemeClr>
              </a:gs>
              <a:gs pos="16000">
                <a:srgbClr val="0064AE"/>
              </a:gs>
              <a:gs pos="89000">
                <a:srgbClr val="744197"/>
              </a:gs>
            </a:gsLst>
            <a:lin ang="0" scaled="0"/>
          </a:gradFill>
          <a:ln w="66675">
            <a:gradFill>
              <a:gsLst>
                <a:gs pos="14000">
                  <a:schemeClr val="bg1">
                    <a:alpha val="0"/>
                  </a:schemeClr>
                </a:gs>
                <a:gs pos="32000">
                  <a:srgbClr val="00B4F0">
                    <a:alpha val="71528"/>
                  </a:srgbClr>
                </a:gs>
                <a:gs pos="56000">
                  <a:srgbClr val="0064AE"/>
                </a:gs>
                <a:gs pos="89000">
                  <a:srgbClr val="744197"/>
                </a:gs>
              </a:gsLst>
              <a:lin ang="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A97CFD1-0315-30EB-20D0-46D1562949F4}"/>
              </a:ext>
            </a:extLst>
          </p:cNvPr>
          <p:cNvSpPr txBox="1"/>
          <p:nvPr userDrawn="1"/>
        </p:nvSpPr>
        <p:spPr>
          <a:xfrm>
            <a:off x="6466562" y="6017779"/>
            <a:ext cx="5470742" cy="369332"/>
          </a:xfrm>
          <a:prstGeom prst="rect">
            <a:avLst/>
          </a:prstGeom>
          <a:noFill/>
        </p:spPr>
        <p:txBody>
          <a:bodyPr wrap="square" rtlCol="0">
            <a:spAutoFit/>
          </a:bodyPr>
          <a:lstStyle/>
          <a:p>
            <a:r>
              <a:rPr lang="en-US" sz="1800" b="1">
                <a:solidFill>
                  <a:schemeClr val="bg1"/>
                </a:solidFill>
                <a:effectLst/>
                <a:latin typeface="Arial" panose="020B0604020202020204" pitchFamily="34" charset="0"/>
              </a:rPr>
              <a:t>Delete this informational slide when not needed </a:t>
            </a:r>
            <a:endParaRPr lang="en-US" sz="180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2901054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formation Slide 3">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B2C442-840A-9498-0B7F-68B85C4B8A0B}"/>
              </a:ext>
            </a:extLst>
          </p:cNvPr>
          <p:cNvSpPr/>
          <p:nvPr userDrawn="1"/>
        </p:nvSpPr>
        <p:spPr>
          <a:xfrm>
            <a:off x="25390" y="0"/>
            <a:ext cx="12192000" cy="6858000"/>
          </a:xfrm>
          <a:prstGeom prst="rect">
            <a:avLst/>
          </a:prstGeom>
          <a:gradFill>
            <a:gsLst>
              <a:gs pos="67000">
                <a:srgbClr val="B1EBFF">
                  <a:alpha val="0"/>
                </a:srgbClr>
              </a:gs>
              <a:gs pos="0">
                <a:srgbClr val="00B4F0">
                  <a:lumMod val="29000"/>
                  <a:lumOff val="71000"/>
                </a:srgbClr>
              </a:gs>
            </a:gsLst>
            <a:lin ang="14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3C56AA5-B111-A9BD-75E8-50B5A7E86242}"/>
              </a:ext>
            </a:extLst>
          </p:cNvPr>
          <p:cNvSpPr txBox="1"/>
          <p:nvPr userDrawn="1"/>
        </p:nvSpPr>
        <p:spPr>
          <a:xfrm>
            <a:off x="1064715" y="1801857"/>
            <a:ext cx="1853850" cy="2349361"/>
          </a:xfrm>
          <a:prstGeom prst="rect">
            <a:avLst/>
          </a:prstGeom>
          <a:noFill/>
        </p:spPr>
        <p:txBody>
          <a:bodyPr wrap="square" rtlCol="0">
            <a:spAutoFit/>
          </a:bodyPr>
          <a:lstStyle/>
          <a:p>
            <a:pPr>
              <a:lnSpc>
                <a:spcPts val="1820"/>
              </a:lnSpc>
              <a:buNone/>
            </a:pPr>
            <a:r>
              <a:rPr lang="en-US" sz="1600">
                <a:solidFill>
                  <a:srgbClr val="263766"/>
                </a:solidFill>
                <a:effectLst/>
                <a:latin typeface="Arial" panose="020B0604020202020204" pitchFamily="34" charset="0"/>
              </a:rPr>
              <a:t>Right click on the background and click </a:t>
            </a:r>
            <a:r>
              <a:rPr lang="en-US" sz="1600" b="1">
                <a:solidFill>
                  <a:srgbClr val="263766"/>
                </a:solidFill>
                <a:effectLst/>
                <a:latin typeface="Arial" panose="020B0604020202020204" pitchFamily="34" charset="0"/>
              </a:rPr>
              <a:t>Format Background. </a:t>
            </a:r>
            <a:endParaRPr lang="en-US" sz="1600">
              <a:solidFill>
                <a:srgbClr val="263766"/>
              </a:solidFill>
              <a:effectLst/>
              <a:latin typeface="Arial" panose="020B0604020202020204" pitchFamily="34" charset="0"/>
            </a:endParaRPr>
          </a:p>
          <a:p>
            <a:pPr>
              <a:lnSpc>
                <a:spcPts val="1820"/>
              </a:lnSpc>
              <a:spcBef>
                <a:spcPts val="1350"/>
              </a:spcBef>
            </a:pPr>
            <a:r>
              <a:rPr lang="en-US" sz="1600">
                <a:solidFill>
                  <a:srgbClr val="263766"/>
                </a:solidFill>
                <a:effectLst/>
                <a:latin typeface="Arial" panose="020B0604020202020204" pitchFamily="34" charset="0"/>
              </a:rPr>
              <a:t>You can also click </a:t>
            </a:r>
            <a:r>
              <a:rPr lang="en-US" sz="1600" b="1">
                <a:solidFill>
                  <a:srgbClr val="263766"/>
                </a:solidFill>
                <a:effectLst/>
                <a:latin typeface="Arial" panose="020B0604020202020204" pitchFamily="34" charset="0"/>
              </a:rPr>
              <a:t>Design</a:t>
            </a:r>
            <a:r>
              <a:rPr lang="en-US" sz="1600">
                <a:solidFill>
                  <a:srgbClr val="263766"/>
                </a:solidFill>
                <a:effectLst/>
                <a:latin typeface="Arial" panose="020B0604020202020204" pitchFamily="34" charset="0"/>
              </a:rPr>
              <a:t> on the </a:t>
            </a:r>
            <a:r>
              <a:rPr lang="en-US" sz="1600" b="1">
                <a:solidFill>
                  <a:srgbClr val="263766"/>
                </a:solidFill>
                <a:effectLst/>
                <a:latin typeface="Arial" panose="020B0604020202020204" pitchFamily="34" charset="0"/>
              </a:rPr>
              <a:t>menu bar</a:t>
            </a:r>
            <a:r>
              <a:rPr lang="en-US" sz="1600">
                <a:solidFill>
                  <a:srgbClr val="263766"/>
                </a:solidFill>
                <a:effectLst/>
                <a:latin typeface="Arial" panose="020B0604020202020204" pitchFamily="34" charset="0"/>
              </a:rPr>
              <a:t> and click </a:t>
            </a:r>
            <a:r>
              <a:rPr lang="en-US" sz="1600" b="1">
                <a:solidFill>
                  <a:srgbClr val="263766"/>
                </a:solidFill>
                <a:effectLst/>
                <a:latin typeface="Arial" panose="020B0604020202020204" pitchFamily="34" charset="0"/>
              </a:rPr>
              <a:t>Format Background. </a:t>
            </a:r>
            <a:endParaRPr lang="en-US" sz="1600">
              <a:solidFill>
                <a:srgbClr val="263766"/>
              </a:solidFill>
              <a:effectLst/>
              <a:latin typeface="Arial" panose="020B0604020202020204" pitchFamily="34" charset="0"/>
            </a:endParaRPr>
          </a:p>
        </p:txBody>
      </p:sp>
      <p:cxnSp>
        <p:nvCxnSpPr>
          <p:cNvPr id="16" name="Straight Connector 15">
            <a:extLst>
              <a:ext uri="{FF2B5EF4-FFF2-40B4-BE49-F238E27FC236}">
                <a16:creationId xmlns:a16="http://schemas.microsoft.com/office/drawing/2014/main" id="{F5BBB8BF-2CF5-ECF4-4DBF-6618BDDEC70C}"/>
              </a:ext>
            </a:extLst>
          </p:cNvPr>
          <p:cNvCxnSpPr>
            <a:cxnSpLocks/>
          </p:cNvCxnSpPr>
          <p:nvPr userDrawn="1"/>
        </p:nvCxnSpPr>
        <p:spPr>
          <a:xfrm>
            <a:off x="939452" y="1877014"/>
            <a:ext cx="0" cy="2165289"/>
          </a:xfrm>
          <a:prstGeom prst="line">
            <a:avLst/>
          </a:prstGeom>
          <a:ln w="50800">
            <a:solidFill>
              <a:srgbClr val="00B4F0"/>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AF565AF2-0459-10BD-6AB5-283DB61A4A49}"/>
              </a:ext>
            </a:extLst>
          </p:cNvPr>
          <p:cNvSpPr txBox="1"/>
          <p:nvPr userDrawn="1"/>
        </p:nvSpPr>
        <p:spPr>
          <a:xfrm>
            <a:off x="790982" y="1451129"/>
            <a:ext cx="1030988" cy="307777"/>
          </a:xfrm>
          <a:prstGeom prst="rect">
            <a:avLst/>
          </a:prstGeom>
          <a:noFill/>
        </p:spPr>
        <p:txBody>
          <a:bodyPr wrap="none" rtlCol="0">
            <a:spAutoFit/>
          </a:bodyPr>
          <a:lstStyle/>
          <a:p>
            <a:r>
              <a:rPr lang="en-US" sz="1400" spc="300">
                <a:solidFill>
                  <a:schemeClr val="accent2"/>
                </a:solidFill>
                <a:latin typeface="Arial" panose="020B0604020202020204" pitchFamily="34" charset="0"/>
                <a:cs typeface="Arial" panose="020B0604020202020204" pitchFamily="34" charset="0"/>
              </a:rPr>
              <a:t>STEP 1</a:t>
            </a:r>
          </a:p>
        </p:txBody>
      </p:sp>
      <p:sp>
        <p:nvSpPr>
          <p:cNvPr id="29" name="TextBox 28">
            <a:extLst>
              <a:ext uri="{FF2B5EF4-FFF2-40B4-BE49-F238E27FC236}">
                <a16:creationId xmlns:a16="http://schemas.microsoft.com/office/drawing/2014/main" id="{744A6CC1-9BAC-0444-9B4A-72493450BFB7}"/>
              </a:ext>
            </a:extLst>
          </p:cNvPr>
          <p:cNvSpPr txBox="1"/>
          <p:nvPr userDrawn="1"/>
        </p:nvSpPr>
        <p:spPr>
          <a:xfrm>
            <a:off x="5968652" y="1451129"/>
            <a:ext cx="1030988" cy="307777"/>
          </a:xfrm>
          <a:prstGeom prst="rect">
            <a:avLst/>
          </a:prstGeom>
          <a:noFill/>
        </p:spPr>
        <p:txBody>
          <a:bodyPr wrap="none" rtlCol="0">
            <a:spAutoFit/>
          </a:bodyPr>
          <a:lstStyle/>
          <a:p>
            <a:r>
              <a:rPr lang="en-US" sz="1400" spc="300">
                <a:solidFill>
                  <a:schemeClr val="accent2"/>
                </a:solidFill>
                <a:latin typeface="Arial" panose="020B0604020202020204" pitchFamily="34" charset="0"/>
                <a:cs typeface="Arial" panose="020B0604020202020204" pitchFamily="34" charset="0"/>
              </a:rPr>
              <a:t>STEP 2</a:t>
            </a:r>
          </a:p>
        </p:txBody>
      </p:sp>
      <p:sp>
        <p:nvSpPr>
          <p:cNvPr id="30" name="TextBox 29">
            <a:extLst>
              <a:ext uri="{FF2B5EF4-FFF2-40B4-BE49-F238E27FC236}">
                <a16:creationId xmlns:a16="http://schemas.microsoft.com/office/drawing/2014/main" id="{32CCCFD1-8C1C-6D32-42FD-C88614511619}"/>
              </a:ext>
            </a:extLst>
          </p:cNvPr>
          <p:cNvSpPr txBox="1"/>
          <p:nvPr userDrawn="1"/>
        </p:nvSpPr>
        <p:spPr>
          <a:xfrm>
            <a:off x="6224392" y="1776805"/>
            <a:ext cx="2495064" cy="3529171"/>
          </a:xfrm>
          <a:prstGeom prst="rect">
            <a:avLst/>
          </a:prstGeom>
          <a:noFill/>
        </p:spPr>
        <p:txBody>
          <a:bodyPr wrap="square" rtlCol="0">
            <a:spAutoFit/>
          </a:bodyPr>
          <a:lstStyle/>
          <a:p>
            <a:pPr>
              <a:buNone/>
            </a:pPr>
            <a:r>
              <a:rPr lang="en-US" sz="1600">
                <a:solidFill>
                  <a:srgbClr val="263766"/>
                </a:solidFill>
                <a:effectLst/>
                <a:latin typeface="Arial" panose="020B0604020202020204" pitchFamily="34" charset="0"/>
              </a:rPr>
              <a:t>In the </a:t>
            </a:r>
            <a:r>
              <a:rPr lang="en-US" sz="1600" b="1">
                <a:solidFill>
                  <a:srgbClr val="263766"/>
                </a:solidFill>
                <a:effectLst/>
                <a:latin typeface="Arial" panose="020B0604020202020204" pitchFamily="34" charset="0"/>
              </a:rPr>
              <a:t>Format Background panel,</a:t>
            </a:r>
            <a:r>
              <a:rPr lang="en-US" sz="1600">
                <a:solidFill>
                  <a:srgbClr val="263766"/>
                </a:solidFill>
                <a:effectLst/>
                <a:latin typeface="Arial" panose="020B0604020202020204" pitchFamily="34" charset="0"/>
              </a:rPr>
              <a:t> select </a:t>
            </a:r>
            <a:r>
              <a:rPr lang="en-US" sz="1600" b="1">
                <a:solidFill>
                  <a:srgbClr val="263766"/>
                </a:solidFill>
                <a:effectLst/>
                <a:latin typeface="Arial" panose="020B0604020202020204" pitchFamily="34" charset="0"/>
              </a:rPr>
              <a:t>Picture or texture fill</a:t>
            </a:r>
            <a:r>
              <a:rPr lang="en-US" sz="1600">
                <a:solidFill>
                  <a:srgbClr val="263766"/>
                </a:solidFill>
                <a:effectLst/>
                <a:latin typeface="Arial" panose="020B0604020202020204" pitchFamily="34" charset="0"/>
              </a:rPr>
              <a:t>. Click </a:t>
            </a:r>
            <a:r>
              <a:rPr lang="en-US" sz="1600" b="1">
                <a:solidFill>
                  <a:srgbClr val="263766"/>
                </a:solidFill>
                <a:effectLst/>
                <a:latin typeface="Arial" panose="020B0604020202020204" pitchFamily="34" charset="0"/>
              </a:rPr>
              <a:t>Insert</a:t>
            </a:r>
            <a:r>
              <a:rPr lang="en-US" sz="1600">
                <a:solidFill>
                  <a:srgbClr val="263766"/>
                </a:solidFill>
                <a:effectLst/>
                <a:latin typeface="Arial" panose="020B0604020202020204" pitchFamily="34" charset="0"/>
              </a:rPr>
              <a:t> </a:t>
            </a:r>
            <a:br>
              <a:rPr lang="en-US" sz="1600">
                <a:solidFill>
                  <a:srgbClr val="263766"/>
                </a:solidFill>
                <a:effectLst/>
                <a:latin typeface="Arial" panose="020B0604020202020204" pitchFamily="34" charset="0"/>
              </a:rPr>
            </a:br>
            <a:r>
              <a:rPr lang="en-US" sz="1600">
                <a:solidFill>
                  <a:srgbClr val="263766"/>
                </a:solidFill>
                <a:effectLst/>
                <a:latin typeface="Arial" panose="020B0604020202020204" pitchFamily="34" charset="0"/>
              </a:rPr>
              <a:t>and select an image file. </a:t>
            </a:r>
          </a:p>
          <a:p>
            <a:pPr>
              <a:spcBef>
                <a:spcPts val="1350"/>
              </a:spcBef>
              <a:buNone/>
            </a:pPr>
            <a:r>
              <a:rPr lang="en-US" sz="1600">
                <a:solidFill>
                  <a:srgbClr val="263766"/>
                </a:solidFill>
                <a:effectLst/>
                <a:latin typeface="Arial" panose="020B0604020202020204" pitchFamily="34" charset="0"/>
              </a:rPr>
              <a:t>Use </a:t>
            </a:r>
            <a:r>
              <a:rPr lang="en-US" sz="1600" b="1">
                <a:solidFill>
                  <a:srgbClr val="263766"/>
                </a:solidFill>
                <a:effectLst/>
                <a:latin typeface="Arial" panose="020B0604020202020204" pitchFamily="34" charset="0"/>
              </a:rPr>
              <a:t>Transparency</a:t>
            </a:r>
            <a:r>
              <a:rPr lang="en-US" sz="1600">
                <a:solidFill>
                  <a:srgbClr val="263766"/>
                </a:solidFill>
                <a:effectLst/>
                <a:latin typeface="Arial" panose="020B0604020202020204" pitchFamily="34" charset="0"/>
              </a:rPr>
              <a:t>, </a:t>
            </a:r>
            <a:r>
              <a:rPr lang="en-US" sz="1600" b="1">
                <a:solidFill>
                  <a:srgbClr val="263766"/>
                </a:solidFill>
                <a:effectLst/>
                <a:latin typeface="Arial" panose="020B0604020202020204" pitchFamily="34" charset="0"/>
              </a:rPr>
              <a:t>Offset</a:t>
            </a:r>
            <a:r>
              <a:rPr lang="en-US" sz="1600">
                <a:solidFill>
                  <a:srgbClr val="263766"/>
                </a:solidFill>
                <a:effectLst/>
                <a:latin typeface="Arial" panose="020B0604020202020204" pitchFamily="34" charset="0"/>
              </a:rPr>
              <a:t>, and </a:t>
            </a:r>
            <a:r>
              <a:rPr lang="en-US" sz="1600" b="1">
                <a:solidFill>
                  <a:srgbClr val="263766"/>
                </a:solidFill>
                <a:effectLst/>
                <a:latin typeface="Arial" panose="020B0604020202020204" pitchFamily="34" charset="0"/>
              </a:rPr>
              <a:t>Picture</a:t>
            </a:r>
            <a:r>
              <a:rPr lang="en-US" sz="1600">
                <a:solidFill>
                  <a:srgbClr val="263766"/>
                </a:solidFill>
                <a:effectLst/>
                <a:latin typeface="Arial" panose="020B0604020202020204" pitchFamily="34" charset="0"/>
              </a:rPr>
              <a:t> options to adjust </a:t>
            </a:r>
            <a:br>
              <a:rPr lang="en-US" sz="1600">
                <a:solidFill>
                  <a:srgbClr val="263766"/>
                </a:solidFill>
                <a:effectLst/>
                <a:latin typeface="Arial" panose="020B0604020202020204" pitchFamily="34" charset="0"/>
              </a:rPr>
            </a:br>
            <a:r>
              <a:rPr lang="en-US" sz="1600">
                <a:solidFill>
                  <a:srgbClr val="263766"/>
                </a:solidFill>
                <a:effectLst/>
                <a:latin typeface="Arial" panose="020B0604020202020204" pitchFamily="34" charset="0"/>
              </a:rPr>
              <a:t>your image. </a:t>
            </a:r>
          </a:p>
          <a:p>
            <a:pPr>
              <a:spcBef>
                <a:spcPts val="1350"/>
              </a:spcBef>
            </a:pPr>
            <a:r>
              <a:rPr lang="en-US" sz="1400" b="1">
                <a:solidFill>
                  <a:srgbClr val="263766"/>
                </a:solidFill>
                <a:effectLst/>
                <a:latin typeface="Arial" panose="020B0604020202020204" pitchFamily="34" charset="0"/>
              </a:rPr>
              <a:t>Note:</a:t>
            </a:r>
            <a:r>
              <a:rPr lang="en-US" sz="1400">
                <a:solidFill>
                  <a:srgbClr val="263766"/>
                </a:solidFill>
                <a:effectLst/>
                <a:latin typeface="Arial" panose="020B0604020202020204" pitchFamily="34" charset="0"/>
              </a:rPr>
              <a:t> Satellite or atmospheric images work best as backgrounds. </a:t>
            </a:r>
            <a:br>
              <a:rPr lang="en-US" sz="1400">
                <a:solidFill>
                  <a:srgbClr val="263766"/>
                </a:solidFill>
                <a:effectLst/>
                <a:latin typeface="Arial" panose="020B0604020202020204" pitchFamily="34" charset="0"/>
              </a:rPr>
            </a:br>
            <a:r>
              <a:rPr lang="en-US" sz="1400">
                <a:solidFill>
                  <a:srgbClr val="263766"/>
                </a:solidFill>
                <a:effectLst/>
                <a:latin typeface="Arial" panose="020B0604020202020204" pitchFamily="34" charset="0"/>
              </a:rPr>
              <a:t>Think Earth Science! </a:t>
            </a:r>
          </a:p>
        </p:txBody>
      </p:sp>
      <p:pic>
        <p:nvPicPr>
          <p:cNvPr id="32" name="Picture 31" descr="Graphical user interface, application&#10;&#10;AI-generated content may be incorrect.">
            <a:extLst>
              <a:ext uri="{FF2B5EF4-FFF2-40B4-BE49-F238E27FC236}">
                <a16:creationId xmlns:a16="http://schemas.microsoft.com/office/drawing/2014/main" id="{2C84CD7D-965C-07C7-F4BE-ED73664226E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45651" y="1392497"/>
            <a:ext cx="2368829" cy="3867476"/>
          </a:xfrm>
          <a:prstGeom prst="rect">
            <a:avLst/>
          </a:prstGeom>
        </p:spPr>
      </p:pic>
      <p:pic>
        <p:nvPicPr>
          <p:cNvPr id="36" name="Picture 35" descr="Graphical user interface, application&#10;&#10;AI-generated content may be incorrect.">
            <a:extLst>
              <a:ext uri="{FF2B5EF4-FFF2-40B4-BE49-F238E27FC236}">
                <a16:creationId xmlns:a16="http://schemas.microsoft.com/office/drawing/2014/main" id="{67600502-BA0A-3D13-655D-81972DE1A5A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973855" y="1351711"/>
            <a:ext cx="2286000" cy="4102100"/>
          </a:xfrm>
          <a:prstGeom prst="rect">
            <a:avLst/>
          </a:prstGeom>
        </p:spPr>
      </p:pic>
      <p:cxnSp>
        <p:nvCxnSpPr>
          <p:cNvPr id="37" name="Straight Connector 36">
            <a:extLst>
              <a:ext uri="{FF2B5EF4-FFF2-40B4-BE49-F238E27FC236}">
                <a16:creationId xmlns:a16="http://schemas.microsoft.com/office/drawing/2014/main" id="{AA78D839-7AE4-8BA3-2FCE-D1EA3C4DA869}"/>
              </a:ext>
            </a:extLst>
          </p:cNvPr>
          <p:cNvCxnSpPr>
            <a:cxnSpLocks/>
          </p:cNvCxnSpPr>
          <p:nvPr userDrawn="1"/>
        </p:nvCxnSpPr>
        <p:spPr>
          <a:xfrm>
            <a:off x="6096000" y="1877014"/>
            <a:ext cx="0" cy="3305723"/>
          </a:xfrm>
          <a:prstGeom prst="line">
            <a:avLst/>
          </a:prstGeom>
          <a:ln w="50800">
            <a:solidFill>
              <a:srgbClr val="00B4F0"/>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3DA8B8E5-6C80-7DB4-D862-5BB48CD66A9E}"/>
              </a:ext>
            </a:extLst>
          </p:cNvPr>
          <p:cNvSpPr txBox="1"/>
          <p:nvPr userDrawn="1"/>
        </p:nvSpPr>
        <p:spPr>
          <a:xfrm>
            <a:off x="381551" y="448223"/>
            <a:ext cx="7976637" cy="553998"/>
          </a:xfrm>
          <a:prstGeom prst="rect">
            <a:avLst/>
          </a:prstGeom>
          <a:noFill/>
        </p:spPr>
        <p:txBody>
          <a:bodyPr wrap="square" rtlCol="0">
            <a:spAutoFit/>
          </a:bodyPr>
          <a:lstStyle/>
          <a:p>
            <a:r>
              <a:rPr lang="en-US" sz="3000" b="1">
                <a:solidFill>
                  <a:srgbClr val="263766"/>
                </a:solidFill>
                <a:effectLst/>
                <a:latin typeface="Arial" panose="020B0604020202020204" pitchFamily="34" charset="0"/>
              </a:rPr>
              <a:t>Changing Slide Background</a:t>
            </a:r>
            <a:endParaRPr lang="en-US" sz="3000">
              <a:solidFill>
                <a:srgbClr val="263766"/>
              </a:solidFill>
              <a:effectLst/>
              <a:latin typeface="Arial" panose="020B0604020202020204" pitchFamily="34" charset="0"/>
            </a:endParaRPr>
          </a:p>
        </p:txBody>
      </p:sp>
      <p:sp>
        <p:nvSpPr>
          <p:cNvPr id="4" name="TextBox 3">
            <a:extLst>
              <a:ext uri="{FF2B5EF4-FFF2-40B4-BE49-F238E27FC236}">
                <a16:creationId xmlns:a16="http://schemas.microsoft.com/office/drawing/2014/main" id="{76138385-0EA2-30B8-8FB9-3A15B7D6C689}"/>
              </a:ext>
            </a:extLst>
          </p:cNvPr>
          <p:cNvSpPr txBox="1"/>
          <p:nvPr userDrawn="1"/>
        </p:nvSpPr>
        <p:spPr>
          <a:xfrm>
            <a:off x="381551" y="271463"/>
            <a:ext cx="475773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0">
                <a:solidFill>
                  <a:schemeClr val="accent2"/>
                </a:solidFill>
                <a:effectLst/>
                <a:latin typeface="Arial" panose="020B0604020202020204" pitchFamily="34" charset="0"/>
              </a:rPr>
              <a:t>INSTRUCTIONS</a:t>
            </a:r>
          </a:p>
        </p:txBody>
      </p:sp>
      <p:sp>
        <p:nvSpPr>
          <p:cNvPr id="7" name="Rectangle 6">
            <a:extLst>
              <a:ext uri="{FF2B5EF4-FFF2-40B4-BE49-F238E27FC236}">
                <a16:creationId xmlns:a16="http://schemas.microsoft.com/office/drawing/2014/main" id="{5B8B6D97-38B4-82BD-3562-DDE687534466}"/>
              </a:ext>
            </a:extLst>
          </p:cNvPr>
          <p:cNvSpPr/>
          <p:nvPr userDrawn="1"/>
        </p:nvSpPr>
        <p:spPr>
          <a:xfrm>
            <a:off x="5791201" y="5918200"/>
            <a:ext cx="6400800" cy="609600"/>
          </a:xfrm>
          <a:prstGeom prst="rect">
            <a:avLst/>
          </a:prstGeom>
          <a:gradFill>
            <a:gsLst>
              <a:gs pos="3000">
                <a:schemeClr val="bg1">
                  <a:alpha val="0"/>
                </a:schemeClr>
              </a:gs>
              <a:gs pos="16000">
                <a:srgbClr val="0064AE"/>
              </a:gs>
              <a:gs pos="89000">
                <a:srgbClr val="744197"/>
              </a:gs>
            </a:gsLst>
            <a:lin ang="0" scaled="0"/>
          </a:gradFill>
          <a:ln w="66675">
            <a:gradFill>
              <a:gsLst>
                <a:gs pos="14000">
                  <a:schemeClr val="bg1">
                    <a:alpha val="0"/>
                  </a:schemeClr>
                </a:gs>
                <a:gs pos="32000">
                  <a:srgbClr val="00B4F0">
                    <a:alpha val="71528"/>
                  </a:srgbClr>
                </a:gs>
                <a:gs pos="56000">
                  <a:srgbClr val="0064AE"/>
                </a:gs>
                <a:gs pos="89000">
                  <a:srgbClr val="744197"/>
                </a:gs>
              </a:gsLst>
              <a:lin ang="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71D64EC-B16E-0228-0280-C7AFC4234CB6}"/>
              </a:ext>
            </a:extLst>
          </p:cNvPr>
          <p:cNvSpPr txBox="1"/>
          <p:nvPr userDrawn="1"/>
        </p:nvSpPr>
        <p:spPr>
          <a:xfrm>
            <a:off x="6466562" y="6017779"/>
            <a:ext cx="5470742" cy="369332"/>
          </a:xfrm>
          <a:prstGeom prst="rect">
            <a:avLst/>
          </a:prstGeom>
          <a:noFill/>
        </p:spPr>
        <p:txBody>
          <a:bodyPr wrap="square" rtlCol="0">
            <a:spAutoFit/>
          </a:bodyPr>
          <a:lstStyle/>
          <a:p>
            <a:r>
              <a:rPr lang="en-US" sz="1800" b="1">
                <a:solidFill>
                  <a:schemeClr val="bg1"/>
                </a:solidFill>
                <a:effectLst/>
                <a:latin typeface="Arial" panose="020B0604020202020204" pitchFamily="34" charset="0"/>
              </a:rPr>
              <a:t>Delete this informational slide when not needed </a:t>
            </a:r>
            <a:endParaRPr lang="en-US" sz="180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939702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formation Slide 4">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0CC0CAB-14D4-9BA0-E45F-D32D1DBB4672}"/>
              </a:ext>
            </a:extLst>
          </p:cNvPr>
          <p:cNvSpPr/>
          <p:nvPr userDrawn="1"/>
        </p:nvSpPr>
        <p:spPr>
          <a:xfrm>
            <a:off x="0" y="0"/>
            <a:ext cx="12192000" cy="6858000"/>
          </a:xfrm>
          <a:prstGeom prst="rect">
            <a:avLst/>
          </a:prstGeom>
          <a:gradFill>
            <a:gsLst>
              <a:gs pos="68000">
                <a:srgbClr val="B1EBFF">
                  <a:alpha val="0"/>
                </a:srgbClr>
              </a:gs>
              <a:gs pos="0">
                <a:srgbClr val="00B4F0">
                  <a:lumMod val="29000"/>
                  <a:lumOff val="71000"/>
                </a:srgbClr>
              </a:gs>
            </a:gsLst>
            <a:lin ang="14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7F521AE-E717-1BB9-7CC7-F2274571A276}"/>
              </a:ext>
            </a:extLst>
          </p:cNvPr>
          <p:cNvSpPr txBox="1"/>
          <p:nvPr userDrawn="1"/>
        </p:nvSpPr>
        <p:spPr>
          <a:xfrm>
            <a:off x="1265130" y="1143748"/>
            <a:ext cx="5273456" cy="2046714"/>
          </a:xfrm>
          <a:prstGeom prst="rect">
            <a:avLst/>
          </a:prstGeom>
          <a:noFill/>
        </p:spPr>
        <p:txBody>
          <a:bodyPr wrap="square" rtlCol="0" anchor="b">
            <a:spAutoFit/>
          </a:bodyPr>
          <a:lstStyle/>
          <a:p>
            <a:pPr marL="0" indent="0">
              <a:lnSpc>
                <a:spcPct val="100000"/>
              </a:lnSpc>
              <a:buNone/>
              <a:tabLst>
                <a:tab pos="3875088" algn="l"/>
              </a:tabLst>
            </a:pPr>
            <a:r>
              <a:rPr lang="en-US" sz="12700" b="1" dirty="0">
                <a:solidFill>
                  <a:srgbClr val="263766"/>
                </a:solidFill>
                <a:effectLst/>
                <a:latin typeface="Arial" panose="020B0604020202020204" pitchFamily="34" charset="0"/>
              </a:rPr>
              <a:t>Arial</a:t>
            </a:r>
          </a:p>
        </p:txBody>
      </p:sp>
      <p:cxnSp>
        <p:nvCxnSpPr>
          <p:cNvPr id="18" name="Straight Connector 17">
            <a:extLst>
              <a:ext uri="{FF2B5EF4-FFF2-40B4-BE49-F238E27FC236}">
                <a16:creationId xmlns:a16="http://schemas.microsoft.com/office/drawing/2014/main" id="{05062210-B28E-532D-DF30-A4BADA9B5668}"/>
              </a:ext>
            </a:extLst>
          </p:cNvPr>
          <p:cNvCxnSpPr>
            <a:cxnSpLocks/>
          </p:cNvCxnSpPr>
          <p:nvPr userDrawn="1"/>
        </p:nvCxnSpPr>
        <p:spPr>
          <a:xfrm>
            <a:off x="8442542" y="676406"/>
            <a:ext cx="0" cy="4772416"/>
          </a:xfrm>
          <a:prstGeom prst="line">
            <a:avLst/>
          </a:prstGeom>
          <a:ln w="50800">
            <a:solidFill>
              <a:srgbClr val="00B4F0"/>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25543E63-D50E-63DC-36FA-B929F5FB588E}"/>
              </a:ext>
            </a:extLst>
          </p:cNvPr>
          <p:cNvSpPr txBox="1"/>
          <p:nvPr userDrawn="1"/>
        </p:nvSpPr>
        <p:spPr>
          <a:xfrm>
            <a:off x="1221289" y="2943935"/>
            <a:ext cx="3801648" cy="830997"/>
          </a:xfrm>
          <a:prstGeom prst="rect">
            <a:avLst/>
          </a:prstGeom>
          <a:noFill/>
        </p:spPr>
        <p:txBody>
          <a:bodyPr wrap="square" rtlCol="0" anchor="b">
            <a:spAutoFit/>
          </a:bodyPr>
          <a:lstStyle/>
          <a:p>
            <a:pPr>
              <a:spcBef>
                <a:spcPts val="1350"/>
              </a:spcBef>
            </a:pPr>
            <a:r>
              <a:rPr lang="en-US" sz="1600">
                <a:solidFill>
                  <a:srgbClr val="263766"/>
                </a:solidFill>
                <a:effectLst/>
                <a:latin typeface="Arial" panose="020B0604020202020204" pitchFamily="34" charset="0"/>
              </a:rPr>
              <a:t>Use </a:t>
            </a:r>
            <a:r>
              <a:rPr lang="en-US" sz="1600" b="1">
                <a:solidFill>
                  <a:srgbClr val="263766"/>
                </a:solidFill>
                <a:effectLst/>
                <a:latin typeface="Arial" panose="020B0604020202020204" pitchFamily="34" charset="0"/>
              </a:rPr>
              <a:t>Arial Bold</a:t>
            </a:r>
            <a:r>
              <a:rPr lang="en-US" sz="1600">
                <a:solidFill>
                  <a:srgbClr val="263766"/>
                </a:solidFill>
                <a:effectLst/>
                <a:latin typeface="Arial" panose="020B0604020202020204" pitchFamily="34" charset="0"/>
              </a:rPr>
              <a:t> and </a:t>
            </a:r>
            <a:r>
              <a:rPr lang="en-US" sz="1600" b="1">
                <a:solidFill>
                  <a:srgbClr val="263766"/>
                </a:solidFill>
                <a:effectLst/>
                <a:latin typeface="Arial" panose="020B0604020202020204" pitchFamily="34" charset="0"/>
              </a:rPr>
              <a:t>Arial Regular</a:t>
            </a:r>
            <a:r>
              <a:rPr lang="en-US" sz="1600">
                <a:solidFill>
                  <a:srgbClr val="263766"/>
                </a:solidFill>
                <a:effectLst/>
                <a:latin typeface="Arial" panose="020B0604020202020204" pitchFamily="34" charset="0"/>
              </a:rPr>
              <a:t> across all PowerPoint templates so </a:t>
            </a:r>
            <a:br>
              <a:rPr lang="en-US" sz="1600">
                <a:solidFill>
                  <a:srgbClr val="263766"/>
                </a:solidFill>
                <a:effectLst/>
                <a:latin typeface="Arial" panose="020B0604020202020204" pitchFamily="34" charset="0"/>
              </a:rPr>
            </a:br>
            <a:r>
              <a:rPr lang="en-US" sz="1600">
                <a:solidFill>
                  <a:srgbClr val="263766"/>
                </a:solidFill>
                <a:effectLst/>
                <a:latin typeface="Arial" panose="020B0604020202020204" pitchFamily="34" charset="0"/>
              </a:rPr>
              <a:t>the design is consistent</a:t>
            </a:r>
          </a:p>
        </p:txBody>
      </p:sp>
      <p:sp>
        <p:nvSpPr>
          <p:cNvPr id="22" name="TextBox 21">
            <a:extLst>
              <a:ext uri="{FF2B5EF4-FFF2-40B4-BE49-F238E27FC236}">
                <a16:creationId xmlns:a16="http://schemas.microsoft.com/office/drawing/2014/main" id="{3D921653-96C3-9F87-0140-58E3CB7412A8}"/>
              </a:ext>
            </a:extLst>
          </p:cNvPr>
          <p:cNvSpPr txBox="1"/>
          <p:nvPr userDrawn="1"/>
        </p:nvSpPr>
        <p:spPr>
          <a:xfrm>
            <a:off x="1233814" y="4150631"/>
            <a:ext cx="4302689" cy="692497"/>
          </a:xfrm>
          <a:prstGeom prst="rect">
            <a:avLst/>
          </a:prstGeom>
          <a:noFill/>
        </p:spPr>
        <p:txBody>
          <a:bodyPr wrap="square" rtlCol="0" anchor="b">
            <a:spAutoFit/>
          </a:bodyPr>
          <a:lstStyle/>
          <a:p>
            <a:pPr>
              <a:buNone/>
            </a:pPr>
            <a:r>
              <a:rPr lang="en-US" sz="1300" b="1">
                <a:solidFill>
                  <a:srgbClr val="263766"/>
                </a:solidFill>
                <a:effectLst/>
                <a:latin typeface="Arial" panose="020B0604020202020204" pitchFamily="34" charset="0"/>
              </a:rPr>
              <a:t>A B C D E F G H I J K L M N O P Q R S T U V W X Y Z</a:t>
            </a:r>
            <a:endParaRPr lang="en-US" sz="1300">
              <a:solidFill>
                <a:srgbClr val="263766"/>
              </a:solidFill>
              <a:effectLst/>
              <a:latin typeface="Arial" panose="020B0604020202020204" pitchFamily="34" charset="0"/>
            </a:endParaRPr>
          </a:p>
          <a:p>
            <a:pPr>
              <a:buNone/>
            </a:pPr>
            <a:r>
              <a:rPr lang="en-US" sz="1300" b="1">
                <a:solidFill>
                  <a:srgbClr val="263766"/>
                </a:solidFill>
                <a:effectLst/>
                <a:latin typeface="Arial" panose="020B0604020202020204" pitchFamily="34" charset="0"/>
              </a:rPr>
              <a:t>a b c d e f g h </a:t>
            </a:r>
            <a:r>
              <a:rPr lang="en-US" sz="1300" b="1" err="1">
                <a:solidFill>
                  <a:srgbClr val="263766"/>
                </a:solidFill>
                <a:effectLst/>
                <a:latin typeface="Arial" panose="020B0604020202020204" pitchFamily="34" charset="0"/>
              </a:rPr>
              <a:t>i</a:t>
            </a:r>
            <a:r>
              <a:rPr lang="en-US" sz="1300" b="1">
                <a:solidFill>
                  <a:srgbClr val="263766"/>
                </a:solidFill>
                <a:effectLst/>
                <a:latin typeface="Arial" panose="020B0604020202020204" pitchFamily="34" charset="0"/>
              </a:rPr>
              <a:t> j k l m n o p q r s t u v w x y z</a:t>
            </a:r>
            <a:endParaRPr lang="en-US" sz="1300">
              <a:solidFill>
                <a:srgbClr val="263766"/>
              </a:solidFill>
              <a:effectLst/>
              <a:latin typeface="Arial" panose="020B0604020202020204" pitchFamily="34" charset="0"/>
            </a:endParaRPr>
          </a:p>
          <a:p>
            <a:r>
              <a:rPr lang="en-US" sz="1300" b="1">
                <a:solidFill>
                  <a:srgbClr val="263766"/>
                </a:solidFill>
                <a:effectLst/>
                <a:latin typeface="Arial" panose="020B0604020202020204" pitchFamily="34" charset="0"/>
              </a:rPr>
              <a:t>1 2 3 4 5 6 7 8 9 0 ! ? , . : - + = @ $ %</a:t>
            </a:r>
            <a:endParaRPr lang="en-US" sz="1300">
              <a:solidFill>
                <a:srgbClr val="263766"/>
              </a:solidFill>
              <a:effectLst/>
              <a:latin typeface="Arial" panose="020B0604020202020204" pitchFamily="34" charset="0"/>
            </a:endParaRPr>
          </a:p>
        </p:txBody>
      </p:sp>
      <p:sp>
        <p:nvSpPr>
          <p:cNvPr id="23" name="TextBox 22">
            <a:extLst>
              <a:ext uri="{FF2B5EF4-FFF2-40B4-BE49-F238E27FC236}">
                <a16:creationId xmlns:a16="http://schemas.microsoft.com/office/drawing/2014/main" id="{A66CD086-EBC3-C98B-1389-36A61203DC6F}"/>
              </a:ext>
            </a:extLst>
          </p:cNvPr>
          <p:cNvSpPr txBox="1"/>
          <p:nvPr userDrawn="1"/>
        </p:nvSpPr>
        <p:spPr>
          <a:xfrm>
            <a:off x="1233814" y="3872071"/>
            <a:ext cx="1772433" cy="323165"/>
          </a:xfrm>
          <a:prstGeom prst="rect">
            <a:avLst/>
          </a:prstGeom>
          <a:noFill/>
        </p:spPr>
        <p:txBody>
          <a:bodyPr wrap="square" rtlCol="0" anchor="b">
            <a:spAutoFit/>
          </a:bodyPr>
          <a:lstStyle/>
          <a:p>
            <a:pPr>
              <a:buNone/>
            </a:pPr>
            <a:r>
              <a:rPr lang="en-US" sz="1500" b="1">
                <a:solidFill>
                  <a:srgbClr val="263766"/>
                </a:solidFill>
                <a:effectLst/>
                <a:latin typeface="Arial" panose="020B0604020202020204" pitchFamily="34" charset="0"/>
              </a:rPr>
              <a:t>Bold</a:t>
            </a:r>
            <a:endParaRPr lang="en-US" sz="1500">
              <a:solidFill>
                <a:srgbClr val="263766"/>
              </a:solidFill>
              <a:effectLst/>
              <a:latin typeface="Arial" panose="020B0604020202020204" pitchFamily="34" charset="0"/>
            </a:endParaRPr>
          </a:p>
        </p:txBody>
      </p:sp>
      <p:sp>
        <p:nvSpPr>
          <p:cNvPr id="24" name="TextBox 23">
            <a:extLst>
              <a:ext uri="{FF2B5EF4-FFF2-40B4-BE49-F238E27FC236}">
                <a16:creationId xmlns:a16="http://schemas.microsoft.com/office/drawing/2014/main" id="{CC5D2C50-7D83-B653-60C7-F4A7EE7721E9}"/>
              </a:ext>
            </a:extLst>
          </p:cNvPr>
          <p:cNvSpPr txBox="1"/>
          <p:nvPr userDrawn="1"/>
        </p:nvSpPr>
        <p:spPr>
          <a:xfrm>
            <a:off x="1233814" y="4872251"/>
            <a:ext cx="1772433" cy="323165"/>
          </a:xfrm>
          <a:prstGeom prst="rect">
            <a:avLst/>
          </a:prstGeom>
          <a:noFill/>
        </p:spPr>
        <p:txBody>
          <a:bodyPr wrap="square" rtlCol="0" anchor="b">
            <a:spAutoFit/>
          </a:bodyPr>
          <a:lstStyle/>
          <a:p>
            <a:pPr>
              <a:buNone/>
            </a:pPr>
            <a:r>
              <a:rPr lang="en-US" sz="1500" b="0" i="0">
                <a:solidFill>
                  <a:srgbClr val="263766"/>
                </a:solidFill>
                <a:effectLst/>
                <a:latin typeface="Arial" panose="020B0604020202020204" pitchFamily="34" charset="0"/>
                <a:cs typeface="Arial" panose="020B0604020202020204" pitchFamily="34" charset="0"/>
              </a:rPr>
              <a:t>Regular</a:t>
            </a:r>
          </a:p>
        </p:txBody>
      </p:sp>
      <p:sp>
        <p:nvSpPr>
          <p:cNvPr id="25" name="TextBox 24">
            <a:extLst>
              <a:ext uri="{FF2B5EF4-FFF2-40B4-BE49-F238E27FC236}">
                <a16:creationId xmlns:a16="http://schemas.microsoft.com/office/drawing/2014/main" id="{9827E355-EFBA-2E67-2E07-7A66A9908B1B}"/>
              </a:ext>
            </a:extLst>
          </p:cNvPr>
          <p:cNvSpPr txBox="1"/>
          <p:nvPr userDrawn="1"/>
        </p:nvSpPr>
        <p:spPr>
          <a:xfrm>
            <a:off x="1233814" y="5177051"/>
            <a:ext cx="4302689" cy="692497"/>
          </a:xfrm>
          <a:prstGeom prst="rect">
            <a:avLst/>
          </a:prstGeom>
          <a:noFill/>
        </p:spPr>
        <p:txBody>
          <a:bodyPr wrap="square" rtlCol="0" anchor="b">
            <a:spAutoFit/>
          </a:bodyPr>
          <a:lstStyle/>
          <a:p>
            <a:pPr>
              <a:buNone/>
            </a:pPr>
            <a:r>
              <a:rPr lang="en-US" sz="1300" b="0" i="0">
                <a:solidFill>
                  <a:srgbClr val="263766"/>
                </a:solidFill>
                <a:effectLst/>
                <a:latin typeface="Arial" panose="020B0604020202020204" pitchFamily="34" charset="0"/>
                <a:cs typeface="Arial" panose="020B0604020202020204" pitchFamily="34" charset="0"/>
              </a:rPr>
              <a:t>A B C D E F G H I J K L M N O P Q R S T U V W X Y Z</a:t>
            </a:r>
          </a:p>
          <a:p>
            <a:pPr>
              <a:buNone/>
            </a:pPr>
            <a:r>
              <a:rPr lang="en-US" sz="1300" b="0" i="0">
                <a:solidFill>
                  <a:srgbClr val="263766"/>
                </a:solidFill>
                <a:effectLst/>
                <a:latin typeface="Arial" panose="020B0604020202020204" pitchFamily="34" charset="0"/>
                <a:cs typeface="Arial" panose="020B0604020202020204" pitchFamily="34" charset="0"/>
              </a:rPr>
              <a:t>a b c d e f g h </a:t>
            </a:r>
            <a:r>
              <a:rPr lang="en-US" sz="1300" b="0" i="0" err="1">
                <a:solidFill>
                  <a:srgbClr val="263766"/>
                </a:solidFill>
                <a:effectLst/>
                <a:latin typeface="Arial" panose="020B0604020202020204" pitchFamily="34" charset="0"/>
                <a:cs typeface="Arial" panose="020B0604020202020204" pitchFamily="34" charset="0"/>
              </a:rPr>
              <a:t>i</a:t>
            </a:r>
            <a:r>
              <a:rPr lang="en-US" sz="1300" b="0" i="0">
                <a:solidFill>
                  <a:srgbClr val="263766"/>
                </a:solidFill>
                <a:effectLst/>
                <a:latin typeface="Arial" panose="020B0604020202020204" pitchFamily="34" charset="0"/>
                <a:cs typeface="Arial" panose="020B0604020202020204" pitchFamily="34" charset="0"/>
              </a:rPr>
              <a:t> j k l m n o p q r s t u v w x y z</a:t>
            </a:r>
          </a:p>
          <a:p>
            <a:r>
              <a:rPr lang="en-US" sz="1300" b="0" i="0">
                <a:solidFill>
                  <a:srgbClr val="263766"/>
                </a:solidFill>
                <a:effectLst/>
                <a:latin typeface="Arial" panose="020B0604020202020204" pitchFamily="34" charset="0"/>
                <a:cs typeface="Arial" panose="020B0604020202020204" pitchFamily="34" charset="0"/>
              </a:rPr>
              <a:t>1 2 3 4 5 6 7 8 9 0 ! ? , . : - + = @ $ %</a:t>
            </a:r>
          </a:p>
        </p:txBody>
      </p:sp>
      <p:sp>
        <p:nvSpPr>
          <p:cNvPr id="26" name="TextBox 25">
            <a:extLst>
              <a:ext uri="{FF2B5EF4-FFF2-40B4-BE49-F238E27FC236}">
                <a16:creationId xmlns:a16="http://schemas.microsoft.com/office/drawing/2014/main" id="{2E4719F9-992D-CAA2-23F8-CB14BCF9941F}"/>
              </a:ext>
            </a:extLst>
          </p:cNvPr>
          <p:cNvSpPr txBox="1"/>
          <p:nvPr userDrawn="1"/>
        </p:nvSpPr>
        <p:spPr>
          <a:xfrm>
            <a:off x="6039631" y="572653"/>
            <a:ext cx="2427963" cy="707886"/>
          </a:xfrm>
          <a:prstGeom prst="rect">
            <a:avLst/>
          </a:prstGeom>
          <a:noFill/>
        </p:spPr>
        <p:txBody>
          <a:bodyPr wrap="square" rtlCol="0" anchor="b">
            <a:spAutoFit/>
          </a:bodyPr>
          <a:lstStyle/>
          <a:p>
            <a:pPr>
              <a:spcBef>
                <a:spcPts val="1350"/>
              </a:spcBef>
            </a:pPr>
            <a:r>
              <a:rPr lang="en-US" sz="4000" b="1">
                <a:solidFill>
                  <a:srgbClr val="263766"/>
                </a:solidFill>
                <a:effectLst/>
                <a:latin typeface="Arial" panose="020B0604020202020204" pitchFamily="34" charset="0"/>
              </a:rPr>
              <a:t>Header 1</a:t>
            </a:r>
          </a:p>
        </p:txBody>
      </p:sp>
      <p:sp>
        <p:nvSpPr>
          <p:cNvPr id="27" name="TextBox 26">
            <a:extLst>
              <a:ext uri="{FF2B5EF4-FFF2-40B4-BE49-F238E27FC236}">
                <a16:creationId xmlns:a16="http://schemas.microsoft.com/office/drawing/2014/main" id="{AB2694D0-0357-C8AB-2477-CDC4B5FAB73F}"/>
              </a:ext>
            </a:extLst>
          </p:cNvPr>
          <p:cNvSpPr txBox="1"/>
          <p:nvPr userDrawn="1"/>
        </p:nvSpPr>
        <p:spPr>
          <a:xfrm>
            <a:off x="8547970" y="591979"/>
            <a:ext cx="2675352" cy="738664"/>
          </a:xfrm>
          <a:prstGeom prst="rect">
            <a:avLst/>
          </a:prstGeom>
          <a:noFill/>
        </p:spPr>
        <p:txBody>
          <a:bodyPr wrap="square" rtlCol="0" anchor="b">
            <a:spAutoFit/>
          </a:bodyPr>
          <a:lstStyle/>
          <a:p>
            <a:pPr>
              <a:buNone/>
            </a:pPr>
            <a:r>
              <a:rPr lang="en-US" sz="1400">
                <a:solidFill>
                  <a:schemeClr val="tx1">
                    <a:lumMod val="75000"/>
                    <a:lumOff val="25000"/>
                  </a:schemeClr>
                </a:solidFill>
                <a:effectLst/>
                <a:latin typeface="Arial" panose="020B0604020202020204" pitchFamily="34" charset="0"/>
              </a:rPr>
              <a:t>40 pt </a:t>
            </a:r>
          </a:p>
          <a:p>
            <a:pPr>
              <a:buNone/>
            </a:pPr>
            <a:r>
              <a:rPr lang="en-US" sz="1400">
                <a:solidFill>
                  <a:schemeClr val="tx1">
                    <a:lumMod val="75000"/>
                    <a:lumOff val="25000"/>
                  </a:schemeClr>
                </a:solidFill>
                <a:effectLst/>
                <a:latin typeface="Arial" panose="020B0604020202020204" pitchFamily="34" charset="0"/>
              </a:rPr>
              <a:t>Arial Bold</a:t>
            </a:r>
          </a:p>
          <a:p>
            <a:r>
              <a:rPr lang="en-US" sz="1400">
                <a:solidFill>
                  <a:schemeClr val="tx1">
                    <a:lumMod val="75000"/>
                    <a:lumOff val="25000"/>
                  </a:schemeClr>
                </a:solidFill>
                <a:effectLst/>
                <a:latin typeface="Arial" panose="020B0604020202020204" pitchFamily="34" charset="0"/>
              </a:rPr>
              <a:t>Presentation Title, Chapter Title</a:t>
            </a:r>
          </a:p>
        </p:txBody>
      </p:sp>
      <p:sp>
        <p:nvSpPr>
          <p:cNvPr id="28" name="TextBox 27">
            <a:extLst>
              <a:ext uri="{FF2B5EF4-FFF2-40B4-BE49-F238E27FC236}">
                <a16:creationId xmlns:a16="http://schemas.microsoft.com/office/drawing/2014/main" id="{EE335E36-B0B6-451E-642C-55C18C41A36C}"/>
              </a:ext>
            </a:extLst>
          </p:cNvPr>
          <p:cNvSpPr txBox="1"/>
          <p:nvPr userDrawn="1"/>
        </p:nvSpPr>
        <p:spPr>
          <a:xfrm>
            <a:off x="6816246" y="1323728"/>
            <a:ext cx="1651350" cy="477054"/>
          </a:xfrm>
          <a:prstGeom prst="rect">
            <a:avLst/>
          </a:prstGeom>
          <a:noFill/>
        </p:spPr>
        <p:txBody>
          <a:bodyPr wrap="square" rtlCol="0" anchor="b">
            <a:spAutoFit/>
          </a:bodyPr>
          <a:lstStyle/>
          <a:p>
            <a:pPr>
              <a:spcBef>
                <a:spcPts val="1350"/>
              </a:spcBef>
            </a:pPr>
            <a:r>
              <a:rPr lang="en-US" sz="2500" b="1">
                <a:solidFill>
                  <a:srgbClr val="263766"/>
                </a:solidFill>
                <a:effectLst/>
                <a:latin typeface="Arial" panose="020B0604020202020204" pitchFamily="34" charset="0"/>
              </a:rPr>
              <a:t>Header 2</a:t>
            </a:r>
          </a:p>
        </p:txBody>
      </p:sp>
      <p:sp>
        <p:nvSpPr>
          <p:cNvPr id="29" name="TextBox 28">
            <a:extLst>
              <a:ext uri="{FF2B5EF4-FFF2-40B4-BE49-F238E27FC236}">
                <a16:creationId xmlns:a16="http://schemas.microsoft.com/office/drawing/2014/main" id="{E5D00F6D-60C4-2DBE-6E17-FC235A09933E}"/>
              </a:ext>
            </a:extLst>
          </p:cNvPr>
          <p:cNvSpPr txBox="1"/>
          <p:nvPr userDrawn="1"/>
        </p:nvSpPr>
        <p:spPr>
          <a:xfrm>
            <a:off x="8547970" y="1371600"/>
            <a:ext cx="2675352" cy="738664"/>
          </a:xfrm>
          <a:prstGeom prst="rect">
            <a:avLst/>
          </a:prstGeom>
          <a:noFill/>
        </p:spPr>
        <p:txBody>
          <a:bodyPr wrap="square" rtlCol="0" anchor="b">
            <a:spAutoFit/>
          </a:bodyPr>
          <a:lstStyle/>
          <a:p>
            <a:pPr>
              <a:buNone/>
            </a:pPr>
            <a:r>
              <a:rPr lang="en-US" sz="1400">
                <a:solidFill>
                  <a:schemeClr val="tx1">
                    <a:lumMod val="75000"/>
                    <a:lumOff val="25000"/>
                  </a:schemeClr>
                </a:solidFill>
                <a:effectLst/>
                <a:latin typeface="Arial" panose="020B0604020202020204" pitchFamily="34" charset="0"/>
              </a:rPr>
              <a:t>25 pt</a:t>
            </a:r>
          </a:p>
          <a:p>
            <a:pPr>
              <a:buNone/>
            </a:pPr>
            <a:r>
              <a:rPr lang="en-US" sz="1400">
                <a:solidFill>
                  <a:schemeClr val="tx1">
                    <a:lumMod val="75000"/>
                    <a:lumOff val="25000"/>
                  </a:schemeClr>
                </a:solidFill>
                <a:effectLst/>
                <a:latin typeface="Arial" panose="020B0604020202020204" pitchFamily="34" charset="0"/>
              </a:rPr>
              <a:t>Arial Regular and Arial Bold</a:t>
            </a:r>
          </a:p>
          <a:p>
            <a:r>
              <a:rPr lang="en-US" sz="1400">
                <a:solidFill>
                  <a:schemeClr val="tx1">
                    <a:lumMod val="75000"/>
                    <a:lumOff val="25000"/>
                  </a:schemeClr>
                </a:solidFill>
                <a:effectLst/>
                <a:latin typeface="Arial" panose="020B0604020202020204" pitchFamily="34" charset="0"/>
              </a:rPr>
              <a:t>Slide Titles, Large Bold Font</a:t>
            </a:r>
          </a:p>
        </p:txBody>
      </p:sp>
      <p:sp>
        <p:nvSpPr>
          <p:cNvPr id="30" name="TextBox 29">
            <a:extLst>
              <a:ext uri="{FF2B5EF4-FFF2-40B4-BE49-F238E27FC236}">
                <a16:creationId xmlns:a16="http://schemas.microsoft.com/office/drawing/2014/main" id="{C94A7156-676F-600F-3345-997D35A2A0E3}"/>
              </a:ext>
            </a:extLst>
          </p:cNvPr>
          <p:cNvSpPr txBox="1"/>
          <p:nvPr userDrawn="1"/>
        </p:nvSpPr>
        <p:spPr>
          <a:xfrm>
            <a:off x="7192027" y="2126500"/>
            <a:ext cx="1263041" cy="369332"/>
          </a:xfrm>
          <a:prstGeom prst="rect">
            <a:avLst/>
          </a:prstGeom>
          <a:noFill/>
        </p:spPr>
        <p:txBody>
          <a:bodyPr wrap="square" rtlCol="0" anchor="b">
            <a:spAutoFit/>
          </a:bodyPr>
          <a:lstStyle/>
          <a:p>
            <a:pPr>
              <a:spcBef>
                <a:spcPts val="1350"/>
              </a:spcBef>
            </a:pPr>
            <a:r>
              <a:rPr lang="en-US" sz="1800" b="1">
                <a:solidFill>
                  <a:srgbClr val="263766"/>
                </a:solidFill>
                <a:effectLst/>
                <a:latin typeface="Arial" panose="020B0604020202020204" pitchFamily="34" charset="0"/>
              </a:rPr>
              <a:t>Header 3</a:t>
            </a:r>
          </a:p>
        </p:txBody>
      </p:sp>
      <p:sp>
        <p:nvSpPr>
          <p:cNvPr id="32" name="TextBox 31">
            <a:extLst>
              <a:ext uri="{FF2B5EF4-FFF2-40B4-BE49-F238E27FC236}">
                <a16:creationId xmlns:a16="http://schemas.microsoft.com/office/drawing/2014/main" id="{3068C01A-39A7-3424-5B4C-48E4F9604E02}"/>
              </a:ext>
            </a:extLst>
          </p:cNvPr>
          <p:cNvSpPr txBox="1"/>
          <p:nvPr userDrawn="1"/>
        </p:nvSpPr>
        <p:spPr>
          <a:xfrm>
            <a:off x="8547970" y="2120030"/>
            <a:ext cx="2675352" cy="738664"/>
          </a:xfrm>
          <a:prstGeom prst="rect">
            <a:avLst/>
          </a:prstGeom>
          <a:noFill/>
        </p:spPr>
        <p:txBody>
          <a:bodyPr wrap="square" rtlCol="0" anchor="b">
            <a:spAutoFit/>
          </a:bodyPr>
          <a:lstStyle/>
          <a:p>
            <a:pPr>
              <a:buNone/>
            </a:pPr>
            <a:r>
              <a:rPr lang="en-US" sz="1400">
                <a:solidFill>
                  <a:schemeClr val="tx1">
                    <a:lumMod val="75000"/>
                    <a:lumOff val="25000"/>
                  </a:schemeClr>
                </a:solidFill>
                <a:effectLst/>
                <a:latin typeface="Arial" panose="020B0604020202020204" pitchFamily="34" charset="0"/>
              </a:rPr>
              <a:t>18 pt</a:t>
            </a:r>
          </a:p>
          <a:p>
            <a:pPr>
              <a:buNone/>
            </a:pPr>
            <a:r>
              <a:rPr lang="en-US" sz="1400">
                <a:solidFill>
                  <a:schemeClr val="tx1">
                    <a:lumMod val="75000"/>
                    <a:lumOff val="25000"/>
                  </a:schemeClr>
                </a:solidFill>
                <a:effectLst/>
                <a:latin typeface="Arial" panose="020B0604020202020204" pitchFamily="34" charset="0"/>
              </a:rPr>
              <a:t>Arial Bold</a:t>
            </a:r>
          </a:p>
          <a:p>
            <a:r>
              <a:rPr lang="en-US" sz="1400">
                <a:solidFill>
                  <a:schemeClr val="tx1">
                    <a:lumMod val="75000"/>
                    <a:lumOff val="25000"/>
                  </a:schemeClr>
                </a:solidFill>
                <a:effectLst/>
                <a:latin typeface="Arial" panose="020B0604020202020204" pitchFamily="34" charset="0"/>
              </a:rPr>
              <a:t>Subhead</a:t>
            </a:r>
          </a:p>
        </p:txBody>
      </p:sp>
      <p:sp>
        <p:nvSpPr>
          <p:cNvPr id="33" name="TextBox 32">
            <a:extLst>
              <a:ext uri="{FF2B5EF4-FFF2-40B4-BE49-F238E27FC236}">
                <a16:creationId xmlns:a16="http://schemas.microsoft.com/office/drawing/2014/main" id="{4CE02CDB-9DC4-DC86-309B-ADCC873FC3E1}"/>
              </a:ext>
            </a:extLst>
          </p:cNvPr>
          <p:cNvSpPr txBox="1"/>
          <p:nvPr userDrawn="1"/>
        </p:nvSpPr>
        <p:spPr>
          <a:xfrm>
            <a:off x="7279709" y="2900282"/>
            <a:ext cx="1263041" cy="338554"/>
          </a:xfrm>
          <a:prstGeom prst="rect">
            <a:avLst/>
          </a:prstGeom>
          <a:noFill/>
        </p:spPr>
        <p:txBody>
          <a:bodyPr wrap="square" rtlCol="0" anchor="b">
            <a:spAutoFit/>
          </a:bodyPr>
          <a:lstStyle/>
          <a:p>
            <a:pPr>
              <a:spcBef>
                <a:spcPts val="1350"/>
              </a:spcBef>
            </a:pPr>
            <a:r>
              <a:rPr lang="en-US" sz="1600" b="1">
                <a:solidFill>
                  <a:srgbClr val="263766"/>
                </a:solidFill>
                <a:effectLst/>
                <a:latin typeface="Arial" panose="020B0604020202020204" pitchFamily="34" charset="0"/>
              </a:rPr>
              <a:t>Header 4</a:t>
            </a:r>
          </a:p>
        </p:txBody>
      </p:sp>
      <p:sp>
        <p:nvSpPr>
          <p:cNvPr id="34" name="TextBox 33">
            <a:extLst>
              <a:ext uri="{FF2B5EF4-FFF2-40B4-BE49-F238E27FC236}">
                <a16:creationId xmlns:a16="http://schemas.microsoft.com/office/drawing/2014/main" id="{D72552A5-3D9A-A45D-F0FE-7596F670CE9A}"/>
              </a:ext>
            </a:extLst>
          </p:cNvPr>
          <p:cNvSpPr txBox="1"/>
          <p:nvPr userDrawn="1"/>
        </p:nvSpPr>
        <p:spPr>
          <a:xfrm>
            <a:off x="8547970" y="2895600"/>
            <a:ext cx="2675352" cy="738664"/>
          </a:xfrm>
          <a:prstGeom prst="rect">
            <a:avLst/>
          </a:prstGeom>
          <a:noFill/>
        </p:spPr>
        <p:txBody>
          <a:bodyPr wrap="square" rtlCol="0" anchor="b">
            <a:spAutoFit/>
          </a:bodyPr>
          <a:lstStyle/>
          <a:p>
            <a:pPr>
              <a:buNone/>
            </a:pPr>
            <a:r>
              <a:rPr lang="en-US" sz="1400">
                <a:solidFill>
                  <a:schemeClr val="tx1">
                    <a:lumMod val="75000"/>
                    <a:lumOff val="25000"/>
                  </a:schemeClr>
                </a:solidFill>
                <a:effectLst/>
                <a:latin typeface="Arial" panose="020B0604020202020204" pitchFamily="34" charset="0"/>
              </a:rPr>
              <a:t>16 pt</a:t>
            </a:r>
          </a:p>
          <a:p>
            <a:pPr>
              <a:buNone/>
            </a:pPr>
            <a:r>
              <a:rPr lang="en-US" sz="1400">
                <a:solidFill>
                  <a:schemeClr val="tx1">
                    <a:lumMod val="75000"/>
                    <a:lumOff val="25000"/>
                  </a:schemeClr>
                </a:solidFill>
                <a:effectLst/>
                <a:latin typeface="Arial" panose="020B0604020202020204" pitchFamily="34" charset="0"/>
              </a:rPr>
              <a:t>Arial Bold</a:t>
            </a:r>
          </a:p>
          <a:p>
            <a:r>
              <a:rPr lang="en-US" sz="1400">
                <a:solidFill>
                  <a:schemeClr val="tx1">
                    <a:lumMod val="75000"/>
                    <a:lumOff val="25000"/>
                  </a:schemeClr>
                </a:solidFill>
                <a:effectLst/>
                <a:latin typeface="Arial" panose="020B0604020202020204" pitchFamily="34" charset="0"/>
              </a:rPr>
              <a:t>Text Headers</a:t>
            </a:r>
          </a:p>
        </p:txBody>
      </p:sp>
      <p:sp>
        <p:nvSpPr>
          <p:cNvPr id="35" name="TextBox 34">
            <a:extLst>
              <a:ext uri="{FF2B5EF4-FFF2-40B4-BE49-F238E27FC236}">
                <a16:creationId xmlns:a16="http://schemas.microsoft.com/office/drawing/2014/main" id="{E9A5B8F6-F65B-DF74-E170-7FC4417CEBDC}"/>
              </a:ext>
            </a:extLst>
          </p:cNvPr>
          <p:cNvSpPr txBox="1"/>
          <p:nvPr userDrawn="1"/>
        </p:nvSpPr>
        <p:spPr>
          <a:xfrm>
            <a:off x="7279709" y="3648712"/>
            <a:ext cx="1263041" cy="307777"/>
          </a:xfrm>
          <a:prstGeom prst="rect">
            <a:avLst/>
          </a:prstGeom>
          <a:noFill/>
        </p:spPr>
        <p:txBody>
          <a:bodyPr wrap="square" rtlCol="0" anchor="b">
            <a:spAutoFit/>
          </a:bodyPr>
          <a:lstStyle/>
          <a:p>
            <a:pPr>
              <a:spcBef>
                <a:spcPts val="1350"/>
              </a:spcBef>
            </a:pPr>
            <a:r>
              <a:rPr lang="en-US" sz="1400" b="0">
                <a:solidFill>
                  <a:srgbClr val="263766"/>
                </a:solidFill>
                <a:effectLst/>
                <a:latin typeface="Arial" panose="020B0604020202020204" pitchFamily="34" charset="0"/>
              </a:rPr>
              <a:t>Body Copy</a:t>
            </a:r>
          </a:p>
        </p:txBody>
      </p:sp>
      <p:sp>
        <p:nvSpPr>
          <p:cNvPr id="36" name="TextBox 35">
            <a:extLst>
              <a:ext uri="{FF2B5EF4-FFF2-40B4-BE49-F238E27FC236}">
                <a16:creationId xmlns:a16="http://schemas.microsoft.com/office/drawing/2014/main" id="{6EA4C01B-240E-6A8D-2A68-A8B2EDCC6D27}"/>
              </a:ext>
            </a:extLst>
          </p:cNvPr>
          <p:cNvSpPr txBox="1"/>
          <p:nvPr userDrawn="1"/>
        </p:nvSpPr>
        <p:spPr>
          <a:xfrm>
            <a:off x="8547970" y="3634006"/>
            <a:ext cx="2675352" cy="523220"/>
          </a:xfrm>
          <a:prstGeom prst="rect">
            <a:avLst/>
          </a:prstGeom>
          <a:noFill/>
        </p:spPr>
        <p:txBody>
          <a:bodyPr wrap="square" rtlCol="0" anchor="b">
            <a:spAutoFit/>
          </a:bodyPr>
          <a:lstStyle/>
          <a:p>
            <a:pPr>
              <a:buNone/>
            </a:pPr>
            <a:r>
              <a:rPr lang="en-US" sz="1400">
                <a:solidFill>
                  <a:schemeClr val="tx1">
                    <a:lumMod val="75000"/>
                    <a:lumOff val="25000"/>
                  </a:schemeClr>
                </a:solidFill>
                <a:effectLst/>
                <a:latin typeface="Arial" panose="020B0604020202020204" pitchFamily="34" charset="0"/>
              </a:rPr>
              <a:t>14 pt</a:t>
            </a:r>
          </a:p>
          <a:p>
            <a:r>
              <a:rPr lang="en-US" sz="1400">
                <a:solidFill>
                  <a:schemeClr val="tx1">
                    <a:lumMod val="75000"/>
                    <a:lumOff val="25000"/>
                  </a:schemeClr>
                </a:solidFill>
                <a:effectLst/>
                <a:latin typeface="Arial" panose="020B0604020202020204" pitchFamily="34" charset="0"/>
              </a:rPr>
              <a:t>Arial Regular</a:t>
            </a:r>
          </a:p>
        </p:txBody>
      </p:sp>
      <p:sp>
        <p:nvSpPr>
          <p:cNvPr id="37" name="TextBox 36">
            <a:extLst>
              <a:ext uri="{FF2B5EF4-FFF2-40B4-BE49-F238E27FC236}">
                <a16:creationId xmlns:a16="http://schemas.microsoft.com/office/drawing/2014/main" id="{60B6894F-3D26-012B-59F7-FCF8D21C50CF}"/>
              </a:ext>
            </a:extLst>
          </p:cNvPr>
          <p:cNvSpPr txBox="1"/>
          <p:nvPr userDrawn="1"/>
        </p:nvSpPr>
        <p:spPr>
          <a:xfrm>
            <a:off x="5824603" y="4208208"/>
            <a:ext cx="2555310" cy="276999"/>
          </a:xfrm>
          <a:prstGeom prst="rect">
            <a:avLst/>
          </a:prstGeom>
          <a:noFill/>
        </p:spPr>
        <p:txBody>
          <a:bodyPr wrap="square" rtlCol="0" anchor="b">
            <a:spAutoFit/>
          </a:bodyPr>
          <a:lstStyle/>
          <a:p>
            <a:pPr algn="r"/>
            <a:r>
              <a:rPr lang="en-US" sz="1200" spc="300">
                <a:solidFill>
                  <a:srgbClr val="263766"/>
                </a:solidFill>
                <a:effectLst/>
                <a:latin typeface="Arial" panose="020B0604020202020204" pitchFamily="34" charset="0"/>
              </a:rPr>
              <a:t>MISSION / TOPIC</a:t>
            </a:r>
          </a:p>
        </p:txBody>
      </p:sp>
      <p:sp>
        <p:nvSpPr>
          <p:cNvPr id="38" name="TextBox 37">
            <a:extLst>
              <a:ext uri="{FF2B5EF4-FFF2-40B4-BE49-F238E27FC236}">
                <a16:creationId xmlns:a16="http://schemas.microsoft.com/office/drawing/2014/main" id="{49819FE7-E7C1-2147-32EE-7329E443384C}"/>
              </a:ext>
            </a:extLst>
          </p:cNvPr>
          <p:cNvSpPr txBox="1"/>
          <p:nvPr userDrawn="1"/>
        </p:nvSpPr>
        <p:spPr>
          <a:xfrm>
            <a:off x="8547970" y="4189543"/>
            <a:ext cx="2675352" cy="738664"/>
          </a:xfrm>
          <a:prstGeom prst="rect">
            <a:avLst/>
          </a:prstGeom>
          <a:noFill/>
        </p:spPr>
        <p:txBody>
          <a:bodyPr wrap="square" rtlCol="0" anchor="b">
            <a:spAutoFit/>
          </a:bodyPr>
          <a:lstStyle/>
          <a:p>
            <a:pPr>
              <a:buNone/>
            </a:pPr>
            <a:r>
              <a:rPr lang="en-US" sz="1400">
                <a:solidFill>
                  <a:schemeClr val="tx1">
                    <a:lumMod val="75000"/>
                    <a:lumOff val="25000"/>
                  </a:schemeClr>
                </a:solidFill>
                <a:effectLst/>
                <a:latin typeface="Arial" panose="020B0604020202020204" pitchFamily="34" charset="0"/>
              </a:rPr>
              <a:t>12 pt</a:t>
            </a:r>
          </a:p>
          <a:p>
            <a:pPr>
              <a:buNone/>
            </a:pPr>
            <a:r>
              <a:rPr lang="en-US" sz="1400">
                <a:solidFill>
                  <a:schemeClr val="tx1">
                    <a:lumMod val="75000"/>
                    <a:lumOff val="25000"/>
                  </a:schemeClr>
                </a:solidFill>
                <a:effectLst/>
                <a:latin typeface="Arial" panose="020B0604020202020204" pitchFamily="34" charset="0"/>
              </a:rPr>
              <a:t>Arial Regular</a:t>
            </a:r>
          </a:p>
          <a:p>
            <a:r>
              <a:rPr lang="en-US" sz="1400">
                <a:solidFill>
                  <a:schemeClr val="tx1">
                    <a:lumMod val="75000"/>
                    <a:lumOff val="25000"/>
                  </a:schemeClr>
                </a:solidFill>
                <a:effectLst/>
                <a:latin typeface="Arial" panose="020B0604020202020204" pitchFamily="34" charset="0"/>
              </a:rPr>
              <a:t>Loose Kerning</a:t>
            </a:r>
          </a:p>
        </p:txBody>
      </p:sp>
      <p:sp>
        <p:nvSpPr>
          <p:cNvPr id="39" name="TextBox 38">
            <a:extLst>
              <a:ext uri="{FF2B5EF4-FFF2-40B4-BE49-F238E27FC236}">
                <a16:creationId xmlns:a16="http://schemas.microsoft.com/office/drawing/2014/main" id="{E1738A94-8079-D941-9B98-994DC8E4E5E4}"/>
              </a:ext>
            </a:extLst>
          </p:cNvPr>
          <p:cNvSpPr txBox="1"/>
          <p:nvPr userDrawn="1"/>
        </p:nvSpPr>
        <p:spPr>
          <a:xfrm>
            <a:off x="7365303" y="4935855"/>
            <a:ext cx="964505" cy="430887"/>
          </a:xfrm>
          <a:prstGeom prst="rect">
            <a:avLst/>
          </a:prstGeom>
          <a:noFill/>
        </p:spPr>
        <p:txBody>
          <a:bodyPr wrap="square" rtlCol="0" anchor="b">
            <a:spAutoFit/>
          </a:bodyPr>
          <a:lstStyle/>
          <a:p>
            <a:pPr algn="r"/>
            <a:r>
              <a:rPr lang="en-US" sz="2200">
                <a:solidFill>
                  <a:srgbClr val="263766"/>
                </a:solidFill>
                <a:effectLst/>
                <a:latin typeface="Arial" panose="020B0604020202020204" pitchFamily="34" charset="0"/>
              </a:rPr>
              <a:t>Quote</a:t>
            </a:r>
          </a:p>
        </p:txBody>
      </p:sp>
      <p:sp>
        <p:nvSpPr>
          <p:cNvPr id="40" name="TextBox 39">
            <a:extLst>
              <a:ext uri="{FF2B5EF4-FFF2-40B4-BE49-F238E27FC236}">
                <a16:creationId xmlns:a16="http://schemas.microsoft.com/office/drawing/2014/main" id="{7BD53717-D18F-3E0C-AB0F-68633646E4F6}"/>
              </a:ext>
            </a:extLst>
          </p:cNvPr>
          <p:cNvSpPr txBox="1"/>
          <p:nvPr userDrawn="1"/>
        </p:nvSpPr>
        <p:spPr>
          <a:xfrm>
            <a:off x="8547970" y="4989948"/>
            <a:ext cx="2675352" cy="523220"/>
          </a:xfrm>
          <a:prstGeom prst="rect">
            <a:avLst/>
          </a:prstGeom>
          <a:noFill/>
        </p:spPr>
        <p:txBody>
          <a:bodyPr wrap="square" rtlCol="0" anchor="b">
            <a:spAutoFit/>
          </a:bodyPr>
          <a:lstStyle/>
          <a:p>
            <a:pPr>
              <a:buNone/>
            </a:pPr>
            <a:r>
              <a:rPr lang="en-US" sz="1400">
                <a:solidFill>
                  <a:schemeClr val="tx1">
                    <a:lumMod val="75000"/>
                    <a:lumOff val="25000"/>
                  </a:schemeClr>
                </a:solidFill>
                <a:effectLst/>
                <a:latin typeface="Arial" panose="020B0604020202020204" pitchFamily="34" charset="0"/>
              </a:rPr>
              <a:t>22 pt</a:t>
            </a:r>
          </a:p>
          <a:p>
            <a:r>
              <a:rPr lang="en-US" sz="1400">
                <a:solidFill>
                  <a:schemeClr val="tx1">
                    <a:lumMod val="75000"/>
                    <a:lumOff val="25000"/>
                  </a:schemeClr>
                </a:solidFill>
                <a:effectLst/>
                <a:latin typeface="Arial" panose="020B0604020202020204" pitchFamily="34" charset="0"/>
              </a:rPr>
              <a:t>Arial Regular</a:t>
            </a:r>
          </a:p>
        </p:txBody>
      </p:sp>
      <p:sp>
        <p:nvSpPr>
          <p:cNvPr id="5" name="TextBox 4">
            <a:extLst>
              <a:ext uri="{FF2B5EF4-FFF2-40B4-BE49-F238E27FC236}">
                <a16:creationId xmlns:a16="http://schemas.microsoft.com/office/drawing/2014/main" id="{E6A66458-D9EA-ACF8-948E-090483C71FDC}"/>
              </a:ext>
            </a:extLst>
          </p:cNvPr>
          <p:cNvSpPr txBox="1"/>
          <p:nvPr userDrawn="1"/>
        </p:nvSpPr>
        <p:spPr>
          <a:xfrm>
            <a:off x="381551" y="448223"/>
            <a:ext cx="5584351" cy="553998"/>
          </a:xfrm>
          <a:prstGeom prst="rect">
            <a:avLst/>
          </a:prstGeom>
          <a:noFill/>
        </p:spPr>
        <p:txBody>
          <a:bodyPr wrap="square" rtlCol="0">
            <a:spAutoFit/>
          </a:bodyPr>
          <a:lstStyle/>
          <a:p>
            <a:r>
              <a:rPr lang="en-US" sz="3000" b="1">
                <a:solidFill>
                  <a:srgbClr val="263766"/>
                </a:solidFill>
                <a:effectLst/>
                <a:latin typeface="Arial" panose="020B0604020202020204" pitchFamily="34" charset="0"/>
              </a:rPr>
              <a:t>Typography</a:t>
            </a:r>
            <a:endParaRPr lang="en-US" sz="3000">
              <a:solidFill>
                <a:srgbClr val="263766"/>
              </a:solidFill>
              <a:effectLst/>
              <a:latin typeface="Arial" panose="020B0604020202020204" pitchFamily="34" charset="0"/>
            </a:endParaRPr>
          </a:p>
        </p:txBody>
      </p:sp>
      <p:sp>
        <p:nvSpPr>
          <p:cNvPr id="6" name="TextBox 5">
            <a:extLst>
              <a:ext uri="{FF2B5EF4-FFF2-40B4-BE49-F238E27FC236}">
                <a16:creationId xmlns:a16="http://schemas.microsoft.com/office/drawing/2014/main" id="{31A783BF-CF76-7F09-0A6E-955B05B4C5A3}"/>
              </a:ext>
            </a:extLst>
          </p:cNvPr>
          <p:cNvSpPr txBox="1"/>
          <p:nvPr userDrawn="1"/>
        </p:nvSpPr>
        <p:spPr>
          <a:xfrm>
            <a:off x="381551" y="271463"/>
            <a:ext cx="475773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0">
                <a:solidFill>
                  <a:schemeClr val="accent2"/>
                </a:solidFill>
                <a:effectLst/>
                <a:latin typeface="Arial" panose="020B0604020202020204" pitchFamily="34" charset="0"/>
              </a:rPr>
              <a:t>INSTRUCTIONS</a:t>
            </a:r>
          </a:p>
        </p:txBody>
      </p:sp>
      <p:sp>
        <p:nvSpPr>
          <p:cNvPr id="9" name="Rectangle 8">
            <a:extLst>
              <a:ext uri="{FF2B5EF4-FFF2-40B4-BE49-F238E27FC236}">
                <a16:creationId xmlns:a16="http://schemas.microsoft.com/office/drawing/2014/main" id="{62B15B28-7357-58AF-E508-F088003EEBCF}"/>
              </a:ext>
            </a:extLst>
          </p:cNvPr>
          <p:cNvSpPr/>
          <p:nvPr userDrawn="1"/>
        </p:nvSpPr>
        <p:spPr>
          <a:xfrm>
            <a:off x="5791201" y="5918200"/>
            <a:ext cx="6400800" cy="609600"/>
          </a:xfrm>
          <a:prstGeom prst="rect">
            <a:avLst/>
          </a:prstGeom>
          <a:gradFill>
            <a:gsLst>
              <a:gs pos="3000">
                <a:schemeClr val="bg1">
                  <a:alpha val="0"/>
                </a:schemeClr>
              </a:gs>
              <a:gs pos="16000">
                <a:srgbClr val="0064AE"/>
              </a:gs>
              <a:gs pos="89000">
                <a:srgbClr val="744197"/>
              </a:gs>
            </a:gsLst>
            <a:lin ang="0" scaled="0"/>
          </a:gradFill>
          <a:ln w="66675">
            <a:gradFill>
              <a:gsLst>
                <a:gs pos="14000">
                  <a:schemeClr val="bg1">
                    <a:alpha val="0"/>
                  </a:schemeClr>
                </a:gs>
                <a:gs pos="32000">
                  <a:srgbClr val="00B4F0">
                    <a:alpha val="71528"/>
                  </a:srgbClr>
                </a:gs>
                <a:gs pos="56000">
                  <a:srgbClr val="0064AE"/>
                </a:gs>
                <a:gs pos="89000">
                  <a:srgbClr val="744197"/>
                </a:gs>
              </a:gsLst>
              <a:lin ang="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8509878-F0CF-08F7-B1E7-593523C99CAC}"/>
              </a:ext>
            </a:extLst>
          </p:cNvPr>
          <p:cNvSpPr txBox="1"/>
          <p:nvPr userDrawn="1"/>
        </p:nvSpPr>
        <p:spPr>
          <a:xfrm>
            <a:off x="6466562" y="6017779"/>
            <a:ext cx="5470742" cy="369332"/>
          </a:xfrm>
          <a:prstGeom prst="rect">
            <a:avLst/>
          </a:prstGeom>
          <a:noFill/>
        </p:spPr>
        <p:txBody>
          <a:bodyPr wrap="square" rtlCol="0">
            <a:spAutoFit/>
          </a:bodyPr>
          <a:lstStyle/>
          <a:p>
            <a:r>
              <a:rPr lang="en-US" sz="1800" b="1">
                <a:solidFill>
                  <a:schemeClr val="bg1"/>
                </a:solidFill>
                <a:effectLst/>
                <a:latin typeface="Arial" panose="020B0604020202020204" pitchFamily="34" charset="0"/>
              </a:rPr>
              <a:t>Delete this informational slide when not needed </a:t>
            </a:r>
            <a:endParaRPr lang="en-US" sz="180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29787787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formation Slide 5">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924CDA9-2D2A-7CAD-5D66-B1557BE88071}"/>
              </a:ext>
            </a:extLst>
          </p:cNvPr>
          <p:cNvSpPr/>
          <p:nvPr userDrawn="1"/>
        </p:nvSpPr>
        <p:spPr>
          <a:xfrm>
            <a:off x="0" y="0"/>
            <a:ext cx="12192000" cy="6858000"/>
          </a:xfrm>
          <a:prstGeom prst="rect">
            <a:avLst/>
          </a:prstGeom>
          <a:gradFill>
            <a:gsLst>
              <a:gs pos="68000">
                <a:srgbClr val="B1EBFF">
                  <a:alpha val="0"/>
                </a:srgbClr>
              </a:gs>
              <a:gs pos="0">
                <a:srgbClr val="00B4F0">
                  <a:lumMod val="29000"/>
                  <a:lumOff val="71000"/>
                </a:srgbClr>
              </a:gs>
            </a:gsLst>
            <a:lin ang="14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B2FB99B-DDF4-41AE-6427-F38F13FC39A3}"/>
              </a:ext>
            </a:extLst>
          </p:cNvPr>
          <p:cNvSpPr txBox="1"/>
          <p:nvPr userDrawn="1"/>
        </p:nvSpPr>
        <p:spPr>
          <a:xfrm>
            <a:off x="977032" y="1513678"/>
            <a:ext cx="1941531" cy="646331"/>
          </a:xfrm>
          <a:prstGeom prst="rect">
            <a:avLst/>
          </a:prstGeom>
          <a:noFill/>
        </p:spPr>
        <p:txBody>
          <a:bodyPr wrap="square" rtlCol="0">
            <a:spAutoFit/>
          </a:bodyPr>
          <a:lstStyle/>
          <a:p>
            <a:r>
              <a:rPr lang="en-US" sz="1800">
                <a:solidFill>
                  <a:srgbClr val="263766"/>
                </a:solidFill>
                <a:effectLst/>
                <a:latin typeface="Arial" panose="020B0604020202020204" pitchFamily="34" charset="0"/>
              </a:rPr>
              <a:t>Click on </a:t>
            </a:r>
            <a:r>
              <a:rPr lang="en-US" sz="1800" b="1">
                <a:solidFill>
                  <a:srgbClr val="263766"/>
                </a:solidFill>
                <a:effectLst/>
                <a:latin typeface="Arial" panose="020B0604020202020204" pitchFamily="34" charset="0"/>
              </a:rPr>
              <a:t>Insert</a:t>
            </a:r>
            <a:r>
              <a:rPr lang="en-US" sz="1800">
                <a:solidFill>
                  <a:srgbClr val="263766"/>
                </a:solidFill>
                <a:effectLst/>
                <a:latin typeface="Arial" panose="020B0604020202020204" pitchFamily="34" charset="0"/>
              </a:rPr>
              <a:t> in </a:t>
            </a:r>
            <a:r>
              <a:rPr lang="en-US" sz="1800" b="1">
                <a:solidFill>
                  <a:srgbClr val="263766"/>
                </a:solidFill>
                <a:effectLst/>
                <a:latin typeface="Arial" panose="020B0604020202020204" pitchFamily="34" charset="0"/>
              </a:rPr>
              <a:t>menu bar</a:t>
            </a:r>
            <a:endParaRPr lang="en-US" sz="1800">
              <a:solidFill>
                <a:srgbClr val="263766"/>
              </a:solidFill>
              <a:effectLst/>
              <a:latin typeface="Arial" panose="020B0604020202020204" pitchFamily="34" charset="0"/>
            </a:endParaRPr>
          </a:p>
        </p:txBody>
      </p:sp>
      <p:cxnSp>
        <p:nvCxnSpPr>
          <p:cNvPr id="14" name="Straight Connector 13">
            <a:extLst>
              <a:ext uri="{FF2B5EF4-FFF2-40B4-BE49-F238E27FC236}">
                <a16:creationId xmlns:a16="http://schemas.microsoft.com/office/drawing/2014/main" id="{3BAED032-D8AE-F366-1A7E-2CE30D668F58}"/>
              </a:ext>
            </a:extLst>
          </p:cNvPr>
          <p:cNvCxnSpPr>
            <a:cxnSpLocks/>
          </p:cNvCxnSpPr>
          <p:nvPr userDrawn="1"/>
        </p:nvCxnSpPr>
        <p:spPr>
          <a:xfrm>
            <a:off x="839244" y="1627139"/>
            <a:ext cx="0" cy="425884"/>
          </a:xfrm>
          <a:prstGeom prst="line">
            <a:avLst/>
          </a:prstGeom>
          <a:ln w="50800">
            <a:solidFill>
              <a:srgbClr val="00B4F0"/>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22A69CC2-C131-B377-8E40-670FD14D296F}"/>
              </a:ext>
            </a:extLst>
          </p:cNvPr>
          <p:cNvSpPr txBox="1"/>
          <p:nvPr userDrawn="1"/>
        </p:nvSpPr>
        <p:spPr>
          <a:xfrm>
            <a:off x="676406" y="1200528"/>
            <a:ext cx="1030988" cy="307777"/>
          </a:xfrm>
          <a:prstGeom prst="rect">
            <a:avLst/>
          </a:prstGeom>
          <a:noFill/>
        </p:spPr>
        <p:txBody>
          <a:bodyPr wrap="none" rtlCol="0">
            <a:spAutoFit/>
          </a:bodyPr>
          <a:lstStyle/>
          <a:p>
            <a:r>
              <a:rPr lang="en-US" sz="1400" spc="300">
                <a:solidFill>
                  <a:schemeClr val="accent2"/>
                </a:solidFill>
                <a:latin typeface="Arial" panose="020B0604020202020204" pitchFamily="34" charset="0"/>
                <a:cs typeface="Arial" panose="020B0604020202020204" pitchFamily="34" charset="0"/>
              </a:rPr>
              <a:t>STEP 1</a:t>
            </a:r>
          </a:p>
        </p:txBody>
      </p:sp>
      <p:sp>
        <p:nvSpPr>
          <p:cNvPr id="24" name="TextBox 23">
            <a:extLst>
              <a:ext uri="{FF2B5EF4-FFF2-40B4-BE49-F238E27FC236}">
                <a16:creationId xmlns:a16="http://schemas.microsoft.com/office/drawing/2014/main" id="{BCF0763C-F74F-8242-F156-D176D1C22877}"/>
              </a:ext>
            </a:extLst>
          </p:cNvPr>
          <p:cNvSpPr txBox="1"/>
          <p:nvPr userDrawn="1"/>
        </p:nvSpPr>
        <p:spPr>
          <a:xfrm>
            <a:off x="977031" y="3552067"/>
            <a:ext cx="2451969" cy="2308324"/>
          </a:xfrm>
          <a:prstGeom prst="rect">
            <a:avLst/>
          </a:prstGeom>
          <a:noFill/>
        </p:spPr>
        <p:txBody>
          <a:bodyPr wrap="square" rtlCol="0">
            <a:spAutoFit/>
          </a:bodyPr>
          <a:lstStyle/>
          <a:p>
            <a:r>
              <a:rPr lang="en-US">
                <a:solidFill>
                  <a:srgbClr val="263766"/>
                </a:solidFill>
                <a:effectLst/>
                <a:latin typeface="Arial" panose="020B0604020202020204" pitchFamily="34" charset="0"/>
              </a:rPr>
              <a:t>Click on </a:t>
            </a:r>
            <a:r>
              <a:rPr lang="en-US" b="1">
                <a:solidFill>
                  <a:srgbClr val="263766"/>
                </a:solidFill>
                <a:effectLst/>
                <a:latin typeface="Arial" panose="020B0604020202020204" pitchFamily="34" charset="0"/>
              </a:rPr>
              <a:t>Icons </a:t>
            </a:r>
            <a:r>
              <a:rPr lang="en-US" b="0">
                <a:solidFill>
                  <a:srgbClr val="263766"/>
                </a:solidFill>
                <a:effectLst/>
                <a:latin typeface="Arial" panose="020B0604020202020204" pitchFamily="34" charset="0"/>
              </a:rPr>
              <a:t>in the menu bar</a:t>
            </a:r>
            <a:r>
              <a:rPr lang="en-US" b="1">
                <a:solidFill>
                  <a:srgbClr val="263766"/>
                </a:solidFill>
                <a:effectLst/>
                <a:latin typeface="Arial" panose="020B0604020202020204" pitchFamily="34" charset="0"/>
              </a:rPr>
              <a:t>. </a:t>
            </a:r>
            <a:r>
              <a:rPr lang="en-US">
                <a:solidFill>
                  <a:srgbClr val="263766"/>
                </a:solidFill>
                <a:effectLst/>
                <a:latin typeface="Arial" panose="020B0604020202020204" pitchFamily="34" charset="0"/>
              </a:rPr>
              <a:t>In the </a:t>
            </a:r>
            <a:r>
              <a:rPr lang="en-US" b="1">
                <a:solidFill>
                  <a:srgbClr val="263766"/>
                </a:solidFill>
                <a:effectLst/>
                <a:latin typeface="Arial" panose="020B0604020202020204" pitchFamily="34" charset="0"/>
              </a:rPr>
              <a:t>Stock Images </a:t>
            </a:r>
            <a:r>
              <a:rPr lang="en-US">
                <a:solidFill>
                  <a:srgbClr val="263766"/>
                </a:solidFill>
                <a:effectLst/>
                <a:latin typeface="Arial" panose="020B0604020202020204" pitchFamily="34" charset="0"/>
              </a:rPr>
              <a:t>panel on the right, click on the icon wanted and click </a:t>
            </a:r>
            <a:r>
              <a:rPr lang="en-US" b="1">
                <a:solidFill>
                  <a:srgbClr val="263766"/>
                </a:solidFill>
                <a:effectLst/>
                <a:latin typeface="Arial" panose="020B0604020202020204" pitchFamily="34" charset="0"/>
              </a:rPr>
              <a:t>Insert</a:t>
            </a:r>
            <a:r>
              <a:rPr lang="en-US">
                <a:solidFill>
                  <a:srgbClr val="263766"/>
                </a:solidFill>
                <a:effectLst/>
                <a:latin typeface="Arial" panose="020B0604020202020204" pitchFamily="34" charset="0"/>
              </a:rPr>
              <a:t>. You can choose more than one icon to insert.</a:t>
            </a:r>
          </a:p>
        </p:txBody>
      </p:sp>
      <p:sp>
        <p:nvSpPr>
          <p:cNvPr id="25" name="TextBox 24">
            <a:extLst>
              <a:ext uri="{FF2B5EF4-FFF2-40B4-BE49-F238E27FC236}">
                <a16:creationId xmlns:a16="http://schemas.microsoft.com/office/drawing/2014/main" id="{C8F91C25-B886-3CD0-A5A4-C748923F8442}"/>
              </a:ext>
            </a:extLst>
          </p:cNvPr>
          <p:cNvSpPr txBox="1"/>
          <p:nvPr userDrawn="1"/>
        </p:nvSpPr>
        <p:spPr>
          <a:xfrm>
            <a:off x="676406" y="3233697"/>
            <a:ext cx="1030988" cy="307777"/>
          </a:xfrm>
          <a:prstGeom prst="rect">
            <a:avLst/>
          </a:prstGeom>
          <a:noFill/>
        </p:spPr>
        <p:txBody>
          <a:bodyPr wrap="none" rtlCol="0">
            <a:spAutoFit/>
          </a:bodyPr>
          <a:lstStyle/>
          <a:p>
            <a:r>
              <a:rPr lang="en-US" sz="1400" spc="300">
                <a:solidFill>
                  <a:schemeClr val="accent2"/>
                </a:solidFill>
                <a:latin typeface="Arial" panose="020B0604020202020204" pitchFamily="34" charset="0"/>
                <a:cs typeface="Arial" panose="020B0604020202020204" pitchFamily="34" charset="0"/>
              </a:rPr>
              <a:t>STEP 2</a:t>
            </a:r>
          </a:p>
        </p:txBody>
      </p:sp>
      <p:cxnSp>
        <p:nvCxnSpPr>
          <p:cNvPr id="26" name="Straight Connector 25">
            <a:extLst>
              <a:ext uri="{FF2B5EF4-FFF2-40B4-BE49-F238E27FC236}">
                <a16:creationId xmlns:a16="http://schemas.microsoft.com/office/drawing/2014/main" id="{A3907E46-360A-4322-E6F3-EF583DA40FA0}"/>
              </a:ext>
            </a:extLst>
          </p:cNvPr>
          <p:cNvCxnSpPr>
            <a:cxnSpLocks/>
          </p:cNvCxnSpPr>
          <p:nvPr userDrawn="1"/>
        </p:nvCxnSpPr>
        <p:spPr>
          <a:xfrm>
            <a:off x="839244" y="3653319"/>
            <a:ext cx="0" cy="2104544"/>
          </a:xfrm>
          <a:prstGeom prst="line">
            <a:avLst/>
          </a:prstGeom>
          <a:ln w="50800">
            <a:solidFill>
              <a:srgbClr val="00B4F0"/>
            </a:solidFill>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0F6765F0-21C5-FD9F-E154-1DFDFE6AF3EE}"/>
              </a:ext>
            </a:extLst>
          </p:cNvPr>
          <p:cNvSpPr txBox="1"/>
          <p:nvPr userDrawn="1"/>
        </p:nvSpPr>
        <p:spPr>
          <a:xfrm>
            <a:off x="6299548" y="1200528"/>
            <a:ext cx="1030988" cy="307777"/>
          </a:xfrm>
          <a:prstGeom prst="rect">
            <a:avLst/>
          </a:prstGeom>
          <a:noFill/>
        </p:spPr>
        <p:txBody>
          <a:bodyPr wrap="none" rtlCol="0">
            <a:spAutoFit/>
          </a:bodyPr>
          <a:lstStyle/>
          <a:p>
            <a:r>
              <a:rPr lang="en-US" sz="1400" spc="300">
                <a:solidFill>
                  <a:schemeClr val="accent2"/>
                </a:solidFill>
                <a:latin typeface="Arial" panose="020B0604020202020204" pitchFamily="34" charset="0"/>
                <a:cs typeface="Arial" panose="020B0604020202020204" pitchFamily="34" charset="0"/>
              </a:rPr>
              <a:t>STEP 3</a:t>
            </a:r>
          </a:p>
        </p:txBody>
      </p:sp>
      <p:sp>
        <p:nvSpPr>
          <p:cNvPr id="29" name="TextBox 28">
            <a:extLst>
              <a:ext uri="{FF2B5EF4-FFF2-40B4-BE49-F238E27FC236}">
                <a16:creationId xmlns:a16="http://schemas.microsoft.com/office/drawing/2014/main" id="{30F19DA3-6EC9-ACA4-2BA0-2247779FB941}"/>
              </a:ext>
            </a:extLst>
          </p:cNvPr>
          <p:cNvSpPr txBox="1"/>
          <p:nvPr userDrawn="1"/>
        </p:nvSpPr>
        <p:spPr>
          <a:xfrm>
            <a:off x="6299548" y="3233697"/>
            <a:ext cx="1030988" cy="307777"/>
          </a:xfrm>
          <a:prstGeom prst="rect">
            <a:avLst/>
          </a:prstGeom>
          <a:noFill/>
        </p:spPr>
        <p:txBody>
          <a:bodyPr wrap="none" rtlCol="0">
            <a:spAutoFit/>
          </a:bodyPr>
          <a:lstStyle/>
          <a:p>
            <a:r>
              <a:rPr lang="en-US" sz="1400" spc="300">
                <a:solidFill>
                  <a:schemeClr val="accent2"/>
                </a:solidFill>
                <a:latin typeface="Arial" panose="020B0604020202020204" pitchFamily="34" charset="0"/>
                <a:cs typeface="Arial" panose="020B0604020202020204" pitchFamily="34" charset="0"/>
              </a:rPr>
              <a:t>STEP 4</a:t>
            </a:r>
          </a:p>
        </p:txBody>
      </p:sp>
      <p:cxnSp>
        <p:nvCxnSpPr>
          <p:cNvPr id="30" name="Straight Connector 29">
            <a:extLst>
              <a:ext uri="{FF2B5EF4-FFF2-40B4-BE49-F238E27FC236}">
                <a16:creationId xmlns:a16="http://schemas.microsoft.com/office/drawing/2014/main" id="{AEE2FF8E-BB21-3691-C75D-57A1177AB962}"/>
              </a:ext>
            </a:extLst>
          </p:cNvPr>
          <p:cNvCxnSpPr>
            <a:cxnSpLocks/>
          </p:cNvCxnSpPr>
          <p:nvPr userDrawn="1"/>
        </p:nvCxnSpPr>
        <p:spPr>
          <a:xfrm>
            <a:off x="6477000" y="1627139"/>
            <a:ext cx="0" cy="1240076"/>
          </a:xfrm>
          <a:prstGeom prst="line">
            <a:avLst/>
          </a:prstGeom>
          <a:ln w="50800">
            <a:solidFill>
              <a:srgbClr val="00B4F0"/>
            </a:solidFill>
          </a:ln>
        </p:spPr>
        <p:style>
          <a:lnRef idx="2">
            <a:schemeClr val="accent1"/>
          </a:lnRef>
          <a:fillRef idx="0">
            <a:schemeClr val="accent1"/>
          </a:fillRef>
          <a:effectRef idx="1">
            <a:schemeClr val="accent1"/>
          </a:effectRef>
          <a:fontRef idx="minor">
            <a:schemeClr val="tx1"/>
          </a:fontRef>
        </p:style>
      </p:cxnSp>
      <p:sp>
        <p:nvSpPr>
          <p:cNvPr id="32" name="TextBox 31">
            <a:extLst>
              <a:ext uri="{FF2B5EF4-FFF2-40B4-BE49-F238E27FC236}">
                <a16:creationId xmlns:a16="http://schemas.microsoft.com/office/drawing/2014/main" id="{DB64F08D-D900-B00C-9AA2-302A748E2D24}"/>
              </a:ext>
            </a:extLst>
          </p:cNvPr>
          <p:cNvSpPr txBox="1"/>
          <p:nvPr userDrawn="1"/>
        </p:nvSpPr>
        <p:spPr>
          <a:xfrm>
            <a:off x="6603304" y="1513678"/>
            <a:ext cx="2314184" cy="1477328"/>
          </a:xfrm>
          <a:prstGeom prst="rect">
            <a:avLst/>
          </a:prstGeom>
          <a:noFill/>
        </p:spPr>
        <p:txBody>
          <a:bodyPr wrap="square" rtlCol="0">
            <a:spAutoFit/>
          </a:bodyPr>
          <a:lstStyle/>
          <a:p>
            <a:r>
              <a:rPr lang="en-US">
                <a:solidFill>
                  <a:srgbClr val="263766"/>
                </a:solidFill>
                <a:effectLst/>
                <a:latin typeface="Arial" panose="020B0604020202020204" pitchFamily="34" charset="0"/>
              </a:rPr>
              <a:t>Once icon is inserted, double click on the icon to bring up the </a:t>
            </a:r>
            <a:r>
              <a:rPr lang="en-US" b="1">
                <a:solidFill>
                  <a:srgbClr val="263766"/>
                </a:solidFill>
                <a:effectLst/>
                <a:latin typeface="Arial" panose="020B0604020202020204" pitchFamily="34" charset="0"/>
              </a:rPr>
              <a:t>Format Graphic</a:t>
            </a:r>
            <a:r>
              <a:rPr lang="en-US">
                <a:solidFill>
                  <a:srgbClr val="263766"/>
                </a:solidFill>
                <a:effectLst/>
                <a:latin typeface="Arial" panose="020B0604020202020204" pitchFamily="34" charset="0"/>
              </a:rPr>
              <a:t> panel. </a:t>
            </a:r>
          </a:p>
        </p:txBody>
      </p:sp>
      <p:sp>
        <p:nvSpPr>
          <p:cNvPr id="33" name="TextBox 32">
            <a:extLst>
              <a:ext uri="{FF2B5EF4-FFF2-40B4-BE49-F238E27FC236}">
                <a16:creationId xmlns:a16="http://schemas.microsoft.com/office/drawing/2014/main" id="{8F3571D2-BC56-228A-02B7-4D220B34712F}"/>
              </a:ext>
            </a:extLst>
          </p:cNvPr>
          <p:cNvSpPr txBox="1"/>
          <p:nvPr userDrawn="1"/>
        </p:nvSpPr>
        <p:spPr>
          <a:xfrm>
            <a:off x="6603304" y="3539541"/>
            <a:ext cx="2453014" cy="2031325"/>
          </a:xfrm>
          <a:prstGeom prst="rect">
            <a:avLst/>
          </a:prstGeom>
          <a:noFill/>
        </p:spPr>
        <p:txBody>
          <a:bodyPr wrap="square" rtlCol="0">
            <a:spAutoFit/>
          </a:bodyPr>
          <a:lstStyle/>
          <a:p>
            <a:r>
              <a:rPr lang="en-US">
                <a:solidFill>
                  <a:srgbClr val="263766"/>
                </a:solidFill>
                <a:effectLst/>
                <a:latin typeface="Arial" panose="020B0604020202020204" pitchFamily="34" charset="0"/>
              </a:rPr>
              <a:t>Pick </a:t>
            </a:r>
            <a:r>
              <a:rPr lang="en-US" b="1">
                <a:solidFill>
                  <a:srgbClr val="263766"/>
                </a:solidFill>
                <a:effectLst/>
                <a:latin typeface="Arial" panose="020B0604020202020204" pitchFamily="34" charset="0"/>
              </a:rPr>
              <a:t>Solid Fill</a:t>
            </a:r>
            <a:r>
              <a:rPr lang="en-US">
                <a:solidFill>
                  <a:srgbClr val="263766"/>
                </a:solidFill>
                <a:effectLst/>
                <a:latin typeface="Arial" panose="020B0604020202020204" pitchFamily="34" charset="0"/>
              </a:rPr>
              <a:t> </a:t>
            </a:r>
            <a:br>
              <a:rPr lang="en-US">
                <a:solidFill>
                  <a:srgbClr val="263766"/>
                </a:solidFill>
                <a:effectLst/>
                <a:latin typeface="Arial" panose="020B0604020202020204" pitchFamily="34" charset="0"/>
              </a:rPr>
            </a:br>
            <a:r>
              <a:rPr lang="en-US">
                <a:solidFill>
                  <a:srgbClr val="263766"/>
                </a:solidFill>
                <a:effectLst/>
                <a:latin typeface="Arial" panose="020B0604020202020204" pitchFamily="34" charset="0"/>
              </a:rPr>
              <a:t>under </a:t>
            </a:r>
            <a:r>
              <a:rPr lang="en-US" b="1">
                <a:solidFill>
                  <a:srgbClr val="263766"/>
                </a:solidFill>
                <a:effectLst/>
                <a:latin typeface="Arial" panose="020B0604020202020204" pitchFamily="34" charset="0"/>
              </a:rPr>
              <a:t>Fill Menu</a:t>
            </a:r>
            <a:r>
              <a:rPr lang="en-US">
                <a:solidFill>
                  <a:srgbClr val="263766"/>
                </a:solidFill>
                <a:effectLst/>
                <a:latin typeface="Arial" panose="020B0604020202020204" pitchFamily="34" charset="0"/>
              </a:rPr>
              <a:t> and choose which color you would like the icon to be. Icons can be resized however big you need them.</a:t>
            </a:r>
          </a:p>
        </p:txBody>
      </p:sp>
      <p:cxnSp>
        <p:nvCxnSpPr>
          <p:cNvPr id="34" name="Straight Connector 33">
            <a:extLst>
              <a:ext uri="{FF2B5EF4-FFF2-40B4-BE49-F238E27FC236}">
                <a16:creationId xmlns:a16="http://schemas.microsoft.com/office/drawing/2014/main" id="{EBBD3C7D-361C-6184-69F7-C0EC6DB29D25}"/>
              </a:ext>
            </a:extLst>
          </p:cNvPr>
          <p:cNvCxnSpPr>
            <a:cxnSpLocks/>
          </p:cNvCxnSpPr>
          <p:nvPr userDrawn="1"/>
        </p:nvCxnSpPr>
        <p:spPr>
          <a:xfrm>
            <a:off x="6464474" y="3653319"/>
            <a:ext cx="0" cy="1819829"/>
          </a:xfrm>
          <a:prstGeom prst="line">
            <a:avLst/>
          </a:prstGeom>
          <a:ln w="50800">
            <a:solidFill>
              <a:srgbClr val="00B4F0"/>
            </a:solidFill>
          </a:ln>
        </p:spPr>
        <p:style>
          <a:lnRef idx="2">
            <a:schemeClr val="accent1"/>
          </a:lnRef>
          <a:fillRef idx="0">
            <a:schemeClr val="accent1"/>
          </a:fillRef>
          <a:effectRef idx="1">
            <a:schemeClr val="accent1"/>
          </a:effectRef>
          <a:fontRef idx="minor">
            <a:schemeClr val="tx1"/>
          </a:fontRef>
        </p:style>
      </p:cxnSp>
      <p:pic>
        <p:nvPicPr>
          <p:cNvPr id="37" name="Picture 36">
            <a:extLst>
              <a:ext uri="{FF2B5EF4-FFF2-40B4-BE49-F238E27FC236}">
                <a16:creationId xmlns:a16="http://schemas.microsoft.com/office/drawing/2014/main" id="{CCA4D7E6-D80B-EA99-AD93-A3C6F071A10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057568" y="1645723"/>
            <a:ext cx="2463556" cy="327021"/>
          </a:xfrm>
          <a:prstGeom prst="rect">
            <a:avLst/>
          </a:prstGeom>
        </p:spPr>
      </p:pic>
      <p:pic>
        <p:nvPicPr>
          <p:cNvPr id="41" name="Picture 40" descr="Graphical user interface, application&#10;&#10;AI-generated content may be incorrect.">
            <a:extLst>
              <a:ext uri="{FF2B5EF4-FFF2-40B4-BE49-F238E27FC236}">
                <a16:creationId xmlns:a16="http://schemas.microsoft.com/office/drawing/2014/main" id="{1031157B-1628-CAAB-77DA-4714D46FA2D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239163" y="1220166"/>
            <a:ext cx="2209800" cy="2019300"/>
          </a:xfrm>
          <a:prstGeom prst="rect">
            <a:avLst/>
          </a:prstGeom>
        </p:spPr>
      </p:pic>
      <p:sp>
        <p:nvSpPr>
          <p:cNvPr id="5" name="TextBox 4">
            <a:extLst>
              <a:ext uri="{FF2B5EF4-FFF2-40B4-BE49-F238E27FC236}">
                <a16:creationId xmlns:a16="http://schemas.microsoft.com/office/drawing/2014/main" id="{FED72C66-408B-A51D-4C8D-F62F75BAFC7D}"/>
              </a:ext>
            </a:extLst>
          </p:cNvPr>
          <p:cNvSpPr txBox="1"/>
          <p:nvPr userDrawn="1"/>
        </p:nvSpPr>
        <p:spPr>
          <a:xfrm>
            <a:off x="381551" y="448223"/>
            <a:ext cx="7976637" cy="553998"/>
          </a:xfrm>
          <a:prstGeom prst="rect">
            <a:avLst/>
          </a:prstGeom>
          <a:noFill/>
        </p:spPr>
        <p:txBody>
          <a:bodyPr wrap="square" rtlCol="0">
            <a:spAutoFit/>
          </a:bodyPr>
          <a:lstStyle/>
          <a:p>
            <a:r>
              <a:rPr lang="en-US" sz="3000" b="1">
                <a:solidFill>
                  <a:srgbClr val="263766"/>
                </a:solidFill>
                <a:effectLst/>
                <a:latin typeface="Arial" panose="020B0604020202020204" pitchFamily="34" charset="0"/>
              </a:rPr>
              <a:t>Microsoft Icon Library</a:t>
            </a:r>
            <a:endParaRPr lang="en-US" sz="3000">
              <a:solidFill>
                <a:srgbClr val="263766"/>
              </a:solidFill>
              <a:effectLst/>
              <a:latin typeface="Arial" panose="020B0604020202020204" pitchFamily="34" charset="0"/>
            </a:endParaRPr>
          </a:p>
        </p:txBody>
      </p:sp>
      <p:sp>
        <p:nvSpPr>
          <p:cNvPr id="6" name="TextBox 5">
            <a:extLst>
              <a:ext uri="{FF2B5EF4-FFF2-40B4-BE49-F238E27FC236}">
                <a16:creationId xmlns:a16="http://schemas.microsoft.com/office/drawing/2014/main" id="{A4578371-CC2D-CB2A-203E-A947326FD448}"/>
              </a:ext>
            </a:extLst>
          </p:cNvPr>
          <p:cNvSpPr txBox="1"/>
          <p:nvPr userDrawn="1"/>
        </p:nvSpPr>
        <p:spPr>
          <a:xfrm>
            <a:off x="381551" y="271463"/>
            <a:ext cx="475773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0">
                <a:solidFill>
                  <a:schemeClr val="accent2"/>
                </a:solidFill>
                <a:effectLst/>
                <a:latin typeface="Arial" panose="020B0604020202020204" pitchFamily="34" charset="0"/>
              </a:rPr>
              <a:t>INSTRUCTIONS</a:t>
            </a:r>
          </a:p>
        </p:txBody>
      </p:sp>
      <p:pic>
        <p:nvPicPr>
          <p:cNvPr id="39" name="Picture 38" descr="Graphical user interface&#10;&#10;AI-generated content may be incorrect.">
            <a:extLst>
              <a:ext uri="{FF2B5EF4-FFF2-40B4-BE49-F238E27FC236}">
                <a16:creationId xmlns:a16="http://schemas.microsoft.com/office/drawing/2014/main" id="{AE7F402E-F0D1-BC5E-8F90-E460FECA1B6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772634" y="3685203"/>
            <a:ext cx="2035784" cy="2410796"/>
          </a:xfrm>
          <a:prstGeom prst="rect">
            <a:avLst/>
          </a:prstGeom>
        </p:spPr>
      </p:pic>
      <p:grpSp>
        <p:nvGrpSpPr>
          <p:cNvPr id="9" name="Group 8">
            <a:extLst>
              <a:ext uri="{FF2B5EF4-FFF2-40B4-BE49-F238E27FC236}">
                <a16:creationId xmlns:a16="http://schemas.microsoft.com/office/drawing/2014/main" id="{90F1AB86-CD43-AECE-D3AC-B647BD2484AA}"/>
              </a:ext>
            </a:extLst>
          </p:cNvPr>
          <p:cNvGrpSpPr/>
          <p:nvPr userDrawn="1"/>
        </p:nvGrpSpPr>
        <p:grpSpPr>
          <a:xfrm>
            <a:off x="3767669" y="2860430"/>
            <a:ext cx="2035940" cy="736374"/>
            <a:chOff x="3626992" y="3565133"/>
            <a:chExt cx="1945425" cy="703636"/>
          </a:xfrm>
        </p:grpSpPr>
        <p:pic>
          <p:nvPicPr>
            <p:cNvPr id="3" name="Picture 2" descr="Application&#10;&#10;AI-generated content may be incorrect.">
              <a:extLst>
                <a:ext uri="{FF2B5EF4-FFF2-40B4-BE49-F238E27FC236}">
                  <a16:creationId xmlns:a16="http://schemas.microsoft.com/office/drawing/2014/main" id="{7AC03167-60B8-F0EB-755E-B347F088BB9B}"/>
                </a:ext>
              </a:extLst>
            </p:cNvPr>
            <p:cNvPicPr>
              <a:picLocks noChangeAspect="1"/>
            </p:cNvPicPr>
            <p:nvPr userDrawn="1"/>
          </p:nvPicPr>
          <p:blipFill>
            <a:blip r:embed="rId5" cstate="screen">
              <a:extLst>
                <a:ext uri="{28A0092B-C50C-407E-A947-70E740481C1C}">
                  <a14:useLocalDpi xmlns:a14="http://schemas.microsoft.com/office/drawing/2010/main"/>
                </a:ext>
              </a:extLst>
            </a:blip>
            <a:srcRect r="21097"/>
            <a:stretch>
              <a:fillRect/>
            </a:stretch>
          </p:blipFill>
          <p:spPr>
            <a:xfrm>
              <a:off x="3626992" y="3569715"/>
              <a:ext cx="1945425" cy="699054"/>
            </a:xfrm>
            <a:prstGeom prst="rect">
              <a:avLst/>
            </a:prstGeom>
          </p:spPr>
        </p:pic>
        <p:sp>
          <p:nvSpPr>
            <p:cNvPr id="4" name="Rectangle 3">
              <a:extLst>
                <a:ext uri="{FF2B5EF4-FFF2-40B4-BE49-F238E27FC236}">
                  <a16:creationId xmlns:a16="http://schemas.microsoft.com/office/drawing/2014/main" id="{FA5B36B6-0A31-286A-0F43-97874B3BCB4D}"/>
                </a:ext>
              </a:extLst>
            </p:cNvPr>
            <p:cNvSpPr/>
            <p:nvPr userDrawn="1"/>
          </p:nvSpPr>
          <p:spPr>
            <a:xfrm>
              <a:off x="4177744" y="3565133"/>
              <a:ext cx="400692" cy="698642"/>
            </a:xfrm>
            <a:prstGeom prst="rect">
              <a:avLst/>
            </a:prstGeom>
            <a:solidFill>
              <a:srgbClr val="C85C2C">
                <a:alpha val="596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a:extLst>
              <a:ext uri="{FF2B5EF4-FFF2-40B4-BE49-F238E27FC236}">
                <a16:creationId xmlns:a16="http://schemas.microsoft.com/office/drawing/2014/main" id="{B03F7DF4-AB78-16D8-E6CA-D56183B7C93F}"/>
              </a:ext>
            </a:extLst>
          </p:cNvPr>
          <p:cNvSpPr/>
          <p:nvPr userDrawn="1"/>
        </p:nvSpPr>
        <p:spPr>
          <a:xfrm>
            <a:off x="5791201" y="5918200"/>
            <a:ext cx="6400800" cy="609600"/>
          </a:xfrm>
          <a:prstGeom prst="rect">
            <a:avLst/>
          </a:prstGeom>
          <a:gradFill>
            <a:gsLst>
              <a:gs pos="3000">
                <a:schemeClr val="bg1">
                  <a:alpha val="0"/>
                </a:schemeClr>
              </a:gs>
              <a:gs pos="16000">
                <a:srgbClr val="0064AE"/>
              </a:gs>
              <a:gs pos="89000">
                <a:srgbClr val="744197"/>
              </a:gs>
            </a:gsLst>
            <a:lin ang="0" scaled="0"/>
          </a:gradFill>
          <a:ln w="66675">
            <a:gradFill>
              <a:gsLst>
                <a:gs pos="14000">
                  <a:schemeClr val="bg1">
                    <a:alpha val="0"/>
                  </a:schemeClr>
                </a:gs>
                <a:gs pos="32000">
                  <a:srgbClr val="00B4F0">
                    <a:alpha val="71528"/>
                  </a:srgbClr>
                </a:gs>
                <a:gs pos="56000">
                  <a:srgbClr val="0064AE"/>
                </a:gs>
                <a:gs pos="89000">
                  <a:srgbClr val="744197"/>
                </a:gs>
              </a:gsLst>
              <a:lin ang="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BD0E5A9-9013-4671-1C21-AA78579A696D}"/>
              </a:ext>
            </a:extLst>
          </p:cNvPr>
          <p:cNvSpPr txBox="1"/>
          <p:nvPr userDrawn="1"/>
        </p:nvSpPr>
        <p:spPr>
          <a:xfrm>
            <a:off x="6466562" y="6017779"/>
            <a:ext cx="5470742" cy="369332"/>
          </a:xfrm>
          <a:prstGeom prst="rect">
            <a:avLst/>
          </a:prstGeom>
          <a:noFill/>
        </p:spPr>
        <p:txBody>
          <a:bodyPr wrap="square" rtlCol="0">
            <a:spAutoFit/>
          </a:bodyPr>
          <a:lstStyle/>
          <a:p>
            <a:r>
              <a:rPr lang="en-US" sz="1800" b="1">
                <a:solidFill>
                  <a:schemeClr val="bg1"/>
                </a:solidFill>
                <a:effectLst/>
                <a:latin typeface="Arial" panose="020B0604020202020204" pitchFamily="34" charset="0"/>
              </a:rPr>
              <a:t>Delete this informational slide when not needed </a:t>
            </a:r>
            <a:endParaRPr lang="en-US" sz="1800">
              <a:solidFill>
                <a:schemeClr val="bg1"/>
              </a:solidFill>
              <a:effectLst/>
              <a:latin typeface="Arial" panose="020B0604020202020204" pitchFamily="34" charset="0"/>
            </a:endParaRPr>
          </a:p>
        </p:txBody>
      </p:sp>
      <p:pic>
        <p:nvPicPr>
          <p:cNvPr id="17" name="Graphic 16" descr="Astronaut female outline">
            <a:extLst>
              <a:ext uri="{FF2B5EF4-FFF2-40B4-BE49-F238E27FC236}">
                <a16:creationId xmlns:a16="http://schemas.microsoft.com/office/drawing/2014/main" id="{55E0DA28-440F-68B4-6C51-31ABA1B56380}"/>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9062225" y="4072052"/>
            <a:ext cx="1051932" cy="1051932"/>
          </a:xfrm>
          <a:prstGeom prst="rect">
            <a:avLst/>
          </a:prstGeom>
        </p:spPr>
      </p:pic>
      <p:cxnSp>
        <p:nvCxnSpPr>
          <p:cNvPr id="21" name="Straight Arrow Connector 20">
            <a:extLst>
              <a:ext uri="{FF2B5EF4-FFF2-40B4-BE49-F238E27FC236}">
                <a16:creationId xmlns:a16="http://schemas.microsoft.com/office/drawing/2014/main" id="{B0652B35-7164-1B38-4FC6-C0A67869124C}"/>
              </a:ext>
            </a:extLst>
          </p:cNvPr>
          <p:cNvCxnSpPr/>
          <p:nvPr userDrawn="1"/>
        </p:nvCxnSpPr>
        <p:spPr>
          <a:xfrm>
            <a:off x="10125307" y="4605454"/>
            <a:ext cx="434898" cy="0"/>
          </a:xfrm>
          <a:prstGeom prst="straightConnector1">
            <a:avLst/>
          </a:prstGeom>
          <a:ln w="34925">
            <a:round/>
            <a:tailEnd type="triangle"/>
          </a:ln>
        </p:spPr>
        <p:style>
          <a:lnRef idx="2">
            <a:schemeClr val="accent1"/>
          </a:lnRef>
          <a:fillRef idx="0">
            <a:schemeClr val="accent1"/>
          </a:fillRef>
          <a:effectRef idx="1">
            <a:schemeClr val="accent1"/>
          </a:effectRef>
          <a:fontRef idx="minor">
            <a:schemeClr val="tx1"/>
          </a:fontRef>
        </p:style>
      </p:cxnSp>
      <p:pic>
        <p:nvPicPr>
          <p:cNvPr id="19" name="Graphic 18" descr="Astronaut female outline">
            <a:extLst>
              <a:ext uri="{FF2B5EF4-FFF2-40B4-BE49-F238E27FC236}">
                <a16:creationId xmlns:a16="http://schemas.microsoft.com/office/drawing/2014/main" id="{3471CFF4-0647-8CC7-448D-E5139F8CA366}"/>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0647555" y="4072052"/>
            <a:ext cx="1051932" cy="1051932"/>
          </a:xfrm>
          <a:prstGeom prst="rect">
            <a:avLst/>
          </a:prstGeom>
        </p:spPr>
      </p:pic>
    </p:spTree>
    <p:extLst>
      <p:ext uri="{BB962C8B-B14F-4D97-AF65-F5344CB8AC3E}">
        <p14:creationId xmlns:p14="http://schemas.microsoft.com/office/powerpoint/2010/main" val="2457893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formation Slide 6">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4A7BB811-E59C-C543-03ED-1020CE7EF16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407436" y="2462283"/>
            <a:ext cx="5138607" cy="2891595"/>
          </a:xfrm>
          <a:prstGeom prst="rect">
            <a:avLst/>
          </a:prstGeom>
        </p:spPr>
      </p:pic>
      <p:sp>
        <p:nvSpPr>
          <p:cNvPr id="13" name="TextBox 12">
            <a:extLst>
              <a:ext uri="{FF2B5EF4-FFF2-40B4-BE49-F238E27FC236}">
                <a16:creationId xmlns:a16="http://schemas.microsoft.com/office/drawing/2014/main" id="{FB2FB99B-DDF4-41AE-6427-F38F13FC39A3}"/>
              </a:ext>
            </a:extLst>
          </p:cNvPr>
          <p:cNvSpPr txBox="1"/>
          <p:nvPr userDrawn="1"/>
        </p:nvSpPr>
        <p:spPr>
          <a:xfrm>
            <a:off x="1273895" y="1518233"/>
            <a:ext cx="2612306" cy="646331"/>
          </a:xfrm>
          <a:prstGeom prst="rect">
            <a:avLst/>
          </a:prstGeom>
          <a:noFill/>
        </p:spPr>
        <p:txBody>
          <a:bodyPr wrap="square" rtlCol="0">
            <a:spAutoFit/>
          </a:bodyPr>
          <a:lstStyle/>
          <a:p>
            <a:r>
              <a:rPr lang="en-US" sz="1800">
                <a:solidFill>
                  <a:srgbClr val="263766"/>
                </a:solidFill>
                <a:effectLst/>
                <a:latin typeface="Arial" panose="020B0604020202020204" pitchFamily="34" charset="0"/>
              </a:rPr>
              <a:t>Click </a:t>
            </a:r>
            <a:r>
              <a:rPr lang="en-US" sz="1800" b="1">
                <a:solidFill>
                  <a:srgbClr val="263766"/>
                </a:solidFill>
                <a:effectLst/>
                <a:latin typeface="Arial" panose="020B0604020202020204" pitchFamily="34" charset="0"/>
              </a:rPr>
              <a:t>here</a:t>
            </a:r>
            <a:r>
              <a:rPr lang="en-US" sz="1800">
                <a:solidFill>
                  <a:srgbClr val="263766"/>
                </a:solidFill>
                <a:effectLst/>
                <a:latin typeface="Arial" panose="020B0604020202020204" pitchFamily="34" charset="0"/>
              </a:rPr>
              <a:t> to access the ESD Icon Library.</a:t>
            </a:r>
          </a:p>
        </p:txBody>
      </p:sp>
      <p:cxnSp>
        <p:nvCxnSpPr>
          <p:cNvPr id="14" name="Straight Connector 13">
            <a:extLst>
              <a:ext uri="{FF2B5EF4-FFF2-40B4-BE49-F238E27FC236}">
                <a16:creationId xmlns:a16="http://schemas.microsoft.com/office/drawing/2014/main" id="{3BAED032-D8AE-F366-1A7E-2CE30D668F58}"/>
              </a:ext>
            </a:extLst>
          </p:cNvPr>
          <p:cNvCxnSpPr>
            <a:cxnSpLocks/>
          </p:cNvCxnSpPr>
          <p:nvPr userDrawn="1"/>
        </p:nvCxnSpPr>
        <p:spPr>
          <a:xfrm>
            <a:off x="1110707" y="1604154"/>
            <a:ext cx="0" cy="457801"/>
          </a:xfrm>
          <a:prstGeom prst="line">
            <a:avLst/>
          </a:prstGeom>
          <a:ln w="50800">
            <a:solidFill>
              <a:srgbClr val="00B4F0"/>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22A69CC2-C131-B377-8E40-670FD14D296F}"/>
              </a:ext>
            </a:extLst>
          </p:cNvPr>
          <p:cNvSpPr txBox="1"/>
          <p:nvPr userDrawn="1"/>
        </p:nvSpPr>
        <p:spPr>
          <a:xfrm>
            <a:off x="947869" y="1205083"/>
            <a:ext cx="1030988" cy="307777"/>
          </a:xfrm>
          <a:prstGeom prst="rect">
            <a:avLst/>
          </a:prstGeom>
          <a:noFill/>
        </p:spPr>
        <p:txBody>
          <a:bodyPr wrap="none" rtlCol="0">
            <a:spAutoFit/>
          </a:bodyPr>
          <a:lstStyle/>
          <a:p>
            <a:r>
              <a:rPr lang="en-US" sz="1400" spc="300">
                <a:solidFill>
                  <a:schemeClr val="accent2"/>
                </a:solidFill>
                <a:latin typeface="Arial" panose="020B0604020202020204" pitchFamily="34" charset="0"/>
                <a:cs typeface="Arial" panose="020B0604020202020204" pitchFamily="34" charset="0"/>
              </a:rPr>
              <a:t>STEP 1</a:t>
            </a:r>
          </a:p>
        </p:txBody>
      </p:sp>
      <p:sp>
        <p:nvSpPr>
          <p:cNvPr id="5" name="TextBox 4">
            <a:extLst>
              <a:ext uri="{FF2B5EF4-FFF2-40B4-BE49-F238E27FC236}">
                <a16:creationId xmlns:a16="http://schemas.microsoft.com/office/drawing/2014/main" id="{FED72C66-408B-A51D-4C8D-F62F75BAFC7D}"/>
              </a:ext>
            </a:extLst>
          </p:cNvPr>
          <p:cNvSpPr txBox="1"/>
          <p:nvPr userDrawn="1"/>
        </p:nvSpPr>
        <p:spPr>
          <a:xfrm>
            <a:off x="381551" y="448223"/>
            <a:ext cx="7976637" cy="553998"/>
          </a:xfrm>
          <a:prstGeom prst="rect">
            <a:avLst/>
          </a:prstGeom>
          <a:noFill/>
        </p:spPr>
        <p:txBody>
          <a:bodyPr wrap="square" rtlCol="0">
            <a:spAutoFit/>
          </a:bodyPr>
          <a:lstStyle/>
          <a:p>
            <a:r>
              <a:rPr lang="en-US" sz="3000" b="1">
                <a:solidFill>
                  <a:srgbClr val="263766"/>
                </a:solidFill>
                <a:effectLst/>
                <a:latin typeface="Arial" panose="020B0604020202020204" pitchFamily="34" charset="0"/>
              </a:rPr>
              <a:t>ESD Icon Library</a:t>
            </a:r>
            <a:endParaRPr lang="en-US" sz="3000">
              <a:solidFill>
                <a:srgbClr val="263766"/>
              </a:solidFill>
              <a:effectLst/>
              <a:latin typeface="Arial" panose="020B0604020202020204" pitchFamily="34" charset="0"/>
            </a:endParaRPr>
          </a:p>
        </p:txBody>
      </p:sp>
      <p:sp>
        <p:nvSpPr>
          <p:cNvPr id="6" name="TextBox 5">
            <a:extLst>
              <a:ext uri="{FF2B5EF4-FFF2-40B4-BE49-F238E27FC236}">
                <a16:creationId xmlns:a16="http://schemas.microsoft.com/office/drawing/2014/main" id="{A4578371-CC2D-CB2A-203E-A947326FD448}"/>
              </a:ext>
            </a:extLst>
          </p:cNvPr>
          <p:cNvSpPr txBox="1"/>
          <p:nvPr userDrawn="1"/>
        </p:nvSpPr>
        <p:spPr>
          <a:xfrm>
            <a:off x="381551" y="271463"/>
            <a:ext cx="475773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0">
                <a:solidFill>
                  <a:schemeClr val="accent2"/>
                </a:solidFill>
                <a:effectLst/>
                <a:latin typeface="Arial" panose="020B0604020202020204" pitchFamily="34" charset="0"/>
              </a:rPr>
              <a:t>INSTRUCTIONS</a:t>
            </a:r>
          </a:p>
        </p:txBody>
      </p:sp>
      <p:pic>
        <p:nvPicPr>
          <p:cNvPr id="10" name="Picture 9">
            <a:extLst>
              <a:ext uri="{FF2B5EF4-FFF2-40B4-BE49-F238E27FC236}">
                <a16:creationId xmlns:a16="http://schemas.microsoft.com/office/drawing/2014/main" id="{1B89973F-8989-1FCE-C7A7-86523994F67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418227" y="656559"/>
            <a:ext cx="5124417" cy="2887972"/>
          </a:xfrm>
          <a:prstGeom prst="rect">
            <a:avLst/>
          </a:prstGeom>
        </p:spPr>
      </p:pic>
      <p:sp>
        <p:nvSpPr>
          <p:cNvPr id="11" name="TextBox 10">
            <a:extLst>
              <a:ext uri="{FF2B5EF4-FFF2-40B4-BE49-F238E27FC236}">
                <a16:creationId xmlns:a16="http://schemas.microsoft.com/office/drawing/2014/main" id="{8761EF94-91D8-9E8A-84DA-90099CD1B321}"/>
              </a:ext>
            </a:extLst>
          </p:cNvPr>
          <p:cNvSpPr txBox="1"/>
          <p:nvPr userDrawn="1"/>
        </p:nvSpPr>
        <p:spPr>
          <a:xfrm>
            <a:off x="1248495" y="2697902"/>
            <a:ext cx="2488618" cy="646331"/>
          </a:xfrm>
          <a:prstGeom prst="rect">
            <a:avLst/>
          </a:prstGeom>
          <a:noFill/>
        </p:spPr>
        <p:txBody>
          <a:bodyPr wrap="square" rtlCol="0">
            <a:spAutoFit/>
          </a:bodyPr>
          <a:lstStyle/>
          <a:p>
            <a:r>
              <a:rPr lang="en-US" sz="1800">
                <a:solidFill>
                  <a:srgbClr val="263766"/>
                </a:solidFill>
                <a:effectLst/>
                <a:latin typeface="Arial" panose="020B0604020202020204" pitchFamily="34" charset="0"/>
              </a:rPr>
              <a:t>Copy and paste icon into presentation. </a:t>
            </a:r>
          </a:p>
        </p:txBody>
      </p:sp>
      <p:cxnSp>
        <p:nvCxnSpPr>
          <p:cNvPr id="12" name="Straight Connector 11">
            <a:extLst>
              <a:ext uri="{FF2B5EF4-FFF2-40B4-BE49-F238E27FC236}">
                <a16:creationId xmlns:a16="http://schemas.microsoft.com/office/drawing/2014/main" id="{37238CED-FC4A-579B-8830-BF7188F115F5}"/>
              </a:ext>
            </a:extLst>
          </p:cNvPr>
          <p:cNvCxnSpPr>
            <a:cxnSpLocks/>
          </p:cNvCxnSpPr>
          <p:nvPr userDrawn="1"/>
        </p:nvCxnSpPr>
        <p:spPr>
          <a:xfrm>
            <a:off x="1110707" y="2798111"/>
            <a:ext cx="0" cy="457801"/>
          </a:xfrm>
          <a:prstGeom prst="line">
            <a:avLst/>
          </a:prstGeom>
          <a:ln w="50800">
            <a:solidFill>
              <a:srgbClr val="00B4F0"/>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03144248-0DD4-1875-0BA0-43FC923EF531}"/>
              </a:ext>
            </a:extLst>
          </p:cNvPr>
          <p:cNvSpPr txBox="1"/>
          <p:nvPr userDrawn="1"/>
        </p:nvSpPr>
        <p:spPr>
          <a:xfrm>
            <a:off x="947869" y="2384752"/>
            <a:ext cx="1030988" cy="307777"/>
          </a:xfrm>
          <a:prstGeom prst="rect">
            <a:avLst/>
          </a:prstGeom>
          <a:noFill/>
        </p:spPr>
        <p:txBody>
          <a:bodyPr wrap="none" rtlCol="0">
            <a:spAutoFit/>
          </a:bodyPr>
          <a:lstStyle/>
          <a:p>
            <a:r>
              <a:rPr lang="en-US" sz="1400" spc="300">
                <a:solidFill>
                  <a:schemeClr val="accent2"/>
                </a:solidFill>
                <a:latin typeface="Arial" panose="020B0604020202020204" pitchFamily="34" charset="0"/>
                <a:cs typeface="Arial" panose="020B0604020202020204" pitchFamily="34" charset="0"/>
              </a:rPr>
              <a:t>STEP 2</a:t>
            </a:r>
          </a:p>
        </p:txBody>
      </p:sp>
      <p:sp>
        <p:nvSpPr>
          <p:cNvPr id="19" name="TextBox 18">
            <a:extLst>
              <a:ext uri="{FF2B5EF4-FFF2-40B4-BE49-F238E27FC236}">
                <a16:creationId xmlns:a16="http://schemas.microsoft.com/office/drawing/2014/main" id="{71A49575-CD77-B0EA-21BF-5FDBFB2CDB31}"/>
              </a:ext>
            </a:extLst>
          </p:cNvPr>
          <p:cNvSpPr txBox="1"/>
          <p:nvPr userDrawn="1"/>
        </p:nvSpPr>
        <p:spPr>
          <a:xfrm>
            <a:off x="1248497" y="3883669"/>
            <a:ext cx="2992200" cy="1200329"/>
          </a:xfrm>
          <a:prstGeom prst="rect">
            <a:avLst/>
          </a:prstGeom>
          <a:noFill/>
        </p:spPr>
        <p:txBody>
          <a:bodyPr wrap="square" rtlCol="0">
            <a:spAutoFit/>
          </a:bodyPr>
          <a:lstStyle/>
          <a:p>
            <a:r>
              <a:rPr lang="en-US" sz="1800">
                <a:solidFill>
                  <a:srgbClr val="263766"/>
                </a:solidFill>
                <a:effectLst/>
                <a:latin typeface="Arial" panose="020B0604020202020204" pitchFamily="34" charset="0"/>
              </a:rPr>
              <a:t>To change an icon’s desired color, double click on the icon to open the </a:t>
            </a:r>
            <a:r>
              <a:rPr lang="en-US" sz="1800" b="1">
                <a:solidFill>
                  <a:srgbClr val="263766"/>
                </a:solidFill>
                <a:effectLst/>
                <a:latin typeface="Arial" panose="020B0604020202020204" pitchFamily="34" charset="0"/>
              </a:rPr>
              <a:t>Format Graphic Panel. </a:t>
            </a:r>
          </a:p>
        </p:txBody>
      </p:sp>
      <p:cxnSp>
        <p:nvCxnSpPr>
          <p:cNvPr id="20" name="Straight Connector 19">
            <a:extLst>
              <a:ext uri="{FF2B5EF4-FFF2-40B4-BE49-F238E27FC236}">
                <a16:creationId xmlns:a16="http://schemas.microsoft.com/office/drawing/2014/main" id="{5592A1B7-55CB-A22B-F2F6-CF1ED424E777}"/>
              </a:ext>
            </a:extLst>
          </p:cNvPr>
          <p:cNvCxnSpPr>
            <a:cxnSpLocks/>
          </p:cNvCxnSpPr>
          <p:nvPr userDrawn="1"/>
        </p:nvCxnSpPr>
        <p:spPr>
          <a:xfrm>
            <a:off x="1110707" y="3966945"/>
            <a:ext cx="0" cy="1010282"/>
          </a:xfrm>
          <a:prstGeom prst="line">
            <a:avLst/>
          </a:prstGeom>
          <a:ln w="50800">
            <a:solidFill>
              <a:srgbClr val="00B4F0"/>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0E9B5C6F-2920-202A-E31C-CFCA310E1CAA}"/>
              </a:ext>
            </a:extLst>
          </p:cNvPr>
          <p:cNvSpPr txBox="1"/>
          <p:nvPr userDrawn="1"/>
        </p:nvSpPr>
        <p:spPr>
          <a:xfrm>
            <a:off x="947869" y="3553586"/>
            <a:ext cx="1030988" cy="307777"/>
          </a:xfrm>
          <a:prstGeom prst="rect">
            <a:avLst/>
          </a:prstGeom>
          <a:noFill/>
        </p:spPr>
        <p:txBody>
          <a:bodyPr wrap="none" rtlCol="0">
            <a:spAutoFit/>
          </a:bodyPr>
          <a:lstStyle/>
          <a:p>
            <a:r>
              <a:rPr lang="en-US" sz="1400" spc="300">
                <a:solidFill>
                  <a:schemeClr val="accent2"/>
                </a:solidFill>
                <a:latin typeface="Arial" panose="020B0604020202020204" pitchFamily="34" charset="0"/>
                <a:cs typeface="Arial" panose="020B0604020202020204" pitchFamily="34" charset="0"/>
              </a:rPr>
              <a:t>STEP 3</a:t>
            </a:r>
          </a:p>
        </p:txBody>
      </p:sp>
      <p:sp>
        <p:nvSpPr>
          <p:cNvPr id="47" name="TextBox 46">
            <a:extLst>
              <a:ext uri="{FF2B5EF4-FFF2-40B4-BE49-F238E27FC236}">
                <a16:creationId xmlns:a16="http://schemas.microsoft.com/office/drawing/2014/main" id="{672FE785-932D-AD07-BF17-B3A6AA1B11A0}"/>
              </a:ext>
            </a:extLst>
          </p:cNvPr>
          <p:cNvSpPr txBox="1"/>
          <p:nvPr userDrawn="1"/>
        </p:nvSpPr>
        <p:spPr>
          <a:xfrm>
            <a:off x="1248497" y="5621336"/>
            <a:ext cx="2992200" cy="646331"/>
          </a:xfrm>
          <a:prstGeom prst="rect">
            <a:avLst/>
          </a:prstGeom>
          <a:noFill/>
        </p:spPr>
        <p:txBody>
          <a:bodyPr wrap="square" rtlCol="0">
            <a:spAutoFit/>
          </a:bodyPr>
          <a:lstStyle/>
          <a:p>
            <a:r>
              <a:rPr lang="en-US" sz="1800">
                <a:solidFill>
                  <a:srgbClr val="263766"/>
                </a:solidFill>
                <a:effectLst/>
                <a:latin typeface="Arial" panose="020B0604020202020204" pitchFamily="34" charset="0"/>
              </a:rPr>
              <a:t>Click on </a:t>
            </a:r>
            <a:r>
              <a:rPr lang="en-US" sz="1800" b="1">
                <a:solidFill>
                  <a:srgbClr val="263766"/>
                </a:solidFill>
                <a:effectLst/>
                <a:latin typeface="Arial" panose="020B0604020202020204" pitchFamily="34" charset="0"/>
              </a:rPr>
              <a:t>Solid Line </a:t>
            </a:r>
            <a:r>
              <a:rPr lang="en-US" sz="1800">
                <a:solidFill>
                  <a:srgbClr val="263766"/>
                </a:solidFill>
                <a:effectLst/>
                <a:latin typeface="Arial" panose="020B0604020202020204" pitchFamily="34" charset="0"/>
              </a:rPr>
              <a:t>under </a:t>
            </a:r>
            <a:r>
              <a:rPr lang="en-US" sz="1800" b="1">
                <a:solidFill>
                  <a:srgbClr val="263766"/>
                </a:solidFill>
                <a:effectLst/>
                <a:latin typeface="Arial" panose="020B0604020202020204" pitchFamily="34" charset="0"/>
              </a:rPr>
              <a:t>Line </a:t>
            </a:r>
            <a:r>
              <a:rPr lang="en-US" sz="1800" b="0">
                <a:solidFill>
                  <a:srgbClr val="263766"/>
                </a:solidFill>
                <a:effectLst/>
                <a:latin typeface="Arial" panose="020B0604020202020204" pitchFamily="34" charset="0"/>
              </a:rPr>
              <a:t>and choose a color. </a:t>
            </a:r>
          </a:p>
        </p:txBody>
      </p:sp>
      <p:cxnSp>
        <p:nvCxnSpPr>
          <p:cNvPr id="48" name="Straight Connector 47">
            <a:extLst>
              <a:ext uri="{FF2B5EF4-FFF2-40B4-BE49-F238E27FC236}">
                <a16:creationId xmlns:a16="http://schemas.microsoft.com/office/drawing/2014/main" id="{E9EFC8A6-4439-9B7D-A70C-14FC774B7AED}"/>
              </a:ext>
            </a:extLst>
          </p:cNvPr>
          <p:cNvCxnSpPr>
            <a:cxnSpLocks/>
          </p:cNvCxnSpPr>
          <p:nvPr userDrawn="1"/>
        </p:nvCxnSpPr>
        <p:spPr>
          <a:xfrm>
            <a:off x="1110707" y="5704612"/>
            <a:ext cx="0" cy="486567"/>
          </a:xfrm>
          <a:prstGeom prst="line">
            <a:avLst/>
          </a:prstGeom>
          <a:ln w="50800">
            <a:solidFill>
              <a:srgbClr val="00B4F0"/>
            </a:solidFill>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D35B727A-3605-AA73-7179-F98D4202A1F9}"/>
              </a:ext>
            </a:extLst>
          </p:cNvPr>
          <p:cNvSpPr txBox="1"/>
          <p:nvPr userDrawn="1"/>
        </p:nvSpPr>
        <p:spPr>
          <a:xfrm>
            <a:off x="947869" y="5291253"/>
            <a:ext cx="1030988" cy="307777"/>
          </a:xfrm>
          <a:prstGeom prst="rect">
            <a:avLst/>
          </a:prstGeom>
          <a:noFill/>
        </p:spPr>
        <p:txBody>
          <a:bodyPr wrap="none" rtlCol="0">
            <a:spAutoFit/>
          </a:bodyPr>
          <a:lstStyle/>
          <a:p>
            <a:r>
              <a:rPr lang="en-US" sz="1400" spc="300">
                <a:solidFill>
                  <a:schemeClr val="accent2"/>
                </a:solidFill>
                <a:latin typeface="Arial" panose="020B0604020202020204" pitchFamily="34" charset="0"/>
                <a:cs typeface="Arial" panose="020B0604020202020204" pitchFamily="34" charset="0"/>
              </a:rPr>
              <a:t>STEP 4</a:t>
            </a:r>
          </a:p>
        </p:txBody>
      </p:sp>
      <p:sp>
        <p:nvSpPr>
          <p:cNvPr id="9" name="Rectangle 8">
            <a:extLst>
              <a:ext uri="{FF2B5EF4-FFF2-40B4-BE49-F238E27FC236}">
                <a16:creationId xmlns:a16="http://schemas.microsoft.com/office/drawing/2014/main" id="{DD2BA3EA-5BC5-CB1D-5E01-84A45B929CD7}"/>
              </a:ext>
            </a:extLst>
          </p:cNvPr>
          <p:cNvSpPr/>
          <p:nvPr userDrawn="1"/>
        </p:nvSpPr>
        <p:spPr>
          <a:xfrm>
            <a:off x="5791201" y="5918200"/>
            <a:ext cx="6400800" cy="609600"/>
          </a:xfrm>
          <a:prstGeom prst="rect">
            <a:avLst/>
          </a:prstGeom>
          <a:gradFill>
            <a:gsLst>
              <a:gs pos="3000">
                <a:schemeClr val="bg1">
                  <a:alpha val="0"/>
                </a:schemeClr>
              </a:gs>
              <a:gs pos="16000">
                <a:srgbClr val="0064AE"/>
              </a:gs>
              <a:gs pos="89000">
                <a:srgbClr val="744197"/>
              </a:gs>
            </a:gsLst>
            <a:lin ang="0" scaled="0"/>
          </a:gradFill>
          <a:ln w="66675">
            <a:gradFill>
              <a:gsLst>
                <a:gs pos="14000">
                  <a:schemeClr val="bg1">
                    <a:alpha val="0"/>
                  </a:schemeClr>
                </a:gs>
                <a:gs pos="32000">
                  <a:srgbClr val="00B4F0">
                    <a:alpha val="71528"/>
                  </a:srgbClr>
                </a:gs>
                <a:gs pos="56000">
                  <a:srgbClr val="0064AE"/>
                </a:gs>
                <a:gs pos="89000">
                  <a:srgbClr val="744197"/>
                </a:gs>
              </a:gsLst>
              <a:lin ang="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4E307DB7-7EC7-BE24-89C4-019122A37577}"/>
              </a:ext>
            </a:extLst>
          </p:cNvPr>
          <p:cNvSpPr txBox="1"/>
          <p:nvPr userDrawn="1"/>
        </p:nvSpPr>
        <p:spPr>
          <a:xfrm>
            <a:off x="6466562" y="6017779"/>
            <a:ext cx="5470742" cy="369332"/>
          </a:xfrm>
          <a:prstGeom prst="rect">
            <a:avLst/>
          </a:prstGeom>
          <a:noFill/>
        </p:spPr>
        <p:txBody>
          <a:bodyPr wrap="square" rtlCol="0">
            <a:spAutoFit/>
          </a:bodyPr>
          <a:lstStyle/>
          <a:p>
            <a:r>
              <a:rPr lang="en-US" sz="1800" b="1">
                <a:solidFill>
                  <a:schemeClr val="bg1"/>
                </a:solidFill>
                <a:effectLst/>
                <a:latin typeface="Arial" panose="020B0604020202020204" pitchFamily="34" charset="0"/>
              </a:rPr>
              <a:t>Delete this informational slide when not needed </a:t>
            </a:r>
            <a:endParaRPr lang="en-US" sz="180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3721692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formation Slide 7">
    <p:bg>
      <p:bgPr>
        <a:solidFill>
          <a:schemeClr val="bg1"/>
        </a:solid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B2FB99B-DDF4-41AE-6427-F38F13FC39A3}"/>
              </a:ext>
            </a:extLst>
          </p:cNvPr>
          <p:cNvSpPr txBox="1"/>
          <p:nvPr userDrawn="1"/>
        </p:nvSpPr>
        <p:spPr>
          <a:xfrm>
            <a:off x="1334220" y="1689683"/>
            <a:ext cx="1967780" cy="646331"/>
          </a:xfrm>
          <a:prstGeom prst="rect">
            <a:avLst/>
          </a:prstGeom>
          <a:noFill/>
        </p:spPr>
        <p:txBody>
          <a:bodyPr wrap="square" rtlCol="0">
            <a:spAutoFit/>
          </a:bodyPr>
          <a:lstStyle/>
          <a:p>
            <a:r>
              <a:rPr lang="en-US" sz="1800">
                <a:solidFill>
                  <a:srgbClr val="263766"/>
                </a:solidFill>
                <a:effectLst/>
                <a:latin typeface="Arial" panose="020B0604020202020204" pitchFamily="34" charset="0"/>
              </a:rPr>
              <a:t>Click </a:t>
            </a:r>
            <a:r>
              <a:rPr lang="en-US" sz="1800" b="1">
                <a:solidFill>
                  <a:srgbClr val="263766"/>
                </a:solidFill>
                <a:effectLst/>
                <a:latin typeface="Arial" panose="020B0604020202020204" pitchFamily="34" charset="0"/>
              </a:rPr>
              <a:t>Insert</a:t>
            </a:r>
            <a:r>
              <a:rPr lang="en-US" sz="1800">
                <a:solidFill>
                  <a:srgbClr val="263766"/>
                </a:solidFill>
                <a:effectLst/>
                <a:latin typeface="Arial" panose="020B0604020202020204" pitchFamily="34" charset="0"/>
              </a:rPr>
              <a:t> on the menu bar. </a:t>
            </a:r>
          </a:p>
        </p:txBody>
      </p:sp>
      <p:cxnSp>
        <p:nvCxnSpPr>
          <p:cNvPr id="14" name="Straight Connector 13">
            <a:extLst>
              <a:ext uri="{FF2B5EF4-FFF2-40B4-BE49-F238E27FC236}">
                <a16:creationId xmlns:a16="http://schemas.microsoft.com/office/drawing/2014/main" id="{3BAED032-D8AE-F366-1A7E-2CE30D668F58}"/>
              </a:ext>
            </a:extLst>
          </p:cNvPr>
          <p:cNvCxnSpPr>
            <a:cxnSpLocks/>
          </p:cNvCxnSpPr>
          <p:nvPr userDrawn="1"/>
        </p:nvCxnSpPr>
        <p:spPr>
          <a:xfrm>
            <a:off x="1196432" y="1775604"/>
            <a:ext cx="0" cy="457801"/>
          </a:xfrm>
          <a:prstGeom prst="line">
            <a:avLst/>
          </a:prstGeom>
          <a:ln w="50800">
            <a:solidFill>
              <a:srgbClr val="00B4F0"/>
            </a:solidFill>
          </a:ln>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22A69CC2-C131-B377-8E40-670FD14D296F}"/>
              </a:ext>
            </a:extLst>
          </p:cNvPr>
          <p:cNvSpPr txBox="1"/>
          <p:nvPr userDrawn="1"/>
        </p:nvSpPr>
        <p:spPr>
          <a:xfrm>
            <a:off x="1033594" y="1376533"/>
            <a:ext cx="1030988" cy="307777"/>
          </a:xfrm>
          <a:prstGeom prst="rect">
            <a:avLst/>
          </a:prstGeom>
          <a:noFill/>
        </p:spPr>
        <p:txBody>
          <a:bodyPr wrap="none" rtlCol="0">
            <a:spAutoFit/>
          </a:bodyPr>
          <a:lstStyle/>
          <a:p>
            <a:r>
              <a:rPr lang="en-US" sz="1400" spc="300">
                <a:solidFill>
                  <a:schemeClr val="accent2"/>
                </a:solidFill>
                <a:latin typeface="Arial" panose="020B0604020202020204" pitchFamily="34" charset="0"/>
                <a:cs typeface="Arial" panose="020B0604020202020204" pitchFamily="34" charset="0"/>
              </a:rPr>
              <a:t>STEP 1</a:t>
            </a:r>
          </a:p>
        </p:txBody>
      </p:sp>
      <p:sp>
        <p:nvSpPr>
          <p:cNvPr id="5" name="TextBox 4">
            <a:extLst>
              <a:ext uri="{FF2B5EF4-FFF2-40B4-BE49-F238E27FC236}">
                <a16:creationId xmlns:a16="http://schemas.microsoft.com/office/drawing/2014/main" id="{FED72C66-408B-A51D-4C8D-F62F75BAFC7D}"/>
              </a:ext>
            </a:extLst>
          </p:cNvPr>
          <p:cNvSpPr txBox="1"/>
          <p:nvPr userDrawn="1"/>
        </p:nvSpPr>
        <p:spPr>
          <a:xfrm>
            <a:off x="381551" y="448223"/>
            <a:ext cx="7976637" cy="553998"/>
          </a:xfrm>
          <a:prstGeom prst="rect">
            <a:avLst/>
          </a:prstGeom>
          <a:noFill/>
        </p:spPr>
        <p:txBody>
          <a:bodyPr wrap="square" rtlCol="0">
            <a:spAutoFit/>
          </a:bodyPr>
          <a:lstStyle/>
          <a:p>
            <a:r>
              <a:rPr lang="en-US" sz="3000" b="1">
                <a:solidFill>
                  <a:srgbClr val="263766"/>
                </a:solidFill>
                <a:effectLst/>
                <a:latin typeface="Arial" panose="020B0604020202020204" pitchFamily="34" charset="0"/>
              </a:rPr>
              <a:t>Charts</a:t>
            </a:r>
            <a:endParaRPr lang="en-US" sz="3000">
              <a:solidFill>
                <a:srgbClr val="263766"/>
              </a:solidFill>
              <a:effectLst/>
              <a:latin typeface="Arial" panose="020B0604020202020204" pitchFamily="34" charset="0"/>
            </a:endParaRPr>
          </a:p>
        </p:txBody>
      </p:sp>
      <p:sp>
        <p:nvSpPr>
          <p:cNvPr id="6" name="TextBox 5">
            <a:extLst>
              <a:ext uri="{FF2B5EF4-FFF2-40B4-BE49-F238E27FC236}">
                <a16:creationId xmlns:a16="http://schemas.microsoft.com/office/drawing/2014/main" id="{A4578371-CC2D-CB2A-203E-A947326FD448}"/>
              </a:ext>
            </a:extLst>
          </p:cNvPr>
          <p:cNvSpPr txBox="1"/>
          <p:nvPr userDrawn="1"/>
        </p:nvSpPr>
        <p:spPr>
          <a:xfrm>
            <a:off x="381551" y="271463"/>
            <a:ext cx="475773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600">
                <a:solidFill>
                  <a:schemeClr val="accent2"/>
                </a:solidFill>
                <a:effectLst/>
                <a:latin typeface="Arial" panose="020B0604020202020204" pitchFamily="34" charset="0"/>
              </a:rPr>
              <a:t>INSTRUCTIONS</a:t>
            </a:r>
          </a:p>
        </p:txBody>
      </p:sp>
      <p:sp>
        <p:nvSpPr>
          <p:cNvPr id="11" name="TextBox 10">
            <a:extLst>
              <a:ext uri="{FF2B5EF4-FFF2-40B4-BE49-F238E27FC236}">
                <a16:creationId xmlns:a16="http://schemas.microsoft.com/office/drawing/2014/main" id="{8761EF94-91D8-9E8A-84DA-90099CD1B321}"/>
              </a:ext>
            </a:extLst>
          </p:cNvPr>
          <p:cNvSpPr txBox="1"/>
          <p:nvPr userDrawn="1"/>
        </p:nvSpPr>
        <p:spPr>
          <a:xfrm>
            <a:off x="1334220" y="3240824"/>
            <a:ext cx="1866180" cy="646331"/>
          </a:xfrm>
          <a:prstGeom prst="rect">
            <a:avLst/>
          </a:prstGeom>
          <a:noFill/>
        </p:spPr>
        <p:txBody>
          <a:bodyPr wrap="square" rtlCol="0">
            <a:spAutoFit/>
          </a:bodyPr>
          <a:lstStyle/>
          <a:p>
            <a:r>
              <a:rPr lang="en-US" b="0">
                <a:solidFill>
                  <a:srgbClr val="263766"/>
                </a:solidFill>
                <a:effectLst/>
                <a:latin typeface="Arial" panose="020B0604020202020204" pitchFamily="34" charset="0"/>
              </a:rPr>
              <a:t>Click on the </a:t>
            </a:r>
            <a:r>
              <a:rPr lang="en-US" b="1">
                <a:solidFill>
                  <a:srgbClr val="263766"/>
                </a:solidFill>
                <a:effectLst/>
                <a:latin typeface="Arial" panose="020B0604020202020204" pitchFamily="34" charset="0"/>
              </a:rPr>
              <a:t>Chart </a:t>
            </a:r>
            <a:r>
              <a:rPr lang="en-US" b="0">
                <a:solidFill>
                  <a:srgbClr val="263766"/>
                </a:solidFill>
                <a:effectLst/>
                <a:latin typeface="Arial" panose="020B0604020202020204" pitchFamily="34" charset="0"/>
              </a:rPr>
              <a:t>button.</a:t>
            </a:r>
            <a:endParaRPr lang="en-US" sz="1800" b="0">
              <a:solidFill>
                <a:srgbClr val="263766"/>
              </a:solidFill>
              <a:effectLst/>
              <a:latin typeface="Arial" panose="020B0604020202020204" pitchFamily="34" charset="0"/>
            </a:endParaRPr>
          </a:p>
        </p:txBody>
      </p:sp>
      <p:cxnSp>
        <p:nvCxnSpPr>
          <p:cNvPr id="12" name="Straight Connector 11">
            <a:extLst>
              <a:ext uri="{FF2B5EF4-FFF2-40B4-BE49-F238E27FC236}">
                <a16:creationId xmlns:a16="http://schemas.microsoft.com/office/drawing/2014/main" id="{37238CED-FC4A-579B-8830-BF7188F115F5}"/>
              </a:ext>
            </a:extLst>
          </p:cNvPr>
          <p:cNvCxnSpPr>
            <a:cxnSpLocks/>
          </p:cNvCxnSpPr>
          <p:nvPr userDrawn="1"/>
        </p:nvCxnSpPr>
        <p:spPr>
          <a:xfrm>
            <a:off x="1196432" y="3341033"/>
            <a:ext cx="0" cy="457801"/>
          </a:xfrm>
          <a:prstGeom prst="line">
            <a:avLst/>
          </a:prstGeom>
          <a:ln w="50800">
            <a:solidFill>
              <a:srgbClr val="00B4F0"/>
            </a:solidFill>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03144248-0DD4-1875-0BA0-43FC923EF531}"/>
              </a:ext>
            </a:extLst>
          </p:cNvPr>
          <p:cNvSpPr txBox="1"/>
          <p:nvPr userDrawn="1"/>
        </p:nvSpPr>
        <p:spPr>
          <a:xfrm>
            <a:off x="1033594" y="2927674"/>
            <a:ext cx="1030988" cy="307777"/>
          </a:xfrm>
          <a:prstGeom prst="rect">
            <a:avLst/>
          </a:prstGeom>
          <a:noFill/>
        </p:spPr>
        <p:txBody>
          <a:bodyPr wrap="none" rtlCol="0">
            <a:spAutoFit/>
          </a:bodyPr>
          <a:lstStyle/>
          <a:p>
            <a:r>
              <a:rPr lang="en-US" sz="1400" spc="300">
                <a:solidFill>
                  <a:schemeClr val="accent2"/>
                </a:solidFill>
                <a:latin typeface="Arial" panose="020B0604020202020204" pitchFamily="34" charset="0"/>
                <a:cs typeface="Arial" panose="020B0604020202020204" pitchFamily="34" charset="0"/>
              </a:rPr>
              <a:t>STEP 2</a:t>
            </a:r>
          </a:p>
        </p:txBody>
      </p:sp>
      <p:sp>
        <p:nvSpPr>
          <p:cNvPr id="19" name="TextBox 18">
            <a:extLst>
              <a:ext uri="{FF2B5EF4-FFF2-40B4-BE49-F238E27FC236}">
                <a16:creationId xmlns:a16="http://schemas.microsoft.com/office/drawing/2014/main" id="{71A49575-CD77-B0EA-21BF-5FDBFB2CDB31}"/>
              </a:ext>
            </a:extLst>
          </p:cNvPr>
          <p:cNvSpPr txBox="1"/>
          <p:nvPr userDrawn="1"/>
        </p:nvSpPr>
        <p:spPr>
          <a:xfrm>
            <a:off x="1334220" y="4837825"/>
            <a:ext cx="2602780" cy="1200329"/>
          </a:xfrm>
          <a:prstGeom prst="rect">
            <a:avLst/>
          </a:prstGeom>
          <a:noFill/>
        </p:spPr>
        <p:txBody>
          <a:bodyPr wrap="square" rtlCol="0">
            <a:spAutoFit/>
          </a:bodyPr>
          <a:lstStyle/>
          <a:p>
            <a:r>
              <a:rPr lang="en-US" sz="1800" b="0">
                <a:solidFill>
                  <a:srgbClr val="263766"/>
                </a:solidFill>
                <a:effectLst/>
                <a:latin typeface="Arial" panose="020B0604020202020204" pitchFamily="34" charset="0"/>
              </a:rPr>
              <a:t>Click on the </a:t>
            </a:r>
            <a:r>
              <a:rPr lang="en-US" sz="1800" b="1">
                <a:solidFill>
                  <a:srgbClr val="263766"/>
                </a:solidFill>
                <a:effectLst/>
                <a:latin typeface="Arial" panose="020B0604020202020204" pitchFamily="34" charset="0"/>
              </a:rPr>
              <a:t>desired chart</a:t>
            </a:r>
            <a:r>
              <a:rPr lang="en-US" sz="1800" b="0">
                <a:solidFill>
                  <a:srgbClr val="263766"/>
                </a:solidFill>
                <a:effectLst/>
                <a:latin typeface="Arial" panose="020B0604020202020204" pitchFamily="34" charset="0"/>
              </a:rPr>
              <a:t> to add to your slide. There are many options to choose from. </a:t>
            </a:r>
          </a:p>
        </p:txBody>
      </p:sp>
      <p:cxnSp>
        <p:nvCxnSpPr>
          <p:cNvPr id="20" name="Straight Connector 19">
            <a:extLst>
              <a:ext uri="{FF2B5EF4-FFF2-40B4-BE49-F238E27FC236}">
                <a16:creationId xmlns:a16="http://schemas.microsoft.com/office/drawing/2014/main" id="{5592A1B7-55CB-A22B-F2F6-CF1ED424E777}"/>
              </a:ext>
            </a:extLst>
          </p:cNvPr>
          <p:cNvCxnSpPr>
            <a:cxnSpLocks/>
          </p:cNvCxnSpPr>
          <p:nvPr userDrawn="1"/>
        </p:nvCxnSpPr>
        <p:spPr>
          <a:xfrm>
            <a:off x="1196432" y="4921101"/>
            <a:ext cx="0" cy="1010282"/>
          </a:xfrm>
          <a:prstGeom prst="line">
            <a:avLst/>
          </a:prstGeom>
          <a:ln w="50800">
            <a:solidFill>
              <a:srgbClr val="00B4F0"/>
            </a:solidFill>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0E9B5C6F-2920-202A-E31C-CFCA310E1CAA}"/>
              </a:ext>
            </a:extLst>
          </p:cNvPr>
          <p:cNvSpPr txBox="1"/>
          <p:nvPr userDrawn="1"/>
        </p:nvSpPr>
        <p:spPr>
          <a:xfrm>
            <a:off x="1033594" y="4507742"/>
            <a:ext cx="1030988" cy="307777"/>
          </a:xfrm>
          <a:prstGeom prst="rect">
            <a:avLst/>
          </a:prstGeom>
          <a:noFill/>
        </p:spPr>
        <p:txBody>
          <a:bodyPr wrap="none" rtlCol="0">
            <a:spAutoFit/>
          </a:bodyPr>
          <a:lstStyle/>
          <a:p>
            <a:r>
              <a:rPr lang="en-US" sz="1400" spc="300">
                <a:solidFill>
                  <a:schemeClr val="accent2"/>
                </a:solidFill>
                <a:latin typeface="Arial" panose="020B0604020202020204" pitchFamily="34" charset="0"/>
                <a:cs typeface="Arial" panose="020B0604020202020204" pitchFamily="34" charset="0"/>
              </a:rPr>
              <a:t>STEP 3</a:t>
            </a:r>
          </a:p>
        </p:txBody>
      </p:sp>
      <p:sp>
        <p:nvSpPr>
          <p:cNvPr id="47" name="TextBox 46">
            <a:extLst>
              <a:ext uri="{FF2B5EF4-FFF2-40B4-BE49-F238E27FC236}">
                <a16:creationId xmlns:a16="http://schemas.microsoft.com/office/drawing/2014/main" id="{672FE785-932D-AD07-BF17-B3A6AA1B11A0}"/>
              </a:ext>
            </a:extLst>
          </p:cNvPr>
          <p:cNvSpPr txBox="1"/>
          <p:nvPr userDrawn="1"/>
        </p:nvSpPr>
        <p:spPr>
          <a:xfrm>
            <a:off x="6692035" y="1677988"/>
            <a:ext cx="4252190" cy="1200329"/>
          </a:xfrm>
          <a:prstGeom prst="rect">
            <a:avLst/>
          </a:prstGeom>
          <a:noFill/>
        </p:spPr>
        <p:txBody>
          <a:bodyPr wrap="square" rtlCol="0">
            <a:spAutoFit/>
          </a:bodyPr>
          <a:lstStyle/>
          <a:p>
            <a:r>
              <a:rPr lang="en-US" sz="1800">
                <a:solidFill>
                  <a:srgbClr val="263766"/>
                </a:solidFill>
                <a:effectLst/>
                <a:latin typeface="Arial" panose="020B0604020202020204" pitchFamily="34" charset="0"/>
              </a:rPr>
              <a:t>Once the chart is inserted, an Excel document will open. Place your data into appropriate cells and it will auto-update your chart in PowerPoint.</a:t>
            </a:r>
            <a:endParaRPr lang="en-US" sz="1800" b="0">
              <a:solidFill>
                <a:srgbClr val="263766"/>
              </a:solidFill>
              <a:effectLst/>
              <a:latin typeface="Arial" panose="020B0604020202020204" pitchFamily="34" charset="0"/>
            </a:endParaRPr>
          </a:p>
        </p:txBody>
      </p:sp>
      <p:cxnSp>
        <p:nvCxnSpPr>
          <p:cNvPr id="48" name="Straight Connector 47">
            <a:extLst>
              <a:ext uri="{FF2B5EF4-FFF2-40B4-BE49-F238E27FC236}">
                <a16:creationId xmlns:a16="http://schemas.microsoft.com/office/drawing/2014/main" id="{E9EFC8A6-4439-9B7D-A70C-14FC774B7AED}"/>
              </a:ext>
            </a:extLst>
          </p:cNvPr>
          <p:cNvCxnSpPr>
            <a:cxnSpLocks/>
          </p:cNvCxnSpPr>
          <p:nvPr userDrawn="1"/>
        </p:nvCxnSpPr>
        <p:spPr>
          <a:xfrm>
            <a:off x="6554245" y="1761264"/>
            <a:ext cx="0" cy="1039086"/>
          </a:xfrm>
          <a:prstGeom prst="line">
            <a:avLst/>
          </a:prstGeom>
          <a:ln w="50800">
            <a:solidFill>
              <a:srgbClr val="00B4F0"/>
            </a:solidFill>
          </a:ln>
        </p:spPr>
        <p:style>
          <a:lnRef idx="2">
            <a:schemeClr val="accent1"/>
          </a:lnRef>
          <a:fillRef idx="0">
            <a:schemeClr val="accent1"/>
          </a:fillRef>
          <a:effectRef idx="1">
            <a:schemeClr val="accent1"/>
          </a:effectRef>
          <a:fontRef idx="minor">
            <a:schemeClr val="tx1"/>
          </a:fontRef>
        </p:style>
      </p:cxnSp>
      <p:sp>
        <p:nvSpPr>
          <p:cNvPr id="49" name="TextBox 48">
            <a:extLst>
              <a:ext uri="{FF2B5EF4-FFF2-40B4-BE49-F238E27FC236}">
                <a16:creationId xmlns:a16="http://schemas.microsoft.com/office/drawing/2014/main" id="{D35B727A-3605-AA73-7179-F98D4202A1F9}"/>
              </a:ext>
            </a:extLst>
          </p:cNvPr>
          <p:cNvSpPr txBox="1"/>
          <p:nvPr userDrawn="1"/>
        </p:nvSpPr>
        <p:spPr>
          <a:xfrm>
            <a:off x="6391407" y="1347905"/>
            <a:ext cx="1030988" cy="307777"/>
          </a:xfrm>
          <a:prstGeom prst="rect">
            <a:avLst/>
          </a:prstGeom>
          <a:noFill/>
        </p:spPr>
        <p:txBody>
          <a:bodyPr wrap="none" rtlCol="0">
            <a:spAutoFit/>
          </a:bodyPr>
          <a:lstStyle/>
          <a:p>
            <a:r>
              <a:rPr lang="en-US" sz="1400" spc="300">
                <a:solidFill>
                  <a:schemeClr val="accent2"/>
                </a:solidFill>
                <a:latin typeface="Arial" panose="020B0604020202020204" pitchFamily="34" charset="0"/>
                <a:cs typeface="Arial" panose="020B0604020202020204" pitchFamily="34" charset="0"/>
              </a:rPr>
              <a:t>STEP 4</a:t>
            </a:r>
          </a:p>
        </p:txBody>
      </p:sp>
      <p:pic>
        <p:nvPicPr>
          <p:cNvPr id="2" name="Picture 1">
            <a:extLst>
              <a:ext uri="{FF2B5EF4-FFF2-40B4-BE49-F238E27FC236}">
                <a16:creationId xmlns:a16="http://schemas.microsoft.com/office/drawing/2014/main" id="{1A6DA360-729E-05FD-D166-13867F1314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91825" y="1827447"/>
            <a:ext cx="2307075" cy="306249"/>
          </a:xfrm>
          <a:prstGeom prst="rect">
            <a:avLst/>
          </a:prstGeom>
        </p:spPr>
      </p:pic>
      <p:grpSp>
        <p:nvGrpSpPr>
          <p:cNvPr id="4" name="Group 3">
            <a:extLst>
              <a:ext uri="{FF2B5EF4-FFF2-40B4-BE49-F238E27FC236}">
                <a16:creationId xmlns:a16="http://schemas.microsoft.com/office/drawing/2014/main" id="{B8B9055D-82D8-A2F3-0426-32D22FFEBD00}"/>
              </a:ext>
            </a:extLst>
          </p:cNvPr>
          <p:cNvGrpSpPr/>
          <p:nvPr userDrawn="1"/>
        </p:nvGrpSpPr>
        <p:grpSpPr>
          <a:xfrm>
            <a:off x="3616583" y="3014776"/>
            <a:ext cx="2269867" cy="835268"/>
            <a:chOff x="4149121" y="3568401"/>
            <a:chExt cx="1904498" cy="700819"/>
          </a:xfrm>
        </p:grpSpPr>
        <p:pic>
          <p:nvPicPr>
            <p:cNvPr id="9" name="Picture 8" descr="Application&#10;&#10;AI-generated content may be incorrect.">
              <a:extLst>
                <a:ext uri="{FF2B5EF4-FFF2-40B4-BE49-F238E27FC236}">
                  <a16:creationId xmlns:a16="http://schemas.microsoft.com/office/drawing/2014/main" id="{4BE7C2D0-A971-BC69-2B03-84ADB102C1A9}"/>
                </a:ext>
              </a:extLst>
            </p:cNvPr>
            <p:cNvPicPr>
              <a:picLocks noChangeAspect="1"/>
            </p:cNvPicPr>
            <p:nvPr userDrawn="1"/>
          </p:nvPicPr>
          <p:blipFill>
            <a:blip r:embed="rId3" cstate="screen">
              <a:extLst>
                <a:ext uri="{28A0092B-C50C-407E-A947-70E740481C1C}">
                  <a14:useLocalDpi xmlns:a14="http://schemas.microsoft.com/office/drawing/2010/main"/>
                </a:ext>
              </a:extLst>
            </a:blip>
            <a:srcRect l="21178" r="1731"/>
            <a:stretch>
              <a:fillRect/>
            </a:stretch>
          </p:blipFill>
          <p:spPr>
            <a:xfrm>
              <a:off x="4149121" y="3569715"/>
              <a:ext cx="1900839" cy="699054"/>
            </a:xfrm>
            <a:prstGeom prst="rect">
              <a:avLst/>
            </a:prstGeom>
          </p:spPr>
        </p:pic>
        <p:sp>
          <p:nvSpPr>
            <p:cNvPr id="23" name="Rectangle 22">
              <a:extLst>
                <a:ext uri="{FF2B5EF4-FFF2-40B4-BE49-F238E27FC236}">
                  <a16:creationId xmlns:a16="http://schemas.microsoft.com/office/drawing/2014/main" id="{F341A711-BD08-E66C-645D-088EC0BBD3E8}"/>
                </a:ext>
              </a:extLst>
            </p:cNvPr>
            <p:cNvSpPr/>
            <p:nvPr userDrawn="1"/>
          </p:nvSpPr>
          <p:spPr>
            <a:xfrm>
              <a:off x="5440914" y="3568401"/>
              <a:ext cx="612705" cy="700819"/>
            </a:xfrm>
            <a:prstGeom prst="rect">
              <a:avLst/>
            </a:prstGeom>
            <a:solidFill>
              <a:srgbClr val="C85C2C">
                <a:alpha val="596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2" name="Picture 31" descr="A picture containing text&#10;&#10;AI-generated content may be incorrect.">
            <a:extLst>
              <a:ext uri="{FF2B5EF4-FFF2-40B4-BE49-F238E27FC236}">
                <a16:creationId xmlns:a16="http://schemas.microsoft.com/office/drawing/2014/main" id="{08E7CD39-1BE9-E9F8-C499-8CACDFE6D820}"/>
              </a:ext>
            </a:extLst>
          </p:cNvPr>
          <p:cNvPicPr>
            <a:picLocks noChangeAspect="1"/>
          </p:cNvPicPr>
          <p:nvPr userDrawn="1"/>
        </p:nvPicPr>
        <p:blipFill>
          <a:blip r:embed="rId4" cstate="screen">
            <a:extLst>
              <a:ext uri="{28A0092B-C50C-407E-A947-70E740481C1C}">
                <a14:useLocalDpi xmlns:a14="http://schemas.microsoft.com/office/drawing/2010/main"/>
              </a:ext>
            </a:extLst>
          </a:blip>
          <a:srcRect l="1732" t="2273" r="1917"/>
          <a:stretch>
            <a:fillRect/>
          </a:stretch>
        </p:blipFill>
        <p:spPr>
          <a:xfrm>
            <a:off x="3993252" y="4481593"/>
            <a:ext cx="1572661" cy="1824166"/>
          </a:xfrm>
          <a:prstGeom prst="rect">
            <a:avLst/>
          </a:prstGeom>
        </p:spPr>
      </p:pic>
      <p:pic>
        <p:nvPicPr>
          <p:cNvPr id="34" name="Picture 33" descr="Graphical user interface, application, table, Excel&#10;&#10;AI-generated content may be incorrect.">
            <a:extLst>
              <a:ext uri="{FF2B5EF4-FFF2-40B4-BE49-F238E27FC236}">
                <a16:creationId xmlns:a16="http://schemas.microsoft.com/office/drawing/2014/main" id="{1802C679-8070-8C0B-E58C-84536E5F681D}"/>
              </a:ext>
            </a:extLst>
          </p:cNvPr>
          <p:cNvPicPr>
            <a:picLocks noChangeAspect="1"/>
          </p:cNvPicPr>
          <p:nvPr userDrawn="1"/>
        </p:nvPicPr>
        <p:blipFill>
          <a:blip r:embed="rId5"/>
          <a:srcRect t="47016" r="70078" b="17990"/>
          <a:stretch>
            <a:fillRect/>
          </a:stretch>
        </p:blipFill>
        <p:spPr>
          <a:xfrm>
            <a:off x="6900864" y="3348795"/>
            <a:ext cx="2530102" cy="1523242"/>
          </a:xfrm>
          <a:prstGeom prst="rect">
            <a:avLst/>
          </a:prstGeom>
        </p:spPr>
      </p:pic>
      <p:graphicFrame>
        <p:nvGraphicFramePr>
          <p:cNvPr id="28" name="Chart 27">
            <a:extLst>
              <a:ext uri="{FF2B5EF4-FFF2-40B4-BE49-F238E27FC236}">
                <a16:creationId xmlns:a16="http://schemas.microsoft.com/office/drawing/2014/main" id="{1BA56DE1-3C1E-48C2-D77B-B3A9ED31E109}"/>
              </a:ext>
            </a:extLst>
          </p:cNvPr>
          <p:cNvGraphicFramePr/>
          <p:nvPr userDrawn="1">
            <p:extLst>
              <p:ext uri="{D42A27DB-BD31-4B8C-83A1-F6EECF244321}">
                <p14:modId xmlns:p14="http://schemas.microsoft.com/office/powerpoint/2010/main" val="4241500496"/>
              </p:ext>
            </p:extLst>
          </p:nvPr>
        </p:nvGraphicFramePr>
        <p:xfrm>
          <a:off x="8671754" y="2775374"/>
          <a:ext cx="2325686" cy="2668990"/>
        </p:xfrm>
        <a:graphic>
          <a:graphicData uri="http://schemas.openxmlformats.org/drawingml/2006/chart">
            <c:chart xmlns:c="http://schemas.openxmlformats.org/drawingml/2006/chart" xmlns:r="http://schemas.openxmlformats.org/officeDocument/2006/relationships" r:id="rId6"/>
          </a:graphicData>
        </a:graphic>
      </p:graphicFrame>
      <p:sp>
        <p:nvSpPr>
          <p:cNvPr id="37" name="TextBox 36">
            <a:extLst>
              <a:ext uri="{FF2B5EF4-FFF2-40B4-BE49-F238E27FC236}">
                <a16:creationId xmlns:a16="http://schemas.microsoft.com/office/drawing/2014/main" id="{3F01D1CF-739E-26D0-FAA5-D0AB39905B29}"/>
              </a:ext>
            </a:extLst>
          </p:cNvPr>
          <p:cNvSpPr txBox="1"/>
          <p:nvPr userDrawn="1"/>
        </p:nvSpPr>
        <p:spPr>
          <a:xfrm>
            <a:off x="6811565" y="5196186"/>
            <a:ext cx="3975498" cy="369332"/>
          </a:xfrm>
          <a:prstGeom prst="rect">
            <a:avLst/>
          </a:prstGeom>
          <a:noFill/>
        </p:spPr>
        <p:txBody>
          <a:bodyPr wrap="square">
            <a:spAutoFit/>
          </a:bodyPr>
          <a:lstStyle/>
          <a:p>
            <a:r>
              <a:rPr lang="en-US">
                <a:solidFill>
                  <a:schemeClr val="bg1"/>
                </a:solidFill>
              </a:rPr>
              <a:t>For how-to, click </a:t>
            </a:r>
            <a:r>
              <a:rPr lang="en-US" b="1">
                <a:solidFill>
                  <a:schemeClr val="bg1"/>
                </a:solidFill>
                <a:hlinkClick r:id="rId7">
                  <a:extLst>
                    <a:ext uri="{A12FA001-AC4F-418D-AE19-62706E023703}">
                      <ahyp:hlinkClr xmlns:ahyp="http://schemas.microsoft.com/office/drawing/2018/hyperlinkcolor" val="tx"/>
                    </a:ext>
                  </a:extLst>
                </a:hlinkClick>
              </a:rPr>
              <a:t>here</a:t>
            </a:r>
            <a:endParaRPr lang="en-US" b="1">
              <a:solidFill>
                <a:schemeClr val="bg1"/>
              </a:solidFill>
            </a:endParaRPr>
          </a:p>
        </p:txBody>
      </p:sp>
      <p:sp>
        <p:nvSpPr>
          <p:cNvPr id="17" name="Rectangle 16">
            <a:extLst>
              <a:ext uri="{FF2B5EF4-FFF2-40B4-BE49-F238E27FC236}">
                <a16:creationId xmlns:a16="http://schemas.microsoft.com/office/drawing/2014/main" id="{D385CF2D-41FA-B319-5ED0-8BCED9845839}"/>
              </a:ext>
            </a:extLst>
          </p:cNvPr>
          <p:cNvSpPr/>
          <p:nvPr userDrawn="1"/>
        </p:nvSpPr>
        <p:spPr>
          <a:xfrm>
            <a:off x="5791201" y="5918200"/>
            <a:ext cx="6400800" cy="609600"/>
          </a:xfrm>
          <a:prstGeom prst="rect">
            <a:avLst/>
          </a:prstGeom>
          <a:gradFill>
            <a:gsLst>
              <a:gs pos="3000">
                <a:schemeClr val="bg1">
                  <a:alpha val="0"/>
                </a:schemeClr>
              </a:gs>
              <a:gs pos="16000">
                <a:srgbClr val="0064AE"/>
              </a:gs>
              <a:gs pos="89000">
                <a:srgbClr val="744197"/>
              </a:gs>
            </a:gsLst>
            <a:lin ang="0" scaled="0"/>
          </a:gradFill>
          <a:ln w="66675">
            <a:gradFill>
              <a:gsLst>
                <a:gs pos="14000">
                  <a:schemeClr val="bg1">
                    <a:alpha val="0"/>
                  </a:schemeClr>
                </a:gs>
                <a:gs pos="32000">
                  <a:srgbClr val="00B4F0">
                    <a:alpha val="71528"/>
                  </a:srgbClr>
                </a:gs>
                <a:gs pos="56000">
                  <a:srgbClr val="0064AE"/>
                </a:gs>
                <a:gs pos="89000">
                  <a:srgbClr val="744197"/>
                </a:gs>
              </a:gsLst>
              <a:lin ang="0" scaled="0"/>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10127274-5BB1-7383-D8D7-989CAB4E57E2}"/>
              </a:ext>
            </a:extLst>
          </p:cNvPr>
          <p:cNvSpPr txBox="1"/>
          <p:nvPr userDrawn="1"/>
        </p:nvSpPr>
        <p:spPr>
          <a:xfrm>
            <a:off x="6466562" y="6017779"/>
            <a:ext cx="5470742" cy="369332"/>
          </a:xfrm>
          <a:prstGeom prst="rect">
            <a:avLst/>
          </a:prstGeom>
          <a:noFill/>
        </p:spPr>
        <p:txBody>
          <a:bodyPr wrap="square" rtlCol="0">
            <a:spAutoFit/>
          </a:bodyPr>
          <a:lstStyle/>
          <a:p>
            <a:r>
              <a:rPr lang="en-US" sz="1800" b="1">
                <a:solidFill>
                  <a:schemeClr val="bg1"/>
                </a:solidFill>
                <a:effectLst/>
                <a:latin typeface="Arial" panose="020B0604020202020204" pitchFamily="34" charset="0"/>
              </a:rPr>
              <a:t>Delete this informational slide when not needed </a:t>
            </a:r>
            <a:endParaRPr lang="en-US" sz="1800">
              <a:solidFill>
                <a:schemeClr val="bg1"/>
              </a:solidFill>
              <a:effectLst/>
              <a:latin typeface="Arial" panose="020B0604020202020204" pitchFamily="34" charset="0"/>
            </a:endParaRPr>
          </a:p>
        </p:txBody>
      </p:sp>
    </p:spTree>
    <p:extLst>
      <p:ext uri="{BB962C8B-B14F-4D97-AF65-F5344CB8AC3E}">
        <p14:creationId xmlns:p14="http://schemas.microsoft.com/office/powerpoint/2010/main" val="9868877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age 1">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70B236-3BB6-DEF7-AB73-9BC167A10858}"/>
              </a:ext>
            </a:extLst>
          </p:cNvPr>
          <p:cNvSpPr/>
          <p:nvPr userDrawn="1"/>
        </p:nvSpPr>
        <p:spPr>
          <a:xfrm>
            <a:off x="0" y="0"/>
            <a:ext cx="12192000" cy="6858000"/>
          </a:xfrm>
          <a:prstGeom prst="rect">
            <a:avLst/>
          </a:prstGeom>
          <a:gradFill>
            <a:gsLst>
              <a:gs pos="32000">
                <a:srgbClr val="B1EBFF">
                  <a:alpha val="0"/>
                </a:srgbClr>
              </a:gs>
              <a:gs pos="0">
                <a:srgbClr val="00B4F0">
                  <a:lumMod val="29000"/>
                  <a:lumOff val="71000"/>
                </a:srgbClr>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15">
            <a:extLst>
              <a:ext uri="{FF2B5EF4-FFF2-40B4-BE49-F238E27FC236}">
                <a16:creationId xmlns:a16="http://schemas.microsoft.com/office/drawing/2014/main" id="{BA246521-4698-35DD-2A89-35EB856522F1}"/>
              </a:ext>
            </a:extLst>
          </p:cNvPr>
          <p:cNvSpPr>
            <a:spLocks noGrp="1"/>
          </p:cNvSpPr>
          <p:nvPr>
            <p:ph type="body" sz="quarter" idx="12" hasCustomPrompt="1"/>
          </p:nvPr>
        </p:nvSpPr>
        <p:spPr>
          <a:xfrm rot="5400000">
            <a:off x="-1399691" y="1917831"/>
            <a:ext cx="3406297" cy="236951"/>
          </a:xfrm>
        </p:spPr>
        <p:txBody>
          <a:bodyPr>
            <a:noAutofit/>
          </a:bodyPr>
          <a:lstStyle>
            <a:lvl1pPr marL="0" indent="0">
              <a:buNone/>
              <a:defRPr sz="1200" b="0" i="0" spc="300">
                <a:solidFill>
                  <a:srgbClr val="263766"/>
                </a:solidFill>
                <a:latin typeface="Calibri" panose="020F0502020204030204" pitchFamily="34" charset="0"/>
                <a:cs typeface="Calibri" panose="020F0502020204030204" pitchFamily="34" charset="0"/>
              </a:defRPr>
            </a:lvl1pPr>
          </a:lstStyle>
          <a:p>
            <a:r>
              <a:rPr lang="en-US" dirty="0">
                <a:effectLst/>
                <a:latin typeface="Arial" panose="020B0604020202020204" pitchFamily="34" charset="0"/>
              </a:rPr>
              <a:t>MISSION / TOPIC</a:t>
            </a:r>
          </a:p>
        </p:txBody>
      </p:sp>
      <p:cxnSp>
        <p:nvCxnSpPr>
          <p:cNvPr id="33" name="Straight Connector 32">
            <a:extLst>
              <a:ext uri="{FF2B5EF4-FFF2-40B4-BE49-F238E27FC236}">
                <a16:creationId xmlns:a16="http://schemas.microsoft.com/office/drawing/2014/main" id="{44E559B3-9DF6-2052-0AFD-145965C38E8D}"/>
              </a:ext>
            </a:extLst>
          </p:cNvPr>
          <p:cNvCxnSpPr>
            <a:cxnSpLocks/>
          </p:cNvCxnSpPr>
          <p:nvPr userDrawn="1"/>
        </p:nvCxnSpPr>
        <p:spPr>
          <a:xfrm>
            <a:off x="591414" y="420684"/>
            <a:ext cx="0" cy="6003363"/>
          </a:xfrm>
          <a:prstGeom prst="line">
            <a:avLst/>
          </a:prstGeom>
          <a:ln w="31750">
            <a:gradFill>
              <a:gsLst>
                <a:gs pos="100000">
                  <a:srgbClr val="00A6DE">
                    <a:alpha val="0"/>
                  </a:srgbClr>
                </a:gs>
                <a:gs pos="71000">
                  <a:srgbClr val="00A6DE"/>
                </a:gs>
              </a:gsLst>
              <a:lin ang="5400000" scaled="1"/>
            </a:gradFill>
          </a:ln>
        </p:spPr>
        <p:style>
          <a:lnRef idx="2">
            <a:schemeClr val="accent1"/>
          </a:lnRef>
          <a:fillRef idx="0">
            <a:schemeClr val="accent1"/>
          </a:fillRef>
          <a:effectRef idx="1">
            <a:schemeClr val="accent1"/>
          </a:effectRef>
          <a:fontRef idx="minor">
            <a:schemeClr val="tx1"/>
          </a:fontRef>
        </p:style>
      </p:cxnSp>
      <p:pic>
        <p:nvPicPr>
          <p:cNvPr id="17" name="Picture 16" descr="Shape, polygon&#10;&#10;AI-generated content may be incorrect.">
            <a:extLst>
              <a:ext uri="{FF2B5EF4-FFF2-40B4-BE49-F238E27FC236}">
                <a16:creationId xmlns:a16="http://schemas.microsoft.com/office/drawing/2014/main" id="{3D416240-5334-AEA3-3BDE-FA074224603B}"/>
              </a:ext>
            </a:extLst>
          </p:cNvPr>
          <p:cNvPicPr>
            <a:picLocks noChangeAspect="1"/>
          </p:cNvPicPr>
          <p:nvPr userDrawn="1"/>
        </p:nvPicPr>
        <p:blipFill>
          <a:blip r:embed="rId2" cstate="screen">
            <a:extLst>
              <a:ext uri="{28A0092B-C50C-407E-A947-70E740481C1C}">
                <a14:useLocalDpi xmlns:a14="http://schemas.microsoft.com/office/drawing/2010/main"/>
              </a:ext>
            </a:extLst>
          </a:blip>
          <a:srcRect t="46639" r="9204"/>
          <a:stretch/>
        </p:blipFill>
        <p:spPr>
          <a:xfrm>
            <a:off x="7556500" y="0"/>
            <a:ext cx="4635500" cy="1612900"/>
          </a:xfrm>
          <a:prstGeom prst="rect">
            <a:avLst/>
          </a:prstGeom>
        </p:spPr>
      </p:pic>
      <p:sp>
        <p:nvSpPr>
          <p:cNvPr id="19" name="Text Placeholder 4">
            <a:extLst>
              <a:ext uri="{FF2B5EF4-FFF2-40B4-BE49-F238E27FC236}">
                <a16:creationId xmlns:a16="http://schemas.microsoft.com/office/drawing/2014/main" id="{58195EED-A9A3-FCA8-C245-EA4821C56AF7}"/>
              </a:ext>
            </a:extLst>
          </p:cNvPr>
          <p:cNvSpPr>
            <a:spLocks noGrp="1"/>
          </p:cNvSpPr>
          <p:nvPr>
            <p:ph type="body" sz="quarter" idx="32" hasCustomPrompt="1"/>
          </p:nvPr>
        </p:nvSpPr>
        <p:spPr>
          <a:xfrm>
            <a:off x="10419085" y="5875481"/>
            <a:ext cx="1582416" cy="741219"/>
          </a:xfrm>
        </p:spPr>
        <p:txBody>
          <a:bodyPr>
            <a:noAutofit/>
          </a:bodyPr>
          <a:lstStyle>
            <a:lvl1pPr marL="0" indent="0">
              <a:buNone/>
              <a:defRPr sz="5000" b="0" i="0">
                <a:solidFill>
                  <a:srgbClr val="263766"/>
                </a:solidFill>
                <a:latin typeface="Calibri" panose="020F0502020204030204" pitchFamily="34" charset="0"/>
                <a:cs typeface="Calibri" panose="020F0502020204030204" pitchFamily="34" charset="0"/>
              </a:defRPr>
            </a:lvl1pPr>
          </a:lstStyle>
          <a:p>
            <a:r>
              <a:rPr lang="en-US">
                <a:effectLst/>
                <a:latin typeface="Arial" panose="020B0604020202020204" pitchFamily="34" charset="0"/>
              </a:rPr>
              <a:t>Title</a:t>
            </a:r>
          </a:p>
        </p:txBody>
      </p:sp>
      <p:sp>
        <p:nvSpPr>
          <p:cNvPr id="2" name="TextBox 1">
            <a:extLst>
              <a:ext uri="{FF2B5EF4-FFF2-40B4-BE49-F238E27FC236}">
                <a16:creationId xmlns:a16="http://schemas.microsoft.com/office/drawing/2014/main" id="{16368CE5-A140-D491-E31F-B7B26D736A7D}"/>
              </a:ext>
            </a:extLst>
          </p:cNvPr>
          <p:cNvSpPr txBox="1"/>
          <p:nvPr userDrawn="1"/>
        </p:nvSpPr>
        <p:spPr>
          <a:xfrm>
            <a:off x="27710" y="6151418"/>
            <a:ext cx="540328" cy="292388"/>
          </a:xfrm>
          <a:prstGeom prst="rect">
            <a:avLst/>
          </a:prstGeom>
          <a:noFill/>
        </p:spPr>
        <p:txBody>
          <a:bodyPr wrap="square" rtlCol="0">
            <a:spAutoFit/>
          </a:bodyPr>
          <a:lstStyle/>
          <a:p>
            <a:pPr algn="ctr"/>
            <a:fld id="{5A6537DD-D9D9-FE42-A788-1E00199B8A7D}" type="slidenum">
              <a:rPr lang="en-US" sz="1300" smtClean="0">
                <a:solidFill>
                  <a:schemeClr val="tx1">
                    <a:lumMod val="75000"/>
                    <a:lumOff val="25000"/>
                  </a:schemeClr>
                </a:solidFill>
                <a:effectLst/>
                <a:latin typeface="Arial" panose="020B0604020202020204" pitchFamily="34" charset="0"/>
              </a:rPr>
              <a:pPr algn="ctr"/>
              <a:t>‹#›</a:t>
            </a:fld>
            <a:endParaRPr lang="en-US" sz="1300">
              <a:solidFill>
                <a:schemeClr val="tx1">
                  <a:lumMod val="75000"/>
                  <a:lumOff val="25000"/>
                </a:schemeClr>
              </a:solidFill>
            </a:endParaRPr>
          </a:p>
        </p:txBody>
      </p:sp>
      <p:sp>
        <p:nvSpPr>
          <p:cNvPr id="4" name="Text Placeholder 16">
            <a:extLst>
              <a:ext uri="{FF2B5EF4-FFF2-40B4-BE49-F238E27FC236}">
                <a16:creationId xmlns:a16="http://schemas.microsoft.com/office/drawing/2014/main" id="{5D589312-B7D2-15FB-08AC-3CD55E049C0C}"/>
              </a:ext>
            </a:extLst>
          </p:cNvPr>
          <p:cNvSpPr>
            <a:spLocks noGrp="1"/>
          </p:cNvSpPr>
          <p:nvPr>
            <p:ph type="body" sz="quarter" idx="26" hasCustomPrompt="1"/>
          </p:nvPr>
        </p:nvSpPr>
        <p:spPr>
          <a:xfrm>
            <a:off x="801756" y="346642"/>
            <a:ext cx="2773651" cy="331304"/>
          </a:xfrm>
        </p:spPr>
        <p:txBody>
          <a:bodyPr>
            <a:noAutofit/>
          </a:bodyPr>
          <a:lstStyle>
            <a:lvl1pPr marL="0" indent="0">
              <a:buNone/>
              <a:defRPr sz="2500" b="0" i="0">
                <a:solidFill>
                  <a:schemeClr val="accent1"/>
                </a:solidFill>
                <a:latin typeface="Calibri" panose="020F0502020204030204" pitchFamily="34" charset="0"/>
                <a:cs typeface="Calibri" panose="020F0502020204030204" pitchFamily="34" charset="0"/>
              </a:defRPr>
            </a:lvl1pPr>
          </a:lstStyle>
          <a:p>
            <a:pPr lvl="0"/>
            <a:r>
              <a:rPr lang="en-US" dirty="0"/>
              <a:t>Slide Title</a:t>
            </a:r>
          </a:p>
        </p:txBody>
      </p:sp>
      <p:sp>
        <p:nvSpPr>
          <p:cNvPr id="7" name="Text Placeholder 16">
            <a:extLst>
              <a:ext uri="{FF2B5EF4-FFF2-40B4-BE49-F238E27FC236}">
                <a16:creationId xmlns:a16="http://schemas.microsoft.com/office/drawing/2014/main" id="{66E7BE1F-73FE-39CB-7339-F59A619946D9}"/>
              </a:ext>
            </a:extLst>
          </p:cNvPr>
          <p:cNvSpPr>
            <a:spLocks noGrp="1"/>
          </p:cNvSpPr>
          <p:nvPr>
            <p:ph type="body" sz="quarter" idx="27" hasCustomPrompt="1"/>
          </p:nvPr>
        </p:nvSpPr>
        <p:spPr>
          <a:xfrm>
            <a:off x="801756" y="716532"/>
            <a:ext cx="2763377" cy="331304"/>
          </a:xfrm>
        </p:spPr>
        <p:txBody>
          <a:bodyPr>
            <a:noAutofit/>
          </a:bodyPr>
          <a:lstStyle>
            <a:lvl1pPr marL="0" indent="0">
              <a:buNone/>
              <a:defRPr sz="2500" b="1" i="0">
                <a:solidFill>
                  <a:schemeClr val="accent1"/>
                </a:solidFill>
                <a:latin typeface="Calibri" panose="020F0502020204030204" pitchFamily="34" charset="0"/>
                <a:cs typeface="Calibri" panose="020F0502020204030204" pitchFamily="34" charset="0"/>
              </a:defRPr>
            </a:lvl1pPr>
          </a:lstStyle>
          <a:p>
            <a:pPr lvl="0"/>
            <a:r>
              <a:rPr lang="en-US"/>
              <a:t>Goes Here</a:t>
            </a:r>
          </a:p>
        </p:txBody>
      </p:sp>
      <p:sp>
        <p:nvSpPr>
          <p:cNvPr id="5" name="Text Placeholder 2">
            <a:extLst>
              <a:ext uri="{FF2B5EF4-FFF2-40B4-BE49-F238E27FC236}">
                <a16:creationId xmlns:a16="http://schemas.microsoft.com/office/drawing/2014/main" id="{FD781D9E-9CDC-E7B8-0244-7D29B3ED295E}"/>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17172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AF53D0-D28E-D2A5-1205-599566E388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FA69B7A-33DB-B00A-0DD6-C3EF1F82D0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3234172-524E-E154-C021-82D1F511B6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rgbClr val="263766"/>
                </a:solidFill>
              </a:defRPr>
            </a:lvl1pPr>
          </a:lstStyle>
          <a:p>
            <a:fld id="{3C9492BA-DF26-BB44-AD58-CA7EF244E6A2}" type="datetimeFigureOut">
              <a:rPr lang="en-US" smtClean="0"/>
              <a:pPr/>
              <a:t>4/21/26</a:t>
            </a:fld>
            <a:endParaRPr lang="en-US"/>
          </a:p>
        </p:txBody>
      </p:sp>
      <p:sp>
        <p:nvSpPr>
          <p:cNvPr id="5" name="Footer Placeholder 4">
            <a:extLst>
              <a:ext uri="{FF2B5EF4-FFF2-40B4-BE49-F238E27FC236}">
                <a16:creationId xmlns:a16="http://schemas.microsoft.com/office/drawing/2014/main" id="{F4C43E60-1531-1A82-FF72-8D5C2DACD3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rgbClr val="263766"/>
                </a:solidFill>
              </a:defRPr>
            </a:lvl1pPr>
          </a:lstStyle>
          <a:p>
            <a:endParaRPr lang="en-US"/>
          </a:p>
        </p:txBody>
      </p:sp>
      <p:sp>
        <p:nvSpPr>
          <p:cNvPr id="6" name="Slide Number Placeholder 5">
            <a:extLst>
              <a:ext uri="{FF2B5EF4-FFF2-40B4-BE49-F238E27FC236}">
                <a16:creationId xmlns:a16="http://schemas.microsoft.com/office/drawing/2014/main" id="{069695AC-0B48-DD9D-13B2-5D95FE8D30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rgbClr val="263766"/>
                </a:solidFill>
              </a:defRPr>
            </a:lvl1pPr>
          </a:lstStyle>
          <a:p>
            <a:fld id="{F28F148D-C876-C740-87DB-2DF2E42174E1}" type="slidenum">
              <a:rPr lang="en-US" smtClean="0"/>
              <a:pPr/>
              <a:t>‹#›</a:t>
            </a:fld>
            <a:endParaRPr lang="en-US"/>
          </a:p>
        </p:txBody>
      </p:sp>
    </p:spTree>
    <p:extLst>
      <p:ext uri="{BB962C8B-B14F-4D97-AF65-F5344CB8AC3E}">
        <p14:creationId xmlns:p14="http://schemas.microsoft.com/office/powerpoint/2010/main" val="4179348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p:txStyles>
    <p:titleStyle>
      <a:lvl1pPr algn="l" defTabSz="914400" rtl="0" eaLnBrk="1" latinLnBrk="0" hangingPunct="1">
        <a:lnSpc>
          <a:spcPct val="90000"/>
        </a:lnSpc>
        <a:spcBef>
          <a:spcPct val="0"/>
        </a:spcBef>
        <a:buNone/>
        <a:defRPr sz="4400" b="1" i="0" kern="1200">
          <a:solidFill>
            <a:srgbClr val="263766"/>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63766"/>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rgbClr val="263766"/>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63766"/>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63766"/>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63766"/>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7FFFFAC7_9747DCE.xml"/><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hyperlink" Target="https://doi.org/10.1525/elementa.2021.00060"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microsoft.com/office/2018/10/relationships/comments" Target="../comments/modernComment_7FE4E310_6AE57E03.xml"/><Relationship Id="rId2" Type="http://schemas.openxmlformats.org/officeDocument/2006/relationships/notesSlide" Target="../notesSlides/notesSlide23.xml"/><Relationship Id="rId1" Type="http://schemas.openxmlformats.org/officeDocument/2006/relationships/slideLayout" Target="../slideLayouts/slideLayout23.xml"/><Relationship Id="rId5" Type="http://schemas.openxmlformats.org/officeDocument/2006/relationships/image" Target="../media/image44.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microsoft.com/office/2018/10/relationships/comments" Target="../comments/modernComment_7FE4E30F_BF961284.xml"/><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44.png"/><Relationship Id="rId4" Type="http://schemas.openxmlformats.org/officeDocument/2006/relationships/image" Target="../media/image43.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71.png"/><Relationship Id="rId5" Type="http://schemas.openxmlformats.org/officeDocument/2006/relationships/image" Target="../media/image70.jpeg"/><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notesSlide" Target="../notesSlides/notesSlide29.xml"/><Relationship Id="rId16" Type="http://schemas.openxmlformats.org/officeDocument/2006/relationships/image" Target="../media/image85.svg"/><Relationship Id="rId1" Type="http://schemas.openxmlformats.org/officeDocument/2006/relationships/slideLayout" Target="../slideLayouts/slideLayout10.xml"/><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 Id="rId14" Type="http://schemas.openxmlformats.org/officeDocument/2006/relationships/image" Target="../media/image83.svg"/></Relationships>
</file>

<file path=ppt/slides/_rels/slide33.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png"/><Relationship Id="rId3" Type="http://schemas.openxmlformats.org/officeDocument/2006/relationships/image" Target="../media/image72.png"/><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notesSlide" Target="../notesSlides/notesSlide30.xml"/><Relationship Id="rId16" Type="http://schemas.openxmlformats.org/officeDocument/2006/relationships/image" Target="../media/image85.svg"/><Relationship Id="rId1" Type="http://schemas.openxmlformats.org/officeDocument/2006/relationships/slideLayout" Target="../slideLayouts/slideLayout10.xml"/><Relationship Id="rId6" Type="http://schemas.openxmlformats.org/officeDocument/2006/relationships/image" Target="../media/image75.svg"/><Relationship Id="rId11" Type="http://schemas.openxmlformats.org/officeDocument/2006/relationships/image" Target="../media/image80.png"/><Relationship Id="rId5" Type="http://schemas.openxmlformats.org/officeDocument/2006/relationships/image" Target="../media/image74.png"/><Relationship Id="rId15" Type="http://schemas.openxmlformats.org/officeDocument/2006/relationships/image" Target="../media/image84.png"/><Relationship Id="rId10" Type="http://schemas.openxmlformats.org/officeDocument/2006/relationships/image" Target="../media/image79.svg"/><Relationship Id="rId4" Type="http://schemas.openxmlformats.org/officeDocument/2006/relationships/image" Target="../media/image73.svg"/><Relationship Id="rId9" Type="http://schemas.openxmlformats.org/officeDocument/2006/relationships/image" Target="../media/image78.png"/><Relationship Id="rId14" Type="http://schemas.openxmlformats.org/officeDocument/2006/relationships/image" Target="../media/image83.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10.xml"/><Relationship Id="rId5" Type="http://schemas.openxmlformats.org/officeDocument/2006/relationships/image" Target="../media/image87.jpeg"/><Relationship Id="rId4" Type="http://schemas.openxmlformats.org/officeDocument/2006/relationships/image" Target="../media/image86.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5.xml"/><Relationship Id="rId1" Type="http://schemas.openxmlformats.org/officeDocument/2006/relationships/slideLayout" Target="../slideLayouts/slideLayout10.xml"/><Relationship Id="rId5" Type="http://schemas.microsoft.com/office/2007/relationships/hdphoto" Target="../media/hdphoto1.wdp"/><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20.png"/><Relationship Id="rId5" Type="http://schemas.openxmlformats.org/officeDocument/2006/relationships/image" Target="../media/image45.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7.xml"/><Relationship Id="rId1" Type="http://schemas.openxmlformats.org/officeDocument/2006/relationships/slideLayout" Target="../slideLayouts/slideLayout10.xml"/><Relationship Id="rId4" Type="http://schemas.openxmlformats.org/officeDocument/2006/relationships/image" Target="../media/image91.png"/></Relationships>
</file>

<file path=ppt/slides/_rels/slide4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38.xml"/><Relationship Id="rId1" Type="http://schemas.openxmlformats.org/officeDocument/2006/relationships/slideLayout" Target="../slideLayouts/slideLayout10.xml"/><Relationship Id="rId4" Type="http://schemas.openxmlformats.org/officeDocument/2006/relationships/image" Target="../media/image93.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microsoft.com/office/2018/10/relationships/comments" Target="../comments/modernComment_7FFFFAC8_9FEAFE4.xml"/><Relationship Id="rId2" Type="http://schemas.openxmlformats.org/officeDocument/2006/relationships/notesSlide" Target="../notesSlides/notesSlide42.xml"/><Relationship Id="rId1" Type="http://schemas.openxmlformats.org/officeDocument/2006/relationships/slideLayout" Target="../slideLayouts/slideLayout23.xml"/><Relationship Id="rId5" Type="http://schemas.openxmlformats.org/officeDocument/2006/relationships/image" Target="../media/image44.png"/><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104.png"/><Relationship Id="rId18" Type="http://schemas.openxmlformats.org/officeDocument/2006/relationships/image" Target="../media/image109.png"/><Relationship Id="rId3" Type="http://schemas.openxmlformats.org/officeDocument/2006/relationships/image" Target="../media/image94.jpeg"/><Relationship Id="rId7" Type="http://schemas.openxmlformats.org/officeDocument/2006/relationships/image" Target="../media/image98.png"/><Relationship Id="rId12" Type="http://schemas.openxmlformats.org/officeDocument/2006/relationships/image" Target="../media/image103.png"/><Relationship Id="rId17" Type="http://schemas.openxmlformats.org/officeDocument/2006/relationships/image" Target="../media/image108.png"/><Relationship Id="rId2" Type="http://schemas.openxmlformats.org/officeDocument/2006/relationships/notesSlide" Target="../notesSlides/notesSlide43.xml"/><Relationship Id="rId16" Type="http://schemas.openxmlformats.org/officeDocument/2006/relationships/image" Target="../media/image107.jpeg"/><Relationship Id="rId1" Type="http://schemas.openxmlformats.org/officeDocument/2006/relationships/slideLayout" Target="../slideLayouts/slideLayout22.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96.png"/><Relationship Id="rId15" Type="http://schemas.openxmlformats.org/officeDocument/2006/relationships/image" Target="../media/image106.jpeg"/><Relationship Id="rId10" Type="http://schemas.openxmlformats.org/officeDocument/2006/relationships/image" Target="../media/image101.png"/><Relationship Id="rId4" Type="http://schemas.openxmlformats.org/officeDocument/2006/relationships/image" Target="../media/image95.png"/><Relationship Id="rId9" Type="http://schemas.openxmlformats.org/officeDocument/2006/relationships/image" Target="../media/image100.png"/><Relationship Id="rId14" Type="http://schemas.openxmlformats.org/officeDocument/2006/relationships/image" Target="../media/image105.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6.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48.png"/><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50.png"/></Relationships>
</file>

<file path=ppt/slides/_rels/slide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4CAEBA6-C423-5869-318D-D1FE6A77FD41}"/>
              </a:ext>
            </a:extLst>
          </p:cNvPr>
          <p:cNvSpPr>
            <a:spLocks noGrp="1"/>
          </p:cNvSpPr>
          <p:nvPr>
            <p:ph type="body" sz="quarter" idx="12"/>
          </p:nvPr>
        </p:nvSpPr>
        <p:spPr/>
        <p:txBody>
          <a:bodyPr/>
          <a:lstStyle/>
          <a:p>
            <a:endParaRPr lang="en-US" dirty="0"/>
          </a:p>
        </p:txBody>
      </p:sp>
      <p:sp>
        <p:nvSpPr>
          <p:cNvPr id="4" name="Text Placeholder 3">
            <a:extLst>
              <a:ext uri="{FF2B5EF4-FFF2-40B4-BE49-F238E27FC236}">
                <a16:creationId xmlns:a16="http://schemas.microsoft.com/office/drawing/2014/main" id="{D1A65A02-3DFD-16C9-FA44-D2CD89CD3F6C}"/>
              </a:ext>
            </a:extLst>
          </p:cNvPr>
          <p:cNvSpPr>
            <a:spLocks noGrp="1"/>
          </p:cNvSpPr>
          <p:nvPr>
            <p:ph type="body" sz="quarter" idx="27"/>
          </p:nvPr>
        </p:nvSpPr>
        <p:spPr/>
        <p:txBody>
          <a:bodyPr/>
          <a:lstStyle/>
          <a:p>
            <a:endParaRPr lang="en-US" dirty="0"/>
          </a:p>
        </p:txBody>
      </p:sp>
      <p:sp>
        <p:nvSpPr>
          <p:cNvPr id="2" name="Title 1">
            <a:extLst>
              <a:ext uri="{FF2B5EF4-FFF2-40B4-BE49-F238E27FC236}">
                <a16:creationId xmlns:a16="http://schemas.microsoft.com/office/drawing/2014/main" id="{B7AA3EE4-3F54-FDBF-4CDF-6A80B828EBCC}"/>
              </a:ext>
            </a:extLst>
          </p:cNvPr>
          <p:cNvSpPr>
            <a:spLocks noGrp="1"/>
          </p:cNvSpPr>
          <p:nvPr>
            <p:ph type="ctrTitle" idx="4294967295"/>
          </p:nvPr>
        </p:nvSpPr>
        <p:spPr>
          <a:xfrm>
            <a:off x="955342" y="1190602"/>
            <a:ext cx="9712657" cy="2387600"/>
          </a:xfrm>
        </p:spPr>
        <p:txBody>
          <a:bodyPr>
            <a:normAutofit/>
          </a:bodyPr>
          <a:lstStyle/>
          <a:p>
            <a:r>
              <a:rPr lang="en-US" dirty="0"/>
              <a:t>Radiative Balance of the Earth System</a:t>
            </a:r>
            <a:br>
              <a:rPr lang="en-US" dirty="0"/>
            </a:br>
            <a:r>
              <a:rPr lang="en-US" sz="3200" dirty="0"/>
              <a:t>Advances since 2014, Science Priorities, and Data needs</a:t>
            </a:r>
          </a:p>
        </p:txBody>
      </p:sp>
      <p:sp>
        <p:nvSpPr>
          <p:cNvPr id="7" name="TextBox 6">
            <a:extLst>
              <a:ext uri="{FF2B5EF4-FFF2-40B4-BE49-F238E27FC236}">
                <a16:creationId xmlns:a16="http://schemas.microsoft.com/office/drawing/2014/main" id="{090E6073-53CD-AB42-CE40-93A9F623FD04}"/>
              </a:ext>
            </a:extLst>
          </p:cNvPr>
          <p:cNvSpPr txBox="1"/>
          <p:nvPr/>
        </p:nvSpPr>
        <p:spPr>
          <a:xfrm>
            <a:off x="2599366" y="3914078"/>
            <a:ext cx="4673523" cy="369332"/>
          </a:xfrm>
          <a:prstGeom prst="rect">
            <a:avLst/>
          </a:prstGeom>
          <a:noFill/>
        </p:spPr>
        <p:txBody>
          <a:bodyPr wrap="none" rtlCol="0">
            <a:spAutoFit/>
          </a:bodyPr>
          <a:lstStyle/>
          <a:p>
            <a:r>
              <a:rPr lang="en-US" dirty="0"/>
              <a:t>Yolanda Shea, Patrick Taylor, Maria </a:t>
            </a:r>
            <a:r>
              <a:rPr lang="en-US" dirty="0" err="1"/>
              <a:t>Hakuba</a:t>
            </a:r>
            <a:endParaRPr lang="en-US" dirty="0"/>
          </a:p>
        </p:txBody>
      </p:sp>
    </p:spTree>
    <p:extLst>
      <p:ext uri="{BB962C8B-B14F-4D97-AF65-F5344CB8AC3E}">
        <p14:creationId xmlns:p14="http://schemas.microsoft.com/office/powerpoint/2010/main" val="1996427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17B58-5F45-A968-54E7-200E2B8A397B}"/>
            </a:ext>
          </a:extLst>
        </p:cNvPr>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342CA249-75E5-98A4-580D-84F1D95000B9}"/>
              </a:ext>
            </a:extLst>
          </p:cNvPr>
          <p:cNvSpPr txBox="1">
            <a:spLocks/>
          </p:cNvSpPr>
          <p:nvPr/>
        </p:nvSpPr>
        <p:spPr>
          <a:xfrm>
            <a:off x="9298167" y="642233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lumMod val="8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AFB6D5"/>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BC8630B0-E1B8-0D80-8BFA-68CC980108A3}"/>
              </a:ext>
            </a:extLst>
          </p:cNvPr>
          <p:cNvSpPr txBox="1"/>
          <p:nvPr/>
        </p:nvSpPr>
        <p:spPr>
          <a:xfrm>
            <a:off x="586249" y="433139"/>
            <a:ext cx="11143388" cy="46121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76543"/>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Arial"/>
                <a:ea typeface="+mn-ea"/>
                <a:cs typeface="Arial"/>
              </a:rPr>
              <a:t>NASA’s End-to-end Earth System Science Capability</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16" name="Straight Connector 15">
            <a:extLst>
              <a:ext uri="{FF2B5EF4-FFF2-40B4-BE49-F238E27FC236}">
                <a16:creationId xmlns:a16="http://schemas.microsoft.com/office/drawing/2014/main" id="{99A91A74-BE34-A3DF-DE34-C6A46D10C555}"/>
              </a:ext>
            </a:extLst>
          </p:cNvPr>
          <p:cNvCxnSpPr/>
          <p:nvPr/>
        </p:nvCxnSpPr>
        <p:spPr>
          <a:xfrm>
            <a:off x="647485" y="1060725"/>
            <a:ext cx="97536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E97DA207-4B5A-1273-5C60-F5327A0CF662}"/>
              </a:ext>
            </a:extLst>
          </p:cNvPr>
          <p:cNvSpPr/>
          <p:nvPr/>
        </p:nvSpPr>
        <p:spPr>
          <a:xfrm rot="16200000">
            <a:off x="-3250817" y="3250819"/>
            <a:ext cx="6858001" cy="356365"/>
          </a:xfrm>
          <a:prstGeom prst="rect">
            <a:avLst/>
          </a:prstGeom>
          <a:gradFill>
            <a:gsLst>
              <a:gs pos="52000">
                <a:srgbClr val="245898"/>
              </a:gs>
              <a:gs pos="14000">
                <a:srgbClr val="0E2446"/>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TextBox 36">
            <a:extLst>
              <a:ext uri="{FF2B5EF4-FFF2-40B4-BE49-F238E27FC236}">
                <a16:creationId xmlns:a16="http://schemas.microsoft.com/office/drawing/2014/main" id="{0D737BA0-0470-1B87-E2D0-6C5392007260}"/>
              </a:ext>
            </a:extLst>
          </p:cNvPr>
          <p:cNvSpPr txBox="1"/>
          <p:nvPr/>
        </p:nvSpPr>
        <p:spPr>
          <a:xfrm>
            <a:off x="540393" y="6501868"/>
            <a:ext cx="898767" cy="21544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a:ea typeface="+mn-ea"/>
                <a:cs typeface="Arial"/>
              </a:rPr>
              <a:t>12.11.2025</a:t>
            </a:r>
            <a:endParaRPr kumimoji="0" lang="en-US"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8" name="Picture 37" descr="A black background with white text&#10;&#10;Description automatically generated with low confidence">
            <a:extLst>
              <a:ext uri="{FF2B5EF4-FFF2-40B4-BE49-F238E27FC236}">
                <a16:creationId xmlns:a16="http://schemas.microsoft.com/office/drawing/2014/main" id="{84A3F70B-7D4A-5FCD-3AF6-1D69CE6AE04E}"/>
              </a:ext>
            </a:extLst>
          </p:cNvPr>
          <p:cNvPicPr>
            <a:picLocks noChangeAspect="1"/>
          </p:cNvPicPr>
          <p:nvPr/>
        </p:nvPicPr>
        <p:blipFill>
          <a:blip r:embed="rId4"/>
          <a:stretch>
            <a:fillRect/>
          </a:stretch>
        </p:blipFill>
        <p:spPr>
          <a:xfrm>
            <a:off x="537970" y="5980968"/>
            <a:ext cx="1142873" cy="574337"/>
          </a:xfrm>
          <a:prstGeom prst="rect">
            <a:avLst/>
          </a:prstGeom>
        </p:spPr>
      </p:pic>
      <p:sp>
        <p:nvSpPr>
          <p:cNvPr id="13" name="TextBox 12">
            <a:extLst>
              <a:ext uri="{FF2B5EF4-FFF2-40B4-BE49-F238E27FC236}">
                <a16:creationId xmlns:a16="http://schemas.microsoft.com/office/drawing/2014/main" id="{545613C4-4720-B607-1604-7713FE8EE6D6}"/>
              </a:ext>
            </a:extLst>
          </p:cNvPr>
          <p:cNvSpPr txBox="1"/>
          <p:nvPr/>
        </p:nvSpPr>
        <p:spPr>
          <a:xfrm>
            <a:off x="5531102" y="5286864"/>
            <a:ext cx="1461604"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1,330 Active Research Projects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48 States</a:t>
            </a:r>
          </a:p>
        </p:txBody>
      </p:sp>
      <p:sp>
        <p:nvSpPr>
          <p:cNvPr id="15" name="TextBox 14">
            <a:extLst>
              <a:ext uri="{FF2B5EF4-FFF2-40B4-BE49-F238E27FC236}">
                <a16:creationId xmlns:a16="http://schemas.microsoft.com/office/drawing/2014/main" id="{EA4FA7D2-0812-E6F3-9639-22233C05C990}"/>
              </a:ext>
            </a:extLst>
          </p:cNvPr>
          <p:cNvSpPr txBox="1"/>
          <p:nvPr/>
        </p:nvSpPr>
        <p:spPr>
          <a:xfrm>
            <a:off x="3427541" y="5301438"/>
            <a:ext cx="1461604" cy="4801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24 Missions on Orbit</a:t>
            </a: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TextBox 17">
            <a:extLst>
              <a:ext uri="{FF2B5EF4-FFF2-40B4-BE49-F238E27FC236}">
                <a16:creationId xmlns:a16="http://schemas.microsoft.com/office/drawing/2014/main" id="{7D963CDF-8C24-6CE7-DF2E-3421BFF31CA5}"/>
              </a:ext>
            </a:extLst>
          </p:cNvPr>
          <p:cNvSpPr txBox="1"/>
          <p:nvPr/>
        </p:nvSpPr>
        <p:spPr>
          <a:xfrm>
            <a:off x="7336497" y="5294687"/>
            <a:ext cx="2087832"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Collect 160 TB/Day</a:t>
            </a: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Serving 600 TB/Day</a:t>
            </a:r>
            <a:endParaRPr kumimoji="0" lang="en-US" sz="14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&gt;10M Users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World-Class Models</a:t>
            </a:r>
            <a:endParaRPr kumimoji="0" lang="en-US" sz="1400" b="0" i="0" u="none" strike="noStrike" kern="1200" cap="none" spc="0" normalizeH="0" baseline="0" noProof="0">
              <a:ln>
                <a:noFill/>
              </a:ln>
              <a:solidFill>
                <a:prstClr val="white"/>
              </a:solidFill>
              <a:effectLst/>
              <a:uLnTx/>
              <a:uFillTx/>
              <a:latin typeface="Arial"/>
              <a:ea typeface="+mn-ea"/>
              <a:cs typeface="Arial"/>
            </a:endParaRPr>
          </a:p>
        </p:txBody>
      </p:sp>
      <p:sp>
        <p:nvSpPr>
          <p:cNvPr id="19" name="TextBox 18">
            <a:extLst>
              <a:ext uri="{FF2B5EF4-FFF2-40B4-BE49-F238E27FC236}">
                <a16:creationId xmlns:a16="http://schemas.microsoft.com/office/drawing/2014/main" id="{E6E474CC-2029-DC1E-07F8-D8C886EB9EBD}"/>
              </a:ext>
            </a:extLst>
          </p:cNvPr>
          <p:cNvSpPr txBox="1"/>
          <p:nvPr/>
        </p:nvSpPr>
        <p:spPr>
          <a:xfrm>
            <a:off x="9869290" y="5286864"/>
            <a:ext cx="1632087" cy="116955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Agriculture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Disasters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Wildfir</a:t>
            </a: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&amp; more</a:t>
            </a: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A9D20552-0E92-2629-E8A8-E60F20C6AAEE}"/>
              </a:ext>
            </a:extLst>
          </p:cNvPr>
          <p:cNvSpPr txBox="1"/>
          <p:nvPr/>
        </p:nvSpPr>
        <p:spPr>
          <a:xfrm>
            <a:off x="1159874" y="5294687"/>
            <a:ext cx="1741439" cy="4455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1481"/>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10 Tech Infusions/year</a:t>
            </a:r>
            <a:endParaRPr kumimoji="0" lang="en-US" sz="14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2" name="Rounded Rectangle 51">
            <a:extLst>
              <a:ext uri="{FF2B5EF4-FFF2-40B4-BE49-F238E27FC236}">
                <a16:creationId xmlns:a16="http://schemas.microsoft.com/office/drawing/2014/main" id="{F9B05525-1069-001E-1A0F-27126F29B532}"/>
              </a:ext>
            </a:extLst>
          </p:cNvPr>
          <p:cNvSpPr/>
          <p:nvPr/>
        </p:nvSpPr>
        <p:spPr>
          <a:xfrm rot="5400000">
            <a:off x="9954050" y="734445"/>
            <a:ext cx="1064300" cy="2030353"/>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3" name="Rounded Rectangle 52">
            <a:extLst>
              <a:ext uri="{FF2B5EF4-FFF2-40B4-BE49-F238E27FC236}">
                <a16:creationId xmlns:a16="http://schemas.microsoft.com/office/drawing/2014/main" id="{01508E29-B14F-7602-3DBE-3D6EAED50506}"/>
              </a:ext>
            </a:extLst>
          </p:cNvPr>
          <p:cNvSpPr/>
          <p:nvPr/>
        </p:nvSpPr>
        <p:spPr>
          <a:xfrm rot="5400000">
            <a:off x="7848263" y="728857"/>
            <a:ext cx="1064300" cy="2041525"/>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4" name="Rounded Rectangle 53">
            <a:extLst>
              <a:ext uri="{FF2B5EF4-FFF2-40B4-BE49-F238E27FC236}">
                <a16:creationId xmlns:a16="http://schemas.microsoft.com/office/drawing/2014/main" id="{7140E84B-FD47-3DA5-A9EE-9E99D546E304}"/>
              </a:ext>
            </a:extLst>
          </p:cNvPr>
          <p:cNvSpPr/>
          <p:nvPr/>
        </p:nvSpPr>
        <p:spPr>
          <a:xfrm rot="5400000">
            <a:off x="5729754" y="731047"/>
            <a:ext cx="1064300" cy="2037144"/>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5" name="Rounded Rectangle 54">
            <a:extLst>
              <a:ext uri="{FF2B5EF4-FFF2-40B4-BE49-F238E27FC236}">
                <a16:creationId xmlns:a16="http://schemas.microsoft.com/office/drawing/2014/main" id="{9372A823-2901-DA24-3565-BE8BB8EAA90B}"/>
              </a:ext>
            </a:extLst>
          </p:cNvPr>
          <p:cNvSpPr/>
          <p:nvPr/>
        </p:nvSpPr>
        <p:spPr>
          <a:xfrm rot="5400000">
            <a:off x="3626193" y="726361"/>
            <a:ext cx="1064300" cy="2046514"/>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6" name="Rounded Rectangle 55">
            <a:extLst>
              <a:ext uri="{FF2B5EF4-FFF2-40B4-BE49-F238E27FC236}">
                <a16:creationId xmlns:a16="http://schemas.microsoft.com/office/drawing/2014/main" id="{BBB183B4-834F-B06D-56E9-72266F9E4553}"/>
              </a:ext>
            </a:extLst>
          </p:cNvPr>
          <p:cNvSpPr/>
          <p:nvPr/>
        </p:nvSpPr>
        <p:spPr>
          <a:xfrm rot="5400000">
            <a:off x="1503479" y="726360"/>
            <a:ext cx="1064300" cy="2046515"/>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7" name="TextBox 56">
            <a:extLst>
              <a:ext uri="{FF2B5EF4-FFF2-40B4-BE49-F238E27FC236}">
                <a16:creationId xmlns:a16="http://schemas.microsoft.com/office/drawing/2014/main" id="{01239FBF-19F7-EE8D-6554-D6CDABBC6368}"/>
              </a:ext>
            </a:extLst>
          </p:cNvPr>
          <p:cNvSpPr txBox="1"/>
          <p:nvPr/>
        </p:nvSpPr>
        <p:spPr>
          <a:xfrm>
            <a:off x="1022109" y="1509894"/>
            <a:ext cx="23191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Technology</a:t>
            </a:r>
          </a:p>
        </p:txBody>
      </p:sp>
      <p:sp>
        <p:nvSpPr>
          <p:cNvPr id="58" name="TextBox 57">
            <a:extLst>
              <a:ext uri="{FF2B5EF4-FFF2-40B4-BE49-F238E27FC236}">
                <a16:creationId xmlns:a16="http://schemas.microsoft.com/office/drawing/2014/main" id="{5A4DA1A7-8A76-EAF4-663C-B5CFCB941422}"/>
              </a:ext>
            </a:extLst>
          </p:cNvPr>
          <p:cNvSpPr txBox="1"/>
          <p:nvPr/>
        </p:nvSpPr>
        <p:spPr>
          <a:xfrm>
            <a:off x="3170131" y="1509894"/>
            <a:ext cx="23191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Flight</a:t>
            </a:r>
          </a:p>
        </p:txBody>
      </p:sp>
      <p:sp>
        <p:nvSpPr>
          <p:cNvPr id="59" name="TextBox 58">
            <a:extLst>
              <a:ext uri="{FF2B5EF4-FFF2-40B4-BE49-F238E27FC236}">
                <a16:creationId xmlns:a16="http://schemas.microsoft.com/office/drawing/2014/main" id="{0990825B-B7BF-233D-57FB-2B328E8F6FC9}"/>
              </a:ext>
            </a:extLst>
          </p:cNvPr>
          <p:cNvSpPr txBox="1"/>
          <p:nvPr/>
        </p:nvSpPr>
        <p:spPr>
          <a:xfrm>
            <a:off x="5306899" y="1525283"/>
            <a:ext cx="1461604" cy="29655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1481"/>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Research </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0" name="TextBox 59">
            <a:extLst>
              <a:ext uri="{FF2B5EF4-FFF2-40B4-BE49-F238E27FC236}">
                <a16:creationId xmlns:a16="http://schemas.microsoft.com/office/drawing/2014/main" id="{C4495DA9-1AE0-F764-656C-2194126C8668}"/>
              </a:ext>
            </a:extLst>
          </p:cNvPr>
          <p:cNvSpPr txBox="1"/>
          <p:nvPr/>
        </p:nvSpPr>
        <p:spPr>
          <a:xfrm>
            <a:off x="7390150" y="1525283"/>
            <a:ext cx="2908300" cy="29655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1481"/>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Data and Modeling</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1" name="TextBox 60">
            <a:extLst>
              <a:ext uri="{FF2B5EF4-FFF2-40B4-BE49-F238E27FC236}">
                <a16:creationId xmlns:a16="http://schemas.microsoft.com/office/drawing/2014/main" id="{FE8513B2-A348-52E8-95D0-AA7208908663}"/>
              </a:ext>
            </a:extLst>
          </p:cNvPr>
          <p:cNvSpPr txBox="1"/>
          <p:nvPr/>
        </p:nvSpPr>
        <p:spPr>
          <a:xfrm>
            <a:off x="9488438" y="1509894"/>
            <a:ext cx="16565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Earth Action</a:t>
            </a:r>
          </a:p>
        </p:txBody>
      </p:sp>
      <p:pic>
        <p:nvPicPr>
          <p:cNvPr id="62" name="Picture 61">
            <a:extLst>
              <a:ext uri="{FF2B5EF4-FFF2-40B4-BE49-F238E27FC236}">
                <a16:creationId xmlns:a16="http://schemas.microsoft.com/office/drawing/2014/main" id="{13C2B553-CAE7-442D-A2DF-691DBD733147}"/>
              </a:ext>
            </a:extLst>
          </p:cNvPr>
          <p:cNvPicPr>
            <a:picLocks noChangeAspect="1"/>
          </p:cNvPicPr>
          <p:nvPr/>
        </p:nvPicPr>
        <p:blipFill>
          <a:blip r:embed="rId5"/>
          <a:srcRect/>
          <a:stretch/>
        </p:blipFill>
        <p:spPr>
          <a:xfrm>
            <a:off x="811032" y="1689153"/>
            <a:ext cx="10944642" cy="3894257"/>
          </a:xfrm>
          <a:prstGeom prst="rect">
            <a:avLst/>
          </a:prstGeom>
        </p:spPr>
      </p:pic>
    </p:spTree>
    <p:extLst>
      <p:ext uri="{BB962C8B-B14F-4D97-AF65-F5344CB8AC3E}">
        <p14:creationId xmlns:p14="http://schemas.microsoft.com/office/powerpoint/2010/main" val="158629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E83A76-536E-5454-8414-0A34FD4EC3A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CDF5747-7241-CC3E-8847-F12772675C5D}"/>
              </a:ext>
            </a:extLst>
          </p:cNvPr>
          <p:cNvSpPr>
            <a:spLocks noGrp="1"/>
          </p:cNvSpPr>
          <p:nvPr>
            <p:ph type="body" sz="quarter" idx="12"/>
          </p:nvPr>
        </p:nvSpPr>
        <p:spPr/>
        <p:txBody>
          <a:bodyPr/>
          <a:lstStyle/>
          <a:p>
            <a:r>
              <a:rPr lang="en-US" dirty="0"/>
              <a:t>Advances Since 2014</a:t>
            </a:r>
          </a:p>
        </p:txBody>
      </p:sp>
      <p:sp>
        <p:nvSpPr>
          <p:cNvPr id="4" name="Text Placeholder 3">
            <a:extLst>
              <a:ext uri="{FF2B5EF4-FFF2-40B4-BE49-F238E27FC236}">
                <a16:creationId xmlns:a16="http://schemas.microsoft.com/office/drawing/2014/main" id="{79964220-06FB-C203-43B8-BD1B3F133E85}"/>
              </a:ext>
            </a:extLst>
          </p:cNvPr>
          <p:cNvSpPr>
            <a:spLocks noGrp="1"/>
          </p:cNvSpPr>
          <p:nvPr>
            <p:ph type="body" sz="quarter" idx="26"/>
          </p:nvPr>
        </p:nvSpPr>
        <p:spPr>
          <a:xfrm>
            <a:off x="801756" y="346642"/>
            <a:ext cx="6776334" cy="331304"/>
          </a:xfrm>
        </p:spPr>
        <p:txBody>
          <a:bodyPr/>
          <a:lstStyle/>
          <a:p>
            <a:r>
              <a:rPr lang="en-US" dirty="0"/>
              <a:t>Priority 2: Equilibrium Climate Sensitivity (ECS) &amp; Transient Climate Response (TCR)</a:t>
            </a:r>
          </a:p>
        </p:txBody>
      </p:sp>
      <p:sp>
        <p:nvSpPr>
          <p:cNvPr id="5" name="TextBox 4">
            <a:extLst>
              <a:ext uri="{FF2B5EF4-FFF2-40B4-BE49-F238E27FC236}">
                <a16:creationId xmlns:a16="http://schemas.microsoft.com/office/drawing/2014/main" id="{EE878DCE-778D-C598-E279-563CA6ECC88F}"/>
              </a:ext>
            </a:extLst>
          </p:cNvPr>
          <p:cNvSpPr txBox="1"/>
          <p:nvPr/>
        </p:nvSpPr>
        <p:spPr>
          <a:xfrm>
            <a:off x="696103" y="1151453"/>
            <a:ext cx="5836920" cy="2277547"/>
          </a:xfrm>
          <a:prstGeom prst="rect">
            <a:avLst/>
          </a:prstGeom>
          <a:noFill/>
        </p:spPr>
        <p:txBody>
          <a:bodyPr wrap="square" rtlCol="0">
            <a:spAutoFit/>
          </a:bodyPr>
          <a:lstStyle/>
          <a:p>
            <a:r>
              <a:rPr lang="en-US" sz="2200" b="1" dirty="0">
                <a:latin typeface="Calibri" panose="020F0502020204030204" pitchFamily="34" charset="0"/>
                <a:cs typeface="Calibri" panose="020F0502020204030204" pitchFamily="34" charset="0"/>
              </a:rPr>
              <a:t>2014: Where We Were</a:t>
            </a:r>
            <a:r>
              <a:rPr lang="en-US" sz="2200"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Uncertainty in climate sensitivity remained a factor of 4 (IPCC 2007/2013)</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Historical observations estimated lower ECS and TCR than climate models</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There weren’t explicit questions focused on reducing ECS and TCR uncertainty  </a:t>
            </a:r>
          </a:p>
        </p:txBody>
      </p:sp>
      <p:sp>
        <p:nvSpPr>
          <p:cNvPr id="7" name="TextBox 6">
            <a:extLst>
              <a:ext uri="{FF2B5EF4-FFF2-40B4-BE49-F238E27FC236}">
                <a16:creationId xmlns:a16="http://schemas.microsoft.com/office/drawing/2014/main" id="{E253ECC0-6A75-743D-58C7-931B2FC06FA5}"/>
              </a:ext>
            </a:extLst>
          </p:cNvPr>
          <p:cNvSpPr txBox="1"/>
          <p:nvPr/>
        </p:nvSpPr>
        <p:spPr>
          <a:xfrm>
            <a:off x="696103" y="3590589"/>
            <a:ext cx="11310915" cy="2585323"/>
          </a:xfrm>
          <a:prstGeom prst="rect">
            <a:avLst/>
          </a:prstGeom>
          <a:noFill/>
        </p:spPr>
        <p:txBody>
          <a:bodyPr wrap="square" rtlCol="0">
            <a:spAutoFit/>
          </a:bodyPr>
          <a:lstStyle/>
          <a:p>
            <a:r>
              <a:rPr lang="en-US" sz="2200" b="1" dirty="0">
                <a:latin typeface="Calibri" panose="020F0502020204030204" pitchFamily="34" charset="0"/>
                <a:cs typeface="Calibri" panose="020F0502020204030204" pitchFamily="34" charset="0"/>
              </a:rPr>
              <a:t>Advances</a:t>
            </a:r>
            <a:endParaRPr lang="en-US" sz="2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AR6: ECS and TCR bounds (finally) narrowed </a:t>
            </a:r>
          </a:p>
          <a:p>
            <a:pPr marL="742950" lvl="1"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How: combining improved process understanding, historical warming records, and paleoclimate data</a:t>
            </a:r>
          </a:p>
          <a:p>
            <a:pPr marL="742950" lvl="1"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Emergent constraints used to rule out climate models with unrealistic climate sensitivities (e.g. </a:t>
            </a:r>
            <a:r>
              <a:rPr lang="en-US" sz="2000" i="1" dirty="0">
                <a:latin typeface="Calibri" panose="020F0502020204030204" pitchFamily="34" charset="0"/>
                <a:cs typeface="Calibri" panose="020F0502020204030204" pitchFamily="34" charset="0"/>
              </a:rPr>
              <a:t>Sherwood et al.</a:t>
            </a:r>
            <a:r>
              <a:rPr lang="en-US" sz="2000" dirty="0">
                <a:latin typeface="Calibri" panose="020F0502020204030204" pitchFamily="34" charset="0"/>
                <a:cs typeface="Calibri" panose="020F0502020204030204" pitchFamily="34" charset="0"/>
              </a:rPr>
              <a:t>, 2020)</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Recognition of pattern effect (</a:t>
            </a:r>
            <a:r>
              <a:rPr lang="en-US" sz="2000" i="1" dirty="0">
                <a:latin typeface="Calibri" panose="020F0502020204030204" pitchFamily="34" charset="0"/>
                <a:cs typeface="Calibri" panose="020F0502020204030204" pitchFamily="34" charset="0"/>
              </a:rPr>
              <a:t>Andrews et al.</a:t>
            </a:r>
            <a:r>
              <a:rPr lang="en-US" sz="2000" dirty="0">
                <a:latin typeface="Calibri" panose="020F0502020204030204" pitchFamily="34" charset="0"/>
                <a:cs typeface="Calibri" panose="020F0502020204030204" pitchFamily="34" charset="0"/>
              </a:rPr>
              <a:t>, 2015) and disconnect between models and observations (</a:t>
            </a:r>
            <a:r>
              <a:rPr lang="en-US" sz="2000" i="1" dirty="0">
                <a:latin typeface="Calibri" panose="020F0502020204030204" pitchFamily="34" charset="0"/>
                <a:cs typeface="Calibri" panose="020F0502020204030204" pitchFamily="34" charset="0"/>
              </a:rPr>
              <a:t>Andrews et al.</a:t>
            </a:r>
            <a:r>
              <a:rPr lang="en-US" sz="2000" dirty="0">
                <a:latin typeface="Calibri" panose="020F0502020204030204" pitchFamily="34" charset="0"/>
                <a:cs typeface="Calibri" panose="020F0502020204030204" pitchFamily="34" charset="0"/>
              </a:rPr>
              <a:t>, 2018): spatial pattern of SST warming influences climate sensitivity (also links to Priority 7 &amp; 8)</a:t>
            </a:r>
          </a:p>
        </p:txBody>
      </p:sp>
      <p:pic>
        <p:nvPicPr>
          <p:cNvPr id="8" name="Picture 7">
            <a:extLst>
              <a:ext uri="{FF2B5EF4-FFF2-40B4-BE49-F238E27FC236}">
                <a16:creationId xmlns:a16="http://schemas.microsoft.com/office/drawing/2014/main" id="{36326077-5627-7893-AA66-A21CB64F6849}"/>
              </a:ext>
            </a:extLst>
          </p:cNvPr>
          <p:cNvPicPr>
            <a:picLocks noChangeAspect="1"/>
          </p:cNvPicPr>
          <p:nvPr/>
        </p:nvPicPr>
        <p:blipFill>
          <a:blip r:embed="rId3"/>
          <a:stretch>
            <a:fillRect/>
          </a:stretch>
        </p:blipFill>
        <p:spPr>
          <a:xfrm>
            <a:off x="6355080" y="1237385"/>
            <a:ext cx="5836920" cy="2958994"/>
          </a:xfrm>
          <a:prstGeom prst="rect">
            <a:avLst/>
          </a:prstGeom>
        </p:spPr>
      </p:pic>
      <p:sp>
        <p:nvSpPr>
          <p:cNvPr id="10" name="TextBox 9">
            <a:extLst>
              <a:ext uri="{FF2B5EF4-FFF2-40B4-BE49-F238E27FC236}">
                <a16:creationId xmlns:a16="http://schemas.microsoft.com/office/drawing/2014/main" id="{A6BA7B22-6F8A-29B4-F77A-927B44DF83DA}"/>
              </a:ext>
            </a:extLst>
          </p:cNvPr>
          <p:cNvSpPr txBox="1"/>
          <p:nvPr/>
        </p:nvSpPr>
        <p:spPr>
          <a:xfrm>
            <a:off x="10566400" y="3813210"/>
            <a:ext cx="1524000"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IPCC, AR6</a:t>
            </a:r>
          </a:p>
        </p:txBody>
      </p:sp>
    </p:spTree>
    <p:extLst>
      <p:ext uri="{BB962C8B-B14F-4D97-AF65-F5344CB8AC3E}">
        <p14:creationId xmlns:p14="http://schemas.microsoft.com/office/powerpoint/2010/main" val="22211672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68054-3354-13F1-7BF8-E78EB966A3B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BCA5A1B-108C-0197-5958-25C6D51DB890}"/>
              </a:ext>
            </a:extLst>
          </p:cNvPr>
          <p:cNvSpPr>
            <a:spLocks noGrp="1"/>
          </p:cNvSpPr>
          <p:nvPr>
            <p:ph type="body" sz="quarter" idx="12"/>
          </p:nvPr>
        </p:nvSpPr>
        <p:spPr/>
        <p:txBody>
          <a:bodyPr/>
          <a:lstStyle/>
          <a:p>
            <a:r>
              <a:rPr lang="en-US" dirty="0"/>
              <a:t>Advances Since 2014</a:t>
            </a:r>
          </a:p>
        </p:txBody>
      </p:sp>
      <p:sp>
        <p:nvSpPr>
          <p:cNvPr id="4" name="Text Placeholder 3">
            <a:extLst>
              <a:ext uri="{FF2B5EF4-FFF2-40B4-BE49-F238E27FC236}">
                <a16:creationId xmlns:a16="http://schemas.microsoft.com/office/drawing/2014/main" id="{D46A15B3-AEC3-100F-3592-E7F0EB5E0A25}"/>
              </a:ext>
            </a:extLst>
          </p:cNvPr>
          <p:cNvSpPr>
            <a:spLocks noGrp="1"/>
          </p:cNvSpPr>
          <p:nvPr>
            <p:ph type="body" sz="quarter" idx="26"/>
          </p:nvPr>
        </p:nvSpPr>
        <p:spPr>
          <a:xfrm>
            <a:off x="801756" y="346642"/>
            <a:ext cx="6776334" cy="331304"/>
          </a:xfrm>
        </p:spPr>
        <p:txBody>
          <a:bodyPr/>
          <a:lstStyle/>
          <a:p>
            <a:r>
              <a:rPr lang="en-US" dirty="0"/>
              <a:t>Priority 3: Clouds and Earth Radiation Budget</a:t>
            </a:r>
          </a:p>
        </p:txBody>
      </p:sp>
      <p:sp>
        <p:nvSpPr>
          <p:cNvPr id="5" name="TextBox 4">
            <a:extLst>
              <a:ext uri="{FF2B5EF4-FFF2-40B4-BE49-F238E27FC236}">
                <a16:creationId xmlns:a16="http://schemas.microsoft.com/office/drawing/2014/main" id="{9DB1409B-14CE-E53A-BA20-A0CF0E57617A}"/>
              </a:ext>
            </a:extLst>
          </p:cNvPr>
          <p:cNvSpPr txBox="1"/>
          <p:nvPr/>
        </p:nvSpPr>
        <p:spPr>
          <a:xfrm>
            <a:off x="696103" y="989865"/>
            <a:ext cx="4835453" cy="2585323"/>
          </a:xfrm>
          <a:prstGeom prst="rect">
            <a:avLst/>
          </a:prstGeom>
          <a:noFill/>
        </p:spPr>
        <p:txBody>
          <a:bodyPr wrap="square" rtlCol="0">
            <a:spAutoFit/>
          </a:bodyPr>
          <a:lstStyle/>
          <a:p>
            <a:r>
              <a:rPr lang="en-US" sz="2200" b="1" dirty="0">
                <a:latin typeface="Calibri" panose="020F0502020204030204" pitchFamily="34" charset="0"/>
                <a:cs typeface="Calibri" panose="020F0502020204030204" pitchFamily="34" charset="0"/>
              </a:rPr>
              <a:t>2014: Where We Were</a:t>
            </a:r>
            <a:r>
              <a:rPr lang="en-US" sz="2200"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2000" i="1" dirty="0">
                <a:latin typeface="Calibri" panose="020F0502020204030204" pitchFamily="34" charset="0"/>
                <a:cs typeface="Calibri" panose="020F0502020204030204" pitchFamily="34" charset="0"/>
              </a:rPr>
              <a:t>What observations are needed to reduce cloud feedback uncertainty  by at least a factor of 2 versus IPCC AR5 results?</a:t>
            </a:r>
            <a:r>
              <a:rPr lang="en-US" sz="2000"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Cloud feedback uncertainty dominant contributor to climate sensitivity spread</a:t>
            </a:r>
          </a:p>
          <a:p>
            <a:pPr marL="742950" lvl="1"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Low clouds a dominant contributor to cloud feedback uncertainty</a:t>
            </a:r>
          </a:p>
        </p:txBody>
      </p:sp>
      <p:sp>
        <p:nvSpPr>
          <p:cNvPr id="7" name="TextBox 6">
            <a:extLst>
              <a:ext uri="{FF2B5EF4-FFF2-40B4-BE49-F238E27FC236}">
                <a16:creationId xmlns:a16="http://schemas.microsoft.com/office/drawing/2014/main" id="{FEB061C0-7B75-E166-B1D1-653A59DD3269}"/>
              </a:ext>
            </a:extLst>
          </p:cNvPr>
          <p:cNvSpPr txBox="1"/>
          <p:nvPr/>
        </p:nvSpPr>
        <p:spPr>
          <a:xfrm>
            <a:off x="696103" y="3887107"/>
            <a:ext cx="11310915" cy="2893100"/>
          </a:xfrm>
          <a:prstGeom prst="rect">
            <a:avLst/>
          </a:prstGeom>
          <a:noFill/>
        </p:spPr>
        <p:txBody>
          <a:bodyPr wrap="square" rtlCol="0">
            <a:spAutoFit/>
          </a:bodyPr>
          <a:lstStyle/>
          <a:p>
            <a:r>
              <a:rPr lang="en-US" sz="2200" b="1" dirty="0">
                <a:latin typeface="Calibri" panose="020F0502020204030204" pitchFamily="34" charset="0"/>
                <a:cs typeface="Calibri" panose="020F0502020204030204" pitchFamily="34" charset="0"/>
              </a:rPr>
              <a:t>Advances</a:t>
            </a:r>
            <a:endParaRPr lang="en-US" sz="2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CMIP6 models have higher climate sensitivity largely due to positive extratropical low cloud feedbacks (</a:t>
            </a:r>
            <a:r>
              <a:rPr lang="en-US" sz="2000" i="1" dirty="0">
                <a:latin typeface="Calibri" panose="020F0502020204030204" pitchFamily="34" charset="0"/>
                <a:cs typeface="Calibri" panose="020F0502020204030204" pitchFamily="34" charset="0"/>
              </a:rPr>
              <a:t>Zelinka et al.</a:t>
            </a:r>
            <a:r>
              <a:rPr lang="en-US" sz="2000" dirty="0">
                <a:latin typeface="Calibri" panose="020F0502020204030204" pitchFamily="34" charset="0"/>
                <a:cs typeface="Calibri" panose="020F0502020204030204" pitchFamily="34" charset="0"/>
              </a:rPr>
              <a:t>, 2020)</a:t>
            </a:r>
          </a:p>
          <a:p>
            <a:pPr marL="742950" lvl="1"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Tropical low clouds exhibit positive feedback under warming, constrained by observed cloud sensitivity to SST and inversion strength (Klein et al., 2017; Myers et al., 2021)</a:t>
            </a:r>
          </a:p>
          <a:p>
            <a:pPr marL="742950" lvl="1"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Emergent constraints have improved characterization of low cloud feedback uncertainty (</a:t>
            </a:r>
            <a:r>
              <a:rPr lang="en-US" sz="2000" i="1" dirty="0">
                <a:latin typeface="Calibri" panose="020F0502020204030204" pitchFamily="34" charset="0"/>
                <a:cs typeface="Calibri" panose="020F0502020204030204" pitchFamily="34" charset="0"/>
              </a:rPr>
              <a:t>Klein and Hall</a:t>
            </a:r>
            <a:r>
              <a:rPr lang="en-US" sz="2000" dirty="0">
                <a:latin typeface="Calibri" panose="020F0502020204030204" pitchFamily="34" charset="0"/>
                <a:cs typeface="Calibri" panose="020F0502020204030204" pitchFamily="34" charset="0"/>
              </a:rPr>
              <a:t>, 2015)</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Observational cloud feedback signals detectable in satellite record (</a:t>
            </a:r>
            <a:r>
              <a:rPr lang="en-US" sz="2000" i="1" dirty="0">
                <a:latin typeface="Calibri" panose="020F0502020204030204" pitchFamily="34" charset="0"/>
                <a:cs typeface="Calibri" panose="020F0502020204030204" pitchFamily="34" charset="0"/>
              </a:rPr>
              <a:t>Norris et al.</a:t>
            </a:r>
            <a:r>
              <a:rPr lang="en-US" sz="2000" dirty="0">
                <a:latin typeface="Calibri" panose="020F0502020204030204" pitchFamily="34" charset="0"/>
                <a:cs typeface="Calibri" panose="020F0502020204030204" pitchFamily="34" charset="0"/>
              </a:rPr>
              <a:t>, 2016)</a:t>
            </a:r>
          </a:p>
          <a:p>
            <a:pPr marL="742950" lvl="1"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High cloud response (FAT/PHAT) observationally supported (</a:t>
            </a:r>
            <a:r>
              <a:rPr lang="en-US" sz="2000" i="1" dirty="0">
                <a:latin typeface="Calibri" panose="020F0502020204030204" pitchFamily="34" charset="0"/>
                <a:cs typeface="Calibri" panose="020F0502020204030204" pitchFamily="34" charset="0"/>
              </a:rPr>
              <a:t>Saint-Lu et al.</a:t>
            </a:r>
            <a:r>
              <a:rPr lang="en-US" sz="2000" dirty="0">
                <a:latin typeface="Calibri" panose="020F0502020204030204" pitchFamily="34" charset="0"/>
                <a:cs typeface="Calibri" panose="020F0502020204030204" pitchFamily="34" charset="0"/>
              </a:rPr>
              <a:t>, 2020)</a:t>
            </a:r>
          </a:p>
        </p:txBody>
      </p:sp>
      <p:pic>
        <p:nvPicPr>
          <p:cNvPr id="6" name="Picture 5">
            <a:extLst>
              <a:ext uri="{FF2B5EF4-FFF2-40B4-BE49-F238E27FC236}">
                <a16:creationId xmlns:a16="http://schemas.microsoft.com/office/drawing/2014/main" id="{54FE0C21-98C2-7143-10E6-C27EA44C60CF}"/>
              </a:ext>
            </a:extLst>
          </p:cNvPr>
          <p:cNvPicPr>
            <a:picLocks noChangeAspect="1"/>
          </p:cNvPicPr>
          <p:nvPr/>
        </p:nvPicPr>
        <p:blipFill>
          <a:blip r:embed="rId3"/>
          <a:stretch>
            <a:fillRect/>
          </a:stretch>
        </p:blipFill>
        <p:spPr>
          <a:xfrm>
            <a:off x="5628900" y="1122283"/>
            <a:ext cx="6473494" cy="2951441"/>
          </a:xfrm>
          <a:prstGeom prst="rect">
            <a:avLst/>
          </a:prstGeom>
        </p:spPr>
      </p:pic>
      <p:sp>
        <p:nvSpPr>
          <p:cNvPr id="9" name="TextBox 8">
            <a:extLst>
              <a:ext uri="{FF2B5EF4-FFF2-40B4-BE49-F238E27FC236}">
                <a16:creationId xmlns:a16="http://schemas.microsoft.com/office/drawing/2014/main" id="{EA7D4F01-8F58-9204-D0C4-CBD9AC02084C}"/>
              </a:ext>
            </a:extLst>
          </p:cNvPr>
          <p:cNvSpPr txBox="1"/>
          <p:nvPr/>
        </p:nvSpPr>
        <p:spPr>
          <a:xfrm>
            <a:off x="5628900" y="928309"/>
            <a:ext cx="2348089" cy="369332"/>
          </a:xfrm>
          <a:prstGeom prst="rect">
            <a:avLst/>
          </a:prstGeom>
          <a:noFill/>
        </p:spPr>
        <p:txBody>
          <a:bodyPr wrap="square" rtlCol="0">
            <a:spAutoFit/>
          </a:bodyPr>
          <a:lstStyle/>
          <a:p>
            <a:r>
              <a:rPr lang="en-US" i="1" dirty="0">
                <a:latin typeface="Calibri" panose="020F0502020204030204" pitchFamily="34" charset="0"/>
                <a:cs typeface="Calibri" panose="020F0502020204030204" pitchFamily="34" charset="0"/>
              </a:rPr>
              <a:t>Zelinka et al.</a:t>
            </a:r>
            <a:r>
              <a:rPr lang="en-US" dirty="0">
                <a:latin typeface="Calibri" panose="020F0502020204030204" pitchFamily="34" charset="0"/>
                <a:cs typeface="Calibri" panose="020F0502020204030204" pitchFamily="34" charset="0"/>
              </a:rPr>
              <a:t>, 2020</a:t>
            </a:r>
          </a:p>
        </p:txBody>
      </p:sp>
    </p:spTree>
    <p:extLst>
      <p:ext uri="{BB962C8B-B14F-4D97-AF65-F5344CB8AC3E}">
        <p14:creationId xmlns:p14="http://schemas.microsoft.com/office/powerpoint/2010/main" val="22474005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4FA890-4C19-6052-5C4D-85A4B801180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83DDC34-C7DF-D0C8-B7BD-504CB79F63F9}"/>
              </a:ext>
            </a:extLst>
          </p:cNvPr>
          <p:cNvSpPr>
            <a:spLocks noGrp="1"/>
          </p:cNvSpPr>
          <p:nvPr>
            <p:ph type="body" sz="quarter" idx="12"/>
          </p:nvPr>
        </p:nvSpPr>
        <p:spPr/>
        <p:txBody>
          <a:bodyPr/>
          <a:lstStyle/>
          <a:p>
            <a:r>
              <a:rPr lang="en-US" dirty="0"/>
              <a:t>Advances Since 2014</a:t>
            </a:r>
          </a:p>
        </p:txBody>
      </p:sp>
      <p:sp>
        <p:nvSpPr>
          <p:cNvPr id="4" name="Text Placeholder 3">
            <a:extLst>
              <a:ext uri="{FF2B5EF4-FFF2-40B4-BE49-F238E27FC236}">
                <a16:creationId xmlns:a16="http://schemas.microsoft.com/office/drawing/2014/main" id="{E4B57607-455D-B4D9-B40F-05C8991CBD79}"/>
              </a:ext>
            </a:extLst>
          </p:cNvPr>
          <p:cNvSpPr>
            <a:spLocks noGrp="1"/>
          </p:cNvSpPr>
          <p:nvPr>
            <p:ph type="body" sz="quarter" idx="26"/>
          </p:nvPr>
        </p:nvSpPr>
        <p:spPr>
          <a:xfrm>
            <a:off x="801756" y="346642"/>
            <a:ext cx="6776334" cy="331304"/>
          </a:xfrm>
        </p:spPr>
        <p:txBody>
          <a:bodyPr/>
          <a:lstStyle/>
          <a:p>
            <a:r>
              <a:rPr lang="en-US" dirty="0"/>
              <a:t>Priority 4: Forcings of Earth Radiation Budget</a:t>
            </a:r>
          </a:p>
        </p:txBody>
      </p:sp>
      <p:sp>
        <p:nvSpPr>
          <p:cNvPr id="5" name="TextBox 4">
            <a:extLst>
              <a:ext uri="{FF2B5EF4-FFF2-40B4-BE49-F238E27FC236}">
                <a16:creationId xmlns:a16="http://schemas.microsoft.com/office/drawing/2014/main" id="{D45A95A0-B774-DAE6-35E4-4395D822AF23}"/>
              </a:ext>
            </a:extLst>
          </p:cNvPr>
          <p:cNvSpPr txBox="1"/>
          <p:nvPr/>
        </p:nvSpPr>
        <p:spPr>
          <a:xfrm>
            <a:off x="696104" y="989865"/>
            <a:ext cx="5185408" cy="2893100"/>
          </a:xfrm>
          <a:prstGeom prst="rect">
            <a:avLst/>
          </a:prstGeom>
          <a:noFill/>
        </p:spPr>
        <p:txBody>
          <a:bodyPr wrap="square" rtlCol="0">
            <a:spAutoFit/>
          </a:bodyPr>
          <a:lstStyle/>
          <a:p>
            <a:r>
              <a:rPr lang="en-US" sz="2200" b="1" dirty="0">
                <a:latin typeface="Calibri" panose="020F0502020204030204" pitchFamily="34" charset="0"/>
                <a:cs typeface="Calibri" panose="020F0502020204030204" pitchFamily="34" charset="0"/>
              </a:rPr>
              <a:t>2014: Where We Were</a:t>
            </a:r>
            <a:r>
              <a:rPr lang="en-US" sz="2200"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What observations and modeling are required to determine the anthropogenic aerosol forcing for direct, indirect and semi-direct effects? </a:t>
            </a:r>
          </a:p>
          <a:p>
            <a:pPr marL="285750" indent="-285750">
              <a:buFont typeface="Arial" panose="020B0604020202020204" pitchFamily="34" charset="0"/>
              <a:buChar char="•"/>
            </a:pPr>
            <a:r>
              <a:rPr lang="en-US" sz="2000" i="1" dirty="0">
                <a:latin typeface="Calibri" panose="020F0502020204030204" pitchFamily="34" charset="0"/>
                <a:cs typeface="Calibri" panose="020F0502020204030204" pitchFamily="34" charset="0"/>
              </a:rPr>
              <a:t>What observations and modeling are required to reduce uncertainty in anthropogenic aerosol by at least a factor of 2 relative to the AR5 IPCC estimate?</a:t>
            </a:r>
            <a:r>
              <a:rPr lang="en-US" sz="2000" dirty="0">
                <a:latin typeface="Calibri" panose="020F0502020204030204" pitchFamily="34" charset="0"/>
                <a:cs typeface="Calibri" panose="020F0502020204030204" pitchFamily="34" charset="0"/>
              </a:rPr>
              <a:t> </a:t>
            </a:r>
          </a:p>
        </p:txBody>
      </p:sp>
      <p:sp>
        <p:nvSpPr>
          <p:cNvPr id="7" name="TextBox 6">
            <a:extLst>
              <a:ext uri="{FF2B5EF4-FFF2-40B4-BE49-F238E27FC236}">
                <a16:creationId xmlns:a16="http://schemas.microsoft.com/office/drawing/2014/main" id="{CF98B0EE-7761-2F50-734A-C310BEDAB5C9}"/>
              </a:ext>
            </a:extLst>
          </p:cNvPr>
          <p:cNvSpPr txBox="1"/>
          <p:nvPr/>
        </p:nvSpPr>
        <p:spPr>
          <a:xfrm>
            <a:off x="696103" y="3857195"/>
            <a:ext cx="11394297" cy="2893100"/>
          </a:xfrm>
          <a:prstGeom prst="rect">
            <a:avLst/>
          </a:prstGeom>
          <a:noFill/>
        </p:spPr>
        <p:txBody>
          <a:bodyPr wrap="square" rtlCol="0">
            <a:spAutoFit/>
          </a:bodyPr>
          <a:lstStyle/>
          <a:p>
            <a:r>
              <a:rPr lang="en-US" sz="2200" b="1" dirty="0">
                <a:latin typeface="Calibri" panose="020F0502020204030204" pitchFamily="34" charset="0"/>
                <a:cs typeface="Calibri" panose="020F0502020204030204" pitchFamily="34" charset="0"/>
              </a:rPr>
              <a:t>Advances</a:t>
            </a:r>
            <a:endParaRPr lang="en-US" sz="2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AR6 summarized progress on 2014 questions: Aerosol ERF better constrained with total forcing likely to be negative and with </a:t>
            </a:r>
            <a:r>
              <a:rPr lang="en-US" sz="2000" dirty="0" err="1">
                <a:latin typeface="Calibri" panose="020F0502020204030204" pitchFamily="34" charset="0"/>
                <a:cs typeface="Calibri" panose="020F0502020204030204" pitchFamily="34" charset="0"/>
              </a:rPr>
              <a:t>ERFaci</a:t>
            </a:r>
            <a:r>
              <a:rPr lang="en-US" sz="2000" dirty="0">
                <a:latin typeface="Calibri" panose="020F0502020204030204" pitchFamily="34" charset="0"/>
                <a:cs typeface="Calibri" panose="020F0502020204030204" pitchFamily="34" charset="0"/>
              </a:rPr>
              <a:t> dominant over </a:t>
            </a:r>
            <a:r>
              <a:rPr lang="en-US" sz="2000" dirty="0" err="1">
                <a:latin typeface="Calibri" panose="020F0502020204030204" pitchFamily="34" charset="0"/>
                <a:cs typeface="Calibri" panose="020F0502020204030204" pitchFamily="34" charset="0"/>
              </a:rPr>
              <a:t>ERFari</a:t>
            </a:r>
            <a:r>
              <a:rPr lang="en-US" sz="2000" dirty="0">
                <a:latin typeface="Calibri" panose="020F0502020204030204" pitchFamily="34" charset="0"/>
                <a:cs typeface="Calibri" panose="020F0502020204030204" pitchFamily="34" charset="0"/>
              </a:rPr>
              <a:t> (</a:t>
            </a:r>
            <a:r>
              <a:rPr lang="en-US" sz="2000" i="1" dirty="0">
                <a:latin typeface="Calibri" panose="020F0502020204030204" pitchFamily="34" charset="0"/>
                <a:cs typeface="Calibri" panose="020F0502020204030204" pitchFamily="34" charset="0"/>
              </a:rPr>
              <a:t>Forster et al.</a:t>
            </a:r>
            <a:r>
              <a:rPr lang="en-US" sz="2000" dirty="0">
                <a:latin typeface="Calibri" panose="020F0502020204030204" pitchFamily="34" charset="0"/>
                <a:cs typeface="Calibri" panose="020F0502020204030204" pitchFamily="34" charset="0"/>
              </a:rPr>
              <a:t>, 2021)</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New hyperspectral capabilities (PACE) and mineral dust mapping (EMIT) provide additional observations of aerosols</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First direct measurements of CO₂ surface radiative forcing (AERI + RTM) (</a:t>
            </a:r>
            <a:r>
              <a:rPr lang="en-US" sz="2000" i="1" dirty="0">
                <a:latin typeface="Calibri" panose="020F0502020204030204" pitchFamily="34" charset="0"/>
                <a:cs typeface="Calibri" panose="020F0502020204030204" pitchFamily="34" charset="0"/>
              </a:rPr>
              <a:t>Feldman et al.</a:t>
            </a:r>
            <a:r>
              <a:rPr lang="en-US" sz="2000" dirty="0">
                <a:latin typeface="Calibri" panose="020F0502020204030204" pitchFamily="34" charset="0"/>
                <a:cs typeface="Calibri" panose="020F0502020204030204" pitchFamily="34" charset="0"/>
              </a:rPr>
              <a:t>, 2015)</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Observational detection of GHG forcing increase in spectral OLR record (</a:t>
            </a:r>
            <a:r>
              <a:rPr lang="en-US" sz="2000" i="1" dirty="0">
                <a:latin typeface="Calibri" panose="020F0502020204030204" pitchFamily="34" charset="0"/>
                <a:cs typeface="Calibri" panose="020F0502020204030204" pitchFamily="34" charset="0"/>
              </a:rPr>
              <a:t>Raghuraman et al.</a:t>
            </a:r>
            <a:r>
              <a:rPr lang="en-US" sz="2000" dirty="0">
                <a:latin typeface="Calibri" panose="020F0502020204030204" pitchFamily="34" charset="0"/>
                <a:cs typeface="Calibri" panose="020F0502020204030204" pitchFamily="34" charset="0"/>
              </a:rPr>
              <a:t>, 2023)</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To effectively simulate positive trend in EEI with ESMs increase in anthropogenic radiative forcing (and associated climate response) must be included (</a:t>
            </a:r>
            <a:r>
              <a:rPr lang="en-US" sz="2000" i="1" dirty="0">
                <a:latin typeface="Calibri" panose="020F0502020204030204" pitchFamily="34" charset="0"/>
                <a:cs typeface="Calibri" panose="020F0502020204030204" pitchFamily="34" charset="0"/>
              </a:rPr>
              <a:t>Raghuraman et al.</a:t>
            </a:r>
            <a:r>
              <a:rPr lang="en-US" sz="2000" dirty="0">
                <a:latin typeface="Calibri" panose="020F0502020204030204" pitchFamily="34" charset="0"/>
                <a:cs typeface="Calibri" panose="020F0502020204030204" pitchFamily="34" charset="0"/>
              </a:rPr>
              <a:t>, 2021)</a:t>
            </a:r>
          </a:p>
        </p:txBody>
      </p:sp>
      <p:pic>
        <p:nvPicPr>
          <p:cNvPr id="3" name="Picture 2">
            <a:extLst>
              <a:ext uri="{FF2B5EF4-FFF2-40B4-BE49-F238E27FC236}">
                <a16:creationId xmlns:a16="http://schemas.microsoft.com/office/drawing/2014/main" id="{237A6B4A-65D8-A0CD-11F2-245346D839BB}"/>
              </a:ext>
            </a:extLst>
          </p:cNvPr>
          <p:cNvPicPr>
            <a:picLocks noChangeAspect="1"/>
          </p:cNvPicPr>
          <p:nvPr/>
        </p:nvPicPr>
        <p:blipFill>
          <a:blip r:embed="rId3"/>
          <a:stretch>
            <a:fillRect/>
          </a:stretch>
        </p:blipFill>
        <p:spPr>
          <a:xfrm>
            <a:off x="5657018" y="722098"/>
            <a:ext cx="6350000" cy="3492500"/>
          </a:xfrm>
          <a:prstGeom prst="rect">
            <a:avLst/>
          </a:prstGeom>
        </p:spPr>
      </p:pic>
      <p:sp>
        <p:nvSpPr>
          <p:cNvPr id="6" name="TextBox 5">
            <a:extLst>
              <a:ext uri="{FF2B5EF4-FFF2-40B4-BE49-F238E27FC236}">
                <a16:creationId xmlns:a16="http://schemas.microsoft.com/office/drawing/2014/main" id="{8F4570D3-7072-866A-4DC5-54DAC41F8461}"/>
              </a:ext>
            </a:extLst>
          </p:cNvPr>
          <p:cNvSpPr txBox="1"/>
          <p:nvPr/>
        </p:nvSpPr>
        <p:spPr>
          <a:xfrm>
            <a:off x="10566400" y="3813210"/>
            <a:ext cx="1524000" cy="369332"/>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IPCC, AR6</a:t>
            </a:r>
          </a:p>
        </p:txBody>
      </p:sp>
    </p:spTree>
    <p:extLst>
      <p:ext uri="{BB962C8B-B14F-4D97-AF65-F5344CB8AC3E}">
        <p14:creationId xmlns:p14="http://schemas.microsoft.com/office/powerpoint/2010/main" val="33875611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AF5F8-70C5-F98E-665D-32EC23567E3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E876A9D-5BE2-BF0A-F25A-042F9D91FB91}"/>
              </a:ext>
            </a:extLst>
          </p:cNvPr>
          <p:cNvSpPr>
            <a:spLocks noGrp="1"/>
          </p:cNvSpPr>
          <p:nvPr>
            <p:ph type="body" sz="quarter" idx="12"/>
          </p:nvPr>
        </p:nvSpPr>
        <p:spPr/>
        <p:txBody>
          <a:bodyPr/>
          <a:lstStyle/>
          <a:p>
            <a:r>
              <a:rPr lang="en-US" dirty="0"/>
              <a:t>Advances Since 2014</a:t>
            </a:r>
          </a:p>
        </p:txBody>
      </p:sp>
      <p:sp>
        <p:nvSpPr>
          <p:cNvPr id="4" name="Text Placeholder 3">
            <a:extLst>
              <a:ext uri="{FF2B5EF4-FFF2-40B4-BE49-F238E27FC236}">
                <a16:creationId xmlns:a16="http://schemas.microsoft.com/office/drawing/2014/main" id="{7984A14F-89E8-DDB6-2613-16D9036773AE}"/>
              </a:ext>
            </a:extLst>
          </p:cNvPr>
          <p:cNvSpPr>
            <a:spLocks noGrp="1"/>
          </p:cNvSpPr>
          <p:nvPr>
            <p:ph type="body" sz="quarter" idx="26"/>
          </p:nvPr>
        </p:nvSpPr>
        <p:spPr>
          <a:xfrm>
            <a:off x="801756" y="346642"/>
            <a:ext cx="6776334" cy="331304"/>
          </a:xfrm>
        </p:spPr>
        <p:txBody>
          <a:bodyPr/>
          <a:lstStyle/>
          <a:p>
            <a:r>
              <a:rPr lang="en-US" dirty="0"/>
              <a:t>Priority 5: Polar Energy Budget Change</a:t>
            </a:r>
          </a:p>
        </p:txBody>
      </p:sp>
      <p:sp>
        <p:nvSpPr>
          <p:cNvPr id="5" name="TextBox 4">
            <a:extLst>
              <a:ext uri="{FF2B5EF4-FFF2-40B4-BE49-F238E27FC236}">
                <a16:creationId xmlns:a16="http://schemas.microsoft.com/office/drawing/2014/main" id="{8FED3C75-250B-6805-8BFF-982E78C3A748}"/>
              </a:ext>
            </a:extLst>
          </p:cNvPr>
          <p:cNvSpPr txBox="1"/>
          <p:nvPr/>
        </p:nvSpPr>
        <p:spPr>
          <a:xfrm>
            <a:off x="696103" y="989865"/>
            <a:ext cx="5304647" cy="2277547"/>
          </a:xfrm>
          <a:prstGeom prst="rect">
            <a:avLst/>
          </a:prstGeom>
          <a:noFill/>
        </p:spPr>
        <p:txBody>
          <a:bodyPr wrap="square" rtlCol="0">
            <a:spAutoFit/>
          </a:bodyPr>
          <a:lstStyle/>
          <a:p>
            <a:r>
              <a:rPr lang="en-US" sz="2200" b="1" dirty="0">
                <a:latin typeface="Calibri" panose="020F0502020204030204" pitchFamily="34" charset="0"/>
                <a:cs typeface="Calibri" panose="020F0502020204030204" pitchFamily="34" charset="0"/>
              </a:rPr>
              <a:t>2014: Where We Were</a:t>
            </a:r>
            <a:r>
              <a:rPr lang="en-US" sz="2200"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2000" i="1" dirty="0">
                <a:latin typeface="Calibri" panose="020F0502020204030204" pitchFamily="34" charset="0"/>
                <a:cs typeface="Calibri" panose="020F0502020204030204" pitchFamily="34" charset="0"/>
              </a:rPr>
              <a:t>How is the Arctic radiative environment changing as sea ice extent rapidly decreases? </a:t>
            </a:r>
          </a:p>
          <a:p>
            <a:pPr marL="742950" lvl="1"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Interest in partitioning surface and cloud feedback components</a:t>
            </a:r>
          </a:p>
          <a:p>
            <a:pPr marL="285750" indent="-285750">
              <a:buFont typeface="Arial" panose="020B0604020202020204" pitchFamily="34" charset="0"/>
              <a:buChar char="•"/>
            </a:pPr>
            <a:r>
              <a:rPr lang="en-US" sz="2000" i="1" dirty="0">
                <a:latin typeface="Calibri" panose="020F0502020204030204" pitchFamily="34" charset="0"/>
                <a:cs typeface="Calibri" panose="020F0502020204030204" pitchFamily="34" charset="0"/>
              </a:rPr>
              <a:t>Do clouds in the Arctic increase or reduce the rapid warming there? </a:t>
            </a:r>
          </a:p>
        </p:txBody>
      </p:sp>
      <p:sp>
        <p:nvSpPr>
          <p:cNvPr id="7" name="TextBox 6">
            <a:extLst>
              <a:ext uri="{FF2B5EF4-FFF2-40B4-BE49-F238E27FC236}">
                <a16:creationId xmlns:a16="http://schemas.microsoft.com/office/drawing/2014/main" id="{BE48CEEA-71AE-F8CA-2771-8759B8849698}"/>
              </a:ext>
            </a:extLst>
          </p:cNvPr>
          <p:cNvSpPr txBox="1"/>
          <p:nvPr/>
        </p:nvSpPr>
        <p:spPr>
          <a:xfrm>
            <a:off x="696103" y="3697175"/>
            <a:ext cx="11310915" cy="3200876"/>
          </a:xfrm>
          <a:prstGeom prst="rect">
            <a:avLst/>
          </a:prstGeom>
          <a:noFill/>
        </p:spPr>
        <p:txBody>
          <a:bodyPr wrap="square" rtlCol="0">
            <a:spAutoFit/>
          </a:bodyPr>
          <a:lstStyle/>
          <a:p>
            <a:r>
              <a:rPr lang="en-US" sz="2200" b="1" dirty="0">
                <a:latin typeface="Calibri" panose="020F0502020204030204" pitchFamily="34" charset="0"/>
                <a:cs typeface="Calibri" panose="020F0502020204030204" pitchFamily="34" charset="0"/>
              </a:rPr>
              <a:t>Advances</a:t>
            </a:r>
            <a:endParaRPr lang="en-US" sz="22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Obtained CERES-derived observational estimates of Arctic albedo feedback (</a:t>
            </a:r>
            <a:r>
              <a:rPr lang="en-US" sz="2000" i="1" dirty="0">
                <a:latin typeface="Calibri" panose="020F0502020204030204" pitchFamily="34" charset="0"/>
                <a:cs typeface="Calibri" panose="020F0502020204030204" pitchFamily="34" charset="0"/>
              </a:rPr>
              <a:t>Pistone et al.</a:t>
            </a:r>
            <a:r>
              <a:rPr lang="en-US" sz="2000" dirty="0">
                <a:latin typeface="Calibri" panose="020F0502020204030204" pitchFamily="34" charset="0"/>
                <a:cs typeface="Calibri" panose="020F0502020204030204" pitchFamily="34" charset="0"/>
              </a:rPr>
              <a:t>, 2014; 2019)</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Temperature feedback a dominant contributor to Arctic amplification (</a:t>
            </a:r>
            <a:r>
              <a:rPr lang="en-US" sz="2000" i="1" dirty="0">
                <a:latin typeface="Calibri" panose="020F0502020204030204" pitchFamily="34" charset="0"/>
                <a:cs typeface="Calibri" panose="020F0502020204030204" pitchFamily="34" charset="0"/>
              </a:rPr>
              <a:t>Pithan &amp; Mauritsen</a:t>
            </a:r>
            <a:r>
              <a:rPr lang="en-US" sz="2000" dirty="0">
                <a:latin typeface="Calibri" panose="020F0502020204030204" pitchFamily="34" charset="0"/>
                <a:cs typeface="Calibri" panose="020F0502020204030204" pitchFamily="34" charset="0"/>
              </a:rPr>
              <a:t>, 2014)</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Arctic Amplification conversation shifted to being inclusive of FIR (</a:t>
            </a:r>
            <a:r>
              <a:rPr lang="en-US" sz="2000" i="1" dirty="0">
                <a:latin typeface="Calibri" panose="020F0502020204030204" pitchFamily="34" charset="0"/>
                <a:cs typeface="Calibri" panose="020F0502020204030204" pitchFamily="34" charset="0"/>
              </a:rPr>
              <a:t>L'Ecuyer et al.</a:t>
            </a:r>
            <a:r>
              <a:rPr lang="en-US" sz="2000" dirty="0">
                <a:latin typeface="Calibri" panose="020F0502020204030204" pitchFamily="34" charset="0"/>
                <a:cs typeface="Calibri" panose="020F0502020204030204" pitchFamily="34" charset="0"/>
              </a:rPr>
              <a:t>, 2021): PREFIRE</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Field Campaigns provided a zoomed in perspective: </a:t>
            </a:r>
            <a:r>
              <a:rPr lang="en-US" sz="2000" dirty="0" err="1">
                <a:latin typeface="Calibri" panose="020F0502020204030204" pitchFamily="34" charset="0"/>
                <a:cs typeface="Calibri" panose="020F0502020204030204" pitchFamily="34" charset="0"/>
              </a:rPr>
              <a:t>MOSAiC</a:t>
            </a:r>
            <a:r>
              <a:rPr lang="en-US" sz="2000" dirty="0">
                <a:latin typeface="Calibri" panose="020F0502020204030204" pitchFamily="34" charset="0"/>
                <a:cs typeface="Calibri" panose="020F0502020204030204" pitchFamily="34" charset="0"/>
              </a:rPr>
              <a:t> on Arctic surface energy budget (</a:t>
            </a:r>
            <a:r>
              <a:rPr lang="en-US" sz="2000" i="1" dirty="0">
                <a:latin typeface="Calibri" panose="020F0502020204030204" pitchFamily="34" charset="0"/>
                <a:cs typeface="Calibri" panose="020F0502020204030204" pitchFamily="34" charset="0"/>
              </a:rPr>
              <a:t>Cox et al.</a:t>
            </a:r>
            <a:r>
              <a:rPr lang="en-US" sz="2000" dirty="0">
                <a:latin typeface="Calibri" panose="020F0502020204030204" pitchFamily="34" charset="0"/>
                <a:cs typeface="Calibri" panose="020F0502020204030204" pitchFamily="34" charset="0"/>
              </a:rPr>
              <a:t>, 2023; </a:t>
            </a:r>
            <a:r>
              <a:rPr lang="en-US" sz="2000" i="1" dirty="0">
                <a:latin typeface="Calibri" panose="020F0502020204030204" pitchFamily="34" charset="0"/>
                <a:cs typeface="Calibri" panose="020F0502020204030204" pitchFamily="34" charset="0"/>
              </a:rPr>
              <a:t>Solomon et al.</a:t>
            </a:r>
            <a:r>
              <a:rPr lang="en-US" sz="2000" dirty="0">
                <a:latin typeface="Calibri" panose="020F0502020204030204" pitchFamily="34" charset="0"/>
                <a:cs typeface="Calibri" panose="020F0502020204030204" pitchFamily="34" charset="0"/>
              </a:rPr>
              <a:t>, 2023); ARCSIX on evolution of geophysical properties spanning melt season</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Southern Ocean SW radiation bias: persistent GCM bias in Southern Ocean shortwave absorption (</a:t>
            </a:r>
            <a:r>
              <a:rPr lang="en-US" sz="2000" i="1" dirty="0">
                <a:latin typeface="Calibri" panose="020F0502020204030204" pitchFamily="34" charset="0"/>
                <a:cs typeface="Calibri" panose="020F0502020204030204" pitchFamily="34" charset="0"/>
              </a:rPr>
              <a:t>Bodas-Salcedo et al.</a:t>
            </a:r>
            <a:r>
              <a:rPr lang="en-US" sz="2000" dirty="0">
                <a:latin typeface="Calibri" panose="020F0502020204030204" pitchFamily="34" charset="0"/>
                <a:cs typeface="Calibri" panose="020F0502020204030204" pitchFamily="34" charset="0"/>
              </a:rPr>
              <a:t>, 2014; </a:t>
            </a:r>
            <a:r>
              <a:rPr lang="en-US" sz="2000" i="1" dirty="0">
                <a:latin typeface="Calibri" panose="020F0502020204030204" pitchFamily="34" charset="0"/>
                <a:cs typeface="Calibri" panose="020F0502020204030204" pitchFamily="34" charset="0"/>
              </a:rPr>
              <a:t>Kay et al.</a:t>
            </a:r>
            <a:r>
              <a:rPr lang="en-US" sz="2000" dirty="0">
                <a:latin typeface="Calibri" panose="020F0502020204030204" pitchFamily="34" charset="0"/>
                <a:cs typeface="Calibri" panose="020F0502020204030204" pitchFamily="34" charset="0"/>
              </a:rPr>
              <a:t>, 2016)</a:t>
            </a:r>
          </a:p>
          <a:p>
            <a:pPr marL="342900" indent="-342900">
              <a:buFont typeface="Arial" panose="020B0604020202020204" pitchFamily="34" charset="0"/>
              <a:buChar char="•"/>
            </a:pPr>
            <a:r>
              <a:rPr lang="en-US" sz="2000" dirty="0">
                <a:latin typeface="Calibri" panose="020F0502020204030204" pitchFamily="34" charset="0"/>
                <a:cs typeface="Calibri" panose="020F0502020204030204" pitchFamily="34" charset="0"/>
              </a:rPr>
              <a:t>Antarctic sea ice saw record low in 2023 after period of relative stability (</a:t>
            </a:r>
            <a:r>
              <a:rPr lang="en-US" sz="2000" i="1" dirty="0" err="1">
                <a:latin typeface="Calibri" panose="020F0502020204030204" pitchFamily="34" charset="0"/>
                <a:cs typeface="Calibri" panose="020F0502020204030204" pitchFamily="34" charset="0"/>
              </a:rPr>
              <a:t>Purich</a:t>
            </a:r>
            <a:r>
              <a:rPr lang="en-US" sz="2000" i="1" dirty="0">
                <a:latin typeface="Calibri" panose="020F0502020204030204" pitchFamily="34" charset="0"/>
                <a:cs typeface="Calibri" panose="020F0502020204030204" pitchFamily="34" charset="0"/>
              </a:rPr>
              <a:t> &amp; Doddridge</a:t>
            </a:r>
            <a:r>
              <a:rPr lang="en-US" sz="2000" dirty="0">
                <a:latin typeface="Calibri" panose="020F0502020204030204" pitchFamily="34" charset="0"/>
                <a:cs typeface="Calibri" panose="020F0502020204030204" pitchFamily="34" charset="0"/>
              </a:rPr>
              <a:t>, 2023; </a:t>
            </a:r>
            <a:r>
              <a:rPr lang="en-US" sz="2000" i="1" dirty="0">
                <a:latin typeface="Calibri" panose="020F0502020204030204" pitchFamily="34" charset="0"/>
                <a:cs typeface="Calibri" panose="020F0502020204030204" pitchFamily="34" charset="0"/>
              </a:rPr>
              <a:t>Josey et al.</a:t>
            </a:r>
            <a:r>
              <a:rPr lang="en-US" sz="2000" dirty="0">
                <a:latin typeface="Calibri" panose="020F0502020204030204" pitchFamily="34" charset="0"/>
                <a:cs typeface="Calibri" panose="020F0502020204030204" pitchFamily="34" charset="0"/>
              </a:rPr>
              <a:t>, 2024)</a:t>
            </a:r>
          </a:p>
        </p:txBody>
      </p:sp>
      <p:pic>
        <p:nvPicPr>
          <p:cNvPr id="6" name="New picture">
            <a:extLst>
              <a:ext uri="{FF2B5EF4-FFF2-40B4-BE49-F238E27FC236}">
                <a16:creationId xmlns:a16="http://schemas.microsoft.com/office/drawing/2014/main" id="{84DCDCD1-0783-7005-E67E-FD91979441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3670" y="313419"/>
            <a:ext cx="4747207" cy="363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round/>
                <a:headEnd type="none" w="med" len="med"/>
                <a:tailEnd type="none" w="med" len="med"/>
              </a14:hiddenLine>
            </a:ext>
          </a:extLst>
        </p:spPr>
      </p:pic>
      <p:sp>
        <p:nvSpPr>
          <p:cNvPr id="8" name="TextBox 7">
            <a:extLst>
              <a:ext uri="{FF2B5EF4-FFF2-40B4-BE49-F238E27FC236}">
                <a16:creationId xmlns:a16="http://schemas.microsoft.com/office/drawing/2014/main" id="{B732BA78-2540-AB3B-3BE0-CDA3EB36C606}"/>
              </a:ext>
            </a:extLst>
          </p:cNvPr>
          <p:cNvSpPr txBox="1"/>
          <p:nvPr/>
        </p:nvSpPr>
        <p:spPr>
          <a:xfrm>
            <a:off x="9735346" y="2890391"/>
            <a:ext cx="1595541" cy="1077218"/>
          </a:xfrm>
          <a:prstGeom prst="rect">
            <a:avLst/>
          </a:prstGeom>
          <a:noFill/>
        </p:spPr>
        <p:txBody>
          <a:bodyPr wrap="square" rtlCol="0">
            <a:spAutoFit/>
          </a:bodyPr>
          <a:lstStyle/>
          <a:p>
            <a:pPr fontAlgn="base"/>
            <a:r>
              <a:rPr lang="en-US" sz="1600" i="1" dirty="0">
                <a:solidFill>
                  <a:schemeClr val="bg2"/>
                </a:solidFill>
              </a:rPr>
              <a:t>Shupe et al</a:t>
            </a:r>
            <a:r>
              <a:rPr lang="en-US" sz="1600" dirty="0">
                <a:solidFill>
                  <a:schemeClr val="bg2"/>
                </a:solidFill>
              </a:rPr>
              <a:t>., 2022, </a:t>
            </a:r>
            <a:r>
              <a:rPr lang="en-US" sz="1600" dirty="0" err="1">
                <a:solidFill>
                  <a:schemeClr val="bg2"/>
                </a:solidFill>
              </a:rPr>
              <a:t>doi</a:t>
            </a:r>
            <a:r>
              <a:rPr lang="en-US" sz="1600" dirty="0">
                <a:solidFill>
                  <a:schemeClr val="bg2"/>
                </a:solidFill>
              </a:rPr>
              <a:t>: </a:t>
            </a:r>
            <a:r>
              <a:rPr lang="en-US" sz="1600" dirty="0">
                <a:solidFill>
                  <a:srgbClr val="0066B2"/>
                </a:solidFill>
                <a:hlinkClick r:id="rId4">
                  <a:extLst>
                    <a:ext uri="{A12FA001-AC4F-418D-AE19-62706E023703}">
                      <ahyp:hlinkClr xmlns:ahyp="http://schemas.microsoft.com/office/drawing/2018/hyperlinkcolor" val="tx"/>
                    </a:ext>
                  </a:extLst>
                </a:hlinkClick>
              </a:rPr>
              <a:t>10.1525/elementa.</a:t>
            </a:r>
            <a:r>
              <a:rPr lang="en-US" sz="1600" dirty="0">
                <a:solidFill>
                  <a:schemeClr val="bg2"/>
                </a:solidFill>
                <a:hlinkClick r:id="rId4">
                  <a:extLst>
                    <a:ext uri="{A12FA001-AC4F-418D-AE19-62706E023703}">
                      <ahyp:hlinkClr xmlns:ahyp="http://schemas.microsoft.com/office/drawing/2018/hyperlinkcolor" val="tx"/>
                    </a:ext>
                  </a:extLst>
                </a:hlinkClick>
              </a:rPr>
              <a:t>2021.00060</a:t>
            </a:r>
            <a:endParaRPr lang="en-US" sz="1600" dirty="0">
              <a:solidFill>
                <a:schemeClr val="bg2"/>
              </a:solidFill>
            </a:endParaRPr>
          </a:p>
        </p:txBody>
      </p:sp>
    </p:spTree>
    <p:extLst>
      <p:ext uri="{BB962C8B-B14F-4D97-AF65-F5344CB8AC3E}">
        <p14:creationId xmlns:p14="http://schemas.microsoft.com/office/powerpoint/2010/main" val="5137224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0504D3-80C6-22A7-726F-B5D0DBB6610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5717FC1-657B-8895-2765-98B418A6EC19}"/>
              </a:ext>
            </a:extLst>
          </p:cNvPr>
          <p:cNvSpPr>
            <a:spLocks noGrp="1"/>
          </p:cNvSpPr>
          <p:nvPr>
            <p:ph type="body" sz="quarter" idx="12"/>
          </p:nvPr>
        </p:nvSpPr>
        <p:spPr/>
        <p:txBody>
          <a:bodyPr/>
          <a:lstStyle/>
          <a:p>
            <a:r>
              <a:rPr lang="en-US" dirty="0"/>
              <a:t>Advances Since 2014</a:t>
            </a:r>
          </a:p>
        </p:txBody>
      </p:sp>
      <p:sp>
        <p:nvSpPr>
          <p:cNvPr id="4" name="Text Placeholder 3">
            <a:extLst>
              <a:ext uri="{FF2B5EF4-FFF2-40B4-BE49-F238E27FC236}">
                <a16:creationId xmlns:a16="http://schemas.microsoft.com/office/drawing/2014/main" id="{8879C8E9-0C2D-3613-48BF-D3533331577E}"/>
              </a:ext>
            </a:extLst>
          </p:cNvPr>
          <p:cNvSpPr>
            <a:spLocks noGrp="1"/>
          </p:cNvSpPr>
          <p:nvPr>
            <p:ph type="body" sz="quarter" idx="26"/>
          </p:nvPr>
        </p:nvSpPr>
        <p:spPr>
          <a:xfrm>
            <a:off x="801756" y="346642"/>
            <a:ext cx="6776334" cy="331304"/>
          </a:xfrm>
        </p:spPr>
        <p:txBody>
          <a:bodyPr/>
          <a:lstStyle/>
          <a:p>
            <a:r>
              <a:rPr lang="en-US" dirty="0"/>
              <a:t>Priority 6: Surface Energy Budget</a:t>
            </a:r>
          </a:p>
        </p:txBody>
      </p:sp>
      <p:sp>
        <p:nvSpPr>
          <p:cNvPr id="5" name="TextBox 4">
            <a:extLst>
              <a:ext uri="{FF2B5EF4-FFF2-40B4-BE49-F238E27FC236}">
                <a16:creationId xmlns:a16="http://schemas.microsoft.com/office/drawing/2014/main" id="{620AF8AA-E3C9-3DD3-2ABF-EBD9EA7F4A0A}"/>
              </a:ext>
            </a:extLst>
          </p:cNvPr>
          <p:cNvSpPr txBox="1"/>
          <p:nvPr/>
        </p:nvSpPr>
        <p:spPr>
          <a:xfrm>
            <a:off x="696103" y="989865"/>
            <a:ext cx="5304647" cy="2831544"/>
          </a:xfrm>
          <a:prstGeom prst="rect">
            <a:avLst/>
          </a:prstGeom>
          <a:noFill/>
        </p:spPr>
        <p:txBody>
          <a:bodyPr wrap="square" rtlCol="0">
            <a:spAutoFit/>
          </a:bodyPr>
          <a:lstStyle/>
          <a:p>
            <a:r>
              <a:rPr lang="en-US" sz="2200" b="1" dirty="0">
                <a:latin typeface="Calibri" panose="020F0502020204030204" pitchFamily="34" charset="0"/>
                <a:cs typeface="Calibri" panose="020F0502020204030204" pitchFamily="34" charset="0"/>
              </a:rPr>
              <a:t>2014: Where We Were</a:t>
            </a:r>
            <a:r>
              <a:rPr lang="en-US" sz="2200"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[Inability to close surface and atmosphere energy budget to better than 15 Wm</a:t>
            </a:r>
            <a:r>
              <a:rPr lang="en-US" sz="2000" baseline="30000" dirty="0">
                <a:latin typeface="Calibri" panose="020F0502020204030204" pitchFamily="34" charset="0"/>
                <a:cs typeface="Calibri" panose="020F0502020204030204" pitchFamily="34" charset="0"/>
              </a:rPr>
              <a:t>-2</a:t>
            </a:r>
            <a:r>
              <a:rPr lang="en-US" sz="2000" dirty="0">
                <a:latin typeface="Calibri" panose="020F0502020204030204" pitchFamily="34" charset="0"/>
                <a:cs typeface="Calibri" panose="020F0502020204030204" pitchFamily="34" charset="0"/>
              </a:rPr>
              <a:t>]</a:t>
            </a:r>
            <a:endParaRPr lang="en-US" sz="2000" baseline="30000" dirty="0">
              <a:latin typeface="Calibri" panose="020F0502020204030204" pitchFamily="34" charset="0"/>
              <a:cs typeface="Calibri" panose="020F0502020204030204" pitchFamily="34" charset="0"/>
            </a:endParaRPr>
          </a:p>
          <a:p>
            <a:pPr marL="742950" lvl="1" indent="-285750">
              <a:buFont typeface="Arial" panose="020B0604020202020204" pitchFamily="34" charset="0"/>
              <a:buChar char="•"/>
            </a:pPr>
            <a:r>
              <a:rPr lang="en-US" i="1" dirty="0">
                <a:latin typeface="Calibri" panose="020F0502020204030204" pitchFamily="34" charset="0"/>
                <a:cs typeface="Calibri" panose="020F0502020204030204" pitchFamily="34" charset="0"/>
              </a:rPr>
              <a:t>What observations are required to close the surface and atmosphere net energy budget to within less than 5 Wm</a:t>
            </a:r>
            <a:r>
              <a:rPr lang="en-US" i="1" baseline="30000" dirty="0">
                <a:latin typeface="Calibri" panose="020F0502020204030204" pitchFamily="34" charset="0"/>
                <a:cs typeface="Calibri" panose="020F0502020204030204" pitchFamily="34" charset="0"/>
              </a:rPr>
              <a:t>-2</a:t>
            </a:r>
            <a:r>
              <a:rPr lang="en-US" i="1" dirty="0">
                <a:latin typeface="Calibri" panose="020F0502020204030204" pitchFamily="34" charset="0"/>
                <a:cs typeface="Calibri" panose="020F0502020204030204" pitchFamily="34" charset="0"/>
              </a:rPr>
              <a:t>?</a:t>
            </a:r>
            <a:r>
              <a:rPr lang="en-US" sz="2000" i="1"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Model/Observations discrepancies in downwelling SW &amp; LW identified but unresolved </a:t>
            </a:r>
          </a:p>
        </p:txBody>
      </p:sp>
      <p:sp>
        <p:nvSpPr>
          <p:cNvPr id="7" name="TextBox 6">
            <a:extLst>
              <a:ext uri="{FF2B5EF4-FFF2-40B4-BE49-F238E27FC236}">
                <a16:creationId xmlns:a16="http://schemas.microsoft.com/office/drawing/2014/main" id="{41BDF3EF-2095-C4F4-D698-E5A511E6A84B}"/>
              </a:ext>
            </a:extLst>
          </p:cNvPr>
          <p:cNvSpPr txBox="1"/>
          <p:nvPr/>
        </p:nvSpPr>
        <p:spPr>
          <a:xfrm>
            <a:off x="696103" y="3739455"/>
            <a:ext cx="11310915" cy="3200876"/>
          </a:xfrm>
          <a:prstGeom prst="rect">
            <a:avLst/>
          </a:prstGeom>
          <a:noFill/>
        </p:spPr>
        <p:txBody>
          <a:bodyPr wrap="square" rtlCol="0">
            <a:spAutoFit/>
          </a:bodyPr>
          <a:lstStyle/>
          <a:p>
            <a:r>
              <a:rPr lang="en-US" sz="2200" b="1" dirty="0">
                <a:latin typeface="Calibri" panose="020F0502020204030204" pitchFamily="34" charset="0"/>
                <a:cs typeface="Calibri" panose="020F0502020204030204" pitchFamily="34" charset="0"/>
              </a:rPr>
              <a:t>Advances</a:t>
            </a:r>
            <a:endParaRPr lang="en-US" sz="2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Revised global mean surface energy budget estimates with tighter uncertainty bounds (</a:t>
            </a:r>
            <a:r>
              <a:rPr lang="en-US" sz="2000" i="1" dirty="0">
                <a:latin typeface="Calibri" panose="020F0502020204030204" pitchFamily="34" charset="0"/>
                <a:cs typeface="Calibri" panose="020F0502020204030204" pitchFamily="34" charset="0"/>
              </a:rPr>
              <a:t>Wild et al.</a:t>
            </a:r>
            <a:r>
              <a:rPr lang="en-US" sz="2000" dirty="0">
                <a:latin typeface="Calibri" panose="020F0502020204030204" pitchFamily="34" charset="0"/>
                <a:cs typeface="Calibri" panose="020F0502020204030204" pitchFamily="34" charset="0"/>
              </a:rPr>
              <a:t>, 2015, 2020)</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Improved surface flux from CERES EBAF has helped constrain the closure problem (</a:t>
            </a:r>
            <a:r>
              <a:rPr lang="en-US" sz="2000" i="1" dirty="0">
                <a:latin typeface="Calibri" panose="020F0502020204030204" pitchFamily="34" charset="0"/>
                <a:cs typeface="Calibri" panose="020F0502020204030204" pitchFamily="34" charset="0"/>
              </a:rPr>
              <a:t>Kato et al.</a:t>
            </a:r>
            <a:r>
              <a:rPr lang="en-US" sz="2000" dirty="0">
                <a:latin typeface="Calibri" panose="020F0502020204030204" pitchFamily="34" charset="0"/>
                <a:cs typeface="Calibri" panose="020F0502020204030204" pitchFamily="34" charset="0"/>
              </a:rPr>
              <a:t>, 2018)</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Ground-based network expansion (BSRN, ARM, SURFRAD): direct surface flux observations constrain satellite-derived products (e.g. </a:t>
            </a:r>
            <a:r>
              <a:rPr lang="en-US" sz="2000" i="1" dirty="0" err="1">
                <a:latin typeface="Calibri" panose="020F0502020204030204" pitchFamily="34" charset="0"/>
                <a:cs typeface="Calibri" panose="020F0502020204030204" pitchFamily="34" charset="0"/>
              </a:rPr>
              <a:t>Driemel</a:t>
            </a:r>
            <a:r>
              <a:rPr lang="en-US" sz="2000" i="1" dirty="0">
                <a:latin typeface="Calibri" panose="020F0502020204030204" pitchFamily="34" charset="0"/>
                <a:cs typeface="Calibri" panose="020F0502020204030204" pitchFamily="34" charset="0"/>
              </a:rPr>
              <a:t> et al.</a:t>
            </a:r>
            <a:r>
              <a:rPr lang="en-US" sz="2000" dirty="0">
                <a:latin typeface="Calibri" panose="020F0502020204030204" pitchFamily="34" charset="0"/>
                <a:cs typeface="Calibri" panose="020F0502020204030204" pitchFamily="34" charset="0"/>
              </a:rPr>
              <a:t>, 2018)</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Global dimming and brightening: decadal variations in surface solar radiation linked to aerosol loading and cloud changes (</a:t>
            </a:r>
            <a:r>
              <a:rPr lang="en-US" sz="2000" i="1" dirty="0">
                <a:latin typeface="Calibri" panose="020F0502020204030204" pitchFamily="34" charset="0"/>
                <a:cs typeface="Calibri" panose="020F0502020204030204" pitchFamily="34" charset="0"/>
              </a:rPr>
              <a:t>Wild et al.</a:t>
            </a:r>
            <a:r>
              <a:rPr lang="en-US" sz="2000" dirty="0">
                <a:latin typeface="Calibri" panose="020F0502020204030204" pitchFamily="34" charset="0"/>
                <a:cs typeface="Calibri" panose="020F0502020204030204" pitchFamily="34" charset="0"/>
              </a:rPr>
              <a:t>, 2021)</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Regional changes in surface net radiation partitioning between latent vs. sensible heat has ERB (and circulation – see Priority 7) implications</a:t>
            </a:r>
          </a:p>
        </p:txBody>
      </p:sp>
      <p:pic>
        <p:nvPicPr>
          <p:cNvPr id="8" name="Picture 7" descr="A screenshot of a map&#10;&#10;AI-generated content may be incorrect.">
            <a:extLst>
              <a:ext uri="{FF2B5EF4-FFF2-40B4-BE49-F238E27FC236}">
                <a16:creationId xmlns:a16="http://schemas.microsoft.com/office/drawing/2014/main" id="{ACA190B8-25A7-E096-D2C4-FDD5614DFE96}"/>
              </a:ext>
            </a:extLst>
          </p:cNvPr>
          <p:cNvPicPr>
            <a:picLocks noChangeAspect="1"/>
          </p:cNvPicPr>
          <p:nvPr/>
        </p:nvPicPr>
        <p:blipFill>
          <a:blip r:embed="rId3"/>
          <a:stretch>
            <a:fillRect/>
          </a:stretch>
        </p:blipFill>
        <p:spPr>
          <a:xfrm>
            <a:off x="5842706" y="148166"/>
            <a:ext cx="5653191" cy="3992623"/>
          </a:xfrm>
          <a:prstGeom prst="rect">
            <a:avLst/>
          </a:prstGeom>
        </p:spPr>
      </p:pic>
      <p:sp>
        <p:nvSpPr>
          <p:cNvPr id="9" name="TextBox 8">
            <a:extLst>
              <a:ext uri="{FF2B5EF4-FFF2-40B4-BE49-F238E27FC236}">
                <a16:creationId xmlns:a16="http://schemas.microsoft.com/office/drawing/2014/main" id="{631DBF0F-1283-71F0-3C8D-D43D1C934CD2}"/>
              </a:ext>
            </a:extLst>
          </p:cNvPr>
          <p:cNvSpPr txBox="1"/>
          <p:nvPr/>
        </p:nvSpPr>
        <p:spPr>
          <a:xfrm>
            <a:off x="9656932" y="161976"/>
            <a:ext cx="1836913" cy="369332"/>
          </a:xfrm>
          <a:prstGeom prst="rect">
            <a:avLst/>
          </a:prstGeom>
          <a:noFill/>
        </p:spPr>
        <p:txBody>
          <a:bodyPr wrap="none" rtlCol="0">
            <a:spAutoFit/>
          </a:bodyPr>
          <a:lstStyle/>
          <a:p>
            <a:r>
              <a:rPr lang="en-US" i="1" dirty="0">
                <a:solidFill>
                  <a:schemeClr val="accent3">
                    <a:lumMod val="20000"/>
                    <a:lumOff val="80000"/>
                  </a:schemeClr>
                </a:solidFill>
              </a:rPr>
              <a:t>Wild et al.</a:t>
            </a:r>
            <a:r>
              <a:rPr lang="en-US" dirty="0">
                <a:solidFill>
                  <a:schemeClr val="accent3">
                    <a:lumMod val="20000"/>
                    <a:lumOff val="80000"/>
                  </a:schemeClr>
                </a:solidFill>
              </a:rPr>
              <a:t>, 2020</a:t>
            </a:r>
          </a:p>
        </p:txBody>
      </p:sp>
    </p:spTree>
    <p:extLst>
      <p:ext uri="{BB962C8B-B14F-4D97-AF65-F5344CB8AC3E}">
        <p14:creationId xmlns:p14="http://schemas.microsoft.com/office/powerpoint/2010/main" val="2370797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41C5F-2468-DABE-FA24-9389FF42721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BC41401-738E-9F63-F27C-A7D82EA9F8B1}"/>
              </a:ext>
            </a:extLst>
          </p:cNvPr>
          <p:cNvSpPr>
            <a:spLocks noGrp="1"/>
          </p:cNvSpPr>
          <p:nvPr>
            <p:ph type="body" sz="quarter" idx="12"/>
          </p:nvPr>
        </p:nvSpPr>
        <p:spPr/>
        <p:txBody>
          <a:bodyPr/>
          <a:lstStyle/>
          <a:p>
            <a:r>
              <a:rPr lang="en-US" dirty="0"/>
              <a:t>Advances Since 2014</a:t>
            </a:r>
          </a:p>
        </p:txBody>
      </p:sp>
      <p:sp>
        <p:nvSpPr>
          <p:cNvPr id="4" name="Text Placeholder 3">
            <a:extLst>
              <a:ext uri="{FF2B5EF4-FFF2-40B4-BE49-F238E27FC236}">
                <a16:creationId xmlns:a16="http://schemas.microsoft.com/office/drawing/2014/main" id="{EDA6470C-3A75-6B6B-12DE-780D9E523F4C}"/>
              </a:ext>
            </a:extLst>
          </p:cNvPr>
          <p:cNvSpPr>
            <a:spLocks noGrp="1"/>
          </p:cNvSpPr>
          <p:nvPr>
            <p:ph type="body" sz="quarter" idx="26"/>
          </p:nvPr>
        </p:nvSpPr>
        <p:spPr>
          <a:xfrm>
            <a:off x="801756" y="346642"/>
            <a:ext cx="6776334" cy="331304"/>
          </a:xfrm>
        </p:spPr>
        <p:txBody>
          <a:bodyPr/>
          <a:lstStyle/>
          <a:p>
            <a:r>
              <a:rPr lang="en-US" dirty="0"/>
              <a:t>Priority 6: Energy Budget-Water Cycle Interactions</a:t>
            </a:r>
          </a:p>
        </p:txBody>
      </p:sp>
      <p:sp>
        <p:nvSpPr>
          <p:cNvPr id="5" name="TextBox 4">
            <a:extLst>
              <a:ext uri="{FF2B5EF4-FFF2-40B4-BE49-F238E27FC236}">
                <a16:creationId xmlns:a16="http://schemas.microsoft.com/office/drawing/2014/main" id="{00E2586A-2AEC-51EB-F0B9-D815C1A80E71}"/>
              </a:ext>
            </a:extLst>
          </p:cNvPr>
          <p:cNvSpPr txBox="1"/>
          <p:nvPr/>
        </p:nvSpPr>
        <p:spPr>
          <a:xfrm>
            <a:off x="696103" y="706929"/>
            <a:ext cx="6607222" cy="3200876"/>
          </a:xfrm>
          <a:prstGeom prst="rect">
            <a:avLst/>
          </a:prstGeom>
          <a:noFill/>
        </p:spPr>
        <p:txBody>
          <a:bodyPr wrap="square" rtlCol="0">
            <a:spAutoFit/>
          </a:bodyPr>
          <a:lstStyle/>
          <a:p>
            <a:r>
              <a:rPr lang="en-US" sz="2200" b="1" dirty="0">
                <a:latin typeface="Calibri" panose="020F0502020204030204" pitchFamily="34" charset="0"/>
                <a:cs typeface="Calibri" panose="020F0502020204030204" pitchFamily="34" charset="0"/>
              </a:rPr>
              <a:t>2014: Where We Were</a:t>
            </a:r>
            <a:r>
              <a:rPr lang="en-US" sz="2200"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[What is the water vapor greenhouse effect and feedback in far-infrared?]</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[What measurements (</a:t>
            </a:r>
            <a:r>
              <a:rPr lang="en-US" sz="2000" dirty="0" err="1">
                <a:latin typeface="Calibri" panose="020F0502020204030204" pitchFamily="34" charset="0"/>
                <a:cs typeface="Calibri" panose="020F0502020204030204" pitchFamily="34" charset="0"/>
              </a:rPr>
              <a:t>esp</a:t>
            </a:r>
            <a:r>
              <a:rPr lang="en-US" sz="2000" dirty="0">
                <a:latin typeface="Calibri" panose="020F0502020204030204" pitchFamily="34" charset="0"/>
                <a:cs typeface="Calibri" panose="020F0502020204030204" pitchFamily="34" charset="0"/>
              </a:rPr>
              <a:t> FIR) are needed to verify the H</a:t>
            </a:r>
            <a:r>
              <a:rPr lang="en-US" sz="2000" baseline="-25000" dirty="0">
                <a:latin typeface="Calibri" panose="020F0502020204030204" pitchFamily="34" charset="0"/>
                <a:cs typeface="Calibri" panose="020F0502020204030204" pitchFamily="34" charset="0"/>
              </a:rPr>
              <a:t>2</a:t>
            </a:r>
            <a:r>
              <a:rPr lang="en-US" sz="2000" dirty="0">
                <a:latin typeface="Calibri" panose="020F0502020204030204" pitchFamily="34" charset="0"/>
                <a:cs typeface="Calibri" panose="020F0502020204030204" pitchFamily="34" charset="0"/>
              </a:rPr>
              <a:t>0</a:t>
            </a:r>
            <a:r>
              <a:rPr lang="en-US" sz="2000" baseline="-25000" dirty="0">
                <a:latin typeface="Calibri" panose="020F0502020204030204" pitchFamily="34" charset="0"/>
                <a:cs typeface="Calibri" panose="020F0502020204030204" pitchFamily="34" charset="0"/>
              </a:rPr>
              <a:t>v</a:t>
            </a:r>
            <a:r>
              <a:rPr lang="en-US" sz="2000" dirty="0">
                <a:latin typeface="Calibri" panose="020F0502020204030204" pitchFamily="34" charset="0"/>
                <a:cs typeface="Calibri" panose="020F0502020204030204" pitchFamily="34" charset="0"/>
              </a:rPr>
              <a:t> greenhouse effect and feedback in models?]</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Latent heat release the largest and most uncertain term in surface energy budget</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Energetic constraints on global mean precipitation change were known, but regional distribution of that change was poorly understood</a:t>
            </a:r>
          </a:p>
        </p:txBody>
      </p:sp>
      <p:sp>
        <p:nvSpPr>
          <p:cNvPr id="7" name="TextBox 6">
            <a:extLst>
              <a:ext uri="{FF2B5EF4-FFF2-40B4-BE49-F238E27FC236}">
                <a16:creationId xmlns:a16="http://schemas.microsoft.com/office/drawing/2014/main" id="{198EDC32-C865-C1F7-5690-0A325A0E9599}"/>
              </a:ext>
            </a:extLst>
          </p:cNvPr>
          <p:cNvSpPr txBox="1"/>
          <p:nvPr/>
        </p:nvSpPr>
        <p:spPr>
          <a:xfrm>
            <a:off x="696103" y="3809500"/>
            <a:ext cx="11310915" cy="2585323"/>
          </a:xfrm>
          <a:prstGeom prst="rect">
            <a:avLst/>
          </a:prstGeom>
          <a:noFill/>
        </p:spPr>
        <p:txBody>
          <a:bodyPr wrap="square" rtlCol="0">
            <a:spAutoFit/>
          </a:bodyPr>
          <a:lstStyle/>
          <a:p>
            <a:r>
              <a:rPr lang="en-US" sz="2200" b="1" dirty="0">
                <a:latin typeface="Calibri" panose="020F0502020204030204" pitchFamily="34" charset="0"/>
                <a:cs typeface="Calibri" panose="020F0502020204030204" pitchFamily="34" charset="0"/>
              </a:rPr>
              <a:t>Advances</a:t>
            </a:r>
            <a:endParaRPr lang="en-US" sz="2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PREFIRE can contribute to our understanding of the H</a:t>
            </a:r>
            <a:r>
              <a:rPr lang="en-US" sz="2000" baseline="-25000" dirty="0">
                <a:latin typeface="Calibri" panose="020F0502020204030204" pitchFamily="34" charset="0"/>
                <a:cs typeface="Calibri" panose="020F0502020204030204" pitchFamily="34" charset="0"/>
              </a:rPr>
              <a:t>2</a:t>
            </a:r>
            <a:r>
              <a:rPr lang="en-US" sz="2000" dirty="0">
                <a:latin typeface="Calibri" panose="020F0502020204030204" pitchFamily="34" charset="0"/>
                <a:cs typeface="Calibri" panose="020F0502020204030204" pitchFamily="34" charset="0"/>
              </a:rPr>
              <a:t>0</a:t>
            </a:r>
            <a:r>
              <a:rPr lang="en-US" sz="2000" baseline="-25000" dirty="0">
                <a:latin typeface="Calibri" panose="020F0502020204030204" pitchFamily="34" charset="0"/>
                <a:cs typeface="Calibri" panose="020F0502020204030204" pitchFamily="34" charset="0"/>
              </a:rPr>
              <a:t>v</a:t>
            </a:r>
            <a:r>
              <a:rPr lang="en-US" sz="2000" dirty="0">
                <a:latin typeface="Calibri" panose="020F0502020204030204" pitchFamily="34" charset="0"/>
                <a:cs typeface="Calibri" panose="020F0502020204030204" pitchFamily="34" charset="0"/>
              </a:rPr>
              <a:t> greenhouse effect in FIR (</a:t>
            </a:r>
            <a:r>
              <a:rPr lang="en-US" sz="2000" i="1" dirty="0">
                <a:latin typeface="Calibri" panose="020F0502020204030204" pitchFamily="34" charset="0"/>
                <a:cs typeface="Calibri" panose="020F0502020204030204" pitchFamily="34" charset="0"/>
              </a:rPr>
              <a:t>L'Ecuyer et al.</a:t>
            </a:r>
            <a:r>
              <a:rPr lang="en-US" sz="2000" dirty="0">
                <a:latin typeface="Calibri" panose="020F0502020204030204" pitchFamily="34" charset="0"/>
                <a:cs typeface="Calibri" panose="020F0502020204030204" pitchFamily="34" charset="0"/>
              </a:rPr>
              <a:t>, 2021)</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The "wet gets wetter, dry gets drier" paradigm being refined and challenged – dynamic changes can amplify or dampen thermodynamic signal (</a:t>
            </a:r>
            <a:r>
              <a:rPr lang="en-US" sz="2000" i="1" dirty="0">
                <a:latin typeface="Calibri" panose="020F0502020204030204" pitchFamily="34" charset="0"/>
                <a:cs typeface="Calibri" panose="020F0502020204030204" pitchFamily="34" charset="0"/>
              </a:rPr>
              <a:t>Byrne &amp; O'Gorman</a:t>
            </a:r>
            <a:r>
              <a:rPr lang="en-US" sz="2000" dirty="0">
                <a:latin typeface="Calibri" panose="020F0502020204030204" pitchFamily="34" charset="0"/>
                <a:cs typeface="Calibri" panose="020F0502020204030204" pitchFamily="34" charset="0"/>
              </a:rPr>
              <a:t>, 2015)</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GPM has improved our understanding of latent heat release, including partition between convective vs. stratiform rainfall impacting how energy is vertically distributed (</a:t>
            </a:r>
            <a:r>
              <a:rPr lang="en-US" sz="2000" i="1" dirty="0" err="1">
                <a:latin typeface="Calibri" panose="020F0502020204030204" pitchFamily="34" charset="0"/>
                <a:cs typeface="Calibri" panose="020F0502020204030204" pitchFamily="34" charset="0"/>
              </a:rPr>
              <a:t>Skofronick</a:t>
            </a:r>
            <a:r>
              <a:rPr lang="en-US" sz="2000" dirty="0">
                <a:latin typeface="Calibri" panose="020F0502020204030204" pitchFamily="34" charset="0"/>
                <a:cs typeface="Calibri" panose="020F0502020204030204" pitchFamily="34" charset="0"/>
              </a:rPr>
              <a:t>-</a:t>
            </a:r>
            <a:r>
              <a:rPr lang="en-US" sz="2000" i="1" dirty="0">
                <a:latin typeface="Calibri" panose="020F0502020204030204" pitchFamily="34" charset="0"/>
                <a:cs typeface="Calibri" panose="020F0502020204030204" pitchFamily="34" charset="0"/>
              </a:rPr>
              <a:t>Jackson et al.</a:t>
            </a:r>
            <a:r>
              <a:rPr lang="en-US" sz="2000" dirty="0">
                <a:latin typeface="Calibri" panose="020F0502020204030204" pitchFamily="34" charset="0"/>
                <a:cs typeface="Calibri" panose="020F0502020204030204" pitchFamily="34" charset="0"/>
              </a:rPr>
              <a:t>, 2018)</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Atmospheric rivers account for disproportionate fraction of poleward moisture and latent heat transport </a:t>
            </a:r>
            <a:r>
              <a:rPr lang="en-US" sz="2000" i="1" dirty="0">
                <a:latin typeface="Calibri" panose="020F0502020204030204" pitchFamily="34" charset="0"/>
                <a:cs typeface="Calibri" panose="020F0502020204030204" pitchFamily="34" charset="0"/>
              </a:rPr>
              <a:t>(Gimeno et al.</a:t>
            </a:r>
            <a:r>
              <a:rPr lang="en-US" sz="2000" dirty="0">
                <a:latin typeface="Calibri" panose="020F0502020204030204" pitchFamily="34" charset="0"/>
                <a:cs typeface="Calibri" panose="020F0502020204030204" pitchFamily="34" charset="0"/>
              </a:rPr>
              <a:t>, 2014)</a:t>
            </a:r>
          </a:p>
        </p:txBody>
      </p:sp>
      <p:pic>
        <p:nvPicPr>
          <p:cNvPr id="6" name="Picture 5" descr="A close-up of a wave&#10;&#10;AI-generated content may be incorrect.">
            <a:extLst>
              <a:ext uri="{FF2B5EF4-FFF2-40B4-BE49-F238E27FC236}">
                <a16:creationId xmlns:a16="http://schemas.microsoft.com/office/drawing/2014/main" id="{CB2C7121-A289-EC55-1A11-063F060C2F73}"/>
              </a:ext>
            </a:extLst>
          </p:cNvPr>
          <p:cNvPicPr>
            <a:picLocks noChangeAspect="1"/>
          </p:cNvPicPr>
          <p:nvPr/>
        </p:nvPicPr>
        <p:blipFill>
          <a:blip r:embed="rId3"/>
          <a:stretch>
            <a:fillRect/>
          </a:stretch>
        </p:blipFill>
        <p:spPr>
          <a:xfrm>
            <a:off x="7112000" y="1361991"/>
            <a:ext cx="4895018" cy="2447509"/>
          </a:xfrm>
          <a:prstGeom prst="rect">
            <a:avLst/>
          </a:prstGeom>
        </p:spPr>
      </p:pic>
      <p:pic>
        <p:nvPicPr>
          <p:cNvPr id="9" name="Picture 8" descr="Timeline&#10;&#10;AI-generated content may be incorrect.">
            <a:extLst>
              <a:ext uri="{FF2B5EF4-FFF2-40B4-BE49-F238E27FC236}">
                <a16:creationId xmlns:a16="http://schemas.microsoft.com/office/drawing/2014/main" id="{1774FDAA-6782-5345-B44A-B88602A47B39}"/>
              </a:ext>
            </a:extLst>
          </p:cNvPr>
          <p:cNvPicPr>
            <a:picLocks noChangeAspect="1"/>
          </p:cNvPicPr>
          <p:nvPr/>
        </p:nvPicPr>
        <p:blipFill>
          <a:blip r:embed="rId4"/>
          <a:stretch>
            <a:fillRect/>
          </a:stretch>
        </p:blipFill>
        <p:spPr>
          <a:xfrm>
            <a:off x="6960885" y="317659"/>
            <a:ext cx="5046133" cy="1283555"/>
          </a:xfrm>
          <a:prstGeom prst="rect">
            <a:avLst/>
          </a:prstGeom>
        </p:spPr>
      </p:pic>
      <p:sp>
        <p:nvSpPr>
          <p:cNvPr id="10" name="TextBox 9">
            <a:extLst>
              <a:ext uri="{FF2B5EF4-FFF2-40B4-BE49-F238E27FC236}">
                <a16:creationId xmlns:a16="http://schemas.microsoft.com/office/drawing/2014/main" id="{D285F51F-7A2D-DA0F-6BB2-C8C382961D60}"/>
              </a:ext>
            </a:extLst>
          </p:cNvPr>
          <p:cNvSpPr txBox="1"/>
          <p:nvPr/>
        </p:nvSpPr>
        <p:spPr>
          <a:xfrm>
            <a:off x="10417808" y="3506800"/>
            <a:ext cx="2156178" cy="369332"/>
          </a:xfrm>
          <a:prstGeom prst="rect">
            <a:avLst/>
          </a:prstGeom>
          <a:noFill/>
        </p:spPr>
        <p:txBody>
          <a:bodyPr wrap="square" rtlCol="0">
            <a:spAutoFit/>
          </a:bodyPr>
          <a:lstStyle/>
          <a:p>
            <a:r>
              <a:rPr lang="en-US" i="1" dirty="0">
                <a:solidFill>
                  <a:schemeClr val="bg1"/>
                </a:solidFill>
                <a:latin typeface="Calibri" panose="020F0502020204030204" pitchFamily="34" charset="0"/>
                <a:cs typeface="Calibri" panose="020F0502020204030204" pitchFamily="34" charset="0"/>
              </a:rPr>
              <a:t>NASA GSFC SVS</a:t>
            </a:r>
          </a:p>
        </p:txBody>
      </p:sp>
    </p:spTree>
    <p:extLst>
      <p:ext uri="{BB962C8B-B14F-4D97-AF65-F5344CB8AC3E}">
        <p14:creationId xmlns:p14="http://schemas.microsoft.com/office/powerpoint/2010/main" val="38644655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46B08-483C-43CB-25DE-7B8A951CA5E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7792DEF-A8FD-7DDE-238C-D3758703B8D2}"/>
              </a:ext>
            </a:extLst>
          </p:cNvPr>
          <p:cNvSpPr>
            <a:spLocks noGrp="1"/>
          </p:cNvSpPr>
          <p:nvPr>
            <p:ph type="body" sz="quarter" idx="12"/>
          </p:nvPr>
        </p:nvSpPr>
        <p:spPr/>
        <p:txBody>
          <a:bodyPr/>
          <a:lstStyle/>
          <a:p>
            <a:r>
              <a:rPr lang="en-US" dirty="0"/>
              <a:t>Advances Since 2014</a:t>
            </a:r>
          </a:p>
        </p:txBody>
      </p:sp>
      <p:sp>
        <p:nvSpPr>
          <p:cNvPr id="4" name="Text Placeholder 3">
            <a:extLst>
              <a:ext uri="{FF2B5EF4-FFF2-40B4-BE49-F238E27FC236}">
                <a16:creationId xmlns:a16="http://schemas.microsoft.com/office/drawing/2014/main" id="{A6CD6B10-578F-2367-9504-00FEAEE7D330}"/>
              </a:ext>
            </a:extLst>
          </p:cNvPr>
          <p:cNvSpPr>
            <a:spLocks noGrp="1"/>
          </p:cNvSpPr>
          <p:nvPr>
            <p:ph type="body" sz="quarter" idx="26"/>
          </p:nvPr>
        </p:nvSpPr>
        <p:spPr>
          <a:xfrm>
            <a:off x="801756" y="346642"/>
            <a:ext cx="6874690" cy="331304"/>
          </a:xfrm>
        </p:spPr>
        <p:txBody>
          <a:bodyPr/>
          <a:lstStyle/>
          <a:p>
            <a:r>
              <a:rPr lang="en-US" dirty="0"/>
              <a:t>Priority 7 &amp; 8: Circulation-Energy Budget Interactions &amp; Regional Impacts</a:t>
            </a:r>
          </a:p>
        </p:txBody>
      </p:sp>
      <p:sp>
        <p:nvSpPr>
          <p:cNvPr id="5" name="TextBox 4">
            <a:extLst>
              <a:ext uri="{FF2B5EF4-FFF2-40B4-BE49-F238E27FC236}">
                <a16:creationId xmlns:a16="http://schemas.microsoft.com/office/drawing/2014/main" id="{13AF1278-A687-9997-0373-17C7B36377AF}"/>
              </a:ext>
            </a:extLst>
          </p:cNvPr>
          <p:cNvSpPr txBox="1"/>
          <p:nvPr/>
        </p:nvSpPr>
        <p:spPr>
          <a:xfrm>
            <a:off x="696103" y="1101954"/>
            <a:ext cx="6178830" cy="1107996"/>
          </a:xfrm>
          <a:prstGeom prst="rect">
            <a:avLst/>
          </a:prstGeom>
          <a:noFill/>
        </p:spPr>
        <p:txBody>
          <a:bodyPr wrap="square" rtlCol="0">
            <a:spAutoFit/>
          </a:bodyPr>
          <a:lstStyle/>
          <a:p>
            <a:r>
              <a:rPr lang="en-US" sz="2200" b="1" dirty="0">
                <a:latin typeface="Calibri" panose="020F0502020204030204" pitchFamily="34" charset="0"/>
                <a:cs typeface="Calibri" panose="020F0502020204030204" pitchFamily="34" charset="0"/>
              </a:rPr>
              <a:t>2014: Where We Were</a:t>
            </a:r>
            <a:r>
              <a:rPr lang="en-US" sz="2200"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Focus was on global means and polar region impact</a:t>
            </a:r>
          </a:p>
        </p:txBody>
      </p:sp>
      <p:pic>
        <p:nvPicPr>
          <p:cNvPr id="6" name="Picture 5" descr="A picture containing text&#10;&#10;AI-generated content may be incorrect.">
            <a:extLst>
              <a:ext uri="{FF2B5EF4-FFF2-40B4-BE49-F238E27FC236}">
                <a16:creationId xmlns:a16="http://schemas.microsoft.com/office/drawing/2014/main" id="{2A04C81C-DD90-91F7-4453-E0C6ABC13674}"/>
              </a:ext>
            </a:extLst>
          </p:cNvPr>
          <p:cNvPicPr>
            <a:picLocks noChangeAspect="1"/>
          </p:cNvPicPr>
          <p:nvPr/>
        </p:nvPicPr>
        <p:blipFill>
          <a:blip r:embed="rId3"/>
          <a:stretch>
            <a:fillRect/>
          </a:stretch>
        </p:blipFill>
        <p:spPr>
          <a:xfrm>
            <a:off x="7416799" y="636472"/>
            <a:ext cx="4500739" cy="3491027"/>
          </a:xfrm>
          <a:prstGeom prst="rect">
            <a:avLst/>
          </a:prstGeom>
        </p:spPr>
      </p:pic>
      <p:sp useBgFill="1">
        <p:nvSpPr>
          <p:cNvPr id="8" name="TextBox 7">
            <a:extLst>
              <a:ext uri="{FF2B5EF4-FFF2-40B4-BE49-F238E27FC236}">
                <a16:creationId xmlns:a16="http://schemas.microsoft.com/office/drawing/2014/main" id="{844C1A0E-5F25-24CD-5A1C-8D2D5414899C}"/>
              </a:ext>
            </a:extLst>
          </p:cNvPr>
          <p:cNvSpPr txBox="1"/>
          <p:nvPr/>
        </p:nvSpPr>
        <p:spPr>
          <a:xfrm>
            <a:off x="6775742" y="1610150"/>
            <a:ext cx="900704" cy="369332"/>
          </a:xfrm>
          <a:prstGeom prst="rect">
            <a:avLst/>
          </a:prstGeom>
        </p:spPr>
        <p:txBody>
          <a:bodyPr wrap="square" rtlCol="0">
            <a:spAutoFit/>
          </a:bodyPr>
          <a:lstStyle/>
          <a:p>
            <a:pPr algn="ctr"/>
            <a:r>
              <a:rPr lang="en-US" dirty="0">
                <a:latin typeface="Calibri" panose="020F0502020204030204" pitchFamily="34" charset="0"/>
                <a:cs typeface="Calibri" panose="020F0502020204030204" pitchFamily="34" charset="0"/>
              </a:rPr>
              <a:t>Hadley</a:t>
            </a:r>
          </a:p>
        </p:txBody>
      </p:sp>
      <p:sp useBgFill="1">
        <p:nvSpPr>
          <p:cNvPr id="9" name="TextBox 8">
            <a:extLst>
              <a:ext uri="{FF2B5EF4-FFF2-40B4-BE49-F238E27FC236}">
                <a16:creationId xmlns:a16="http://schemas.microsoft.com/office/drawing/2014/main" id="{93EDB743-DC3E-51C7-A323-A495B9C26F2A}"/>
              </a:ext>
            </a:extLst>
          </p:cNvPr>
          <p:cNvSpPr txBox="1"/>
          <p:nvPr/>
        </p:nvSpPr>
        <p:spPr>
          <a:xfrm>
            <a:off x="7450666" y="911237"/>
            <a:ext cx="900704" cy="369332"/>
          </a:xfrm>
          <a:prstGeom prst="rect">
            <a:avLst/>
          </a:prstGeom>
        </p:spPr>
        <p:txBody>
          <a:bodyPr wrap="square" rtlCol="0">
            <a:spAutoFit/>
          </a:bodyPr>
          <a:lstStyle/>
          <a:p>
            <a:pPr algn="ctr"/>
            <a:r>
              <a:rPr lang="en-US" dirty="0">
                <a:latin typeface="Calibri" panose="020F0502020204030204" pitchFamily="34" charset="0"/>
                <a:cs typeface="Calibri" panose="020F0502020204030204" pitchFamily="34" charset="0"/>
              </a:rPr>
              <a:t>Ferrel</a:t>
            </a:r>
          </a:p>
        </p:txBody>
      </p:sp>
      <p:sp useBgFill="1">
        <p:nvSpPr>
          <p:cNvPr id="10" name="TextBox 9">
            <a:extLst>
              <a:ext uri="{FF2B5EF4-FFF2-40B4-BE49-F238E27FC236}">
                <a16:creationId xmlns:a16="http://schemas.microsoft.com/office/drawing/2014/main" id="{11D2799E-7EC0-493B-56B3-78232F91972D}"/>
              </a:ext>
            </a:extLst>
          </p:cNvPr>
          <p:cNvSpPr txBox="1"/>
          <p:nvPr/>
        </p:nvSpPr>
        <p:spPr>
          <a:xfrm>
            <a:off x="8271151" y="541905"/>
            <a:ext cx="900704" cy="369332"/>
          </a:xfrm>
          <a:prstGeom prst="rect">
            <a:avLst/>
          </a:prstGeom>
        </p:spPr>
        <p:txBody>
          <a:bodyPr wrap="square" rtlCol="0">
            <a:spAutoFit/>
          </a:bodyPr>
          <a:lstStyle/>
          <a:p>
            <a:pPr algn="ctr"/>
            <a:r>
              <a:rPr lang="en-US" dirty="0">
                <a:latin typeface="Calibri" panose="020F0502020204030204" pitchFamily="34" charset="0"/>
                <a:cs typeface="Calibri" panose="020F0502020204030204" pitchFamily="34" charset="0"/>
              </a:rPr>
              <a:t>Polar</a:t>
            </a:r>
          </a:p>
        </p:txBody>
      </p:sp>
      <p:sp>
        <p:nvSpPr>
          <p:cNvPr id="7" name="TextBox 6">
            <a:extLst>
              <a:ext uri="{FF2B5EF4-FFF2-40B4-BE49-F238E27FC236}">
                <a16:creationId xmlns:a16="http://schemas.microsoft.com/office/drawing/2014/main" id="{42A936E3-9E5A-1C0A-E88F-4C01E66830A4}"/>
              </a:ext>
            </a:extLst>
          </p:cNvPr>
          <p:cNvSpPr txBox="1"/>
          <p:nvPr/>
        </p:nvSpPr>
        <p:spPr>
          <a:xfrm>
            <a:off x="696103" y="2627271"/>
            <a:ext cx="7149675" cy="2462213"/>
          </a:xfrm>
          <a:prstGeom prst="rect">
            <a:avLst/>
          </a:prstGeom>
          <a:noFill/>
        </p:spPr>
        <p:txBody>
          <a:bodyPr wrap="square" rtlCol="0">
            <a:spAutoFit/>
          </a:bodyPr>
          <a:lstStyle/>
          <a:p>
            <a:r>
              <a:rPr lang="en-US" sz="2200" b="1" dirty="0">
                <a:latin typeface="Calibri" panose="020F0502020204030204" pitchFamily="34" charset="0"/>
                <a:cs typeface="Calibri" panose="020F0502020204030204" pitchFamily="34" charset="0"/>
              </a:rPr>
              <a:t>Advances</a:t>
            </a:r>
            <a:endParaRPr lang="en-US" sz="2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Pattern Effect: regional SST patterns modulate global radiative feedbacks (e.g. </a:t>
            </a:r>
            <a:r>
              <a:rPr lang="en-US" sz="2200" i="1" dirty="0">
                <a:latin typeface="Calibri" panose="020F0502020204030204" pitchFamily="34" charset="0"/>
                <a:cs typeface="Calibri" panose="020F0502020204030204" pitchFamily="34" charset="0"/>
              </a:rPr>
              <a:t>Andrews et al.</a:t>
            </a:r>
            <a:r>
              <a:rPr lang="en-US" sz="2200" dirty="0">
                <a:latin typeface="Calibri" panose="020F0502020204030204" pitchFamily="34" charset="0"/>
                <a:cs typeface="Calibri" panose="020F0502020204030204" pitchFamily="34" charset="0"/>
              </a:rPr>
              <a:t>, 2022)</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ITCZ/cross-equatorial energy transport framework: hemispheric aerosol indirect effect asymmetries quantitatively linked to ITCZ shifts (</a:t>
            </a:r>
            <a:r>
              <a:rPr lang="en-US" sz="2200" i="1" dirty="0">
                <a:latin typeface="Calibri" panose="020F0502020204030204" pitchFamily="34" charset="0"/>
                <a:cs typeface="Calibri" panose="020F0502020204030204" pitchFamily="34" charset="0"/>
              </a:rPr>
              <a:t>Schneider et al.</a:t>
            </a:r>
            <a:r>
              <a:rPr lang="en-US" sz="2200" dirty="0">
                <a:latin typeface="Calibri" panose="020F0502020204030204" pitchFamily="34" charset="0"/>
                <a:cs typeface="Calibri" panose="020F0502020204030204" pitchFamily="34" charset="0"/>
              </a:rPr>
              <a:t>, 2014; </a:t>
            </a:r>
            <a:r>
              <a:rPr lang="en-US" sz="2200" i="1" dirty="0">
                <a:latin typeface="Calibri" panose="020F0502020204030204" pitchFamily="34" charset="0"/>
                <a:cs typeface="Calibri" panose="020F0502020204030204" pitchFamily="34" charset="0"/>
              </a:rPr>
              <a:t>Chung and Soden</a:t>
            </a:r>
            <a:r>
              <a:rPr lang="en-US" sz="2200" dirty="0">
                <a:latin typeface="Calibri" panose="020F0502020204030204" pitchFamily="34" charset="0"/>
                <a:cs typeface="Calibri" panose="020F0502020204030204" pitchFamily="34" charset="0"/>
              </a:rPr>
              <a:t>, 2017)</a:t>
            </a:r>
            <a:endParaRPr lang="en-US" sz="2200" b="1"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DEE32244-943A-EB0F-7389-13F72C70EE08}"/>
              </a:ext>
            </a:extLst>
          </p:cNvPr>
          <p:cNvSpPr txBox="1"/>
          <p:nvPr/>
        </p:nvSpPr>
        <p:spPr>
          <a:xfrm>
            <a:off x="696103" y="4989636"/>
            <a:ext cx="11115783" cy="1446550"/>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Regionally concentrated aerosol forcing drive remote circulation and energy budget responses (</a:t>
            </a:r>
            <a:r>
              <a:rPr lang="en-US" sz="2200" i="1" dirty="0">
                <a:latin typeface="Calibri" panose="020F0502020204030204" pitchFamily="34" charset="0"/>
                <a:cs typeface="Calibri" panose="020F0502020204030204" pitchFamily="34" charset="0"/>
              </a:rPr>
              <a:t>Shindell et al.</a:t>
            </a:r>
            <a:r>
              <a:rPr lang="en-US" sz="2200" dirty="0">
                <a:latin typeface="Calibri" panose="020F0502020204030204" pitchFamily="34" charset="0"/>
                <a:cs typeface="Calibri" panose="020F0502020204030204" pitchFamily="34" charset="0"/>
              </a:rPr>
              <a:t>, 2015; </a:t>
            </a:r>
            <a:r>
              <a:rPr lang="en-US" sz="2200" i="1" dirty="0">
                <a:latin typeface="Calibri" panose="020F0502020204030204" pitchFamily="34" charset="0"/>
                <a:cs typeface="Calibri" panose="020F0502020204030204" pitchFamily="34" charset="0"/>
              </a:rPr>
              <a:t>Persad et al.</a:t>
            </a:r>
            <a:r>
              <a:rPr lang="en-US" sz="2200" dirty="0">
                <a:latin typeface="Calibri" panose="020F0502020204030204" pitchFamily="34" charset="0"/>
                <a:cs typeface="Calibri" panose="020F0502020204030204" pitchFamily="34" charset="0"/>
              </a:rPr>
              <a:t>, 2018)</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North Atlantic regional energy budget variability linked to AMOC and deep ocean heat uptake patterns (</a:t>
            </a:r>
            <a:r>
              <a:rPr lang="en-US" sz="2200" i="1" dirty="0">
                <a:latin typeface="Calibri" panose="020F0502020204030204" pitchFamily="34" charset="0"/>
                <a:cs typeface="Calibri" panose="020F0502020204030204" pitchFamily="34" charset="0"/>
              </a:rPr>
              <a:t>Robson et al.</a:t>
            </a:r>
            <a:r>
              <a:rPr lang="en-US" sz="2200" dirty="0">
                <a:latin typeface="Calibri" panose="020F0502020204030204" pitchFamily="34" charset="0"/>
                <a:cs typeface="Calibri" panose="020F0502020204030204" pitchFamily="34" charset="0"/>
              </a:rPr>
              <a:t>, 2016; </a:t>
            </a:r>
            <a:r>
              <a:rPr lang="en-US" sz="2200" i="1" dirty="0">
                <a:latin typeface="Calibri" panose="020F0502020204030204" pitchFamily="34" charset="0"/>
                <a:cs typeface="Calibri" panose="020F0502020204030204" pitchFamily="34" charset="0"/>
              </a:rPr>
              <a:t>Trenberth and Fasullo</a:t>
            </a:r>
            <a:r>
              <a:rPr lang="en-US" sz="2200" dirty="0">
                <a:latin typeface="Calibri" panose="020F0502020204030204" pitchFamily="34" charset="0"/>
                <a:cs typeface="Calibri" panose="020F0502020204030204" pitchFamily="34" charset="0"/>
              </a:rPr>
              <a:t>, 2017)</a:t>
            </a:r>
          </a:p>
        </p:txBody>
      </p:sp>
      <p:sp>
        <p:nvSpPr>
          <p:cNvPr id="3" name="TextBox 2">
            <a:extLst>
              <a:ext uri="{FF2B5EF4-FFF2-40B4-BE49-F238E27FC236}">
                <a16:creationId xmlns:a16="http://schemas.microsoft.com/office/drawing/2014/main" id="{5D880EF2-F1AA-4BB9-57F9-9726310C3978}"/>
              </a:ext>
            </a:extLst>
          </p:cNvPr>
          <p:cNvSpPr txBox="1"/>
          <p:nvPr/>
        </p:nvSpPr>
        <p:spPr>
          <a:xfrm>
            <a:off x="11181401" y="3623788"/>
            <a:ext cx="825617" cy="369332"/>
          </a:xfrm>
          <a:prstGeom prst="rect">
            <a:avLst/>
          </a:prstGeom>
          <a:noFill/>
        </p:spPr>
        <p:txBody>
          <a:bodyPr wrap="square" rtlCol="0">
            <a:spAutoFit/>
          </a:bodyPr>
          <a:lstStyle/>
          <a:p>
            <a:r>
              <a:rPr lang="en-US" i="1" dirty="0">
                <a:latin typeface="Calibri" panose="020F0502020204030204" pitchFamily="34" charset="0"/>
                <a:cs typeface="Calibri" panose="020F0502020204030204" pitchFamily="34" charset="0"/>
              </a:rPr>
              <a:t>NOAA</a:t>
            </a:r>
          </a:p>
        </p:txBody>
      </p:sp>
    </p:spTree>
    <p:extLst>
      <p:ext uri="{BB962C8B-B14F-4D97-AF65-F5344CB8AC3E}">
        <p14:creationId xmlns:p14="http://schemas.microsoft.com/office/powerpoint/2010/main" val="33183109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500215-538F-43E2-E971-F0DC76E2BD1C}"/>
              </a:ext>
            </a:extLst>
          </p:cNvPr>
          <p:cNvSpPr>
            <a:spLocks noGrp="1"/>
          </p:cNvSpPr>
          <p:nvPr>
            <p:ph type="body" sz="quarter" idx="12"/>
          </p:nvPr>
        </p:nvSpPr>
        <p:spPr/>
        <p:txBody>
          <a:bodyPr/>
          <a:lstStyle/>
          <a:p>
            <a:r>
              <a:rPr lang="en-US" dirty="0"/>
              <a:t>Advances Since 2014</a:t>
            </a:r>
          </a:p>
        </p:txBody>
      </p:sp>
      <p:sp>
        <p:nvSpPr>
          <p:cNvPr id="3" name="Text Placeholder 2">
            <a:extLst>
              <a:ext uri="{FF2B5EF4-FFF2-40B4-BE49-F238E27FC236}">
                <a16:creationId xmlns:a16="http://schemas.microsoft.com/office/drawing/2014/main" id="{C2285130-7DD5-2AE0-44F3-5B5A43D583B2}"/>
              </a:ext>
            </a:extLst>
          </p:cNvPr>
          <p:cNvSpPr>
            <a:spLocks noGrp="1"/>
          </p:cNvSpPr>
          <p:nvPr>
            <p:ph type="body" sz="quarter" idx="26"/>
          </p:nvPr>
        </p:nvSpPr>
        <p:spPr>
          <a:xfrm>
            <a:off x="801756" y="346642"/>
            <a:ext cx="5198994" cy="331304"/>
          </a:xfrm>
        </p:spPr>
        <p:txBody>
          <a:bodyPr/>
          <a:lstStyle/>
          <a:p>
            <a:r>
              <a:rPr lang="en-US" dirty="0"/>
              <a:t>What comes next?</a:t>
            </a:r>
          </a:p>
        </p:txBody>
      </p:sp>
      <p:sp>
        <p:nvSpPr>
          <p:cNvPr id="4" name="TextBox 3">
            <a:extLst>
              <a:ext uri="{FF2B5EF4-FFF2-40B4-BE49-F238E27FC236}">
                <a16:creationId xmlns:a16="http://schemas.microsoft.com/office/drawing/2014/main" id="{1E309808-BA04-EE11-0B71-10772E55C5FA}"/>
              </a:ext>
            </a:extLst>
          </p:cNvPr>
          <p:cNvSpPr txBox="1"/>
          <p:nvPr/>
        </p:nvSpPr>
        <p:spPr>
          <a:xfrm>
            <a:off x="670316" y="1100682"/>
            <a:ext cx="5461874" cy="4832092"/>
          </a:xfrm>
          <a:prstGeom prst="rect">
            <a:avLst/>
          </a:prstGeom>
          <a:noFill/>
        </p:spPr>
        <p:txBody>
          <a:bodyPr wrap="square" rtlCol="0">
            <a:spAutoFit/>
          </a:bodyPr>
          <a:lstStyle/>
          <a:p>
            <a:r>
              <a:rPr lang="en-US" sz="2200" b="1" dirty="0">
                <a:latin typeface="Calibri" panose="020F0502020204030204" pitchFamily="34" charset="0"/>
                <a:cs typeface="Calibri" panose="020F0502020204030204" pitchFamily="34" charset="0"/>
              </a:rPr>
              <a:t>Some Takeaways </a:t>
            </a: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The conversation has shifted from characterizing the mean state to understanding change, variability, and coupling</a:t>
            </a: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Some areas have seen improvements (e.g. EEI trend, ECS bounds) – is it “enough?”</a:t>
            </a: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New areas of focus have emerged (e.g. pattern effect, regional-global coupling)</a:t>
            </a:r>
            <a:endParaRPr lang="en-US" sz="2200" dirty="0">
              <a:solidFill>
                <a:schemeClr val="accent6"/>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200" dirty="0">
                <a:latin typeface="Calibri" panose="020F0502020204030204" pitchFamily="34" charset="0"/>
                <a:cs typeface="Calibri" panose="020F0502020204030204" pitchFamily="34" charset="0"/>
              </a:rPr>
              <a:t>New tools available and in development are influencing our questions: hyperspectral observations, in situ networks, targeted field campaigns </a:t>
            </a:r>
            <a:r>
              <a:rPr lang="en-US" sz="2200" dirty="0" err="1">
                <a:latin typeface="Calibri" panose="020F0502020204030204" pitchFamily="34" charset="0"/>
                <a:cs typeface="Calibri" panose="020F0502020204030204" pitchFamily="34" charset="0"/>
              </a:rPr>
              <a:t>etc</a:t>
            </a:r>
            <a:r>
              <a:rPr lang="en-US" sz="2200" dirty="0">
                <a:latin typeface="Calibri" panose="020F0502020204030204" pitchFamily="34" charset="0"/>
                <a:cs typeface="Calibri" panose="020F0502020204030204" pitchFamily="34" charset="0"/>
              </a:rPr>
              <a:t> – </a:t>
            </a:r>
            <a:r>
              <a:rPr lang="en-US" sz="2200" i="1" dirty="0">
                <a:latin typeface="Calibri" panose="020F0502020204030204" pitchFamily="34" charset="0"/>
                <a:cs typeface="Calibri" panose="020F0502020204030204" pitchFamily="34" charset="0"/>
              </a:rPr>
              <a:t>combining </a:t>
            </a:r>
            <a:r>
              <a:rPr lang="en-US" sz="2200" dirty="0">
                <a:latin typeface="Calibri" panose="020F0502020204030204" pitchFamily="34" charset="0"/>
                <a:cs typeface="Calibri" panose="020F0502020204030204" pitchFamily="34" charset="0"/>
              </a:rPr>
              <a:t>tools has been key</a:t>
            </a:r>
          </a:p>
        </p:txBody>
      </p:sp>
      <p:sp>
        <p:nvSpPr>
          <p:cNvPr id="9" name="TextBox 8">
            <a:extLst>
              <a:ext uri="{FF2B5EF4-FFF2-40B4-BE49-F238E27FC236}">
                <a16:creationId xmlns:a16="http://schemas.microsoft.com/office/drawing/2014/main" id="{D1A89F80-E2E2-0433-478D-08BBC050E5C4}"/>
              </a:ext>
            </a:extLst>
          </p:cNvPr>
          <p:cNvSpPr txBox="1"/>
          <p:nvPr/>
        </p:nvSpPr>
        <p:spPr>
          <a:xfrm>
            <a:off x="6380572" y="1100682"/>
            <a:ext cx="5281109" cy="3139321"/>
          </a:xfrm>
          <a:prstGeom prst="rect">
            <a:avLst/>
          </a:prstGeom>
          <a:noFill/>
        </p:spPr>
        <p:txBody>
          <a:bodyPr wrap="square" rtlCol="0">
            <a:spAutoFit/>
          </a:bodyPr>
          <a:lstStyle/>
          <a:p>
            <a:r>
              <a:rPr lang="en-US" sz="2200" b="1" dirty="0">
                <a:latin typeface="Calibri" panose="020F0502020204030204" pitchFamily="34" charset="0"/>
                <a:cs typeface="Calibri" panose="020F0502020204030204" pitchFamily="34" charset="0"/>
              </a:rPr>
              <a:t>Implications for Our Priorities</a:t>
            </a:r>
            <a:endParaRPr lang="en-US" sz="22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These advances (and others) identify where the science is mature enough to make precise, answerable questions</a:t>
            </a: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They also reveal new gaps that 2014 didn't anticipate and thus new priority targets!</a:t>
            </a:r>
          </a:p>
          <a:p>
            <a:pPr marL="342900" indent="-342900">
              <a:buFont typeface="Arial" panose="020B0604020202020204" pitchFamily="34" charset="0"/>
              <a:buChar char="•"/>
            </a:pPr>
            <a:r>
              <a:rPr lang="en-US" sz="2200" dirty="0">
                <a:latin typeface="Calibri" panose="020F0502020204030204" pitchFamily="34" charset="0"/>
                <a:cs typeface="Calibri" panose="020F0502020204030204" pitchFamily="34" charset="0"/>
              </a:rPr>
              <a:t>Next Up? Translating this into actionable science priorities &amp; quantified objectives</a:t>
            </a:r>
          </a:p>
        </p:txBody>
      </p:sp>
      <p:pic>
        <p:nvPicPr>
          <p:cNvPr id="10" name="Picture 9" descr="Qr code&#10;&#10;AI-generated content may be incorrect.">
            <a:extLst>
              <a:ext uri="{FF2B5EF4-FFF2-40B4-BE49-F238E27FC236}">
                <a16:creationId xmlns:a16="http://schemas.microsoft.com/office/drawing/2014/main" id="{77EE0860-56AE-38DB-4B55-AA4C924AD9E0}"/>
              </a:ext>
            </a:extLst>
          </p:cNvPr>
          <p:cNvPicPr>
            <a:picLocks noChangeAspect="1"/>
          </p:cNvPicPr>
          <p:nvPr/>
        </p:nvPicPr>
        <p:blipFill>
          <a:blip r:embed="rId3"/>
          <a:stretch>
            <a:fillRect/>
          </a:stretch>
        </p:blipFill>
        <p:spPr>
          <a:xfrm>
            <a:off x="6380572" y="4298305"/>
            <a:ext cx="1905000" cy="1905000"/>
          </a:xfrm>
          <a:prstGeom prst="rect">
            <a:avLst/>
          </a:prstGeom>
        </p:spPr>
      </p:pic>
      <p:sp>
        <p:nvSpPr>
          <p:cNvPr id="11" name="TextBox 10">
            <a:extLst>
              <a:ext uri="{FF2B5EF4-FFF2-40B4-BE49-F238E27FC236}">
                <a16:creationId xmlns:a16="http://schemas.microsoft.com/office/drawing/2014/main" id="{6FC1381C-6465-4BC5-3001-E622D9D77EDF}"/>
              </a:ext>
            </a:extLst>
          </p:cNvPr>
          <p:cNvSpPr txBox="1"/>
          <p:nvPr/>
        </p:nvSpPr>
        <p:spPr>
          <a:xfrm>
            <a:off x="8285572" y="4650640"/>
            <a:ext cx="3376109" cy="923330"/>
          </a:xfrm>
          <a:prstGeom prst="rect">
            <a:avLst/>
          </a:prstGeom>
          <a:noFill/>
        </p:spPr>
        <p:txBody>
          <a:bodyPr wrap="square" rtlCol="0">
            <a:spAutoFit/>
          </a:bodyPr>
          <a:lstStyle/>
          <a:p>
            <a:r>
              <a:rPr lang="en-US" dirty="0"/>
              <a:t>Please share your ERB-related feedback/inputs on our </a:t>
            </a:r>
            <a:r>
              <a:rPr lang="en-US" dirty="0" err="1"/>
              <a:t>board.net</a:t>
            </a:r>
            <a:r>
              <a:rPr lang="en-US" dirty="0"/>
              <a:t> collaborative area!</a:t>
            </a:r>
          </a:p>
        </p:txBody>
      </p:sp>
      <p:sp>
        <p:nvSpPr>
          <p:cNvPr id="5" name="TextBox 4">
            <a:extLst>
              <a:ext uri="{FF2B5EF4-FFF2-40B4-BE49-F238E27FC236}">
                <a16:creationId xmlns:a16="http://schemas.microsoft.com/office/drawing/2014/main" id="{3238EB5E-30CC-F0C5-65C6-F72C53C92DBA}"/>
              </a:ext>
            </a:extLst>
          </p:cNvPr>
          <p:cNvSpPr txBox="1"/>
          <p:nvPr/>
        </p:nvSpPr>
        <p:spPr>
          <a:xfrm>
            <a:off x="2611713" y="6474815"/>
            <a:ext cx="6968574" cy="369332"/>
          </a:xfrm>
          <a:prstGeom prst="rect">
            <a:avLst/>
          </a:prstGeom>
          <a:noFill/>
        </p:spPr>
        <p:txBody>
          <a:bodyPr wrap="none" rtlCol="0">
            <a:spAutoFit/>
          </a:bodyPr>
          <a:lstStyle/>
          <a:p>
            <a:r>
              <a:rPr lang="en-US" dirty="0"/>
              <a:t>https://</a:t>
            </a:r>
            <a:r>
              <a:rPr lang="en-US" dirty="0" err="1"/>
              <a:t>board.net</a:t>
            </a:r>
            <a:r>
              <a:rPr lang="en-US" dirty="0"/>
              <a:t>/p/</a:t>
            </a:r>
            <a:r>
              <a:rPr lang="en-US" dirty="0" err="1"/>
              <a:t>Radiation_Balance_Atmospheres_Investigators</a:t>
            </a:r>
            <a:endParaRPr lang="en-US" dirty="0"/>
          </a:p>
        </p:txBody>
      </p:sp>
    </p:spTree>
    <p:extLst>
      <p:ext uri="{BB962C8B-B14F-4D97-AF65-F5344CB8AC3E}">
        <p14:creationId xmlns:p14="http://schemas.microsoft.com/office/powerpoint/2010/main" val="1164373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97B2C8-B1D4-1806-E82A-8C826868297E}"/>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0B48DE8-5916-3252-90C8-A7B5D854ADB0}"/>
              </a:ext>
            </a:extLst>
          </p:cNvPr>
          <p:cNvSpPr>
            <a:spLocks noGrp="1"/>
          </p:cNvSpPr>
          <p:nvPr>
            <p:ph type="body" sz="quarter" idx="12"/>
          </p:nvPr>
        </p:nvSpPr>
        <p:spPr/>
        <p:txBody>
          <a:bodyPr/>
          <a:lstStyle/>
          <a:p>
            <a:endParaRPr lang="en-US" dirty="0"/>
          </a:p>
        </p:txBody>
      </p:sp>
      <p:sp>
        <p:nvSpPr>
          <p:cNvPr id="4" name="Text Placeholder 3">
            <a:extLst>
              <a:ext uri="{FF2B5EF4-FFF2-40B4-BE49-F238E27FC236}">
                <a16:creationId xmlns:a16="http://schemas.microsoft.com/office/drawing/2014/main" id="{F6D44CA5-DAFD-B271-E571-F517B38DF7BE}"/>
              </a:ext>
            </a:extLst>
          </p:cNvPr>
          <p:cNvSpPr>
            <a:spLocks noGrp="1"/>
          </p:cNvSpPr>
          <p:nvPr>
            <p:ph type="body" sz="quarter" idx="27"/>
          </p:nvPr>
        </p:nvSpPr>
        <p:spPr/>
        <p:txBody>
          <a:bodyPr/>
          <a:lstStyle/>
          <a:p>
            <a:endParaRPr lang="en-US" dirty="0"/>
          </a:p>
        </p:txBody>
      </p:sp>
      <p:sp>
        <p:nvSpPr>
          <p:cNvPr id="2" name="Title 1">
            <a:extLst>
              <a:ext uri="{FF2B5EF4-FFF2-40B4-BE49-F238E27FC236}">
                <a16:creationId xmlns:a16="http://schemas.microsoft.com/office/drawing/2014/main" id="{5BFC3DFF-B35C-6C13-DC4D-F0E9F344DD93}"/>
              </a:ext>
            </a:extLst>
          </p:cNvPr>
          <p:cNvSpPr>
            <a:spLocks noGrp="1"/>
          </p:cNvSpPr>
          <p:nvPr>
            <p:ph type="ctrTitle" idx="4294967295"/>
          </p:nvPr>
        </p:nvSpPr>
        <p:spPr>
          <a:xfrm>
            <a:off x="955342" y="1190602"/>
            <a:ext cx="9712657" cy="2387600"/>
          </a:xfrm>
        </p:spPr>
        <p:txBody>
          <a:bodyPr>
            <a:normAutofit/>
          </a:bodyPr>
          <a:lstStyle/>
          <a:p>
            <a:r>
              <a:rPr lang="en-US" dirty="0"/>
              <a:t>Radiative Balance of the Earth System</a:t>
            </a:r>
            <a:br>
              <a:rPr lang="en-US" dirty="0"/>
            </a:br>
            <a:r>
              <a:rPr lang="en-US" sz="3200" dirty="0"/>
              <a:t>Science Priorities, Objectives, and Questions</a:t>
            </a:r>
          </a:p>
        </p:txBody>
      </p:sp>
      <p:sp>
        <p:nvSpPr>
          <p:cNvPr id="7" name="TextBox 6">
            <a:extLst>
              <a:ext uri="{FF2B5EF4-FFF2-40B4-BE49-F238E27FC236}">
                <a16:creationId xmlns:a16="http://schemas.microsoft.com/office/drawing/2014/main" id="{66561DDA-8BA1-1EB3-201C-74283C128250}"/>
              </a:ext>
            </a:extLst>
          </p:cNvPr>
          <p:cNvSpPr txBox="1"/>
          <p:nvPr/>
        </p:nvSpPr>
        <p:spPr>
          <a:xfrm>
            <a:off x="2599366" y="3914078"/>
            <a:ext cx="4797595" cy="369332"/>
          </a:xfrm>
          <a:prstGeom prst="rect">
            <a:avLst/>
          </a:prstGeom>
          <a:noFill/>
        </p:spPr>
        <p:txBody>
          <a:bodyPr wrap="none" rtlCol="0">
            <a:spAutoFit/>
          </a:bodyPr>
          <a:lstStyle/>
          <a:p>
            <a:r>
              <a:rPr lang="en-US" dirty="0"/>
              <a:t>Patrick Taylor, Maria </a:t>
            </a:r>
            <a:r>
              <a:rPr lang="en-US" dirty="0" err="1"/>
              <a:t>Hakuba</a:t>
            </a:r>
            <a:r>
              <a:rPr lang="en-US" dirty="0"/>
              <a:t>, Yolanda Shea </a:t>
            </a:r>
          </a:p>
        </p:txBody>
      </p:sp>
    </p:spTree>
    <p:extLst>
      <p:ext uri="{BB962C8B-B14F-4D97-AF65-F5344CB8AC3E}">
        <p14:creationId xmlns:p14="http://schemas.microsoft.com/office/powerpoint/2010/main" val="16059314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BC2978-BFB1-B967-6EAC-C29CFD39B871}"/>
              </a:ext>
            </a:extLst>
          </p:cNvPr>
          <p:cNvSpPr>
            <a:spLocks noGrp="1"/>
          </p:cNvSpPr>
          <p:nvPr>
            <p:ph type="body" sz="quarter" idx="12"/>
          </p:nvPr>
        </p:nvSpPr>
        <p:spPr/>
        <p:txBody>
          <a:bodyPr/>
          <a:lstStyle/>
          <a:p>
            <a:endParaRPr lang="en-US" dirty="0"/>
          </a:p>
        </p:txBody>
      </p:sp>
      <p:sp>
        <p:nvSpPr>
          <p:cNvPr id="3" name="Text Placeholder 2">
            <a:extLst>
              <a:ext uri="{FF2B5EF4-FFF2-40B4-BE49-F238E27FC236}">
                <a16:creationId xmlns:a16="http://schemas.microsoft.com/office/drawing/2014/main" id="{A80E0C46-7722-BD0C-4DFE-B5CF91210DF6}"/>
              </a:ext>
            </a:extLst>
          </p:cNvPr>
          <p:cNvSpPr>
            <a:spLocks noGrp="1"/>
          </p:cNvSpPr>
          <p:nvPr>
            <p:ph type="body" sz="quarter" idx="27"/>
          </p:nvPr>
        </p:nvSpPr>
        <p:spPr>
          <a:xfrm>
            <a:off x="760895" y="441477"/>
            <a:ext cx="8363227" cy="500632"/>
          </a:xfrm>
        </p:spPr>
        <p:txBody>
          <a:bodyPr/>
          <a:lstStyle/>
          <a:p>
            <a:r>
              <a:rPr lang="en-US" sz="2800" b="1" dirty="0">
                <a:latin typeface="Arial" panose="020B0604020202020204" pitchFamily="34" charset="0"/>
                <a:cs typeface="Arial" panose="020B0604020202020204" pitchFamily="34" charset="0"/>
              </a:rPr>
              <a:t>NASA Earth Science Guiding Question:</a:t>
            </a:r>
          </a:p>
          <a:p>
            <a:endParaRPr lang="en-US" dirty="0"/>
          </a:p>
        </p:txBody>
      </p:sp>
      <p:sp>
        <p:nvSpPr>
          <p:cNvPr id="7" name="TextBox 6">
            <a:extLst>
              <a:ext uri="{FF2B5EF4-FFF2-40B4-BE49-F238E27FC236}">
                <a16:creationId xmlns:a16="http://schemas.microsoft.com/office/drawing/2014/main" id="{2018FA91-EFA0-39CB-581C-B04C037F1E3A}"/>
              </a:ext>
            </a:extLst>
          </p:cNvPr>
          <p:cNvSpPr txBox="1"/>
          <p:nvPr/>
        </p:nvSpPr>
        <p:spPr>
          <a:xfrm>
            <a:off x="914400" y="2036306"/>
            <a:ext cx="10363200" cy="1938992"/>
          </a:xfrm>
          <a:prstGeom prst="rect">
            <a:avLst/>
          </a:prstGeom>
          <a:noFill/>
        </p:spPr>
        <p:txBody>
          <a:bodyPr wrap="square" rtlCol="0">
            <a:spAutoFit/>
          </a:bodyPr>
          <a:lstStyle/>
          <a:p>
            <a:pPr algn="ctr"/>
            <a:r>
              <a:rPr lang="en-US" sz="4000" dirty="0">
                <a:solidFill>
                  <a:schemeClr val="accent1"/>
                </a:solidFill>
                <a:latin typeface="Arial" panose="020B0604020202020204" pitchFamily="34" charset="0"/>
                <a:cs typeface="Arial" panose="020B0604020202020204" pitchFamily="34" charset="0"/>
              </a:rPr>
              <a:t>How is Earth's climate changing, and how do natural and human-caused changes affect our planet?</a:t>
            </a:r>
          </a:p>
        </p:txBody>
      </p:sp>
    </p:spTree>
    <p:extLst>
      <p:ext uri="{BB962C8B-B14F-4D97-AF65-F5344CB8AC3E}">
        <p14:creationId xmlns:p14="http://schemas.microsoft.com/office/powerpoint/2010/main" val="1872152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5FFC0-2BDD-3C08-54F2-DF4431FD9EA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D4700D9-FF0B-8555-BC77-46603205A754}"/>
              </a:ext>
            </a:extLst>
          </p:cNvPr>
          <p:cNvSpPr>
            <a:spLocks noGrp="1"/>
          </p:cNvSpPr>
          <p:nvPr>
            <p:ph type="body" sz="quarter" idx="12"/>
          </p:nvPr>
        </p:nvSpPr>
        <p:spPr/>
        <p:txBody>
          <a:bodyPr/>
          <a:lstStyle/>
          <a:p>
            <a:endParaRPr lang="en-US" dirty="0"/>
          </a:p>
        </p:txBody>
      </p:sp>
      <p:sp>
        <p:nvSpPr>
          <p:cNvPr id="3" name="Text Placeholder 2">
            <a:extLst>
              <a:ext uri="{FF2B5EF4-FFF2-40B4-BE49-F238E27FC236}">
                <a16:creationId xmlns:a16="http://schemas.microsoft.com/office/drawing/2014/main" id="{CFC8CDC2-3C1A-6520-E93A-46C5ED2CB6C3}"/>
              </a:ext>
            </a:extLst>
          </p:cNvPr>
          <p:cNvSpPr>
            <a:spLocks noGrp="1"/>
          </p:cNvSpPr>
          <p:nvPr>
            <p:ph type="body" sz="quarter" idx="27"/>
          </p:nvPr>
        </p:nvSpPr>
        <p:spPr>
          <a:xfrm>
            <a:off x="664954" y="177131"/>
            <a:ext cx="10170341" cy="639178"/>
          </a:xfrm>
        </p:spPr>
        <p:txBody>
          <a:bodyPr/>
          <a:lstStyle/>
          <a:p>
            <a:r>
              <a:rPr lang="en-US" sz="2800" b="1" dirty="0">
                <a:latin typeface="Arial" panose="020B0604020202020204" pitchFamily="34" charset="0"/>
                <a:cs typeface="Arial" panose="020B0604020202020204" pitchFamily="34" charset="0"/>
              </a:rPr>
              <a:t>Priority 1: Understanding Earth Energy Imbalance</a:t>
            </a:r>
          </a:p>
        </p:txBody>
      </p:sp>
      <p:sp>
        <p:nvSpPr>
          <p:cNvPr id="4" name="TextBox 3">
            <a:extLst>
              <a:ext uri="{FF2B5EF4-FFF2-40B4-BE49-F238E27FC236}">
                <a16:creationId xmlns:a16="http://schemas.microsoft.com/office/drawing/2014/main" id="{CA52F867-DB94-C0CA-AAB4-C928ABAD69A2}"/>
              </a:ext>
            </a:extLst>
          </p:cNvPr>
          <p:cNvSpPr txBox="1"/>
          <p:nvPr/>
        </p:nvSpPr>
        <p:spPr>
          <a:xfrm>
            <a:off x="664954" y="602998"/>
            <a:ext cx="11303647" cy="646331"/>
          </a:xfrm>
          <a:prstGeom prst="rect">
            <a:avLst/>
          </a:prstGeom>
          <a:noFill/>
        </p:spPr>
        <p:txBody>
          <a:bodyPr wrap="square" rtlCol="0">
            <a:spAutoFit/>
          </a:bodyPr>
          <a:lstStyle/>
          <a:p>
            <a:r>
              <a:rPr lang="en-US" b="1" dirty="0">
                <a:solidFill>
                  <a:schemeClr val="accent1"/>
                </a:solidFill>
              </a:rPr>
              <a:t>Objective: </a:t>
            </a:r>
            <a:r>
              <a:rPr lang="en-US" dirty="0">
                <a:solidFill>
                  <a:schemeClr val="accent1"/>
                </a:solidFill>
              </a:rPr>
              <a:t>Within the next decade, quantitatively articulate the principal drivers of the growing EEI and reconcile the disagreement between observations and climate models. </a:t>
            </a:r>
          </a:p>
        </p:txBody>
      </p:sp>
      <p:grpSp>
        <p:nvGrpSpPr>
          <p:cNvPr id="7" name="Group 6">
            <a:extLst>
              <a:ext uri="{FF2B5EF4-FFF2-40B4-BE49-F238E27FC236}">
                <a16:creationId xmlns:a16="http://schemas.microsoft.com/office/drawing/2014/main" id="{93B475A7-217D-A1F5-FD19-AEB4684F97A8}"/>
              </a:ext>
            </a:extLst>
          </p:cNvPr>
          <p:cNvGrpSpPr/>
          <p:nvPr/>
        </p:nvGrpSpPr>
        <p:grpSpPr>
          <a:xfrm>
            <a:off x="7495309" y="1214169"/>
            <a:ext cx="4497854" cy="3260845"/>
            <a:chOff x="7509164" y="1518973"/>
            <a:chExt cx="4497854" cy="3260845"/>
          </a:xfrm>
        </p:grpSpPr>
        <p:pic>
          <p:nvPicPr>
            <p:cNvPr id="5" name="Main graphic">
              <a:extLst>
                <a:ext uri="{FF2B5EF4-FFF2-40B4-BE49-F238E27FC236}">
                  <a16:creationId xmlns:a16="http://schemas.microsoft.com/office/drawing/2014/main" id="{C3C8C1A7-94A2-7B9E-7DAC-07E47D50D138}"/>
                </a:ext>
              </a:extLst>
            </p:cNvPr>
            <p:cNvPicPr/>
            <p:nvPr/>
          </p:nvPicPr>
          <p:blipFill>
            <a:blip r:embed="rId3"/>
            <a:stretch/>
          </p:blipFill>
          <p:spPr>
            <a:xfrm>
              <a:off x="7509164" y="1518973"/>
              <a:ext cx="4497854" cy="3260845"/>
            </a:xfrm>
            <a:prstGeom prst="rect">
              <a:avLst/>
            </a:prstGeom>
            <a:ln>
              <a:noFill/>
            </a:ln>
          </p:spPr>
        </p:pic>
        <p:sp>
          <p:nvSpPr>
            <p:cNvPr id="6" name="TextBox 5">
              <a:extLst>
                <a:ext uri="{FF2B5EF4-FFF2-40B4-BE49-F238E27FC236}">
                  <a16:creationId xmlns:a16="http://schemas.microsoft.com/office/drawing/2014/main" id="{DF0A8717-58EA-3A7C-33A4-5FDD822DE81E}"/>
                </a:ext>
              </a:extLst>
            </p:cNvPr>
            <p:cNvSpPr txBox="1"/>
            <p:nvPr/>
          </p:nvSpPr>
          <p:spPr>
            <a:xfrm>
              <a:off x="8100118" y="2271582"/>
              <a:ext cx="1973617" cy="307777"/>
            </a:xfrm>
            <a:prstGeom prst="rect">
              <a:avLst/>
            </a:prstGeom>
            <a:noFill/>
          </p:spPr>
          <p:txBody>
            <a:bodyPr wrap="none" rtlCol="0">
              <a:spAutoFit/>
            </a:bodyPr>
            <a:lstStyle/>
            <a:p>
              <a:r>
                <a:rPr lang="en-US" sz="1400" dirty="0">
                  <a:latin typeface="Arial" panose="020B0604020202020204" pitchFamily="34" charset="0"/>
                  <a:cs typeface="Arial" panose="020B0604020202020204" pitchFamily="34" charset="0"/>
                </a:rPr>
                <a:t>Mauritsen et al. (2025)</a:t>
              </a:r>
            </a:p>
          </p:txBody>
        </p:sp>
      </p:grpSp>
      <p:sp>
        <p:nvSpPr>
          <p:cNvPr id="8" name="TextBox 7">
            <a:extLst>
              <a:ext uri="{FF2B5EF4-FFF2-40B4-BE49-F238E27FC236}">
                <a16:creationId xmlns:a16="http://schemas.microsoft.com/office/drawing/2014/main" id="{DFAADABE-8685-5A18-E455-EBDCA263346A}"/>
              </a:ext>
            </a:extLst>
          </p:cNvPr>
          <p:cNvSpPr txBox="1"/>
          <p:nvPr/>
        </p:nvSpPr>
        <p:spPr>
          <a:xfrm>
            <a:off x="664954" y="1249329"/>
            <a:ext cx="6587334" cy="3277820"/>
          </a:xfrm>
          <a:prstGeom prst="rect">
            <a:avLst/>
          </a:prstGeom>
          <a:noFill/>
        </p:spPr>
        <p:txBody>
          <a:bodyPr wrap="square" rtlCol="0">
            <a:spAutoFit/>
          </a:bodyPr>
          <a:lstStyle/>
          <a:p>
            <a:r>
              <a:rPr lang="en-US" sz="2300" b="1" dirty="0">
                <a:solidFill>
                  <a:schemeClr val="accent1"/>
                </a:solidFill>
                <a:latin typeface="Arial" panose="020B0604020202020204" pitchFamily="34" charset="0"/>
                <a:cs typeface="Arial" panose="020B0604020202020204" pitchFamily="34" charset="0"/>
              </a:rPr>
              <a:t>Motivation: </a:t>
            </a:r>
            <a:endParaRPr lang="en-US" sz="2300" dirty="0">
              <a:solidFill>
                <a:schemeClr val="accent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300" dirty="0">
                <a:solidFill>
                  <a:schemeClr val="accent1"/>
                </a:solidFill>
                <a:latin typeface="Arial" panose="020B0604020202020204" pitchFamily="34" charset="0"/>
                <a:cs typeface="Arial" panose="020B0604020202020204" pitchFamily="34" charset="0"/>
              </a:rPr>
              <a:t>Earth’s energy imbalance (EEI) represents the accumulation of energy within the Earth system.</a:t>
            </a:r>
          </a:p>
          <a:p>
            <a:pPr marL="285750" indent="-285750">
              <a:buFont typeface="Arial" panose="020B0604020202020204" pitchFamily="34" charset="0"/>
              <a:buChar char="•"/>
            </a:pPr>
            <a:r>
              <a:rPr lang="en-US" sz="2300" dirty="0">
                <a:solidFill>
                  <a:schemeClr val="accent1"/>
                </a:solidFill>
                <a:latin typeface="Arial" panose="020B0604020202020204" pitchFamily="34" charset="0"/>
                <a:cs typeface="Arial" panose="020B0604020202020204" pitchFamily="34" charset="0"/>
              </a:rPr>
              <a:t>EEI represent the cumulative effects of forcing and feedbacks on the planet that the system has yet to respond to.</a:t>
            </a:r>
          </a:p>
          <a:p>
            <a:pPr marL="285750" indent="-285750">
              <a:buFont typeface="Arial" panose="020B0604020202020204" pitchFamily="34" charset="0"/>
              <a:buChar char="•"/>
            </a:pPr>
            <a:r>
              <a:rPr lang="en-US" sz="2300" dirty="0">
                <a:solidFill>
                  <a:schemeClr val="accent1"/>
                </a:solidFill>
                <a:latin typeface="Arial" panose="020B0604020202020204" pitchFamily="34" charset="0"/>
                <a:cs typeface="Arial" panose="020B0604020202020204" pitchFamily="34" charset="0"/>
              </a:rPr>
              <a:t>Direct ties to Equilibrium Climate Sensitivity and the Transient Climate Response.</a:t>
            </a:r>
          </a:p>
        </p:txBody>
      </p:sp>
      <p:sp>
        <p:nvSpPr>
          <p:cNvPr id="9" name="TextBox 8">
            <a:extLst>
              <a:ext uri="{FF2B5EF4-FFF2-40B4-BE49-F238E27FC236}">
                <a16:creationId xmlns:a16="http://schemas.microsoft.com/office/drawing/2014/main" id="{D6731F4A-2719-5AE7-EB08-73B0630D4D91}"/>
              </a:ext>
            </a:extLst>
          </p:cNvPr>
          <p:cNvSpPr txBox="1"/>
          <p:nvPr/>
        </p:nvSpPr>
        <p:spPr>
          <a:xfrm>
            <a:off x="582869" y="4455432"/>
            <a:ext cx="11424149" cy="2215991"/>
          </a:xfrm>
          <a:prstGeom prst="rect">
            <a:avLst/>
          </a:prstGeom>
          <a:solidFill>
            <a:schemeClr val="bg1">
              <a:alpha val="60000"/>
            </a:schemeClr>
          </a:solidFill>
        </p:spPr>
        <p:txBody>
          <a:bodyPr wrap="square" rtlCol="0">
            <a:spAutoFit/>
          </a:bodyPr>
          <a:lstStyle/>
          <a:p>
            <a:r>
              <a:rPr lang="en-US" sz="2300" b="1" dirty="0">
                <a:solidFill>
                  <a:schemeClr val="accent1"/>
                </a:solidFill>
                <a:latin typeface="Arial" panose="020B0604020202020204" pitchFamily="34" charset="0"/>
                <a:cs typeface="Arial" panose="020B0604020202020204" pitchFamily="34" charset="0"/>
              </a:rPr>
              <a:t>Key Questions: </a:t>
            </a:r>
          </a:p>
          <a:p>
            <a:pPr marL="285750" indent="-285750">
              <a:buFont typeface="Arial" panose="020B0604020202020204" pitchFamily="34" charset="0"/>
              <a:buChar char="•"/>
            </a:pPr>
            <a:r>
              <a:rPr lang="en-US" altLang="en-US" sz="2300" dirty="0">
                <a:solidFill>
                  <a:schemeClr val="accent1"/>
                </a:solidFill>
                <a:latin typeface="Arial" panose="020B0604020202020204" pitchFamily="34" charset="0"/>
                <a:cs typeface="Arial" panose="020B0604020202020204" pitchFamily="34" charset="0"/>
              </a:rPr>
              <a:t>How is Earth’s Energy Imbalance changing on interannual and longer time scales?</a:t>
            </a:r>
          </a:p>
          <a:p>
            <a:pPr marL="285750" indent="-285750">
              <a:buFont typeface="Arial" panose="020B0604020202020204" pitchFamily="34" charset="0"/>
              <a:buChar char="•"/>
            </a:pPr>
            <a:r>
              <a:rPr lang="en-US" altLang="en-US" sz="2300" dirty="0">
                <a:solidFill>
                  <a:schemeClr val="accent1"/>
                </a:solidFill>
                <a:latin typeface="Arial" panose="020B0604020202020204" pitchFamily="34" charset="0"/>
                <a:cs typeface="Arial" panose="020B0604020202020204" pitchFamily="34" charset="0"/>
              </a:rPr>
              <a:t>What factors contribute to the observed fluctuations and trends in EEI? </a:t>
            </a:r>
          </a:p>
          <a:p>
            <a:pPr marL="285750" indent="-285750">
              <a:buFont typeface="Arial" panose="020B0604020202020204" pitchFamily="34" charset="0"/>
              <a:buChar char="•"/>
            </a:pPr>
            <a:r>
              <a:rPr lang="en-US" altLang="en-US" sz="2300" dirty="0">
                <a:solidFill>
                  <a:schemeClr val="accent1"/>
                </a:solidFill>
                <a:latin typeface="Arial" panose="020B0604020202020204" pitchFamily="34" charset="0"/>
                <a:cs typeface="Arial" panose="020B0604020202020204" pitchFamily="34" charset="0"/>
              </a:rPr>
              <a:t>What are the implications for accelerating EEI?</a:t>
            </a:r>
          </a:p>
          <a:p>
            <a:pPr marL="285750" indent="-285750">
              <a:buFont typeface="Arial" panose="020B0604020202020204" pitchFamily="34" charset="0"/>
              <a:buChar char="•"/>
            </a:pPr>
            <a:r>
              <a:rPr lang="en-US" altLang="en-US" sz="2300" dirty="0">
                <a:solidFill>
                  <a:schemeClr val="accent1"/>
                </a:solidFill>
                <a:latin typeface="Arial" panose="020B0604020202020204" pitchFamily="34" charset="0"/>
                <a:cs typeface="Arial" panose="020B0604020202020204" pitchFamily="34" charset="0"/>
              </a:rPr>
              <a:t>Can we disentangle the contributions of forcing, feedback, and natural variability?</a:t>
            </a:r>
          </a:p>
          <a:p>
            <a:pPr marL="285750" indent="-285750">
              <a:buFont typeface="Arial" panose="020B0604020202020204" pitchFamily="34" charset="0"/>
              <a:buChar char="•"/>
            </a:pPr>
            <a:r>
              <a:rPr lang="en-US" altLang="en-US" sz="2300" dirty="0">
                <a:solidFill>
                  <a:schemeClr val="accent1"/>
                </a:solidFill>
                <a:latin typeface="Arial" panose="020B0604020202020204" pitchFamily="34" charset="0"/>
                <a:cs typeface="Arial" panose="020B0604020202020204" pitchFamily="34" charset="0"/>
              </a:rPr>
              <a:t>Why do state-of-the-art climate models struggle to reproduce the observed EEI?</a:t>
            </a:r>
          </a:p>
        </p:txBody>
      </p:sp>
    </p:spTree>
    <p:extLst>
      <p:ext uri="{BB962C8B-B14F-4D97-AF65-F5344CB8AC3E}">
        <p14:creationId xmlns:p14="http://schemas.microsoft.com/office/powerpoint/2010/main" val="38691488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AAD93-9365-46F4-2B4F-09AC8A6E957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07A7B00-53FA-B70D-349D-64A8DB107D2B}"/>
              </a:ext>
            </a:extLst>
          </p:cNvPr>
          <p:cNvSpPr>
            <a:spLocks noGrp="1"/>
          </p:cNvSpPr>
          <p:nvPr>
            <p:ph type="body" sz="quarter" idx="12"/>
          </p:nvPr>
        </p:nvSpPr>
        <p:spPr/>
        <p:txBody>
          <a:bodyPr/>
          <a:lstStyle/>
          <a:p>
            <a:endParaRPr lang="en-US" dirty="0"/>
          </a:p>
        </p:txBody>
      </p:sp>
      <p:sp>
        <p:nvSpPr>
          <p:cNvPr id="3" name="Text Placeholder 2">
            <a:extLst>
              <a:ext uri="{FF2B5EF4-FFF2-40B4-BE49-F238E27FC236}">
                <a16:creationId xmlns:a16="http://schemas.microsoft.com/office/drawing/2014/main" id="{BF6F3765-4B99-15E9-3224-35BDAFDFC3B0}"/>
              </a:ext>
            </a:extLst>
          </p:cNvPr>
          <p:cNvSpPr>
            <a:spLocks noGrp="1"/>
          </p:cNvSpPr>
          <p:nvPr>
            <p:ph type="body" sz="quarter" idx="27"/>
          </p:nvPr>
        </p:nvSpPr>
        <p:spPr>
          <a:xfrm>
            <a:off x="646591" y="136883"/>
            <a:ext cx="11545409" cy="639178"/>
          </a:xfrm>
        </p:spPr>
        <p:txBody>
          <a:bodyPr/>
          <a:lstStyle/>
          <a:p>
            <a:r>
              <a:rPr lang="en-US" b="1" dirty="0">
                <a:latin typeface="Arial" panose="020B0604020202020204" pitchFamily="34" charset="0"/>
                <a:cs typeface="Arial" panose="020B0604020202020204" pitchFamily="34" charset="0"/>
              </a:rPr>
              <a:t>Priority 2: Equilibrium Climate Sensitivity and Transient Climate Response</a:t>
            </a:r>
          </a:p>
        </p:txBody>
      </p:sp>
      <p:sp>
        <p:nvSpPr>
          <p:cNvPr id="4" name="TextBox 3">
            <a:extLst>
              <a:ext uri="{FF2B5EF4-FFF2-40B4-BE49-F238E27FC236}">
                <a16:creationId xmlns:a16="http://schemas.microsoft.com/office/drawing/2014/main" id="{DB7C5A00-D829-63D2-05C9-77517D8321A2}"/>
              </a:ext>
            </a:extLst>
          </p:cNvPr>
          <p:cNvSpPr txBox="1"/>
          <p:nvPr/>
        </p:nvSpPr>
        <p:spPr>
          <a:xfrm>
            <a:off x="665078" y="688359"/>
            <a:ext cx="11303647" cy="646331"/>
          </a:xfrm>
          <a:prstGeom prst="rect">
            <a:avLst/>
          </a:prstGeom>
          <a:noFill/>
        </p:spPr>
        <p:txBody>
          <a:bodyPr wrap="square" rtlCol="0">
            <a:spAutoFit/>
          </a:bodyPr>
          <a:lstStyle/>
          <a:p>
            <a:r>
              <a:rPr lang="en-US" b="1" dirty="0">
                <a:solidFill>
                  <a:schemeClr val="accent1"/>
                </a:solidFill>
              </a:rPr>
              <a:t>Objective: </a:t>
            </a:r>
            <a:r>
              <a:rPr lang="en-US" dirty="0">
                <a:solidFill>
                  <a:schemeClr val="accent1"/>
                </a:solidFill>
              </a:rPr>
              <a:t>Within the next decade, reduce uncertainty in upper bound of ECS by 25% and quantitatively link TCR to ECS to enhance our ability to use observations to constrain the climate response.</a:t>
            </a:r>
          </a:p>
        </p:txBody>
      </p:sp>
      <p:sp>
        <p:nvSpPr>
          <p:cNvPr id="8" name="TextBox 7">
            <a:extLst>
              <a:ext uri="{FF2B5EF4-FFF2-40B4-BE49-F238E27FC236}">
                <a16:creationId xmlns:a16="http://schemas.microsoft.com/office/drawing/2014/main" id="{B7047E6D-C4CD-AD54-3481-6E736743FAE9}"/>
              </a:ext>
            </a:extLst>
          </p:cNvPr>
          <p:cNvSpPr txBox="1"/>
          <p:nvPr/>
        </p:nvSpPr>
        <p:spPr>
          <a:xfrm>
            <a:off x="665078" y="1394350"/>
            <a:ext cx="6460207" cy="2923877"/>
          </a:xfrm>
          <a:prstGeom prst="rect">
            <a:avLst/>
          </a:prstGeom>
          <a:noFill/>
        </p:spPr>
        <p:txBody>
          <a:bodyPr wrap="square" rtlCol="0">
            <a:spAutoFit/>
          </a:bodyPr>
          <a:lstStyle/>
          <a:p>
            <a:r>
              <a:rPr lang="en-US" sz="2300" b="1" dirty="0">
                <a:solidFill>
                  <a:schemeClr val="accent1"/>
                </a:solidFill>
                <a:latin typeface="Arial" panose="020B0604020202020204" pitchFamily="34" charset="0"/>
                <a:cs typeface="Arial" panose="020B0604020202020204" pitchFamily="34" charset="0"/>
              </a:rPr>
              <a:t>Motivation: </a:t>
            </a:r>
            <a:endParaRPr lang="en-US" sz="2300" dirty="0">
              <a:solidFill>
                <a:schemeClr val="accent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300" dirty="0">
                <a:solidFill>
                  <a:schemeClr val="accent1"/>
                </a:solidFill>
                <a:latin typeface="Arial" panose="020B0604020202020204" pitchFamily="34" charset="0"/>
                <a:cs typeface="Arial" panose="020B0604020202020204" pitchFamily="34" charset="0"/>
              </a:rPr>
              <a:t>Global surface air temperature (GSAT) has cascading effects on physical properties (e.g., atmospheric circulation, ice sheet mass balance, global sea level, water cycle, carbon cycle) </a:t>
            </a:r>
          </a:p>
          <a:p>
            <a:pPr marL="285750" indent="-285750">
              <a:buFont typeface="Arial" panose="020B0604020202020204" pitchFamily="34" charset="0"/>
              <a:buChar char="•"/>
            </a:pPr>
            <a:r>
              <a:rPr lang="en-US" sz="2300" dirty="0">
                <a:solidFill>
                  <a:schemeClr val="accent1"/>
                </a:solidFill>
                <a:latin typeface="Arial" panose="020B0604020202020204" pitchFamily="34" charset="0"/>
                <a:cs typeface="Arial" panose="020B0604020202020204" pitchFamily="34" charset="0"/>
              </a:rPr>
              <a:t>GSAT impacts resource availability (water, food, and energy, and water) and health. </a:t>
            </a:r>
          </a:p>
        </p:txBody>
      </p:sp>
      <p:sp>
        <p:nvSpPr>
          <p:cNvPr id="9" name="TextBox 8">
            <a:extLst>
              <a:ext uri="{FF2B5EF4-FFF2-40B4-BE49-F238E27FC236}">
                <a16:creationId xmlns:a16="http://schemas.microsoft.com/office/drawing/2014/main" id="{E5B62133-5E9A-E8E9-52E3-6163FF2CC13C}"/>
              </a:ext>
            </a:extLst>
          </p:cNvPr>
          <p:cNvSpPr txBox="1"/>
          <p:nvPr/>
        </p:nvSpPr>
        <p:spPr>
          <a:xfrm>
            <a:off x="597157" y="4551848"/>
            <a:ext cx="11424149" cy="2215991"/>
          </a:xfrm>
          <a:prstGeom prst="rect">
            <a:avLst/>
          </a:prstGeom>
          <a:solidFill>
            <a:schemeClr val="bg1">
              <a:alpha val="60000"/>
            </a:schemeClr>
          </a:solidFill>
        </p:spPr>
        <p:txBody>
          <a:bodyPr wrap="square" rtlCol="0">
            <a:spAutoFit/>
          </a:bodyPr>
          <a:lstStyle/>
          <a:p>
            <a:r>
              <a:rPr lang="en-US" sz="2300" b="1" dirty="0">
                <a:solidFill>
                  <a:schemeClr val="accent1"/>
                </a:solidFill>
                <a:latin typeface="Arial" panose="020B0604020202020204" pitchFamily="34" charset="0"/>
                <a:cs typeface="Arial" panose="020B0604020202020204" pitchFamily="34" charset="0"/>
              </a:rPr>
              <a:t>Key Questions: </a:t>
            </a:r>
          </a:p>
          <a:p>
            <a:pPr marL="285750" indent="-285750">
              <a:buFont typeface="Arial" panose="020B0604020202020204" pitchFamily="34" charset="0"/>
              <a:buChar char="•"/>
            </a:pPr>
            <a:r>
              <a:rPr lang="en-US" altLang="en-US" sz="2300" dirty="0">
                <a:solidFill>
                  <a:schemeClr val="accent1"/>
                </a:solidFill>
                <a:latin typeface="Arial" panose="020B0604020202020204" pitchFamily="34" charset="0"/>
                <a:cs typeface="Arial" panose="020B0604020202020204" pitchFamily="34" charset="0"/>
              </a:rPr>
              <a:t>What system properties and mechanisms dictate the relationship between TCR and ECS?</a:t>
            </a:r>
          </a:p>
          <a:p>
            <a:pPr marL="285750" indent="-285750">
              <a:buFont typeface="Arial" panose="020B0604020202020204" pitchFamily="34" charset="0"/>
              <a:buChar char="•"/>
            </a:pPr>
            <a:r>
              <a:rPr lang="en-US" altLang="en-US" sz="2300" dirty="0">
                <a:solidFill>
                  <a:schemeClr val="accent1"/>
                </a:solidFill>
                <a:latin typeface="Arial" panose="020B0604020202020204" pitchFamily="34" charset="0"/>
                <a:cs typeface="Arial" panose="020B0604020202020204" pitchFamily="34" charset="0"/>
              </a:rPr>
              <a:t>How can observations be used to constrain TCR and ECS?</a:t>
            </a:r>
          </a:p>
          <a:p>
            <a:pPr marL="285750" indent="-285750">
              <a:buFont typeface="Arial" panose="020B0604020202020204" pitchFamily="34" charset="0"/>
              <a:buChar char="•"/>
            </a:pPr>
            <a:r>
              <a:rPr lang="en-US" altLang="en-US" sz="2300" dirty="0">
                <a:solidFill>
                  <a:schemeClr val="accent1"/>
                </a:solidFill>
                <a:latin typeface="Arial" panose="020B0604020202020204" pitchFamily="34" charset="0"/>
                <a:cs typeface="Arial" panose="020B0604020202020204" pitchFamily="34" charset="0"/>
              </a:rPr>
              <a:t>How are the sources of the uncertainty in ECS and TCR evolving?</a:t>
            </a:r>
          </a:p>
          <a:p>
            <a:pPr marL="285750" indent="-285750">
              <a:buFont typeface="Arial" panose="020B0604020202020204" pitchFamily="34" charset="0"/>
              <a:buChar char="•"/>
            </a:pPr>
            <a:r>
              <a:rPr lang="en-US" altLang="en-US" sz="2300" dirty="0">
                <a:solidFill>
                  <a:schemeClr val="accent1"/>
                </a:solidFill>
                <a:latin typeface="Arial" panose="020B0604020202020204" pitchFamily="34" charset="0"/>
                <a:cs typeface="Arial" panose="020B0604020202020204" pitchFamily="34" charset="0"/>
              </a:rPr>
              <a:t>How do feedback contributions differ for TCR and ECS?</a:t>
            </a:r>
          </a:p>
        </p:txBody>
      </p:sp>
      <p:grpSp>
        <p:nvGrpSpPr>
          <p:cNvPr id="12" name="Group 11">
            <a:extLst>
              <a:ext uri="{FF2B5EF4-FFF2-40B4-BE49-F238E27FC236}">
                <a16:creationId xmlns:a16="http://schemas.microsoft.com/office/drawing/2014/main" id="{7ECBF558-B4B4-0BF1-A7BF-6761AE135086}"/>
              </a:ext>
            </a:extLst>
          </p:cNvPr>
          <p:cNvGrpSpPr/>
          <p:nvPr/>
        </p:nvGrpSpPr>
        <p:grpSpPr>
          <a:xfrm>
            <a:off x="7368430" y="1433936"/>
            <a:ext cx="4638588" cy="3115636"/>
            <a:chOff x="7328790" y="1531555"/>
            <a:chExt cx="4638588" cy="3115636"/>
          </a:xfrm>
        </p:grpSpPr>
        <p:pic>
          <p:nvPicPr>
            <p:cNvPr id="10" name="Picture 9" descr="Chart, bar chart&#10;&#10;AI-generated content may be incorrect.">
              <a:extLst>
                <a:ext uri="{FF2B5EF4-FFF2-40B4-BE49-F238E27FC236}">
                  <a16:creationId xmlns:a16="http://schemas.microsoft.com/office/drawing/2014/main" id="{A8A24191-B57F-4C0C-0618-52A173B6BEE8}"/>
                </a:ext>
              </a:extLst>
            </p:cNvPr>
            <p:cNvPicPr>
              <a:picLocks noChangeAspect="1"/>
            </p:cNvPicPr>
            <p:nvPr/>
          </p:nvPicPr>
          <p:blipFill>
            <a:blip r:embed="rId3"/>
            <a:srcRect l="3519" t="1600" r="9307" b="8005"/>
            <a:stretch>
              <a:fillRect/>
            </a:stretch>
          </p:blipFill>
          <p:spPr>
            <a:xfrm>
              <a:off x="7328790" y="1531555"/>
              <a:ext cx="4638588" cy="3115636"/>
            </a:xfrm>
            <a:prstGeom prst="rect">
              <a:avLst/>
            </a:prstGeom>
          </p:spPr>
        </p:pic>
        <p:sp>
          <p:nvSpPr>
            <p:cNvPr id="11" name="TextBox 10">
              <a:extLst>
                <a:ext uri="{FF2B5EF4-FFF2-40B4-BE49-F238E27FC236}">
                  <a16:creationId xmlns:a16="http://schemas.microsoft.com/office/drawing/2014/main" id="{15B7D5E4-E7A2-64BA-44C6-776219AA00E5}"/>
                </a:ext>
              </a:extLst>
            </p:cNvPr>
            <p:cNvSpPr txBox="1"/>
            <p:nvPr/>
          </p:nvSpPr>
          <p:spPr>
            <a:xfrm>
              <a:off x="10495649" y="3955296"/>
              <a:ext cx="1324402" cy="338554"/>
            </a:xfrm>
            <a:prstGeom prst="rect">
              <a:avLst/>
            </a:prstGeom>
            <a:noFill/>
          </p:spPr>
          <p:txBody>
            <a:bodyPr wrap="none" rtlCol="0">
              <a:spAutoFit/>
            </a:bodyPr>
            <a:lstStyle/>
            <a:p>
              <a:r>
                <a:rPr lang="en-US" sz="1600" dirty="0"/>
                <a:t>IPCC (2021)</a:t>
              </a:r>
            </a:p>
          </p:txBody>
        </p:sp>
      </p:grpSp>
    </p:spTree>
    <p:extLst>
      <p:ext uri="{BB962C8B-B14F-4D97-AF65-F5344CB8AC3E}">
        <p14:creationId xmlns:p14="http://schemas.microsoft.com/office/powerpoint/2010/main" val="4130081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26688-F041-9178-CC50-3F06F1FA189A}"/>
            </a:ext>
          </a:extLst>
        </p:cNvPr>
        <p:cNvGrpSpPr/>
        <p:nvPr/>
      </p:nvGrpSpPr>
      <p:grpSpPr>
        <a:xfrm>
          <a:off x="0" y="0"/>
          <a:ext cx="0" cy="0"/>
          <a:chOff x="0" y="0"/>
          <a:chExt cx="0" cy="0"/>
        </a:xfrm>
      </p:grpSpPr>
      <p:pic>
        <p:nvPicPr>
          <p:cNvPr id="5" name="Main graphic">
            <a:extLst>
              <a:ext uri="{FF2B5EF4-FFF2-40B4-BE49-F238E27FC236}">
                <a16:creationId xmlns:a16="http://schemas.microsoft.com/office/drawing/2014/main" id="{BA2CC913-4FB9-453E-7831-D036A5087640}"/>
              </a:ext>
            </a:extLst>
          </p:cNvPr>
          <p:cNvPicPr>
            <a:picLocks noChangeAspect="1"/>
          </p:cNvPicPr>
          <p:nvPr/>
        </p:nvPicPr>
        <p:blipFill>
          <a:blip r:embed="rId3"/>
          <a:srcRect l="26940" b="53009"/>
          <a:stretch>
            <a:fillRect/>
          </a:stretch>
        </p:blipFill>
        <p:spPr>
          <a:xfrm>
            <a:off x="6223459" y="1033111"/>
            <a:ext cx="6035040" cy="2513564"/>
          </a:xfrm>
          <a:prstGeom prst="rect">
            <a:avLst/>
          </a:prstGeom>
          <a:ln>
            <a:noFill/>
          </a:ln>
        </p:spPr>
      </p:pic>
      <p:sp>
        <p:nvSpPr>
          <p:cNvPr id="2" name="Text Placeholder 1">
            <a:extLst>
              <a:ext uri="{FF2B5EF4-FFF2-40B4-BE49-F238E27FC236}">
                <a16:creationId xmlns:a16="http://schemas.microsoft.com/office/drawing/2014/main" id="{3C69AC67-3A21-1CCF-6ED5-FF8E06FAE8A9}"/>
              </a:ext>
            </a:extLst>
          </p:cNvPr>
          <p:cNvSpPr>
            <a:spLocks noGrp="1"/>
          </p:cNvSpPr>
          <p:nvPr>
            <p:ph type="body" sz="quarter" idx="12"/>
          </p:nvPr>
        </p:nvSpPr>
        <p:spPr/>
        <p:txBody>
          <a:bodyPr/>
          <a:lstStyle/>
          <a:p>
            <a:endParaRPr lang="en-US" dirty="0"/>
          </a:p>
        </p:txBody>
      </p:sp>
      <p:sp>
        <p:nvSpPr>
          <p:cNvPr id="3" name="Text Placeholder 2">
            <a:extLst>
              <a:ext uri="{FF2B5EF4-FFF2-40B4-BE49-F238E27FC236}">
                <a16:creationId xmlns:a16="http://schemas.microsoft.com/office/drawing/2014/main" id="{86A309EB-5918-1E49-ED0E-5F93294BDBE0}"/>
              </a:ext>
            </a:extLst>
          </p:cNvPr>
          <p:cNvSpPr>
            <a:spLocks noGrp="1"/>
          </p:cNvSpPr>
          <p:nvPr>
            <p:ph type="body" sz="quarter" idx="27"/>
          </p:nvPr>
        </p:nvSpPr>
        <p:spPr>
          <a:xfrm>
            <a:off x="603731" y="136883"/>
            <a:ext cx="10170341" cy="639178"/>
          </a:xfrm>
        </p:spPr>
        <p:txBody>
          <a:bodyPr/>
          <a:lstStyle/>
          <a:p>
            <a:r>
              <a:rPr lang="en-US" sz="2800" b="1" dirty="0">
                <a:latin typeface="Arial" panose="020B0604020202020204" pitchFamily="34" charset="0"/>
                <a:cs typeface="Arial" panose="020B0604020202020204" pitchFamily="34" charset="0"/>
              </a:rPr>
              <a:t>Priority 3: Influence of Clouds on Earth Radiation Budget</a:t>
            </a:r>
          </a:p>
        </p:txBody>
      </p:sp>
      <p:sp>
        <p:nvSpPr>
          <p:cNvPr id="4" name="TextBox 3">
            <a:extLst>
              <a:ext uri="{FF2B5EF4-FFF2-40B4-BE49-F238E27FC236}">
                <a16:creationId xmlns:a16="http://schemas.microsoft.com/office/drawing/2014/main" id="{3AE716C1-40E4-659F-5661-82D9C4B3B45D}"/>
              </a:ext>
            </a:extLst>
          </p:cNvPr>
          <p:cNvSpPr txBox="1"/>
          <p:nvPr/>
        </p:nvSpPr>
        <p:spPr>
          <a:xfrm>
            <a:off x="636754" y="546458"/>
            <a:ext cx="11303647" cy="923330"/>
          </a:xfrm>
          <a:prstGeom prst="rect">
            <a:avLst/>
          </a:prstGeom>
          <a:noFill/>
        </p:spPr>
        <p:txBody>
          <a:bodyPr wrap="square" rtlCol="0">
            <a:spAutoFit/>
          </a:bodyPr>
          <a:lstStyle/>
          <a:p>
            <a:r>
              <a:rPr lang="en-US" b="1" dirty="0">
                <a:solidFill>
                  <a:schemeClr val="accent1"/>
                </a:solidFill>
                <a:latin typeface="Arial" panose="020B0604020202020204" pitchFamily="34" charset="0"/>
                <a:cs typeface="Arial" panose="020B0604020202020204" pitchFamily="34" charset="0"/>
              </a:rPr>
              <a:t>Objective: </a:t>
            </a:r>
            <a:r>
              <a:rPr lang="en-US" dirty="0">
                <a:solidFill>
                  <a:schemeClr val="accent1"/>
                </a:solidFill>
                <a:latin typeface="Arial" panose="020B0604020202020204" pitchFamily="34" charset="0"/>
                <a:cs typeface="Arial" panose="020B0604020202020204" pitchFamily="34" charset="0"/>
              </a:rPr>
              <a:t>Within the next decade, isolate the processes responsible for cloud feedback spread and constrain them with satellite observations and process studies.</a:t>
            </a:r>
          </a:p>
          <a:p>
            <a:endParaRPr lang="en-US" dirty="0">
              <a:solidFill>
                <a:schemeClr val="accent1"/>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9293513-7F67-AD33-9260-5D7AAD21E7D0}"/>
              </a:ext>
            </a:extLst>
          </p:cNvPr>
          <p:cNvSpPr txBox="1"/>
          <p:nvPr/>
        </p:nvSpPr>
        <p:spPr>
          <a:xfrm>
            <a:off x="636754" y="1075975"/>
            <a:ext cx="5565318" cy="2923877"/>
          </a:xfrm>
          <a:prstGeom prst="rect">
            <a:avLst/>
          </a:prstGeom>
          <a:noFill/>
        </p:spPr>
        <p:txBody>
          <a:bodyPr wrap="square" rtlCol="0">
            <a:spAutoFit/>
          </a:bodyPr>
          <a:lstStyle/>
          <a:p>
            <a:r>
              <a:rPr lang="en-US" sz="2300" b="1" dirty="0">
                <a:solidFill>
                  <a:schemeClr val="accent1"/>
                </a:solidFill>
                <a:latin typeface="Arial" panose="020B0604020202020204" pitchFamily="34" charset="0"/>
                <a:cs typeface="Arial" panose="020B0604020202020204" pitchFamily="34" charset="0"/>
              </a:rPr>
              <a:t>Motivation: </a:t>
            </a:r>
            <a:endParaRPr lang="en-US" sz="2300" dirty="0">
              <a:solidFill>
                <a:schemeClr val="accent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300" dirty="0">
                <a:solidFill>
                  <a:schemeClr val="accent1"/>
                </a:solidFill>
                <a:latin typeface="Arial" panose="020B0604020202020204" pitchFamily="34" charset="0"/>
                <a:cs typeface="Arial" panose="020B0604020202020204" pitchFamily="34" charset="0"/>
              </a:rPr>
              <a:t>Cloud feedback represents the largest source of inter-model spread in ECS</a:t>
            </a:r>
          </a:p>
          <a:p>
            <a:pPr marL="285750" indent="-285750">
              <a:buFont typeface="Arial" panose="020B0604020202020204" pitchFamily="34" charset="0"/>
              <a:buChar char="•"/>
            </a:pPr>
            <a:r>
              <a:rPr lang="en-US" sz="2300" dirty="0">
                <a:solidFill>
                  <a:schemeClr val="accent1"/>
                </a:solidFill>
                <a:latin typeface="Arial" panose="020B0604020202020204" pitchFamily="34" charset="0"/>
                <a:cs typeface="Arial" panose="020B0604020202020204" pitchFamily="34" charset="0"/>
              </a:rPr>
              <a:t>Cloud changes are making a substantial influence on observed EEI.</a:t>
            </a:r>
          </a:p>
          <a:p>
            <a:pPr marL="285750" indent="-285750">
              <a:buFont typeface="Arial" panose="020B0604020202020204" pitchFamily="34" charset="0"/>
              <a:buChar char="•"/>
            </a:pPr>
            <a:r>
              <a:rPr lang="en-US" sz="2300" dirty="0">
                <a:solidFill>
                  <a:schemeClr val="accent1"/>
                </a:solidFill>
                <a:latin typeface="Arial" panose="020B0604020202020204" pitchFamily="34" charset="0"/>
                <a:cs typeface="Arial" panose="020B0604020202020204" pitchFamily="34" charset="0"/>
              </a:rPr>
              <a:t>Clouds cover ~70% of the Earth at any given time, small changes in cloud cover or type </a:t>
            </a:r>
          </a:p>
        </p:txBody>
      </p:sp>
      <p:sp>
        <p:nvSpPr>
          <p:cNvPr id="9" name="TextBox 8">
            <a:extLst>
              <a:ext uri="{FF2B5EF4-FFF2-40B4-BE49-F238E27FC236}">
                <a16:creationId xmlns:a16="http://schemas.microsoft.com/office/drawing/2014/main" id="{FF661D18-A8CC-5082-70C0-865EB52A92D4}"/>
              </a:ext>
            </a:extLst>
          </p:cNvPr>
          <p:cNvSpPr txBox="1"/>
          <p:nvPr/>
        </p:nvSpPr>
        <p:spPr>
          <a:xfrm>
            <a:off x="633430" y="3931417"/>
            <a:ext cx="11625069" cy="2923877"/>
          </a:xfrm>
          <a:prstGeom prst="rect">
            <a:avLst/>
          </a:prstGeom>
          <a:solidFill>
            <a:schemeClr val="bg1">
              <a:alpha val="60000"/>
            </a:schemeClr>
          </a:solidFill>
        </p:spPr>
        <p:txBody>
          <a:bodyPr wrap="square" rtlCol="0">
            <a:spAutoFit/>
          </a:bodyPr>
          <a:lstStyle/>
          <a:p>
            <a:r>
              <a:rPr lang="en-US" sz="2300" b="1" dirty="0">
                <a:solidFill>
                  <a:schemeClr val="accent1"/>
                </a:solidFill>
                <a:latin typeface="Arial" panose="020B0604020202020204" pitchFamily="34" charset="0"/>
                <a:cs typeface="Arial" panose="020B0604020202020204" pitchFamily="34" charset="0"/>
              </a:rPr>
              <a:t>Key Questions: </a:t>
            </a:r>
          </a:p>
          <a:p>
            <a:pPr marL="285750" indent="-285750">
              <a:buFont typeface="Arial" panose="020B0604020202020204" pitchFamily="34" charset="0"/>
              <a:buChar char="•"/>
            </a:pPr>
            <a:r>
              <a:rPr lang="en-US" altLang="en-US" sz="2300" dirty="0">
                <a:solidFill>
                  <a:schemeClr val="accent1"/>
                </a:solidFill>
                <a:latin typeface="Arial" panose="020B0604020202020204" pitchFamily="34" charset="0"/>
                <a:cs typeface="Arial" panose="020B0604020202020204" pitchFamily="34" charset="0"/>
              </a:rPr>
              <a:t>How is the influence of clouds on Earth Radiation Budget (ERB) variability and change evolving?</a:t>
            </a:r>
          </a:p>
          <a:p>
            <a:pPr marL="285750" indent="-285750">
              <a:buFont typeface="Arial" panose="020B0604020202020204" pitchFamily="34" charset="0"/>
              <a:buChar char="•"/>
            </a:pPr>
            <a:r>
              <a:rPr lang="en-US" altLang="en-US" sz="2300" dirty="0">
                <a:solidFill>
                  <a:schemeClr val="accent1"/>
                </a:solidFill>
                <a:latin typeface="Arial" panose="020B0604020202020204" pitchFamily="34" charset="0"/>
                <a:cs typeface="Arial" panose="020B0604020202020204" pitchFamily="34" charset="0"/>
              </a:rPr>
              <a:t>What processes influence the interannual and interdecadal variability and trends in global and regional cloud radiative effects?</a:t>
            </a:r>
          </a:p>
          <a:p>
            <a:pPr marL="285750" indent="-285750">
              <a:buFont typeface="Arial" panose="020B0604020202020204" pitchFamily="34" charset="0"/>
              <a:buChar char="•"/>
            </a:pPr>
            <a:r>
              <a:rPr lang="en-US" altLang="en-US" sz="2300" dirty="0">
                <a:solidFill>
                  <a:schemeClr val="accent1"/>
                </a:solidFill>
                <a:latin typeface="Arial" panose="020B0604020202020204" pitchFamily="34" charset="0"/>
                <a:cs typeface="Arial" panose="020B0604020202020204" pitchFamily="34" charset="0"/>
              </a:rPr>
              <a:t>How do cloud-circulation interactions contribute to fluctuations and trends in ERB?</a:t>
            </a:r>
          </a:p>
          <a:p>
            <a:pPr marL="285750" indent="-285750">
              <a:buFont typeface="Arial" panose="020B0604020202020204" pitchFamily="34" charset="0"/>
              <a:buChar char="•"/>
            </a:pPr>
            <a:r>
              <a:rPr lang="en-US" altLang="en-US" sz="2300" dirty="0">
                <a:solidFill>
                  <a:schemeClr val="accent1"/>
                </a:solidFill>
                <a:latin typeface="Arial" panose="020B0604020202020204" pitchFamily="34" charset="0"/>
                <a:cs typeface="Arial" panose="020B0604020202020204" pitchFamily="34" charset="0"/>
              </a:rPr>
              <a:t>How does the global distribution of cloud properties influence ERB variability and change?</a:t>
            </a:r>
          </a:p>
        </p:txBody>
      </p:sp>
      <p:sp>
        <p:nvSpPr>
          <p:cNvPr id="6" name="TextBox 5">
            <a:extLst>
              <a:ext uri="{FF2B5EF4-FFF2-40B4-BE49-F238E27FC236}">
                <a16:creationId xmlns:a16="http://schemas.microsoft.com/office/drawing/2014/main" id="{968A6927-ABB2-0413-4EEC-86E737C55D3D}"/>
              </a:ext>
            </a:extLst>
          </p:cNvPr>
          <p:cNvSpPr txBox="1"/>
          <p:nvPr/>
        </p:nvSpPr>
        <p:spPr>
          <a:xfrm>
            <a:off x="7262667" y="2672021"/>
            <a:ext cx="1859805" cy="338554"/>
          </a:xfrm>
          <a:prstGeom prst="rect">
            <a:avLst/>
          </a:prstGeom>
          <a:noFill/>
        </p:spPr>
        <p:txBody>
          <a:bodyPr wrap="none" rtlCol="0">
            <a:spAutoFit/>
          </a:bodyPr>
          <a:lstStyle/>
          <a:p>
            <a:r>
              <a:rPr lang="en-US" sz="1600" dirty="0">
                <a:latin typeface="Arial" panose="020B0604020202020204" pitchFamily="34" charset="0"/>
                <a:cs typeface="Arial" panose="020B0604020202020204" pitchFamily="34" charset="0"/>
              </a:rPr>
              <a:t>Zelinka et al. 2020</a:t>
            </a:r>
          </a:p>
        </p:txBody>
      </p:sp>
    </p:spTree>
    <p:extLst>
      <p:ext uri="{BB962C8B-B14F-4D97-AF65-F5344CB8AC3E}">
        <p14:creationId xmlns:p14="http://schemas.microsoft.com/office/powerpoint/2010/main" val="16275146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2CBC9-A203-F6BA-9E77-3B8DB86141B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AC52482-23B6-E8ED-C1BF-17F1D7AFB4AB}"/>
              </a:ext>
            </a:extLst>
          </p:cNvPr>
          <p:cNvSpPr>
            <a:spLocks noGrp="1"/>
          </p:cNvSpPr>
          <p:nvPr>
            <p:ph type="body" sz="quarter" idx="12"/>
          </p:nvPr>
        </p:nvSpPr>
        <p:spPr/>
        <p:txBody>
          <a:bodyPr/>
          <a:lstStyle/>
          <a:p>
            <a:endParaRPr lang="en-US" dirty="0"/>
          </a:p>
        </p:txBody>
      </p:sp>
      <p:sp>
        <p:nvSpPr>
          <p:cNvPr id="3" name="Text Placeholder 2">
            <a:extLst>
              <a:ext uri="{FF2B5EF4-FFF2-40B4-BE49-F238E27FC236}">
                <a16:creationId xmlns:a16="http://schemas.microsoft.com/office/drawing/2014/main" id="{7A982CC1-AABF-98D7-FEB4-5627145EB8B9}"/>
              </a:ext>
            </a:extLst>
          </p:cNvPr>
          <p:cNvSpPr>
            <a:spLocks noGrp="1"/>
          </p:cNvSpPr>
          <p:nvPr>
            <p:ph type="body" sz="quarter" idx="27"/>
          </p:nvPr>
        </p:nvSpPr>
        <p:spPr>
          <a:xfrm>
            <a:off x="683830" y="120002"/>
            <a:ext cx="10170341" cy="639178"/>
          </a:xfrm>
        </p:spPr>
        <p:txBody>
          <a:bodyPr/>
          <a:lstStyle/>
          <a:p>
            <a:r>
              <a:rPr lang="en-US" sz="2800" b="1" dirty="0">
                <a:latin typeface="Arial" panose="020B0604020202020204" pitchFamily="34" charset="0"/>
                <a:cs typeface="Arial" panose="020B0604020202020204" pitchFamily="34" charset="0"/>
              </a:rPr>
              <a:t>Priority 4: Radiative Forcing of Earth Radiation Budget</a:t>
            </a:r>
          </a:p>
        </p:txBody>
      </p:sp>
      <p:sp>
        <p:nvSpPr>
          <p:cNvPr id="4" name="TextBox 3">
            <a:extLst>
              <a:ext uri="{FF2B5EF4-FFF2-40B4-BE49-F238E27FC236}">
                <a16:creationId xmlns:a16="http://schemas.microsoft.com/office/drawing/2014/main" id="{22608342-D06E-6748-8DD2-5114CA9ADE8E}"/>
              </a:ext>
            </a:extLst>
          </p:cNvPr>
          <p:cNvSpPr txBox="1"/>
          <p:nvPr/>
        </p:nvSpPr>
        <p:spPr>
          <a:xfrm>
            <a:off x="689083" y="589322"/>
            <a:ext cx="11303647" cy="646331"/>
          </a:xfrm>
          <a:prstGeom prst="rect">
            <a:avLst/>
          </a:prstGeom>
          <a:noFill/>
        </p:spPr>
        <p:txBody>
          <a:bodyPr wrap="square" rtlCol="0">
            <a:spAutoFit/>
          </a:bodyPr>
          <a:lstStyle/>
          <a:p>
            <a:r>
              <a:rPr lang="en-US" b="1" dirty="0">
                <a:solidFill>
                  <a:schemeClr val="accent1"/>
                </a:solidFill>
                <a:latin typeface="Arial" panose="020B0604020202020204" pitchFamily="34" charset="0"/>
                <a:cs typeface="Arial" panose="020B0604020202020204" pitchFamily="34" charset="0"/>
              </a:rPr>
              <a:t>Objective: </a:t>
            </a:r>
            <a:r>
              <a:rPr lang="en-US" dirty="0">
                <a:solidFill>
                  <a:schemeClr val="accent1"/>
                </a:solidFill>
                <a:latin typeface="Arial" panose="020B0604020202020204" pitchFamily="34" charset="0"/>
                <a:cs typeface="Arial" panose="020B0604020202020204" pitchFamily="34" charset="0"/>
              </a:rPr>
              <a:t>Within the next decade, develop an observation-modeling system that tracks the radiative forcing operating on the planet in near-real time. Isolate the mechanisms of source-specific forcing adjustments.</a:t>
            </a:r>
          </a:p>
        </p:txBody>
      </p:sp>
      <p:sp>
        <p:nvSpPr>
          <p:cNvPr id="8" name="TextBox 7">
            <a:extLst>
              <a:ext uri="{FF2B5EF4-FFF2-40B4-BE49-F238E27FC236}">
                <a16:creationId xmlns:a16="http://schemas.microsoft.com/office/drawing/2014/main" id="{05668AAD-7FF8-B254-F45B-3CFA7ACF5EB6}"/>
              </a:ext>
            </a:extLst>
          </p:cNvPr>
          <p:cNvSpPr txBox="1"/>
          <p:nvPr/>
        </p:nvSpPr>
        <p:spPr>
          <a:xfrm>
            <a:off x="683830" y="1223345"/>
            <a:ext cx="6214763" cy="2923877"/>
          </a:xfrm>
          <a:prstGeom prst="rect">
            <a:avLst/>
          </a:prstGeom>
          <a:noFill/>
        </p:spPr>
        <p:txBody>
          <a:bodyPr wrap="square" rtlCol="0">
            <a:spAutoFit/>
          </a:bodyPr>
          <a:lstStyle/>
          <a:p>
            <a:r>
              <a:rPr lang="en-US" sz="2300" b="1" dirty="0">
                <a:solidFill>
                  <a:schemeClr val="accent1"/>
                </a:solidFill>
                <a:latin typeface="Arial" panose="020B0604020202020204" pitchFamily="34" charset="0"/>
                <a:cs typeface="Arial" panose="020B0604020202020204" pitchFamily="34" charset="0"/>
              </a:rPr>
              <a:t>Motivation: </a:t>
            </a:r>
            <a:endParaRPr lang="en-US" sz="2300" dirty="0">
              <a:solidFill>
                <a:schemeClr val="accent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a:solidFill>
                  <a:schemeClr val="accent1"/>
                </a:solidFill>
                <a:latin typeface="Arial" panose="020B0604020202020204" pitchFamily="34" charset="0"/>
                <a:cs typeface="Arial" panose="020B0604020202020204" pitchFamily="34" charset="0"/>
              </a:rPr>
              <a:t>Radiative forcing represents the net change in the ERB due to an external perturbation </a:t>
            </a:r>
          </a:p>
          <a:p>
            <a:pPr marL="285750" indent="-285750">
              <a:buFont typeface="Arial" panose="020B0604020202020204" pitchFamily="34" charset="0"/>
              <a:buChar char="•"/>
            </a:pPr>
            <a:r>
              <a:rPr lang="en-US" sz="2200" dirty="0">
                <a:solidFill>
                  <a:schemeClr val="accent1"/>
                </a:solidFill>
                <a:latin typeface="Arial" panose="020B0604020202020204" pitchFamily="34" charset="0"/>
                <a:cs typeface="Arial" panose="020B0604020202020204" pitchFamily="34" charset="0"/>
              </a:rPr>
              <a:t>Determination of the magnitude and source of the radiative forcings are essential to assessing climate sensitivity and to understand the pace and magnitude of earth system change.</a:t>
            </a:r>
          </a:p>
        </p:txBody>
      </p:sp>
      <p:sp>
        <p:nvSpPr>
          <p:cNvPr id="9" name="TextBox 8">
            <a:extLst>
              <a:ext uri="{FF2B5EF4-FFF2-40B4-BE49-F238E27FC236}">
                <a16:creationId xmlns:a16="http://schemas.microsoft.com/office/drawing/2014/main" id="{0615FC6A-CB0E-B9F1-19EA-A10CC82C4CB9}"/>
              </a:ext>
            </a:extLst>
          </p:cNvPr>
          <p:cNvSpPr txBox="1"/>
          <p:nvPr/>
        </p:nvSpPr>
        <p:spPr>
          <a:xfrm>
            <a:off x="698118" y="4176226"/>
            <a:ext cx="11625069" cy="2477601"/>
          </a:xfrm>
          <a:prstGeom prst="rect">
            <a:avLst/>
          </a:prstGeom>
          <a:solidFill>
            <a:schemeClr val="bg1">
              <a:alpha val="60000"/>
            </a:schemeClr>
          </a:solidFill>
        </p:spPr>
        <p:txBody>
          <a:bodyPr wrap="square" rtlCol="0">
            <a:spAutoFit/>
          </a:bodyPr>
          <a:lstStyle/>
          <a:p>
            <a:r>
              <a:rPr lang="en-US" sz="2300" b="1" dirty="0">
                <a:solidFill>
                  <a:schemeClr val="accent1"/>
                </a:solidFill>
                <a:latin typeface="Arial" panose="020B0604020202020204" pitchFamily="34" charset="0"/>
                <a:cs typeface="Arial" panose="020B0604020202020204" pitchFamily="34" charset="0"/>
              </a:rPr>
              <a:t>Key Questions: </a:t>
            </a:r>
          </a:p>
          <a:p>
            <a:pPr marL="285750" indent="-285750">
              <a:buFont typeface="Arial" panose="020B0604020202020204" pitchFamily="34" charset="0"/>
              <a:buChar char="•"/>
            </a:pPr>
            <a:r>
              <a:rPr lang="en-US" sz="2200" dirty="0">
                <a:solidFill>
                  <a:schemeClr val="accent1"/>
                </a:solidFill>
                <a:latin typeface="Arial" panose="020B0604020202020204" pitchFamily="34" charset="0"/>
                <a:cs typeface="Arial" panose="020B0604020202020204" pitchFamily="34" charset="0"/>
              </a:rPr>
              <a:t>What is the impact of atmospheric composition change on past and future Earth surface, atmosphere, and TOA energy budgets?</a:t>
            </a:r>
          </a:p>
          <a:p>
            <a:pPr marL="285750" indent="-285750">
              <a:buFont typeface="Arial" panose="020B0604020202020204" pitchFamily="34" charset="0"/>
              <a:buChar char="•"/>
            </a:pPr>
            <a:r>
              <a:rPr lang="en-US" sz="2200" dirty="0">
                <a:solidFill>
                  <a:schemeClr val="accent1"/>
                </a:solidFill>
                <a:latin typeface="Arial" panose="020B0604020202020204" pitchFamily="34" charset="0"/>
                <a:cs typeface="Arial" panose="020B0604020202020204" pitchFamily="34" charset="0"/>
              </a:rPr>
              <a:t>What are the global and regional radiative forcings associated with aerosol-radiation and aerosol-cloud interactions? How do they depend on cloud and meteorological regimes?</a:t>
            </a:r>
          </a:p>
          <a:p>
            <a:pPr marL="285750" indent="-285750">
              <a:buFont typeface="Arial" panose="020B0604020202020204" pitchFamily="34" charset="0"/>
              <a:buChar char="•"/>
            </a:pPr>
            <a:r>
              <a:rPr lang="en-US" sz="2200" dirty="0">
                <a:solidFill>
                  <a:schemeClr val="accent1"/>
                </a:solidFill>
                <a:latin typeface="Arial" panose="020B0604020202020204" pitchFamily="34" charset="0"/>
                <a:cs typeface="Arial" panose="020B0604020202020204" pitchFamily="34" charset="0"/>
              </a:rPr>
              <a:t>What are the physical mechanisms behind radiative forcing adjustments?</a:t>
            </a:r>
          </a:p>
          <a:p>
            <a:pPr marL="285750" indent="-285750">
              <a:buFont typeface="Arial" panose="020B0604020202020204" pitchFamily="34" charset="0"/>
              <a:buChar char="•"/>
            </a:pPr>
            <a:r>
              <a:rPr lang="en-US" sz="2200" dirty="0">
                <a:solidFill>
                  <a:schemeClr val="accent1"/>
                </a:solidFill>
                <a:latin typeface="Arial" panose="020B0604020202020204" pitchFamily="34" charset="0"/>
                <a:cs typeface="Arial" panose="020B0604020202020204" pitchFamily="34" charset="0"/>
              </a:rPr>
              <a:t>How do aerosol-cloud interaction forcing adjustments vary by cloud regime?</a:t>
            </a:r>
          </a:p>
        </p:txBody>
      </p:sp>
      <p:grpSp>
        <p:nvGrpSpPr>
          <p:cNvPr id="13" name="Group 12">
            <a:extLst>
              <a:ext uri="{FF2B5EF4-FFF2-40B4-BE49-F238E27FC236}">
                <a16:creationId xmlns:a16="http://schemas.microsoft.com/office/drawing/2014/main" id="{D163A02B-8AEC-BB4F-DDD2-194E7CEEE08D}"/>
              </a:ext>
            </a:extLst>
          </p:cNvPr>
          <p:cNvGrpSpPr/>
          <p:nvPr/>
        </p:nvGrpSpPr>
        <p:grpSpPr>
          <a:xfrm>
            <a:off x="6977568" y="1196068"/>
            <a:ext cx="5094137" cy="3239985"/>
            <a:chOff x="6977568" y="1196068"/>
            <a:chExt cx="5094137" cy="3239985"/>
          </a:xfrm>
        </p:grpSpPr>
        <p:grpSp>
          <p:nvGrpSpPr>
            <p:cNvPr id="11" name="Group 10">
              <a:extLst>
                <a:ext uri="{FF2B5EF4-FFF2-40B4-BE49-F238E27FC236}">
                  <a16:creationId xmlns:a16="http://schemas.microsoft.com/office/drawing/2014/main" id="{3EB004AC-EB6F-42C6-E49F-E60BAADD5325}"/>
                </a:ext>
              </a:extLst>
            </p:cNvPr>
            <p:cNvGrpSpPr>
              <a:grpSpLocks noChangeAspect="1"/>
            </p:cNvGrpSpPr>
            <p:nvPr/>
          </p:nvGrpSpPr>
          <p:grpSpPr>
            <a:xfrm>
              <a:off x="6977568" y="1235653"/>
              <a:ext cx="5029450" cy="3200400"/>
              <a:chOff x="6077870" y="1425466"/>
              <a:chExt cx="6266688" cy="3538720"/>
            </a:xfrm>
          </p:grpSpPr>
          <p:pic>
            <p:nvPicPr>
              <p:cNvPr id="7" name="Picture 6" descr="Chart&#10;&#10;AI-generated content may be incorrect.">
                <a:extLst>
                  <a:ext uri="{FF2B5EF4-FFF2-40B4-BE49-F238E27FC236}">
                    <a16:creationId xmlns:a16="http://schemas.microsoft.com/office/drawing/2014/main" id="{666A97A0-ED65-683C-A236-4D630F2F5777}"/>
                  </a:ext>
                </a:extLst>
              </p:cNvPr>
              <p:cNvPicPr>
                <a:picLocks noChangeAspect="1"/>
              </p:cNvPicPr>
              <p:nvPr/>
            </p:nvPicPr>
            <p:blipFill>
              <a:blip r:embed="rId3"/>
              <a:srcRect t="485" b="-1"/>
              <a:stretch>
                <a:fillRect/>
              </a:stretch>
            </p:blipFill>
            <p:spPr>
              <a:xfrm>
                <a:off x="6077870" y="1425466"/>
                <a:ext cx="6266688" cy="3538720"/>
              </a:xfrm>
              <a:prstGeom prst="rect">
                <a:avLst/>
              </a:prstGeom>
            </p:spPr>
          </p:pic>
          <p:sp>
            <p:nvSpPr>
              <p:cNvPr id="10" name="TextBox 9">
                <a:extLst>
                  <a:ext uri="{FF2B5EF4-FFF2-40B4-BE49-F238E27FC236}">
                    <a16:creationId xmlns:a16="http://schemas.microsoft.com/office/drawing/2014/main" id="{8AC34B48-451C-53F5-F737-ED041A972FD7}"/>
                  </a:ext>
                </a:extLst>
              </p:cNvPr>
              <p:cNvSpPr txBox="1"/>
              <p:nvPr/>
            </p:nvSpPr>
            <p:spPr>
              <a:xfrm>
                <a:off x="7343668" y="2046137"/>
                <a:ext cx="1469760" cy="335728"/>
              </a:xfrm>
              <a:prstGeom prst="rect">
                <a:avLst/>
              </a:prstGeom>
              <a:noFill/>
            </p:spPr>
            <p:txBody>
              <a:bodyPr wrap="none" rtlCol="0">
                <a:spAutoFit/>
              </a:bodyPr>
              <a:lstStyle/>
              <a:p>
                <a:r>
                  <a:rPr lang="en-US" sz="1500" dirty="0"/>
                  <a:t>IPCC (2021)</a:t>
                </a:r>
              </a:p>
            </p:txBody>
          </p:sp>
        </p:grpSp>
        <p:sp>
          <p:nvSpPr>
            <p:cNvPr id="12" name="Rectangle 11">
              <a:extLst>
                <a:ext uri="{FF2B5EF4-FFF2-40B4-BE49-F238E27FC236}">
                  <a16:creationId xmlns:a16="http://schemas.microsoft.com/office/drawing/2014/main" id="{9EBF8C75-63AE-AE82-3204-E162CF10FE07}"/>
                </a:ext>
              </a:extLst>
            </p:cNvPr>
            <p:cNvSpPr/>
            <p:nvPr/>
          </p:nvSpPr>
          <p:spPr>
            <a:xfrm>
              <a:off x="11171159" y="1196068"/>
              <a:ext cx="900546" cy="147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4394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0DF93-8286-A629-1E2B-F4C1873B5607}"/>
            </a:ext>
          </a:extLst>
        </p:cNvPr>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01130699-C7B8-BC64-6E4A-E2A00BBF268C}"/>
              </a:ext>
            </a:extLst>
          </p:cNvPr>
          <p:cNvSpPr txBox="1">
            <a:spLocks/>
          </p:cNvSpPr>
          <p:nvPr/>
        </p:nvSpPr>
        <p:spPr>
          <a:xfrm>
            <a:off x="9298167" y="642233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lumMod val="8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AFB6D5"/>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CFC26CCC-1279-3BED-C23D-45A62D7EB689}"/>
              </a:ext>
            </a:extLst>
          </p:cNvPr>
          <p:cNvSpPr txBox="1"/>
          <p:nvPr/>
        </p:nvSpPr>
        <p:spPr>
          <a:xfrm>
            <a:off x="586249" y="433139"/>
            <a:ext cx="11143388" cy="46121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76543"/>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Arial"/>
                <a:ea typeface="+mn-ea"/>
                <a:cs typeface="Arial"/>
              </a:rPr>
              <a:t>NASA’s End-to-end Earth System Science Capability</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16" name="Straight Connector 15">
            <a:extLst>
              <a:ext uri="{FF2B5EF4-FFF2-40B4-BE49-F238E27FC236}">
                <a16:creationId xmlns:a16="http://schemas.microsoft.com/office/drawing/2014/main" id="{AE54FE74-6EA9-267D-42FD-4F7BD9EE840E}"/>
              </a:ext>
            </a:extLst>
          </p:cNvPr>
          <p:cNvCxnSpPr/>
          <p:nvPr/>
        </p:nvCxnSpPr>
        <p:spPr>
          <a:xfrm>
            <a:off x="647485" y="1060725"/>
            <a:ext cx="97536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226B444-2B70-6F06-B492-1C0A4997ED74}"/>
              </a:ext>
            </a:extLst>
          </p:cNvPr>
          <p:cNvSpPr/>
          <p:nvPr/>
        </p:nvSpPr>
        <p:spPr>
          <a:xfrm rot="16200000">
            <a:off x="-3250817" y="3250819"/>
            <a:ext cx="6858001" cy="356365"/>
          </a:xfrm>
          <a:prstGeom prst="rect">
            <a:avLst/>
          </a:prstGeom>
          <a:gradFill>
            <a:gsLst>
              <a:gs pos="52000">
                <a:srgbClr val="245898"/>
              </a:gs>
              <a:gs pos="14000">
                <a:srgbClr val="0E2446"/>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TextBox 36">
            <a:extLst>
              <a:ext uri="{FF2B5EF4-FFF2-40B4-BE49-F238E27FC236}">
                <a16:creationId xmlns:a16="http://schemas.microsoft.com/office/drawing/2014/main" id="{C1A8DF80-860D-2211-7CC4-A2B6B0387F66}"/>
              </a:ext>
            </a:extLst>
          </p:cNvPr>
          <p:cNvSpPr txBox="1"/>
          <p:nvPr/>
        </p:nvSpPr>
        <p:spPr>
          <a:xfrm>
            <a:off x="540393" y="6501868"/>
            <a:ext cx="898767" cy="21544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a:ea typeface="+mn-ea"/>
                <a:cs typeface="Arial"/>
              </a:rPr>
              <a:t>12.11.2025</a:t>
            </a:r>
            <a:endParaRPr kumimoji="0" lang="en-US"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8" name="Picture 37" descr="A black background with white text&#10;&#10;Description automatically generated with low confidence">
            <a:extLst>
              <a:ext uri="{FF2B5EF4-FFF2-40B4-BE49-F238E27FC236}">
                <a16:creationId xmlns:a16="http://schemas.microsoft.com/office/drawing/2014/main" id="{C7EB3F73-1829-2AA8-3598-EBDEB9C42FA2}"/>
              </a:ext>
            </a:extLst>
          </p:cNvPr>
          <p:cNvPicPr>
            <a:picLocks noChangeAspect="1"/>
          </p:cNvPicPr>
          <p:nvPr/>
        </p:nvPicPr>
        <p:blipFill>
          <a:blip r:embed="rId4"/>
          <a:stretch>
            <a:fillRect/>
          </a:stretch>
        </p:blipFill>
        <p:spPr>
          <a:xfrm>
            <a:off x="537970" y="5980968"/>
            <a:ext cx="1142873" cy="574337"/>
          </a:xfrm>
          <a:prstGeom prst="rect">
            <a:avLst/>
          </a:prstGeom>
        </p:spPr>
      </p:pic>
      <p:sp>
        <p:nvSpPr>
          <p:cNvPr id="13" name="TextBox 12">
            <a:extLst>
              <a:ext uri="{FF2B5EF4-FFF2-40B4-BE49-F238E27FC236}">
                <a16:creationId xmlns:a16="http://schemas.microsoft.com/office/drawing/2014/main" id="{CECFD0E2-0399-B51F-5872-AEBF504406B3}"/>
              </a:ext>
            </a:extLst>
          </p:cNvPr>
          <p:cNvSpPr txBox="1"/>
          <p:nvPr/>
        </p:nvSpPr>
        <p:spPr>
          <a:xfrm>
            <a:off x="5531102" y="5286864"/>
            <a:ext cx="1461604"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1,330 Active Research Projects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48 States</a:t>
            </a:r>
          </a:p>
        </p:txBody>
      </p:sp>
      <p:sp>
        <p:nvSpPr>
          <p:cNvPr id="15" name="TextBox 14">
            <a:extLst>
              <a:ext uri="{FF2B5EF4-FFF2-40B4-BE49-F238E27FC236}">
                <a16:creationId xmlns:a16="http://schemas.microsoft.com/office/drawing/2014/main" id="{3ABB1E5A-F1AB-D214-7B13-532875BCA40E}"/>
              </a:ext>
            </a:extLst>
          </p:cNvPr>
          <p:cNvSpPr txBox="1"/>
          <p:nvPr/>
        </p:nvSpPr>
        <p:spPr>
          <a:xfrm>
            <a:off x="3427541" y="5301438"/>
            <a:ext cx="1461604" cy="4801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24 Missions on Orbit</a:t>
            </a: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TextBox 17">
            <a:extLst>
              <a:ext uri="{FF2B5EF4-FFF2-40B4-BE49-F238E27FC236}">
                <a16:creationId xmlns:a16="http://schemas.microsoft.com/office/drawing/2014/main" id="{335AF91D-3CF0-09D1-EE26-717263FF2E94}"/>
              </a:ext>
            </a:extLst>
          </p:cNvPr>
          <p:cNvSpPr txBox="1"/>
          <p:nvPr/>
        </p:nvSpPr>
        <p:spPr>
          <a:xfrm>
            <a:off x="7336497" y="5294687"/>
            <a:ext cx="2087832"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Collect 160 TB/Day</a:t>
            </a: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Serving 600 TB/Day</a:t>
            </a:r>
            <a:endParaRPr kumimoji="0" lang="en-US" sz="14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&gt;10M Users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World-Class Models</a:t>
            </a:r>
            <a:endParaRPr kumimoji="0" lang="en-US" sz="1400" b="0" i="0" u="none" strike="noStrike" kern="1200" cap="none" spc="0" normalizeH="0" baseline="0" noProof="0">
              <a:ln>
                <a:noFill/>
              </a:ln>
              <a:solidFill>
                <a:prstClr val="white"/>
              </a:solidFill>
              <a:effectLst/>
              <a:uLnTx/>
              <a:uFillTx/>
              <a:latin typeface="Arial"/>
              <a:ea typeface="+mn-ea"/>
              <a:cs typeface="Arial"/>
            </a:endParaRPr>
          </a:p>
        </p:txBody>
      </p:sp>
      <p:sp>
        <p:nvSpPr>
          <p:cNvPr id="19" name="TextBox 18">
            <a:extLst>
              <a:ext uri="{FF2B5EF4-FFF2-40B4-BE49-F238E27FC236}">
                <a16:creationId xmlns:a16="http://schemas.microsoft.com/office/drawing/2014/main" id="{C7BC0FB2-A538-0BCA-7FB5-ECB903FAACD1}"/>
              </a:ext>
            </a:extLst>
          </p:cNvPr>
          <p:cNvSpPr txBox="1"/>
          <p:nvPr/>
        </p:nvSpPr>
        <p:spPr>
          <a:xfrm>
            <a:off x="9869290" y="5286864"/>
            <a:ext cx="1632087" cy="116955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Agriculture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Disasters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Wildfir</a:t>
            </a: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&amp; more</a:t>
            </a: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2D573407-54E7-DE57-B9BA-9306FCE8186A}"/>
              </a:ext>
            </a:extLst>
          </p:cNvPr>
          <p:cNvSpPr txBox="1"/>
          <p:nvPr/>
        </p:nvSpPr>
        <p:spPr>
          <a:xfrm>
            <a:off x="1159874" y="5294687"/>
            <a:ext cx="1741439" cy="4455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1481"/>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10 Tech Infusions/year</a:t>
            </a:r>
            <a:endParaRPr kumimoji="0" lang="en-US" sz="14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2" name="Rounded Rectangle 51">
            <a:extLst>
              <a:ext uri="{FF2B5EF4-FFF2-40B4-BE49-F238E27FC236}">
                <a16:creationId xmlns:a16="http://schemas.microsoft.com/office/drawing/2014/main" id="{94A74609-5DCC-C7CB-01C5-CAD4F38833E8}"/>
              </a:ext>
            </a:extLst>
          </p:cNvPr>
          <p:cNvSpPr/>
          <p:nvPr/>
        </p:nvSpPr>
        <p:spPr>
          <a:xfrm rot="5400000">
            <a:off x="9954050" y="734445"/>
            <a:ext cx="1064300" cy="2030353"/>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3" name="Rounded Rectangle 52">
            <a:extLst>
              <a:ext uri="{FF2B5EF4-FFF2-40B4-BE49-F238E27FC236}">
                <a16:creationId xmlns:a16="http://schemas.microsoft.com/office/drawing/2014/main" id="{416E1DAE-357A-62B6-962A-6AF4D8A27567}"/>
              </a:ext>
            </a:extLst>
          </p:cNvPr>
          <p:cNvSpPr/>
          <p:nvPr/>
        </p:nvSpPr>
        <p:spPr>
          <a:xfrm rot="5400000">
            <a:off x="7848263" y="728857"/>
            <a:ext cx="1064300" cy="2041525"/>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4" name="Rounded Rectangle 53">
            <a:extLst>
              <a:ext uri="{FF2B5EF4-FFF2-40B4-BE49-F238E27FC236}">
                <a16:creationId xmlns:a16="http://schemas.microsoft.com/office/drawing/2014/main" id="{238D02BB-52A5-5BC4-AC83-7DE7D10422AB}"/>
              </a:ext>
            </a:extLst>
          </p:cNvPr>
          <p:cNvSpPr/>
          <p:nvPr/>
        </p:nvSpPr>
        <p:spPr>
          <a:xfrm rot="5400000">
            <a:off x="5729754" y="731047"/>
            <a:ext cx="1064300" cy="2037144"/>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5" name="Rounded Rectangle 54">
            <a:extLst>
              <a:ext uri="{FF2B5EF4-FFF2-40B4-BE49-F238E27FC236}">
                <a16:creationId xmlns:a16="http://schemas.microsoft.com/office/drawing/2014/main" id="{2B69469D-DA48-86BA-72FB-4386CB575FCC}"/>
              </a:ext>
            </a:extLst>
          </p:cNvPr>
          <p:cNvSpPr/>
          <p:nvPr/>
        </p:nvSpPr>
        <p:spPr>
          <a:xfrm rot="5400000">
            <a:off x="3626193" y="726361"/>
            <a:ext cx="1064300" cy="2046514"/>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6" name="Rounded Rectangle 55">
            <a:extLst>
              <a:ext uri="{FF2B5EF4-FFF2-40B4-BE49-F238E27FC236}">
                <a16:creationId xmlns:a16="http://schemas.microsoft.com/office/drawing/2014/main" id="{1A8530F1-7258-569E-70EC-9563EC7F31C0}"/>
              </a:ext>
            </a:extLst>
          </p:cNvPr>
          <p:cNvSpPr/>
          <p:nvPr/>
        </p:nvSpPr>
        <p:spPr>
          <a:xfrm rot="5400000">
            <a:off x="1503479" y="726360"/>
            <a:ext cx="1064300" cy="2046515"/>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7" name="TextBox 56">
            <a:extLst>
              <a:ext uri="{FF2B5EF4-FFF2-40B4-BE49-F238E27FC236}">
                <a16:creationId xmlns:a16="http://schemas.microsoft.com/office/drawing/2014/main" id="{9B9A7A17-50D4-00F0-5285-9C8B95877CD2}"/>
              </a:ext>
            </a:extLst>
          </p:cNvPr>
          <p:cNvSpPr txBox="1"/>
          <p:nvPr/>
        </p:nvSpPr>
        <p:spPr>
          <a:xfrm>
            <a:off x="1022109" y="1509894"/>
            <a:ext cx="23191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Technology</a:t>
            </a:r>
          </a:p>
        </p:txBody>
      </p:sp>
      <p:sp>
        <p:nvSpPr>
          <p:cNvPr id="58" name="TextBox 57">
            <a:extLst>
              <a:ext uri="{FF2B5EF4-FFF2-40B4-BE49-F238E27FC236}">
                <a16:creationId xmlns:a16="http://schemas.microsoft.com/office/drawing/2014/main" id="{F96D767C-AF9F-14BC-C10F-7493690B3B4C}"/>
              </a:ext>
            </a:extLst>
          </p:cNvPr>
          <p:cNvSpPr txBox="1"/>
          <p:nvPr/>
        </p:nvSpPr>
        <p:spPr>
          <a:xfrm>
            <a:off x="3170131" y="1509894"/>
            <a:ext cx="23191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Flight</a:t>
            </a:r>
          </a:p>
        </p:txBody>
      </p:sp>
      <p:sp>
        <p:nvSpPr>
          <p:cNvPr id="59" name="TextBox 58">
            <a:extLst>
              <a:ext uri="{FF2B5EF4-FFF2-40B4-BE49-F238E27FC236}">
                <a16:creationId xmlns:a16="http://schemas.microsoft.com/office/drawing/2014/main" id="{349131F5-05D4-DA3B-E6FB-D60919DAFE8C}"/>
              </a:ext>
            </a:extLst>
          </p:cNvPr>
          <p:cNvSpPr txBox="1"/>
          <p:nvPr/>
        </p:nvSpPr>
        <p:spPr>
          <a:xfrm>
            <a:off x="5306899" y="1525283"/>
            <a:ext cx="1461604" cy="29655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1481"/>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Research </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0" name="TextBox 59">
            <a:extLst>
              <a:ext uri="{FF2B5EF4-FFF2-40B4-BE49-F238E27FC236}">
                <a16:creationId xmlns:a16="http://schemas.microsoft.com/office/drawing/2014/main" id="{1B35A460-6A71-F3ED-51E4-005B8EF32EC7}"/>
              </a:ext>
            </a:extLst>
          </p:cNvPr>
          <p:cNvSpPr txBox="1"/>
          <p:nvPr/>
        </p:nvSpPr>
        <p:spPr>
          <a:xfrm>
            <a:off x="7390150" y="1525283"/>
            <a:ext cx="2908300" cy="29655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1481"/>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Data and Modeling</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1" name="TextBox 60">
            <a:extLst>
              <a:ext uri="{FF2B5EF4-FFF2-40B4-BE49-F238E27FC236}">
                <a16:creationId xmlns:a16="http://schemas.microsoft.com/office/drawing/2014/main" id="{3EE15276-D018-E448-2B55-0CB7493F3A68}"/>
              </a:ext>
            </a:extLst>
          </p:cNvPr>
          <p:cNvSpPr txBox="1"/>
          <p:nvPr/>
        </p:nvSpPr>
        <p:spPr>
          <a:xfrm>
            <a:off x="9488438" y="1509894"/>
            <a:ext cx="16565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Earth Action</a:t>
            </a:r>
          </a:p>
        </p:txBody>
      </p:sp>
      <p:pic>
        <p:nvPicPr>
          <p:cNvPr id="62" name="Picture 61">
            <a:extLst>
              <a:ext uri="{FF2B5EF4-FFF2-40B4-BE49-F238E27FC236}">
                <a16:creationId xmlns:a16="http://schemas.microsoft.com/office/drawing/2014/main" id="{3B66F6CF-DF99-1E07-ACC5-0CE4270E33FD}"/>
              </a:ext>
            </a:extLst>
          </p:cNvPr>
          <p:cNvPicPr>
            <a:picLocks noChangeAspect="1"/>
          </p:cNvPicPr>
          <p:nvPr/>
        </p:nvPicPr>
        <p:blipFill>
          <a:blip r:embed="rId5"/>
          <a:srcRect/>
          <a:stretch/>
        </p:blipFill>
        <p:spPr>
          <a:xfrm>
            <a:off x="811032" y="1689153"/>
            <a:ext cx="10944642" cy="3894257"/>
          </a:xfrm>
          <a:prstGeom prst="rect">
            <a:avLst/>
          </a:prstGeom>
        </p:spPr>
      </p:pic>
    </p:spTree>
    <p:extLst>
      <p:ext uri="{BB962C8B-B14F-4D97-AF65-F5344CB8AC3E}">
        <p14:creationId xmlns:p14="http://schemas.microsoft.com/office/powerpoint/2010/main" val="17934248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15193-C59F-9AD6-ED89-4A2FC68967F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300B2B3-F1B8-C69A-91FD-3EFA93ED5F67}"/>
              </a:ext>
            </a:extLst>
          </p:cNvPr>
          <p:cNvSpPr>
            <a:spLocks noGrp="1"/>
          </p:cNvSpPr>
          <p:nvPr>
            <p:ph type="body" sz="quarter" idx="12"/>
          </p:nvPr>
        </p:nvSpPr>
        <p:spPr/>
        <p:txBody>
          <a:bodyPr/>
          <a:lstStyle/>
          <a:p>
            <a:endParaRPr lang="en-US" dirty="0"/>
          </a:p>
        </p:txBody>
      </p:sp>
      <p:sp>
        <p:nvSpPr>
          <p:cNvPr id="3" name="Text Placeholder 2">
            <a:extLst>
              <a:ext uri="{FF2B5EF4-FFF2-40B4-BE49-F238E27FC236}">
                <a16:creationId xmlns:a16="http://schemas.microsoft.com/office/drawing/2014/main" id="{905709D1-E8A4-8DCC-A933-64C19A90CA8F}"/>
              </a:ext>
            </a:extLst>
          </p:cNvPr>
          <p:cNvSpPr>
            <a:spLocks noGrp="1"/>
          </p:cNvSpPr>
          <p:nvPr>
            <p:ph type="body" sz="quarter" idx="27"/>
          </p:nvPr>
        </p:nvSpPr>
        <p:spPr>
          <a:xfrm>
            <a:off x="594640" y="117082"/>
            <a:ext cx="12123832" cy="639178"/>
          </a:xfrm>
        </p:spPr>
        <p:txBody>
          <a:bodyPr/>
          <a:lstStyle/>
          <a:p>
            <a:r>
              <a:rPr lang="en-US" sz="2700" b="1" dirty="0">
                <a:latin typeface="Arial" panose="020B0604020202020204" pitchFamily="34" charset="0"/>
                <a:cs typeface="Arial" panose="020B0604020202020204" pitchFamily="34" charset="0"/>
              </a:rPr>
              <a:t>Priority 5: Causality of Polar Amplification and Energy Budget Change</a:t>
            </a:r>
          </a:p>
          <a:p>
            <a:endParaRPr lang="en-US" sz="2700" b="1"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B20BA28-F9C1-AAED-6ABA-5F5BFE334CA5}"/>
              </a:ext>
            </a:extLst>
          </p:cNvPr>
          <p:cNvSpPr txBox="1"/>
          <p:nvPr/>
        </p:nvSpPr>
        <p:spPr>
          <a:xfrm>
            <a:off x="698119" y="516396"/>
            <a:ext cx="11493882" cy="646331"/>
          </a:xfrm>
          <a:prstGeom prst="rect">
            <a:avLst/>
          </a:prstGeom>
          <a:noFill/>
        </p:spPr>
        <p:txBody>
          <a:bodyPr wrap="square" rtlCol="0">
            <a:spAutoFit/>
          </a:bodyPr>
          <a:lstStyle/>
          <a:p>
            <a:r>
              <a:rPr lang="en-US" b="1" dirty="0">
                <a:solidFill>
                  <a:schemeClr val="accent1"/>
                </a:solidFill>
                <a:latin typeface="Arial" panose="020B0604020202020204" pitchFamily="34" charset="0"/>
                <a:cs typeface="Arial" panose="020B0604020202020204" pitchFamily="34" charset="0"/>
              </a:rPr>
              <a:t>Objective: </a:t>
            </a:r>
            <a:r>
              <a:rPr lang="en-US" dirty="0">
                <a:solidFill>
                  <a:schemeClr val="accent1"/>
                </a:solidFill>
                <a:latin typeface="Arial" panose="020B0604020202020204" pitchFamily="34" charset="0"/>
                <a:cs typeface="Arial" panose="020B0604020202020204" pitchFamily="34" charset="0"/>
              </a:rPr>
              <a:t>Within the next decade, provide an integrated understanding of the energy flows and feedback processes that drive sea ice loss. Isolate remote and local process contributions to polar energy budget change. </a:t>
            </a:r>
          </a:p>
        </p:txBody>
      </p:sp>
      <p:sp>
        <p:nvSpPr>
          <p:cNvPr id="8" name="TextBox 7">
            <a:extLst>
              <a:ext uri="{FF2B5EF4-FFF2-40B4-BE49-F238E27FC236}">
                <a16:creationId xmlns:a16="http://schemas.microsoft.com/office/drawing/2014/main" id="{E2784660-D604-7F45-05D5-A5D43F02AC15}"/>
              </a:ext>
            </a:extLst>
          </p:cNvPr>
          <p:cNvSpPr txBox="1"/>
          <p:nvPr/>
        </p:nvSpPr>
        <p:spPr>
          <a:xfrm>
            <a:off x="698118" y="1262742"/>
            <a:ext cx="6214763" cy="2923877"/>
          </a:xfrm>
          <a:prstGeom prst="rect">
            <a:avLst/>
          </a:prstGeom>
          <a:noFill/>
        </p:spPr>
        <p:txBody>
          <a:bodyPr wrap="square" rtlCol="0">
            <a:spAutoFit/>
          </a:bodyPr>
          <a:lstStyle/>
          <a:p>
            <a:r>
              <a:rPr lang="en-US" sz="2300" b="1" dirty="0">
                <a:solidFill>
                  <a:schemeClr val="accent1"/>
                </a:solidFill>
                <a:latin typeface="Arial" panose="020B0604020202020204" pitchFamily="34" charset="0"/>
                <a:cs typeface="Arial" panose="020B0604020202020204" pitchFamily="34" charset="0"/>
              </a:rPr>
              <a:t>Motivation: </a:t>
            </a:r>
            <a:endParaRPr lang="en-US" sz="2300" dirty="0">
              <a:solidFill>
                <a:schemeClr val="accent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300" dirty="0">
                <a:solidFill>
                  <a:schemeClr val="accent1"/>
                </a:solidFill>
                <a:latin typeface="Arial" panose="020B0604020202020204" pitchFamily="34" charset="0"/>
                <a:cs typeface="Arial" panose="020B0604020202020204" pitchFamily="34" charset="0"/>
              </a:rPr>
              <a:t>The polar regions are critical planetary radiative energy sinks connected to global atmospheric and oceanic circulations.</a:t>
            </a:r>
          </a:p>
          <a:p>
            <a:pPr marL="285750" indent="-285750">
              <a:buFont typeface="Arial" panose="020B0604020202020204" pitchFamily="34" charset="0"/>
              <a:buChar char="•"/>
            </a:pPr>
            <a:r>
              <a:rPr lang="en-US" sz="2300" dirty="0">
                <a:solidFill>
                  <a:schemeClr val="accent1"/>
                </a:solidFill>
                <a:latin typeface="Arial" panose="020B0604020202020204" pitchFamily="34" charset="0"/>
                <a:cs typeface="Arial" panose="020B0604020202020204" pitchFamily="34" charset="0"/>
              </a:rPr>
              <a:t>The Arctic is changing faster than another other region of the planet and is a geopolitical and economically important region.</a:t>
            </a:r>
          </a:p>
        </p:txBody>
      </p:sp>
      <p:sp>
        <p:nvSpPr>
          <p:cNvPr id="9" name="TextBox 8">
            <a:extLst>
              <a:ext uri="{FF2B5EF4-FFF2-40B4-BE49-F238E27FC236}">
                <a16:creationId xmlns:a16="http://schemas.microsoft.com/office/drawing/2014/main" id="{326A57E8-92DB-EADB-1B4F-2E8A59015CAC}"/>
              </a:ext>
            </a:extLst>
          </p:cNvPr>
          <p:cNvSpPr txBox="1"/>
          <p:nvPr/>
        </p:nvSpPr>
        <p:spPr>
          <a:xfrm>
            <a:off x="698119" y="4155798"/>
            <a:ext cx="11493882" cy="2569934"/>
          </a:xfrm>
          <a:prstGeom prst="rect">
            <a:avLst/>
          </a:prstGeom>
          <a:solidFill>
            <a:schemeClr val="bg1">
              <a:alpha val="60000"/>
            </a:schemeClr>
          </a:solidFill>
        </p:spPr>
        <p:txBody>
          <a:bodyPr wrap="square" rtlCol="0">
            <a:spAutoFit/>
          </a:bodyPr>
          <a:lstStyle/>
          <a:p>
            <a:r>
              <a:rPr lang="en-US" sz="2300" b="1" dirty="0">
                <a:solidFill>
                  <a:schemeClr val="accent1"/>
                </a:solidFill>
                <a:latin typeface="Arial" panose="020B0604020202020204" pitchFamily="34" charset="0"/>
                <a:cs typeface="Arial" panose="020B0604020202020204" pitchFamily="34" charset="0"/>
              </a:rPr>
              <a:t>Key Questions: </a:t>
            </a:r>
          </a:p>
          <a:p>
            <a:pPr marL="285750" indent="-285750">
              <a:buFont typeface="Arial" panose="020B0604020202020204" pitchFamily="34" charset="0"/>
              <a:buChar char="•"/>
            </a:pPr>
            <a:r>
              <a:rPr lang="en-US" sz="2300" dirty="0">
                <a:solidFill>
                  <a:schemeClr val="accent1"/>
                </a:solidFill>
                <a:latin typeface="Arial" panose="020B0604020202020204" pitchFamily="34" charset="0"/>
                <a:cs typeface="Arial" panose="020B0604020202020204" pitchFamily="34" charset="0"/>
              </a:rPr>
              <a:t>What energy flows drive changes in sea ice at the poles?</a:t>
            </a:r>
          </a:p>
          <a:p>
            <a:pPr marL="285750" indent="-285750">
              <a:buFont typeface="Arial" panose="020B0604020202020204" pitchFamily="34" charset="0"/>
              <a:buChar char="•"/>
            </a:pPr>
            <a:r>
              <a:rPr lang="en-US" sz="2300" dirty="0">
                <a:solidFill>
                  <a:schemeClr val="accent1"/>
                </a:solidFill>
                <a:latin typeface="Arial" panose="020B0604020202020204" pitchFamily="34" charset="0"/>
                <a:cs typeface="Arial" panose="020B0604020202020204" pitchFamily="34" charset="0"/>
              </a:rPr>
              <a:t>What are the implications of polar change to the global Earth Radiation Budget ?</a:t>
            </a:r>
          </a:p>
          <a:p>
            <a:pPr marL="285750" indent="-285750">
              <a:buFont typeface="Arial" panose="020B0604020202020204" pitchFamily="34" charset="0"/>
              <a:buChar char="•"/>
            </a:pPr>
            <a:r>
              <a:rPr lang="en-US" sz="2300" dirty="0">
                <a:solidFill>
                  <a:schemeClr val="accent1"/>
                </a:solidFill>
                <a:latin typeface="Arial" panose="020B0604020202020204" pitchFamily="34" charset="0"/>
                <a:cs typeface="Arial" panose="020B0604020202020204" pitchFamily="34" charset="0"/>
              </a:rPr>
              <a:t>How are cloud-sea ice and cloud-aerosol interactions contributing to observed warming and sea ice loss?</a:t>
            </a:r>
          </a:p>
          <a:p>
            <a:pPr marL="285750" indent="-285750">
              <a:buFont typeface="Arial" panose="020B0604020202020204" pitchFamily="34" charset="0"/>
              <a:buChar char="•"/>
            </a:pPr>
            <a:r>
              <a:rPr lang="en-US" sz="2300" dirty="0">
                <a:solidFill>
                  <a:schemeClr val="accent1"/>
                </a:solidFill>
                <a:latin typeface="Arial" panose="020B0604020202020204" pitchFamily="34" charset="0"/>
                <a:cs typeface="Arial" panose="020B0604020202020204" pitchFamily="34" charset="0"/>
              </a:rPr>
              <a:t>What are the contributions of episodic heat transport events (e.g., atmospheric rivers and cyclones) on the polar energy budget change and sea ice loss?</a:t>
            </a:r>
          </a:p>
        </p:txBody>
      </p:sp>
      <p:grpSp>
        <p:nvGrpSpPr>
          <p:cNvPr id="14" name="Group 13">
            <a:extLst>
              <a:ext uri="{FF2B5EF4-FFF2-40B4-BE49-F238E27FC236}">
                <a16:creationId xmlns:a16="http://schemas.microsoft.com/office/drawing/2014/main" id="{D732CD50-B5C1-D4B7-7CA8-035C78A74345}"/>
              </a:ext>
            </a:extLst>
          </p:cNvPr>
          <p:cNvGrpSpPr>
            <a:grpSpLocks noChangeAspect="1"/>
          </p:cNvGrpSpPr>
          <p:nvPr/>
        </p:nvGrpSpPr>
        <p:grpSpPr>
          <a:xfrm>
            <a:off x="7396513" y="1145371"/>
            <a:ext cx="4462272" cy="3383040"/>
            <a:chOff x="6666651" y="3202103"/>
            <a:chExt cx="4664075" cy="3536036"/>
          </a:xfrm>
        </p:grpSpPr>
        <p:pic>
          <p:nvPicPr>
            <p:cNvPr id="5" name="그림 1">
              <a:extLst>
                <a:ext uri="{FF2B5EF4-FFF2-40B4-BE49-F238E27FC236}">
                  <a16:creationId xmlns:a16="http://schemas.microsoft.com/office/drawing/2014/main" id="{8D78ABB7-C662-2290-CD41-ABAA3D27D3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66651" y="3202103"/>
              <a:ext cx="4664075" cy="3536036"/>
            </a:xfrm>
            <a:prstGeom prst="rect">
              <a:avLst/>
            </a:prstGeom>
          </p:spPr>
        </p:pic>
        <p:sp>
          <p:nvSpPr>
            <p:cNvPr id="6" name="TextBox 5">
              <a:extLst>
                <a:ext uri="{FF2B5EF4-FFF2-40B4-BE49-F238E27FC236}">
                  <a16:creationId xmlns:a16="http://schemas.microsoft.com/office/drawing/2014/main" id="{A515B566-9A98-4AA9-9E95-4CDB8FC8C59A}"/>
                </a:ext>
              </a:extLst>
            </p:cNvPr>
            <p:cNvSpPr txBox="1"/>
            <p:nvPr/>
          </p:nvSpPr>
          <p:spPr>
            <a:xfrm>
              <a:off x="7036371" y="5991679"/>
              <a:ext cx="1484140" cy="612098"/>
            </a:xfrm>
            <a:prstGeom prst="rect">
              <a:avLst/>
            </a:prstGeom>
            <a:noFill/>
          </p:spPr>
          <p:txBody>
            <a:bodyPr wrap="square" rtlCol="0">
              <a:spAutoFit/>
            </a:bodyPr>
            <a:lstStyle/>
            <a:p>
              <a:r>
                <a:rPr lang="en-US" sz="1500" dirty="0">
                  <a:latin typeface="Arial" panose="020B0604020202020204" pitchFamily="34" charset="0"/>
                  <a:cs typeface="Arial" panose="020B0604020202020204" pitchFamily="34" charset="0"/>
                </a:rPr>
                <a:t>Kim and Taylor (2026)</a:t>
              </a:r>
            </a:p>
          </p:txBody>
        </p:sp>
      </p:grpSp>
    </p:spTree>
    <p:extLst>
      <p:ext uri="{BB962C8B-B14F-4D97-AF65-F5344CB8AC3E}">
        <p14:creationId xmlns:p14="http://schemas.microsoft.com/office/powerpoint/2010/main" val="8524111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681C5-74DF-B8F5-187E-3BCE79A3E10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F54D72A-2428-F61E-64A1-FEA4425FE4F9}"/>
              </a:ext>
            </a:extLst>
          </p:cNvPr>
          <p:cNvSpPr>
            <a:spLocks noGrp="1"/>
          </p:cNvSpPr>
          <p:nvPr>
            <p:ph type="body" sz="quarter" idx="12"/>
          </p:nvPr>
        </p:nvSpPr>
        <p:spPr/>
        <p:txBody>
          <a:bodyPr/>
          <a:lstStyle/>
          <a:p>
            <a:endParaRPr lang="en-US" dirty="0"/>
          </a:p>
        </p:txBody>
      </p:sp>
      <p:sp>
        <p:nvSpPr>
          <p:cNvPr id="3" name="Text Placeholder 2">
            <a:extLst>
              <a:ext uri="{FF2B5EF4-FFF2-40B4-BE49-F238E27FC236}">
                <a16:creationId xmlns:a16="http://schemas.microsoft.com/office/drawing/2014/main" id="{80FDE6EF-730B-8BC1-BA11-B1BD6A48BA55}"/>
              </a:ext>
            </a:extLst>
          </p:cNvPr>
          <p:cNvSpPr>
            <a:spLocks noGrp="1"/>
          </p:cNvSpPr>
          <p:nvPr>
            <p:ph type="body" sz="quarter" idx="27"/>
          </p:nvPr>
        </p:nvSpPr>
        <p:spPr>
          <a:xfrm>
            <a:off x="594640" y="102794"/>
            <a:ext cx="12123832" cy="639178"/>
          </a:xfrm>
        </p:spPr>
        <p:txBody>
          <a:bodyPr/>
          <a:lstStyle/>
          <a:p>
            <a:r>
              <a:rPr lang="en-US" sz="2700" b="1" dirty="0">
                <a:latin typeface="Arial" panose="020B0604020202020204" pitchFamily="34" charset="0"/>
                <a:cs typeface="Arial" panose="020B0604020202020204" pitchFamily="34" charset="0"/>
              </a:rPr>
              <a:t>Priority 6: Surface energy budget-Water cycle (SEB-WC) Interactions</a:t>
            </a:r>
          </a:p>
        </p:txBody>
      </p:sp>
      <p:sp>
        <p:nvSpPr>
          <p:cNvPr id="4" name="TextBox 3">
            <a:extLst>
              <a:ext uri="{FF2B5EF4-FFF2-40B4-BE49-F238E27FC236}">
                <a16:creationId xmlns:a16="http://schemas.microsoft.com/office/drawing/2014/main" id="{DC6726C9-F460-12ED-93A7-8DBFF96DE581}"/>
              </a:ext>
            </a:extLst>
          </p:cNvPr>
          <p:cNvSpPr txBox="1"/>
          <p:nvPr/>
        </p:nvSpPr>
        <p:spPr>
          <a:xfrm>
            <a:off x="703371" y="589322"/>
            <a:ext cx="11303648" cy="646331"/>
          </a:xfrm>
          <a:prstGeom prst="rect">
            <a:avLst/>
          </a:prstGeom>
          <a:noFill/>
        </p:spPr>
        <p:txBody>
          <a:bodyPr wrap="square" rtlCol="0">
            <a:spAutoFit/>
          </a:bodyPr>
          <a:lstStyle/>
          <a:p>
            <a:r>
              <a:rPr lang="en-US" b="1" dirty="0">
                <a:solidFill>
                  <a:schemeClr val="accent1"/>
                </a:solidFill>
                <a:latin typeface="Arial" panose="020B0604020202020204" pitchFamily="34" charset="0"/>
                <a:cs typeface="Arial" panose="020B0604020202020204" pitchFamily="34" charset="0"/>
              </a:rPr>
              <a:t>Objective: </a:t>
            </a:r>
            <a:r>
              <a:rPr lang="en-US" dirty="0">
                <a:solidFill>
                  <a:schemeClr val="accent1"/>
                </a:solidFill>
                <a:latin typeface="Arial" panose="020B0604020202020204" pitchFamily="34" charset="0"/>
                <a:cs typeface="Arial" panose="020B0604020202020204" pitchFamily="34" charset="0"/>
              </a:rPr>
              <a:t>Within the next decade, advance understanding of the mechanisms of decadal scale variability in surface energy budget (SEB) and close the SEB-WC within +/-5 Wm</a:t>
            </a:r>
            <a:r>
              <a:rPr lang="en-US" baseline="30000" dirty="0">
                <a:solidFill>
                  <a:schemeClr val="accent1"/>
                </a:solidFill>
                <a:latin typeface="Arial" panose="020B0604020202020204" pitchFamily="34" charset="0"/>
                <a:cs typeface="Arial" panose="020B0604020202020204" pitchFamily="34" charset="0"/>
              </a:rPr>
              <a:t>-2</a:t>
            </a:r>
            <a:r>
              <a:rPr lang="en-US" dirty="0">
                <a:solidFill>
                  <a:schemeClr val="accent1"/>
                </a:solidFill>
                <a:latin typeface="Arial" panose="020B0604020202020204" pitchFamily="34" charset="0"/>
                <a:cs typeface="Arial" panose="020B0604020202020204" pitchFamily="34" charset="0"/>
              </a:rPr>
              <a:t>.</a:t>
            </a:r>
          </a:p>
        </p:txBody>
      </p:sp>
      <p:sp>
        <p:nvSpPr>
          <p:cNvPr id="8" name="TextBox 7">
            <a:extLst>
              <a:ext uri="{FF2B5EF4-FFF2-40B4-BE49-F238E27FC236}">
                <a16:creationId xmlns:a16="http://schemas.microsoft.com/office/drawing/2014/main" id="{D40C1C74-2299-7344-E8A2-E1A0663B34B1}"/>
              </a:ext>
            </a:extLst>
          </p:cNvPr>
          <p:cNvSpPr txBox="1"/>
          <p:nvPr/>
        </p:nvSpPr>
        <p:spPr>
          <a:xfrm>
            <a:off x="698118" y="1419249"/>
            <a:ext cx="6214763" cy="2308324"/>
          </a:xfrm>
          <a:prstGeom prst="rect">
            <a:avLst/>
          </a:prstGeom>
          <a:noFill/>
        </p:spPr>
        <p:txBody>
          <a:bodyPr wrap="square" rtlCol="0">
            <a:spAutoFit/>
          </a:bodyPr>
          <a:lstStyle/>
          <a:p>
            <a:r>
              <a:rPr lang="en-US" sz="2400" b="1" dirty="0">
                <a:solidFill>
                  <a:schemeClr val="accent1"/>
                </a:solidFill>
                <a:latin typeface="Arial" panose="020B0604020202020204" pitchFamily="34" charset="0"/>
                <a:cs typeface="Arial" panose="020B0604020202020204" pitchFamily="34" charset="0"/>
              </a:rPr>
              <a:t>Motivation: </a:t>
            </a:r>
            <a:endParaRPr lang="en-US" sz="2400" dirty="0">
              <a:solidFill>
                <a:schemeClr val="accent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400" dirty="0">
                <a:solidFill>
                  <a:schemeClr val="accent1"/>
                </a:solidFill>
                <a:latin typeface="Arial" panose="020B0604020202020204" pitchFamily="34" charset="0"/>
                <a:cs typeface="Arial" panose="020B0604020202020204" pitchFamily="34" charset="0"/>
              </a:rPr>
              <a:t>The surface energy constrained the total amount of global mean precipitation.</a:t>
            </a:r>
          </a:p>
          <a:p>
            <a:pPr marL="285750" indent="-285750">
              <a:buFont typeface="Arial" panose="020B0604020202020204" pitchFamily="34" charset="0"/>
              <a:buChar char="•"/>
            </a:pPr>
            <a:r>
              <a:rPr lang="en-US" sz="2400" dirty="0">
                <a:solidFill>
                  <a:schemeClr val="accent1"/>
                </a:solidFill>
                <a:latin typeface="Arial" panose="020B0604020202020204" pitchFamily="34" charset="0"/>
                <a:cs typeface="Arial" panose="020B0604020202020204" pitchFamily="34" charset="0"/>
              </a:rPr>
              <a:t>Closure of the surface energy budget and water cycles provide a constraint on models.</a:t>
            </a:r>
          </a:p>
        </p:txBody>
      </p:sp>
      <p:sp>
        <p:nvSpPr>
          <p:cNvPr id="9" name="TextBox 8">
            <a:extLst>
              <a:ext uri="{FF2B5EF4-FFF2-40B4-BE49-F238E27FC236}">
                <a16:creationId xmlns:a16="http://schemas.microsoft.com/office/drawing/2014/main" id="{54145E57-DAF4-7475-B1B2-15374BFC0A3F}"/>
              </a:ext>
            </a:extLst>
          </p:cNvPr>
          <p:cNvSpPr txBox="1"/>
          <p:nvPr/>
        </p:nvSpPr>
        <p:spPr>
          <a:xfrm>
            <a:off x="698118" y="3919835"/>
            <a:ext cx="11493882" cy="2677656"/>
          </a:xfrm>
          <a:prstGeom prst="rect">
            <a:avLst/>
          </a:prstGeom>
          <a:solidFill>
            <a:schemeClr val="bg1">
              <a:alpha val="60000"/>
            </a:schemeClr>
          </a:solidFill>
        </p:spPr>
        <p:txBody>
          <a:bodyPr wrap="square" rtlCol="0">
            <a:spAutoFit/>
          </a:bodyPr>
          <a:lstStyle/>
          <a:p>
            <a:r>
              <a:rPr lang="en-US" sz="2400" b="1" dirty="0">
                <a:solidFill>
                  <a:schemeClr val="accent1"/>
                </a:solidFill>
                <a:latin typeface="Arial" panose="020B0604020202020204" pitchFamily="34" charset="0"/>
                <a:cs typeface="Arial" panose="020B0604020202020204" pitchFamily="34" charset="0"/>
              </a:rPr>
              <a:t>Key Questions: </a:t>
            </a:r>
          </a:p>
          <a:p>
            <a:pPr marL="285750" indent="-285750">
              <a:buFont typeface="Arial" panose="020B0604020202020204" pitchFamily="34" charset="0"/>
              <a:buChar char="•"/>
            </a:pPr>
            <a:r>
              <a:rPr lang="en-US" sz="2400" dirty="0">
                <a:solidFill>
                  <a:schemeClr val="accent1"/>
                </a:solidFill>
                <a:latin typeface="Arial" panose="020B0604020202020204" pitchFamily="34" charset="0"/>
                <a:cs typeface="Arial" panose="020B0604020202020204" pitchFamily="34" charset="0"/>
              </a:rPr>
              <a:t>What short-term processes and feedbacks give rise to the long-term closure of the energy budget-water cycle? </a:t>
            </a:r>
          </a:p>
          <a:p>
            <a:pPr marL="285750" indent="-285750">
              <a:buFont typeface="Arial" panose="020B0604020202020204" pitchFamily="34" charset="0"/>
              <a:buChar char="•"/>
            </a:pPr>
            <a:r>
              <a:rPr lang="en-US" sz="2400" dirty="0">
                <a:solidFill>
                  <a:schemeClr val="accent1"/>
                </a:solidFill>
                <a:latin typeface="Arial" panose="020B0604020202020204" pitchFamily="34" charset="0"/>
                <a:cs typeface="Arial" panose="020B0604020202020204" pitchFamily="34" charset="0"/>
              </a:rPr>
              <a:t>What are the causes and implications of the growing surface energy imbalance?</a:t>
            </a:r>
          </a:p>
          <a:p>
            <a:pPr marL="285750" indent="-285750">
              <a:buFont typeface="Arial" panose="020B0604020202020204" pitchFamily="34" charset="0"/>
              <a:buChar char="•"/>
            </a:pPr>
            <a:r>
              <a:rPr lang="en-US" sz="2400" dirty="0">
                <a:solidFill>
                  <a:schemeClr val="accent1"/>
                </a:solidFill>
                <a:latin typeface="Arial" panose="020B0604020202020204" pitchFamily="34" charset="0"/>
                <a:cs typeface="Arial" panose="020B0604020202020204" pitchFamily="34" charset="0"/>
              </a:rPr>
              <a:t>What mechanisms drive decadal scale variability in the surface energy budget?</a:t>
            </a:r>
          </a:p>
          <a:p>
            <a:pPr marL="285750" indent="-285750">
              <a:buFont typeface="Arial" panose="020B0604020202020204" pitchFamily="34" charset="0"/>
              <a:buChar char="•"/>
            </a:pPr>
            <a:r>
              <a:rPr lang="en-US" sz="2400" dirty="0">
                <a:solidFill>
                  <a:schemeClr val="accent1"/>
                </a:solidFill>
                <a:latin typeface="Arial" panose="020B0604020202020204" pitchFamily="34" charset="0"/>
                <a:cs typeface="Arial" panose="020B0604020202020204" pitchFamily="34" charset="0"/>
              </a:rPr>
              <a:t>How does the surface energy budget and related processes influence water cycle extremes?</a:t>
            </a:r>
          </a:p>
        </p:txBody>
      </p:sp>
      <p:grpSp>
        <p:nvGrpSpPr>
          <p:cNvPr id="7" name="Group 6">
            <a:extLst>
              <a:ext uri="{FF2B5EF4-FFF2-40B4-BE49-F238E27FC236}">
                <a16:creationId xmlns:a16="http://schemas.microsoft.com/office/drawing/2014/main" id="{1A0C197B-7D82-84B9-AABB-EB30B37FDA02}"/>
              </a:ext>
            </a:extLst>
          </p:cNvPr>
          <p:cNvGrpSpPr>
            <a:grpSpLocks noChangeAspect="1"/>
          </p:cNvGrpSpPr>
          <p:nvPr/>
        </p:nvGrpSpPr>
        <p:grpSpPr>
          <a:xfrm>
            <a:off x="7524388" y="1155964"/>
            <a:ext cx="4474437" cy="3200400"/>
            <a:chOff x="6510528" y="624722"/>
            <a:chExt cx="5157214" cy="3688765"/>
          </a:xfrm>
        </p:grpSpPr>
        <p:pic>
          <p:nvPicPr>
            <p:cNvPr id="10" name="Picture 9" descr="A picture containing timeline&#10;&#10;AI-generated content may be incorrect.">
              <a:extLst>
                <a:ext uri="{FF2B5EF4-FFF2-40B4-BE49-F238E27FC236}">
                  <a16:creationId xmlns:a16="http://schemas.microsoft.com/office/drawing/2014/main" id="{8B18C141-0B1E-9FC0-2140-60C04B82A0D9}"/>
                </a:ext>
              </a:extLst>
            </p:cNvPr>
            <p:cNvPicPr>
              <a:picLocks noChangeAspect="1"/>
            </p:cNvPicPr>
            <p:nvPr/>
          </p:nvPicPr>
          <p:blipFill>
            <a:blip r:embed="rId3"/>
            <a:srcRect l="3443" t="3824" r="1865"/>
            <a:stretch>
              <a:fillRect/>
            </a:stretch>
          </p:blipFill>
          <p:spPr>
            <a:xfrm>
              <a:off x="6510528" y="651110"/>
              <a:ext cx="5157214" cy="3662377"/>
            </a:xfrm>
            <a:prstGeom prst="rect">
              <a:avLst/>
            </a:prstGeom>
          </p:spPr>
        </p:pic>
        <p:sp>
          <p:nvSpPr>
            <p:cNvPr id="11" name="TextBox 10">
              <a:extLst>
                <a:ext uri="{FF2B5EF4-FFF2-40B4-BE49-F238E27FC236}">
                  <a16:creationId xmlns:a16="http://schemas.microsoft.com/office/drawing/2014/main" id="{33D3E340-1FF3-3607-7562-84C394E1631E}"/>
                </a:ext>
              </a:extLst>
            </p:cNvPr>
            <p:cNvSpPr txBox="1"/>
            <p:nvPr/>
          </p:nvSpPr>
          <p:spPr>
            <a:xfrm>
              <a:off x="7462710" y="624722"/>
              <a:ext cx="1367604" cy="390216"/>
            </a:xfrm>
            <a:prstGeom prst="rect">
              <a:avLst/>
            </a:prstGeom>
            <a:noFill/>
          </p:spPr>
          <p:txBody>
            <a:bodyPr wrap="none" rtlCol="0">
              <a:spAutoFit/>
            </a:bodyPr>
            <a:lstStyle/>
            <a:p>
              <a:r>
                <a:rPr lang="en-US" sz="1600" dirty="0">
                  <a:solidFill>
                    <a:schemeClr val="bg1"/>
                  </a:solidFill>
                </a:rPr>
                <a:t>IPCC 2021</a:t>
              </a:r>
            </a:p>
          </p:txBody>
        </p:sp>
      </p:grpSp>
    </p:spTree>
    <p:extLst>
      <p:ext uri="{BB962C8B-B14F-4D97-AF65-F5344CB8AC3E}">
        <p14:creationId xmlns:p14="http://schemas.microsoft.com/office/powerpoint/2010/main" val="3710179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50CD01-4437-3EE7-F2ED-7EE80F935DBA}"/>
            </a:ext>
          </a:extLst>
        </p:cNvPr>
        <p:cNvGrpSpPr/>
        <p:nvPr/>
      </p:nvGrpSpPr>
      <p:grpSpPr>
        <a:xfrm>
          <a:off x="0" y="0"/>
          <a:ext cx="0" cy="0"/>
          <a:chOff x="0" y="0"/>
          <a:chExt cx="0" cy="0"/>
        </a:xfrm>
      </p:grpSpPr>
      <p:pic>
        <p:nvPicPr>
          <p:cNvPr id="5" name="Picture 4" descr="Diagram&#10;&#10;AI-generated content may be incorrect.">
            <a:extLst>
              <a:ext uri="{FF2B5EF4-FFF2-40B4-BE49-F238E27FC236}">
                <a16:creationId xmlns:a16="http://schemas.microsoft.com/office/drawing/2014/main" id="{20F15B8F-D49E-332A-CFBD-6B7B58A2C06A}"/>
              </a:ext>
            </a:extLst>
          </p:cNvPr>
          <p:cNvPicPr>
            <a:picLocks noChangeAspect="1"/>
          </p:cNvPicPr>
          <p:nvPr/>
        </p:nvPicPr>
        <p:blipFill>
          <a:blip r:embed="rId3"/>
          <a:stretch>
            <a:fillRect/>
          </a:stretch>
        </p:blipFill>
        <p:spPr>
          <a:xfrm>
            <a:off x="8232368" y="635579"/>
            <a:ext cx="3364992" cy="3202544"/>
          </a:xfrm>
          <a:prstGeom prst="rect">
            <a:avLst/>
          </a:prstGeom>
        </p:spPr>
      </p:pic>
      <p:sp>
        <p:nvSpPr>
          <p:cNvPr id="2" name="Text Placeholder 1">
            <a:extLst>
              <a:ext uri="{FF2B5EF4-FFF2-40B4-BE49-F238E27FC236}">
                <a16:creationId xmlns:a16="http://schemas.microsoft.com/office/drawing/2014/main" id="{DACDA047-84C6-FAA4-5114-D957E9553BBA}"/>
              </a:ext>
            </a:extLst>
          </p:cNvPr>
          <p:cNvSpPr>
            <a:spLocks noGrp="1"/>
          </p:cNvSpPr>
          <p:nvPr>
            <p:ph type="body" sz="quarter" idx="12"/>
          </p:nvPr>
        </p:nvSpPr>
        <p:spPr/>
        <p:txBody>
          <a:bodyPr/>
          <a:lstStyle/>
          <a:p>
            <a:endParaRPr lang="en-US" dirty="0"/>
          </a:p>
        </p:txBody>
      </p:sp>
      <p:sp>
        <p:nvSpPr>
          <p:cNvPr id="3" name="Text Placeholder 2">
            <a:extLst>
              <a:ext uri="{FF2B5EF4-FFF2-40B4-BE49-F238E27FC236}">
                <a16:creationId xmlns:a16="http://schemas.microsoft.com/office/drawing/2014/main" id="{F23BB5D2-FAC9-6A19-8ADA-53B3816CDA94}"/>
              </a:ext>
            </a:extLst>
          </p:cNvPr>
          <p:cNvSpPr>
            <a:spLocks noGrp="1"/>
          </p:cNvSpPr>
          <p:nvPr>
            <p:ph type="body" sz="quarter" idx="27"/>
          </p:nvPr>
        </p:nvSpPr>
        <p:spPr>
          <a:xfrm>
            <a:off x="594640" y="102794"/>
            <a:ext cx="12123832" cy="639178"/>
          </a:xfrm>
        </p:spPr>
        <p:txBody>
          <a:bodyPr/>
          <a:lstStyle/>
          <a:p>
            <a:r>
              <a:rPr lang="en-US" sz="2700" b="1" dirty="0">
                <a:latin typeface="Arial" panose="020B0604020202020204" pitchFamily="34" charset="0"/>
                <a:cs typeface="Arial" panose="020B0604020202020204" pitchFamily="34" charset="0"/>
              </a:rPr>
              <a:t>Priority 7: Circulation-Energy Budget Interactions</a:t>
            </a:r>
          </a:p>
        </p:txBody>
      </p:sp>
      <p:sp>
        <p:nvSpPr>
          <p:cNvPr id="4" name="TextBox 3">
            <a:extLst>
              <a:ext uri="{FF2B5EF4-FFF2-40B4-BE49-F238E27FC236}">
                <a16:creationId xmlns:a16="http://schemas.microsoft.com/office/drawing/2014/main" id="{4BF14AAA-5188-F636-B7FE-D67BA2C6AD76}"/>
              </a:ext>
            </a:extLst>
          </p:cNvPr>
          <p:cNvSpPr txBox="1"/>
          <p:nvPr/>
        </p:nvSpPr>
        <p:spPr>
          <a:xfrm>
            <a:off x="703371" y="517883"/>
            <a:ext cx="11303648" cy="646331"/>
          </a:xfrm>
          <a:prstGeom prst="rect">
            <a:avLst/>
          </a:prstGeom>
          <a:noFill/>
        </p:spPr>
        <p:txBody>
          <a:bodyPr wrap="square" rtlCol="0">
            <a:spAutoFit/>
          </a:bodyPr>
          <a:lstStyle/>
          <a:p>
            <a:r>
              <a:rPr lang="en-US" b="1" dirty="0">
                <a:solidFill>
                  <a:schemeClr val="accent1"/>
                </a:solidFill>
                <a:latin typeface="Arial" panose="020B0604020202020204" pitchFamily="34" charset="0"/>
                <a:cs typeface="Arial" panose="020B0604020202020204" pitchFamily="34" charset="0"/>
              </a:rPr>
              <a:t>Objective: </a:t>
            </a:r>
            <a:r>
              <a:rPr lang="en-US" dirty="0">
                <a:solidFill>
                  <a:schemeClr val="accent1"/>
                </a:solidFill>
                <a:latin typeface="Arial" panose="020B0604020202020204" pitchFamily="34" charset="0"/>
                <a:cs typeface="Arial" panose="020B0604020202020204" pitchFamily="34" charset="0"/>
              </a:rPr>
              <a:t>Within the next decade, advance understanding of the contributions of circulation variability and response to Earth energy budget and water cycle variability and the mechanisms.</a:t>
            </a:r>
          </a:p>
        </p:txBody>
      </p:sp>
      <p:sp>
        <p:nvSpPr>
          <p:cNvPr id="8" name="TextBox 7">
            <a:extLst>
              <a:ext uri="{FF2B5EF4-FFF2-40B4-BE49-F238E27FC236}">
                <a16:creationId xmlns:a16="http://schemas.microsoft.com/office/drawing/2014/main" id="{747200BD-9AAB-40F5-F306-07F9018FC661}"/>
              </a:ext>
            </a:extLst>
          </p:cNvPr>
          <p:cNvSpPr txBox="1"/>
          <p:nvPr/>
        </p:nvSpPr>
        <p:spPr>
          <a:xfrm>
            <a:off x="698118" y="1052613"/>
            <a:ext cx="7534250" cy="2569934"/>
          </a:xfrm>
          <a:prstGeom prst="rect">
            <a:avLst/>
          </a:prstGeom>
          <a:noFill/>
        </p:spPr>
        <p:txBody>
          <a:bodyPr wrap="square" rtlCol="0">
            <a:spAutoFit/>
          </a:bodyPr>
          <a:lstStyle/>
          <a:p>
            <a:r>
              <a:rPr lang="en-US" sz="2300" b="1" dirty="0">
                <a:solidFill>
                  <a:schemeClr val="accent1"/>
                </a:solidFill>
                <a:latin typeface="Arial" panose="020B0604020202020204" pitchFamily="34" charset="0"/>
                <a:cs typeface="Arial" panose="020B0604020202020204" pitchFamily="34" charset="0"/>
              </a:rPr>
              <a:t>Motivation: </a:t>
            </a:r>
            <a:endParaRPr lang="en-US" sz="2300" dirty="0">
              <a:solidFill>
                <a:schemeClr val="accent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300" dirty="0">
                <a:solidFill>
                  <a:schemeClr val="accent1"/>
                </a:solidFill>
                <a:latin typeface="Arial" panose="020B0604020202020204" pitchFamily="34" charset="0"/>
                <a:cs typeface="Arial" panose="020B0604020202020204" pitchFamily="34" charset="0"/>
              </a:rPr>
              <a:t>Atmospheric and oceanic circulation response and feedback influence Earth Radiation Budget variability and modify the system response to forcing. </a:t>
            </a:r>
          </a:p>
          <a:p>
            <a:pPr marL="285750" indent="-285750">
              <a:buFont typeface="Arial" panose="020B0604020202020204" pitchFamily="34" charset="0"/>
              <a:buChar char="•"/>
            </a:pPr>
            <a:r>
              <a:rPr lang="en-US" sz="2300" dirty="0">
                <a:solidFill>
                  <a:schemeClr val="accent1"/>
                </a:solidFill>
                <a:latin typeface="Arial" panose="020B0604020202020204" pitchFamily="34" charset="0"/>
                <a:cs typeface="Arial" panose="020B0604020202020204" pitchFamily="34" charset="0"/>
              </a:rPr>
              <a:t>There are strong connections between the atmospheric circulation regimes  and feedback processes (e.g., clouds and water vapor) </a:t>
            </a:r>
          </a:p>
        </p:txBody>
      </p:sp>
      <p:sp>
        <p:nvSpPr>
          <p:cNvPr id="9" name="TextBox 8">
            <a:extLst>
              <a:ext uri="{FF2B5EF4-FFF2-40B4-BE49-F238E27FC236}">
                <a16:creationId xmlns:a16="http://schemas.microsoft.com/office/drawing/2014/main" id="{0672F5BB-732C-D346-F91D-3AFC88AEFB83}"/>
              </a:ext>
            </a:extLst>
          </p:cNvPr>
          <p:cNvSpPr txBox="1"/>
          <p:nvPr/>
        </p:nvSpPr>
        <p:spPr>
          <a:xfrm>
            <a:off x="698118" y="3593971"/>
            <a:ext cx="11493882" cy="2569934"/>
          </a:xfrm>
          <a:prstGeom prst="rect">
            <a:avLst/>
          </a:prstGeom>
          <a:solidFill>
            <a:schemeClr val="bg1">
              <a:alpha val="60000"/>
            </a:schemeClr>
          </a:solidFill>
        </p:spPr>
        <p:txBody>
          <a:bodyPr wrap="square" rtlCol="0">
            <a:spAutoFit/>
          </a:bodyPr>
          <a:lstStyle/>
          <a:p>
            <a:r>
              <a:rPr lang="en-US" sz="2300" b="1" dirty="0">
                <a:solidFill>
                  <a:schemeClr val="accent1"/>
                </a:solidFill>
                <a:latin typeface="Arial" panose="020B0604020202020204" pitchFamily="34" charset="0"/>
                <a:cs typeface="Arial" panose="020B0604020202020204" pitchFamily="34" charset="0"/>
              </a:rPr>
              <a:t>Key Questions: </a:t>
            </a:r>
          </a:p>
          <a:p>
            <a:pPr marL="342900" indent="-342900">
              <a:buFont typeface="Arial" panose="020B0604020202020204" pitchFamily="34" charset="0"/>
              <a:buChar char="•"/>
            </a:pPr>
            <a:r>
              <a:rPr lang="en-US" sz="2300" dirty="0">
                <a:solidFill>
                  <a:schemeClr val="accent1"/>
                </a:solidFill>
                <a:latin typeface="Arial" panose="020B0604020202020204" pitchFamily="34" charset="0"/>
                <a:cs typeface="Arial" panose="020B0604020202020204" pitchFamily="34" charset="0"/>
              </a:rPr>
              <a:t>How does the large-scale atmospheric circulation respond to global and regional radiative forcing and at what time scale(s)? </a:t>
            </a:r>
          </a:p>
          <a:p>
            <a:pPr marL="342900" indent="-342900">
              <a:buFont typeface="Arial" panose="020B0604020202020204" pitchFamily="34" charset="0"/>
              <a:buChar char="•"/>
            </a:pPr>
            <a:r>
              <a:rPr lang="en-US" sz="2300" dirty="0">
                <a:solidFill>
                  <a:schemeClr val="accent1"/>
                </a:solidFill>
                <a:latin typeface="Arial" panose="020B0604020202020204" pitchFamily="34" charset="0"/>
                <a:cs typeface="Arial" panose="020B0604020202020204" pitchFamily="34" charset="0"/>
              </a:rPr>
              <a:t>How has atmospheric and oceanic circulation variability influenced ERB fluctuations?</a:t>
            </a:r>
          </a:p>
          <a:p>
            <a:pPr marL="342900" indent="-342900">
              <a:buFont typeface="Arial" panose="020B0604020202020204" pitchFamily="34" charset="0"/>
              <a:buChar char="•"/>
            </a:pPr>
            <a:r>
              <a:rPr lang="en-US" sz="2300" dirty="0">
                <a:solidFill>
                  <a:schemeClr val="accent1"/>
                </a:solidFill>
                <a:latin typeface="Arial" panose="020B0604020202020204" pitchFamily="34" charset="0"/>
                <a:cs typeface="Arial" panose="020B0604020202020204" pitchFamily="34" charset="0"/>
              </a:rPr>
              <a:t>What mechanisms drive the circulation influence on ERB variability and change?</a:t>
            </a:r>
          </a:p>
          <a:p>
            <a:pPr marL="342900" indent="-342900">
              <a:buFont typeface="Arial" panose="020B0604020202020204" pitchFamily="34" charset="0"/>
              <a:buChar char="•"/>
            </a:pPr>
            <a:r>
              <a:rPr lang="en-US" sz="2300" dirty="0">
                <a:solidFill>
                  <a:schemeClr val="accent1"/>
                </a:solidFill>
                <a:latin typeface="Arial" panose="020B0604020202020204" pitchFamily="34" charset="0"/>
                <a:cs typeface="Arial" panose="020B0604020202020204" pitchFamily="34" charset="0"/>
              </a:rPr>
              <a:t>How is the hemispheric symmetry/asymmetry in planetary albedo influencing the position of rain belts (ITCZ)?</a:t>
            </a:r>
          </a:p>
        </p:txBody>
      </p:sp>
    </p:spTree>
    <p:extLst>
      <p:ext uri="{BB962C8B-B14F-4D97-AF65-F5344CB8AC3E}">
        <p14:creationId xmlns:p14="http://schemas.microsoft.com/office/powerpoint/2010/main" val="33959167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1F5809-25C5-2BC0-0F1C-A47D7C21CDB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517FBFE4-0855-B700-FD4E-4500BB6876F6}"/>
              </a:ext>
            </a:extLst>
          </p:cNvPr>
          <p:cNvSpPr>
            <a:spLocks noGrp="1"/>
          </p:cNvSpPr>
          <p:nvPr>
            <p:ph type="body" sz="quarter" idx="12"/>
          </p:nvPr>
        </p:nvSpPr>
        <p:spPr/>
        <p:txBody>
          <a:bodyPr/>
          <a:lstStyle/>
          <a:p>
            <a:endParaRPr lang="en-US" dirty="0"/>
          </a:p>
        </p:txBody>
      </p:sp>
      <p:sp>
        <p:nvSpPr>
          <p:cNvPr id="3" name="Text Placeholder 2">
            <a:extLst>
              <a:ext uri="{FF2B5EF4-FFF2-40B4-BE49-F238E27FC236}">
                <a16:creationId xmlns:a16="http://schemas.microsoft.com/office/drawing/2014/main" id="{06EDB324-B987-BE76-65F7-BEDF1A231B4C}"/>
              </a:ext>
            </a:extLst>
          </p:cNvPr>
          <p:cNvSpPr>
            <a:spLocks noGrp="1"/>
          </p:cNvSpPr>
          <p:nvPr>
            <p:ph type="body" sz="quarter" idx="27"/>
          </p:nvPr>
        </p:nvSpPr>
        <p:spPr>
          <a:xfrm>
            <a:off x="594640" y="102794"/>
            <a:ext cx="12123832" cy="639178"/>
          </a:xfrm>
        </p:spPr>
        <p:txBody>
          <a:bodyPr/>
          <a:lstStyle/>
          <a:p>
            <a:r>
              <a:rPr lang="en-US" sz="2700" b="1" dirty="0">
                <a:latin typeface="Arial" panose="020B0604020202020204" pitchFamily="34" charset="0"/>
                <a:cs typeface="Arial" panose="020B0604020202020204" pitchFamily="34" charset="0"/>
              </a:rPr>
              <a:t>Priority 8: Regional energy budgets, forcing, and feedback</a:t>
            </a:r>
          </a:p>
        </p:txBody>
      </p:sp>
      <p:sp>
        <p:nvSpPr>
          <p:cNvPr id="4" name="TextBox 3">
            <a:extLst>
              <a:ext uri="{FF2B5EF4-FFF2-40B4-BE49-F238E27FC236}">
                <a16:creationId xmlns:a16="http://schemas.microsoft.com/office/drawing/2014/main" id="{1DBEE5EE-37D4-A9AF-8CEE-4E033D16C162}"/>
              </a:ext>
            </a:extLst>
          </p:cNvPr>
          <p:cNvSpPr txBox="1"/>
          <p:nvPr/>
        </p:nvSpPr>
        <p:spPr>
          <a:xfrm>
            <a:off x="703371" y="560746"/>
            <a:ext cx="11303648" cy="646331"/>
          </a:xfrm>
          <a:prstGeom prst="rect">
            <a:avLst/>
          </a:prstGeom>
          <a:noFill/>
        </p:spPr>
        <p:txBody>
          <a:bodyPr wrap="square" rtlCol="0">
            <a:spAutoFit/>
          </a:bodyPr>
          <a:lstStyle/>
          <a:p>
            <a:r>
              <a:rPr lang="en-US" b="1" dirty="0">
                <a:solidFill>
                  <a:schemeClr val="accent1"/>
                </a:solidFill>
                <a:latin typeface="Arial" panose="020B0604020202020204" pitchFamily="34" charset="0"/>
                <a:cs typeface="Arial" panose="020B0604020202020204" pitchFamily="34" charset="0"/>
              </a:rPr>
              <a:t>Objective: </a:t>
            </a:r>
            <a:r>
              <a:rPr lang="en-US" dirty="0">
                <a:solidFill>
                  <a:schemeClr val="accent1"/>
                </a:solidFill>
                <a:latin typeface="Arial" panose="020B0604020202020204" pitchFamily="34" charset="0"/>
                <a:cs typeface="Arial" panose="020B0604020202020204" pitchFamily="34" charset="0"/>
              </a:rPr>
              <a:t>Within the next decade, advance understanding of the linkages between regional forcing and feedback and the global Earth Radiation Budget. </a:t>
            </a:r>
          </a:p>
        </p:txBody>
      </p:sp>
      <p:sp>
        <p:nvSpPr>
          <p:cNvPr id="8" name="TextBox 7">
            <a:extLst>
              <a:ext uri="{FF2B5EF4-FFF2-40B4-BE49-F238E27FC236}">
                <a16:creationId xmlns:a16="http://schemas.microsoft.com/office/drawing/2014/main" id="{01879D22-C2FC-EBBF-4D38-B88F287CA79F}"/>
              </a:ext>
            </a:extLst>
          </p:cNvPr>
          <p:cNvSpPr txBox="1"/>
          <p:nvPr/>
        </p:nvSpPr>
        <p:spPr>
          <a:xfrm>
            <a:off x="703371" y="1240022"/>
            <a:ext cx="6250166" cy="2215991"/>
          </a:xfrm>
          <a:prstGeom prst="rect">
            <a:avLst/>
          </a:prstGeom>
          <a:noFill/>
        </p:spPr>
        <p:txBody>
          <a:bodyPr wrap="square" rtlCol="0">
            <a:spAutoFit/>
          </a:bodyPr>
          <a:lstStyle/>
          <a:p>
            <a:r>
              <a:rPr lang="en-US" sz="2300" b="1" dirty="0">
                <a:solidFill>
                  <a:schemeClr val="accent1"/>
                </a:solidFill>
                <a:latin typeface="Arial" panose="020B0604020202020204" pitchFamily="34" charset="0"/>
                <a:cs typeface="Arial" panose="020B0604020202020204" pitchFamily="34" charset="0"/>
              </a:rPr>
              <a:t>Motivation: </a:t>
            </a:r>
            <a:endParaRPr lang="en-US" sz="2300" dirty="0">
              <a:solidFill>
                <a:schemeClr val="accent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300" dirty="0">
                <a:solidFill>
                  <a:schemeClr val="accent1"/>
                </a:solidFill>
                <a:latin typeface="Arial" panose="020B0604020202020204" pitchFamily="34" charset="0"/>
                <a:cs typeface="Arial" panose="020B0604020202020204" pitchFamily="34" charset="0"/>
              </a:rPr>
              <a:t>Regional energy budgets links global changes to the physical manifestation as weather, ocean circulations, and land surface evolution </a:t>
            </a:r>
          </a:p>
          <a:p>
            <a:pPr marL="285750" indent="-285750">
              <a:buFont typeface="Arial" panose="020B0604020202020204" pitchFamily="34" charset="0"/>
              <a:buChar char="•"/>
            </a:pPr>
            <a:r>
              <a:rPr lang="en-US" sz="2300" dirty="0">
                <a:solidFill>
                  <a:schemeClr val="accent1"/>
                </a:solidFill>
                <a:latin typeface="Arial" panose="020B0604020202020204" pitchFamily="34" charset="0"/>
                <a:cs typeface="Arial" panose="020B0604020202020204" pitchFamily="34" charset="0"/>
              </a:rPr>
              <a:t>Local physics =&gt; Global impact </a:t>
            </a:r>
          </a:p>
        </p:txBody>
      </p:sp>
      <p:sp>
        <p:nvSpPr>
          <p:cNvPr id="9" name="TextBox 8">
            <a:extLst>
              <a:ext uri="{FF2B5EF4-FFF2-40B4-BE49-F238E27FC236}">
                <a16:creationId xmlns:a16="http://schemas.microsoft.com/office/drawing/2014/main" id="{605741AD-AF8A-E39C-1D86-5A7CC9380065}"/>
              </a:ext>
            </a:extLst>
          </p:cNvPr>
          <p:cNvSpPr txBox="1"/>
          <p:nvPr/>
        </p:nvSpPr>
        <p:spPr>
          <a:xfrm>
            <a:off x="703371" y="3737381"/>
            <a:ext cx="11493882" cy="2569934"/>
          </a:xfrm>
          <a:prstGeom prst="rect">
            <a:avLst/>
          </a:prstGeom>
          <a:solidFill>
            <a:schemeClr val="bg1">
              <a:alpha val="60000"/>
            </a:schemeClr>
          </a:solidFill>
        </p:spPr>
        <p:txBody>
          <a:bodyPr wrap="square" rtlCol="0">
            <a:spAutoFit/>
          </a:bodyPr>
          <a:lstStyle/>
          <a:p>
            <a:r>
              <a:rPr lang="en-US" sz="2300" b="1" dirty="0">
                <a:solidFill>
                  <a:schemeClr val="accent1"/>
                </a:solidFill>
                <a:latin typeface="Arial" panose="020B0604020202020204" pitchFamily="34" charset="0"/>
                <a:cs typeface="Arial" panose="020B0604020202020204" pitchFamily="34" charset="0"/>
              </a:rPr>
              <a:t>Key Questions: </a:t>
            </a:r>
          </a:p>
          <a:p>
            <a:pPr marL="342900" indent="-342900">
              <a:buFont typeface="Arial" panose="020B0604020202020204" pitchFamily="34" charset="0"/>
              <a:buChar char="•"/>
            </a:pPr>
            <a:r>
              <a:rPr lang="en-US" sz="2300" dirty="0">
                <a:solidFill>
                  <a:schemeClr val="accent1"/>
                </a:solidFill>
                <a:latin typeface="Arial" panose="020B0604020202020204" pitchFamily="34" charset="0"/>
                <a:cs typeface="Arial" panose="020B0604020202020204" pitchFamily="34" charset="0"/>
              </a:rPr>
              <a:t>What are the mechanisms and implications of regional change and radiative forcing on global Earth Radiation Budget? </a:t>
            </a:r>
          </a:p>
          <a:p>
            <a:pPr marL="342900" indent="-342900">
              <a:buFont typeface="Arial" panose="020B0604020202020204" pitchFamily="34" charset="0"/>
              <a:buChar char="•"/>
            </a:pPr>
            <a:r>
              <a:rPr lang="en-US" sz="2300" dirty="0">
                <a:solidFill>
                  <a:schemeClr val="accent1"/>
                </a:solidFill>
                <a:latin typeface="Arial" panose="020B0604020202020204" pitchFamily="34" charset="0"/>
                <a:cs typeface="Arial" panose="020B0604020202020204" pitchFamily="34" charset="0"/>
              </a:rPr>
              <a:t>What are the teleconnections between a radiative forcing in one region and an impact in another?</a:t>
            </a:r>
          </a:p>
          <a:p>
            <a:pPr marL="342900" indent="-342900">
              <a:buFont typeface="Arial" panose="020B0604020202020204" pitchFamily="34" charset="0"/>
              <a:buChar char="•"/>
            </a:pPr>
            <a:r>
              <a:rPr lang="en-US" sz="2300" dirty="0">
                <a:solidFill>
                  <a:schemeClr val="accent1"/>
                </a:solidFill>
                <a:latin typeface="Arial" panose="020B0604020202020204" pitchFamily="34" charset="0"/>
                <a:cs typeface="Arial" panose="020B0604020202020204" pitchFamily="34" charset="0"/>
              </a:rPr>
              <a:t>How do regional manifestations of forcing (instantaneous and adjustments) and feedback influence the global system response (ECS and TCR)?</a:t>
            </a:r>
          </a:p>
        </p:txBody>
      </p:sp>
      <p:pic>
        <p:nvPicPr>
          <p:cNvPr id="6" name="Picture 2" descr="Jet Stream">
            <a:extLst>
              <a:ext uri="{FF2B5EF4-FFF2-40B4-BE49-F238E27FC236}">
                <a16:creationId xmlns:a16="http://schemas.microsoft.com/office/drawing/2014/main" id="{C8C5F50D-3CC4-D6F5-DC47-19A5AF1040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537" y="1029170"/>
            <a:ext cx="4986218" cy="2804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318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4CAEBA6-C423-5869-318D-D1FE6A77FD41}"/>
              </a:ext>
            </a:extLst>
          </p:cNvPr>
          <p:cNvSpPr>
            <a:spLocks noGrp="1"/>
          </p:cNvSpPr>
          <p:nvPr>
            <p:ph type="body" sz="quarter" idx="12"/>
          </p:nvPr>
        </p:nvSpPr>
        <p:spPr/>
        <p:txBody>
          <a:bodyPr/>
          <a:lstStyle/>
          <a:p>
            <a:endParaRPr lang="en-US" dirty="0"/>
          </a:p>
        </p:txBody>
      </p:sp>
      <p:sp>
        <p:nvSpPr>
          <p:cNvPr id="4" name="Text Placeholder 3">
            <a:extLst>
              <a:ext uri="{FF2B5EF4-FFF2-40B4-BE49-F238E27FC236}">
                <a16:creationId xmlns:a16="http://schemas.microsoft.com/office/drawing/2014/main" id="{D1A65A02-3DFD-16C9-FA44-D2CD89CD3F6C}"/>
              </a:ext>
            </a:extLst>
          </p:cNvPr>
          <p:cNvSpPr>
            <a:spLocks noGrp="1"/>
          </p:cNvSpPr>
          <p:nvPr>
            <p:ph type="body" sz="quarter" idx="27"/>
          </p:nvPr>
        </p:nvSpPr>
        <p:spPr/>
        <p:txBody>
          <a:bodyPr/>
          <a:lstStyle/>
          <a:p>
            <a:r>
              <a:rPr lang="en-US" sz="1800" dirty="0"/>
              <a:t>2026 NASA Atmosphere Investigator Meeting, April 23</a:t>
            </a:r>
          </a:p>
        </p:txBody>
      </p:sp>
      <p:sp>
        <p:nvSpPr>
          <p:cNvPr id="2" name="Title 1">
            <a:extLst>
              <a:ext uri="{FF2B5EF4-FFF2-40B4-BE49-F238E27FC236}">
                <a16:creationId xmlns:a16="http://schemas.microsoft.com/office/drawing/2014/main" id="{B7AA3EE4-3F54-FDBF-4CDF-6A80B828EBCC}"/>
              </a:ext>
            </a:extLst>
          </p:cNvPr>
          <p:cNvSpPr>
            <a:spLocks noGrp="1"/>
          </p:cNvSpPr>
          <p:nvPr>
            <p:ph type="ctrTitle" idx="4294967295"/>
          </p:nvPr>
        </p:nvSpPr>
        <p:spPr>
          <a:xfrm>
            <a:off x="955343" y="1190602"/>
            <a:ext cx="9144000" cy="2387600"/>
          </a:xfrm>
        </p:spPr>
        <p:txBody>
          <a:bodyPr>
            <a:normAutofit/>
          </a:bodyPr>
          <a:lstStyle/>
          <a:p>
            <a:r>
              <a:rPr lang="en-US" dirty="0"/>
              <a:t>Radiative Balance of the Earth System</a:t>
            </a:r>
            <a:br>
              <a:rPr lang="en-US" dirty="0"/>
            </a:br>
            <a:r>
              <a:rPr lang="en-US" sz="3200" dirty="0"/>
              <a:t>Data needs &amp; future observing system </a:t>
            </a:r>
          </a:p>
        </p:txBody>
      </p:sp>
      <p:sp>
        <p:nvSpPr>
          <p:cNvPr id="7" name="TextBox 6">
            <a:extLst>
              <a:ext uri="{FF2B5EF4-FFF2-40B4-BE49-F238E27FC236}">
                <a16:creationId xmlns:a16="http://schemas.microsoft.com/office/drawing/2014/main" id="{090E6073-53CD-AB42-CE40-93A9F623FD04}"/>
              </a:ext>
            </a:extLst>
          </p:cNvPr>
          <p:cNvSpPr txBox="1"/>
          <p:nvPr/>
        </p:nvSpPr>
        <p:spPr>
          <a:xfrm>
            <a:off x="2599366" y="3914078"/>
            <a:ext cx="4746236" cy="369332"/>
          </a:xfrm>
          <a:prstGeom prst="rect">
            <a:avLst/>
          </a:prstGeom>
          <a:noFill/>
        </p:spPr>
        <p:txBody>
          <a:bodyPr wrap="none" rtlCol="0">
            <a:spAutoFit/>
          </a:bodyPr>
          <a:lstStyle/>
          <a:p>
            <a:r>
              <a:rPr lang="en-US" dirty="0"/>
              <a:t>Maria Hakuba, Yolanda Shea, Patrick Taylor</a:t>
            </a:r>
          </a:p>
        </p:txBody>
      </p:sp>
    </p:spTree>
    <p:extLst>
      <p:ext uri="{BB962C8B-B14F-4D97-AF65-F5344CB8AC3E}">
        <p14:creationId xmlns:p14="http://schemas.microsoft.com/office/powerpoint/2010/main" val="901606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B4C84-4F49-FA7F-A41E-44563721857C}"/>
            </a:ext>
          </a:extLst>
        </p:cNvPr>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705D1AB1-75C5-3019-647D-073A61F81682}"/>
              </a:ext>
            </a:extLst>
          </p:cNvPr>
          <p:cNvSpPr txBox="1">
            <a:spLocks/>
          </p:cNvSpPr>
          <p:nvPr/>
        </p:nvSpPr>
        <p:spPr>
          <a:xfrm>
            <a:off x="9298167" y="642233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lumMod val="8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AFB6D5"/>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A2B856E7-84DD-6B67-1B68-969B74B0A109}"/>
              </a:ext>
            </a:extLst>
          </p:cNvPr>
          <p:cNvSpPr txBox="1"/>
          <p:nvPr/>
        </p:nvSpPr>
        <p:spPr>
          <a:xfrm>
            <a:off x="586249" y="433139"/>
            <a:ext cx="11143388" cy="46121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76543"/>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Arial"/>
                <a:ea typeface="+mn-ea"/>
                <a:cs typeface="Arial"/>
              </a:rPr>
              <a:t>NASA’s End-to-end Earth System Science Capability</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16" name="Straight Connector 15">
            <a:extLst>
              <a:ext uri="{FF2B5EF4-FFF2-40B4-BE49-F238E27FC236}">
                <a16:creationId xmlns:a16="http://schemas.microsoft.com/office/drawing/2014/main" id="{183AA8A7-20F4-65A0-B99A-21FC1FF3BF2E}"/>
              </a:ext>
            </a:extLst>
          </p:cNvPr>
          <p:cNvCxnSpPr/>
          <p:nvPr/>
        </p:nvCxnSpPr>
        <p:spPr>
          <a:xfrm>
            <a:off x="647485" y="1060725"/>
            <a:ext cx="97536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B3125DAA-E588-A58F-EA98-7163AB315F21}"/>
              </a:ext>
            </a:extLst>
          </p:cNvPr>
          <p:cNvSpPr/>
          <p:nvPr/>
        </p:nvSpPr>
        <p:spPr>
          <a:xfrm rot="16200000">
            <a:off x="-3250817" y="3250819"/>
            <a:ext cx="6858001" cy="356365"/>
          </a:xfrm>
          <a:prstGeom prst="rect">
            <a:avLst/>
          </a:prstGeom>
          <a:gradFill>
            <a:gsLst>
              <a:gs pos="52000">
                <a:srgbClr val="245898"/>
              </a:gs>
              <a:gs pos="14000">
                <a:srgbClr val="0E2446"/>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TextBox 36">
            <a:extLst>
              <a:ext uri="{FF2B5EF4-FFF2-40B4-BE49-F238E27FC236}">
                <a16:creationId xmlns:a16="http://schemas.microsoft.com/office/drawing/2014/main" id="{F5345265-A057-9549-6142-C8150FA5BECC}"/>
              </a:ext>
            </a:extLst>
          </p:cNvPr>
          <p:cNvSpPr txBox="1"/>
          <p:nvPr/>
        </p:nvSpPr>
        <p:spPr>
          <a:xfrm>
            <a:off x="540393" y="6501868"/>
            <a:ext cx="898767" cy="21544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a:ea typeface="+mn-ea"/>
                <a:cs typeface="Arial"/>
              </a:rPr>
              <a:t>12.11.2025</a:t>
            </a:r>
            <a:endParaRPr kumimoji="0" lang="en-US"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8" name="Picture 37" descr="A black background with white text&#10;&#10;Description automatically generated with low confidence">
            <a:extLst>
              <a:ext uri="{FF2B5EF4-FFF2-40B4-BE49-F238E27FC236}">
                <a16:creationId xmlns:a16="http://schemas.microsoft.com/office/drawing/2014/main" id="{DC786276-6DFF-E392-9083-D7D2891CA9BD}"/>
              </a:ext>
            </a:extLst>
          </p:cNvPr>
          <p:cNvPicPr>
            <a:picLocks noChangeAspect="1"/>
          </p:cNvPicPr>
          <p:nvPr/>
        </p:nvPicPr>
        <p:blipFill>
          <a:blip r:embed="rId4"/>
          <a:stretch>
            <a:fillRect/>
          </a:stretch>
        </p:blipFill>
        <p:spPr>
          <a:xfrm>
            <a:off x="537970" y="5980968"/>
            <a:ext cx="1142873" cy="574337"/>
          </a:xfrm>
          <a:prstGeom prst="rect">
            <a:avLst/>
          </a:prstGeom>
        </p:spPr>
      </p:pic>
      <p:sp>
        <p:nvSpPr>
          <p:cNvPr id="13" name="TextBox 12">
            <a:extLst>
              <a:ext uri="{FF2B5EF4-FFF2-40B4-BE49-F238E27FC236}">
                <a16:creationId xmlns:a16="http://schemas.microsoft.com/office/drawing/2014/main" id="{A1DC55BA-C0D3-25E9-AD89-8FE4B4B387D3}"/>
              </a:ext>
            </a:extLst>
          </p:cNvPr>
          <p:cNvSpPr txBox="1"/>
          <p:nvPr/>
        </p:nvSpPr>
        <p:spPr>
          <a:xfrm>
            <a:off x="5531102" y="5286864"/>
            <a:ext cx="1461604"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1,330 Active Research Projects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48 States</a:t>
            </a:r>
          </a:p>
        </p:txBody>
      </p:sp>
      <p:sp>
        <p:nvSpPr>
          <p:cNvPr id="15" name="TextBox 14">
            <a:extLst>
              <a:ext uri="{FF2B5EF4-FFF2-40B4-BE49-F238E27FC236}">
                <a16:creationId xmlns:a16="http://schemas.microsoft.com/office/drawing/2014/main" id="{2F7BD09F-8A17-80E6-8677-E3BC1C493CA7}"/>
              </a:ext>
            </a:extLst>
          </p:cNvPr>
          <p:cNvSpPr txBox="1"/>
          <p:nvPr/>
        </p:nvSpPr>
        <p:spPr>
          <a:xfrm>
            <a:off x="3427541" y="5301438"/>
            <a:ext cx="1461604" cy="4801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24 Missions on Orbit</a:t>
            </a: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TextBox 17">
            <a:extLst>
              <a:ext uri="{FF2B5EF4-FFF2-40B4-BE49-F238E27FC236}">
                <a16:creationId xmlns:a16="http://schemas.microsoft.com/office/drawing/2014/main" id="{B42885D5-28F6-89FC-4A24-7E065A59FCE9}"/>
              </a:ext>
            </a:extLst>
          </p:cNvPr>
          <p:cNvSpPr txBox="1"/>
          <p:nvPr/>
        </p:nvSpPr>
        <p:spPr>
          <a:xfrm>
            <a:off x="7336497" y="5294687"/>
            <a:ext cx="2087832"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Collect 160 TB/Day</a:t>
            </a: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Serving 600 TB/Day</a:t>
            </a:r>
            <a:endParaRPr kumimoji="0" lang="en-US" sz="14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&gt;10M Users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World-Class Models</a:t>
            </a:r>
            <a:endParaRPr kumimoji="0" lang="en-US" sz="1400" b="0" i="0" u="none" strike="noStrike" kern="1200" cap="none" spc="0" normalizeH="0" baseline="0" noProof="0">
              <a:ln>
                <a:noFill/>
              </a:ln>
              <a:solidFill>
                <a:prstClr val="white"/>
              </a:solidFill>
              <a:effectLst/>
              <a:uLnTx/>
              <a:uFillTx/>
              <a:latin typeface="Arial"/>
              <a:ea typeface="+mn-ea"/>
              <a:cs typeface="Arial"/>
            </a:endParaRPr>
          </a:p>
        </p:txBody>
      </p:sp>
      <p:sp>
        <p:nvSpPr>
          <p:cNvPr id="19" name="TextBox 18">
            <a:extLst>
              <a:ext uri="{FF2B5EF4-FFF2-40B4-BE49-F238E27FC236}">
                <a16:creationId xmlns:a16="http://schemas.microsoft.com/office/drawing/2014/main" id="{EABB4D73-1B85-0C1E-FD8A-11B83DF99E92}"/>
              </a:ext>
            </a:extLst>
          </p:cNvPr>
          <p:cNvSpPr txBox="1"/>
          <p:nvPr/>
        </p:nvSpPr>
        <p:spPr>
          <a:xfrm>
            <a:off x="9869290" y="5286864"/>
            <a:ext cx="1632087" cy="116955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Agriculture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Disasters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Wildfir</a:t>
            </a: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&amp; more</a:t>
            </a: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8945CAFC-E065-9C09-8AEB-CE59021AEA45}"/>
              </a:ext>
            </a:extLst>
          </p:cNvPr>
          <p:cNvSpPr txBox="1"/>
          <p:nvPr/>
        </p:nvSpPr>
        <p:spPr>
          <a:xfrm>
            <a:off x="1159874" y="5294687"/>
            <a:ext cx="1741439" cy="4455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1481"/>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10 Tech Infusions/year</a:t>
            </a:r>
            <a:endParaRPr kumimoji="0" lang="en-US" sz="14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2" name="Rounded Rectangle 51">
            <a:extLst>
              <a:ext uri="{FF2B5EF4-FFF2-40B4-BE49-F238E27FC236}">
                <a16:creationId xmlns:a16="http://schemas.microsoft.com/office/drawing/2014/main" id="{3AF9964D-A112-F53D-CF69-0C9E0F087471}"/>
              </a:ext>
            </a:extLst>
          </p:cNvPr>
          <p:cNvSpPr/>
          <p:nvPr/>
        </p:nvSpPr>
        <p:spPr>
          <a:xfrm rot="5400000">
            <a:off x="9954050" y="734445"/>
            <a:ext cx="1064300" cy="2030353"/>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3" name="Rounded Rectangle 52">
            <a:extLst>
              <a:ext uri="{FF2B5EF4-FFF2-40B4-BE49-F238E27FC236}">
                <a16:creationId xmlns:a16="http://schemas.microsoft.com/office/drawing/2014/main" id="{96A1B7BC-FB00-9920-FE8D-7C9E939EC8B4}"/>
              </a:ext>
            </a:extLst>
          </p:cNvPr>
          <p:cNvSpPr/>
          <p:nvPr/>
        </p:nvSpPr>
        <p:spPr>
          <a:xfrm rot="5400000">
            <a:off x="7848263" y="728857"/>
            <a:ext cx="1064300" cy="2041525"/>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4" name="Rounded Rectangle 53">
            <a:extLst>
              <a:ext uri="{FF2B5EF4-FFF2-40B4-BE49-F238E27FC236}">
                <a16:creationId xmlns:a16="http://schemas.microsoft.com/office/drawing/2014/main" id="{332C3DAB-EE56-0AB8-9DCA-01780EBC83C0}"/>
              </a:ext>
            </a:extLst>
          </p:cNvPr>
          <p:cNvSpPr/>
          <p:nvPr/>
        </p:nvSpPr>
        <p:spPr>
          <a:xfrm rot="5400000">
            <a:off x="5729754" y="731047"/>
            <a:ext cx="1064300" cy="2037144"/>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5" name="Rounded Rectangle 54">
            <a:extLst>
              <a:ext uri="{FF2B5EF4-FFF2-40B4-BE49-F238E27FC236}">
                <a16:creationId xmlns:a16="http://schemas.microsoft.com/office/drawing/2014/main" id="{1C7E054F-5F45-A469-7F41-579C7CDB32FD}"/>
              </a:ext>
            </a:extLst>
          </p:cNvPr>
          <p:cNvSpPr/>
          <p:nvPr/>
        </p:nvSpPr>
        <p:spPr>
          <a:xfrm rot="5400000">
            <a:off x="3626193" y="726361"/>
            <a:ext cx="1064300" cy="2046514"/>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6" name="Rounded Rectangle 55">
            <a:extLst>
              <a:ext uri="{FF2B5EF4-FFF2-40B4-BE49-F238E27FC236}">
                <a16:creationId xmlns:a16="http://schemas.microsoft.com/office/drawing/2014/main" id="{4C244202-94CB-2DE3-E8A9-12A269ED768F}"/>
              </a:ext>
            </a:extLst>
          </p:cNvPr>
          <p:cNvSpPr/>
          <p:nvPr/>
        </p:nvSpPr>
        <p:spPr>
          <a:xfrm rot="5400000">
            <a:off x="1503479" y="726360"/>
            <a:ext cx="1064300" cy="2046515"/>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7" name="TextBox 56">
            <a:extLst>
              <a:ext uri="{FF2B5EF4-FFF2-40B4-BE49-F238E27FC236}">
                <a16:creationId xmlns:a16="http://schemas.microsoft.com/office/drawing/2014/main" id="{504ED6A6-6544-B7D3-6D46-27D32B7AEA73}"/>
              </a:ext>
            </a:extLst>
          </p:cNvPr>
          <p:cNvSpPr txBox="1"/>
          <p:nvPr/>
        </p:nvSpPr>
        <p:spPr>
          <a:xfrm>
            <a:off x="1022109" y="1509894"/>
            <a:ext cx="23191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Technology</a:t>
            </a:r>
          </a:p>
        </p:txBody>
      </p:sp>
      <p:sp>
        <p:nvSpPr>
          <p:cNvPr id="58" name="TextBox 57">
            <a:extLst>
              <a:ext uri="{FF2B5EF4-FFF2-40B4-BE49-F238E27FC236}">
                <a16:creationId xmlns:a16="http://schemas.microsoft.com/office/drawing/2014/main" id="{004127A3-E06A-5DBE-CEDC-AB51BCD4E228}"/>
              </a:ext>
            </a:extLst>
          </p:cNvPr>
          <p:cNvSpPr txBox="1"/>
          <p:nvPr/>
        </p:nvSpPr>
        <p:spPr>
          <a:xfrm>
            <a:off x="3170131" y="1509894"/>
            <a:ext cx="23191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Flight</a:t>
            </a:r>
          </a:p>
        </p:txBody>
      </p:sp>
      <p:sp>
        <p:nvSpPr>
          <p:cNvPr id="59" name="TextBox 58">
            <a:extLst>
              <a:ext uri="{FF2B5EF4-FFF2-40B4-BE49-F238E27FC236}">
                <a16:creationId xmlns:a16="http://schemas.microsoft.com/office/drawing/2014/main" id="{52E358FD-1AFC-B3FF-053B-715B073D9A0A}"/>
              </a:ext>
            </a:extLst>
          </p:cNvPr>
          <p:cNvSpPr txBox="1"/>
          <p:nvPr/>
        </p:nvSpPr>
        <p:spPr>
          <a:xfrm>
            <a:off x="5306899" y="1525283"/>
            <a:ext cx="1461604" cy="29655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1481"/>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Research </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0" name="TextBox 59">
            <a:extLst>
              <a:ext uri="{FF2B5EF4-FFF2-40B4-BE49-F238E27FC236}">
                <a16:creationId xmlns:a16="http://schemas.microsoft.com/office/drawing/2014/main" id="{3A804019-7BE3-9CF1-12E7-A947A5BA138B}"/>
              </a:ext>
            </a:extLst>
          </p:cNvPr>
          <p:cNvSpPr txBox="1"/>
          <p:nvPr/>
        </p:nvSpPr>
        <p:spPr>
          <a:xfrm>
            <a:off x="7390150" y="1525283"/>
            <a:ext cx="2908300" cy="29655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1481"/>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Data and Modeling</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1" name="TextBox 60">
            <a:extLst>
              <a:ext uri="{FF2B5EF4-FFF2-40B4-BE49-F238E27FC236}">
                <a16:creationId xmlns:a16="http://schemas.microsoft.com/office/drawing/2014/main" id="{039F6B6E-2171-BF35-A98D-7B6CD755F94A}"/>
              </a:ext>
            </a:extLst>
          </p:cNvPr>
          <p:cNvSpPr txBox="1"/>
          <p:nvPr/>
        </p:nvSpPr>
        <p:spPr>
          <a:xfrm>
            <a:off x="9488438" y="1509894"/>
            <a:ext cx="16565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Earth Action</a:t>
            </a:r>
          </a:p>
        </p:txBody>
      </p:sp>
      <p:pic>
        <p:nvPicPr>
          <p:cNvPr id="62" name="Picture 61">
            <a:extLst>
              <a:ext uri="{FF2B5EF4-FFF2-40B4-BE49-F238E27FC236}">
                <a16:creationId xmlns:a16="http://schemas.microsoft.com/office/drawing/2014/main" id="{02A2236D-AAD0-C867-0953-8D99C6FBDF09}"/>
              </a:ext>
            </a:extLst>
          </p:cNvPr>
          <p:cNvPicPr>
            <a:picLocks noChangeAspect="1"/>
          </p:cNvPicPr>
          <p:nvPr/>
        </p:nvPicPr>
        <p:blipFill>
          <a:blip r:embed="rId5"/>
          <a:srcRect/>
          <a:stretch/>
        </p:blipFill>
        <p:spPr>
          <a:xfrm>
            <a:off x="811032" y="1689153"/>
            <a:ext cx="10944642" cy="3894257"/>
          </a:xfrm>
          <a:prstGeom prst="rect">
            <a:avLst/>
          </a:prstGeom>
        </p:spPr>
      </p:pic>
    </p:spTree>
    <p:extLst>
      <p:ext uri="{BB962C8B-B14F-4D97-AF65-F5344CB8AC3E}">
        <p14:creationId xmlns:p14="http://schemas.microsoft.com/office/powerpoint/2010/main" val="321428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7B3234D1-0A83-4E93-7958-2736E021B570}"/>
              </a:ext>
            </a:extLst>
          </p:cNvPr>
          <p:cNvSpPr/>
          <p:nvPr/>
        </p:nvSpPr>
        <p:spPr>
          <a:xfrm>
            <a:off x="666207" y="1096116"/>
            <a:ext cx="9707503" cy="1255198"/>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09585" lvl="1" algn="ctr">
              <a:lnSpc>
                <a:spcPct val="141428"/>
              </a:lnSpc>
              <a:spcBef>
                <a:spcPts val="0"/>
              </a:spcBef>
              <a:buClr>
                <a:schemeClr val="dk1"/>
              </a:buClr>
              <a:buSzPts val="1400"/>
            </a:pPr>
            <a:r>
              <a:rPr lang="en-US" sz="2000" b="1" dirty="0">
                <a:solidFill>
                  <a:schemeClr val="dk1"/>
                </a:solidFill>
                <a:latin typeface="Calibri"/>
                <a:ea typeface="Calibri"/>
                <a:cs typeface="Calibri"/>
                <a:sym typeface="Calibri"/>
              </a:rPr>
              <a:t>ERB &amp; EEI are fundamental metrics of Earth System change </a:t>
            </a:r>
          </a:p>
          <a:p>
            <a:pPr marL="609585" lvl="1" algn="ctr">
              <a:lnSpc>
                <a:spcPct val="141428"/>
              </a:lnSpc>
              <a:spcBef>
                <a:spcPts val="0"/>
              </a:spcBef>
              <a:buClr>
                <a:schemeClr val="dk1"/>
              </a:buClr>
              <a:buSzPts val="1400"/>
            </a:pPr>
            <a:r>
              <a:rPr lang="en-US" sz="2000" b="1" dirty="0">
                <a:solidFill>
                  <a:schemeClr val="dk1"/>
                </a:solidFill>
                <a:latin typeface="Calibri"/>
                <a:ea typeface="Calibri"/>
                <a:cs typeface="Calibri"/>
                <a:sym typeface="Calibri"/>
              </a:rPr>
              <a:t>- our planet’s thermostat.</a:t>
            </a:r>
            <a:endParaRPr lang="en-US" sz="2000" b="1" dirty="0"/>
          </a:p>
        </p:txBody>
      </p:sp>
      <p:sp>
        <p:nvSpPr>
          <p:cNvPr id="2" name="Text Placeholder 1">
            <a:extLst>
              <a:ext uri="{FF2B5EF4-FFF2-40B4-BE49-F238E27FC236}">
                <a16:creationId xmlns:a16="http://schemas.microsoft.com/office/drawing/2014/main" id="{48AFF5D3-A21C-8C14-1F9A-64C8C886B266}"/>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C031B00D-857F-2959-F9A5-1DF4BE83DCDE}"/>
              </a:ext>
            </a:extLst>
          </p:cNvPr>
          <p:cNvSpPr>
            <a:spLocks noGrp="1"/>
          </p:cNvSpPr>
          <p:nvPr>
            <p:ph type="body" sz="quarter" idx="27"/>
          </p:nvPr>
        </p:nvSpPr>
        <p:spPr/>
        <p:txBody>
          <a:bodyPr/>
          <a:lstStyle/>
          <a:p>
            <a:r>
              <a:rPr lang="en-US" sz="2800" b="1" dirty="0"/>
              <a:t>Why is Earth Radiation Science important? </a:t>
            </a:r>
            <a:endParaRPr lang="en-US" sz="2800" dirty="0"/>
          </a:p>
          <a:p>
            <a:endParaRPr lang="en-US" dirty="0"/>
          </a:p>
        </p:txBody>
      </p:sp>
      <p:pic>
        <p:nvPicPr>
          <p:cNvPr id="5" name="Google Shape;103;p4">
            <a:extLst>
              <a:ext uri="{FF2B5EF4-FFF2-40B4-BE49-F238E27FC236}">
                <a16:creationId xmlns:a16="http://schemas.microsoft.com/office/drawing/2014/main" id="{414874CB-597F-B9DC-0607-824D3EEBE222}"/>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56626" y="1193685"/>
            <a:ext cx="1228877" cy="1060060"/>
          </a:xfrm>
          <a:prstGeom prst="rect">
            <a:avLst/>
          </a:prstGeom>
          <a:noFill/>
          <a:ln>
            <a:noFill/>
          </a:ln>
        </p:spPr>
      </p:pic>
      <p:sp>
        <p:nvSpPr>
          <p:cNvPr id="9" name="Rounded Rectangle 8">
            <a:extLst>
              <a:ext uri="{FF2B5EF4-FFF2-40B4-BE49-F238E27FC236}">
                <a16:creationId xmlns:a16="http://schemas.microsoft.com/office/drawing/2014/main" id="{9F0171C3-27AA-627B-9D3F-FEE0DCAA246B}"/>
              </a:ext>
            </a:extLst>
          </p:cNvPr>
          <p:cNvSpPr/>
          <p:nvPr/>
        </p:nvSpPr>
        <p:spPr>
          <a:xfrm>
            <a:off x="666207" y="2507689"/>
            <a:ext cx="9707503" cy="1255198"/>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09585" lvl="1" algn="ctr">
              <a:lnSpc>
                <a:spcPct val="141428"/>
              </a:lnSpc>
              <a:spcBef>
                <a:spcPts val="0"/>
              </a:spcBef>
              <a:buClr>
                <a:schemeClr val="dk1"/>
              </a:buClr>
              <a:buSzPts val="1400"/>
            </a:pPr>
            <a:r>
              <a:rPr lang="en-US" sz="2000" b="1" dirty="0">
                <a:solidFill>
                  <a:schemeClr val="dk1"/>
                </a:solidFill>
                <a:latin typeface="Calibri"/>
                <a:ea typeface="Calibri"/>
                <a:cs typeface="Calibri"/>
                <a:sym typeface="Calibri"/>
              </a:rPr>
              <a:t>EEI increase implies an acceleration of global change.</a:t>
            </a:r>
          </a:p>
        </p:txBody>
      </p:sp>
      <p:sp>
        <p:nvSpPr>
          <p:cNvPr id="12" name="Rounded Rectangle 11">
            <a:extLst>
              <a:ext uri="{FF2B5EF4-FFF2-40B4-BE49-F238E27FC236}">
                <a16:creationId xmlns:a16="http://schemas.microsoft.com/office/drawing/2014/main" id="{C48FD97A-E4F0-B8B4-BC3D-AB34AB7BAAC8}"/>
              </a:ext>
            </a:extLst>
          </p:cNvPr>
          <p:cNvSpPr/>
          <p:nvPr/>
        </p:nvSpPr>
        <p:spPr>
          <a:xfrm>
            <a:off x="666207" y="3920312"/>
            <a:ext cx="9707503" cy="1255198"/>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09585" lvl="1" algn="ctr">
              <a:lnSpc>
                <a:spcPct val="141428"/>
              </a:lnSpc>
              <a:spcBef>
                <a:spcPts val="0"/>
              </a:spcBef>
              <a:buClr>
                <a:schemeClr val="dk1"/>
              </a:buClr>
              <a:buSzPts val="1400"/>
            </a:pPr>
            <a:r>
              <a:rPr lang="en-US" sz="2000" b="1" dirty="0">
                <a:solidFill>
                  <a:schemeClr val="dk1"/>
                </a:solidFill>
                <a:latin typeface="Calibri"/>
                <a:ea typeface="Calibri"/>
                <a:cs typeface="Calibri"/>
                <a:sym typeface="Calibri"/>
              </a:rPr>
              <a:t>Spread in EEI trends from different methods;</a:t>
            </a:r>
          </a:p>
          <a:p>
            <a:pPr marL="609585" lvl="1" algn="ctr">
              <a:lnSpc>
                <a:spcPct val="141428"/>
              </a:lnSpc>
              <a:spcBef>
                <a:spcPts val="0"/>
              </a:spcBef>
              <a:buClr>
                <a:schemeClr val="dk1"/>
              </a:buClr>
              <a:buSzPts val="1400"/>
            </a:pPr>
            <a:r>
              <a:rPr lang="en-US" sz="2000" b="1" dirty="0">
                <a:solidFill>
                  <a:schemeClr val="dk1"/>
                </a:solidFill>
                <a:latin typeface="Calibri"/>
                <a:ea typeface="Calibri"/>
                <a:cs typeface="Calibri"/>
                <a:sym typeface="Calibri"/>
              </a:rPr>
              <a:t>Earth System model trends are systematically low. </a:t>
            </a:r>
          </a:p>
        </p:txBody>
      </p:sp>
      <p:pic>
        <p:nvPicPr>
          <p:cNvPr id="7" name="Google Shape;108;p4" descr="A graph of different colored dots&#10;&#10;Description automatically generated with medium confidence">
            <a:extLst>
              <a:ext uri="{FF2B5EF4-FFF2-40B4-BE49-F238E27FC236}">
                <a16:creationId xmlns:a16="http://schemas.microsoft.com/office/drawing/2014/main" id="{FBBA4811-D517-6AC3-CC17-675DF931ED7E}"/>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30731" y="3959354"/>
            <a:ext cx="1702157" cy="1177114"/>
          </a:xfrm>
          <a:prstGeom prst="rect">
            <a:avLst/>
          </a:prstGeom>
          <a:noFill/>
          <a:ln>
            <a:noFill/>
          </a:ln>
        </p:spPr>
      </p:pic>
      <p:sp>
        <p:nvSpPr>
          <p:cNvPr id="14" name="Rounded Rectangle 13">
            <a:extLst>
              <a:ext uri="{FF2B5EF4-FFF2-40B4-BE49-F238E27FC236}">
                <a16:creationId xmlns:a16="http://schemas.microsoft.com/office/drawing/2014/main" id="{8F40BAC5-B4F4-3FC8-D343-32E76C7979F7}"/>
              </a:ext>
            </a:extLst>
          </p:cNvPr>
          <p:cNvSpPr/>
          <p:nvPr/>
        </p:nvSpPr>
        <p:spPr>
          <a:xfrm>
            <a:off x="666207" y="5331885"/>
            <a:ext cx="9707503" cy="1255198"/>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609585" lvl="1" algn="ctr">
              <a:lnSpc>
                <a:spcPct val="141428"/>
              </a:lnSpc>
              <a:spcBef>
                <a:spcPts val="0"/>
              </a:spcBef>
              <a:buClr>
                <a:schemeClr val="dk1"/>
              </a:buClr>
              <a:buSzPts val="1400"/>
            </a:pPr>
            <a:r>
              <a:rPr lang="en-US" sz="2000" b="1" dirty="0">
                <a:solidFill>
                  <a:schemeClr val="dk1"/>
                </a:solidFill>
                <a:latin typeface="Calibri"/>
                <a:ea typeface="Calibri"/>
                <a:cs typeface="Calibri"/>
                <a:sym typeface="Calibri"/>
              </a:rPr>
              <a:t>“Radiation management” requires monitoring </a:t>
            </a:r>
          </a:p>
          <a:p>
            <a:pPr marL="609585" lvl="1" algn="ctr">
              <a:lnSpc>
                <a:spcPct val="141428"/>
              </a:lnSpc>
              <a:spcBef>
                <a:spcPts val="0"/>
              </a:spcBef>
              <a:buClr>
                <a:schemeClr val="dk1"/>
              </a:buClr>
              <a:buSzPts val="1400"/>
            </a:pPr>
            <a:r>
              <a:rPr lang="en-US" sz="2000" b="1" dirty="0">
                <a:solidFill>
                  <a:schemeClr val="dk1"/>
                </a:solidFill>
                <a:latin typeface="Calibri"/>
                <a:ea typeface="Calibri"/>
                <a:cs typeface="Calibri"/>
                <a:sym typeface="Calibri"/>
              </a:rPr>
              <a:t>&amp; understanding of EEI magnitude and change. </a:t>
            </a:r>
          </a:p>
        </p:txBody>
      </p:sp>
      <p:pic>
        <p:nvPicPr>
          <p:cNvPr id="1026" name="Picture 2" descr="Solar radiation modification: NOAA State of the Science factsheet | NOAA  Climate.gov">
            <a:extLst>
              <a:ext uri="{FF2B5EF4-FFF2-40B4-BE49-F238E27FC236}">
                <a16:creationId xmlns:a16="http://schemas.microsoft.com/office/drawing/2014/main" id="{E2A810C2-5AE4-F947-F74A-A3CDC19C464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11141" y="5386866"/>
            <a:ext cx="1521747" cy="12002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AE990E2D-1729-7199-8B9B-A37AC1CBC68F}"/>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724281" y="2674649"/>
            <a:ext cx="2095466" cy="961029"/>
          </a:xfrm>
          <a:prstGeom prst="rect">
            <a:avLst/>
          </a:prstGeom>
        </p:spPr>
      </p:pic>
    </p:spTree>
    <p:extLst>
      <p:ext uri="{BB962C8B-B14F-4D97-AF65-F5344CB8AC3E}">
        <p14:creationId xmlns:p14="http://schemas.microsoft.com/office/powerpoint/2010/main" val="2006341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362373-2358-1189-16EA-7B5EFA291599}"/>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82754F70-8F69-05DD-8E08-55E021F22868}"/>
              </a:ext>
            </a:extLst>
          </p:cNvPr>
          <p:cNvSpPr>
            <a:spLocks noGrp="1"/>
          </p:cNvSpPr>
          <p:nvPr>
            <p:ph type="body" sz="quarter" idx="27"/>
          </p:nvPr>
        </p:nvSpPr>
        <p:spPr>
          <a:xfrm>
            <a:off x="760895" y="441476"/>
            <a:ext cx="11246123" cy="457157"/>
          </a:xfrm>
        </p:spPr>
        <p:txBody>
          <a:bodyPr/>
          <a:lstStyle/>
          <a:p>
            <a:r>
              <a:rPr lang="en-US" sz="2400" b="1" dirty="0"/>
              <a:t>What are</a:t>
            </a:r>
            <a:r>
              <a:rPr lang="en-US" sz="2400" b="1" dirty="0">
                <a:solidFill>
                  <a:srgbClr val="FF0000"/>
                </a:solidFill>
              </a:rPr>
              <a:t> </a:t>
            </a:r>
            <a:r>
              <a:rPr lang="en-US" sz="2400" b="1" dirty="0">
                <a:solidFill>
                  <a:srgbClr val="C00000"/>
                </a:solidFill>
              </a:rPr>
              <a:t>some</a:t>
            </a:r>
            <a:r>
              <a:rPr lang="en-US" sz="2400" b="1" dirty="0">
                <a:solidFill>
                  <a:srgbClr val="FF0000"/>
                </a:solidFill>
              </a:rPr>
              <a:t> </a:t>
            </a:r>
            <a:r>
              <a:rPr lang="en-US" sz="2400" b="1" dirty="0"/>
              <a:t>of the key Priorities in Earth Radiation Science? </a:t>
            </a:r>
            <a:endParaRPr lang="en-US" sz="2400" dirty="0"/>
          </a:p>
        </p:txBody>
      </p:sp>
      <p:sp>
        <p:nvSpPr>
          <p:cNvPr id="4" name="Content Placeholder 3">
            <a:extLst>
              <a:ext uri="{FF2B5EF4-FFF2-40B4-BE49-F238E27FC236}">
                <a16:creationId xmlns:a16="http://schemas.microsoft.com/office/drawing/2014/main" id="{37FD1A85-5C51-4BD0-F77D-59A31CC83FE1}"/>
              </a:ext>
            </a:extLst>
          </p:cNvPr>
          <p:cNvSpPr>
            <a:spLocks noGrp="1"/>
          </p:cNvSpPr>
          <p:nvPr>
            <p:ph idx="1"/>
          </p:nvPr>
        </p:nvSpPr>
        <p:spPr>
          <a:xfrm>
            <a:off x="184982" y="1226415"/>
            <a:ext cx="10488273" cy="5026080"/>
          </a:xfrm>
        </p:spPr>
        <p:txBody>
          <a:bodyPr>
            <a:normAutofit/>
          </a:bodyPr>
          <a:lstStyle/>
          <a:p>
            <a:pPr marL="609585" lvl="1" indent="0">
              <a:lnSpc>
                <a:spcPct val="141428"/>
              </a:lnSpc>
              <a:spcBef>
                <a:spcPts val="0"/>
              </a:spcBef>
              <a:buNone/>
            </a:pPr>
            <a:r>
              <a:rPr lang="en-US" sz="2000" b="1" dirty="0">
                <a:solidFill>
                  <a:schemeClr val="tx1"/>
                </a:solidFill>
                <a:latin typeface="Calibri"/>
                <a:ea typeface="Calibri"/>
                <a:cs typeface="Calibri"/>
                <a:sym typeface="Calibri"/>
              </a:rPr>
              <a:t>Continuity: </a:t>
            </a:r>
            <a:r>
              <a:rPr lang="en-US" sz="2000" dirty="0">
                <a:solidFill>
                  <a:schemeClr val="dk1"/>
                </a:solidFill>
                <a:latin typeface="Calibri"/>
                <a:ea typeface="Calibri"/>
                <a:cs typeface="Calibri"/>
                <a:sym typeface="Calibri"/>
              </a:rPr>
              <a:t>Maintaining seamless ERB and EEI continuity and the capacity to detect short-and long-term variations robustly</a:t>
            </a:r>
            <a:endParaRPr lang="en-US" dirty="0"/>
          </a:p>
          <a:p>
            <a:pPr marL="609585" lvl="1" indent="0">
              <a:lnSpc>
                <a:spcPct val="141428"/>
              </a:lnSpc>
              <a:spcBef>
                <a:spcPts val="0"/>
              </a:spcBef>
              <a:buNone/>
            </a:pPr>
            <a:endParaRPr lang="en-US" sz="2000" dirty="0">
              <a:solidFill>
                <a:schemeClr val="dk1"/>
              </a:solidFill>
              <a:latin typeface="Calibri"/>
              <a:ea typeface="Calibri"/>
              <a:cs typeface="Calibri"/>
              <a:sym typeface="Calibri"/>
            </a:endParaRPr>
          </a:p>
          <a:p>
            <a:pPr marL="609585" lvl="1" indent="0">
              <a:lnSpc>
                <a:spcPct val="141428"/>
              </a:lnSpc>
              <a:spcBef>
                <a:spcPts val="0"/>
              </a:spcBef>
              <a:buNone/>
            </a:pPr>
            <a:r>
              <a:rPr lang="en-US" sz="2000" b="1" dirty="0">
                <a:solidFill>
                  <a:schemeClr val="tx1"/>
                </a:solidFill>
                <a:latin typeface="Calibri"/>
                <a:ea typeface="Calibri"/>
                <a:cs typeface="Calibri"/>
                <a:sym typeface="Calibri"/>
              </a:rPr>
              <a:t>Process understanding: </a:t>
            </a:r>
            <a:r>
              <a:rPr lang="en-US" sz="2000" dirty="0">
                <a:solidFill>
                  <a:schemeClr val="dk1"/>
                </a:solidFill>
                <a:latin typeface="Calibri"/>
                <a:ea typeface="Calibri"/>
                <a:cs typeface="Calibri"/>
                <a:sym typeface="Calibri"/>
              </a:rPr>
              <a:t>Improve our understanding of ERB &amp; EEI changes, their causes &amp; their implications (cross-theme)</a:t>
            </a:r>
            <a:endParaRPr lang="en-US" dirty="0"/>
          </a:p>
          <a:p>
            <a:pPr marL="609585" lvl="1" indent="0">
              <a:lnSpc>
                <a:spcPct val="141428"/>
              </a:lnSpc>
              <a:spcBef>
                <a:spcPts val="0"/>
              </a:spcBef>
              <a:buNone/>
            </a:pPr>
            <a:endParaRPr lang="en-US" sz="2000" dirty="0">
              <a:solidFill>
                <a:schemeClr val="dk1"/>
              </a:solidFill>
              <a:latin typeface="Calibri"/>
              <a:ea typeface="Calibri"/>
              <a:cs typeface="Calibri"/>
              <a:sym typeface="Calibri"/>
            </a:endParaRPr>
          </a:p>
          <a:p>
            <a:pPr marL="609585" lvl="1" indent="0">
              <a:lnSpc>
                <a:spcPct val="141428"/>
              </a:lnSpc>
              <a:spcBef>
                <a:spcPts val="0"/>
              </a:spcBef>
              <a:buNone/>
            </a:pPr>
            <a:r>
              <a:rPr lang="en-US" sz="2000" b="1" dirty="0">
                <a:solidFill>
                  <a:schemeClr val="tx1"/>
                </a:solidFill>
                <a:latin typeface="Calibri"/>
                <a:ea typeface="Calibri"/>
                <a:cs typeface="Calibri"/>
                <a:sym typeface="Calibri"/>
              </a:rPr>
              <a:t>Quantify EEI and Earth’s heat uptake: </a:t>
            </a:r>
            <a:r>
              <a:rPr lang="en-US" sz="2000" dirty="0">
                <a:solidFill>
                  <a:schemeClr val="dk1"/>
                </a:solidFill>
                <a:latin typeface="Calibri"/>
                <a:ea typeface="Calibri"/>
                <a:cs typeface="Calibri"/>
                <a:sym typeface="Calibri"/>
              </a:rPr>
              <a:t>Improve indirect constraints through heat inventory and/or direct measurements of EEI (cross-sphere)</a:t>
            </a:r>
            <a:endParaRPr lang="en-US" dirty="0"/>
          </a:p>
          <a:p>
            <a:pPr marL="609585" lvl="1" indent="0">
              <a:lnSpc>
                <a:spcPct val="141428"/>
              </a:lnSpc>
              <a:spcBef>
                <a:spcPts val="0"/>
              </a:spcBef>
              <a:buNone/>
            </a:pPr>
            <a:endParaRPr lang="en-US" sz="2000" dirty="0">
              <a:solidFill>
                <a:schemeClr val="dk1"/>
              </a:solidFill>
              <a:latin typeface="Calibri"/>
              <a:ea typeface="Calibri"/>
              <a:cs typeface="Calibri"/>
              <a:sym typeface="Calibri"/>
            </a:endParaRPr>
          </a:p>
          <a:p>
            <a:pPr marL="609585" lvl="1" indent="0">
              <a:lnSpc>
                <a:spcPct val="141428"/>
              </a:lnSpc>
              <a:spcBef>
                <a:spcPts val="0"/>
              </a:spcBef>
              <a:buNone/>
            </a:pPr>
            <a:r>
              <a:rPr lang="en-US" sz="2000" b="1" dirty="0">
                <a:solidFill>
                  <a:srgbClr val="FF8A00"/>
                </a:solidFill>
                <a:latin typeface="Calibri"/>
                <a:ea typeface="Calibri"/>
                <a:cs typeface="Calibri"/>
                <a:sym typeface="Calibri"/>
              </a:rPr>
              <a:t>What could the future ERB &amp; EEI Observing System look like? </a:t>
            </a:r>
            <a:endParaRPr lang="en-US" dirty="0"/>
          </a:p>
        </p:txBody>
      </p:sp>
    </p:spTree>
    <p:extLst>
      <p:ext uri="{BB962C8B-B14F-4D97-AF65-F5344CB8AC3E}">
        <p14:creationId xmlns:p14="http://schemas.microsoft.com/office/powerpoint/2010/main" val="22308698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BCD2D-6058-F986-3763-6FC58FCA3BF1}"/>
            </a:ext>
          </a:extLst>
        </p:cNvPr>
        <p:cNvGrpSpPr/>
        <p:nvPr/>
      </p:nvGrpSpPr>
      <p:grpSpPr>
        <a:xfrm>
          <a:off x="0" y="0"/>
          <a:ext cx="0" cy="0"/>
          <a:chOff x="0" y="0"/>
          <a:chExt cx="0" cy="0"/>
        </a:xfrm>
      </p:grpSpPr>
      <p:sp>
        <p:nvSpPr>
          <p:cNvPr id="8" name="Rounded Rectangle 7">
            <a:extLst>
              <a:ext uri="{FF2B5EF4-FFF2-40B4-BE49-F238E27FC236}">
                <a16:creationId xmlns:a16="http://schemas.microsoft.com/office/drawing/2014/main" id="{E1DF3312-7A25-5A12-2239-24CF43B5A484}"/>
              </a:ext>
            </a:extLst>
          </p:cNvPr>
          <p:cNvSpPr/>
          <p:nvPr/>
        </p:nvSpPr>
        <p:spPr>
          <a:xfrm>
            <a:off x="745037" y="1403743"/>
            <a:ext cx="5277393" cy="1720083"/>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82600" lvl="1">
              <a:lnSpc>
                <a:spcPct val="90000"/>
              </a:lnSpc>
              <a:spcBef>
                <a:spcPts val="500"/>
              </a:spcBef>
              <a:buClr>
                <a:schemeClr val="dk1"/>
              </a:buClr>
              <a:buSzPts val="2000"/>
            </a:pPr>
            <a:r>
              <a:rPr lang="en-US" sz="2000" b="1" dirty="0">
                <a:solidFill>
                  <a:srgbClr val="0070C0"/>
                </a:solidFill>
              </a:rPr>
              <a:t>	</a:t>
            </a:r>
          </a:p>
          <a:p>
            <a:pPr marL="482600" lvl="1" algn="r">
              <a:lnSpc>
                <a:spcPct val="90000"/>
              </a:lnSpc>
              <a:spcBef>
                <a:spcPts val="500"/>
              </a:spcBef>
              <a:buClr>
                <a:schemeClr val="dk1"/>
              </a:buClr>
              <a:buSzPts val="2000"/>
            </a:pPr>
            <a:r>
              <a:rPr lang="en-US" sz="2000" b="1" dirty="0">
                <a:solidFill>
                  <a:srgbClr val="0070C0"/>
                </a:solidFill>
                <a:latin typeface="Calibri" panose="020F0502020204030204" pitchFamily="34" charset="0"/>
                <a:cs typeface="Calibri" panose="020F0502020204030204" pitchFamily="34" charset="0"/>
              </a:rPr>
              <a:t>	Gold standard Broadband scanning radiometry</a:t>
            </a:r>
          </a:p>
          <a:p>
            <a:pPr marL="1143000" lvl="2" indent="-241300" algn="r">
              <a:lnSpc>
                <a:spcPct val="90000"/>
              </a:lnSpc>
              <a:spcBef>
                <a:spcPts val="500"/>
              </a:spcBef>
              <a:buClr>
                <a:schemeClr val="dk1"/>
              </a:buClr>
              <a:buSzPts val="2000"/>
              <a:buChar char="•"/>
            </a:pPr>
            <a:r>
              <a:rPr lang="en-US" sz="2000" dirty="0">
                <a:solidFill>
                  <a:schemeClr val="tx1"/>
                </a:solidFill>
                <a:latin typeface="Calibri" panose="020F0502020204030204" pitchFamily="34" charset="0"/>
                <a:cs typeface="Calibri" panose="020F0502020204030204" pitchFamily="34" charset="0"/>
              </a:rPr>
              <a:t>SW, LW, TOT</a:t>
            </a:r>
            <a:endParaRPr lang="en-US" dirty="0">
              <a:solidFill>
                <a:schemeClr val="tx1"/>
              </a:solidFill>
              <a:latin typeface="Calibri" panose="020F0502020204030204" pitchFamily="34" charset="0"/>
              <a:cs typeface="Calibri" panose="020F0502020204030204" pitchFamily="34" charset="0"/>
            </a:endParaRPr>
          </a:p>
          <a:p>
            <a:pPr marL="1143000" lvl="2" indent="-228600" algn="r">
              <a:spcBef>
                <a:spcPts val="500"/>
              </a:spcBef>
              <a:buSzPts val="1800"/>
              <a:buChar char="•"/>
            </a:pPr>
            <a:r>
              <a:rPr lang="en-US" dirty="0">
                <a:solidFill>
                  <a:schemeClr val="tx1"/>
                </a:solidFill>
                <a:latin typeface="Calibri" panose="020F0502020204030204" pitchFamily="34" charset="0"/>
                <a:cs typeface="Calibri" panose="020F0502020204030204" pitchFamily="34" charset="0"/>
              </a:rPr>
              <a:t>all-sky, CRE, clear-sky, pristine </a:t>
            </a:r>
          </a:p>
          <a:p>
            <a:pPr marL="1143000" lvl="2" indent="-228600" algn="r">
              <a:spcBef>
                <a:spcPts val="500"/>
              </a:spcBef>
              <a:buSzPts val="1800"/>
              <a:buChar char="•"/>
            </a:pPr>
            <a:r>
              <a:rPr lang="en-US" dirty="0">
                <a:solidFill>
                  <a:schemeClr val="tx1"/>
                </a:solidFill>
                <a:latin typeface="Calibri" panose="020F0502020204030204" pitchFamily="34" charset="0"/>
                <a:cs typeface="Calibri" panose="020F0502020204030204" pitchFamily="34" charset="0"/>
              </a:rPr>
              <a:t>TOA, surface, atmosphere (profiles)</a:t>
            </a:r>
          </a:p>
          <a:p>
            <a:pPr marL="482600" lvl="1">
              <a:lnSpc>
                <a:spcPct val="90000"/>
              </a:lnSpc>
              <a:spcBef>
                <a:spcPts val="500"/>
              </a:spcBef>
              <a:buClr>
                <a:schemeClr val="dk1"/>
              </a:buClr>
              <a:buSzPts val="2000"/>
            </a:pPr>
            <a:endParaRPr lang="en-US" sz="2000" b="1" dirty="0">
              <a:solidFill>
                <a:srgbClr val="0070C0"/>
              </a:solidFill>
            </a:endParaRPr>
          </a:p>
        </p:txBody>
      </p:sp>
      <p:sp>
        <p:nvSpPr>
          <p:cNvPr id="2" name="Text Placeholder 1">
            <a:extLst>
              <a:ext uri="{FF2B5EF4-FFF2-40B4-BE49-F238E27FC236}">
                <a16:creationId xmlns:a16="http://schemas.microsoft.com/office/drawing/2014/main" id="{FD4F1A9C-DCFC-6D4E-C96A-0911C0D95BEE}"/>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448A0E9C-1030-EBD2-8563-D06FE07D1151}"/>
              </a:ext>
            </a:extLst>
          </p:cNvPr>
          <p:cNvSpPr>
            <a:spLocks noGrp="1"/>
          </p:cNvSpPr>
          <p:nvPr>
            <p:ph type="body" sz="quarter" idx="27"/>
          </p:nvPr>
        </p:nvSpPr>
        <p:spPr/>
        <p:txBody>
          <a:bodyPr/>
          <a:lstStyle/>
          <a:p>
            <a:r>
              <a:rPr lang="en-US" sz="2800" b="1" dirty="0"/>
              <a:t>Minimum needs for ERB </a:t>
            </a:r>
            <a:r>
              <a:rPr lang="en-US" sz="2800" b="1" dirty="0">
                <a:solidFill>
                  <a:srgbClr val="00B0F0"/>
                </a:solidFill>
              </a:rPr>
              <a:t>Continuity</a:t>
            </a:r>
            <a:r>
              <a:rPr lang="en-US" sz="2800" b="1" dirty="0"/>
              <a:t> </a:t>
            </a:r>
            <a:endParaRPr lang="en-US" dirty="0"/>
          </a:p>
        </p:txBody>
      </p:sp>
      <p:sp>
        <p:nvSpPr>
          <p:cNvPr id="18" name="TextBox 17">
            <a:extLst>
              <a:ext uri="{FF2B5EF4-FFF2-40B4-BE49-F238E27FC236}">
                <a16:creationId xmlns:a16="http://schemas.microsoft.com/office/drawing/2014/main" id="{096C42F9-618C-7321-FECB-419F3A82C6A4}"/>
              </a:ext>
            </a:extLst>
          </p:cNvPr>
          <p:cNvSpPr txBox="1"/>
          <p:nvPr/>
        </p:nvSpPr>
        <p:spPr>
          <a:xfrm>
            <a:off x="534319" y="968714"/>
            <a:ext cx="11047572" cy="397032"/>
          </a:xfrm>
          <a:prstGeom prst="rect">
            <a:avLst/>
          </a:prstGeom>
          <a:noFill/>
        </p:spPr>
        <p:txBody>
          <a:bodyPr wrap="square">
            <a:spAutoFit/>
          </a:bodyPr>
          <a:lstStyle/>
          <a:p>
            <a:pPr marL="228600" lvl="0" indent="0" algn="l" rtl="0">
              <a:lnSpc>
                <a:spcPct val="90000"/>
              </a:lnSpc>
              <a:spcBef>
                <a:spcPts val="0"/>
              </a:spcBef>
              <a:spcAft>
                <a:spcPts val="0"/>
              </a:spcAft>
              <a:buNone/>
            </a:pPr>
            <a:r>
              <a:rPr lang="en-US" sz="2200" b="1" dirty="0">
                <a:solidFill>
                  <a:srgbClr val="7030A0"/>
                </a:solidFill>
                <a:latin typeface="Calibri" panose="020F0502020204030204" pitchFamily="34" charset="0"/>
                <a:cs typeface="Calibri" panose="020F0502020204030204" pitchFamily="34" charset="0"/>
              </a:rPr>
              <a:t>Continuity defined as “business as usual”: maintaining SOA and CERES EBAF-like record</a:t>
            </a:r>
          </a:p>
        </p:txBody>
      </p:sp>
      <p:pic>
        <p:nvPicPr>
          <p:cNvPr id="20" name="Graphic 19" descr="Satellite with solid fill">
            <a:extLst>
              <a:ext uri="{FF2B5EF4-FFF2-40B4-BE49-F238E27FC236}">
                <a16:creationId xmlns:a16="http://schemas.microsoft.com/office/drawing/2014/main" id="{DD4BD793-340B-DA2B-52BC-1D1224F18F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821893" y="1585546"/>
            <a:ext cx="660327" cy="660327"/>
          </a:xfrm>
          <a:prstGeom prst="rect">
            <a:avLst/>
          </a:prstGeom>
        </p:spPr>
      </p:pic>
      <p:pic>
        <p:nvPicPr>
          <p:cNvPr id="22" name="Graphic 21" descr="Earth globe: Americas with solid fill">
            <a:extLst>
              <a:ext uri="{FF2B5EF4-FFF2-40B4-BE49-F238E27FC236}">
                <a16:creationId xmlns:a16="http://schemas.microsoft.com/office/drawing/2014/main" id="{DAB7AB56-857E-CF16-9DF9-0A23F61126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6875" y="2146354"/>
            <a:ext cx="660326" cy="660326"/>
          </a:xfrm>
          <a:prstGeom prst="rect">
            <a:avLst/>
          </a:prstGeom>
        </p:spPr>
      </p:pic>
      <p:sp>
        <p:nvSpPr>
          <p:cNvPr id="23" name="Rounded Rectangle 22">
            <a:extLst>
              <a:ext uri="{FF2B5EF4-FFF2-40B4-BE49-F238E27FC236}">
                <a16:creationId xmlns:a16="http://schemas.microsoft.com/office/drawing/2014/main" id="{BB735741-E655-17A2-D0D4-5F816554521E}"/>
              </a:ext>
            </a:extLst>
          </p:cNvPr>
          <p:cNvSpPr/>
          <p:nvPr/>
        </p:nvSpPr>
        <p:spPr>
          <a:xfrm>
            <a:off x="6331540" y="1399395"/>
            <a:ext cx="5277393" cy="1720083"/>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82600" lvl="1">
              <a:lnSpc>
                <a:spcPct val="90000"/>
              </a:lnSpc>
              <a:spcBef>
                <a:spcPts val="500"/>
              </a:spcBef>
              <a:buClr>
                <a:schemeClr val="dk1"/>
              </a:buClr>
              <a:buSzPts val="2000"/>
            </a:pPr>
            <a:r>
              <a:rPr lang="en-US" sz="2000" b="1" dirty="0">
                <a:solidFill>
                  <a:srgbClr val="0070C0"/>
                </a:solidFill>
              </a:rPr>
              <a:t>	</a:t>
            </a:r>
          </a:p>
          <a:p>
            <a:pPr marL="482600" lvl="1" algn="r">
              <a:lnSpc>
                <a:spcPct val="90000"/>
              </a:lnSpc>
              <a:spcBef>
                <a:spcPts val="500"/>
              </a:spcBef>
              <a:buClr>
                <a:schemeClr val="dk1"/>
              </a:buClr>
              <a:buSzPts val="2000"/>
            </a:pPr>
            <a:r>
              <a:rPr lang="en-US" sz="2000" b="1" dirty="0">
                <a:solidFill>
                  <a:srgbClr val="0070C0"/>
                </a:solidFill>
                <a:latin typeface="Calibri" panose="020F0502020204030204" pitchFamily="34" charset="0"/>
                <a:cs typeface="Calibri" panose="020F0502020204030204" pitchFamily="34" charset="0"/>
              </a:rPr>
              <a:t>Total Solar Irradiance (TSI) </a:t>
            </a:r>
            <a:r>
              <a:rPr lang="en-US" sz="2000" b="1" dirty="0">
                <a:solidFill>
                  <a:schemeClr val="tx1"/>
                </a:solidFill>
                <a:latin typeface="Calibri" panose="020F0502020204030204" pitchFamily="34" charset="0"/>
                <a:cs typeface="Calibri" panose="020F0502020204030204" pitchFamily="34" charset="0"/>
              </a:rPr>
              <a:t>&amp;</a:t>
            </a:r>
            <a:r>
              <a:rPr lang="en-US" sz="2000" b="1" dirty="0">
                <a:solidFill>
                  <a:srgbClr val="0070C0"/>
                </a:solidFill>
                <a:latin typeface="Calibri" panose="020F0502020204030204" pitchFamily="34" charset="0"/>
                <a:cs typeface="Calibri" panose="020F0502020204030204" pitchFamily="34" charset="0"/>
              </a:rPr>
              <a:t> Spectral Solar Irradiance (SSI)</a:t>
            </a:r>
          </a:p>
          <a:p>
            <a:pPr marL="482600" lvl="1">
              <a:lnSpc>
                <a:spcPct val="90000"/>
              </a:lnSpc>
              <a:spcBef>
                <a:spcPts val="500"/>
              </a:spcBef>
              <a:buClr>
                <a:schemeClr val="dk1"/>
              </a:buClr>
              <a:buSzPts val="2000"/>
            </a:pPr>
            <a:endParaRPr lang="en-US" sz="2000" b="1" dirty="0">
              <a:solidFill>
                <a:srgbClr val="0070C0"/>
              </a:solidFill>
            </a:endParaRPr>
          </a:p>
        </p:txBody>
      </p:sp>
      <p:pic>
        <p:nvPicPr>
          <p:cNvPr id="25" name="Graphic 24" descr="Dim (Smaller Sun) with solid fill">
            <a:extLst>
              <a:ext uri="{FF2B5EF4-FFF2-40B4-BE49-F238E27FC236}">
                <a16:creationId xmlns:a16="http://schemas.microsoft.com/office/drawing/2014/main" id="{A464F1F2-FD99-BEBD-CDEC-4E13676B3E0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93294" y="1712766"/>
            <a:ext cx="1134555" cy="1134555"/>
          </a:xfrm>
          <a:prstGeom prst="rect">
            <a:avLst/>
          </a:prstGeom>
        </p:spPr>
      </p:pic>
      <p:sp>
        <p:nvSpPr>
          <p:cNvPr id="26" name="Rounded Rectangle 25">
            <a:extLst>
              <a:ext uri="{FF2B5EF4-FFF2-40B4-BE49-F238E27FC236}">
                <a16:creationId xmlns:a16="http://schemas.microsoft.com/office/drawing/2014/main" id="{3F8CF5E1-EF17-ACF0-6DF5-CA45ED0CEAA0}"/>
              </a:ext>
            </a:extLst>
          </p:cNvPr>
          <p:cNvSpPr/>
          <p:nvPr/>
        </p:nvSpPr>
        <p:spPr>
          <a:xfrm>
            <a:off x="760895" y="3298850"/>
            <a:ext cx="5277393" cy="1521095"/>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82600" lvl="1">
              <a:lnSpc>
                <a:spcPct val="90000"/>
              </a:lnSpc>
              <a:spcBef>
                <a:spcPts val="500"/>
              </a:spcBef>
              <a:buClr>
                <a:schemeClr val="dk1"/>
              </a:buClr>
              <a:buSzPts val="2000"/>
            </a:pPr>
            <a:r>
              <a:rPr lang="en-US" sz="2000" b="1" dirty="0">
                <a:solidFill>
                  <a:srgbClr val="0070C0"/>
                </a:solidFill>
              </a:rPr>
              <a:t>	</a:t>
            </a:r>
          </a:p>
          <a:p>
            <a:pPr marL="482600" lvl="1">
              <a:lnSpc>
                <a:spcPct val="90000"/>
              </a:lnSpc>
              <a:spcBef>
                <a:spcPts val="500"/>
              </a:spcBef>
              <a:buClr>
                <a:schemeClr val="dk1"/>
              </a:buClr>
              <a:buSzPts val="2000"/>
            </a:pPr>
            <a:r>
              <a:rPr lang="en-US" sz="2000" b="1" dirty="0">
                <a:solidFill>
                  <a:srgbClr val="0070C0"/>
                </a:solidFill>
                <a:latin typeface="Calibri" panose="020F0502020204030204" pitchFamily="34" charset="0"/>
                <a:cs typeface="Calibri" panose="020F0502020204030204" pitchFamily="34" charset="0"/>
              </a:rPr>
              <a:t>	Collocated Spectral imaging </a:t>
            </a:r>
            <a:r>
              <a:rPr lang="en-US" sz="2000" dirty="0">
                <a:solidFill>
                  <a:schemeClr val="tx1"/>
                </a:solidFill>
                <a:latin typeface="Calibri" panose="020F0502020204030204" pitchFamily="34" charset="0"/>
                <a:cs typeface="Calibri" panose="020F0502020204030204" pitchFamily="34" charset="0"/>
              </a:rPr>
              <a:t>for scene 	context and CRE</a:t>
            </a:r>
          </a:p>
          <a:p>
            <a:pPr marL="482600" lvl="1">
              <a:lnSpc>
                <a:spcPct val="90000"/>
              </a:lnSpc>
              <a:spcBef>
                <a:spcPts val="500"/>
              </a:spcBef>
              <a:buClr>
                <a:schemeClr val="dk1"/>
              </a:buClr>
              <a:buSzPts val="2000"/>
            </a:pPr>
            <a:r>
              <a:rPr lang="en-US" sz="2000" dirty="0">
                <a:solidFill>
                  <a:schemeClr val="tx1"/>
                </a:solidFill>
                <a:latin typeface="Calibri" panose="020F0502020204030204" pitchFamily="34" charset="0"/>
                <a:cs typeface="Calibri" panose="020F0502020204030204" pitchFamily="34" charset="0"/>
              </a:rPr>
              <a:t>	</a:t>
            </a:r>
            <a:endParaRPr lang="en-US" sz="2000" b="1" dirty="0">
              <a:solidFill>
                <a:srgbClr val="0070C0"/>
              </a:solidFill>
            </a:endParaRPr>
          </a:p>
        </p:txBody>
      </p:sp>
      <p:pic>
        <p:nvPicPr>
          <p:cNvPr id="28" name="Graphic 27" descr="Partial sun with solid fill">
            <a:extLst>
              <a:ext uri="{FF2B5EF4-FFF2-40B4-BE49-F238E27FC236}">
                <a16:creationId xmlns:a16="http://schemas.microsoft.com/office/drawing/2014/main" id="{58A2C225-9C36-4516-8DA7-5287B613DA4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5492" y="3573914"/>
            <a:ext cx="914400" cy="914400"/>
          </a:xfrm>
          <a:prstGeom prst="rect">
            <a:avLst/>
          </a:prstGeom>
        </p:spPr>
      </p:pic>
      <p:sp>
        <p:nvSpPr>
          <p:cNvPr id="29" name="Rounded Rectangle 28">
            <a:extLst>
              <a:ext uri="{FF2B5EF4-FFF2-40B4-BE49-F238E27FC236}">
                <a16:creationId xmlns:a16="http://schemas.microsoft.com/office/drawing/2014/main" id="{2E73E944-1C20-03B6-0B29-46F249B29043}"/>
              </a:ext>
            </a:extLst>
          </p:cNvPr>
          <p:cNvSpPr/>
          <p:nvPr/>
        </p:nvSpPr>
        <p:spPr>
          <a:xfrm>
            <a:off x="6393294" y="3298850"/>
            <a:ext cx="5277393" cy="1521095"/>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82600" lvl="1">
              <a:lnSpc>
                <a:spcPct val="90000"/>
              </a:lnSpc>
              <a:spcBef>
                <a:spcPts val="500"/>
              </a:spcBef>
              <a:buClr>
                <a:schemeClr val="dk1"/>
              </a:buClr>
              <a:buSzPts val="2000"/>
            </a:pPr>
            <a:r>
              <a:rPr lang="en-US" sz="2000" b="1" dirty="0">
                <a:solidFill>
                  <a:srgbClr val="0070C0"/>
                </a:solidFill>
              </a:rPr>
              <a:t>	</a:t>
            </a:r>
          </a:p>
          <a:p>
            <a:pPr marL="482600" lvl="1" algn="r">
              <a:lnSpc>
                <a:spcPct val="90000"/>
              </a:lnSpc>
              <a:spcBef>
                <a:spcPts val="500"/>
              </a:spcBef>
              <a:buClr>
                <a:schemeClr val="dk1"/>
              </a:buClr>
              <a:buSzPts val="2000"/>
            </a:pPr>
            <a:r>
              <a:rPr lang="en-US" sz="2000" b="1" dirty="0">
                <a:solidFill>
                  <a:srgbClr val="0070C0"/>
                </a:solidFill>
                <a:latin typeface="Calibri" panose="020F0502020204030204" pitchFamily="34" charset="0"/>
                <a:cs typeface="Calibri" panose="020F0502020204030204" pitchFamily="34" charset="0"/>
              </a:rPr>
              <a:t>Ocean heat monitoring </a:t>
            </a:r>
            <a:r>
              <a:rPr lang="en-US" sz="2000" dirty="0">
                <a:solidFill>
                  <a:schemeClr val="tx1"/>
                </a:solidFill>
                <a:latin typeface="Calibri" panose="020F0502020204030204" pitchFamily="34" charset="0"/>
                <a:cs typeface="Calibri" panose="020F0502020204030204" pitchFamily="34" charset="0"/>
              </a:rPr>
              <a:t>for EEI constraint</a:t>
            </a:r>
          </a:p>
          <a:p>
            <a:pPr marL="482600" lvl="1">
              <a:lnSpc>
                <a:spcPct val="90000"/>
              </a:lnSpc>
              <a:spcBef>
                <a:spcPts val="500"/>
              </a:spcBef>
              <a:buClr>
                <a:schemeClr val="dk1"/>
              </a:buClr>
              <a:buSzPts val="2000"/>
            </a:pPr>
            <a:endParaRPr lang="en-US" sz="2000" b="1" dirty="0">
              <a:solidFill>
                <a:srgbClr val="0070C0"/>
              </a:solidFill>
            </a:endParaRPr>
          </a:p>
        </p:txBody>
      </p:sp>
      <p:pic>
        <p:nvPicPr>
          <p:cNvPr id="33" name="Graphic 32" descr="Wave with solid fill">
            <a:extLst>
              <a:ext uri="{FF2B5EF4-FFF2-40B4-BE49-F238E27FC236}">
                <a16:creationId xmlns:a16="http://schemas.microsoft.com/office/drawing/2014/main" id="{B29FD1E0-D8FA-2BC2-FDB2-52E95C1FFF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424827" y="3621763"/>
            <a:ext cx="914400" cy="914400"/>
          </a:xfrm>
          <a:prstGeom prst="rect">
            <a:avLst/>
          </a:prstGeom>
        </p:spPr>
      </p:pic>
      <p:sp>
        <p:nvSpPr>
          <p:cNvPr id="34" name="Rounded Rectangle 33">
            <a:extLst>
              <a:ext uri="{FF2B5EF4-FFF2-40B4-BE49-F238E27FC236}">
                <a16:creationId xmlns:a16="http://schemas.microsoft.com/office/drawing/2014/main" id="{7BE8F3E9-1D5C-4E30-80C0-3EC090AF9D9A}"/>
              </a:ext>
            </a:extLst>
          </p:cNvPr>
          <p:cNvSpPr/>
          <p:nvPr/>
        </p:nvSpPr>
        <p:spPr>
          <a:xfrm>
            <a:off x="760895" y="4965518"/>
            <a:ext cx="5277393" cy="1474899"/>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82600" lvl="1">
              <a:lnSpc>
                <a:spcPct val="90000"/>
              </a:lnSpc>
              <a:spcBef>
                <a:spcPts val="500"/>
              </a:spcBef>
              <a:buClr>
                <a:schemeClr val="dk1"/>
              </a:buClr>
              <a:buSzPts val="2000"/>
            </a:pPr>
            <a:r>
              <a:rPr lang="en-US" sz="2000" b="1" dirty="0">
                <a:solidFill>
                  <a:srgbClr val="0070C0"/>
                </a:solidFill>
              </a:rPr>
              <a:t>	</a:t>
            </a:r>
          </a:p>
          <a:p>
            <a:pPr marL="482600" lvl="1" algn="r">
              <a:lnSpc>
                <a:spcPct val="90000"/>
              </a:lnSpc>
              <a:spcBef>
                <a:spcPts val="500"/>
              </a:spcBef>
              <a:buClr>
                <a:schemeClr val="dk1"/>
              </a:buClr>
              <a:buSzPts val="2000"/>
            </a:pPr>
            <a:r>
              <a:rPr lang="en-US" sz="2000" b="1" dirty="0">
                <a:solidFill>
                  <a:srgbClr val="0070C0"/>
                </a:solidFill>
                <a:latin typeface="Calibri" panose="020F0502020204030204" pitchFamily="34" charset="0"/>
                <a:cs typeface="Calibri" panose="020F0502020204030204" pitchFamily="34" charset="0"/>
              </a:rPr>
              <a:t>	Ground Truth – surface + airborne </a:t>
            </a:r>
            <a:r>
              <a:rPr lang="en-US" sz="2000" dirty="0">
                <a:solidFill>
                  <a:schemeClr val="tx1"/>
                </a:solidFill>
                <a:latin typeface="Calibri" panose="020F0502020204030204" pitchFamily="34" charset="0"/>
                <a:cs typeface="Calibri" panose="020F0502020204030204" pitchFamily="34" charset="0"/>
              </a:rPr>
              <a:t>for validation, closure &amp; process studies</a:t>
            </a:r>
          </a:p>
          <a:p>
            <a:pPr marL="482600" lvl="1">
              <a:lnSpc>
                <a:spcPct val="90000"/>
              </a:lnSpc>
              <a:spcBef>
                <a:spcPts val="500"/>
              </a:spcBef>
              <a:buClr>
                <a:schemeClr val="dk1"/>
              </a:buClr>
              <a:buSzPts val="2000"/>
            </a:pPr>
            <a:endParaRPr lang="en-US" sz="2000" b="1" dirty="0">
              <a:solidFill>
                <a:srgbClr val="0070C0"/>
              </a:solidFill>
            </a:endParaRPr>
          </a:p>
        </p:txBody>
      </p:sp>
      <p:pic>
        <p:nvPicPr>
          <p:cNvPr id="36" name="Graphic 35" descr="Cell Tower with solid fill">
            <a:extLst>
              <a:ext uri="{FF2B5EF4-FFF2-40B4-BE49-F238E27FC236}">
                <a16:creationId xmlns:a16="http://schemas.microsoft.com/office/drawing/2014/main" id="{2B9C1E84-F415-7FDB-5E00-5FCED74D5D7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36722" y="5289532"/>
            <a:ext cx="914400" cy="914400"/>
          </a:xfrm>
          <a:prstGeom prst="rect">
            <a:avLst/>
          </a:prstGeom>
        </p:spPr>
      </p:pic>
      <p:sp>
        <p:nvSpPr>
          <p:cNvPr id="37" name="Rounded Rectangle 36">
            <a:extLst>
              <a:ext uri="{FF2B5EF4-FFF2-40B4-BE49-F238E27FC236}">
                <a16:creationId xmlns:a16="http://schemas.microsoft.com/office/drawing/2014/main" id="{49D987AC-236E-6C7B-4B56-00C844C57A26}"/>
              </a:ext>
            </a:extLst>
          </p:cNvPr>
          <p:cNvSpPr/>
          <p:nvPr/>
        </p:nvSpPr>
        <p:spPr>
          <a:xfrm>
            <a:off x="6438127" y="5018780"/>
            <a:ext cx="5277393" cy="1421637"/>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82600" lvl="1" algn="r">
              <a:lnSpc>
                <a:spcPct val="90000"/>
              </a:lnSpc>
              <a:spcBef>
                <a:spcPts val="500"/>
              </a:spcBef>
              <a:buClr>
                <a:schemeClr val="dk1"/>
              </a:buClr>
              <a:buSzPts val="2000"/>
            </a:pPr>
            <a:r>
              <a:rPr lang="en-US" sz="2000" b="1" dirty="0">
                <a:solidFill>
                  <a:schemeClr val="tx1"/>
                </a:solidFill>
                <a:latin typeface="Calibri" panose="020F0502020204030204" pitchFamily="34" charset="0"/>
                <a:cs typeface="Calibri" panose="020F0502020204030204" pitchFamily="34" charset="0"/>
              </a:rPr>
              <a:t>	</a:t>
            </a:r>
          </a:p>
          <a:p>
            <a:pPr marL="482600" lvl="1" algn="r">
              <a:lnSpc>
                <a:spcPct val="90000"/>
              </a:lnSpc>
              <a:spcBef>
                <a:spcPts val="500"/>
              </a:spcBef>
              <a:buClr>
                <a:schemeClr val="dk1"/>
              </a:buClr>
              <a:buSzPts val="2000"/>
            </a:pPr>
            <a:r>
              <a:rPr lang="en-US" sz="2000" b="1" dirty="0">
                <a:solidFill>
                  <a:schemeClr val="tx1"/>
                </a:solidFill>
                <a:latin typeface="Calibri" panose="020F0502020204030204" pitchFamily="34" charset="0"/>
                <a:cs typeface="Calibri" panose="020F0502020204030204" pitchFamily="34" charset="0"/>
              </a:rPr>
              <a:t>All require overlap to predecessor or the means to intercalibrate. </a:t>
            </a:r>
            <a:r>
              <a:rPr lang="en-US" sz="2000" dirty="0">
                <a:solidFill>
                  <a:schemeClr val="tx1"/>
                </a:solidFill>
                <a:latin typeface="Calibri" panose="020F0502020204030204" pitchFamily="34" charset="0"/>
                <a:cs typeface="Calibri" panose="020F0502020204030204" pitchFamily="34" charset="0"/>
              </a:rPr>
              <a:t>Gap filling? </a:t>
            </a:r>
          </a:p>
          <a:p>
            <a:pPr marL="482600" lvl="1">
              <a:lnSpc>
                <a:spcPct val="90000"/>
              </a:lnSpc>
              <a:spcBef>
                <a:spcPts val="500"/>
              </a:spcBef>
              <a:buClr>
                <a:schemeClr val="dk1"/>
              </a:buClr>
              <a:buSzPts val="2000"/>
            </a:pPr>
            <a:endParaRPr lang="en-US" sz="2000" b="1" dirty="0">
              <a:solidFill>
                <a:srgbClr val="0070C0"/>
              </a:solidFill>
            </a:endParaRPr>
          </a:p>
        </p:txBody>
      </p:sp>
      <p:pic>
        <p:nvPicPr>
          <p:cNvPr id="39" name="Graphic 38" descr="Gears with solid fill">
            <a:extLst>
              <a:ext uri="{FF2B5EF4-FFF2-40B4-BE49-F238E27FC236}">
                <a16:creationId xmlns:a16="http://schemas.microsoft.com/office/drawing/2014/main" id="{2A87968C-BCE5-DC30-E50B-6C6DF234DB9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485425" y="5118325"/>
            <a:ext cx="914400" cy="914400"/>
          </a:xfrm>
          <a:prstGeom prst="rect">
            <a:avLst/>
          </a:prstGeom>
        </p:spPr>
      </p:pic>
    </p:spTree>
    <p:extLst>
      <p:ext uri="{BB962C8B-B14F-4D97-AF65-F5344CB8AC3E}">
        <p14:creationId xmlns:p14="http://schemas.microsoft.com/office/powerpoint/2010/main" val="20168922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BB09C-96D6-1E16-3C32-155D066644A0}"/>
            </a:ext>
          </a:extLst>
        </p:cNvPr>
        <p:cNvGrpSpPr/>
        <p:nvPr/>
      </p:nvGrpSpPr>
      <p:grpSpPr>
        <a:xfrm>
          <a:off x="0" y="0"/>
          <a:ext cx="0" cy="0"/>
          <a:chOff x="0" y="0"/>
          <a:chExt cx="0" cy="0"/>
        </a:xfrm>
      </p:grpSpPr>
      <p:sp>
        <p:nvSpPr>
          <p:cNvPr id="8" name="Rounded Rectangle 7">
            <a:extLst>
              <a:ext uri="{FF2B5EF4-FFF2-40B4-BE49-F238E27FC236}">
                <a16:creationId xmlns:a16="http://schemas.microsoft.com/office/drawing/2014/main" id="{4486CD50-65E7-F14A-1A5B-B925020EFA57}"/>
              </a:ext>
            </a:extLst>
          </p:cNvPr>
          <p:cNvSpPr/>
          <p:nvPr/>
        </p:nvSpPr>
        <p:spPr>
          <a:xfrm>
            <a:off x="745037" y="1403743"/>
            <a:ext cx="5277393" cy="1720083"/>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82600" lvl="1">
              <a:lnSpc>
                <a:spcPct val="90000"/>
              </a:lnSpc>
              <a:spcBef>
                <a:spcPts val="500"/>
              </a:spcBef>
              <a:buClr>
                <a:schemeClr val="dk1"/>
              </a:buClr>
              <a:buSzPts val="2000"/>
            </a:pPr>
            <a:r>
              <a:rPr lang="en-US" sz="2000" b="1" dirty="0">
                <a:solidFill>
                  <a:srgbClr val="0070C0"/>
                </a:solidFill>
              </a:rPr>
              <a:t>	</a:t>
            </a:r>
          </a:p>
          <a:p>
            <a:pPr marL="444500" lvl="1" algn="r">
              <a:spcBef>
                <a:spcPts val="500"/>
              </a:spcBef>
              <a:buSzPts val="2000"/>
            </a:pPr>
            <a:r>
              <a:rPr lang="en-US" sz="2000" b="1" dirty="0">
                <a:solidFill>
                  <a:srgbClr val="0070C0"/>
                </a:solidFill>
                <a:latin typeface="Calibri" panose="020F0502020204030204" pitchFamily="34" charset="0"/>
                <a:cs typeface="Calibri" panose="020F0502020204030204" pitchFamily="34" charset="0"/>
              </a:rPr>
              <a:t>Miniaturized Broadband radiometry on free-flyers</a:t>
            </a:r>
          </a:p>
          <a:p>
            <a:pPr marL="1143000" lvl="2" indent="-241300" algn="r">
              <a:lnSpc>
                <a:spcPct val="90000"/>
              </a:lnSpc>
              <a:spcBef>
                <a:spcPts val="500"/>
              </a:spcBef>
              <a:buClr>
                <a:schemeClr val="dk1"/>
              </a:buClr>
              <a:buSzPts val="2000"/>
              <a:buChar char="•"/>
            </a:pPr>
            <a:r>
              <a:rPr lang="en-US" sz="2000" dirty="0">
                <a:solidFill>
                  <a:schemeClr val="tx1"/>
                </a:solidFill>
                <a:latin typeface="Calibri" panose="020F0502020204030204" pitchFamily="34" charset="0"/>
                <a:cs typeface="Calibri" panose="020F0502020204030204" pitchFamily="34" charset="0"/>
              </a:rPr>
              <a:t>SW, LW, TOT</a:t>
            </a:r>
            <a:endParaRPr lang="en-US" dirty="0">
              <a:solidFill>
                <a:schemeClr val="tx1"/>
              </a:solidFill>
              <a:latin typeface="Calibri" panose="020F0502020204030204" pitchFamily="34" charset="0"/>
              <a:cs typeface="Calibri" panose="020F0502020204030204" pitchFamily="34" charset="0"/>
            </a:endParaRPr>
          </a:p>
          <a:p>
            <a:pPr marL="1143000" lvl="2" indent="-228600" algn="r">
              <a:spcBef>
                <a:spcPts val="500"/>
              </a:spcBef>
              <a:buSzPts val="1800"/>
              <a:buChar char="•"/>
            </a:pPr>
            <a:r>
              <a:rPr lang="en-US" dirty="0">
                <a:solidFill>
                  <a:schemeClr val="tx1"/>
                </a:solidFill>
                <a:latin typeface="Calibri" panose="020F0502020204030204" pitchFamily="34" charset="0"/>
                <a:cs typeface="Calibri" panose="020F0502020204030204" pitchFamily="34" charset="0"/>
              </a:rPr>
              <a:t>all-sky, CRE, clear-sky, pristine </a:t>
            </a:r>
          </a:p>
          <a:p>
            <a:pPr marL="1143000" lvl="2" indent="-228600" algn="r">
              <a:spcBef>
                <a:spcPts val="500"/>
              </a:spcBef>
              <a:buSzPts val="1800"/>
              <a:buChar char="•"/>
            </a:pPr>
            <a:r>
              <a:rPr lang="en-US" dirty="0">
                <a:solidFill>
                  <a:schemeClr val="tx1"/>
                </a:solidFill>
                <a:latin typeface="Calibri" panose="020F0502020204030204" pitchFamily="34" charset="0"/>
                <a:cs typeface="Calibri" panose="020F0502020204030204" pitchFamily="34" charset="0"/>
              </a:rPr>
              <a:t>TOA, surface, atmosphere (profiles)</a:t>
            </a:r>
          </a:p>
          <a:p>
            <a:pPr marL="482600" lvl="1">
              <a:lnSpc>
                <a:spcPct val="90000"/>
              </a:lnSpc>
              <a:spcBef>
                <a:spcPts val="500"/>
              </a:spcBef>
              <a:buClr>
                <a:schemeClr val="dk1"/>
              </a:buClr>
              <a:buSzPts val="2000"/>
            </a:pPr>
            <a:endParaRPr lang="en-US" sz="2000" b="1" dirty="0">
              <a:solidFill>
                <a:srgbClr val="0070C0"/>
              </a:solidFill>
            </a:endParaRPr>
          </a:p>
        </p:txBody>
      </p:sp>
      <p:sp>
        <p:nvSpPr>
          <p:cNvPr id="2" name="Text Placeholder 1">
            <a:extLst>
              <a:ext uri="{FF2B5EF4-FFF2-40B4-BE49-F238E27FC236}">
                <a16:creationId xmlns:a16="http://schemas.microsoft.com/office/drawing/2014/main" id="{B4FDC458-B5A1-EA37-8C03-A979DB34ABC4}"/>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8B0DFBCF-FB3E-30B0-A1E0-E32B862F59F9}"/>
              </a:ext>
            </a:extLst>
          </p:cNvPr>
          <p:cNvSpPr>
            <a:spLocks noGrp="1"/>
          </p:cNvSpPr>
          <p:nvPr>
            <p:ph type="body" sz="quarter" idx="27"/>
          </p:nvPr>
        </p:nvSpPr>
        <p:spPr>
          <a:xfrm>
            <a:off x="760895" y="441477"/>
            <a:ext cx="10954625" cy="489240"/>
          </a:xfrm>
        </p:spPr>
        <p:txBody>
          <a:bodyPr/>
          <a:lstStyle/>
          <a:p>
            <a:r>
              <a:rPr lang="en-US" sz="2800" b="1" dirty="0"/>
              <a:t>Enhanced needs for ERB </a:t>
            </a:r>
            <a:r>
              <a:rPr lang="en-US" sz="2800" b="1" dirty="0">
                <a:solidFill>
                  <a:srgbClr val="00B0F0"/>
                </a:solidFill>
              </a:rPr>
              <a:t>Continuity </a:t>
            </a:r>
            <a:r>
              <a:rPr lang="en-US" sz="2800" dirty="0">
                <a:solidFill>
                  <a:schemeClr val="tx1"/>
                </a:solidFill>
              </a:rPr>
              <a:t>+ reduce cost &amp; </a:t>
            </a:r>
            <a:r>
              <a:rPr lang="en-US" sz="2800" b="1" dirty="0">
                <a:solidFill>
                  <a:srgbClr val="00B0F0"/>
                </a:solidFill>
              </a:rPr>
              <a:t>science</a:t>
            </a:r>
            <a:r>
              <a:rPr lang="en-US" sz="2800" b="1" dirty="0"/>
              <a:t> </a:t>
            </a:r>
            <a:endParaRPr lang="en-US" dirty="0"/>
          </a:p>
        </p:txBody>
      </p:sp>
      <p:sp>
        <p:nvSpPr>
          <p:cNvPr id="18" name="TextBox 17">
            <a:extLst>
              <a:ext uri="{FF2B5EF4-FFF2-40B4-BE49-F238E27FC236}">
                <a16:creationId xmlns:a16="http://schemas.microsoft.com/office/drawing/2014/main" id="{451A0A76-43E4-4A27-2020-678D75A146DF}"/>
              </a:ext>
            </a:extLst>
          </p:cNvPr>
          <p:cNvSpPr txBox="1"/>
          <p:nvPr/>
        </p:nvSpPr>
        <p:spPr>
          <a:xfrm>
            <a:off x="755039" y="884478"/>
            <a:ext cx="11472699" cy="430887"/>
          </a:xfrm>
          <a:prstGeom prst="rect">
            <a:avLst/>
          </a:prstGeom>
          <a:noFill/>
        </p:spPr>
        <p:txBody>
          <a:bodyPr wrap="square">
            <a:spAutoFit/>
          </a:bodyPr>
          <a:lstStyle/>
          <a:p>
            <a:pPr lvl="0">
              <a:buClr>
                <a:schemeClr val="dk1"/>
              </a:buClr>
              <a:buSzPts val="2800"/>
            </a:pPr>
            <a:r>
              <a:rPr lang="en-US" sz="2200" b="1" dirty="0">
                <a:solidFill>
                  <a:srgbClr val="7030A0"/>
                </a:solidFill>
                <a:latin typeface="Calibri" panose="020F0502020204030204" pitchFamily="34" charset="0"/>
                <a:cs typeface="Calibri" panose="020F0502020204030204" pitchFamily="34" charset="0"/>
              </a:rPr>
              <a:t>Leverage innovative technology to maintain seamless continuity and expand science goals. </a:t>
            </a:r>
          </a:p>
        </p:txBody>
      </p:sp>
      <p:pic>
        <p:nvPicPr>
          <p:cNvPr id="20" name="Graphic 19" descr="Satellite with solid fill">
            <a:extLst>
              <a:ext uri="{FF2B5EF4-FFF2-40B4-BE49-F238E27FC236}">
                <a16:creationId xmlns:a16="http://schemas.microsoft.com/office/drawing/2014/main" id="{8133A5C0-7FF0-98FF-9BC5-0930163737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834956" y="1572483"/>
            <a:ext cx="660327" cy="660327"/>
          </a:xfrm>
          <a:prstGeom prst="rect">
            <a:avLst/>
          </a:prstGeom>
        </p:spPr>
      </p:pic>
      <p:pic>
        <p:nvPicPr>
          <p:cNvPr id="22" name="Graphic 21" descr="Earth globe: Americas with solid fill">
            <a:extLst>
              <a:ext uri="{FF2B5EF4-FFF2-40B4-BE49-F238E27FC236}">
                <a16:creationId xmlns:a16="http://schemas.microsoft.com/office/drawing/2014/main" id="{50A3BA10-CB85-8671-6C38-53FBA28C0E1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226875" y="2146354"/>
            <a:ext cx="660326" cy="660326"/>
          </a:xfrm>
          <a:prstGeom prst="rect">
            <a:avLst/>
          </a:prstGeom>
        </p:spPr>
      </p:pic>
      <p:sp>
        <p:nvSpPr>
          <p:cNvPr id="23" name="Rounded Rectangle 22">
            <a:extLst>
              <a:ext uri="{FF2B5EF4-FFF2-40B4-BE49-F238E27FC236}">
                <a16:creationId xmlns:a16="http://schemas.microsoft.com/office/drawing/2014/main" id="{4F7B3267-F887-95F1-AD11-4DFCE37FD53D}"/>
              </a:ext>
            </a:extLst>
          </p:cNvPr>
          <p:cNvSpPr/>
          <p:nvPr/>
        </p:nvSpPr>
        <p:spPr>
          <a:xfrm>
            <a:off x="6331540" y="1399395"/>
            <a:ext cx="5277393" cy="1720083"/>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82600" lvl="1">
              <a:lnSpc>
                <a:spcPct val="90000"/>
              </a:lnSpc>
              <a:spcBef>
                <a:spcPts val="500"/>
              </a:spcBef>
              <a:buClr>
                <a:schemeClr val="dk1"/>
              </a:buClr>
              <a:buSzPts val="2000"/>
            </a:pPr>
            <a:r>
              <a:rPr lang="en-US" sz="2000" b="1" dirty="0">
                <a:solidFill>
                  <a:srgbClr val="0070C0"/>
                </a:solidFill>
              </a:rPr>
              <a:t>	</a:t>
            </a:r>
          </a:p>
          <a:p>
            <a:pPr marL="482600" lvl="1" algn="ctr">
              <a:lnSpc>
                <a:spcPct val="90000"/>
              </a:lnSpc>
              <a:spcBef>
                <a:spcPts val="500"/>
              </a:spcBef>
              <a:buClr>
                <a:schemeClr val="dk1"/>
              </a:buClr>
              <a:buSzPts val="2000"/>
            </a:pPr>
            <a:r>
              <a:rPr lang="en-US" sz="2000" b="1" dirty="0">
                <a:solidFill>
                  <a:srgbClr val="0070C0"/>
                </a:solidFill>
              </a:rPr>
              <a:t>TSI &amp; SSI CubeSats</a:t>
            </a:r>
          </a:p>
          <a:p>
            <a:pPr marL="482600" lvl="1" algn="r">
              <a:lnSpc>
                <a:spcPct val="90000"/>
              </a:lnSpc>
              <a:spcBef>
                <a:spcPts val="500"/>
              </a:spcBef>
              <a:buClr>
                <a:schemeClr val="dk1"/>
              </a:buClr>
              <a:buSzPts val="2000"/>
            </a:pPr>
            <a:endParaRPr lang="en-US" sz="2000" b="1" dirty="0">
              <a:solidFill>
                <a:srgbClr val="0070C0"/>
              </a:solidFill>
              <a:latin typeface="Calibri" panose="020F0502020204030204" pitchFamily="34" charset="0"/>
              <a:cs typeface="Calibri" panose="020F0502020204030204" pitchFamily="34" charset="0"/>
            </a:endParaRPr>
          </a:p>
          <a:p>
            <a:pPr marL="482600" lvl="1">
              <a:lnSpc>
                <a:spcPct val="90000"/>
              </a:lnSpc>
              <a:spcBef>
                <a:spcPts val="500"/>
              </a:spcBef>
              <a:buClr>
                <a:schemeClr val="dk1"/>
              </a:buClr>
              <a:buSzPts val="2000"/>
            </a:pPr>
            <a:endParaRPr lang="en-US" sz="2000" b="1" dirty="0">
              <a:solidFill>
                <a:srgbClr val="0070C0"/>
              </a:solidFill>
            </a:endParaRPr>
          </a:p>
        </p:txBody>
      </p:sp>
      <p:pic>
        <p:nvPicPr>
          <p:cNvPr id="25" name="Graphic 24" descr="Dim (Smaller Sun) with solid fill">
            <a:extLst>
              <a:ext uri="{FF2B5EF4-FFF2-40B4-BE49-F238E27FC236}">
                <a16:creationId xmlns:a16="http://schemas.microsoft.com/office/drawing/2014/main" id="{8B7E4D95-CD80-A18A-9B6C-FB0AA71437A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93294" y="1712766"/>
            <a:ext cx="1134555" cy="1134555"/>
          </a:xfrm>
          <a:prstGeom prst="rect">
            <a:avLst/>
          </a:prstGeom>
        </p:spPr>
      </p:pic>
      <p:sp>
        <p:nvSpPr>
          <p:cNvPr id="26" name="Rounded Rectangle 25">
            <a:extLst>
              <a:ext uri="{FF2B5EF4-FFF2-40B4-BE49-F238E27FC236}">
                <a16:creationId xmlns:a16="http://schemas.microsoft.com/office/drawing/2014/main" id="{3B90269B-2654-EB62-9A36-4CC6ABD39578}"/>
              </a:ext>
            </a:extLst>
          </p:cNvPr>
          <p:cNvSpPr/>
          <p:nvPr/>
        </p:nvSpPr>
        <p:spPr>
          <a:xfrm>
            <a:off x="760895" y="3298850"/>
            <a:ext cx="5277393" cy="1521095"/>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82600" lvl="1">
              <a:lnSpc>
                <a:spcPct val="90000"/>
              </a:lnSpc>
              <a:spcBef>
                <a:spcPts val="500"/>
              </a:spcBef>
              <a:buClr>
                <a:schemeClr val="dk1"/>
              </a:buClr>
              <a:buSzPts val="2000"/>
            </a:pPr>
            <a:r>
              <a:rPr lang="en-US" sz="2000" b="1" dirty="0">
                <a:solidFill>
                  <a:srgbClr val="0070C0"/>
                </a:solidFill>
              </a:rPr>
              <a:t>	</a:t>
            </a:r>
          </a:p>
          <a:p>
            <a:pPr marL="482600" lvl="1" algn="r">
              <a:lnSpc>
                <a:spcPct val="90000"/>
              </a:lnSpc>
              <a:spcBef>
                <a:spcPts val="500"/>
              </a:spcBef>
              <a:buClr>
                <a:schemeClr val="dk1"/>
              </a:buClr>
              <a:buSzPts val="2000"/>
            </a:pPr>
            <a:r>
              <a:rPr lang="en-US" sz="2000" b="1" dirty="0">
                <a:solidFill>
                  <a:srgbClr val="0070C0"/>
                </a:solidFill>
                <a:latin typeface="Calibri" panose="020F0502020204030204" pitchFamily="34" charset="0"/>
                <a:cs typeface="Calibri" panose="020F0502020204030204" pitchFamily="34" charset="0"/>
              </a:rPr>
              <a:t>Collocated or in-tandem Spectral imaging </a:t>
            </a:r>
            <a:r>
              <a:rPr lang="en-US" sz="2000" dirty="0">
                <a:solidFill>
                  <a:schemeClr val="tx1"/>
                </a:solidFill>
                <a:latin typeface="Calibri" panose="020F0502020204030204" pitchFamily="34" charset="0"/>
                <a:cs typeface="Calibri" panose="020F0502020204030204" pitchFamily="34" charset="0"/>
              </a:rPr>
              <a:t>for scene context and CRE</a:t>
            </a:r>
          </a:p>
          <a:p>
            <a:pPr marL="482600" lvl="1">
              <a:lnSpc>
                <a:spcPct val="90000"/>
              </a:lnSpc>
              <a:spcBef>
                <a:spcPts val="500"/>
              </a:spcBef>
              <a:buClr>
                <a:schemeClr val="dk1"/>
              </a:buClr>
              <a:buSzPts val="2000"/>
            </a:pPr>
            <a:endParaRPr lang="en-US" sz="2000" b="1" dirty="0">
              <a:solidFill>
                <a:srgbClr val="0070C0"/>
              </a:solidFill>
            </a:endParaRPr>
          </a:p>
        </p:txBody>
      </p:sp>
      <p:pic>
        <p:nvPicPr>
          <p:cNvPr id="28" name="Graphic 27" descr="Partial sun with solid fill">
            <a:extLst>
              <a:ext uri="{FF2B5EF4-FFF2-40B4-BE49-F238E27FC236}">
                <a16:creationId xmlns:a16="http://schemas.microsoft.com/office/drawing/2014/main" id="{9816CEAC-0DB3-D37E-B33C-639243DEA8E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36124" y="3621762"/>
            <a:ext cx="866551" cy="866551"/>
          </a:xfrm>
          <a:prstGeom prst="rect">
            <a:avLst/>
          </a:prstGeom>
        </p:spPr>
      </p:pic>
      <p:sp>
        <p:nvSpPr>
          <p:cNvPr id="29" name="Rounded Rectangle 28">
            <a:extLst>
              <a:ext uri="{FF2B5EF4-FFF2-40B4-BE49-F238E27FC236}">
                <a16:creationId xmlns:a16="http://schemas.microsoft.com/office/drawing/2014/main" id="{9C4C303A-109E-9F0F-A37E-0E3CB012915B}"/>
              </a:ext>
            </a:extLst>
          </p:cNvPr>
          <p:cNvSpPr/>
          <p:nvPr/>
        </p:nvSpPr>
        <p:spPr>
          <a:xfrm>
            <a:off x="6393294" y="3298850"/>
            <a:ext cx="5277393" cy="1521095"/>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82600" lvl="1">
              <a:lnSpc>
                <a:spcPct val="90000"/>
              </a:lnSpc>
              <a:spcBef>
                <a:spcPts val="500"/>
              </a:spcBef>
              <a:buClr>
                <a:schemeClr val="dk1"/>
              </a:buClr>
              <a:buSzPts val="2000"/>
            </a:pPr>
            <a:r>
              <a:rPr lang="en-US" sz="2000" b="1" dirty="0">
                <a:solidFill>
                  <a:srgbClr val="0070C0"/>
                </a:solidFill>
              </a:rPr>
              <a:t>	</a:t>
            </a:r>
          </a:p>
          <a:p>
            <a:pPr marL="482600" lvl="1" algn="r">
              <a:lnSpc>
                <a:spcPct val="90000"/>
              </a:lnSpc>
              <a:spcBef>
                <a:spcPts val="500"/>
              </a:spcBef>
              <a:buClr>
                <a:schemeClr val="dk1"/>
              </a:buClr>
              <a:buSzPts val="2000"/>
            </a:pPr>
            <a:r>
              <a:rPr lang="en-US" sz="2000" b="1" dirty="0">
                <a:solidFill>
                  <a:srgbClr val="0070C0"/>
                </a:solidFill>
                <a:latin typeface="Calibri" panose="020F0502020204030204" pitchFamily="34" charset="0"/>
                <a:cs typeface="Calibri" panose="020F0502020204030204" pitchFamily="34" charset="0"/>
              </a:rPr>
              <a:t>Heat inventory monitoring</a:t>
            </a:r>
          </a:p>
          <a:p>
            <a:pPr marL="482600" lvl="1" algn="r">
              <a:lnSpc>
                <a:spcPct val="90000"/>
              </a:lnSpc>
              <a:spcBef>
                <a:spcPts val="500"/>
              </a:spcBef>
              <a:buClr>
                <a:schemeClr val="dk1"/>
              </a:buClr>
              <a:buSzPts val="2000"/>
            </a:pPr>
            <a:r>
              <a:rPr lang="en-US" sz="2000" dirty="0">
                <a:solidFill>
                  <a:schemeClr val="tx1"/>
                </a:solidFill>
                <a:latin typeface="Calibri" panose="020F0502020204030204" pitchFamily="34" charset="0"/>
                <a:cs typeface="Calibri" panose="020F0502020204030204" pitchFamily="34" charset="0"/>
              </a:rPr>
              <a:t> ocean </a:t>
            </a:r>
            <a:r>
              <a:rPr lang="en-US" sz="2000" b="1" dirty="0">
                <a:solidFill>
                  <a:schemeClr val="tx1"/>
                </a:solidFill>
                <a:latin typeface="Calibri" panose="020F0502020204030204" pitchFamily="34" charset="0"/>
                <a:cs typeface="Calibri" panose="020F0502020204030204" pitchFamily="34" charset="0"/>
              </a:rPr>
              <a:t>+</a:t>
            </a:r>
            <a:r>
              <a:rPr lang="en-US" sz="2000" dirty="0">
                <a:solidFill>
                  <a:schemeClr val="tx1"/>
                </a:solidFill>
                <a:latin typeface="Calibri" panose="020F0502020204030204" pitchFamily="34" charset="0"/>
                <a:cs typeface="Calibri" panose="020F0502020204030204" pitchFamily="34" charset="0"/>
              </a:rPr>
              <a:t> ice, land &amp; atm</a:t>
            </a:r>
          </a:p>
          <a:p>
            <a:pPr marL="482600" lvl="1" algn="r">
              <a:lnSpc>
                <a:spcPct val="90000"/>
              </a:lnSpc>
              <a:spcBef>
                <a:spcPts val="500"/>
              </a:spcBef>
              <a:buClr>
                <a:schemeClr val="dk1"/>
              </a:buClr>
              <a:buSzPts val="2000"/>
            </a:pPr>
            <a:r>
              <a:rPr lang="en-US" sz="2000" dirty="0">
                <a:solidFill>
                  <a:schemeClr val="tx1"/>
                </a:solidFill>
                <a:latin typeface="Calibri" panose="020F0502020204030204" pitchFamily="34" charset="0"/>
                <a:cs typeface="Calibri" panose="020F0502020204030204" pitchFamily="34" charset="0"/>
              </a:rPr>
              <a:t>for EEI constraint</a:t>
            </a:r>
          </a:p>
          <a:p>
            <a:pPr marL="482600" lvl="1">
              <a:lnSpc>
                <a:spcPct val="90000"/>
              </a:lnSpc>
              <a:spcBef>
                <a:spcPts val="500"/>
              </a:spcBef>
              <a:buClr>
                <a:schemeClr val="dk1"/>
              </a:buClr>
              <a:buSzPts val="2000"/>
            </a:pPr>
            <a:endParaRPr lang="en-US" sz="2000" b="1" dirty="0">
              <a:solidFill>
                <a:srgbClr val="0070C0"/>
              </a:solidFill>
            </a:endParaRPr>
          </a:p>
        </p:txBody>
      </p:sp>
      <p:pic>
        <p:nvPicPr>
          <p:cNvPr id="33" name="Graphic 32" descr="Wave with solid fill">
            <a:extLst>
              <a:ext uri="{FF2B5EF4-FFF2-40B4-BE49-F238E27FC236}">
                <a16:creationId xmlns:a16="http://schemas.microsoft.com/office/drawing/2014/main" id="{AF3B61F0-F4D0-3671-446B-BE31AF63A4AC}"/>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516268" y="3621763"/>
            <a:ext cx="914400" cy="914400"/>
          </a:xfrm>
          <a:prstGeom prst="rect">
            <a:avLst/>
          </a:prstGeom>
        </p:spPr>
      </p:pic>
      <p:sp>
        <p:nvSpPr>
          <p:cNvPr id="34" name="Rounded Rectangle 33">
            <a:extLst>
              <a:ext uri="{FF2B5EF4-FFF2-40B4-BE49-F238E27FC236}">
                <a16:creationId xmlns:a16="http://schemas.microsoft.com/office/drawing/2014/main" id="{F23FA418-30E8-9492-DCDB-8C6C6C668BFF}"/>
              </a:ext>
            </a:extLst>
          </p:cNvPr>
          <p:cNvSpPr/>
          <p:nvPr/>
        </p:nvSpPr>
        <p:spPr>
          <a:xfrm>
            <a:off x="760895" y="4965518"/>
            <a:ext cx="5277393" cy="1474899"/>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82600" lvl="1">
              <a:lnSpc>
                <a:spcPct val="90000"/>
              </a:lnSpc>
              <a:spcBef>
                <a:spcPts val="500"/>
              </a:spcBef>
              <a:buClr>
                <a:schemeClr val="dk1"/>
              </a:buClr>
              <a:buSzPts val="2000"/>
            </a:pPr>
            <a:r>
              <a:rPr lang="en-US" sz="2000" b="1" dirty="0">
                <a:solidFill>
                  <a:srgbClr val="0070C0"/>
                </a:solidFill>
              </a:rPr>
              <a:t>	</a:t>
            </a:r>
          </a:p>
          <a:p>
            <a:pPr marL="482600" lvl="1" algn="r">
              <a:lnSpc>
                <a:spcPct val="90000"/>
              </a:lnSpc>
              <a:spcBef>
                <a:spcPts val="500"/>
              </a:spcBef>
              <a:buClr>
                <a:schemeClr val="dk1"/>
              </a:buClr>
              <a:buSzPts val="2000"/>
            </a:pPr>
            <a:r>
              <a:rPr lang="en-US" sz="2000" b="1" dirty="0">
                <a:solidFill>
                  <a:srgbClr val="0070C0"/>
                </a:solidFill>
                <a:latin typeface="Calibri" panose="020F0502020204030204" pitchFamily="34" charset="0"/>
                <a:cs typeface="Calibri" panose="020F0502020204030204" pitchFamily="34" charset="0"/>
              </a:rPr>
              <a:t>	Ground Truth – surface </a:t>
            </a:r>
            <a:r>
              <a:rPr lang="en-US" sz="2000" dirty="0">
                <a:solidFill>
                  <a:srgbClr val="0070C0"/>
                </a:solidFill>
                <a:latin typeface="Calibri" panose="020F0502020204030204" pitchFamily="34" charset="0"/>
                <a:cs typeface="Calibri" panose="020F0502020204030204" pitchFamily="34" charset="0"/>
              </a:rPr>
              <a:t>+ airborne </a:t>
            </a:r>
            <a:r>
              <a:rPr lang="en-US" sz="2000" dirty="0">
                <a:solidFill>
                  <a:schemeClr val="tx1"/>
                </a:solidFill>
                <a:latin typeface="Calibri" panose="020F0502020204030204" pitchFamily="34" charset="0"/>
                <a:cs typeface="Calibri" panose="020F0502020204030204" pitchFamily="34" charset="0"/>
              </a:rPr>
              <a:t>expanded on land, to ocean and spectral</a:t>
            </a:r>
          </a:p>
          <a:p>
            <a:pPr marL="482600" lvl="1">
              <a:lnSpc>
                <a:spcPct val="90000"/>
              </a:lnSpc>
              <a:spcBef>
                <a:spcPts val="500"/>
              </a:spcBef>
              <a:buClr>
                <a:schemeClr val="dk1"/>
              </a:buClr>
              <a:buSzPts val="2000"/>
            </a:pPr>
            <a:endParaRPr lang="en-US" sz="2000" b="1" dirty="0">
              <a:solidFill>
                <a:srgbClr val="0070C0"/>
              </a:solidFill>
            </a:endParaRPr>
          </a:p>
        </p:txBody>
      </p:sp>
      <p:pic>
        <p:nvPicPr>
          <p:cNvPr id="36" name="Graphic 35" descr="Cell Tower with solid fill">
            <a:extLst>
              <a:ext uri="{FF2B5EF4-FFF2-40B4-BE49-F238E27FC236}">
                <a16:creationId xmlns:a16="http://schemas.microsoft.com/office/drawing/2014/main" id="{775EF1FC-E2EF-B7DD-EB3F-C939495D416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36722" y="5289532"/>
            <a:ext cx="914400" cy="914400"/>
          </a:xfrm>
          <a:prstGeom prst="rect">
            <a:avLst/>
          </a:prstGeom>
        </p:spPr>
      </p:pic>
      <p:sp>
        <p:nvSpPr>
          <p:cNvPr id="37" name="Rounded Rectangle 36">
            <a:extLst>
              <a:ext uri="{FF2B5EF4-FFF2-40B4-BE49-F238E27FC236}">
                <a16:creationId xmlns:a16="http://schemas.microsoft.com/office/drawing/2014/main" id="{96DBC3A6-C4B3-5B33-0A29-B5CF6773EE62}"/>
              </a:ext>
            </a:extLst>
          </p:cNvPr>
          <p:cNvSpPr/>
          <p:nvPr/>
        </p:nvSpPr>
        <p:spPr>
          <a:xfrm>
            <a:off x="6438127" y="5018780"/>
            <a:ext cx="5277393" cy="1421637"/>
          </a:xfrm>
          <a:prstGeom prst="roundRect">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82600" lvl="1" algn="r">
              <a:lnSpc>
                <a:spcPct val="90000"/>
              </a:lnSpc>
              <a:spcBef>
                <a:spcPts val="500"/>
              </a:spcBef>
              <a:buClr>
                <a:schemeClr val="dk1"/>
              </a:buClr>
              <a:buSzPts val="2000"/>
            </a:pPr>
            <a:r>
              <a:rPr lang="en-US" sz="2000" b="1" dirty="0">
                <a:solidFill>
                  <a:schemeClr val="tx1"/>
                </a:solidFill>
                <a:latin typeface="Calibri" panose="020F0502020204030204" pitchFamily="34" charset="0"/>
                <a:cs typeface="Calibri" panose="020F0502020204030204" pitchFamily="34" charset="0"/>
              </a:rPr>
              <a:t>	</a:t>
            </a:r>
          </a:p>
          <a:p>
            <a:pPr marL="482600" lvl="1" algn="r">
              <a:lnSpc>
                <a:spcPct val="90000"/>
              </a:lnSpc>
              <a:spcBef>
                <a:spcPts val="500"/>
              </a:spcBef>
              <a:buClr>
                <a:schemeClr val="dk1"/>
              </a:buClr>
              <a:buSzPts val="2000"/>
            </a:pPr>
            <a:r>
              <a:rPr lang="en-US" sz="2000" b="1" dirty="0">
                <a:solidFill>
                  <a:schemeClr val="tx1"/>
                </a:solidFill>
                <a:latin typeface="Calibri" panose="020F0502020204030204" pitchFamily="34" charset="0"/>
                <a:cs typeface="Calibri" panose="020F0502020204030204" pitchFamily="34" charset="0"/>
              </a:rPr>
              <a:t>All require overlap to predecessors and caution re measurement/orbit characteristics and intercalibration</a:t>
            </a:r>
          </a:p>
          <a:p>
            <a:pPr marL="482600" lvl="1">
              <a:lnSpc>
                <a:spcPct val="90000"/>
              </a:lnSpc>
              <a:spcBef>
                <a:spcPts val="500"/>
              </a:spcBef>
              <a:buClr>
                <a:schemeClr val="dk1"/>
              </a:buClr>
              <a:buSzPts val="2000"/>
            </a:pPr>
            <a:endParaRPr lang="en-US" sz="2000" b="1" dirty="0">
              <a:solidFill>
                <a:srgbClr val="0070C0"/>
              </a:solidFill>
            </a:endParaRPr>
          </a:p>
        </p:txBody>
      </p:sp>
      <p:pic>
        <p:nvPicPr>
          <p:cNvPr id="39" name="Graphic 38" descr="Gears with solid fill">
            <a:extLst>
              <a:ext uri="{FF2B5EF4-FFF2-40B4-BE49-F238E27FC236}">
                <a16:creationId xmlns:a16="http://schemas.microsoft.com/office/drawing/2014/main" id="{3E790E26-C7BC-C270-4ADD-F195A42E4E0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485425" y="5118325"/>
            <a:ext cx="914400" cy="914400"/>
          </a:xfrm>
          <a:prstGeom prst="rect">
            <a:avLst/>
          </a:prstGeom>
        </p:spPr>
      </p:pic>
    </p:spTree>
    <p:extLst>
      <p:ext uri="{BB962C8B-B14F-4D97-AF65-F5344CB8AC3E}">
        <p14:creationId xmlns:p14="http://schemas.microsoft.com/office/powerpoint/2010/main" val="21591275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2B3C6-7135-6610-CF6C-81A6618D244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C43E08B3-A3E0-F750-790B-E4F25C0B38AB}"/>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FC04DEA6-FCA8-BB34-AF4E-CC21DCEB4F28}"/>
              </a:ext>
            </a:extLst>
          </p:cNvPr>
          <p:cNvSpPr>
            <a:spLocks noGrp="1"/>
          </p:cNvSpPr>
          <p:nvPr>
            <p:ph type="body" sz="quarter" idx="27"/>
          </p:nvPr>
        </p:nvSpPr>
        <p:spPr>
          <a:xfrm>
            <a:off x="760895" y="441477"/>
            <a:ext cx="10954625" cy="999132"/>
          </a:xfrm>
        </p:spPr>
        <p:txBody>
          <a:bodyPr/>
          <a:lstStyle/>
          <a:p>
            <a:r>
              <a:rPr lang="en-US" sz="2800" b="1" dirty="0"/>
              <a:t>New discoveries &amp; science priorities require additional observations</a:t>
            </a:r>
            <a:endParaRPr lang="en-US" dirty="0"/>
          </a:p>
        </p:txBody>
      </p:sp>
      <p:graphicFrame>
        <p:nvGraphicFramePr>
          <p:cNvPr id="4" name="Table 3">
            <a:extLst>
              <a:ext uri="{FF2B5EF4-FFF2-40B4-BE49-F238E27FC236}">
                <a16:creationId xmlns:a16="http://schemas.microsoft.com/office/drawing/2014/main" id="{6DE7459A-A283-40D3-DEBD-04EAC2C3682E}"/>
              </a:ext>
            </a:extLst>
          </p:cNvPr>
          <p:cNvGraphicFramePr>
            <a:graphicFrameLocks noGrp="1"/>
          </p:cNvGraphicFramePr>
          <p:nvPr/>
        </p:nvGraphicFramePr>
        <p:xfrm>
          <a:off x="908609" y="1289239"/>
          <a:ext cx="10659195" cy="5340975"/>
        </p:xfrm>
        <a:graphic>
          <a:graphicData uri="http://schemas.openxmlformats.org/drawingml/2006/table">
            <a:tbl>
              <a:tblPr firstRow="1" bandRow="1">
                <a:tableStyleId>{5C22544A-7EE6-4342-B048-85BDC9FD1C3A}</a:tableStyleId>
              </a:tblPr>
              <a:tblGrid>
                <a:gridCol w="3723127">
                  <a:extLst>
                    <a:ext uri="{9D8B030D-6E8A-4147-A177-3AD203B41FA5}">
                      <a16:colId xmlns:a16="http://schemas.microsoft.com/office/drawing/2014/main" val="273792364"/>
                    </a:ext>
                  </a:extLst>
                </a:gridCol>
                <a:gridCol w="6936068">
                  <a:extLst>
                    <a:ext uri="{9D8B030D-6E8A-4147-A177-3AD203B41FA5}">
                      <a16:colId xmlns:a16="http://schemas.microsoft.com/office/drawing/2014/main" val="3199240574"/>
                    </a:ext>
                  </a:extLst>
                </a:gridCol>
              </a:tblGrid>
              <a:tr h="556131">
                <a:tc>
                  <a:txBody>
                    <a:bodyPr/>
                    <a:lstStyle/>
                    <a:p>
                      <a:pPr algn="ctr"/>
                      <a:r>
                        <a:rPr lang="en-US" dirty="0">
                          <a:latin typeface="Calibri" panose="020F0502020204030204" pitchFamily="34" charset="0"/>
                          <a:cs typeface="Calibri" panose="020F0502020204030204" pitchFamily="34" charset="0"/>
                        </a:rPr>
                        <a:t>Priority</a:t>
                      </a:r>
                    </a:p>
                  </a:txBody>
                  <a:tcPr anchor="ctr"/>
                </a:tc>
                <a:tc>
                  <a:txBody>
                    <a:bodyPr/>
                    <a:lstStyle/>
                    <a:p>
                      <a:pPr algn="ctr"/>
                      <a:r>
                        <a:rPr lang="en-US" dirty="0">
                          <a:latin typeface="Calibri" panose="020F0502020204030204" pitchFamily="34" charset="0"/>
                          <a:cs typeface="Calibri" panose="020F0502020204030204" pitchFamily="34" charset="0"/>
                        </a:rPr>
                        <a:t>Questions to identify observational needs?</a:t>
                      </a:r>
                    </a:p>
                  </a:txBody>
                  <a:tcPr anchor="ctr"/>
                </a:tc>
                <a:extLst>
                  <a:ext uri="{0D108BD9-81ED-4DB2-BD59-A6C34878D82A}">
                    <a16:rowId xmlns:a16="http://schemas.microsoft.com/office/drawing/2014/main" val="1123681860"/>
                  </a:ext>
                </a:extLst>
              </a:tr>
              <a:tr h="556131">
                <a:tc>
                  <a:txBody>
                    <a:bodyPr/>
                    <a:lstStyle/>
                    <a:p>
                      <a:pPr algn="ctr"/>
                      <a:r>
                        <a:rPr lang="en-US" sz="1600" dirty="0">
                          <a:latin typeface="Calibri" panose="020F0502020204030204" pitchFamily="34" charset="0"/>
                          <a:cs typeface="Calibri" panose="020F0502020204030204" pitchFamily="34" charset="0"/>
                        </a:rPr>
                        <a:t>1. Earth Energy Imbalance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cs typeface="Calibri" panose="020F0502020204030204" pitchFamily="34" charset="0"/>
                        </a:rPr>
                        <a:t>Can we constrain EEI absolute magnitude from space?</a:t>
                      </a:r>
                    </a:p>
                  </a:txBody>
                  <a:tcPr anchor="ctr"/>
                </a:tc>
                <a:extLst>
                  <a:ext uri="{0D108BD9-81ED-4DB2-BD59-A6C34878D82A}">
                    <a16:rowId xmlns:a16="http://schemas.microsoft.com/office/drawing/2014/main" val="2428972676"/>
                  </a:ext>
                </a:extLst>
              </a:tr>
              <a:tr h="556131">
                <a:tc>
                  <a:txBody>
                    <a:bodyPr/>
                    <a:lstStyle/>
                    <a:p>
                      <a:pPr algn="ctr"/>
                      <a:r>
                        <a:rPr lang="en-US" sz="1600" dirty="0">
                          <a:latin typeface="Calibri" panose="020F0502020204030204" pitchFamily="34" charset="0"/>
                          <a:cs typeface="Calibri" panose="020F0502020204030204" pitchFamily="34" charset="0"/>
                        </a:rPr>
                        <a:t>2. ECS &amp; TSR</a:t>
                      </a:r>
                    </a:p>
                  </a:txBody>
                  <a:tcPr anchor="ctr"/>
                </a:tc>
                <a:tc>
                  <a:txBody>
                    <a:bodyPr/>
                    <a:lstStyle/>
                    <a:p>
                      <a:pPr algn="ctr"/>
                      <a:r>
                        <a:rPr lang="en-US" sz="1600" dirty="0">
                          <a:latin typeface="Calibri" panose="020F0502020204030204" pitchFamily="34" charset="0"/>
                          <a:cs typeface="Calibri" panose="020F0502020204030204" pitchFamily="34" charset="0"/>
                        </a:rPr>
                        <a:t>What observations and model improvements will help us tighten the ECS range?</a:t>
                      </a:r>
                    </a:p>
                  </a:txBody>
                  <a:tcPr anchor="ctr"/>
                </a:tc>
                <a:extLst>
                  <a:ext uri="{0D108BD9-81ED-4DB2-BD59-A6C34878D82A}">
                    <a16:rowId xmlns:a16="http://schemas.microsoft.com/office/drawing/2014/main" val="3655071341"/>
                  </a:ext>
                </a:extLst>
              </a:tr>
              <a:tr h="556131">
                <a:tc>
                  <a:txBody>
                    <a:bodyPr/>
                    <a:lstStyle/>
                    <a:p>
                      <a:pPr algn="ctr"/>
                      <a:r>
                        <a:rPr lang="en-US" sz="1600" b="0" i="0" u="none" strike="noStrike" kern="1200" dirty="0">
                          <a:solidFill>
                            <a:schemeClr val="dk1"/>
                          </a:solidFill>
                          <a:effectLst/>
                          <a:latin typeface="Calibri" panose="020F0502020204030204" pitchFamily="34" charset="0"/>
                          <a:ea typeface="+mn-ea"/>
                          <a:cs typeface="Calibri" panose="020F0502020204030204" pitchFamily="34" charset="0"/>
                        </a:rPr>
                        <a:t>3. Clouds and Earth Radiation Budget</a:t>
                      </a:r>
                      <a:endParaRPr lang="en-US" sz="1600" dirty="0">
                        <a:latin typeface="Calibri" panose="020F0502020204030204" pitchFamily="34" charset="0"/>
                        <a:cs typeface="Calibri" panose="020F0502020204030204" pitchFamily="34" charset="0"/>
                      </a:endParaRPr>
                    </a:p>
                  </a:txBody>
                  <a:tcPr anchor="ctr"/>
                </a:tc>
                <a:tc>
                  <a:txBody>
                    <a:bodyPr/>
                    <a:lstStyle/>
                    <a:p>
                      <a:pPr algn="ctr"/>
                      <a:r>
                        <a:rPr lang="en-US" sz="1600" dirty="0">
                          <a:latin typeface="Calibri" panose="020F0502020204030204" pitchFamily="34" charset="0"/>
                          <a:cs typeface="Calibri" panose="020F0502020204030204" pitchFamily="34" charset="0"/>
                        </a:rPr>
                        <a:t>What synergistic measurements do we need to improve CRE and cloud feedback?</a:t>
                      </a:r>
                    </a:p>
                  </a:txBody>
                  <a:tcPr anchor="ctr"/>
                </a:tc>
                <a:extLst>
                  <a:ext uri="{0D108BD9-81ED-4DB2-BD59-A6C34878D82A}">
                    <a16:rowId xmlns:a16="http://schemas.microsoft.com/office/drawing/2014/main" val="250431575"/>
                  </a:ext>
                </a:extLst>
              </a:tr>
              <a:tr h="744881">
                <a:tc>
                  <a:txBody>
                    <a:bodyPr/>
                    <a:lstStyle/>
                    <a:p>
                      <a:pPr algn="ctr"/>
                      <a:r>
                        <a:rPr lang="en-US" sz="1600" dirty="0">
                          <a:latin typeface="Calibri" panose="020F0502020204030204" pitchFamily="34" charset="0"/>
                          <a:cs typeface="Calibri" panose="020F0502020204030204" pitchFamily="34" charset="0"/>
                        </a:rPr>
                        <a:t>4. </a:t>
                      </a:r>
                      <a:r>
                        <a:rPr lang="en-US" sz="1600" b="0" i="0" u="none" strike="noStrike" kern="1200" dirty="0">
                          <a:solidFill>
                            <a:schemeClr val="dk1"/>
                          </a:solidFill>
                          <a:effectLst/>
                          <a:latin typeface="Calibri" panose="020F0502020204030204" pitchFamily="34" charset="0"/>
                          <a:ea typeface="+mn-ea"/>
                          <a:cs typeface="Calibri" panose="020F0502020204030204" pitchFamily="34" charset="0"/>
                        </a:rPr>
                        <a:t>Forcings of Earth Radiation Budget  </a:t>
                      </a:r>
                      <a:endParaRPr lang="en-US" sz="1600" dirty="0">
                        <a:latin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cs typeface="Calibri" panose="020F0502020204030204" pitchFamily="34" charset="0"/>
                        </a:rPr>
                        <a:t>What measurements (at what level) do we need to detect change and detangle forcing (SRM), feedback, internal variability?</a:t>
                      </a:r>
                    </a:p>
                    <a:p>
                      <a:pPr algn="ctr"/>
                      <a:endParaRPr lang="en-US" sz="16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43417820"/>
                  </a:ext>
                </a:extLst>
              </a:tr>
              <a:tr h="556131">
                <a:tc>
                  <a:txBody>
                    <a:bodyPr/>
                    <a:lstStyle/>
                    <a:p>
                      <a:pPr algn="ctr"/>
                      <a:r>
                        <a:rPr lang="en-US" sz="1600" b="0" i="0" u="none" strike="noStrike" kern="1200" dirty="0">
                          <a:solidFill>
                            <a:schemeClr val="dk1"/>
                          </a:solidFill>
                          <a:effectLst/>
                          <a:latin typeface="Calibri" panose="020F0502020204030204" pitchFamily="34" charset="0"/>
                          <a:ea typeface="+mn-ea"/>
                          <a:cs typeface="Calibri" panose="020F0502020204030204" pitchFamily="34" charset="0"/>
                        </a:rPr>
                        <a:t>5. Polar Energy Budget Change</a:t>
                      </a:r>
                      <a:endParaRPr lang="en-US" sz="1600" dirty="0">
                        <a:latin typeface="Calibri" panose="020F0502020204030204" pitchFamily="34" charset="0"/>
                        <a:cs typeface="Calibri" panose="020F0502020204030204" pitchFamily="34" charset="0"/>
                      </a:endParaRPr>
                    </a:p>
                  </a:txBody>
                  <a:tcPr anchor="ctr"/>
                </a:tc>
                <a:tc>
                  <a:txBody>
                    <a:bodyPr/>
                    <a:lstStyle/>
                    <a:p>
                      <a:pPr algn="ctr"/>
                      <a:r>
                        <a:rPr lang="en-US" sz="1600" dirty="0">
                          <a:latin typeface="Calibri" panose="020F0502020204030204" pitchFamily="34" charset="0"/>
                          <a:cs typeface="Calibri" panose="020F0502020204030204" pitchFamily="34" charset="0"/>
                        </a:rPr>
                        <a:t>What process studies are needed to advance our understanding?</a:t>
                      </a:r>
                    </a:p>
                  </a:txBody>
                  <a:tcPr anchor="ctr"/>
                </a:tc>
                <a:extLst>
                  <a:ext uri="{0D108BD9-81ED-4DB2-BD59-A6C34878D82A}">
                    <a16:rowId xmlns:a16="http://schemas.microsoft.com/office/drawing/2014/main" val="3453115592"/>
                  </a:ext>
                </a:extLst>
              </a:tr>
              <a:tr h="556131">
                <a:tc>
                  <a:txBody>
                    <a:bodyPr/>
                    <a:lstStyle/>
                    <a:p>
                      <a:pPr algn="ctr"/>
                      <a:r>
                        <a:rPr lang="en-US" sz="1600" dirty="0">
                          <a:latin typeface="Calibri" panose="020F0502020204030204" pitchFamily="34" charset="0"/>
                          <a:cs typeface="Calibri" panose="020F0502020204030204" pitchFamily="34" charset="0"/>
                        </a:rPr>
                        <a:t>6. </a:t>
                      </a:r>
                      <a:r>
                        <a:rPr lang="en-US" sz="1600" b="0" i="0" u="none" strike="noStrike" kern="1200" dirty="0">
                          <a:solidFill>
                            <a:schemeClr val="dk1"/>
                          </a:solidFill>
                          <a:effectLst/>
                          <a:latin typeface="Calibri" panose="020F0502020204030204" pitchFamily="34" charset="0"/>
                          <a:ea typeface="+mn-ea"/>
                          <a:cs typeface="Calibri" panose="020F0502020204030204" pitchFamily="34" charset="0"/>
                        </a:rPr>
                        <a:t>Energy Budget-Water Cycle Interactions</a:t>
                      </a:r>
                      <a:endParaRPr lang="en-US" sz="1600" dirty="0">
                        <a:latin typeface="Calibri" panose="020F0502020204030204" pitchFamily="34" charset="0"/>
                        <a:cs typeface="Calibri" panose="020F0502020204030204" pitchFamily="34" charset="0"/>
                      </a:endParaRPr>
                    </a:p>
                  </a:txBody>
                  <a:tcPr anchor="ctr"/>
                </a:tc>
                <a:tc>
                  <a:txBody>
                    <a:bodyPr/>
                    <a:lstStyle/>
                    <a:p>
                      <a:pPr algn="ctr"/>
                      <a:r>
                        <a:rPr lang="en-US" sz="1600" dirty="0">
                          <a:latin typeface="Calibri" panose="020F0502020204030204" pitchFamily="34" charset="0"/>
                          <a:cs typeface="Calibri" panose="020F0502020204030204" pitchFamily="34" charset="0"/>
                        </a:rPr>
                        <a:t>How can we tighten uncertainties of the surface and atmospheric energy budgets? </a:t>
                      </a:r>
                    </a:p>
                  </a:txBody>
                  <a:tcPr anchor="ctr"/>
                </a:tc>
                <a:extLst>
                  <a:ext uri="{0D108BD9-81ED-4DB2-BD59-A6C34878D82A}">
                    <a16:rowId xmlns:a16="http://schemas.microsoft.com/office/drawing/2014/main" val="2258287382"/>
                  </a:ext>
                </a:extLst>
              </a:tr>
              <a:tr h="556131">
                <a:tc>
                  <a:txBody>
                    <a:bodyPr/>
                    <a:lstStyle/>
                    <a:p>
                      <a:pPr algn="ctr"/>
                      <a:r>
                        <a:rPr lang="en-US" sz="1600" dirty="0">
                          <a:latin typeface="Calibri" panose="020F0502020204030204" pitchFamily="34" charset="0"/>
                          <a:cs typeface="Calibri" panose="020F0502020204030204" pitchFamily="34" charset="0"/>
                        </a:rPr>
                        <a:t>7. Circulation-</a:t>
                      </a:r>
                      <a:r>
                        <a:rPr lang="en-US" sz="1600" b="0" i="0" u="none" strike="noStrike" kern="1200" dirty="0">
                          <a:solidFill>
                            <a:schemeClr val="dk1"/>
                          </a:solidFill>
                          <a:effectLst/>
                          <a:latin typeface="Calibri" panose="020F0502020204030204" pitchFamily="34" charset="0"/>
                          <a:ea typeface="+mn-ea"/>
                          <a:cs typeface="Calibri" panose="020F0502020204030204" pitchFamily="34" charset="0"/>
                        </a:rPr>
                        <a:t>Energy Budget Interactions</a:t>
                      </a:r>
                      <a:endParaRPr lang="en-US" sz="1600" dirty="0">
                        <a:latin typeface="Calibri" panose="020F0502020204030204" pitchFamily="34" charset="0"/>
                        <a:cs typeface="Calibri" panose="020F0502020204030204" pitchFamily="34" charset="0"/>
                      </a:endParaRPr>
                    </a:p>
                  </a:txBody>
                  <a:tcPr anchor="ctr"/>
                </a:tc>
                <a:tc>
                  <a:txBody>
                    <a:bodyPr/>
                    <a:lstStyle/>
                    <a:p>
                      <a:pPr algn="ctr"/>
                      <a:r>
                        <a:rPr lang="en-US" sz="1600" dirty="0">
                          <a:latin typeface="Calibri" panose="020F0502020204030204" pitchFamily="34" charset="0"/>
                          <a:cs typeface="Calibri" panose="020F0502020204030204" pitchFamily="34" charset="0"/>
                        </a:rPr>
                        <a:t>How can we support model development and boundaries to improve understanding of energy-circulation feedbacks?</a:t>
                      </a:r>
                    </a:p>
                  </a:txBody>
                  <a:tcPr anchor="ctr"/>
                </a:tc>
                <a:extLst>
                  <a:ext uri="{0D108BD9-81ED-4DB2-BD59-A6C34878D82A}">
                    <a16:rowId xmlns:a16="http://schemas.microsoft.com/office/drawing/2014/main" val="1953846076"/>
                  </a:ext>
                </a:extLst>
              </a:tr>
              <a:tr h="556131">
                <a:tc>
                  <a:txBody>
                    <a:bodyPr/>
                    <a:lstStyle/>
                    <a:p>
                      <a:pPr algn="ctr"/>
                      <a:r>
                        <a:rPr lang="en-US" sz="1600" dirty="0">
                          <a:latin typeface="Calibri" panose="020F0502020204030204" pitchFamily="34" charset="0"/>
                          <a:cs typeface="Calibri" panose="020F0502020204030204" pitchFamily="34" charset="0"/>
                        </a:rPr>
                        <a:t>8. </a:t>
                      </a:r>
                      <a:r>
                        <a:rPr lang="en-US" sz="1600" b="0" i="0" u="none" strike="noStrike" kern="1200" dirty="0">
                          <a:solidFill>
                            <a:schemeClr val="dk1"/>
                          </a:solidFill>
                          <a:effectLst/>
                          <a:latin typeface="Calibri" panose="020F0502020204030204" pitchFamily="34" charset="0"/>
                          <a:ea typeface="+mn-ea"/>
                          <a:cs typeface="Calibri" panose="020F0502020204030204" pitchFamily="34" charset="0"/>
                        </a:rPr>
                        <a:t>Regional energy budgets, forcing, and response</a:t>
                      </a:r>
                      <a:endParaRPr lang="en-US" sz="1600" dirty="0">
                        <a:latin typeface="Calibri" panose="020F0502020204030204" pitchFamily="34" charset="0"/>
                        <a:cs typeface="Calibri" panose="020F0502020204030204" pitchFamily="34" charset="0"/>
                      </a:endParaRPr>
                    </a:p>
                  </a:txBody>
                  <a:tcPr anchor="ctr"/>
                </a:tc>
                <a:tc>
                  <a:txBody>
                    <a:bodyPr/>
                    <a:lstStyle/>
                    <a:p>
                      <a:pPr algn="ctr"/>
                      <a:r>
                        <a:rPr lang="en-US" sz="1600" dirty="0">
                          <a:latin typeface="Calibri" panose="020F0502020204030204" pitchFamily="34" charset="0"/>
                          <a:cs typeface="Calibri" panose="020F0502020204030204" pitchFamily="34" charset="0"/>
                        </a:rPr>
                        <a:t>What sampling resolutions are required to support next-gen ESMs and applied science? </a:t>
                      </a:r>
                    </a:p>
                  </a:txBody>
                  <a:tcPr anchor="ctr"/>
                </a:tc>
                <a:extLst>
                  <a:ext uri="{0D108BD9-81ED-4DB2-BD59-A6C34878D82A}">
                    <a16:rowId xmlns:a16="http://schemas.microsoft.com/office/drawing/2014/main" val="3202743295"/>
                  </a:ext>
                </a:extLst>
              </a:tr>
            </a:tbl>
          </a:graphicData>
        </a:graphic>
      </p:graphicFrame>
    </p:spTree>
    <p:extLst>
      <p:ext uri="{BB962C8B-B14F-4D97-AF65-F5344CB8AC3E}">
        <p14:creationId xmlns:p14="http://schemas.microsoft.com/office/powerpoint/2010/main" val="9106476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8D170-929C-E06F-B4E7-6FD75CF085C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57A5A2F-5EED-8661-E624-7C6D2CAC2EB7}"/>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70A30EFD-734A-9889-0926-05B156A57797}"/>
              </a:ext>
            </a:extLst>
          </p:cNvPr>
          <p:cNvSpPr>
            <a:spLocks noGrp="1"/>
          </p:cNvSpPr>
          <p:nvPr>
            <p:ph type="body" sz="quarter" idx="27"/>
          </p:nvPr>
        </p:nvSpPr>
        <p:spPr>
          <a:xfrm>
            <a:off x="760895" y="441477"/>
            <a:ext cx="10954625" cy="999132"/>
          </a:xfrm>
        </p:spPr>
        <p:txBody>
          <a:bodyPr/>
          <a:lstStyle/>
          <a:p>
            <a:r>
              <a:rPr lang="en-US" sz="2800" b="1" dirty="0"/>
              <a:t>New discoveries &amp; science priorities require additional observations</a:t>
            </a:r>
            <a:endParaRPr lang="en-US" dirty="0"/>
          </a:p>
        </p:txBody>
      </p:sp>
      <p:graphicFrame>
        <p:nvGraphicFramePr>
          <p:cNvPr id="4" name="Table 3">
            <a:extLst>
              <a:ext uri="{FF2B5EF4-FFF2-40B4-BE49-F238E27FC236}">
                <a16:creationId xmlns:a16="http://schemas.microsoft.com/office/drawing/2014/main" id="{856F68B8-12F3-AC79-15C7-8A75E033DDAA}"/>
              </a:ext>
            </a:extLst>
          </p:cNvPr>
          <p:cNvGraphicFramePr>
            <a:graphicFrameLocks noGrp="1"/>
          </p:cNvGraphicFramePr>
          <p:nvPr/>
        </p:nvGraphicFramePr>
        <p:xfrm>
          <a:off x="908609" y="1289239"/>
          <a:ext cx="10659195" cy="5340975"/>
        </p:xfrm>
        <a:graphic>
          <a:graphicData uri="http://schemas.openxmlformats.org/drawingml/2006/table">
            <a:tbl>
              <a:tblPr firstRow="1" bandRow="1">
                <a:tableStyleId>{5C22544A-7EE6-4342-B048-85BDC9FD1C3A}</a:tableStyleId>
              </a:tblPr>
              <a:tblGrid>
                <a:gridCol w="3723127">
                  <a:extLst>
                    <a:ext uri="{9D8B030D-6E8A-4147-A177-3AD203B41FA5}">
                      <a16:colId xmlns:a16="http://schemas.microsoft.com/office/drawing/2014/main" val="273792364"/>
                    </a:ext>
                  </a:extLst>
                </a:gridCol>
                <a:gridCol w="6936068">
                  <a:extLst>
                    <a:ext uri="{9D8B030D-6E8A-4147-A177-3AD203B41FA5}">
                      <a16:colId xmlns:a16="http://schemas.microsoft.com/office/drawing/2014/main" val="3199240574"/>
                    </a:ext>
                  </a:extLst>
                </a:gridCol>
              </a:tblGrid>
              <a:tr h="556131">
                <a:tc>
                  <a:txBody>
                    <a:bodyPr/>
                    <a:lstStyle/>
                    <a:p>
                      <a:pPr algn="ctr"/>
                      <a:r>
                        <a:rPr lang="en-US" dirty="0">
                          <a:latin typeface="Calibri" panose="020F0502020204030204" pitchFamily="34" charset="0"/>
                          <a:cs typeface="Calibri" panose="020F0502020204030204" pitchFamily="34" charset="0"/>
                        </a:rPr>
                        <a:t>Priority</a:t>
                      </a:r>
                    </a:p>
                  </a:txBody>
                  <a:tcPr anchor="ctr"/>
                </a:tc>
                <a:tc>
                  <a:txBody>
                    <a:bodyPr/>
                    <a:lstStyle/>
                    <a:p>
                      <a:pPr algn="ctr"/>
                      <a:r>
                        <a:rPr lang="en-US" dirty="0">
                          <a:latin typeface="Calibri" panose="020F0502020204030204" pitchFamily="34" charset="0"/>
                          <a:cs typeface="Calibri" panose="020F0502020204030204" pitchFamily="34" charset="0"/>
                        </a:rPr>
                        <a:t>Questions to identify observational needs?</a:t>
                      </a:r>
                    </a:p>
                  </a:txBody>
                  <a:tcPr anchor="ctr"/>
                </a:tc>
                <a:extLst>
                  <a:ext uri="{0D108BD9-81ED-4DB2-BD59-A6C34878D82A}">
                    <a16:rowId xmlns:a16="http://schemas.microsoft.com/office/drawing/2014/main" val="1123681860"/>
                  </a:ext>
                </a:extLst>
              </a:tr>
              <a:tr h="556131">
                <a:tc>
                  <a:txBody>
                    <a:bodyPr/>
                    <a:lstStyle/>
                    <a:p>
                      <a:pPr algn="ctr"/>
                      <a:r>
                        <a:rPr lang="en-US" sz="1600" b="1" dirty="0">
                          <a:solidFill>
                            <a:srgbClr val="0070C0"/>
                          </a:solidFill>
                          <a:latin typeface="Calibri" panose="020F0502020204030204" pitchFamily="34" charset="0"/>
                          <a:cs typeface="Calibri" panose="020F0502020204030204" pitchFamily="34" charset="0"/>
                        </a:rPr>
                        <a:t>1. Earth Energy Imbalance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070C0"/>
                          </a:solidFill>
                          <a:latin typeface="Calibri" panose="020F0502020204030204" pitchFamily="34" charset="0"/>
                          <a:cs typeface="Calibri" panose="020F0502020204030204" pitchFamily="34" charset="0"/>
                        </a:rPr>
                        <a:t>Can we constrain EEI absolute magnitude from space?</a:t>
                      </a:r>
                    </a:p>
                  </a:txBody>
                  <a:tcPr anchor="ctr"/>
                </a:tc>
                <a:extLst>
                  <a:ext uri="{0D108BD9-81ED-4DB2-BD59-A6C34878D82A}">
                    <a16:rowId xmlns:a16="http://schemas.microsoft.com/office/drawing/2014/main" val="2428972676"/>
                  </a:ext>
                </a:extLst>
              </a:tr>
              <a:tr h="556131">
                <a:tc>
                  <a:txBody>
                    <a:bodyPr/>
                    <a:lstStyle/>
                    <a:p>
                      <a:pPr algn="ctr"/>
                      <a:r>
                        <a:rPr lang="en-US" sz="1600" dirty="0">
                          <a:latin typeface="Calibri" panose="020F0502020204030204" pitchFamily="34" charset="0"/>
                          <a:cs typeface="Calibri" panose="020F0502020204030204" pitchFamily="34" charset="0"/>
                        </a:rPr>
                        <a:t>2. ECS &amp; TSR</a:t>
                      </a:r>
                    </a:p>
                  </a:txBody>
                  <a:tcPr anchor="ctr"/>
                </a:tc>
                <a:tc>
                  <a:txBody>
                    <a:bodyPr/>
                    <a:lstStyle/>
                    <a:p>
                      <a:pPr algn="ctr"/>
                      <a:r>
                        <a:rPr lang="en-US" sz="1600" dirty="0">
                          <a:latin typeface="Calibri" panose="020F0502020204030204" pitchFamily="34" charset="0"/>
                          <a:cs typeface="Calibri" panose="020F0502020204030204" pitchFamily="34" charset="0"/>
                        </a:rPr>
                        <a:t>What observations and model improvements will help us tighten the ECS range?</a:t>
                      </a:r>
                    </a:p>
                  </a:txBody>
                  <a:tcPr anchor="ctr"/>
                </a:tc>
                <a:extLst>
                  <a:ext uri="{0D108BD9-81ED-4DB2-BD59-A6C34878D82A}">
                    <a16:rowId xmlns:a16="http://schemas.microsoft.com/office/drawing/2014/main" val="3655071341"/>
                  </a:ext>
                </a:extLst>
              </a:tr>
              <a:tr h="556131">
                <a:tc>
                  <a:txBody>
                    <a:bodyPr/>
                    <a:lstStyle/>
                    <a:p>
                      <a:pPr algn="ctr"/>
                      <a:r>
                        <a:rPr lang="en-US" sz="1600" b="0" i="0" u="none" strike="noStrike" kern="1200" dirty="0">
                          <a:solidFill>
                            <a:schemeClr val="dk1"/>
                          </a:solidFill>
                          <a:effectLst/>
                          <a:latin typeface="Calibri" panose="020F0502020204030204" pitchFamily="34" charset="0"/>
                          <a:ea typeface="+mn-ea"/>
                          <a:cs typeface="Calibri" panose="020F0502020204030204" pitchFamily="34" charset="0"/>
                        </a:rPr>
                        <a:t>3. Clouds and Earth Radiation Budget</a:t>
                      </a:r>
                      <a:endParaRPr lang="en-US" sz="1600" dirty="0">
                        <a:latin typeface="Calibri" panose="020F0502020204030204" pitchFamily="34" charset="0"/>
                        <a:cs typeface="Calibri" panose="020F0502020204030204" pitchFamily="34" charset="0"/>
                      </a:endParaRPr>
                    </a:p>
                  </a:txBody>
                  <a:tcPr anchor="ctr"/>
                </a:tc>
                <a:tc>
                  <a:txBody>
                    <a:bodyPr/>
                    <a:lstStyle/>
                    <a:p>
                      <a:pPr algn="ctr"/>
                      <a:r>
                        <a:rPr lang="en-US" sz="1600" dirty="0">
                          <a:latin typeface="Calibri" panose="020F0502020204030204" pitchFamily="34" charset="0"/>
                          <a:cs typeface="Calibri" panose="020F0502020204030204" pitchFamily="34" charset="0"/>
                        </a:rPr>
                        <a:t>What synergistic measurements do we need to improve CRE and cloud feedback?</a:t>
                      </a:r>
                    </a:p>
                  </a:txBody>
                  <a:tcPr anchor="ctr"/>
                </a:tc>
                <a:extLst>
                  <a:ext uri="{0D108BD9-81ED-4DB2-BD59-A6C34878D82A}">
                    <a16:rowId xmlns:a16="http://schemas.microsoft.com/office/drawing/2014/main" val="250431575"/>
                  </a:ext>
                </a:extLst>
              </a:tr>
              <a:tr h="744881">
                <a:tc>
                  <a:txBody>
                    <a:bodyPr/>
                    <a:lstStyle/>
                    <a:p>
                      <a:pPr algn="ctr"/>
                      <a:r>
                        <a:rPr lang="en-US" sz="1600" dirty="0">
                          <a:latin typeface="Calibri" panose="020F0502020204030204" pitchFamily="34" charset="0"/>
                          <a:cs typeface="Calibri" panose="020F0502020204030204" pitchFamily="34" charset="0"/>
                        </a:rPr>
                        <a:t>4. </a:t>
                      </a:r>
                      <a:r>
                        <a:rPr lang="en-US" sz="1600" b="0" i="0" u="none" strike="noStrike" kern="1200" dirty="0">
                          <a:solidFill>
                            <a:schemeClr val="dk1"/>
                          </a:solidFill>
                          <a:effectLst/>
                          <a:latin typeface="Calibri" panose="020F0502020204030204" pitchFamily="34" charset="0"/>
                          <a:ea typeface="+mn-ea"/>
                          <a:cs typeface="Calibri" panose="020F0502020204030204" pitchFamily="34" charset="0"/>
                        </a:rPr>
                        <a:t>Forcings of Earth Radiation Budget  </a:t>
                      </a:r>
                      <a:endParaRPr lang="en-US" sz="1600" dirty="0">
                        <a:latin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cs typeface="Calibri" panose="020F0502020204030204" pitchFamily="34" charset="0"/>
                        </a:rPr>
                        <a:t>What measurements (at what level) do we need to detect change and detangle forcing (SRM), feedback, internal variability?</a:t>
                      </a:r>
                    </a:p>
                    <a:p>
                      <a:pPr algn="ctr"/>
                      <a:endParaRPr lang="en-US" sz="16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43417820"/>
                  </a:ext>
                </a:extLst>
              </a:tr>
              <a:tr h="556131">
                <a:tc>
                  <a:txBody>
                    <a:bodyPr/>
                    <a:lstStyle/>
                    <a:p>
                      <a:pPr algn="ctr"/>
                      <a:r>
                        <a:rPr lang="en-US" sz="1600" b="0" i="0" u="none" strike="noStrike" kern="1200" dirty="0">
                          <a:solidFill>
                            <a:schemeClr val="dk1"/>
                          </a:solidFill>
                          <a:effectLst/>
                          <a:latin typeface="Calibri" panose="020F0502020204030204" pitchFamily="34" charset="0"/>
                          <a:ea typeface="+mn-ea"/>
                          <a:cs typeface="Calibri" panose="020F0502020204030204" pitchFamily="34" charset="0"/>
                        </a:rPr>
                        <a:t>5. Polar Energy Budget Change</a:t>
                      </a:r>
                      <a:endParaRPr lang="en-US" sz="1600" dirty="0">
                        <a:latin typeface="Calibri" panose="020F0502020204030204" pitchFamily="34" charset="0"/>
                        <a:cs typeface="Calibri" panose="020F0502020204030204" pitchFamily="34" charset="0"/>
                      </a:endParaRPr>
                    </a:p>
                  </a:txBody>
                  <a:tcPr anchor="ctr"/>
                </a:tc>
                <a:tc>
                  <a:txBody>
                    <a:bodyPr/>
                    <a:lstStyle/>
                    <a:p>
                      <a:pPr algn="ctr"/>
                      <a:r>
                        <a:rPr lang="en-US" sz="1600" dirty="0">
                          <a:latin typeface="Calibri" panose="020F0502020204030204" pitchFamily="34" charset="0"/>
                          <a:cs typeface="Calibri" panose="020F0502020204030204" pitchFamily="34" charset="0"/>
                        </a:rPr>
                        <a:t>What process studies are needed to advance our understanding?</a:t>
                      </a:r>
                    </a:p>
                  </a:txBody>
                  <a:tcPr anchor="ctr"/>
                </a:tc>
                <a:extLst>
                  <a:ext uri="{0D108BD9-81ED-4DB2-BD59-A6C34878D82A}">
                    <a16:rowId xmlns:a16="http://schemas.microsoft.com/office/drawing/2014/main" val="3453115592"/>
                  </a:ext>
                </a:extLst>
              </a:tr>
              <a:tr h="556131">
                <a:tc>
                  <a:txBody>
                    <a:bodyPr/>
                    <a:lstStyle/>
                    <a:p>
                      <a:pPr algn="ctr"/>
                      <a:r>
                        <a:rPr lang="en-US" sz="1600" dirty="0">
                          <a:latin typeface="Calibri" panose="020F0502020204030204" pitchFamily="34" charset="0"/>
                          <a:cs typeface="Calibri" panose="020F0502020204030204" pitchFamily="34" charset="0"/>
                        </a:rPr>
                        <a:t>6. </a:t>
                      </a:r>
                      <a:r>
                        <a:rPr lang="en-US" sz="1600" b="0" i="0" u="none" strike="noStrike" kern="1200" dirty="0">
                          <a:solidFill>
                            <a:schemeClr val="dk1"/>
                          </a:solidFill>
                          <a:effectLst/>
                          <a:latin typeface="Calibri" panose="020F0502020204030204" pitchFamily="34" charset="0"/>
                          <a:ea typeface="+mn-ea"/>
                          <a:cs typeface="Calibri" panose="020F0502020204030204" pitchFamily="34" charset="0"/>
                        </a:rPr>
                        <a:t>Energy Budget-Water Cycle Interactions</a:t>
                      </a:r>
                      <a:endParaRPr lang="en-US" sz="1600" dirty="0">
                        <a:latin typeface="Calibri" panose="020F0502020204030204" pitchFamily="34" charset="0"/>
                        <a:cs typeface="Calibri" panose="020F0502020204030204" pitchFamily="34" charset="0"/>
                      </a:endParaRPr>
                    </a:p>
                  </a:txBody>
                  <a:tcPr anchor="ctr"/>
                </a:tc>
                <a:tc>
                  <a:txBody>
                    <a:bodyPr/>
                    <a:lstStyle/>
                    <a:p>
                      <a:pPr algn="ctr"/>
                      <a:r>
                        <a:rPr lang="en-US" sz="1600" dirty="0">
                          <a:latin typeface="Calibri" panose="020F0502020204030204" pitchFamily="34" charset="0"/>
                          <a:cs typeface="Calibri" panose="020F0502020204030204" pitchFamily="34" charset="0"/>
                        </a:rPr>
                        <a:t>How can we tighten uncertainties of the surface and atmospheric energy budgets? </a:t>
                      </a:r>
                    </a:p>
                  </a:txBody>
                  <a:tcPr anchor="ctr"/>
                </a:tc>
                <a:extLst>
                  <a:ext uri="{0D108BD9-81ED-4DB2-BD59-A6C34878D82A}">
                    <a16:rowId xmlns:a16="http://schemas.microsoft.com/office/drawing/2014/main" val="2258287382"/>
                  </a:ext>
                </a:extLst>
              </a:tr>
              <a:tr h="556131">
                <a:tc>
                  <a:txBody>
                    <a:bodyPr/>
                    <a:lstStyle/>
                    <a:p>
                      <a:pPr algn="ctr"/>
                      <a:r>
                        <a:rPr lang="en-US" sz="1600" dirty="0">
                          <a:latin typeface="Calibri" panose="020F0502020204030204" pitchFamily="34" charset="0"/>
                          <a:cs typeface="Calibri" panose="020F0502020204030204" pitchFamily="34" charset="0"/>
                        </a:rPr>
                        <a:t>7. Circulation-</a:t>
                      </a:r>
                      <a:r>
                        <a:rPr lang="en-US" sz="1600" b="0" i="0" u="none" strike="noStrike" kern="1200" dirty="0">
                          <a:solidFill>
                            <a:schemeClr val="dk1"/>
                          </a:solidFill>
                          <a:effectLst/>
                          <a:latin typeface="Calibri" panose="020F0502020204030204" pitchFamily="34" charset="0"/>
                          <a:ea typeface="+mn-ea"/>
                          <a:cs typeface="Calibri" panose="020F0502020204030204" pitchFamily="34" charset="0"/>
                        </a:rPr>
                        <a:t>Energy Budget Interactions</a:t>
                      </a:r>
                      <a:endParaRPr lang="en-US" sz="1600" dirty="0">
                        <a:latin typeface="Calibri" panose="020F0502020204030204" pitchFamily="34" charset="0"/>
                        <a:cs typeface="Calibri" panose="020F0502020204030204" pitchFamily="34" charset="0"/>
                      </a:endParaRPr>
                    </a:p>
                  </a:txBody>
                  <a:tcPr anchor="ctr"/>
                </a:tc>
                <a:tc>
                  <a:txBody>
                    <a:bodyPr/>
                    <a:lstStyle/>
                    <a:p>
                      <a:pPr algn="ctr"/>
                      <a:r>
                        <a:rPr lang="en-US" sz="1600" dirty="0">
                          <a:latin typeface="Calibri" panose="020F0502020204030204" pitchFamily="34" charset="0"/>
                          <a:cs typeface="Calibri" panose="020F0502020204030204" pitchFamily="34" charset="0"/>
                        </a:rPr>
                        <a:t>How can we support model development and boundaries to improve understanding of energy-circulation feedbacks?</a:t>
                      </a:r>
                    </a:p>
                  </a:txBody>
                  <a:tcPr anchor="ctr"/>
                </a:tc>
                <a:extLst>
                  <a:ext uri="{0D108BD9-81ED-4DB2-BD59-A6C34878D82A}">
                    <a16:rowId xmlns:a16="http://schemas.microsoft.com/office/drawing/2014/main" val="1953846076"/>
                  </a:ext>
                </a:extLst>
              </a:tr>
              <a:tr h="556131">
                <a:tc>
                  <a:txBody>
                    <a:bodyPr/>
                    <a:lstStyle/>
                    <a:p>
                      <a:pPr algn="ctr"/>
                      <a:r>
                        <a:rPr lang="en-US" sz="1600" dirty="0">
                          <a:latin typeface="Calibri" panose="020F0502020204030204" pitchFamily="34" charset="0"/>
                          <a:cs typeface="Calibri" panose="020F0502020204030204" pitchFamily="34" charset="0"/>
                        </a:rPr>
                        <a:t>8. </a:t>
                      </a:r>
                      <a:r>
                        <a:rPr lang="en-US" sz="1600" b="0" i="0" u="none" strike="noStrike" kern="1200" dirty="0">
                          <a:solidFill>
                            <a:schemeClr val="dk1"/>
                          </a:solidFill>
                          <a:effectLst/>
                          <a:latin typeface="Calibri" panose="020F0502020204030204" pitchFamily="34" charset="0"/>
                          <a:ea typeface="+mn-ea"/>
                          <a:cs typeface="Calibri" panose="020F0502020204030204" pitchFamily="34" charset="0"/>
                        </a:rPr>
                        <a:t>Regional energy budgets, forcing, and response</a:t>
                      </a:r>
                      <a:endParaRPr lang="en-US" sz="1600" dirty="0">
                        <a:latin typeface="Calibri" panose="020F0502020204030204" pitchFamily="34" charset="0"/>
                        <a:cs typeface="Calibri" panose="020F0502020204030204" pitchFamily="34" charset="0"/>
                      </a:endParaRPr>
                    </a:p>
                  </a:txBody>
                  <a:tcPr anchor="ctr"/>
                </a:tc>
                <a:tc>
                  <a:txBody>
                    <a:bodyPr/>
                    <a:lstStyle/>
                    <a:p>
                      <a:pPr algn="ctr"/>
                      <a:r>
                        <a:rPr lang="en-US" sz="1600" dirty="0">
                          <a:latin typeface="Calibri" panose="020F0502020204030204" pitchFamily="34" charset="0"/>
                          <a:cs typeface="Calibri" panose="020F0502020204030204" pitchFamily="34" charset="0"/>
                        </a:rPr>
                        <a:t>What sampling resolutions are required to support next-gen ESMs and applied science? </a:t>
                      </a:r>
                    </a:p>
                  </a:txBody>
                  <a:tcPr anchor="ctr"/>
                </a:tc>
                <a:extLst>
                  <a:ext uri="{0D108BD9-81ED-4DB2-BD59-A6C34878D82A}">
                    <a16:rowId xmlns:a16="http://schemas.microsoft.com/office/drawing/2014/main" val="3202743295"/>
                  </a:ext>
                </a:extLst>
              </a:tr>
            </a:tbl>
          </a:graphicData>
        </a:graphic>
      </p:graphicFrame>
    </p:spTree>
    <p:extLst>
      <p:ext uri="{BB962C8B-B14F-4D97-AF65-F5344CB8AC3E}">
        <p14:creationId xmlns:p14="http://schemas.microsoft.com/office/powerpoint/2010/main" val="36442784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1B8E091-50E6-C427-253E-3FBEB9B0898C}"/>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6E5AC3A2-B5BD-2CAF-C5B9-F6DCA19643B7}"/>
              </a:ext>
            </a:extLst>
          </p:cNvPr>
          <p:cNvSpPr>
            <a:spLocks noGrp="1"/>
          </p:cNvSpPr>
          <p:nvPr>
            <p:ph type="body" sz="quarter" idx="27"/>
          </p:nvPr>
        </p:nvSpPr>
        <p:spPr/>
        <p:txBody>
          <a:bodyPr/>
          <a:lstStyle/>
          <a:p>
            <a:r>
              <a:rPr lang="en-US" sz="2800" b="1" dirty="0"/>
              <a:t>Unprecedented absolute accuracy for EEI monitoring</a:t>
            </a:r>
            <a:endParaRPr lang="en-US" dirty="0"/>
          </a:p>
        </p:txBody>
      </p:sp>
      <p:sp>
        <p:nvSpPr>
          <p:cNvPr id="4" name="Content Placeholder 3">
            <a:extLst>
              <a:ext uri="{FF2B5EF4-FFF2-40B4-BE49-F238E27FC236}">
                <a16:creationId xmlns:a16="http://schemas.microsoft.com/office/drawing/2014/main" id="{A422C2B2-BD0E-D8E1-D920-614658ED9727}"/>
              </a:ext>
            </a:extLst>
          </p:cNvPr>
          <p:cNvSpPr>
            <a:spLocks noGrp="1"/>
          </p:cNvSpPr>
          <p:nvPr>
            <p:ph idx="1"/>
          </p:nvPr>
        </p:nvSpPr>
        <p:spPr>
          <a:xfrm>
            <a:off x="1966982" y="1269973"/>
            <a:ext cx="9762563" cy="5284744"/>
          </a:xfrm>
        </p:spPr>
        <p:txBody>
          <a:bodyPr>
            <a:normAutofit/>
          </a:bodyPr>
          <a:lstStyle/>
          <a:p>
            <a:pPr lvl="0" indent="-201930">
              <a:spcBef>
                <a:spcPts val="0"/>
              </a:spcBef>
              <a:buClr>
                <a:schemeClr val="dk1"/>
              </a:buClr>
              <a:buSzPct val="100000"/>
            </a:pPr>
            <a:r>
              <a:rPr lang="en-US" sz="2200" dirty="0"/>
              <a:t>Libera closed-loop ESR technology enhances absolute radiometric accuracy (improvement factor 2-6).</a:t>
            </a:r>
          </a:p>
          <a:p>
            <a:pPr marL="822960" lvl="1" indent="-342900">
              <a:buClr>
                <a:schemeClr val="dk1"/>
              </a:buClr>
              <a:buSzPct val="100000"/>
              <a:buFont typeface="Wingdings" pitchFamily="2" charset="2"/>
              <a:buChar char="Ø"/>
            </a:pPr>
            <a:r>
              <a:rPr lang="en-US" b="1" dirty="0">
                <a:solidFill>
                  <a:schemeClr val="tx1"/>
                </a:solidFill>
              </a:rPr>
              <a:t>Future ERB observing system with comparable or exceeding radiometric capability?</a:t>
            </a:r>
          </a:p>
          <a:p>
            <a:pPr lvl="0" indent="-64135">
              <a:buClr>
                <a:schemeClr val="dk1"/>
              </a:buClr>
              <a:buSzPct val="100000"/>
              <a:buNone/>
            </a:pPr>
            <a:endParaRPr lang="en-US" sz="2200" dirty="0"/>
          </a:p>
          <a:p>
            <a:pPr lvl="0" indent="-201930">
              <a:buClr>
                <a:schemeClr val="dk1"/>
              </a:buClr>
              <a:buSzPct val="100000"/>
            </a:pPr>
            <a:r>
              <a:rPr lang="en-US" sz="2200" dirty="0"/>
              <a:t>Intercalibration with SITSats (CLARREO-PF) is expected to reduce error of known sign, and tie multiple sensors to a common radiometric scale.</a:t>
            </a:r>
          </a:p>
          <a:p>
            <a:pPr marL="826770" lvl="1" indent="-342900">
              <a:buClr>
                <a:schemeClr val="dk1"/>
              </a:buClr>
              <a:buSzPct val="100000"/>
              <a:buFont typeface="Wingdings" pitchFamily="2" charset="2"/>
              <a:buChar char="Ø"/>
            </a:pPr>
            <a:r>
              <a:rPr lang="en-US" b="1" dirty="0">
                <a:solidFill>
                  <a:schemeClr val="tx1"/>
                </a:solidFill>
              </a:rPr>
              <a:t>Future constellation of </a:t>
            </a:r>
            <a:r>
              <a:rPr lang="en-US" b="1" dirty="0" err="1">
                <a:solidFill>
                  <a:schemeClr val="tx1"/>
                </a:solidFill>
              </a:rPr>
              <a:t>SITSat</a:t>
            </a:r>
            <a:r>
              <a:rPr lang="en-US" b="1" dirty="0">
                <a:solidFill>
                  <a:schemeClr val="tx1"/>
                </a:solidFill>
              </a:rPr>
              <a:t> + distributed “lower quality” sensors?</a:t>
            </a:r>
          </a:p>
          <a:p>
            <a:pPr lvl="0" indent="-64135">
              <a:buClr>
                <a:schemeClr val="dk1"/>
              </a:buClr>
              <a:buSzPct val="100000"/>
              <a:buNone/>
            </a:pPr>
            <a:endParaRPr lang="en-US" dirty="0"/>
          </a:p>
          <a:p>
            <a:endParaRPr lang="en-US" dirty="0"/>
          </a:p>
        </p:txBody>
      </p:sp>
      <p:pic>
        <p:nvPicPr>
          <p:cNvPr id="5" name="Google Shape;103;p4">
            <a:extLst>
              <a:ext uri="{FF2B5EF4-FFF2-40B4-BE49-F238E27FC236}">
                <a16:creationId xmlns:a16="http://schemas.microsoft.com/office/drawing/2014/main" id="{83C38B1D-83DB-00B9-6584-EBEA862FB8AC}"/>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38106" y="4599037"/>
            <a:ext cx="1228877" cy="1060060"/>
          </a:xfrm>
          <a:prstGeom prst="rect">
            <a:avLst/>
          </a:prstGeom>
          <a:noFill/>
          <a:ln>
            <a:noFill/>
          </a:ln>
        </p:spPr>
      </p:pic>
      <p:pic>
        <p:nvPicPr>
          <p:cNvPr id="6" name="Google Shape;720;p65">
            <a:extLst>
              <a:ext uri="{FF2B5EF4-FFF2-40B4-BE49-F238E27FC236}">
                <a16:creationId xmlns:a16="http://schemas.microsoft.com/office/drawing/2014/main" id="{DD3C2C19-8EED-C15D-4B69-D426A00288DA}"/>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38105" y="3034843"/>
            <a:ext cx="1228877" cy="833778"/>
          </a:xfrm>
          <a:prstGeom prst="rect">
            <a:avLst/>
          </a:prstGeom>
          <a:noFill/>
          <a:ln>
            <a:noFill/>
          </a:ln>
        </p:spPr>
      </p:pic>
      <p:pic>
        <p:nvPicPr>
          <p:cNvPr id="7" name="Google Shape;363;p32">
            <a:extLst>
              <a:ext uri="{FF2B5EF4-FFF2-40B4-BE49-F238E27FC236}">
                <a16:creationId xmlns:a16="http://schemas.microsoft.com/office/drawing/2014/main" id="{C71C1C71-B570-8891-C3F1-0B09892BEFB6}"/>
              </a:ext>
            </a:extLst>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96798" y="1505732"/>
            <a:ext cx="911489" cy="1109134"/>
          </a:xfrm>
          <a:prstGeom prst="rect">
            <a:avLst/>
          </a:prstGeom>
          <a:noFill/>
          <a:ln w="9525" cap="flat" cmpd="sng">
            <a:solidFill>
              <a:schemeClr val="dk1"/>
            </a:solidFill>
            <a:prstDash val="solid"/>
            <a:round/>
            <a:headEnd type="none" w="sm" len="sm"/>
            <a:tailEnd type="none" w="sm" len="sm"/>
          </a:ln>
        </p:spPr>
      </p:pic>
      <p:sp>
        <p:nvSpPr>
          <p:cNvPr id="8" name="Content Placeholder 3">
            <a:extLst>
              <a:ext uri="{FF2B5EF4-FFF2-40B4-BE49-F238E27FC236}">
                <a16:creationId xmlns:a16="http://schemas.microsoft.com/office/drawing/2014/main" id="{B70C5BE4-0CF0-055F-7949-5C17D79FF943}"/>
              </a:ext>
            </a:extLst>
          </p:cNvPr>
          <p:cNvSpPr txBox="1">
            <a:spLocks/>
          </p:cNvSpPr>
          <p:nvPr/>
        </p:nvSpPr>
        <p:spPr>
          <a:xfrm>
            <a:off x="1966981" y="4409537"/>
            <a:ext cx="7271610" cy="52847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rgbClr val="263766"/>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rgbClr val="263766"/>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263766"/>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63766"/>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63766"/>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01930">
              <a:buClr>
                <a:schemeClr val="dk1"/>
              </a:buClr>
              <a:buSzPct val="100000"/>
            </a:pPr>
            <a:r>
              <a:rPr lang="en-US" sz="2200" dirty="0"/>
              <a:t>Independent methods to provide constraint on EEI magnitude and change. </a:t>
            </a:r>
          </a:p>
          <a:p>
            <a:pPr marL="822960" lvl="1" indent="-342900">
              <a:buClr>
                <a:schemeClr val="dk1"/>
              </a:buClr>
              <a:buSzPct val="100000"/>
              <a:buFont typeface="Wingdings" pitchFamily="2" charset="2"/>
              <a:buChar char="Ø"/>
            </a:pPr>
            <a:r>
              <a:rPr lang="en-US" b="1" dirty="0">
                <a:solidFill>
                  <a:schemeClr val="tx1"/>
                </a:solidFill>
              </a:rPr>
              <a:t>Fill gaps in heat inventory approach.</a:t>
            </a:r>
          </a:p>
          <a:p>
            <a:pPr marL="822960" lvl="1" indent="-342900">
              <a:buClr>
                <a:schemeClr val="dk1"/>
              </a:buClr>
              <a:buSzPct val="100000"/>
              <a:buFont typeface="Wingdings" pitchFamily="2" charset="2"/>
              <a:buChar char="Ø"/>
            </a:pPr>
            <a:r>
              <a:rPr lang="en-US" b="1" dirty="0">
                <a:solidFill>
                  <a:schemeClr val="tx1"/>
                </a:solidFill>
              </a:rPr>
              <a:t>Accelerometry or WFOV radiometry for independent and direct EEI measurement at TOA.   </a:t>
            </a:r>
          </a:p>
          <a:p>
            <a:endParaRPr lang="en-US" dirty="0"/>
          </a:p>
        </p:txBody>
      </p:sp>
    </p:spTree>
    <p:extLst>
      <p:ext uri="{BB962C8B-B14F-4D97-AF65-F5344CB8AC3E}">
        <p14:creationId xmlns:p14="http://schemas.microsoft.com/office/powerpoint/2010/main" val="35171560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347317-A44F-B728-3977-F22EE7DE067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42B7899A-F105-6B7F-725A-35C64AADC985}"/>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D7EA4046-9DB0-E230-D39E-C4359594C7D7}"/>
              </a:ext>
            </a:extLst>
          </p:cNvPr>
          <p:cNvSpPr>
            <a:spLocks noGrp="1"/>
          </p:cNvSpPr>
          <p:nvPr>
            <p:ph type="body" sz="quarter" idx="27"/>
          </p:nvPr>
        </p:nvSpPr>
        <p:spPr>
          <a:xfrm>
            <a:off x="760895" y="441477"/>
            <a:ext cx="10954625" cy="999132"/>
          </a:xfrm>
        </p:spPr>
        <p:txBody>
          <a:bodyPr/>
          <a:lstStyle/>
          <a:p>
            <a:r>
              <a:rPr lang="en-US" sz="2800" b="1" dirty="0"/>
              <a:t>New discoveries &amp; science priorities require additional observations</a:t>
            </a:r>
            <a:endParaRPr lang="en-US" dirty="0"/>
          </a:p>
        </p:txBody>
      </p:sp>
      <p:graphicFrame>
        <p:nvGraphicFramePr>
          <p:cNvPr id="4" name="Table 3">
            <a:extLst>
              <a:ext uri="{FF2B5EF4-FFF2-40B4-BE49-F238E27FC236}">
                <a16:creationId xmlns:a16="http://schemas.microsoft.com/office/drawing/2014/main" id="{CADA7A15-E2D2-4757-BBC1-22484237673B}"/>
              </a:ext>
            </a:extLst>
          </p:cNvPr>
          <p:cNvGraphicFramePr>
            <a:graphicFrameLocks noGrp="1"/>
          </p:cNvGraphicFramePr>
          <p:nvPr/>
        </p:nvGraphicFramePr>
        <p:xfrm>
          <a:off x="908609" y="1289239"/>
          <a:ext cx="10659195" cy="5363964"/>
        </p:xfrm>
        <a:graphic>
          <a:graphicData uri="http://schemas.openxmlformats.org/drawingml/2006/table">
            <a:tbl>
              <a:tblPr firstRow="1" bandRow="1">
                <a:tableStyleId>{5C22544A-7EE6-4342-B048-85BDC9FD1C3A}</a:tableStyleId>
              </a:tblPr>
              <a:tblGrid>
                <a:gridCol w="3723127">
                  <a:extLst>
                    <a:ext uri="{9D8B030D-6E8A-4147-A177-3AD203B41FA5}">
                      <a16:colId xmlns:a16="http://schemas.microsoft.com/office/drawing/2014/main" val="273792364"/>
                    </a:ext>
                  </a:extLst>
                </a:gridCol>
                <a:gridCol w="6936068">
                  <a:extLst>
                    <a:ext uri="{9D8B030D-6E8A-4147-A177-3AD203B41FA5}">
                      <a16:colId xmlns:a16="http://schemas.microsoft.com/office/drawing/2014/main" val="3199240574"/>
                    </a:ext>
                  </a:extLst>
                </a:gridCol>
              </a:tblGrid>
              <a:tr h="556131">
                <a:tc>
                  <a:txBody>
                    <a:bodyPr/>
                    <a:lstStyle/>
                    <a:p>
                      <a:pPr algn="ctr"/>
                      <a:r>
                        <a:rPr lang="en-US" dirty="0">
                          <a:latin typeface="Calibri" panose="020F0502020204030204" pitchFamily="34" charset="0"/>
                          <a:cs typeface="Calibri" panose="020F0502020204030204" pitchFamily="34" charset="0"/>
                        </a:rPr>
                        <a:t>Priority</a:t>
                      </a:r>
                    </a:p>
                  </a:txBody>
                  <a:tcPr anchor="ctr"/>
                </a:tc>
                <a:tc>
                  <a:txBody>
                    <a:bodyPr/>
                    <a:lstStyle/>
                    <a:p>
                      <a:pPr algn="ctr"/>
                      <a:r>
                        <a:rPr lang="en-US" dirty="0">
                          <a:latin typeface="Calibri" panose="020F0502020204030204" pitchFamily="34" charset="0"/>
                          <a:cs typeface="Calibri" panose="020F0502020204030204" pitchFamily="34" charset="0"/>
                        </a:rPr>
                        <a:t>Questions to identify observational needs?</a:t>
                      </a:r>
                    </a:p>
                  </a:txBody>
                  <a:tcPr anchor="ctr"/>
                </a:tc>
                <a:extLst>
                  <a:ext uri="{0D108BD9-81ED-4DB2-BD59-A6C34878D82A}">
                    <a16:rowId xmlns:a16="http://schemas.microsoft.com/office/drawing/2014/main" val="1123681860"/>
                  </a:ext>
                </a:extLst>
              </a:tr>
              <a:tr h="556131">
                <a:tc>
                  <a:txBody>
                    <a:bodyPr/>
                    <a:lstStyle/>
                    <a:p>
                      <a:pPr algn="ctr"/>
                      <a:r>
                        <a:rPr lang="en-US" sz="1600" dirty="0">
                          <a:latin typeface="Calibri" panose="020F0502020204030204" pitchFamily="34" charset="0"/>
                          <a:cs typeface="Calibri" panose="020F0502020204030204" pitchFamily="34" charset="0"/>
                        </a:rPr>
                        <a:t>1. Earth Energy Imbalance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cs typeface="Calibri" panose="020F0502020204030204" pitchFamily="34" charset="0"/>
                        </a:rPr>
                        <a:t>Can we constrain EEI absolute magnitude from space?</a:t>
                      </a:r>
                    </a:p>
                  </a:txBody>
                  <a:tcPr anchor="ctr"/>
                </a:tc>
                <a:extLst>
                  <a:ext uri="{0D108BD9-81ED-4DB2-BD59-A6C34878D82A}">
                    <a16:rowId xmlns:a16="http://schemas.microsoft.com/office/drawing/2014/main" val="2428972676"/>
                  </a:ext>
                </a:extLst>
              </a:tr>
              <a:tr h="556131">
                <a:tc>
                  <a:txBody>
                    <a:bodyPr/>
                    <a:lstStyle/>
                    <a:p>
                      <a:pPr algn="ctr"/>
                      <a:r>
                        <a:rPr lang="en-US" sz="1600" dirty="0">
                          <a:latin typeface="Calibri" panose="020F0502020204030204" pitchFamily="34" charset="0"/>
                          <a:cs typeface="Calibri" panose="020F0502020204030204" pitchFamily="34" charset="0"/>
                        </a:rPr>
                        <a:t>2. ECS &amp; TSR</a:t>
                      </a:r>
                    </a:p>
                  </a:txBody>
                  <a:tcPr anchor="ctr"/>
                </a:tc>
                <a:tc>
                  <a:txBody>
                    <a:bodyPr/>
                    <a:lstStyle/>
                    <a:p>
                      <a:pPr algn="ctr"/>
                      <a:r>
                        <a:rPr lang="en-US" sz="1600" dirty="0">
                          <a:latin typeface="Calibri" panose="020F0502020204030204" pitchFamily="34" charset="0"/>
                          <a:cs typeface="Calibri" panose="020F0502020204030204" pitchFamily="34" charset="0"/>
                        </a:rPr>
                        <a:t>What observations and model improvements will help us tighten the ECS range?</a:t>
                      </a:r>
                    </a:p>
                  </a:txBody>
                  <a:tcPr anchor="ctr"/>
                </a:tc>
                <a:extLst>
                  <a:ext uri="{0D108BD9-81ED-4DB2-BD59-A6C34878D82A}">
                    <a16:rowId xmlns:a16="http://schemas.microsoft.com/office/drawing/2014/main" val="3655071341"/>
                  </a:ext>
                </a:extLst>
              </a:tr>
              <a:tr h="556131">
                <a:tc>
                  <a:txBody>
                    <a:bodyPr/>
                    <a:lstStyle/>
                    <a:p>
                      <a:pPr algn="ctr"/>
                      <a:r>
                        <a:rPr lang="en-US" sz="1600" b="1" i="0" u="none" strike="noStrike" kern="1200" dirty="0">
                          <a:solidFill>
                            <a:srgbClr val="0070C0"/>
                          </a:solidFill>
                          <a:effectLst/>
                          <a:latin typeface="Calibri" panose="020F0502020204030204" pitchFamily="34" charset="0"/>
                          <a:ea typeface="+mn-ea"/>
                          <a:cs typeface="Calibri" panose="020F0502020204030204" pitchFamily="34" charset="0"/>
                        </a:rPr>
                        <a:t>3. Clouds and Earth Radiation Budget</a:t>
                      </a:r>
                      <a:endParaRPr lang="en-US" sz="1600" b="1" dirty="0">
                        <a:solidFill>
                          <a:srgbClr val="0070C0"/>
                        </a:solidFill>
                        <a:latin typeface="Calibri" panose="020F0502020204030204" pitchFamily="34" charset="0"/>
                        <a:cs typeface="Calibri" panose="020F0502020204030204" pitchFamily="34" charset="0"/>
                      </a:endParaRPr>
                    </a:p>
                  </a:txBody>
                  <a:tcPr anchor="ctr"/>
                </a:tc>
                <a:tc>
                  <a:txBody>
                    <a:bodyPr/>
                    <a:lstStyle/>
                    <a:p>
                      <a:pPr algn="ctr"/>
                      <a:r>
                        <a:rPr lang="en-US" sz="1600" b="1" dirty="0">
                          <a:solidFill>
                            <a:srgbClr val="0070C0"/>
                          </a:solidFill>
                          <a:latin typeface="Calibri" panose="020F0502020204030204" pitchFamily="34" charset="0"/>
                          <a:cs typeface="Calibri" panose="020F0502020204030204" pitchFamily="34" charset="0"/>
                        </a:rPr>
                        <a:t>What synergistic measurements do we need to improve CRE and cloud feedback?</a:t>
                      </a:r>
                    </a:p>
                  </a:txBody>
                  <a:tcPr anchor="ctr"/>
                </a:tc>
                <a:extLst>
                  <a:ext uri="{0D108BD9-81ED-4DB2-BD59-A6C34878D82A}">
                    <a16:rowId xmlns:a16="http://schemas.microsoft.com/office/drawing/2014/main" val="250431575"/>
                  </a:ext>
                </a:extLst>
              </a:tr>
              <a:tr h="744881">
                <a:tc>
                  <a:txBody>
                    <a:bodyPr/>
                    <a:lstStyle/>
                    <a:p>
                      <a:pPr algn="ctr"/>
                      <a:r>
                        <a:rPr lang="en-US" sz="1600" dirty="0">
                          <a:latin typeface="Calibri" panose="020F0502020204030204" pitchFamily="34" charset="0"/>
                          <a:cs typeface="Calibri" panose="020F0502020204030204" pitchFamily="34" charset="0"/>
                        </a:rPr>
                        <a:t>4. </a:t>
                      </a:r>
                      <a:r>
                        <a:rPr lang="en-US" sz="1600" b="0" i="0" u="none" strike="noStrike" kern="1200" dirty="0">
                          <a:solidFill>
                            <a:schemeClr val="dk1"/>
                          </a:solidFill>
                          <a:effectLst/>
                          <a:latin typeface="Calibri" panose="020F0502020204030204" pitchFamily="34" charset="0"/>
                          <a:ea typeface="+mn-ea"/>
                          <a:cs typeface="Calibri" panose="020F0502020204030204" pitchFamily="34" charset="0"/>
                        </a:rPr>
                        <a:t>Forcings of Earth Radiation Budget  </a:t>
                      </a:r>
                      <a:endParaRPr lang="en-US" sz="1600" dirty="0">
                        <a:latin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cs typeface="Calibri" panose="020F0502020204030204" pitchFamily="34" charset="0"/>
                        </a:rPr>
                        <a:t>What measurements (at what level) do we need to detect change and detangle forcing (SRM), feedback, internal variability?</a:t>
                      </a:r>
                    </a:p>
                    <a:p>
                      <a:pPr algn="ctr"/>
                      <a:endParaRPr lang="en-US" sz="1600" dirty="0">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43417820"/>
                  </a:ext>
                </a:extLst>
              </a:tr>
              <a:tr h="556131">
                <a:tc>
                  <a:txBody>
                    <a:bodyPr/>
                    <a:lstStyle/>
                    <a:p>
                      <a:pPr algn="ctr"/>
                      <a:r>
                        <a:rPr lang="en-US" sz="1600" b="0" i="0" u="none" strike="noStrike" kern="1200" dirty="0">
                          <a:solidFill>
                            <a:schemeClr val="dk1"/>
                          </a:solidFill>
                          <a:effectLst/>
                          <a:latin typeface="Calibri" panose="020F0502020204030204" pitchFamily="34" charset="0"/>
                          <a:ea typeface="+mn-ea"/>
                          <a:cs typeface="Calibri" panose="020F0502020204030204" pitchFamily="34" charset="0"/>
                        </a:rPr>
                        <a:t>5. Polar Energy Budget Change</a:t>
                      </a:r>
                      <a:endParaRPr lang="en-US" sz="1600" dirty="0">
                        <a:latin typeface="Calibri" panose="020F0502020204030204" pitchFamily="34" charset="0"/>
                        <a:cs typeface="Calibri" panose="020F0502020204030204" pitchFamily="34" charset="0"/>
                      </a:endParaRPr>
                    </a:p>
                  </a:txBody>
                  <a:tcPr anchor="ctr"/>
                </a:tc>
                <a:tc>
                  <a:txBody>
                    <a:bodyPr/>
                    <a:lstStyle/>
                    <a:p>
                      <a:pPr algn="ctr"/>
                      <a:r>
                        <a:rPr lang="en-US" sz="1600" dirty="0">
                          <a:latin typeface="Calibri" panose="020F0502020204030204" pitchFamily="34" charset="0"/>
                          <a:cs typeface="Calibri" panose="020F0502020204030204" pitchFamily="34" charset="0"/>
                        </a:rPr>
                        <a:t>What process studies are needed to advance our understanding?</a:t>
                      </a:r>
                    </a:p>
                  </a:txBody>
                  <a:tcPr anchor="ctr"/>
                </a:tc>
                <a:extLst>
                  <a:ext uri="{0D108BD9-81ED-4DB2-BD59-A6C34878D82A}">
                    <a16:rowId xmlns:a16="http://schemas.microsoft.com/office/drawing/2014/main" val="3453115592"/>
                  </a:ext>
                </a:extLst>
              </a:tr>
              <a:tr h="556131">
                <a:tc>
                  <a:txBody>
                    <a:bodyPr/>
                    <a:lstStyle/>
                    <a:p>
                      <a:pPr algn="ctr"/>
                      <a:r>
                        <a:rPr lang="en-US" sz="1600" dirty="0">
                          <a:latin typeface="Calibri" panose="020F0502020204030204" pitchFamily="34" charset="0"/>
                          <a:cs typeface="Calibri" panose="020F0502020204030204" pitchFamily="34" charset="0"/>
                        </a:rPr>
                        <a:t>6. </a:t>
                      </a:r>
                      <a:r>
                        <a:rPr lang="en-US" sz="1600" b="0" i="0" u="none" strike="noStrike" kern="1200" dirty="0">
                          <a:solidFill>
                            <a:schemeClr val="dk1"/>
                          </a:solidFill>
                          <a:effectLst/>
                          <a:latin typeface="Calibri" panose="020F0502020204030204" pitchFamily="34" charset="0"/>
                          <a:ea typeface="+mn-ea"/>
                          <a:cs typeface="Calibri" panose="020F0502020204030204" pitchFamily="34" charset="0"/>
                        </a:rPr>
                        <a:t>Energy Budget-Water Cycle Interactions</a:t>
                      </a:r>
                      <a:endParaRPr lang="en-US" sz="1600" dirty="0">
                        <a:latin typeface="Calibri" panose="020F0502020204030204" pitchFamily="34" charset="0"/>
                        <a:cs typeface="Calibri" panose="020F0502020204030204" pitchFamily="34" charset="0"/>
                      </a:endParaRPr>
                    </a:p>
                  </a:txBody>
                  <a:tcPr anchor="ctr"/>
                </a:tc>
                <a:tc>
                  <a:txBody>
                    <a:bodyPr/>
                    <a:lstStyle/>
                    <a:p>
                      <a:pPr algn="ctr"/>
                      <a:r>
                        <a:rPr lang="en-US" sz="1600" dirty="0">
                          <a:latin typeface="Calibri" panose="020F0502020204030204" pitchFamily="34" charset="0"/>
                          <a:cs typeface="Calibri" panose="020F0502020204030204" pitchFamily="34" charset="0"/>
                        </a:rPr>
                        <a:t>How can we tighten uncertainties of the surface and atmospheric energy budgets? </a:t>
                      </a:r>
                    </a:p>
                  </a:txBody>
                  <a:tcPr anchor="ctr"/>
                </a:tc>
                <a:extLst>
                  <a:ext uri="{0D108BD9-81ED-4DB2-BD59-A6C34878D82A}">
                    <a16:rowId xmlns:a16="http://schemas.microsoft.com/office/drawing/2014/main" val="2258287382"/>
                  </a:ext>
                </a:extLst>
              </a:tr>
              <a:tr h="556131">
                <a:tc>
                  <a:txBody>
                    <a:bodyPr/>
                    <a:lstStyle/>
                    <a:p>
                      <a:pPr algn="ctr"/>
                      <a:r>
                        <a:rPr lang="en-US" sz="1600" dirty="0">
                          <a:latin typeface="Calibri" panose="020F0502020204030204" pitchFamily="34" charset="0"/>
                          <a:cs typeface="Calibri" panose="020F0502020204030204" pitchFamily="34" charset="0"/>
                        </a:rPr>
                        <a:t>7. Circulation-</a:t>
                      </a:r>
                      <a:r>
                        <a:rPr lang="en-US" sz="1600" b="0" i="0" u="none" strike="noStrike" kern="1200" dirty="0">
                          <a:solidFill>
                            <a:schemeClr val="dk1"/>
                          </a:solidFill>
                          <a:effectLst/>
                          <a:latin typeface="Calibri" panose="020F0502020204030204" pitchFamily="34" charset="0"/>
                          <a:ea typeface="+mn-ea"/>
                          <a:cs typeface="Calibri" panose="020F0502020204030204" pitchFamily="34" charset="0"/>
                        </a:rPr>
                        <a:t>Energy Budget Interactions</a:t>
                      </a:r>
                      <a:endParaRPr lang="en-US" sz="1600" dirty="0">
                        <a:latin typeface="Calibri" panose="020F0502020204030204" pitchFamily="34" charset="0"/>
                        <a:cs typeface="Calibri" panose="020F0502020204030204" pitchFamily="34" charset="0"/>
                      </a:endParaRPr>
                    </a:p>
                  </a:txBody>
                  <a:tcPr anchor="ctr"/>
                </a:tc>
                <a:tc>
                  <a:txBody>
                    <a:bodyPr/>
                    <a:lstStyle/>
                    <a:p>
                      <a:pPr algn="ctr"/>
                      <a:r>
                        <a:rPr lang="en-US" sz="1600" dirty="0">
                          <a:latin typeface="Calibri" panose="020F0502020204030204" pitchFamily="34" charset="0"/>
                          <a:cs typeface="Calibri" panose="020F0502020204030204" pitchFamily="34" charset="0"/>
                        </a:rPr>
                        <a:t>How can we support model development and boundaries to improve understanding of energy-circulation feedbacks?</a:t>
                      </a:r>
                    </a:p>
                  </a:txBody>
                  <a:tcPr anchor="ctr"/>
                </a:tc>
                <a:extLst>
                  <a:ext uri="{0D108BD9-81ED-4DB2-BD59-A6C34878D82A}">
                    <a16:rowId xmlns:a16="http://schemas.microsoft.com/office/drawing/2014/main" val="1953846076"/>
                  </a:ext>
                </a:extLst>
              </a:tr>
              <a:tr h="556131">
                <a:tc>
                  <a:txBody>
                    <a:bodyPr/>
                    <a:lstStyle/>
                    <a:p>
                      <a:pPr algn="ctr"/>
                      <a:r>
                        <a:rPr lang="en-US" sz="1600" b="1" dirty="0">
                          <a:solidFill>
                            <a:srgbClr val="0070C0"/>
                          </a:solidFill>
                          <a:latin typeface="Calibri" panose="020F0502020204030204" pitchFamily="34" charset="0"/>
                          <a:cs typeface="Calibri" panose="020F0502020204030204" pitchFamily="34" charset="0"/>
                        </a:rPr>
                        <a:t>8. </a:t>
                      </a:r>
                      <a:r>
                        <a:rPr lang="en-US" sz="1600" b="1" i="0" u="none" strike="noStrike" kern="1200" dirty="0">
                          <a:solidFill>
                            <a:srgbClr val="0070C0"/>
                          </a:solidFill>
                          <a:effectLst/>
                          <a:latin typeface="Calibri" panose="020F0502020204030204" pitchFamily="34" charset="0"/>
                          <a:ea typeface="+mn-ea"/>
                          <a:cs typeface="Calibri" panose="020F0502020204030204" pitchFamily="34" charset="0"/>
                        </a:rPr>
                        <a:t>Regional energy budgets, forcing, and response</a:t>
                      </a:r>
                      <a:endParaRPr lang="en-US" sz="1600" b="1" dirty="0">
                        <a:solidFill>
                          <a:srgbClr val="0070C0"/>
                        </a:solidFill>
                        <a:latin typeface="Calibri" panose="020F0502020204030204" pitchFamily="34" charset="0"/>
                        <a:cs typeface="Calibri" panose="020F0502020204030204" pitchFamily="34" charset="0"/>
                      </a:endParaRPr>
                    </a:p>
                  </a:txBody>
                  <a:tcPr anchor="ctr"/>
                </a:tc>
                <a:tc>
                  <a:txBody>
                    <a:bodyPr/>
                    <a:lstStyle/>
                    <a:p>
                      <a:pPr algn="ctr"/>
                      <a:r>
                        <a:rPr lang="en-US" sz="1600" b="1" dirty="0">
                          <a:solidFill>
                            <a:srgbClr val="0070C0"/>
                          </a:solidFill>
                          <a:latin typeface="Calibri" panose="020F0502020204030204" pitchFamily="34" charset="0"/>
                          <a:cs typeface="Calibri" panose="020F0502020204030204" pitchFamily="34" charset="0"/>
                        </a:rPr>
                        <a:t>What sampling resolutions are required to support next-gen ESMs and applied science? </a:t>
                      </a:r>
                    </a:p>
                  </a:txBody>
                  <a:tcPr anchor="ctr"/>
                </a:tc>
                <a:extLst>
                  <a:ext uri="{0D108BD9-81ED-4DB2-BD59-A6C34878D82A}">
                    <a16:rowId xmlns:a16="http://schemas.microsoft.com/office/drawing/2014/main" val="3202743295"/>
                  </a:ext>
                </a:extLst>
              </a:tr>
            </a:tbl>
          </a:graphicData>
        </a:graphic>
      </p:graphicFrame>
    </p:spTree>
    <p:extLst>
      <p:ext uri="{BB962C8B-B14F-4D97-AF65-F5344CB8AC3E}">
        <p14:creationId xmlns:p14="http://schemas.microsoft.com/office/powerpoint/2010/main" val="8874156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E9C4D5-1796-9012-1B7B-16127DD88038}"/>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2E75A626-0B6D-A922-C6EB-D7AC91BE8ADC}"/>
              </a:ext>
            </a:extLst>
          </p:cNvPr>
          <p:cNvSpPr>
            <a:spLocks noGrp="1"/>
          </p:cNvSpPr>
          <p:nvPr>
            <p:ph type="body" sz="quarter" idx="27"/>
          </p:nvPr>
        </p:nvSpPr>
        <p:spPr>
          <a:xfrm>
            <a:off x="760895" y="441477"/>
            <a:ext cx="11246123" cy="239560"/>
          </a:xfrm>
        </p:spPr>
        <p:txBody>
          <a:bodyPr/>
          <a:lstStyle/>
          <a:p>
            <a:r>
              <a:rPr lang="en-US" sz="2800" b="1" dirty="0"/>
              <a:t>Enhanced information content for process understanding, applied science and ESM evaluation</a:t>
            </a:r>
            <a:endParaRPr lang="en-US" dirty="0"/>
          </a:p>
        </p:txBody>
      </p:sp>
      <p:sp>
        <p:nvSpPr>
          <p:cNvPr id="4" name="Content Placeholder 3">
            <a:extLst>
              <a:ext uri="{FF2B5EF4-FFF2-40B4-BE49-F238E27FC236}">
                <a16:creationId xmlns:a16="http://schemas.microsoft.com/office/drawing/2014/main" id="{481964C7-A15A-14DA-D1DA-BEF25312A753}"/>
              </a:ext>
            </a:extLst>
          </p:cNvPr>
          <p:cNvSpPr>
            <a:spLocks noGrp="1"/>
          </p:cNvSpPr>
          <p:nvPr>
            <p:ph idx="1"/>
          </p:nvPr>
        </p:nvSpPr>
        <p:spPr>
          <a:xfrm>
            <a:off x="760896" y="1543215"/>
            <a:ext cx="8871836" cy="5328745"/>
          </a:xfrm>
        </p:spPr>
        <p:txBody>
          <a:bodyPr>
            <a:normAutofit fontScale="85000" lnSpcReduction="10000"/>
          </a:bodyPr>
          <a:lstStyle/>
          <a:p>
            <a:pPr lvl="0" indent="-185896">
              <a:spcBef>
                <a:spcPts val="0"/>
              </a:spcBef>
              <a:buClr>
                <a:schemeClr val="dk1"/>
              </a:buClr>
              <a:buSzPct val="100000"/>
            </a:pPr>
            <a:r>
              <a:rPr lang="en-US" b="1" dirty="0"/>
              <a:t>Diurnal sampling </a:t>
            </a:r>
            <a:r>
              <a:rPr lang="en-US" dirty="0"/>
              <a:t>from LEO orbits can reduce uncertainty due to diurnal modeling and provide valuable information for the renewable energy sector and ESM evaluation. </a:t>
            </a:r>
          </a:p>
          <a:p>
            <a:pPr lvl="0" indent="-185896">
              <a:buClr>
                <a:schemeClr val="dk1"/>
              </a:buClr>
              <a:buSzPct val="100000"/>
            </a:pPr>
            <a:r>
              <a:rPr lang="en-US" dirty="0"/>
              <a:t>Enhanced </a:t>
            </a:r>
            <a:r>
              <a:rPr lang="en-US" b="1" dirty="0"/>
              <a:t>spatial resolution </a:t>
            </a:r>
            <a:r>
              <a:rPr lang="en-US" dirty="0"/>
              <a:t>may be of added value to discern cloud-aerosol-radiation interactions, to support the applied science sector and the high-res modeling community. </a:t>
            </a:r>
          </a:p>
          <a:p>
            <a:pPr lvl="1" indent="-185896">
              <a:buClr>
                <a:schemeClr val="dk1"/>
              </a:buClr>
              <a:buSzPct val="100000"/>
            </a:pPr>
            <a:r>
              <a:rPr lang="en-US" dirty="0"/>
              <a:t>Define target resolution and address challenges (e.g., 3D effects, data volume)</a:t>
            </a:r>
          </a:p>
          <a:p>
            <a:pPr lvl="0" indent="-185896">
              <a:buClr>
                <a:schemeClr val="dk1"/>
              </a:buClr>
              <a:buSzPct val="100000"/>
            </a:pPr>
            <a:endParaRPr lang="en-US" dirty="0"/>
          </a:p>
          <a:p>
            <a:pPr marL="0" lvl="0" indent="0">
              <a:buClr>
                <a:schemeClr val="dk1"/>
              </a:buClr>
              <a:buSzPct val="121739"/>
              <a:buNone/>
            </a:pPr>
            <a:r>
              <a:rPr lang="en-US" b="1" dirty="0"/>
              <a:t>Above requirements could suggest a constellation of miniaturized ERB systems</a:t>
            </a:r>
            <a:r>
              <a:rPr lang="en-US" dirty="0"/>
              <a:t> including scene context and synergistic Earth observations. </a:t>
            </a:r>
          </a:p>
          <a:p>
            <a:pPr marL="0" lvl="0" indent="0">
              <a:buClr>
                <a:schemeClr val="dk1"/>
              </a:buClr>
              <a:buSzPct val="121739"/>
              <a:buNone/>
            </a:pPr>
            <a:endParaRPr lang="en-US" dirty="0"/>
          </a:p>
          <a:p>
            <a:pPr marL="0" lvl="0" indent="0">
              <a:buClr>
                <a:schemeClr val="dk1"/>
              </a:buClr>
              <a:buSzPct val="121739"/>
              <a:buNone/>
            </a:pPr>
            <a:r>
              <a:rPr lang="en-US" u="sng" dirty="0"/>
              <a:t>Context:</a:t>
            </a:r>
          </a:p>
          <a:p>
            <a:pPr>
              <a:buClr>
                <a:schemeClr val="dk1"/>
              </a:buClr>
              <a:buSzPct val="121739"/>
              <a:buFont typeface="Wingdings" pitchFamily="2" charset="2"/>
              <a:buChar char="Ø"/>
            </a:pPr>
            <a:r>
              <a:rPr lang="en-US" dirty="0"/>
              <a:t>CERES moved from </a:t>
            </a:r>
            <a:r>
              <a:rPr lang="en-US" dirty="0" err="1"/>
              <a:t>Terra+Aqua</a:t>
            </a:r>
            <a:r>
              <a:rPr lang="en-US" dirty="0"/>
              <a:t> orbits to only “afternoon” sampling</a:t>
            </a:r>
          </a:p>
          <a:p>
            <a:pPr>
              <a:buClr>
                <a:schemeClr val="dk1"/>
              </a:buClr>
              <a:buSzPct val="121739"/>
              <a:buFont typeface="Wingdings" pitchFamily="2" charset="2"/>
              <a:buChar char="Ø"/>
            </a:pPr>
            <a:r>
              <a:rPr lang="en-US" dirty="0"/>
              <a:t>Priorities: add morning orbit? fill diurnal cycle more densely?</a:t>
            </a:r>
          </a:p>
          <a:p>
            <a:pPr>
              <a:buClr>
                <a:schemeClr val="dk1"/>
              </a:buClr>
              <a:buSzPct val="121739"/>
              <a:buFont typeface="Wingdings" pitchFamily="2" charset="2"/>
              <a:buChar char="Ø"/>
            </a:pPr>
            <a:r>
              <a:rPr lang="en-US" dirty="0"/>
              <a:t>Role of geostationary – do current diurnal filling approaches provide sufficient confidence in sub-daily variations? What are the key applications and needs?</a:t>
            </a:r>
          </a:p>
          <a:p>
            <a:pPr>
              <a:buClr>
                <a:schemeClr val="dk1"/>
              </a:buClr>
              <a:buSzPct val="121739"/>
              <a:buFont typeface="Wingdings" pitchFamily="2" charset="2"/>
              <a:buChar char="Ø"/>
            </a:pPr>
            <a:endParaRPr lang="en-US" dirty="0"/>
          </a:p>
          <a:p>
            <a:pPr marL="0" lvl="0" indent="0">
              <a:buClr>
                <a:schemeClr val="dk1"/>
              </a:buClr>
              <a:buSzPct val="121739"/>
              <a:buNone/>
            </a:pPr>
            <a:endParaRPr lang="en-US" dirty="0"/>
          </a:p>
          <a:p>
            <a:pPr marL="0" lvl="0" indent="0">
              <a:buClr>
                <a:schemeClr val="dk1"/>
              </a:buClr>
              <a:buSzPct val="121739"/>
              <a:buNone/>
            </a:pPr>
            <a:endParaRPr lang="en-US" dirty="0"/>
          </a:p>
          <a:p>
            <a:endParaRPr lang="en-US" dirty="0"/>
          </a:p>
        </p:txBody>
      </p:sp>
      <p:pic>
        <p:nvPicPr>
          <p:cNvPr id="8194" name="Picture 2" descr="Insights into the diurnal cycle of global Earth outgoing radiation using a  numerical weather prediction model">
            <a:extLst>
              <a:ext uri="{FF2B5EF4-FFF2-40B4-BE49-F238E27FC236}">
                <a16:creationId xmlns:a16="http://schemas.microsoft.com/office/drawing/2014/main" id="{AFAFD55A-064F-7DE9-1DFC-2D81F9DDE80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562660" y="1334421"/>
            <a:ext cx="2444358" cy="1490462"/>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139;g3de98918c47_1_1">
            <a:extLst>
              <a:ext uri="{FF2B5EF4-FFF2-40B4-BE49-F238E27FC236}">
                <a16:creationId xmlns:a16="http://schemas.microsoft.com/office/drawing/2014/main" id="{CA000CEC-16C2-1439-5024-E2D4387140F2}"/>
              </a:ext>
            </a:extLst>
          </p:cNvPr>
          <p:cNvPicPr preferRelativeResize="0"/>
          <p:nvPr/>
        </p:nvPicPr>
        <p:blipFill rotWithShape="1">
          <a:blip r:embed="rId4" cstate="screen">
            <a:alphaModFix amt="81000"/>
            <a:extLst>
              <a:ext uri="{BEBA8EAE-BF5A-486C-A8C5-ECC9F3942E4B}">
                <a14:imgProps xmlns:a14="http://schemas.microsoft.com/office/drawing/2010/main">
                  <a14:imgLayer r:embed="rId5">
                    <a14:imgEffect>
                      <a14:sharpenSoften amount="18000"/>
                    </a14:imgEffect>
                    <a14:imgEffect>
                      <a14:colorTemperature colorTemp="4703"/>
                    </a14:imgEffect>
                    <a14:imgEffect>
                      <a14:saturation sat="217000"/>
                    </a14:imgEffect>
                    <a14:imgEffect>
                      <a14:brightnessContrast bright="11000" contrast="31000"/>
                    </a14:imgEffect>
                  </a14:imgLayer>
                </a14:imgProps>
              </a:ext>
              <a:ext uri="{28A0092B-C50C-407E-A947-70E740481C1C}">
                <a14:useLocalDpi xmlns:a14="http://schemas.microsoft.com/office/drawing/2010/main"/>
              </a:ext>
            </a:extLst>
          </a:blip>
          <a:srcRect/>
          <a:stretch/>
        </p:blipFill>
        <p:spPr>
          <a:xfrm>
            <a:off x="9971694" y="3266587"/>
            <a:ext cx="1996273" cy="1881999"/>
          </a:xfrm>
          <a:prstGeom prst="rect">
            <a:avLst/>
          </a:prstGeom>
          <a:noFill/>
          <a:ln>
            <a:noFill/>
          </a:ln>
        </p:spPr>
      </p:pic>
    </p:spTree>
    <p:extLst>
      <p:ext uri="{BB962C8B-B14F-4D97-AF65-F5344CB8AC3E}">
        <p14:creationId xmlns:p14="http://schemas.microsoft.com/office/powerpoint/2010/main" val="118348642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78F7C-7D89-81F1-0686-C753347CC13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8BC7FD2D-EB62-B5BB-D478-A6EE5EF53514}"/>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3AA2CF65-4D34-5CF7-FE8F-A06D99B41652}"/>
              </a:ext>
            </a:extLst>
          </p:cNvPr>
          <p:cNvSpPr>
            <a:spLocks noGrp="1"/>
          </p:cNvSpPr>
          <p:nvPr>
            <p:ph type="body" sz="quarter" idx="27"/>
          </p:nvPr>
        </p:nvSpPr>
        <p:spPr>
          <a:xfrm>
            <a:off x="760895" y="441477"/>
            <a:ext cx="10954625" cy="999132"/>
          </a:xfrm>
        </p:spPr>
        <p:txBody>
          <a:bodyPr/>
          <a:lstStyle/>
          <a:p>
            <a:r>
              <a:rPr lang="en-US" sz="2800" b="1" dirty="0"/>
              <a:t>New discoveries &amp; science priorities require additional observations</a:t>
            </a:r>
            <a:endParaRPr lang="en-US" dirty="0"/>
          </a:p>
        </p:txBody>
      </p:sp>
      <p:graphicFrame>
        <p:nvGraphicFramePr>
          <p:cNvPr id="4" name="Table 3">
            <a:extLst>
              <a:ext uri="{FF2B5EF4-FFF2-40B4-BE49-F238E27FC236}">
                <a16:creationId xmlns:a16="http://schemas.microsoft.com/office/drawing/2014/main" id="{6FBF1336-394C-A3DF-8997-A5C1BD14A854}"/>
              </a:ext>
            </a:extLst>
          </p:cNvPr>
          <p:cNvGraphicFramePr>
            <a:graphicFrameLocks noGrp="1"/>
          </p:cNvGraphicFramePr>
          <p:nvPr/>
        </p:nvGraphicFramePr>
        <p:xfrm>
          <a:off x="908609" y="1289239"/>
          <a:ext cx="10659195" cy="5363964"/>
        </p:xfrm>
        <a:graphic>
          <a:graphicData uri="http://schemas.openxmlformats.org/drawingml/2006/table">
            <a:tbl>
              <a:tblPr firstRow="1" bandRow="1">
                <a:tableStyleId>{5C22544A-7EE6-4342-B048-85BDC9FD1C3A}</a:tableStyleId>
              </a:tblPr>
              <a:tblGrid>
                <a:gridCol w="3723127">
                  <a:extLst>
                    <a:ext uri="{9D8B030D-6E8A-4147-A177-3AD203B41FA5}">
                      <a16:colId xmlns:a16="http://schemas.microsoft.com/office/drawing/2014/main" val="273792364"/>
                    </a:ext>
                  </a:extLst>
                </a:gridCol>
                <a:gridCol w="6936068">
                  <a:extLst>
                    <a:ext uri="{9D8B030D-6E8A-4147-A177-3AD203B41FA5}">
                      <a16:colId xmlns:a16="http://schemas.microsoft.com/office/drawing/2014/main" val="3199240574"/>
                    </a:ext>
                  </a:extLst>
                </a:gridCol>
              </a:tblGrid>
              <a:tr h="556131">
                <a:tc>
                  <a:txBody>
                    <a:bodyPr/>
                    <a:lstStyle/>
                    <a:p>
                      <a:pPr algn="ctr"/>
                      <a:r>
                        <a:rPr lang="en-US" dirty="0">
                          <a:latin typeface="Calibri" panose="020F0502020204030204" pitchFamily="34" charset="0"/>
                          <a:cs typeface="Calibri" panose="020F0502020204030204" pitchFamily="34" charset="0"/>
                        </a:rPr>
                        <a:t>Priority</a:t>
                      </a:r>
                    </a:p>
                  </a:txBody>
                  <a:tcPr anchor="ctr"/>
                </a:tc>
                <a:tc>
                  <a:txBody>
                    <a:bodyPr/>
                    <a:lstStyle/>
                    <a:p>
                      <a:pPr algn="ctr"/>
                      <a:r>
                        <a:rPr lang="en-US" dirty="0">
                          <a:latin typeface="Calibri" panose="020F0502020204030204" pitchFamily="34" charset="0"/>
                          <a:cs typeface="Calibri" panose="020F0502020204030204" pitchFamily="34" charset="0"/>
                        </a:rPr>
                        <a:t>Questions to identify observational needs?</a:t>
                      </a:r>
                    </a:p>
                  </a:txBody>
                  <a:tcPr anchor="ctr"/>
                </a:tc>
                <a:extLst>
                  <a:ext uri="{0D108BD9-81ED-4DB2-BD59-A6C34878D82A}">
                    <a16:rowId xmlns:a16="http://schemas.microsoft.com/office/drawing/2014/main" val="1123681860"/>
                  </a:ext>
                </a:extLst>
              </a:tr>
              <a:tr h="556131">
                <a:tc>
                  <a:txBody>
                    <a:bodyPr/>
                    <a:lstStyle/>
                    <a:p>
                      <a:pPr algn="ctr"/>
                      <a:r>
                        <a:rPr lang="en-US" sz="1600" dirty="0">
                          <a:latin typeface="Calibri" panose="020F0502020204030204" pitchFamily="34" charset="0"/>
                          <a:cs typeface="Calibri" panose="020F0502020204030204" pitchFamily="34" charset="0"/>
                        </a:rPr>
                        <a:t>1. Earth Energy Imbalance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cs typeface="Calibri" panose="020F0502020204030204" pitchFamily="34" charset="0"/>
                        </a:rPr>
                        <a:t>Can we constrain EEI absolute magnitude from space?</a:t>
                      </a:r>
                    </a:p>
                  </a:txBody>
                  <a:tcPr anchor="ctr"/>
                </a:tc>
                <a:extLst>
                  <a:ext uri="{0D108BD9-81ED-4DB2-BD59-A6C34878D82A}">
                    <a16:rowId xmlns:a16="http://schemas.microsoft.com/office/drawing/2014/main" val="2428972676"/>
                  </a:ext>
                </a:extLst>
              </a:tr>
              <a:tr h="556131">
                <a:tc>
                  <a:txBody>
                    <a:bodyPr/>
                    <a:lstStyle/>
                    <a:p>
                      <a:pPr algn="ctr"/>
                      <a:r>
                        <a:rPr lang="en-US" sz="1600" dirty="0">
                          <a:latin typeface="Calibri" panose="020F0502020204030204" pitchFamily="34" charset="0"/>
                          <a:cs typeface="Calibri" panose="020F0502020204030204" pitchFamily="34" charset="0"/>
                        </a:rPr>
                        <a:t>2. ECS &amp; TSR</a:t>
                      </a:r>
                    </a:p>
                  </a:txBody>
                  <a:tcPr anchor="ctr"/>
                </a:tc>
                <a:tc>
                  <a:txBody>
                    <a:bodyPr/>
                    <a:lstStyle/>
                    <a:p>
                      <a:pPr algn="ctr"/>
                      <a:r>
                        <a:rPr lang="en-US" sz="1600" dirty="0">
                          <a:latin typeface="Calibri" panose="020F0502020204030204" pitchFamily="34" charset="0"/>
                          <a:cs typeface="Calibri" panose="020F0502020204030204" pitchFamily="34" charset="0"/>
                        </a:rPr>
                        <a:t>What observations and model improvements will help us tighten the ECS range?</a:t>
                      </a:r>
                    </a:p>
                  </a:txBody>
                  <a:tcPr anchor="ctr"/>
                </a:tc>
                <a:extLst>
                  <a:ext uri="{0D108BD9-81ED-4DB2-BD59-A6C34878D82A}">
                    <a16:rowId xmlns:a16="http://schemas.microsoft.com/office/drawing/2014/main" val="3655071341"/>
                  </a:ext>
                </a:extLst>
              </a:tr>
              <a:tr h="556131">
                <a:tc>
                  <a:txBody>
                    <a:bodyPr/>
                    <a:lstStyle/>
                    <a:p>
                      <a:pPr algn="ctr"/>
                      <a:r>
                        <a:rPr lang="en-US" sz="1600" b="1" i="0" u="none" strike="noStrike" kern="1200" dirty="0">
                          <a:solidFill>
                            <a:srgbClr val="0070C0"/>
                          </a:solidFill>
                          <a:effectLst/>
                          <a:latin typeface="Calibri" panose="020F0502020204030204" pitchFamily="34" charset="0"/>
                          <a:ea typeface="+mn-ea"/>
                          <a:cs typeface="Calibri" panose="020F0502020204030204" pitchFamily="34" charset="0"/>
                        </a:rPr>
                        <a:t>3. Clouds and Earth Radiation Budget</a:t>
                      </a:r>
                      <a:endParaRPr lang="en-US" sz="1600" b="1" dirty="0">
                        <a:solidFill>
                          <a:srgbClr val="0070C0"/>
                        </a:solidFill>
                        <a:latin typeface="Calibri" panose="020F0502020204030204" pitchFamily="34" charset="0"/>
                        <a:cs typeface="Calibri" panose="020F0502020204030204" pitchFamily="34" charset="0"/>
                      </a:endParaRPr>
                    </a:p>
                  </a:txBody>
                  <a:tcPr anchor="ctr"/>
                </a:tc>
                <a:tc>
                  <a:txBody>
                    <a:bodyPr/>
                    <a:lstStyle/>
                    <a:p>
                      <a:pPr algn="ctr"/>
                      <a:r>
                        <a:rPr lang="en-US" sz="1600" b="1" dirty="0">
                          <a:solidFill>
                            <a:srgbClr val="0070C0"/>
                          </a:solidFill>
                          <a:latin typeface="Calibri" panose="020F0502020204030204" pitchFamily="34" charset="0"/>
                          <a:cs typeface="Calibri" panose="020F0502020204030204" pitchFamily="34" charset="0"/>
                        </a:rPr>
                        <a:t>What synergistic measurements do we need to improve CRE and cloud feedback?</a:t>
                      </a:r>
                    </a:p>
                  </a:txBody>
                  <a:tcPr anchor="ctr"/>
                </a:tc>
                <a:extLst>
                  <a:ext uri="{0D108BD9-81ED-4DB2-BD59-A6C34878D82A}">
                    <a16:rowId xmlns:a16="http://schemas.microsoft.com/office/drawing/2014/main" val="250431575"/>
                  </a:ext>
                </a:extLst>
              </a:tr>
              <a:tr h="744881">
                <a:tc>
                  <a:txBody>
                    <a:bodyPr/>
                    <a:lstStyle/>
                    <a:p>
                      <a:pPr algn="ctr"/>
                      <a:r>
                        <a:rPr lang="en-US" sz="1600" b="1" dirty="0">
                          <a:solidFill>
                            <a:srgbClr val="0070C0"/>
                          </a:solidFill>
                          <a:latin typeface="Calibri" panose="020F0502020204030204" pitchFamily="34" charset="0"/>
                          <a:cs typeface="Calibri" panose="020F0502020204030204" pitchFamily="34" charset="0"/>
                        </a:rPr>
                        <a:t>4. </a:t>
                      </a:r>
                      <a:r>
                        <a:rPr lang="en-US" sz="1600" b="1" i="0" u="none" strike="noStrike" kern="1200" dirty="0">
                          <a:solidFill>
                            <a:srgbClr val="0070C0"/>
                          </a:solidFill>
                          <a:effectLst/>
                          <a:latin typeface="Calibri" panose="020F0502020204030204" pitchFamily="34" charset="0"/>
                          <a:ea typeface="+mn-ea"/>
                          <a:cs typeface="Calibri" panose="020F0502020204030204" pitchFamily="34" charset="0"/>
                        </a:rPr>
                        <a:t>Forcings of Earth Radiation Budget  </a:t>
                      </a:r>
                      <a:endParaRPr lang="en-US" sz="1600" b="1" dirty="0">
                        <a:solidFill>
                          <a:srgbClr val="0070C0"/>
                        </a:solidFill>
                        <a:latin typeface="Calibri" panose="020F0502020204030204" pitchFamily="34" charset="0"/>
                        <a:cs typeface="Calibri" panose="020F050202020403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rgbClr val="0070C0"/>
                          </a:solidFill>
                          <a:latin typeface="Calibri" panose="020F0502020204030204" pitchFamily="34" charset="0"/>
                          <a:cs typeface="Calibri" panose="020F0502020204030204" pitchFamily="34" charset="0"/>
                        </a:rPr>
                        <a:t>What measurements (at what level) do we need to detect change and detangle forcing (SRM), feedback, internal variability?</a:t>
                      </a:r>
                    </a:p>
                    <a:p>
                      <a:pPr algn="ctr"/>
                      <a:endParaRPr lang="en-US" sz="1600" b="1" dirty="0">
                        <a:solidFill>
                          <a:srgbClr val="0070C0"/>
                        </a:solidFill>
                        <a:latin typeface="Calibri" panose="020F0502020204030204" pitchFamily="34" charset="0"/>
                        <a:cs typeface="Calibri" panose="020F0502020204030204" pitchFamily="34" charset="0"/>
                      </a:endParaRPr>
                    </a:p>
                  </a:txBody>
                  <a:tcPr anchor="ctr"/>
                </a:tc>
                <a:extLst>
                  <a:ext uri="{0D108BD9-81ED-4DB2-BD59-A6C34878D82A}">
                    <a16:rowId xmlns:a16="http://schemas.microsoft.com/office/drawing/2014/main" val="243417820"/>
                  </a:ext>
                </a:extLst>
              </a:tr>
              <a:tr h="556131">
                <a:tc>
                  <a:txBody>
                    <a:bodyPr/>
                    <a:lstStyle/>
                    <a:p>
                      <a:pPr algn="ctr"/>
                      <a:r>
                        <a:rPr lang="en-US" sz="1600" b="1" i="0" u="none" strike="noStrike" kern="1200" dirty="0">
                          <a:solidFill>
                            <a:srgbClr val="0070C0"/>
                          </a:solidFill>
                          <a:effectLst/>
                          <a:latin typeface="Calibri" panose="020F0502020204030204" pitchFamily="34" charset="0"/>
                          <a:ea typeface="+mn-ea"/>
                          <a:cs typeface="Calibri" panose="020F0502020204030204" pitchFamily="34" charset="0"/>
                        </a:rPr>
                        <a:t>5. Polar Energy Budget Change</a:t>
                      </a:r>
                      <a:endParaRPr lang="en-US" sz="1600" b="1" dirty="0">
                        <a:solidFill>
                          <a:srgbClr val="0070C0"/>
                        </a:solidFill>
                        <a:latin typeface="Calibri" panose="020F0502020204030204" pitchFamily="34" charset="0"/>
                        <a:cs typeface="Calibri" panose="020F0502020204030204" pitchFamily="34" charset="0"/>
                      </a:endParaRPr>
                    </a:p>
                  </a:txBody>
                  <a:tcPr anchor="ctr"/>
                </a:tc>
                <a:tc>
                  <a:txBody>
                    <a:bodyPr/>
                    <a:lstStyle/>
                    <a:p>
                      <a:pPr algn="ctr"/>
                      <a:r>
                        <a:rPr lang="en-US" sz="1600" b="1" dirty="0">
                          <a:solidFill>
                            <a:srgbClr val="0070C0"/>
                          </a:solidFill>
                          <a:latin typeface="Calibri" panose="020F0502020204030204" pitchFamily="34" charset="0"/>
                          <a:cs typeface="Calibri" panose="020F0502020204030204" pitchFamily="34" charset="0"/>
                        </a:rPr>
                        <a:t>What process studies are needed to advance our understanding?</a:t>
                      </a:r>
                    </a:p>
                  </a:txBody>
                  <a:tcPr anchor="ctr"/>
                </a:tc>
                <a:extLst>
                  <a:ext uri="{0D108BD9-81ED-4DB2-BD59-A6C34878D82A}">
                    <a16:rowId xmlns:a16="http://schemas.microsoft.com/office/drawing/2014/main" val="3453115592"/>
                  </a:ext>
                </a:extLst>
              </a:tr>
              <a:tr h="556131">
                <a:tc>
                  <a:txBody>
                    <a:bodyPr/>
                    <a:lstStyle/>
                    <a:p>
                      <a:pPr algn="ctr"/>
                      <a:r>
                        <a:rPr lang="en-US" sz="1600" dirty="0">
                          <a:latin typeface="Calibri" panose="020F0502020204030204" pitchFamily="34" charset="0"/>
                          <a:cs typeface="Calibri" panose="020F0502020204030204" pitchFamily="34" charset="0"/>
                        </a:rPr>
                        <a:t>6. </a:t>
                      </a:r>
                      <a:r>
                        <a:rPr lang="en-US" sz="1600" b="0" i="0" u="none" strike="noStrike" kern="1200" dirty="0">
                          <a:solidFill>
                            <a:schemeClr val="dk1"/>
                          </a:solidFill>
                          <a:effectLst/>
                          <a:latin typeface="Calibri" panose="020F0502020204030204" pitchFamily="34" charset="0"/>
                          <a:ea typeface="+mn-ea"/>
                          <a:cs typeface="Calibri" panose="020F0502020204030204" pitchFamily="34" charset="0"/>
                        </a:rPr>
                        <a:t>Energy Budget-Water Cycle Interactions</a:t>
                      </a:r>
                      <a:endParaRPr lang="en-US" sz="1600" dirty="0">
                        <a:latin typeface="Calibri" panose="020F0502020204030204" pitchFamily="34" charset="0"/>
                        <a:cs typeface="Calibri" panose="020F0502020204030204" pitchFamily="34" charset="0"/>
                      </a:endParaRPr>
                    </a:p>
                  </a:txBody>
                  <a:tcPr anchor="ctr"/>
                </a:tc>
                <a:tc>
                  <a:txBody>
                    <a:bodyPr/>
                    <a:lstStyle/>
                    <a:p>
                      <a:pPr algn="ctr"/>
                      <a:r>
                        <a:rPr lang="en-US" sz="1600" dirty="0">
                          <a:latin typeface="Calibri" panose="020F0502020204030204" pitchFamily="34" charset="0"/>
                          <a:cs typeface="Calibri" panose="020F0502020204030204" pitchFamily="34" charset="0"/>
                        </a:rPr>
                        <a:t>How can we tighten uncertainties of the surface and atmospheric energy budgets? </a:t>
                      </a:r>
                    </a:p>
                  </a:txBody>
                  <a:tcPr anchor="ctr"/>
                </a:tc>
                <a:extLst>
                  <a:ext uri="{0D108BD9-81ED-4DB2-BD59-A6C34878D82A}">
                    <a16:rowId xmlns:a16="http://schemas.microsoft.com/office/drawing/2014/main" val="2258287382"/>
                  </a:ext>
                </a:extLst>
              </a:tr>
              <a:tr h="556131">
                <a:tc>
                  <a:txBody>
                    <a:bodyPr/>
                    <a:lstStyle/>
                    <a:p>
                      <a:pPr algn="ctr"/>
                      <a:r>
                        <a:rPr lang="en-US" sz="1600" dirty="0">
                          <a:latin typeface="Calibri" panose="020F0502020204030204" pitchFamily="34" charset="0"/>
                          <a:cs typeface="Calibri" panose="020F0502020204030204" pitchFamily="34" charset="0"/>
                        </a:rPr>
                        <a:t>7. Circulation-</a:t>
                      </a:r>
                      <a:r>
                        <a:rPr lang="en-US" sz="1600" b="0" i="0" u="none" strike="noStrike" kern="1200" dirty="0">
                          <a:solidFill>
                            <a:schemeClr val="dk1"/>
                          </a:solidFill>
                          <a:effectLst/>
                          <a:latin typeface="Calibri" panose="020F0502020204030204" pitchFamily="34" charset="0"/>
                          <a:ea typeface="+mn-ea"/>
                          <a:cs typeface="Calibri" panose="020F0502020204030204" pitchFamily="34" charset="0"/>
                        </a:rPr>
                        <a:t>Energy Budget Interactions</a:t>
                      </a:r>
                      <a:endParaRPr lang="en-US" sz="1600" dirty="0">
                        <a:latin typeface="Calibri" panose="020F0502020204030204" pitchFamily="34" charset="0"/>
                        <a:cs typeface="Calibri" panose="020F0502020204030204" pitchFamily="34" charset="0"/>
                      </a:endParaRPr>
                    </a:p>
                  </a:txBody>
                  <a:tcPr anchor="ctr"/>
                </a:tc>
                <a:tc>
                  <a:txBody>
                    <a:bodyPr/>
                    <a:lstStyle/>
                    <a:p>
                      <a:pPr algn="ctr"/>
                      <a:r>
                        <a:rPr lang="en-US" sz="1600" dirty="0">
                          <a:latin typeface="Calibri" panose="020F0502020204030204" pitchFamily="34" charset="0"/>
                          <a:cs typeface="Calibri" panose="020F0502020204030204" pitchFamily="34" charset="0"/>
                        </a:rPr>
                        <a:t>How can we support model development and boundaries to improve understanding of energy-circulation feedbacks?</a:t>
                      </a:r>
                    </a:p>
                  </a:txBody>
                  <a:tcPr anchor="ctr"/>
                </a:tc>
                <a:extLst>
                  <a:ext uri="{0D108BD9-81ED-4DB2-BD59-A6C34878D82A}">
                    <a16:rowId xmlns:a16="http://schemas.microsoft.com/office/drawing/2014/main" val="1953846076"/>
                  </a:ext>
                </a:extLst>
              </a:tr>
              <a:tr h="556131">
                <a:tc>
                  <a:txBody>
                    <a:bodyPr/>
                    <a:lstStyle/>
                    <a:p>
                      <a:pPr algn="ctr"/>
                      <a:r>
                        <a:rPr lang="en-US" sz="1600" b="0" dirty="0">
                          <a:solidFill>
                            <a:schemeClr val="tx1"/>
                          </a:solidFill>
                          <a:latin typeface="Calibri" panose="020F0502020204030204" pitchFamily="34" charset="0"/>
                          <a:cs typeface="Calibri" panose="020F0502020204030204" pitchFamily="34" charset="0"/>
                        </a:rPr>
                        <a:t>8. </a:t>
                      </a:r>
                      <a:r>
                        <a:rPr lang="en-US" sz="1600" b="0" i="0" u="none" strike="noStrike" kern="1200" dirty="0">
                          <a:solidFill>
                            <a:schemeClr val="tx1"/>
                          </a:solidFill>
                          <a:effectLst/>
                          <a:latin typeface="Calibri" panose="020F0502020204030204" pitchFamily="34" charset="0"/>
                          <a:ea typeface="+mn-ea"/>
                          <a:cs typeface="Calibri" panose="020F0502020204030204" pitchFamily="34" charset="0"/>
                        </a:rPr>
                        <a:t>Regional energy budgets, forcing, and response</a:t>
                      </a:r>
                      <a:endParaRPr lang="en-US" sz="1600" b="0" dirty="0">
                        <a:solidFill>
                          <a:schemeClr val="tx1"/>
                        </a:solidFill>
                        <a:latin typeface="Calibri" panose="020F0502020204030204" pitchFamily="34" charset="0"/>
                        <a:cs typeface="Calibri" panose="020F0502020204030204" pitchFamily="34" charset="0"/>
                      </a:endParaRPr>
                    </a:p>
                  </a:txBody>
                  <a:tcPr anchor="ctr"/>
                </a:tc>
                <a:tc>
                  <a:txBody>
                    <a:bodyPr/>
                    <a:lstStyle/>
                    <a:p>
                      <a:pPr algn="ctr"/>
                      <a:r>
                        <a:rPr lang="en-US" sz="1600" b="0" dirty="0">
                          <a:solidFill>
                            <a:schemeClr val="tx1"/>
                          </a:solidFill>
                          <a:latin typeface="Calibri" panose="020F0502020204030204" pitchFamily="34" charset="0"/>
                          <a:cs typeface="Calibri" panose="020F0502020204030204" pitchFamily="34" charset="0"/>
                        </a:rPr>
                        <a:t>What sampling resolutions are required to support next-gen ESMs and applied science? </a:t>
                      </a:r>
                    </a:p>
                  </a:txBody>
                  <a:tcPr anchor="ctr"/>
                </a:tc>
                <a:extLst>
                  <a:ext uri="{0D108BD9-81ED-4DB2-BD59-A6C34878D82A}">
                    <a16:rowId xmlns:a16="http://schemas.microsoft.com/office/drawing/2014/main" val="3202743295"/>
                  </a:ext>
                </a:extLst>
              </a:tr>
            </a:tbl>
          </a:graphicData>
        </a:graphic>
      </p:graphicFrame>
    </p:spTree>
    <p:extLst>
      <p:ext uri="{BB962C8B-B14F-4D97-AF65-F5344CB8AC3E}">
        <p14:creationId xmlns:p14="http://schemas.microsoft.com/office/powerpoint/2010/main" val="587168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6FBA6E-3118-18A9-4C21-B6D09C26971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B8552187-7267-CCF1-CA8B-A3DAB044377F}"/>
              </a:ext>
            </a:extLst>
          </p:cNvPr>
          <p:cNvSpPr>
            <a:spLocks noGrp="1"/>
          </p:cNvSpPr>
          <p:nvPr>
            <p:ph type="body" sz="quarter" idx="12"/>
          </p:nvPr>
        </p:nvSpPr>
        <p:spPr/>
        <p:txBody>
          <a:bodyPr/>
          <a:lstStyle/>
          <a:p>
            <a:endParaRPr lang="en-US" dirty="0"/>
          </a:p>
        </p:txBody>
      </p:sp>
      <p:sp>
        <p:nvSpPr>
          <p:cNvPr id="3" name="Text Placeholder 2">
            <a:extLst>
              <a:ext uri="{FF2B5EF4-FFF2-40B4-BE49-F238E27FC236}">
                <a16:creationId xmlns:a16="http://schemas.microsoft.com/office/drawing/2014/main" id="{47A61A19-7793-C5F4-140B-0AB90C5E33A6}"/>
              </a:ext>
            </a:extLst>
          </p:cNvPr>
          <p:cNvSpPr>
            <a:spLocks noGrp="1"/>
          </p:cNvSpPr>
          <p:nvPr>
            <p:ph type="body" sz="quarter" idx="27"/>
          </p:nvPr>
        </p:nvSpPr>
        <p:spPr/>
        <p:txBody>
          <a:bodyPr/>
          <a:lstStyle/>
          <a:p>
            <a:endParaRPr lang="en-US"/>
          </a:p>
        </p:txBody>
      </p:sp>
      <p:pic>
        <p:nvPicPr>
          <p:cNvPr id="6" name="RF3.mp4">
            <a:hlinkClick r:id="" action="ppaction://media"/>
            <a:extLst>
              <a:ext uri="{FF2B5EF4-FFF2-40B4-BE49-F238E27FC236}">
                <a16:creationId xmlns:a16="http://schemas.microsoft.com/office/drawing/2014/main" id="{F65E66C9-D80C-215A-DDB9-C0185661660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5257" y="0"/>
            <a:ext cx="12277257" cy="6857999"/>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FC4D7946-FCAF-9ABC-2F5C-2D213424A508}"/>
                  </a:ext>
                </a:extLst>
              </p:cNvPr>
              <p:cNvSpPr txBox="1"/>
              <p:nvPr/>
            </p:nvSpPr>
            <p:spPr>
              <a:xfrm>
                <a:off x="437431" y="1816209"/>
                <a:ext cx="11231880" cy="2290179"/>
              </a:xfrm>
              <a:prstGeom prst="rect">
                <a:avLst/>
              </a:prstGeom>
              <a:solidFill>
                <a:schemeClr val="bg1">
                  <a:alpha val="40000"/>
                </a:schemeClr>
              </a:solidFill>
            </p:spPr>
            <p:txBody>
              <a:bodyPr wrap="square" rtlCol="0">
                <a:spAutoFit/>
              </a:bodyPr>
              <a:lstStyle/>
              <a:p>
                <a:r>
                  <a:rPr lang="en-US" sz="3200" b="1" dirty="0"/>
                  <a:t>Earth’s Radiation Budget governs the planetary temperature</a:t>
                </a:r>
              </a:p>
              <a:p>
                <a:pPr/>
                <a14:m>
                  <m:oMathPara xmlns:m="http://schemas.openxmlformats.org/officeDocument/2006/math">
                    <m:oMathParaPr>
                      <m:jc m:val="centerGroup"/>
                    </m:oMathParaPr>
                    <m:oMath xmlns:m="http://schemas.openxmlformats.org/officeDocument/2006/math">
                      <m:r>
                        <a:rPr lang="en-US" sz="3200" b="1" i="1" smtClean="0">
                          <a:latin typeface="Cambria Math" panose="02040503050406030204" pitchFamily="18" charset="0"/>
                        </a:rPr>
                        <m:t>𝑻𝑺</m:t>
                      </m:r>
                      <m:r>
                        <a:rPr lang="en-US" sz="3200" b="1" i="1" smtClean="0">
                          <a:latin typeface="Cambria Math" panose="02040503050406030204" pitchFamily="18" charset="0"/>
                        </a:rPr>
                        <m:t>_</m:t>
                      </m:r>
                      <m:r>
                        <a:rPr lang="en-US" sz="3200" b="1" i="1" smtClean="0">
                          <a:latin typeface="Cambria Math" panose="02040503050406030204" pitchFamily="18" charset="0"/>
                        </a:rPr>
                        <m:t>𝒆𝒒</m:t>
                      </m:r>
                      <m:r>
                        <a:rPr lang="en-US" sz="3200" b="1" i="1" smtClean="0">
                          <a:latin typeface="Cambria Math" panose="02040503050406030204" pitchFamily="18" charset="0"/>
                        </a:rPr>
                        <m:t>=</m:t>
                      </m:r>
                      <m:sSup>
                        <m:sSupPr>
                          <m:ctrlPr>
                            <a:rPr lang="en-US" sz="3200" b="1" i="1" smtClean="0">
                              <a:latin typeface="Cambria Math" panose="02040503050406030204" pitchFamily="18" charset="0"/>
                            </a:rPr>
                          </m:ctrlPr>
                        </m:sSupPr>
                        <m:e>
                          <m:d>
                            <m:dPr>
                              <m:begChr m:val="["/>
                              <m:endChr m:val="]"/>
                              <m:ctrlPr>
                                <a:rPr lang="en-US" sz="3200" b="1" i="1" smtClean="0">
                                  <a:latin typeface="Cambria Math" panose="02040503050406030204" pitchFamily="18" charset="0"/>
                                </a:rPr>
                              </m:ctrlPr>
                            </m:dPr>
                            <m:e>
                              <m:f>
                                <m:fPr>
                                  <m:ctrlPr>
                                    <a:rPr lang="en-US" sz="3200" b="1" i="1" smtClean="0">
                                      <a:latin typeface="Cambria Math" panose="02040503050406030204" pitchFamily="18" charset="0"/>
                                    </a:rPr>
                                  </m:ctrlPr>
                                </m:fPr>
                                <m:num>
                                  <m:sSub>
                                    <m:sSubPr>
                                      <m:ctrlPr>
                                        <a:rPr lang="en-US" sz="3200" b="1" i="1" smtClean="0">
                                          <a:latin typeface="Cambria Math" panose="02040503050406030204" pitchFamily="18" charset="0"/>
                                        </a:rPr>
                                      </m:ctrlPr>
                                    </m:sSubPr>
                                    <m:e>
                                      <m:r>
                                        <a:rPr lang="en-US" sz="3200" b="1" i="1" smtClean="0">
                                          <a:latin typeface="Cambria Math" panose="02040503050406030204" pitchFamily="18" charset="0"/>
                                        </a:rPr>
                                        <m:t>𝑺</m:t>
                                      </m:r>
                                    </m:e>
                                    <m:sub>
                                      <m:r>
                                        <a:rPr lang="en-US" sz="3200" b="1" i="1" smtClean="0">
                                          <a:latin typeface="Cambria Math" panose="02040503050406030204" pitchFamily="18" charset="0"/>
                                        </a:rPr>
                                        <m:t>𝟎</m:t>
                                      </m:r>
                                    </m:sub>
                                  </m:sSub>
                                  <m:d>
                                    <m:dPr>
                                      <m:ctrlPr>
                                        <a:rPr lang="en-US" sz="3200" b="1" i="1" smtClean="0">
                                          <a:latin typeface="Cambria Math" panose="02040503050406030204" pitchFamily="18" charset="0"/>
                                        </a:rPr>
                                      </m:ctrlPr>
                                    </m:dPr>
                                    <m:e>
                                      <m:r>
                                        <a:rPr lang="en-US" sz="3200" b="1" i="1" smtClean="0">
                                          <a:latin typeface="Cambria Math" panose="02040503050406030204" pitchFamily="18" charset="0"/>
                                        </a:rPr>
                                        <m:t>𝟏</m:t>
                                      </m:r>
                                      <m:r>
                                        <a:rPr lang="en-US" sz="3200" b="1" i="1" smtClean="0">
                                          <a:latin typeface="Cambria Math" panose="02040503050406030204" pitchFamily="18" charset="0"/>
                                        </a:rPr>
                                        <m:t>−</m:t>
                                      </m:r>
                                      <m:r>
                                        <a:rPr lang="en-US" sz="3200" b="1" i="1" smtClean="0">
                                          <a:latin typeface="Cambria Math" panose="02040503050406030204" pitchFamily="18" charset="0"/>
                                          <a:ea typeface="Cambria Math" panose="02040503050406030204" pitchFamily="18" charset="0"/>
                                        </a:rPr>
                                        <m:t>𝜶</m:t>
                                      </m:r>
                                    </m:e>
                                  </m:d>
                                </m:num>
                                <m:den>
                                  <m:r>
                                    <a:rPr lang="en-US" sz="3200" b="1" i="1" smtClean="0">
                                      <a:latin typeface="Cambria Math" panose="02040503050406030204" pitchFamily="18" charset="0"/>
                                    </a:rPr>
                                    <m:t>𝟒</m:t>
                                  </m:r>
                                  <m:r>
                                    <a:rPr lang="en-US" sz="3200" b="1" i="1" smtClean="0">
                                      <a:latin typeface="Cambria Math" panose="02040503050406030204" pitchFamily="18" charset="0"/>
                                      <a:ea typeface="Cambria Math" panose="02040503050406030204" pitchFamily="18" charset="0"/>
                                    </a:rPr>
                                    <m:t>𝝈</m:t>
                                  </m:r>
                                </m:den>
                              </m:f>
                            </m:e>
                          </m:d>
                        </m:e>
                        <m:sup>
                          <m:r>
                            <a:rPr lang="en-US" sz="3200" b="1" i="1" smtClean="0">
                              <a:latin typeface="Cambria Math" panose="02040503050406030204" pitchFamily="18" charset="0"/>
                            </a:rPr>
                            <m:t>𝟏</m:t>
                          </m:r>
                          <m:r>
                            <a:rPr lang="en-US" sz="3200" b="1" i="1" smtClean="0">
                              <a:latin typeface="Cambria Math" panose="02040503050406030204" pitchFamily="18" charset="0"/>
                            </a:rPr>
                            <m:t>/</m:t>
                          </m:r>
                          <m:r>
                            <a:rPr lang="en-US" sz="3200" b="1" i="1" smtClean="0">
                              <a:latin typeface="Cambria Math" panose="02040503050406030204" pitchFamily="18" charset="0"/>
                            </a:rPr>
                            <m:t>𝟒</m:t>
                          </m:r>
                        </m:sup>
                      </m:sSup>
                    </m:oMath>
                  </m:oMathPara>
                </a14:m>
                <a:endParaRPr lang="en-US" sz="3200" b="1" dirty="0"/>
              </a:p>
            </p:txBody>
          </p:sp>
        </mc:Choice>
        <mc:Fallback xmlns="">
          <p:sp>
            <p:nvSpPr>
              <p:cNvPr id="7" name="TextBox 6">
                <a:extLst>
                  <a:ext uri="{FF2B5EF4-FFF2-40B4-BE49-F238E27FC236}">
                    <a16:creationId xmlns:a16="http://schemas.microsoft.com/office/drawing/2014/main" id="{FC4D7946-FCAF-9ABC-2F5C-2D213424A508}"/>
                  </a:ext>
                </a:extLst>
              </p:cNvPr>
              <p:cNvSpPr txBox="1">
                <a:spLocks noRot="1" noChangeAspect="1" noMove="1" noResize="1" noEditPoints="1" noAdjustHandles="1" noChangeArrowheads="1" noChangeShapeType="1" noTextEdit="1"/>
              </p:cNvSpPr>
              <p:nvPr/>
            </p:nvSpPr>
            <p:spPr>
              <a:xfrm>
                <a:off x="437431" y="1816209"/>
                <a:ext cx="11231880" cy="2290179"/>
              </a:xfrm>
              <a:prstGeom prst="rect">
                <a:avLst/>
              </a:prstGeom>
              <a:blipFill>
                <a:blip r:embed="rId6"/>
                <a:stretch>
                  <a:fillRect l="-1356" t="-3867"/>
                </a:stretch>
              </a:blipFill>
            </p:spPr>
            <p:txBody>
              <a:bodyPr/>
              <a:lstStyle/>
              <a:p>
                <a:r>
                  <a:rPr lang="en-US">
                    <a:noFill/>
                  </a:rPr>
                  <a:t> </a:t>
                </a:r>
              </a:p>
            </p:txBody>
          </p:sp>
        </mc:Fallback>
      </mc:AlternateContent>
    </p:spTree>
    <p:extLst>
      <p:ext uri="{BB962C8B-B14F-4D97-AF65-F5344CB8AC3E}">
        <p14:creationId xmlns:p14="http://schemas.microsoft.com/office/powerpoint/2010/main" val="613619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6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vol="80000">
                <p:cTn id="16" fill="hold" display="0">
                  <p:stCondLst>
                    <p:cond delay="indefinite"/>
                  </p:stCondLst>
                </p:cTn>
                <p:tgtEl>
                  <p:spTgt spid="6"/>
                </p:tgtEl>
              </p:cMediaNode>
            </p:video>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DE47B62-8CE8-D4D0-3BC6-4009D5C579A8}"/>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9C869AA2-EC9E-975C-0CCD-A65ADC0617C6}"/>
              </a:ext>
            </a:extLst>
          </p:cNvPr>
          <p:cNvSpPr>
            <a:spLocks noGrp="1"/>
          </p:cNvSpPr>
          <p:nvPr>
            <p:ph type="body" sz="quarter" idx="27"/>
          </p:nvPr>
        </p:nvSpPr>
        <p:spPr/>
        <p:txBody>
          <a:bodyPr/>
          <a:lstStyle/>
          <a:p>
            <a:r>
              <a:rPr lang="en-US" sz="2800" b="1" dirty="0"/>
              <a:t>Additional information content for process understanding and ESM evaluation</a:t>
            </a:r>
            <a:endParaRPr lang="en-US" dirty="0">
              <a:solidFill>
                <a:srgbClr val="0070C0"/>
              </a:solidFill>
            </a:endParaRPr>
          </a:p>
        </p:txBody>
      </p:sp>
      <p:sp>
        <p:nvSpPr>
          <p:cNvPr id="4" name="Content Placeholder 3">
            <a:extLst>
              <a:ext uri="{FF2B5EF4-FFF2-40B4-BE49-F238E27FC236}">
                <a16:creationId xmlns:a16="http://schemas.microsoft.com/office/drawing/2014/main" id="{0F509FE8-2938-AD9E-01A7-39C99D282A78}"/>
              </a:ext>
            </a:extLst>
          </p:cNvPr>
          <p:cNvSpPr>
            <a:spLocks noGrp="1"/>
          </p:cNvSpPr>
          <p:nvPr>
            <p:ph idx="1"/>
          </p:nvPr>
        </p:nvSpPr>
        <p:spPr>
          <a:xfrm>
            <a:off x="838200" y="1460500"/>
            <a:ext cx="8763000" cy="5092700"/>
          </a:xfrm>
        </p:spPr>
        <p:txBody>
          <a:bodyPr>
            <a:normAutofit/>
          </a:bodyPr>
          <a:lstStyle/>
          <a:p>
            <a:pPr lvl="0">
              <a:spcBef>
                <a:spcPts val="0"/>
              </a:spcBef>
              <a:buClr>
                <a:schemeClr val="dk1"/>
              </a:buClr>
              <a:buSzPct val="100000"/>
            </a:pPr>
            <a:r>
              <a:rPr lang="en-US" sz="2200" b="1" dirty="0"/>
              <a:t>Spectral ERB </a:t>
            </a:r>
            <a:r>
              <a:rPr lang="en-US" sz="2200" dirty="0"/>
              <a:t>observations of the “unknown” are shown to carry valuable information for </a:t>
            </a:r>
            <a:r>
              <a:rPr lang="en-US" sz="2200" b="1" dirty="0"/>
              <a:t>process </a:t>
            </a:r>
            <a:r>
              <a:rPr lang="en-US" sz="2200" dirty="0"/>
              <a:t>fingerprinting and to improve </a:t>
            </a:r>
            <a:r>
              <a:rPr lang="en-US" sz="2200" b="1" dirty="0"/>
              <a:t>model</a:t>
            </a:r>
            <a:r>
              <a:rPr lang="en-US" sz="2200" dirty="0"/>
              <a:t> assumptions.</a:t>
            </a:r>
          </a:p>
          <a:p>
            <a:pPr marL="0" lvl="0" indent="0">
              <a:buClr>
                <a:schemeClr val="dk1"/>
              </a:buClr>
              <a:buSzPct val="100000"/>
              <a:buNone/>
            </a:pPr>
            <a:endParaRPr lang="en-US" sz="2200" dirty="0"/>
          </a:p>
          <a:p>
            <a:pPr lvl="0" indent="-210185">
              <a:buClr>
                <a:schemeClr val="dk1"/>
              </a:buClr>
              <a:buSzPts val="2300"/>
            </a:pPr>
            <a:r>
              <a:rPr lang="en-US" sz="2200" dirty="0"/>
              <a:t>They may serve to complement broadband irradiance and support a spectral-to-broadband </a:t>
            </a:r>
            <a:r>
              <a:rPr lang="en-US" sz="2200" b="1" dirty="0"/>
              <a:t>closure test</a:t>
            </a:r>
            <a:r>
              <a:rPr lang="en-US" sz="2200" dirty="0"/>
              <a:t>.</a:t>
            </a:r>
          </a:p>
          <a:p>
            <a:pPr marL="18415" lvl="0" indent="0">
              <a:buClr>
                <a:schemeClr val="dk1"/>
              </a:buClr>
              <a:buSzPts val="2300"/>
              <a:buNone/>
            </a:pPr>
            <a:endParaRPr lang="en-US" sz="2200" dirty="0"/>
          </a:p>
          <a:p>
            <a:pPr indent="-210185">
              <a:buClr>
                <a:schemeClr val="dk1"/>
              </a:buClr>
              <a:buSzPts val="2300"/>
            </a:pPr>
            <a:r>
              <a:rPr lang="en-US" sz="2200" dirty="0"/>
              <a:t>Spectra also contain info on </a:t>
            </a:r>
            <a:r>
              <a:rPr lang="en-US" sz="2200" b="1" dirty="0"/>
              <a:t>scene context </a:t>
            </a:r>
            <a:r>
              <a:rPr lang="en-US" sz="2200" dirty="0"/>
              <a:t>and might allow some freedom from collocated multi-spectral imaging – potentially a key step towards a </a:t>
            </a:r>
            <a:r>
              <a:rPr lang="en-US" sz="2200" b="1" dirty="0"/>
              <a:t>multi-free-flyer ERB system</a:t>
            </a:r>
            <a:r>
              <a:rPr lang="en-US" sz="2200" dirty="0"/>
              <a:t>.</a:t>
            </a:r>
          </a:p>
          <a:p>
            <a:pPr lvl="0" indent="-64135">
              <a:buClr>
                <a:schemeClr val="dk1"/>
              </a:buClr>
              <a:buSzPct val="100000"/>
              <a:buNone/>
            </a:pPr>
            <a:endParaRPr lang="en-US" dirty="0"/>
          </a:p>
          <a:p>
            <a:pPr lvl="0">
              <a:buClr>
                <a:schemeClr val="dk1"/>
              </a:buClr>
              <a:buSzPct val="100000"/>
              <a:buFont typeface="Wingdings" pitchFamily="2" charset="2"/>
              <a:buChar char="Ø"/>
            </a:pPr>
            <a:r>
              <a:rPr lang="en-US" dirty="0"/>
              <a:t>If tech. capabilities allow, why not sense ERB spectrally (continuous)? </a:t>
            </a:r>
          </a:p>
          <a:p>
            <a:endParaRPr lang="en-US" dirty="0"/>
          </a:p>
        </p:txBody>
      </p:sp>
      <p:pic>
        <p:nvPicPr>
          <p:cNvPr id="9218" name="Picture 2" descr="PREFIRE – Polar Radiant Energy in the Far InfraRed Experiment – UW–Madison">
            <a:extLst>
              <a:ext uri="{FF2B5EF4-FFF2-40B4-BE49-F238E27FC236}">
                <a16:creationId xmlns:a16="http://schemas.microsoft.com/office/drawing/2014/main" id="{9BC2C9F3-586E-6F5C-4099-0AAFACBEFC7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241280" y="1612711"/>
            <a:ext cx="1225550" cy="106790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graph with blue and red lines&#10;&#10;Description automatically generated">
            <a:extLst>
              <a:ext uri="{FF2B5EF4-FFF2-40B4-BE49-F238E27FC236}">
                <a16:creationId xmlns:a16="http://schemas.microsoft.com/office/drawing/2014/main" id="{5A04F906-F7BB-9866-1B1B-58627D252A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04127" y="2983242"/>
            <a:ext cx="2302891" cy="1727624"/>
          </a:xfrm>
          <a:prstGeom prst="rect">
            <a:avLst/>
          </a:prstGeom>
        </p:spPr>
      </p:pic>
    </p:spTree>
    <p:extLst>
      <p:ext uri="{BB962C8B-B14F-4D97-AF65-F5344CB8AC3E}">
        <p14:creationId xmlns:p14="http://schemas.microsoft.com/office/powerpoint/2010/main" val="31447145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8D382E-364A-9C44-11CD-191D910BBE8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1A41C58-C860-691F-4D32-02B165522402}"/>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2573316D-DDAF-56B3-3901-11ED4EEFE0B3}"/>
              </a:ext>
            </a:extLst>
          </p:cNvPr>
          <p:cNvSpPr>
            <a:spLocks noGrp="1"/>
          </p:cNvSpPr>
          <p:nvPr>
            <p:ph type="body" sz="quarter" idx="27"/>
          </p:nvPr>
        </p:nvSpPr>
        <p:spPr/>
        <p:txBody>
          <a:bodyPr/>
          <a:lstStyle/>
          <a:p>
            <a:r>
              <a:rPr lang="en-US" sz="2800" b="1" dirty="0"/>
              <a:t>Additional information content for process understanding and ESM evaluation:</a:t>
            </a:r>
          </a:p>
        </p:txBody>
      </p:sp>
      <p:sp>
        <p:nvSpPr>
          <p:cNvPr id="4" name="Content Placeholder 3">
            <a:extLst>
              <a:ext uri="{FF2B5EF4-FFF2-40B4-BE49-F238E27FC236}">
                <a16:creationId xmlns:a16="http://schemas.microsoft.com/office/drawing/2014/main" id="{71DE0583-BB35-7179-9D83-EAA256B6B2AE}"/>
              </a:ext>
            </a:extLst>
          </p:cNvPr>
          <p:cNvSpPr>
            <a:spLocks noGrp="1"/>
          </p:cNvSpPr>
          <p:nvPr>
            <p:ph idx="1"/>
          </p:nvPr>
        </p:nvSpPr>
        <p:spPr>
          <a:xfrm>
            <a:off x="838201" y="1793093"/>
            <a:ext cx="7911662" cy="4351338"/>
          </a:xfrm>
        </p:spPr>
        <p:txBody>
          <a:bodyPr>
            <a:normAutofit/>
          </a:bodyPr>
          <a:lstStyle/>
          <a:p>
            <a:pPr lvl="0" indent="-180340">
              <a:spcBef>
                <a:spcPts val="0"/>
              </a:spcBef>
              <a:buClr>
                <a:schemeClr val="dk1"/>
              </a:buClr>
              <a:buSzPct val="100000"/>
            </a:pPr>
            <a:r>
              <a:rPr lang="en-US" sz="2200" b="1" dirty="0"/>
              <a:t>Synergistic </a:t>
            </a:r>
            <a:r>
              <a:rPr lang="en-US" sz="2200" dirty="0"/>
              <a:t>radiation, passive &amp; active cloud and composition sensing (atm + sur) </a:t>
            </a:r>
          </a:p>
          <a:p>
            <a:pPr marL="822960" lvl="1" indent="-342900">
              <a:buClr>
                <a:schemeClr val="dk1"/>
              </a:buClr>
              <a:buSzPct val="100000"/>
              <a:buFont typeface="Wingdings" pitchFamily="2" charset="2"/>
              <a:buChar char="§"/>
            </a:pPr>
            <a:r>
              <a:rPr lang="en-US" dirty="0"/>
              <a:t>Akin legacy of A-train, EarthCare, AOS (Falcon)</a:t>
            </a:r>
          </a:p>
          <a:p>
            <a:pPr marL="822960" lvl="1" indent="-342900">
              <a:buClr>
                <a:schemeClr val="dk1"/>
              </a:buClr>
              <a:buSzPct val="100000"/>
              <a:buFont typeface="Wingdings" pitchFamily="2" charset="2"/>
              <a:buChar char="§"/>
            </a:pPr>
            <a:r>
              <a:rPr lang="en-US" dirty="0"/>
              <a:t>Satellite, airborne + in-situ</a:t>
            </a:r>
          </a:p>
          <a:p>
            <a:pPr marL="822960" lvl="1" indent="-342900">
              <a:buClr>
                <a:schemeClr val="dk1"/>
              </a:buClr>
              <a:buSzPct val="100000"/>
              <a:buFont typeface="Wingdings" pitchFamily="2" charset="2"/>
              <a:buChar char="§"/>
            </a:pPr>
            <a:r>
              <a:rPr lang="en-US" dirty="0"/>
              <a:t>Models put the pieces together!</a:t>
            </a:r>
          </a:p>
          <a:p>
            <a:pPr marL="822960" lvl="1" indent="-342900">
              <a:buClr>
                <a:schemeClr val="dk1"/>
              </a:buClr>
              <a:buSzPct val="100000"/>
              <a:buFont typeface="Wingdings" pitchFamily="2" charset="2"/>
              <a:buChar char="§"/>
            </a:pPr>
            <a:endParaRPr lang="en-US" dirty="0"/>
          </a:p>
          <a:p>
            <a:pPr indent="-50800">
              <a:buClr>
                <a:schemeClr val="dk1"/>
              </a:buClr>
              <a:buSzPct val="116667"/>
              <a:buNone/>
            </a:pPr>
            <a:r>
              <a:rPr lang="en-US" sz="2200" u="sng" dirty="0"/>
              <a:t>Context:</a:t>
            </a:r>
            <a:endParaRPr lang="en-US" sz="2200" dirty="0"/>
          </a:p>
          <a:p>
            <a:pPr>
              <a:buClr>
                <a:schemeClr val="dk1"/>
              </a:buClr>
              <a:buSzPct val="116667"/>
            </a:pPr>
            <a:r>
              <a:rPr lang="en-US" sz="2200" dirty="0"/>
              <a:t>Discern cloud property change impacts on radiation</a:t>
            </a:r>
          </a:p>
          <a:p>
            <a:pPr>
              <a:buClr>
                <a:schemeClr val="dk1"/>
              </a:buClr>
              <a:buSzPct val="116667"/>
            </a:pPr>
            <a:r>
              <a:rPr lang="en-US" sz="2200" dirty="0"/>
              <a:t>Tighten knowledge on cloud feedback &amp; other processes</a:t>
            </a:r>
          </a:p>
          <a:p>
            <a:pPr>
              <a:buClr>
                <a:schemeClr val="dk1"/>
              </a:buClr>
              <a:buSzPct val="116667"/>
            </a:pPr>
            <a:r>
              <a:rPr lang="en-US" sz="2200" dirty="0"/>
              <a:t>Conduct radiative closure experiments (broadband &amp; spectral)   </a:t>
            </a:r>
            <a:r>
              <a:rPr lang="en-US" sz="2000" dirty="0"/>
              <a:t>(to verify our understanding of cloud and aerosol radiative effects)</a:t>
            </a:r>
            <a:endParaRPr lang="en-US" sz="2600" dirty="0"/>
          </a:p>
        </p:txBody>
      </p:sp>
      <p:pic>
        <p:nvPicPr>
          <p:cNvPr id="12290" name="Picture 2" descr="A-train Satellite Constellation - NASA Science">
            <a:extLst>
              <a:ext uri="{FF2B5EF4-FFF2-40B4-BE49-F238E27FC236}">
                <a16:creationId xmlns:a16="http://schemas.microsoft.com/office/drawing/2014/main" id="{DFCCFCC9-9E39-01D0-D351-1F340F2A7B7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a:fillRect/>
          </a:stretch>
        </p:blipFill>
        <p:spPr bwMode="auto">
          <a:xfrm>
            <a:off x="8218326" y="1757468"/>
            <a:ext cx="3067878" cy="94262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Falcon 9 launches ESA's EarthCARE mission - SpaceNews">
            <a:extLst>
              <a:ext uri="{FF2B5EF4-FFF2-40B4-BE49-F238E27FC236}">
                <a16:creationId xmlns:a16="http://schemas.microsoft.com/office/drawing/2014/main" id="{BB8A9328-12A2-501C-48D0-946A43F74313}"/>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a:fillRect/>
          </a:stretch>
        </p:blipFill>
        <p:spPr bwMode="auto">
          <a:xfrm>
            <a:off x="8218326" y="3296702"/>
            <a:ext cx="1895607" cy="13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6259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7000BF4-D755-5805-CF01-D1F4B81CEDC6}"/>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AD50910D-F528-CDD9-9F98-5EEF97026521}"/>
              </a:ext>
            </a:extLst>
          </p:cNvPr>
          <p:cNvSpPr>
            <a:spLocks noGrp="1"/>
          </p:cNvSpPr>
          <p:nvPr>
            <p:ph type="body" sz="quarter" idx="27"/>
          </p:nvPr>
        </p:nvSpPr>
        <p:spPr/>
        <p:txBody>
          <a:bodyPr/>
          <a:lstStyle/>
          <a:p>
            <a:r>
              <a:rPr lang="en-US" sz="2800" b="1" dirty="0"/>
              <a:t>High level summary of observation needs</a:t>
            </a:r>
          </a:p>
          <a:p>
            <a:endParaRPr lang="en-US" dirty="0"/>
          </a:p>
        </p:txBody>
      </p:sp>
      <p:sp>
        <p:nvSpPr>
          <p:cNvPr id="4" name="Content Placeholder 3">
            <a:extLst>
              <a:ext uri="{FF2B5EF4-FFF2-40B4-BE49-F238E27FC236}">
                <a16:creationId xmlns:a16="http://schemas.microsoft.com/office/drawing/2014/main" id="{19019AB6-D5DC-1B69-C5D7-11144ABB50E4}"/>
              </a:ext>
            </a:extLst>
          </p:cNvPr>
          <p:cNvSpPr>
            <a:spLocks noGrp="1"/>
          </p:cNvSpPr>
          <p:nvPr>
            <p:ph idx="1"/>
          </p:nvPr>
        </p:nvSpPr>
        <p:spPr>
          <a:xfrm>
            <a:off x="755039" y="1567541"/>
            <a:ext cx="10837871" cy="5643489"/>
          </a:xfrm>
        </p:spPr>
        <p:txBody>
          <a:bodyPr>
            <a:normAutofit/>
          </a:bodyPr>
          <a:lstStyle/>
          <a:p>
            <a:pPr marL="393700" indent="-342900">
              <a:lnSpc>
                <a:spcPct val="120000"/>
              </a:lnSpc>
              <a:spcBef>
                <a:spcPts val="0"/>
              </a:spcBef>
              <a:buClr>
                <a:schemeClr val="dk1"/>
              </a:buClr>
              <a:buSzPts val="2000"/>
            </a:pPr>
            <a:r>
              <a:rPr lang="en-US" sz="2000" dirty="0"/>
              <a:t>EEI – the advent of SI-traceable radiometry &amp; independent EEI monitoring </a:t>
            </a:r>
          </a:p>
          <a:p>
            <a:pPr marL="393700" indent="-342900">
              <a:lnSpc>
                <a:spcPct val="120000"/>
              </a:lnSpc>
              <a:spcBef>
                <a:spcPts val="0"/>
              </a:spcBef>
              <a:buClr>
                <a:schemeClr val="dk1"/>
              </a:buClr>
              <a:buSzPts val="2000"/>
            </a:pPr>
            <a:r>
              <a:rPr lang="en-US" sz="2000" dirty="0"/>
              <a:t>Spectral ERB for process understanding, modeling and radiation closure</a:t>
            </a:r>
          </a:p>
          <a:p>
            <a:pPr marL="393700" indent="-342900">
              <a:lnSpc>
                <a:spcPct val="120000"/>
              </a:lnSpc>
              <a:spcBef>
                <a:spcPts val="0"/>
              </a:spcBef>
              <a:buClr>
                <a:schemeClr val="dk1"/>
              </a:buClr>
              <a:buSzPts val="2000"/>
            </a:pPr>
            <a:r>
              <a:rPr lang="en-US" sz="2000" dirty="0"/>
              <a:t>Enhanced spatiotemporal sampling – for applied and modeling sectors</a:t>
            </a:r>
          </a:p>
          <a:p>
            <a:pPr marL="393700" indent="-342900">
              <a:lnSpc>
                <a:spcPct val="120000"/>
              </a:lnSpc>
              <a:spcBef>
                <a:spcPts val="0"/>
              </a:spcBef>
              <a:buClr>
                <a:schemeClr val="dk1"/>
              </a:buClr>
              <a:buSzPts val="2000"/>
            </a:pPr>
            <a:r>
              <a:rPr lang="en-US" sz="2000" dirty="0"/>
              <a:t>Synergistic Earth observations for critical science questions (cross-theme)</a:t>
            </a:r>
          </a:p>
          <a:p>
            <a:pPr marL="393700" indent="-342900">
              <a:lnSpc>
                <a:spcPct val="120000"/>
              </a:lnSpc>
              <a:spcBef>
                <a:spcPts val="0"/>
              </a:spcBef>
              <a:buClr>
                <a:schemeClr val="dk1"/>
              </a:buClr>
              <a:buSzPts val="2000"/>
            </a:pPr>
            <a:r>
              <a:rPr lang="en-US" sz="2000" dirty="0"/>
              <a:t>Improved heat inventory which also links to EEI impacts (cross-sphere)</a:t>
            </a:r>
          </a:p>
          <a:p>
            <a:pPr marL="393700" indent="-342900">
              <a:lnSpc>
                <a:spcPct val="120000"/>
              </a:lnSpc>
              <a:spcBef>
                <a:spcPts val="0"/>
              </a:spcBef>
              <a:buClr>
                <a:schemeClr val="dk1"/>
              </a:buClr>
              <a:buSzPts val="2000"/>
            </a:pPr>
            <a:r>
              <a:rPr lang="en-US" sz="2000" dirty="0"/>
              <a:t>Expand “ground truth” in space and capability (e.g., BSRN, Argo)</a:t>
            </a:r>
          </a:p>
          <a:p>
            <a:pPr marL="393700" indent="-342900">
              <a:lnSpc>
                <a:spcPct val="120000"/>
              </a:lnSpc>
              <a:spcBef>
                <a:spcPts val="0"/>
              </a:spcBef>
              <a:buClr>
                <a:schemeClr val="dk1"/>
              </a:buClr>
              <a:buSzPts val="2000"/>
            </a:pPr>
            <a:r>
              <a:rPr lang="en-US" sz="2000" b="1" dirty="0">
                <a:solidFill>
                  <a:schemeClr val="tx1"/>
                </a:solidFill>
              </a:rPr>
              <a:t>Continuity and innovation do not contradict. </a:t>
            </a:r>
          </a:p>
          <a:p>
            <a:pPr marL="850900" lvl="1" indent="-342900">
              <a:lnSpc>
                <a:spcPct val="120000"/>
              </a:lnSpc>
              <a:spcBef>
                <a:spcPts val="0"/>
              </a:spcBef>
              <a:buClr>
                <a:schemeClr val="dk1"/>
              </a:buClr>
              <a:buSzPts val="2000"/>
            </a:pPr>
            <a:r>
              <a:rPr lang="en-US" sz="1800" dirty="0">
                <a:solidFill>
                  <a:schemeClr val="tx1"/>
                </a:solidFill>
              </a:rPr>
              <a:t>Careful transitions with sufficient overlap?</a:t>
            </a:r>
          </a:p>
          <a:p>
            <a:pPr marL="50800" indent="0">
              <a:lnSpc>
                <a:spcPct val="120000"/>
              </a:lnSpc>
              <a:buClr>
                <a:srgbClr val="0070C0"/>
              </a:buClr>
              <a:buSzPts val="2000"/>
              <a:buNone/>
            </a:pPr>
            <a:r>
              <a:rPr lang="en-US" sz="2000" b="1" dirty="0">
                <a:solidFill>
                  <a:srgbClr val="0070C0"/>
                </a:solidFill>
              </a:rPr>
              <a:t>Observing system architecture could consider: </a:t>
            </a:r>
          </a:p>
          <a:p>
            <a:pPr>
              <a:lnSpc>
                <a:spcPct val="120000"/>
              </a:lnSpc>
              <a:spcBef>
                <a:spcPts val="0"/>
              </a:spcBef>
              <a:buClr>
                <a:schemeClr val="dk1"/>
              </a:buClr>
              <a:buSzPts val="2800"/>
            </a:pPr>
            <a:r>
              <a:rPr lang="en-US" sz="2000" dirty="0"/>
              <a:t>If continuity and accuracy is priority: a gold standard ERB system</a:t>
            </a:r>
          </a:p>
          <a:p>
            <a:pPr>
              <a:lnSpc>
                <a:spcPct val="120000"/>
              </a:lnSpc>
              <a:spcBef>
                <a:spcPts val="0"/>
              </a:spcBef>
              <a:buClr>
                <a:schemeClr val="dk1"/>
              </a:buClr>
              <a:buSzPts val="2800"/>
            </a:pPr>
            <a:r>
              <a:rPr lang="en-US" sz="2000" dirty="0"/>
              <a:t>Process oriented studies may work with smaller and distributed systems</a:t>
            </a:r>
          </a:p>
          <a:p>
            <a:pPr marL="457200" lvl="1" indent="0">
              <a:lnSpc>
                <a:spcPct val="120000"/>
              </a:lnSpc>
              <a:spcBef>
                <a:spcPts val="0"/>
              </a:spcBef>
              <a:buClr>
                <a:schemeClr val="dk1"/>
              </a:buClr>
              <a:buSzPts val="2800"/>
              <a:buNone/>
            </a:pPr>
            <a:r>
              <a:rPr lang="en-US" sz="1800" dirty="0"/>
              <a:t>- And may be intermittent to focus on certain targets.</a:t>
            </a:r>
          </a:p>
          <a:p>
            <a:pPr lvl="0" indent="-177800">
              <a:lnSpc>
                <a:spcPct val="80000"/>
              </a:lnSpc>
              <a:buClr>
                <a:srgbClr val="0070C0"/>
              </a:buClr>
              <a:buSzPts val="2000"/>
            </a:pPr>
            <a:endParaRPr lang="en-US" dirty="0"/>
          </a:p>
          <a:p>
            <a:endParaRPr lang="en-US" dirty="0"/>
          </a:p>
        </p:txBody>
      </p:sp>
      <p:sp>
        <p:nvSpPr>
          <p:cNvPr id="5" name="TextBox 4">
            <a:extLst>
              <a:ext uri="{FF2B5EF4-FFF2-40B4-BE49-F238E27FC236}">
                <a16:creationId xmlns:a16="http://schemas.microsoft.com/office/drawing/2014/main" id="{245BAA51-A6EB-4A15-9AE1-98ADB7251DFA}"/>
              </a:ext>
            </a:extLst>
          </p:cNvPr>
          <p:cNvSpPr txBox="1"/>
          <p:nvPr/>
        </p:nvSpPr>
        <p:spPr>
          <a:xfrm>
            <a:off x="755039" y="858352"/>
            <a:ext cx="11472699" cy="430887"/>
          </a:xfrm>
          <a:prstGeom prst="rect">
            <a:avLst/>
          </a:prstGeom>
          <a:noFill/>
        </p:spPr>
        <p:txBody>
          <a:bodyPr wrap="square">
            <a:spAutoFit/>
          </a:bodyPr>
          <a:lstStyle/>
          <a:p>
            <a:pPr lvl="0">
              <a:buClr>
                <a:schemeClr val="dk1"/>
              </a:buClr>
              <a:buSzPts val="2800"/>
            </a:pPr>
            <a:r>
              <a:rPr lang="en-US" sz="2200" b="1" dirty="0">
                <a:solidFill>
                  <a:srgbClr val="7030A0"/>
                </a:solidFill>
                <a:latin typeface="Calibri" panose="020F0502020204030204" pitchFamily="34" charset="0"/>
                <a:cs typeface="Calibri" panose="020F0502020204030204" pitchFamily="34" charset="0"/>
              </a:rPr>
              <a:t>A balanced top-level integrative approach between process understanding &amp; continuity</a:t>
            </a:r>
          </a:p>
        </p:txBody>
      </p:sp>
    </p:spTree>
    <p:extLst>
      <p:ext uri="{BB962C8B-B14F-4D97-AF65-F5344CB8AC3E}">
        <p14:creationId xmlns:p14="http://schemas.microsoft.com/office/powerpoint/2010/main" val="26510898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EA09A72-81E0-3494-78D7-282E00FEF99F}"/>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F4FB354B-987B-DEDB-8265-97332CB3E2CC}"/>
              </a:ext>
            </a:extLst>
          </p:cNvPr>
          <p:cNvSpPr>
            <a:spLocks noGrp="1"/>
          </p:cNvSpPr>
          <p:nvPr>
            <p:ph type="body" sz="quarter" idx="27"/>
          </p:nvPr>
        </p:nvSpPr>
        <p:spPr/>
        <p:txBody>
          <a:bodyPr/>
          <a:lstStyle/>
          <a:p>
            <a:r>
              <a:rPr lang="en-US" sz="2800" b="1" dirty="0"/>
              <a:t>ERB &amp; EEI satellite observing system of the future</a:t>
            </a:r>
            <a:endParaRPr lang="en-US" dirty="0"/>
          </a:p>
        </p:txBody>
      </p:sp>
      <p:sp>
        <p:nvSpPr>
          <p:cNvPr id="4" name="Content Placeholder 3">
            <a:extLst>
              <a:ext uri="{FF2B5EF4-FFF2-40B4-BE49-F238E27FC236}">
                <a16:creationId xmlns:a16="http://schemas.microsoft.com/office/drawing/2014/main" id="{13DDF484-57FC-CBFE-51EB-D81CC263C2CC}"/>
              </a:ext>
            </a:extLst>
          </p:cNvPr>
          <p:cNvSpPr>
            <a:spLocks noGrp="1"/>
          </p:cNvSpPr>
          <p:nvPr>
            <p:ph idx="1"/>
          </p:nvPr>
        </p:nvSpPr>
        <p:spPr>
          <a:xfrm>
            <a:off x="838200" y="1261241"/>
            <a:ext cx="8363227" cy="5439104"/>
          </a:xfrm>
        </p:spPr>
        <p:txBody>
          <a:bodyPr>
            <a:normAutofit fontScale="92500" lnSpcReduction="10000"/>
          </a:bodyPr>
          <a:lstStyle/>
          <a:p>
            <a:pPr lvl="0" indent="-203200">
              <a:spcBef>
                <a:spcPts val="0"/>
              </a:spcBef>
              <a:buClr>
                <a:schemeClr val="dk1"/>
              </a:buClr>
              <a:buSzPts val="2400"/>
            </a:pPr>
            <a:r>
              <a:rPr lang="en-US" dirty="0"/>
              <a:t>Leverages and improves upon the Program of Record (POR).</a:t>
            </a:r>
          </a:p>
          <a:p>
            <a:pPr lvl="0" indent="0">
              <a:spcBef>
                <a:spcPts val="0"/>
              </a:spcBef>
              <a:buNone/>
            </a:pPr>
            <a:endParaRPr lang="en-US" dirty="0"/>
          </a:p>
          <a:p>
            <a:pPr lvl="0" indent="-203200">
              <a:buClr>
                <a:schemeClr val="dk1"/>
              </a:buClr>
              <a:buSzPts val="2400"/>
            </a:pPr>
            <a:r>
              <a:rPr lang="en-US" dirty="0"/>
              <a:t>Utilizes innovation to make measurements better, more cost-effective, more resilient, and provide more information content.</a:t>
            </a:r>
          </a:p>
          <a:p>
            <a:pPr lvl="0" indent="0">
              <a:buNone/>
            </a:pPr>
            <a:endParaRPr lang="en-US" dirty="0"/>
          </a:p>
          <a:p>
            <a:pPr lvl="0" indent="-203200">
              <a:buClr>
                <a:schemeClr val="dk1"/>
              </a:buClr>
              <a:buSzPts val="2400"/>
            </a:pPr>
            <a:r>
              <a:rPr lang="en-US" dirty="0"/>
              <a:t>Requires governance and oversight. </a:t>
            </a:r>
          </a:p>
          <a:p>
            <a:pPr lvl="0" indent="0">
              <a:buNone/>
            </a:pPr>
            <a:endParaRPr lang="en-US" dirty="0"/>
          </a:p>
          <a:p>
            <a:pPr lvl="0" indent="-203200">
              <a:buClr>
                <a:schemeClr val="dk1"/>
              </a:buClr>
              <a:buSzPts val="2400"/>
            </a:pPr>
            <a:r>
              <a:rPr lang="en-US" dirty="0"/>
              <a:t>Requires a strategy and architecture study.</a:t>
            </a:r>
          </a:p>
          <a:p>
            <a:pPr lvl="0" indent="0">
              <a:buNone/>
            </a:pPr>
            <a:endParaRPr lang="en-US" dirty="0"/>
          </a:p>
          <a:p>
            <a:pPr lvl="0" indent="-203200">
              <a:buClr>
                <a:schemeClr val="dk1"/>
              </a:buClr>
              <a:buSzPts val="2400"/>
            </a:pPr>
            <a:r>
              <a:rPr lang="en-US" b="1" dirty="0"/>
              <a:t>A strategy that aims to address a set of science questions and their requirements, e.g.,:</a:t>
            </a:r>
            <a:endParaRPr lang="en-US" dirty="0"/>
          </a:p>
          <a:p>
            <a:pPr lvl="0" indent="-50800">
              <a:buClr>
                <a:schemeClr val="dk1"/>
              </a:buClr>
              <a:buSzPts val="2800"/>
              <a:buNone/>
            </a:pPr>
            <a:endParaRPr lang="en-US" dirty="0"/>
          </a:p>
          <a:p>
            <a:pPr marL="0" lvl="0" indent="0" algn="ctr">
              <a:buClr>
                <a:srgbClr val="0070C0"/>
              </a:buClr>
              <a:buSzPts val="2800"/>
              <a:buNone/>
            </a:pPr>
            <a:r>
              <a:rPr lang="en-US" b="1" dirty="0">
                <a:solidFill>
                  <a:srgbClr val="0070C0"/>
                </a:solidFill>
              </a:rPr>
              <a:t>What is the magnitude of Earth’s energy flows, how much are they changing, why are they changing, and what are the implications?  </a:t>
            </a:r>
            <a:endParaRPr lang="en-US" dirty="0"/>
          </a:p>
          <a:p>
            <a:endParaRPr lang="en-US" dirty="0"/>
          </a:p>
        </p:txBody>
      </p:sp>
    </p:spTree>
    <p:extLst>
      <p:ext uri="{BB962C8B-B14F-4D97-AF65-F5344CB8AC3E}">
        <p14:creationId xmlns:p14="http://schemas.microsoft.com/office/powerpoint/2010/main" val="32868889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E6FB35-D5AC-3A88-1430-A1DF0CAD0417}"/>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D0180C0F-B252-1C48-17F8-D61E1E1AAAEA}"/>
              </a:ext>
            </a:extLst>
          </p:cNvPr>
          <p:cNvSpPr>
            <a:spLocks noGrp="1"/>
          </p:cNvSpPr>
          <p:nvPr>
            <p:ph type="body" sz="quarter" idx="27"/>
          </p:nvPr>
        </p:nvSpPr>
        <p:spPr>
          <a:xfrm>
            <a:off x="760895" y="441477"/>
            <a:ext cx="8966429" cy="239560"/>
          </a:xfrm>
        </p:spPr>
        <p:txBody>
          <a:bodyPr/>
          <a:lstStyle/>
          <a:p>
            <a:r>
              <a:rPr lang="en-US" sz="2800" b="1" dirty="0"/>
              <a:t>BOSS-E: A Better Observing System Strategy for ERB &amp; EEI</a:t>
            </a:r>
            <a:endParaRPr lang="en-US" dirty="0"/>
          </a:p>
        </p:txBody>
      </p:sp>
      <p:sp>
        <p:nvSpPr>
          <p:cNvPr id="4" name="Content Placeholder 3">
            <a:extLst>
              <a:ext uri="{FF2B5EF4-FFF2-40B4-BE49-F238E27FC236}">
                <a16:creationId xmlns:a16="http://schemas.microsoft.com/office/drawing/2014/main" id="{116FFFBB-C077-8304-E211-C85A05B2BA18}"/>
              </a:ext>
            </a:extLst>
          </p:cNvPr>
          <p:cNvSpPr>
            <a:spLocks noGrp="1"/>
          </p:cNvSpPr>
          <p:nvPr>
            <p:ph idx="1"/>
          </p:nvPr>
        </p:nvSpPr>
        <p:spPr>
          <a:xfrm>
            <a:off x="838200" y="1308538"/>
            <a:ext cx="10515600" cy="4868425"/>
          </a:xfrm>
        </p:spPr>
        <p:txBody>
          <a:bodyPr/>
          <a:lstStyle/>
          <a:p>
            <a:pPr marL="0" lvl="0" indent="0">
              <a:spcBef>
                <a:spcPts val="0"/>
              </a:spcBef>
              <a:buClr>
                <a:schemeClr val="dk1"/>
              </a:buClr>
              <a:buSzPts val="2800"/>
              <a:buNone/>
            </a:pPr>
            <a:r>
              <a:rPr lang="en-US" dirty="0"/>
              <a:t>… addresses challenges in Earth radiation and EEI research: </a:t>
            </a:r>
          </a:p>
          <a:p>
            <a:pPr marL="0" lvl="0" indent="0">
              <a:buClr>
                <a:schemeClr val="dk1"/>
              </a:buClr>
              <a:buSzPts val="2600"/>
              <a:buNone/>
            </a:pPr>
            <a:endParaRPr lang="en-US" sz="2600" dirty="0"/>
          </a:p>
          <a:p>
            <a:pPr lvl="1">
              <a:lnSpc>
                <a:spcPct val="110000"/>
              </a:lnSpc>
              <a:buClr>
                <a:schemeClr val="dk1"/>
              </a:buClr>
              <a:buSzPts val="2600"/>
            </a:pPr>
            <a:r>
              <a:rPr lang="en-US" sz="2600" dirty="0">
                <a:solidFill>
                  <a:schemeClr val="tx1"/>
                </a:solidFill>
              </a:rPr>
              <a:t>Foundational climate observations &amp; science: </a:t>
            </a:r>
            <a:endParaRPr lang="en-US" dirty="0">
              <a:solidFill>
                <a:schemeClr val="tx1"/>
              </a:solidFill>
            </a:endParaRPr>
          </a:p>
          <a:p>
            <a:pPr marL="457200" lvl="1" indent="0">
              <a:lnSpc>
                <a:spcPct val="110000"/>
              </a:lnSpc>
              <a:buClr>
                <a:schemeClr val="dk1"/>
              </a:buClr>
              <a:buSzPts val="2600"/>
              <a:buNone/>
            </a:pPr>
            <a:r>
              <a:rPr lang="en-US" sz="2600" dirty="0">
                <a:solidFill>
                  <a:schemeClr val="tx1"/>
                </a:solidFill>
              </a:rPr>
              <a:t>	Earth radiation and EEI magnitude &amp; change.</a:t>
            </a:r>
            <a:endParaRPr lang="en-US" dirty="0">
              <a:solidFill>
                <a:schemeClr val="tx1"/>
              </a:solidFill>
            </a:endParaRPr>
          </a:p>
          <a:p>
            <a:pPr lvl="1">
              <a:lnSpc>
                <a:spcPct val="110000"/>
              </a:lnSpc>
              <a:buClr>
                <a:srgbClr val="00B0F0"/>
              </a:buClr>
              <a:buSzPts val="2600"/>
            </a:pPr>
            <a:r>
              <a:rPr lang="en-US" sz="2600" dirty="0">
                <a:solidFill>
                  <a:schemeClr val="tx1"/>
                </a:solidFill>
              </a:rPr>
              <a:t>Resilience to observing gaps and discontinuities. </a:t>
            </a:r>
            <a:endParaRPr lang="en-US" dirty="0">
              <a:solidFill>
                <a:schemeClr val="tx1"/>
              </a:solidFill>
            </a:endParaRPr>
          </a:p>
          <a:p>
            <a:pPr lvl="1">
              <a:lnSpc>
                <a:spcPct val="110000"/>
              </a:lnSpc>
              <a:buClr>
                <a:srgbClr val="00B050"/>
              </a:buClr>
              <a:buSzPts val="2600"/>
            </a:pPr>
            <a:r>
              <a:rPr lang="en-US" sz="2600" dirty="0">
                <a:solidFill>
                  <a:schemeClr val="tx1"/>
                </a:solidFill>
              </a:rPr>
              <a:t>Integrated system view: Causes and implications of ERB/EEI change.</a:t>
            </a:r>
            <a:endParaRPr lang="en-US" dirty="0">
              <a:solidFill>
                <a:schemeClr val="tx1"/>
              </a:solidFill>
            </a:endParaRPr>
          </a:p>
          <a:p>
            <a:pPr lvl="1">
              <a:lnSpc>
                <a:spcPct val="110000"/>
              </a:lnSpc>
              <a:buClr>
                <a:srgbClr val="00B050"/>
              </a:buClr>
              <a:buSzPts val="2600"/>
            </a:pPr>
            <a:r>
              <a:rPr lang="en-US" sz="2600" dirty="0">
                <a:solidFill>
                  <a:schemeClr val="tx1"/>
                </a:solidFill>
              </a:rPr>
              <a:t>Enhances accuracy, sampling and information content (spectral). </a:t>
            </a:r>
            <a:endParaRPr lang="en-US" dirty="0">
              <a:solidFill>
                <a:schemeClr val="tx1"/>
              </a:solidFill>
            </a:endParaRPr>
          </a:p>
          <a:p>
            <a:pPr lvl="1">
              <a:lnSpc>
                <a:spcPct val="110000"/>
              </a:lnSpc>
              <a:buClr>
                <a:schemeClr val="dk1"/>
              </a:buClr>
              <a:buSzPts val="2600"/>
            </a:pPr>
            <a:r>
              <a:rPr lang="en-US" sz="2600" dirty="0">
                <a:solidFill>
                  <a:schemeClr val="tx1"/>
                </a:solidFill>
              </a:rPr>
              <a:t>Self-consistent &amp; complementary: components can serve to calibrate/verify each other.</a:t>
            </a:r>
            <a:endParaRPr lang="en-US" dirty="0">
              <a:solidFill>
                <a:schemeClr val="tx1"/>
              </a:solidFill>
            </a:endParaRPr>
          </a:p>
          <a:p>
            <a:endParaRPr lang="en-US" dirty="0"/>
          </a:p>
        </p:txBody>
      </p:sp>
    </p:spTree>
    <p:extLst>
      <p:ext uri="{BB962C8B-B14F-4D97-AF65-F5344CB8AC3E}">
        <p14:creationId xmlns:p14="http://schemas.microsoft.com/office/powerpoint/2010/main" val="37915511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897A22-5A86-E51C-6938-EBBB99D722D4}"/>
            </a:ext>
          </a:extLst>
        </p:cNvPr>
        <p:cNvGrpSpPr/>
        <p:nvPr/>
      </p:nvGrpSpPr>
      <p:grpSpPr>
        <a:xfrm>
          <a:off x="0" y="0"/>
          <a:ext cx="0" cy="0"/>
          <a:chOff x="0" y="0"/>
          <a:chExt cx="0" cy="0"/>
        </a:xfrm>
      </p:grpSpPr>
      <p:sp>
        <p:nvSpPr>
          <p:cNvPr id="6" name="Slide Number Placeholder 4">
            <a:extLst>
              <a:ext uri="{FF2B5EF4-FFF2-40B4-BE49-F238E27FC236}">
                <a16:creationId xmlns:a16="http://schemas.microsoft.com/office/drawing/2014/main" id="{C830B199-E363-9A7C-FE47-5D169C7DEC05}"/>
              </a:ext>
            </a:extLst>
          </p:cNvPr>
          <p:cNvSpPr txBox="1">
            <a:spLocks/>
          </p:cNvSpPr>
          <p:nvPr/>
        </p:nvSpPr>
        <p:spPr>
          <a:xfrm>
            <a:off x="9298167" y="642233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lumMod val="8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AFB6D5"/>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EFC34CA2-F903-6B72-A121-D07059A1B612}"/>
              </a:ext>
            </a:extLst>
          </p:cNvPr>
          <p:cNvSpPr txBox="1"/>
          <p:nvPr/>
        </p:nvSpPr>
        <p:spPr>
          <a:xfrm>
            <a:off x="586249" y="433139"/>
            <a:ext cx="11143388" cy="46121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76543"/>
              </a:lnSpc>
              <a:spcBef>
                <a:spcPts val="0"/>
              </a:spcBef>
              <a:spcAft>
                <a:spcPts val="0"/>
              </a:spcAft>
              <a:buClrTx/>
              <a:buSzTx/>
              <a:buFontTx/>
              <a:buNone/>
              <a:tabLst/>
              <a:defRPr/>
            </a:pPr>
            <a:r>
              <a:rPr kumimoji="0" lang="en-US" sz="3000" b="1" i="0" u="none" strike="noStrike" kern="1200" cap="none" spc="0" normalizeH="0" baseline="0" noProof="0">
                <a:ln>
                  <a:noFill/>
                </a:ln>
                <a:solidFill>
                  <a:prstClr val="white"/>
                </a:solidFill>
                <a:effectLst/>
                <a:uLnTx/>
                <a:uFillTx/>
                <a:latin typeface="Arial"/>
                <a:ea typeface="+mn-ea"/>
                <a:cs typeface="Arial"/>
              </a:rPr>
              <a:t>NASA’s End-to-end Earth System Science Capability</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cxnSp>
        <p:nvCxnSpPr>
          <p:cNvPr id="16" name="Straight Connector 15">
            <a:extLst>
              <a:ext uri="{FF2B5EF4-FFF2-40B4-BE49-F238E27FC236}">
                <a16:creationId xmlns:a16="http://schemas.microsoft.com/office/drawing/2014/main" id="{3C7FD6E1-C545-220F-D7C1-6668811908B5}"/>
              </a:ext>
            </a:extLst>
          </p:cNvPr>
          <p:cNvCxnSpPr/>
          <p:nvPr/>
        </p:nvCxnSpPr>
        <p:spPr>
          <a:xfrm>
            <a:off x="647485" y="1060725"/>
            <a:ext cx="97536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7BE4D90D-09E8-DE4C-4EDB-87689890A067}"/>
              </a:ext>
            </a:extLst>
          </p:cNvPr>
          <p:cNvSpPr/>
          <p:nvPr/>
        </p:nvSpPr>
        <p:spPr>
          <a:xfrm rot="16200000">
            <a:off x="-3250817" y="3250819"/>
            <a:ext cx="6858001" cy="356365"/>
          </a:xfrm>
          <a:prstGeom prst="rect">
            <a:avLst/>
          </a:prstGeom>
          <a:gradFill>
            <a:gsLst>
              <a:gs pos="52000">
                <a:srgbClr val="245898"/>
              </a:gs>
              <a:gs pos="14000">
                <a:srgbClr val="0E2446"/>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7" name="TextBox 36">
            <a:extLst>
              <a:ext uri="{FF2B5EF4-FFF2-40B4-BE49-F238E27FC236}">
                <a16:creationId xmlns:a16="http://schemas.microsoft.com/office/drawing/2014/main" id="{5B047277-1971-43DF-6A19-188112CE77C4}"/>
              </a:ext>
            </a:extLst>
          </p:cNvPr>
          <p:cNvSpPr txBox="1"/>
          <p:nvPr/>
        </p:nvSpPr>
        <p:spPr>
          <a:xfrm>
            <a:off x="540393" y="6501868"/>
            <a:ext cx="898767" cy="21544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rial"/>
                <a:ea typeface="+mn-ea"/>
                <a:cs typeface="Arial"/>
              </a:rPr>
              <a:t>12.11.2025</a:t>
            </a:r>
            <a:endParaRPr kumimoji="0" lang="en-US" sz="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pic>
        <p:nvPicPr>
          <p:cNvPr id="38" name="Picture 37" descr="A black background with white text&#10;&#10;Description automatically generated with low confidence">
            <a:extLst>
              <a:ext uri="{FF2B5EF4-FFF2-40B4-BE49-F238E27FC236}">
                <a16:creationId xmlns:a16="http://schemas.microsoft.com/office/drawing/2014/main" id="{A8E9865F-D0F4-9633-05E0-F4D9B59586E5}"/>
              </a:ext>
            </a:extLst>
          </p:cNvPr>
          <p:cNvPicPr>
            <a:picLocks noChangeAspect="1"/>
          </p:cNvPicPr>
          <p:nvPr/>
        </p:nvPicPr>
        <p:blipFill>
          <a:blip r:embed="rId4"/>
          <a:stretch>
            <a:fillRect/>
          </a:stretch>
        </p:blipFill>
        <p:spPr>
          <a:xfrm>
            <a:off x="537970" y="5980968"/>
            <a:ext cx="1142873" cy="574337"/>
          </a:xfrm>
          <a:prstGeom prst="rect">
            <a:avLst/>
          </a:prstGeom>
        </p:spPr>
      </p:pic>
      <p:sp>
        <p:nvSpPr>
          <p:cNvPr id="13" name="TextBox 12">
            <a:extLst>
              <a:ext uri="{FF2B5EF4-FFF2-40B4-BE49-F238E27FC236}">
                <a16:creationId xmlns:a16="http://schemas.microsoft.com/office/drawing/2014/main" id="{BB76F9A5-9E36-A876-6404-1627E497BCE0}"/>
              </a:ext>
            </a:extLst>
          </p:cNvPr>
          <p:cNvSpPr txBox="1"/>
          <p:nvPr/>
        </p:nvSpPr>
        <p:spPr>
          <a:xfrm>
            <a:off x="5531102" y="5286864"/>
            <a:ext cx="1461604"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1,330 Active Research Projects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48 States</a:t>
            </a:r>
          </a:p>
        </p:txBody>
      </p:sp>
      <p:sp>
        <p:nvSpPr>
          <p:cNvPr id="15" name="TextBox 14">
            <a:extLst>
              <a:ext uri="{FF2B5EF4-FFF2-40B4-BE49-F238E27FC236}">
                <a16:creationId xmlns:a16="http://schemas.microsoft.com/office/drawing/2014/main" id="{A1BD854E-FC49-6A7F-B158-0A6FDF30BA1B}"/>
              </a:ext>
            </a:extLst>
          </p:cNvPr>
          <p:cNvSpPr txBox="1"/>
          <p:nvPr/>
        </p:nvSpPr>
        <p:spPr>
          <a:xfrm>
            <a:off x="3427541" y="5301438"/>
            <a:ext cx="1461604" cy="4801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24 Missions on Orbit</a:t>
            </a: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8" name="TextBox 17">
            <a:extLst>
              <a:ext uri="{FF2B5EF4-FFF2-40B4-BE49-F238E27FC236}">
                <a16:creationId xmlns:a16="http://schemas.microsoft.com/office/drawing/2014/main" id="{04E3310C-5742-D790-5548-8CD34043E7DD}"/>
              </a:ext>
            </a:extLst>
          </p:cNvPr>
          <p:cNvSpPr txBox="1"/>
          <p:nvPr/>
        </p:nvSpPr>
        <p:spPr>
          <a:xfrm>
            <a:off x="7336497" y="5294687"/>
            <a:ext cx="2087832" cy="9541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Collect 160 TB/Day</a:t>
            </a: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Serving 600 TB/Day</a:t>
            </a:r>
            <a:endParaRPr kumimoji="0" lang="en-US" sz="1400" b="0" i="0" u="none" strike="noStrike" kern="1200" cap="none" spc="0" normalizeH="0" baseline="0" noProof="0">
              <a:ln>
                <a:noFill/>
              </a:ln>
              <a:solidFill>
                <a:prstClr val="white"/>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&gt;10M Users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a:ea typeface="+mn-ea"/>
                <a:cs typeface="Arial"/>
              </a:rPr>
              <a:t>World-Class Models</a:t>
            </a:r>
            <a:endParaRPr kumimoji="0" lang="en-US" sz="1400" b="0" i="0" u="none" strike="noStrike" kern="1200" cap="none" spc="0" normalizeH="0" baseline="0" noProof="0">
              <a:ln>
                <a:noFill/>
              </a:ln>
              <a:solidFill>
                <a:prstClr val="white"/>
              </a:solidFill>
              <a:effectLst/>
              <a:uLnTx/>
              <a:uFillTx/>
              <a:latin typeface="Arial"/>
              <a:ea typeface="+mn-ea"/>
              <a:cs typeface="Arial"/>
            </a:endParaRPr>
          </a:p>
        </p:txBody>
      </p:sp>
      <p:sp>
        <p:nvSpPr>
          <p:cNvPr id="19" name="TextBox 18">
            <a:extLst>
              <a:ext uri="{FF2B5EF4-FFF2-40B4-BE49-F238E27FC236}">
                <a16:creationId xmlns:a16="http://schemas.microsoft.com/office/drawing/2014/main" id="{930B9930-99EE-8091-B989-A4D12995B8EF}"/>
              </a:ext>
            </a:extLst>
          </p:cNvPr>
          <p:cNvSpPr txBox="1"/>
          <p:nvPr/>
        </p:nvSpPr>
        <p:spPr>
          <a:xfrm>
            <a:off x="9869290" y="5286864"/>
            <a:ext cx="1632087" cy="116955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Agriculture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Energy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Disasters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Wildfir</a:t>
            </a: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&amp; more</a:t>
            </a:r>
            <a:endParaRPr kumimoji="0" lang="en-US" sz="14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0" name="TextBox 19">
            <a:extLst>
              <a:ext uri="{FF2B5EF4-FFF2-40B4-BE49-F238E27FC236}">
                <a16:creationId xmlns:a16="http://schemas.microsoft.com/office/drawing/2014/main" id="{3C93C664-A9B9-4D26-7C40-D3981AB0D4F5}"/>
              </a:ext>
            </a:extLst>
          </p:cNvPr>
          <p:cNvSpPr txBox="1"/>
          <p:nvPr/>
        </p:nvSpPr>
        <p:spPr>
          <a:xfrm>
            <a:off x="1159874" y="5294687"/>
            <a:ext cx="1741439" cy="445507"/>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1481"/>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10 Tech Infusions/year</a:t>
            </a:r>
            <a:endParaRPr kumimoji="0" lang="en-US" sz="14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2" name="Rounded Rectangle 51">
            <a:extLst>
              <a:ext uri="{FF2B5EF4-FFF2-40B4-BE49-F238E27FC236}">
                <a16:creationId xmlns:a16="http://schemas.microsoft.com/office/drawing/2014/main" id="{861BF66A-2D7F-0F8A-C1A1-BE4457C1BF44}"/>
              </a:ext>
            </a:extLst>
          </p:cNvPr>
          <p:cNvSpPr/>
          <p:nvPr/>
        </p:nvSpPr>
        <p:spPr>
          <a:xfrm rot="5400000">
            <a:off x="9954050" y="734445"/>
            <a:ext cx="1064300" cy="2030353"/>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3" name="Rounded Rectangle 52">
            <a:extLst>
              <a:ext uri="{FF2B5EF4-FFF2-40B4-BE49-F238E27FC236}">
                <a16:creationId xmlns:a16="http://schemas.microsoft.com/office/drawing/2014/main" id="{1B09F3F6-4E15-255F-B0C3-0D091C7D1D5A}"/>
              </a:ext>
            </a:extLst>
          </p:cNvPr>
          <p:cNvSpPr/>
          <p:nvPr/>
        </p:nvSpPr>
        <p:spPr>
          <a:xfrm rot="5400000">
            <a:off x="7848263" y="728857"/>
            <a:ext cx="1064300" cy="2041525"/>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4" name="Rounded Rectangle 53">
            <a:extLst>
              <a:ext uri="{FF2B5EF4-FFF2-40B4-BE49-F238E27FC236}">
                <a16:creationId xmlns:a16="http://schemas.microsoft.com/office/drawing/2014/main" id="{6248A4D2-3D95-04D4-620D-7F95D59A0A4E}"/>
              </a:ext>
            </a:extLst>
          </p:cNvPr>
          <p:cNvSpPr/>
          <p:nvPr/>
        </p:nvSpPr>
        <p:spPr>
          <a:xfrm rot="5400000">
            <a:off x="5729754" y="731047"/>
            <a:ext cx="1064300" cy="2037144"/>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5" name="Rounded Rectangle 54">
            <a:extLst>
              <a:ext uri="{FF2B5EF4-FFF2-40B4-BE49-F238E27FC236}">
                <a16:creationId xmlns:a16="http://schemas.microsoft.com/office/drawing/2014/main" id="{38D5D00E-989D-DECA-DFB7-DA090DF285DB}"/>
              </a:ext>
            </a:extLst>
          </p:cNvPr>
          <p:cNvSpPr/>
          <p:nvPr/>
        </p:nvSpPr>
        <p:spPr>
          <a:xfrm rot="5400000">
            <a:off x="3626193" y="726361"/>
            <a:ext cx="1064300" cy="2046514"/>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6" name="Rounded Rectangle 55">
            <a:extLst>
              <a:ext uri="{FF2B5EF4-FFF2-40B4-BE49-F238E27FC236}">
                <a16:creationId xmlns:a16="http://schemas.microsoft.com/office/drawing/2014/main" id="{D983F77E-1096-483E-4CB6-E98B2DA89D27}"/>
              </a:ext>
            </a:extLst>
          </p:cNvPr>
          <p:cNvSpPr/>
          <p:nvPr/>
        </p:nvSpPr>
        <p:spPr>
          <a:xfrm rot="5400000">
            <a:off x="1503479" y="726360"/>
            <a:ext cx="1064300" cy="2046515"/>
          </a:xfrm>
          <a:prstGeom prst="roundRect">
            <a:avLst>
              <a:gd name="adj" fmla="val 0"/>
            </a:avLst>
          </a:prstGeom>
          <a:gradFill>
            <a:gsLst>
              <a:gs pos="80000">
                <a:srgbClr val="0066B3">
                  <a:alpha val="0"/>
                </a:srgbClr>
              </a:gs>
              <a:gs pos="23000">
                <a:srgbClr val="0066B3">
                  <a:lumMod val="7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7" name="TextBox 56">
            <a:extLst>
              <a:ext uri="{FF2B5EF4-FFF2-40B4-BE49-F238E27FC236}">
                <a16:creationId xmlns:a16="http://schemas.microsoft.com/office/drawing/2014/main" id="{69AD3CFB-0409-2DFF-86C7-7DAC0CE030CB}"/>
              </a:ext>
            </a:extLst>
          </p:cNvPr>
          <p:cNvSpPr txBox="1"/>
          <p:nvPr/>
        </p:nvSpPr>
        <p:spPr>
          <a:xfrm>
            <a:off x="1022109" y="1509894"/>
            <a:ext cx="23191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Technology</a:t>
            </a:r>
          </a:p>
        </p:txBody>
      </p:sp>
      <p:sp>
        <p:nvSpPr>
          <p:cNvPr id="58" name="TextBox 57">
            <a:extLst>
              <a:ext uri="{FF2B5EF4-FFF2-40B4-BE49-F238E27FC236}">
                <a16:creationId xmlns:a16="http://schemas.microsoft.com/office/drawing/2014/main" id="{437753F1-FF33-418D-666F-CDA5A9952022}"/>
              </a:ext>
            </a:extLst>
          </p:cNvPr>
          <p:cNvSpPr txBox="1"/>
          <p:nvPr/>
        </p:nvSpPr>
        <p:spPr>
          <a:xfrm>
            <a:off x="3170131" y="1509894"/>
            <a:ext cx="23191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Flight</a:t>
            </a:r>
          </a:p>
        </p:txBody>
      </p:sp>
      <p:sp>
        <p:nvSpPr>
          <p:cNvPr id="59" name="TextBox 58">
            <a:extLst>
              <a:ext uri="{FF2B5EF4-FFF2-40B4-BE49-F238E27FC236}">
                <a16:creationId xmlns:a16="http://schemas.microsoft.com/office/drawing/2014/main" id="{9EF2B603-202C-A49F-2461-139D69EECF00}"/>
              </a:ext>
            </a:extLst>
          </p:cNvPr>
          <p:cNvSpPr txBox="1"/>
          <p:nvPr/>
        </p:nvSpPr>
        <p:spPr>
          <a:xfrm>
            <a:off x="5306899" y="1525283"/>
            <a:ext cx="1461604" cy="29655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1481"/>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Research </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0" name="TextBox 59">
            <a:extLst>
              <a:ext uri="{FF2B5EF4-FFF2-40B4-BE49-F238E27FC236}">
                <a16:creationId xmlns:a16="http://schemas.microsoft.com/office/drawing/2014/main" id="{59AB05FF-6011-B84F-FC94-7F5C4A29A510}"/>
              </a:ext>
            </a:extLst>
          </p:cNvPr>
          <p:cNvSpPr txBox="1"/>
          <p:nvPr/>
        </p:nvSpPr>
        <p:spPr>
          <a:xfrm>
            <a:off x="7390150" y="1525283"/>
            <a:ext cx="2908300" cy="29655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81481"/>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Data and Modeling</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1" name="TextBox 60">
            <a:extLst>
              <a:ext uri="{FF2B5EF4-FFF2-40B4-BE49-F238E27FC236}">
                <a16:creationId xmlns:a16="http://schemas.microsoft.com/office/drawing/2014/main" id="{E0BE87CA-E886-09C6-4F0A-999DBD364C2E}"/>
              </a:ext>
            </a:extLst>
          </p:cNvPr>
          <p:cNvSpPr txBox="1"/>
          <p:nvPr/>
        </p:nvSpPr>
        <p:spPr>
          <a:xfrm>
            <a:off x="9488438" y="1509894"/>
            <a:ext cx="16565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Earth Action</a:t>
            </a:r>
          </a:p>
        </p:txBody>
      </p:sp>
      <p:pic>
        <p:nvPicPr>
          <p:cNvPr id="62" name="Picture 61">
            <a:extLst>
              <a:ext uri="{FF2B5EF4-FFF2-40B4-BE49-F238E27FC236}">
                <a16:creationId xmlns:a16="http://schemas.microsoft.com/office/drawing/2014/main" id="{61D273DA-C091-7CB5-5486-D22595D1F7C1}"/>
              </a:ext>
            </a:extLst>
          </p:cNvPr>
          <p:cNvPicPr>
            <a:picLocks noChangeAspect="1"/>
          </p:cNvPicPr>
          <p:nvPr/>
        </p:nvPicPr>
        <p:blipFill>
          <a:blip r:embed="rId5"/>
          <a:srcRect/>
          <a:stretch/>
        </p:blipFill>
        <p:spPr>
          <a:xfrm>
            <a:off x="811032" y="1689153"/>
            <a:ext cx="10944642" cy="3894257"/>
          </a:xfrm>
          <a:prstGeom prst="rect">
            <a:avLst/>
          </a:prstGeom>
        </p:spPr>
      </p:pic>
    </p:spTree>
    <p:extLst>
      <p:ext uri="{BB962C8B-B14F-4D97-AF65-F5344CB8AC3E}">
        <p14:creationId xmlns:p14="http://schemas.microsoft.com/office/powerpoint/2010/main" val="167686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1026" name="Picture 2" descr="Earth's Fastest Hunter: Meet the Peregrine Falcon - Environment for the  Americas">
            <a:extLst>
              <a:ext uri="{FF2B5EF4-FFF2-40B4-BE49-F238E27FC236}">
                <a16:creationId xmlns:a16="http://schemas.microsoft.com/office/drawing/2014/main" id="{6BF07101-7C35-8702-06C3-5A3A513B15C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71875" y="4872863"/>
            <a:ext cx="766097" cy="742577"/>
          </a:xfrm>
          <a:prstGeom prst="rect">
            <a:avLst/>
          </a:prstGeom>
          <a:noFill/>
          <a:extLst>
            <a:ext uri="{909E8E84-426E-40DD-AFC4-6F175D3DCCD1}">
              <a14:hiddenFill xmlns:a14="http://schemas.microsoft.com/office/drawing/2010/main">
                <a:solidFill>
                  <a:srgbClr val="FFFFFF"/>
                </a:solidFill>
              </a14:hiddenFill>
            </a:ext>
          </a:extLst>
        </p:spPr>
      </p:pic>
      <p:pic>
        <p:nvPicPr>
          <p:cNvPr id="243" name="Google Shape;243;p2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885879" y="5563096"/>
            <a:ext cx="1437534" cy="801091"/>
          </a:xfrm>
          <a:prstGeom prst="rect">
            <a:avLst/>
          </a:prstGeom>
          <a:noFill/>
          <a:ln>
            <a:noFill/>
          </a:ln>
        </p:spPr>
      </p:pic>
      <p:sp>
        <p:nvSpPr>
          <p:cNvPr id="244" name="Google Shape;244;p20"/>
          <p:cNvSpPr txBox="1"/>
          <p:nvPr/>
        </p:nvSpPr>
        <p:spPr>
          <a:xfrm>
            <a:off x="9370166" y="4332072"/>
            <a:ext cx="2572800" cy="310850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dirty="0">
                <a:solidFill>
                  <a:srgbClr val="0070C0"/>
                </a:solidFill>
                <a:latin typeface="Calibri"/>
                <a:ea typeface="Calibri"/>
                <a:cs typeface="Calibri"/>
                <a:sym typeface="Calibri"/>
              </a:rPr>
              <a:t>EEI-DIRECT</a:t>
            </a:r>
            <a:endParaRPr sz="1500" dirty="0">
              <a:solidFill>
                <a:srgbClr val="0070C0"/>
              </a:solidFill>
              <a:latin typeface="Calibri"/>
              <a:ea typeface="Calibri"/>
              <a:cs typeface="Calibri"/>
              <a:sym typeface="Calibri"/>
            </a:endParaRPr>
          </a:p>
          <a:p>
            <a:pPr marL="0" marR="0" lvl="0" indent="0" algn="l" rtl="0">
              <a:spcBef>
                <a:spcPts val="0"/>
              </a:spcBef>
              <a:spcAft>
                <a:spcPts val="0"/>
              </a:spcAft>
              <a:buNone/>
            </a:pPr>
            <a:r>
              <a:rPr lang="en-US" sz="1500" dirty="0">
                <a:solidFill>
                  <a:schemeClr val="dk1"/>
                </a:solidFill>
                <a:latin typeface="Calibri"/>
                <a:ea typeface="Calibri"/>
                <a:cs typeface="Calibri"/>
                <a:sym typeface="Calibri"/>
              </a:rPr>
              <a:t>Direct net irradiance - Global annual  EEI</a:t>
            </a:r>
            <a:endParaRPr sz="1500" dirty="0">
              <a:latin typeface="Calibri"/>
              <a:ea typeface="Calibri"/>
              <a:cs typeface="Calibri"/>
              <a:sym typeface="Calibri"/>
            </a:endParaRPr>
          </a:p>
          <a:p>
            <a:pPr marL="285737" indent="-292087">
              <a:buClr>
                <a:schemeClr val="dk1"/>
              </a:buClr>
              <a:buSzPts val="1500"/>
              <a:buFont typeface="Arial"/>
              <a:buChar char="-"/>
            </a:pPr>
            <a:r>
              <a:rPr lang="en-US" sz="1500" dirty="0">
                <a:solidFill>
                  <a:schemeClr val="dk1"/>
                </a:solidFill>
                <a:latin typeface="Calibri"/>
                <a:ea typeface="Calibri"/>
                <a:cs typeface="Calibri"/>
                <a:sym typeface="Calibri"/>
              </a:rPr>
              <a:t>Fundamental Earth system change indicator</a:t>
            </a:r>
            <a:endParaRPr lang="en-US" sz="1500" dirty="0">
              <a:latin typeface="Calibri"/>
              <a:ea typeface="Calibri"/>
              <a:cs typeface="Calibri"/>
              <a:sym typeface="Calibri"/>
            </a:endParaRPr>
          </a:p>
          <a:p>
            <a:pPr marL="285737" marR="0" lvl="0" indent="-292087" algn="l" rtl="0">
              <a:spcBef>
                <a:spcPts val="0"/>
              </a:spcBef>
              <a:spcAft>
                <a:spcPts val="0"/>
              </a:spcAft>
              <a:buClr>
                <a:schemeClr val="dk1"/>
              </a:buClr>
              <a:buSzPts val="1500"/>
              <a:buFont typeface="Arial"/>
              <a:buChar char="-"/>
            </a:pPr>
            <a:r>
              <a:rPr lang="en-US" sz="1500" dirty="0">
                <a:solidFill>
                  <a:schemeClr val="dk1"/>
                </a:solidFill>
                <a:latin typeface="Calibri"/>
                <a:ea typeface="Calibri"/>
                <a:cs typeface="Calibri"/>
                <a:sym typeface="Calibri"/>
              </a:rPr>
              <a:t>Uniform sensitivity UV-FIR </a:t>
            </a:r>
            <a:endParaRPr sz="1500" dirty="0">
              <a:latin typeface="Calibri"/>
              <a:ea typeface="Calibri"/>
              <a:cs typeface="Calibri"/>
              <a:sym typeface="Calibri"/>
            </a:endParaRPr>
          </a:p>
          <a:p>
            <a:pPr marL="285737" marR="0" lvl="0" indent="-292087" algn="l" rtl="0">
              <a:spcBef>
                <a:spcPts val="0"/>
              </a:spcBef>
              <a:spcAft>
                <a:spcPts val="0"/>
              </a:spcAft>
              <a:buClr>
                <a:schemeClr val="dk1"/>
              </a:buClr>
              <a:buSzPts val="1500"/>
              <a:buFont typeface="Calibri"/>
              <a:buChar char="-"/>
            </a:pPr>
            <a:r>
              <a:rPr lang="en-US" sz="1500" dirty="0">
                <a:solidFill>
                  <a:schemeClr val="dk1"/>
                </a:solidFill>
                <a:latin typeface="Calibri"/>
                <a:ea typeface="Calibri"/>
                <a:cs typeface="Calibri"/>
                <a:sym typeface="Calibri"/>
              </a:rPr>
              <a:t>WFOV, accelerometry, …</a:t>
            </a:r>
            <a:endParaRPr sz="1500" dirty="0">
              <a:latin typeface="Calibri"/>
              <a:ea typeface="Calibri"/>
              <a:cs typeface="Calibri"/>
              <a:sym typeface="Calibri"/>
            </a:endParaRPr>
          </a:p>
          <a:p>
            <a:pPr marL="285737" marR="0" lvl="0" indent="-292087" algn="l" rtl="0">
              <a:spcBef>
                <a:spcPts val="0"/>
              </a:spcBef>
              <a:spcAft>
                <a:spcPts val="0"/>
              </a:spcAft>
              <a:buClr>
                <a:schemeClr val="dk1"/>
              </a:buClr>
              <a:buSzPts val="1500"/>
              <a:buFont typeface="Calibri"/>
              <a:buChar char="-"/>
            </a:pPr>
            <a:r>
              <a:rPr lang="en-US" sz="1500" dirty="0">
                <a:solidFill>
                  <a:schemeClr val="dk1"/>
                </a:solidFill>
                <a:latin typeface="Calibri"/>
                <a:ea typeface="Calibri"/>
                <a:cs typeface="Calibri"/>
                <a:sym typeface="Calibri"/>
              </a:rPr>
              <a:t>Precessing LEO orbits </a:t>
            </a:r>
            <a:endParaRPr sz="1500" dirty="0">
              <a:latin typeface="Calibri"/>
              <a:ea typeface="Calibri"/>
              <a:cs typeface="Calibri"/>
              <a:sym typeface="Calibri"/>
            </a:endParaRPr>
          </a:p>
          <a:p>
            <a:pPr marL="285737" marR="0" lvl="0" indent="-292087" algn="l" rtl="0">
              <a:spcBef>
                <a:spcPts val="0"/>
              </a:spcBef>
              <a:spcAft>
                <a:spcPts val="0"/>
              </a:spcAft>
              <a:buClr>
                <a:schemeClr val="dk1"/>
              </a:buClr>
              <a:buSzPts val="1500"/>
              <a:buFont typeface="Calibri"/>
              <a:buChar char="-"/>
            </a:pPr>
            <a:r>
              <a:rPr lang="en-US" sz="1500" dirty="0">
                <a:solidFill>
                  <a:schemeClr val="dk1"/>
                </a:solidFill>
                <a:latin typeface="Calibri"/>
                <a:ea typeface="Calibri"/>
                <a:cs typeface="Calibri"/>
                <a:sym typeface="Calibri"/>
              </a:rPr>
              <a:t>Constraint/independent  for RAD-SAT,</a:t>
            </a:r>
            <a:r>
              <a:rPr lang="en-US" sz="1500" dirty="0">
                <a:latin typeface="Calibri"/>
                <a:ea typeface="Calibri"/>
                <a:cs typeface="Calibri"/>
                <a:sym typeface="Calibri"/>
              </a:rPr>
              <a:t> </a:t>
            </a:r>
            <a:r>
              <a:rPr lang="en-US" sz="1500" dirty="0">
                <a:solidFill>
                  <a:schemeClr val="dk1"/>
                </a:solidFill>
                <a:latin typeface="Calibri"/>
                <a:ea typeface="Calibri"/>
                <a:cs typeface="Calibri"/>
                <a:sym typeface="Calibri"/>
              </a:rPr>
              <a:t>HOT-EARTH</a:t>
            </a:r>
          </a:p>
          <a:p>
            <a:pPr marL="285737" marR="0" lvl="0" indent="-196837" algn="l" rtl="0">
              <a:spcBef>
                <a:spcPts val="0"/>
              </a:spcBef>
              <a:spcAft>
                <a:spcPts val="0"/>
              </a:spcAft>
              <a:buClr>
                <a:schemeClr val="dk1"/>
              </a:buClr>
              <a:buSzPts val="1400"/>
              <a:buFont typeface="Arial"/>
              <a:buNone/>
            </a:pPr>
            <a:endParaRPr sz="1400" dirty="0">
              <a:solidFill>
                <a:schemeClr val="dk1"/>
              </a:solidFill>
              <a:latin typeface="Arial"/>
              <a:ea typeface="Arial"/>
              <a:cs typeface="Arial"/>
              <a:sym typeface="Arial"/>
            </a:endParaRPr>
          </a:p>
          <a:p>
            <a:pPr marL="285737" marR="0" lvl="0" indent="-196837" algn="l" rtl="0">
              <a:spcBef>
                <a:spcPts val="0"/>
              </a:spcBef>
              <a:spcAft>
                <a:spcPts val="0"/>
              </a:spcAft>
              <a:buClr>
                <a:schemeClr val="dk1"/>
              </a:buClr>
              <a:buSzPts val="1400"/>
              <a:buFont typeface="Arial"/>
              <a:buNone/>
            </a:pPr>
            <a:endParaRPr sz="1400" dirty="0">
              <a:solidFill>
                <a:schemeClr val="dk1"/>
              </a:solidFill>
              <a:latin typeface="Arial"/>
              <a:ea typeface="Arial"/>
              <a:cs typeface="Arial"/>
              <a:sym typeface="Arial"/>
            </a:endParaRPr>
          </a:p>
          <a:p>
            <a:pPr marL="285737" marR="0" lvl="0" indent="-171437" algn="l" rtl="0">
              <a:spcBef>
                <a:spcPts val="0"/>
              </a:spcBef>
              <a:spcAft>
                <a:spcPts val="0"/>
              </a:spcAft>
              <a:buClr>
                <a:schemeClr val="dk1"/>
              </a:buClr>
              <a:buSzPts val="1800"/>
              <a:buFont typeface="Arial"/>
              <a:buNone/>
            </a:pPr>
            <a:endParaRPr sz="1800" dirty="0">
              <a:solidFill>
                <a:schemeClr val="dk1"/>
              </a:solidFill>
              <a:latin typeface="Arial"/>
              <a:ea typeface="Arial"/>
              <a:cs typeface="Arial"/>
              <a:sym typeface="Arial"/>
            </a:endParaRPr>
          </a:p>
        </p:txBody>
      </p:sp>
      <p:pic>
        <p:nvPicPr>
          <p:cNvPr id="245" name="Google Shape;245;p20"/>
          <p:cNvPicPr preferRelativeResize="0"/>
          <p:nvPr/>
        </p:nvPicPr>
        <p:blipFill rotWithShape="1">
          <a:blip r:embed="rId5" cstate="email">
            <a:alphaModFix amt="82000"/>
            <a:extLst>
              <a:ext uri="{28A0092B-C50C-407E-A947-70E740481C1C}">
                <a14:useLocalDpi xmlns:a14="http://schemas.microsoft.com/office/drawing/2010/main"/>
              </a:ext>
            </a:extLst>
          </a:blip>
          <a:srcRect/>
          <a:stretch/>
        </p:blipFill>
        <p:spPr>
          <a:xfrm>
            <a:off x="3703791" y="2266952"/>
            <a:ext cx="4155440" cy="4151376"/>
          </a:xfrm>
          <a:prstGeom prst="rect">
            <a:avLst/>
          </a:prstGeom>
          <a:noFill/>
          <a:ln>
            <a:noFill/>
          </a:ln>
        </p:spPr>
      </p:pic>
      <p:sp>
        <p:nvSpPr>
          <p:cNvPr id="246" name="Google Shape;246;p20"/>
          <p:cNvSpPr txBox="1">
            <a:spLocks noGrp="1"/>
          </p:cNvSpPr>
          <p:nvPr>
            <p:ph type="title"/>
          </p:nvPr>
        </p:nvSpPr>
        <p:spPr>
          <a:xfrm>
            <a:off x="142307" y="-62918"/>
            <a:ext cx="11672735" cy="104717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2400"/>
              <a:buFont typeface="Calibri"/>
              <a:buNone/>
            </a:pPr>
            <a:r>
              <a:rPr lang="en-US" sz="2400" b="1">
                <a:latin typeface="Calibri"/>
                <a:ea typeface="Calibri"/>
                <a:cs typeface="Calibri"/>
                <a:sym typeface="Calibri"/>
              </a:rPr>
              <a:t>BOSS-E - A Better Observing System Strategy for ERB &amp; EEI: </a:t>
            </a:r>
            <a:br>
              <a:rPr lang="en-US" sz="2400" b="1">
                <a:latin typeface="Calibri"/>
                <a:ea typeface="Calibri"/>
                <a:cs typeface="Calibri"/>
                <a:sym typeface="Calibri"/>
              </a:rPr>
            </a:br>
            <a:r>
              <a:rPr lang="en-US" sz="2400" b="1">
                <a:latin typeface="Calibri"/>
                <a:ea typeface="Calibri"/>
                <a:cs typeface="Calibri"/>
                <a:sym typeface="Calibri"/>
              </a:rPr>
              <a:t>Multi-sensor composite constellation </a:t>
            </a:r>
            <a:endParaRPr/>
          </a:p>
        </p:txBody>
      </p:sp>
      <p:sp>
        <p:nvSpPr>
          <p:cNvPr id="247" name="Google Shape;247;p20"/>
          <p:cNvSpPr/>
          <p:nvPr/>
        </p:nvSpPr>
        <p:spPr>
          <a:xfrm>
            <a:off x="3535532" y="2131751"/>
            <a:ext cx="4463747" cy="4462272"/>
          </a:xfrm>
          <a:prstGeom prst="ellipse">
            <a:avLst/>
          </a:prstGeom>
          <a:noFill/>
          <a:ln w="25400" cap="flat" cmpd="sng">
            <a:solidFill>
              <a:srgbClr val="0070C0">
                <a:alpha val="45098"/>
              </a:srgbClr>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1">
              <a:solidFill>
                <a:schemeClr val="lt1"/>
              </a:solidFill>
              <a:latin typeface="Arial"/>
              <a:ea typeface="Arial"/>
              <a:cs typeface="Arial"/>
              <a:sym typeface="Arial"/>
            </a:endParaRPr>
          </a:p>
        </p:txBody>
      </p:sp>
      <p:sp>
        <p:nvSpPr>
          <p:cNvPr id="248" name="Google Shape;248;p20"/>
          <p:cNvSpPr txBox="1"/>
          <p:nvPr/>
        </p:nvSpPr>
        <p:spPr>
          <a:xfrm>
            <a:off x="9100664" y="622532"/>
            <a:ext cx="3152700" cy="35547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500" b="1" dirty="0">
                <a:solidFill>
                  <a:srgbClr val="0070C0"/>
                </a:solidFill>
                <a:latin typeface="Calibri"/>
                <a:ea typeface="Calibri"/>
                <a:cs typeface="Calibri"/>
                <a:sym typeface="Calibri"/>
              </a:rPr>
              <a:t>RAD-SATs</a:t>
            </a:r>
            <a:endParaRPr sz="1500" dirty="0">
              <a:latin typeface="Calibri"/>
              <a:ea typeface="Calibri"/>
              <a:cs typeface="Calibri"/>
              <a:sym typeface="Calibri"/>
            </a:endParaRPr>
          </a:p>
          <a:p>
            <a:pPr marL="0" marR="0" lvl="0" indent="0" algn="l" rtl="0">
              <a:spcBef>
                <a:spcPts val="0"/>
              </a:spcBef>
              <a:spcAft>
                <a:spcPts val="0"/>
              </a:spcAft>
              <a:buNone/>
            </a:pPr>
            <a:r>
              <a:rPr lang="en-US" sz="1500" dirty="0">
                <a:solidFill>
                  <a:schemeClr val="dk1"/>
                </a:solidFill>
                <a:latin typeface="Calibri"/>
                <a:ea typeface="Calibri"/>
                <a:cs typeface="Calibri"/>
                <a:sym typeface="Calibri"/>
              </a:rPr>
              <a:t>Earth radiation and change in EEI </a:t>
            </a:r>
            <a:endParaRPr sz="1500" dirty="0">
              <a:latin typeface="Calibri"/>
              <a:ea typeface="Calibri"/>
              <a:cs typeface="Calibri"/>
              <a:sym typeface="Calibri"/>
            </a:endParaRPr>
          </a:p>
          <a:p>
            <a:pPr marL="0" marR="0" lvl="0" indent="0" algn="l" rtl="0">
              <a:spcBef>
                <a:spcPts val="0"/>
              </a:spcBef>
              <a:spcAft>
                <a:spcPts val="0"/>
              </a:spcAft>
              <a:buNone/>
            </a:pPr>
            <a:r>
              <a:rPr lang="en-US" sz="1500" b="1" dirty="0">
                <a:solidFill>
                  <a:schemeClr val="dk1"/>
                </a:solidFill>
                <a:latin typeface="Calibri"/>
                <a:ea typeface="Calibri"/>
                <a:cs typeface="Calibri"/>
                <a:sym typeface="Calibri"/>
              </a:rPr>
              <a:t>(Spectral)</a:t>
            </a:r>
            <a:r>
              <a:rPr lang="en-US" sz="1500" dirty="0">
                <a:solidFill>
                  <a:schemeClr val="dk1"/>
                </a:solidFill>
                <a:latin typeface="Calibri"/>
                <a:ea typeface="Calibri"/>
                <a:cs typeface="Calibri"/>
                <a:sym typeface="Calibri"/>
              </a:rPr>
              <a:t> UV-FIR radiances</a:t>
            </a:r>
            <a:endParaRPr sz="1500" dirty="0">
              <a:latin typeface="Calibri"/>
              <a:ea typeface="Calibri"/>
              <a:cs typeface="Calibri"/>
              <a:sym typeface="Calibri"/>
            </a:endParaRPr>
          </a:p>
          <a:p>
            <a:pPr marL="285737" marR="0" lvl="0" indent="-292087" algn="l" rtl="0">
              <a:spcBef>
                <a:spcPts val="0"/>
              </a:spcBef>
              <a:spcAft>
                <a:spcPts val="0"/>
              </a:spcAft>
              <a:buClr>
                <a:schemeClr val="dk1"/>
              </a:buClr>
              <a:buSzPts val="1500"/>
              <a:buFont typeface="Calibri"/>
              <a:buChar char="-"/>
            </a:pPr>
            <a:r>
              <a:rPr lang="en-US" sz="1500" dirty="0">
                <a:solidFill>
                  <a:schemeClr val="dk1"/>
                </a:solidFill>
                <a:latin typeface="Calibri"/>
                <a:ea typeface="Calibri"/>
                <a:cs typeface="Calibri"/>
                <a:sym typeface="Calibri"/>
              </a:rPr>
              <a:t>Scanners: Daily coverage, &lt;20km</a:t>
            </a:r>
            <a:endParaRPr sz="1500" dirty="0">
              <a:latin typeface="Calibri"/>
              <a:ea typeface="Calibri"/>
              <a:cs typeface="Calibri"/>
              <a:sym typeface="Calibri"/>
            </a:endParaRPr>
          </a:p>
          <a:p>
            <a:pPr marL="285737" marR="0" lvl="0" indent="-292087" algn="l" rtl="0">
              <a:spcBef>
                <a:spcPts val="0"/>
              </a:spcBef>
              <a:spcAft>
                <a:spcPts val="0"/>
              </a:spcAft>
              <a:buClr>
                <a:schemeClr val="dk1"/>
              </a:buClr>
              <a:buSzPts val="1500"/>
              <a:buFont typeface="Calibri"/>
              <a:buChar char="-"/>
            </a:pPr>
            <a:r>
              <a:rPr lang="en-US" sz="1500" dirty="0">
                <a:solidFill>
                  <a:schemeClr val="dk1"/>
                </a:solidFill>
                <a:latin typeface="Calibri"/>
                <a:ea typeface="Calibri"/>
                <a:cs typeface="Calibri"/>
                <a:sym typeface="Calibri"/>
              </a:rPr>
              <a:t>To address:</a:t>
            </a:r>
            <a:endParaRPr sz="1500" dirty="0">
              <a:latin typeface="Calibri"/>
              <a:ea typeface="Calibri"/>
              <a:cs typeface="Calibri"/>
              <a:sym typeface="Calibri"/>
            </a:endParaRPr>
          </a:p>
          <a:p>
            <a:pPr marL="742913" marR="0" lvl="1" indent="-292087" algn="l" rtl="0">
              <a:spcBef>
                <a:spcPts val="0"/>
              </a:spcBef>
              <a:spcAft>
                <a:spcPts val="0"/>
              </a:spcAft>
              <a:buClr>
                <a:schemeClr val="dk1"/>
              </a:buClr>
              <a:buSzPts val="1500"/>
              <a:buFont typeface="Calibri"/>
              <a:buChar char="-"/>
            </a:pPr>
            <a:r>
              <a:rPr lang="en-US" sz="1500" i="0" u="none" strike="noStrike" cap="none" dirty="0">
                <a:solidFill>
                  <a:schemeClr val="dk1"/>
                </a:solidFill>
                <a:latin typeface="Calibri"/>
                <a:ea typeface="Calibri"/>
                <a:cs typeface="Calibri"/>
                <a:sym typeface="Calibri"/>
              </a:rPr>
              <a:t>ERB Continuity broadband</a:t>
            </a:r>
            <a:endParaRPr sz="1500" dirty="0">
              <a:latin typeface="Calibri"/>
              <a:ea typeface="Calibri"/>
              <a:cs typeface="Calibri"/>
              <a:sym typeface="Calibri"/>
            </a:endParaRPr>
          </a:p>
          <a:p>
            <a:pPr marL="742913" marR="0" lvl="1" indent="-292087" algn="l" rtl="0">
              <a:spcBef>
                <a:spcPts val="0"/>
              </a:spcBef>
              <a:spcAft>
                <a:spcPts val="0"/>
              </a:spcAft>
              <a:buClr>
                <a:schemeClr val="dk1"/>
              </a:buClr>
              <a:buSzPts val="1500"/>
              <a:buFont typeface="Calibri"/>
              <a:buChar char="-"/>
            </a:pPr>
            <a:r>
              <a:rPr lang="en-US" sz="1500" i="0" u="none" strike="noStrike" cap="none" dirty="0">
                <a:solidFill>
                  <a:schemeClr val="dk1"/>
                </a:solidFill>
                <a:latin typeface="Calibri"/>
                <a:ea typeface="Calibri"/>
                <a:cs typeface="Calibri"/>
                <a:sym typeface="Calibri"/>
              </a:rPr>
              <a:t>Process understanding</a:t>
            </a:r>
            <a:endParaRPr sz="1500" dirty="0">
              <a:latin typeface="Calibri"/>
              <a:ea typeface="Calibri"/>
              <a:cs typeface="Calibri"/>
              <a:sym typeface="Calibri"/>
            </a:endParaRPr>
          </a:p>
          <a:p>
            <a:pPr marL="742913" marR="0" lvl="1" indent="-292087" algn="l" rtl="0">
              <a:spcBef>
                <a:spcPts val="0"/>
              </a:spcBef>
              <a:spcAft>
                <a:spcPts val="0"/>
              </a:spcAft>
              <a:buClr>
                <a:schemeClr val="dk1"/>
              </a:buClr>
              <a:buSzPts val="1500"/>
              <a:buFont typeface="Calibri"/>
              <a:buChar char="-"/>
            </a:pPr>
            <a:r>
              <a:rPr lang="en-US" sz="1500" i="0" u="none" strike="noStrike" cap="none" dirty="0">
                <a:solidFill>
                  <a:schemeClr val="dk1"/>
                </a:solidFill>
                <a:latin typeface="Calibri"/>
                <a:ea typeface="Calibri"/>
                <a:cs typeface="Calibri"/>
                <a:sym typeface="Calibri"/>
              </a:rPr>
              <a:t>Scene context </a:t>
            </a:r>
            <a:endParaRPr sz="1500" dirty="0">
              <a:latin typeface="Calibri"/>
              <a:ea typeface="Calibri"/>
              <a:cs typeface="Calibri"/>
              <a:sym typeface="Calibri"/>
            </a:endParaRPr>
          </a:p>
          <a:p>
            <a:pPr marL="742913" marR="0" lvl="1" indent="-292087" algn="l" rtl="0">
              <a:spcBef>
                <a:spcPts val="0"/>
              </a:spcBef>
              <a:spcAft>
                <a:spcPts val="0"/>
              </a:spcAft>
              <a:buClr>
                <a:schemeClr val="dk1"/>
              </a:buClr>
              <a:buSzPts val="1500"/>
              <a:buFont typeface="Calibri"/>
              <a:buChar char="-"/>
            </a:pPr>
            <a:r>
              <a:rPr lang="en-US" sz="1500" i="0" u="none" strike="noStrike" cap="none" dirty="0">
                <a:solidFill>
                  <a:schemeClr val="dk1"/>
                </a:solidFill>
                <a:latin typeface="Calibri"/>
                <a:ea typeface="Calibri"/>
                <a:cs typeface="Calibri"/>
                <a:sym typeface="Calibri"/>
              </a:rPr>
              <a:t>Composition</a:t>
            </a:r>
            <a:endParaRPr sz="1500" dirty="0">
              <a:latin typeface="Calibri"/>
              <a:ea typeface="Calibri"/>
              <a:cs typeface="Calibri"/>
              <a:sym typeface="Calibri"/>
            </a:endParaRPr>
          </a:p>
          <a:p>
            <a:pPr marL="742913" marR="0" lvl="1" indent="-292087" algn="l" rtl="0">
              <a:spcBef>
                <a:spcPts val="0"/>
              </a:spcBef>
              <a:spcAft>
                <a:spcPts val="0"/>
              </a:spcAft>
              <a:buClr>
                <a:schemeClr val="dk1"/>
              </a:buClr>
              <a:buSzPts val="1500"/>
              <a:buFont typeface="Calibri"/>
              <a:buChar char="-"/>
            </a:pPr>
            <a:r>
              <a:rPr lang="en-US" sz="1500" i="0" u="none" strike="noStrike" cap="none" dirty="0">
                <a:solidFill>
                  <a:schemeClr val="dk1"/>
                </a:solidFill>
                <a:latin typeface="Calibri"/>
                <a:ea typeface="Calibri"/>
                <a:cs typeface="Calibri"/>
                <a:sym typeface="Calibri"/>
              </a:rPr>
              <a:t>Facilitate closure</a:t>
            </a:r>
            <a:endParaRPr sz="1500" dirty="0">
              <a:latin typeface="Calibri"/>
              <a:ea typeface="Calibri"/>
              <a:cs typeface="Calibri"/>
              <a:sym typeface="Calibri"/>
            </a:endParaRPr>
          </a:p>
          <a:p>
            <a:pPr marL="285737" marR="0" lvl="0" indent="-292087" algn="l" rtl="0">
              <a:spcBef>
                <a:spcPts val="0"/>
              </a:spcBef>
              <a:spcAft>
                <a:spcPts val="0"/>
              </a:spcAft>
              <a:buClr>
                <a:schemeClr val="dk1"/>
              </a:buClr>
              <a:buSzPts val="1500"/>
              <a:buFont typeface="Calibri"/>
              <a:buChar char="-"/>
            </a:pPr>
            <a:r>
              <a:rPr lang="en-US" sz="1500" dirty="0">
                <a:solidFill>
                  <a:schemeClr val="dk1"/>
                </a:solidFill>
                <a:latin typeface="Calibri"/>
                <a:ea typeface="Calibri"/>
                <a:cs typeface="Calibri"/>
                <a:sym typeface="Calibri"/>
              </a:rPr>
              <a:t>Multi-SSO to sample diurnal cycle</a:t>
            </a:r>
            <a:endParaRPr sz="1500" dirty="0">
              <a:latin typeface="Calibri"/>
              <a:ea typeface="Calibri"/>
              <a:cs typeface="Calibri"/>
              <a:sym typeface="Calibri"/>
            </a:endParaRPr>
          </a:p>
          <a:p>
            <a:pPr marL="285737" marR="0" lvl="0" indent="-292087" algn="l" rtl="0">
              <a:spcBef>
                <a:spcPts val="0"/>
              </a:spcBef>
              <a:spcAft>
                <a:spcPts val="0"/>
              </a:spcAft>
              <a:buClr>
                <a:schemeClr val="dk1"/>
              </a:buClr>
              <a:buSzPts val="1500"/>
              <a:buFont typeface="Calibri"/>
              <a:buChar char="-"/>
            </a:pPr>
            <a:r>
              <a:rPr lang="en-US" sz="1500" dirty="0">
                <a:solidFill>
                  <a:schemeClr val="dk1"/>
                </a:solidFill>
                <a:latin typeface="Calibri"/>
                <a:ea typeface="Calibri"/>
                <a:cs typeface="Calibri"/>
                <a:sym typeface="Calibri"/>
              </a:rPr>
              <a:t>High-res changes in SW, LW, EEI and their causes.</a:t>
            </a:r>
            <a:endParaRPr sz="1500" dirty="0">
              <a:latin typeface="Calibri"/>
              <a:ea typeface="Calibri"/>
              <a:cs typeface="Calibri"/>
              <a:sym typeface="Calibri"/>
            </a:endParaRPr>
          </a:p>
          <a:p>
            <a:pPr marL="285737" marR="0" lvl="0" indent="-292087" algn="l" rtl="0">
              <a:spcBef>
                <a:spcPts val="0"/>
              </a:spcBef>
              <a:spcAft>
                <a:spcPts val="0"/>
              </a:spcAft>
              <a:buClr>
                <a:schemeClr val="dk1"/>
              </a:buClr>
              <a:buSzPts val="1500"/>
              <a:buFont typeface="Calibri"/>
              <a:buChar char="-"/>
            </a:pPr>
            <a:r>
              <a:rPr lang="en-US" sz="1500" dirty="0">
                <a:solidFill>
                  <a:schemeClr val="dk1"/>
                </a:solidFill>
                <a:latin typeface="Calibri"/>
                <a:ea typeface="Calibri"/>
                <a:cs typeface="Calibri"/>
                <a:sym typeface="Calibri"/>
              </a:rPr>
              <a:t>Potential need for </a:t>
            </a:r>
            <a:r>
              <a:rPr lang="en-US" sz="1500" b="1" dirty="0">
                <a:solidFill>
                  <a:schemeClr val="dk1"/>
                </a:solidFill>
                <a:latin typeface="Calibri"/>
                <a:ea typeface="Calibri"/>
                <a:cs typeface="Calibri"/>
                <a:sym typeface="Calibri"/>
              </a:rPr>
              <a:t>gold standard central observatory?</a:t>
            </a:r>
            <a:endParaRPr sz="1900" dirty="0">
              <a:solidFill>
                <a:schemeClr val="dk1"/>
              </a:solidFill>
              <a:latin typeface="Calibri"/>
              <a:ea typeface="Calibri"/>
              <a:cs typeface="Calibri"/>
              <a:sym typeface="Calibri"/>
            </a:endParaRPr>
          </a:p>
        </p:txBody>
      </p:sp>
      <p:pic>
        <p:nvPicPr>
          <p:cNvPr id="249" name="Google Shape;249;p2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rot="276711">
            <a:off x="7100741" y="1819176"/>
            <a:ext cx="756505" cy="742667"/>
          </a:xfrm>
          <a:prstGeom prst="rect">
            <a:avLst/>
          </a:prstGeom>
          <a:noFill/>
          <a:ln>
            <a:noFill/>
          </a:ln>
        </p:spPr>
      </p:pic>
      <p:pic>
        <p:nvPicPr>
          <p:cNvPr id="250" name="Google Shape;250;p2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rot="276711">
            <a:off x="8067456" y="4372348"/>
            <a:ext cx="756505" cy="742667"/>
          </a:xfrm>
          <a:prstGeom prst="rect">
            <a:avLst/>
          </a:prstGeom>
          <a:noFill/>
          <a:ln>
            <a:noFill/>
          </a:ln>
        </p:spPr>
      </p:pic>
      <p:pic>
        <p:nvPicPr>
          <p:cNvPr id="251" name="Google Shape;251;p20"/>
          <p:cNvPicPr preferRelativeResize="0">
            <a:picLocks noGrp="1"/>
          </p:cNvPicPr>
          <p:nvPr>
            <p:ph type="body" idx="1"/>
          </p:nvPr>
        </p:nvPicPr>
        <p:blipFill rotWithShape="1">
          <a:blip r:embed="rId7" cstate="email">
            <a:alphaModFix/>
            <a:extLst>
              <a:ext uri="{28A0092B-C50C-407E-A947-70E740481C1C}">
                <a14:useLocalDpi xmlns:a14="http://schemas.microsoft.com/office/drawing/2010/main"/>
              </a:ext>
            </a:extLst>
          </a:blip>
          <a:srcRect/>
          <a:stretch/>
        </p:blipFill>
        <p:spPr>
          <a:xfrm>
            <a:off x="2604041" y="801505"/>
            <a:ext cx="1348691" cy="1348691"/>
          </a:xfrm>
          <a:prstGeom prst="rect">
            <a:avLst/>
          </a:prstGeom>
          <a:noFill/>
          <a:ln>
            <a:noFill/>
          </a:ln>
        </p:spPr>
      </p:pic>
      <p:sp>
        <p:nvSpPr>
          <p:cNvPr id="252" name="Google Shape;252;p20"/>
          <p:cNvSpPr txBox="1"/>
          <p:nvPr/>
        </p:nvSpPr>
        <p:spPr>
          <a:xfrm>
            <a:off x="434972" y="666599"/>
            <a:ext cx="2408400" cy="22467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rgbClr val="0070C0"/>
                </a:solidFill>
                <a:latin typeface="Calibri" panose="020F0502020204030204" pitchFamily="34" charset="0"/>
                <a:ea typeface="Arial"/>
                <a:cs typeface="Calibri" panose="020F0502020204030204" pitchFamily="34" charset="0"/>
                <a:sym typeface="Arial"/>
              </a:rPr>
              <a:t>SUNCUBEs TSI &amp; SSI</a:t>
            </a:r>
            <a:endParaRPr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1400" dirty="0">
                <a:solidFill>
                  <a:schemeClr val="dk1"/>
                </a:solidFill>
                <a:latin typeface="Calibri" panose="020F0502020204030204" pitchFamily="34" charset="0"/>
                <a:ea typeface="Arial"/>
                <a:cs typeface="Calibri" panose="020F0502020204030204" pitchFamily="34" charset="0"/>
                <a:sym typeface="Arial"/>
              </a:rPr>
              <a:t>Total </a:t>
            </a:r>
            <a:r>
              <a:rPr lang="en-US" sz="1400" b="1" dirty="0">
                <a:solidFill>
                  <a:schemeClr val="dk1"/>
                </a:solidFill>
                <a:latin typeface="Calibri" panose="020F0502020204030204" pitchFamily="34" charset="0"/>
                <a:ea typeface="Arial"/>
                <a:cs typeface="Calibri" panose="020F0502020204030204" pitchFamily="34" charset="0"/>
                <a:sym typeface="Arial"/>
              </a:rPr>
              <a:t>solar irradiance</a:t>
            </a:r>
            <a:endParaRPr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1400" dirty="0">
                <a:solidFill>
                  <a:schemeClr val="dk1"/>
                </a:solidFill>
                <a:latin typeface="Calibri" panose="020F0502020204030204" pitchFamily="34" charset="0"/>
                <a:ea typeface="Arial"/>
                <a:cs typeface="Calibri" panose="020F0502020204030204" pitchFamily="34" charset="0"/>
                <a:sym typeface="Arial"/>
              </a:rPr>
              <a:t>Spectral solar irradiance</a:t>
            </a:r>
            <a:endParaRPr dirty="0">
              <a:latin typeface="Calibri" panose="020F0502020204030204" pitchFamily="34" charset="0"/>
              <a:cs typeface="Calibri" panose="020F0502020204030204" pitchFamily="34" charset="0"/>
            </a:endParaRPr>
          </a:p>
          <a:p>
            <a:pPr marL="285737" marR="0" lvl="0" indent="-285737" algn="l" rtl="0">
              <a:spcBef>
                <a:spcPts val="0"/>
              </a:spcBef>
              <a:spcAft>
                <a:spcPts val="0"/>
              </a:spcAft>
              <a:buClr>
                <a:schemeClr val="dk1"/>
              </a:buClr>
              <a:buSzPts val="1400"/>
              <a:buFont typeface="Arial"/>
              <a:buChar char="-"/>
            </a:pPr>
            <a:r>
              <a:rPr lang="en-US" sz="1400" dirty="0">
                <a:solidFill>
                  <a:schemeClr val="dk1"/>
                </a:solidFill>
                <a:latin typeface="Calibri" panose="020F0502020204030204" pitchFamily="34" charset="0"/>
                <a:ea typeface="Arial"/>
                <a:cs typeface="Calibri" panose="020F0502020204030204" pitchFamily="34" charset="0"/>
                <a:sym typeface="Arial"/>
              </a:rPr>
              <a:t>Key component of ERB – Earth’s energy input</a:t>
            </a:r>
            <a:endParaRPr dirty="0">
              <a:latin typeface="Calibri" panose="020F0502020204030204" pitchFamily="34" charset="0"/>
              <a:cs typeface="Calibri" panose="020F0502020204030204" pitchFamily="34" charset="0"/>
            </a:endParaRPr>
          </a:p>
          <a:p>
            <a:pPr marL="285737" marR="0" lvl="0" indent="-285737" algn="l" rtl="0">
              <a:spcBef>
                <a:spcPts val="0"/>
              </a:spcBef>
              <a:spcAft>
                <a:spcPts val="0"/>
              </a:spcAft>
              <a:buClr>
                <a:schemeClr val="dk1"/>
              </a:buClr>
              <a:buSzPts val="1400"/>
              <a:buFont typeface="Arial"/>
              <a:buChar char="-"/>
            </a:pPr>
            <a:r>
              <a:rPr lang="en-US" sz="1400" dirty="0">
                <a:solidFill>
                  <a:schemeClr val="dk1"/>
                </a:solidFill>
                <a:latin typeface="Calibri" panose="020F0502020204030204" pitchFamily="34" charset="0"/>
                <a:ea typeface="Arial"/>
                <a:cs typeface="Calibri" panose="020F0502020204030204" pitchFamily="34" charset="0"/>
                <a:sym typeface="Arial"/>
              </a:rPr>
              <a:t>Can help with stability tracking of other systems</a:t>
            </a:r>
            <a:endParaRPr dirty="0">
              <a:latin typeface="Calibri" panose="020F0502020204030204" pitchFamily="34" charset="0"/>
              <a:cs typeface="Calibri" panose="020F0502020204030204" pitchFamily="34" charset="0"/>
            </a:endParaRPr>
          </a:p>
          <a:p>
            <a:pPr marL="285737" marR="0" lvl="0" indent="-285737" algn="l" rtl="0">
              <a:spcBef>
                <a:spcPts val="0"/>
              </a:spcBef>
              <a:spcAft>
                <a:spcPts val="0"/>
              </a:spcAft>
              <a:buClr>
                <a:schemeClr val="dk1"/>
              </a:buClr>
              <a:buSzPts val="1400"/>
              <a:buFont typeface="Arial"/>
              <a:buChar char="-"/>
            </a:pPr>
            <a:r>
              <a:rPr lang="en-US" sz="1400" dirty="0">
                <a:solidFill>
                  <a:schemeClr val="dk1"/>
                </a:solidFill>
                <a:latin typeface="Calibri" panose="020F0502020204030204" pitchFamily="34" charset="0"/>
                <a:ea typeface="Arial"/>
                <a:cs typeface="Calibri" panose="020F0502020204030204" pitchFamily="34" charset="0"/>
                <a:sym typeface="Arial"/>
              </a:rPr>
              <a:t>Complements RAD-Sats</a:t>
            </a:r>
            <a:endParaRPr dirty="0">
              <a:latin typeface="Calibri" panose="020F0502020204030204" pitchFamily="34" charset="0"/>
              <a:cs typeface="Calibri" panose="020F0502020204030204" pitchFamily="34" charset="0"/>
            </a:endParaRPr>
          </a:p>
          <a:p>
            <a:pPr marL="285737" marR="0" lvl="0" indent="-285737" algn="l" rtl="0">
              <a:spcBef>
                <a:spcPts val="0"/>
              </a:spcBef>
              <a:spcAft>
                <a:spcPts val="0"/>
              </a:spcAft>
              <a:buClr>
                <a:schemeClr val="dk1"/>
              </a:buClr>
              <a:buSzPts val="1400"/>
              <a:buFont typeface="Arial"/>
              <a:buChar char="-"/>
            </a:pPr>
            <a:r>
              <a:rPr lang="en-US" sz="1400" dirty="0">
                <a:solidFill>
                  <a:schemeClr val="dk1"/>
                </a:solidFill>
                <a:latin typeface="Calibri" panose="020F0502020204030204" pitchFamily="34" charset="0"/>
                <a:ea typeface="Arial"/>
                <a:cs typeface="Calibri" panose="020F0502020204030204" pitchFamily="34" charset="0"/>
                <a:sym typeface="Arial"/>
              </a:rPr>
              <a:t>Novel tech exists</a:t>
            </a:r>
            <a:endParaRPr dirty="0">
              <a:latin typeface="Calibri" panose="020F0502020204030204" pitchFamily="34" charset="0"/>
              <a:cs typeface="Calibri" panose="020F0502020204030204" pitchFamily="34" charset="0"/>
            </a:endParaRPr>
          </a:p>
          <a:p>
            <a:pPr marL="285737" marR="0" lvl="0" indent="-196837" algn="l" rtl="0">
              <a:spcBef>
                <a:spcPts val="0"/>
              </a:spcBef>
              <a:spcAft>
                <a:spcPts val="0"/>
              </a:spcAft>
              <a:buClr>
                <a:schemeClr val="dk1"/>
              </a:buClr>
              <a:buSzPts val="1400"/>
              <a:buFont typeface="Arial"/>
              <a:buNone/>
            </a:pPr>
            <a:endParaRPr sz="1400" dirty="0">
              <a:solidFill>
                <a:schemeClr val="dk1"/>
              </a:solidFill>
              <a:latin typeface="Arial"/>
              <a:ea typeface="Arial"/>
              <a:cs typeface="Arial"/>
              <a:sym typeface="Arial"/>
            </a:endParaRPr>
          </a:p>
        </p:txBody>
      </p:sp>
      <p:sp>
        <p:nvSpPr>
          <p:cNvPr id="253" name="Google Shape;253;p20"/>
          <p:cNvSpPr txBox="1"/>
          <p:nvPr/>
        </p:nvSpPr>
        <p:spPr>
          <a:xfrm>
            <a:off x="451763" y="2807177"/>
            <a:ext cx="2297592" cy="20312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rgbClr val="0070C0"/>
                </a:solidFill>
                <a:latin typeface="Calibri" panose="020F0502020204030204" pitchFamily="34" charset="0"/>
                <a:ea typeface="Arial"/>
                <a:cs typeface="Calibri" panose="020F0502020204030204" pitchFamily="34" charset="0"/>
                <a:sym typeface="Arial"/>
              </a:rPr>
              <a:t>HOT-EARTH</a:t>
            </a:r>
            <a:endParaRPr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1400" b="1" dirty="0">
                <a:solidFill>
                  <a:srgbClr val="0070C0"/>
                </a:solidFill>
                <a:latin typeface="Calibri" panose="020F0502020204030204" pitchFamily="34" charset="0"/>
                <a:ea typeface="Arial"/>
                <a:cs typeface="Calibri" panose="020F0502020204030204" pitchFamily="34" charset="0"/>
                <a:sym typeface="Arial"/>
              </a:rPr>
              <a:t>(HOT-OCEAN)</a:t>
            </a:r>
            <a:endParaRPr dirty="0">
              <a:latin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1400" dirty="0">
                <a:solidFill>
                  <a:schemeClr val="dk1"/>
                </a:solidFill>
                <a:latin typeface="Calibri" panose="020F0502020204030204" pitchFamily="34" charset="0"/>
                <a:ea typeface="Arial"/>
                <a:cs typeface="Calibri" panose="020F0502020204030204" pitchFamily="34" charset="0"/>
                <a:sym typeface="Arial"/>
              </a:rPr>
              <a:t>(Ocean) </a:t>
            </a:r>
            <a:r>
              <a:rPr lang="en-US" sz="1400" b="1" dirty="0">
                <a:solidFill>
                  <a:schemeClr val="dk1"/>
                </a:solidFill>
                <a:latin typeface="Calibri" panose="020F0502020204030204" pitchFamily="34" charset="0"/>
                <a:ea typeface="Arial"/>
                <a:cs typeface="Calibri" panose="020F0502020204030204" pitchFamily="34" charset="0"/>
                <a:sym typeface="Arial"/>
              </a:rPr>
              <a:t>heat inventory</a:t>
            </a:r>
            <a:endParaRPr dirty="0">
              <a:latin typeface="Calibri" panose="020F0502020204030204" pitchFamily="34" charset="0"/>
              <a:cs typeface="Calibri" panose="020F0502020204030204" pitchFamily="34" charset="0"/>
            </a:endParaRPr>
          </a:p>
          <a:p>
            <a:pPr marL="285737" marR="0" lvl="0" indent="-285737" algn="l" rtl="0">
              <a:spcBef>
                <a:spcPts val="0"/>
              </a:spcBef>
              <a:spcAft>
                <a:spcPts val="0"/>
              </a:spcAft>
              <a:buClr>
                <a:schemeClr val="dk1"/>
              </a:buClr>
              <a:buSzPts val="1400"/>
              <a:buFont typeface="Arial"/>
              <a:buChar char="-"/>
            </a:pPr>
            <a:r>
              <a:rPr lang="en-US" sz="1400" dirty="0">
                <a:solidFill>
                  <a:schemeClr val="dk1"/>
                </a:solidFill>
                <a:latin typeface="Calibri" panose="020F0502020204030204" pitchFamily="34" charset="0"/>
                <a:ea typeface="Arial"/>
                <a:cs typeface="Calibri" panose="020F0502020204030204" pitchFamily="34" charset="0"/>
                <a:sym typeface="Arial"/>
              </a:rPr>
              <a:t>In-situ, Altimetry - gravimetry</a:t>
            </a:r>
            <a:endParaRPr dirty="0">
              <a:latin typeface="Calibri" panose="020F0502020204030204" pitchFamily="34" charset="0"/>
              <a:cs typeface="Calibri" panose="020F0502020204030204" pitchFamily="34" charset="0"/>
            </a:endParaRPr>
          </a:p>
          <a:p>
            <a:pPr marL="285737" marR="0" lvl="0" indent="-285737" algn="l" rtl="0">
              <a:spcBef>
                <a:spcPts val="0"/>
              </a:spcBef>
              <a:spcAft>
                <a:spcPts val="0"/>
              </a:spcAft>
              <a:buClr>
                <a:schemeClr val="dk1"/>
              </a:buClr>
              <a:buSzPts val="1400"/>
              <a:buFont typeface="Arial"/>
              <a:buChar char="-"/>
            </a:pPr>
            <a:r>
              <a:rPr lang="en-US" sz="1400" dirty="0">
                <a:solidFill>
                  <a:schemeClr val="dk1"/>
                </a:solidFill>
                <a:latin typeface="Calibri" panose="020F0502020204030204" pitchFamily="34" charset="0"/>
                <a:ea typeface="Arial"/>
                <a:cs typeface="Calibri" panose="020F0502020204030204" pitchFamily="34" charset="0"/>
                <a:sym typeface="Arial"/>
              </a:rPr>
              <a:t>Independent indirect EEI estimate</a:t>
            </a:r>
            <a:endParaRPr dirty="0">
              <a:latin typeface="Calibri" panose="020F0502020204030204" pitchFamily="34" charset="0"/>
              <a:cs typeface="Calibri" panose="020F0502020204030204" pitchFamily="34" charset="0"/>
            </a:endParaRPr>
          </a:p>
          <a:p>
            <a:pPr marL="285737" marR="0" lvl="0" indent="-285737" algn="l" rtl="0">
              <a:spcBef>
                <a:spcPts val="0"/>
              </a:spcBef>
              <a:spcAft>
                <a:spcPts val="0"/>
              </a:spcAft>
              <a:buClr>
                <a:schemeClr val="dk1"/>
              </a:buClr>
              <a:buSzPts val="1400"/>
              <a:buFont typeface="Arial"/>
              <a:buChar char="-"/>
            </a:pPr>
            <a:r>
              <a:rPr lang="en-US" sz="1400" dirty="0">
                <a:solidFill>
                  <a:schemeClr val="dk1"/>
                </a:solidFill>
                <a:latin typeface="Calibri" panose="020F0502020204030204" pitchFamily="34" charset="0"/>
                <a:ea typeface="Arial"/>
                <a:cs typeface="Calibri" panose="020F0502020204030204" pitchFamily="34" charset="0"/>
                <a:sym typeface="Arial"/>
              </a:rPr>
              <a:t>Links to EEI impacts</a:t>
            </a:r>
            <a:endParaRPr sz="1400" b="0" i="0" u="none" strike="noStrike" cap="none" dirty="0">
              <a:solidFill>
                <a:schemeClr val="dk1"/>
              </a:solidFill>
              <a:latin typeface="Calibri" panose="020F0502020204030204" pitchFamily="34" charset="0"/>
              <a:ea typeface="Arial"/>
              <a:cs typeface="Calibri" panose="020F0502020204030204" pitchFamily="34" charset="0"/>
              <a:sym typeface="Arial"/>
            </a:endParaRPr>
          </a:p>
          <a:p>
            <a:pPr marL="457177" marR="0" lvl="1" indent="0" algn="l" rtl="0">
              <a:spcBef>
                <a:spcPts val="0"/>
              </a:spcBef>
              <a:spcAft>
                <a:spcPts val="0"/>
              </a:spcAft>
              <a:buNone/>
            </a:pPr>
            <a:r>
              <a:rPr lang="en-US" sz="1400" b="0" i="0" u="none" strike="noStrike" cap="none" dirty="0">
                <a:solidFill>
                  <a:schemeClr val="dk1"/>
                </a:solidFill>
                <a:latin typeface="Arial"/>
                <a:ea typeface="Arial"/>
                <a:cs typeface="Arial"/>
                <a:sym typeface="Arial"/>
              </a:rPr>
              <a:t> </a:t>
            </a:r>
            <a:endParaRPr dirty="0"/>
          </a:p>
        </p:txBody>
      </p:sp>
      <p:sp>
        <p:nvSpPr>
          <p:cNvPr id="255" name="Google Shape;255;p20"/>
          <p:cNvSpPr/>
          <p:nvPr/>
        </p:nvSpPr>
        <p:spPr>
          <a:xfrm>
            <a:off x="4693178" y="2844269"/>
            <a:ext cx="2182099" cy="50250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56" name="Google Shape;256;p20"/>
          <p:cNvSpPr/>
          <p:nvPr/>
        </p:nvSpPr>
        <p:spPr>
          <a:xfrm>
            <a:off x="4814850" y="2814809"/>
            <a:ext cx="195880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7030A0"/>
                </a:solidFill>
                <a:latin typeface="Calibri"/>
                <a:ea typeface="Calibri"/>
                <a:cs typeface="Calibri"/>
                <a:sym typeface="Calibri"/>
              </a:rPr>
              <a:t>0.4 - 1.2 Wm</a:t>
            </a:r>
            <a:r>
              <a:rPr lang="en-US" sz="2400" b="1" baseline="30000" dirty="0">
                <a:solidFill>
                  <a:srgbClr val="7030A0"/>
                </a:solidFill>
                <a:latin typeface="Calibri"/>
                <a:ea typeface="Calibri"/>
                <a:cs typeface="Calibri"/>
                <a:sym typeface="Calibri"/>
              </a:rPr>
              <a:t>-2</a:t>
            </a:r>
            <a:endParaRPr dirty="0">
              <a:solidFill>
                <a:srgbClr val="7030A0"/>
              </a:solidFill>
            </a:endParaRPr>
          </a:p>
        </p:txBody>
      </p:sp>
      <p:pic>
        <p:nvPicPr>
          <p:cNvPr id="258" name="Google Shape;258;p20" descr="Download Satellite, Solar Panels, Space. Royalty-Free Vector Graphic -  Pixabay"/>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998107" y="3488207"/>
            <a:ext cx="1050884" cy="837914"/>
          </a:xfrm>
          <a:prstGeom prst="rect">
            <a:avLst/>
          </a:prstGeom>
          <a:noFill/>
          <a:ln>
            <a:noFill/>
          </a:ln>
        </p:spPr>
      </p:pic>
      <p:pic>
        <p:nvPicPr>
          <p:cNvPr id="259" name="Google Shape;259;p20" descr="Download Satellite, Solar Panels, Space. Royalty-Free Vector Graphic -  Pixabay"/>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7734378" y="2530449"/>
            <a:ext cx="1050884" cy="837914"/>
          </a:xfrm>
          <a:prstGeom prst="rect">
            <a:avLst/>
          </a:prstGeom>
          <a:noFill/>
          <a:ln>
            <a:noFill/>
          </a:ln>
        </p:spPr>
      </p:pic>
      <p:pic>
        <p:nvPicPr>
          <p:cNvPr id="260" name="Google Shape;260;p20" descr="Download Satellite, Solar Panels, Space. Royalty-Free Vector Graphic -  Pixabay"/>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6096000" y="1332827"/>
            <a:ext cx="1050884" cy="837914"/>
          </a:xfrm>
          <a:prstGeom prst="rect">
            <a:avLst/>
          </a:prstGeom>
          <a:noFill/>
          <a:ln>
            <a:noFill/>
          </a:ln>
        </p:spPr>
      </p:pic>
      <p:pic>
        <p:nvPicPr>
          <p:cNvPr id="261" name="Google Shape;261;p20" descr="3U CubeSat Platform Cubesat Platforms | CubeSat by EnduroSat"/>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rot="-2801593">
            <a:off x="3348293" y="1559155"/>
            <a:ext cx="1306569" cy="1306569"/>
          </a:xfrm>
          <a:prstGeom prst="rect">
            <a:avLst/>
          </a:prstGeom>
          <a:noFill/>
          <a:ln>
            <a:noFill/>
          </a:ln>
        </p:spPr>
      </p:pic>
      <p:pic>
        <p:nvPicPr>
          <p:cNvPr id="262" name="Google Shape;262;p20" descr="spectrum, sun, Atmospheric, Rainbow, weather, nature icon"/>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rot="2191122">
            <a:off x="8116641" y="2467430"/>
            <a:ext cx="488461" cy="488461"/>
          </a:xfrm>
          <a:prstGeom prst="rect">
            <a:avLst/>
          </a:prstGeom>
          <a:noFill/>
          <a:ln>
            <a:noFill/>
          </a:ln>
        </p:spPr>
      </p:pic>
      <p:pic>
        <p:nvPicPr>
          <p:cNvPr id="263" name="Google Shape;263;p20" descr="spectrum, sun, Atmospheric, Rainbow, weather, nature icon"/>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rot="2191122">
            <a:off x="8389094" y="3437028"/>
            <a:ext cx="488461" cy="488461"/>
          </a:xfrm>
          <a:prstGeom prst="rect">
            <a:avLst/>
          </a:prstGeom>
          <a:noFill/>
          <a:ln>
            <a:noFill/>
          </a:ln>
        </p:spPr>
      </p:pic>
      <p:pic>
        <p:nvPicPr>
          <p:cNvPr id="264" name="Google Shape;264;p20" descr="spectrum, sun, Atmospheric, Rainbow, weather, nature icon"/>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rot="2191122">
            <a:off x="6486261" y="1281111"/>
            <a:ext cx="488461" cy="488461"/>
          </a:xfrm>
          <a:prstGeom prst="rect">
            <a:avLst/>
          </a:prstGeom>
          <a:noFill/>
          <a:ln>
            <a:noFill/>
          </a:ln>
        </p:spPr>
      </p:pic>
      <p:pic>
        <p:nvPicPr>
          <p:cNvPr id="265" name="Google Shape;265;p20" descr="spectrum, sun, Atmospheric, Rainbow, weather, nature icon"/>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rot="-2580111">
            <a:off x="3765200" y="1954072"/>
            <a:ext cx="488461" cy="488461"/>
          </a:xfrm>
          <a:prstGeom prst="rect">
            <a:avLst/>
          </a:prstGeom>
          <a:noFill/>
          <a:ln>
            <a:noFill/>
          </a:ln>
        </p:spPr>
      </p:pic>
      <p:pic>
        <p:nvPicPr>
          <p:cNvPr id="266" name="Google Shape;266;p20"/>
          <p:cNvPicPr preferRelativeResize="0"/>
          <p:nvPr/>
        </p:nvPicPr>
        <p:blipFill>
          <a:blip r:embed="rId11" cstate="screen">
            <a:alphaModFix/>
            <a:extLst>
              <a:ext uri="{28A0092B-C50C-407E-A947-70E740481C1C}">
                <a14:useLocalDpi xmlns:a14="http://schemas.microsoft.com/office/drawing/2010/main"/>
              </a:ext>
            </a:extLst>
          </a:blip>
          <a:stretch>
            <a:fillRect/>
          </a:stretch>
        </p:blipFill>
        <p:spPr>
          <a:xfrm>
            <a:off x="3083739" y="2823891"/>
            <a:ext cx="573056" cy="1031500"/>
          </a:xfrm>
          <a:prstGeom prst="rect">
            <a:avLst/>
          </a:prstGeom>
          <a:noFill/>
          <a:ln>
            <a:noFill/>
          </a:ln>
        </p:spPr>
      </p:pic>
      <p:pic>
        <p:nvPicPr>
          <p:cNvPr id="267" name="Google Shape;267;p20" descr="GRACE - FO"/>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2611672" y="3822820"/>
            <a:ext cx="949604" cy="622408"/>
          </a:xfrm>
          <a:prstGeom prst="rect">
            <a:avLst/>
          </a:prstGeom>
          <a:noFill/>
          <a:ln>
            <a:noFill/>
          </a:ln>
        </p:spPr>
      </p:pic>
      <p:pic>
        <p:nvPicPr>
          <p:cNvPr id="268" name="Google Shape;268;p20" descr="Jason 3 - Earth Missions - NASA Jet Propulsion Laboratory"/>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2320893" y="4455740"/>
            <a:ext cx="1179554" cy="566738"/>
          </a:xfrm>
          <a:prstGeom prst="rect">
            <a:avLst/>
          </a:prstGeom>
          <a:noFill/>
          <a:ln>
            <a:noFill/>
          </a:ln>
        </p:spPr>
      </p:pic>
      <p:pic>
        <p:nvPicPr>
          <p:cNvPr id="17410" name="Picture 2" descr="Aqua (satellite) - Wikipedia">
            <a:extLst>
              <a:ext uri="{FF2B5EF4-FFF2-40B4-BE49-F238E27FC236}">
                <a16:creationId xmlns:a16="http://schemas.microsoft.com/office/drawing/2014/main" id="{5904C20C-850B-54B1-D670-0CCA91234934}"/>
              </a:ext>
            </a:extLst>
          </p:cNvPr>
          <p:cNvPicPr>
            <a:picLocks noChangeAspect="1" noChangeArrowheads="1"/>
          </p:cNvPicPr>
          <p:nvPr/>
        </p:nvPicPr>
        <p:blipFill>
          <a:blip r:embed="rId14" cstate="email">
            <a:alphaModFix amt="75000"/>
            <a:extLst>
              <a:ext uri="{28A0092B-C50C-407E-A947-70E740481C1C}">
                <a14:useLocalDpi xmlns:a14="http://schemas.microsoft.com/office/drawing/2010/main"/>
              </a:ext>
            </a:extLst>
          </a:blip>
          <a:srcRect/>
          <a:stretch>
            <a:fillRect/>
          </a:stretch>
        </p:blipFill>
        <p:spPr bwMode="auto">
          <a:xfrm rot="2613256">
            <a:off x="7725803" y="1296715"/>
            <a:ext cx="1536440" cy="790310"/>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Connector 2">
            <a:extLst>
              <a:ext uri="{FF2B5EF4-FFF2-40B4-BE49-F238E27FC236}">
                <a16:creationId xmlns:a16="http://schemas.microsoft.com/office/drawing/2014/main" id="{915B950A-AB6C-51D1-BA09-FC0B51A23EE5}"/>
              </a:ext>
            </a:extLst>
          </p:cNvPr>
          <p:cNvCxnSpPr/>
          <p:nvPr/>
        </p:nvCxnSpPr>
        <p:spPr>
          <a:xfrm flipH="1">
            <a:off x="7072108" y="1332827"/>
            <a:ext cx="592890" cy="192514"/>
          </a:xfrm>
          <a:prstGeom prst="line">
            <a:avLst/>
          </a:prstGeom>
        </p:spPr>
        <p:style>
          <a:lnRef idx="2">
            <a:schemeClr val="accent1"/>
          </a:lnRef>
          <a:fillRef idx="0">
            <a:schemeClr val="accent1"/>
          </a:fillRef>
          <a:effectRef idx="1">
            <a:schemeClr val="accent1"/>
          </a:effectRef>
          <a:fontRef idx="minor">
            <a:schemeClr val="tx1"/>
          </a:fontRef>
        </p:style>
      </p:cxnSp>
      <p:cxnSp>
        <p:nvCxnSpPr>
          <p:cNvPr id="4" name="Straight Connector 3">
            <a:extLst>
              <a:ext uri="{FF2B5EF4-FFF2-40B4-BE49-F238E27FC236}">
                <a16:creationId xmlns:a16="http://schemas.microsoft.com/office/drawing/2014/main" id="{F73CBE07-17A8-C0B0-71EC-CB4B9F4EDEFF}"/>
              </a:ext>
            </a:extLst>
          </p:cNvPr>
          <p:cNvCxnSpPr>
            <a:cxnSpLocks/>
          </p:cNvCxnSpPr>
          <p:nvPr/>
        </p:nvCxnSpPr>
        <p:spPr>
          <a:xfrm flipH="1">
            <a:off x="7855266" y="1821135"/>
            <a:ext cx="356222" cy="377167"/>
          </a:xfrm>
          <a:prstGeom prst="line">
            <a:avLst/>
          </a:prstGeom>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01D02A2D-EAA9-5C7C-8185-B5CC4394F7C8}"/>
              </a:ext>
            </a:extLst>
          </p:cNvPr>
          <p:cNvCxnSpPr>
            <a:cxnSpLocks/>
          </p:cNvCxnSpPr>
          <p:nvPr/>
        </p:nvCxnSpPr>
        <p:spPr>
          <a:xfrm flipH="1">
            <a:off x="8645564" y="2250199"/>
            <a:ext cx="56925" cy="328401"/>
          </a:xfrm>
          <a:prstGeom prst="line">
            <a:avLst/>
          </a:prstGeom>
        </p:spPr>
        <p:style>
          <a:lnRef idx="2">
            <a:schemeClr val="accent1"/>
          </a:lnRef>
          <a:fillRef idx="0">
            <a:schemeClr val="accent1"/>
          </a:fillRef>
          <a:effectRef idx="1">
            <a:schemeClr val="accent1"/>
          </a:effectRef>
          <a:fontRef idx="minor">
            <a:schemeClr val="tx1"/>
          </a:fontRef>
        </p:style>
      </p:cxnSp>
      <p:cxnSp>
        <p:nvCxnSpPr>
          <p:cNvPr id="6" name="Straight Connector 5">
            <a:extLst>
              <a:ext uri="{FF2B5EF4-FFF2-40B4-BE49-F238E27FC236}">
                <a16:creationId xmlns:a16="http://schemas.microsoft.com/office/drawing/2014/main" id="{B889D41A-5DE9-DDA9-4BEC-04D6DFE6195F}"/>
              </a:ext>
            </a:extLst>
          </p:cNvPr>
          <p:cNvCxnSpPr>
            <a:cxnSpLocks/>
          </p:cNvCxnSpPr>
          <p:nvPr/>
        </p:nvCxnSpPr>
        <p:spPr>
          <a:xfrm>
            <a:off x="8974942" y="2422759"/>
            <a:ext cx="0" cy="991165"/>
          </a:xfrm>
          <a:prstGeom prst="line">
            <a:avLst/>
          </a:prstGeom>
        </p:spPr>
        <p:style>
          <a:lnRef idx="2">
            <a:schemeClr val="accent1"/>
          </a:lnRef>
          <a:fillRef idx="0">
            <a:schemeClr val="accent1"/>
          </a:fillRef>
          <a:effectRef idx="1">
            <a:schemeClr val="accent1"/>
          </a:effectRef>
          <a:fontRef idx="minor">
            <a:schemeClr val="tx1"/>
          </a:fontRef>
        </p:style>
      </p:cxnSp>
      <p:sp>
        <p:nvSpPr>
          <p:cNvPr id="10" name="Google Shape;253;p20">
            <a:extLst>
              <a:ext uri="{FF2B5EF4-FFF2-40B4-BE49-F238E27FC236}">
                <a16:creationId xmlns:a16="http://schemas.microsoft.com/office/drawing/2014/main" id="{CF53710F-0B5B-C272-73EA-5A859D8BD94D}"/>
              </a:ext>
            </a:extLst>
          </p:cNvPr>
          <p:cNvSpPr txBox="1"/>
          <p:nvPr/>
        </p:nvSpPr>
        <p:spPr>
          <a:xfrm>
            <a:off x="525812" y="4727488"/>
            <a:ext cx="2297592" cy="26776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dirty="0">
                <a:solidFill>
                  <a:srgbClr val="0070C0"/>
                </a:solidFill>
                <a:latin typeface="Calibri" panose="020F0502020204030204" pitchFamily="34" charset="0"/>
                <a:ea typeface="Arial"/>
                <a:cs typeface="Calibri" panose="020F0502020204030204" pitchFamily="34" charset="0"/>
                <a:sym typeface="Arial"/>
              </a:rPr>
              <a:t>SYN-RAD</a:t>
            </a:r>
          </a:p>
          <a:p>
            <a:pPr marL="285737" lvl="0" indent="-285737">
              <a:buClr>
                <a:schemeClr val="dk1"/>
              </a:buClr>
              <a:buSzPts val="1400"/>
              <a:buFont typeface="Arial"/>
              <a:buChar char="-"/>
            </a:pPr>
            <a:r>
              <a:rPr lang="en-US" sz="1400" dirty="0">
                <a:solidFill>
                  <a:schemeClr val="dk1"/>
                </a:solidFill>
                <a:latin typeface="Calibri" panose="020F0502020204030204" pitchFamily="34" charset="0"/>
                <a:ea typeface="Arial"/>
                <a:cs typeface="Calibri" panose="020F0502020204030204" pitchFamily="34" charset="0"/>
                <a:sym typeface="Arial"/>
              </a:rPr>
              <a:t>Cloud, aerosol &amp; composition sensing</a:t>
            </a:r>
          </a:p>
          <a:p>
            <a:pPr marL="285737" lvl="0" indent="-285737">
              <a:buClr>
                <a:schemeClr val="dk1"/>
              </a:buClr>
              <a:buSzPts val="1400"/>
              <a:buFont typeface="Arial"/>
              <a:buChar char="-"/>
            </a:pPr>
            <a:r>
              <a:rPr lang="en-US" sz="1400" dirty="0">
                <a:solidFill>
                  <a:schemeClr val="dk1"/>
                </a:solidFill>
                <a:latin typeface="Calibri" panose="020F0502020204030204" pitchFamily="34" charset="0"/>
                <a:ea typeface="Arial"/>
                <a:cs typeface="Calibri" panose="020F0502020204030204" pitchFamily="34" charset="0"/>
                <a:sym typeface="Arial"/>
              </a:rPr>
              <a:t>Radiative closure</a:t>
            </a:r>
          </a:p>
          <a:p>
            <a:pPr marL="285737" lvl="0" indent="-285737">
              <a:buClr>
                <a:schemeClr val="dk1"/>
              </a:buClr>
              <a:buSzPts val="1400"/>
              <a:buFont typeface="Arial"/>
              <a:buChar char="-"/>
            </a:pPr>
            <a:r>
              <a:rPr lang="en-US" sz="1400" dirty="0">
                <a:solidFill>
                  <a:schemeClr val="dk1"/>
                </a:solidFill>
                <a:latin typeface="Calibri" panose="020F0502020204030204" pitchFamily="34" charset="0"/>
                <a:ea typeface="Arial"/>
                <a:cs typeface="Calibri" panose="020F0502020204030204" pitchFamily="34" charset="0"/>
                <a:sym typeface="Arial"/>
              </a:rPr>
              <a:t>Models &amp; reanalysis</a:t>
            </a:r>
          </a:p>
          <a:p>
            <a:pPr marL="285737" lvl="0" indent="-285737">
              <a:buClr>
                <a:schemeClr val="dk1"/>
              </a:buClr>
              <a:buSzPts val="1400"/>
              <a:buFont typeface="Arial"/>
              <a:buChar char="-"/>
            </a:pPr>
            <a:r>
              <a:rPr lang="en-US" sz="1400" dirty="0">
                <a:solidFill>
                  <a:schemeClr val="dk1"/>
                </a:solidFill>
                <a:latin typeface="Calibri" panose="020F0502020204030204" pitchFamily="34" charset="0"/>
                <a:ea typeface="Arial"/>
                <a:cs typeface="Calibri" panose="020F0502020204030204" pitchFamily="34" charset="0"/>
                <a:sym typeface="Arial"/>
              </a:rPr>
              <a:t>In-situ &amp; airborne</a:t>
            </a:r>
          </a:p>
          <a:p>
            <a:pPr marL="285737" lvl="0" indent="-285737">
              <a:buClr>
                <a:schemeClr val="dk1"/>
              </a:buClr>
              <a:buSzPts val="1400"/>
              <a:buFont typeface="Arial"/>
              <a:buChar char="-"/>
            </a:pPr>
            <a:r>
              <a:rPr lang="en-US" sz="1400" dirty="0">
                <a:latin typeface="Calibri" panose="020F0502020204030204" pitchFamily="34" charset="0"/>
                <a:ea typeface="Arial"/>
                <a:cs typeface="Calibri" panose="020F0502020204030204" pitchFamily="34" charset="0"/>
                <a:sym typeface="Arial"/>
              </a:rPr>
              <a:t>Regional foci?</a:t>
            </a:r>
          </a:p>
          <a:p>
            <a:pPr marL="285737" indent="-285737">
              <a:buClr>
                <a:schemeClr val="dk1"/>
              </a:buClr>
              <a:buSzPts val="1400"/>
              <a:buFont typeface="Arial"/>
              <a:buChar char="-"/>
            </a:pPr>
            <a:r>
              <a:rPr lang="en-US" sz="1400" dirty="0">
                <a:latin typeface="Calibri" panose="020F0502020204030204" pitchFamily="34" charset="0"/>
                <a:ea typeface="Calibri"/>
                <a:cs typeface="Calibri" panose="020F0502020204030204" pitchFamily="34" charset="0"/>
                <a:sym typeface="Calibri"/>
              </a:rPr>
              <a:t>What process studies to prioritize? </a:t>
            </a:r>
          </a:p>
          <a:p>
            <a:pPr marL="285737" lvl="0" indent="-285737">
              <a:buClr>
                <a:schemeClr val="dk1"/>
              </a:buClr>
              <a:buSzPts val="1400"/>
              <a:buFont typeface="Arial"/>
              <a:buChar char="-"/>
            </a:pPr>
            <a:endParaRPr lang="en-US" sz="1400" dirty="0">
              <a:solidFill>
                <a:schemeClr val="dk1"/>
              </a:solidFill>
              <a:ea typeface="Arial"/>
              <a:cs typeface="Arial"/>
              <a:sym typeface="Arial"/>
            </a:endParaRPr>
          </a:p>
          <a:p>
            <a:pPr marL="0" marR="0" lvl="0" indent="0" algn="l" rtl="0">
              <a:spcBef>
                <a:spcPts val="0"/>
              </a:spcBef>
              <a:spcAft>
                <a:spcPts val="0"/>
              </a:spcAft>
              <a:buNone/>
            </a:pPr>
            <a:endParaRPr sz="1400" b="0" i="0" u="none" strike="noStrike" cap="none" dirty="0">
              <a:solidFill>
                <a:schemeClr val="dk1"/>
              </a:solidFill>
              <a:latin typeface="Arial"/>
              <a:ea typeface="Arial"/>
              <a:cs typeface="Arial"/>
              <a:sym typeface="Arial"/>
            </a:endParaRPr>
          </a:p>
          <a:p>
            <a:pPr marL="457177" marR="0" lvl="1" indent="0" algn="l" rtl="0">
              <a:spcBef>
                <a:spcPts val="0"/>
              </a:spcBef>
              <a:spcAft>
                <a:spcPts val="0"/>
              </a:spcAft>
              <a:buNone/>
            </a:pPr>
            <a:r>
              <a:rPr lang="en-US" sz="1400" b="0" i="0" u="none" strike="noStrike" cap="none" dirty="0">
                <a:solidFill>
                  <a:schemeClr val="dk1"/>
                </a:solidFill>
                <a:latin typeface="Arial"/>
                <a:ea typeface="Arial"/>
                <a:cs typeface="Arial"/>
                <a:sym typeface="Arial"/>
              </a:rPr>
              <a:t> </a:t>
            </a:r>
            <a:endParaRPr dirty="0"/>
          </a:p>
        </p:txBody>
      </p:sp>
      <p:pic>
        <p:nvPicPr>
          <p:cNvPr id="9" name="Picture 2" descr="NASA B777 | NASA Airborne Science Program">
            <a:extLst>
              <a:ext uri="{FF2B5EF4-FFF2-40B4-BE49-F238E27FC236}">
                <a16:creationId xmlns:a16="http://schemas.microsoft.com/office/drawing/2014/main" id="{244CE491-A864-57C4-E7D9-B60D9517CFF3}"/>
              </a:ext>
            </a:extLst>
          </p:cNvPr>
          <p:cNvPicPr>
            <a:picLocks noChangeAspect="1" noChangeArrowheads="1"/>
          </p:cNvPicPr>
          <p:nvPr/>
        </p:nvPicPr>
        <p:blipFill rotWithShape="1">
          <a:blip r:embed="rId15" cstate="screen">
            <a:extLst>
              <a:ext uri="{28A0092B-C50C-407E-A947-70E740481C1C}">
                <a14:useLocalDpi xmlns:a14="http://schemas.microsoft.com/office/drawing/2010/main"/>
              </a:ext>
            </a:extLst>
          </a:blip>
          <a:srcRect/>
          <a:stretch>
            <a:fillRect/>
          </a:stretch>
        </p:blipFill>
        <p:spPr bwMode="auto">
          <a:xfrm>
            <a:off x="2701862" y="6157826"/>
            <a:ext cx="1269631" cy="5526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ukx SR20 Pyranometer">
            <a:extLst>
              <a:ext uri="{FF2B5EF4-FFF2-40B4-BE49-F238E27FC236}">
                <a16:creationId xmlns:a16="http://schemas.microsoft.com/office/drawing/2014/main" id="{3570BCE1-759A-48E4-9C1C-85EF9CBF06D3}"/>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799340" y="5528015"/>
            <a:ext cx="951713" cy="6333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481E8C7-54F7-0BC6-5A06-250B9800FCAD}"/>
              </a:ext>
            </a:extLst>
          </p:cNvPr>
          <p:cNvPicPr>
            <a:picLocks noChangeAspect="1"/>
          </p:cNvPicPr>
          <p:nvPr/>
        </p:nvPicPr>
        <p:blipFill>
          <a:blip r:embed="rId17" cstate="screen">
            <a:extLst>
              <a:ext uri="{28A0092B-C50C-407E-A947-70E740481C1C}">
                <a14:useLocalDpi xmlns:a14="http://schemas.microsoft.com/office/drawing/2010/main"/>
              </a:ext>
            </a:extLst>
          </a:blip>
          <a:srcRect/>
          <a:stretch>
            <a:fillRect/>
          </a:stretch>
        </p:blipFill>
        <p:spPr>
          <a:xfrm>
            <a:off x="4463181" y="4500126"/>
            <a:ext cx="2608928" cy="1196515"/>
          </a:xfrm>
          <a:prstGeom prst="rect">
            <a:avLst/>
          </a:prstGeom>
        </p:spPr>
      </p:pic>
      <p:pic>
        <p:nvPicPr>
          <p:cNvPr id="14" name="Google Shape;231;p21">
            <a:extLst>
              <a:ext uri="{FF2B5EF4-FFF2-40B4-BE49-F238E27FC236}">
                <a16:creationId xmlns:a16="http://schemas.microsoft.com/office/drawing/2014/main" id="{42974673-8C7D-5EB7-AD2C-B135213E297E}"/>
              </a:ext>
            </a:extLst>
          </p:cNvPr>
          <p:cNvPicPr preferRelativeResize="0">
            <a:picLocks noChangeAspect="1"/>
          </p:cNvPicPr>
          <p:nvPr/>
        </p:nvPicPr>
        <p:blipFill rotWithShape="1">
          <a:blip r:embed="rId18" cstate="screen">
            <a:alphaModFix/>
            <a:extLst>
              <a:ext uri="{28A0092B-C50C-407E-A947-70E740481C1C}">
                <a14:useLocalDpi xmlns:a14="http://schemas.microsoft.com/office/drawing/2010/main"/>
              </a:ext>
            </a:extLst>
          </a:blip>
          <a:srcRect/>
          <a:stretch/>
        </p:blipFill>
        <p:spPr>
          <a:xfrm>
            <a:off x="5063326" y="3305593"/>
            <a:ext cx="1436370" cy="122091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18"/>
          <p:cNvSpPr txBox="1">
            <a:spLocks noGrp="1"/>
          </p:cNvSpPr>
          <p:nvPr>
            <p:ph type="body" idx="1"/>
          </p:nvPr>
        </p:nvSpPr>
        <p:spPr>
          <a:xfrm rot="5400000">
            <a:off x="-1399691" y="1917831"/>
            <a:ext cx="3406297" cy="23695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63766"/>
              </a:buClr>
              <a:buSzPts val="1200"/>
              <a:buNone/>
            </a:pPr>
            <a:endParaRPr/>
          </a:p>
        </p:txBody>
      </p:sp>
      <p:sp>
        <p:nvSpPr>
          <p:cNvPr id="530" name="Google Shape;530;p18"/>
          <p:cNvSpPr txBox="1">
            <a:spLocks noGrp="1"/>
          </p:cNvSpPr>
          <p:nvPr>
            <p:ph type="body" idx="2"/>
          </p:nvPr>
        </p:nvSpPr>
        <p:spPr>
          <a:xfrm>
            <a:off x="760895" y="441477"/>
            <a:ext cx="8363227" cy="33130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accent1"/>
              </a:buClr>
              <a:buSzPts val="2400"/>
              <a:buNone/>
            </a:pPr>
            <a:r>
              <a:rPr lang="en-US" sz="2400" b="1"/>
              <a:t>Conclusions &amp; Considerations: ERB &amp; EEI Roadmap</a:t>
            </a:r>
            <a:endParaRPr sz="2400"/>
          </a:p>
          <a:p>
            <a:pPr marL="0" lvl="0" indent="0" algn="l" rtl="0">
              <a:lnSpc>
                <a:spcPct val="90000"/>
              </a:lnSpc>
              <a:spcBef>
                <a:spcPts val="1000"/>
              </a:spcBef>
              <a:spcAft>
                <a:spcPts val="0"/>
              </a:spcAft>
              <a:buClr>
                <a:schemeClr val="accent1"/>
              </a:buClr>
              <a:buSzPts val="2500"/>
              <a:buNone/>
            </a:pPr>
            <a:endParaRPr/>
          </a:p>
        </p:txBody>
      </p:sp>
      <p:grpSp>
        <p:nvGrpSpPr>
          <p:cNvPr id="531" name="Google Shape;531;p18"/>
          <p:cNvGrpSpPr/>
          <p:nvPr/>
        </p:nvGrpSpPr>
        <p:grpSpPr>
          <a:xfrm>
            <a:off x="1891177" y="1494955"/>
            <a:ext cx="5031444" cy="4301477"/>
            <a:chOff x="2742077" y="24930"/>
            <a:chExt cx="5031444" cy="4301477"/>
          </a:xfrm>
        </p:grpSpPr>
        <p:sp>
          <p:nvSpPr>
            <p:cNvPr id="532" name="Google Shape;532;p18"/>
            <p:cNvSpPr/>
            <p:nvPr/>
          </p:nvSpPr>
          <p:spPr>
            <a:xfrm rot="5400000">
              <a:off x="3039970" y="1271326"/>
              <a:ext cx="1124378" cy="1280065"/>
            </a:xfrm>
            <a:prstGeom prst="bentUpArrow">
              <a:avLst>
                <a:gd name="adj1" fmla="val 32840"/>
                <a:gd name="adj2" fmla="val 25000"/>
                <a:gd name="adj3" fmla="val 35780"/>
              </a:avLst>
            </a:prstGeom>
            <a:solidFill>
              <a:srgbClr val="BBBDC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8"/>
            <p:cNvSpPr/>
            <p:nvPr/>
          </p:nvSpPr>
          <p:spPr>
            <a:xfrm>
              <a:off x="2742077" y="24930"/>
              <a:ext cx="1892792" cy="1324893"/>
            </a:xfrm>
            <a:prstGeom prst="roundRect">
              <a:avLst>
                <a:gd name="adj" fmla="val 16670"/>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8"/>
            <p:cNvSpPr txBox="1"/>
            <p:nvPr/>
          </p:nvSpPr>
          <p:spPr>
            <a:xfrm>
              <a:off x="2806765" y="89618"/>
              <a:ext cx="1763416" cy="1195517"/>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a:solidFill>
                    <a:schemeClr val="lt1"/>
                  </a:solidFill>
                  <a:latin typeface="Arial"/>
                  <a:ea typeface="Arial"/>
                  <a:cs typeface="Arial"/>
                  <a:sym typeface="Arial"/>
                </a:rPr>
                <a:t>Threshold Continuity</a:t>
              </a:r>
              <a:endParaRPr/>
            </a:p>
            <a:p>
              <a:pPr marL="0" marR="0" lvl="0" indent="0" algn="ctr" rtl="0">
                <a:lnSpc>
                  <a:spcPct val="90000"/>
                </a:lnSpc>
                <a:spcBef>
                  <a:spcPts val="560"/>
                </a:spcBef>
                <a:spcAft>
                  <a:spcPts val="0"/>
                </a:spcAft>
                <a:buClr>
                  <a:schemeClr val="lt1"/>
                </a:buClr>
                <a:buSzPts val="1200"/>
                <a:buFont typeface="Arial"/>
                <a:buNone/>
              </a:pPr>
              <a:r>
                <a:rPr lang="en-US" sz="1200">
                  <a:solidFill>
                    <a:schemeClr val="lt1"/>
                  </a:solidFill>
                  <a:latin typeface="Arial"/>
                  <a:ea typeface="Arial"/>
                  <a:cs typeface="Arial"/>
                  <a:sym typeface="Arial"/>
                </a:rPr>
                <a:t>Near-term gap prevention</a:t>
              </a:r>
              <a:endParaRPr/>
            </a:p>
          </p:txBody>
        </p:sp>
        <p:sp>
          <p:nvSpPr>
            <p:cNvPr id="535" name="Google Shape;535;p18"/>
            <p:cNvSpPr/>
            <p:nvPr/>
          </p:nvSpPr>
          <p:spPr>
            <a:xfrm>
              <a:off x="4634870" y="151288"/>
              <a:ext cx="1376636" cy="107083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8"/>
            <p:cNvSpPr/>
            <p:nvPr/>
          </p:nvSpPr>
          <p:spPr>
            <a:xfrm rot="5400000">
              <a:off x="4609296" y="2759619"/>
              <a:ext cx="1124378" cy="1280065"/>
            </a:xfrm>
            <a:prstGeom prst="bentUpArrow">
              <a:avLst>
                <a:gd name="adj1" fmla="val 32840"/>
                <a:gd name="adj2" fmla="val 25000"/>
                <a:gd name="adj3" fmla="val 35780"/>
              </a:avLst>
            </a:prstGeom>
            <a:solidFill>
              <a:srgbClr val="BBBDC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8"/>
            <p:cNvSpPr/>
            <p:nvPr/>
          </p:nvSpPr>
          <p:spPr>
            <a:xfrm>
              <a:off x="4311403" y="1513222"/>
              <a:ext cx="1892792" cy="1324893"/>
            </a:xfrm>
            <a:prstGeom prst="roundRect">
              <a:avLst>
                <a:gd name="adj" fmla="val 16670"/>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8"/>
            <p:cNvSpPr txBox="1"/>
            <p:nvPr/>
          </p:nvSpPr>
          <p:spPr>
            <a:xfrm>
              <a:off x="4376091" y="1577910"/>
              <a:ext cx="1763416" cy="1195517"/>
            </a:xfrm>
            <a:prstGeom prst="rect">
              <a:avLst/>
            </a:prstGeom>
            <a:noFill/>
            <a:ln>
              <a:noFill/>
            </a:ln>
          </p:spPr>
          <p:txBody>
            <a:bodyPr spcFirstLastPara="1" wrap="square" lIns="57150" tIns="57150" rIns="57150" bIns="57150" anchor="ctr" anchorCtr="0">
              <a:noAutofit/>
            </a:bodyPr>
            <a:lstStyle/>
            <a:p>
              <a:pPr marL="0" marR="0" lvl="0" indent="0" algn="ctr" rtl="0">
                <a:lnSpc>
                  <a:spcPct val="90000"/>
                </a:lnSpc>
                <a:spcBef>
                  <a:spcPts val="0"/>
                </a:spcBef>
                <a:spcAft>
                  <a:spcPts val="0"/>
                </a:spcAft>
                <a:buClr>
                  <a:schemeClr val="lt1"/>
                </a:buClr>
                <a:buSzPts val="1500"/>
                <a:buFont typeface="Arial"/>
                <a:buNone/>
              </a:pPr>
              <a:r>
                <a:rPr lang="en-US" sz="1500">
                  <a:solidFill>
                    <a:schemeClr val="lt1"/>
                  </a:solidFill>
                  <a:latin typeface="Arial"/>
                  <a:ea typeface="Arial"/>
                  <a:cs typeface="Arial"/>
                  <a:sym typeface="Arial"/>
                </a:rPr>
                <a:t>Baseline Continuity+</a:t>
              </a:r>
              <a:endParaRPr/>
            </a:p>
            <a:p>
              <a:pPr marL="0" marR="0" lvl="0" indent="0" algn="ctr" rtl="0">
                <a:lnSpc>
                  <a:spcPct val="90000"/>
                </a:lnSpc>
                <a:spcBef>
                  <a:spcPts val="525"/>
                </a:spcBef>
                <a:spcAft>
                  <a:spcPts val="0"/>
                </a:spcAft>
                <a:buClr>
                  <a:schemeClr val="lt1"/>
                </a:buClr>
                <a:buSzPts val="1200"/>
                <a:buFont typeface="Arial"/>
                <a:buNone/>
              </a:pPr>
              <a:r>
                <a:rPr lang="en-US" sz="1200">
                  <a:solidFill>
                    <a:schemeClr val="lt1"/>
                  </a:solidFill>
                  <a:latin typeface="Arial"/>
                  <a:ea typeface="Arial"/>
                  <a:cs typeface="Arial"/>
                  <a:sym typeface="Arial"/>
                </a:rPr>
                <a:t>Leverages innovation &amp; extended science</a:t>
              </a:r>
              <a:endParaRPr/>
            </a:p>
          </p:txBody>
        </p:sp>
        <p:sp>
          <p:nvSpPr>
            <p:cNvPr id="539" name="Google Shape;539;p18"/>
            <p:cNvSpPr/>
            <p:nvPr/>
          </p:nvSpPr>
          <p:spPr>
            <a:xfrm>
              <a:off x="6204196" y="1639581"/>
              <a:ext cx="1376636" cy="107083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8"/>
            <p:cNvSpPr/>
            <p:nvPr/>
          </p:nvSpPr>
          <p:spPr>
            <a:xfrm>
              <a:off x="5880729" y="3001514"/>
              <a:ext cx="1892792" cy="1324893"/>
            </a:xfrm>
            <a:prstGeom prst="roundRect">
              <a:avLst>
                <a:gd name="adj" fmla="val 16670"/>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8"/>
            <p:cNvSpPr txBox="1"/>
            <p:nvPr/>
          </p:nvSpPr>
          <p:spPr>
            <a:xfrm>
              <a:off x="5945417" y="3066202"/>
              <a:ext cx="1763416" cy="1195517"/>
            </a:xfrm>
            <a:prstGeom prst="rect">
              <a:avLst/>
            </a:prstGeom>
            <a:noFill/>
            <a:ln>
              <a:noFill/>
            </a:ln>
          </p:spPr>
          <p:txBody>
            <a:bodyPr spcFirstLastPara="1" wrap="square" lIns="60950" tIns="60950" rIns="60950" bIns="6095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a:solidFill>
                    <a:schemeClr val="lt1"/>
                  </a:solidFill>
                  <a:latin typeface="Arial"/>
                  <a:ea typeface="Arial"/>
                  <a:cs typeface="Arial"/>
                  <a:sym typeface="Arial"/>
                </a:rPr>
                <a:t>Integrated ERB observing system </a:t>
              </a:r>
              <a:r>
                <a:rPr lang="en-US" sz="1200">
                  <a:solidFill>
                    <a:schemeClr val="lt1"/>
                  </a:solidFill>
                  <a:latin typeface="Arial"/>
                  <a:ea typeface="Arial"/>
                  <a:cs typeface="Arial"/>
                  <a:sym typeface="Arial"/>
                </a:rPr>
                <a:t>Enables discovery &amp; new science</a:t>
              </a:r>
              <a:endParaRPr/>
            </a:p>
          </p:txBody>
        </p:sp>
      </p:grpSp>
      <p:grpSp>
        <p:nvGrpSpPr>
          <p:cNvPr id="542" name="Google Shape;542;p18"/>
          <p:cNvGrpSpPr/>
          <p:nvPr/>
        </p:nvGrpSpPr>
        <p:grpSpPr>
          <a:xfrm>
            <a:off x="3943446" y="1470025"/>
            <a:ext cx="3892454" cy="1333500"/>
            <a:chOff x="2431119" y="188398"/>
            <a:chExt cx="1714308" cy="1333500"/>
          </a:xfrm>
        </p:grpSpPr>
        <p:sp>
          <p:nvSpPr>
            <p:cNvPr id="543" name="Google Shape;543;p18"/>
            <p:cNvSpPr/>
            <p:nvPr/>
          </p:nvSpPr>
          <p:spPr>
            <a:xfrm>
              <a:off x="2431119" y="188398"/>
              <a:ext cx="1714308" cy="133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4" name="Google Shape;544;p18"/>
            <p:cNvSpPr txBox="1"/>
            <p:nvPr/>
          </p:nvSpPr>
          <p:spPr>
            <a:xfrm>
              <a:off x="2431119" y="188398"/>
              <a:ext cx="1714308" cy="1333500"/>
            </a:xfrm>
            <a:prstGeom prst="rect">
              <a:avLst/>
            </a:prstGeom>
            <a:noFill/>
            <a:ln>
              <a:noFill/>
            </a:ln>
          </p:spPr>
          <p:txBody>
            <a:bodyPr spcFirstLastPara="1" wrap="square" lIns="137150" tIns="137150" rIns="137150" bIns="137150" anchor="ctr" anchorCtr="0">
              <a:noAutofit/>
            </a:bodyPr>
            <a:lstStyle/>
            <a:p>
              <a:pPr marL="342900" marR="0" lvl="1" indent="-342900" algn="l" rtl="0">
                <a:lnSpc>
                  <a:spcPct val="90000"/>
                </a:lnSpc>
                <a:spcBef>
                  <a:spcPts val="0"/>
                </a:spcBef>
                <a:spcAft>
                  <a:spcPts val="0"/>
                </a:spcAft>
                <a:buClr>
                  <a:schemeClr val="dk1"/>
                </a:buClr>
                <a:buSzPts val="2000"/>
                <a:buFont typeface="Wingdings" pitchFamily="2" charset="2"/>
                <a:buChar char="Ø"/>
              </a:pPr>
              <a:r>
                <a:rPr lang="en-US" sz="2000" b="0" i="0" u="none" strike="noStrike" cap="none" dirty="0">
                  <a:solidFill>
                    <a:schemeClr val="dk1"/>
                  </a:solidFill>
                  <a:latin typeface="Arial"/>
                  <a:ea typeface="Arial"/>
                  <a:cs typeface="Arial"/>
                  <a:sym typeface="Arial"/>
                </a:rPr>
                <a:t>Yesterday</a:t>
              </a:r>
              <a:endParaRPr dirty="0"/>
            </a:p>
          </p:txBody>
        </p:sp>
      </p:grpSp>
      <p:grpSp>
        <p:nvGrpSpPr>
          <p:cNvPr id="545" name="Google Shape;545;p18"/>
          <p:cNvGrpSpPr/>
          <p:nvPr/>
        </p:nvGrpSpPr>
        <p:grpSpPr>
          <a:xfrm>
            <a:off x="5391246" y="2978944"/>
            <a:ext cx="3892454" cy="1333500"/>
            <a:chOff x="2431119" y="188398"/>
            <a:chExt cx="1714308" cy="1333500"/>
          </a:xfrm>
        </p:grpSpPr>
        <p:sp>
          <p:nvSpPr>
            <p:cNvPr id="546" name="Google Shape;546;p18"/>
            <p:cNvSpPr/>
            <p:nvPr/>
          </p:nvSpPr>
          <p:spPr>
            <a:xfrm>
              <a:off x="2431119" y="188398"/>
              <a:ext cx="1714308" cy="133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47" name="Google Shape;547;p18"/>
            <p:cNvSpPr txBox="1"/>
            <p:nvPr/>
          </p:nvSpPr>
          <p:spPr>
            <a:xfrm>
              <a:off x="2431119" y="188398"/>
              <a:ext cx="1714308" cy="1333500"/>
            </a:xfrm>
            <a:prstGeom prst="rect">
              <a:avLst/>
            </a:prstGeom>
            <a:noFill/>
            <a:ln>
              <a:noFill/>
            </a:ln>
          </p:spPr>
          <p:txBody>
            <a:bodyPr spcFirstLastPara="1" wrap="square" lIns="137150" tIns="137150" rIns="137150" bIns="137150" anchor="ctr" anchorCtr="0">
              <a:noAutofit/>
            </a:bodyPr>
            <a:lstStyle/>
            <a:p>
              <a:pPr marL="342900" marR="0" lvl="1" indent="-342900" algn="l" rtl="0">
                <a:lnSpc>
                  <a:spcPct val="90000"/>
                </a:lnSpc>
                <a:spcBef>
                  <a:spcPts val="0"/>
                </a:spcBef>
                <a:spcAft>
                  <a:spcPts val="0"/>
                </a:spcAft>
                <a:buClr>
                  <a:schemeClr val="dk1"/>
                </a:buClr>
                <a:buSzPts val="2000"/>
                <a:buFont typeface="Wingdings" pitchFamily="2" charset="2"/>
                <a:buChar char="Ø"/>
              </a:pPr>
              <a:r>
                <a:rPr lang="en-US" sz="2000" b="0" i="0" u="none" strike="noStrike" cap="none" dirty="0">
                  <a:solidFill>
                    <a:schemeClr val="dk1"/>
                  </a:solidFill>
                  <a:latin typeface="Arial"/>
                  <a:ea typeface="Arial"/>
                  <a:cs typeface="Arial"/>
                  <a:sym typeface="Arial"/>
                </a:rPr>
                <a:t>Next 5-10 years?</a:t>
              </a:r>
              <a:endParaRPr dirty="0"/>
            </a:p>
          </p:txBody>
        </p:sp>
      </p:grpSp>
      <p:grpSp>
        <p:nvGrpSpPr>
          <p:cNvPr id="548" name="Google Shape;548;p18"/>
          <p:cNvGrpSpPr/>
          <p:nvPr/>
        </p:nvGrpSpPr>
        <p:grpSpPr>
          <a:xfrm>
            <a:off x="6907774" y="4533107"/>
            <a:ext cx="3892454" cy="1333500"/>
            <a:chOff x="2431119" y="188398"/>
            <a:chExt cx="1714308" cy="1333500"/>
          </a:xfrm>
        </p:grpSpPr>
        <p:sp>
          <p:nvSpPr>
            <p:cNvPr id="549" name="Google Shape;549;p18"/>
            <p:cNvSpPr/>
            <p:nvPr/>
          </p:nvSpPr>
          <p:spPr>
            <a:xfrm>
              <a:off x="2431119" y="188398"/>
              <a:ext cx="1714308" cy="1333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550" name="Google Shape;550;p18"/>
            <p:cNvSpPr txBox="1"/>
            <p:nvPr/>
          </p:nvSpPr>
          <p:spPr>
            <a:xfrm>
              <a:off x="2431119" y="188398"/>
              <a:ext cx="1714308" cy="1333500"/>
            </a:xfrm>
            <a:prstGeom prst="rect">
              <a:avLst/>
            </a:prstGeom>
            <a:noFill/>
            <a:ln>
              <a:noFill/>
            </a:ln>
          </p:spPr>
          <p:txBody>
            <a:bodyPr spcFirstLastPara="1" wrap="square" lIns="137150" tIns="137150" rIns="137150" bIns="137150" anchor="ctr" anchorCtr="0">
              <a:noAutofit/>
            </a:bodyPr>
            <a:lstStyle/>
            <a:p>
              <a:pPr marL="342900" marR="0" lvl="1" indent="-342900" algn="l" rtl="0">
                <a:lnSpc>
                  <a:spcPct val="90000"/>
                </a:lnSpc>
                <a:spcBef>
                  <a:spcPts val="0"/>
                </a:spcBef>
                <a:spcAft>
                  <a:spcPts val="0"/>
                </a:spcAft>
                <a:buClr>
                  <a:schemeClr val="dk1"/>
                </a:buClr>
                <a:buSzPts val="2000"/>
                <a:buFont typeface="Wingdings" pitchFamily="2" charset="2"/>
                <a:buChar char="Ø"/>
              </a:pPr>
              <a:r>
                <a:rPr lang="en-US" sz="2000" b="0" i="0" u="none" strike="noStrike" cap="none" dirty="0">
                  <a:solidFill>
                    <a:schemeClr val="dk1"/>
                  </a:solidFill>
                  <a:latin typeface="Arial"/>
                  <a:ea typeface="Arial"/>
                  <a:cs typeface="Arial"/>
                  <a:sym typeface="Arial"/>
                </a:rPr>
                <a:t>&gt; 10 years?</a:t>
              </a:r>
              <a:endParaRPr dirty="0"/>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F808CF4-11D3-36D4-BB53-7868EF46CC64}"/>
              </a:ext>
            </a:extLst>
          </p:cNvPr>
          <p:cNvSpPr>
            <a:spLocks noGrp="1"/>
          </p:cNvSpPr>
          <p:nvPr>
            <p:ph type="body" sz="quarter" idx="12"/>
          </p:nvPr>
        </p:nvSpPr>
        <p:spPr/>
        <p:txBody>
          <a:bodyPr/>
          <a:lstStyle/>
          <a:p>
            <a:endParaRPr lang="en-US"/>
          </a:p>
        </p:txBody>
      </p:sp>
      <p:sp>
        <p:nvSpPr>
          <p:cNvPr id="3" name="Text Placeholder 2">
            <a:extLst>
              <a:ext uri="{FF2B5EF4-FFF2-40B4-BE49-F238E27FC236}">
                <a16:creationId xmlns:a16="http://schemas.microsoft.com/office/drawing/2014/main" id="{635F3157-BDB0-E65C-2671-739B64279B18}"/>
              </a:ext>
            </a:extLst>
          </p:cNvPr>
          <p:cNvSpPr>
            <a:spLocks noGrp="1"/>
          </p:cNvSpPr>
          <p:nvPr>
            <p:ph type="body" sz="quarter" idx="27"/>
          </p:nvPr>
        </p:nvSpPr>
        <p:spPr/>
        <p:txBody>
          <a:bodyPr/>
          <a:lstStyle/>
          <a:p>
            <a:r>
              <a:rPr lang="en-US" sz="2800" b="1" dirty="0"/>
              <a:t>Conclusions &amp; Considerations</a:t>
            </a:r>
            <a:endParaRPr lang="en-US" sz="2800" dirty="0"/>
          </a:p>
        </p:txBody>
      </p:sp>
      <p:sp>
        <p:nvSpPr>
          <p:cNvPr id="4" name="Content Placeholder 3">
            <a:extLst>
              <a:ext uri="{FF2B5EF4-FFF2-40B4-BE49-F238E27FC236}">
                <a16:creationId xmlns:a16="http://schemas.microsoft.com/office/drawing/2014/main" id="{E6C16F58-6591-5507-F7A2-BF2864758D7C}"/>
              </a:ext>
            </a:extLst>
          </p:cNvPr>
          <p:cNvSpPr>
            <a:spLocks noGrp="1"/>
          </p:cNvSpPr>
          <p:nvPr>
            <p:ph idx="1"/>
          </p:nvPr>
        </p:nvSpPr>
        <p:spPr>
          <a:xfrm>
            <a:off x="838200" y="1079500"/>
            <a:ext cx="10515600" cy="5588000"/>
          </a:xfrm>
        </p:spPr>
        <p:txBody>
          <a:bodyPr>
            <a:normAutofit fontScale="85000" lnSpcReduction="10000"/>
          </a:bodyPr>
          <a:lstStyle/>
          <a:p>
            <a:pPr lvl="0">
              <a:lnSpc>
                <a:spcPct val="120000"/>
              </a:lnSpc>
              <a:spcBef>
                <a:spcPts val="0"/>
              </a:spcBef>
              <a:buClr>
                <a:schemeClr val="dk1"/>
              </a:buClr>
              <a:buSzPts val="2800"/>
            </a:pPr>
            <a:r>
              <a:rPr lang="en-US" dirty="0">
                <a:solidFill>
                  <a:schemeClr val="tx1"/>
                </a:solidFill>
              </a:rPr>
              <a:t> ERB is changing, why? A leading question for our community</a:t>
            </a:r>
          </a:p>
          <a:p>
            <a:pPr lvl="0">
              <a:lnSpc>
                <a:spcPct val="120000"/>
              </a:lnSpc>
              <a:buClr>
                <a:schemeClr val="dk1"/>
              </a:buClr>
              <a:buSzPts val="2800"/>
            </a:pPr>
            <a:r>
              <a:rPr lang="en-US" dirty="0">
                <a:solidFill>
                  <a:schemeClr val="tx1"/>
                </a:solidFill>
              </a:rPr>
              <a:t> What we have is good, we need to maintain it, but there are gaps</a:t>
            </a:r>
          </a:p>
          <a:p>
            <a:pPr>
              <a:lnSpc>
                <a:spcPct val="120000"/>
              </a:lnSpc>
              <a:buClr>
                <a:schemeClr val="dk1"/>
              </a:buClr>
              <a:buSzPts val="2800"/>
            </a:pPr>
            <a:r>
              <a:rPr lang="en-US" dirty="0">
                <a:solidFill>
                  <a:schemeClr val="tx1"/>
                </a:solidFill>
              </a:rPr>
              <a:t>Review accuracy, precisions, stability needs for application/science questions to guide tech development &amp; potential ERB gap-filling techniques.</a:t>
            </a:r>
          </a:p>
          <a:p>
            <a:pPr lvl="0">
              <a:lnSpc>
                <a:spcPct val="120000"/>
              </a:lnSpc>
              <a:buClr>
                <a:schemeClr val="dk1"/>
              </a:buClr>
              <a:buSzPts val="2800"/>
            </a:pPr>
            <a:r>
              <a:rPr lang="en-US" dirty="0">
                <a:solidFill>
                  <a:schemeClr val="tx1"/>
                </a:solidFill>
              </a:rPr>
              <a:t> Continuity and innovation do not contradict, but what does “continuity” mean? </a:t>
            </a:r>
          </a:p>
          <a:p>
            <a:pPr lvl="0">
              <a:lnSpc>
                <a:spcPct val="120000"/>
              </a:lnSpc>
              <a:buClr>
                <a:schemeClr val="dk1"/>
              </a:buClr>
              <a:buSzPts val="2800"/>
            </a:pPr>
            <a:r>
              <a:rPr lang="en-US" b="1" dirty="0">
                <a:solidFill>
                  <a:schemeClr val="tx1"/>
                </a:solidFill>
              </a:rPr>
              <a:t>Integration of science and observations across spheres, themes, observing systems, and models is key to making progress on ERB/EEI priorities.</a:t>
            </a:r>
          </a:p>
          <a:p>
            <a:pPr marL="914400" lvl="1" indent="-342900">
              <a:buSzPts val="1800"/>
            </a:pPr>
            <a:r>
              <a:rPr lang="en-US" dirty="0">
                <a:solidFill>
                  <a:schemeClr val="tx1"/>
                </a:solidFill>
              </a:rPr>
              <a:t>Atmosphere – hydrosphere </a:t>
            </a:r>
          </a:p>
          <a:p>
            <a:pPr marL="914400" lvl="1" indent="-342900">
              <a:buSzPts val="1800"/>
            </a:pPr>
            <a:r>
              <a:rPr lang="en-US" dirty="0">
                <a:solidFill>
                  <a:schemeClr val="tx1"/>
                </a:solidFill>
              </a:rPr>
              <a:t>Radiation – cloud &amp; aerosols</a:t>
            </a:r>
          </a:p>
          <a:p>
            <a:pPr marL="914400" lvl="1" indent="-342900">
              <a:buSzPts val="1800"/>
            </a:pPr>
            <a:r>
              <a:rPr lang="en-US" dirty="0">
                <a:solidFill>
                  <a:schemeClr val="tx1"/>
                </a:solidFill>
              </a:rPr>
              <a:t>Satellite, airborne, surface observations</a:t>
            </a:r>
          </a:p>
          <a:p>
            <a:pPr marL="914400" lvl="1" indent="-342900">
              <a:buSzPts val="1800"/>
            </a:pPr>
            <a:r>
              <a:rPr lang="en-US" dirty="0">
                <a:solidFill>
                  <a:schemeClr val="tx1"/>
                </a:solidFill>
              </a:rPr>
              <a:t>(Earth System) Models/Assimilation/AI</a:t>
            </a:r>
          </a:p>
          <a:p>
            <a:pPr lvl="0">
              <a:lnSpc>
                <a:spcPct val="120000"/>
              </a:lnSpc>
              <a:buClr>
                <a:schemeClr val="dk1"/>
              </a:buClr>
              <a:buSzPts val="2800"/>
            </a:pPr>
            <a:r>
              <a:rPr lang="en-US" dirty="0">
                <a:solidFill>
                  <a:schemeClr val="tx1"/>
                </a:solidFill>
              </a:rPr>
              <a:t>Adding new observables (spectral ERB, direct EEI, synergistic obs.) provide a route to new discoveries and addressing science priorities</a:t>
            </a:r>
          </a:p>
          <a:p>
            <a:pPr lvl="0">
              <a:lnSpc>
                <a:spcPct val="120000"/>
              </a:lnSpc>
              <a:buClr>
                <a:schemeClr val="dk1"/>
              </a:buClr>
              <a:buSzPts val="2800"/>
            </a:pPr>
            <a:r>
              <a:rPr lang="en-US" dirty="0">
                <a:solidFill>
                  <a:schemeClr val="tx1"/>
                </a:solidFill>
              </a:rPr>
              <a:t>Build data needs pyramid for ERB continuity, science priorities, measurement requirements?   </a:t>
            </a:r>
          </a:p>
          <a:p>
            <a:endParaRPr lang="en-US" dirty="0"/>
          </a:p>
        </p:txBody>
      </p:sp>
    </p:spTree>
    <p:extLst>
      <p:ext uri="{BB962C8B-B14F-4D97-AF65-F5344CB8AC3E}">
        <p14:creationId xmlns:p14="http://schemas.microsoft.com/office/powerpoint/2010/main" val="17768120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4"/>
          <p:cNvSpPr txBox="1">
            <a:spLocks noGrp="1"/>
          </p:cNvSpPr>
          <p:nvPr>
            <p:ph type="title"/>
          </p:nvPr>
        </p:nvSpPr>
        <p:spPr>
          <a:xfrm>
            <a:off x="838199" y="-34599"/>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sz="2600" dirty="0"/>
              <a:t>Summarizing the data needs, challenges and significance of EEI Research</a:t>
            </a:r>
            <a:endParaRPr sz="2600" dirty="0"/>
          </a:p>
        </p:txBody>
      </p:sp>
      <p:pic>
        <p:nvPicPr>
          <p:cNvPr id="294" name="Google Shape;294;p24" descr="Diagram&#10;&#10;AI-generated content may be incorrect."/>
          <p:cNvPicPr preferRelativeResize="0">
            <a:picLocks noGrp="1"/>
          </p:cNvPicPr>
          <p:nvPr>
            <p:ph type="body" idx="1"/>
          </p:nvPr>
        </p:nvPicPr>
        <p:blipFill rotWithShape="1">
          <a:blip r:embed="rId3" cstate="email">
            <a:alphaModFix/>
            <a:extLst>
              <a:ext uri="{28A0092B-C50C-407E-A947-70E740481C1C}">
                <a14:useLocalDpi xmlns:a14="http://schemas.microsoft.com/office/drawing/2010/main"/>
              </a:ext>
            </a:extLst>
          </a:blip>
          <a:srcRect/>
          <a:stretch/>
        </p:blipFill>
        <p:spPr>
          <a:xfrm>
            <a:off x="968829" y="822960"/>
            <a:ext cx="10022045" cy="601738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82A31-DBDE-6B34-38D9-6E4ADC99F03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B7FAE30-7861-9F9B-F967-9290B0A9E8E8}"/>
              </a:ext>
            </a:extLst>
          </p:cNvPr>
          <p:cNvSpPr>
            <a:spLocks noGrp="1"/>
          </p:cNvSpPr>
          <p:nvPr>
            <p:ph type="body" sz="quarter" idx="12"/>
          </p:nvPr>
        </p:nvSpPr>
        <p:spPr/>
        <p:txBody>
          <a:bodyPr/>
          <a:lstStyle/>
          <a:p>
            <a:endParaRPr lang="en-US" dirty="0"/>
          </a:p>
        </p:txBody>
      </p:sp>
      <p:sp>
        <p:nvSpPr>
          <p:cNvPr id="3" name="Text Placeholder 2">
            <a:extLst>
              <a:ext uri="{FF2B5EF4-FFF2-40B4-BE49-F238E27FC236}">
                <a16:creationId xmlns:a16="http://schemas.microsoft.com/office/drawing/2014/main" id="{0774A898-5674-EAEC-FC0F-782F326FC334}"/>
              </a:ext>
            </a:extLst>
          </p:cNvPr>
          <p:cNvSpPr>
            <a:spLocks noGrp="1"/>
          </p:cNvSpPr>
          <p:nvPr>
            <p:ph type="body" sz="quarter" idx="27"/>
          </p:nvPr>
        </p:nvSpPr>
        <p:spPr/>
        <p:txBody>
          <a:bodyPr/>
          <a:lstStyle/>
          <a:p>
            <a:r>
              <a:rPr lang="en-US" sz="2800" b="1" dirty="0">
                <a:latin typeface="Arial" panose="020B0604020202020204" pitchFamily="34" charset="0"/>
                <a:cs typeface="Arial" panose="020B0604020202020204" pitchFamily="34" charset="0"/>
              </a:rPr>
              <a:t>Forcing-Feedback-Response Paradigm</a:t>
            </a:r>
            <a:endParaRPr lang="en-US" sz="2800" dirty="0">
              <a:latin typeface="Arial" panose="020B0604020202020204" pitchFamily="34" charset="0"/>
              <a:cs typeface="Arial" panose="020B0604020202020204" pitchFamily="34" charset="0"/>
            </a:endParaRPr>
          </a:p>
          <a:p>
            <a:endParaRPr lang="en-US" dirty="0"/>
          </a:p>
        </p:txBody>
      </p:sp>
      <p:grpSp>
        <p:nvGrpSpPr>
          <p:cNvPr id="4" name="Group 3">
            <a:extLst>
              <a:ext uri="{FF2B5EF4-FFF2-40B4-BE49-F238E27FC236}">
                <a16:creationId xmlns:a16="http://schemas.microsoft.com/office/drawing/2014/main" id="{D43A0C15-3CF3-5B16-A50D-6B3948745AA6}"/>
              </a:ext>
            </a:extLst>
          </p:cNvPr>
          <p:cNvGrpSpPr/>
          <p:nvPr/>
        </p:nvGrpSpPr>
        <p:grpSpPr>
          <a:xfrm>
            <a:off x="6907977" y="1375814"/>
            <a:ext cx="4033402" cy="3779900"/>
            <a:chOff x="7580120" y="742794"/>
            <a:chExt cx="4033402" cy="3779900"/>
          </a:xfrm>
        </p:grpSpPr>
        <p:pic>
          <p:nvPicPr>
            <p:cNvPr id="5" name="Picture 4" descr="Diagram&#10;&#10;AI-generated content may be incorrect.">
              <a:extLst>
                <a:ext uri="{FF2B5EF4-FFF2-40B4-BE49-F238E27FC236}">
                  <a16:creationId xmlns:a16="http://schemas.microsoft.com/office/drawing/2014/main" id="{A1D1E827-9FCF-4FE2-CBE5-B197F2A7384C}"/>
                </a:ext>
              </a:extLst>
            </p:cNvPr>
            <p:cNvPicPr>
              <a:picLocks noChangeAspect="1"/>
            </p:cNvPicPr>
            <p:nvPr/>
          </p:nvPicPr>
          <p:blipFill>
            <a:blip r:embed="rId3"/>
            <a:stretch>
              <a:fillRect/>
            </a:stretch>
          </p:blipFill>
          <p:spPr>
            <a:xfrm>
              <a:off x="7580120" y="1180590"/>
              <a:ext cx="4033402" cy="3342104"/>
            </a:xfrm>
            <a:prstGeom prst="rect">
              <a:avLst/>
            </a:prstGeom>
          </p:spPr>
        </p:pic>
        <p:sp>
          <p:nvSpPr>
            <p:cNvPr id="6" name="TextBox 5">
              <a:extLst>
                <a:ext uri="{FF2B5EF4-FFF2-40B4-BE49-F238E27FC236}">
                  <a16:creationId xmlns:a16="http://schemas.microsoft.com/office/drawing/2014/main" id="{BDE657F1-1E4E-592C-062B-CCA99B1B1599}"/>
                </a:ext>
              </a:extLst>
            </p:cNvPr>
            <p:cNvSpPr txBox="1"/>
            <p:nvPr/>
          </p:nvSpPr>
          <p:spPr>
            <a:xfrm>
              <a:off x="7822044" y="742794"/>
              <a:ext cx="3097002" cy="369332"/>
            </a:xfrm>
            <a:prstGeom prst="rect">
              <a:avLst/>
            </a:prstGeom>
            <a:noFill/>
          </p:spPr>
          <p:txBody>
            <a:bodyPr wrap="none" rtlCol="0">
              <a:spAutoFit/>
            </a:bodyPr>
            <a:lstStyle/>
            <a:p>
              <a:r>
                <a:rPr lang="en-US" dirty="0" err="1"/>
                <a:t>Lahellec</a:t>
              </a:r>
              <a:r>
                <a:rPr lang="en-US" dirty="0"/>
                <a:t> and Dufresne (2013)</a:t>
              </a:r>
            </a:p>
          </p:txBody>
        </p:sp>
      </p:grpSp>
      <p:grpSp>
        <p:nvGrpSpPr>
          <p:cNvPr id="7" name="Group 6">
            <a:extLst>
              <a:ext uri="{FF2B5EF4-FFF2-40B4-BE49-F238E27FC236}">
                <a16:creationId xmlns:a16="http://schemas.microsoft.com/office/drawing/2014/main" id="{FDE4C7F0-0984-4C84-41C5-10C2584BA1AB}"/>
              </a:ext>
            </a:extLst>
          </p:cNvPr>
          <p:cNvGrpSpPr/>
          <p:nvPr/>
        </p:nvGrpSpPr>
        <p:grpSpPr>
          <a:xfrm>
            <a:off x="769405" y="1635464"/>
            <a:ext cx="5662930" cy="3112511"/>
            <a:chOff x="399197" y="1032500"/>
            <a:chExt cx="5662930" cy="3112511"/>
          </a:xfrm>
        </p:grpSpPr>
        <p:pic>
          <p:nvPicPr>
            <p:cNvPr id="8" name="Picture 7" descr="Diagram, schematic&#10;&#10;AI-generated content may be incorrect.">
              <a:extLst>
                <a:ext uri="{FF2B5EF4-FFF2-40B4-BE49-F238E27FC236}">
                  <a16:creationId xmlns:a16="http://schemas.microsoft.com/office/drawing/2014/main" id="{4B8708E7-8435-A71B-8F87-D3A0E7E0E3EC}"/>
                </a:ext>
              </a:extLst>
            </p:cNvPr>
            <p:cNvPicPr>
              <a:picLocks noChangeAspect="1"/>
            </p:cNvPicPr>
            <p:nvPr/>
          </p:nvPicPr>
          <p:blipFill>
            <a:blip r:embed="rId4"/>
            <a:stretch>
              <a:fillRect/>
            </a:stretch>
          </p:blipFill>
          <p:spPr>
            <a:xfrm>
              <a:off x="399197" y="1180590"/>
              <a:ext cx="5662930" cy="2964421"/>
            </a:xfrm>
            <a:prstGeom prst="rect">
              <a:avLst/>
            </a:prstGeom>
          </p:spPr>
        </p:pic>
        <p:sp>
          <p:nvSpPr>
            <p:cNvPr id="9" name="TextBox 8">
              <a:extLst>
                <a:ext uri="{FF2B5EF4-FFF2-40B4-BE49-F238E27FC236}">
                  <a16:creationId xmlns:a16="http://schemas.microsoft.com/office/drawing/2014/main" id="{91876BA1-225F-93DA-857B-712687BB2C62}"/>
                </a:ext>
              </a:extLst>
            </p:cNvPr>
            <p:cNvSpPr txBox="1"/>
            <p:nvPr/>
          </p:nvSpPr>
          <p:spPr>
            <a:xfrm>
              <a:off x="2184194" y="1032500"/>
              <a:ext cx="2506712" cy="369332"/>
            </a:xfrm>
            <a:prstGeom prst="rect">
              <a:avLst/>
            </a:prstGeom>
            <a:noFill/>
          </p:spPr>
          <p:txBody>
            <a:bodyPr wrap="none" rtlCol="0">
              <a:spAutoFit/>
            </a:bodyPr>
            <a:lstStyle/>
            <a:p>
              <a:r>
                <a:rPr lang="en-US" dirty="0"/>
                <a:t>Peixoto and Oort (1992)</a:t>
              </a:r>
            </a:p>
          </p:txBody>
        </p:sp>
      </p:grpSp>
      <p:grpSp>
        <p:nvGrpSpPr>
          <p:cNvPr id="10" name="Group 9">
            <a:extLst>
              <a:ext uri="{FF2B5EF4-FFF2-40B4-BE49-F238E27FC236}">
                <a16:creationId xmlns:a16="http://schemas.microsoft.com/office/drawing/2014/main" id="{7319E07A-4A51-4D5A-3E34-D13DFE233A2A}"/>
              </a:ext>
            </a:extLst>
          </p:cNvPr>
          <p:cNvGrpSpPr/>
          <p:nvPr/>
        </p:nvGrpSpPr>
        <p:grpSpPr>
          <a:xfrm>
            <a:off x="711516" y="1273355"/>
            <a:ext cx="11441637" cy="3882359"/>
            <a:chOff x="375181" y="1340177"/>
            <a:chExt cx="11441637" cy="3882359"/>
          </a:xfrm>
        </p:grpSpPr>
        <p:pic>
          <p:nvPicPr>
            <p:cNvPr id="11" name="Picture 10" descr="Diagram&#10;&#10;AI-generated content may be incorrect.">
              <a:extLst>
                <a:ext uri="{FF2B5EF4-FFF2-40B4-BE49-F238E27FC236}">
                  <a16:creationId xmlns:a16="http://schemas.microsoft.com/office/drawing/2014/main" id="{76D860D3-2FAE-B93E-CC66-C6096C067E43}"/>
                </a:ext>
              </a:extLst>
            </p:cNvPr>
            <p:cNvPicPr>
              <a:picLocks noChangeAspect="1"/>
            </p:cNvPicPr>
            <p:nvPr/>
          </p:nvPicPr>
          <p:blipFill>
            <a:blip r:embed="rId5"/>
            <a:srcRect l="5787" t="41112" r="6973" b="35618"/>
            <a:stretch>
              <a:fillRect/>
            </a:stretch>
          </p:blipFill>
          <p:spPr>
            <a:xfrm>
              <a:off x="375181" y="1482565"/>
              <a:ext cx="11441637" cy="3739971"/>
            </a:xfrm>
            <a:prstGeom prst="rect">
              <a:avLst/>
            </a:prstGeom>
          </p:spPr>
        </p:pic>
        <p:sp>
          <p:nvSpPr>
            <p:cNvPr id="12" name="TextBox 11">
              <a:extLst>
                <a:ext uri="{FF2B5EF4-FFF2-40B4-BE49-F238E27FC236}">
                  <a16:creationId xmlns:a16="http://schemas.microsoft.com/office/drawing/2014/main" id="{E982D2D3-D505-73F2-93EE-A919000FA878}"/>
                </a:ext>
              </a:extLst>
            </p:cNvPr>
            <p:cNvSpPr txBox="1"/>
            <p:nvPr/>
          </p:nvSpPr>
          <p:spPr>
            <a:xfrm>
              <a:off x="375181" y="1340177"/>
              <a:ext cx="1371337" cy="369332"/>
            </a:xfrm>
            <a:prstGeom prst="rect">
              <a:avLst/>
            </a:prstGeom>
            <a:solidFill>
              <a:schemeClr val="bg1"/>
            </a:solidFill>
          </p:spPr>
          <p:txBody>
            <a:bodyPr wrap="square" rtlCol="0">
              <a:spAutoFit/>
            </a:bodyPr>
            <a:lstStyle/>
            <a:p>
              <a:r>
                <a:rPr lang="en-US" dirty="0"/>
                <a:t>IPCC (2021)</a:t>
              </a:r>
            </a:p>
          </p:txBody>
        </p:sp>
      </p:grpSp>
    </p:spTree>
    <p:extLst>
      <p:ext uri="{BB962C8B-B14F-4D97-AF65-F5344CB8AC3E}">
        <p14:creationId xmlns:p14="http://schemas.microsoft.com/office/powerpoint/2010/main" val="477175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883EBA-7C17-BD8C-12ED-2A108430A36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FD0DB01C-C57A-DF76-425B-87915A0BFB55}"/>
              </a:ext>
            </a:extLst>
          </p:cNvPr>
          <p:cNvSpPr>
            <a:spLocks noGrp="1"/>
          </p:cNvSpPr>
          <p:nvPr>
            <p:ph type="body" sz="quarter" idx="12"/>
          </p:nvPr>
        </p:nvSpPr>
        <p:spPr/>
        <p:txBody>
          <a:bodyPr/>
          <a:lstStyle/>
          <a:p>
            <a:endParaRPr lang="en-US" dirty="0"/>
          </a:p>
        </p:txBody>
      </p:sp>
      <p:sp>
        <p:nvSpPr>
          <p:cNvPr id="3" name="Text Placeholder 2">
            <a:extLst>
              <a:ext uri="{FF2B5EF4-FFF2-40B4-BE49-F238E27FC236}">
                <a16:creationId xmlns:a16="http://schemas.microsoft.com/office/drawing/2014/main" id="{D0C3F423-2F08-4020-314C-E4F47E298474}"/>
              </a:ext>
            </a:extLst>
          </p:cNvPr>
          <p:cNvSpPr>
            <a:spLocks noGrp="1"/>
          </p:cNvSpPr>
          <p:nvPr>
            <p:ph type="body" sz="quarter" idx="27"/>
          </p:nvPr>
        </p:nvSpPr>
        <p:spPr>
          <a:xfrm>
            <a:off x="760895" y="441477"/>
            <a:ext cx="9214378" cy="500632"/>
          </a:xfrm>
        </p:spPr>
        <p:txBody>
          <a:bodyPr/>
          <a:lstStyle/>
          <a:p>
            <a:r>
              <a:rPr lang="en-US" sz="2800" b="1" dirty="0">
                <a:latin typeface="Arial" panose="020B0604020202020204" pitchFamily="34" charset="0"/>
                <a:cs typeface="Arial" panose="020B0604020202020204" pitchFamily="34" charset="0"/>
              </a:rPr>
              <a:t>Earth Radiation Budget (ERB) Science Priorities:</a:t>
            </a:r>
          </a:p>
          <a:p>
            <a:endParaRPr lang="en-US" dirty="0"/>
          </a:p>
        </p:txBody>
      </p:sp>
      <p:sp>
        <p:nvSpPr>
          <p:cNvPr id="4" name="TextBox 3">
            <a:extLst>
              <a:ext uri="{FF2B5EF4-FFF2-40B4-BE49-F238E27FC236}">
                <a16:creationId xmlns:a16="http://schemas.microsoft.com/office/drawing/2014/main" id="{22BBCA50-A80A-8F48-249C-8FE9BF4E6DBC}"/>
              </a:ext>
            </a:extLst>
          </p:cNvPr>
          <p:cNvSpPr txBox="1"/>
          <p:nvPr/>
        </p:nvSpPr>
        <p:spPr>
          <a:xfrm>
            <a:off x="926830" y="1258895"/>
            <a:ext cx="10780261" cy="4329390"/>
          </a:xfrm>
          <a:prstGeom prst="rect">
            <a:avLst/>
          </a:prstGeom>
          <a:noFill/>
        </p:spPr>
        <p:txBody>
          <a:bodyPr wrap="square" rtlCol="0">
            <a:spAutoFit/>
          </a:bodyPr>
          <a:lstStyle/>
          <a:p>
            <a:pPr marL="342900" indent="-342900">
              <a:spcAft>
                <a:spcPts val="400"/>
              </a:spcAft>
              <a:buFont typeface="+mj-lt"/>
              <a:buAutoNum type="arabicPeriod"/>
            </a:pPr>
            <a:r>
              <a:rPr lang="en-US" sz="2800" dirty="0">
                <a:solidFill>
                  <a:schemeClr val="accent1"/>
                </a:solidFill>
                <a:latin typeface="Arial" panose="020B0604020202020204" pitchFamily="34" charset="0"/>
                <a:cs typeface="Arial" panose="020B0604020202020204" pitchFamily="34" charset="0"/>
              </a:rPr>
              <a:t>Earth Energy Imbalance (EEI)</a:t>
            </a:r>
          </a:p>
          <a:p>
            <a:pPr marL="342900" indent="-342900">
              <a:spcAft>
                <a:spcPts val="400"/>
              </a:spcAft>
              <a:buFont typeface="+mj-lt"/>
              <a:buAutoNum type="arabicPeriod"/>
            </a:pPr>
            <a:r>
              <a:rPr lang="en-US" sz="2800" dirty="0">
                <a:solidFill>
                  <a:schemeClr val="accent1"/>
                </a:solidFill>
                <a:latin typeface="Arial" panose="020B0604020202020204" pitchFamily="34" charset="0"/>
                <a:cs typeface="Arial" panose="020B0604020202020204" pitchFamily="34" charset="0"/>
              </a:rPr>
              <a:t>Equilibrium Climate Sensitivity (ECS) and Transient Climate Response (TCR)</a:t>
            </a:r>
          </a:p>
          <a:p>
            <a:pPr marL="342900" indent="-342900">
              <a:spcAft>
                <a:spcPts val="400"/>
              </a:spcAft>
              <a:buFont typeface="+mj-lt"/>
              <a:buAutoNum type="arabicPeriod"/>
            </a:pPr>
            <a:r>
              <a:rPr lang="en-US" sz="2800" dirty="0">
                <a:solidFill>
                  <a:schemeClr val="accent1"/>
                </a:solidFill>
                <a:latin typeface="Arial" panose="020B0604020202020204" pitchFamily="34" charset="0"/>
                <a:cs typeface="Arial" panose="020B0604020202020204" pitchFamily="34" charset="0"/>
              </a:rPr>
              <a:t>Influence of Clouds on Earth Radiation Budget</a:t>
            </a:r>
          </a:p>
          <a:p>
            <a:pPr marL="342900" indent="-342900">
              <a:spcAft>
                <a:spcPts val="400"/>
              </a:spcAft>
              <a:buFont typeface="+mj-lt"/>
              <a:buAutoNum type="arabicPeriod"/>
            </a:pPr>
            <a:r>
              <a:rPr lang="en-US" sz="2800" dirty="0">
                <a:solidFill>
                  <a:schemeClr val="accent1"/>
                </a:solidFill>
                <a:latin typeface="Arial" panose="020B0604020202020204" pitchFamily="34" charset="0"/>
                <a:cs typeface="Arial" panose="020B0604020202020204" pitchFamily="34" charset="0"/>
              </a:rPr>
              <a:t>Radiative Forcing of Earth Radiation Budget</a:t>
            </a:r>
          </a:p>
          <a:p>
            <a:pPr marL="342900" indent="-342900">
              <a:spcAft>
                <a:spcPts val="400"/>
              </a:spcAft>
              <a:buFont typeface="+mj-lt"/>
              <a:buAutoNum type="arabicPeriod"/>
            </a:pPr>
            <a:r>
              <a:rPr lang="en-US" sz="2800" dirty="0">
                <a:solidFill>
                  <a:schemeClr val="accent1"/>
                </a:solidFill>
                <a:latin typeface="Arial" panose="020B0604020202020204" pitchFamily="34" charset="0"/>
                <a:cs typeface="Arial" panose="020B0604020202020204" pitchFamily="34" charset="0"/>
              </a:rPr>
              <a:t>Causality of Polar Amplification and Energy Budget Change</a:t>
            </a:r>
          </a:p>
          <a:p>
            <a:pPr marL="342900" indent="-342900">
              <a:spcAft>
                <a:spcPts val="400"/>
              </a:spcAft>
              <a:buFont typeface="+mj-lt"/>
              <a:buAutoNum type="arabicPeriod"/>
            </a:pPr>
            <a:r>
              <a:rPr lang="en-US" sz="2800" dirty="0">
                <a:solidFill>
                  <a:schemeClr val="accent1"/>
                </a:solidFill>
                <a:latin typeface="Arial" panose="020B0604020202020204" pitchFamily="34" charset="0"/>
                <a:cs typeface="Arial" panose="020B0604020202020204" pitchFamily="34" charset="0"/>
              </a:rPr>
              <a:t>Energy Budget-Water Cycle Interactions</a:t>
            </a:r>
          </a:p>
          <a:p>
            <a:pPr marL="342900" indent="-342900">
              <a:spcAft>
                <a:spcPts val="400"/>
              </a:spcAft>
              <a:buFont typeface="+mj-lt"/>
              <a:buAutoNum type="arabicPeriod"/>
            </a:pPr>
            <a:r>
              <a:rPr lang="en-US" sz="2800" dirty="0">
                <a:solidFill>
                  <a:schemeClr val="accent1"/>
                </a:solidFill>
                <a:latin typeface="Arial" panose="020B0604020202020204" pitchFamily="34" charset="0"/>
                <a:cs typeface="Arial" panose="020B0604020202020204" pitchFamily="34" charset="0"/>
              </a:rPr>
              <a:t>Circulation-Energy Budget Interactions</a:t>
            </a:r>
          </a:p>
          <a:p>
            <a:pPr marL="342900" indent="-342900">
              <a:spcAft>
                <a:spcPts val="400"/>
              </a:spcAft>
              <a:buFont typeface="+mj-lt"/>
              <a:buAutoNum type="arabicPeriod"/>
            </a:pPr>
            <a:r>
              <a:rPr lang="en-US" sz="2800" dirty="0">
                <a:solidFill>
                  <a:schemeClr val="accent1"/>
                </a:solidFill>
                <a:latin typeface="Arial" panose="020B0604020202020204" pitchFamily="34" charset="0"/>
                <a:cs typeface="Arial" panose="020B0604020202020204" pitchFamily="34" charset="0"/>
              </a:rPr>
              <a:t>Regional energy budgets, forcing, and response</a:t>
            </a:r>
          </a:p>
        </p:txBody>
      </p:sp>
    </p:spTree>
    <p:extLst>
      <p:ext uri="{BB962C8B-B14F-4D97-AF65-F5344CB8AC3E}">
        <p14:creationId xmlns:p14="http://schemas.microsoft.com/office/powerpoint/2010/main" val="343422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A4CAEBA6-C423-5869-318D-D1FE6A77FD41}"/>
              </a:ext>
            </a:extLst>
          </p:cNvPr>
          <p:cNvSpPr>
            <a:spLocks noGrp="1"/>
          </p:cNvSpPr>
          <p:nvPr>
            <p:ph type="body" sz="quarter" idx="12"/>
          </p:nvPr>
        </p:nvSpPr>
        <p:spPr/>
        <p:txBody>
          <a:bodyPr/>
          <a:lstStyle/>
          <a:p>
            <a:endParaRPr lang="en-US" dirty="0"/>
          </a:p>
        </p:txBody>
      </p:sp>
      <p:sp>
        <p:nvSpPr>
          <p:cNvPr id="4" name="Text Placeholder 3">
            <a:extLst>
              <a:ext uri="{FF2B5EF4-FFF2-40B4-BE49-F238E27FC236}">
                <a16:creationId xmlns:a16="http://schemas.microsoft.com/office/drawing/2014/main" id="{D1A65A02-3DFD-16C9-FA44-D2CD89CD3F6C}"/>
              </a:ext>
            </a:extLst>
          </p:cNvPr>
          <p:cNvSpPr>
            <a:spLocks noGrp="1"/>
          </p:cNvSpPr>
          <p:nvPr>
            <p:ph type="body" sz="quarter" idx="27"/>
          </p:nvPr>
        </p:nvSpPr>
        <p:spPr/>
        <p:txBody>
          <a:bodyPr/>
          <a:lstStyle/>
          <a:p>
            <a:endParaRPr lang="en-US" dirty="0"/>
          </a:p>
        </p:txBody>
      </p:sp>
      <p:sp>
        <p:nvSpPr>
          <p:cNvPr id="2" name="Title 1">
            <a:extLst>
              <a:ext uri="{FF2B5EF4-FFF2-40B4-BE49-F238E27FC236}">
                <a16:creationId xmlns:a16="http://schemas.microsoft.com/office/drawing/2014/main" id="{B7AA3EE4-3F54-FDBF-4CDF-6A80B828EBCC}"/>
              </a:ext>
            </a:extLst>
          </p:cNvPr>
          <p:cNvSpPr>
            <a:spLocks noGrp="1"/>
          </p:cNvSpPr>
          <p:nvPr>
            <p:ph type="ctrTitle" idx="4294967295"/>
          </p:nvPr>
        </p:nvSpPr>
        <p:spPr>
          <a:xfrm>
            <a:off x="955343" y="1190602"/>
            <a:ext cx="9144000" cy="2387600"/>
          </a:xfrm>
        </p:spPr>
        <p:txBody>
          <a:bodyPr>
            <a:normAutofit/>
          </a:bodyPr>
          <a:lstStyle/>
          <a:p>
            <a:r>
              <a:rPr lang="en-US" dirty="0"/>
              <a:t>Radiative Balance of the Earth System</a:t>
            </a:r>
            <a:br>
              <a:rPr lang="en-US" dirty="0"/>
            </a:br>
            <a:r>
              <a:rPr lang="en-US" sz="3200" dirty="0"/>
              <a:t>Summary of Advances since 2014</a:t>
            </a:r>
          </a:p>
        </p:txBody>
      </p:sp>
      <p:sp>
        <p:nvSpPr>
          <p:cNvPr id="7" name="TextBox 6">
            <a:extLst>
              <a:ext uri="{FF2B5EF4-FFF2-40B4-BE49-F238E27FC236}">
                <a16:creationId xmlns:a16="http://schemas.microsoft.com/office/drawing/2014/main" id="{090E6073-53CD-AB42-CE40-93A9F623FD04}"/>
              </a:ext>
            </a:extLst>
          </p:cNvPr>
          <p:cNvSpPr txBox="1"/>
          <p:nvPr/>
        </p:nvSpPr>
        <p:spPr>
          <a:xfrm>
            <a:off x="2599366" y="3914078"/>
            <a:ext cx="4686283" cy="369332"/>
          </a:xfrm>
          <a:prstGeom prst="rect">
            <a:avLst/>
          </a:prstGeom>
          <a:noFill/>
        </p:spPr>
        <p:txBody>
          <a:bodyPr wrap="none" rtlCol="0">
            <a:spAutoFit/>
          </a:bodyPr>
          <a:lstStyle/>
          <a:p>
            <a:r>
              <a:rPr lang="en-US" dirty="0"/>
              <a:t>Yolanda Shea, Maria </a:t>
            </a:r>
            <a:r>
              <a:rPr lang="en-US" dirty="0" err="1"/>
              <a:t>Hakuba</a:t>
            </a:r>
            <a:r>
              <a:rPr lang="en-US" dirty="0"/>
              <a:t>, Patrick Taylor</a:t>
            </a:r>
          </a:p>
        </p:txBody>
      </p:sp>
    </p:spTree>
    <p:extLst>
      <p:ext uri="{BB962C8B-B14F-4D97-AF65-F5344CB8AC3E}">
        <p14:creationId xmlns:p14="http://schemas.microsoft.com/office/powerpoint/2010/main" val="28055834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BC2978-BFB1-B967-6EAC-C29CFD39B871}"/>
              </a:ext>
            </a:extLst>
          </p:cNvPr>
          <p:cNvSpPr>
            <a:spLocks noGrp="1"/>
          </p:cNvSpPr>
          <p:nvPr>
            <p:ph type="body" sz="quarter" idx="12"/>
          </p:nvPr>
        </p:nvSpPr>
        <p:spPr/>
        <p:txBody>
          <a:bodyPr/>
          <a:lstStyle/>
          <a:p>
            <a:r>
              <a:rPr lang="en-US" dirty="0"/>
              <a:t>Advances Since 2014</a:t>
            </a:r>
          </a:p>
        </p:txBody>
      </p:sp>
      <p:sp>
        <p:nvSpPr>
          <p:cNvPr id="3" name="Text Placeholder 2">
            <a:extLst>
              <a:ext uri="{FF2B5EF4-FFF2-40B4-BE49-F238E27FC236}">
                <a16:creationId xmlns:a16="http://schemas.microsoft.com/office/drawing/2014/main" id="{A80E0C46-7722-BD0C-4DFE-B5CF91210DF6}"/>
              </a:ext>
            </a:extLst>
          </p:cNvPr>
          <p:cNvSpPr>
            <a:spLocks noGrp="1"/>
          </p:cNvSpPr>
          <p:nvPr>
            <p:ph type="body" sz="quarter" idx="26"/>
          </p:nvPr>
        </p:nvSpPr>
        <p:spPr>
          <a:xfrm>
            <a:off x="801756" y="346642"/>
            <a:ext cx="8579311" cy="331304"/>
          </a:xfrm>
        </p:spPr>
        <p:txBody>
          <a:bodyPr/>
          <a:lstStyle/>
          <a:p>
            <a:r>
              <a:rPr lang="en-US" dirty="0"/>
              <a:t>How Has Our Understanding of ERB Advanced since 2014?</a:t>
            </a:r>
          </a:p>
        </p:txBody>
      </p:sp>
      <p:grpSp>
        <p:nvGrpSpPr>
          <p:cNvPr id="7" name="Group 6">
            <a:extLst>
              <a:ext uri="{FF2B5EF4-FFF2-40B4-BE49-F238E27FC236}">
                <a16:creationId xmlns:a16="http://schemas.microsoft.com/office/drawing/2014/main" id="{F81258E0-35FB-CD10-7F8A-7FA5DC0200AB}"/>
              </a:ext>
            </a:extLst>
          </p:cNvPr>
          <p:cNvGrpSpPr>
            <a:grpSpLocks noChangeAspect="1"/>
          </p:cNvGrpSpPr>
          <p:nvPr/>
        </p:nvGrpSpPr>
        <p:grpSpPr>
          <a:xfrm>
            <a:off x="5831042" y="1885244"/>
            <a:ext cx="6175975" cy="4059326"/>
            <a:chOff x="6254010" y="772781"/>
            <a:chExt cx="5740224" cy="3772917"/>
          </a:xfrm>
        </p:grpSpPr>
        <p:pic>
          <p:nvPicPr>
            <p:cNvPr id="4" name="Picture 3">
              <a:extLst>
                <a:ext uri="{FF2B5EF4-FFF2-40B4-BE49-F238E27FC236}">
                  <a16:creationId xmlns:a16="http://schemas.microsoft.com/office/drawing/2014/main" id="{E3D2A55F-0139-A8D1-5F3B-19FD06312A0B}"/>
                </a:ext>
              </a:extLst>
            </p:cNvPr>
            <p:cNvPicPr>
              <a:picLocks noChangeAspect="1"/>
            </p:cNvPicPr>
            <p:nvPr/>
          </p:nvPicPr>
          <p:blipFill>
            <a:blip r:embed="rId3"/>
            <a:stretch>
              <a:fillRect/>
            </a:stretch>
          </p:blipFill>
          <p:spPr>
            <a:xfrm>
              <a:off x="6254010" y="772781"/>
              <a:ext cx="5740224" cy="3772917"/>
            </a:xfrm>
            <a:prstGeom prst="rect">
              <a:avLst/>
            </a:prstGeom>
          </p:spPr>
        </p:pic>
        <p:sp>
          <p:nvSpPr>
            <p:cNvPr id="5" name="TextBox 4">
              <a:extLst>
                <a:ext uri="{FF2B5EF4-FFF2-40B4-BE49-F238E27FC236}">
                  <a16:creationId xmlns:a16="http://schemas.microsoft.com/office/drawing/2014/main" id="{A74C85FB-2C98-0506-4893-68F70A7581AA}"/>
                </a:ext>
              </a:extLst>
            </p:cNvPr>
            <p:cNvSpPr txBox="1"/>
            <p:nvPr/>
          </p:nvSpPr>
          <p:spPr>
            <a:xfrm>
              <a:off x="9027695" y="772781"/>
              <a:ext cx="1838965" cy="369332"/>
            </a:xfrm>
            <a:prstGeom prst="rect">
              <a:avLst/>
            </a:prstGeom>
            <a:noFill/>
          </p:spPr>
          <p:txBody>
            <a:bodyPr wrap="none" rtlCol="0">
              <a:spAutoFit/>
            </a:bodyPr>
            <a:lstStyle/>
            <a:p>
              <a:r>
                <a:rPr lang="en-US" i="1" dirty="0">
                  <a:solidFill>
                    <a:schemeClr val="accent3">
                      <a:lumMod val="20000"/>
                      <a:lumOff val="80000"/>
                    </a:schemeClr>
                  </a:solidFill>
                </a:rPr>
                <a:t>Wild et al.</a:t>
              </a:r>
              <a:r>
                <a:rPr lang="en-US" dirty="0">
                  <a:solidFill>
                    <a:schemeClr val="accent3">
                      <a:lumMod val="20000"/>
                      <a:lumOff val="80000"/>
                    </a:schemeClr>
                  </a:solidFill>
                </a:rPr>
                <a:t>, 2015</a:t>
              </a:r>
            </a:p>
          </p:txBody>
        </p:sp>
      </p:grpSp>
      <p:sp>
        <p:nvSpPr>
          <p:cNvPr id="6" name="TextBox 5">
            <a:extLst>
              <a:ext uri="{FF2B5EF4-FFF2-40B4-BE49-F238E27FC236}">
                <a16:creationId xmlns:a16="http://schemas.microsoft.com/office/drawing/2014/main" id="{F75C6EC8-8539-8F15-AA9B-FFDC72165A56}"/>
              </a:ext>
            </a:extLst>
          </p:cNvPr>
          <p:cNvSpPr txBox="1"/>
          <p:nvPr/>
        </p:nvSpPr>
        <p:spPr>
          <a:xfrm>
            <a:off x="594832" y="1210165"/>
            <a:ext cx="5236210" cy="2616101"/>
          </a:xfrm>
          <a:prstGeom prst="rect">
            <a:avLst/>
          </a:prstGeom>
          <a:noFill/>
        </p:spPr>
        <p:txBody>
          <a:bodyPr wrap="square" rtlCol="0">
            <a:spAutoFit/>
          </a:bodyPr>
          <a:lstStyle/>
          <a:p>
            <a:pPr marL="457200" indent="-457200">
              <a:buAutoNum type="arabicPeriod"/>
            </a:pPr>
            <a:r>
              <a:rPr lang="en-US" sz="2200" b="1" dirty="0">
                <a:latin typeface="Calibri" panose="020F0502020204030204" pitchFamily="34" charset="0"/>
                <a:cs typeface="Calibri" panose="020F0502020204030204" pitchFamily="34" charset="0"/>
              </a:rPr>
              <a:t>2014: What questions the community was targeting </a:t>
            </a:r>
          </a:p>
          <a:p>
            <a:r>
              <a:rPr lang="en-US" i="1" dirty="0"/>
              <a:t>Italics</a:t>
            </a:r>
            <a:r>
              <a:rPr lang="en-US" dirty="0"/>
              <a:t> = direct language from the 2014 report</a:t>
            </a:r>
          </a:p>
          <a:p>
            <a:r>
              <a:rPr lang="en-US" dirty="0"/>
              <a:t>[Brackets] = my interpretation of related questions from the 2014 report</a:t>
            </a:r>
            <a:endParaRPr lang="en-US" sz="2200" b="1" dirty="0">
              <a:latin typeface="Calibri" panose="020F0502020204030204" pitchFamily="34" charset="0"/>
              <a:cs typeface="Calibri" panose="020F0502020204030204" pitchFamily="34" charset="0"/>
            </a:endParaRPr>
          </a:p>
          <a:p>
            <a:pPr marL="457200" indent="-457200">
              <a:buFont typeface="+mj-lt"/>
              <a:buAutoNum type="arabicPeriod" startAt="2"/>
            </a:pPr>
            <a:r>
              <a:rPr lang="en-US" sz="2200" b="1" dirty="0">
                <a:latin typeface="Calibri" panose="020F0502020204030204" pitchFamily="34" charset="0"/>
                <a:cs typeface="Calibri" panose="020F0502020204030204" pitchFamily="34" charset="0"/>
              </a:rPr>
              <a:t>How the conversation has shifted </a:t>
            </a:r>
          </a:p>
          <a:p>
            <a:pPr marL="457200" indent="-457200">
              <a:buAutoNum type="arabicPeriod" startAt="2"/>
            </a:pPr>
            <a:r>
              <a:rPr lang="en-US" sz="2200" b="1" dirty="0">
                <a:latin typeface="Calibri" panose="020F0502020204030204" pitchFamily="34" charset="0"/>
                <a:cs typeface="Calibri" panose="020F0502020204030204" pitchFamily="34" charset="0"/>
              </a:rPr>
              <a:t>How our progress points us to the future</a:t>
            </a:r>
            <a:endParaRPr lang="en-US" sz="2200" dirty="0">
              <a:latin typeface="Calibri" panose="020F0502020204030204" pitchFamily="34" charset="0"/>
              <a:cs typeface="Calibri" panose="020F0502020204030204" pitchFamily="34" charset="0"/>
            </a:endParaRPr>
          </a:p>
        </p:txBody>
      </p:sp>
      <p:pic>
        <p:nvPicPr>
          <p:cNvPr id="10" name="Picture 9" descr="Qr code&#10;&#10;AI-generated content may be incorrect.">
            <a:extLst>
              <a:ext uri="{FF2B5EF4-FFF2-40B4-BE49-F238E27FC236}">
                <a16:creationId xmlns:a16="http://schemas.microsoft.com/office/drawing/2014/main" id="{44CF3E8D-F472-2898-D615-2A0931A77AB1}"/>
              </a:ext>
            </a:extLst>
          </p:cNvPr>
          <p:cNvPicPr>
            <a:picLocks noChangeAspect="1"/>
          </p:cNvPicPr>
          <p:nvPr/>
        </p:nvPicPr>
        <p:blipFill>
          <a:blip r:embed="rId4"/>
          <a:stretch>
            <a:fillRect/>
          </a:stretch>
        </p:blipFill>
        <p:spPr>
          <a:xfrm>
            <a:off x="1892544" y="3824973"/>
            <a:ext cx="1905000" cy="1905000"/>
          </a:xfrm>
          <a:prstGeom prst="rect">
            <a:avLst/>
          </a:prstGeom>
        </p:spPr>
      </p:pic>
      <p:sp>
        <p:nvSpPr>
          <p:cNvPr id="11" name="TextBox 10">
            <a:extLst>
              <a:ext uri="{FF2B5EF4-FFF2-40B4-BE49-F238E27FC236}">
                <a16:creationId xmlns:a16="http://schemas.microsoft.com/office/drawing/2014/main" id="{7889C60A-66A6-CA37-8FEF-CB38B52258E2}"/>
              </a:ext>
            </a:extLst>
          </p:cNvPr>
          <p:cNvSpPr txBox="1"/>
          <p:nvPr/>
        </p:nvSpPr>
        <p:spPr>
          <a:xfrm>
            <a:off x="594832" y="5787708"/>
            <a:ext cx="5236209" cy="646331"/>
          </a:xfrm>
          <a:prstGeom prst="rect">
            <a:avLst/>
          </a:prstGeom>
          <a:noFill/>
        </p:spPr>
        <p:txBody>
          <a:bodyPr wrap="square" rtlCol="0">
            <a:spAutoFit/>
          </a:bodyPr>
          <a:lstStyle/>
          <a:p>
            <a:pPr algn="ctr"/>
            <a:r>
              <a:rPr lang="en-US" dirty="0"/>
              <a:t>Please share your ERB-related feedback/inputs on our </a:t>
            </a:r>
            <a:r>
              <a:rPr lang="en-US" dirty="0" err="1"/>
              <a:t>board.net</a:t>
            </a:r>
            <a:r>
              <a:rPr lang="en-US" dirty="0"/>
              <a:t> collaborative area!</a:t>
            </a:r>
          </a:p>
        </p:txBody>
      </p:sp>
      <p:sp>
        <p:nvSpPr>
          <p:cNvPr id="8" name="TextBox 7">
            <a:extLst>
              <a:ext uri="{FF2B5EF4-FFF2-40B4-BE49-F238E27FC236}">
                <a16:creationId xmlns:a16="http://schemas.microsoft.com/office/drawing/2014/main" id="{62C00FBA-BA0B-E2CD-4864-780587FD89DA}"/>
              </a:ext>
            </a:extLst>
          </p:cNvPr>
          <p:cNvSpPr txBox="1"/>
          <p:nvPr/>
        </p:nvSpPr>
        <p:spPr>
          <a:xfrm>
            <a:off x="2611713" y="6474815"/>
            <a:ext cx="6968574" cy="369332"/>
          </a:xfrm>
          <a:prstGeom prst="rect">
            <a:avLst/>
          </a:prstGeom>
          <a:noFill/>
        </p:spPr>
        <p:txBody>
          <a:bodyPr wrap="none" rtlCol="0">
            <a:spAutoFit/>
          </a:bodyPr>
          <a:lstStyle/>
          <a:p>
            <a:r>
              <a:rPr lang="en-US" dirty="0"/>
              <a:t>https://</a:t>
            </a:r>
            <a:r>
              <a:rPr lang="en-US" dirty="0" err="1"/>
              <a:t>board.net</a:t>
            </a:r>
            <a:r>
              <a:rPr lang="en-US" dirty="0"/>
              <a:t>/p/</a:t>
            </a:r>
            <a:r>
              <a:rPr lang="en-US" dirty="0" err="1"/>
              <a:t>Radiation_Balance_Atmospheres_Investigators</a:t>
            </a:r>
            <a:endParaRPr lang="en-US" dirty="0"/>
          </a:p>
        </p:txBody>
      </p:sp>
    </p:spTree>
    <p:extLst>
      <p:ext uri="{BB962C8B-B14F-4D97-AF65-F5344CB8AC3E}">
        <p14:creationId xmlns:p14="http://schemas.microsoft.com/office/powerpoint/2010/main" val="40585193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320BD-4648-88FD-9472-4783E805539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8E93710-E566-C9F3-886E-8078ED879083}"/>
              </a:ext>
            </a:extLst>
          </p:cNvPr>
          <p:cNvSpPr>
            <a:spLocks noGrp="1"/>
          </p:cNvSpPr>
          <p:nvPr>
            <p:ph type="body" sz="quarter" idx="12"/>
          </p:nvPr>
        </p:nvSpPr>
        <p:spPr/>
        <p:txBody>
          <a:bodyPr/>
          <a:lstStyle/>
          <a:p>
            <a:r>
              <a:rPr lang="en-US" dirty="0"/>
              <a:t>Advances Since 2014</a:t>
            </a:r>
          </a:p>
        </p:txBody>
      </p:sp>
      <p:sp>
        <p:nvSpPr>
          <p:cNvPr id="4" name="Text Placeholder 3">
            <a:extLst>
              <a:ext uri="{FF2B5EF4-FFF2-40B4-BE49-F238E27FC236}">
                <a16:creationId xmlns:a16="http://schemas.microsoft.com/office/drawing/2014/main" id="{CC4D565B-4F6E-3E55-3825-197462868D80}"/>
              </a:ext>
            </a:extLst>
          </p:cNvPr>
          <p:cNvSpPr>
            <a:spLocks noGrp="1"/>
          </p:cNvSpPr>
          <p:nvPr>
            <p:ph type="body" sz="quarter" idx="26"/>
          </p:nvPr>
        </p:nvSpPr>
        <p:spPr>
          <a:xfrm>
            <a:off x="801756" y="346642"/>
            <a:ext cx="5553324" cy="331304"/>
          </a:xfrm>
        </p:spPr>
        <p:txBody>
          <a:bodyPr/>
          <a:lstStyle/>
          <a:p>
            <a:r>
              <a:rPr lang="en-US" dirty="0"/>
              <a:t>Priority 1: Earth Energy Imbalance (EEI)</a:t>
            </a:r>
          </a:p>
        </p:txBody>
      </p:sp>
      <p:sp>
        <p:nvSpPr>
          <p:cNvPr id="5" name="TextBox 4">
            <a:extLst>
              <a:ext uri="{FF2B5EF4-FFF2-40B4-BE49-F238E27FC236}">
                <a16:creationId xmlns:a16="http://schemas.microsoft.com/office/drawing/2014/main" id="{443C791A-2246-7355-13CA-C63346996F4E}"/>
              </a:ext>
            </a:extLst>
          </p:cNvPr>
          <p:cNvSpPr txBox="1"/>
          <p:nvPr/>
        </p:nvSpPr>
        <p:spPr>
          <a:xfrm>
            <a:off x="696103" y="989865"/>
            <a:ext cx="6264616" cy="2585323"/>
          </a:xfrm>
          <a:prstGeom prst="rect">
            <a:avLst/>
          </a:prstGeom>
          <a:noFill/>
        </p:spPr>
        <p:txBody>
          <a:bodyPr wrap="square" rtlCol="0">
            <a:spAutoFit/>
          </a:bodyPr>
          <a:lstStyle/>
          <a:p>
            <a:r>
              <a:rPr lang="en-US" sz="2200" b="1" dirty="0">
                <a:latin typeface="Calibri" panose="020F0502020204030204" pitchFamily="34" charset="0"/>
                <a:cs typeface="Calibri" panose="020F0502020204030204" pitchFamily="34" charset="0"/>
              </a:rPr>
              <a:t>2014: Where We Were</a:t>
            </a:r>
            <a:r>
              <a:rPr lang="en-US" sz="2200"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r>
              <a:rPr lang="en-US" sz="2000" i="1" dirty="0">
                <a:latin typeface="Calibri" panose="020F0502020204030204" pitchFamily="34" charset="0"/>
                <a:cs typeface="Calibri" panose="020F0502020204030204" pitchFamily="34" charset="0"/>
              </a:rPr>
              <a:t>What is the TOA global net radiative balance, variability, and change over time, and their explanation? </a:t>
            </a:r>
          </a:p>
          <a:p>
            <a:pPr marL="742950" lvl="1" indent="-285750">
              <a:buFont typeface="Arial" panose="020B0604020202020204" pitchFamily="34" charset="0"/>
              <a:buChar char="•"/>
            </a:pPr>
            <a:r>
              <a:rPr lang="en-US" sz="2000" i="1" dirty="0">
                <a:latin typeface="Calibri" panose="020F0502020204030204" pitchFamily="34" charset="0"/>
                <a:cs typeface="Calibri" panose="020F0502020204030204" pitchFamily="34" charset="0"/>
              </a:rPr>
              <a:t>What is the annual net radiation (1σ) and uncertainty in interannual variations to 0.1 Wm</a:t>
            </a:r>
            <a:r>
              <a:rPr lang="en-US" sz="2000" i="1" baseline="30000" dirty="0">
                <a:latin typeface="Calibri" panose="020F0502020204030204" pitchFamily="34" charset="0"/>
                <a:cs typeface="Calibri" panose="020F0502020204030204" pitchFamily="34" charset="0"/>
              </a:rPr>
              <a:t>-2</a:t>
            </a:r>
            <a:r>
              <a:rPr lang="en-US" sz="2000" i="1" dirty="0">
                <a:latin typeface="Calibri" panose="020F0502020204030204" pitchFamily="34" charset="0"/>
                <a:cs typeface="Calibri" panose="020F0502020204030204" pitchFamily="34" charset="0"/>
              </a:rPr>
              <a:t> (1σ)? </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[What measurements are needed to help us explain the global warming hiatus?]</a:t>
            </a:r>
          </a:p>
        </p:txBody>
      </p:sp>
      <p:pic>
        <p:nvPicPr>
          <p:cNvPr id="3" name="Main graphic">
            <a:extLst>
              <a:ext uri="{FF2B5EF4-FFF2-40B4-BE49-F238E27FC236}">
                <a16:creationId xmlns:a16="http://schemas.microsoft.com/office/drawing/2014/main" id="{F893470D-CFA7-BEFF-5990-8701458A2E1A}"/>
              </a:ext>
            </a:extLst>
          </p:cNvPr>
          <p:cNvPicPr>
            <a:picLocks noChangeAspect="1"/>
          </p:cNvPicPr>
          <p:nvPr/>
        </p:nvPicPr>
        <p:blipFill>
          <a:blip r:embed="rId3"/>
          <a:stretch/>
        </p:blipFill>
        <p:spPr>
          <a:xfrm>
            <a:off x="6960719" y="807414"/>
            <a:ext cx="4302919" cy="3404754"/>
          </a:xfrm>
          <a:prstGeom prst="rect">
            <a:avLst/>
          </a:prstGeom>
          <a:ln>
            <a:noFill/>
          </a:ln>
        </p:spPr>
      </p:pic>
      <p:sp>
        <p:nvSpPr>
          <p:cNvPr id="6" name="TextBox 5">
            <a:extLst>
              <a:ext uri="{FF2B5EF4-FFF2-40B4-BE49-F238E27FC236}">
                <a16:creationId xmlns:a16="http://schemas.microsoft.com/office/drawing/2014/main" id="{FDDD33E6-B02A-5555-FD22-779EBC7B27C6}"/>
              </a:ext>
            </a:extLst>
          </p:cNvPr>
          <p:cNvSpPr txBox="1"/>
          <p:nvPr/>
        </p:nvSpPr>
        <p:spPr>
          <a:xfrm>
            <a:off x="9245913" y="893228"/>
            <a:ext cx="1903085" cy="369332"/>
          </a:xfrm>
          <a:prstGeom prst="rect">
            <a:avLst/>
          </a:prstGeom>
          <a:noFill/>
        </p:spPr>
        <p:txBody>
          <a:bodyPr wrap="none" rtlCol="0">
            <a:spAutoFit/>
          </a:bodyPr>
          <a:lstStyle/>
          <a:p>
            <a:r>
              <a:rPr lang="en-US" i="1" dirty="0"/>
              <a:t>Loeb et al.</a:t>
            </a:r>
            <a:r>
              <a:rPr lang="en-US" dirty="0"/>
              <a:t>, 2021</a:t>
            </a:r>
          </a:p>
        </p:txBody>
      </p:sp>
      <p:sp>
        <p:nvSpPr>
          <p:cNvPr id="7" name="TextBox 6">
            <a:extLst>
              <a:ext uri="{FF2B5EF4-FFF2-40B4-BE49-F238E27FC236}">
                <a16:creationId xmlns:a16="http://schemas.microsoft.com/office/drawing/2014/main" id="{C1819BE4-D425-8776-41B3-4FAB66B5BF8E}"/>
              </a:ext>
            </a:extLst>
          </p:cNvPr>
          <p:cNvSpPr txBox="1"/>
          <p:nvPr/>
        </p:nvSpPr>
        <p:spPr>
          <a:xfrm>
            <a:off x="696103" y="3590589"/>
            <a:ext cx="9910937" cy="3200876"/>
          </a:xfrm>
          <a:prstGeom prst="rect">
            <a:avLst/>
          </a:prstGeom>
          <a:noFill/>
        </p:spPr>
        <p:txBody>
          <a:bodyPr wrap="square" rtlCol="0">
            <a:spAutoFit/>
          </a:bodyPr>
          <a:lstStyle/>
          <a:p>
            <a:r>
              <a:rPr lang="en-US" sz="2200" b="1" dirty="0">
                <a:latin typeface="Calibri" panose="020F0502020204030204" pitchFamily="34" charset="0"/>
                <a:cs typeface="Calibri" panose="020F0502020204030204" pitchFamily="34" charset="0"/>
              </a:rPr>
              <a:t>Advances</a:t>
            </a:r>
            <a:endParaRPr lang="en-US" sz="22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Resolution on the “hiatus”: energy redistribution and data gaps</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Conversation shift to EEI and its trend</a:t>
            </a:r>
          </a:p>
          <a:p>
            <a:pPr marL="742950" lvl="1"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EEI doubled between 2005 and 2019 (</a:t>
            </a:r>
            <a:r>
              <a:rPr lang="en-US" sz="2000" i="1" dirty="0">
                <a:latin typeface="Calibri" panose="020F0502020204030204" pitchFamily="34" charset="0"/>
                <a:cs typeface="Calibri" panose="020F0502020204030204" pitchFamily="34" charset="0"/>
              </a:rPr>
              <a:t>Loeb et al.</a:t>
            </a:r>
            <a:r>
              <a:rPr lang="en-US" sz="2000" dirty="0">
                <a:latin typeface="Calibri" panose="020F0502020204030204" pitchFamily="34" charset="0"/>
                <a:cs typeface="Calibri" panose="020F0502020204030204" pitchFamily="34" charset="0"/>
              </a:rPr>
              <a:t>, 2021; </a:t>
            </a:r>
            <a:r>
              <a:rPr lang="en-US" sz="2000" i="1" dirty="0">
                <a:latin typeface="Calibri" panose="020F0502020204030204" pitchFamily="34" charset="0"/>
                <a:cs typeface="Calibri" panose="020F0502020204030204" pitchFamily="34" charset="0"/>
              </a:rPr>
              <a:t>Mauritsen et al.</a:t>
            </a:r>
            <a:r>
              <a:rPr lang="en-US" sz="2000" dirty="0">
                <a:latin typeface="Calibri" panose="020F0502020204030204" pitchFamily="34" charset="0"/>
                <a:cs typeface="Calibri" panose="020F0502020204030204" pitchFamily="34" charset="0"/>
              </a:rPr>
              <a:t>, 2025) confirmed by CERES TOA and in situ Argo measurements (</a:t>
            </a:r>
            <a:r>
              <a:rPr lang="en-US" sz="2000" i="1" dirty="0">
                <a:latin typeface="Calibri" panose="020F0502020204030204" pitchFamily="34" charset="0"/>
                <a:cs typeface="Calibri" panose="020F0502020204030204" pitchFamily="34" charset="0"/>
              </a:rPr>
              <a:t>Cheng et al.</a:t>
            </a:r>
            <a:r>
              <a:rPr lang="en-US" sz="2000" dirty="0">
                <a:latin typeface="Calibri" panose="020F0502020204030204" pitchFamily="34" charset="0"/>
                <a:cs typeface="Calibri" panose="020F0502020204030204" pitchFamily="34" charset="0"/>
              </a:rPr>
              <a:t>, 2019/2022; </a:t>
            </a:r>
            <a:r>
              <a:rPr lang="en-US" sz="2000" i="1" dirty="0" err="1">
                <a:latin typeface="Calibri" panose="020F0502020204030204" pitchFamily="34" charset="0"/>
                <a:cs typeface="Calibri" panose="020F0502020204030204" pitchFamily="34" charset="0"/>
              </a:rPr>
              <a:t>Hakuba</a:t>
            </a:r>
            <a:r>
              <a:rPr lang="en-US" sz="2000" i="1" dirty="0">
                <a:latin typeface="Calibri" panose="020F0502020204030204" pitchFamily="34" charset="0"/>
                <a:cs typeface="Calibri" panose="020F0502020204030204" pitchFamily="34" charset="0"/>
              </a:rPr>
              <a:t> et al.</a:t>
            </a:r>
            <a:r>
              <a:rPr lang="en-US" sz="2000" dirty="0">
                <a:latin typeface="Calibri" panose="020F0502020204030204" pitchFamily="34" charset="0"/>
                <a:cs typeface="Calibri" panose="020F0502020204030204" pitchFamily="34" charset="0"/>
              </a:rPr>
              <a:t>, 2024).</a:t>
            </a:r>
          </a:p>
          <a:p>
            <a:pPr marL="285750"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Recognition of need for continuity in Space-based Earth Radiation Budget measurements</a:t>
            </a:r>
          </a:p>
          <a:p>
            <a:pPr marL="742950" lvl="1"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Libera (EV-C) ensures near-term ERB continuity, but what comes after?</a:t>
            </a:r>
          </a:p>
          <a:p>
            <a:pPr marL="742950" lvl="1" indent="-285750">
              <a:buFont typeface="Arial" panose="020B0604020202020204" pitchFamily="34" charset="0"/>
              <a:buChar char="•"/>
            </a:pPr>
            <a:r>
              <a:rPr lang="en-US" sz="2000" dirty="0">
                <a:latin typeface="Calibri" panose="020F0502020204030204" pitchFamily="34" charset="0"/>
                <a:cs typeface="Calibri" panose="020F0502020204030204" pitchFamily="34" charset="0"/>
              </a:rPr>
              <a:t>SORCE continuation, TSIS-1 Launch &amp; extension, &amp; development of TSIS-2 for TSI/SSI  continuity</a:t>
            </a:r>
          </a:p>
        </p:txBody>
      </p:sp>
    </p:spTree>
    <p:extLst>
      <p:ext uri="{BB962C8B-B14F-4D97-AF65-F5344CB8AC3E}">
        <p14:creationId xmlns:p14="http://schemas.microsoft.com/office/powerpoint/2010/main" val="1084492069"/>
      </p:ext>
    </p:extLst>
  </p:cSld>
  <p:clrMapOvr>
    <a:masterClrMapping/>
  </p:clrMapOvr>
</p:sld>
</file>

<file path=ppt/theme/theme1.xml><?xml version="1.0" encoding="utf-8"?>
<a:theme xmlns:a="http://schemas.openxmlformats.org/drawingml/2006/main" name="1_Office Theme">
  <a:themeElements>
    <a:clrScheme name="NASA Earth">
      <a:dk1>
        <a:srgbClr val="000000"/>
      </a:dk1>
      <a:lt1>
        <a:srgbClr val="FFFFFF"/>
      </a:lt1>
      <a:dk2>
        <a:srgbClr val="44546A"/>
      </a:dk2>
      <a:lt2>
        <a:srgbClr val="E7E6E6"/>
      </a:lt2>
      <a:accent1>
        <a:srgbClr val="263766"/>
      </a:accent1>
      <a:accent2>
        <a:srgbClr val="0066B2"/>
      </a:accent2>
      <a:accent3>
        <a:srgbClr val="00B3F0"/>
      </a:accent3>
      <a:accent4>
        <a:srgbClr val="614786"/>
      </a:accent4>
      <a:accent5>
        <a:srgbClr val="0A6154"/>
      </a:accent5>
      <a:accent6>
        <a:srgbClr val="5B7B2E"/>
      </a:accent6>
      <a:hlink>
        <a:srgbClr val="0066B2"/>
      </a:hlink>
      <a:folHlink>
        <a:srgbClr val="4C4D4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6" id="{B98B63E3-ABCD-614B-B9A5-F5A75B7230AE}" vid="{5533A002-A049-5A4A-98CA-0314F71D966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7325</TotalTime>
  <Words>5627</Words>
  <Application>Microsoft Macintosh PowerPoint</Application>
  <PresentationFormat>Widescreen</PresentationFormat>
  <Paragraphs>652</Paragraphs>
  <Slides>49</Slides>
  <Notes>46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Aptos</vt:lpstr>
      <vt:lpstr>Arial</vt:lpstr>
      <vt:lpstr>Calibri</vt:lpstr>
      <vt:lpstr>Cambria Math</vt:lpstr>
      <vt:lpstr>Inter</vt:lpstr>
      <vt:lpstr>Wingdings</vt:lpstr>
      <vt:lpstr>1_Office Theme</vt:lpstr>
      <vt:lpstr>Radiative Balance of the Earth System Advances since 2014, Science Priorities, and Data needs</vt:lpstr>
      <vt:lpstr>PowerPoint Presentation</vt:lpstr>
      <vt:lpstr>PowerPoint Presentation</vt:lpstr>
      <vt:lpstr>PowerPoint Presentation</vt:lpstr>
      <vt:lpstr>PowerPoint Presentation</vt:lpstr>
      <vt:lpstr>PowerPoint Presentation</vt:lpstr>
      <vt:lpstr>Radiative Balance of the Earth System Summary of Advances since 2014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Radiative Balance of the Earth System Science Priorities, Objectives, and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Radiative Balance of the Earth System Data needs &amp; future observing system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BOSS-E - A Better Observing System Strategy for ERB &amp; EEI:  Multi-sensor composite constellation </vt:lpstr>
      <vt:lpstr>PowerPoint Presentation</vt:lpstr>
      <vt:lpstr>PowerPoint Presentation</vt:lpstr>
      <vt:lpstr>Summarizing the data needs, challenges and significance of EEI Research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Yolanda Shea</dc:creator>
  <cp:lastModifiedBy>Taylor, Patrick C. (LARC-E302)</cp:lastModifiedBy>
  <cp:revision>267</cp:revision>
  <cp:lastPrinted>2026-04-17T17:42:19Z</cp:lastPrinted>
  <dcterms:created xsi:type="dcterms:W3CDTF">2026-04-13T15:22:49Z</dcterms:created>
  <dcterms:modified xsi:type="dcterms:W3CDTF">2026-04-23T16:24:46Z</dcterms:modified>
</cp:coreProperties>
</file>