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64"/>
  </p:notesMasterIdLst>
  <p:sldIdLst>
    <p:sldId id="256" r:id="rId2"/>
    <p:sldId id="257" r:id="rId3"/>
    <p:sldId id="258" r:id="rId4"/>
    <p:sldId id="259" r:id="rId5"/>
    <p:sldId id="260" r:id="rId6"/>
    <p:sldId id="261" r:id="rId7"/>
    <p:sldId id="262" r:id="rId8"/>
    <p:sldId id="263" r:id="rId9"/>
    <p:sldId id="264" r:id="rId10"/>
    <p:sldId id="265" r:id="rId11"/>
    <p:sldId id="2145706310" r:id="rId12"/>
    <p:sldId id="267" r:id="rId13"/>
    <p:sldId id="268" r:id="rId14"/>
    <p:sldId id="2145708874" r:id="rId15"/>
    <p:sldId id="269" r:id="rId16"/>
    <p:sldId id="270" r:id="rId17"/>
    <p:sldId id="271" r:id="rId18"/>
    <p:sldId id="272" r:id="rId19"/>
    <p:sldId id="273" r:id="rId20"/>
    <p:sldId id="274" r:id="rId21"/>
    <p:sldId id="275" r:id="rId22"/>
    <p:sldId id="276" r:id="rId23"/>
    <p:sldId id="277" r:id="rId24"/>
    <p:sldId id="833" r:id="rId25"/>
    <p:sldId id="834" r:id="rId26"/>
    <p:sldId id="279" r:id="rId27"/>
    <p:sldId id="280" r:id="rId28"/>
    <p:sldId id="281" r:id="rId29"/>
    <p:sldId id="282" r:id="rId30"/>
    <p:sldId id="283" r:id="rId31"/>
    <p:sldId id="284" r:id="rId32"/>
    <p:sldId id="285" r:id="rId33"/>
    <p:sldId id="286" r:id="rId34"/>
    <p:sldId id="2145708840" r:id="rId35"/>
    <p:sldId id="288" r:id="rId36"/>
    <p:sldId id="289" r:id="rId37"/>
    <p:sldId id="290" r:id="rId38"/>
    <p:sldId id="291" r:id="rId39"/>
    <p:sldId id="2145708858" r:id="rId40"/>
    <p:sldId id="2145708868" r:id="rId41"/>
    <p:sldId id="2145708869" r:id="rId42"/>
    <p:sldId id="2145708870" r:id="rId43"/>
    <p:sldId id="2145708844" r:id="rId44"/>
    <p:sldId id="297" r:id="rId45"/>
    <p:sldId id="298" r:id="rId46"/>
    <p:sldId id="299" r:id="rId47"/>
    <p:sldId id="300" r:id="rId48"/>
    <p:sldId id="301" r:id="rId49"/>
    <p:sldId id="302" r:id="rId50"/>
    <p:sldId id="2145708872" r:id="rId51"/>
    <p:sldId id="303" r:id="rId52"/>
    <p:sldId id="304" r:id="rId53"/>
    <p:sldId id="2145708876" r:id="rId54"/>
    <p:sldId id="305" r:id="rId55"/>
    <p:sldId id="306" r:id="rId56"/>
    <p:sldId id="1042652890" r:id="rId57"/>
    <p:sldId id="308" r:id="rId58"/>
    <p:sldId id="2145708875" r:id="rId59"/>
    <p:sldId id="2145706309" r:id="rId60"/>
    <p:sldId id="2145708852" r:id="rId61"/>
    <p:sldId id="2145708873" r:id="rId62"/>
    <p:sldId id="309" r:id="rId63"/>
  </p:sldIdLst>
  <p:sldSz cx="12192000" cy="6858000"/>
  <p:notesSz cx="6858000" cy="9144000"/>
  <p:embeddedFontLst>
    <p:embeddedFont>
      <p:font typeface="Play" pitchFamily="2" charset="0"/>
      <p:regular r:id="rId65"/>
      <p:bold r:id="rId6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67" roundtripDataSignature="AMtx7mghRNWyt2a7qod4pYjBVKG0zuxAY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49"/>
    <p:restoredTop sz="94668"/>
  </p:normalViewPr>
  <p:slideViewPr>
    <p:cSldViewPr snapToGrid="0">
      <p:cViewPr varScale="1">
        <p:scale>
          <a:sx n="149" d="100"/>
          <a:sy n="149" d="100"/>
        </p:scale>
        <p:origin x="2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2.fntdata"/><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customschemas.google.com/relationships/presentationmetadata" Target="meta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978f066275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 name="Google Shape;98;g3978f066275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 name="Google Shape;99;g3978f066275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978f066275_0_1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0" name="Google Shape;110;g3978f066275_0_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978f066275_0_2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7" name="Google Shape;127;g3978f066275_0_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978f066275_0_5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g3978f066275_0_5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Growth rate, variability and trend </a:t>
            </a:r>
            <a:endParaRPr/>
          </a:p>
        </p:txBody>
      </p:sp>
      <p:sp>
        <p:nvSpPr>
          <p:cNvPr id="158" name="Google Shape;158;g3978f066275_0_5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978f066275_0_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g3978f066275_0_6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 name="Google Shape;169;g3978f066275_0_6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3978f066275_0_15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9" name="Google Shape;259;g3978f066275_0_15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Extreme Events signal (CO2 anomalies and CH4 anomalies)</a:t>
            </a:r>
            <a:endParaRPr dirty="0"/>
          </a:p>
          <a:p>
            <a:pPr marL="0" lvl="0" indent="0" algn="l" rtl="0">
              <a:spcBef>
                <a:spcPts val="0"/>
              </a:spcBef>
              <a:spcAft>
                <a:spcPts val="0"/>
              </a:spcAft>
              <a:buNone/>
            </a:pPr>
            <a:r>
              <a:rPr lang="en-US" dirty="0"/>
              <a:t>Large Scales  signal (land carbon sink) (N-S gradient)</a:t>
            </a:r>
            <a:endParaRPr dirty="0"/>
          </a:p>
        </p:txBody>
      </p:sp>
      <p:sp>
        <p:nvSpPr>
          <p:cNvPr id="260" name="Google Shape;260;g3978f066275_0_15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3978f066275_0_2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4" name="Google Shape;314;g3978f066275_0_2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Plume</a:t>
            </a:r>
            <a:endParaRPr/>
          </a:p>
          <a:p>
            <a:pPr marL="0" lvl="0" indent="0" algn="l" rtl="0">
              <a:spcBef>
                <a:spcPts val="0"/>
              </a:spcBef>
              <a:spcAft>
                <a:spcPts val="0"/>
              </a:spcAft>
              <a:buNone/>
            </a:pPr>
            <a:r>
              <a:rPr lang="en-US"/>
              <a:t>Reginal model </a:t>
            </a:r>
            <a:endParaRPr/>
          </a:p>
          <a:p>
            <a:pPr marL="0" lvl="0" indent="0" algn="l" rtl="0">
              <a:spcBef>
                <a:spcPts val="0"/>
              </a:spcBef>
              <a:spcAft>
                <a:spcPts val="0"/>
              </a:spcAft>
              <a:buNone/>
            </a:pPr>
            <a:r>
              <a:rPr lang="en-US"/>
              <a:t>Add in OCO-2 observations </a:t>
            </a:r>
            <a:endParaRPr/>
          </a:p>
        </p:txBody>
      </p:sp>
      <p:sp>
        <p:nvSpPr>
          <p:cNvPr id="315" name="Google Shape;315;g3978f066275_0_2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6" name="Google Shape;33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Virtuous cycle: laboratory data improve our spectroscopy (via, e.g., HITRAN), which is evaluated by high resolution ground/suborbital instruments to provide feedback to the database. The database provides the core information for all remote sensing retrievals, which then help identify places where the physical models or spectroscopic information need improved, which leads to better understanding of the physics through careful modeling and laboratory experimentation, which updates the spectroscopic database, and the cycle begins again.</a:t>
            </a:r>
          </a:p>
        </p:txBody>
      </p:sp>
      <p:sp>
        <p:nvSpPr>
          <p:cNvPr id="4" name="Slide Number Placeholder 3"/>
          <p:cNvSpPr>
            <a:spLocks noGrp="1"/>
          </p:cNvSpPr>
          <p:nvPr>
            <p:ph type="sldNum" sz="quarter" idx="5"/>
          </p:nvPr>
        </p:nvSpPr>
        <p:spPr/>
        <p:txBody>
          <a:bodyPr/>
          <a:lstStyle/>
          <a:p>
            <a:fld id="{B6205E82-D385-4B49-9DB4-780CFE9CBB16}" type="slidenum">
              <a:rPr lang="en-US" smtClean="0"/>
              <a:t>11</a:t>
            </a:fld>
            <a:endParaRPr lang="en-US"/>
          </a:p>
        </p:txBody>
      </p:sp>
    </p:spTree>
    <p:extLst>
      <p:ext uri="{BB962C8B-B14F-4D97-AF65-F5344CB8AC3E}">
        <p14:creationId xmlns:p14="http://schemas.microsoft.com/office/powerpoint/2010/main" val="784811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Google Shape;368;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369" name="Google Shape;36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392" name="Google Shape;39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
        <p:cNvGrpSpPr/>
        <p:nvPr/>
      </p:nvGrpSpPr>
      <p:grpSpPr>
        <a:xfrm>
          <a:off x="0" y="0"/>
          <a:ext cx="0" cy="0"/>
          <a:chOff x="0" y="0"/>
          <a:chExt cx="0" cy="0"/>
        </a:xfrm>
      </p:grpSpPr>
      <p:sp>
        <p:nvSpPr>
          <p:cNvPr id="401" name="Google Shape;401;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2" name="Google Shape;402;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MUCCnet figure?</a:t>
            </a:r>
            <a:endParaRPr/>
          </a:p>
        </p:txBody>
      </p:sp>
      <p:sp>
        <p:nvSpPr>
          <p:cNvPr id="403" name="Google Shape;403;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2" name="Google Shape;41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Google Shape;42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1" name="Google Shape;421;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Look up what GHGs NDACC retrieves</a:t>
            </a:r>
            <a:endParaRPr/>
          </a:p>
        </p:txBody>
      </p:sp>
      <p:sp>
        <p:nvSpPr>
          <p:cNvPr id="422" name="Google Shape;422;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Emphasize that NASA missions (e.g., OCO-2 and -3) have been pathfinders in developing this capability.</a:t>
            </a:r>
            <a:endParaRPr dirty="0"/>
          </a:p>
        </p:txBody>
      </p:sp>
      <p:sp>
        <p:nvSpPr>
          <p:cNvPr id="435" name="Google Shape;43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3" name="Google Shape;443;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Emphasize commercial providers spun up with technology inspired by or developed  by NASA and that NASA missions list EMIT have demonstrated this capability.</a:t>
            </a:r>
            <a:endParaRPr dirty="0"/>
          </a:p>
        </p:txBody>
      </p:sp>
      <p:sp>
        <p:nvSpPr>
          <p:cNvPr id="444" name="Google Shape;444;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2" name="Google Shape;452;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2"/>
        <p:cNvGrpSpPr/>
        <p:nvPr/>
      </p:nvGrpSpPr>
      <p:grpSpPr>
        <a:xfrm>
          <a:off x="0" y="0"/>
          <a:ext cx="0" cy="0"/>
          <a:chOff x="0" y="0"/>
          <a:chExt cx="0" cy="0"/>
        </a:xfrm>
      </p:grpSpPr>
      <p:sp>
        <p:nvSpPr>
          <p:cNvPr id="463" name="Google Shape;463;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4" name="Google Shape;464;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Maybe add Atom/HIPPO/ACT-America etc. logos</a:t>
            </a:r>
            <a:endParaRPr/>
          </a:p>
        </p:txBody>
      </p:sp>
      <p:sp>
        <p:nvSpPr>
          <p:cNvPr id="465" name="Google Shape;465;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3" name="Google Shape;473;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0" name="Google Shape;48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Google Shape;490;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1" name="Google Shape;491;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6" name="Google Shape;49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1" name="Google Shape;501;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0"/>
        <p:cNvGrpSpPr/>
        <p:nvPr/>
      </p:nvGrpSpPr>
      <p:grpSpPr>
        <a:xfrm>
          <a:off x="0" y="0"/>
          <a:ext cx="0" cy="0"/>
          <a:chOff x="0" y="0"/>
          <a:chExt cx="0" cy="0"/>
        </a:xfrm>
      </p:grpSpPr>
      <p:sp>
        <p:nvSpPr>
          <p:cNvPr id="521" name="Google Shape;521;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2" name="Google Shape;522;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6"/>
        <p:cNvGrpSpPr/>
        <p:nvPr/>
      </p:nvGrpSpPr>
      <p:grpSpPr>
        <a:xfrm>
          <a:off x="0" y="0"/>
          <a:ext cx="0" cy="0"/>
          <a:chOff x="0" y="0"/>
          <a:chExt cx="0" cy="0"/>
        </a:xfrm>
      </p:grpSpPr>
      <p:sp>
        <p:nvSpPr>
          <p:cNvPr id="527" name="Google Shape;527;g3978f066275_0_30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8" name="Google Shape;528;g3978f066275_0_30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OH field: using NO2, CO, and O3 to estimate OH fields</a:t>
            </a:r>
            <a:endParaRPr dirty="0"/>
          </a:p>
          <a:p>
            <a:pPr marL="0" lvl="0" indent="0" algn="l" rtl="0">
              <a:spcBef>
                <a:spcPts val="0"/>
              </a:spcBef>
              <a:spcAft>
                <a:spcPts val="0"/>
              </a:spcAft>
              <a:buNone/>
            </a:pPr>
            <a:r>
              <a:rPr lang="en-US" dirty="0"/>
              <a:t>Methane: too coarse of resolution of the inversion models</a:t>
            </a:r>
            <a:endParaRPr dirty="0"/>
          </a:p>
          <a:p>
            <a:pPr marL="0" lvl="0" indent="0" algn="l" rtl="0">
              <a:spcBef>
                <a:spcPts val="0"/>
              </a:spcBef>
              <a:spcAft>
                <a:spcPts val="0"/>
              </a:spcAft>
              <a:buNone/>
            </a:pPr>
            <a:r>
              <a:rPr lang="en-US" dirty="0"/>
              <a:t>Northern tropical Africa: both Ch4 and CO2 emissions have been increased? </a:t>
            </a:r>
            <a:endParaRPr dirty="0"/>
          </a:p>
          <a:p>
            <a:pPr marL="0" marR="0" lvl="0" indent="0" algn="l" rtl="0">
              <a:lnSpc>
                <a:spcPct val="100000"/>
              </a:lnSpc>
              <a:spcBef>
                <a:spcPts val="0"/>
              </a:spcBef>
              <a:spcAft>
                <a:spcPts val="0"/>
              </a:spcAft>
              <a:buClr>
                <a:schemeClr val="dk1"/>
              </a:buClr>
              <a:buSzPts val="1200"/>
              <a:buFont typeface="Arial"/>
              <a:buNone/>
            </a:pPr>
            <a:r>
              <a:rPr lang="en-US" dirty="0"/>
              <a:t>Reliable flux estimation at spatiotemporal scales that are relevant for decision making and model evaluations. </a:t>
            </a:r>
            <a:endParaRPr dirty="0"/>
          </a:p>
          <a:p>
            <a:pPr marL="0" marR="0" lvl="0" indent="0" algn="l" rtl="0">
              <a:lnSpc>
                <a:spcPct val="100000"/>
              </a:lnSpc>
              <a:spcBef>
                <a:spcPts val="0"/>
              </a:spcBef>
              <a:spcAft>
                <a:spcPts val="0"/>
              </a:spcAft>
              <a:buClr>
                <a:schemeClr val="dk1"/>
              </a:buClr>
              <a:buSzPts val="1200"/>
              <a:buFont typeface="Arial"/>
              <a:buNone/>
            </a:pPr>
            <a:endParaRPr dirty="0"/>
          </a:p>
          <a:p>
            <a:pPr marL="0" marR="0" lvl="0" indent="0" algn="l" rtl="0">
              <a:lnSpc>
                <a:spcPct val="100000"/>
              </a:lnSpc>
              <a:spcBef>
                <a:spcPts val="0"/>
              </a:spcBef>
              <a:spcAft>
                <a:spcPts val="0"/>
              </a:spcAft>
              <a:buClr>
                <a:schemeClr val="dk1"/>
              </a:buClr>
              <a:buSzPts val="1200"/>
              <a:buFont typeface="Arial"/>
              <a:buNone/>
            </a:pPr>
            <a:r>
              <a:rPr lang="en-US" dirty="0"/>
              <a:t>The base o</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529" name="Google Shape;529;g3978f066275_0_30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30</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g3978f066275_0_3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5" name="Google Shape;535;g3978f066275_0_3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OH field: using NO2, CO, and O3 to estimate OH fields</a:t>
            </a:r>
            <a:endParaRPr dirty="0"/>
          </a:p>
          <a:p>
            <a:pPr marL="0" lvl="0" indent="0" algn="l" rtl="0">
              <a:spcBef>
                <a:spcPts val="0"/>
              </a:spcBef>
              <a:spcAft>
                <a:spcPts val="0"/>
              </a:spcAft>
              <a:buNone/>
            </a:pPr>
            <a:r>
              <a:rPr lang="en-US" dirty="0"/>
              <a:t>Methane: too coarse of resolution of the inversion models</a:t>
            </a:r>
            <a:endParaRPr dirty="0"/>
          </a:p>
          <a:p>
            <a:pPr marL="0" lvl="0" indent="0" algn="l" rtl="0">
              <a:spcBef>
                <a:spcPts val="0"/>
              </a:spcBef>
              <a:spcAft>
                <a:spcPts val="0"/>
              </a:spcAft>
              <a:buNone/>
            </a:pPr>
            <a:r>
              <a:rPr lang="en-US" dirty="0"/>
              <a:t>Northern tropical Africa: both Ch4 and CO2 emissions have been increased? </a:t>
            </a:r>
            <a:endParaRPr dirty="0"/>
          </a:p>
          <a:p>
            <a:pPr marL="0" marR="0" lvl="0" indent="0" algn="l" rtl="0">
              <a:lnSpc>
                <a:spcPct val="100000"/>
              </a:lnSpc>
              <a:spcBef>
                <a:spcPts val="0"/>
              </a:spcBef>
              <a:spcAft>
                <a:spcPts val="0"/>
              </a:spcAft>
              <a:buClr>
                <a:schemeClr val="dk1"/>
              </a:buClr>
              <a:buSzPts val="1200"/>
              <a:buFont typeface="Arial"/>
              <a:buNone/>
            </a:pPr>
            <a:r>
              <a:rPr lang="en-US" dirty="0"/>
              <a:t>Reliable flux estimation at spatiotemporal scales that are relevant for decision making and model evaluations. </a:t>
            </a:r>
            <a:endParaRPr dirty="0"/>
          </a:p>
          <a:p>
            <a:pPr marL="0" marR="0" lvl="0" indent="0" algn="l" rtl="0">
              <a:lnSpc>
                <a:spcPct val="100000"/>
              </a:lnSpc>
              <a:spcBef>
                <a:spcPts val="0"/>
              </a:spcBef>
              <a:spcAft>
                <a:spcPts val="0"/>
              </a:spcAft>
              <a:buClr>
                <a:schemeClr val="dk1"/>
              </a:buClr>
              <a:buSzPts val="1200"/>
              <a:buFont typeface="Arial"/>
              <a:buNone/>
            </a:pPr>
            <a:endParaRPr dirty="0"/>
          </a:p>
          <a:p>
            <a:pPr marL="0" marR="0" lvl="0" indent="0" algn="l" rtl="0">
              <a:lnSpc>
                <a:spcPct val="100000"/>
              </a:lnSpc>
              <a:spcBef>
                <a:spcPts val="0"/>
              </a:spcBef>
              <a:spcAft>
                <a:spcPts val="0"/>
              </a:spcAft>
              <a:buClr>
                <a:schemeClr val="dk1"/>
              </a:buClr>
              <a:buSzPts val="1200"/>
              <a:buFont typeface="Arial"/>
              <a:buNone/>
            </a:pPr>
            <a:r>
              <a:rPr lang="en-US" dirty="0"/>
              <a:t>The base o</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536" name="Google Shape;536;g3978f066275_0_3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31</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3978f066275_0_3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42" name="Google Shape;542;g3978f066275_0_31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a:solidFill>
                  <a:schemeClr val="dk1"/>
                </a:solidFill>
                <a:latin typeface="Arial"/>
                <a:ea typeface="Arial"/>
                <a:cs typeface="Arial"/>
                <a:sym typeface="Arial"/>
              </a:rPr>
              <a:t>hyperspectral satellite imaging</a:t>
            </a:r>
            <a:endParaRPr/>
          </a:p>
        </p:txBody>
      </p:sp>
      <p:sp>
        <p:nvSpPr>
          <p:cNvPr id="543" name="Google Shape;543;g3978f066275_0_31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32</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
        <p:cNvGrpSpPr/>
        <p:nvPr/>
      </p:nvGrpSpPr>
      <p:grpSpPr>
        <a:xfrm>
          <a:off x="0" y="0"/>
          <a:ext cx="0" cy="0"/>
          <a:chOff x="0" y="0"/>
          <a:chExt cx="0" cy="0"/>
        </a:xfrm>
      </p:grpSpPr>
      <p:sp>
        <p:nvSpPr>
          <p:cNvPr id="565" name="Google Shape;565;g3978f066275_0_3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6" name="Google Shape;566;g3978f066275_0_34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Large scale fluxes progress with satellite observations, progress, uncertainty of surface and space-based observations </a:t>
            </a:r>
            <a:endParaRPr/>
          </a:p>
        </p:txBody>
      </p:sp>
      <p:sp>
        <p:nvSpPr>
          <p:cNvPr id="567" name="Google Shape;567;g3978f066275_0_34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33</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3351B4-AA51-B847-B618-BF78E6FE4062}" type="slidenum">
              <a:rPr lang="en-US" smtClean="0"/>
              <a:t>34</a:t>
            </a:fld>
            <a:endParaRPr lang="en-US"/>
          </a:p>
        </p:txBody>
      </p:sp>
    </p:spTree>
    <p:extLst>
      <p:ext uri="{BB962C8B-B14F-4D97-AF65-F5344CB8AC3E}">
        <p14:creationId xmlns:p14="http://schemas.microsoft.com/office/powerpoint/2010/main" val="41714587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7"/>
        <p:cNvGrpSpPr/>
        <p:nvPr/>
      </p:nvGrpSpPr>
      <p:grpSpPr>
        <a:xfrm>
          <a:off x="0" y="0"/>
          <a:ext cx="0" cy="0"/>
          <a:chOff x="0" y="0"/>
          <a:chExt cx="0" cy="0"/>
        </a:xfrm>
      </p:grpSpPr>
      <p:sp>
        <p:nvSpPr>
          <p:cNvPr id="618" name="Google Shape;618;g3978f066275_0_39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9" name="Google Shape;619;g3978f066275_0_39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Interannual variability and large extreme climate events on carbon cycle</a:t>
            </a:r>
            <a:endParaRPr dirty="0"/>
          </a:p>
        </p:txBody>
      </p:sp>
      <p:sp>
        <p:nvSpPr>
          <p:cNvPr id="620" name="Google Shape;620;g3978f066275_0_39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Google Shape;647;g3978f066275_0_4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8" name="Google Shape;648;g3978f066275_0_42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Biodiversity, water cycle, and energy cycle</a:t>
            </a:r>
            <a:endParaRPr/>
          </a:p>
        </p:txBody>
      </p:sp>
      <p:sp>
        <p:nvSpPr>
          <p:cNvPr id="649" name="Google Shape;649;g3978f066275_0_42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36</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3978f066275_0_43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3" name="Google Shape;663;g3978f066275_0_4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2"/>
        <p:cNvGrpSpPr/>
        <p:nvPr/>
      </p:nvGrpSpPr>
      <p:grpSpPr>
        <a:xfrm>
          <a:off x="0" y="0"/>
          <a:ext cx="0" cy="0"/>
          <a:chOff x="0" y="0"/>
          <a:chExt cx="0" cy="0"/>
        </a:xfrm>
      </p:grpSpPr>
      <p:sp>
        <p:nvSpPr>
          <p:cNvPr id="673" name="Google Shape;673;g3978f066275_0_44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674" name="Google Shape;674;g3978f066275_0_4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380DD-F80C-01E6-3E7D-055DB1876E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63B77F-14F9-3D3C-78F7-783D1A4C0B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6F9BE1-7344-8D7E-CC5B-B3881A04EC3D}"/>
              </a:ext>
            </a:extLst>
          </p:cNvPr>
          <p:cNvSpPr>
            <a:spLocks noGrp="1"/>
          </p:cNvSpPr>
          <p:nvPr>
            <p:ph type="body" idx="1"/>
          </p:nvPr>
        </p:nvSpPr>
        <p:spPr/>
        <p:txBody>
          <a:bodyPr/>
          <a:lstStyle/>
          <a:p>
            <a:r>
              <a:rPr lang="en-US" dirty="0"/>
              <a:t>OH field: using NO2, CO, and O3 to estimate OH fields</a:t>
            </a:r>
          </a:p>
          <a:p>
            <a:r>
              <a:rPr lang="en-US" dirty="0"/>
              <a:t>Methane: too coarse of resolution of the inversion models</a:t>
            </a:r>
          </a:p>
          <a:p>
            <a:r>
              <a:rPr lang="en-US" dirty="0"/>
              <a:t>Northern tropical Africa: both Ch4 and CO2 emissions have been increased?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Reliable flux estimation at spatiotemporal scales that are relevant for decision making and model evaluations.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base o</a:t>
            </a:r>
          </a:p>
          <a:p>
            <a:endParaRPr lang="en-US" dirty="0"/>
          </a:p>
          <a:p>
            <a:endParaRPr lang="en-US" dirty="0"/>
          </a:p>
        </p:txBody>
      </p:sp>
      <p:sp>
        <p:nvSpPr>
          <p:cNvPr id="4" name="Slide Number Placeholder 3">
            <a:extLst>
              <a:ext uri="{FF2B5EF4-FFF2-40B4-BE49-F238E27FC236}">
                <a16:creationId xmlns:a16="http://schemas.microsoft.com/office/drawing/2014/main" id="{88B2E6D8-EECA-1A68-43CA-36DC0F99E01A}"/>
              </a:ext>
            </a:extLst>
          </p:cNvPr>
          <p:cNvSpPr>
            <a:spLocks noGrp="1"/>
          </p:cNvSpPr>
          <p:nvPr>
            <p:ph type="sldNum" sz="quarter" idx="5"/>
          </p:nvPr>
        </p:nvSpPr>
        <p:spPr/>
        <p:txBody>
          <a:bodyPr/>
          <a:lstStyle/>
          <a:p>
            <a:fld id="{A83351B4-AA51-B847-B618-BF78E6FE4062}" type="slidenum">
              <a:rPr lang="en-US" smtClean="0"/>
              <a:t>40</a:t>
            </a:fld>
            <a:endParaRPr lang="en-US"/>
          </a:p>
        </p:txBody>
      </p:sp>
    </p:spTree>
    <p:extLst>
      <p:ext uri="{BB962C8B-B14F-4D97-AF65-F5344CB8AC3E}">
        <p14:creationId xmlns:p14="http://schemas.microsoft.com/office/powerpoint/2010/main" val="9656374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ED04D-DD5F-D420-96EF-355E837019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59E476-C240-0C68-49DA-3635E9BB9F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8CF7D0-3BE0-B385-9C9D-A56BE3E7F3C6}"/>
              </a:ext>
            </a:extLst>
          </p:cNvPr>
          <p:cNvSpPr>
            <a:spLocks noGrp="1"/>
          </p:cNvSpPr>
          <p:nvPr>
            <p:ph type="body" idx="1"/>
          </p:nvPr>
        </p:nvSpPr>
        <p:spPr/>
        <p:txBody>
          <a:bodyPr/>
          <a:lstStyle/>
          <a:p>
            <a:r>
              <a:rPr lang="en-US" dirty="0"/>
              <a:t>Progress and remaining challenges </a:t>
            </a:r>
          </a:p>
        </p:txBody>
      </p:sp>
      <p:sp>
        <p:nvSpPr>
          <p:cNvPr id="4" name="Slide Number Placeholder 3">
            <a:extLst>
              <a:ext uri="{FF2B5EF4-FFF2-40B4-BE49-F238E27FC236}">
                <a16:creationId xmlns:a16="http://schemas.microsoft.com/office/drawing/2014/main" id="{693A5C6E-AE21-9F19-4307-B68B47E5BE42}"/>
              </a:ext>
            </a:extLst>
          </p:cNvPr>
          <p:cNvSpPr>
            <a:spLocks noGrp="1"/>
          </p:cNvSpPr>
          <p:nvPr>
            <p:ph type="sldNum" sz="quarter" idx="5"/>
          </p:nvPr>
        </p:nvSpPr>
        <p:spPr/>
        <p:txBody>
          <a:bodyPr/>
          <a:lstStyle/>
          <a:p>
            <a:fld id="{A83351B4-AA51-B847-B618-BF78E6FE4062}" type="slidenum">
              <a:rPr lang="en-US" smtClean="0"/>
              <a:t>43</a:t>
            </a:fld>
            <a:endParaRPr lang="en-US"/>
          </a:p>
        </p:txBody>
      </p:sp>
    </p:spTree>
    <p:extLst>
      <p:ext uri="{BB962C8B-B14F-4D97-AF65-F5344CB8AC3E}">
        <p14:creationId xmlns:p14="http://schemas.microsoft.com/office/powerpoint/2010/main" val="17300447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p:cNvGrpSpPr/>
        <p:nvPr/>
      </p:nvGrpSpPr>
      <p:grpSpPr>
        <a:xfrm>
          <a:off x="0" y="0"/>
          <a:ext cx="0" cy="0"/>
          <a:chOff x="0" y="0"/>
          <a:chExt cx="0" cy="0"/>
        </a:xfrm>
      </p:grpSpPr>
      <p:sp>
        <p:nvSpPr>
          <p:cNvPr id="736" name="Google Shape;736;p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7" name="Google Shape;737;p4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Tommy’s figure 5 in the v11 paper</a:t>
            </a:r>
            <a:endParaRPr/>
          </a:p>
        </p:txBody>
      </p:sp>
      <p:sp>
        <p:nvSpPr>
          <p:cNvPr id="738" name="Google Shape;738;p4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44</a:t>
            </a:fld>
            <a:endParaRPr/>
          </a:p>
        </p:txBody>
      </p:sp>
    </p:spTree>
    <p:extLst>
      <p:ext uri="{BB962C8B-B14F-4D97-AF65-F5344CB8AC3E}">
        <p14:creationId xmlns:p14="http://schemas.microsoft.com/office/powerpoint/2010/main" val="8301143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5"/>
        <p:cNvGrpSpPr/>
        <p:nvPr/>
      </p:nvGrpSpPr>
      <p:grpSpPr>
        <a:xfrm>
          <a:off x="0" y="0"/>
          <a:ext cx="0" cy="0"/>
          <a:chOff x="0" y="0"/>
          <a:chExt cx="0" cy="0"/>
        </a:xfrm>
      </p:grpSpPr>
      <p:sp>
        <p:nvSpPr>
          <p:cNvPr id="746" name="Google Shape;746;p4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47" name="Google Shape;747;p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34230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6"/>
        <p:cNvGrpSpPr/>
        <p:nvPr/>
      </p:nvGrpSpPr>
      <p:grpSpPr>
        <a:xfrm>
          <a:off x="0" y="0"/>
          <a:ext cx="0" cy="0"/>
          <a:chOff x="0" y="0"/>
          <a:chExt cx="0" cy="0"/>
        </a:xfrm>
      </p:grpSpPr>
      <p:sp>
        <p:nvSpPr>
          <p:cNvPr id="757" name="Google Shape;757;p4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58" name="Google Shape;758;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229078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5"/>
        <p:cNvGrpSpPr/>
        <p:nvPr/>
      </p:nvGrpSpPr>
      <p:grpSpPr>
        <a:xfrm>
          <a:off x="0" y="0"/>
          <a:ext cx="0" cy="0"/>
          <a:chOff x="0" y="0"/>
          <a:chExt cx="0" cy="0"/>
        </a:xfrm>
      </p:grpSpPr>
      <p:sp>
        <p:nvSpPr>
          <p:cNvPr id="766" name="Google Shape;766;p4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7" name="Google Shape;767;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379172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8"/>
        <p:cNvGrpSpPr/>
        <p:nvPr/>
      </p:nvGrpSpPr>
      <p:grpSpPr>
        <a:xfrm>
          <a:off x="0" y="0"/>
          <a:ext cx="0" cy="0"/>
          <a:chOff x="0" y="0"/>
          <a:chExt cx="0" cy="0"/>
        </a:xfrm>
      </p:grpSpPr>
      <p:sp>
        <p:nvSpPr>
          <p:cNvPr id="789" name="Google Shape;789;p5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90" name="Google Shape;790;p5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3335358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8"/>
        <p:cNvGrpSpPr/>
        <p:nvPr/>
      </p:nvGrpSpPr>
      <p:grpSpPr>
        <a:xfrm>
          <a:off x="0" y="0"/>
          <a:ext cx="0" cy="0"/>
          <a:chOff x="0" y="0"/>
          <a:chExt cx="0" cy="0"/>
        </a:xfrm>
      </p:grpSpPr>
      <p:sp>
        <p:nvSpPr>
          <p:cNvPr id="809" name="Google Shape;809;p5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10" name="Google Shape;810;p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9510270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p5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22" name="Google Shape;822;p5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Tommy’s figure 5 in the v11 paper</a:t>
            </a:r>
            <a:endParaRPr/>
          </a:p>
        </p:txBody>
      </p:sp>
      <p:sp>
        <p:nvSpPr>
          <p:cNvPr id="823" name="Google Shape;823;p5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51</a:t>
            </a:fld>
            <a:endParaRPr/>
          </a:p>
        </p:txBody>
      </p:sp>
    </p:spTree>
    <p:extLst>
      <p:ext uri="{BB962C8B-B14F-4D97-AF65-F5344CB8AC3E}">
        <p14:creationId xmlns:p14="http://schemas.microsoft.com/office/powerpoint/2010/main" val="38376783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1"/>
        <p:cNvGrpSpPr/>
        <p:nvPr/>
      </p:nvGrpSpPr>
      <p:grpSpPr>
        <a:xfrm>
          <a:off x="0" y="0"/>
          <a:ext cx="0" cy="0"/>
          <a:chOff x="0" y="0"/>
          <a:chExt cx="0" cy="0"/>
        </a:xfrm>
      </p:grpSpPr>
      <p:sp>
        <p:nvSpPr>
          <p:cNvPr id="832" name="Google Shape;832;p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33" name="Google Shape;833;p5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Tommy’s figure 5 in the v11 paper</a:t>
            </a:r>
            <a:endParaRPr/>
          </a:p>
        </p:txBody>
      </p:sp>
      <p:sp>
        <p:nvSpPr>
          <p:cNvPr id="834" name="Google Shape;834;p5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52</a:t>
            </a:fld>
            <a:endParaRPr/>
          </a:p>
        </p:txBody>
      </p:sp>
    </p:spTree>
    <p:extLst>
      <p:ext uri="{BB962C8B-B14F-4D97-AF65-F5344CB8AC3E}">
        <p14:creationId xmlns:p14="http://schemas.microsoft.com/office/powerpoint/2010/main" val="10952021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Multi-sat records likely to become more important with the new generation of missions (Sentinel 5p -&gt; 5, OCO-2/3 -&gt; </a:t>
            </a:r>
            <a:r>
              <a:rPr lang="en-US" dirty="0" err="1"/>
              <a:t>MicroCarb</a:t>
            </a:r>
            <a:r>
              <a:rPr lang="en-US"/>
              <a:t>/GOSAT-GW/CO2M)</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Arial"/>
                <a:ea typeface="Arial"/>
                <a:cs typeface="Arial"/>
                <a:sym typeface="Arial"/>
              </a:rPr>
              <a:t>53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1000034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1"/>
        <p:cNvGrpSpPr/>
        <p:nvPr/>
      </p:nvGrpSpPr>
      <p:grpSpPr>
        <a:xfrm>
          <a:off x="0" y="0"/>
          <a:ext cx="0" cy="0"/>
          <a:chOff x="0" y="0"/>
          <a:chExt cx="0" cy="0"/>
        </a:xfrm>
      </p:grpSpPr>
      <p:sp>
        <p:nvSpPr>
          <p:cNvPr id="842" name="Google Shape;842;p5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43" name="Google Shape;843;p5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0731826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7"/>
        <p:cNvGrpSpPr/>
        <p:nvPr/>
      </p:nvGrpSpPr>
      <p:grpSpPr>
        <a:xfrm>
          <a:off x="0" y="0"/>
          <a:ext cx="0" cy="0"/>
          <a:chOff x="0" y="0"/>
          <a:chExt cx="0" cy="0"/>
        </a:xfrm>
      </p:grpSpPr>
      <p:sp>
        <p:nvSpPr>
          <p:cNvPr id="858" name="Google Shape;858;p5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59" name="Google Shape;859;p5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9326176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
        <p:cNvGrpSpPr/>
        <p:nvPr/>
      </p:nvGrpSpPr>
      <p:grpSpPr>
        <a:xfrm>
          <a:off x="0" y="0"/>
          <a:ext cx="0" cy="0"/>
          <a:chOff x="0" y="0"/>
          <a:chExt cx="0" cy="0"/>
        </a:xfrm>
      </p:grpSpPr>
      <p:sp>
        <p:nvSpPr>
          <p:cNvPr id="888" name="Google Shape;888;p5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9" name="Google Shape;889;p5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4147525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59784C-E7ED-014C-A1EB-A30BDC23F8D2}" type="slidenum">
              <a:rPr lang="en-US" smtClean="0"/>
              <a:t>59</a:t>
            </a:fld>
            <a:endParaRPr lang="en-US"/>
          </a:p>
        </p:txBody>
      </p:sp>
    </p:spTree>
    <p:extLst>
      <p:ext uri="{BB962C8B-B14F-4D97-AF65-F5344CB8AC3E}">
        <p14:creationId xmlns:p14="http://schemas.microsoft.com/office/powerpoint/2010/main" val="313806553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a:extLst>
            <a:ext uri="{FF2B5EF4-FFF2-40B4-BE49-F238E27FC236}">
              <a16:creationId xmlns:a16="http://schemas.microsoft.com/office/drawing/2014/main" id="{5D9188B7-477F-BEF3-76C8-7AA8D7F1EA2E}"/>
            </a:ext>
          </a:extLst>
        </p:cNvPr>
        <p:cNvGrpSpPr/>
        <p:nvPr/>
      </p:nvGrpSpPr>
      <p:grpSpPr>
        <a:xfrm>
          <a:off x="0" y="0"/>
          <a:ext cx="0" cy="0"/>
          <a:chOff x="0" y="0"/>
          <a:chExt cx="0" cy="0"/>
        </a:xfrm>
      </p:grpSpPr>
      <p:sp>
        <p:nvSpPr>
          <p:cNvPr id="126" name="Google Shape;126;g3978f066275_0_27:notes">
            <a:extLst>
              <a:ext uri="{FF2B5EF4-FFF2-40B4-BE49-F238E27FC236}">
                <a16:creationId xmlns:a16="http://schemas.microsoft.com/office/drawing/2014/main" id="{1E41850E-6D3E-DF35-0835-66026B5AC4FD}"/>
              </a:ext>
            </a:extLst>
          </p:cNvPr>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7" name="Google Shape;127;g3978f066275_0_27:notes">
            <a:extLst>
              <a:ext uri="{FF2B5EF4-FFF2-40B4-BE49-F238E27FC236}">
                <a16:creationId xmlns:a16="http://schemas.microsoft.com/office/drawing/2014/main" id="{8AB38E3B-4D6B-5D46-5B77-83AA92F5A49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231271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0"/>
        <p:cNvGrpSpPr/>
        <p:nvPr/>
      </p:nvGrpSpPr>
      <p:grpSpPr>
        <a:xfrm>
          <a:off x="0" y="0"/>
          <a:ext cx="0" cy="0"/>
          <a:chOff x="0" y="0"/>
          <a:chExt cx="0" cy="0"/>
        </a:xfrm>
      </p:grpSpPr>
      <p:sp>
        <p:nvSpPr>
          <p:cNvPr id="901" name="Google Shape;901;p5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2" name="Google Shape;902;p5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Tommy’s figure 5 in the v11 paper</a:t>
            </a:r>
            <a:endParaRPr/>
          </a:p>
        </p:txBody>
      </p:sp>
      <p:sp>
        <p:nvSpPr>
          <p:cNvPr id="903" name="Google Shape;903;p5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6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6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6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6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6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6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30" name="Google Shape;30;p6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6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6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6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6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6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6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6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6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6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6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6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6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6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6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6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6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6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6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6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7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70"/>
          <p:cNvSpPr>
            <a:spLocks noGrp="1"/>
          </p:cNvSpPr>
          <p:nvPr>
            <p:ph type="pic" idx="2"/>
          </p:nvPr>
        </p:nvSpPr>
        <p:spPr>
          <a:xfrm>
            <a:off x="5183188" y="987425"/>
            <a:ext cx="6172200" cy="4873625"/>
          </a:xfrm>
          <a:prstGeom prst="rect">
            <a:avLst/>
          </a:prstGeom>
          <a:noFill/>
          <a:ln>
            <a:noFill/>
          </a:ln>
        </p:spPr>
      </p:sp>
      <p:sp>
        <p:nvSpPr>
          <p:cNvPr id="68" name="Google Shape;68;p7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7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7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7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7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7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7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7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7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7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7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7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7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7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8"/>
        <p:cNvGrpSpPr/>
        <p:nvPr/>
      </p:nvGrpSpPr>
      <p:grpSpPr>
        <a:xfrm>
          <a:off x="0" y="0"/>
          <a:ext cx="0" cy="0"/>
          <a:chOff x="0" y="0"/>
          <a:chExt cx="0" cy="0"/>
        </a:xfrm>
      </p:grpSpPr>
      <p:sp>
        <p:nvSpPr>
          <p:cNvPr id="39" name="Google Shape;39;p6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6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6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6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6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889529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6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6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g"/><Relationship Id="rId7"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openxmlformats.org/officeDocument/2006/relationships/image" Target="../media/image15.png"/><Relationship Id="rId7" Type="http://schemas.openxmlformats.org/officeDocument/2006/relationships/image" Target="../media/image8.jpg"/><Relationship Id="rId12"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jpg"/><Relationship Id="rId11" Type="http://schemas.openxmlformats.org/officeDocument/2006/relationships/image" Target="../media/image22.png"/><Relationship Id="rId5" Type="http://schemas.openxmlformats.org/officeDocument/2006/relationships/image" Target="../media/image17.jpg"/><Relationship Id="rId10" Type="http://schemas.openxmlformats.org/officeDocument/2006/relationships/image" Target="../media/image21.png"/><Relationship Id="rId4" Type="http://schemas.openxmlformats.org/officeDocument/2006/relationships/image" Target="../media/image16.jpg"/><Relationship Id="rId9" Type="http://schemas.openxmlformats.org/officeDocument/2006/relationships/image" Target="../media/image20.jpg"/></Relationships>
</file>

<file path=ppt/slides/_rels/slide8.xml.rels><?xml version="1.0" encoding="UTF-8" standalone="yes"?>
<Relationships xmlns="http://schemas.openxmlformats.org/package/2006/relationships"><Relationship Id="rId8" Type="http://schemas.openxmlformats.org/officeDocument/2006/relationships/image" Target="../media/image17.jpg"/><Relationship Id="rId13" Type="http://schemas.openxmlformats.org/officeDocument/2006/relationships/image" Target="../media/image28.png"/><Relationship Id="rId3" Type="http://schemas.openxmlformats.org/officeDocument/2006/relationships/image" Target="../media/image15.png"/><Relationship Id="rId7" Type="http://schemas.openxmlformats.org/officeDocument/2006/relationships/image" Target="../media/image16.jpg"/><Relationship Id="rId12"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image" Target="../media/image20.jpg"/><Relationship Id="rId5" Type="http://schemas.openxmlformats.org/officeDocument/2006/relationships/image" Target="../media/image8.jpg"/><Relationship Id="rId10" Type="http://schemas.openxmlformats.org/officeDocument/2006/relationships/image" Target="../media/image26.png"/><Relationship Id="rId4" Type="http://schemas.openxmlformats.org/officeDocument/2006/relationships/image" Target="../media/image18.jpg"/><Relationship Id="rId9" Type="http://schemas.openxmlformats.org/officeDocument/2006/relationships/image" Target="../media/image25.jpg"/><Relationship Id="rId14"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png"/><Relationship Id="rId7" Type="http://schemas.openxmlformats.org/officeDocument/2006/relationships/image" Target="../media/image32.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1.jpg"/><Relationship Id="rId5" Type="http://schemas.openxmlformats.org/officeDocument/2006/relationships/image" Target="../media/image25.jp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39.emf"/><Relationship Id="rId3" Type="http://schemas.openxmlformats.org/officeDocument/2006/relationships/image" Target="../media/image34.png"/><Relationship Id="rId7" Type="http://schemas.openxmlformats.org/officeDocument/2006/relationships/image" Target="../media/image38.emf"/><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0.png"/><Relationship Id="rId7"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28.png"/><Relationship Id="rId5" Type="http://schemas.openxmlformats.org/officeDocument/2006/relationships/image" Target="../media/image42.png"/><Relationship Id="rId4" Type="http://schemas.openxmlformats.org/officeDocument/2006/relationships/image" Target="../media/image41.pn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1.xml"/><Relationship Id="rId5" Type="http://schemas.openxmlformats.org/officeDocument/2006/relationships/image" Target="../media/image50.png"/><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coccon.kit.edu/26.php"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49.png"/><Relationship Id="rId4" Type="http://schemas.openxmlformats.org/officeDocument/2006/relationships/image" Target="../media/image51.png"/></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s://database.eohandbook.com/gh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atabase.eohandbook.com/ghg/"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53.png"/></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364/AO.40.002024" TargetMode="External"/><Relationship Id="rId3" Type="http://schemas.openxmlformats.org/officeDocument/2006/relationships/hyperlink" Target="https://doi.org/10.1021/cr020522s" TargetMode="External"/><Relationship Id="rId7" Type="http://schemas.openxmlformats.org/officeDocument/2006/relationships/hyperlink" Target="https://doi.org/10.1364/AO.36.006076"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hyperlink" Target="https://doi.org/10.1002/2017JD026926" TargetMode="External"/><Relationship Id="rId5" Type="http://schemas.openxmlformats.org/officeDocument/2006/relationships/hyperlink" Target="https://doi.org/10.1073/pnas.1616426114" TargetMode="External"/><Relationship Id="rId10" Type="http://schemas.openxmlformats.org/officeDocument/2006/relationships/hyperlink" Target="https://doi.org/10.1016/S1352-2310(03)00157-2" TargetMode="External"/><Relationship Id="rId4" Type="http://schemas.openxmlformats.org/officeDocument/2006/relationships/hyperlink" Target="https://doi.org/10.1039/C2CS35140D" TargetMode="External"/><Relationship Id="rId9" Type="http://schemas.openxmlformats.org/officeDocument/2006/relationships/hyperlink" Target="https://mls.jpl.nasa.gov/data/v5-0_data_quality_document.pdf"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59.png"/></Relationships>
</file>

<file path=ppt/slides/_rels/slide2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image" Target="../media/image62.jpeg"/></Relationships>
</file>

<file path=ppt/slides/_rels/slide26.xml.rels><?xml version="1.0" encoding="UTF-8" standalone="yes"?>
<Relationships xmlns="http://schemas.openxmlformats.org/package/2006/relationships"><Relationship Id="rId3" Type="http://schemas.openxmlformats.org/officeDocument/2006/relationships/image" Target="../media/image64.gif"/><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65.emf"/></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9.png"/><Relationship Id="rId7" Type="http://schemas.openxmlformats.org/officeDocument/2006/relationships/image" Target="../media/image72.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26.png"/><Relationship Id="rId4" Type="http://schemas.openxmlformats.org/officeDocument/2006/relationships/image" Target="../media/image70.png"/><Relationship Id="rId9" Type="http://schemas.openxmlformats.org/officeDocument/2006/relationships/image" Target="../media/image74.png"/></Relationships>
</file>

<file path=ppt/slides/_rels/slide3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34.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7.emf"/><Relationship Id="rId7" Type="http://schemas.openxmlformats.org/officeDocument/2006/relationships/image" Target="../media/image78.jpe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6.jpg"/><Relationship Id="rId11" Type="http://schemas.openxmlformats.org/officeDocument/2006/relationships/image" Target="../media/image82.png"/><Relationship Id="rId5" Type="http://schemas.openxmlformats.org/officeDocument/2006/relationships/image" Target="../media/image19.png"/><Relationship Id="rId10" Type="http://schemas.openxmlformats.org/officeDocument/2006/relationships/image" Target="../media/image81.png"/><Relationship Id="rId4" Type="http://schemas.openxmlformats.org/officeDocument/2006/relationships/image" Target="../media/image8.jpg"/><Relationship Id="rId9" Type="http://schemas.openxmlformats.org/officeDocument/2006/relationships/image" Target="../media/image80.png"/></Relationships>
</file>

<file path=ppt/slides/_rels/slide35.xml.rels><?xml version="1.0" encoding="UTF-8" standalone="yes"?>
<Relationships xmlns="http://schemas.openxmlformats.org/package/2006/relationships"><Relationship Id="rId8" Type="http://schemas.openxmlformats.org/officeDocument/2006/relationships/image" Target="../media/image88.jpg"/><Relationship Id="rId3" Type="http://schemas.openxmlformats.org/officeDocument/2006/relationships/image" Target="../media/image83.png"/><Relationship Id="rId7" Type="http://schemas.openxmlformats.org/officeDocument/2006/relationships/image" Target="../media/image87.jpg"/><Relationship Id="rId12" Type="http://schemas.openxmlformats.org/officeDocument/2006/relationships/image" Target="../media/image9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86.jpg"/><Relationship Id="rId11" Type="http://schemas.openxmlformats.org/officeDocument/2006/relationships/image" Target="../media/image12.png"/><Relationship Id="rId5" Type="http://schemas.openxmlformats.org/officeDocument/2006/relationships/image" Target="../media/image85.jpg"/><Relationship Id="rId10" Type="http://schemas.openxmlformats.org/officeDocument/2006/relationships/image" Target="../media/image90.png"/><Relationship Id="rId4" Type="http://schemas.openxmlformats.org/officeDocument/2006/relationships/image" Target="../media/image84.png"/><Relationship Id="rId9" Type="http://schemas.openxmlformats.org/officeDocument/2006/relationships/image" Target="../media/image89.png"/></Relationships>
</file>

<file path=ppt/slides/_rels/slide36.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3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3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jpeg"/></Relationships>
</file>

<file path=ppt/slides/_rels/slide41.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2.xml"/><Relationship Id="rId4" Type="http://schemas.openxmlformats.org/officeDocument/2006/relationships/image" Target="../media/image109.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112.emf"/><Relationship Id="rId4" Type="http://schemas.openxmlformats.org/officeDocument/2006/relationships/image" Target="../media/image111.png"/></Relationships>
</file>

<file path=ppt/slides/_rels/slide4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115.png"/><Relationship Id="rId4" Type="http://schemas.openxmlformats.org/officeDocument/2006/relationships/image" Target="../media/image114.png"/></Relationships>
</file>

<file path=ppt/slides/_rels/slide4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117.png"/></Relationships>
</file>

<file path=ppt/slides/_rels/slide47.xml.rels><?xml version="1.0" encoding="UTF-8" standalone="yes"?>
<Relationships xmlns="http://schemas.openxmlformats.org/package/2006/relationships"><Relationship Id="rId8" Type="http://schemas.openxmlformats.org/officeDocument/2006/relationships/image" Target="../media/image123.jpg"/><Relationship Id="rId3" Type="http://schemas.openxmlformats.org/officeDocument/2006/relationships/image" Target="../media/image118.jpg"/><Relationship Id="rId7" Type="http://schemas.openxmlformats.org/officeDocument/2006/relationships/image" Target="../media/image122.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119.png"/></Relationships>
</file>

<file path=ppt/slides/_rels/slide48.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125.emf"/><Relationship Id="rId5" Type="http://schemas.openxmlformats.org/officeDocument/2006/relationships/image" Target="../media/image124.png"/><Relationship Id="rId4" Type="http://schemas.openxmlformats.org/officeDocument/2006/relationships/image" Target="../media/image119.png"/></Relationships>
</file>

<file path=ppt/slides/_rels/slide49.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43.xml"/><Relationship Id="rId1" Type="http://schemas.openxmlformats.org/officeDocument/2006/relationships/slideLayout" Target="../slideLayouts/slideLayout11.xml"/><Relationship Id="rId5" Type="http://schemas.openxmlformats.org/officeDocument/2006/relationships/image" Target="../media/image128.png"/><Relationship Id="rId4" Type="http://schemas.openxmlformats.org/officeDocument/2006/relationships/image" Target="../media/image127.jpg"/></Relationships>
</file>

<file path=ppt/slides/_rels/slide50.xml.rels><?xml version="1.0" encoding="UTF-8" standalone="yes"?>
<Relationships xmlns="http://schemas.openxmlformats.org/package/2006/relationships"><Relationship Id="rId3" Type="http://schemas.openxmlformats.org/officeDocument/2006/relationships/image" Target="../media/image129.png"/><Relationship Id="rId7" Type="http://schemas.openxmlformats.org/officeDocument/2006/relationships/image" Target="../media/image133.png"/><Relationship Id="rId2" Type="http://schemas.openxmlformats.org/officeDocument/2006/relationships/image" Target="../media/image74.png"/><Relationship Id="rId1" Type="http://schemas.openxmlformats.org/officeDocument/2006/relationships/slideLayout" Target="../slideLayouts/slideLayout2.xml"/><Relationship Id="rId6" Type="http://schemas.openxmlformats.org/officeDocument/2006/relationships/image" Target="../media/image132.png"/><Relationship Id="rId5" Type="http://schemas.openxmlformats.org/officeDocument/2006/relationships/image" Target="../media/image131.jpeg"/><Relationship Id="rId4" Type="http://schemas.openxmlformats.org/officeDocument/2006/relationships/image" Target="../media/image130.png"/></Relationships>
</file>

<file path=ppt/slides/_rels/slide51.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hyperlink" Target="https://doi.org/10.5194/amt-7-163-2014" TargetMode="External"/><Relationship Id="rId7" Type="http://schemas.openxmlformats.org/officeDocument/2006/relationships/hyperlink" Target="https://doi.org/10.1016/j.jqsrt.2019.06.033"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doi.org/10.5194/acp-17-2631-2017" TargetMode="External"/><Relationship Id="rId5" Type="http://schemas.openxmlformats.org/officeDocument/2006/relationships/hyperlink" Target="https://doi.org/10.5194/acp-25-15913-2025" TargetMode="External"/><Relationship Id="rId4" Type="http://schemas.openxmlformats.org/officeDocument/2006/relationships/hyperlink" Target="https://doi.org/10.5194/acp-17-2981-2017" TargetMode="External"/><Relationship Id="rId9" Type="http://schemas.openxmlformats.org/officeDocument/2006/relationships/image" Target="../media/image135.png"/></Relationships>
</file>

<file path=ppt/slides/_rels/slide52.xml.rels><?xml version="1.0" encoding="UTF-8" standalone="yes"?>
<Relationships xmlns="http://schemas.openxmlformats.org/package/2006/relationships"><Relationship Id="rId8" Type="http://schemas.openxmlformats.org/officeDocument/2006/relationships/hyperlink" Target="https://doi.org/10.5194/amt-15-2377-2022" TargetMode="External"/><Relationship Id="rId3" Type="http://schemas.openxmlformats.org/officeDocument/2006/relationships/image" Target="../media/image136.png"/><Relationship Id="rId7" Type="http://schemas.openxmlformats.org/officeDocument/2006/relationships/hyperlink" Target="https://doi.org/10.1073/pnas.2507837122"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doi.org/10.5194/acp-25-10479-2025" TargetMode="External"/><Relationship Id="rId5" Type="http://schemas.openxmlformats.org/officeDocument/2006/relationships/hyperlink" Target="https://doi.org/10.1073/pnas.2411212121" TargetMode="External"/><Relationship Id="rId4" Type="http://schemas.openxmlformats.org/officeDocument/2006/relationships/image" Target="../media/image137.png"/><Relationship Id="rId9" Type="http://schemas.openxmlformats.org/officeDocument/2006/relationships/hyperlink" Target="https://doi.org/10.5194/amt-12-6273-2019" TargetMode="External"/></Relationships>
</file>

<file path=ppt/slides/_rels/slide53.xml.rels><?xml version="1.0" encoding="UTF-8" standalone="yes"?>
<Relationships xmlns="http://schemas.openxmlformats.org/package/2006/relationships"><Relationship Id="rId8" Type="http://schemas.openxmlformats.org/officeDocument/2006/relationships/hyperlink" Target="https://doi.org/10.5194/amt-16-3787-2023" TargetMode="External"/><Relationship Id="rId3" Type="http://schemas.openxmlformats.org/officeDocument/2006/relationships/image" Target="../media/image138.png"/><Relationship Id="rId7" Type="http://schemas.openxmlformats.org/officeDocument/2006/relationships/image" Target="../media/image140.png"/><Relationship Id="rId2" Type="http://schemas.openxmlformats.org/officeDocument/2006/relationships/notesSlide" Target="../notesSlides/notesSlide46.xml"/><Relationship Id="rId1" Type="http://schemas.openxmlformats.org/officeDocument/2006/relationships/slideLayout" Target="../slideLayouts/slideLayout11.xml"/><Relationship Id="rId6" Type="http://schemas.openxmlformats.org/officeDocument/2006/relationships/hyperlink" Target="https://doi.org/10.5194/amt-18-673-2025" TargetMode="External"/><Relationship Id="rId11" Type="http://schemas.openxmlformats.org/officeDocument/2006/relationships/hyperlink" Target="https://doi.org/10.48550/arXiv.2505.21806" TargetMode="External"/><Relationship Id="rId5" Type="http://schemas.openxmlformats.org/officeDocument/2006/relationships/image" Target="../media/image139.png"/><Relationship Id="rId10" Type="http://schemas.openxmlformats.org/officeDocument/2006/relationships/image" Target="../media/image142.png"/><Relationship Id="rId4" Type="http://schemas.openxmlformats.org/officeDocument/2006/relationships/hyperlink" Target="https://doi.org/10.5194/amt-14-7511-2021" TargetMode="External"/><Relationship Id="rId9" Type="http://schemas.openxmlformats.org/officeDocument/2006/relationships/image" Target="../media/image141.png"/></Relationships>
</file>

<file path=ppt/slides/_rels/slide54.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145.png"/></Relationships>
</file>

<file path=ppt/slides/_rels/slide56.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2.xml"/><Relationship Id="rId5" Type="http://schemas.openxmlformats.org/officeDocument/2006/relationships/image" Target="../media/image147.emf"/><Relationship Id="rId4" Type="http://schemas.openxmlformats.org/officeDocument/2006/relationships/image" Target="../media/image146.emf"/></Relationships>
</file>

<file path=ppt/slides/_rels/slide57.xml.rels><?xml version="1.0" encoding="UTF-8" standalone="yes"?>
<Relationships xmlns="http://schemas.openxmlformats.org/package/2006/relationships"><Relationship Id="rId3" Type="http://schemas.openxmlformats.org/officeDocument/2006/relationships/image" Target="../media/image148.png"/><Relationship Id="rId7" Type="http://schemas.openxmlformats.org/officeDocument/2006/relationships/image" Target="../media/image152.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9.png"/></Relationships>
</file>

<file path=ppt/slides/_rels/slide58.xml.rels><?xml version="1.0" encoding="UTF-8" standalone="yes"?>
<Relationships xmlns="http://schemas.openxmlformats.org/package/2006/relationships"><Relationship Id="rId3" Type="http://schemas.openxmlformats.org/officeDocument/2006/relationships/hyperlink" Target="https://doi.org/10.5194/gmd-18-1661-2025" TargetMode="External"/><Relationship Id="rId2" Type="http://schemas.openxmlformats.org/officeDocument/2006/relationships/image" Target="../media/image153.png"/><Relationship Id="rId1" Type="http://schemas.openxmlformats.org/officeDocument/2006/relationships/slideLayout" Target="../slideLayouts/slideLayout2.xml"/><Relationship Id="rId4" Type="http://schemas.openxmlformats.org/officeDocument/2006/relationships/hyperlink" Target="https://doi.org/10.5194/gmd-14-3633-2021"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154.emf"/><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155.emf"/></Relationships>
</file>

<file path=ppt/slides/_rels/slide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g"/><Relationship Id="rId7" Type="http://schemas.openxmlformats.org/officeDocument/2006/relationships/image" Target="../media/image11.jp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jpg"/></Relationships>
</file>

<file path=ppt/slides/_rels/slide62.xml.rels><?xml version="1.0" encoding="UTF-8" standalone="yes"?>
<Relationships xmlns="http://schemas.openxmlformats.org/package/2006/relationships"><Relationship Id="rId3" Type="http://schemas.openxmlformats.org/officeDocument/2006/relationships/hyperlink" Target="https://doi.org/10.1029/2024GL108791"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hyperlink" Target="https://doi.org/10.5194/essd-15-963-2023" TargetMode="External"/><Relationship Id="rId4" Type="http://schemas.openxmlformats.org/officeDocument/2006/relationships/hyperlink" Target="https://doi.org/10.5194/acp-22-1097-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Play"/>
              <a:buNone/>
            </a:pPr>
            <a:r>
              <a:rPr lang="en-US" dirty="0">
                <a:latin typeface="Aptos Display" panose="020B0004020202020204" pitchFamily="34" charset="0"/>
              </a:rPr>
              <a:t>GHG Implications for the Atmosphere</a:t>
            </a:r>
            <a:endParaRPr dirty="0">
              <a:latin typeface="Aptos Display" panose="020B0004020202020204" pitchFamily="34" charset="0"/>
            </a:endParaRPr>
          </a:p>
        </p:txBody>
      </p:sp>
      <p:sp>
        <p:nvSpPr>
          <p:cNvPr id="89" name="Google Shape;89;p1"/>
          <p:cNvSpPr txBox="1">
            <a:spLocks noGrp="1"/>
          </p:cNvSpPr>
          <p:nvPr>
            <p:ph type="subTitle" idx="1"/>
          </p:nvPr>
        </p:nvSpPr>
        <p:spPr>
          <a:xfrm>
            <a:off x="1524000" y="3602038"/>
            <a:ext cx="9144000" cy="2875674"/>
          </a:xfrm>
          <a:prstGeom prst="rect">
            <a:avLst/>
          </a:prstGeom>
          <a:noFill/>
          <a:ln>
            <a:noFill/>
          </a:ln>
        </p:spPr>
        <p:txBody>
          <a:bodyPr spcFirstLastPara="1" wrap="square" lIns="91425" tIns="45700" rIns="91425" bIns="45700" anchor="t" anchorCtr="0">
            <a:normAutofit fontScale="92500" lnSpcReduction="20000"/>
          </a:bodyPr>
          <a:lstStyle/>
          <a:p>
            <a:pPr marL="0" lvl="0" indent="0" algn="ctr" rtl="0">
              <a:lnSpc>
                <a:spcPct val="90000"/>
              </a:lnSpc>
              <a:spcBef>
                <a:spcPts val="0"/>
              </a:spcBef>
              <a:spcAft>
                <a:spcPts val="0"/>
              </a:spcAft>
              <a:buClr>
                <a:schemeClr val="dk1"/>
              </a:buClr>
              <a:buSzPts val="2400"/>
              <a:buNone/>
            </a:pPr>
            <a:r>
              <a:rPr lang="en-US" dirty="0"/>
              <a:t>Junjie Liu</a:t>
            </a:r>
            <a:r>
              <a:rPr lang="en-US" baseline="30000" dirty="0"/>
              <a:t>1</a:t>
            </a:r>
            <a:r>
              <a:rPr lang="en-US" dirty="0"/>
              <a:t>, Sean Crowell</a:t>
            </a:r>
            <a:r>
              <a:rPr lang="en-US" baseline="30000" dirty="0"/>
              <a:t>2</a:t>
            </a:r>
            <a:r>
              <a:rPr lang="en-US" dirty="0"/>
              <a:t>, Josh Laughner</a:t>
            </a:r>
            <a:r>
              <a:rPr lang="en-US" baseline="30000" dirty="0"/>
              <a:t>1 </a:t>
            </a:r>
            <a:br>
              <a:rPr lang="en-US" baseline="30000" dirty="0"/>
            </a:br>
            <a:br>
              <a:rPr lang="en-US" sz="1700" baseline="30000" dirty="0"/>
            </a:br>
            <a:r>
              <a:rPr lang="en-US" sz="1700" dirty="0"/>
              <a:t>with contributions from (alphabetical)</a:t>
            </a:r>
            <a:br>
              <a:rPr lang="en-US" sz="1700" dirty="0"/>
            </a:br>
            <a:endParaRPr lang="en-US" dirty="0"/>
          </a:p>
          <a:p>
            <a:pPr marL="0" indent="0">
              <a:spcBef>
                <a:spcPts val="0"/>
              </a:spcBef>
            </a:pPr>
            <a:r>
              <a:rPr lang="en-US" sz="1900" dirty="0"/>
              <a:t>Doyeon Ahn, Sourish Basu, </a:t>
            </a:r>
            <a:r>
              <a:rPr lang="en-US" sz="1900" dirty="0" err="1"/>
              <a:t>Iouli</a:t>
            </a:r>
            <a:r>
              <a:rPr lang="en-US" sz="1900" dirty="0"/>
              <a:t> Gordon, Frank Hase, Andy Jacobson, John Lin, Jess Lyons, Katheryn McKain, Astrid Müller, Amin Nehrir, Chris O’Dell, Yomi Ou, Sudhanshu Pandey, Carl Percival, Andrew Schuh, Keeyoon Sung, Tommy Taylor, Andrew Thorpe, Dien Wu</a:t>
            </a:r>
          </a:p>
          <a:p>
            <a:pPr marL="0" indent="0">
              <a:spcBef>
                <a:spcPts val="0"/>
              </a:spcBef>
            </a:pPr>
            <a:endParaRPr lang="en-US" sz="1900" dirty="0"/>
          </a:p>
          <a:p>
            <a:pPr marL="0" indent="0">
              <a:spcBef>
                <a:spcPts val="0"/>
              </a:spcBef>
            </a:pPr>
            <a:r>
              <a:rPr lang="en-US" sz="1900" dirty="0"/>
              <a:t>and many others with input from the community and data providers.</a:t>
            </a:r>
          </a:p>
          <a:p>
            <a:pPr marL="0" indent="0">
              <a:spcBef>
                <a:spcPts val="0"/>
              </a:spcBef>
            </a:pPr>
            <a:br>
              <a:rPr lang="en-US" dirty="0"/>
            </a:br>
            <a:r>
              <a:rPr lang="en-US" sz="1400" baseline="30000" dirty="0"/>
              <a:t>1</a:t>
            </a:r>
            <a:r>
              <a:rPr lang="en-US" sz="1400" dirty="0"/>
              <a:t>Jet Propulsion Laboratory, California Institute of Technology</a:t>
            </a:r>
            <a:endParaRPr sz="1400" dirty="0"/>
          </a:p>
          <a:p>
            <a:pPr marL="0" lvl="0" indent="0" algn="ctr" rtl="0">
              <a:lnSpc>
                <a:spcPct val="90000"/>
              </a:lnSpc>
              <a:spcBef>
                <a:spcPts val="1000"/>
              </a:spcBef>
              <a:spcAft>
                <a:spcPts val="0"/>
              </a:spcAft>
              <a:buClr>
                <a:schemeClr val="dk1"/>
              </a:buClr>
              <a:buSzPts val="2400"/>
              <a:buNone/>
            </a:pPr>
            <a:r>
              <a:rPr lang="en-US" sz="1400" baseline="30000" dirty="0"/>
              <a:t>2</a:t>
            </a:r>
            <a:r>
              <a:rPr lang="en-US" sz="1400" dirty="0"/>
              <a:t>University of Rochester</a:t>
            </a:r>
            <a:endParaRPr sz="1400" baseline="30000" dirty="0"/>
          </a:p>
        </p:txBody>
      </p:sp>
      <p:pic>
        <p:nvPicPr>
          <p:cNvPr id="5" name="Picture 4">
            <a:extLst>
              <a:ext uri="{FF2B5EF4-FFF2-40B4-BE49-F238E27FC236}">
                <a16:creationId xmlns:a16="http://schemas.microsoft.com/office/drawing/2014/main" id="{56DF8BDC-14BC-E515-8B3C-0B49EC8B8184}"/>
              </a:ext>
            </a:extLst>
          </p:cNvPr>
          <p:cNvPicPr>
            <a:picLocks noChangeAspect="1"/>
          </p:cNvPicPr>
          <p:nvPr/>
        </p:nvPicPr>
        <p:blipFill>
          <a:blip r:embed="rId3"/>
          <a:stretch>
            <a:fillRect/>
          </a:stretch>
        </p:blipFill>
        <p:spPr>
          <a:xfrm>
            <a:off x="10374595" y="267220"/>
            <a:ext cx="1526136" cy="1526136"/>
          </a:xfrm>
          <a:prstGeom prst="rect">
            <a:avLst/>
          </a:prstGeom>
        </p:spPr>
      </p:pic>
      <p:sp>
        <p:nvSpPr>
          <p:cNvPr id="6" name="TextBox 5">
            <a:extLst>
              <a:ext uri="{FF2B5EF4-FFF2-40B4-BE49-F238E27FC236}">
                <a16:creationId xmlns:a16="http://schemas.microsoft.com/office/drawing/2014/main" id="{56FDAE10-9E17-B3ED-5180-317F94CD5E2F}"/>
              </a:ext>
            </a:extLst>
          </p:cNvPr>
          <p:cNvSpPr txBox="1"/>
          <p:nvPr/>
        </p:nvSpPr>
        <p:spPr>
          <a:xfrm>
            <a:off x="10152404" y="1810700"/>
            <a:ext cx="2039597" cy="523220"/>
          </a:xfrm>
          <a:prstGeom prst="rect">
            <a:avLst/>
          </a:prstGeom>
          <a:noFill/>
        </p:spPr>
        <p:txBody>
          <a:bodyPr wrap="square" rtlCol="0">
            <a:spAutoFit/>
          </a:bodyPr>
          <a:lstStyle/>
          <a:p>
            <a:pPr algn="ctr"/>
            <a:r>
              <a:rPr lang="en-US" i="1" dirty="0">
                <a:solidFill>
                  <a:srgbClr val="FF0000"/>
                </a:solidFill>
              </a:rPr>
              <a:t>Questions, gaps, and opportunities document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Outline</a:t>
            </a:r>
            <a:endParaRPr dirty="0">
              <a:latin typeface="Aptos Display" panose="020B0004020202020204" pitchFamily="34" charset="0"/>
            </a:endParaRPr>
          </a:p>
        </p:txBody>
      </p:sp>
      <p:sp>
        <p:nvSpPr>
          <p:cNvPr id="95" name="Google Shape;95;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Introduce scientific questions and importance</a:t>
            </a:r>
            <a:endParaRPr dirty="0"/>
          </a:p>
          <a:p>
            <a:pPr marL="228600" lvl="0" indent="-228600" algn="l" rtl="0">
              <a:lnSpc>
                <a:spcPct val="90000"/>
              </a:lnSpc>
              <a:spcBef>
                <a:spcPts val="1000"/>
              </a:spcBef>
              <a:spcAft>
                <a:spcPts val="0"/>
              </a:spcAft>
              <a:buClr>
                <a:schemeClr val="dk1"/>
              </a:buClr>
              <a:buSzPts val="2800"/>
              <a:buChar char="•"/>
            </a:pPr>
            <a:r>
              <a:rPr lang="en-US" dirty="0"/>
              <a:t>Review current observational &amp; modeling capabilities</a:t>
            </a:r>
            <a:endParaRPr dirty="0"/>
          </a:p>
          <a:p>
            <a:pPr marL="228600" lvl="0" indent="-228600" algn="l" rtl="0">
              <a:lnSpc>
                <a:spcPct val="90000"/>
              </a:lnSpc>
              <a:spcBef>
                <a:spcPts val="1000"/>
              </a:spcBef>
              <a:spcAft>
                <a:spcPts val="0"/>
              </a:spcAft>
              <a:buClr>
                <a:schemeClr val="dk1"/>
              </a:buClr>
              <a:buSzPts val="2800"/>
              <a:buChar char="•"/>
            </a:pPr>
            <a:r>
              <a:rPr lang="en-US" dirty="0"/>
              <a:t>Examine pressing science questions in detail</a:t>
            </a:r>
            <a:endParaRPr dirty="0"/>
          </a:p>
          <a:p>
            <a:pPr marL="228600" lvl="0" indent="-228600" algn="l" rtl="0">
              <a:lnSpc>
                <a:spcPct val="90000"/>
              </a:lnSpc>
              <a:spcBef>
                <a:spcPts val="1000"/>
              </a:spcBef>
              <a:spcAft>
                <a:spcPts val="0"/>
              </a:spcAft>
              <a:buClr>
                <a:schemeClr val="dk1"/>
              </a:buClr>
              <a:buSzPts val="2800"/>
              <a:buChar char="•"/>
            </a:pPr>
            <a:r>
              <a:rPr lang="en-US" dirty="0"/>
              <a:t>List gaps in &amp; opportunities for new observations, modeling, and validation efforts to help address those questions </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g3978f066275_0_0"/>
          <p:cNvSpPr txBox="1">
            <a:spLocks noGrp="1"/>
          </p:cNvSpPr>
          <p:nvPr>
            <p:ph type="title"/>
          </p:nvPr>
        </p:nvSpPr>
        <p:spPr>
          <a:xfrm>
            <a:off x="838200" y="142704"/>
            <a:ext cx="10515600" cy="11409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Play"/>
              <a:buNone/>
            </a:pPr>
            <a:r>
              <a:rPr lang="en-US" dirty="0">
                <a:latin typeface="Aptos Display" panose="020B0004020202020204" pitchFamily="34" charset="0"/>
              </a:rPr>
              <a:t>CO</a:t>
            </a:r>
            <a:r>
              <a:rPr lang="en-US" baseline="-25000" dirty="0">
                <a:latin typeface="Aptos Display" panose="020B0004020202020204" pitchFamily="34" charset="0"/>
              </a:rPr>
              <a:t>2 </a:t>
            </a:r>
            <a:r>
              <a:rPr lang="en-US" dirty="0">
                <a:latin typeface="Aptos Display" panose="020B0004020202020204" pitchFamily="34" charset="0"/>
              </a:rPr>
              <a:t> and CH</a:t>
            </a:r>
            <a:r>
              <a:rPr lang="en-US" baseline="-25000" dirty="0">
                <a:latin typeface="Aptos Display" panose="020B0004020202020204" pitchFamily="34" charset="0"/>
              </a:rPr>
              <a:t>4</a:t>
            </a:r>
            <a:r>
              <a:rPr lang="en-US" dirty="0">
                <a:latin typeface="Aptos Display" panose="020B0004020202020204" pitchFamily="34" charset="0"/>
              </a:rPr>
              <a:t> Account for the Majority of the Changes in Effective Radiative Forcing </a:t>
            </a:r>
            <a:endParaRPr dirty="0">
              <a:latin typeface="Aptos Display" panose="020B0004020202020204" pitchFamily="34" charset="0"/>
            </a:endParaRPr>
          </a:p>
        </p:txBody>
      </p:sp>
      <p:pic>
        <p:nvPicPr>
          <p:cNvPr id="102" name="Google Shape;102;g3978f066275_0_0"/>
          <p:cNvPicPr preferRelativeResize="0">
            <a:picLocks noGrp="1"/>
          </p:cNvPicPr>
          <p:nvPr>
            <p:ph type="body" idx="1"/>
          </p:nvPr>
        </p:nvPicPr>
        <p:blipFill rotWithShape="1">
          <a:blip r:embed="rId3">
            <a:alphaModFix/>
          </a:blip>
          <a:srcRect/>
          <a:stretch/>
        </p:blipFill>
        <p:spPr>
          <a:xfrm>
            <a:off x="4648277" y="1367606"/>
            <a:ext cx="7083300" cy="3938100"/>
          </a:xfrm>
          <a:prstGeom prst="rect">
            <a:avLst/>
          </a:prstGeom>
          <a:noFill/>
          <a:ln>
            <a:noFill/>
          </a:ln>
        </p:spPr>
      </p:pic>
      <p:sp>
        <p:nvSpPr>
          <p:cNvPr id="103" name="Google Shape;103;g3978f066275_0_0"/>
          <p:cNvSpPr txBox="1"/>
          <p:nvPr/>
        </p:nvSpPr>
        <p:spPr>
          <a:xfrm>
            <a:off x="9852587" y="4844064"/>
            <a:ext cx="2125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Arial"/>
                <a:ea typeface="Arial"/>
                <a:cs typeface="Arial"/>
                <a:sym typeface="Arial"/>
              </a:rPr>
              <a:t>IPCC AR6 </a:t>
            </a:r>
            <a:endParaRPr/>
          </a:p>
        </p:txBody>
      </p:sp>
      <p:sp>
        <p:nvSpPr>
          <p:cNvPr id="104" name="Google Shape;104;g3978f066275_0_0"/>
          <p:cNvSpPr/>
          <p:nvPr/>
        </p:nvSpPr>
        <p:spPr>
          <a:xfrm>
            <a:off x="6226693" y="1737957"/>
            <a:ext cx="3957300" cy="698100"/>
          </a:xfrm>
          <a:prstGeom prst="rect">
            <a:avLst/>
          </a:prstGeom>
          <a:noFill/>
          <a:ln w="38100" cap="flat" cmpd="sng">
            <a:solidFill>
              <a:schemeClr val="accen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5" name="Google Shape;105;g3978f066275_0_0"/>
          <p:cNvSpPr txBox="1"/>
          <p:nvPr/>
        </p:nvSpPr>
        <p:spPr>
          <a:xfrm>
            <a:off x="4519237" y="5490394"/>
            <a:ext cx="7672800" cy="1200600"/>
          </a:xfrm>
          <a:prstGeom prst="rect">
            <a:avLst/>
          </a:prstGeom>
          <a:solidFill>
            <a:srgbClr val="C0E4F5"/>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Understanding the underlying processes that drive variations of CO</a:t>
            </a:r>
            <a:r>
              <a:rPr lang="en-US" sz="1800" baseline="-25000" dirty="0">
                <a:solidFill>
                  <a:schemeClr val="dk1"/>
                </a:solidFill>
                <a:latin typeface="Arial"/>
                <a:ea typeface="Arial"/>
                <a:cs typeface="Arial"/>
                <a:sym typeface="Arial"/>
              </a:rPr>
              <a:t>2</a:t>
            </a:r>
            <a:r>
              <a:rPr lang="en-US" sz="1800" dirty="0">
                <a:solidFill>
                  <a:schemeClr val="dk1"/>
                </a:solidFill>
                <a:latin typeface="Arial"/>
                <a:ea typeface="Arial"/>
                <a:cs typeface="Arial"/>
                <a:sym typeface="Arial"/>
              </a:rPr>
              <a:t> and CH</a:t>
            </a:r>
            <a:r>
              <a:rPr lang="en-US" sz="1800" baseline="-25000" dirty="0">
                <a:solidFill>
                  <a:schemeClr val="dk1"/>
                </a:solidFill>
                <a:latin typeface="Arial"/>
                <a:ea typeface="Arial"/>
                <a:cs typeface="Arial"/>
                <a:sym typeface="Arial"/>
              </a:rPr>
              <a:t>4</a:t>
            </a:r>
            <a:r>
              <a:rPr lang="en-US" sz="1800" dirty="0">
                <a:solidFill>
                  <a:schemeClr val="dk1"/>
                </a:solidFill>
                <a:latin typeface="Arial"/>
                <a:ea typeface="Arial"/>
                <a:cs typeface="Arial"/>
                <a:sym typeface="Arial"/>
              </a:rPr>
              <a:t> is a fundamental question for the community. </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Accurately quantifying emissions and sinks are essential for mitigation policies and predictions</a:t>
            </a:r>
            <a:endParaRPr dirty="0"/>
          </a:p>
        </p:txBody>
      </p:sp>
      <p:pic>
        <p:nvPicPr>
          <p:cNvPr id="106" name="Google Shape;106;g3978f066275_0_0" descr="Mauna Loa CO2"/>
          <p:cNvPicPr preferRelativeResize="0"/>
          <p:nvPr/>
        </p:nvPicPr>
        <p:blipFill rotWithShape="1">
          <a:blip r:embed="rId4">
            <a:alphaModFix/>
          </a:blip>
          <a:srcRect/>
          <a:stretch/>
        </p:blipFill>
        <p:spPr>
          <a:xfrm>
            <a:off x="547602" y="1367606"/>
            <a:ext cx="3818658" cy="2863993"/>
          </a:xfrm>
          <a:prstGeom prst="rect">
            <a:avLst/>
          </a:prstGeom>
          <a:noFill/>
          <a:ln>
            <a:noFill/>
          </a:ln>
        </p:spPr>
      </p:pic>
      <p:pic>
        <p:nvPicPr>
          <p:cNvPr id="107" name="Google Shape;107;g3978f066275_0_0" descr="Global CH4"/>
          <p:cNvPicPr preferRelativeResize="0"/>
          <p:nvPr/>
        </p:nvPicPr>
        <p:blipFill rotWithShape="1">
          <a:blip r:embed="rId5">
            <a:alphaModFix/>
          </a:blip>
          <a:srcRect t="6050"/>
          <a:stretch/>
        </p:blipFill>
        <p:spPr>
          <a:xfrm>
            <a:off x="547603" y="4167210"/>
            <a:ext cx="3818656" cy="269079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g3978f066275_0_11"/>
          <p:cNvSpPr txBox="1">
            <a:spLocks noGrp="1"/>
          </p:cNvSpPr>
          <p:nvPr>
            <p:ph type="title"/>
          </p:nvPr>
        </p:nvSpPr>
        <p:spPr>
          <a:xfrm>
            <a:off x="170120" y="89587"/>
            <a:ext cx="11638500" cy="117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rgbClr val="000000"/>
              </a:buClr>
              <a:buSzPts val="3200"/>
              <a:buFont typeface="Arial"/>
              <a:buNone/>
            </a:pPr>
            <a:r>
              <a:rPr lang="en-US" sz="3200">
                <a:solidFill>
                  <a:srgbClr val="000000"/>
                </a:solidFill>
                <a:latin typeface="Arial"/>
                <a:ea typeface="Arial"/>
                <a:cs typeface="Arial"/>
                <a:sym typeface="Arial"/>
              </a:rPr>
              <a:t>GHG Science is Atmospheric Science, and Ecosystem Science, Marine Biogeochemistry, and Human Systems </a:t>
            </a:r>
            <a:endParaRPr sz="3200"/>
          </a:p>
        </p:txBody>
      </p:sp>
      <p:sp>
        <p:nvSpPr>
          <p:cNvPr id="113" name="Google Shape;113;g3978f066275_0_11"/>
          <p:cNvSpPr txBox="1">
            <a:spLocks noGrp="1"/>
          </p:cNvSpPr>
          <p:nvPr>
            <p:ph type="body" idx="1"/>
          </p:nvPr>
        </p:nvSpPr>
        <p:spPr>
          <a:xfrm>
            <a:off x="838200" y="3539629"/>
            <a:ext cx="184800" cy="9234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chemeClr val="dk1"/>
              </a:buClr>
              <a:buSzPts val="1800"/>
              <a:buFont typeface="Arial"/>
              <a:buNone/>
            </a:pPr>
            <a:br>
              <a:rPr lang="en-US" sz="1800" b="0" i="0" u="none" strike="noStrike" cap="none">
                <a:solidFill>
                  <a:schemeClr val="dk1"/>
                </a:solidFill>
                <a:latin typeface="Arial"/>
                <a:ea typeface="Arial"/>
                <a:cs typeface="Arial"/>
                <a:sym typeface="Arial"/>
              </a:rPr>
            </a:br>
            <a:br>
              <a:rPr lang="en-US" sz="1800" b="0" i="0" u="none" strike="noStrike" cap="none">
                <a:solidFill>
                  <a:schemeClr val="dk1"/>
                </a:solidFill>
                <a:latin typeface="Arial"/>
                <a:ea typeface="Arial"/>
                <a:cs typeface="Arial"/>
                <a:sym typeface="Arial"/>
              </a:rPr>
            </a:br>
            <a:endParaRPr sz="1800" b="0" i="0" u="none" strike="noStrike" cap="none">
              <a:solidFill>
                <a:schemeClr val="dk1"/>
              </a:solidFill>
              <a:latin typeface="Arial"/>
              <a:ea typeface="Arial"/>
              <a:cs typeface="Arial"/>
              <a:sym typeface="Arial"/>
            </a:endParaRPr>
          </a:p>
        </p:txBody>
      </p:sp>
      <p:sp>
        <p:nvSpPr>
          <p:cNvPr id="114" name="Google Shape;114;g3978f066275_0_11"/>
          <p:cNvSpPr/>
          <p:nvPr/>
        </p:nvSpPr>
        <p:spPr>
          <a:xfrm>
            <a:off x="0" y="0"/>
            <a:ext cx="1219200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r>
              <a:rPr lang="en-US" sz="1800" b="0" i="0" u="none" strike="noStrike" cap="none">
                <a:solidFill>
                  <a:srgbClr val="000000"/>
                </a:solidFill>
                <a:latin typeface="Arial"/>
                <a:ea typeface="Arial"/>
                <a:cs typeface="Arial"/>
                <a:sym typeface="Arial"/>
              </a:rPr>
              <a:t> </a:t>
            </a:r>
            <a:endParaRPr sz="1800" b="0" i="0" u="none" strike="noStrike" cap="none">
              <a:solidFill>
                <a:schemeClr val="dk1"/>
              </a:solidFill>
              <a:latin typeface="Arial"/>
              <a:ea typeface="Arial"/>
              <a:cs typeface="Arial"/>
              <a:sym typeface="Arial"/>
            </a:endParaRPr>
          </a:p>
        </p:txBody>
      </p:sp>
      <p:pic>
        <p:nvPicPr>
          <p:cNvPr id="115" name="Google Shape;115;g3978f066275_0_11"/>
          <p:cNvPicPr preferRelativeResize="0"/>
          <p:nvPr/>
        </p:nvPicPr>
        <p:blipFill rotWithShape="1">
          <a:blip r:embed="rId3">
            <a:alphaModFix/>
          </a:blip>
          <a:srcRect/>
          <a:stretch/>
        </p:blipFill>
        <p:spPr>
          <a:xfrm>
            <a:off x="0" y="1354861"/>
            <a:ext cx="5306867" cy="4298027"/>
          </a:xfrm>
          <a:prstGeom prst="rect">
            <a:avLst/>
          </a:prstGeom>
          <a:noFill/>
          <a:ln>
            <a:noFill/>
          </a:ln>
        </p:spPr>
      </p:pic>
      <p:sp>
        <p:nvSpPr>
          <p:cNvPr id="116" name="Google Shape;116;g3978f066275_0_11"/>
          <p:cNvSpPr txBox="1"/>
          <p:nvPr/>
        </p:nvSpPr>
        <p:spPr>
          <a:xfrm>
            <a:off x="2586384" y="2781661"/>
            <a:ext cx="987600" cy="369300"/>
          </a:xfrm>
          <a:prstGeom prst="rect">
            <a:avLst/>
          </a:prstGeom>
          <a:noFill/>
          <a:ln w="28575" cap="flat" cmpd="sng">
            <a:solidFill>
              <a:schemeClr val="accent2"/>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7" name="Google Shape;117;g3978f066275_0_11"/>
          <p:cNvSpPr txBox="1"/>
          <p:nvPr/>
        </p:nvSpPr>
        <p:spPr>
          <a:xfrm>
            <a:off x="1485213" y="2787222"/>
            <a:ext cx="887400" cy="369300"/>
          </a:xfrm>
          <a:prstGeom prst="rect">
            <a:avLst/>
          </a:prstGeom>
          <a:noFill/>
          <a:ln w="28575" cap="flat" cmpd="sng">
            <a:solidFill>
              <a:schemeClr val="accent2"/>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8" name="Google Shape;118;g3978f066275_0_11"/>
          <p:cNvSpPr txBox="1"/>
          <p:nvPr/>
        </p:nvSpPr>
        <p:spPr>
          <a:xfrm>
            <a:off x="170120" y="5800322"/>
            <a:ext cx="11638500" cy="646500"/>
          </a:xfrm>
          <a:prstGeom prst="rect">
            <a:avLst/>
          </a:prstGeom>
          <a:solidFill>
            <a:srgbClr val="C0E4F5"/>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rgbClr val="000000"/>
              </a:buClr>
              <a:buSzPts val="1800"/>
              <a:buFont typeface="Arial"/>
              <a:buChar char="•"/>
            </a:pPr>
            <a:r>
              <a:rPr lang="en-US" sz="1800" dirty="0">
                <a:solidFill>
                  <a:srgbClr val="000000"/>
                </a:solidFill>
                <a:latin typeface="Arial"/>
                <a:ea typeface="Arial"/>
                <a:cs typeface="Arial"/>
                <a:sym typeface="Arial"/>
              </a:rPr>
              <a:t>Changes in atmospheric CO₂/CH</a:t>
            </a:r>
            <a:r>
              <a:rPr lang="en-US" sz="1800" baseline="-25000" dirty="0">
                <a:solidFill>
                  <a:srgbClr val="000000"/>
                </a:solidFill>
                <a:latin typeface="Arial"/>
                <a:ea typeface="Arial"/>
                <a:cs typeface="Arial"/>
                <a:sym typeface="Arial"/>
              </a:rPr>
              <a:t>4</a:t>
            </a:r>
            <a:r>
              <a:rPr lang="en-US" sz="1800" dirty="0">
                <a:solidFill>
                  <a:srgbClr val="000000"/>
                </a:solidFill>
                <a:latin typeface="Arial"/>
                <a:ea typeface="Arial"/>
                <a:cs typeface="Arial"/>
                <a:sym typeface="Arial"/>
              </a:rPr>
              <a:t> reflect the net effects of human activities, ecosystem, and atmosphere chemistry processes.</a:t>
            </a:r>
            <a:endParaRPr sz="1800" dirty="0">
              <a:solidFill>
                <a:schemeClr val="dk1"/>
              </a:solidFill>
              <a:latin typeface="Arial"/>
              <a:ea typeface="Arial"/>
              <a:cs typeface="Arial"/>
              <a:sym typeface="Arial"/>
            </a:endParaRPr>
          </a:p>
        </p:txBody>
      </p:sp>
      <p:sp>
        <p:nvSpPr>
          <p:cNvPr id="119" name="Google Shape;119;g3978f066275_0_11"/>
          <p:cNvSpPr txBox="1"/>
          <p:nvPr/>
        </p:nvSpPr>
        <p:spPr>
          <a:xfrm>
            <a:off x="170120" y="2581166"/>
            <a:ext cx="1101300" cy="369300"/>
          </a:xfrm>
          <a:prstGeom prst="rect">
            <a:avLst/>
          </a:prstGeom>
          <a:noFill/>
          <a:ln w="28575" cap="flat" cmpd="sng">
            <a:solidFill>
              <a:srgbClr val="3A7D22"/>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20" name="Google Shape;120;g3978f066275_0_11"/>
          <p:cNvSpPr txBox="1"/>
          <p:nvPr/>
        </p:nvSpPr>
        <p:spPr>
          <a:xfrm>
            <a:off x="3924807" y="2828623"/>
            <a:ext cx="1212600" cy="369300"/>
          </a:xfrm>
          <a:prstGeom prst="rect">
            <a:avLst/>
          </a:prstGeom>
          <a:noFill/>
          <a:ln w="28575" cap="flat" cmpd="sng">
            <a:solidFill>
              <a:srgbClr val="0432FF"/>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pic>
        <p:nvPicPr>
          <p:cNvPr id="121" name="Google Shape;121;g3978f066275_0_11"/>
          <p:cNvPicPr preferRelativeResize="0"/>
          <p:nvPr/>
        </p:nvPicPr>
        <p:blipFill rotWithShape="1">
          <a:blip r:embed="rId4">
            <a:alphaModFix/>
          </a:blip>
          <a:srcRect t="13986" b="14508"/>
          <a:stretch/>
        </p:blipFill>
        <p:spPr>
          <a:xfrm>
            <a:off x="5340178" y="1591729"/>
            <a:ext cx="6851822" cy="3674541"/>
          </a:xfrm>
          <a:prstGeom prst="rect">
            <a:avLst/>
          </a:prstGeom>
          <a:noFill/>
          <a:ln>
            <a:noFill/>
          </a:ln>
        </p:spPr>
      </p:pic>
      <p:sp>
        <p:nvSpPr>
          <p:cNvPr id="122" name="Google Shape;122;g3978f066275_0_11"/>
          <p:cNvSpPr txBox="1"/>
          <p:nvPr/>
        </p:nvSpPr>
        <p:spPr>
          <a:xfrm>
            <a:off x="7839333" y="4249786"/>
            <a:ext cx="926700" cy="369300"/>
          </a:xfrm>
          <a:prstGeom prst="rect">
            <a:avLst/>
          </a:prstGeom>
          <a:noFill/>
          <a:ln w="28575" cap="flat" cmpd="sng">
            <a:solidFill>
              <a:schemeClr val="accent2"/>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23" name="Google Shape;123;g3978f066275_0_11"/>
          <p:cNvSpPr txBox="1"/>
          <p:nvPr/>
        </p:nvSpPr>
        <p:spPr>
          <a:xfrm>
            <a:off x="5385996" y="4231720"/>
            <a:ext cx="1038000" cy="369300"/>
          </a:xfrm>
          <a:prstGeom prst="rect">
            <a:avLst/>
          </a:prstGeom>
          <a:noFill/>
          <a:ln w="28575" cap="flat" cmpd="sng">
            <a:solidFill>
              <a:schemeClr val="accent2"/>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24" name="Google Shape;124;g3978f066275_0_11"/>
          <p:cNvSpPr txBox="1"/>
          <p:nvPr/>
        </p:nvSpPr>
        <p:spPr>
          <a:xfrm>
            <a:off x="9696972" y="4184932"/>
            <a:ext cx="926700" cy="369300"/>
          </a:xfrm>
          <a:prstGeom prst="rect">
            <a:avLst/>
          </a:prstGeom>
          <a:noFill/>
          <a:ln w="28575" cap="flat" cmpd="sng">
            <a:solidFill>
              <a:schemeClr val="accent2"/>
            </a:solidFill>
            <a:prstDash val="dash"/>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g3978f066275_0_27"/>
          <p:cNvSpPr txBox="1">
            <a:spLocks noGrp="1"/>
          </p:cNvSpPr>
          <p:nvPr>
            <p:ph type="title"/>
          </p:nvPr>
        </p:nvSpPr>
        <p:spPr>
          <a:xfrm>
            <a:off x="527495" y="113764"/>
            <a:ext cx="11499300" cy="8715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ct val="100000"/>
              <a:buFont typeface="Play"/>
              <a:buNone/>
            </a:pPr>
            <a:r>
              <a:rPr lang="en-US" sz="3600" dirty="0">
                <a:latin typeface="Aptos Display" panose="020B0004020202020204" pitchFamily="34" charset="0"/>
              </a:rPr>
              <a:t>Carbon Cycle is Central and an Integrated Part of Economic Activities and Earth System Science </a:t>
            </a:r>
            <a:endParaRPr sz="3600" dirty="0">
              <a:latin typeface="Aptos Display" panose="020B0004020202020204" pitchFamily="34" charset="0"/>
            </a:endParaRPr>
          </a:p>
        </p:txBody>
      </p:sp>
      <p:sp>
        <p:nvSpPr>
          <p:cNvPr id="130" name="Google Shape;130;g3978f066275_0_27"/>
          <p:cNvSpPr/>
          <p:nvPr/>
        </p:nvSpPr>
        <p:spPr>
          <a:xfrm>
            <a:off x="366894" y="1083013"/>
            <a:ext cx="5783700" cy="5326500"/>
          </a:xfrm>
          <a:prstGeom prst="ellipse">
            <a:avLst/>
          </a:prstGeom>
          <a:gradFill>
            <a:gsLst>
              <a:gs pos="0">
                <a:srgbClr val="074B66"/>
              </a:gs>
              <a:gs pos="40000">
                <a:srgbClr val="FFFFFF"/>
              </a:gs>
              <a:gs pos="100000">
                <a:srgbClr val="0E9ED5"/>
              </a:gs>
            </a:gsLst>
            <a:path path="circle">
              <a:fillToRect l="50000" t="50000" r="50000" b="50000"/>
            </a:path>
            <a:tileRect/>
          </a:gra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1" name="Google Shape;131;g3978f066275_0_27"/>
          <p:cNvSpPr/>
          <p:nvPr/>
        </p:nvSpPr>
        <p:spPr>
          <a:xfrm>
            <a:off x="1070609" y="1754218"/>
            <a:ext cx="4320600" cy="4149000"/>
          </a:xfrm>
          <a:prstGeom prst="ellipse">
            <a:avLst/>
          </a:prstGeom>
          <a:gradFill>
            <a:gsLst>
              <a:gs pos="0">
                <a:srgbClr val="FFFFFF"/>
              </a:gs>
              <a:gs pos="31000">
                <a:srgbClr val="FFFFFF"/>
              </a:gs>
              <a:gs pos="93000">
                <a:srgbClr val="4EA72D"/>
              </a:gs>
              <a:gs pos="100000">
                <a:srgbClr val="4EA72D"/>
              </a:gs>
            </a:gsLst>
            <a:path path="circle">
              <a:fillToRect l="50000" t="50000" r="50000" b="50000"/>
            </a:path>
            <a:tileRect/>
          </a:gradFill>
          <a:ln w="19050" cap="flat" cmpd="sng">
            <a:solidFill>
              <a:srgbClr val="082836">
                <a:alpha val="36860"/>
              </a:srgb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32" name="Google Shape;132;g3978f066275_0_27" descr="Economic Impact of Carbon Emissions"/>
          <p:cNvPicPr preferRelativeResize="0">
            <a:picLocks noGrp="1"/>
          </p:cNvPicPr>
          <p:nvPr>
            <p:ph type="body" idx="1"/>
          </p:nvPr>
        </p:nvPicPr>
        <p:blipFill rotWithShape="1">
          <a:blip r:embed="rId3">
            <a:alphaModFix/>
          </a:blip>
          <a:srcRect/>
          <a:stretch/>
        </p:blipFill>
        <p:spPr>
          <a:xfrm>
            <a:off x="1834811" y="2516403"/>
            <a:ext cx="2763600" cy="2619900"/>
          </a:xfrm>
          <a:prstGeom prst="ellipse">
            <a:avLst/>
          </a:prstGeom>
          <a:noFill/>
          <a:ln>
            <a:noFill/>
          </a:ln>
        </p:spPr>
      </p:pic>
      <p:sp>
        <p:nvSpPr>
          <p:cNvPr id="133" name="Google Shape;133;g3978f066275_0_27"/>
          <p:cNvSpPr txBox="1"/>
          <p:nvPr/>
        </p:nvSpPr>
        <p:spPr>
          <a:xfrm>
            <a:off x="2707007" y="2829484"/>
            <a:ext cx="1304607"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FFFF00"/>
                </a:solidFill>
                <a:latin typeface="Arial"/>
                <a:ea typeface="Arial"/>
                <a:cs typeface="Arial"/>
                <a:sym typeface="Arial"/>
              </a:rPr>
              <a:t>Carbon</a:t>
            </a:r>
            <a:endParaRPr dirty="0"/>
          </a:p>
        </p:txBody>
      </p:sp>
      <p:sp>
        <p:nvSpPr>
          <p:cNvPr id="134" name="Google Shape;134;g3978f066275_0_27"/>
          <p:cNvSpPr txBox="1"/>
          <p:nvPr/>
        </p:nvSpPr>
        <p:spPr>
          <a:xfrm rot="-703243">
            <a:off x="1837093" y="1923372"/>
            <a:ext cx="2240312" cy="36949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Ecosystems</a:t>
            </a:r>
            <a:endParaRPr/>
          </a:p>
        </p:txBody>
      </p:sp>
      <p:sp>
        <p:nvSpPr>
          <p:cNvPr id="135" name="Google Shape;135;g3978f066275_0_27"/>
          <p:cNvSpPr txBox="1"/>
          <p:nvPr/>
        </p:nvSpPr>
        <p:spPr>
          <a:xfrm>
            <a:off x="1710836" y="1291527"/>
            <a:ext cx="30696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Water, temperature, energy</a:t>
            </a:r>
            <a:endParaRPr/>
          </a:p>
        </p:txBody>
      </p:sp>
      <p:pic>
        <p:nvPicPr>
          <p:cNvPr id="136" name="Google Shape;136;g3978f066275_0_27" descr="A group of pine trees stands against an orange sky full of smoke and flames from a wildfire."/>
          <p:cNvPicPr preferRelativeResize="0"/>
          <p:nvPr/>
        </p:nvPicPr>
        <p:blipFill rotWithShape="1">
          <a:blip r:embed="rId4">
            <a:alphaModFix/>
          </a:blip>
          <a:srcRect r="30483"/>
          <a:stretch/>
        </p:blipFill>
        <p:spPr>
          <a:xfrm rot="1788924">
            <a:off x="3483645" y="2119216"/>
            <a:ext cx="1372910" cy="704620"/>
          </a:xfrm>
          <a:prstGeom prst="rect">
            <a:avLst/>
          </a:prstGeom>
          <a:noFill/>
          <a:ln>
            <a:noFill/>
          </a:ln>
        </p:spPr>
      </p:pic>
      <p:pic>
        <p:nvPicPr>
          <p:cNvPr id="137" name="Google Shape;137;g3978f066275_0_27" descr="Download the transparent image"/>
          <p:cNvPicPr preferRelativeResize="0"/>
          <p:nvPr/>
        </p:nvPicPr>
        <p:blipFill rotWithShape="1">
          <a:blip r:embed="rId5">
            <a:alphaModFix/>
          </a:blip>
          <a:srcRect/>
          <a:stretch/>
        </p:blipFill>
        <p:spPr>
          <a:xfrm rot="470246">
            <a:off x="1428837" y="1955113"/>
            <a:ext cx="1203960" cy="1321419"/>
          </a:xfrm>
          <a:prstGeom prst="rect">
            <a:avLst/>
          </a:prstGeom>
          <a:noFill/>
          <a:ln>
            <a:noFill/>
          </a:ln>
        </p:spPr>
      </p:pic>
      <p:pic>
        <p:nvPicPr>
          <p:cNvPr id="138" name="Google Shape;138;g3978f066275_0_27" descr="Deep-Ocean Cooling May Have Offset ..."/>
          <p:cNvPicPr preferRelativeResize="0"/>
          <p:nvPr/>
        </p:nvPicPr>
        <p:blipFill rotWithShape="1">
          <a:blip r:embed="rId6">
            <a:alphaModFix/>
          </a:blip>
          <a:srcRect/>
          <a:stretch/>
        </p:blipFill>
        <p:spPr>
          <a:xfrm rot="10800000" flipH="1">
            <a:off x="2786427" y="5132079"/>
            <a:ext cx="1194973" cy="669185"/>
          </a:xfrm>
          <a:prstGeom prst="rect">
            <a:avLst/>
          </a:prstGeom>
          <a:noFill/>
          <a:ln>
            <a:noFill/>
          </a:ln>
        </p:spPr>
      </p:pic>
      <p:sp>
        <p:nvSpPr>
          <p:cNvPr id="139" name="Google Shape;139;g3978f066275_0_27"/>
          <p:cNvSpPr txBox="1"/>
          <p:nvPr/>
        </p:nvSpPr>
        <p:spPr>
          <a:xfrm rot="-6512478">
            <a:off x="755862" y="3967274"/>
            <a:ext cx="1788745" cy="64643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Human health </a:t>
            </a:r>
            <a:endParaRPr/>
          </a:p>
          <a:p>
            <a:pPr marL="0" marR="0" lvl="0" indent="0" algn="ctr" rtl="0">
              <a:spcBef>
                <a:spcPts val="0"/>
              </a:spcBef>
              <a:spcAft>
                <a:spcPts val="0"/>
              </a:spcAft>
              <a:buNone/>
            </a:pPr>
            <a:r>
              <a:rPr lang="en-US" sz="1800">
                <a:solidFill>
                  <a:schemeClr val="dk1"/>
                </a:solidFill>
                <a:latin typeface="Arial"/>
                <a:ea typeface="Arial"/>
                <a:cs typeface="Arial"/>
                <a:sym typeface="Arial"/>
              </a:rPr>
              <a:t>and air quality</a:t>
            </a:r>
            <a:endParaRPr/>
          </a:p>
        </p:txBody>
      </p:sp>
      <p:pic>
        <p:nvPicPr>
          <p:cNvPr id="140" name="Google Shape;140;g3978f066275_0_27" descr="The Urban Villages of China | Amusing ..."/>
          <p:cNvPicPr preferRelativeResize="0"/>
          <p:nvPr/>
        </p:nvPicPr>
        <p:blipFill rotWithShape="1">
          <a:blip r:embed="rId7">
            <a:alphaModFix/>
          </a:blip>
          <a:srcRect/>
          <a:stretch/>
        </p:blipFill>
        <p:spPr>
          <a:xfrm rot="5659863">
            <a:off x="4403599" y="3443145"/>
            <a:ext cx="1111157" cy="739425"/>
          </a:xfrm>
          <a:prstGeom prst="rect">
            <a:avLst/>
          </a:prstGeom>
          <a:noFill/>
          <a:ln>
            <a:noFill/>
          </a:ln>
        </p:spPr>
      </p:pic>
      <p:sp>
        <p:nvSpPr>
          <p:cNvPr id="141" name="Google Shape;141;g3978f066275_0_27"/>
          <p:cNvSpPr txBox="1"/>
          <p:nvPr/>
        </p:nvSpPr>
        <p:spPr>
          <a:xfrm>
            <a:off x="6458905" y="1135109"/>
            <a:ext cx="5522100" cy="2462700"/>
          </a:xfrm>
          <a:prstGeom prst="rect">
            <a:avLst/>
          </a:prstGeom>
          <a:solidFill>
            <a:srgbClr val="82CAEB"/>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GHG changes reflects the net effect of human activities and natural earth systems. </a:t>
            </a:r>
            <a:endParaRPr/>
          </a:p>
          <a:p>
            <a:pPr marL="285750" marR="0" lvl="0" indent="-285750" algn="l" rtl="0">
              <a:spcBef>
                <a:spcPts val="1200"/>
              </a:spcBef>
              <a:spcAft>
                <a:spcPts val="0"/>
              </a:spcAft>
              <a:buClr>
                <a:schemeClr val="dk1"/>
              </a:buClr>
              <a:buSzPts val="1800"/>
              <a:buFont typeface="Arial"/>
              <a:buChar char="•"/>
            </a:pPr>
            <a:r>
              <a:rPr lang="en-US" sz="1800">
                <a:solidFill>
                  <a:schemeClr val="dk1"/>
                </a:solidFill>
                <a:latin typeface="Arial"/>
                <a:ea typeface="Arial"/>
                <a:cs typeface="Arial"/>
                <a:sym typeface="Arial"/>
              </a:rPr>
              <a:t>The variability of physical climate system impact carbon cycle and thus GHG concentration, and in turn, the changes of carbon cycle impacts physical climate system by changing radiation, water, and energy cycle (i.e., carbon-climate feedbacks). </a:t>
            </a:r>
            <a:endParaRPr/>
          </a:p>
        </p:txBody>
      </p:sp>
      <p:sp>
        <p:nvSpPr>
          <p:cNvPr id="142" name="Google Shape;142;g3978f066275_0_27"/>
          <p:cNvSpPr/>
          <p:nvPr/>
        </p:nvSpPr>
        <p:spPr>
          <a:xfrm>
            <a:off x="6397413" y="3824502"/>
            <a:ext cx="1968600" cy="1233900"/>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Arial"/>
                <a:ea typeface="Arial"/>
                <a:cs typeface="Arial"/>
                <a:sym typeface="Arial"/>
              </a:rPr>
              <a:t>Carbon Cycle</a:t>
            </a:r>
            <a:endParaRPr/>
          </a:p>
        </p:txBody>
      </p:sp>
      <p:sp>
        <p:nvSpPr>
          <p:cNvPr id="143" name="Google Shape;143;g3978f066275_0_27"/>
          <p:cNvSpPr/>
          <p:nvPr/>
        </p:nvSpPr>
        <p:spPr>
          <a:xfrm>
            <a:off x="9718431" y="3746203"/>
            <a:ext cx="2482200" cy="1233900"/>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Arial"/>
                <a:ea typeface="Arial"/>
                <a:cs typeface="Arial"/>
                <a:sym typeface="Arial"/>
              </a:rPr>
              <a:t>Physical climate (water, temperature, radiation) </a:t>
            </a:r>
            <a:endParaRPr/>
          </a:p>
        </p:txBody>
      </p:sp>
      <p:sp>
        <p:nvSpPr>
          <p:cNvPr id="144" name="Google Shape;144;g3978f066275_0_27"/>
          <p:cNvSpPr/>
          <p:nvPr/>
        </p:nvSpPr>
        <p:spPr>
          <a:xfrm>
            <a:off x="7456037" y="5405880"/>
            <a:ext cx="3162900" cy="1168200"/>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Arial"/>
                <a:ea typeface="Arial"/>
                <a:cs typeface="Arial"/>
                <a:sym typeface="Arial"/>
              </a:rPr>
              <a:t>Human Activities</a:t>
            </a:r>
            <a:endParaRPr/>
          </a:p>
        </p:txBody>
      </p:sp>
      <p:sp>
        <p:nvSpPr>
          <p:cNvPr id="145" name="Google Shape;145;g3978f066275_0_27"/>
          <p:cNvSpPr/>
          <p:nvPr/>
        </p:nvSpPr>
        <p:spPr>
          <a:xfrm>
            <a:off x="8366097" y="4189428"/>
            <a:ext cx="1327500" cy="504000"/>
          </a:xfrm>
          <a:prstGeom prst="leftRight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6" name="Google Shape;146;g3978f066275_0_27"/>
          <p:cNvSpPr/>
          <p:nvPr/>
        </p:nvSpPr>
        <p:spPr>
          <a:xfrm rot="-2803644">
            <a:off x="9688296" y="4957609"/>
            <a:ext cx="886691" cy="504039"/>
          </a:xfrm>
          <a:prstGeom prst="leftRight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7" name="Google Shape;147;g3978f066275_0_27"/>
          <p:cNvSpPr/>
          <p:nvPr/>
        </p:nvSpPr>
        <p:spPr>
          <a:xfrm rot="-9932036">
            <a:off x="2003812" y="3099443"/>
            <a:ext cx="1648876" cy="1303108"/>
          </a:xfrm>
          <a:custGeom>
            <a:avLst/>
            <a:gdLst/>
            <a:ahLst/>
            <a:cxnLst/>
            <a:rect l="l" t="t" r="r" b="b"/>
            <a:pathLst>
              <a:path w="120000" h="120000" extrusionOk="0">
                <a:moveTo>
                  <a:pt x="92177" y="13242"/>
                </a:moveTo>
                <a:cubicBezTo>
                  <a:pt x="115796" y="29085"/>
                  <a:pt x="123981" y="59687"/>
                  <a:pt x="111364" y="84978"/>
                </a:cubicBezTo>
                <a:lnTo>
                  <a:pt x="113826" y="86507"/>
                </a:lnTo>
                <a:lnTo>
                  <a:pt x="105872" y="88502"/>
                </a:lnTo>
                <a:lnTo>
                  <a:pt x="103826" y="80293"/>
                </a:lnTo>
                <a:lnTo>
                  <a:pt x="106288" y="81823"/>
                </a:lnTo>
                <a:cubicBezTo>
                  <a:pt x="117789" y="59489"/>
                  <a:pt x="110111" y="32455"/>
                  <a:pt x="88378" y="18763"/>
                </a:cubicBezTo>
                <a:close/>
              </a:path>
            </a:pathLst>
          </a:custGeom>
          <a:solidFill>
            <a:srgbClr val="3A7D2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48" name="Google Shape;148;g3978f066275_0_27"/>
          <p:cNvSpPr/>
          <p:nvPr/>
        </p:nvSpPr>
        <p:spPr>
          <a:xfrm rot="1238081">
            <a:off x="951529" y="2890926"/>
            <a:ext cx="2046490" cy="1247683"/>
          </a:xfrm>
          <a:custGeom>
            <a:avLst/>
            <a:gdLst/>
            <a:ahLst/>
            <a:cxnLst/>
            <a:rect l="l" t="t" r="r" b="b"/>
            <a:pathLst>
              <a:path w="120000" h="120000" extrusionOk="0">
                <a:moveTo>
                  <a:pt x="86642" y="9815"/>
                </a:moveTo>
                <a:cubicBezTo>
                  <a:pt x="101145" y="17158"/>
                  <a:pt x="111795" y="30143"/>
                  <a:pt x="115966" y="45568"/>
                </a:cubicBezTo>
                <a:cubicBezTo>
                  <a:pt x="120136" y="60993"/>
                  <a:pt x="117439" y="77420"/>
                  <a:pt x="108539" y="90798"/>
                </a:cubicBezTo>
                <a:lnTo>
                  <a:pt x="110339" y="92523"/>
                </a:lnTo>
                <a:lnTo>
                  <a:pt x="99237" y="97585"/>
                </a:lnTo>
                <a:lnTo>
                  <a:pt x="102917" y="85413"/>
                </a:lnTo>
                <a:lnTo>
                  <a:pt x="104714" y="87134"/>
                </a:lnTo>
                <a:cubicBezTo>
                  <a:pt x="113162" y="75288"/>
                  <a:pt x="115680" y="60663"/>
                  <a:pt x="111628" y="46984"/>
                </a:cubicBezTo>
                <a:cubicBezTo>
                  <a:pt x="107576" y="33306"/>
                  <a:pt x="97344" y="21895"/>
                  <a:pt x="83540" y="15658"/>
                </a:cubicBezTo>
                <a:close/>
              </a:path>
            </a:pathLst>
          </a:custGeom>
          <a:solidFill>
            <a:srgbClr val="3A7D2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49" name="Google Shape;149;g3978f066275_0_27"/>
          <p:cNvSpPr/>
          <p:nvPr/>
        </p:nvSpPr>
        <p:spPr>
          <a:xfrm rot="1238086">
            <a:off x="1434715" y="3520304"/>
            <a:ext cx="2402319" cy="1595823"/>
          </a:xfrm>
          <a:custGeom>
            <a:avLst/>
            <a:gdLst/>
            <a:ahLst/>
            <a:cxnLst/>
            <a:rect l="l" t="t" r="r" b="b"/>
            <a:pathLst>
              <a:path w="120000" h="120000" extrusionOk="0">
                <a:moveTo>
                  <a:pt x="88447" y="10820"/>
                </a:moveTo>
                <a:cubicBezTo>
                  <a:pt x="101943" y="18315"/>
                  <a:pt x="111790" y="30818"/>
                  <a:pt x="115767" y="45510"/>
                </a:cubicBezTo>
                <a:cubicBezTo>
                  <a:pt x="119743" y="60202"/>
                  <a:pt x="117514" y="75843"/>
                  <a:pt x="109581" y="88905"/>
                </a:cubicBezTo>
                <a:lnTo>
                  <a:pt x="111569" y="90653"/>
                </a:lnTo>
                <a:lnTo>
                  <a:pt x="100741" y="95818"/>
                </a:lnTo>
                <a:lnTo>
                  <a:pt x="103482" y="83543"/>
                </a:lnTo>
                <a:lnTo>
                  <a:pt x="105469" y="85290"/>
                </a:lnTo>
                <a:cubicBezTo>
                  <a:pt x="112863" y="73727"/>
                  <a:pt x="114874" y="59849"/>
                  <a:pt x="111035" y="46870"/>
                </a:cubicBezTo>
                <a:cubicBezTo>
                  <a:pt x="107196" y="33892"/>
                  <a:pt x="97840" y="22938"/>
                  <a:pt x="85135" y="16546"/>
                </a:cubicBezTo>
                <a:close/>
              </a:path>
            </a:pathLst>
          </a:custGeom>
          <a:solidFill>
            <a:srgbClr val="0432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50" name="Google Shape;150;g3978f066275_0_27"/>
          <p:cNvSpPr/>
          <p:nvPr/>
        </p:nvSpPr>
        <p:spPr>
          <a:xfrm rot="-10218518">
            <a:off x="2693405" y="3642864"/>
            <a:ext cx="2245445" cy="1712837"/>
          </a:xfrm>
          <a:custGeom>
            <a:avLst/>
            <a:gdLst/>
            <a:ahLst/>
            <a:cxnLst/>
            <a:rect l="l" t="t" r="r" b="b"/>
            <a:pathLst>
              <a:path w="120000" h="120000" extrusionOk="0">
                <a:moveTo>
                  <a:pt x="91414" y="12705"/>
                </a:moveTo>
                <a:cubicBezTo>
                  <a:pt x="116004" y="28572"/>
                  <a:pt x="124444" y="60194"/>
                  <a:pt x="110960" y="85934"/>
                </a:cubicBezTo>
                <a:lnTo>
                  <a:pt x="113260" y="87695"/>
                </a:lnTo>
                <a:lnTo>
                  <a:pt x="102866" y="92819"/>
                </a:lnTo>
                <a:lnTo>
                  <a:pt x="103974" y="80585"/>
                </a:lnTo>
                <a:lnTo>
                  <a:pt x="106274" y="82347"/>
                </a:lnTo>
                <a:cubicBezTo>
                  <a:pt x="118393" y="59631"/>
                  <a:pt x="110357" y="31872"/>
                  <a:pt x="87723" y="18262"/>
                </a:cubicBezTo>
                <a:close/>
              </a:path>
            </a:pathLst>
          </a:custGeom>
          <a:solidFill>
            <a:srgbClr val="0432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pic>
        <p:nvPicPr>
          <p:cNvPr id="151" name="Google Shape;151;g3978f066275_0_27" descr="Generated image: Dynamic flame with glowing embers"/>
          <p:cNvPicPr preferRelativeResize="0"/>
          <p:nvPr/>
        </p:nvPicPr>
        <p:blipFill rotWithShape="1">
          <a:blip r:embed="rId8">
            <a:alphaModFix/>
          </a:blip>
          <a:srcRect/>
          <a:stretch/>
        </p:blipFill>
        <p:spPr>
          <a:xfrm>
            <a:off x="3638516" y="3345094"/>
            <a:ext cx="1148148" cy="765432"/>
          </a:xfrm>
          <a:prstGeom prst="rect">
            <a:avLst/>
          </a:prstGeom>
          <a:noFill/>
          <a:ln>
            <a:noFill/>
          </a:ln>
        </p:spPr>
      </p:pic>
      <p:sp>
        <p:nvSpPr>
          <p:cNvPr id="152" name="Google Shape;152;g3978f066275_0_27"/>
          <p:cNvSpPr/>
          <p:nvPr/>
        </p:nvSpPr>
        <p:spPr>
          <a:xfrm rot="-9881868">
            <a:off x="4090763" y="2522925"/>
            <a:ext cx="928726" cy="1685847"/>
          </a:xfrm>
          <a:custGeom>
            <a:avLst/>
            <a:gdLst/>
            <a:ahLst/>
            <a:cxnLst/>
            <a:rect l="l" t="t" r="r" b="b"/>
            <a:pathLst>
              <a:path w="120000" h="120000" extrusionOk="0">
                <a:moveTo>
                  <a:pt x="108137" y="29545"/>
                </a:moveTo>
                <a:cubicBezTo>
                  <a:pt x="115723" y="42206"/>
                  <a:pt x="118295" y="57374"/>
                  <a:pt x="115325" y="71925"/>
                </a:cubicBezTo>
                <a:lnTo>
                  <a:pt x="118041" y="72799"/>
                </a:lnTo>
                <a:lnTo>
                  <a:pt x="110668" y="76301"/>
                </a:lnTo>
                <a:lnTo>
                  <a:pt x="105867" y="68882"/>
                </a:lnTo>
                <a:lnTo>
                  <a:pt x="108566" y="69751"/>
                </a:lnTo>
                <a:cubicBezTo>
                  <a:pt x="110676" y="57115"/>
                  <a:pt x="108620" y="44069"/>
                  <a:pt x="102767" y="32943"/>
                </a:cubicBezTo>
                <a:close/>
              </a:path>
            </a:pathLst>
          </a:custGeom>
          <a:solidFill>
            <a:srgbClr val="C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53" name="Google Shape;153;g3978f066275_0_27"/>
          <p:cNvSpPr/>
          <p:nvPr/>
        </p:nvSpPr>
        <p:spPr>
          <a:xfrm rot="-9881589">
            <a:off x="3704759" y="2615092"/>
            <a:ext cx="1223917" cy="1730314"/>
          </a:xfrm>
          <a:custGeom>
            <a:avLst/>
            <a:gdLst/>
            <a:ahLst/>
            <a:cxnLst/>
            <a:rect l="l" t="t" r="r" b="b"/>
            <a:pathLst>
              <a:path w="120000" h="120000" extrusionOk="0">
                <a:moveTo>
                  <a:pt x="104185" y="24107"/>
                </a:moveTo>
                <a:cubicBezTo>
                  <a:pt x="115427" y="38448"/>
                  <a:pt x="119277" y="57386"/>
                  <a:pt x="114551" y="75090"/>
                </a:cubicBezTo>
                <a:lnTo>
                  <a:pt x="117361" y="76251"/>
                </a:lnTo>
                <a:lnTo>
                  <a:pt x="109204" y="80326"/>
                </a:lnTo>
                <a:lnTo>
                  <a:pt x="105187" y="71222"/>
                </a:lnTo>
                <a:lnTo>
                  <a:pt x="107981" y="72377"/>
                </a:lnTo>
                <a:cubicBezTo>
                  <a:pt x="111496" y="56980"/>
                  <a:pt x="108280" y="40721"/>
                  <a:pt x="99230" y="28132"/>
                </a:cubicBezTo>
                <a:close/>
              </a:path>
            </a:pathLst>
          </a:custGeom>
          <a:solidFill>
            <a:srgbClr val="3A3A3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54" name="Google Shape;154;g3978f066275_0_27"/>
          <p:cNvSpPr/>
          <p:nvPr/>
        </p:nvSpPr>
        <p:spPr>
          <a:xfrm rot="2744751">
            <a:off x="7692801" y="4893661"/>
            <a:ext cx="879998" cy="503856"/>
          </a:xfrm>
          <a:prstGeom prst="leftRight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3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3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3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41"/>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4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43"/>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44"/>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45"/>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46"/>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g3978f066275_0_56"/>
          <p:cNvSpPr txBox="1">
            <a:spLocks noGrp="1"/>
          </p:cNvSpPr>
          <p:nvPr>
            <p:ph type="title"/>
          </p:nvPr>
        </p:nvSpPr>
        <p:spPr>
          <a:xfrm>
            <a:off x="174035" y="100541"/>
            <a:ext cx="11863500" cy="7509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Play"/>
              <a:buNone/>
            </a:pPr>
            <a:r>
              <a:rPr lang="en-US" sz="2800" dirty="0">
                <a:latin typeface="Aptos Display" panose="020B0004020202020204" pitchFamily="34" charset="0"/>
              </a:rPr>
              <a:t>The Fundamental Question: what anthropogenic and natural processes drive the trend and variability of atmospheric GHG growth rate? </a:t>
            </a:r>
            <a:endParaRPr sz="2800" dirty="0">
              <a:latin typeface="Aptos Display" panose="020B0004020202020204" pitchFamily="34" charset="0"/>
            </a:endParaRPr>
          </a:p>
        </p:txBody>
      </p:sp>
      <p:sp>
        <p:nvSpPr>
          <p:cNvPr id="161" name="Google Shape;161;g3978f066275_0_56"/>
          <p:cNvSpPr txBox="1">
            <a:spLocks noGrp="1"/>
          </p:cNvSpPr>
          <p:nvPr>
            <p:ph type="body" idx="1"/>
          </p:nvPr>
        </p:nvSpPr>
        <p:spPr>
          <a:xfrm>
            <a:off x="174035" y="6313277"/>
            <a:ext cx="10515600" cy="5448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US" sz="2400"/>
              <a:t>GHG concentration: mean, perturbations, and trend </a:t>
            </a:r>
            <a:endParaRPr/>
          </a:p>
        </p:txBody>
      </p:sp>
      <p:pic>
        <p:nvPicPr>
          <p:cNvPr id="162" name="Google Shape;162;g3978f066275_0_56" descr="CO2 Annual Global Growth Rates"/>
          <p:cNvPicPr preferRelativeResize="0"/>
          <p:nvPr/>
        </p:nvPicPr>
        <p:blipFill rotWithShape="1">
          <a:blip r:embed="rId3">
            <a:alphaModFix/>
          </a:blip>
          <a:srcRect l="6142" t="4031" r="2325"/>
          <a:stretch/>
        </p:blipFill>
        <p:spPr>
          <a:xfrm>
            <a:off x="641967" y="3358869"/>
            <a:ext cx="4789867" cy="3013343"/>
          </a:xfrm>
          <a:prstGeom prst="rect">
            <a:avLst/>
          </a:prstGeom>
          <a:noFill/>
          <a:ln>
            <a:noFill/>
          </a:ln>
        </p:spPr>
      </p:pic>
      <p:pic>
        <p:nvPicPr>
          <p:cNvPr id="163" name="Google Shape;163;g3978f066275_0_56" descr="Global CH4 Growth"/>
          <p:cNvPicPr preferRelativeResize="0"/>
          <p:nvPr/>
        </p:nvPicPr>
        <p:blipFill rotWithShape="1">
          <a:blip r:embed="rId4">
            <a:alphaModFix/>
          </a:blip>
          <a:srcRect l="5764" t="5681" r="4179" b="2094"/>
          <a:stretch/>
        </p:blipFill>
        <p:spPr>
          <a:xfrm>
            <a:off x="6118929" y="3423320"/>
            <a:ext cx="4919350" cy="2889957"/>
          </a:xfrm>
          <a:prstGeom prst="rect">
            <a:avLst/>
          </a:prstGeom>
          <a:noFill/>
          <a:ln>
            <a:noFill/>
          </a:ln>
        </p:spPr>
      </p:pic>
      <p:pic>
        <p:nvPicPr>
          <p:cNvPr id="164" name="Google Shape;164;g3978f066275_0_56" descr="Mauna Loa CO2"/>
          <p:cNvPicPr preferRelativeResize="0"/>
          <p:nvPr/>
        </p:nvPicPr>
        <p:blipFill rotWithShape="1">
          <a:blip r:embed="rId5">
            <a:alphaModFix/>
          </a:blip>
          <a:srcRect t="5060"/>
          <a:stretch/>
        </p:blipFill>
        <p:spPr>
          <a:xfrm>
            <a:off x="370390" y="897850"/>
            <a:ext cx="5173884" cy="2461018"/>
          </a:xfrm>
          <a:prstGeom prst="rect">
            <a:avLst/>
          </a:prstGeom>
          <a:noFill/>
          <a:ln>
            <a:noFill/>
          </a:ln>
        </p:spPr>
      </p:pic>
      <p:pic>
        <p:nvPicPr>
          <p:cNvPr id="165" name="Google Shape;165;g3978f066275_0_56" descr="Global CH4"/>
          <p:cNvPicPr preferRelativeResize="0"/>
          <p:nvPr/>
        </p:nvPicPr>
        <p:blipFill rotWithShape="1">
          <a:blip r:embed="rId6">
            <a:alphaModFix/>
          </a:blip>
          <a:srcRect t="6050"/>
          <a:stretch/>
        </p:blipFill>
        <p:spPr>
          <a:xfrm>
            <a:off x="5793695" y="897850"/>
            <a:ext cx="5459628" cy="259226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g3978f066275_0_66"/>
          <p:cNvSpPr txBox="1">
            <a:spLocks noGrp="1"/>
          </p:cNvSpPr>
          <p:nvPr>
            <p:ph type="title"/>
          </p:nvPr>
        </p:nvSpPr>
        <p:spPr>
          <a:xfrm>
            <a:off x="505176" y="172727"/>
            <a:ext cx="11107500" cy="7119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Play"/>
              <a:buNone/>
            </a:pPr>
            <a:r>
              <a:rPr lang="en-US" sz="3200" dirty="0">
                <a:latin typeface="Aptos Display" panose="020B0004020202020204" pitchFamily="34" charset="0"/>
              </a:rPr>
              <a:t>The Intensity and Spatial Scales of Sources and Sinks Span Several Orders of Magnitude  </a:t>
            </a:r>
            <a:endParaRPr dirty="0">
              <a:latin typeface="Aptos Display" panose="020B0004020202020204" pitchFamily="34" charset="0"/>
            </a:endParaRPr>
          </a:p>
        </p:txBody>
      </p:sp>
      <p:sp>
        <p:nvSpPr>
          <p:cNvPr id="172" name="Google Shape;172;g3978f066275_0_66"/>
          <p:cNvSpPr/>
          <p:nvPr/>
        </p:nvSpPr>
        <p:spPr>
          <a:xfrm>
            <a:off x="711986" y="1626103"/>
            <a:ext cx="182400" cy="4538700"/>
          </a:xfrm>
          <a:prstGeom prst="upArrow">
            <a:avLst>
              <a:gd name="adj1" fmla="val 50000"/>
              <a:gd name="adj2" fmla="val 50000"/>
            </a:avLst>
          </a:prstGeom>
          <a:solidFill>
            <a:schemeClr val="dk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3" name="Google Shape;173;g3978f066275_0_66"/>
          <p:cNvSpPr/>
          <p:nvPr/>
        </p:nvSpPr>
        <p:spPr>
          <a:xfrm rot="5400000">
            <a:off x="3561554" y="3254243"/>
            <a:ext cx="215400" cy="5830500"/>
          </a:xfrm>
          <a:prstGeom prst="upArrow">
            <a:avLst>
              <a:gd name="adj1" fmla="val 50000"/>
              <a:gd name="adj2" fmla="val 50000"/>
            </a:avLst>
          </a:prstGeom>
          <a:solidFill>
            <a:schemeClr val="dk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cxnSp>
        <p:nvCxnSpPr>
          <p:cNvPr id="174" name="Google Shape;174;g3978f066275_0_66"/>
          <p:cNvCxnSpPr/>
          <p:nvPr/>
        </p:nvCxnSpPr>
        <p:spPr>
          <a:xfrm>
            <a:off x="1417566" y="5962652"/>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175" name="Google Shape;175;g3978f066275_0_66"/>
          <p:cNvCxnSpPr/>
          <p:nvPr/>
        </p:nvCxnSpPr>
        <p:spPr>
          <a:xfrm>
            <a:off x="2139811" y="5956027"/>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176" name="Google Shape;176;g3978f066275_0_66"/>
          <p:cNvCxnSpPr/>
          <p:nvPr/>
        </p:nvCxnSpPr>
        <p:spPr>
          <a:xfrm>
            <a:off x="2981324" y="5962655"/>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177" name="Google Shape;177;g3978f066275_0_66"/>
          <p:cNvCxnSpPr/>
          <p:nvPr/>
        </p:nvCxnSpPr>
        <p:spPr>
          <a:xfrm>
            <a:off x="3915602" y="5956031"/>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178" name="Google Shape;178;g3978f066275_0_66"/>
          <p:cNvCxnSpPr/>
          <p:nvPr/>
        </p:nvCxnSpPr>
        <p:spPr>
          <a:xfrm>
            <a:off x="5658263" y="5975908"/>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179" name="Google Shape;179;g3978f066275_0_66"/>
          <p:cNvCxnSpPr/>
          <p:nvPr/>
        </p:nvCxnSpPr>
        <p:spPr>
          <a:xfrm>
            <a:off x="4776996" y="5969287"/>
            <a:ext cx="0" cy="241800"/>
          </a:xfrm>
          <a:prstGeom prst="straightConnector1">
            <a:avLst/>
          </a:prstGeom>
          <a:noFill/>
          <a:ln w="57150" cap="flat" cmpd="sng">
            <a:solidFill>
              <a:schemeClr val="dk1"/>
            </a:solidFill>
            <a:prstDash val="solid"/>
            <a:miter lim="800000"/>
            <a:headEnd type="none" w="sm" len="sm"/>
            <a:tailEnd type="none" w="sm" len="sm"/>
          </a:ln>
        </p:spPr>
      </p:cxnSp>
      <p:sp>
        <p:nvSpPr>
          <p:cNvPr id="180" name="Google Shape;180;g3978f066275_0_66"/>
          <p:cNvSpPr txBox="1"/>
          <p:nvPr/>
        </p:nvSpPr>
        <p:spPr>
          <a:xfrm>
            <a:off x="1819400" y="1979874"/>
            <a:ext cx="37206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Power plants and heavy industry (~30%)</a:t>
            </a:r>
            <a:endParaRPr/>
          </a:p>
        </p:txBody>
      </p:sp>
      <p:pic>
        <p:nvPicPr>
          <p:cNvPr id="181" name="Google Shape;181;g3978f066275_0_66" descr="Factory, power plant industrial icons"/>
          <p:cNvPicPr preferRelativeResize="0">
            <a:picLocks noGrp="1"/>
          </p:cNvPicPr>
          <p:nvPr>
            <p:ph type="body" idx="1"/>
          </p:nvPr>
        </p:nvPicPr>
        <p:blipFill rotWithShape="1">
          <a:blip r:embed="rId3">
            <a:alphaModFix/>
          </a:blip>
          <a:srcRect t="65208" r="69057"/>
          <a:stretch/>
        </p:blipFill>
        <p:spPr>
          <a:xfrm>
            <a:off x="1053756" y="1987880"/>
            <a:ext cx="697800" cy="729900"/>
          </a:xfrm>
          <a:prstGeom prst="rect">
            <a:avLst/>
          </a:prstGeom>
          <a:noFill/>
          <a:ln>
            <a:noFill/>
          </a:ln>
        </p:spPr>
      </p:pic>
      <p:sp>
        <p:nvSpPr>
          <p:cNvPr id="182" name="Google Shape;182;g3978f066275_0_66"/>
          <p:cNvSpPr txBox="1"/>
          <p:nvPr/>
        </p:nvSpPr>
        <p:spPr>
          <a:xfrm>
            <a:off x="1176045" y="6197753"/>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183" name="Google Shape;183;g3978f066275_0_66"/>
          <p:cNvSpPr txBox="1"/>
          <p:nvPr/>
        </p:nvSpPr>
        <p:spPr>
          <a:xfrm>
            <a:off x="5853548" y="6269240"/>
            <a:ext cx="16809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Unit: km</a:t>
            </a:r>
            <a:r>
              <a:rPr lang="en-US" sz="1800" baseline="30000">
                <a:solidFill>
                  <a:schemeClr val="dk1"/>
                </a:solidFill>
                <a:latin typeface="Arial"/>
                <a:ea typeface="Arial"/>
                <a:cs typeface="Arial"/>
                <a:sym typeface="Arial"/>
              </a:rPr>
              <a:t>2</a:t>
            </a:r>
            <a:endParaRPr/>
          </a:p>
        </p:txBody>
      </p:sp>
      <p:sp>
        <p:nvSpPr>
          <p:cNvPr id="184" name="Google Shape;184;g3978f066275_0_66"/>
          <p:cNvSpPr txBox="1"/>
          <p:nvPr/>
        </p:nvSpPr>
        <p:spPr>
          <a:xfrm>
            <a:off x="1798065" y="6197753"/>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a:t>
            </a:r>
            <a:endParaRPr/>
          </a:p>
        </p:txBody>
      </p:sp>
      <p:sp>
        <p:nvSpPr>
          <p:cNvPr id="185" name="Google Shape;185;g3978f066275_0_66"/>
          <p:cNvSpPr txBox="1"/>
          <p:nvPr/>
        </p:nvSpPr>
        <p:spPr>
          <a:xfrm>
            <a:off x="2761359" y="6175292"/>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186" name="Google Shape;186;g3978f066275_0_66"/>
          <p:cNvSpPr txBox="1"/>
          <p:nvPr/>
        </p:nvSpPr>
        <p:spPr>
          <a:xfrm>
            <a:off x="3656789" y="6188552"/>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187" name="Google Shape;187;g3978f066275_0_66"/>
          <p:cNvSpPr txBox="1"/>
          <p:nvPr/>
        </p:nvSpPr>
        <p:spPr>
          <a:xfrm>
            <a:off x="4538467" y="6181924"/>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188" name="Google Shape;188;g3978f066275_0_66"/>
          <p:cNvSpPr txBox="1"/>
          <p:nvPr/>
        </p:nvSpPr>
        <p:spPr>
          <a:xfrm>
            <a:off x="5409049" y="6204378"/>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4</a:t>
            </a:r>
            <a:endParaRPr sz="1800">
              <a:solidFill>
                <a:schemeClr val="dk1"/>
              </a:solidFill>
              <a:latin typeface="Arial"/>
              <a:ea typeface="Arial"/>
              <a:cs typeface="Arial"/>
              <a:sym typeface="Arial"/>
            </a:endParaRPr>
          </a:p>
        </p:txBody>
      </p:sp>
      <p:grpSp>
        <p:nvGrpSpPr>
          <p:cNvPr id="189" name="Google Shape;189;g3978f066275_0_66"/>
          <p:cNvGrpSpPr/>
          <p:nvPr/>
        </p:nvGrpSpPr>
        <p:grpSpPr>
          <a:xfrm>
            <a:off x="3752578" y="4232027"/>
            <a:ext cx="2724694" cy="1623339"/>
            <a:chOff x="3752578" y="4232027"/>
            <a:chExt cx="2724694" cy="1623339"/>
          </a:xfrm>
        </p:grpSpPr>
        <p:pic>
          <p:nvPicPr>
            <p:cNvPr id="190" name="Google Shape;190;g3978f066275_0_66" descr="Terrestrial biosphere contributing to warming climate – The NAU Review"/>
            <p:cNvPicPr preferRelativeResize="0"/>
            <p:nvPr/>
          </p:nvPicPr>
          <p:blipFill rotWithShape="1">
            <a:blip r:embed="rId4">
              <a:alphaModFix/>
            </a:blip>
            <a:srcRect/>
            <a:stretch/>
          </p:blipFill>
          <p:spPr>
            <a:xfrm>
              <a:off x="3752578" y="4232027"/>
              <a:ext cx="2302990" cy="736639"/>
            </a:xfrm>
            <a:prstGeom prst="rect">
              <a:avLst/>
            </a:prstGeom>
            <a:noFill/>
            <a:ln>
              <a:noFill/>
            </a:ln>
          </p:spPr>
        </p:pic>
        <p:pic>
          <p:nvPicPr>
            <p:cNvPr id="191" name="Google Shape;191;g3978f066275_0_66" descr="Oceans | Earth | Nature | Eden Channel"/>
            <p:cNvPicPr preferRelativeResize="0"/>
            <p:nvPr/>
          </p:nvPicPr>
          <p:blipFill rotWithShape="1">
            <a:blip r:embed="rId5">
              <a:alphaModFix/>
            </a:blip>
            <a:srcRect l="201" t="37638" r="45371" b="25559"/>
            <a:stretch/>
          </p:blipFill>
          <p:spPr>
            <a:xfrm>
              <a:off x="3987947" y="5038362"/>
              <a:ext cx="2489325" cy="817004"/>
            </a:xfrm>
            <a:prstGeom prst="rect">
              <a:avLst/>
            </a:prstGeom>
            <a:noFill/>
            <a:ln>
              <a:noFill/>
            </a:ln>
          </p:spPr>
        </p:pic>
      </p:grpSp>
      <p:sp>
        <p:nvSpPr>
          <p:cNvPr id="192" name="Google Shape;192;g3978f066275_0_66"/>
          <p:cNvSpPr txBox="1"/>
          <p:nvPr/>
        </p:nvSpPr>
        <p:spPr>
          <a:xfrm>
            <a:off x="266407" y="5151621"/>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cxnSp>
        <p:nvCxnSpPr>
          <p:cNvPr id="193" name="Google Shape;193;g3978f066275_0_66"/>
          <p:cNvCxnSpPr/>
          <p:nvPr/>
        </p:nvCxnSpPr>
        <p:spPr>
          <a:xfrm rot="10800000">
            <a:off x="776830" y="5275355"/>
            <a:ext cx="178800" cy="0"/>
          </a:xfrm>
          <a:prstGeom prst="straightConnector1">
            <a:avLst/>
          </a:prstGeom>
          <a:noFill/>
          <a:ln w="57150" cap="flat" cmpd="sng">
            <a:solidFill>
              <a:schemeClr val="dk1"/>
            </a:solidFill>
            <a:prstDash val="solid"/>
            <a:miter lim="800000"/>
            <a:headEnd type="none" w="sm" len="sm"/>
            <a:tailEnd type="none" w="sm" len="sm"/>
          </a:ln>
        </p:spPr>
      </p:cxnSp>
      <p:cxnSp>
        <p:nvCxnSpPr>
          <p:cNvPr id="194" name="Google Shape;194;g3978f066275_0_66"/>
          <p:cNvCxnSpPr/>
          <p:nvPr/>
        </p:nvCxnSpPr>
        <p:spPr>
          <a:xfrm rot="10800000">
            <a:off x="789214" y="4564563"/>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195" name="Google Shape;195;g3978f066275_0_66"/>
          <p:cNvCxnSpPr/>
          <p:nvPr/>
        </p:nvCxnSpPr>
        <p:spPr>
          <a:xfrm rot="10800000">
            <a:off x="789206" y="3838955"/>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196" name="Google Shape;196;g3978f066275_0_66"/>
          <p:cNvCxnSpPr/>
          <p:nvPr/>
        </p:nvCxnSpPr>
        <p:spPr>
          <a:xfrm rot="10800000">
            <a:off x="828473" y="3042584"/>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197" name="Google Shape;197;g3978f066275_0_66"/>
          <p:cNvCxnSpPr/>
          <p:nvPr/>
        </p:nvCxnSpPr>
        <p:spPr>
          <a:xfrm rot="10800000">
            <a:off x="789214" y="2335973"/>
            <a:ext cx="186300" cy="0"/>
          </a:xfrm>
          <a:prstGeom prst="straightConnector1">
            <a:avLst/>
          </a:prstGeom>
          <a:noFill/>
          <a:ln w="57150" cap="flat" cmpd="sng">
            <a:solidFill>
              <a:schemeClr val="dk1"/>
            </a:solidFill>
            <a:prstDash val="solid"/>
            <a:miter lim="800000"/>
            <a:headEnd type="none" w="sm" len="sm"/>
            <a:tailEnd type="none" w="sm" len="sm"/>
          </a:ln>
        </p:spPr>
      </p:cxnSp>
      <p:sp>
        <p:nvSpPr>
          <p:cNvPr id="198" name="Google Shape;198;g3978f066275_0_66"/>
          <p:cNvSpPr txBox="1"/>
          <p:nvPr/>
        </p:nvSpPr>
        <p:spPr>
          <a:xfrm>
            <a:off x="-52480" y="1225180"/>
            <a:ext cx="2071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Unit: gC/m</a:t>
            </a:r>
            <a:r>
              <a:rPr lang="en-US" sz="1800" b="1" baseline="30000">
                <a:solidFill>
                  <a:schemeClr val="dk1"/>
                </a:solidFill>
                <a:latin typeface="Arial"/>
                <a:ea typeface="Arial"/>
                <a:cs typeface="Arial"/>
                <a:sym typeface="Arial"/>
              </a:rPr>
              <a:t>2</a:t>
            </a:r>
            <a:r>
              <a:rPr lang="en-US" sz="1800" b="1">
                <a:solidFill>
                  <a:schemeClr val="dk1"/>
                </a:solidFill>
                <a:latin typeface="Arial"/>
                <a:ea typeface="Arial"/>
                <a:cs typeface="Arial"/>
                <a:sym typeface="Arial"/>
              </a:rPr>
              <a:t>/day</a:t>
            </a:r>
            <a:endParaRPr sz="1800" b="1" baseline="30000">
              <a:solidFill>
                <a:schemeClr val="dk1"/>
              </a:solidFill>
              <a:latin typeface="Arial"/>
              <a:ea typeface="Arial"/>
              <a:cs typeface="Arial"/>
              <a:sym typeface="Arial"/>
            </a:endParaRPr>
          </a:p>
        </p:txBody>
      </p:sp>
      <p:sp>
        <p:nvSpPr>
          <p:cNvPr id="199" name="Google Shape;199;g3978f066275_0_66"/>
          <p:cNvSpPr txBox="1"/>
          <p:nvPr/>
        </p:nvSpPr>
        <p:spPr>
          <a:xfrm>
            <a:off x="246531" y="4459290"/>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0</a:t>
            </a:r>
            <a:endParaRPr sz="1800">
              <a:solidFill>
                <a:schemeClr val="dk1"/>
              </a:solidFill>
              <a:latin typeface="Arial"/>
              <a:ea typeface="Arial"/>
              <a:cs typeface="Arial"/>
              <a:sym typeface="Arial"/>
            </a:endParaRPr>
          </a:p>
        </p:txBody>
      </p:sp>
      <p:sp>
        <p:nvSpPr>
          <p:cNvPr id="200" name="Google Shape;200;g3978f066275_0_66"/>
          <p:cNvSpPr txBox="1"/>
          <p:nvPr/>
        </p:nvSpPr>
        <p:spPr>
          <a:xfrm>
            <a:off x="147733" y="3687567"/>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10</a:t>
            </a:r>
            <a:endParaRPr/>
          </a:p>
        </p:txBody>
      </p:sp>
      <p:sp>
        <p:nvSpPr>
          <p:cNvPr id="201" name="Google Shape;201;g3978f066275_0_66"/>
          <p:cNvSpPr txBox="1"/>
          <p:nvPr/>
        </p:nvSpPr>
        <p:spPr>
          <a:xfrm>
            <a:off x="305674" y="2919457"/>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202" name="Google Shape;202;g3978f066275_0_66"/>
          <p:cNvSpPr txBox="1"/>
          <p:nvPr/>
        </p:nvSpPr>
        <p:spPr>
          <a:xfrm>
            <a:off x="321432" y="2171182"/>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203" name="Google Shape;203;g3978f066275_0_66"/>
          <p:cNvSpPr txBox="1"/>
          <p:nvPr/>
        </p:nvSpPr>
        <p:spPr>
          <a:xfrm>
            <a:off x="2137311" y="6445826"/>
            <a:ext cx="3702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Spatial Scales </a:t>
            </a:r>
            <a:endParaRPr/>
          </a:p>
        </p:txBody>
      </p:sp>
      <p:sp>
        <p:nvSpPr>
          <p:cNvPr id="204" name="Google Shape;204;g3978f066275_0_66"/>
          <p:cNvSpPr txBox="1"/>
          <p:nvPr/>
        </p:nvSpPr>
        <p:spPr>
          <a:xfrm rot="-5400000">
            <a:off x="-1764340" y="3569877"/>
            <a:ext cx="3702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Intensity</a:t>
            </a:r>
            <a:endParaRPr/>
          </a:p>
        </p:txBody>
      </p:sp>
      <p:grpSp>
        <p:nvGrpSpPr>
          <p:cNvPr id="205" name="Google Shape;205;g3978f066275_0_66"/>
          <p:cNvGrpSpPr/>
          <p:nvPr/>
        </p:nvGrpSpPr>
        <p:grpSpPr>
          <a:xfrm>
            <a:off x="890911" y="2710198"/>
            <a:ext cx="3982323" cy="1523553"/>
            <a:chOff x="866178" y="2672809"/>
            <a:chExt cx="3982323" cy="1523553"/>
          </a:xfrm>
        </p:grpSpPr>
        <p:sp>
          <p:nvSpPr>
            <p:cNvPr id="206" name="Google Shape;206;g3978f066275_0_66"/>
            <p:cNvSpPr txBox="1"/>
            <p:nvPr/>
          </p:nvSpPr>
          <p:spPr>
            <a:xfrm>
              <a:off x="866178" y="3045507"/>
              <a:ext cx="12801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Cities (70%)  </a:t>
              </a:r>
              <a:endParaRPr/>
            </a:p>
          </p:txBody>
        </p:sp>
        <p:pic>
          <p:nvPicPr>
            <p:cNvPr id="207" name="Google Shape;207;g3978f066275_0_66" descr="Vector Cities Silhouette. Black City Icon on white Background Vector Cities Silhouette. Vector black City Icon with windows on white Background Abstract stock vector"/>
            <p:cNvPicPr preferRelativeResize="0"/>
            <p:nvPr/>
          </p:nvPicPr>
          <p:blipFill rotWithShape="1">
            <a:blip r:embed="rId6">
              <a:alphaModFix/>
            </a:blip>
            <a:srcRect l="4626" t="26055" b="27067"/>
            <a:stretch/>
          </p:blipFill>
          <p:spPr>
            <a:xfrm>
              <a:off x="1582460" y="2672809"/>
              <a:ext cx="2549929" cy="1270096"/>
            </a:xfrm>
            <a:prstGeom prst="rect">
              <a:avLst/>
            </a:prstGeom>
            <a:noFill/>
            <a:ln>
              <a:noFill/>
            </a:ln>
          </p:spPr>
        </p:pic>
        <p:grpSp>
          <p:nvGrpSpPr>
            <p:cNvPr id="208" name="Google Shape;208;g3978f066275_0_66"/>
            <p:cNvGrpSpPr/>
            <p:nvPr/>
          </p:nvGrpSpPr>
          <p:grpSpPr>
            <a:xfrm>
              <a:off x="3146679" y="2725458"/>
              <a:ext cx="1701822" cy="1470904"/>
              <a:chOff x="3146679" y="2725458"/>
              <a:chExt cx="1701822" cy="1470904"/>
            </a:xfrm>
          </p:grpSpPr>
          <p:pic>
            <p:nvPicPr>
              <p:cNvPr id="209" name="Google Shape;209;g3978f066275_0_66" descr="A group of pine trees stands against an orange sky full of smoke and flames from a wildfire."/>
              <p:cNvPicPr preferRelativeResize="0"/>
              <p:nvPr/>
            </p:nvPicPr>
            <p:blipFill rotWithShape="1">
              <a:blip r:embed="rId7">
                <a:alphaModFix/>
              </a:blip>
              <a:srcRect/>
              <a:stretch/>
            </p:blipFill>
            <p:spPr>
              <a:xfrm>
                <a:off x="3146679" y="2725458"/>
                <a:ext cx="1662328" cy="593107"/>
              </a:xfrm>
              <a:prstGeom prst="rect">
                <a:avLst/>
              </a:prstGeom>
              <a:noFill/>
              <a:ln>
                <a:noFill/>
              </a:ln>
            </p:spPr>
          </p:pic>
          <p:pic>
            <p:nvPicPr>
              <p:cNvPr id="210" name="Google Shape;210;g3978f066275_0_66" descr="Not long ago we had extreme climate conditions in the tropical Pacific for  over 200 years – University of Copenhagen"/>
              <p:cNvPicPr preferRelativeResize="0"/>
              <p:nvPr/>
            </p:nvPicPr>
            <p:blipFill rotWithShape="1">
              <a:blip r:embed="rId8">
                <a:alphaModFix/>
              </a:blip>
              <a:srcRect/>
              <a:stretch/>
            </p:blipFill>
            <p:spPr>
              <a:xfrm>
                <a:off x="3146680" y="3292483"/>
                <a:ext cx="1662328" cy="522279"/>
              </a:xfrm>
              <a:prstGeom prst="rect">
                <a:avLst/>
              </a:prstGeom>
              <a:noFill/>
              <a:ln>
                <a:noFill/>
              </a:ln>
            </p:spPr>
          </p:pic>
          <p:pic>
            <p:nvPicPr>
              <p:cNvPr id="211" name="Google Shape;211;g3978f066275_0_66" descr="Basic Knowledge | SFM Toolbox | Food and Agriculture Organization of the  United Nations"/>
              <p:cNvPicPr preferRelativeResize="0"/>
              <p:nvPr/>
            </p:nvPicPr>
            <p:blipFill rotWithShape="1">
              <a:blip r:embed="rId9">
                <a:alphaModFix/>
              </a:blip>
              <a:srcRect/>
              <a:stretch/>
            </p:blipFill>
            <p:spPr>
              <a:xfrm>
                <a:off x="3250436" y="3684382"/>
                <a:ext cx="1598065" cy="511980"/>
              </a:xfrm>
              <a:prstGeom prst="rect">
                <a:avLst/>
              </a:prstGeom>
              <a:noFill/>
              <a:ln>
                <a:noFill/>
              </a:ln>
            </p:spPr>
          </p:pic>
        </p:grpSp>
      </p:grpSp>
      <p:sp>
        <p:nvSpPr>
          <p:cNvPr id="212" name="Google Shape;212;g3978f066275_0_66"/>
          <p:cNvSpPr/>
          <p:nvPr/>
        </p:nvSpPr>
        <p:spPr>
          <a:xfrm>
            <a:off x="6694471" y="1615607"/>
            <a:ext cx="182400" cy="4538700"/>
          </a:xfrm>
          <a:prstGeom prst="upArrow">
            <a:avLst>
              <a:gd name="adj1" fmla="val 50000"/>
              <a:gd name="adj2" fmla="val 50000"/>
            </a:avLst>
          </a:prstGeom>
          <a:solidFill>
            <a:schemeClr val="dk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13" name="Google Shape;213;g3978f066275_0_66"/>
          <p:cNvSpPr/>
          <p:nvPr/>
        </p:nvSpPr>
        <p:spPr>
          <a:xfrm rot="5400000">
            <a:off x="9349326" y="3449649"/>
            <a:ext cx="225600" cy="5429100"/>
          </a:xfrm>
          <a:prstGeom prst="upArrow">
            <a:avLst>
              <a:gd name="adj1" fmla="val 50000"/>
              <a:gd name="adj2" fmla="val 50000"/>
            </a:avLst>
          </a:prstGeom>
          <a:solidFill>
            <a:schemeClr val="dk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cxnSp>
        <p:nvCxnSpPr>
          <p:cNvPr id="214" name="Google Shape;214;g3978f066275_0_66"/>
          <p:cNvCxnSpPr/>
          <p:nvPr/>
        </p:nvCxnSpPr>
        <p:spPr>
          <a:xfrm>
            <a:off x="7621095" y="5952257"/>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15" name="Google Shape;215;g3978f066275_0_66"/>
          <p:cNvCxnSpPr/>
          <p:nvPr/>
        </p:nvCxnSpPr>
        <p:spPr>
          <a:xfrm>
            <a:off x="8343340" y="5945632"/>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16" name="Google Shape;216;g3978f066275_0_66"/>
          <p:cNvCxnSpPr/>
          <p:nvPr/>
        </p:nvCxnSpPr>
        <p:spPr>
          <a:xfrm>
            <a:off x="9184853" y="5952260"/>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17" name="Google Shape;217;g3978f066275_0_66"/>
          <p:cNvCxnSpPr/>
          <p:nvPr/>
        </p:nvCxnSpPr>
        <p:spPr>
          <a:xfrm>
            <a:off x="10119131" y="5945636"/>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18" name="Google Shape;218;g3978f066275_0_66"/>
          <p:cNvCxnSpPr/>
          <p:nvPr/>
        </p:nvCxnSpPr>
        <p:spPr>
          <a:xfrm>
            <a:off x="11861792" y="5965513"/>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19" name="Google Shape;219;g3978f066275_0_66"/>
          <p:cNvCxnSpPr/>
          <p:nvPr/>
        </p:nvCxnSpPr>
        <p:spPr>
          <a:xfrm>
            <a:off x="10980525" y="5958892"/>
            <a:ext cx="0" cy="241800"/>
          </a:xfrm>
          <a:prstGeom prst="straightConnector1">
            <a:avLst/>
          </a:prstGeom>
          <a:noFill/>
          <a:ln w="57150" cap="flat" cmpd="sng">
            <a:solidFill>
              <a:schemeClr val="dk1"/>
            </a:solidFill>
            <a:prstDash val="solid"/>
            <a:miter lim="800000"/>
            <a:headEnd type="none" w="sm" len="sm"/>
            <a:tailEnd type="none" w="sm" len="sm"/>
          </a:ln>
        </p:spPr>
      </p:cxnSp>
      <p:sp>
        <p:nvSpPr>
          <p:cNvPr id="220" name="Google Shape;220;g3978f066275_0_66"/>
          <p:cNvSpPr txBox="1"/>
          <p:nvPr/>
        </p:nvSpPr>
        <p:spPr>
          <a:xfrm>
            <a:off x="8641252" y="2076888"/>
            <a:ext cx="22554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Oil and gas (~20%)</a:t>
            </a:r>
            <a:endParaRPr/>
          </a:p>
        </p:txBody>
      </p:sp>
      <p:sp>
        <p:nvSpPr>
          <p:cNvPr id="221" name="Google Shape;221;g3978f066275_0_66"/>
          <p:cNvSpPr txBox="1"/>
          <p:nvPr/>
        </p:nvSpPr>
        <p:spPr>
          <a:xfrm>
            <a:off x="7379574" y="6187358"/>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222" name="Google Shape;222;g3978f066275_0_66"/>
          <p:cNvSpPr txBox="1"/>
          <p:nvPr/>
        </p:nvSpPr>
        <p:spPr>
          <a:xfrm>
            <a:off x="10977552" y="6306377"/>
            <a:ext cx="16809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Unit: km</a:t>
            </a:r>
            <a:r>
              <a:rPr lang="en-US" sz="1800" baseline="30000">
                <a:solidFill>
                  <a:schemeClr val="dk1"/>
                </a:solidFill>
                <a:latin typeface="Arial"/>
                <a:ea typeface="Arial"/>
                <a:cs typeface="Arial"/>
                <a:sym typeface="Arial"/>
              </a:rPr>
              <a:t>2</a:t>
            </a:r>
            <a:endParaRPr/>
          </a:p>
        </p:txBody>
      </p:sp>
      <p:sp>
        <p:nvSpPr>
          <p:cNvPr id="223" name="Google Shape;223;g3978f066275_0_66"/>
          <p:cNvSpPr txBox="1"/>
          <p:nvPr/>
        </p:nvSpPr>
        <p:spPr>
          <a:xfrm>
            <a:off x="8001594" y="6187358"/>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a:t>
            </a:r>
            <a:endParaRPr/>
          </a:p>
        </p:txBody>
      </p:sp>
      <p:sp>
        <p:nvSpPr>
          <p:cNvPr id="224" name="Google Shape;224;g3978f066275_0_66"/>
          <p:cNvSpPr txBox="1"/>
          <p:nvPr/>
        </p:nvSpPr>
        <p:spPr>
          <a:xfrm>
            <a:off x="8964888" y="6164897"/>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225" name="Google Shape;225;g3978f066275_0_66"/>
          <p:cNvSpPr txBox="1"/>
          <p:nvPr/>
        </p:nvSpPr>
        <p:spPr>
          <a:xfrm>
            <a:off x="9860318" y="6178157"/>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226" name="Google Shape;226;g3978f066275_0_66"/>
          <p:cNvSpPr txBox="1"/>
          <p:nvPr/>
        </p:nvSpPr>
        <p:spPr>
          <a:xfrm>
            <a:off x="10741996" y="6171529"/>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227" name="Google Shape;227;g3978f066275_0_66"/>
          <p:cNvSpPr txBox="1"/>
          <p:nvPr/>
        </p:nvSpPr>
        <p:spPr>
          <a:xfrm>
            <a:off x="11612578" y="6193983"/>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4</a:t>
            </a:r>
            <a:endParaRPr sz="1800">
              <a:solidFill>
                <a:schemeClr val="dk1"/>
              </a:solidFill>
              <a:latin typeface="Arial"/>
              <a:ea typeface="Arial"/>
              <a:cs typeface="Arial"/>
              <a:sym typeface="Arial"/>
            </a:endParaRPr>
          </a:p>
        </p:txBody>
      </p:sp>
      <p:sp>
        <p:nvSpPr>
          <p:cNvPr id="228" name="Google Shape;228;g3978f066275_0_66"/>
          <p:cNvSpPr txBox="1"/>
          <p:nvPr/>
        </p:nvSpPr>
        <p:spPr>
          <a:xfrm>
            <a:off x="6248892" y="5141125"/>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cxnSp>
        <p:nvCxnSpPr>
          <p:cNvPr id="229" name="Google Shape;229;g3978f066275_0_66"/>
          <p:cNvCxnSpPr/>
          <p:nvPr/>
        </p:nvCxnSpPr>
        <p:spPr>
          <a:xfrm rot="10800000">
            <a:off x="6759315" y="5264859"/>
            <a:ext cx="178800" cy="0"/>
          </a:xfrm>
          <a:prstGeom prst="straightConnector1">
            <a:avLst/>
          </a:prstGeom>
          <a:noFill/>
          <a:ln w="57150" cap="flat" cmpd="sng">
            <a:solidFill>
              <a:schemeClr val="dk1"/>
            </a:solidFill>
            <a:prstDash val="solid"/>
            <a:miter lim="800000"/>
            <a:headEnd type="none" w="sm" len="sm"/>
            <a:tailEnd type="none" w="sm" len="sm"/>
          </a:ln>
        </p:spPr>
      </p:cxnSp>
      <p:cxnSp>
        <p:nvCxnSpPr>
          <p:cNvPr id="230" name="Google Shape;230;g3978f066275_0_66"/>
          <p:cNvCxnSpPr/>
          <p:nvPr/>
        </p:nvCxnSpPr>
        <p:spPr>
          <a:xfrm rot="10800000">
            <a:off x="6771699" y="4554067"/>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231" name="Google Shape;231;g3978f066275_0_66"/>
          <p:cNvCxnSpPr/>
          <p:nvPr/>
        </p:nvCxnSpPr>
        <p:spPr>
          <a:xfrm rot="10800000">
            <a:off x="6771691" y="3828459"/>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232" name="Google Shape;232;g3978f066275_0_66"/>
          <p:cNvCxnSpPr/>
          <p:nvPr/>
        </p:nvCxnSpPr>
        <p:spPr>
          <a:xfrm rot="10800000">
            <a:off x="6810958" y="3032088"/>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233" name="Google Shape;233;g3978f066275_0_66"/>
          <p:cNvCxnSpPr/>
          <p:nvPr/>
        </p:nvCxnSpPr>
        <p:spPr>
          <a:xfrm rot="10800000">
            <a:off x="6771699" y="2325477"/>
            <a:ext cx="186300" cy="0"/>
          </a:xfrm>
          <a:prstGeom prst="straightConnector1">
            <a:avLst/>
          </a:prstGeom>
          <a:noFill/>
          <a:ln w="57150" cap="flat" cmpd="sng">
            <a:solidFill>
              <a:schemeClr val="dk1"/>
            </a:solidFill>
            <a:prstDash val="solid"/>
            <a:miter lim="800000"/>
            <a:headEnd type="none" w="sm" len="sm"/>
            <a:tailEnd type="none" w="sm" len="sm"/>
          </a:ln>
        </p:spPr>
      </p:cxnSp>
      <p:sp>
        <p:nvSpPr>
          <p:cNvPr id="234" name="Google Shape;234;g3978f066275_0_66"/>
          <p:cNvSpPr txBox="1"/>
          <p:nvPr/>
        </p:nvSpPr>
        <p:spPr>
          <a:xfrm>
            <a:off x="5930005" y="1214684"/>
            <a:ext cx="2071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Unit: kg /hr</a:t>
            </a:r>
            <a:endParaRPr sz="1800" b="1" baseline="30000">
              <a:solidFill>
                <a:schemeClr val="dk1"/>
              </a:solidFill>
              <a:latin typeface="Arial"/>
              <a:ea typeface="Arial"/>
              <a:cs typeface="Arial"/>
              <a:sym typeface="Arial"/>
            </a:endParaRPr>
          </a:p>
        </p:txBody>
      </p:sp>
      <p:sp>
        <p:nvSpPr>
          <p:cNvPr id="235" name="Google Shape;235;g3978f066275_0_66"/>
          <p:cNvSpPr txBox="1"/>
          <p:nvPr/>
        </p:nvSpPr>
        <p:spPr>
          <a:xfrm>
            <a:off x="6229016" y="4448794"/>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0</a:t>
            </a:r>
            <a:endParaRPr sz="1800">
              <a:solidFill>
                <a:schemeClr val="dk1"/>
              </a:solidFill>
              <a:latin typeface="Arial"/>
              <a:ea typeface="Arial"/>
              <a:cs typeface="Arial"/>
              <a:sym typeface="Arial"/>
            </a:endParaRPr>
          </a:p>
        </p:txBody>
      </p:sp>
      <p:sp>
        <p:nvSpPr>
          <p:cNvPr id="236" name="Google Shape;236;g3978f066275_0_66"/>
          <p:cNvSpPr txBox="1"/>
          <p:nvPr/>
        </p:nvSpPr>
        <p:spPr>
          <a:xfrm>
            <a:off x="6130218" y="3677071"/>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10</a:t>
            </a:r>
            <a:endParaRPr/>
          </a:p>
        </p:txBody>
      </p:sp>
      <p:sp>
        <p:nvSpPr>
          <p:cNvPr id="237" name="Google Shape;237;g3978f066275_0_66"/>
          <p:cNvSpPr txBox="1"/>
          <p:nvPr/>
        </p:nvSpPr>
        <p:spPr>
          <a:xfrm>
            <a:off x="6288159" y="2908961"/>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238" name="Google Shape;238;g3978f066275_0_66"/>
          <p:cNvSpPr txBox="1"/>
          <p:nvPr/>
        </p:nvSpPr>
        <p:spPr>
          <a:xfrm>
            <a:off x="6303917" y="2160686"/>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239" name="Google Shape;239;g3978f066275_0_66"/>
          <p:cNvSpPr txBox="1"/>
          <p:nvPr/>
        </p:nvSpPr>
        <p:spPr>
          <a:xfrm>
            <a:off x="8169224" y="6435330"/>
            <a:ext cx="3702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Spatial Scales </a:t>
            </a:r>
            <a:endParaRPr/>
          </a:p>
        </p:txBody>
      </p:sp>
      <p:sp>
        <p:nvSpPr>
          <p:cNvPr id="240" name="Google Shape;240;g3978f066275_0_66"/>
          <p:cNvSpPr txBox="1"/>
          <p:nvPr/>
        </p:nvSpPr>
        <p:spPr>
          <a:xfrm rot="-5400000">
            <a:off x="4379026" y="3569877"/>
            <a:ext cx="3702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Intensity</a:t>
            </a:r>
            <a:endParaRPr/>
          </a:p>
        </p:txBody>
      </p:sp>
      <p:pic>
        <p:nvPicPr>
          <p:cNvPr id="241" name="Google Shape;241;g3978f066275_0_66"/>
          <p:cNvPicPr preferRelativeResize="0"/>
          <p:nvPr/>
        </p:nvPicPr>
        <p:blipFill rotWithShape="1">
          <a:blip r:embed="rId10">
            <a:alphaModFix/>
          </a:blip>
          <a:srcRect/>
          <a:stretch/>
        </p:blipFill>
        <p:spPr>
          <a:xfrm>
            <a:off x="7096379" y="1929144"/>
            <a:ext cx="1161647" cy="1119846"/>
          </a:xfrm>
          <a:prstGeom prst="rect">
            <a:avLst/>
          </a:prstGeom>
          <a:solidFill>
            <a:schemeClr val="lt1"/>
          </a:solidFill>
          <a:ln>
            <a:noFill/>
          </a:ln>
        </p:spPr>
      </p:pic>
      <p:pic>
        <p:nvPicPr>
          <p:cNvPr id="242" name="Google Shape;242;g3978f066275_0_66"/>
          <p:cNvPicPr preferRelativeResize="0"/>
          <p:nvPr/>
        </p:nvPicPr>
        <p:blipFill rotWithShape="1">
          <a:blip r:embed="rId11">
            <a:alphaModFix/>
          </a:blip>
          <a:srcRect/>
          <a:stretch/>
        </p:blipFill>
        <p:spPr>
          <a:xfrm>
            <a:off x="9231254" y="4094029"/>
            <a:ext cx="2945427" cy="1241612"/>
          </a:xfrm>
          <a:prstGeom prst="rect">
            <a:avLst/>
          </a:prstGeom>
          <a:noFill/>
          <a:ln>
            <a:noFill/>
          </a:ln>
        </p:spPr>
      </p:pic>
      <p:sp>
        <p:nvSpPr>
          <p:cNvPr id="243" name="Google Shape;243;g3978f066275_0_66"/>
          <p:cNvSpPr txBox="1"/>
          <p:nvPr/>
        </p:nvSpPr>
        <p:spPr>
          <a:xfrm>
            <a:off x="9716233" y="5500424"/>
            <a:ext cx="25611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OH sink </a:t>
            </a:r>
            <a:endParaRPr/>
          </a:p>
        </p:txBody>
      </p:sp>
      <p:sp>
        <p:nvSpPr>
          <p:cNvPr id="244" name="Google Shape;244;g3978f066275_0_66"/>
          <p:cNvSpPr/>
          <p:nvPr/>
        </p:nvSpPr>
        <p:spPr>
          <a:xfrm>
            <a:off x="9913614" y="5117960"/>
            <a:ext cx="2316060" cy="1099710"/>
          </a:xfrm>
          <a:prstGeom prst="irregularSeal1">
            <a:avLst/>
          </a:prstGeom>
          <a:noFill/>
          <a:ln w="381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nvGrpSpPr>
          <p:cNvPr id="245" name="Google Shape;245;g3978f066275_0_66"/>
          <p:cNvGrpSpPr/>
          <p:nvPr/>
        </p:nvGrpSpPr>
        <p:grpSpPr>
          <a:xfrm>
            <a:off x="6756645" y="2755314"/>
            <a:ext cx="3851103" cy="1552443"/>
            <a:chOff x="6756645" y="2755314"/>
            <a:chExt cx="3851103" cy="1552443"/>
          </a:xfrm>
        </p:grpSpPr>
        <p:pic>
          <p:nvPicPr>
            <p:cNvPr id="246" name="Google Shape;246;g3978f066275_0_66"/>
            <p:cNvPicPr preferRelativeResize="0"/>
            <p:nvPr/>
          </p:nvPicPr>
          <p:blipFill rotWithShape="1">
            <a:blip r:embed="rId12">
              <a:alphaModFix/>
            </a:blip>
            <a:srcRect/>
            <a:stretch/>
          </p:blipFill>
          <p:spPr>
            <a:xfrm>
              <a:off x="7823779" y="3482256"/>
              <a:ext cx="1143001" cy="825501"/>
            </a:xfrm>
            <a:prstGeom prst="rect">
              <a:avLst/>
            </a:prstGeom>
            <a:noFill/>
            <a:ln>
              <a:noFill/>
            </a:ln>
          </p:spPr>
        </p:pic>
        <p:sp>
          <p:nvSpPr>
            <p:cNvPr id="247" name="Google Shape;247;g3978f066275_0_66"/>
            <p:cNvSpPr txBox="1"/>
            <p:nvPr/>
          </p:nvSpPr>
          <p:spPr>
            <a:xfrm>
              <a:off x="6756645" y="3078254"/>
              <a:ext cx="1412700" cy="9234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Livestock &amp;landfill (~40%)</a:t>
              </a:r>
              <a:endParaRPr/>
            </a:p>
          </p:txBody>
        </p:sp>
        <p:pic>
          <p:nvPicPr>
            <p:cNvPr id="248" name="Google Shape;248;g3978f066275_0_66"/>
            <p:cNvPicPr preferRelativeResize="0"/>
            <p:nvPr/>
          </p:nvPicPr>
          <p:blipFill rotWithShape="1">
            <a:blip r:embed="rId13">
              <a:alphaModFix/>
            </a:blip>
            <a:srcRect/>
            <a:stretch/>
          </p:blipFill>
          <p:spPr>
            <a:xfrm>
              <a:off x="7967743" y="2755314"/>
              <a:ext cx="714768" cy="742800"/>
            </a:xfrm>
            <a:prstGeom prst="rect">
              <a:avLst/>
            </a:prstGeom>
            <a:noFill/>
            <a:ln>
              <a:noFill/>
            </a:ln>
          </p:spPr>
        </p:pic>
        <p:grpSp>
          <p:nvGrpSpPr>
            <p:cNvPr id="249" name="Google Shape;249;g3978f066275_0_66"/>
            <p:cNvGrpSpPr/>
            <p:nvPr/>
          </p:nvGrpSpPr>
          <p:grpSpPr>
            <a:xfrm>
              <a:off x="8928229" y="2952054"/>
              <a:ext cx="1679519" cy="1209859"/>
              <a:chOff x="8928229" y="2952054"/>
              <a:chExt cx="1679519" cy="1209859"/>
            </a:xfrm>
          </p:grpSpPr>
          <p:pic>
            <p:nvPicPr>
              <p:cNvPr id="250" name="Google Shape;250;g3978f066275_0_66" descr="Not long ago we had extreme climate conditions in the tropical Pacific for  over 200 years – University of Copenhagen"/>
              <p:cNvPicPr preferRelativeResize="0"/>
              <p:nvPr/>
            </p:nvPicPr>
            <p:blipFill rotWithShape="1">
              <a:blip r:embed="rId8">
                <a:alphaModFix/>
              </a:blip>
              <a:srcRect/>
              <a:stretch/>
            </p:blipFill>
            <p:spPr>
              <a:xfrm>
                <a:off x="8945420" y="3334204"/>
                <a:ext cx="1662328" cy="522279"/>
              </a:xfrm>
              <a:prstGeom prst="rect">
                <a:avLst/>
              </a:prstGeom>
              <a:noFill/>
              <a:ln>
                <a:noFill/>
              </a:ln>
            </p:spPr>
          </p:pic>
          <p:grpSp>
            <p:nvGrpSpPr>
              <p:cNvPr id="251" name="Google Shape;251;g3978f066275_0_66"/>
              <p:cNvGrpSpPr/>
              <p:nvPr/>
            </p:nvGrpSpPr>
            <p:grpSpPr>
              <a:xfrm>
                <a:off x="8928229" y="2952054"/>
                <a:ext cx="1616824" cy="1209859"/>
                <a:chOff x="8928229" y="2952054"/>
                <a:chExt cx="1616824" cy="1209859"/>
              </a:xfrm>
            </p:grpSpPr>
            <p:pic>
              <p:nvPicPr>
                <p:cNvPr id="252" name="Google Shape;252;g3978f066275_0_66" descr="A group of pine trees stands against an orange sky full of smoke and flames from a wildfire."/>
                <p:cNvPicPr preferRelativeResize="0"/>
                <p:nvPr/>
              </p:nvPicPr>
              <p:blipFill rotWithShape="1">
                <a:blip r:embed="rId7">
                  <a:alphaModFix/>
                </a:blip>
                <a:srcRect/>
                <a:stretch/>
              </p:blipFill>
              <p:spPr>
                <a:xfrm>
                  <a:off x="8946987" y="2952054"/>
                  <a:ext cx="1598066" cy="480296"/>
                </a:xfrm>
                <a:prstGeom prst="rect">
                  <a:avLst/>
                </a:prstGeom>
                <a:noFill/>
                <a:ln>
                  <a:noFill/>
                </a:ln>
              </p:spPr>
            </p:pic>
            <p:pic>
              <p:nvPicPr>
                <p:cNvPr id="253" name="Google Shape;253;g3978f066275_0_66" descr="Basic Knowledge | SFM Toolbox | Food and Agriculture Organization of the  United Nations"/>
                <p:cNvPicPr preferRelativeResize="0"/>
                <p:nvPr/>
              </p:nvPicPr>
              <p:blipFill rotWithShape="1">
                <a:blip r:embed="rId9">
                  <a:alphaModFix/>
                </a:blip>
                <a:srcRect/>
                <a:stretch/>
              </p:blipFill>
              <p:spPr>
                <a:xfrm>
                  <a:off x="8928229" y="3799121"/>
                  <a:ext cx="1598065" cy="362792"/>
                </a:xfrm>
                <a:prstGeom prst="rect">
                  <a:avLst/>
                </a:prstGeom>
                <a:noFill/>
                <a:ln>
                  <a:noFill/>
                </a:ln>
              </p:spPr>
            </p:pic>
          </p:grpSp>
        </p:grpSp>
      </p:grpSp>
      <p:sp>
        <p:nvSpPr>
          <p:cNvPr id="254" name="Google Shape;254;g3978f066275_0_66"/>
          <p:cNvSpPr txBox="1"/>
          <p:nvPr/>
        </p:nvSpPr>
        <p:spPr>
          <a:xfrm rot="2150970">
            <a:off x="1059788" y="4092472"/>
            <a:ext cx="4312584" cy="646544"/>
          </a:xfrm>
          <a:prstGeom prst="rect">
            <a:avLst/>
          </a:prstGeom>
          <a:solidFill>
            <a:srgbClr val="C7EDFC"/>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Point source = &gt; regional =&gt; global scale</a:t>
            </a:r>
            <a:endParaRPr/>
          </a:p>
        </p:txBody>
      </p:sp>
      <p:sp>
        <p:nvSpPr>
          <p:cNvPr id="255" name="Google Shape;255;g3978f066275_0_66"/>
          <p:cNvSpPr txBox="1"/>
          <p:nvPr/>
        </p:nvSpPr>
        <p:spPr>
          <a:xfrm>
            <a:off x="2745821" y="1305027"/>
            <a:ext cx="2486100" cy="369300"/>
          </a:xfrm>
          <a:prstGeom prst="rect">
            <a:avLst/>
          </a:prstGeom>
          <a:solidFill>
            <a:srgbClr val="B3E5A0"/>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dk1"/>
                </a:solidFill>
                <a:latin typeface="Arial"/>
                <a:ea typeface="Arial"/>
                <a:cs typeface="Arial"/>
                <a:sym typeface="Arial"/>
              </a:rPr>
              <a:t>CO</a:t>
            </a:r>
            <a:r>
              <a:rPr lang="en-US" sz="1800" baseline="-25000" dirty="0">
                <a:solidFill>
                  <a:schemeClr val="dk1"/>
                </a:solidFill>
                <a:latin typeface="Arial"/>
                <a:ea typeface="Arial"/>
                <a:cs typeface="Arial"/>
                <a:sym typeface="Arial"/>
              </a:rPr>
              <a:t>2</a:t>
            </a:r>
            <a:endParaRPr dirty="0"/>
          </a:p>
        </p:txBody>
      </p:sp>
      <p:sp>
        <p:nvSpPr>
          <p:cNvPr id="256" name="Google Shape;256;g3978f066275_0_66"/>
          <p:cNvSpPr txBox="1"/>
          <p:nvPr/>
        </p:nvSpPr>
        <p:spPr>
          <a:xfrm>
            <a:off x="8076333" y="1209702"/>
            <a:ext cx="2486100" cy="369300"/>
          </a:xfrm>
          <a:prstGeom prst="rect">
            <a:avLst/>
          </a:prstGeom>
          <a:solidFill>
            <a:srgbClr val="B3E5A0"/>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dk1"/>
                </a:solidFill>
                <a:latin typeface="Arial"/>
                <a:ea typeface="Arial"/>
                <a:cs typeface="Arial"/>
                <a:sym typeface="Arial"/>
              </a:rPr>
              <a:t>CH</a:t>
            </a:r>
            <a:r>
              <a:rPr lang="en-US" sz="1800" baseline="-25000" dirty="0">
                <a:solidFill>
                  <a:schemeClr val="dk1"/>
                </a:solidFill>
                <a:latin typeface="Arial"/>
                <a:ea typeface="Arial"/>
                <a:cs typeface="Arial"/>
                <a:sym typeface="Arial"/>
              </a:rPr>
              <a:t>4</a:t>
            </a:r>
            <a:endParaRPr baseline="-25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g3978f066275_0_156"/>
          <p:cNvSpPr txBox="1">
            <a:spLocks noGrp="1"/>
          </p:cNvSpPr>
          <p:nvPr>
            <p:ph type="title"/>
          </p:nvPr>
        </p:nvSpPr>
        <p:spPr>
          <a:xfrm>
            <a:off x="503583" y="67015"/>
            <a:ext cx="11107500" cy="9249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Play"/>
              <a:buNone/>
            </a:pPr>
            <a:r>
              <a:rPr lang="en-US" sz="3200" dirty="0">
                <a:latin typeface="Aptos Display" panose="020B0004020202020204" pitchFamily="34" charset="0"/>
              </a:rPr>
              <a:t>Why Atmospheric GHG Observations: distinct multi-scale signatures on atmospheric GHG concentrations  </a:t>
            </a:r>
            <a:endParaRPr sz="3200" dirty="0">
              <a:latin typeface="Aptos Display" panose="020B0004020202020204" pitchFamily="34" charset="0"/>
            </a:endParaRPr>
          </a:p>
        </p:txBody>
      </p:sp>
      <p:sp>
        <p:nvSpPr>
          <p:cNvPr id="263" name="Google Shape;263;g3978f066275_0_156"/>
          <p:cNvSpPr/>
          <p:nvPr/>
        </p:nvSpPr>
        <p:spPr>
          <a:xfrm>
            <a:off x="1268049" y="1459843"/>
            <a:ext cx="182400" cy="4538700"/>
          </a:xfrm>
          <a:prstGeom prst="upArrow">
            <a:avLst>
              <a:gd name="adj1" fmla="val 50000"/>
              <a:gd name="adj2" fmla="val 50000"/>
            </a:avLst>
          </a:prstGeom>
          <a:solidFill>
            <a:schemeClr val="dk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4" name="Google Shape;264;g3978f066275_0_156"/>
          <p:cNvSpPr/>
          <p:nvPr/>
        </p:nvSpPr>
        <p:spPr>
          <a:xfrm rot="5400000">
            <a:off x="4318982" y="2897735"/>
            <a:ext cx="205800" cy="6201600"/>
          </a:xfrm>
          <a:prstGeom prst="upArrow">
            <a:avLst>
              <a:gd name="adj1" fmla="val 50000"/>
              <a:gd name="adj2" fmla="val 50000"/>
            </a:avLst>
          </a:prstGeom>
          <a:solidFill>
            <a:schemeClr val="dk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cxnSp>
        <p:nvCxnSpPr>
          <p:cNvPr id="265" name="Google Shape;265;g3978f066275_0_156"/>
          <p:cNvCxnSpPr/>
          <p:nvPr/>
        </p:nvCxnSpPr>
        <p:spPr>
          <a:xfrm>
            <a:off x="2194673" y="5796493"/>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66" name="Google Shape;266;g3978f066275_0_156"/>
          <p:cNvCxnSpPr/>
          <p:nvPr/>
        </p:nvCxnSpPr>
        <p:spPr>
          <a:xfrm>
            <a:off x="2916918" y="5789868"/>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67" name="Google Shape;267;g3978f066275_0_156"/>
          <p:cNvCxnSpPr/>
          <p:nvPr/>
        </p:nvCxnSpPr>
        <p:spPr>
          <a:xfrm>
            <a:off x="3758431" y="5796496"/>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68" name="Google Shape;268;g3978f066275_0_156"/>
          <p:cNvCxnSpPr/>
          <p:nvPr/>
        </p:nvCxnSpPr>
        <p:spPr>
          <a:xfrm>
            <a:off x="4692709" y="5789872"/>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69" name="Google Shape;269;g3978f066275_0_156"/>
          <p:cNvCxnSpPr/>
          <p:nvPr/>
        </p:nvCxnSpPr>
        <p:spPr>
          <a:xfrm>
            <a:off x="6435370" y="5809749"/>
            <a:ext cx="0" cy="241800"/>
          </a:xfrm>
          <a:prstGeom prst="straightConnector1">
            <a:avLst/>
          </a:prstGeom>
          <a:noFill/>
          <a:ln w="57150" cap="flat" cmpd="sng">
            <a:solidFill>
              <a:schemeClr val="dk1"/>
            </a:solidFill>
            <a:prstDash val="solid"/>
            <a:miter lim="800000"/>
            <a:headEnd type="none" w="sm" len="sm"/>
            <a:tailEnd type="none" w="sm" len="sm"/>
          </a:ln>
        </p:spPr>
      </p:cxnSp>
      <p:cxnSp>
        <p:nvCxnSpPr>
          <p:cNvPr id="270" name="Google Shape;270;g3978f066275_0_156"/>
          <p:cNvCxnSpPr/>
          <p:nvPr/>
        </p:nvCxnSpPr>
        <p:spPr>
          <a:xfrm>
            <a:off x="5554103" y="5803128"/>
            <a:ext cx="0" cy="241800"/>
          </a:xfrm>
          <a:prstGeom prst="straightConnector1">
            <a:avLst/>
          </a:prstGeom>
          <a:noFill/>
          <a:ln w="57150" cap="flat" cmpd="sng">
            <a:solidFill>
              <a:schemeClr val="dk1"/>
            </a:solidFill>
            <a:prstDash val="solid"/>
            <a:miter lim="800000"/>
            <a:headEnd type="none" w="sm" len="sm"/>
            <a:tailEnd type="none" w="sm" len="sm"/>
          </a:ln>
        </p:spPr>
      </p:cxnSp>
      <p:sp>
        <p:nvSpPr>
          <p:cNvPr id="271" name="Google Shape;271;g3978f066275_0_156"/>
          <p:cNvSpPr txBox="1"/>
          <p:nvPr/>
        </p:nvSpPr>
        <p:spPr>
          <a:xfrm>
            <a:off x="2375463" y="1813614"/>
            <a:ext cx="37206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Power plants and heavy industry (~30%)</a:t>
            </a:r>
            <a:endParaRPr/>
          </a:p>
        </p:txBody>
      </p:sp>
      <p:sp>
        <p:nvSpPr>
          <p:cNvPr id="272" name="Google Shape;272;g3978f066275_0_156"/>
          <p:cNvSpPr txBox="1"/>
          <p:nvPr/>
        </p:nvSpPr>
        <p:spPr>
          <a:xfrm>
            <a:off x="1422241" y="2879247"/>
            <a:ext cx="12801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Cities (70%)  </a:t>
            </a:r>
            <a:endParaRPr/>
          </a:p>
        </p:txBody>
      </p:sp>
      <p:pic>
        <p:nvPicPr>
          <p:cNvPr id="273" name="Google Shape;273;g3978f066275_0_156" descr="Factory, power plant industrial icons"/>
          <p:cNvPicPr preferRelativeResize="0">
            <a:picLocks noGrp="1"/>
          </p:cNvPicPr>
          <p:nvPr>
            <p:ph type="body" idx="1"/>
          </p:nvPr>
        </p:nvPicPr>
        <p:blipFill rotWithShape="1">
          <a:blip r:embed="rId3">
            <a:alphaModFix/>
          </a:blip>
          <a:srcRect t="65208" r="69057"/>
          <a:stretch/>
        </p:blipFill>
        <p:spPr>
          <a:xfrm>
            <a:off x="1609819" y="1821620"/>
            <a:ext cx="697800" cy="729900"/>
          </a:xfrm>
          <a:prstGeom prst="rect">
            <a:avLst/>
          </a:prstGeom>
          <a:noFill/>
          <a:ln>
            <a:noFill/>
          </a:ln>
        </p:spPr>
      </p:pic>
      <p:sp>
        <p:nvSpPr>
          <p:cNvPr id="274" name="Google Shape;274;g3978f066275_0_156"/>
          <p:cNvSpPr txBox="1"/>
          <p:nvPr/>
        </p:nvSpPr>
        <p:spPr>
          <a:xfrm>
            <a:off x="1953152" y="6031594"/>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275" name="Google Shape;275;g3978f066275_0_156"/>
          <p:cNvSpPr txBox="1"/>
          <p:nvPr/>
        </p:nvSpPr>
        <p:spPr>
          <a:xfrm>
            <a:off x="7067834" y="6053670"/>
            <a:ext cx="16809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Unit: km</a:t>
            </a:r>
            <a:r>
              <a:rPr lang="en-US" sz="1800" baseline="30000">
                <a:solidFill>
                  <a:schemeClr val="dk1"/>
                </a:solidFill>
                <a:latin typeface="Arial"/>
                <a:ea typeface="Arial"/>
                <a:cs typeface="Arial"/>
                <a:sym typeface="Arial"/>
              </a:rPr>
              <a:t>2</a:t>
            </a:r>
            <a:endParaRPr/>
          </a:p>
        </p:txBody>
      </p:sp>
      <p:sp>
        <p:nvSpPr>
          <p:cNvPr id="276" name="Google Shape;276;g3978f066275_0_156"/>
          <p:cNvSpPr txBox="1"/>
          <p:nvPr/>
        </p:nvSpPr>
        <p:spPr>
          <a:xfrm>
            <a:off x="2575172" y="6031594"/>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a:t>
            </a:r>
            <a:endParaRPr/>
          </a:p>
        </p:txBody>
      </p:sp>
      <p:sp>
        <p:nvSpPr>
          <p:cNvPr id="277" name="Google Shape;277;g3978f066275_0_156"/>
          <p:cNvSpPr txBox="1"/>
          <p:nvPr/>
        </p:nvSpPr>
        <p:spPr>
          <a:xfrm>
            <a:off x="3538466" y="6009133"/>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278" name="Google Shape;278;g3978f066275_0_156"/>
          <p:cNvSpPr txBox="1"/>
          <p:nvPr/>
        </p:nvSpPr>
        <p:spPr>
          <a:xfrm>
            <a:off x="4433896" y="6022393"/>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279" name="Google Shape;279;g3978f066275_0_156"/>
          <p:cNvSpPr txBox="1"/>
          <p:nvPr/>
        </p:nvSpPr>
        <p:spPr>
          <a:xfrm>
            <a:off x="5315574" y="6015765"/>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280" name="Google Shape;280;g3978f066275_0_156"/>
          <p:cNvSpPr txBox="1"/>
          <p:nvPr/>
        </p:nvSpPr>
        <p:spPr>
          <a:xfrm>
            <a:off x="6186156" y="6038219"/>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4</a:t>
            </a:r>
            <a:endParaRPr sz="1800">
              <a:solidFill>
                <a:schemeClr val="dk1"/>
              </a:solidFill>
              <a:latin typeface="Arial"/>
              <a:ea typeface="Arial"/>
              <a:cs typeface="Arial"/>
              <a:sym typeface="Arial"/>
            </a:endParaRPr>
          </a:p>
        </p:txBody>
      </p:sp>
      <p:pic>
        <p:nvPicPr>
          <p:cNvPr id="281" name="Google Shape;281;g3978f066275_0_156" descr="Vector Cities Silhouette. Black City Icon on white Background Vector Cities Silhouette. Vector black City Icon with windows on white Background Abstract stock vector"/>
          <p:cNvPicPr preferRelativeResize="0"/>
          <p:nvPr/>
        </p:nvPicPr>
        <p:blipFill rotWithShape="1">
          <a:blip r:embed="rId4">
            <a:alphaModFix/>
          </a:blip>
          <a:srcRect l="4626" t="26055" b="27067"/>
          <a:stretch/>
        </p:blipFill>
        <p:spPr>
          <a:xfrm>
            <a:off x="2483305" y="2532481"/>
            <a:ext cx="2549929" cy="1270096"/>
          </a:xfrm>
          <a:prstGeom prst="rect">
            <a:avLst/>
          </a:prstGeom>
          <a:noFill/>
          <a:ln>
            <a:noFill/>
          </a:ln>
        </p:spPr>
      </p:pic>
      <p:pic>
        <p:nvPicPr>
          <p:cNvPr id="282" name="Google Shape;282;g3978f066275_0_156" descr="A group of pine trees stands against an orange sky full of smoke and flames from a wildfire."/>
          <p:cNvPicPr preferRelativeResize="0"/>
          <p:nvPr/>
        </p:nvPicPr>
        <p:blipFill rotWithShape="1">
          <a:blip r:embed="rId5">
            <a:alphaModFix/>
          </a:blip>
          <a:srcRect/>
          <a:stretch/>
        </p:blipFill>
        <p:spPr>
          <a:xfrm>
            <a:off x="4433896" y="2561959"/>
            <a:ext cx="1662328" cy="593108"/>
          </a:xfrm>
          <a:prstGeom prst="rect">
            <a:avLst/>
          </a:prstGeom>
          <a:noFill/>
          <a:ln>
            <a:noFill/>
          </a:ln>
        </p:spPr>
      </p:pic>
      <p:pic>
        <p:nvPicPr>
          <p:cNvPr id="283" name="Google Shape;283;g3978f066275_0_156" descr="Not long ago we had extreme climate conditions in the tropical Pacific for  over 200 years – University of Copenhagen"/>
          <p:cNvPicPr preferRelativeResize="0"/>
          <p:nvPr/>
        </p:nvPicPr>
        <p:blipFill rotWithShape="1">
          <a:blip r:embed="rId6">
            <a:alphaModFix/>
          </a:blip>
          <a:srcRect/>
          <a:stretch/>
        </p:blipFill>
        <p:spPr>
          <a:xfrm>
            <a:off x="4433897" y="3128984"/>
            <a:ext cx="1662328" cy="522279"/>
          </a:xfrm>
          <a:prstGeom prst="rect">
            <a:avLst/>
          </a:prstGeom>
          <a:noFill/>
          <a:ln>
            <a:noFill/>
          </a:ln>
        </p:spPr>
      </p:pic>
      <p:pic>
        <p:nvPicPr>
          <p:cNvPr id="284" name="Google Shape;284;g3978f066275_0_156" descr="Terrestrial biosphere contributing to warming climate – The NAU Review"/>
          <p:cNvPicPr preferRelativeResize="0"/>
          <p:nvPr/>
        </p:nvPicPr>
        <p:blipFill rotWithShape="1">
          <a:blip r:embed="rId7">
            <a:alphaModFix/>
          </a:blip>
          <a:srcRect/>
          <a:stretch/>
        </p:blipFill>
        <p:spPr>
          <a:xfrm>
            <a:off x="4692709" y="4080699"/>
            <a:ext cx="2302990" cy="736639"/>
          </a:xfrm>
          <a:prstGeom prst="rect">
            <a:avLst/>
          </a:prstGeom>
          <a:noFill/>
          <a:ln>
            <a:noFill/>
          </a:ln>
        </p:spPr>
      </p:pic>
      <p:pic>
        <p:nvPicPr>
          <p:cNvPr id="285" name="Google Shape;285;g3978f066275_0_156" descr="Oceans | Earth | Nature | Eden Channel"/>
          <p:cNvPicPr preferRelativeResize="0"/>
          <p:nvPr/>
        </p:nvPicPr>
        <p:blipFill rotWithShape="1">
          <a:blip r:embed="rId8">
            <a:alphaModFix/>
          </a:blip>
          <a:srcRect l="201" t="37638" r="45371" b="25559"/>
          <a:stretch/>
        </p:blipFill>
        <p:spPr>
          <a:xfrm>
            <a:off x="4928078" y="4887033"/>
            <a:ext cx="2789894" cy="871558"/>
          </a:xfrm>
          <a:prstGeom prst="rect">
            <a:avLst/>
          </a:prstGeom>
          <a:noFill/>
          <a:ln>
            <a:noFill/>
          </a:ln>
        </p:spPr>
      </p:pic>
      <p:sp>
        <p:nvSpPr>
          <p:cNvPr id="286" name="Google Shape;286;g3978f066275_0_156"/>
          <p:cNvSpPr txBox="1"/>
          <p:nvPr/>
        </p:nvSpPr>
        <p:spPr>
          <a:xfrm>
            <a:off x="822470" y="4985361"/>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cxnSp>
        <p:nvCxnSpPr>
          <p:cNvPr id="287" name="Google Shape;287;g3978f066275_0_156"/>
          <p:cNvCxnSpPr/>
          <p:nvPr/>
        </p:nvCxnSpPr>
        <p:spPr>
          <a:xfrm rot="10800000">
            <a:off x="1332893" y="5109095"/>
            <a:ext cx="178800" cy="0"/>
          </a:xfrm>
          <a:prstGeom prst="straightConnector1">
            <a:avLst/>
          </a:prstGeom>
          <a:noFill/>
          <a:ln w="57150" cap="flat" cmpd="sng">
            <a:solidFill>
              <a:schemeClr val="dk1"/>
            </a:solidFill>
            <a:prstDash val="solid"/>
            <a:miter lim="800000"/>
            <a:headEnd type="none" w="sm" len="sm"/>
            <a:tailEnd type="none" w="sm" len="sm"/>
          </a:ln>
        </p:spPr>
      </p:cxnSp>
      <p:cxnSp>
        <p:nvCxnSpPr>
          <p:cNvPr id="288" name="Google Shape;288;g3978f066275_0_156"/>
          <p:cNvCxnSpPr/>
          <p:nvPr/>
        </p:nvCxnSpPr>
        <p:spPr>
          <a:xfrm rot="10800000">
            <a:off x="1345277" y="4398303"/>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289" name="Google Shape;289;g3978f066275_0_156"/>
          <p:cNvCxnSpPr/>
          <p:nvPr/>
        </p:nvCxnSpPr>
        <p:spPr>
          <a:xfrm rot="10800000">
            <a:off x="1345269" y="3672695"/>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290" name="Google Shape;290;g3978f066275_0_156"/>
          <p:cNvCxnSpPr/>
          <p:nvPr/>
        </p:nvCxnSpPr>
        <p:spPr>
          <a:xfrm rot="10800000">
            <a:off x="1384536" y="2876324"/>
            <a:ext cx="186300" cy="0"/>
          </a:xfrm>
          <a:prstGeom prst="straightConnector1">
            <a:avLst/>
          </a:prstGeom>
          <a:noFill/>
          <a:ln w="57150" cap="flat" cmpd="sng">
            <a:solidFill>
              <a:schemeClr val="dk1"/>
            </a:solidFill>
            <a:prstDash val="solid"/>
            <a:miter lim="800000"/>
            <a:headEnd type="none" w="sm" len="sm"/>
            <a:tailEnd type="none" w="sm" len="sm"/>
          </a:ln>
        </p:spPr>
      </p:cxnSp>
      <p:cxnSp>
        <p:nvCxnSpPr>
          <p:cNvPr id="291" name="Google Shape;291;g3978f066275_0_156"/>
          <p:cNvCxnSpPr/>
          <p:nvPr/>
        </p:nvCxnSpPr>
        <p:spPr>
          <a:xfrm rot="10800000">
            <a:off x="1345277" y="2169713"/>
            <a:ext cx="186300" cy="0"/>
          </a:xfrm>
          <a:prstGeom prst="straightConnector1">
            <a:avLst/>
          </a:prstGeom>
          <a:noFill/>
          <a:ln w="57150" cap="flat" cmpd="sng">
            <a:solidFill>
              <a:schemeClr val="dk1"/>
            </a:solidFill>
            <a:prstDash val="solid"/>
            <a:miter lim="800000"/>
            <a:headEnd type="none" w="sm" len="sm"/>
            <a:tailEnd type="none" w="sm" len="sm"/>
          </a:ln>
        </p:spPr>
      </p:cxnSp>
      <p:sp>
        <p:nvSpPr>
          <p:cNvPr id="292" name="Google Shape;292;g3978f066275_0_156"/>
          <p:cNvSpPr txBox="1"/>
          <p:nvPr/>
        </p:nvSpPr>
        <p:spPr>
          <a:xfrm>
            <a:off x="503583" y="1058920"/>
            <a:ext cx="2071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Unit: gC/m</a:t>
            </a:r>
            <a:r>
              <a:rPr lang="en-US" sz="1800" b="1" baseline="30000">
                <a:solidFill>
                  <a:schemeClr val="dk1"/>
                </a:solidFill>
                <a:latin typeface="Arial"/>
                <a:ea typeface="Arial"/>
                <a:cs typeface="Arial"/>
                <a:sym typeface="Arial"/>
              </a:rPr>
              <a:t>2</a:t>
            </a:r>
            <a:r>
              <a:rPr lang="en-US" sz="1800" b="1">
                <a:solidFill>
                  <a:schemeClr val="dk1"/>
                </a:solidFill>
                <a:latin typeface="Arial"/>
                <a:ea typeface="Arial"/>
                <a:cs typeface="Arial"/>
                <a:sym typeface="Arial"/>
              </a:rPr>
              <a:t>/day</a:t>
            </a:r>
            <a:endParaRPr sz="1800" b="1" baseline="30000">
              <a:solidFill>
                <a:schemeClr val="dk1"/>
              </a:solidFill>
              <a:latin typeface="Arial"/>
              <a:ea typeface="Arial"/>
              <a:cs typeface="Arial"/>
              <a:sym typeface="Arial"/>
            </a:endParaRPr>
          </a:p>
        </p:txBody>
      </p:sp>
      <p:sp>
        <p:nvSpPr>
          <p:cNvPr id="293" name="Google Shape;293;g3978f066275_0_156"/>
          <p:cNvSpPr txBox="1"/>
          <p:nvPr/>
        </p:nvSpPr>
        <p:spPr>
          <a:xfrm>
            <a:off x="802594" y="4293030"/>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0</a:t>
            </a:r>
            <a:endParaRPr sz="1800">
              <a:solidFill>
                <a:schemeClr val="dk1"/>
              </a:solidFill>
              <a:latin typeface="Arial"/>
              <a:ea typeface="Arial"/>
              <a:cs typeface="Arial"/>
              <a:sym typeface="Arial"/>
            </a:endParaRPr>
          </a:p>
        </p:txBody>
      </p:sp>
      <p:sp>
        <p:nvSpPr>
          <p:cNvPr id="294" name="Google Shape;294;g3978f066275_0_156"/>
          <p:cNvSpPr txBox="1"/>
          <p:nvPr/>
        </p:nvSpPr>
        <p:spPr>
          <a:xfrm>
            <a:off x="703796" y="3521307"/>
            <a:ext cx="709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10</a:t>
            </a:r>
            <a:endParaRPr/>
          </a:p>
        </p:txBody>
      </p:sp>
      <p:sp>
        <p:nvSpPr>
          <p:cNvPr id="295" name="Google Shape;295;g3978f066275_0_156"/>
          <p:cNvSpPr txBox="1"/>
          <p:nvPr/>
        </p:nvSpPr>
        <p:spPr>
          <a:xfrm>
            <a:off x="861737" y="2753197"/>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296" name="Google Shape;296;g3978f066275_0_156"/>
          <p:cNvSpPr txBox="1"/>
          <p:nvPr/>
        </p:nvSpPr>
        <p:spPr>
          <a:xfrm>
            <a:off x="877495" y="2004922"/>
            <a:ext cx="709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10</a:t>
            </a:r>
            <a:r>
              <a:rPr lang="en-US" sz="1800" baseline="300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297" name="Google Shape;297;g3978f066275_0_156"/>
          <p:cNvSpPr txBox="1"/>
          <p:nvPr/>
        </p:nvSpPr>
        <p:spPr>
          <a:xfrm>
            <a:off x="2194673" y="6154408"/>
            <a:ext cx="3702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Spatial Scales </a:t>
            </a:r>
            <a:endParaRPr/>
          </a:p>
        </p:txBody>
      </p:sp>
      <p:sp>
        <p:nvSpPr>
          <p:cNvPr id="298" name="Google Shape;298;g3978f066275_0_156"/>
          <p:cNvSpPr txBox="1"/>
          <p:nvPr/>
        </p:nvSpPr>
        <p:spPr>
          <a:xfrm rot="-5400000">
            <a:off x="-1208277" y="3403617"/>
            <a:ext cx="3702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Intensity</a:t>
            </a:r>
            <a:endParaRPr/>
          </a:p>
        </p:txBody>
      </p:sp>
      <p:pic>
        <p:nvPicPr>
          <p:cNvPr id="299" name="Google Shape;299;g3978f066275_0_156"/>
          <p:cNvPicPr preferRelativeResize="0"/>
          <p:nvPr/>
        </p:nvPicPr>
        <p:blipFill rotWithShape="1">
          <a:blip r:embed="rId9">
            <a:alphaModFix/>
          </a:blip>
          <a:srcRect/>
          <a:stretch/>
        </p:blipFill>
        <p:spPr>
          <a:xfrm>
            <a:off x="5945702" y="913108"/>
            <a:ext cx="2626168" cy="1748954"/>
          </a:xfrm>
          <a:prstGeom prst="rect">
            <a:avLst/>
          </a:prstGeom>
          <a:noFill/>
          <a:ln>
            <a:noFill/>
          </a:ln>
        </p:spPr>
      </p:pic>
      <p:pic>
        <p:nvPicPr>
          <p:cNvPr id="300" name="Google Shape;300;g3978f066275_0_156"/>
          <p:cNvPicPr preferRelativeResize="0"/>
          <p:nvPr/>
        </p:nvPicPr>
        <p:blipFill rotWithShape="1">
          <a:blip r:embed="rId10">
            <a:alphaModFix/>
          </a:blip>
          <a:srcRect t="13927"/>
          <a:stretch/>
        </p:blipFill>
        <p:spPr>
          <a:xfrm>
            <a:off x="6138718" y="2308186"/>
            <a:ext cx="2490237" cy="1786050"/>
          </a:xfrm>
          <a:prstGeom prst="rect">
            <a:avLst/>
          </a:prstGeom>
          <a:noFill/>
          <a:ln>
            <a:noFill/>
          </a:ln>
        </p:spPr>
      </p:pic>
      <p:sp>
        <p:nvSpPr>
          <p:cNvPr id="301" name="Google Shape;301;g3978f066275_0_156"/>
          <p:cNvSpPr txBox="1"/>
          <p:nvPr/>
        </p:nvSpPr>
        <p:spPr>
          <a:xfrm>
            <a:off x="139238" y="6480080"/>
            <a:ext cx="9332700" cy="369300"/>
          </a:xfrm>
          <a:prstGeom prst="rect">
            <a:avLst/>
          </a:prstGeom>
          <a:solidFill>
            <a:srgbClr val="C0E4F5"/>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Implying a tiered observation and modeling system to quantify these sources and sinks. </a:t>
            </a:r>
            <a:endParaRPr/>
          </a:p>
        </p:txBody>
      </p:sp>
      <p:pic>
        <p:nvPicPr>
          <p:cNvPr id="302" name="Google Shape;302;g3978f066275_0_156" descr="Basic Knowledge | SFM Toolbox | Food and Agriculture Organization of the  United Nations"/>
          <p:cNvPicPr preferRelativeResize="0"/>
          <p:nvPr/>
        </p:nvPicPr>
        <p:blipFill rotWithShape="1">
          <a:blip r:embed="rId11">
            <a:alphaModFix/>
          </a:blip>
          <a:srcRect/>
          <a:stretch/>
        </p:blipFill>
        <p:spPr>
          <a:xfrm>
            <a:off x="4487275" y="3481405"/>
            <a:ext cx="1598065" cy="511980"/>
          </a:xfrm>
          <a:prstGeom prst="rect">
            <a:avLst/>
          </a:prstGeom>
          <a:noFill/>
          <a:ln>
            <a:noFill/>
          </a:ln>
        </p:spPr>
      </p:pic>
      <p:pic>
        <p:nvPicPr>
          <p:cNvPr id="303" name="Google Shape;303;g3978f066275_0_156" descr="A map of the world&#10;&#10;Description automatically generated"/>
          <p:cNvPicPr preferRelativeResize="0"/>
          <p:nvPr/>
        </p:nvPicPr>
        <p:blipFill rotWithShape="1">
          <a:blip r:embed="rId12">
            <a:alphaModFix/>
          </a:blip>
          <a:srcRect t="10665" r="32437" b="24501"/>
          <a:stretch/>
        </p:blipFill>
        <p:spPr>
          <a:xfrm>
            <a:off x="8670941" y="2797634"/>
            <a:ext cx="3420142" cy="1097135"/>
          </a:xfrm>
          <a:prstGeom prst="rect">
            <a:avLst/>
          </a:prstGeom>
          <a:noFill/>
          <a:ln>
            <a:noFill/>
          </a:ln>
        </p:spPr>
      </p:pic>
      <p:pic>
        <p:nvPicPr>
          <p:cNvPr id="304" name="Google Shape;304;g3978f066275_0_156" descr="A map of the world&#10;&#10;Description automatically generated"/>
          <p:cNvPicPr preferRelativeResize="0"/>
          <p:nvPr/>
        </p:nvPicPr>
        <p:blipFill rotWithShape="1">
          <a:blip r:embed="rId12">
            <a:alphaModFix/>
          </a:blip>
          <a:srcRect t="73036"/>
          <a:stretch/>
        </p:blipFill>
        <p:spPr>
          <a:xfrm>
            <a:off x="8821971" y="3763242"/>
            <a:ext cx="3269405" cy="483718"/>
          </a:xfrm>
          <a:prstGeom prst="rect">
            <a:avLst/>
          </a:prstGeom>
          <a:noFill/>
          <a:ln>
            <a:noFill/>
          </a:ln>
        </p:spPr>
      </p:pic>
      <p:sp>
        <p:nvSpPr>
          <p:cNvPr id="305" name="Google Shape;305;g3978f066275_0_156"/>
          <p:cNvSpPr txBox="1"/>
          <p:nvPr/>
        </p:nvSpPr>
        <p:spPr>
          <a:xfrm>
            <a:off x="9039885" y="2482278"/>
            <a:ext cx="30513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dk1"/>
                </a:solidFill>
                <a:latin typeface="Arial"/>
                <a:ea typeface="Arial"/>
                <a:cs typeface="Arial"/>
                <a:sym typeface="Arial"/>
              </a:rPr>
              <a:t>2016 drought signal (OCO-2)</a:t>
            </a:r>
            <a:endParaRPr/>
          </a:p>
        </p:txBody>
      </p:sp>
      <p:sp>
        <p:nvSpPr>
          <p:cNvPr id="306" name="Google Shape;306;g3978f066275_0_156"/>
          <p:cNvSpPr txBox="1"/>
          <p:nvPr/>
        </p:nvSpPr>
        <p:spPr>
          <a:xfrm>
            <a:off x="7128783" y="2404841"/>
            <a:ext cx="11538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Arial"/>
                <a:ea typeface="Arial"/>
                <a:cs typeface="Arial"/>
                <a:sym typeface="Arial"/>
              </a:rPr>
              <a:t>OCO-3</a:t>
            </a:r>
            <a:endParaRPr/>
          </a:p>
        </p:txBody>
      </p:sp>
      <p:sp>
        <p:nvSpPr>
          <p:cNvPr id="307" name="Google Shape;307;g3978f066275_0_156"/>
          <p:cNvSpPr txBox="1"/>
          <p:nvPr/>
        </p:nvSpPr>
        <p:spPr>
          <a:xfrm>
            <a:off x="6540705" y="1070564"/>
            <a:ext cx="1840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CarbonMapper</a:t>
            </a:r>
            <a:endParaRPr sz="1800">
              <a:solidFill>
                <a:schemeClr val="dk1"/>
              </a:solidFill>
              <a:latin typeface="Arial"/>
              <a:ea typeface="Arial"/>
              <a:cs typeface="Arial"/>
              <a:sym typeface="Arial"/>
            </a:endParaRPr>
          </a:p>
        </p:txBody>
      </p:sp>
      <p:pic>
        <p:nvPicPr>
          <p:cNvPr id="308" name="Google Shape;308;g3978f066275_0_156" descr="A satellite view of a city&#10;&#10;Description automatically generated"/>
          <p:cNvPicPr preferRelativeResize="0"/>
          <p:nvPr/>
        </p:nvPicPr>
        <p:blipFill rotWithShape="1">
          <a:blip r:embed="rId13">
            <a:alphaModFix/>
          </a:blip>
          <a:srcRect l="22423" t="11658" r="17575" b="17041"/>
          <a:stretch/>
        </p:blipFill>
        <p:spPr>
          <a:xfrm>
            <a:off x="8901238" y="980216"/>
            <a:ext cx="1814241" cy="1394039"/>
          </a:xfrm>
          <a:prstGeom prst="rect">
            <a:avLst/>
          </a:prstGeom>
          <a:noFill/>
          <a:ln>
            <a:noFill/>
          </a:ln>
        </p:spPr>
      </p:pic>
      <p:sp>
        <p:nvSpPr>
          <p:cNvPr id="309" name="Google Shape;309;g3978f066275_0_156"/>
          <p:cNvSpPr txBox="1"/>
          <p:nvPr/>
        </p:nvSpPr>
        <p:spPr>
          <a:xfrm>
            <a:off x="9017961" y="1483066"/>
            <a:ext cx="1073400" cy="338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a:solidFill>
                  <a:schemeClr val="lt1"/>
                </a:solidFill>
                <a:latin typeface="Arial"/>
                <a:ea typeface="Arial"/>
                <a:cs typeface="Arial"/>
                <a:sym typeface="Arial"/>
              </a:rPr>
              <a:t>AVIRIS-3</a:t>
            </a:r>
            <a:endParaRPr sz="1600">
              <a:solidFill>
                <a:schemeClr val="lt1"/>
              </a:solidFill>
              <a:latin typeface="Arial"/>
              <a:ea typeface="Arial"/>
              <a:cs typeface="Arial"/>
              <a:sym typeface="Arial"/>
            </a:endParaRPr>
          </a:p>
        </p:txBody>
      </p:sp>
      <p:pic>
        <p:nvPicPr>
          <p:cNvPr id="310" name="Google Shape;310;g3978f066275_0_156"/>
          <p:cNvPicPr preferRelativeResize="0"/>
          <p:nvPr/>
        </p:nvPicPr>
        <p:blipFill rotWithShape="1">
          <a:blip r:embed="rId14">
            <a:alphaModFix/>
          </a:blip>
          <a:srcRect l="73008" t="84389"/>
          <a:stretch/>
        </p:blipFill>
        <p:spPr>
          <a:xfrm>
            <a:off x="8023214" y="4504753"/>
            <a:ext cx="3710260" cy="1585289"/>
          </a:xfrm>
          <a:prstGeom prst="rect">
            <a:avLst/>
          </a:prstGeom>
          <a:noFill/>
          <a:ln>
            <a:noFill/>
          </a:ln>
        </p:spPr>
      </p:pic>
      <p:sp>
        <p:nvSpPr>
          <p:cNvPr id="311" name="Google Shape;311;g3978f066275_0_156"/>
          <p:cNvSpPr txBox="1"/>
          <p:nvPr/>
        </p:nvSpPr>
        <p:spPr>
          <a:xfrm>
            <a:off x="8381229" y="4195683"/>
            <a:ext cx="21813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rial"/>
                <a:ea typeface="Arial"/>
                <a:cs typeface="Arial"/>
                <a:sym typeface="Arial"/>
              </a:rPr>
              <a:t>June-August XCO</a:t>
            </a:r>
            <a:r>
              <a:rPr lang="en-US" sz="1800" baseline="-25000" dirty="0">
                <a:solidFill>
                  <a:schemeClr val="dk1"/>
                </a:solidFill>
                <a:latin typeface="Arial"/>
                <a:ea typeface="Arial"/>
                <a:cs typeface="Arial"/>
                <a:sym typeface="Arial"/>
              </a:rPr>
              <a:t>2</a:t>
            </a:r>
            <a:r>
              <a:rPr lang="en-US" sz="1800" dirty="0">
                <a:solidFill>
                  <a:schemeClr val="dk1"/>
                </a:solidFill>
                <a:latin typeface="Arial"/>
                <a:ea typeface="Arial"/>
                <a:cs typeface="Arial"/>
                <a:sym typeface="Arial"/>
              </a:rPr>
              <a:t> </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8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8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0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0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0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0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10"/>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8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g3978f066275_0_210"/>
          <p:cNvSpPr txBox="1">
            <a:spLocks noGrp="1"/>
          </p:cNvSpPr>
          <p:nvPr>
            <p:ph type="title"/>
          </p:nvPr>
        </p:nvSpPr>
        <p:spPr>
          <a:xfrm>
            <a:off x="0" y="63509"/>
            <a:ext cx="11795700" cy="7206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Play"/>
              <a:buNone/>
            </a:pPr>
            <a:r>
              <a:rPr lang="en-US" sz="3200" dirty="0">
                <a:latin typeface="Aptos Display" panose="020B0004020202020204" pitchFamily="34" charset="0"/>
              </a:rPr>
              <a:t>Atmospheric GHG Observations to Fluxes through Atmospheric Transport and Atmospheric Flux Inversion Modeling</a:t>
            </a:r>
            <a:endParaRPr dirty="0">
              <a:latin typeface="Aptos Display" panose="020B0004020202020204" pitchFamily="34" charset="0"/>
            </a:endParaRPr>
          </a:p>
        </p:txBody>
      </p:sp>
      <p:pic>
        <p:nvPicPr>
          <p:cNvPr id="318" name="Google Shape;318;g3978f066275_0_210"/>
          <p:cNvPicPr preferRelativeResize="0">
            <a:picLocks noGrp="1"/>
          </p:cNvPicPr>
          <p:nvPr>
            <p:ph type="body" idx="1"/>
          </p:nvPr>
        </p:nvPicPr>
        <p:blipFill rotWithShape="1">
          <a:blip r:embed="rId3">
            <a:alphaModFix/>
          </a:blip>
          <a:srcRect/>
          <a:stretch/>
        </p:blipFill>
        <p:spPr>
          <a:xfrm>
            <a:off x="9145811" y="3413509"/>
            <a:ext cx="2951700" cy="1723800"/>
          </a:xfrm>
          <a:prstGeom prst="rect">
            <a:avLst/>
          </a:prstGeom>
          <a:noFill/>
          <a:ln>
            <a:noFill/>
          </a:ln>
        </p:spPr>
      </p:pic>
      <p:sp>
        <p:nvSpPr>
          <p:cNvPr id="319" name="Google Shape;319;g3978f066275_0_210"/>
          <p:cNvSpPr txBox="1"/>
          <p:nvPr/>
        </p:nvSpPr>
        <p:spPr>
          <a:xfrm>
            <a:off x="198119" y="5657671"/>
            <a:ext cx="11994000" cy="1200600"/>
          </a:xfrm>
          <a:prstGeom prst="rect">
            <a:avLst/>
          </a:prstGeom>
          <a:solidFill>
            <a:srgbClr val="C0E4F5"/>
          </a:solidFill>
          <a:ln w="9525" cap="flat" cmpd="sng">
            <a:solidFill>
              <a:srgbClr val="C0E4F5"/>
            </a:solidFill>
            <a:prstDash val="solid"/>
            <a:round/>
            <a:headEnd type="none" w="sm" len="sm"/>
            <a:tailEnd type="none" w="sm" len="sm"/>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Atmospheric transport model is essential to link fluxes to concentration and then infer fluxes based on GHG atmospheric observations. </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Tiered observing and modeling system to constrain processes that drive GHG growth rate. </a:t>
            </a:r>
            <a:endParaRPr/>
          </a:p>
          <a:p>
            <a:pPr marL="285750" marR="0" lvl="0" indent="-285750" algn="l" rtl="0">
              <a:spcBef>
                <a:spcPts val="0"/>
              </a:spcBef>
              <a:spcAft>
                <a:spcPts val="0"/>
              </a:spcAft>
              <a:buClr>
                <a:schemeClr val="dk1"/>
              </a:buClr>
              <a:buSzPts val="1800"/>
              <a:buFont typeface="Arial"/>
              <a:buChar char="•"/>
            </a:pPr>
            <a:r>
              <a:rPr lang="en-US" sz="1800" b="1">
                <a:solidFill>
                  <a:schemeClr val="dk1"/>
                </a:solidFill>
                <a:latin typeface="Arial"/>
                <a:ea typeface="Arial"/>
                <a:cs typeface="Arial"/>
                <a:sym typeface="Arial"/>
              </a:rPr>
              <a:t>Inferred fluxes are primary data products used in science and applications.  </a:t>
            </a:r>
            <a:endParaRPr/>
          </a:p>
        </p:txBody>
      </p:sp>
      <p:pic>
        <p:nvPicPr>
          <p:cNvPr id="320" name="Google Shape;320;g3978f066275_0_210"/>
          <p:cNvPicPr preferRelativeResize="0"/>
          <p:nvPr/>
        </p:nvPicPr>
        <p:blipFill rotWithShape="1">
          <a:blip r:embed="rId4">
            <a:alphaModFix/>
          </a:blip>
          <a:srcRect t="13927"/>
          <a:stretch/>
        </p:blipFill>
        <p:spPr>
          <a:xfrm>
            <a:off x="4714659" y="1153566"/>
            <a:ext cx="2797151" cy="2006175"/>
          </a:xfrm>
          <a:prstGeom prst="rect">
            <a:avLst/>
          </a:prstGeom>
          <a:noFill/>
          <a:ln>
            <a:noFill/>
          </a:ln>
        </p:spPr>
      </p:pic>
      <p:pic>
        <p:nvPicPr>
          <p:cNvPr id="321" name="Google Shape;321;g3978f066275_0_210"/>
          <p:cNvPicPr preferRelativeResize="0"/>
          <p:nvPr/>
        </p:nvPicPr>
        <p:blipFill rotWithShape="1">
          <a:blip r:embed="rId5">
            <a:alphaModFix/>
          </a:blip>
          <a:srcRect/>
          <a:stretch/>
        </p:blipFill>
        <p:spPr>
          <a:xfrm>
            <a:off x="630281" y="1200517"/>
            <a:ext cx="2626168" cy="1748954"/>
          </a:xfrm>
          <a:prstGeom prst="rect">
            <a:avLst/>
          </a:prstGeom>
          <a:noFill/>
          <a:ln>
            <a:noFill/>
          </a:ln>
        </p:spPr>
      </p:pic>
      <p:pic>
        <p:nvPicPr>
          <p:cNvPr id="322" name="Google Shape;322;g3978f066275_0_210" descr="IPAD_DELIVERABLES_NASA_on_AIR-OCO-2_iPad_960x540.jpg"/>
          <p:cNvPicPr preferRelativeResize="0"/>
          <p:nvPr/>
        </p:nvPicPr>
        <p:blipFill rotWithShape="1">
          <a:blip r:embed="rId6">
            <a:alphaModFix/>
          </a:blip>
          <a:srcRect t="1115" b="1115"/>
          <a:stretch/>
        </p:blipFill>
        <p:spPr>
          <a:xfrm>
            <a:off x="9145811" y="1153566"/>
            <a:ext cx="2852033" cy="1842858"/>
          </a:xfrm>
          <a:prstGeom prst="rect">
            <a:avLst/>
          </a:prstGeom>
          <a:noFill/>
          <a:ln>
            <a:noFill/>
          </a:ln>
        </p:spPr>
      </p:pic>
      <p:sp>
        <p:nvSpPr>
          <p:cNvPr id="323" name="Google Shape;323;g3978f066275_0_210"/>
          <p:cNvSpPr txBox="1"/>
          <p:nvPr/>
        </p:nvSpPr>
        <p:spPr>
          <a:xfrm>
            <a:off x="1338942" y="831185"/>
            <a:ext cx="17418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Plume</a:t>
            </a:r>
            <a:endParaRPr/>
          </a:p>
        </p:txBody>
      </p:sp>
      <p:sp>
        <p:nvSpPr>
          <p:cNvPr id="324" name="Google Shape;324;g3978f066275_0_210"/>
          <p:cNvSpPr txBox="1"/>
          <p:nvPr/>
        </p:nvSpPr>
        <p:spPr>
          <a:xfrm>
            <a:off x="9850733" y="819704"/>
            <a:ext cx="17418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Global </a:t>
            </a:r>
            <a:endParaRPr/>
          </a:p>
        </p:txBody>
      </p:sp>
      <p:sp>
        <p:nvSpPr>
          <p:cNvPr id="325" name="Google Shape;325;g3978f066275_0_210"/>
          <p:cNvSpPr txBox="1"/>
          <p:nvPr/>
        </p:nvSpPr>
        <p:spPr>
          <a:xfrm>
            <a:off x="5186093" y="831185"/>
            <a:ext cx="17418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Regional</a:t>
            </a:r>
            <a:endParaRPr/>
          </a:p>
        </p:txBody>
      </p:sp>
      <p:pic>
        <p:nvPicPr>
          <p:cNvPr id="326" name="Google Shape;326;g3978f066275_0_210" descr="Details are in the caption following the image"/>
          <p:cNvPicPr preferRelativeResize="0"/>
          <p:nvPr/>
        </p:nvPicPr>
        <p:blipFill rotWithShape="1">
          <a:blip r:embed="rId7">
            <a:alphaModFix/>
          </a:blip>
          <a:srcRect l="67500" t="48001"/>
          <a:stretch/>
        </p:blipFill>
        <p:spPr>
          <a:xfrm>
            <a:off x="337185" y="3429000"/>
            <a:ext cx="3178631" cy="1962139"/>
          </a:xfrm>
          <a:prstGeom prst="rect">
            <a:avLst/>
          </a:prstGeom>
          <a:noFill/>
          <a:ln>
            <a:noFill/>
          </a:ln>
        </p:spPr>
      </p:pic>
      <p:sp>
        <p:nvSpPr>
          <p:cNvPr id="327" name="Google Shape;327;g3978f066275_0_210"/>
          <p:cNvSpPr txBox="1"/>
          <p:nvPr/>
        </p:nvSpPr>
        <p:spPr>
          <a:xfrm>
            <a:off x="1338942" y="5250511"/>
            <a:ext cx="26847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Moeini et al., 2025</a:t>
            </a:r>
            <a:endParaRPr/>
          </a:p>
        </p:txBody>
      </p:sp>
      <p:sp>
        <p:nvSpPr>
          <p:cNvPr id="328" name="Google Shape;328;g3978f066275_0_210"/>
          <p:cNvSpPr txBox="1"/>
          <p:nvPr/>
        </p:nvSpPr>
        <p:spPr>
          <a:xfrm rot="-5400000">
            <a:off x="-961413" y="1574271"/>
            <a:ext cx="23811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Observations</a:t>
            </a:r>
            <a:endParaRPr/>
          </a:p>
        </p:txBody>
      </p:sp>
      <p:sp>
        <p:nvSpPr>
          <p:cNvPr id="329" name="Google Shape;329;g3978f066275_0_210"/>
          <p:cNvSpPr txBox="1"/>
          <p:nvPr/>
        </p:nvSpPr>
        <p:spPr>
          <a:xfrm rot="-5400000">
            <a:off x="-992446" y="4078382"/>
            <a:ext cx="23811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Models</a:t>
            </a:r>
            <a:endParaRPr/>
          </a:p>
        </p:txBody>
      </p:sp>
      <p:pic>
        <p:nvPicPr>
          <p:cNvPr id="330" name="Google Shape;330;g3978f066275_0_210"/>
          <p:cNvPicPr preferRelativeResize="0"/>
          <p:nvPr/>
        </p:nvPicPr>
        <p:blipFill rotWithShape="1">
          <a:blip r:embed="rId8">
            <a:alphaModFix/>
          </a:blip>
          <a:srcRect t="67180" r="45358"/>
          <a:stretch/>
        </p:blipFill>
        <p:spPr>
          <a:xfrm>
            <a:off x="3501409" y="3401226"/>
            <a:ext cx="3369370" cy="2006176"/>
          </a:xfrm>
          <a:prstGeom prst="rect">
            <a:avLst/>
          </a:prstGeom>
          <a:noFill/>
          <a:ln>
            <a:noFill/>
          </a:ln>
        </p:spPr>
      </p:pic>
      <p:pic>
        <p:nvPicPr>
          <p:cNvPr id="331" name="Google Shape;331;g3978f066275_0_210"/>
          <p:cNvPicPr preferRelativeResize="0"/>
          <p:nvPr/>
        </p:nvPicPr>
        <p:blipFill rotWithShape="1">
          <a:blip r:embed="rId8">
            <a:alphaModFix/>
          </a:blip>
          <a:srcRect l="56463" t="67180"/>
          <a:stretch/>
        </p:blipFill>
        <p:spPr>
          <a:xfrm>
            <a:off x="6113234" y="3318805"/>
            <a:ext cx="2684583" cy="2006176"/>
          </a:xfrm>
          <a:prstGeom prst="rect">
            <a:avLst/>
          </a:prstGeom>
          <a:noFill/>
          <a:ln>
            <a:noFill/>
          </a:ln>
        </p:spPr>
      </p:pic>
      <p:sp>
        <p:nvSpPr>
          <p:cNvPr id="332" name="Google Shape;332;g3978f066275_0_210"/>
          <p:cNvSpPr txBox="1"/>
          <p:nvPr/>
        </p:nvSpPr>
        <p:spPr>
          <a:xfrm>
            <a:off x="5579102" y="5137260"/>
            <a:ext cx="18639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Wu et al., 2018</a:t>
            </a:r>
            <a:endParaRPr/>
          </a:p>
        </p:txBody>
      </p:sp>
      <p:sp>
        <p:nvSpPr>
          <p:cNvPr id="333" name="Google Shape;333;g3978f066275_0_210"/>
          <p:cNvSpPr/>
          <p:nvPr/>
        </p:nvSpPr>
        <p:spPr>
          <a:xfrm>
            <a:off x="3763108" y="3318805"/>
            <a:ext cx="5034600" cy="2134800"/>
          </a:xfrm>
          <a:prstGeom prst="rect">
            <a:avLst/>
          </a:prstGeom>
          <a:no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2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2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3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3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3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Play"/>
              <a:buNone/>
            </a:pPr>
            <a:r>
              <a:rPr lang="en-US" dirty="0">
                <a:latin typeface="Aptos Display" panose="020B0004020202020204" pitchFamily="34" charset="0"/>
              </a:rPr>
              <a:t>Observational capabilities</a:t>
            </a:r>
            <a:endParaRPr dirty="0">
              <a:latin typeface="Aptos Display" panose="020B0004020202020204" pitchFamily="34" charset="0"/>
            </a:endParaRPr>
          </a:p>
        </p:txBody>
      </p:sp>
      <p:sp>
        <p:nvSpPr>
          <p:cNvPr id="339" name="Google Shape;33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757575"/>
              </a:buClr>
              <a:buSzPts val="24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829840E2-AB70-CA0A-B86D-2F2709CAB4F9}"/>
              </a:ext>
            </a:extLst>
          </p:cNvPr>
          <p:cNvPicPr>
            <a:picLocks noChangeAspect="1"/>
          </p:cNvPicPr>
          <p:nvPr/>
        </p:nvPicPr>
        <p:blipFill>
          <a:blip r:embed="rId3"/>
          <a:srcRect l="3955" t="49749"/>
          <a:stretch>
            <a:fillRect/>
          </a:stretch>
        </p:blipFill>
        <p:spPr>
          <a:xfrm>
            <a:off x="397641" y="1600652"/>
            <a:ext cx="4030264" cy="2010601"/>
          </a:xfrm>
          <a:prstGeom prst="rect">
            <a:avLst/>
          </a:prstGeom>
        </p:spPr>
      </p:pic>
      <p:sp>
        <p:nvSpPr>
          <p:cNvPr id="13" name="Bent Arrow 12">
            <a:extLst>
              <a:ext uri="{FF2B5EF4-FFF2-40B4-BE49-F238E27FC236}">
                <a16:creationId xmlns:a16="http://schemas.microsoft.com/office/drawing/2014/main" id="{8A4458C9-C080-F3A6-3BA2-0052F9F882D6}"/>
              </a:ext>
            </a:extLst>
          </p:cNvPr>
          <p:cNvSpPr/>
          <p:nvPr/>
        </p:nvSpPr>
        <p:spPr>
          <a:xfrm rot="10800000">
            <a:off x="3694433" y="2599632"/>
            <a:ext cx="3331425" cy="575643"/>
          </a:xfrm>
          <a:prstGeom prst="bentArrow">
            <a:avLst>
              <a:gd name="adj1" fmla="val 25000"/>
              <a:gd name="adj2" fmla="val 18151"/>
              <a:gd name="adj3" fmla="val 25000"/>
              <a:gd name="adj4" fmla="val 87500"/>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A678843-75A2-DCEF-C738-FA02D6A0FAEF}"/>
              </a:ext>
            </a:extLst>
          </p:cNvPr>
          <p:cNvSpPr>
            <a:spLocks noGrp="1"/>
          </p:cNvSpPr>
          <p:nvPr>
            <p:ph type="title"/>
          </p:nvPr>
        </p:nvSpPr>
        <p:spPr>
          <a:xfrm>
            <a:off x="838200" y="365125"/>
            <a:ext cx="10515600" cy="690789"/>
          </a:xfrm>
        </p:spPr>
        <p:txBody>
          <a:bodyPr>
            <a:normAutofit fontScale="90000"/>
          </a:bodyPr>
          <a:lstStyle/>
          <a:p>
            <a:r>
              <a:rPr lang="en-US" dirty="0">
                <a:latin typeface="Aptos Display" panose="020B0004020202020204" pitchFamily="34" charset="0"/>
              </a:rPr>
              <a:t>Foundational observations: laboratory work</a:t>
            </a:r>
          </a:p>
        </p:txBody>
      </p:sp>
      <p:pic>
        <p:nvPicPr>
          <p:cNvPr id="3" name="Picture 2">
            <a:extLst>
              <a:ext uri="{FF2B5EF4-FFF2-40B4-BE49-F238E27FC236}">
                <a16:creationId xmlns:a16="http://schemas.microsoft.com/office/drawing/2014/main" id="{1BDCA65E-08FB-D080-88F3-FBBAF83DA3E3}"/>
              </a:ext>
            </a:extLst>
          </p:cNvPr>
          <p:cNvPicPr>
            <a:picLocks noChangeAspect="1"/>
          </p:cNvPicPr>
          <p:nvPr/>
        </p:nvPicPr>
        <p:blipFill>
          <a:blip r:embed="rId4"/>
          <a:stretch>
            <a:fillRect/>
          </a:stretch>
        </p:blipFill>
        <p:spPr>
          <a:xfrm>
            <a:off x="6740715" y="1245469"/>
            <a:ext cx="4613085" cy="3108818"/>
          </a:xfrm>
          <a:prstGeom prst="rect">
            <a:avLst/>
          </a:prstGeom>
        </p:spPr>
      </p:pic>
      <p:sp>
        <p:nvSpPr>
          <p:cNvPr id="6" name="TextBox 5">
            <a:extLst>
              <a:ext uri="{FF2B5EF4-FFF2-40B4-BE49-F238E27FC236}">
                <a16:creationId xmlns:a16="http://schemas.microsoft.com/office/drawing/2014/main" id="{DB6DB200-29CE-D7D6-997D-F8FBC38AC9D9}"/>
              </a:ext>
            </a:extLst>
          </p:cNvPr>
          <p:cNvSpPr txBox="1"/>
          <p:nvPr/>
        </p:nvSpPr>
        <p:spPr>
          <a:xfrm>
            <a:off x="627510" y="1031186"/>
            <a:ext cx="2296885" cy="553998"/>
          </a:xfrm>
          <a:prstGeom prst="rect">
            <a:avLst/>
          </a:prstGeom>
          <a:noFill/>
        </p:spPr>
        <p:txBody>
          <a:bodyPr wrap="square">
            <a:spAutoFit/>
          </a:bodyPr>
          <a:lstStyle/>
          <a:p>
            <a:pPr algn="ctr"/>
            <a:r>
              <a:rPr lang="en-US" sz="1000" dirty="0"/>
              <a:t>https://mark4sun.jpl.nasa.gov/report/Spectroscopy_Evaluations_Recommendations_2024.pdf</a:t>
            </a:r>
          </a:p>
        </p:txBody>
      </p:sp>
      <p:sp>
        <p:nvSpPr>
          <p:cNvPr id="8" name="TextBox 7">
            <a:extLst>
              <a:ext uri="{FF2B5EF4-FFF2-40B4-BE49-F238E27FC236}">
                <a16:creationId xmlns:a16="http://schemas.microsoft.com/office/drawing/2014/main" id="{30C7D89A-25A1-B926-DA4A-9D84EA5EAC17}"/>
              </a:ext>
            </a:extLst>
          </p:cNvPr>
          <p:cNvSpPr txBox="1"/>
          <p:nvPr/>
        </p:nvSpPr>
        <p:spPr>
          <a:xfrm>
            <a:off x="8425543" y="4297621"/>
            <a:ext cx="2166257" cy="246221"/>
          </a:xfrm>
          <a:prstGeom prst="rect">
            <a:avLst/>
          </a:prstGeom>
          <a:noFill/>
        </p:spPr>
        <p:txBody>
          <a:bodyPr wrap="square">
            <a:spAutoFit/>
          </a:bodyPr>
          <a:lstStyle/>
          <a:p>
            <a:r>
              <a:rPr lang="en-US" sz="1000" dirty="0"/>
              <a:t>https://</a:t>
            </a:r>
            <a:r>
              <a:rPr lang="en-US" sz="1000" dirty="0" err="1"/>
              <a:t>hitran.org</a:t>
            </a:r>
            <a:r>
              <a:rPr lang="en-US" sz="1000" dirty="0"/>
              <a:t>/</a:t>
            </a:r>
          </a:p>
        </p:txBody>
      </p:sp>
      <p:pic>
        <p:nvPicPr>
          <p:cNvPr id="11" name="Picture 10">
            <a:extLst>
              <a:ext uri="{FF2B5EF4-FFF2-40B4-BE49-F238E27FC236}">
                <a16:creationId xmlns:a16="http://schemas.microsoft.com/office/drawing/2014/main" id="{B6E31FCA-16EF-0644-9FC1-9525BC2566A8}"/>
              </a:ext>
            </a:extLst>
          </p:cNvPr>
          <p:cNvPicPr>
            <a:picLocks noChangeAspect="1"/>
          </p:cNvPicPr>
          <p:nvPr/>
        </p:nvPicPr>
        <p:blipFill>
          <a:blip r:embed="rId5"/>
          <a:stretch>
            <a:fillRect/>
          </a:stretch>
        </p:blipFill>
        <p:spPr>
          <a:xfrm>
            <a:off x="8734146" y="5107736"/>
            <a:ext cx="2367183" cy="937010"/>
          </a:xfrm>
          <a:prstGeom prst="rect">
            <a:avLst/>
          </a:prstGeom>
        </p:spPr>
      </p:pic>
      <p:sp>
        <p:nvSpPr>
          <p:cNvPr id="12" name="Bent Arrow 11">
            <a:extLst>
              <a:ext uri="{FF2B5EF4-FFF2-40B4-BE49-F238E27FC236}">
                <a16:creationId xmlns:a16="http://schemas.microsoft.com/office/drawing/2014/main" id="{675656CB-9106-8A24-1E73-DCBC201DA4A8}"/>
              </a:ext>
            </a:extLst>
          </p:cNvPr>
          <p:cNvSpPr/>
          <p:nvPr/>
        </p:nvSpPr>
        <p:spPr>
          <a:xfrm rot="8639081">
            <a:off x="10756820" y="4380553"/>
            <a:ext cx="1231843" cy="961727"/>
          </a:xfrm>
          <a:prstGeom prst="bentArrow">
            <a:avLst>
              <a:gd name="adj1" fmla="val 25000"/>
              <a:gd name="adj2" fmla="val 25000"/>
              <a:gd name="adj3" fmla="val 25000"/>
              <a:gd name="adj4" fmla="val 87500"/>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Bent Arrow 13">
            <a:extLst>
              <a:ext uri="{FF2B5EF4-FFF2-40B4-BE49-F238E27FC236}">
                <a16:creationId xmlns:a16="http://schemas.microsoft.com/office/drawing/2014/main" id="{5AF2B76A-B309-52E4-6D01-FDA0B2F81E61}"/>
              </a:ext>
            </a:extLst>
          </p:cNvPr>
          <p:cNvSpPr/>
          <p:nvPr/>
        </p:nvSpPr>
        <p:spPr>
          <a:xfrm>
            <a:off x="3198601" y="1083376"/>
            <a:ext cx="3331425" cy="575641"/>
          </a:xfrm>
          <a:prstGeom prst="bentArrow">
            <a:avLst>
              <a:gd name="adj1" fmla="val 25000"/>
              <a:gd name="adj2" fmla="val 18151"/>
              <a:gd name="adj3" fmla="val 25000"/>
              <a:gd name="adj4" fmla="val 87500"/>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098" name="Picture 2" descr="Comparison of the rotational dependence of the intensity depletion coefficient for the O2-air 1.27 μm band transitions at 296 K between experimental data obtained at NIST (NIST 2021 and NIST 2025 correspond to NIST set I and NIST set II, respectively) and LIPhy and predictions from CMDS. The quadratic line is a fit to all the measured dn values over the range N″ = 1–15, and this result was extrapolated to N″ = 29. The measurement error bars [u(dn = 0.093% amagat−1] were evaluated as the root-mean-square deviation about the quadratic fit. Refer to the image caption for details.">
            <a:extLst>
              <a:ext uri="{FF2B5EF4-FFF2-40B4-BE49-F238E27FC236}">
                <a16:creationId xmlns:a16="http://schemas.microsoft.com/office/drawing/2014/main" id="{8A4EA7D7-B60C-75C0-952E-15FB1C515F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65523" y="4479377"/>
            <a:ext cx="2993570" cy="215537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CF88706-828A-B0C5-0641-313CFE6E7959}"/>
              </a:ext>
            </a:extLst>
          </p:cNvPr>
          <p:cNvSpPr txBox="1"/>
          <p:nvPr/>
        </p:nvSpPr>
        <p:spPr>
          <a:xfrm>
            <a:off x="6446305" y="6509826"/>
            <a:ext cx="2416628" cy="338554"/>
          </a:xfrm>
          <a:prstGeom prst="rect">
            <a:avLst/>
          </a:prstGeom>
          <a:noFill/>
        </p:spPr>
        <p:txBody>
          <a:bodyPr wrap="square">
            <a:spAutoFit/>
          </a:bodyPr>
          <a:lstStyle/>
          <a:p>
            <a:r>
              <a:rPr lang="en-US" sz="800" dirty="0"/>
              <a:t>Fig 5. Tran et al., J. Chem. Phys., 2026. https://</a:t>
            </a:r>
            <a:r>
              <a:rPr lang="en-US" sz="800" dirty="0" err="1"/>
              <a:t>doi.org</a:t>
            </a:r>
            <a:r>
              <a:rPr lang="en-US" sz="800" dirty="0"/>
              <a:t>/10.1063/5.0302649</a:t>
            </a:r>
          </a:p>
        </p:txBody>
      </p:sp>
      <p:sp>
        <p:nvSpPr>
          <p:cNvPr id="15" name="Bent Arrow 14">
            <a:extLst>
              <a:ext uri="{FF2B5EF4-FFF2-40B4-BE49-F238E27FC236}">
                <a16:creationId xmlns:a16="http://schemas.microsoft.com/office/drawing/2014/main" id="{6CE98528-2A4B-EF2A-3211-692A33438717}"/>
              </a:ext>
            </a:extLst>
          </p:cNvPr>
          <p:cNvSpPr/>
          <p:nvPr/>
        </p:nvSpPr>
        <p:spPr>
          <a:xfrm rot="13500000">
            <a:off x="7585167" y="5591972"/>
            <a:ext cx="1231843" cy="961727"/>
          </a:xfrm>
          <a:prstGeom prst="bentArrow">
            <a:avLst>
              <a:gd name="adj1" fmla="val 25000"/>
              <a:gd name="adj2" fmla="val 25000"/>
              <a:gd name="adj3" fmla="val 25000"/>
              <a:gd name="adj4" fmla="val 87500"/>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Bent Arrow 15">
            <a:extLst>
              <a:ext uri="{FF2B5EF4-FFF2-40B4-BE49-F238E27FC236}">
                <a16:creationId xmlns:a16="http://schemas.microsoft.com/office/drawing/2014/main" id="{8E0CA8AD-AD49-0534-26D6-ACA55AF16CDA}"/>
              </a:ext>
            </a:extLst>
          </p:cNvPr>
          <p:cNvSpPr/>
          <p:nvPr/>
        </p:nvSpPr>
        <p:spPr>
          <a:xfrm>
            <a:off x="6591000" y="3697129"/>
            <a:ext cx="1231843" cy="961727"/>
          </a:xfrm>
          <a:prstGeom prst="bentArrow">
            <a:avLst>
              <a:gd name="adj1" fmla="val 25000"/>
              <a:gd name="adj2" fmla="val 25000"/>
              <a:gd name="adj3" fmla="val 25000"/>
              <a:gd name="adj4" fmla="val 87500"/>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TextBox 4">
            <a:extLst>
              <a:ext uri="{FF2B5EF4-FFF2-40B4-BE49-F238E27FC236}">
                <a16:creationId xmlns:a16="http://schemas.microsoft.com/office/drawing/2014/main" id="{FD7BB4B6-5EDB-0B94-3CA4-7C7410C8D7E8}"/>
              </a:ext>
            </a:extLst>
          </p:cNvPr>
          <p:cNvSpPr txBox="1"/>
          <p:nvPr/>
        </p:nvSpPr>
        <p:spPr>
          <a:xfrm>
            <a:off x="4493073" y="3970302"/>
            <a:ext cx="2094085" cy="523220"/>
          </a:xfrm>
          <a:prstGeom prst="rect">
            <a:avLst/>
          </a:prstGeom>
          <a:solidFill>
            <a:schemeClr val="bg1">
              <a:lumMod val="95000"/>
            </a:schemeClr>
          </a:solidFill>
        </p:spPr>
        <p:txBody>
          <a:bodyPr wrap="square" rtlCol="0">
            <a:spAutoFit/>
          </a:bodyPr>
          <a:lstStyle/>
          <a:p>
            <a:pPr algn="ctr"/>
            <a:r>
              <a:rPr lang="en-US" sz="1400" b="1" dirty="0"/>
              <a:t>Breakdown of the impact approximation</a:t>
            </a:r>
          </a:p>
        </p:txBody>
      </p:sp>
      <p:pic>
        <p:nvPicPr>
          <p:cNvPr id="10" name="Picture 9">
            <a:extLst>
              <a:ext uri="{FF2B5EF4-FFF2-40B4-BE49-F238E27FC236}">
                <a16:creationId xmlns:a16="http://schemas.microsoft.com/office/drawing/2014/main" id="{3E1C265C-80BA-1B29-DB10-99807685826F}"/>
              </a:ext>
            </a:extLst>
          </p:cNvPr>
          <p:cNvPicPr>
            <a:picLocks noChangeAspect="1"/>
          </p:cNvPicPr>
          <p:nvPr/>
        </p:nvPicPr>
        <p:blipFill>
          <a:blip r:embed="rId7"/>
          <a:srcRect r="48116"/>
          <a:stretch>
            <a:fillRect/>
          </a:stretch>
        </p:blipFill>
        <p:spPr>
          <a:xfrm>
            <a:off x="119490" y="4231912"/>
            <a:ext cx="2068730" cy="1993607"/>
          </a:xfrm>
          <a:prstGeom prst="rect">
            <a:avLst/>
          </a:prstGeom>
        </p:spPr>
      </p:pic>
      <p:pic>
        <p:nvPicPr>
          <p:cNvPr id="18" name="Picture 17">
            <a:extLst>
              <a:ext uri="{FF2B5EF4-FFF2-40B4-BE49-F238E27FC236}">
                <a16:creationId xmlns:a16="http://schemas.microsoft.com/office/drawing/2014/main" id="{D3C207FA-93D3-4EFF-327D-15491C47F3ED}"/>
              </a:ext>
            </a:extLst>
          </p:cNvPr>
          <p:cNvPicPr>
            <a:picLocks noChangeAspect="1"/>
          </p:cNvPicPr>
          <p:nvPr/>
        </p:nvPicPr>
        <p:blipFill>
          <a:blip r:embed="rId8"/>
          <a:srcRect l="51845"/>
          <a:stretch>
            <a:fillRect/>
          </a:stretch>
        </p:blipFill>
        <p:spPr>
          <a:xfrm>
            <a:off x="2298942" y="4290756"/>
            <a:ext cx="1919828" cy="1993392"/>
          </a:xfrm>
          <a:prstGeom prst="rect">
            <a:avLst/>
          </a:prstGeom>
        </p:spPr>
      </p:pic>
      <p:sp>
        <p:nvSpPr>
          <p:cNvPr id="19" name="TextBox 18">
            <a:extLst>
              <a:ext uri="{FF2B5EF4-FFF2-40B4-BE49-F238E27FC236}">
                <a16:creationId xmlns:a16="http://schemas.microsoft.com/office/drawing/2014/main" id="{B3E59800-86BA-739F-AA6A-C39B8526612F}"/>
              </a:ext>
            </a:extLst>
          </p:cNvPr>
          <p:cNvSpPr txBox="1"/>
          <p:nvPr/>
        </p:nvSpPr>
        <p:spPr>
          <a:xfrm>
            <a:off x="847080" y="3761227"/>
            <a:ext cx="3198791" cy="523220"/>
          </a:xfrm>
          <a:prstGeom prst="rect">
            <a:avLst/>
          </a:prstGeom>
          <a:solidFill>
            <a:schemeClr val="bg1">
              <a:lumMod val="95000"/>
            </a:schemeClr>
          </a:solidFill>
        </p:spPr>
        <p:txBody>
          <a:bodyPr wrap="square" rtlCol="0">
            <a:spAutoFit/>
          </a:bodyPr>
          <a:lstStyle/>
          <a:p>
            <a:pPr algn="ctr"/>
            <a:r>
              <a:rPr lang="en-US" sz="1400" b="1" dirty="0"/>
              <a:t>Fitting full line mixing with speed-dependent </a:t>
            </a:r>
            <a:r>
              <a:rPr lang="en-US" sz="1400" b="1" dirty="0" err="1"/>
              <a:t>lineshape</a:t>
            </a:r>
            <a:r>
              <a:rPr lang="en-US" sz="1400" b="1" dirty="0"/>
              <a:t> (CH</a:t>
            </a:r>
            <a:r>
              <a:rPr lang="en-US" sz="1400" b="1" baseline="-25000" dirty="0"/>
              <a:t>4</a:t>
            </a:r>
            <a:r>
              <a:rPr lang="en-US" sz="1400" b="1" dirty="0"/>
              <a:t>)</a:t>
            </a:r>
          </a:p>
        </p:txBody>
      </p:sp>
      <p:sp>
        <p:nvSpPr>
          <p:cNvPr id="20" name="TextBox 19">
            <a:extLst>
              <a:ext uri="{FF2B5EF4-FFF2-40B4-BE49-F238E27FC236}">
                <a16:creationId xmlns:a16="http://schemas.microsoft.com/office/drawing/2014/main" id="{EFAFD42F-9D9C-10D9-A286-2F89762F4386}"/>
              </a:ext>
            </a:extLst>
          </p:cNvPr>
          <p:cNvSpPr txBox="1"/>
          <p:nvPr/>
        </p:nvSpPr>
        <p:spPr>
          <a:xfrm>
            <a:off x="174246" y="6151386"/>
            <a:ext cx="1919828" cy="400110"/>
          </a:xfrm>
          <a:prstGeom prst="rect">
            <a:avLst/>
          </a:prstGeom>
          <a:noFill/>
        </p:spPr>
        <p:txBody>
          <a:bodyPr wrap="square">
            <a:spAutoFit/>
          </a:bodyPr>
          <a:lstStyle/>
          <a:p>
            <a:pPr algn="ctr"/>
            <a:r>
              <a:rPr lang="en-US" sz="1000" dirty="0"/>
              <a:t>First-order line mixing w/speed dependent Voigt</a:t>
            </a:r>
          </a:p>
        </p:txBody>
      </p:sp>
      <p:sp>
        <p:nvSpPr>
          <p:cNvPr id="21" name="TextBox 20">
            <a:extLst>
              <a:ext uri="{FF2B5EF4-FFF2-40B4-BE49-F238E27FC236}">
                <a16:creationId xmlns:a16="http://schemas.microsoft.com/office/drawing/2014/main" id="{B63DD4B6-D292-AD9B-E74B-703740C1D368}"/>
              </a:ext>
            </a:extLst>
          </p:cNvPr>
          <p:cNvSpPr txBox="1"/>
          <p:nvPr/>
        </p:nvSpPr>
        <p:spPr>
          <a:xfrm>
            <a:off x="2357223" y="6165676"/>
            <a:ext cx="2135849" cy="400110"/>
          </a:xfrm>
          <a:prstGeom prst="rect">
            <a:avLst/>
          </a:prstGeom>
          <a:noFill/>
        </p:spPr>
        <p:txBody>
          <a:bodyPr wrap="square">
            <a:spAutoFit/>
          </a:bodyPr>
          <a:lstStyle/>
          <a:p>
            <a:pPr algn="ctr"/>
            <a:r>
              <a:rPr lang="en-US" sz="1000" dirty="0"/>
              <a:t>Full line mixing w/Hartmann-Tran </a:t>
            </a:r>
            <a:r>
              <a:rPr lang="en-US" sz="1000" dirty="0" err="1"/>
              <a:t>lineshape</a:t>
            </a:r>
            <a:r>
              <a:rPr lang="en-US" sz="1000" dirty="0"/>
              <a:t> (inc. speed. dep.)</a:t>
            </a:r>
          </a:p>
        </p:txBody>
      </p:sp>
      <p:sp>
        <p:nvSpPr>
          <p:cNvPr id="22" name="TextBox 21">
            <a:extLst>
              <a:ext uri="{FF2B5EF4-FFF2-40B4-BE49-F238E27FC236}">
                <a16:creationId xmlns:a16="http://schemas.microsoft.com/office/drawing/2014/main" id="{F599CFD1-6D25-3404-F227-88413843D7A2}"/>
              </a:ext>
            </a:extLst>
          </p:cNvPr>
          <p:cNvSpPr txBox="1"/>
          <p:nvPr/>
        </p:nvSpPr>
        <p:spPr>
          <a:xfrm>
            <a:off x="2429674" y="5131872"/>
            <a:ext cx="2135849" cy="246221"/>
          </a:xfrm>
          <a:prstGeom prst="rect">
            <a:avLst/>
          </a:prstGeom>
          <a:noFill/>
        </p:spPr>
        <p:txBody>
          <a:bodyPr wrap="square">
            <a:spAutoFit/>
          </a:bodyPr>
          <a:lstStyle/>
          <a:p>
            <a:pPr algn="ctr"/>
            <a:r>
              <a:rPr lang="en-US" sz="1000" dirty="0">
                <a:solidFill>
                  <a:srgbClr val="FF0000"/>
                </a:solidFill>
              </a:rPr>
              <a:t>Note smaller y limits than left</a:t>
            </a:r>
          </a:p>
        </p:txBody>
      </p:sp>
      <p:sp>
        <p:nvSpPr>
          <p:cNvPr id="23" name="TextBox 22">
            <a:extLst>
              <a:ext uri="{FF2B5EF4-FFF2-40B4-BE49-F238E27FC236}">
                <a16:creationId xmlns:a16="http://schemas.microsoft.com/office/drawing/2014/main" id="{442E7ED2-0489-F2F3-24DB-4B7B4BC7E1D6}"/>
              </a:ext>
            </a:extLst>
          </p:cNvPr>
          <p:cNvSpPr txBox="1"/>
          <p:nvPr/>
        </p:nvSpPr>
        <p:spPr>
          <a:xfrm>
            <a:off x="1208761" y="6602159"/>
            <a:ext cx="1919828" cy="246221"/>
          </a:xfrm>
          <a:prstGeom prst="rect">
            <a:avLst/>
          </a:prstGeom>
          <a:noFill/>
        </p:spPr>
        <p:txBody>
          <a:bodyPr wrap="square">
            <a:spAutoFit/>
          </a:bodyPr>
          <a:lstStyle/>
          <a:p>
            <a:pPr algn="ctr"/>
            <a:r>
              <a:rPr lang="en-US" sz="1000" i="1" dirty="0"/>
              <a:t>Work by Thibault Bertin</a:t>
            </a:r>
          </a:p>
        </p:txBody>
      </p:sp>
      <p:sp>
        <p:nvSpPr>
          <p:cNvPr id="25" name="TextBox 24">
            <a:extLst>
              <a:ext uri="{FF2B5EF4-FFF2-40B4-BE49-F238E27FC236}">
                <a16:creationId xmlns:a16="http://schemas.microsoft.com/office/drawing/2014/main" id="{33D2EAC9-6A0F-B6BB-2BF0-6DC403086663}"/>
              </a:ext>
            </a:extLst>
          </p:cNvPr>
          <p:cNvSpPr txBox="1"/>
          <p:nvPr/>
        </p:nvSpPr>
        <p:spPr>
          <a:xfrm rot="16200000">
            <a:off x="-1036946" y="2246657"/>
            <a:ext cx="2658485" cy="276999"/>
          </a:xfrm>
          <a:prstGeom prst="rect">
            <a:avLst/>
          </a:prstGeom>
          <a:noFill/>
        </p:spPr>
        <p:txBody>
          <a:bodyPr wrap="none" rtlCol="0">
            <a:spAutoFit/>
          </a:bodyPr>
          <a:lstStyle/>
          <a:p>
            <a:r>
              <a:rPr lang="en-US" sz="1200" dirty="0"/>
              <a:t>%RMS fitting difference vs. HITRAN20</a:t>
            </a:r>
          </a:p>
        </p:txBody>
      </p:sp>
    </p:spTree>
    <p:extLst>
      <p:ext uri="{BB962C8B-B14F-4D97-AF65-F5344CB8AC3E}">
        <p14:creationId xmlns:p14="http://schemas.microsoft.com/office/powerpoint/2010/main" val="376626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6" grpId="0"/>
      <p:bldP spid="8" grpId="0"/>
      <p:bldP spid="12" grpId="0" animBg="1"/>
      <p:bldP spid="14" grpId="0" animBg="1"/>
      <p:bldP spid="9" grpId="0"/>
      <p:bldP spid="15" grpId="0" animBg="1"/>
      <p:bldP spid="16" grpId="0" animBg="1"/>
      <p:bldP spid="5" grpId="0" animBg="1"/>
      <p:bldP spid="19" grpId="0" animBg="1"/>
      <p:bldP spid="20" grpId="0"/>
      <p:bldP spid="21" grpId="0"/>
      <p:bldP spid="22" grpId="0"/>
      <p:bldP spid="23" grpId="0"/>
      <p:bldP spid="2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70"/>
        <p:cNvGrpSpPr/>
        <p:nvPr/>
      </p:nvGrpSpPr>
      <p:grpSpPr>
        <a:xfrm>
          <a:off x="0" y="0"/>
          <a:ext cx="0" cy="0"/>
          <a:chOff x="0" y="0"/>
          <a:chExt cx="0" cy="0"/>
        </a:xfrm>
      </p:grpSpPr>
      <p:sp>
        <p:nvSpPr>
          <p:cNvPr id="371" name="Google Shape;371;p12"/>
          <p:cNvSpPr txBox="1">
            <a:spLocks noGrp="1"/>
          </p:cNvSpPr>
          <p:nvPr>
            <p:ph type="title"/>
          </p:nvPr>
        </p:nvSpPr>
        <p:spPr>
          <a:xfrm>
            <a:off x="838200" y="273685"/>
            <a:ext cx="10515600" cy="77787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600"/>
              <a:buFont typeface="Play"/>
              <a:buNone/>
            </a:pPr>
            <a:r>
              <a:rPr lang="en-US" sz="3600" dirty="0">
                <a:latin typeface="Aptos Display" panose="020B0004020202020204" pitchFamily="34" charset="0"/>
              </a:rPr>
              <a:t>Local-scale observations: suborbital remote sensing</a:t>
            </a:r>
            <a:endParaRPr dirty="0">
              <a:latin typeface="Aptos Display" panose="020B0004020202020204" pitchFamily="34" charset="0"/>
            </a:endParaRPr>
          </a:p>
        </p:txBody>
      </p:sp>
      <p:sp>
        <p:nvSpPr>
          <p:cNvPr id="372" name="Google Shape;372;p12"/>
          <p:cNvSpPr txBox="1"/>
          <p:nvPr/>
        </p:nvSpPr>
        <p:spPr>
          <a:xfrm>
            <a:off x="141514" y="941832"/>
            <a:ext cx="5761874" cy="3693278"/>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Airborne/balloon-borne observations allow for</a:t>
            </a:r>
            <a:endParaRPr dirty="0"/>
          </a:p>
          <a:p>
            <a:pPr marL="800100" marR="0" lvl="1" indent="-342900" algn="l" rtl="0">
              <a:spcBef>
                <a:spcPts val="0"/>
              </a:spcBef>
              <a:spcAft>
                <a:spcPts val="0"/>
              </a:spcAft>
              <a:buClr>
                <a:schemeClr val="dk1"/>
              </a:buClr>
              <a:buSzPts val="1800"/>
              <a:buFont typeface="Play"/>
              <a:buAutoNum type="alphaLcParenR"/>
            </a:pPr>
            <a:r>
              <a:rPr lang="en-US" sz="1800" b="0" i="0" u="none" strike="noStrike" cap="none" dirty="0">
                <a:solidFill>
                  <a:schemeClr val="dk1"/>
                </a:solidFill>
                <a:latin typeface="Arial"/>
                <a:ea typeface="Arial"/>
                <a:cs typeface="Arial"/>
                <a:sym typeface="Arial"/>
              </a:rPr>
              <a:t>technology incubation/demonstration for satellite missions, and</a:t>
            </a:r>
            <a:endParaRPr dirty="0"/>
          </a:p>
          <a:p>
            <a:pPr marL="800100" marR="0" lvl="1" indent="-342900" algn="l" rtl="0">
              <a:spcBef>
                <a:spcPts val="0"/>
              </a:spcBef>
              <a:spcAft>
                <a:spcPts val="0"/>
              </a:spcAft>
              <a:buClr>
                <a:schemeClr val="dk1"/>
              </a:buClr>
              <a:buSzPts val="1800"/>
              <a:buFont typeface="Play"/>
              <a:buAutoNum type="alphaLcParenR"/>
            </a:pPr>
            <a:r>
              <a:rPr lang="en-US" sz="1800" b="0" i="0" u="none" strike="noStrike" cap="none" dirty="0">
                <a:solidFill>
                  <a:schemeClr val="dk1"/>
                </a:solidFill>
                <a:latin typeface="Arial"/>
                <a:ea typeface="Arial"/>
                <a:cs typeface="Arial"/>
                <a:sym typeface="Arial"/>
              </a:rPr>
              <a:t>unique viewing geometries (lower altitude/high spatial resolution, in-atmosphere limb)</a:t>
            </a:r>
            <a:endParaRPr dirty="0"/>
          </a:p>
          <a:p>
            <a:pPr marL="342900" marR="0" lvl="0" indent="-34290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Examples:</a:t>
            </a:r>
            <a:endParaRPr dirty="0"/>
          </a:p>
          <a:p>
            <a:pPr marL="800100" marR="0" lvl="1" indent="-342900" algn="l" rtl="0">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AVIRIS: short wave IR, very high spatial resolution plume mapping. Incubator for EAGLE-VSWIR</a:t>
            </a:r>
            <a:endParaRPr dirty="0"/>
          </a:p>
          <a:p>
            <a:pPr marL="800100" marR="0" lvl="1" indent="-342900" algn="l" rtl="0">
              <a:spcBef>
                <a:spcPts val="0"/>
              </a:spcBef>
              <a:spcAft>
                <a:spcPts val="0"/>
              </a:spcAft>
              <a:buClr>
                <a:schemeClr val="dk1"/>
              </a:buClr>
              <a:buSzPts val="1800"/>
              <a:buFont typeface="Arial"/>
              <a:buChar char="•"/>
            </a:pPr>
            <a:r>
              <a:rPr lang="en-US" sz="1800" b="0" i="0" u="none" strike="noStrike" cap="none" dirty="0" err="1">
                <a:solidFill>
                  <a:schemeClr val="dk1"/>
                </a:solidFill>
                <a:latin typeface="Arial"/>
                <a:ea typeface="Arial"/>
                <a:cs typeface="Arial"/>
                <a:sym typeface="Arial"/>
              </a:rPr>
              <a:t>MethaneAir</a:t>
            </a:r>
            <a:r>
              <a:rPr lang="en-US" sz="1800" b="0" i="0" u="none" strike="noStrike" cap="none" dirty="0">
                <a:solidFill>
                  <a:schemeClr val="dk1"/>
                </a:solidFill>
                <a:latin typeface="Arial"/>
                <a:ea typeface="Arial"/>
                <a:cs typeface="Arial"/>
                <a:sym typeface="Arial"/>
              </a:rPr>
              <a:t>: plume mapping for methane emissions</a:t>
            </a:r>
            <a:endParaRPr sz="1800" b="0" i="0" u="none" strike="noStrike" cap="none" dirty="0">
              <a:solidFill>
                <a:schemeClr val="dk1"/>
              </a:solidFill>
              <a:latin typeface="Arial"/>
              <a:ea typeface="Arial"/>
              <a:cs typeface="Arial"/>
              <a:sym typeface="Arial"/>
            </a:endParaRPr>
          </a:p>
          <a:p>
            <a:pPr marL="800100" marR="0" lvl="1" indent="-342900" algn="l" rtl="0">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HALO: lidar with CH</a:t>
            </a:r>
            <a:r>
              <a:rPr lang="en-US" sz="1800" b="0" i="0" u="none" strike="noStrike" cap="none" baseline="-25000" dirty="0">
                <a:solidFill>
                  <a:schemeClr val="dk1"/>
                </a:solidFill>
                <a:latin typeface="Arial"/>
                <a:ea typeface="Arial"/>
                <a:cs typeface="Arial"/>
                <a:sym typeface="Arial"/>
              </a:rPr>
              <a:t>4</a:t>
            </a:r>
            <a:r>
              <a:rPr lang="en-US" sz="1800" b="0" i="0" u="none" strike="noStrike" cap="none" dirty="0">
                <a:solidFill>
                  <a:schemeClr val="dk1"/>
                </a:solidFill>
                <a:latin typeface="Arial"/>
                <a:ea typeface="Arial"/>
                <a:cs typeface="Arial"/>
                <a:sym typeface="Arial"/>
              </a:rPr>
              <a:t> column, H</a:t>
            </a:r>
            <a:r>
              <a:rPr lang="en-US" sz="1800" b="0" i="0" u="none" strike="noStrike" cap="none" baseline="-25000" dirty="0">
                <a:solidFill>
                  <a:schemeClr val="dk1"/>
                </a:solidFill>
                <a:latin typeface="Arial"/>
                <a:ea typeface="Arial"/>
                <a:cs typeface="Arial"/>
                <a:sym typeface="Arial"/>
              </a:rPr>
              <a:t>2</a:t>
            </a:r>
            <a:r>
              <a:rPr lang="en-US" sz="1800" b="0" i="0" u="none" strike="noStrike" cap="none" dirty="0">
                <a:solidFill>
                  <a:schemeClr val="dk1"/>
                </a:solidFill>
                <a:latin typeface="Arial"/>
                <a:ea typeface="Arial"/>
                <a:cs typeface="Arial"/>
                <a:sym typeface="Arial"/>
              </a:rPr>
              <a:t>O column, and aerosol/PBL.</a:t>
            </a:r>
            <a:endParaRPr dirty="0"/>
          </a:p>
        </p:txBody>
      </p:sp>
      <p:pic>
        <p:nvPicPr>
          <p:cNvPr id="373" name="Google Shape;373;p12" descr="Diagram&#10;&#10;AI-generated content may be incorrect."/>
          <p:cNvPicPr preferRelativeResize="0"/>
          <p:nvPr/>
        </p:nvPicPr>
        <p:blipFill rotWithShape="1">
          <a:blip r:embed="rId3">
            <a:alphaModFix/>
          </a:blip>
          <a:srcRect/>
          <a:stretch/>
        </p:blipFill>
        <p:spPr>
          <a:xfrm>
            <a:off x="598713" y="4600890"/>
            <a:ext cx="3325755" cy="2146610"/>
          </a:xfrm>
          <a:prstGeom prst="rect">
            <a:avLst/>
          </a:prstGeom>
          <a:noFill/>
          <a:ln>
            <a:noFill/>
          </a:ln>
        </p:spPr>
      </p:pic>
      <p:pic>
        <p:nvPicPr>
          <p:cNvPr id="374" name="Google Shape;374;p12"/>
          <p:cNvPicPr preferRelativeResize="0"/>
          <p:nvPr/>
        </p:nvPicPr>
        <p:blipFill rotWithShape="1">
          <a:blip r:embed="rId4">
            <a:alphaModFix/>
          </a:blip>
          <a:srcRect t="47295"/>
          <a:stretch/>
        </p:blipFill>
        <p:spPr>
          <a:xfrm>
            <a:off x="4157023" y="4220917"/>
            <a:ext cx="3666899" cy="2637083"/>
          </a:xfrm>
          <a:prstGeom prst="rect">
            <a:avLst/>
          </a:prstGeom>
          <a:noFill/>
          <a:ln>
            <a:noFill/>
          </a:ln>
        </p:spPr>
      </p:pic>
      <p:sp>
        <p:nvSpPr>
          <p:cNvPr id="375" name="Google Shape;375;p12"/>
          <p:cNvSpPr txBox="1"/>
          <p:nvPr/>
        </p:nvSpPr>
        <p:spPr>
          <a:xfrm>
            <a:off x="4413031" y="4262336"/>
            <a:ext cx="2726837" cy="338554"/>
          </a:xfrm>
          <a:prstGeom prst="rect">
            <a:avLst/>
          </a:prstGeom>
          <a:solidFill>
            <a:srgbClr val="D8D8D8"/>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HALO + MethaneSat overplot</a:t>
            </a:r>
            <a:endParaRPr/>
          </a:p>
        </p:txBody>
      </p:sp>
      <p:grpSp>
        <p:nvGrpSpPr>
          <p:cNvPr id="376" name="Google Shape;376;p12"/>
          <p:cNvGrpSpPr/>
          <p:nvPr/>
        </p:nvGrpSpPr>
        <p:grpSpPr>
          <a:xfrm>
            <a:off x="8056477" y="4147456"/>
            <a:ext cx="3651064" cy="2710544"/>
            <a:chOff x="8056477" y="4147456"/>
            <a:chExt cx="3651064" cy="2710544"/>
          </a:xfrm>
        </p:grpSpPr>
        <p:pic>
          <p:nvPicPr>
            <p:cNvPr id="377" name="Google Shape;377;p12" descr="A picture containing outdoor, colorful, mountain, outdoor object&#10;&#10;AI-generated content may be incorrect."/>
            <p:cNvPicPr preferRelativeResize="0"/>
            <p:nvPr/>
          </p:nvPicPr>
          <p:blipFill rotWithShape="1">
            <a:blip r:embed="rId5">
              <a:alphaModFix/>
            </a:blip>
            <a:srcRect/>
            <a:stretch/>
          </p:blipFill>
          <p:spPr>
            <a:xfrm>
              <a:off x="8414657" y="4147456"/>
              <a:ext cx="2710544" cy="2710544"/>
            </a:xfrm>
            <a:prstGeom prst="rect">
              <a:avLst/>
            </a:prstGeom>
            <a:noFill/>
            <a:ln>
              <a:noFill/>
            </a:ln>
          </p:spPr>
        </p:pic>
        <p:sp>
          <p:nvSpPr>
            <p:cNvPr id="378" name="Google Shape;378;p12"/>
            <p:cNvSpPr txBox="1"/>
            <p:nvPr/>
          </p:nvSpPr>
          <p:spPr>
            <a:xfrm>
              <a:off x="8056477" y="6581001"/>
              <a:ext cx="3651064" cy="276999"/>
            </a:xfrm>
            <a:prstGeom prst="rect">
              <a:avLst/>
            </a:prstGeom>
            <a:solidFill>
              <a:srgbClr val="D8D8D8"/>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a:solidFill>
                    <a:schemeClr val="dk1"/>
                  </a:solidFill>
                  <a:latin typeface="Arial"/>
                  <a:ea typeface="Arial"/>
                  <a:cs typeface="Arial"/>
                  <a:sym typeface="Arial"/>
                </a:rPr>
                <a:t>ABLE - Atmospheric Boundary Layer Lidar Pathfinder</a:t>
              </a:r>
              <a:endParaRPr/>
            </a:p>
          </p:txBody>
        </p:sp>
      </p:grpSp>
      <p:grpSp>
        <p:nvGrpSpPr>
          <p:cNvPr id="379" name="Google Shape;379;p12"/>
          <p:cNvGrpSpPr/>
          <p:nvPr/>
        </p:nvGrpSpPr>
        <p:grpSpPr>
          <a:xfrm>
            <a:off x="5884891" y="1106477"/>
            <a:ext cx="4170856" cy="2983659"/>
            <a:chOff x="666354" y="1347920"/>
            <a:chExt cx="7320478" cy="5063897"/>
          </a:xfrm>
        </p:grpSpPr>
        <p:pic>
          <p:nvPicPr>
            <p:cNvPr id="380" name="Google Shape;380;p12" descr="A satellite view of a city&#10;&#10;Description automatically generated"/>
            <p:cNvPicPr preferRelativeResize="0"/>
            <p:nvPr/>
          </p:nvPicPr>
          <p:blipFill rotWithShape="1">
            <a:blip r:embed="rId6">
              <a:alphaModFix/>
            </a:blip>
            <a:srcRect l="22425" t="11657" r="17572" b="17040"/>
            <a:stretch/>
          </p:blipFill>
          <p:spPr>
            <a:xfrm>
              <a:off x="666354" y="1347920"/>
              <a:ext cx="5723430" cy="5063897"/>
            </a:xfrm>
            <a:prstGeom prst="rect">
              <a:avLst/>
            </a:prstGeom>
            <a:noFill/>
            <a:ln>
              <a:noFill/>
            </a:ln>
          </p:spPr>
        </p:pic>
        <p:sp>
          <p:nvSpPr>
            <p:cNvPr id="381" name="Google Shape;381;p12"/>
            <p:cNvSpPr txBox="1"/>
            <p:nvPr/>
          </p:nvSpPr>
          <p:spPr>
            <a:xfrm rot="5400000">
              <a:off x="6329006" y="2563863"/>
              <a:ext cx="2853988" cy="46166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dirty="0">
                  <a:solidFill>
                    <a:schemeClr val="dk1"/>
                  </a:solidFill>
                  <a:latin typeface="Arial"/>
                  <a:ea typeface="Arial"/>
                  <a:cs typeface="Arial"/>
                  <a:sym typeface="Arial"/>
                </a:rPr>
                <a:t>CO</a:t>
              </a:r>
              <a:r>
                <a:rPr lang="en-US" sz="1200" baseline="-25000" dirty="0">
                  <a:solidFill>
                    <a:schemeClr val="dk1"/>
                  </a:solidFill>
                  <a:latin typeface="Arial"/>
                  <a:ea typeface="Arial"/>
                  <a:cs typeface="Arial"/>
                  <a:sym typeface="Arial"/>
                </a:rPr>
                <a:t>2</a:t>
              </a:r>
              <a:br>
                <a:rPr lang="en-US" sz="1200" dirty="0">
                  <a:solidFill>
                    <a:schemeClr val="dk1"/>
                  </a:solidFill>
                  <a:latin typeface="Arial"/>
                  <a:ea typeface="Arial"/>
                  <a:cs typeface="Arial"/>
                  <a:sym typeface="Arial"/>
                </a:rPr>
              </a:br>
              <a:r>
                <a:rPr lang="en-US" sz="1200" dirty="0">
                  <a:solidFill>
                    <a:schemeClr val="dk1"/>
                  </a:solidFill>
                  <a:latin typeface="Arial"/>
                  <a:ea typeface="Arial"/>
                  <a:cs typeface="Arial"/>
                  <a:sym typeface="Arial"/>
                </a:rPr>
                <a:t> enhance. (ppm m)</a:t>
              </a:r>
              <a:endParaRPr dirty="0"/>
            </a:p>
          </p:txBody>
        </p:sp>
        <p:grpSp>
          <p:nvGrpSpPr>
            <p:cNvPr id="382" name="Google Shape;382;p12"/>
            <p:cNvGrpSpPr/>
            <p:nvPr/>
          </p:nvGrpSpPr>
          <p:grpSpPr>
            <a:xfrm>
              <a:off x="6509468" y="3925366"/>
              <a:ext cx="523219" cy="2008486"/>
              <a:chOff x="8593949" y="3898670"/>
              <a:chExt cx="523219" cy="2008486"/>
            </a:xfrm>
          </p:grpSpPr>
          <p:pic>
            <p:nvPicPr>
              <p:cNvPr id="383" name="Google Shape;383;p12" descr="A colorful rectangular bar with numbers&#10;&#10;Description automatically generated with medium confidence"/>
              <p:cNvPicPr preferRelativeResize="0"/>
              <p:nvPr/>
            </p:nvPicPr>
            <p:blipFill rotWithShape="1">
              <a:blip r:embed="rId7">
                <a:alphaModFix/>
              </a:blip>
              <a:srcRect/>
              <a:stretch/>
            </p:blipFill>
            <p:spPr>
              <a:xfrm>
                <a:off x="8593949" y="3898670"/>
                <a:ext cx="523219" cy="1888346"/>
              </a:xfrm>
              <a:prstGeom prst="rect">
                <a:avLst/>
              </a:prstGeom>
              <a:noFill/>
              <a:ln>
                <a:noFill/>
              </a:ln>
            </p:spPr>
          </p:pic>
          <p:sp>
            <p:nvSpPr>
              <p:cNvPr id="384" name="Google Shape;384;p12"/>
              <p:cNvSpPr/>
              <p:nvPr/>
            </p:nvSpPr>
            <p:spPr>
              <a:xfrm>
                <a:off x="8610600" y="5787016"/>
                <a:ext cx="118700" cy="120140"/>
              </a:xfrm>
              <a:prstGeom prst="rect">
                <a:avLst/>
              </a:prstGeom>
              <a:solidFill>
                <a:schemeClr val="lt1"/>
              </a:solidFill>
              <a:ln w="1905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grpSp>
          <p:nvGrpSpPr>
            <p:cNvPr id="385" name="Google Shape;385;p12"/>
            <p:cNvGrpSpPr/>
            <p:nvPr/>
          </p:nvGrpSpPr>
          <p:grpSpPr>
            <a:xfrm>
              <a:off x="6498313" y="1884245"/>
              <a:ext cx="665817" cy="1979414"/>
              <a:chOff x="8582794" y="1857549"/>
              <a:chExt cx="665817" cy="1979414"/>
            </a:xfrm>
          </p:grpSpPr>
          <p:pic>
            <p:nvPicPr>
              <p:cNvPr id="386" name="Google Shape;386;p12" descr="A green and blue bar with numbers&#10;&#10;Description automatically generated"/>
              <p:cNvPicPr preferRelativeResize="0"/>
              <p:nvPr/>
            </p:nvPicPr>
            <p:blipFill rotWithShape="1">
              <a:blip r:embed="rId8">
                <a:alphaModFix/>
              </a:blip>
              <a:srcRect/>
              <a:stretch/>
            </p:blipFill>
            <p:spPr>
              <a:xfrm>
                <a:off x="8593949" y="1857549"/>
                <a:ext cx="654662" cy="1883340"/>
              </a:xfrm>
              <a:prstGeom prst="rect">
                <a:avLst/>
              </a:prstGeom>
              <a:noFill/>
              <a:ln>
                <a:noFill/>
              </a:ln>
            </p:spPr>
          </p:pic>
          <p:sp>
            <p:nvSpPr>
              <p:cNvPr id="387" name="Google Shape;387;p12"/>
              <p:cNvSpPr/>
              <p:nvPr/>
            </p:nvSpPr>
            <p:spPr>
              <a:xfrm>
                <a:off x="8582794" y="3716823"/>
                <a:ext cx="118700" cy="120140"/>
              </a:xfrm>
              <a:prstGeom prst="rect">
                <a:avLst/>
              </a:prstGeom>
              <a:solidFill>
                <a:schemeClr val="lt1"/>
              </a:solidFill>
              <a:ln w="1905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sp>
          <p:nvSpPr>
            <p:cNvPr id="388" name="Google Shape;388;p12"/>
            <p:cNvSpPr txBox="1"/>
            <p:nvPr/>
          </p:nvSpPr>
          <p:spPr>
            <a:xfrm rot="5400000">
              <a:off x="6289016" y="4699947"/>
              <a:ext cx="2853988" cy="46166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dirty="0">
                  <a:solidFill>
                    <a:schemeClr val="dk1"/>
                  </a:solidFill>
                  <a:latin typeface="Arial"/>
                  <a:ea typeface="Arial"/>
                  <a:cs typeface="Arial"/>
                  <a:sym typeface="Arial"/>
                </a:rPr>
                <a:t>CH</a:t>
              </a:r>
              <a:r>
                <a:rPr lang="en-US" sz="1200" baseline="-25000" dirty="0">
                  <a:solidFill>
                    <a:schemeClr val="dk1"/>
                  </a:solidFill>
                  <a:latin typeface="Arial"/>
                  <a:ea typeface="Arial"/>
                  <a:cs typeface="Arial"/>
                  <a:sym typeface="Arial"/>
                </a:rPr>
                <a:t>4</a:t>
              </a:r>
              <a:br>
                <a:rPr lang="en-US" sz="1200" dirty="0">
                  <a:solidFill>
                    <a:schemeClr val="dk1"/>
                  </a:solidFill>
                  <a:latin typeface="Arial"/>
                  <a:ea typeface="Arial"/>
                  <a:cs typeface="Arial"/>
                  <a:sym typeface="Arial"/>
                </a:rPr>
              </a:br>
              <a:r>
                <a:rPr lang="en-US" sz="1200" dirty="0">
                  <a:solidFill>
                    <a:schemeClr val="dk1"/>
                  </a:solidFill>
                  <a:latin typeface="Arial"/>
                  <a:ea typeface="Arial"/>
                  <a:cs typeface="Arial"/>
                  <a:sym typeface="Arial"/>
                </a:rPr>
                <a:t> enhance. (ppm m)</a:t>
              </a:r>
              <a:endParaRPr dirty="0"/>
            </a:p>
          </p:txBody>
        </p:sp>
      </p:grpSp>
      <p:sp>
        <p:nvSpPr>
          <p:cNvPr id="389" name="Google Shape;389;p12"/>
          <p:cNvSpPr txBox="1"/>
          <p:nvPr/>
        </p:nvSpPr>
        <p:spPr>
          <a:xfrm>
            <a:off x="5824151" y="3825225"/>
            <a:ext cx="3687969" cy="276999"/>
          </a:xfrm>
          <a:prstGeom prst="rect">
            <a:avLst/>
          </a:prstGeom>
          <a:solidFill>
            <a:srgbClr val="D8D8D8"/>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dirty="0">
                <a:solidFill>
                  <a:schemeClr val="dk1"/>
                </a:solidFill>
                <a:latin typeface="Arial"/>
                <a:ea typeface="Arial"/>
                <a:cs typeface="Arial"/>
                <a:sym typeface="Arial"/>
              </a:rPr>
              <a:t>AVIRIS-3 CH</a:t>
            </a:r>
            <a:r>
              <a:rPr lang="en-US" sz="1200" baseline="-25000" dirty="0">
                <a:solidFill>
                  <a:schemeClr val="dk1"/>
                </a:solidFill>
                <a:latin typeface="Arial"/>
                <a:ea typeface="Arial"/>
                <a:cs typeface="Arial"/>
                <a:sym typeface="Arial"/>
              </a:rPr>
              <a:t>4</a:t>
            </a:r>
            <a:r>
              <a:rPr lang="en-US" sz="1200" dirty="0">
                <a:solidFill>
                  <a:schemeClr val="dk1"/>
                </a:solidFill>
                <a:latin typeface="Arial"/>
                <a:ea typeface="Arial"/>
                <a:cs typeface="Arial"/>
                <a:sym typeface="Arial"/>
              </a:rPr>
              <a:t> and CO</a:t>
            </a:r>
            <a:r>
              <a:rPr lang="en-US" sz="1200" baseline="-25000" dirty="0">
                <a:solidFill>
                  <a:schemeClr val="dk1"/>
                </a:solidFill>
                <a:latin typeface="Arial"/>
                <a:ea typeface="Arial"/>
                <a:cs typeface="Arial"/>
                <a:sym typeface="Arial"/>
              </a:rPr>
              <a:t>2</a:t>
            </a:r>
            <a:r>
              <a:rPr lang="en-US" sz="1200" dirty="0">
                <a:solidFill>
                  <a:schemeClr val="dk1"/>
                </a:solidFill>
                <a:latin typeface="Arial"/>
                <a:ea typeface="Arial"/>
                <a:cs typeface="Arial"/>
                <a:sym typeface="Arial"/>
              </a:rPr>
              <a:t> at a refinery in Carson, CA</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7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7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7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 grpId="0" animBg="1"/>
      <p:bldP spid="38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13"/>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600"/>
              <a:buFont typeface="Play"/>
              <a:buNone/>
            </a:pPr>
            <a:r>
              <a:rPr lang="en-US" sz="3600" dirty="0">
                <a:latin typeface="Aptos Display" panose="020B0004020202020204" pitchFamily="34" charset="0"/>
              </a:rPr>
              <a:t>Local-scale observations: suborbital remote sensing</a:t>
            </a:r>
            <a:endParaRPr dirty="0">
              <a:latin typeface="Aptos Display" panose="020B0004020202020204" pitchFamily="34" charset="0"/>
            </a:endParaRPr>
          </a:p>
        </p:txBody>
      </p:sp>
      <p:pic>
        <p:nvPicPr>
          <p:cNvPr id="395" name="Google Shape;395;p13"/>
          <p:cNvPicPr preferRelativeResize="0"/>
          <p:nvPr/>
        </p:nvPicPr>
        <p:blipFill rotWithShape="1">
          <a:blip r:embed="rId3">
            <a:alphaModFix/>
          </a:blip>
          <a:srcRect/>
          <a:stretch/>
        </p:blipFill>
        <p:spPr>
          <a:xfrm>
            <a:off x="1237981" y="2072359"/>
            <a:ext cx="10206978" cy="2373108"/>
          </a:xfrm>
          <a:prstGeom prst="rect">
            <a:avLst/>
          </a:prstGeom>
          <a:noFill/>
          <a:ln>
            <a:noFill/>
          </a:ln>
        </p:spPr>
      </p:pic>
      <p:pic>
        <p:nvPicPr>
          <p:cNvPr id="396" name="Google Shape;396;p13"/>
          <p:cNvPicPr preferRelativeResize="0"/>
          <p:nvPr/>
        </p:nvPicPr>
        <p:blipFill rotWithShape="1">
          <a:blip r:embed="rId4">
            <a:alphaModFix/>
          </a:blip>
          <a:srcRect/>
          <a:stretch/>
        </p:blipFill>
        <p:spPr>
          <a:xfrm>
            <a:off x="1237981" y="5118420"/>
            <a:ext cx="10278230" cy="455066"/>
          </a:xfrm>
          <a:prstGeom prst="rect">
            <a:avLst/>
          </a:prstGeom>
          <a:noFill/>
          <a:ln>
            <a:noFill/>
          </a:ln>
        </p:spPr>
      </p:pic>
      <p:sp>
        <p:nvSpPr>
          <p:cNvPr id="397" name="Google Shape;397;p13"/>
          <p:cNvSpPr txBox="1"/>
          <p:nvPr/>
        </p:nvSpPr>
        <p:spPr>
          <a:xfrm>
            <a:off x="674914" y="1284514"/>
            <a:ext cx="11157857" cy="64633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Other instruments listed in the airborne science database for CO</a:t>
            </a:r>
            <a:r>
              <a:rPr lang="en-US" sz="1800" baseline="-25000" dirty="0">
                <a:solidFill>
                  <a:schemeClr val="dk1"/>
                </a:solidFill>
                <a:latin typeface="Arial"/>
                <a:ea typeface="Arial"/>
                <a:cs typeface="Arial"/>
                <a:sym typeface="Arial"/>
              </a:rPr>
              <a:t>2</a:t>
            </a:r>
            <a:r>
              <a:rPr lang="en-US" sz="1800" dirty="0">
                <a:solidFill>
                  <a:schemeClr val="dk1"/>
                </a:solidFill>
                <a:latin typeface="Arial"/>
                <a:ea typeface="Arial"/>
                <a:cs typeface="Arial"/>
                <a:sym typeface="Arial"/>
              </a:rPr>
              <a:t> and CH</a:t>
            </a:r>
            <a:r>
              <a:rPr lang="en-US" sz="1800" baseline="-25000" dirty="0">
                <a:solidFill>
                  <a:schemeClr val="dk1"/>
                </a:solidFill>
                <a:latin typeface="Arial"/>
                <a:ea typeface="Arial"/>
                <a:cs typeface="Arial"/>
                <a:sym typeface="Arial"/>
              </a:rPr>
              <a:t>4</a:t>
            </a:r>
            <a:r>
              <a:rPr lang="en-US" sz="1800" dirty="0">
                <a:solidFill>
                  <a:schemeClr val="dk1"/>
                </a:solidFill>
                <a:latin typeface="Arial"/>
                <a:ea typeface="Arial"/>
                <a:cs typeface="Arial"/>
                <a:sym typeface="Arial"/>
              </a:rPr>
              <a:t>:</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Passive:</a:t>
            </a:r>
            <a:endParaRPr dirty="0"/>
          </a:p>
        </p:txBody>
      </p:sp>
      <p:sp>
        <p:nvSpPr>
          <p:cNvPr id="398" name="Google Shape;398;p13"/>
          <p:cNvSpPr txBox="1"/>
          <p:nvPr/>
        </p:nvSpPr>
        <p:spPr>
          <a:xfrm>
            <a:off x="762541" y="4580169"/>
            <a:ext cx="11157857" cy="369332"/>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Active:</a:t>
            </a:r>
            <a:endParaRPr dirty="0"/>
          </a:p>
        </p:txBody>
      </p:sp>
      <p:sp>
        <p:nvSpPr>
          <p:cNvPr id="399" name="Google Shape;399;p13"/>
          <p:cNvSpPr txBox="1"/>
          <p:nvPr/>
        </p:nvSpPr>
        <p:spPr>
          <a:xfrm>
            <a:off x="6096000" y="6492875"/>
            <a:ext cx="6096000"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800">
                <a:solidFill>
                  <a:schemeClr val="dk1"/>
                </a:solidFill>
                <a:latin typeface="Arial"/>
                <a:ea typeface="Arial"/>
                <a:cs typeface="Arial"/>
                <a:sym typeface="Arial"/>
              </a:rPr>
              <a:t>https://airbornescience.nasa.gov/instrument/</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6B83-4ADD-60C4-93F9-35BE358A7D08}"/>
              </a:ext>
            </a:extLst>
          </p:cNvPr>
          <p:cNvSpPr>
            <a:spLocks noGrp="1"/>
          </p:cNvSpPr>
          <p:nvPr>
            <p:ph type="title"/>
          </p:nvPr>
        </p:nvSpPr>
        <p:spPr>
          <a:xfrm>
            <a:off x="839788" y="365126"/>
            <a:ext cx="10515600" cy="421088"/>
          </a:xfrm>
        </p:spPr>
        <p:txBody>
          <a:bodyPr>
            <a:normAutofit fontScale="90000"/>
          </a:bodyPr>
          <a:lstStyle/>
          <a:p>
            <a:r>
              <a:rPr lang="en-US" sz="2800" dirty="0">
                <a:latin typeface="Aptos Display" panose="020B0004020202020204" pitchFamily="34" charset="0"/>
              </a:rPr>
              <a:t>Local to global-scale observations: ground-based remote sensing</a:t>
            </a:r>
          </a:p>
        </p:txBody>
      </p:sp>
      <p:sp>
        <p:nvSpPr>
          <p:cNvPr id="5" name="Text Placeholder 4">
            <a:extLst>
              <a:ext uri="{FF2B5EF4-FFF2-40B4-BE49-F238E27FC236}">
                <a16:creationId xmlns:a16="http://schemas.microsoft.com/office/drawing/2014/main" id="{AAFA23BA-8F5A-54AC-E2B9-FC227E84FE99}"/>
              </a:ext>
            </a:extLst>
          </p:cNvPr>
          <p:cNvSpPr>
            <a:spLocks noGrp="1"/>
          </p:cNvSpPr>
          <p:nvPr>
            <p:ph type="body" idx="1"/>
          </p:nvPr>
        </p:nvSpPr>
        <p:spPr>
          <a:xfrm>
            <a:off x="489410" y="857251"/>
            <a:ext cx="3381834" cy="823912"/>
          </a:xfrm>
        </p:spPr>
        <p:txBody>
          <a:bodyPr/>
          <a:lstStyle/>
          <a:p>
            <a:pPr algn="ctr"/>
            <a:r>
              <a:rPr lang="en-US" dirty="0"/>
              <a:t>COCCON</a:t>
            </a:r>
          </a:p>
        </p:txBody>
      </p:sp>
      <p:sp>
        <p:nvSpPr>
          <p:cNvPr id="9" name="Text Placeholder 4">
            <a:extLst>
              <a:ext uri="{FF2B5EF4-FFF2-40B4-BE49-F238E27FC236}">
                <a16:creationId xmlns:a16="http://schemas.microsoft.com/office/drawing/2014/main" id="{74DC46F6-A995-4D55-853A-181CC6999265}"/>
              </a:ext>
            </a:extLst>
          </p:cNvPr>
          <p:cNvSpPr txBox="1">
            <a:spLocks/>
          </p:cNvSpPr>
          <p:nvPr/>
        </p:nvSpPr>
        <p:spPr>
          <a:xfrm>
            <a:off x="4306658" y="857251"/>
            <a:ext cx="3381834" cy="823912"/>
          </a:xfrm>
          <a:prstGeom prst="rect">
            <a:avLst/>
          </a:prstGeom>
          <a:no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Arial"/>
                <a:ea typeface="Arial"/>
                <a:cs typeface="Arial"/>
                <a:sym typeface="Arial"/>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Arial"/>
                <a:ea typeface="Arial"/>
                <a:cs typeface="Arial"/>
                <a:sym typeface="Arial"/>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9pPr>
          </a:lstStyle>
          <a:p>
            <a:pPr algn="ctr"/>
            <a:r>
              <a:rPr lang="en-US" dirty="0"/>
              <a:t>TCCON</a:t>
            </a:r>
          </a:p>
        </p:txBody>
      </p:sp>
      <p:sp>
        <p:nvSpPr>
          <p:cNvPr id="10" name="Text Placeholder 4">
            <a:extLst>
              <a:ext uri="{FF2B5EF4-FFF2-40B4-BE49-F238E27FC236}">
                <a16:creationId xmlns:a16="http://schemas.microsoft.com/office/drawing/2014/main" id="{9E4C7535-859E-F020-91B6-49DFD895770A}"/>
              </a:ext>
            </a:extLst>
          </p:cNvPr>
          <p:cNvSpPr txBox="1">
            <a:spLocks/>
          </p:cNvSpPr>
          <p:nvPr/>
        </p:nvSpPr>
        <p:spPr>
          <a:xfrm>
            <a:off x="7773528" y="857251"/>
            <a:ext cx="3381834" cy="823912"/>
          </a:xfrm>
          <a:prstGeom prst="rect">
            <a:avLst/>
          </a:prstGeom>
          <a:noFill/>
          <a:ln>
            <a:noFill/>
          </a:ln>
        </p:spPr>
        <p:txBody>
          <a:bodyPr spcFirstLastPara="1" wrap="square" lIns="91425" tIns="45700" rIns="91425" bIns="45700" anchor="b" anchorCtr="0">
            <a:normAutofit/>
          </a:bodyPr>
          <a:lstStyle>
            <a:defPPr marR="0" lvl="0" algn="l" rtl="0">
              <a:lnSpc>
                <a:spcPct val="100000"/>
              </a:lnSpc>
              <a:spcBef>
                <a:spcPts val="0"/>
              </a:spcBef>
              <a:spcAft>
                <a:spcPts val="0"/>
              </a:spcAft>
            </a:defPPr>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Arial"/>
                <a:ea typeface="Arial"/>
                <a:cs typeface="Arial"/>
                <a:sym typeface="Arial"/>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Arial"/>
                <a:ea typeface="Arial"/>
                <a:cs typeface="Arial"/>
                <a:sym typeface="Arial"/>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9pPr>
          </a:lstStyle>
          <a:p>
            <a:pPr algn="ctr"/>
            <a:r>
              <a:rPr lang="en-US" dirty="0"/>
              <a:t>NDACC</a:t>
            </a:r>
          </a:p>
        </p:txBody>
      </p:sp>
      <p:pic>
        <p:nvPicPr>
          <p:cNvPr id="15" name="Google Shape;407;p14" descr="Map of Operational Sites">
            <a:extLst>
              <a:ext uri="{FF2B5EF4-FFF2-40B4-BE49-F238E27FC236}">
                <a16:creationId xmlns:a16="http://schemas.microsoft.com/office/drawing/2014/main" id="{45C4BED0-7A48-007F-FB6E-913A12547C50}"/>
              </a:ext>
            </a:extLst>
          </p:cNvPr>
          <p:cNvPicPr preferRelativeResize="0"/>
          <p:nvPr/>
        </p:nvPicPr>
        <p:blipFill rotWithShape="1">
          <a:blip r:embed="rId2">
            <a:alphaModFix/>
          </a:blip>
          <a:srcRect/>
          <a:stretch/>
        </p:blipFill>
        <p:spPr>
          <a:xfrm>
            <a:off x="361911" y="1681163"/>
            <a:ext cx="3721866" cy="1890979"/>
          </a:xfrm>
          <a:prstGeom prst="rect">
            <a:avLst/>
          </a:prstGeom>
          <a:noFill/>
          <a:ln>
            <a:noFill/>
          </a:ln>
        </p:spPr>
      </p:pic>
      <p:sp>
        <p:nvSpPr>
          <p:cNvPr id="16" name="TextBox 15">
            <a:extLst>
              <a:ext uri="{FF2B5EF4-FFF2-40B4-BE49-F238E27FC236}">
                <a16:creationId xmlns:a16="http://schemas.microsoft.com/office/drawing/2014/main" id="{EC033776-A952-DFC5-A050-3163D70942A9}"/>
              </a:ext>
            </a:extLst>
          </p:cNvPr>
          <p:cNvSpPr txBox="1"/>
          <p:nvPr/>
        </p:nvSpPr>
        <p:spPr>
          <a:xfrm>
            <a:off x="489410" y="4067798"/>
            <a:ext cx="3466869" cy="2677656"/>
          </a:xfrm>
          <a:prstGeom prst="rect">
            <a:avLst/>
          </a:prstGeom>
          <a:noFill/>
        </p:spPr>
        <p:txBody>
          <a:bodyPr wrap="square" rtlCol="0">
            <a:spAutoFit/>
          </a:bodyPr>
          <a:lstStyle/>
          <a:p>
            <a:pPr marL="285750" indent="-285750">
              <a:buFont typeface="Arial" panose="020B0604020202020204" pitchFamily="34" charset="0"/>
              <a:buChar char="•"/>
            </a:pPr>
            <a:r>
              <a:rPr lang="en-US" dirty="0"/>
              <a:t>Portable near-IR FTIR spectrometers</a:t>
            </a:r>
          </a:p>
          <a:p>
            <a:pPr marL="285750" indent="-285750">
              <a:buFont typeface="Arial" panose="020B0604020202020204" pitchFamily="34" charset="0"/>
              <a:buChar char="•"/>
            </a:pPr>
            <a:r>
              <a:rPr lang="en-US" dirty="0"/>
              <a:t>Enables deployment in less accessible locations compared to larger instruments</a:t>
            </a:r>
          </a:p>
          <a:p>
            <a:pPr marL="285750" indent="-285750">
              <a:buFont typeface="Arial" panose="020B0604020202020204" pitchFamily="34" charset="0"/>
              <a:buChar char="•"/>
            </a:pPr>
            <a:r>
              <a:rPr lang="en-US" dirty="0"/>
              <a:t>Local/regional subnetworks being established</a:t>
            </a:r>
          </a:p>
          <a:p>
            <a:pPr marL="285750" indent="-285750">
              <a:buFont typeface="Arial" panose="020B0604020202020204" pitchFamily="34" charset="0"/>
              <a:buChar char="•"/>
            </a:pPr>
            <a:r>
              <a:rPr lang="en-US" dirty="0"/>
              <a:t>Lower spectral resolution than TCCON or NDACC but faster acquisition</a:t>
            </a:r>
          </a:p>
          <a:p>
            <a:pPr marL="285750" indent="-285750">
              <a:buFont typeface="Arial" panose="020B0604020202020204" pitchFamily="34" charset="0"/>
              <a:buChar char="•"/>
            </a:pPr>
            <a:r>
              <a:rPr lang="en-US" dirty="0">
                <a:solidFill>
                  <a:schemeClr val="dk1"/>
                </a:solidFill>
              </a:rPr>
              <a:t>Over 200 EM27/SUNs distributed to date, all characterized by KIT.</a:t>
            </a:r>
            <a:endParaRPr lang="en-US" dirty="0"/>
          </a:p>
          <a:p>
            <a:pPr marL="285750" indent="-285750">
              <a:buFont typeface="Arial" panose="020B0604020202020204" pitchFamily="34" charset="0"/>
              <a:buChar char="•"/>
            </a:pPr>
            <a:endParaRPr lang="en-US" dirty="0"/>
          </a:p>
        </p:txBody>
      </p:sp>
      <p:pic>
        <p:nvPicPr>
          <p:cNvPr id="18" name="Google Shape;417;p15">
            <a:extLst>
              <a:ext uri="{FF2B5EF4-FFF2-40B4-BE49-F238E27FC236}">
                <a16:creationId xmlns:a16="http://schemas.microsoft.com/office/drawing/2014/main" id="{F8CCC9D0-B220-75CB-8244-C062C87784D6}"/>
              </a:ext>
            </a:extLst>
          </p:cNvPr>
          <p:cNvPicPr preferRelativeResize="0"/>
          <p:nvPr/>
        </p:nvPicPr>
        <p:blipFill rotWithShape="1">
          <a:blip r:embed="rId3">
            <a:alphaModFix/>
          </a:blip>
          <a:srcRect/>
          <a:stretch/>
        </p:blipFill>
        <p:spPr>
          <a:xfrm>
            <a:off x="4345145" y="1561886"/>
            <a:ext cx="3516170" cy="2343541"/>
          </a:xfrm>
          <a:prstGeom prst="rect">
            <a:avLst/>
          </a:prstGeom>
          <a:noFill/>
          <a:ln>
            <a:noFill/>
          </a:ln>
        </p:spPr>
      </p:pic>
      <p:sp>
        <p:nvSpPr>
          <p:cNvPr id="20" name="TextBox 19">
            <a:extLst>
              <a:ext uri="{FF2B5EF4-FFF2-40B4-BE49-F238E27FC236}">
                <a16:creationId xmlns:a16="http://schemas.microsoft.com/office/drawing/2014/main" id="{AE79159B-5F40-74AD-639E-1E1426F1112C}"/>
              </a:ext>
            </a:extLst>
          </p:cNvPr>
          <p:cNvSpPr txBox="1"/>
          <p:nvPr/>
        </p:nvSpPr>
        <p:spPr>
          <a:xfrm>
            <a:off x="4369795" y="3577089"/>
            <a:ext cx="3466869" cy="3539430"/>
          </a:xfrm>
          <a:prstGeom prst="rect">
            <a:avLst/>
          </a:prstGeom>
          <a:noFill/>
        </p:spPr>
        <p:txBody>
          <a:bodyPr wrap="square" rtlCol="0">
            <a:spAutoFit/>
          </a:bodyPr>
          <a:lstStyle/>
          <a:p>
            <a:pPr marL="285750" indent="-285750">
              <a:buFont typeface="Arial" panose="020B0604020202020204" pitchFamily="34" charset="0"/>
              <a:buChar char="•"/>
            </a:pPr>
            <a:r>
              <a:rPr lang="en-US" dirty="0"/>
              <a:t>Near-IR high resolution FTIRs</a:t>
            </a:r>
          </a:p>
          <a:p>
            <a:pPr marL="285750" indent="-285750">
              <a:buFont typeface="Arial" panose="020B0604020202020204" pitchFamily="34" charset="0"/>
              <a:buChar char="•"/>
            </a:pPr>
            <a:r>
              <a:rPr lang="en-US" dirty="0"/>
              <a:t>Common instrument requirements and retrieval software</a:t>
            </a:r>
          </a:p>
          <a:p>
            <a:pPr marL="285750" indent="-285750">
              <a:buFont typeface="Arial" panose="020B0604020202020204" pitchFamily="34" charset="0"/>
              <a:buChar char="•"/>
            </a:pPr>
            <a:r>
              <a:rPr lang="en-US" dirty="0">
                <a:solidFill>
                  <a:schemeClr val="dk1"/>
                </a:solidFill>
              </a:rPr>
              <a:t>Spectral range overlaps GHG-observing satellites for apples-to-apples comparison of retrieved columns</a:t>
            </a:r>
            <a:endParaRPr lang="en-US" dirty="0"/>
          </a:p>
          <a:p>
            <a:pPr marL="285750" indent="-285750">
              <a:buFont typeface="Arial" panose="020B0604020202020204" pitchFamily="34" charset="0"/>
              <a:buChar char="•"/>
            </a:pPr>
            <a:r>
              <a:rPr lang="en-US" dirty="0">
                <a:solidFill>
                  <a:schemeClr val="dk1"/>
                </a:solidFill>
              </a:rPr>
              <a:t>Relatively high-resolution spectra (~0.02 cm</a:t>
            </a:r>
            <a:r>
              <a:rPr lang="en-US" baseline="30000" dirty="0">
                <a:solidFill>
                  <a:schemeClr val="dk1"/>
                </a:solidFill>
              </a:rPr>
              <a:t>-1</a:t>
            </a:r>
            <a:r>
              <a:rPr lang="en-US" dirty="0">
                <a:solidFill>
                  <a:schemeClr val="dk1"/>
                </a:solidFill>
              </a:rPr>
              <a:t>) permits good resolution of line shapes and better separation of absorption lines than coarser resolution data</a:t>
            </a:r>
            <a:endParaRPr lang="en-US" dirty="0"/>
          </a:p>
          <a:p>
            <a:pPr marL="285750" indent="-285750">
              <a:buFont typeface="Arial" panose="020B0604020202020204" pitchFamily="34" charset="0"/>
              <a:buChar char="•"/>
            </a:pPr>
            <a:r>
              <a:rPr lang="en-US" dirty="0">
                <a:solidFill>
                  <a:schemeClr val="dk1"/>
                </a:solidFill>
              </a:rPr>
              <a:t>29 active sites, 5 past sites, and 5 (possibly 6) new sites working towards provisional TCCON status</a:t>
            </a:r>
            <a:endParaRPr lang="en-US" dirty="0"/>
          </a:p>
          <a:p>
            <a:pPr marL="285750" indent="-285750">
              <a:buFont typeface="Arial" panose="020B0604020202020204" pitchFamily="34" charset="0"/>
              <a:buChar char="•"/>
            </a:pPr>
            <a:endParaRPr lang="en-US" dirty="0"/>
          </a:p>
        </p:txBody>
      </p:sp>
      <p:pic>
        <p:nvPicPr>
          <p:cNvPr id="21" name="Google Shape;431;p16" title="ndacc-any_instr-active.png">
            <a:extLst>
              <a:ext uri="{FF2B5EF4-FFF2-40B4-BE49-F238E27FC236}">
                <a16:creationId xmlns:a16="http://schemas.microsoft.com/office/drawing/2014/main" id="{E45E0034-0FFC-B6EA-E46A-E115427D873A}"/>
              </a:ext>
            </a:extLst>
          </p:cNvPr>
          <p:cNvPicPr preferRelativeResize="0"/>
          <p:nvPr/>
        </p:nvPicPr>
        <p:blipFill rotWithShape="1">
          <a:blip r:embed="rId4">
            <a:alphaModFix/>
          </a:blip>
          <a:srcRect/>
          <a:stretch/>
        </p:blipFill>
        <p:spPr>
          <a:xfrm>
            <a:off x="8263783" y="1681163"/>
            <a:ext cx="2750266" cy="1761489"/>
          </a:xfrm>
          <a:prstGeom prst="rect">
            <a:avLst/>
          </a:prstGeom>
          <a:noFill/>
          <a:ln>
            <a:noFill/>
          </a:ln>
        </p:spPr>
      </p:pic>
      <p:pic>
        <p:nvPicPr>
          <p:cNvPr id="22" name="Google Shape;426;p16">
            <a:extLst>
              <a:ext uri="{FF2B5EF4-FFF2-40B4-BE49-F238E27FC236}">
                <a16:creationId xmlns:a16="http://schemas.microsoft.com/office/drawing/2014/main" id="{352D9CC0-2889-7AED-6183-5A89BEE9F1A7}"/>
              </a:ext>
            </a:extLst>
          </p:cNvPr>
          <p:cNvPicPr preferRelativeResize="0"/>
          <p:nvPr/>
        </p:nvPicPr>
        <p:blipFill rotWithShape="1">
          <a:blip r:embed="rId5">
            <a:alphaModFix/>
          </a:blip>
          <a:srcRect/>
          <a:stretch/>
        </p:blipFill>
        <p:spPr>
          <a:xfrm>
            <a:off x="7986054" y="3572142"/>
            <a:ext cx="3484786" cy="1846576"/>
          </a:xfrm>
          <a:prstGeom prst="rect">
            <a:avLst/>
          </a:prstGeom>
          <a:noFill/>
          <a:ln>
            <a:noFill/>
          </a:ln>
        </p:spPr>
      </p:pic>
      <p:sp>
        <p:nvSpPr>
          <p:cNvPr id="24" name="TextBox 23">
            <a:extLst>
              <a:ext uri="{FF2B5EF4-FFF2-40B4-BE49-F238E27FC236}">
                <a16:creationId xmlns:a16="http://schemas.microsoft.com/office/drawing/2014/main" id="{9D3C8611-0ED1-E522-303E-580FCF1FA263}"/>
              </a:ext>
            </a:extLst>
          </p:cNvPr>
          <p:cNvSpPr txBox="1"/>
          <p:nvPr/>
        </p:nvSpPr>
        <p:spPr>
          <a:xfrm>
            <a:off x="7986054" y="5459350"/>
            <a:ext cx="3926783" cy="1384995"/>
          </a:xfrm>
          <a:prstGeom prst="rect">
            <a:avLst/>
          </a:prstGeom>
          <a:noFill/>
        </p:spPr>
        <p:txBody>
          <a:bodyPr wrap="square" rtlCol="0">
            <a:spAutoFit/>
          </a:bodyPr>
          <a:lstStyle/>
          <a:p>
            <a:pPr marL="285750" lvl="0" indent="-285750">
              <a:buClr>
                <a:schemeClr val="dk1"/>
              </a:buClr>
              <a:buSzPts val="1800"/>
              <a:buFont typeface="Arial"/>
              <a:buChar char="•"/>
            </a:pPr>
            <a:r>
              <a:rPr lang="en-US" dirty="0">
                <a:solidFill>
                  <a:schemeClr val="dk1"/>
                </a:solidFill>
              </a:rPr>
              <a:t>Multiple types of instruments</a:t>
            </a:r>
            <a:endParaRPr lang="en-US" dirty="0"/>
          </a:p>
          <a:p>
            <a:pPr marL="285750" lvl="0" indent="-285750">
              <a:buClr>
                <a:schemeClr val="dk1"/>
              </a:buClr>
              <a:buSzPts val="1800"/>
              <a:buFont typeface="Arial"/>
              <a:buChar char="•"/>
            </a:pPr>
            <a:r>
              <a:rPr lang="en-US" dirty="0">
                <a:solidFill>
                  <a:schemeClr val="dk1"/>
                </a:solidFill>
              </a:rPr>
              <a:t>Mixture of total column and profile products</a:t>
            </a:r>
            <a:endParaRPr lang="en-US" dirty="0"/>
          </a:p>
          <a:p>
            <a:pPr marL="285750" lvl="0" indent="-285750">
              <a:buClr>
                <a:schemeClr val="dk1"/>
              </a:buClr>
              <a:buSzPts val="1800"/>
              <a:buFont typeface="Arial"/>
              <a:buChar char="•"/>
            </a:pPr>
            <a:r>
              <a:rPr lang="en-US" dirty="0">
                <a:solidFill>
                  <a:schemeClr val="dk1"/>
                </a:solidFill>
              </a:rPr>
              <a:t>Wide range of species provided. Availability at each site depends on what instrument(s) are present</a:t>
            </a:r>
            <a:endParaRPr lang="en-US" dirty="0"/>
          </a:p>
          <a:p>
            <a:pPr marL="285750" lvl="0" indent="-285750">
              <a:buClr>
                <a:schemeClr val="dk1"/>
              </a:buClr>
              <a:buSzPts val="1800"/>
              <a:buFont typeface="Arial"/>
              <a:buChar char="•"/>
            </a:pPr>
            <a:r>
              <a:rPr lang="en-US" dirty="0">
                <a:solidFill>
                  <a:schemeClr val="dk1"/>
                </a:solidFill>
              </a:rPr>
              <a:t>GHGs include CH</a:t>
            </a:r>
            <a:r>
              <a:rPr lang="en-US" baseline="-25000" dirty="0">
                <a:solidFill>
                  <a:schemeClr val="dk1"/>
                </a:solidFill>
              </a:rPr>
              <a:t>4</a:t>
            </a:r>
            <a:r>
              <a:rPr lang="en-US" dirty="0">
                <a:solidFill>
                  <a:schemeClr val="dk1"/>
                </a:solidFill>
              </a:rPr>
              <a:t>, N</a:t>
            </a:r>
            <a:r>
              <a:rPr lang="en-US" baseline="-25000" dirty="0">
                <a:solidFill>
                  <a:schemeClr val="dk1"/>
                </a:solidFill>
              </a:rPr>
              <a:t>2</a:t>
            </a:r>
            <a:r>
              <a:rPr lang="en-US" dirty="0">
                <a:solidFill>
                  <a:schemeClr val="dk1"/>
                </a:solidFill>
              </a:rPr>
              <a:t>O, O</a:t>
            </a:r>
            <a:r>
              <a:rPr lang="en-US" baseline="-25000" dirty="0">
                <a:solidFill>
                  <a:schemeClr val="dk1"/>
                </a:solidFill>
              </a:rPr>
              <a:t>3</a:t>
            </a:r>
            <a:endParaRPr lang="en-US" dirty="0"/>
          </a:p>
        </p:txBody>
      </p:sp>
    </p:spTree>
    <p:extLst>
      <p:ext uri="{BB962C8B-B14F-4D97-AF65-F5344CB8AC3E}">
        <p14:creationId xmlns:p14="http://schemas.microsoft.com/office/powerpoint/2010/main" val="193476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P spid="10" grpId="0"/>
      <p:bldP spid="16" grpId="0"/>
      <p:bldP spid="20" grpId="0"/>
      <p:bldP spid="24" grpId="0"/>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Shape 404"/>
        <p:cNvGrpSpPr/>
        <p:nvPr/>
      </p:nvGrpSpPr>
      <p:grpSpPr>
        <a:xfrm>
          <a:off x="0" y="0"/>
          <a:ext cx="0" cy="0"/>
          <a:chOff x="0" y="0"/>
          <a:chExt cx="0" cy="0"/>
        </a:xfrm>
      </p:grpSpPr>
      <p:sp>
        <p:nvSpPr>
          <p:cNvPr id="405" name="Google Shape;405;p14"/>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2800"/>
              <a:buFont typeface="Play"/>
              <a:buNone/>
            </a:pPr>
            <a:r>
              <a:rPr lang="en-US" sz="2800" dirty="0">
                <a:latin typeface="Aptos Display" panose="020B0004020202020204" pitchFamily="34" charset="0"/>
              </a:rPr>
              <a:t>Local to regional scale observations: ground-based remote sensing</a:t>
            </a:r>
            <a:endParaRPr dirty="0">
              <a:latin typeface="Aptos Display" panose="020B0004020202020204" pitchFamily="34" charset="0"/>
            </a:endParaRPr>
          </a:p>
        </p:txBody>
      </p:sp>
      <p:sp>
        <p:nvSpPr>
          <p:cNvPr id="406" name="Google Shape;406;p14"/>
          <p:cNvSpPr txBox="1"/>
          <p:nvPr/>
        </p:nvSpPr>
        <p:spPr>
          <a:xfrm>
            <a:off x="141514" y="1582340"/>
            <a:ext cx="4475764" cy="4770537"/>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COCCON: also provides near-IR XCO</a:t>
            </a:r>
            <a:r>
              <a:rPr lang="en-US" sz="1600" baseline="-25000" dirty="0">
                <a:solidFill>
                  <a:schemeClr val="dk1"/>
                </a:solidFill>
                <a:latin typeface="Arial"/>
                <a:ea typeface="Arial"/>
                <a:cs typeface="Arial"/>
                <a:sym typeface="Arial"/>
              </a:rPr>
              <a:t>2</a:t>
            </a:r>
            <a:r>
              <a:rPr lang="en-US" sz="1600" dirty="0">
                <a:solidFill>
                  <a:schemeClr val="dk1"/>
                </a:solidFill>
                <a:latin typeface="Arial"/>
                <a:ea typeface="Arial"/>
                <a:cs typeface="Arial"/>
                <a:sym typeface="Arial"/>
              </a:rPr>
              <a:t>, XCH</a:t>
            </a:r>
            <a:r>
              <a:rPr lang="en-US" sz="1600" baseline="-25000" dirty="0">
                <a:solidFill>
                  <a:schemeClr val="dk1"/>
                </a:solidFill>
                <a:latin typeface="Arial"/>
                <a:ea typeface="Arial"/>
                <a:cs typeface="Arial"/>
                <a:sym typeface="Arial"/>
              </a:rPr>
              <a:t>4</a:t>
            </a:r>
            <a:r>
              <a:rPr lang="en-US" sz="1600" dirty="0">
                <a:solidFill>
                  <a:schemeClr val="dk1"/>
                </a:solidFill>
                <a:latin typeface="Arial"/>
                <a:ea typeface="Arial"/>
                <a:cs typeface="Arial"/>
                <a:sym typeface="Arial"/>
              </a:rPr>
              <a:t>, and XCO products</a:t>
            </a:r>
            <a:endParaRPr dirty="0"/>
          </a:p>
          <a:p>
            <a:pPr marL="285750" marR="0" lvl="0" indent="-285750" algn="l" rtl="0">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Focuses on smaller, more portable instruments than TCCON</a:t>
            </a:r>
            <a:endParaRPr dirty="0"/>
          </a:p>
          <a:p>
            <a:pPr marL="742950" marR="0" lvl="1" indent="-285750" algn="l" rtl="0">
              <a:spcBef>
                <a:spcPts val="0"/>
              </a:spcBef>
              <a:spcAft>
                <a:spcPts val="0"/>
              </a:spcAft>
              <a:buClr>
                <a:schemeClr val="dk1"/>
              </a:buClr>
              <a:buSzPts val="1600"/>
              <a:buFont typeface="Arial"/>
              <a:buChar char="•"/>
            </a:pPr>
            <a:r>
              <a:rPr lang="en-US" sz="1600" b="0" i="0" u="none" strike="noStrike" cap="none" dirty="0">
                <a:solidFill>
                  <a:schemeClr val="dk1"/>
                </a:solidFill>
                <a:latin typeface="Arial"/>
                <a:ea typeface="Arial"/>
                <a:cs typeface="Arial"/>
                <a:sym typeface="Arial"/>
              </a:rPr>
              <a:t>EM27/SUNs primarily, but others being tested</a:t>
            </a:r>
            <a:endParaRPr dirty="0"/>
          </a:p>
          <a:p>
            <a:pPr marL="285750" marR="0" lvl="0" indent="-285750" algn="l" rtl="0">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Coarser spectral resolution than TCCON (with consequently less vertical information and more potential overlap in spectral lines) but faster integration time</a:t>
            </a:r>
            <a:endParaRPr dirty="0"/>
          </a:p>
          <a:p>
            <a:pPr marL="285750" marR="0" lvl="0" indent="-285750" algn="l" rtl="0">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Easier to deploy in remote locations than a TCCON</a:t>
            </a:r>
            <a:endParaRPr dirty="0"/>
          </a:p>
          <a:p>
            <a:pPr marL="285750" marR="0" lvl="0" indent="-285750" algn="l" rtl="0">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Over 200 EM27/SUNs distributed to date, all characterized by KIT.</a:t>
            </a:r>
            <a:endParaRPr dirty="0"/>
          </a:p>
          <a:p>
            <a:pPr marL="742950" marR="0" lvl="1" indent="-285750" algn="l" rtl="0">
              <a:spcBef>
                <a:spcPts val="0"/>
              </a:spcBef>
              <a:spcAft>
                <a:spcPts val="0"/>
              </a:spcAft>
              <a:buClr>
                <a:schemeClr val="dk1"/>
              </a:buClr>
              <a:buSzPts val="1600"/>
              <a:buFont typeface="Arial"/>
              <a:buChar char="•"/>
            </a:pPr>
            <a:r>
              <a:rPr lang="en-US" sz="1600" b="0" i="0" u="none" strike="noStrike" cap="none" dirty="0">
                <a:solidFill>
                  <a:schemeClr val="dk1"/>
                </a:solidFill>
                <a:latin typeface="Arial"/>
                <a:ea typeface="Arial"/>
                <a:cs typeface="Arial"/>
                <a:sym typeface="Arial"/>
              </a:rPr>
              <a:t>Not all currently participate in COCCON, but characterizing all instrument makes future onboarding simpler</a:t>
            </a:r>
            <a:endParaRPr dirty="0"/>
          </a:p>
          <a:p>
            <a:pPr marL="285750" marR="0" lvl="0" indent="-285750" algn="l" rtl="0">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Regional sub-networks being established</a:t>
            </a:r>
            <a:endParaRPr dirty="0"/>
          </a:p>
        </p:txBody>
      </p:sp>
      <p:pic>
        <p:nvPicPr>
          <p:cNvPr id="407" name="Google Shape;407;p14" descr="Map of Operational Sites"/>
          <p:cNvPicPr preferRelativeResize="0"/>
          <p:nvPr/>
        </p:nvPicPr>
        <p:blipFill rotWithShape="1">
          <a:blip r:embed="rId3">
            <a:alphaModFix/>
          </a:blip>
          <a:srcRect/>
          <a:stretch/>
        </p:blipFill>
        <p:spPr>
          <a:xfrm>
            <a:off x="4556292" y="1232971"/>
            <a:ext cx="7635707" cy="3879496"/>
          </a:xfrm>
          <a:prstGeom prst="rect">
            <a:avLst/>
          </a:prstGeom>
          <a:noFill/>
          <a:ln>
            <a:noFill/>
          </a:ln>
        </p:spPr>
      </p:pic>
      <p:sp>
        <p:nvSpPr>
          <p:cNvPr id="408" name="Google Shape;408;p14"/>
          <p:cNvSpPr txBox="1"/>
          <p:nvPr/>
        </p:nvSpPr>
        <p:spPr>
          <a:xfrm>
            <a:off x="7166800" y="5112466"/>
            <a:ext cx="2660864" cy="307777"/>
          </a:xfrm>
          <a:prstGeom prst="rect">
            <a:avLst/>
          </a:prstGeom>
          <a:solidFill>
            <a:srgbClr val="D8D8D8"/>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dirty="0">
                <a:solidFill>
                  <a:schemeClr val="dk1"/>
                </a:solidFill>
                <a:latin typeface="Arial"/>
                <a:ea typeface="Arial"/>
                <a:cs typeface="Arial"/>
                <a:sym typeface="Arial"/>
              </a:rPr>
              <a:t>COCCON sites as of Jan 2026</a:t>
            </a:r>
            <a:endParaRPr dirty="0"/>
          </a:p>
        </p:txBody>
      </p:sp>
      <p:sp>
        <p:nvSpPr>
          <p:cNvPr id="409" name="Google Shape;409;p14"/>
          <p:cNvSpPr txBox="1"/>
          <p:nvPr/>
        </p:nvSpPr>
        <p:spPr>
          <a:xfrm>
            <a:off x="6471292" y="5965762"/>
            <a:ext cx="3866693" cy="73866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u="sng">
                <a:solidFill>
                  <a:schemeClr val="dk1"/>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https://www.coccon.kit.edu/26.php</a:t>
            </a:r>
            <a:endParaRPr sz="1400">
              <a:solidFill>
                <a:schemeClr val="dk1"/>
              </a:solidFill>
              <a:latin typeface="Arial"/>
              <a:ea typeface="Arial"/>
              <a:cs typeface="Arial"/>
              <a:sym typeface="Arial"/>
            </a:endParaRPr>
          </a:p>
          <a:p>
            <a:pPr marL="0" marR="0" lvl="0" indent="0" algn="ctr" rtl="0">
              <a:spcBef>
                <a:spcPts val="0"/>
              </a:spcBef>
              <a:spcAft>
                <a:spcPts val="0"/>
              </a:spcAft>
              <a:buNone/>
            </a:pPr>
            <a:r>
              <a:rPr lang="en-US" sz="1400" i="1">
                <a:solidFill>
                  <a:schemeClr val="dk1"/>
                </a:solidFill>
                <a:latin typeface="Arial"/>
                <a:ea typeface="Arial"/>
                <a:cs typeface="Arial"/>
                <a:sym typeface="Arial"/>
              </a:rPr>
              <a:t>Thanks to Frank Hase for the information on EM27/SUNs characterized.</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Shape 413"/>
        <p:cNvGrpSpPr/>
        <p:nvPr/>
      </p:nvGrpSpPr>
      <p:grpSpPr>
        <a:xfrm>
          <a:off x="0" y="0"/>
          <a:ext cx="0" cy="0"/>
          <a:chOff x="0" y="0"/>
          <a:chExt cx="0" cy="0"/>
        </a:xfrm>
      </p:grpSpPr>
      <p:sp>
        <p:nvSpPr>
          <p:cNvPr id="414" name="Google Shape;414;p15"/>
          <p:cNvSpPr txBox="1">
            <a:spLocks noGrp="1"/>
          </p:cNvSpPr>
          <p:nvPr>
            <p:ph type="title"/>
          </p:nvPr>
        </p:nvSpPr>
        <p:spPr>
          <a:xfrm>
            <a:off x="838200" y="365125"/>
            <a:ext cx="10811256" cy="77787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600"/>
              <a:buFont typeface="Play"/>
              <a:buNone/>
            </a:pPr>
            <a:r>
              <a:rPr lang="en-US" sz="3600" dirty="0">
                <a:latin typeface="Aptos Display" panose="020B0004020202020204" pitchFamily="34" charset="0"/>
              </a:rPr>
              <a:t>Global-scale observations: ground-based remote sensing</a:t>
            </a:r>
            <a:endParaRPr dirty="0">
              <a:latin typeface="Aptos Display" panose="020B0004020202020204" pitchFamily="34" charset="0"/>
            </a:endParaRPr>
          </a:p>
        </p:txBody>
      </p:sp>
      <p:sp>
        <p:nvSpPr>
          <p:cNvPr id="415" name="Google Shape;415;p15"/>
          <p:cNvSpPr txBox="1"/>
          <p:nvPr/>
        </p:nvSpPr>
        <p:spPr>
          <a:xfrm>
            <a:off x="141514" y="1582340"/>
            <a:ext cx="4376057" cy="4801314"/>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TCCON: primarily focused on high-precision retrievals of carbon-containing species in the near-IR</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Spectral range overlaps GHG-observing satellites for apples-to-apples comparison of retrieved columns</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All sites use essentially the same FTIR instrument &amp; consistent retrieval system</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Relatively high-resolution spectra (~0.02 cm</a:t>
            </a:r>
            <a:r>
              <a:rPr lang="en-US" sz="1800" baseline="30000" dirty="0">
                <a:solidFill>
                  <a:schemeClr val="dk1"/>
                </a:solidFill>
                <a:latin typeface="Arial"/>
                <a:ea typeface="Arial"/>
                <a:cs typeface="Arial"/>
                <a:sym typeface="Arial"/>
              </a:rPr>
              <a:t>-1</a:t>
            </a:r>
            <a:r>
              <a:rPr lang="en-US" sz="1800" dirty="0">
                <a:solidFill>
                  <a:schemeClr val="dk1"/>
                </a:solidFill>
                <a:latin typeface="Arial"/>
                <a:ea typeface="Arial"/>
                <a:cs typeface="Arial"/>
                <a:sym typeface="Arial"/>
              </a:rPr>
              <a:t>) permits good resolution of line shapes and better separation of absorption lines than coarser resolution data</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29 active sites, 5 past sites, and 5 (possibly 6) new sites working towards provisional TCCON status</a:t>
            </a:r>
            <a:endParaRPr dirty="0"/>
          </a:p>
        </p:txBody>
      </p:sp>
      <p:grpSp>
        <p:nvGrpSpPr>
          <p:cNvPr id="416" name="Google Shape;416;p15"/>
          <p:cNvGrpSpPr/>
          <p:nvPr/>
        </p:nvGrpSpPr>
        <p:grpSpPr>
          <a:xfrm>
            <a:off x="4675246" y="1380729"/>
            <a:ext cx="7295345" cy="4862376"/>
            <a:chOff x="4675246" y="1380729"/>
            <a:chExt cx="7295345" cy="4862376"/>
          </a:xfrm>
        </p:grpSpPr>
        <p:pic>
          <p:nvPicPr>
            <p:cNvPr id="417" name="Google Shape;417;p15"/>
            <p:cNvPicPr preferRelativeResize="0"/>
            <p:nvPr/>
          </p:nvPicPr>
          <p:blipFill rotWithShape="1">
            <a:blip r:embed="rId3">
              <a:alphaModFix/>
            </a:blip>
            <a:srcRect/>
            <a:stretch/>
          </p:blipFill>
          <p:spPr>
            <a:xfrm>
              <a:off x="4675246" y="1380729"/>
              <a:ext cx="7295345" cy="4862376"/>
            </a:xfrm>
            <a:prstGeom prst="rect">
              <a:avLst/>
            </a:prstGeom>
            <a:noFill/>
            <a:ln>
              <a:noFill/>
            </a:ln>
          </p:spPr>
        </p:pic>
        <p:sp>
          <p:nvSpPr>
            <p:cNvPr id="418" name="Google Shape;418;p15"/>
            <p:cNvSpPr txBox="1"/>
            <p:nvPr/>
          </p:nvSpPr>
          <p:spPr>
            <a:xfrm>
              <a:off x="7166799" y="5477271"/>
              <a:ext cx="2737777" cy="307736"/>
            </a:xfrm>
            <a:prstGeom prst="rect">
              <a:avLst/>
            </a:prstGeom>
            <a:solidFill>
              <a:srgbClr val="D8D8D8"/>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a:solidFill>
                    <a:schemeClr val="dk1"/>
                  </a:solidFill>
                  <a:latin typeface="Arial"/>
                  <a:ea typeface="Arial"/>
                  <a:cs typeface="Arial"/>
                  <a:sym typeface="Arial"/>
                </a:rPr>
                <a:t>TCCON sites as of Apr 2026</a:t>
              </a: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Shape 423"/>
        <p:cNvGrpSpPr/>
        <p:nvPr/>
      </p:nvGrpSpPr>
      <p:grpSpPr>
        <a:xfrm>
          <a:off x="0" y="0"/>
          <a:ext cx="0" cy="0"/>
          <a:chOff x="0" y="0"/>
          <a:chExt cx="0" cy="0"/>
        </a:xfrm>
      </p:grpSpPr>
      <p:sp>
        <p:nvSpPr>
          <p:cNvPr id="424" name="Google Shape;424;p16"/>
          <p:cNvSpPr txBox="1">
            <a:spLocks noGrp="1"/>
          </p:cNvSpPr>
          <p:nvPr>
            <p:ph type="title"/>
          </p:nvPr>
        </p:nvSpPr>
        <p:spPr>
          <a:xfrm>
            <a:off x="838199" y="365125"/>
            <a:ext cx="10902697" cy="77787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600"/>
              <a:buFont typeface="Play"/>
              <a:buNone/>
            </a:pPr>
            <a:r>
              <a:rPr lang="en-US" sz="3600" dirty="0">
                <a:latin typeface="Aptos Display" panose="020B0004020202020204" pitchFamily="34" charset="0"/>
              </a:rPr>
              <a:t>Global-scale observations: ground-based remote sensing</a:t>
            </a:r>
            <a:endParaRPr dirty="0">
              <a:latin typeface="Aptos Display" panose="020B0004020202020204" pitchFamily="34" charset="0"/>
            </a:endParaRPr>
          </a:p>
        </p:txBody>
      </p:sp>
      <p:sp>
        <p:nvSpPr>
          <p:cNvPr id="425" name="Google Shape;425;p16"/>
          <p:cNvSpPr txBox="1"/>
          <p:nvPr/>
        </p:nvSpPr>
        <p:spPr>
          <a:xfrm>
            <a:off x="4376058" y="5147186"/>
            <a:ext cx="6607628" cy="1754326"/>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NDACC: data from multiple types of instruments</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Mixture of total column and profile products</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Wide range of species provided. Availability at each site depends on what instrument(s) are present</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GHGs include CH</a:t>
            </a:r>
            <a:r>
              <a:rPr lang="en-US" sz="1800" baseline="-25000" dirty="0">
                <a:solidFill>
                  <a:schemeClr val="dk1"/>
                </a:solidFill>
                <a:latin typeface="Arial"/>
                <a:ea typeface="Arial"/>
                <a:cs typeface="Arial"/>
                <a:sym typeface="Arial"/>
              </a:rPr>
              <a:t>4</a:t>
            </a:r>
            <a:r>
              <a:rPr lang="en-US" sz="1800" dirty="0">
                <a:solidFill>
                  <a:schemeClr val="dk1"/>
                </a:solidFill>
                <a:latin typeface="Arial"/>
                <a:ea typeface="Arial"/>
                <a:cs typeface="Arial"/>
                <a:sym typeface="Arial"/>
              </a:rPr>
              <a:t>, N</a:t>
            </a:r>
            <a:r>
              <a:rPr lang="en-US" sz="1800" baseline="-25000" dirty="0">
                <a:solidFill>
                  <a:schemeClr val="dk1"/>
                </a:solidFill>
                <a:latin typeface="Arial"/>
                <a:ea typeface="Arial"/>
                <a:cs typeface="Arial"/>
                <a:sym typeface="Arial"/>
              </a:rPr>
              <a:t>2</a:t>
            </a:r>
            <a:r>
              <a:rPr lang="en-US" sz="1800" dirty="0">
                <a:solidFill>
                  <a:schemeClr val="dk1"/>
                </a:solidFill>
                <a:latin typeface="Arial"/>
                <a:ea typeface="Arial"/>
                <a:cs typeface="Arial"/>
                <a:sym typeface="Arial"/>
              </a:rPr>
              <a:t>O, O</a:t>
            </a:r>
            <a:r>
              <a:rPr lang="en-US" sz="1800" baseline="-25000" dirty="0">
                <a:solidFill>
                  <a:schemeClr val="dk1"/>
                </a:solidFill>
                <a:latin typeface="Arial"/>
                <a:ea typeface="Arial"/>
                <a:cs typeface="Arial"/>
                <a:sym typeface="Arial"/>
              </a:rPr>
              <a:t>3</a:t>
            </a:r>
            <a:endParaRPr dirty="0"/>
          </a:p>
          <a:p>
            <a:pPr marL="285750" marR="0" lvl="0" indent="-171450" algn="l" rtl="0">
              <a:spcBef>
                <a:spcPts val="0"/>
              </a:spcBef>
              <a:spcAft>
                <a:spcPts val="0"/>
              </a:spcAft>
              <a:buClr>
                <a:schemeClr val="dk1"/>
              </a:buClr>
              <a:buSzPts val="1800"/>
              <a:buFont typeface="Arial"/>
              <a:buNone/>
            </a:pPr>
            <a:endParaRPr sz="1800" dirty="0">
              <a:solidFill>
                <a:schemeClr val="dk1"/>
              </a:solidFill>
              <a:latin typeface="Arial"/>
              <a:ea typeface="Arial"/>
              <a:cs typeface="Arial"/>
              <a:sym typeface="Arial"/>
            </a:endParaRPr>
          </a:p>
        </p:txBody>
      </p:sp>
      <p:pic>
        <p:nvPicPr>
          <p:cNvPr id="426" name="Google Shape;426;p16"/>
          <p:cNvPicPr preferRelativeResize="0"/>
          <p:nvPr/>
        </p:nvPicPr>
        <p:blipFill rotWithShape="1">
          <a:blip r:embed="rId3">
            <a:alphaModFix/>
          </a:blip>
          <a:srcRect/>
          <a:stretch/>
        </p:blipFill>
        <p:spPr>
          <a:xfrm>
            <a:off x="4176100" y="1143000"/>
            <a:ext cx="7364977" cy="3902676"/>
          </a:xfrm>
          <a:prstGeom prst="rect">
            <a:avLst/>
          </a:prstGeom>
          <a:noFill/>
          <a:ln>
            <a:noFill/>
          </a:ln>
        </p:spPr>
      </p:pic>
      <p:grpSp>
        <p:nvGrpSpPr>
          <p:cNvPr id="427" name="Google Shape;427;p16"/>
          <p:cNvGrpSpPr/>
          <p:nvPr/>
        </p:nvGrpSpPr>
        <p:grpSpPr>
          <a:xfrm>
            <a:off x="246374" y="1143000"/>
            <a:ext cx="3839953" cy="2767185"/>
            <a:chOff x="246374" y="1143000"/>
            <a:chExt cx="3839953" cy="2767185"/>
          </a:xfrm>
        </p:grpSpPr>
        <p:pic>
          <p:nvPicPr>
            <p:cNvPr id="428" name="Google Shape;428;p16" title="ndacc-ftirs-active.png"/>
            <p:cNvPicPr preferRelativeResize="0"/>
            <p:nvPr/>
          </p:nvPicPr>
          <p:blipFill rotWithShape="1">
            <a:blip r:embed="rId4">
              <a:alphaModFix/>
            </a:blip>
            <a:srcRect/>
            <a:stretch/>
          </p:blipFill>
          <p:spPr>
            <a:xfrm>
              <a:off x="246375" y="1143000"/>
              <a:ext cx="3839952" cy="2474400"/>
            </a:xfrm>
            <a:prstGeom prst="rect">
              <a:avLst/>
            </a:prstGeom>
            <a:noFill/>
            <a:ln>
              <a:noFill/>
            </a:ln>
          </p:spPr>
        </p:pic>
        <p:sp>
          <p:nvSpPr>
            <p:cNvPr id="429" name="Google Shape;429;p16"/>
            <p:cNvSpPr txBox="1"/>
            <p:nvPr/>
          </p:nvSpPr>
          <p:spPr>
            <a:xfrm>
              <a:off x="246374" y="3602408"/>
              <a:ext cx="2146447" cy="307777"/>
            </a:xfrm>
            <a:prstGeom prst="rect">
              <a:avLst/>
            </a:prstGeom>
            <a:solidFill>
              <a:srgbClr val="D8D8D8"/>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dirty="0">
                  <a:solidFill>
                    <a:schemeClr val="dk1"/>
                  </a:solidFill>
                  <a:latin typeface="Arial"/>
                  <a:ea typeface="Arial"/>
                  <a:cs typeface="Arial"/>
                  <a:sym typeface="Arial"/>
                </a:rPr>
                <a:t>NDACC - Active FTIRs</a:t>
              </a:r>
              <a:endParaRPr dirty="0"/>
            </a:p>
          </p:txBody>
        </p:sp>
      </p:grpSp>
      <p:pic>
        <p:nvPicPr>
          <p:cNvPr id="431" name="Google Shape;431;p16" title="ndacc-any_instr-active.png"/>
          <p:cNvPicPr preferRelativeResize="0"/>
          <p:nvPr/>
        </p:nvPicPr>
        <p:blipFill rotWithShape="1">
          <a:blip r:embed="rId5">
            <a:alphaModFix/>
          </a:blip>
          <a:srcRect/>
          <a:stretch/>
        </p:blipFill>
        <p:spPr>
          <a:xfrm>
            <a:off x="246375" y="4033467"/>
            <a:ext cx="3839949" cy="2459408"/>
          </a:xfrm>
          <a:prstGeom prst="rect">
            <a:avLst/>
          </a:prstGeom>
          <a:noFill/>
          <a:ln>
            <a:noFill/>
          </a:ln>
        </p:spPr>
      </p:pic>
      <p:sp>
        <p:nvSpPr>
          <p:cNvPr id="432" name="Google Shape;432;p16"/>
          <p:cNvSpPr txBox="1"/>
          <p:nvPr/>
        </p:nvSpPr>
        <p:spPr>
          <a:xfrm>
            <a:off x="255151" y="6492875"/>
            <a:ext cx="2778606" cy="307777"/>
          </a:xfrm>
          <a:prstGeom prst="rect">
            <a:avLst/>
          </a:prstGeom>
          <a:solidFill>
            <a:srgbClr val="D8D8D8"/>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a:solidFill>
                  <a:schemeClr val="dk1"/>
                </a:solidFill>
                <a:latin typeface="Arial"/>
                <a:ea typeface="Arial"/>
                <a:cs typeface="Arial"/>
                <a:sym typeface="Arial"/>
              </a:rPr>
              <a:t>NDACC - all active instruments</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37" name="Google Shape;437;p17"/>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Global-scale observations: satellite missions</a:t>
            </a:r>
            <a:endParaRPr dirty="0">
              <a:latin typeface="Aptos Display" panose="020B0004020202020204" pitchFamily="34" charset="0"/>
            </a:endParaRPr>
          </a:p>
        </p:txBody>
      </p:sp>
      <p:pic>
        <p:nvPicPr>
          <p:cNvPr id="438" name="Google Shape;438;p17"/>
          <p:cNvPicPr preferRelativeResize="0"/>
          <p:nvPr/>
        </p:nvPicPr>
        <p:blipFill rotWithShape="1">
          <a:blip r:embed="rId3">
            <a:alphaModFix/>
          </a:blip>
          <a:srcRect/>
          <a:stretch/>
        </p:blipFill>
        <p:spPr>
          <a:xfrm>
            <a:off x="126119" y="1614625"/>
            <a:ext cx="11939761" cy="4209232"/>
          </a:xfrm>
          <a:prstGeom prst="rect">
            <a:avLst/>
          </a:prstGeom>
          <a:noFill/>
          <a:ln>
            <a:noFill/>
          </a:ln>
        </p:spPr>
      </p:pic>
      <p:sp>
        <p:nvSpPr>
          <p:cNvPr id="439" name="Google Shape;439;p17"/>
          <p:cNvSpPr txBox="1"/>
          <p:nvPr/>
        </p:nvSpPr>
        <p:spPr>
          <a:xfrm>
            <a:off x="5453743" y="6492875"/>
            <a:ext cx="6096000" cy="208647"/>
          </a:xfrm>
          <a:prstGeom prst="rect">
            <a:avLst/>
          </a:prstGeom>
          <a:noFill/>
          <a:ln>
            <a:noFill/>
          </a:ln>
        </p:spPr>
        <p:txBody>
          <a:bodyPr spcFirstLastPara="1" wrap="square" lIns="91425" tIns="45700" rIns="91425" bIns="45700" anchor="t" anchorCtr="0">
            <a:spAutoFit/>
          </a:bodyPr>
          <a:lstStyle/>
          <a:p>
            <a:pPr marL="0" marR="0" lvl="0" indent="0" algn="r" rtl="0">
              <a:lnSpc>
                <a:spcPct val="70000"/>
              </a:lnSpc>
              <a:spcBef>
                <a:spcPts val="0"/>
              </a:spcBef>
              <a:spcAft>
                <a:spcPts val="0"/>
              </a:spcAft>
              <a:buClr>
                <a:schemeClr val="dk1"/>
              </a:buClr>
              <a:buSzPts val="1000"/>
              <a:buFont typeface="Arial"/>
              <a:buNone/>
            </a:pPr>
            <a:r>
              <a:rPr lang="en-US" sz="1000">
                <a:solidFill>
                  <a:schemeClr val="dk1"/>
                </a:solidFill>
                <a:latin typeface="Arial"/>
                <a:ea typeface="Arial"/>
                <a:cs typeface="Arial"/>
                <a:sym typeface="Arial"/>
              </a:rPr>
              <a:t>From </a:t>
            </a:r>
            <a:r>
              <a:rPr lang="en-US" sz="1000" u="sng">
                <a:solidFill>
                  <a:schemeClr val="hlink"/>
                </a:solidFill>
                <a:latin typeface="Arial"/>
                <a:ea typeface="Arial"/>
                <a:cs typeface="Arial"/>
                <a:sym typeface="Arial"/>
                <a:hlinkClick r:id="rId4"/>
              </a:rPr>
              <a:t>https://database.eohandbook.com/ghg/</a:t>
            </a:r>
            <a:r>
              <a:rPr lang="en-US" sz="1000">
                <a:solidFill>
                  <a:schemeClr val="dk1"/>
                </a:solidFill>
                <a:latin typeface="Arial"/>
                <a:ea typeface="Arial"/>
                <a:cs typeface="Arial"/>
                <a:sym typeface="Arial"/>
              </a:rPr>
              <a:t>, accessed 9 Apr 2026</a:t>
            </a:r>
            <a:endParaRPr/>
          </a:p>
        </p:txBody>
      </p:sp>
      <p:sp>
        <p:nvSpPr>
          <p:cNvPr id="440" name="Google Shape;440;p17"/>
          <p:cNvSpPr txBox="1"/>
          <p:nvPr/>
        </p:nvSpPr>
        <p:spPr>
          <a:xfrm>
            <a:off x="4617709" y="1034143"/>
            <a:ext cx="3210239"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a:solidFill>
                  <a:schemeClr val="dk1"/>
                </a:solidFill>
                <a:latin typeface="Arial"/>
                <a:ea typeface="Arial"/>
                <a:cs typeface="Arial"/>
                <a:sym typeface="Arial"/>
              </a:rPr>
              <a:t>Global/wide area mappers</a:t>
            </a:r>
            <a:endParaRPr dirty="0"/>
          </a:p>
        </p:txBody>
      </p:sp>
      <p:sp>
        <p:nvSpPr>
          <p:cNvPr id="2" name="TextBox 1">
            <a:extLst>
              <a:ext uri="{FF2B5EF4-FFF2-40B4-BE49-F238E27FC236}">
                <a16:creationId xmlns:a16="http://schemas.microsoft.com/office/drawing/2014/main" id="{EA8BE8A7-12CF-B881-BFD7-36406B754CD2}"/>
              </a:ext>
            </a:extLst>
          </p:cNvPr>
          <p:cNvSpPr txBox="1"/>
          <p:nvPr/>
        </p:nvSpPr>
        <p:spPr>
          <a:xfrm>
            <a:off x="213645" y="6443309"/>
            <a:ext cx="6684843" cy="307777"/>
          </a:xfrm>
          <a:prstGeom prst="rect">
            <a:avLst/>
          </a:prstGeom>
          <a:noFill/>
        </p:spPr>
        <p:txBody>
          <a:bodyPr wrap="none" rtlCol="0">
            <a:spAutoFit/>
          </a:bodyPr>
          <a:lstStyle/>
          <a:p>
            <a:r>
              <a:rPr lang="en-US" dirty="0"/>
              <a:t>Only CO</a:t>
            </a:r>
            <a:r>
              <a:rPr lang="en-US" baseline="-25000" dirty="0"/>
              <a:t>2</a:t>
            </a:r>
            <a:r>
              <a:rPr lang="en-US" dirty="0"/>
              <a:t> and CH</a:t>
            </a:r>
            <a:r>
              <a:rPr lang="en-US" baseline="-25000" dirty="0"/>
              <a:t>4</a:t>
            </a:r>
            <a:r>
              <a:rPr lang="en-US" dirty="0"/>
              <a:t> satellites shown. Opportunities for synergy with CO, NO</a:t>
            </a:r>
            <a:r>
              <a:rPr lang="en-US" baseline="-25000" dirty="0"/>
              <a:t>2</a:t>
            </a:r>
            <a:r>
              <a:rPr lang="en-US" dirty="0"/>
              <a:t>, etc.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18"/>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600"/>
              <a:buFont typeface="Play"/>
              <a:buNone/>
            </a:pPr>
            <a:r>
              <a:rPr lang="en-US" sz="3600" dirty="0">
                <a:latin typeface="Aptos Display" panose="020B0004020202020204" pitchFamily="34" charset="0"/>
              </a:rPr>
              <a:t>Globally local observations: satellite missions</a:t>
            </a:r>
            <a:endParaRPr dirty="0">
              <a:latin typeface="Aptos Display" panose="020B0004020202020204" pitchFamily="34" charset="0"/>
            </a:endParaRPr>
          </a:p>
        </p:txBody>
      </p:sp>
      <p:sp>
        <p:nvSpPr>
          <p:cNvPr id="447" name="Google Shape;447;p18"/>
          <p:cNvSpPr txBox="1"/>
          <p:nvPr/>
        </p:nvSpPr>
        <p:spPr>
          <a:xfrm>
            <a:off x="5453743" y="6492875"/>
            <a:ext cx="6096000" cy="208647"/>
          </a:xfrm>
          <a:prstGeom prst="rect">
            <a:avLst/>
          </a:prstGeom>
          <a:noFill/>
          <a:ln>
            <a:noFill/>
          </a:ln>
        </p:spPr>
        <p:txBody>
          <a:bodyPr spcFirstLastPara="1" wrap="square" lIns="91425" tIns="45700" rIns="91425" bIns="45700" anchor="t" anchorCtr="0">
            <a:spAutoFit/>
          </a:bodyPr>
          <a:lstStyle/>
          <a:p>
            <a:pPr marL="0" marR="0" lvl="0" indent="0" algn="r" rtl="0">
              <a:lnSpc>
                <a:spcPct val="70000"/>
              </a:lnSpc>
              <a:spcBef>
                <a:spcPts val="0"/>
              </a:spcBef>
              <a:spcAft>
                <a:spcPts val="0"/>
              </a:spcAft>
              <a:buClr>
                <a:schemeClr val="dk1"/>
              </a:buClr>
              <a:buSzPts val="1000"/>
              <a:buFont typeface="Arial"/>
              <a:buNone/>
            </a:pPr>
            <a:r>
              <a:rPr lang="en-US" sz="1000">
                <a:solidFill>
                  <a:schemeClr val="dk1"/>
                </a:solidFill>
                <a:latin typeface="Arial"/>
                <a:ea typeface="Arial"/>
                <a:cs typeface="Arial"/>
                <a:sym typeface="Arial"/>
              </a:rPr>
              <a:t>From </a:t>
            </a:r>
            <a:r>
              <a:rPr lang="en-US" sz="1000" u="sng">
                <a:solidFill>
                  <a:schemeClr val="hlink"/>
                </a:solidFill>
                <a:latin typeface="Arial"/>
                <a:ea typeface="Arial"/>
                <a:cs typeface="Arial"/>
                <a:sym typeface="Arial"/>
                <a:hlinkClick r:id="rId3"/>
              </a:rPr>
              <a:t>https://database.eohandbook.com/ghg/</a:t>
            </a:r>
            <a:r>
              <a:rPr lang="en-US" sz="1000">
                <a:solidFill>
                  <a:schemeClr val="dk1"/>
                </a:solidFill>
                <a:latin typeface="Arial"/>
                <a:ea typeface="Arial"/>
                <a:cs typeface="Arial"/>
                <a:sym typeface="Arial"/>
              </a:rPr>
              <a:t>, accessed 9 Apr 2026</a:t>
            </a:r>
            <a:endParaRPr/>
          </a:p>
        </p:txBody>
      </p:sp>
      <p:pic>
        <p:nvPicPr>
          <p:cNvPr id="448" name="Google Shape;448;p18"/>
          <p:cNvPicPr preferRelativeResize="0"/>
          <p:nvPr/>
        </p:nvPicPr>
        <p:blipFill rotWithShape="1">
          <a:blip r:embed="rId4">
            <a:alphaModFix/>
          </a:blip>
          <a:srcRect/>
          <a:stretch/>
        </p:blipFill>
        <p:spPr>
          <a:xfrm>
            <a:off x="373882" y="1526852"/>
            <a:ext cx="11681218" cy="4625712"/>
          </a:xfrm>
          <a:prstGeom prst="rect">
            <a:avLst/>
          </a:prstGeom>
          <a:noFill/>
          <a:ln>
            <a:noFill/>
          </a:ln>
        </p:spPr>
      </p:pic>
      <p:sp>
        <p:nvSpPr>
          <p:cNvPr id="449" name="Google Shape;449;p18"/>
          <p:cNvSpPr txBox="1"/>
          <p:nvPr/>
        </p:nvSpPr>
        <p:spPr>
          <a:xfrm>
            <a:off x="5176836" y="1034143"/>
            <a:ext cx="2240913"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a:solidFill>
                  <a:schemeClr val="dk1"/>
                </a:solidFill>
                <a:latin typeface="Arial"/>
                <a:ea typeface="Arial"/>
                <a:cs typeface="Arial"/>
                <a:sym typeface="Arial"/>
              </a:rPr>
              <a:t>Plume mappers</a:t>
            </a:r>
            <a:endParaRPr dirty="0"/>
          </a:p>
        </p:txBody>
      </p:sp>
      <p:sp>
        <p:nvSpPr>
          <p:cNvPr id="2" name="TextBox 1">
            <a:extLst>
              <a:ext uri="{FF2B5EF4-FFF2-40B4-BE49-F238E27FC236}">
                <a16:creationId xmlns:a16="http://schemas.microsoft.com/office/drawing/2014/main" id="{70E42567-CB48-0FEA-95CE-73B1618FA63B}"/>
              </a:ext>
            </a:extLst>
          </p:cNvPr>
          <p:cNvSpPr txBox="1"/>
          <p:nvPr/>
        </p:nvSpPr>
        <p:spPr>
          <a:xfrm>
            <a:off x="213645" y="6443309"/>
            <a:ext cx="6684843" cy="307777"/>
          </a:xfrm>
          <a:prstGeom prst="rect">
            <a:avLst/>
          </a:prstGeom>
          <a:noFill/>
        </p:spPr>
        <p:txBody>
          <a:bodyPr wrap="none" rtlCol="0">
            <a:spAutoFit/>
          </a:bodyPr>
          <a:lstStyle/>
          <a:p>
            <a:r>
              <a:rPr lang="en-US" dirty="0"/>
              <a:t>Only CO</a:t>
            </a:r>
            <a:r>
              <a:rPr lang="en-US" baseline="-25000" dirty="0"/>
              <a:t>2</a:t>
            </a:r>
            <a:r>
              <a:rPr lang="en-US" dirty="0"/>
              <a:t> and CH</a:t>
            </a:r>
            <a:r>
              <a:rPr lang="en-US" baseline="-25000" dirty="0"/>
              <a:t>4</a:t>
            </a:r>
            <a:r>
              <a:rPr lang="en-US" dirty="0"/>
              <a:t> satellites shown. Opportunities for synergy with CO, NO</a:t>
            </a:r>
            <a:r>
              <a:rPr lang="en-US" baseline="-25000" dirty="0"/>
              <a:t>2</a:t>
            </a:r>
            <a:r>
              <a:rPr lang="en-US" dirty="0"/>
              <a:t>, etc.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4" name="Google Shape;454;p19"/>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Observations - satellite missions</a:t>
            </a:r>
            <a:endParaRPr dirty="0">
              <a:latin typeface="Aptos Display" panose="020B0004020202020204" pitchFamily="34" charset="0"/>
            </a:endParaRPr>
          </a:p>
        </p:txBody>
      </p:sp>
      <p:pic>
        <p:nvPicPr>
          <p:cNvPr id="455" name="Google Shape;455;p19"/>
          <p:cNvPicPr preferRelativeResize="0"/>
          <p:nvPr/>
        </p:nvPicPr>
        <p:blipFill rotWithShape="1">
          <a:blip r:embed="rId3">
            <a:alphaModFix/>
          </a:blip>
          <a:srcRect/>
          <a:stretch/>
        </p:blipFill>
        <p:spPr>
          <a:xfrm>
            <a:off x="6357258" y="1337642"/>
            <a:ext cx="5619414" cy="5418733"/>
          </a:xfrm>
          <a:prstGeom prst="rect">
            <a:avLst/>
          </a:prstGeom>
          <a:noFill/>
          <a:ln>
            <a:noFill/>
          </a:ln>
        </p:spPr>
      </p:pic>
      <p:sp>
        <p:nvSpPr>
          <p:cNvPr id="456" name="Google Shape;456;p19"/>
          <p:cNvSpPr txBox="1"/>
          <p:nvPr/>
        </p:nvSpPr>
        <p:spPr>
          <a:xfrm>
            <a:off x="4110528" y="1034143"/>
            <a:ext cx="3724610"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a:solidFill>
                  <a:schemeClr val="dk1"/>
                </a:solidFill>
                <a:latin typeface="Arial"/>
                <a:ea typeface="Arial"/>
                <a:cs typeface="Arial"/>
                <a:sym typeface="Arial"/>
              </a:rPr>
              <a:t>Spatial coverage and resolution</a:t>
            </a:r>
            <a:endParaRPr dirty="0"/>
          </a:p>
        </p:txBody>
      </p:sp>
      <p:sp>
        <p:nvSpPr>
          <p:cNvPr id="457" name="Google Shape;457;p19"/>
          <p:cNvSpPr txBox="1"/>
          <p:nvPr/>
        </p:nvSpPr>
        <p:spPr>
          <a:xfrm>
            <a:off x="141514" y="1582340"/>
            <a:ext cx="5761874" cy="2862322"/>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Good number of instruments with sub-km resolution and swaths 10 km to 100 km wide</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Wider swath instruments all have spatial resolution &gt;1 km</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Swath widths of 10</a:t>
            </a:r>
            <a:r>
              <a:rPr lang="en-US" sz="1800" b="0" i="0" u="none" strike="noStrike" cap="none" baseline="30000">
                <a:solidFill>
                  <a:schemeClr val="dk1"/>
                </a:solidFill>
                <a:latin typeface="Arial"/>
                <a:ea typeface="Arial"/>
                <a:cs typeface="Arial"/>
                <a:sym typeface="Arial"/>
              </a:rPr>
              <a:t>-2</a:t>
            </a:r>
            <a:r>
              <a:rPr lang="en-US" sz="1800" b="0" i="0" u="none" strike="noStrike" cap="none">
                <a:solidFill>
                  <a:schemeClr val="dk1"/>
                </a:solidFill>
                <a:latin typeface="Arial"/>
                <a:ea typeface="Arial"/>
                <a:cs typeface="Arial"/>
                <a:sym typeface="Arial"/>
              </a:rPr>
              <a:t> km indicate unspecified values in the CEOS spreadsheet</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Finer spatial resolution usually comes from plume mapper-type instruments which can retrieve gradients well but are not designed to quantify absolute column magnitudes (e.g., EMIT)</a:t>
            </a:r>
            <a:endParaRPr/>
          </a:p>
        </p:txBody>
      </p:sp>
      <p:sp>
        <p:nvSpPr>
          <p:cNvPr id="458" name="Google Shape;458;p19"/>
          <p:cNvSpPr/>
          <p:nvPr/>
        </p:nvSpPr>
        <p:spPr>
          <a:xfrm>
            <a:off x="8752114" y="1763486"/>
            <a:ext cx="609600" cy="772885"/>
          </a:xfrm>
          <a:prstGeom prst="rect">
            <a:avLst/>
          </a:prstGeom>
          <a:noFill/>
          <a:ln w="28575" cap="flat" cmpd="sng">
            <a:solidFill>
              <a:srgbClr val="FF000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cxnSp>
        <p:nvCxnSpPr>
          <p:cNvPr id="459" name="Google Shape;459;p19"/>
          <p:cNvCxnSpPr/>
          <p:nvPr/>
        </p:nvCxnSpPr>
        <p:spPr>
          <a:xfrm>
            <a:off x="5903388" y="1796143"/>
            <a:ext cx="2805183" cy="337457"/>
          </a:xfrm>
          <a:prstGeom prst="straightConnector1">
            <a:avLst/>
          </a:prstGeom>
          <a:noFill/>
          <a:ln w="19050" cap="flat" cmpd="sng">
            <a:solidFill>
              <a:srgbClr val="FF0000"/>
            </a:solidFill>
            <a:prstDash val="solid"/>
            <a:miter lim="800000"/>
            <a:headEnd type="none" w="sm" len="sm"/>
            <a:tailEnd type="triangle" w="med" len="med"/>
          </a:ln>
        </p:spPr>
      </p:cxnSp>
      <p:sp>
        <p:nvSpPr>
          <p:cNvPr id="460" name="Google Shape;460;p19"/>
          <p:cNvSpPr/>
          <p:nvPr/>
        </p:nvSpPr>
        <p:spPr>
          <a:xfrm>
            <a:off x="9210507" y="3013501"/>
            <a:ext cx="1109149" cy="415499"/>
          </a:xfrm>
          <a:prstGeom prst="rect">
            <a:avLst/>
          </a:prstGeom>
          <a:noFill/>
          <a:ln w="28575" cap="flat" cmpd="sng">
            <a:solidFill>
              <a:srgbClr val="FF000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cxnSp>
        <p:nvCxnSpPr>
          <p:cNvPr id="461" name="Google Shape;461;p19"/>
          <p:cNvCxnSpPr/>
          <p:nvPr/>
        </p:nvCxnSpPr>
        <p:spPr>
          <a:xfrm>
            <a:off x="5486400" y="2526268"/>
            <a:ext cx="3700074" cy="571499"/>
          </a:xfrm>
          <a:prstGeom prst="straightConnector1">
            <a:avLst/>
          </a:prstGeom>
          <a:noFill/>
          <a:ln w="19050" cap="flat" cmpd="sng">
            <a:solidFill>
              <a:srgbClr val="FF0000"/>
            </a:solidFill>
            <a:prstDash val="solid"/>
            <a:miter lim="800000"/>
            <a:headEnd type="none" w="sm" len="sm"/>
            <a:tailEnd type="triangle" w="med" len="me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6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8" grpId="0" animBg="1"/>
      <p:bldP spid="46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20"/>
          <p:cNvSpPr txBox="1">
            <a:spLocks noGrp="1"/>
          </p:cNvSpPr>
          <p:nvPr>
            <p:ph type="title"/>
          </p:nvPr>
        </p:nvSpPr>
        <p:spPr>
          <a:xfrm>
            <a:off x="171626" y="365125"/>
            <a:ext cx="10515600" cy="7778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Global-scale observations: </a:t>
            </a:r>
            <a:r>
              <a:rPr lang="en-US" i="1" dirty="0">
                <a:latin typeface="Aptos Display" panose="020B0004020202020204" pitchFamily="34" charset="0"/>
              </a:rPr>
              <a:t>in situ</a:t>
            </a:r>
            <a:r>
              <a:rPr lang="en-US" dirty="0">
                <a:latin typeface="Aptos Display" panose="020B0004020202020204" pitchFamily="34" charset="0"/>
              </a:rPr>
              <a:t> data</a:t>
            </a:r>
            <a:endParaRPr dirty="0">
              <a:latin typeface="Aptos Display" panose="020B0004020202020204" pitchFamily="34" charset="0"/>
            </a:endParaRPr>
          </a:p>
        </p:txBody>
      </p:sp>
      <p:pic>
        <p:nvPicPr>
          <p:cNvPr id="468" name="Google Shape;468;p20"/>
          <p:cNvPicPr preferRelativeResize="0"/>
          <p:nvPr/>
        </p:nvPicPr>
        <p:blipFill rotWithShape="1">
          <a:blip r:embed="rId3">
            <a:alphaModFix/>
          </a:blip>
          <a:srcRect/>
          <a:stretch/>
        </p:blipFill>
        <p:spPr>
          <a:xfrm>
            <a:off x="152400" y="1435100"/>
            <a:ext cx="7863100" cy="2581551"/>
          </a:xfrm>
          <a:prstGeom prst="rect">
            <a:avLst/>
          </a:prstGeom>
          <a:noFill/>
          <a:ln>
            <a:noFill/>
          </a:ln>
        </p:spPr>
      </p:pic>
      <p:pic>
        <p:nvPicPr>
          <p:cNvPr id="469" name="Google Shape;469;p20"/>
          <p:cNvPicPr preferRelativeResize="0"/>
          <p:nvPr/>
        </p:nvPicPr>
        <p:blipFill rotWithShape="1">
          <a:blip r:embed="rId4">
            <a:alphaModFix/>
          </a:blip>
          <a:srcRect/>
          <a:stretch/>
        </p:blipFill>
        <p:spPr>
          <a:xfrm>
            <a:off x="8067550" y="1468550"/>
            <a:ext cx="3581025" cy="5155550"/>
          </a:xfrm>
          <a:prstGeom prst="rect">
            <a:avLst/>
          </a:prstGeom>
          <a:noFill/>
          <a:ln>
            <a:noFill/>
          </a:ln>
        </p:spPr>
      </p:pic>
      <p:sp>
        <p:nvSpPr>
          <p:cNvPr id="470" name="Google Shape;470;p20"/>
          <p:cNvSpPr txBox="1"/>
          <p:nvPr/>
        </p:nvSpPr>
        <p:spPr>
          <a:xfrm>
            <a:off x="315686" y="4506686"/>
            <a:ext cx="6607628" cy="1754326"/>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Figures show distribution of ObsPack data - this is not all </a:t>
            </a:r>
            <a:r>
              <a:rPr lang="en-US" sz="1800" i="1">
                <a:solidFill>
                  <a:schemeClr val="dk1"/>
                </a:solidFill>
                <a:latin typeface="Arial"/>
                <a:ea typeface="Arial"/>
                <a:cs typeface="Arial"/>
                <a:sym typeface="Arial"/>
              </a:rPr>
              <a:t>in situ</a:t>
            </a:r>
            <a:r>
              <a:rPr lang="en-US" sz="1800">
                <a:solidFill>
                  <a:schemeClr val="dk1"/>
                </a:solidFill>
                <a:latin typeface="Arial"/>
                <a:ea typeface="Arial"/>
                <a:cs typeface="Arial"/>
                <a:sym typeface="Arial"/>
              </a:rPr>
              <a:t> data archived at different institutes around the world</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Much less coverage of the southern hemisphere than the northern</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Limited data in the lower/middle troposphere outside of N. Am. and (to a lesser extent) the northern Pacific</a:t>
            </a:r>
            <a:endParaRPr/>
          </a:p>
        </p:txBody>
      </p:sp>
      <p:pic>
        <p:nvPicPr>
          <p:cNvPr id="1026" name="Picture 2" descr="ATom Logo">
            <a:extLst>
              <a:ext uri="{FF2B5EF4-FFF2-40B4-BE49-F238E27FC236}">
                <a16:creationId xmlns:a16="http://schemas.microsoft.com/office/drawing/2014/main" id="{A6B4F7FD-AE23-D7B7-4996-2364F982D0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65553" y="161553"/>
            <a:ext cx="1185017" cy="118501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CT-America - NASA Science">
            <a:extLst>
              <a:ext uri="{FF2B5EF4-FFF2-40B4-BE49-F238E27FC236}">
                <a16:creationId xmlns:a16="http://schemas.microsoft.com/office/drawing/2014/main" id="{5BECEE06-CD2E-9302-EA1E-AFC9EBDAB1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87226" y="161552"/>
            <a:ext cx="1185017" cy="11850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21"/>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Aside - OH measurements (for CH</a:t>
            </a:r>
            <a:r>
              <a:rPr lang="en-US" baseline="-25000" dirty="0">
                <a:latin typeface="Aptos Display" panose="020B0004020202020204" pitchFamily="34" charset="0"/>
              </a:rPr>
              <a:t>4</a:t>
            </a:r>
            <a:r>
              <a:rPr lang="en-US" dirty="0">
                <a:latin typeface="Aptos Display" panose="020B0004020202020204" pitchFamily="34" charset="0"/>
              </a:rPr>
              <a:t> lifetime)</a:t>
            </a:r>
            <a:endParaRPr dirty="0">
              <a:latin typeface="Aptos Display" panose="020B0004020202020204" pitchFamily="34" charset="0"/>
            </a:endParaRPr>
          </a:p>
        </p:txBody>
      </p:sp>
      <p:sp>
        <p:nvSpPr>
          <p:cNvPr id="476" name="Google Shape;476;p21"/>
          <p:cNvSpPr txBox="1"/>
          <p:nvPr/>
        </p:nvSpPr>
        <p:spPr>
          <a:xfrm>
            <a:off x="576943" y="1143000"/>
            <a:ext cx="10929257" cy="4247317"/>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Direct </a:t>
            </a:r>
            <a:r>
              <a:rPr lang="en-US" sz="1800" i="1">
                <a:solidFill>
                  <a:schemeClr val="dk1"/>
                </a:solidFill>
                <a:latin typeface="Arial"/>
                <a:ea typeface="Arial"/>
                <a:cs typeface="Arial"/>
                <a:sym typeface="Arial"/>
              </a:rPr>
              <a:t>in situ</a:t>
            </a:r>
            <a:r>
              <a:rPr lang="en-US" sz="1800">
                <a:solidFill>
                  <a:schemeClr val="dk1"/>
                </a:solidFill>
                <a:latin typeface="Arial"/>
                <a:ea typeface="Arial"/>
                <a:cs typeface="Arial"/>
                <a:sym typeface="Arial"/>
              </a:rPr>
              <a:t> measurements (primarily field campaigns):</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FAGE (Fluorescence Assay by Gas Expansion) - excite OH with a laser and observe the fluorescence. Low pressures reduce interference from OH generated from water and improve the OH signal (due to longer excited state lifetime providing better separation from the laser pulse).</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DOAS (Differential Optical Absorption Spectroscopy) - measures absorbance of OH over a long path, usually achieved with a multipass cell. Not suitable for aircraft deployment.</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CIMS (Chemical Ionization Mass Spectroscopy) - react OH with SO</a:t>
            </a:r>
            <a:r>
              <a:rPr lang="en-US" sz="1800" b="0" i="0" u="none" strike="noStrike" cap="none" baseline="-25000">
                <a:solidFill>
                  <a:schemeClr val="dk1"/>
                </a:solidFill>
                <a:latin typeface="Arial"/>
                <a:ea typeface="Arial"/>
                <a:cs typeface="Arial"/>
                <a:sym typeface="Arial"/>
              </a:rPr>
              <a:t>2</a:t>
            </a:r>
            <a:r>
              <a:rPr lang="en-US" sz="1800" b="0" i="0" u="none" strike="noStrike" cap="none">
                <a:solidFill>
                  <a:schemeClr val="dk1"/>
                </a:solidFill>
                <a:latin typeface="Arial"/>
                <a:ea typeface="Arial"/>
                <a:cs typeface="Arial"/>
                <a:sym typeface="Arial"/>
              </a:rPr>
              <a:t> to form H</a:t>
            </a:r>
            <a:r>
              <a:rPr lang="en-US" sz="1800" b="0" i="0" u="none" strike="noStrike" cap="none" baseline="-25000">
                <a:solidFill>
                  <a:schemeClr val="dk1"/>
                </a:solidFill>
                <a:latin typeface="Arial"/>
                <a:ea typeface="Arial"/>
                <a:cs typeface="Arial"/>
                <a:sym typeface="Arial"/>
              </a:rPr>
              <a:t>2</a:t>
            </a:r>
            <a:r>
              <a:rPr lang="en-US" sz="1800" b="0" i="0" u="none" strike="noStrike" cap="none">
                <a:solidFill>
                  <a:schemeClr val="dk1"/>
                </a:solidFill>
                <a:latin typeface="Arial"/>
                <a:ea typeface="Arial"/>
                <a:cs typeface="Arial"/>
                <a:sym typeface="Arial"/>
              </a:rPr>
              <a:t>SO</a:t>
            </a:r>
            <a:r>
              <a:rPr lang="en-US" sz="1800" b="0" i="0" u="none" strike="noStrike" cap="none" baseline="-25000">
                <a:solidFill>
                  <a:schemeClr val="dk1"/>
                </a:solidFill>
                <a:latin typeface="Arial"/>
                <a:ea typeface="Arial"/>
                <a:cs typeface="Arial"/>
                <a:sym typeface="Arial"/>
              </a:rPr>
              <a:t>4</a:t>
            </a:r>
            <a:r>
              <a:rPr lang="en-US" sz="1800" b="0" i="0" u="none" strike="noStrike" cap="none">
                <a:solidFill>
                  <a:schemeClr val="dk1"/>
                </a:solidFill>
                <a:latin typeface="Arial"/>
                <a:ea typeface="Arial"/>
                <a:cs typeface="Arial"/>
                <a:sym typeface="Arial"/>
              </a:rPr>
              <a:t>. Best detection limit of these methods.</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Global mean:</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Inferred from loss of proxy gases, e.g. CH</a:t>
            </a:r>
            <a:r>
              <a:rPr lang="en-US" sz="1800" b="0" i="0" u="none" strike="noStrike" cap="none" baseline="-25000">
                <a:solidFill>
                  <a:schemeClr val="dk1"/>
                </a:solidFill>
                <a:latin typeface="Arial"/>
                <a:ea typeface="Arial"/>
                <a:cs typeface="Arial"/>
                <a:sym typeface="Arial"/>
              </a:rPr>
              <a:t>3</a:t>
            </a:r>
            <a:r>
              <a:rPr lang="en-US" sz="1800" b="0" i="0" u="none" strike="noStrike" cap="none">
                <a:solidFill>
                  <a:schemeClr val="dk1"/>
                </a:solidFill>
                <a:latin typeface="Arial"/>
                <a:ea typeface="Arial"/>
                <a:cs typeface="Arial"/>
                <a:sym typeface="Arial"/>
              </a:rPr>
              <a:t>CCl</a:t>
            </a:r>
            <a:r>
              <a:rPr lang="en-US" sz="1800" b="0" i="0" u="none" strike="noStrike" cap="none" baseline="-25000">
                <a:solidFill>
                  <a:schemeClr val="dk1"/>
                </a:solidFill>
                <a:latin typeface="Arial"/>
                <a:ea typeface="Arial"/>
                <a:cs typeface="Arial"/>
                <a:sym typeface="Arial"/>
              </a:rPr>
              <a:t>3</a:t>
            </a:r>
            <a:r>
              <a:rPr lang="en-US" sz="1800" b="0" i="0" u="none" strike="noStrike" cap="none">
                <a:solidFill>
                  <a:schemeClr val="dk1"/>
                </a:solidFill>
                <a:latin typeface="Arial"/>
                <a:ea typeface="Arial"/>
                <a:cs typeface="Arial"/>
                <a:sym typeface="Arial"/>
              </a:rPr>
              <a:t> (Rigby et al., 2017), HCFCs (Liang et al., 2017), </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Remote sensing (sensitive to the upper atmosphere, not troposphere):</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Ground-based Fourier-transform UV spectrometry (Notholt et al., 1997; Cageao et al., 2001)</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Microwave Limb Sounder</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Methods also exist to measure OH lifetime to provide a different constraint on the steady state concentration (Bell et al., 2003).</a:t>
            </a:r>
            <a:endParaRPr/>
          </a:p>
        </p:txBody>
      </p:sp>
      <p:sp>
        <p:nvSpPr>
          <p:cNvPr id="477" name="Google Shape;477;p21"/>
          <p:cNvSpPr txBox="1"/>
          <p:nvPr/>
        </p:nvSpPr>
        <p:spPr>
          <a:xfrm>
            <a:off x="261257" y="5569590"/>
            <a:ext cx="11244943" cy="132343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Heard &amp; Pilling, Chem. Rev., 2003. </a:t>
            </a:r>
            <a:r>
              <a:rPr lang="en-US" sz="1000" u="sng">
                <a:solidFill>
                  <a:schemeClr val="dk1"/>
                </a:solidFill>
                <a:latin typeface="Arial"/>
                <a:ea typeface="Arial"/>
                <a:cs typeface="Arial"/>
                <a:sym typeface="Arial"/>
                <a:hlinkClick r:id="rId3">
                  <a:extLst>
                    <a:ext uri="{A12FA001-AC4F-418D-AE19-62706E023703}">
                      <ahyp:hlinkClr xmlns:ahyp="http://schemas.microsoft.com/office/drawing/2018/hyperlinkcolor" val="tx"/>
                    </a:ext>
                  </a:extLst>
                </a:hlinkClick>
              </a:rPr>
              <a:t>https://doi.org/10.1021/cr020522s</a:t>
            </a:r>
            <a:endParaRPr sz="1000">
              <a:solidFill>
                <a:schemeClr val="dk1"/>
              </a:solidFill>
              <a:latin typeface="Arial"/>
              <a:ea typeface="Arial"/>
              <a:cs typeface="Arial"/>
              <a:sym typeface="Arial"/>
            </a:endParaRPr>
          </a:p>
          <a:p>
            <a:pPr marL="0" marR="0" lvl="0" indent="0" algn="l" rtl="0">
              <a:spcBef>
                <a:spcPts val="0"/>
              </a:spcBef>
              <a:spcAft>
                <a:spcPts val="0"/>
              </a:spcAft>
              <a:buNone/>
            </a:pPr>
            <a:r>
              <a:rPr lang="en-US" sz="1000">
                <a:solidFill>
                  <a:schemeClr val="dk1"/>
                </a:solidFill>
                <a:latin typeface="Arial"/>
                <a:ea typeface="Arial"/>
                <a:cs typeface="Arial"/>
                <a:sym typeface="Arial"/>
              </a:rPr>
              <a:t>Stone et al., Royal Soc. Chem., 2012. </a:t>
            </a:r>
            <a:r>
              <a:rPr lang="en-US" sz="1000" u="sng">
                <a:solidFill>
                  <a:schemeClr val="dk1"/>
                </a:solidFill>
                <a:latin typeface="Arial"/>
                <a:ea typeface="Arial"/>
                <a:cs typeface="Arial"/>
                <a:sym typeface="Arial"/>
                <a:hlinkClick r:id="rId4">
                  <a:extLst>
                    <a:ext uri="{A12FA001-AC4F-418D-AE19-62706E023703}">
                      <ahyp:hlinkClr xmlns:ahyp="http://schemas.microsoft.com/office/drawing/2018/hyperlinkcolor" val="tx"/>
                    </a:ext>
                  </a:extLst>
                </a:hlinkClick>
              </a:rPr>
              <a:t>https://doi.org/10.1039/C2CS35140D</a:t>
            </a:r>
            <a:endParaRPr sz="1000">
              <a:solidFill>
                <a:schemeClr val="dk1"/>
              </a:solidFill>
              <a:latin typeface="Arial"/>
              <a:ea typeface="Arial"/>
              <a:cs typeface="Arial"/>
              <a:sym typeface="Arial"/>
            </a:endParaRPr>
          </a:p>
          <a:p>
            <a:pPr marL="0" marR="0" lvl="0" indent="0" algn="l" rtl="0">
              <a:spcBef>
                <a:spcPts val="0"/>
              </a:spcBef>
              <a:spcAft>
                <a:spcPts val="0"/>
              </a:spcAft>
              <a:buNone/>
            </a:pPr>
            <a:r>
              <a:rPr lang="en-US" sz="1000">
                <a:solidFill>
                  <a:schemeClr val="dk1"/>
                </a:solidFill>
                <a:latin typeface="Arial"/>
                <a:ea typeface="Arial"/>
                <a:cs typeface="Arial"/>
                <a:sym typeface="Arial"/>
              </a:rPr>
              <a:t>Rigby et al., PNAS, 2017. </a:t>
            </a:r>
            <a:r>
              <a:rPr lang="en-US" sz="1000" u="sng">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https://doi.org/10.1073/pnas.1616426114</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Liang et al., JGR Atmos., 2017. </a:t>
            </a:r>
            <a:r>
              <a:rPr lang="en-US" sz="1000" u="sng">
                <a:solidFill>
                  <a:schemeClr val="dk1"/>
                </a:solidFill>
                <a:latin typeface="Arial"/>
                <a:ea typeface="Arial"/>
                <a:cs typeface="Arial"/>
                <a:sym typeface="Arial"/>
                <a:hlinkClick r:id="rId6">
                  <a:extLst>
                    <a:ext uri="{A12FA001-AC4F-418D-AE19-62706E023703}">
                      <ahyp:hlinkClr xmlns:ahyp="http://schemas.microsoft.com/office/drawing/2018/hyperlinkcolor" val="tx"/>
                    </a:ext>
                  </a:extLst>
                </a:hlinkClick>
              </a:rPr>
              <a:t>https://doi.org/10.1002/2017JD026926</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Notholt et al., Appl. Opt., 1997. </a:t>
            </a:r>
            <a:r>
              <a:rPr lang="en-US" sz="1000" u="sng">
                <a:solidFill>
                  <a:schemeClr val="dk1"/>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https://doi.org/10.1364/AO.36.006076</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Cageao et al., Appl. Opt., 2001. </a:t>
            </a:r>
            <a:r>
              <a:rPr lang="en-US" sz="1000" u="sng">
                <a:solidFill>
                  <a:schemeClr val="dk1"/>
                </a:solidFill>
                <a:latin typeface="Arial"/>
                <a:ea typeface="Arial"/>
                <a:cs typeface="Arial"/>
                <a:sym typeface="Arial"/>
                <a:hlinkClick r:id="rId8">
                  <a:extLst>
                    <a:ext uri="{A12FA001-AC4F-418D-AE19-62706E023703}">
                      <ahyp:hlinkClr xmlns:ahyp="http://schemas.microsoft.com/office/drawing/2018/hyperlinkcolor" val="tx"/>
                    </a:ext>
                  </a:extLst>
                </a:hlinkClick>
              </a:rPr>
              <a:t>https://doi.org/10.1364/AO.40.002024</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MLS data document: </a:t>
            </a:r>
            <a:r>
              <a:rPr lang="en-US" sz="1000" u="sng">
                <a:solidFill>
                  <a:schemeClr val="dk1"/>
                </a:solidFill>
                <a:latin typeface="Arial"/>
                <a:ea typeface="Arial"/>
                <a:cs typeface="Arial"/>
                <a:sym typeface="Arial"/>
                <a:hlinkClick r:id="rId9">
                  <a:extLst>
                    <a:ext uri="{A12FA001-AC4F-418D-AE19-62706E023703}">
                      <ahyp:hlinkClr xmlns:ahyp="http://schemas.microsoft.com/office/drawing/2018/hyperlinkcolor" val="tx"/>
                    </a:ext>
                  </a:extLst>
                </a:hlinkClick>
              </a:rPr>
              <a:t>https://mls.jpl.nasa.gov/data/v5-0_data_quality_document.pdf</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Bell et al., Atmos. Environ., 2003. </a:t>
            </a:r>
            <a:r>
              <a:rPr lang="en-US" sz="1000" u="sng">
                <a:solidFill>
                  <a:schemeClr val="dk1"/>
                </a:solidFill>
                <a:latin typeface="Arial"/>
                <a:ea typeface="Arial"/>
                <a:cs typeface="Arial"/>
                <a:sym typeface="Arial"/>
                <a:hlinkClick r:id="rId10">
                  <a:extLst>
                    <a:ext uri="{A12FA001-AC4F-418D-AE19-62706E023703}">
                      <ahyp:hlinkClr xmlns:ahyp="http://schemas.microsoft.com/office/drawing/2018/hyperlinkcolor" val="tx"/>
                    </a:ext>
                  </a:extLst>
                </a:hlinkClick>
              </a:rPr>
              <a:t>https://doi.org/10.1016/S1352-2310(03)00157-2</a:t>
            </a:r>
            <a:r>
              <a:rPr lang="en-US" sz="1000">
                <a:solidFill>
                  <a:schemeClr val="dk1"/>
                </a:solidFill>
                <a:latin typeface="Arial"/>
                <a:ea typeface="Arial"/>
                <a:cs typeface="Arial"/>
                <a:sym typeface="Arial"/>
              </a:rPr>
              <a:t>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2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Play"/>
              <a:buNone/>
            </a:pPr>
            <a:r>
              <a:rPr lang="en-US" dirty="0">
                <a:latin typeface="Aptos Display" panose="020B0004020202020204" pitchFamily="34" charset="0"/>
              </a:rPr>
              <a:t>Modeling capabilities</a:t>
            </a:r>
            <a:endParaRPr dirty="0">
              <a:latin typeface="Aptos Display" panose="020B0004020202020204" pitchFamily="34" charset="0"/>
            </a:endParaRPr>
          </a:p>
        </p:txBody>
      </p:sp>
      <p:sp>
        <p:nvSpPr>
          <p:cNvPr id="483" name="Google Shape;483;p2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757575"/>
              </a:buClr>
              <a:buSzPts val="2400"/>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71EB82-8696-B0E2-5EF2-3229DF052C2D}"/>
              </a:ext>
            </a:extLst>
          </p:cNvPr>
          <p:cNvSpPr>
            <a:spLocks noGrp="1"/>
          </p:cNvSpPr>
          <p:nvPr>
            <p:ph type="title"/>
          </p:nvPr>
        </p:nvSpPr>
        <p:spPr>
          <a:xfrm>
            <a:off x="567558" y="-282115"/>
            <a:ext cx="11099859" cy="1325563"/>
          </a:xfrm>
        </p:spPr>
        <p:txBody>
          <a:bodyPr/>
          <a:lstStyle/>
          <a:p>
            <a:r>
              <a:rPr lang="en-US" dirty="0">
                <a:latin typeface="Aptos Display" panose="020B0004020202020204" pitchFamily="34" charset="0"/>
              </a:rPr>
              <a:t>Global 7km simulation of surface CO</a:t>
            </a:r>
            <a:r>
              <a:rPr lang="en-US" baseline="-25000" dirty="0">
                <a:latin typeface="Aptos Display" panose="020B0004020202020204" pitchFamily="34" charset="0"/>
              </a:rPr>
              <a:t>2</a:t>
            </a:r>
            <a:r>
              <a:rPr lang="en-US" dirty="0">
                <a:latin typeface="Aptos Display" panose="020B0004020202020204" pitchFamily="34" charset="0"/>
              </a:rPr>
              <a:t> &amp; CO</a:t>
            </a:r>
          </a:p>
        </p:txBody>
      </p:sp>
      <p:pic>
        <p:nvPicPr>
          <p:cNvPr id="5" name="2006_full-1920-MASTER_nasaportal">
            <a:hlinkClick r:id="" action="ppaction://media"/>
            <a:extLst>
              <a:ext uri="{FF2B5EF4-FFF2-40B4-BE49-F238E27FC236}">
                <a16:creationId xmlns:a16="http://schemas.microsoft.com/office/drawing/2014/main" id="{2AD8AFF3-3937-5D17-36DB-265BD3511CB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10253" y="625862"/>
            <a:ext cx="10836447" cy="6095613"/>
          </a:xfrm>
        </p:spPr>
      </p:pic>
      <p:sp>
        <p:nvSpPr>
          <p:cNvPr id="2" name="Slide Number Placeholder 1">
            <a:extLst>
              <a:ext uri="{FF2B5EF4-FFF2-40B4-BE49-F238E27FC236}">
                <a16:creationId xmlns:a16="http://schemas.microsoft.com/office/drawing/2014/main" id="{0119F041-6D35-C828-1755-33D9847D6BBE}"/>
              </a:ext>
            </a:extLst>
          </p:cNvPr>
          <p:cNvSpPr>
            <a:spLocks noGrp="1"/>
          </p:cNvSpPr>
          <p:nvPr>
            <p:ph type="sldNum" sz="quarter" idx="12"/>
          </p:nvPr>
        </p:nvSpPr>
        <p:spPr/>
        <p:txBody>
          <a:bodyPr/>
          <a:lstStyle/>
          <a:p>
            <a:fld id="{C01389E6-C847-4AD0-B56D-D205B2EAB1EE}" type="slidenum">
              <a:rPr lang="en-US" smtClean="0"/>
              <a:pPr/>
              <a:t>24</a:t>
            </a:fld>
            <a:endParaRPr lang="en-US" dirty="0"/>
          </a:p>
        </p:txBody>
      </p:sp>
    </p:spTree>
    <p:extLst>
      <p:ext uri="{BB962C8B-B14F-4D97-AF65-F5344CB8AC3E}">
        <p14:creationId xmlns:p14="http://schemas.microsoft.com/office/powerpoint/2010/main" val="302519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51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A5C7-D51E-0B60-46AD-073907FEC52B}"/>
              </a:ext>
            </a:extLst>
          </p:cNvPr>
          <p:cNvSpPr>
            <a:spLocks noGrp="1"/>
          </p:cNvSpPr>
          <p:nvPr>
            <p:ph type="title"/>
          </p:nvPr>
        </p:nvSpPr>
        <p:spPr/>
        <p:txBody>
          <a:bodyPr>
            <a:normAutofit/>
          </a:bodyPr>
          <a:lstStyle/>
          <a:p>
            <a:r>
              <a:rPr lang="en-US" sz="3600" dirty="0">
                <a:latin typeface="Aptos Display" panose="020B0004020202020204" pitchFamily="34" charset="0"/>
              </a:rPr>
              <a:t>Global Atmospheric Chemistry Transport Models</a:t>
            </a:r>
          </a:p>
        </p:txBody>
      </p:sp>
      <p:sp>
        <p:nvSpPr>
          <p:cNvPr id="3" name="Text Placeholder 2">
            <a:extLst>
              <a:ext uri="{FF2B5EF4-FFF2-40B4-BE49-F238E27FC236}">
                <a16:creationId xmlns:a16="http://schemas.microsoft.com/office/drawing/2014/main" id="{92BD4ED9-57A1-7F1D-9AC2-D00831C616B6}"/>
              </a:ext>
            </a:extLst>
          </p:cNvPr>
          <p:cNvSpPr>
            <a:spLocks noGrp="1"/>
          </p:cNvSpPr>
          <p:nvPr>
            <p:ph type="body" idx="1"/>
          </p:nvPr>
        </p:nvSpPr>
        <p:spPr>
          <a:xfrm>
            <a:off x="189186" y="1547100"/>
            <a:ext cx="5707117" cy="4661394"/>
          </a:xfrm>
        </p:spPr>
        <p:txBody>
          <a:bodyPr>
            <a:normAutofit/>
          </a:bodyPr>
          <a:lstStyle/>
          <a:p>
            <a:pPr marL="114300" indent="0">
              <a:buNone/>
            </a:pPr>
            <a:r>
              <a:rPr lang="en-US" sz="2000" dirty="0"/>
              <a:t>”Online” models evolve the winds and constituents simultaneously</a:t>
            </a:r>
          </a:p>
          <a:p>
            <a:pPr lvl="1"/>
            <a:r>
              <a:rPr lang="en-US" sz="2000" dirty="0"/>
              <a:t>Tracer mass fluxes are predicted at the model resolution in alignment with parameterizations</a:t>
            </a:r>
          </a:p>
        </p:txBody>
      </p:sp>
      <p:sp>
        <p:nvSpPr>
          <p:cNvPr id="4" name="Text Placeholder 2">
            <a:extLst>
              <a:ext uri="{FF2B5EF4-FFF2-40B4-BE49-F238E27FC236}">
                <a16:creationId xmlns:a16="http://schemas.microsoft.com/office/drawing/2014/main" id="{840CFC0D-B1CA-456D-759F-027E0D69D081}"/>
              </a:ext>
            </a:extLst>
          </p:cNvPr>
          <p:cNvSpPr txBox="1">
            <a:spLocks/>
          </p:cNvSpPr>
          <p:nvPr/>
        </p:nvSpPr>
        <p:spPr>
          <a:xfrm>
            <a:off x="6495392" y="1547100"/>
            <a:ext cx="5381297" cy="4801148"/>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Arial"/>
                <a:ea typeface="Arial"/>
                <a:cs typeface="Arial"/>
                <a:sym typeface="Arial"/>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Arial"/>
                <a:ea typeface="Arial"/>
                <a:cs typeface="Arial"/>
                <a:sym typeface="Arial"/>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pPr marL="114300" indent="0">
              <a:buNone/>
            </a:pPr>
            <a:r>
              <a:rPr lang="en-US" sz="2000" dirty="0"/>
              <a:t>”Offline” models evolve the constituents with diagnosed advection, convective mass flux </a:t>
            </a:r>
          </a:p>
          <a:p>
            <a:r>
              <a:rPr lang="en-US" sz="2000" dirty="0"/>
              <a:t>ensures that dry air mass is conserved (critical for decadal scale simulations of tracers)</a:t>
            </a:r>
          </a:p>
        </p:txBody>
      </p:sp>
      <p:pic>
        <p:nvPicPr>
          <p:cNvPr id="5" name="Picture 4">
            <a:extLst>
              <a:ext uri="{FF2B5EF4-FFF2-40B4-BE49-F238E27FC236}">
                <a16:creationId xmlns:a16="http://schemas.microsoft.com/office/drawing/2014/main" id="{A551EA60-9F79-E25B-9D5A-4F9EF0589DB8}"/>
              </a:ext>
            </a:extLst>
          </p:cNvPr>
          <p:cNvPicPr>
            <a:picLocks noChangeAspect="1"/>
          </p:cNvPicPr>
          <p:nvPr/>
        </p:nvPicPr>
        <p:blipFill>
          <a:blip r:embed="rId2"/>
          <a:stretch>
            <a:fillRect/>
          </a:stretch>
        </p:blipFill>
        <p:spPr>
          <a:xfrm>
            <a:off x="6891720" y="3576279"/>
            <a:ext cx="5048031" cy="886378"/>
          </a:xfrm>
          <a:prstGeom prst="rect">
            <a:avLst/>
          </a:prstGeom>
        </p:spPr>
      </p:pic>
      <p:pic>
        <p:nvPicPr>
          <p:cNvPr id="6" name="Picture 5">
            <a:extLst>
              <a:ext uri="{FF2B5EF4-FFF2-40B4-BE49-F238E27FC236}">
                <a16:creationId xmlns:a16="http://schemas.microsoft.com/office/drawing/2014/main" id="{811C86FE-FEA3-62C8-DBF6-D4062CA7CAFF}"/>
              </a:ext>
            </a:extLst>
          </p:cNvPr>
          <p:cNvPicPr>
            <a:picLocks noChangeAspect="1"/>
          </p:cNvPicPr>
          <p:nvPr/>
        </p:nvPicPr>
        <p:blipFill>
          <a:blip r:embed="rId3"/>
          <a:stretch>
            <a:fillRect/>
          </a:stretch>
        </p:blipFill>
        <p:spPr>
          <a:xfrm>
            <a:off x="189186" y="5364158"/>
            <a:ext cx="6299200" cy="952500"/>
          </a:xfrm>
          <a:prstGeom prst="rect">
            <a:avLst/>
          </a:prstGeom>
        </p:spPr>
      </p:pic>
      <p:sp>
        <p:nvSpPr>
          <p:cNvPr id="7" name="TextBox 6">
            <a:extLst>
              <a:ext uri="{FF2B5EF4-FFF2-40B4-BE49-F238E27FC236}">
                <a16:creationId xmlns:a16="http://schemas.microsoft.com/office/drawing/2014/main" id="{87A03682-F3D7-6D2C-E13D-41724422182F}"/>
              </a:ext>
            </a:extLst>
          </p:cNvPr>
          <p:cNvSpPr txBox="1"/>
          <p:nvPr/>
        </p:nvSpPr>
        <p:spPr>
          <a:xfrm>
            <a:off x="3775795" y="3767236"/>
            <a:ext cx="1816523" cy="769441"/>
          </a:xfrm>
          <a:prstGeom prst="rect">
            <a:avLst/>
          </a:prstGeom>
          <a:noFill/>
        </p:spPr>
        <p:txBody>
          <a:bodyPr wrap="none" rtlCol="0">
            <a:spAutoFit/>
          </a:bodyPr>
          <a:lstStyle/>
          <a:p>
            <a:r>
              <a:rPr lang="en-US" sz="4400" b="1" dirty="0"/>
              <a:t>GEOS</a:t>
            </a:r>
          </a:p>
        </p:txBody>
      </p:sp>
      <p:pic>
        <p:nvPicPr>
          <p:cNvPr id="1026" name="Picture 2" descr="TM5 zoom">
            <a:extLst>
              <a:ext uri="{FF2B5EF4-FFF2-40B4-BE49-F238E27FC236}">
                <a16:creationId xmlns:a16="http://schemas.microsoft.com/office/drawing/2014/main" id="{F8DF55C8-97B9-7691-C6B6-C164C15AC6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0897"/>
          <a:stretch>
            <a:fillRect/>
          </a:stretch>
        </p:blipFill>
        <p:spPr bwMode="auto">
          <a:xfrm>
            <a:off x="8586514" y="4536677"/>
            <a:ext cx="3416300" cy="236969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8E31C5D-1D6C-C417-03D9-E10CF6F138F8}"/>
              </a:ext>
            </a:extLst>
          </p:cNvPr>
          <p:cNvSpPr txBox="1"/>
          <p:nvPr/>
        </p:nvSpPr>
        <p:spPr>
          <a:xfrm>
            <a:off x="7269831" y="5219426"/>
            <a:ext cx="1313180" cy="769441"/>
          </a:xfrm>
          <a:prstGeom prst="rect">
            <a:avLst/>
          </a:prstGeom>
          <a:noFill/>
        </p:spPr>
        <p:txBody>
          <a:bodyPr wrap="none" rtlCol="0">
            <a:spAutoFit/>
          </a:bodyPr>
          <a:lstStyle/>
          <a:p>
            <a:r>
              <a:rPr lang="en-US" sz="4400" b="1" dirty="0"/>
              <a:t>TM5</a:t>
            </a:r>
          </a:p>
        </p:txBody>
      </p:sp>
      <p:pic>
        <p:nvPicPr>
          <p:cNvPr id="9" name="Google Shape;506;p26">
            <a:extLst>
              <a:ext uri="{FF2B5EF4-FFF2-40B4-BE49-F238E27FC236}">
                <a16:creationId xmlns:a16="http://schemas.microsoft.com/office/drawing/2014/main" id="{EEC81460-3D8C-7B74-3791-9E9BB6ECEDC0}"/>
              </a:ext>
            </a:extLst>
          </p:cNvPr>
          <p:cNvPicPr preferRelativeResize="0"/>
          <p:nvPr/>
        </p:nvPicPr>
        <p:blipFill rotWithShape="1">
          <a:blip r:embed="rId5">
            <a:alphaModFix/>
          </a:blip>
          <a:srcRect/>
          <a:stretch/>
        </p:blipFill>
        <p:spPr>
          <a:xfrm>
            <a:off x="584551" y="3305874"/>
            <a:ext cx="3020220" cy="1698626"/>
          </a:xfrm>
          <a:prstGeom prst="rect">
            <a:avLst/>
          </a:prstGeom>
          <a:noFill/>
          <a:ln>
            <a:noFill/>
          </a:ln>
        </p:spPr>
      </p:pic>
      <p:cxnSp>
        <p:nvCxnSpPr>
          <p:cNvPr id="11" name="Straight Arrow Connector 10">
            <a:extLst>
              <a:ext uri="{FF2B5EF4-FFF2-40B4-BE49-F238E27FC236}">
                <a16:creationId xmlns:a16="http://schemas.microsoft.com/office/drawing/2014/main" id="{B5571720-FF5E-9DCB-89E8-CC56A9970E8C}"/>
              </a:ext>
            </a:extLst>
          </p:cNvPr>
          <p:cNvCxnSpPr/>
          <p:nvPr/>
        </p:nvCxnSpPr>
        <p:spPr>
          <a:xfrm>
            <a:off x="5749159" y="4046483"/>
            <a:ext cx="903889"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685D7F7-C281-32F8-A961-E388FF5DE026}"/>
              </a:ext>
            </a:extLst>
          </p:cNvPr>
          <p:cNvCxnSpPr/>
          <p:nvPr/>
        </p:nvCxnSpPr>
        <p:spPr>
          <a:xfrm>
            <a:off x="6174827" y="5640932"/>
            <a:ext cx="903889"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631AF3E-D505-8A6B-C7F0-A6133F11AF72}"/>
              </a:ext>
            </a:extLst>
          </p:cNvPr>
          <p:cNvSpPr txBox="1"/>
          <p:nvPr/>
        </p:nvSpPr>
        <p:spPr>
          <a:xfrm>
            <a:off x="5725710" y="3558877"/>
            <a:ext cx="933269" cy="307777"/>
          </a:xfrm>
          <a:prstGeom prst="rect">
            <a:avLst/>
          </a:prstGeom>
          <a:noFill/>
        </p:spPr>
        <p:txBody>
          <a:bodyPr wrap="none" rtlCol="0">
            <a:spAutoFit/>
          </a:bodyPr>
          <a:lstStyle/>
          <a:p>
            <a:r>
              <a:rPr lang="en-US" dirty="0"/>
              <a:t>MERRA2</a:t>
            </a:r>
          </a:p>
        </p:txBody>
      </p:sp>
      <p:sp>
        <p:nvSpPr>
          <p:cNvPr id="14" name="TextBox 13">
            <a:extLst>
              <a:ext uri="{FF2B5EF4-FFF2-40B4-BE49-F238E27FC236}">
                <a16:creationId xmlns:a16="http://schemas.microsoft.com/office/drawing/2014/main" id="{FAA19820-66DB-FE56-7C0E-970E7B602FAD}"/>
              </a:ext>
            </a:extLst>
          </p:cNvPr>
          <p:cNvSpPr txBox="1"/>
          <p:nvPr/>
        </p:nvSpPr>
        <p:spPr>
          <a:xfrm>
            <a:off x="6168220" y="5170130"/>
            <a:ext cx="654346" cy="307777"/>
          </a:xfrm>
          <a:prstGeom prst="rect">
            <a:avLst/>
          </a:prstGeom>
          <a:noFill/>
        </p:spPr>
        <p:txBody>
          <a:bodyPr wrap="none" rtlCol="0">
            <a:spAutoFit/>
          </a:bodyPr>
          <a:lstStyle/>
          <a:p>
            <a:r>
              <a:rPr lang="en-US" dirty="0"/>
              <a:t>ERA5</a:t>
            </a:r>
          </a:p>
        </p:txBody>
      </p:sp>
    </p:spTree>
    <p:extLst>
      <p:ext uri="{BB962C8B-B14F-4D97-AF65-F5344CB8AC3E}">
        <p14:creationId xmlns:p14="http://schemas.microsoft.com/office/powerpoint/2010/main" val="2979244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3" name="Google Shape;493;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US" sz="5400" dirty="0">
                <a:latin typeface="Aptos Display" panose="020B0004020202020204" pitchFamily="34" charset="0"/>
              </a:rPr>
              <a:t>Plume/Point Source scale modeling</a:t>
            </a:r>
            <a:endParaRPr sz="5400" dirty="0">
              <a:latin typeface="Aptos Display" panose="020B0004020202020204" pitchFamily="34" charset="0"/>
            </a:endParaRPr>
          </a:p>
        </p:txBody>
      </p:sp>
      <p:pic>
        <p:nvPicPr>
          <p:cNvPr id="2" name="Picture 1">
            <a:extLst>
              <a:ext uri="{FF2B5EF4-FFF2-40B4-BE49-F238E27FC236}">
                <a16:creationId xmlns:a16="http://schemas.microsoft.com/office/drawing/2014/main" id="{94C9DDB5-2633-D475-680C-7B49DB29F44A}"/>
              </a:ext>
            </a:extLst>
          </p:cNvPr>
          <p:cNvPicPr>
            <a:picLocks noChangeAspect="1"/>
          </p:cNvPicPr>
          <p:nvPr/>
        </p:nvPicPr>
        <p:blipFill>
          <a:blip r:embed="rId3"/>
          <a:stretch>
            <a:fillRect/>
          </a:stretch>
        </p:blipFill>
        <p:spPr>
          <a:xfrm>
            <a:off x="158770" y="2171988"/>
            <a:ext cx="5761182" cy="4320887"/>
          </a:xfrm>
          <a:prstGeom prst="rect">
            <a:avLst/>
          </a:prstGeom>
        </p:spPr>
      </p:pic>
      <p:sp>
        <p:nvSpPr>
          <p:cNvPr id="3" name="TextBox 2">
            <a:extLst>
              <a:ext uri="{FF2B5EF4-FFF2-40B4-BE49-F238E27FC236}">
                <a16:creationId xmlns:a16="http://schemas.microsoft.com/office/drawing/2014/main" id="{183CC33E-A51C-2C4C-9F50-AEC6F7A59A51}"/>
              </a:ext>
            </a:extLst>
          </p:cNvPr>
          <p:cNvSpPr txBox="1"/>
          <p:nvPr/>
        </p:nvSpPr>
        <p:spPr>
          <a:xfrm>
            <a:off x="3995994" y="2252773"/>
            <a:ext cx="2462534" cy="369332"/>
          </a:xfrm>
          <a:prstGeom prst="rect">
            <a:avLst/>
          </a:prstGeom>
          <a:noFill/>
        </p:spPr>
        <p:txBody>
          <a:bodyPr wrap="none" rtlCol="0">
            <a:spAutoFit/>
          </a:bodyPr>
          <a:lstStyle/>
          <a:p>
            <a:r>
              <a:rPr lang="en-US" dirty="0"/>
              <a:t>Courtesy: Daniel Varon</a:t>
            </a:r>
          </a:p>
        </p:txBody>
      </p:sp>
      <p:sp>
        <p:nvSpPr>
          <p:cNvPr id="4" name="TextBox 3">
            <a:extLst>
              <a:ext uri="{FF2B5EF4-FFF2-40B4-BE49-F238E27FC236}">
                <a16:creationId xmlns:a16="http://schemas.microsoft.com/office/drawing/2014/main" id="{27190C91-54EB-6369-6C2C-35B0B881DC64}"/>
              </a:ext>
            </a:extLst>
          </p:cNvPr>
          <p:cNvSpPr txBox="1"/>
          <p:nvPr/>
        </p:nvSpPr>
        <p:spPr>
          <a:xfrm>
            <a:off x="510463" y="1606442"/>
            <a:ext cx="5057795" cy="646331"/>
          </a:xfrm>
          <a:prstGeom prst="rect">
            <a:avLst/>
          </a:prstGeom>
          <a:noFill/>
        </p:spPr>
        <p:txBody>
          <a:bodyPr wrap="none" rtlCol="0">
            <a:spAutoFit/>
          </a:bodyPr>
          <a:lstStyle/>
          <a:p>
            <a:r>
              <a:rPr lang="en-US" sz="3600" dirty="0"/>
              <a:t>Large Eddy Simulations</a:t>
            </a:r>
          </a:p>
        </p:txBody>
      </p:sp>
      <p:pic>
        <p:nvPicPr>
          <p:cNvPr id="35" name="Picture 34">
            <a:extLst>
              <a:ext uri="{FF2B5EF4-FFF2-40B4-BE49-F238E27FC236}">
                <a16:creationId xmlns:a16="http://schemas.microsoft.com/office/drawing/2014/main" id="{8B5BFF9B-68CC-14E0-58B0-6A40D7EBE84E}"/>
              </a:ext>
            </a:extLst>
          </p:cNvPr>
          <p:cNvPicPr>
            <a:picLocks noChangeAspect="1"/>
          </p:cNvPicPr>
          <p:nvPr/>
        </p:nvPicPr>
        <p:blipFill>
          <a:blip r:embed="rId4"/>
          <a:stretch>
            <a:fillRect/>
          </a:stretch>
        </p:blipFill>
        <p:spPr>
          <a:xfrm>
            <a:off x="5919951" y="2017414"/>
            <a:ext cx="5670114" cy="4630033"/>
          </a:xfrm>
          <a:prstGeom prst="rect">
            <a:avLst/>
          </a:prstGeom>
        </p:spPr>
      </p:pic>
      <p:sp>
        <p:nvSpPr>
          <p:cNvPr id="36" name="TextBox 35">
            <a:extLst>
              <a:ext uri="{FF2B5EF4-FFF2-40B4-BE49-F238E27FC236}">
                <a16:creationId xmlns:a16="http://schemas.microsoft.com/office/drawing/2014/main" id="{C0599FA4-F62F-95DA-0E2A-3EF55B9CAE09}"/>
              </a:ext>
            </a:extLst>
          </p:cNvPr>
          <p:cNvSpPr txBox="1"/>
          <p:nvPr/>
        </p:nvSpPr>
        <p:spPr>
          <a:xfrm>
            <a:off x="8523889" y="5938219"/>
            <a:ext cx="2975495" cy="400110"/>
          </a:xfrm>
          <a:prstGeom prst="rect">
            <a:avLst/>
          </a:prstGeom>
          <a:solidFill>
            <a:schemeClr val="bg1"/>
          </a:solidFill>
        </p:spPr>
        <p:txBody>
          <a:bodyPr wrap="none" rtlCol="0">
            <a:spAutoFit/>
          </a:bodyPr>
          <a:lstStyle/>
          <a:p>
            <a:r>
              <a:rPr lang="en-US" sz="2000" dirty="0" err="1"/>
              <a:t>U</a:t>
            </a:r>
            <a:r>
              <a:rPr lang="en-US" sz="2000" baseline="-25000" dirty="0" err="1"/>
              <a:t>eff</a:t>
            </a:r>
            <a:r>
              <a:rPr lang="en-US" sz="2000" dirty="0"/>
              <a:t> from GFS/HRRR/…</a:t>
            </a:r>
          </a:p>
        </p:txBody>
      </p:sp>
      <p:sp>
        <p:nvSpPr>
          <p:cNvPr id="37" name="TextBox 36">
            <a:extLst>
              <a:ext uri="{FF2B5EF4-FFF2-40B4-BE49-F238E27FC236}">
                <a16:creationId xmlns:a16="http://schemas.microsoft.com/office/drawing/2014/main" id="{A9A63F76-926D-F92F-EA92-FD0FD665F0C8}"/>
              </a:ext>
            </a:extLst>
          </p:cNvPr>
          <p:cNvSpPr txBox="1"/>
          <p:nvPr/>
        </p:nvSpPr>
        <p:spPr>
          <a:xfrm>
            <a:off x="6623744" y="1522082"/>
            <a:ext cx="5452134" cy="646331"/>
          </a:xfrm>
          <a:prstGeom prst="rect">
            <a:avLst/>
          </a:prstGeom>
          <a:noFill/>
        </p:spPr>
        <p:txBody>
          <a:bodyPr wrap="none" rtlCol="0">
            <a:spAutoFit/>
          </a:bodyPr>
          <a:lstStyle/>
          <a:p>
            <a:r>
              <a:rPr lang="en-US" sz="3600" dirty="0"/>
              <a:t>Empirical Plume “Models”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sp>
        <p:nvSpPr>
          <p:cNvPr id="498" name="Google Shape;498;p25"/>
          <p:cNvSpPr txBox="1">
            <a:spLocks noGrp="1"/>
          </p:cNvSpPr>
          <p:nvPr>
            <p:ph type="title"/>
          </p:nvPr>
        </p:nvSpPr>
        <p:spPr>
          <a:xfrm>
            <a:off x="838200" y="255397"/>
            <a:ext cx="10515600" cy="80530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sz="3600" dirty="0">
                <a:latin typeface="Aptos Display" panose="020B0004020202020204" pitchFamily="34" charset="0"/>
              </a:rPr>
              <a:t>Urban to Regional Scales (Particle Dispersion Models)</a:t>
            </a:r>
            <a:endParaRPr sz="3600" dirty="0">
              <a:latin typeface="Aptos Display" panose="020B0004020202020204" pitchFamily="34" charset="0"/>
            </a:endParaRPr>
          </a:p>
        </p:txBody>
      </p:sp>
      <p:pic>
        <p:nvPicPr>
          <p:cNvPr id="2050" name="Picture 2">
            <a:extLst>
              <a:ext uri="{FF2B5EF4-FFF2-40B4-BE49-F238E27FC236}">
                <a16:creationId xmlns:a16="http://schemas.microsoft.com/office/drawing/2014/main" id="{304B908D-23E8-C18C-0C26-7110A807C7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027906"/>
            <a:ext cx="5703973" cy="56542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79F065B-5EB4-BB04-49DA-67759A4D6498}"/>
              </a:ext>
            </a:extLst>
          </p:cNvPr>
          <p:cNvSpPr txBox="1"/>
          <p:nvPr/>
        </p:nvSpPr>
        <p:spPr>
          <a:xfrm>
            <a:off x="392027" y="1957907"/>
            <a:ext cx="5199476" cy="4031873"/>
          </a:xfrm>
          <a:prstGeom prst="rect">
            <a:avLst/>
          </a:prstGeom>
          <a:noFill/>
        </p:spPr>
        <p:txBody>
          <a:bodyPr wrap="square" rtlCol="0">
            <a:spAutoFit/>
          </a:bodyPr>
          <a:lstStyle/>
          <a:p>
            <a:r>
              <a:rPr lang="en-US" sz="3200" dirty="0"/>
              <a:t>Models like STILT, FLEXPART evolve tracer particles with diagnosed winds and turbulence</a:t>
            </a:r>
          </a:p>
          <a:p>
            <a:endParaRPr lang="en-US" sz="3200" dirty="0"/>
          </a:p>
          <a:p>
            <a:pPr marL="457200" indent="-457200">
              <a:buFontTx/>
              <a:buChar char="-"/>
            </a:pPr>
            <a:r>
              <a:rPr lang="en-US" sz="3200" dirty="0"/>
              <a:t>HRRR</a:t>
            </a:r>
          </a:p>
          <a:p>
            <a:pPr marL="457200" indent="-457200">
              <a:buFontTx/>
              <a:buChar char="-"/>
            </a:pPr>
            <a:r>
              <a:rPr lang="en-US" sz="3200" dirty="0"/>
              <a:t>GFS</a:t>
            </a:r>
          </a:p>
          <a:p>
            <a:pPr marL="457200" indent="-457200">
              <a:buFontTx/>
              <a:buChar char="-"/>
            </a:pPr>
            <a:r>
              <a:rPr lang="en-US" sz="3200" dirty="0"/>
              <a:t>ERA-5</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02"/>
        <p:cNvGrpSpPr/>
        <p:nvPr/>
      </p:nvGrpSpPr>
      <p:grpSpPr>
        <a:xfrm>
          <a:off x="0" y="0"/>
          <a:ext cx="0" cy="0"/>
          <a:chOff x="0" y="0"/>
          <a:chExt cx="0" cy="0"/>
        </a:xfrm>
      </p:grpSpPr>
      <p:sp>
        <p:nvSpPr>
          <p:cNvPr id="503" name="Google Shape;503;p26"/>
          <p:cNvSpPr txBox="1">
            <a:spLocks noGrp="1"/>
          </p:cNvSpPr>
          <p:nvPr>
            <p:ph type="title"/>
          </p:nvPr>
        </p:nvSpPr>
        <p:spPr>
          <a:xfrm>
            <a:off x="344849" y="-268322"/>
            <a:ext cx="1266952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lay"/>
              <a:buNone/>
            </a:pPr>
            <a:r>
              <a:rPr lang="en-US" sz="3200" dirty="0">
                <a:latin typeface="Aptos Display" panose="020B0004020202020204" pitchFamily="34" charset="0"/>
              </a:rPr>
              <a:t>Inferring Fluxes from In Situ and Satellite Mole Fractions</a:t>
            </a:r>
            <a:endParaRPr sz="3200" dirty="0">
              <a:latin typeface="Aptos Display" panose="020B0004020202020204" pitchFamily="34" charset="0"/>
            </a:endParaRPr>
          </a:p>
        </p:txBody>
      </p:sp>
      <p:pic>
        <p:nvPicPr>
          <p:cNvPr id="504" name="Google Shape;504;p26"/>
          <p:cNvPicPr preferRelativeResize="0"/>
          <p:nvPr/>
        </p:nvPicPr>
        <p:blipFill rotWithShape="1">
          <a:blip r:embed="rId3">
            <a:alphaModFix/>
          </a:blip>
          <a:srcRect/>
          <a:stretch/>
        </p:blipFill>
        <p:spPr>
          <a:xfrm>
            <a:off x="7023172" y="1709273"/>
            <a:ext cx="4878100" cy="4018232"/>
          </a:xfrm>
          <a:prstGeom prst="rect">
            <a:avLst/>
          </a:prstGeom>
          <a:noFill/>
          <a:ln>
            <a:noFill/>
          </a:ln>
        </p:spPr>
      </p:pic>
      <p:sp>
        <p:nvSpPr>
          <p:cNvPr id="505" name="Google Shape;505;p26"/>
          <p:cNvSpPr txBox="1"/>
          <p:nvPr/>
        </p:nvSpPr>
        <p:spPr>
          <a:xfrm>
            <a:off x="7602001" y="948842"/>
            <a:ext cx="3720442"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a:solidFill>
                  <a:schemeClr val="dk1"/>
                </a:solidFill>
                <a:latin typeface="Arial"/>
                <a:ea typeface="Arial"/>
                <a:cs typeface="Arial"/>
                <a:sym typeface="Arial"/>
              </a:rPr>
              <a:t>Retrieved/Observed</a:t>
            </a:r>
            <a:endParaRPr/>
          </a:p>
        </p:txBody>
      </p:sp>
      <p:pic>
        <p:nvPicPr>
          <p:cNvPr id="506" name="Google Shape;506;p26"/>
          <p:cNvPicPr preferRelativeResize="0"/>
          <p:nvPr/>
        </p:nvPicPr>
        <p:blipFill rotWithShape="1">
          <a:blip r:embed="rId4">
            <a:alphaModFix/>
          </a:blip>
          <a:srcRect/>
          <a:stretch/>
        </p:blipFill>
        <p:spPr>
          <a:xfrm>
            <a:off x="384629" y="4018613"/>
            <a:ext cx="4492557" cy="2526694"/>
          </a:xfrm>
          <a:prstGeom prst="rect">
            <a:avLst/>
          </a:prstGeom>
          <a:noFill/>
          <a:ln>
            <a:noFill/>
          </a:ln>
        </p:spPr>
      </p:pic>
      <p:sp>
        <p:nvSpPr>
          <p:cNvPr id="507" name="Google Shape;507;p26"/>
          <p:cNvSpPr txBox="1"/>
          <p:nvPr/>
        </p:nvSpPr>
        <p:spPr>
          <a:xfrm>
            <a:off x="1038913" y="5607570"/>
            <a:ext cx="357149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Arial"/>
                <a:ea typeface="Arial"/>
                <a:cs typeface="Arial"/>
                <a:sym typeface="Arial"/>
              </a:rPr>
              <a:t>Atmospheric Transport Simulation</a:t>
            </a:r>
            <a:endParaRPr/>
          </a:p>
        </p:txBody>
      </p:sp>
      <p:pic>
        <p:nvPicPr>
          <p:cNvPr id="508" name="Google Shape;508;p26"/>
          <p:cNvPicPr preferRelativeResize="0"/>
          <p:nvPr/>
        </p:nvPicPr>
        <p:blipFill rotWithShape="1">
          <a:blip r:embed="rId5">
            <a:alphaModFix/>
          </a:blip>
          <a:srcRect/>
          <a:stretch/>
        </p:blipFill>
        <p:spPr>
          <a:xfrm>
            <a:off x="384629" y="914400"/>
            <a:ext cx="5435600" cy="2514600"/>
          </a:xfrm>
          <a:prstGeom prst="rect">
            <a:avLst/>
          </a:prstGeom>
          <a:noFill/>
          <a:ln>
            <a:noFill/>
          </a:ln>
        </p:spPr>
      </p:pic>
      <p:cxnSp>
        <p:nvCxnSpPr>
          <p:cNvPr id="509" name="Google Shape;509;p26"/>
          <p:cNvCxnSpPr/>
          <p:nvPr/>
        </p:nvCxnSpPr>
        <p:spPr>
          <a:xfrm>
            <a:off x="2623457" y="3429000"/>
            <a:ext cx="0" cy="500743"/>
          </a:xfrm>
          <a:prstGeom prst="straightConnector1">
            <a:avLst/>
          </a:prstGeom>
          <a:noFill/>
          <a:ln w="19050" cap="flat" cmpd="sng">
            <a:solidFill>
              <a:schemeClr val="accent1"/>
            </a:solidFill>
            <a:prstDash val="solid"/>
            <a:miter lim="800000"/>
            <a:headEnd type="none" w="sm" len="sm"/>
            <a:tailEnd type="triangle" w="med" len="med"/>
          </a:ln>
        </p:spPr>
      </p:cxnSp>
      <p:cxnSp>
        <p:nvCxnSpPr>
          <p:cNvPr id="510" name="Google Shape;510;p26"/>
          <p:cNvCxnSpPr/>
          <p:nvPr/>
        </p:nvCxnSpPr>
        <p:spPr>
          <a:xfrm rot="10800000" flipH="1">
            <a:off x="5168829" y="4321629"/>
            <a:ext cx="1623857" cy="805542"/>
          </a:xfrm>
          <a:prstGeom prst="straightConnector1">
            <a:avLst/>
          </a:prstGeom>
          <a:noFill/>
          <a:ln w="19050" cap="flat" cmpd="sng">
            <a:solidFill>
              <a:schemeClr val="accent1"/>
            </a:solidFill>
            <a:prstDash val="solid"/>
            <a:miter lim="800000"/>
            <a:headEnd type="none" w="sm" len="sm"/>
            <a:tailEnd type="triangle" w="med" len="med"/>
          </a:ln>
        </p:spPr>
      </p:cxnSp>
      <p:cxnSp>
        <p:nvCxnSpPr>
          <p:cNvPr id="511" name="Google Shape;511;p26"/>
          <p:cNvCxnSpPr/>
          <p:nvPr/>
        </p:nvCxnSpPr>
        <p:spPr>
          <a:xfrm flipH="1">
            <a:off x="5105400" y="4018613"/>
            <a:ext cx="1687286" cy="825530"/>
          </a:xfrm>
          <a:prstGeom prst="straightConnector1">
            <a:avLst/>
          </a:prstGeom>
          <a:noFill/>
          <a:ln w="19050" cap="flat" cmpd="sng">
            <a:solidFill>
              <a:schemeClr val="accent1"/>
            </a:solidFill>
            <a:prstDash val="dash"/>
            <a:miter lim="800000"/>
            <a:headEnd type="none" w="sm" len="sm"/>
            <a:tailEnd type="triangle" w="med" len="med"/>
          </a:ln>
        </p:spPr>
      </p:cxnSp>
      <p:cxnSp>
        <p:nvCxnSpPr>
          <p:cNvPr id="512" name="Google Shape;512;p26"/>
          <p:cNvCxnSpPr/>
          <p:nvPr/>
        </p:nvCxnSpPr>
        <p:spPr>
          <a:xfrm rot="10800000">
            <a:off x="2895600" y="3429000"/>
            <a:ext cx="0" cy="500743"/>
          </a:xfrm>
          <a:prstGeom prst="straightConnector1">
            <a:avLst/>
          </a:prstGeom>
          <a:noFill/>
          <a:ln w="19050" cap="flat" cmpd="sng">
            <a:solidFill>
              <a:schemeClr val="accent1"/>
            </a:solidFill>
            <a:prstDash val="dash"/>
            <a:miter lim="800000"/>
            <a:headEnd type="none" w="sm" len="sm"/>
            <a:tailEnd type="triangle" w="med" len="med"/>
          </a:ln>
        </p:spPr>
      </p:cxnSp>
      <p:sp>
        <p:nvSpPr>
          <p:cNvPr id="513" name="Google Shape;513;p26"/>
          <p:cNvSpPr txBox="1"/>
          <p:nvPr/>
        </p:nvSpPr>
        <p:spPr>
          <a:xfrm>
            <a:off x="5559058" y="5147159"/>
            <a:ext cx="1073884"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Obs</a:t>
            </a:r>
            <a:endParaRPr sz="1800">
              <a:solidFill>
                <a:schemeClr val="dk1"/>
              </a:solidFill>
              <a:latin typeface="Arial"/>
              <a:ea typeface="Arial"/>
              <a:cs typeface="Arial"/>
              <a:sym typeface="Arial"/>
            </a:endParaRPr>
          </a:p>
          <a:p>
            <a:pPr marL="0" marR="0" lvl="0" indent="0" algn="l" rtl="0">
              <a:spcBef>
                <a:spcPts val="0"/>
              </a:spcBef>
              <a:spcAft>
                <a:spcPts val="0"/>
              </a:spcAft>
              <a:buNone/>
            </a:pPr>
            <a:r>
              <a:rPr lang="en-US" sz="1800">
                <a:solidFill>
                  <a:schemeClr val="dk1"/>
                </a:solidFill>
                <a:latin typeface="Arial"/>
                <a:ea typeface="Arial"/>
                <a:cs typeface="Arial"/>
                <a:sym typeface="Arial"/>
              </a:rPr>
              <a:t>Operator</a:t>
            </a:r>
            <a:endParaRPr/>
          </a:p>
        </p:txBody>
      </p:sp>
      <p:sp>
        <p:nvSpPr>
          <p:cNvPr id="514" name="Google Shape;514;p26"/>
          <p:cNvSpPr txBox="1"/>
          <p:nvPr/>
        </p:nvSpPr>
        <p:spPr>
          <a:xfrm>
            <a:off x="749613" y="3390037"/>
            <a:ext cx="1415314"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rial"/>
                <a:ea typeface="Arial"/>
                <a:cs typeface="Arial"/>
                <a:sym typeface="Arial"/>
              </a:rPr>
              <a:t>Transport</a:t>
            </a:r>
            <a:endParaRPr dirty="0"/>
          </a:p>
          <a:p>
            <a:pPr marL="0" marR="0" lvl="0" indent="0" algn="l" rtl="0">
              <a:spcBef>
                <a:spcPts val="0"/>
              </a:spcBef>
              <a:spcAft>
                <a:spcPts val="0"/>
              </a:spcAft>
              <a:buNone/>
            </a:pPr>
            <a:r>
              <a:rPr lang="en-US" sz="1800" dirty="0">
                <a:solidFill>
                  <a:schemeClr val="dk1"/>
                </a:solidFill>
                <a:latin typeface="Arial"/>
                <a:ea typeface="Arial"/>
                <a:cs typeface="Arial"/>
                <a:sym typeface="Arial"/>
              </a:rPr>
              <a:t>Operator</a:t>
            </a:r>
            <a:endParaRPr dirty="0"/>
          </a:p>
        </p:txBody>
      </p:sp>
      <p:cxnSp>
        <p:nvCxnSpPr>
          <p:cNvPr id="515" name="Google Shape;515;p26"/>
          <p:cNvCxnSpPr/>
          <p:nvPr/>
        </p:nvCxnSpPr>
        <p:spPr>
          <a:xfrm>
            <a:off x="5188858" y="6167053"/>
            <a:ext cx="631371" cy="0"/>
          </a:xfrm>
          <a:prstGeom prst="straightConnector1">
            <a:avLst/>
          </a:prstGeom>
          <a:noFill/>
          <a:ln w="19050" cap="flat" cmpd="sng">
            <a:solidFill>
              <a:schemeClr val="accent1"/>
            </a:solidFill>
            <a:prstDash val="solid"/>
            <a:miter lim="800000"/>
            <a:headEnd type="none" w="sm" len="sm"/>
            <a:tailEnd type="triangle" w="med" len="med"/>
          </a:ln>
        </p:spPr>
      </p:cxnSp>
      <p:cxnSp>
        <p:nvCxnSpPr>
          <p:cNvPr id="516" name="Google Shape;516;p26"/>
          <p:cNvCxnSpPr/>
          <p:nvPr/>
        </p:nvCxnSpPr>
        <p:spPr>
          <a:xfrm>
            <a:off x="5188858" y="6624253"/>
            <a:ext cx="631371" cy="0"/>
          </a:xfrm>
          <a:prstGeom prst="straightConnector1">
            <a:avLst/>
          </a:prstGeom>
          <a:noFill/>
          <a:ln w="19050" cap="flat" cmpd="sng">
            <a:solidFill>
              <a:schemeClr val="accent1"/>
            </a:solidFill>
            <a:prstDash val="dash"/>
            <a:miter lim="800000"/>
            <a:headEnd type="none" w="sm" len="sm"/>
            <a:tailEnd type="triangle" w="med" len="med"/>
          </a:ln>
        </p:spPr>
      </p:cxnSp>
      <p:sp>
        <p:nvSpPr>
          <p:cNvPr id="517" name="Google Shape;517;p26"/>
          <p:cNvSpPr txBox="1"/>
          <p:nvPr/>
        </p:nvSpPr>
        <p:spPr>
          <a:xfrm>
            <a:off x="5820229" y="5976902"/>
            <a:ext cx="100360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Forward</a:t>
            </a:r>
            <a:endParaRPr/>
          </a:p>
        </p:txBody>
      </p:sp>
      <p:sp>
        <p:nvSpPr>
          <p:cNvPr id="518" name="Google Shape;518;p26"/>
          <p:cNvSpPr txBox="1"/>
          <p:nvPr/>
        </p:nvSpPr>
        <p:spPr>
          <a:xfrm>
            <a:off x="5820229" y="6439587"/>
            <a:ext cx="888385"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Adjoint</a:t>
            </a:r>
            <a:endParaRPr/>
          </a:p>
        </p:txBody>
      </p:sp>
      <p:sp>
        <p:nvSpPr>
          <p:cNvPr id="519" name="Google Shape;519;p26"/>
          <p:cNvSpPr txBox="1"/>
          <p:nvPr/>
        </p:nvSpPr>
        <p:spPr>
          <a:xfrm>
            <a:off x="7183271" y="5792236"/>
            <a:ext cx="4878100"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Objective: Find the flux field whose resultant concentrations minimize the mismatch with observations</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23"/>
        <p:cNvGrpSpPr/>
        <p:nvPr/>
      </p:nvGrpSpPr>
      <p:grpSpPr>
        <a:xfrm>
          <a:off x="0" y="0"/>
          <a:ext cx="0" cy="0"/>
          <a:chOff x="0" y="0"/>
          <a:chExt cx="0" cy="0"/>
        </a:xfrm>
      </p:grpSpPr>
      <p:sp>
        <p:nvSpPr>
          <p:cNvPr id="524" name="Google Shape;524;p2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000"/>
              <a:buFont typeface="Play"/>
              <a:buNone/>
            </a:pPr>
            <a:r>
              <a:rPr lang="en-US" dirty="0">
                <a:latin typeface="Aptos Display" panose="020B0004020202020204" pitchFamily="34" charset="0"/>
              </a:rPr>
              <a:t>State of the science</a:t>
            </a:r>
            <a:endParaRPr dirty="0">
              <a:latin typeface="Aptos Display" panose="020B0004020202020204" pitchFamily="34" charset="0"/>
            </a:endParaRPr>
          </a:p>
        </p:txBody>
      </p:sp>
      <p:sp>
        <p:nvSpPr>
          <p:cNvPr id="525" name="Google Shape;525;p2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757575"/>
              </a:buClr>
              <a:buSzPts val="2400"/>
              <a:buNone/>
            </a:pP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0"/>
        <p:cNvGrpSpPr/>
        <p:nvPr/>
      </p:nvGrpSpPr>
      <p:grpSpPr>
        <a:xfrm>
          <a:off x="0" y="0"/>
          <a:ext cx="0" cy="0"/>
          <a:chOff x="0" y="0"/>
          <a:chExt cx="0" cy="0"/>
        </a:xfrm>
      </p:grpSpPr>
      <p:sp>
        <p:nvSpPr>
          <p:cNvPr id="531" name="Google Shape;531;g3978f066275_0_306"/>
          <p:cNvSpPr txBox="1">
            <a:spLocks noGrp="1"/>
          </p:cNvSpPr>
          <p:nvPr>
            <p:ph type="title"/>
          </p:nvPr>
        </p:nvSpPr>
        <p:spPr>
          <a:xfrm>
            <a:off x="838200" y="120649"/>
            <a:ext cx="10515600" cy="8595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Play"/>
              <a:buNone/>
            </a:pPr>
            <a:r>
              <a:rPr lang="en-US" dirty="0">
                <a:latin typeface="Aptos Display" panose="020B0004020202020204" pitchFamily="34" charset="0"/>
              </a:rPr>
              <a:t>Major Science and Application Questions (1)</a:t>
            </a:r>
            <a:endParaRPr dirty="0">
              <a:latin typeface="Aptos Display" panose="020B0004020202020204" pitchFamily="34" charset="0"/>
            </a:endParaRPr>
          </a:p>
        </p:txBody>
      </p:sp>
      <p:sp>
        <p:nvSpPr>
          <p:cNvPr id="532" name="Google Shape;532;g3978f066275_0_306"/>
          <p:cNvSpPr txBox="1">
            <a:spLocks noGrp="1"/>
          </p:cNvSpPr>
          <p:nvPr>
            <p:ph type="body" idx="1"/>
          </p:nvPr>
        </p:nvSpPr>
        <p:spPr>
          <a:xfrm>
            <a:off x="361990" y="841622"/>
            <a:ext cx="11468100" cy="5757300"/>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lnSpc>
                <a:spcPct val="120000"/>
              </a:lnSpc>
              <a:spcBef>
                <a:spcPts val="0"/>
              </a:spcBef>
              <a:spcAft>
                <a:spcPts val="0"/>
              </a:spcAft>
              <a:buClr>
                <a:srgbClr val="0432FF"/>
              </a:buClr>
              <a:buSzPct val="100000"/>
              <a:buNone/>
            </a:pPr>
            <a:r>
              <a:rPr lang="en-US" sz="3800" b="1" dirty="0">
                <a:solidFill>
                  <a:srgbClr val="0432FF"/>
                </a:solidFill>
              </a:rPr>
              <a:t>What anthropogenic and natural processes drive the trend and variability of atmospheric GHG growth rate?</a:t>
            </a:r>
            <a:endParaRPr dirty="0"/>
          </a:p>
          <a:p>
            <a:pPr marL="228600" lvl="0" indent="-201930" algn="l" rtl="0">
              <a:lnSpc>
                <a:spcPct val="90000"/>
              </a:lnSpc>
              <a:spcBef>
                <a:spcPts val="1000"/>
              </a:spcBef>
              <a:spcAft>
                <a:spcPts val="0"/>
              </a:spcAft>
              <a:buClr>
                <a:schemeClr val="dk1"/>
              </a:buClr>
              <a:buSzPct val="100000"/>
              <a:buChar char="•"/>
            </a:pPr>
            <a:r>
              <a:rPr lang="en-US" dirty="0"/>
              <a:t>What are the spatial distributions of natural and anthropogenic CO</a:t>
            </a:r>
            <a:r>
              <a:rPr lang="en-US" baseline="-25000" dirty="0"/>
              <a:t>2</a:t>
            </a:r>
            <a:r>
              <a:rPr lang="en-US" dirty="0"/>
              <a:t>/CH</a:t>
            </a:r>
            <a:r>
              <a:rPr lang="en-US" baseline="-25000" dirty="0"/>
              <a:t>4</a:t>
            </a:r>
            <a:r>
              <a:rPr lang="en-US" dirty="0"/>
              <a:t> fluxes?</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Land-ocean flux partition</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Tropics vs. extra-tropics</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natural and fossil fuel emissions </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Wetland, agricultural source, fossil emissions</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OH sinks</a:t>
            </a:r>
            <a:endParaRPr dirty="0"/>
          </a:p>
          <a:p>
            <a:pPr marL="228600" lvl="0" indent="-201930" algn="l" rtl="0">
              <a:lnSpc>
                <a:spcPct val="90000"/>
              </a:lnSpc>
              <a:spcBef>
                <a:spcPts val="1000"/>
              </a:spcBef>
              <a:spcAft>
                <a:spcPts val="0"/>
              </a:spcAft>
              <a:buClr>
                <a:schemeClr val="dk1"/>
              </a:buClr>
              <a:buSzPct val="100000"/>
              <a:buChar char="•"/>
            </a:pPr>
            <a:r>
              <a:rPr lang="en-US" dirty="0"/>
              <a:t>The impact of extreme climate events  (e.g., fires, drought, heat, flood)</a:t>
            </a:r>
            <a:endParaRPr dirty="0"/>
          </a:p>
          <a:p>
            <a:pPr marL="685800" lvl="1" indent="-205740" algn="l" rtl="0">
              <a:lnSpc>
                <a:spcPct val="90000"/>
              </a:lnSpc>
              <a:spcBef>
                <a:spcPts val="500"/>
              </a:spcBef>
              <a:spcAft>
                <a:spcPts val="0"/>
              </a:spcAft>
              <a:buClr>
                <a:srgbClr val="3A3A3A"/>
              </a:buClr>
              <a:buSzPct val="100000"/>
              <a:buChar char="•"/>
            </a:pPr>
            <a:r>
              <a:rPr lang="en-US" dirty="0">
                <a:solidFill>
                  <a:srgbClr val="3A3A3A"/>
                </a:solidFill>
              </a:rPr>
              <a:t>Detection and quantification of the impact of extreme climate events on natural carbon cycle (land, ocean, wetland </a:t>
            </a:r>
            <a:r>
              <a:rPr lang="en-US" dirty="0" err="1">
                <a:solidFill>
                  <a:srgbClr val="3A3A3A"/>
                </a:solidFill>
              </a:rPr>
              <a:t>etc</a:t>
            </a:r>
            <a:r>
              <a:rPr lang="en-US" dirty="0">
                <a:solidFill>
                  <a:srgbClr val="3A3A3A"/>
                </a:solidFill>
              </a:rPr>
              <a:t>)</a:t>
            </a:r>
            <a:endParaRPr dirty="0"/>
          </a:p>
          <a:p>
            <a:pPr marL="685800" lvl="1" indent="-205740" algn="l" rtl="0">
              <a:lnSpc>
                <a:spcPct val="90000"/>
              </a:lnSpc>
              <a:spcBef>
                <a:spcPts val="500"/>
              </a:spcBef>
              <a:spcAft>
                <a:spcPts val="0"/>
              </a:spcAft>
              <a:buClr>
                <a:srgbClr val="3A3A3A"/>
              </a:buClr>
              <a:buSzPct val="100000"/>
              <a:buChar char="•"/>
            </a:pPr>
            <a:r>
              <a:rPr lang="en-US" dirty="0">
                <a:solidFill>
                  <a:srgbClr val="3A3A3A"/>
                </a:solidFill>
              </a:rPr>
              <a:t>The resilience and vulnerability of natural carbon cycle to extreme climate events – the recovery from the impact of extremes</a:t>
            </a:r>
            <a:endParaRPr dirty="0"/>
          </a:p>
          <a:p>
            <a:pPr marL="228600" lvl="0" indent="-201930" algn="l" rtl="0">
              <a:lnSpc>
                <a:spcPct val="90000"/>
              </a:lnSpc>
              <a:spcBef>
                <a:spcPts val="1000"/>
              </a:spcBef>
              <a:spcAft>
                <a:spcPts val="0"/>
              </a:spcAft>
              <a:buClr>
                <a:schemeClr val="dk1"/>
              </a:buClr>
              <a:buSzPct val="100000"/>
              <a:buChar char="•"/>
            </a:pPr>
            <a:r>
              <a:rPr lang="en-US" dirty="0"/>
              <a:t>Response of tropical and high latitude carbon cycle (CO</a:t>
            </a:r>
            <a:r>
              <a:rPr lang="en-US" baseline="-25000" dirty="0"/>
              <a:t>2</a:t>
            </a:r>
            <a:r>
              <a:rPr lang="en-US" dirty="0"/>
              <a:t>/CH</a:t>
            </a:r>
            <a:r>
              <a:rPr lang="en-US" baseline="-25000" dirty="0"/>
              <a:t>4</a:t>
            </a:r>
            <a:r>
              <a:rPr lang="en-US" dirty="0"/>
              <a:t>) to global changes </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African carbon cycle</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Vulnerability of the Amazon </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Wetland and permafrost over the tropics and high latitudes </a:t>
            </a:r>
            <a:endParaRPr dirty="0"/>
          </a:p>
          <a:p>
            <a:pPr marL="685800" lvl="1" indent="-205740" algn="l" rtl="0">
              <a:lnSpc>
                <a:spcPct val="90000"/>
              </a:lnSpc>
              <a:spcBef>
                <a:spcPts val="500"/>
              </a:spcBef>
              <a:spcAft>
                <a:spcPts val="0"/>
              </a:spcAft>
              <a:buClr>
                <a:srgbClr val="171717"/>
              </a:buClr>
              <a:buSzPct val="100000"/>
              <a:buChar char="•"/>
            </a:pPr>
            <a:r>
              <a:rPr lang="en-US" dirty="0">
                <a:solidFill>
                  <a:srgbClr val="171717"/>
                </a:solidFill>
              </a:rPr>
              <a:t>Southern Ocean</a:t>
            </a:r>
            <a:endParaRPr dirty="0"/>
          </a:p>
          <a:p>
            <a:pPr marL="685800" lvl="1" indent="-99060" algn="l" rtl="0">
              <a:lnSpc>
                <a:spcPct val="90000"/>
              </a:lnSpc>
              <a:spcBef>
                <a:spcPts val="500"/>
              </a:spcBef>
              <a:spcAft>
                <a:spcPts val="0"/>
              </a:spcAft>
              <a:buClr>
                <a:schemeClr val="dk1"/>
              </a:buClr>
              <a:buSzPct val="100000"/>
              <a:buNone/>
            </a:pPr>
            <a:endParaRPr dirty="0">
              <a:solidFill>
                <a:srgbClr val="D0D0D0"/>
              </a:solidFill>
            </a:endParaRPr>
          </a:p>
          <a:p>
            <a:pPr marL="685800" lvl="1" indent="-99060" algn="l" rtl="0">
              <a:lnSpc>
                <a:spcPct val="90000"/>
              </a:lnSpc>
              <a:spcBef>
                <a:spcPts val="500"/>
              </a:spcBef>
              <a:spcAft>
                <a:spcPts val="0"/>
              </a:spcAft>
              <a:buClr>
                <a:schemeClr val="dk1"/>
              </a:buClr>
              <a:buSzPct val="100000"/>
              <a:buNone/>
            </a:pPr>
            <a:endParaRPr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7"/>
        <p:cNvGrpSpPr/>
        <p:nvPr/>
      </p:nvGrpSpPr>
      <p:grpSpPr>
        <a:xfrm>
          <a:off x="0" y="0"/>
          <a:ext cx="0" cy="0"/>
          <a:chOff x="0" y="0"/>
          <a:chExt cx="0" cy="0"/>
        </a:xfrm>
      </p:grpSpPr>
      <p:sp>
        <p:nvSpPr>
          <p:cNvPr id="538" name="Google Shape;538;g3978f066275_0_312"/>
          <p:cNvSpPr txBox="1">
            <a:spLocks noGrp="1"/>
          </p:cNvSpPr>
          <p:nvPr>
            <p:ph type="title"/>
          </p:nvPr>
        </p:nvSpPr>
        <p:spPr>
          <a:xfrm>
            <a:off x="838200" y="120649"/>
            <a:ext cx="10515600" cy="8595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Play"/>
              <a:buNone/>
            </a:pPr>
            <a:r>
              <a:rPr lang="en-US" dirty="0">
                <a:latin typeface="Aptos Display" panose="020B0004020202020204" pitchFamily="34" charset="0"/>
              </a:rPr>
              <a:t>Major Science and Application Questions (2)</a:t>
            </a:r>
            <a:endParaRPr dirty="0">
              <a:latin typeface="Aptos Display" panose="020B0004020202020204" pitchFamily="34" charset="0"/>
            </a:endParaRPr>
          </a:p>
        </p:txBody>
      </p:sp>
      <p:sp>
        <p:nvSpPr>
          <p:cNvPr id="539" name="Google Shape;539;g3978f066275_0_312"/>
          <p:cNvSpPr txBox="1">
            <a:spLocks noGrp="1"/>
          </p:cNvSpPr>
          <p:nvPr>
            <p:ph type="body" idx="1"/>
          </p:nvPr>
        </p:nvSpPr>
        <p:spPr>
          <a:xfrm>
            <a:off x="361990" y="980167"/>
            <a:ext cx="11468100" cy="49497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Improve energy efficiency strategies and overall economic efficiency.</a:t>
            </a:r>
            <a:endParaRPr dirty="0"/>
          </a:p>
          <a:p>
            <a:pPr marL="685800" lvl="1" indent="-228600" algn="l" rtl="0">
              <a:lnSpc>
                <a:spcPct val="90000"/>
              </a:lnSpc>
              <a:spcBef>
                <a:spcPts val="500"/>
              </a:spcBef>
              <a:spcAft>
                <a:spcPts val="0"/>
              </a:spcAft>
              <a:buClr>
                <a:schemeClr val="dk1"/>
              </a:buClr>
              <a:buSzPts val="2400"/>
              <a:buChar char="•"/>
            </a:pPr>
            <a:r>
              <a:rPr lang="en-US" dirty="0"/>
              <a:t>Detect large CH</a:t>
            </a:r>
            <a:r>
              <a:rPr lang="en-US" baseline="-25000" dirty="0"/>
              <a:t>4</a:t>
            </a:r>
            <a:r>
              <a:rPr lang="en-US" dirty="0"/>
              <a:t> leaks from landfills and gas production facilities. </a:t>
            </a:r>
            <a:endParaRPr dirty="0"/>
          </a:p>
          <a:p>
            <a:pPr marL="685800" lvl="1" indent="-228600" algn="l" rtl="0">
              <a:lnSpc>
                <a:spcPct val="90000"/>
              </a:lnSpc>
              <a:spcBef>
                <a:spcPts val="500"/>
              </a:spcBef>
              <a:spcAft>
                <a:spcPts val="0"/>
              </a:spcAft>
              <a:buClr>
                <a:schemeClr val="dk1"/>
              </a:buClr>
              <a:buSzPts val="2400"/>
              <a:buChar char="•"/>
            </a:pPr>
            <a:r>
              <a:rPr lang="en-US" dirty="0"/>
              <a:t>Quantify and track energy use efficiencies across cities and economic sectors </a:t>
            </a:r>
            <a:endParaRPr dirty="0"/>
          </a:p>
          <a:p>
            <a:pPr marL="228600" lvl="0" indent="-228600" algn="l" rtl="0">
              <a:lnSpc>
                <a:spcPct val="90000"/>
              </a:lnSpc>
              <a:spcBef>
                <a:spcPts val="1000"/>
              </a:spcBef>
              <a:spcAft>
                <a:spcPts val="0"/>
              </a:spcAft>
              <a:buClr>
                <a:schemeClr val="dk1"/>
              </a:buClr>
              <a:buSzPts val="2800"/>
              <a:buChar char="•"/>
            </a:pPr>
            <a:r>
              <a:rPr lang="en-US" dirty="0"/>
              <a:t>Ecosystem services </a:t>
            </a:r>
            <a:endParaRPr dirty="0"/>
          </a:p>
          <a:p>
            <a:pPr marL="685800" lvl="1" indent="-228600" algn="l" rtl="0">
              <a:lnSpc>
                <a:spcPct val="90000"/>
              </a:lnSpc>
              <a:spcBef>
                <a:spcPts val="500"/>
              </a:spcBef>
              <a:spcAft>
                <a:spcPts val="0"/>
              </a:spcAft>
              <a:buClr>
                <a:schemeClr val="dk1"/>
              </a:buClr>
              <a:buSzPts val="2400"/>
              <a:buChar char="•"/>
            </a:pPr>
            <a:r>
              <a:rPr lang="en-US" dirty="0"/>
              <a:t>Forest health </a:t>
            </a:r>
            <a:endParaRPr dirty="0"/>
          </a:p>
          <a:p>
            <a:pPr marL="685800" lvl="1" indent="-228600" algn="l" rtl="0">
              <a:lnSpc>
                <a:spcPct val="90000"/>
              </a:lnSpc>
              <a:spcBef>
                <a:spcPts val="500"/>
              </a:spcBef>
              <a:spcAft>
                <a:spcPts val="0"/>
              </a:spcAft>
              <a:buClr>
                <a:schemeClr val="dk1"/>
              </a:buClr>
              <a:buSzPts val="2400"/>
              <a:buChar char="•"/>
            </a:pPr>
            <a:r>
              <a:rPr lang="en-US" dirty="0"/>
              <a:t>Crop productivity </a:t>
            </a:r>
            <a:endParaRPr dirty="0"/>
          </a:p>
          <a:p>
            <a:pPr marL="685800" lvl="1" indent="-228600" algn="l" rtl="0">
              <a:lnSpc>
                <a:spcPct val="90000"/>
              </a:lnSpc>
              <a:spcBef>
                <a:spcPts val="500"/>
              </a:spcBef>
              <a:spcAft>
                <a:spcPts val="0"/>
              </a:spcAft>
              <a:buClr>
                <a:schemeClr val="dk1"/>
              </a:buClr>
              <a:buSzPts val="2400"/>
              <a:buChar char="•"/>
            </a:pPr>
            <a:r>
              <a:rPr lang="en-US" dirty="0"/>
              <a:t>The stability and potential of carbon sequestration over managed forest and agricultural land</a:t>
            </a:r>
            <a:endParaRPr dirty="0"/>
          </a:p>
          <a:p>
            <a:pPr marL="685800" lvl="1" indent="-76200" algn="l" rtl="0">
              <a:lnSpc>
                <a:spcPct val="90000"/>
              </a:lnSpc>
              <a:spcBef>
                <a:spcPts val="500"/>
              </a:spcBef>
              <a:spcAft>
                <a:spcPts val="0"/>
              </a:spcAft>
              <a:buClr>
                <a:schemeClr val="dk1"/>
              </a:buClr>
              <a:buSzPts val="2400"/>
              <a:buNone/>
            </a:pPr>
            <a:endParaRPr dirty="0"/>
          </a:p>
          <a:p>
            <a:pPr marL="685800" lvl="1" indent="-76200" algn="l" rtl="0">
              <a:lnSpc>
                <a:spcPct val="90000"/>
              </a:lnSpc>
              <a:spcBef>
                <a:spcPts val="500"/>
              </a:spcBef>
              <a:spcAft>
                <a:spcPts val="0"/>
              </a:spcAft>
              <a:buClr>
                <a:schemeClr val="dk1"/>
              </a:buClr>
              <a:buSzPts val="2400"/>
              <a:buNone/>
            </a:pPr>
            <a:endParaRPr dirty="0">
              <a:solidFill>
                <a:srgbClr val="D0D0D0"/>
              </a:solidFill>
            </a:endParaRPr>
          </a:p>
          <a:p>
            <a:pPr marL="685800" lvl="1" indent="-76200" algn="l" rtl="0">
              <a:lnSpc>
                <a:spcPct val="90000"/>
              </a:lnSpc>
              <a:spcBef>
                <a:spcPts val="500"/>
              </a:spcBef>
              <a:spcAft>
                <a:spcPts val="0"/>
              </a:spcAft>
              <a:buClr>
                <a:schemeClr val="dk1"/>
              </a:buClr>
              <a:buSzPts val="2400"/>
              <a:buNone/>
            </a:pPr>
            <a:endParaRPr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44"/>
        <p:cNvGrpSpPr/>
        <p:nvPr/>
      </p:nvGrpSpPr>
      <p:grpSpPr>
        <a:xfrm>
          <a:off x="0" y="0"/>
          <a:ext cx="0" cy="0"/>
          <a:chOff x="0" y="0"/>
          <a:chExt cx="0" cy="0"/>
        </a:xfrm>
      </p:grpSpPr>
      <p:sp>
        <p:nvSpPr>
          <p:cNvPr id="545" name="Google Shape;545;g3978f066275_0_318"/>
          <p:cNvSpPr txBox="1">
            <a:spLocks noGrp="1"/>
          </p:cNvSpPr>
          <p:nvPr>
            <p:ph type="title"/>
          </p:nvPr>
        </p:nvSpPr>
        <p:spPr>
          <a:xfrm>
            <a:off x="516702" y="195537"/>
            <a:ext cx="11223300" cy="5568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Play"/>
              <a:buNone/>
            </a:pPr>
            <a:r>
              <a:rPr lang="en-US" sz="3600" dirty="0">
                <a:latin typeface="Aptos Display" panose="020B0004020202020204" pitchFamily="34" charset="0"/>
              </a:rPr>
              <a:t>Progress in Fossil Fuel Emission Quantification from Space </a:t>
            </a:r>
            <a:endParaRPr dirty="0">
              <a:latin typeface="Aptos Display" panose="020B0004020202020204" pitchFamily="34" charset="0"/>
            </a:endParaRPr>
          </a:p>
        </p:txBody>
      </p:sp>
      <p:sp>
        <p:nvSpPr>
          <p:cNvPr id="546" name="Google Shape;546;g3978f066275_0_318"/>
          <p:cNvSpPr txBox="1">
            <a:spLocks noGrp="1"/>
          </p:cNvSpPr>
          <p:nvPr>
            <p:ph type="body" idx="1"/>
          </p:nvPr>
        </p:nvSpPr>
        <p:spPr>
          <a:xfrm>
            <a:off x="0" y="5981717"/>
            <a:ext cx="4092900" cy="521700"/>
          </a:xfrm>
          <a:prstGeom prst="rect">
            <a:avLst/>
          </a:prstGeom>
          <a:solidFill>
            <a:srgbClr val="C0E4F5"/>
          </a:solid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dk1"/>
              </a:buClr>
              <a:buSzPts val="1600"/>
              <a:buChar char="•"/>
            </a:pPr>
            <a:r>
              <a:rPr lang="en-US" sz="1600"/>
              <a:t>60-80% of point sources can be detected by current and future mappers.</a:t>
            </a:r>
            <a:endParaRPr/>
          </a:p>
        </p:txBody>
      </p:sp>
      <p:pic>
        <p:nvPicPr>
          <p:cNvPr id="547" name="Google Shape;547;g3978f066275_0_318" descr="Diagram&#10;&#10;Description automatically generated with medium confidence"/>
          <p:cNvPicPr preferRelativeResize="0"/>
          <p:nvPr/>
        </p:nvPicPr>
        <p:blipFill rotWithShape="1">
          <a:blip r:embed="rId3">
            <a:alphaModFix/>
          </a:blip>
          <a:srcRect l="6438" t="6316" r="5727" b="4605"/>
          <a:stretch/>
        </p:blipFill>
        <p:spPr>
          <a:xfrm>
            <a:off x="-22670" y="2796374"/>
            <a:ext cx="4479010" cy="2973018"/>
          </a:xfrm>
          <a:prstGeom prst="rect">
            <a:avLst/>
          </a:prstGeom>
          <a:solidFill>
            <a:schemeClr val="lt1"/>
          </a:solidFill>
          <a:ln>
            <a:noFill/>
          </a:ln>
        </p:spPr>
      </p:pic>
      <p:pic>
        <p:nvPicPr>
          <p:cNvPr id="548" name="Google Shape;548;g3978f066275_0_318" descr="Graphical user interface&#10;&#10;Description automatically generated with medium confidence"/>
          <p:cNvPicPr preferRelativeResize="0"/>
          <p:nvPr/>
        </p:nvPicPr>
        <p:blipFill rotWithShape="1">
          <a:blip r:embed="rId4">
            <a:alphaModFix/>
          </a:blip>
          <a:srcRect l="45437" t="6747" r="2918" b="50000"/>
          <a:stretch/>
        </p:blipFill>
        <p:spPr>
          <a:xfrm>
            <a:off x="516702" y="876283"/>
            <a:ext cx="2374079" cy="1956121"/>
          </a:xfrm>
          <a:prstGeom prst="rect">
            <a:avLst/>
          </a:prstGeom>
          <a:solidFill>
            <a:schemeClr val="lt1"/>
          </a:solidFill>
          <a:ln>
            <a:noFill/>
          </a:ln>
        </p:spPr>
      </p:pic>
      <p:pic>
        <p:nvPicPr>
          <p:cNvPr id="549" name="Google Shape;549;g3978f066275_0_318"/>
          <p:cNvPicPr preferRelativeResize="0"/>
          <p:nvPr/>
        </p:nvPicPr>
        <p:blipFill rotWithShape="1">
          <a:blip r:embed="rId5">
            <a:alphaModFix/>
          </a:blip>
          <a:srcRect t="13927"/>
          <a:stretch/>
        </p:blipFill>
        <p:spPr>
          <a:xfrm>
            <a:off x="3682469" y="1010323"/>
            <a:ext cx="2490237" cy="1786050"/>
          </a:xfrm>
          <a:prstGeom prst="rect">
            <a:avLst/>
          </a:prstGeom>
          <a:noFill/>
          <a:ln>
            <a:noFill/>
          </a:ln>
        </p:spPr>
      </p:pic>
      <p:pic>
        <p:nvPicPr>
          <p:cNvPr id="550" name="Google Shape;550;g3978f066275_0_318"/>
          <p:cNvPicPr preferRelativeResize="0"/>
          <p:nvPr/>
        </p:nvPicPr>
        <p:blipFill rotWithShape="1">
          <a:blip r:embed="rId6">
            <a:alphaModFix/>
          </a:blip>
          <a:srcRect t="7408" r="557" b="1242"/>
          <a:stretch/>
        </p:blipFill>
        <p:spPr>
          <a:xfrm>
            <a:off x="5936427" y="1161016"/>
            <a:ext cx="3751860" cy="1484664"/>
          </a:xfrm>
          <a:prstGeom prst="rect">
            <a:avLst/>
          </a:prstGeom>
          <a:noFill/>
          <a:ln>
            <a:noFill/>
          </a:ln>
        </p:spPr>
      </p:pic>
      <p:grpSp>
        <p:nvGrpSpPr>
          <p:cNvPr id="551" name="Google Shape;551;g3978f066275_0_318"/>
          <p:cNvGrpSpPr/>
          <p:nvPr/>
        </p:nvGrpSpPr>
        <p:grpSpPr>
          <a:xfrm>
            <a:off x="4609360" y="2997714"/>
            <a:ext cx="4517222" cy="2577145"/>
            <a:chOff x="2787650" y="1447800"/>
            <a:chExt cx="6616701" cy="3962400"/>
          </a:xfrm>
        </p:grpSpPr>
        <p:pic>
          <p:nvPicPr>
            <p:cNvPr id="552" name="Google Shape;552;g3978f066275_0_318"/>
            <p:cNvPicPr preferRelativeResize="0"/>
            <p:nvPr/>
          </p:nvPicPr>
          <p:blipFill rotWithShape="1">
            <a:blip r:embed="rId7">
              <a:alphaModFix/>
            </a:blip>
            <a:srcRect/>
            <a:stretch/>
          </p:blipFill>
          <p:spPr>
            <a:xfrm>
              <a:off x="2787650" y="1447800"/>
              <a:ext cx="6616701" cy="3962400"/>
            </a:xfrm>
            <a:prstGeom prst="rect">
              <a:avLst/>
            </a:prstGeom>
            <a:noFill/>
            <a:ln>
              <a:noFill/>
            </a:ln>
          </p:spPr>
        </p:pic>
        <p:pic>
          <p:nvPicPr>
            <p:cNvPr id="553" name="Google Shape;553;g3978f066275_0_318"/>
            <p:cNvPicPr preferRelativeResize="0"/>
            <p:nvPr/>
          </p:nvPicPr>
          <p:blipFill rotWithShape="1">
            <a:blip r:embed="rId8">
              <a:alphaModFix/>
            </a:blip>
            <a:srcRect l="55025" t="35956" r="34087" b="42133"/>
            <a:stretch/>
          </p:blipFill>
          <p:spPr>
            <a:xfrm>
              <a:off x="7599327" y="2889661"/>
              <a:ext cx="720434" cy="868219"/>
            </a:xfrm>
            <a:prstGeom prst="rect">
              <a:avLst/>
            </a:prstGeom>
            <a:noFill/>
            <a:ln>
              <a:noFill/>
            </a:ln>
          </p:spPr>
        </p:pic>
      </p:grpSp>
      <p:sp>
        <p:nvSpPr>
          <p:cNvPr id="554" name="Google Shape;554;g3978f066275_0_318"/>
          <p:cNvSpPr txBox="1"/>
          <p:nvPr/>
        </p:nvSpPr>
        <p:spPr>
          <a:xfrm>
            <a:off x="4435882" y="5927021"/>
            <a:ext cx="4517400" cy="521700"/>
          </a:xfrm>
          <a:prstGeom prst="rect">
            <a:avLst/>
          </a:prstGeom>
          <a:solidFill>
            <a:srgbClr val="C0E4F5"/>
          </a:solidFill>
          <a:ln>
            <a:noFill/>
          </a:ln>
        </p:spPr>
        <p:txBody>
          <a:bodyPr spcFirstLastPara="1" wrap="square" lIns="91425" tIns="45700" rIns="91425" bIns="45700" anchor="t" anchorCtr="0">
            <a:normAutofit lnSpcReduction="10000"/>
          </a:bodyPr>
          <a:lstStyle/>
          <a:p>
            <a:pPr marL="228600" marR="0" lvl="0" indent="-228600" algn="l" rtl="0">
              <a:lnSpc>
                <a:spcPct val="90000"/>
              </a:lnSpc>
              <a:spcBef>
                <a:spcPts val="0"/>
              </a:spcBef>
              <a:spcAft>
                <a:spcPts val="0"/>
              </a:spcAft>
              <a:buClr>
                <a:schemeClr val="dk1"/>
              </a:buClr>
              <a:buSzPts val="1600"/>
              <a:buFont typeface="Arial"/>
              <a:buChar char="•"/>
            </a:pPr>
            <a:r>
              <a:rPr lang="en-US" sz="1600" dirty="0">
                <a:solidFill>
                  <a:schemeClr val="dk1"/>
                </a:solidFill>
                <a:latin typeface="Arial"/>
                <a:ea typeface="Arial"/>
                <a:cs typeface="Arial"/>
                <a:sym typeface="Arial"/>
              </a:rPr>
              <a:t>Demonstrate the capability to quantify urban emissions with XCO</a:t>
            </a:r>
            <a:r>
              <a:rPr lang="en-US" sz="1600" baseline="-25000" dirty="0">
                <a:solidFill>
                  <a:schemeClr val="dk1"/>
                </a:solidFill>
                <a:latin typeface="Arial"/>
                <a:ea typeface="Arial"/>
                <a:cs typeface="Arial"/>
                <a:sym typeface="Arial"/>
              </a:rPr>
              <a:t>2</a:t>
            </a:r>
            <a:r>
              <a:rPr lang="en-US" sz="1600" dirty="0">
                <a:solidFill>
                  <a:schemeClr val="dk1"/>
                </a:solidFill>
                <a:latin typeface="Arial"/>
                <a:ea typeface="Arial"/>
                <a:cs typeface="Arial"/>
                <a:sym typeface="Arial"/>
              </a:rPr>
              <a:t> observations.</a:t>
            </a:r>
            <a:endParaRPr dirty="0"/>
          </a:p>
        </p:txBody>
      </p:sp>
      <p:sp>
        <p:nvSpPr>
          <p:cNvPr id="555" name="Google Shape;555;g3978f066275_0_318"/>
          <p:cNvSpPr txBox="1"/>
          <p:nvPr/>
        </p:nvSpPr>
        <p:spPr>
          <a:xfrm>
            <a:off x="7298237" y="707006"/>
            <a:ext cx="2307900" cy="338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OCO-3 (2019-2023)</a:t>
            </a:r>
            <a:endParaRPr/>
          </a:p>
        </p:txBody>
      </p:sp>
      <p:pic>
        <p:nvPicPr>
          <p:cNvPr id="556" name="Google Shape;556;g3978f066275_0_318" descr="Graphical user interface, application&#10;&#10;Description automatically generated"/>
          <p:cNvPicPr preferRelativeResize="0"/>
          <p:nvPr/>
        </p:nvPicPr>
        <p:blipFill rotWithShape="1">
          <a:blip r:embed="rId9">
            <a:alphaModFix/>
          </a:blip>
          <a:srcRect l="34357" t="10937" r="33009"/>
          <a:stretch/>
        </p:blipFill>
        <p:spPr>
          <a:xfrm>
            <a:off x="10036241" y="1533914"/>
            <a:ext cx="1866513" cy="2149153"/>
          </a:xfrm>
          <a:prstGeom prst="rect">
            <a:avLst/>
          </a:prstGeom>
          <a:noFill/>
          <a:ln>
            <a:noFill/>
          </a:ln>
        </p:spPr>
      </p:pic>
      <p:pic>
        <p:nvPicPr>
          <p:cNvPr id="557" name="Google Shape;557;g3978f066275_0_318" descr="Graphical user interface, application&#10;&#10;Description automatically generated"/>
          <p:cNvPicPr preferRelativeResize="0"/>
          <p:nvPr/>
        </p:nvPicPr>
        <p:blipFill rotWithShape="1">
          <a:blip r:embed="rId9">
            <a:alphaModFix/>
          </a:blip>
          <a:srcRect l="67178" t="10937"/>
          <a:stretch/>
        </p:blipFill>
        <p:spPr>
          <a:xfrm>
            <a:off x="10036243" y="3737261"/>
            <a:ext cx="1877250" cy="2149153"/>
          </a:xfrm>
          <a:prstGeom prst="rect">
            <a:avLst/>
          </a:prstGeom>
          <a:noFill/>
          <a:ln>
            <a:noFill/>
          </a:ln>
        </p:spPr>
      </p:pic>
      <p:sp>
        <p:nvSpPr>
          <p:cNvPr id="558" name="Google Shape;558;g3978f066275_0_318"/>
          <p:cNvSpPr txBox="1"/>
          <p:nvPr/>
        </p:nvSpPr>
        <p:spPr>
          <a:xfrm>
            <a:off x="10046975" y="1161016"/>
            <a:ext cx="1692900" cy="585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dk1"/>
                </a:solidFill>
                <a:latin typeface="Arial"/>
                <a:ea typeface="Arial"/>
                <a:cs typeface="Arial"/>
                <a:sym typeface="Arial"/>
              </a:rPr>
              <a:t>CO2 from OCO-3</a:t>
            </a:r>
            <a:endParaRPr/>
          </a:p>
        </p:txBody>
      </p:sp>
      <p:sp>
        <p:nvSpPr>
          <p:cNvPr id="559" name="Google Shape;559;g3978f066275_0_318"/>
          <p:cNvSpPr txBox="1"/>
          <p:nvPr/>
        </p:nvSpPr>
        <p:spPr>
          <a:xfrm>
            <a:off x="9382428" y="5888362"/>
            <a:ext cx="2809500" cy="923400"/>
          </a:xfrm>
          <a:prstGeom prst="rect">
            <a:avLst/>
          </a:prstGeom>
          <a:solidFill>
            <a:srgbClr val="C0E4F5"/>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Multi-species to attribute fluxes to sectors. </a:t>
            </a:r>
            <a:endParaRPr/>
          </a:p>
        </p:txBody>
      </p:sp>
      <p:sp>
        <p:nvSpPr>
          <p:cNvPr id="560" name="Google Shape;560;g3978f066275_0_318"/>
          <p:cNvSpPr txBox="1"/>
          <p:nvPr/>
        </p:nvSpPr>
        <p:spPr>
          <a:xfrm>
            <a:off x="9905806" y="3470248"/>
            <a:ext cx="21273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dk1"/>
                </a:solidFill>
                <a:latin typeface="Arial"/>
                <a:ea typeface="Arial"/>
                <a:cs typeface="Arial"/>
                <a:sym typeface="Arial"/>
              </a:rPr>
              <a:t>CO from TROPOMI</a:t>
            </a:r>
            <a:endParaRPr/>
          </a:p>
        </p:txBody>
      </p:sp>
      <p:sp>
        <p:nvSpPr>
          <p:cNvPr id="561" name="Google Shape;561;g3978f066275_0_318"/>
          <p:cNvSpPr txBox="1"/>
          <p:nvPr/>
        </p:nvSpPr>
        <p:spPr>
          <a:xfrm>
            <a:off x="7276818" y="5498688"/>
            <a:ext cx="21057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Ann et al., 2025</a:t>
            </a:r>
            <a:endParaRPr/>
          </a:p>
        </p:txBody>
      </p:sp>
      <p:sp>
        <p:nvSpPr>
          <p:cNvPr id="562" name="Google Shape;562;g3978f066275_0_318"/>
          <p:cNvSpPr txBox="1"/>
          <p:nvPr/>
        </p:nvSpPr>
        <p:spPr>
          <a:xfrm>
            <a:off x="9257315" y="5478346"/>
            <a:ext cx="21057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Wu et al., 2023</a:t>
            </a:r>
            <a:endParaRPr/>
          </a:p>
        </p:txBody>
      </p:sp>
      <p:sp>
        <p:nvSpPr>
          <p:cNvPr id="563" name="Google Shape;563;g3978f066275_0_318"/>
          <p:cNvSpPr txBox="1"/>
          <p:nvPr/>
        </p:nvSpPr>
        <p:spPr>
          <a:xfrm>
            <a:off x="1855714" y="5701749"/>
            <a:ext cx="25434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Cusworth et al., 2021</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5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5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5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5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5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6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g3978f066275_0_341"/>
          <p:cNvSpPr txBox="1">
            <a:spLocks noGrp="1"/>
          </p:cNvSpPr>
          <p:nvPr>
            <p:ph type="title"/>
          </p:nvPr>
        </p:nvSpPr>
        <p:spPr>
          <a:xfrm>
            <a:off x="33049" y="227603"/>
            <a:ext cx="12085500" cy="6132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Play"/>
              <a:buNone/>
            </a:pPr>
            <a:r>
              <a:rPr lang="en-US" sz="3600" dirty="0">
                <a:latin typeface="Aptos Display" panose="020B0004020202020204" pitchFamily="34" charset="0"/>
              </a:rPr>
              <a:t>Global Distribution of Natural Carbon Fluxes and Uncertainties</a:t>
            </a:r>
            <a:endParaRPr dirty="0">
              <a:latin typeface="Aptos Display" panose="020B0004020202020204" pitchFamily="34" charset="0"/>
            </a:endParaRPr>
          </a:p>
        </p:txBody>
      </p:sp>
      <p:pic>
        <p:nvPicPr>
          <p:cNvPr id="570" name="Google Shape;570;g3978f066275_0_341"/>
          <p:cNvPicPr preferRelativeResize="0">
            <a:picLocks noGrp="1"/>
          </p:cNvPicPr>
          <p:nvPr>
            <p:ph type="body" idx="1"/>
          </p:nvPr>
        </p:nvPicPr>
        <p:blipFill rotWithShape="1">
          <a:blip r:embed="rId3">
            <a:alphaModFix/>
          </a:blip>
          <a:srcRect r="60347" b="54607"/>
          <a:stretch/>
        </p:blipFill>
        <p:spPr>
          <a:xfrm>
            <a:off x="135881" y="1033330"/>
            <a:ext cx="4182600" cy="2822700"/>
          </a:xfrm>
          <a:prstGeom prst="rect">
            <a:avLst/>
          </a:prstGeom>
          <a:noFill/>
          <a:ln>
            <a:noFill/>
          </a:ln>
        </p:spPr>
      </p:pic>
      <p:pic>
        <p:nvPicPr>
          <p:cNvPr id="571" name="Google Shape;571;g3978f066275_0_341"/>
          <p:cNvPicPr preferRelativeResize="0"/>
          <p:nvPr/>
        </p:nvPicPr>
        <p:blipFill rotWithShape="1">
          <a:blip r:embed="rId3">
            <a:alphaModFix/>
          </a:blip>
          <a:srcRect l="60721" b="54607"/>
          <a:stretch/>
        </p:blipFill>
        <p:spPr>
          <a:xfrm>
            <a:off x="4592201" y="1005138"/>
            <a:ext cx="4182728" cy="2849587"/>
          </a:xfrm>
          <a:prstGeom prst="rect">
            <a:avLst/>
          </a:prstGeom>
          <a:noFill/>
          <a:ln>
            <a:noFill/>
          </a:ln>
        </p:spPr>
      </p:pic>
      <p:pic>
        <p:nvPicPr>
          <p:cNvPr id="572" name="Google Shape;572;g3978f066275_0_341"/>
          <p:cNvPicPr preferRelativeResize="0"/>
          <p:nvPr/>
        </p:nvPicPr>
        <p:blipFill rotWithShape="1">
          <a:blip r:embed="rId4">
            <a:alphaModFix/>
          </a:blip>
          <a:srcRect r="60385" b="49177"/>
          <a:stretch/>
        </p:blipFill>
        <p:spPr>
          <a:xfrm>
            <a:off x="135882" y="4020739"/>
            <a:ext cx="4182728" cy="2894154"/>
          </a:xfrm>
          <a:prstGeom prst="rect">
            <a:avLst/>
          </a:prstGeom>
          <a:noFill/>
          <a:ln>
            <a:noFill/>
          </a:ln>
        </p:spPr>
      </p:pic>
      <p:pic>
        <p:nvPicPr>
          <p:cNvPr id="573" name="Google Shape;573;g3978f066275_0_341"/>
          <p:cNvPicPr preferRelativeResize="0"/>
          <p:nvPr/>
        </p:nvPicPr>
        <p:blipFill rotWithShape="1">
          <a:blip r:embed="rId4">
            <a:alphaModFix/>
          </a:blip>
          <a:srcRect l="60385" b="49177"/>
          <a:stretch/>
        </p:blipFill>
        <p:spPr>
          <a:xfrm>
            <a:off x="4559156" y="4019098"/>
            <a:ext cx="4182728" cy="2894154"/>
          </a:xfrm>
          <a:prstGeom prst="rect">
            <a:avLst/>
          </a:prstGeom>
          <a:noFill/>
          <a:ln>
            <a:noFill/>
          </a:ln>
        </p:spPr>
      </p:pic>
      <p:sp>
        <p:nvSpPr>
          <p:cNvPr id="574" name="Google Shape;574;g3978f066275_0_341"/>
          <p:cNvSpPr/>
          <p:nvPr/>
        </p:nvSpPr>
        <p:spPr>
          <a:xfrm>
            <a:off x="782197" y="2787269"/>
            <a:ext cx="231300" cy="377400"/>
          </a:xfrm>
          <a:prstGeom prst="down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575" name="Google Shape;575;g3978f066275_0_341"/>
          <p:cNvSpPr/>
          <p:nvPr/>
        </p:nvSpPr>
        <p:spPr>
          <a:xfrm rot="10800000">
            <a:off x="3732936" y="2730734"/>
            <a:ext cx="231300" cy="377400"/>
          </a:xfrm>
          <a:prstGeom prst="downArrow">
            <a:avLst>
              <a:gd name="adj1" fmla="val 50000"/>
              <a:gd name="adj2" fmla="val 50000"/>
            </a:avLst>
          </a:prstGeom>
          <a:solidFill>
            <a:srgbClr val="7F340D"/>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576" name="Google Shape;576;g3978f066275_0_341"/>
          <p:cNvSpPr txBox="1"/>
          <p:nvPr/>
        </p:nvSpPr>
        <p:spPr>
          <a:xfrm>
            <a:off x="5460693" y="738285"/>
            <a:ext cx="24456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Uncertainty</a:t>
            </a:r>
            <a:endParaRPr/>
          </a:p>
        </p:txBody>
      </p:sp>
      <p:sp>
        <p:nvSpPr>
          <p:cNvPr id="577" name="Google Shape;577;g3978f066275_0_341"/>
          <p:cNvSpPr txBox="1"/>
          <p:nvPr/>
        </p:nvSpPr>
        <p:spPr>
          <a:xfrm>
            <a:off x="5427648" y="3760796"/>
            <a:ext cx="24456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Uncertainty</a:t>
            </a:r>
            <a:endParaRPr/>
          </a:p>
        </p:txBody>
      </p:sp>
      <p:sp>
        <p:nvSpPr>
          <p:cNvPr id="578" name="Google Shape;578;g3978f066275_0_341"/>
          <p:cNvSpPr txBox="1"/>
          <p:nvPr/>
        </p:nvSpPr>
        <p:spPr>
          <a:xfrm>
            <a:off x="9048521" y="1235019"/>
            <a:ext cx="2873700" cy="3971100"/>
          </a:xfrm>
          <a:prstGeom prst="rect">
            <a:avLst/>
          </a:prstGeom>
          <a:solidFill>
            <a:srgbClr val="C0E4F5"/>
          </a:solidFill>
          <a:ln w="9525" cap="flat" cmpd="sng">
            <a:solidFill>
              <a:srgbClr val="C0E4F5"/>
            </a:solidFill>
            <a:prstDash val="solid"/>
            <a:round/>
            <a:headEnd type="none" w="sm" len="sm"/>
            <a:tailEnd type="none" w="sm" len="sm"/>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Median value of 11 inversion models constrained by OCO-2 and surface flask observations. </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Large uncertainties over tropics and regions with large fossil fuel emissions; </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Limited constraint on ocean carbon fluxes.</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Underestimation of ocean flux uncertainties. </a:t>
            </a:r>
            <a:endParaRPr/>
          </a:p>
        </p:txBody>
      </p:sp>
      <p:sp>
        <p:nvSpPr>
          <p:cNvPr id="579" name="Google Shape;579;g3978f066275_0_341"/>
          <p:cNvSpPr txBox="1"/>
          <p:nvPr/>
        </p:nvSpPr>
        <p:spPr>
          <a:xfrm>
            <a:off x="1013551" y="752381"/>
            <a:ext cx="24456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Land (1ºx1º)</a:t>
            </a:r>
            <a:endParaRPr/>
          </a:p>
        </p:txBody>
      </p:sp>
      <p:sp>
        <p:nvSpPr>
          <p:cNvPr id="580" name="Google Shape;580;g3978f066275_0_341"/>
          <p:cNvSpPr txBox="1"/>
          <p:nvPr/>
        </p:nvSpPr>
        <p:spPr>
          <a:xfrm>
            <a:off x="897874" y="3760796"/>
            <a:ext cx="24456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Ocean</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5D7AB-2157-672F-8CD6-BAB5D57DC7B3}"/>
              </a:ext>
            </a:extLst>
          </p:cNvPr>
          <p:cNvSpPr>
            <a:spLocks noGrp="1"/>
          </p:cNvSpPr>
          <p:nvPr>
            <p:ph type="title"/>
          </p:nvPr>
        </p:nvSpPr>
        <p:spPr>
          <a:xfrm>
            <a:off x="85344" y="-17973"/>
            <a:ext cx="12106656" cy="522929"/>
          </a:xfrm>
        </p:spPr>
        <p:txBody>
          <a:bodyPr>
            <a:noAutofit/>
          </a:bodyPr>
          <a:lstStyle/>
          <a:p>
            <a:pPr algn="ctr"/>
            <a:r>
              <a:rPr lang="en-US" sz="3200" dirty="0">
                <a:latin typeface="Aptos Display" panose="020B0004020202020204" pitchFamily="34" charset="0"/>
              </a:rPr>
              <a:t>What Role do Extreme Climate Events Play in Driving Carbon Cycle</a:t>
            </a:r>
          </a:p>
        </p:txBody>
      </p:sp>
      <p:sp>
        <p:nvSpPr>
          <p:cNvPr id="5" name="TextBox 4">
            <a:extLst>
              <a:ext uri="{FF2B5EF4-FFF2-40B4-BE49-F238E27FC236}">
                <a16:creationId xmlns:a16="http://schemas.microsoft.com/office/drawing/2014/main" id="{EDC756E8-AA59-AD69-285E-2455B4A27D6B}"/>
              </a:ext>
            </a:extLst>
          </p:cNvPr>
          <p:cNvSpPr txBox="1"/>
          <p:nvPr/>
        </p:nvSpPr>
        <p:spPr>
          <a:xfrm>
            <a:off x="210936" y="6193680"/>
            <a:ext cx="11652351" cy="646331"/>
          </a:xfrm>
          <a:prstGeom prst="rect">
            <a:avLst/>
          </a:prstGeom>
          <a:solidFill>
            <a:schemeClr val="accent1">
              <a:lumMod val="20000"/>
              <a:lumOff val="80000"/>
            </a:schemeClr>
          </a:solidFill>
        </p:spPr>
        <p:txBody>
          <a:bodyPr wrap="square">
            <a:spAutoFit/>
          </a:bodyPr>
          <a:lstStyle/>
          <a:p>
            <a:pPr marL="285750" indent="-285750">
              <a:buFont typeface="Arial" panose="020B0604020202020204" pitchFamily="34" charset="0"/>
              <a:buChar char="•"/>
            </a:pPr>
            <a:r>
              <a:rPr lang="en-US" dirty="0"/>
              <a:t>Extreme climate events (e.g., drought, fires, flood) play an outsized role in driving the flux variability</a:t>
            </a:r>
          </a:p>
          <a:p>
            <a:pPr marL="285750" indent="-285750">
              <a:buFont typeface="Arial" panose="020B0604020202020204" pitchFamily="34" charset="0"/>
              <a:buChar char="•"/>
            </a:pPr>
            <a:r>
              <a:rPr lang="en-US" dirty="0"/>
              <a:t>Extreme climate events impact carbon cycle, which in turn impacts water and energy cycle. </a:t>
            </a:r>
          </a:p>
        </p:txBody>
      </p:sp>
      <p:grpSp>
        <p:nvGrpSpPr>
          <p:cNvPr id="10" name="Group 9">
            <a:extLst>
              <a:ext uri="{FF2B5EF4-FFF2-40B4-BE49-F238E27FC236}">
                <a16:creationId xmlns:a16="http://schemas.microsoft.com/office/drawing/2014/main" id="{D650AC32-3DFF-A590-DEF5-8AC88FC16B22}"/>
              </a:ext>
            </a:extLst>
          </p:cNvPr>
          <p:cNvGrpSpPr/>
          <p:nvPr/>
        </p:nvGrpSpPr>
        <p:grpSpPr>
          <a:xfrm>
            <a:off x="-85344" y="2577310"/>
            <a:ext cx="10950077" cy="2731220"/>
            <a:chOff x="230970" y="942198"/>
            <a:chExt cx="10950077" cy="2731220"/>
          </a:xfrm>
        </p:grpSpPr>
        <p:pic>
          <p:nvPicPr>
            <p:cNvPr id="11" name="Picture 10">
              <a:extLst>
                <a:ext uri="{FF2B5EF4-FFF2-40B4-BE49-F238E27FC236}">
                  <a16:creationId xmlns:a16="http://schemas.microsoft.com/office/drawing/2014/main" id="{9375CBDF-7826-9F37-F4B1-F8C79A742C2A}"/>
                </a:ext>
              </a:extLst>
            </p:cNvPr>
            <p:cNvPicPr>
              <a:picLocks noChangeAspect="1"/>
            </p:cNvPicPr>
            <p:nvPr/>
          </p:nvPicPr>
          <p:blipFill>
            <a:blip r:embed="rId3"/>
            <a:srcRect l="26273" t="-672" r="26326" b="11082"/>
            <a:stretch>
              <a:fillRect/>
            </a:stretch>
          </p:blipFill>
          <p:spPr>
            <a:xfrm rot="5400000">
              <a:off x="5133828" y="-2373800"/>
              <a:ext cx="2351745" cy="9742692"/>
            </a:xfrm>
            <a:prstGeom prst="rect">
              <a:avLst/>
            </a:prstGeom>
          </p:spPr>
        </p:pic>
        <p:sp>
          <p:nvSpPr>
            <p:cNvPr id="12" name="TextBox 11">
              <a:extLst>
                <a:ext uri="{FF2B5EF4-FFF2-40B4-BE49-F238E27FC236}">
                  <a16:creationId xmlns:a16="http://schemas.microsoft.com/office/drawing/2014/main" id="{CFC3BADF-D61B-DB1C-E896-656200E40D06}"/>
                </a:ext>
              </a:extLst>
            </p:cNvPr>
            <p:cNvSpPr txBox="1"/>
            <p:nvPr/>
          </p:nvSpPr>
          <p:spPr>
            <a:xfrm>
              <a:off x="230970" y="1367178"/>
              <a:ext cx="1275342" cy="298824"/>
            </a:xfrm>
            <a:prstGeom prst="rect">
              <a:avLst/>
            </a:prstGeom>
            <a:noFill/>
          </p:spPr>
          <p:txBody>
            <a:bodyPr wrap="square" rtlCol="0">
              <a:spAutoFit/>
            </a:bodyPr>
            <a:lstStyle/>
            <a:p>
              <a:r>
                <a:rPr lang="en-US" sz="1500"/>
                <a:t>30 °N-90 °N</a:t>
              </a:r>
            </a:p>
          </p:txBody>
        </p:sp>
        <p:sp>
          <p:nvSpPr>
            <p:cNvPr id="13" name="TextBox 12">
              <a:extLst>
                <a:ext uri="{FF2B5EF4-FFF2-40B4-BE49-F238E27FC236}">
                  <a16:creationId xmlns:a16="http://schemas.microsoft.com/office/drawing/2014/main" id="{A77C1A83-B8AD-33BD-8E64-937DA98F9865}"/>
                </a:ext>
              </a:extLst>
            </p:cNvPr>
            <p:cNvSpPr txBox="1"/>
            <p:nvPr/>
          </p:nvSpPr>
          <p:spPr>
            <a:xfrm>
              <a:off x="431994" y="1832385"/>
              <a:ext cx="1275342" cy="298824"/>
            </a:xfrm>
            <a:prstGeom prst="rect">
              <a:avLst/>
            </a:prstGeom>
            <a:noFill/>
          </p:spPr>
          <p:txBody>
            <a:bodyPr wrap="square" rtlCol="0">
              <a:spAutoFit/>
            </a:bodyPr>
            <a:lstStyle/>
            <a:p>
              <a:r>
                <a:rPr lang="en-US" sz="1500" dirty="0"/>
                <a:t>0-30 °N</a:t>
              </a:r>
            </a:p>
          </p:txBody>
        </p:sp>
        <p:sp>
          <p:nvSpPr>
            <p:cNvPr id="14" name="TextBox 13">
              <a:extLst>
                <a:ext uri="{FF2B5EF4-FFF2-40B4-BE49-F238E27FC236}">
                  <a16:creationId xmlns:a16="http://schemas.microsoft.com/office/drawing/2014/main" id="{7D5D6114-DCA4-8D1A-0F55-347C59CB7854}"/>
                </a:ext>
              </a:extLst>
            </p:cNvPr>
            <p:cNvSpPr txBox="1"/>
            <p:nvPr/>
          </p:nvSpPr>
          <p:spPr>
            <a:xfrm>
              <a:off x="412712" y="2300616"/>
              <a:ext cx="1275342" cy="298824"/>
            </a:xfrm>
            <a:prstGeom prst="rect">
              <a:avLst/>
            </a:prstGeom>
            <a:noFill/>
          </p:spPr>
          <p:txBody>
            <a:bodyPr wrap="square" rtlCol="0">
              <a:spAutoFit/>
            </a:bodyPr>
            <a:lstStyle/>
            <a:p>
              <a:r>
                <a:rPr lang="en-US" sz="1500" dirty="0"/>
                <a:t>30°S-0</a:t>
              </a:r>
            </a:p>
          </p:txBody>
        </p:sp>
        <p:sp>
          <p:nvSpPr>
            <p:cNvPr id="15" name="TextBox 14">
              <a:extLst>
                <a:ext uri="{FF2B5EF4-FFF2-40B4-BE49-F238E27FC236}">
                  <a16:creationId xmlns:a16="http://schemas.microsoft.com/office/drawing/2014/main" id="{8D362217-A318-7CB6-02FC-0EE550B3FC33}"/>
                </a:ext>
              </a:extLst>
            </p:cNvPr>
            <p:cNvSpPr txBox="1"/>
            <p:nvPr/>
          </p:nvSpPr>
          <p:spPr>
            <a:xfrm>
              <a:off x="412712" y="2770925"/>
              <a:ext cx="1275342" cy="298824"/>
            </a:xfrm>
            <a:prstGeom prst="rect">
              <a:avLst/>
            </a:prstGeom>
            <a:noFill/>
          </p:spPr>
          <p:txBody>
            <a:bodyPr wrap="square" rtlCol="0">
              <a:spAutoFit/>
            </a:bodyPr>
            <a:lstStyle/>
            <a:p>
              <a:r>
                <a:rPr lang="en-US" sz="1500"/>
                <a:t>90°S-30</a:t>
              </a:r>
            </a:p>
          </p:txBody>
        </p:sp>
        <p:pic>
          <p:nvPicPr>
            <p:cNvPr id="16" name="Picture 15">
              <a:extLst>
                <a:ext uri="{FF2B5EF4-FFF2-40B4-BE49-F238E27FC236}">
                  <a16:creationId xmlns:a16="http://schemas.microsoft.com/office/drawing/2014/main" id="{7AE837CD-4F26-DE82-BB5C-E484260E1810}"/>
                </a:ext>
              </a:extLst>
            </p:cNvPr>
            <p:cNvPicPr>
              <a:picLocks noChangeAspect="1"/>
            </p:cNvPicPr>
            <p:nvPr/>
          </p:nvPicPr>
          <p:blipFill>
            <a:blip r:embed="rId3"/>
            <a:srcRect l="64500" t="84230" r="33600" b="6516"/>
            <a:stretch>
              <a:fillRect/>
            </a:stretch>
          </p:blipFill>
          <p:spPr>
            <a:xfrm rot="5400000">
              <a:off x="1284854" y="2752402"/>
              <a:ext cx="119112" cy="1013107"/>
            </a:xfrm>
            <a:prstGeom prst="rect">
              <a:avLst/>
            </a:prstGeom>
          </p:spPr>
        </p:pic>
        <p:sp>
          <p:nvSpPr>
            <p:cNvPr id="17" name="TextBox 16">
              <a:extLst>
                <a:ext uri="{FF2B5EF4-FFF2-40B4-BE49-F238E27FC236}">
                  <a16:creationId xmlns:a16="http://schemas.microsoft.com/office/drawing/2014/main" id="{A7019CC7-CC3D-B6E5-E7AE-0C31D3E8FA1B}"/>
                </a:ext>
              </a:extLst>
            </p:cNvPr>
            <p:cNvSpPr txBox="1"/>
            <p:nvPr/>
          </p:nvSpPr>
          <p:spPr>
            <a:xfrm>
              <a:off x="1715958" y="942198"/>
              <a:ext cx="8856386" cy="369332"/>
            </a:xfrm>
            <a:prstGeom prst="rect">
              <a:avLst/>
            </a:prstGeom>
            <a:noFill/>
          </p:spPr>
          <p:txBody>
            <a:bodyPr wrap="square" rtlCol="0">
              <a:spAutoFit/>
            </a:bodyPr>
            <a:lstStyle/>
            <a:p>
              <a:r>
                <a:rPr lang="en-US" dirty="0"/>
                <a:t>Atmospheric CO</a:t>
              </a:r>
              <a:r>
                <a:rPr lang="en-US" baseline="-25000" dirty="0"/>
                <a:t>2</a:t>
              </a:r>
              <a:r>
                <a:rPr lang="en-US" dirty="0"/>
                <a:t> growth rate by month, across latitudes based on OCO-2 observations</a:t>
              </a:r>
            </a:p>
          </p:txBody>
        </p:sp>
      </p:grpSp>
      <p:pic>
        <p:nvPicPr>
          <p:cNvPr id="18" name="Picture 4" descr="A group of pine trees stands against an orange sky full of smoke and flames from a wildfire.">
            <a:extLst>
              <a:ext uri="{FF2B5EF4-FFF2-40B4-BE49-F238E27FC236}">
                <a16:creationId xmlns:a16="http://schemas.microsoft.com/office/drawing/2014/main" id="{DDBDD324-7FFF-9AD8-ADA0-1C04EE0FB1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268" y="5294635"/>
            <a:ext cx="2711649" cy="9675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6" descr="Not long ago we had extreme climate conditions in the tropical Pacific for  over 200 years – University of Copenhagen">
            <a:extLst>
              <a:ext uri="{FF2B5EF4-FFF2-40B4-BE49-F238E27FC236}">
                <a16:creationId xmlns:a16="http://schemas.microsoft.com/office/drawing/2014/main" id="{739F3FE4-6397-64CD-8BB8-EAB8DAF874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96837" y="5294635"/>
            <a:ext cx="3288999" cy="948482"/>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8" descr="Terrestrial biosphere contributing to warming climate – The NAU Review">
            <a:extLst>
              <a:ext uri="{FF2B5EF4-FFF2-40B4-BE49-F238E27FC236}">
                <a16:creationId xmlns:a16="http://schemas.microsoft.com/office/drawing/2014/main" id="{B3F371FC-7F61-3547-8E4E-D0B4434E81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90756" y="5345481"/>
            <a:ext cx="2677147" cy="91374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0" descr="Oceans | Earth | Nature | Eden Channel">
            <a:extLst>
              <a:ext uri="{FF2B5EF4-FFF2-40B4-BE49-F238E27FC236}">
                <a16:creationId xmlns:a16="http://schemas.microsoft.com/office/drawing/2014/main" id="{E9647A8C-14E6-EA5E-F3F6-234DAC892BD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9" t="37636" r="66066" b="25562"/>
          <a:stretch>
            <a:fillRect/>
          </a:stretch>
        </p:blipFill>
        <p:spPr bwMode="auto">
          <a:xfrm>
            <a:off x="9727374" y="5329375"/>
            <a:ext cx="2284172" cy="913742"/>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8062B155-3E09-10D9-31DD-6EC7635EF228}"/>
              </a:ext>
            </a:extLst>
          </p:cNvPr>
          <p:cNvGrpSpPr/>
          <p:nvPr/>
        </p:nvGrpSpPr>
        <p:grpSpPr>
          <a:xfrm>
            <a:off x="1683021" y="2940648"/>
            <a:ext cx="8658353" cy="1844843"/>
            <a:chOff x="3381389" y="-2953451"/>
            <a:chExt cx="8658353" cy="1844843"/>
          </a:xfrm>
        </p:grpSpPr>
        <p:sp>
          <p:nvSpPr>
            <p:cNvPr id="4" name="Rounded Rectangle 3">
              <a:extLst>
                <a:ext uri="{FF2B5EF4-FFF2-40B4-BE49-F238E27FC236}">
                  <a16:creationId xmlns:a16="http://schemas.microsoft.com/office/drawing/2014/main" id="{A93629B9-3AB4-DDC1-0FDE-3CD7AB7A31B6}"/>
                </a:ext>
              </a:extLst>
            </p:cNvPr>
            <p:cNvSpPr/>
            <p:nvPr/>
          </p:nvSpPr>
          <p:spPr>
            <a:xfrm>
              <a:off x="3381389" y="-2949244"/>
              <a:ext cx="965771" cy="1840636"/>
            </a:xfrm>
            <a:prstGeom prst="roundRect">
              <a:avLst/>
            </a:prstGeom>
            <a:solidFill>
              <a:schemeClr val="accent6">
                <a:lumMod val="40000"/>
                <a:lumOff val="60000"/>
                <a:alpha val="4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a:extLst>
                <a:ext uri="{FF2B5EF4-FFF2-40B4-BE49-F238E27FC236}">
                  <a16:creationId xmlns:a16="http://schemas.microsoft.com/office/drawing/2014/main" id="{A6B393E8-AF36-8C44-B011-C75BF6CC757C}"/>
                </a:ext>
              </a:extLst>
            </p:cNvPr>
            <p:cNvSpPr/>
            <p:nvPr/>
          </p:nvSpPr>
          <p:spPr>
            <a:xfrm>
              <a:off x="4756135" y="-2949245"/>
              <a:ext cx="474396" cy="1832749"/>
            </a:xfrm>
            <a:prstGeom prst="roundRect">
              <a:avLst/>
            </a:prstGeom>
            <a:solidFill>
              <a:schemeClr val="accent6">
                <a:lumMod val="40000"/>
                <a:lumOff val="60000"/>
                <a:alpha val="4000"/>
              </a:schemeClr>
            </a:solidFill>
            <a:ln>
              <a:solidFill>
                <a:srgbClr val="170B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7A0DEFA0-2B9D-1901-010B-5A28BBE033C6}"/>
                </a:ext>
              </a:extLst>
            </p:cNvPr>
            <p:cNvSpPr/>
            <p:nvPr/>
          </p:nvSpPr>
          <p:spPr>
            <a:xfrm>
              <a:off x="6592937" y="-2941359"/>
              <a:ext cx="342733" cy="1832749"/>
            </a:xfrm>
            <a:prstGeom prst="roundRect">
              <a:avLst/>
            </a:prstGeom>
            <a:solidFill>
              <a:schemeClr val="accent6">
                <a:lumMod val="40000"/>
                <a:lumOff val="60000"/>
                <a:alpha val="4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7575B40D-A07F-1291-5802-C75D54EC085C}"/>
                </a:ext>
              </a:extLst>
            </p:cNvPr>
            <p:cNvSpPr/>
            <p:nvPr/>
          </p:nvSpPr>
          <p:spPr>
            <a:xfrm>
              <a:off x="8386446" y="-2949245"/>
              <a:ext cx="1526484" cy="1840635"/>
            </a:xfrm>
            <a:prstGeom prst="roundRect">
              <a:avLst/>
            </a:prstGeom>
            <a:solidFill>
              <a:schemeClr val="accent6">
                <a:lumMod val="40000"/>
                <a:lumOff val="60000"/>
                <a:alpha val="4000"/>
              </a:schemeClr>
            </a:solidFill>
            <a:ln>
              <a:solidFill>
                <a:srgbClr val="170B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873EB6FA-7990-DC1C-CBDF-5ADE6AFF0AB5}"/>
                </a:ext>
              </a:extLst>
            </p:cNvPr>
            <p:cNvSpPr/>
            <p:nvPr/>
          </p:nvSpPr>
          <p:spPr>
            <a:xfrm>
              <a:off x="10762774" y="-2953451"/>
              <a:ext cx="927552" cy="1840635"/>
            </a:xfrm>
            <a:prstGeom prst="roundRect">
              <a:avLst/>
            </a:prstGeom>
            <a:solidFill>
              <a:schemeClr val="accent6">
                <a:lumMod val="40000"/>
                <a:lumOff val="60000"/>
                <a:alpha val="4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Shape, icon&#10;&#10;AI-generated content may be incorrect.">
              <a:extLst>
                <a:ext uri="{FF2B5EF4-FFF2-40B4-BE49-F238E27FC236}">
                  <a16:creationId xmlns:a16="http://schemas.microsoft.com/office/drawing/2014/main" id="{336D0F69-9C45-0760-B193-A4830451711A}"/>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3571046" y="-2108978"/>
              <a:ext cx="377816" cy="312828"/>
            </a:xfrm>
            <a:prstGeom prst="rect">
              <a:avLst/>
            </a:prstGeom>
            <a:ln w="38100">
              <a:solidFill>
                <a:srgbClr val="C9AB00"/>
              </a:solidFill>
            </a:ln>
          </p:spPr>
        </p:pic>
        <p:pic>
          <p:nvPicPr>
            <p:cNvPr id="23" name="Picture 22" descr="Shape, icon&#10;&#10;AI-generated content may be incorrect.">
              <a:extLst>
                <a:ext uri="{FF2B5EF4-FFF2-40B4-BE49-F238E27FC236}">
                  <a16:creationId xmlns:a16="http://schemas.microsoft.com/office/drawing/2014/main" id="{E8CDFEED-5B90-DEBB-6B8F-67FC4A7360C7}"/>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10920637" y="-2124705"/>
              <a:ext cx="377816" cy="312828"/>
            </a:xfrm>
            <a:prstGeom prst="rect">
              <a:avLst/>
            </a:prstGeom>
            <a:ln w="38100">
              <a:solidFill>
                <a:srgbClr val="C9AB00"/>
              </a:solidFill>
            </a:ln>
          </p:spPr>
        </p:pic>
        <p:pic>
          <p:nvPicPr>
            <p:cNvPr id="24" name="Picture 23" descr="A picture containing ax, clipart&#10;&#10;AI-generated content may be incorrect.">
              <a:extLst>
                <a:ext uri="{FF2B5EF4-FFF2-40B4-BE49-F238E27FC236}">
                  <a16:creationId xmlns:a16="http://schemas.microsoft.com/office/drawing/2014/main" id="{A5646212-D346-3C31-3970-FABDF912B643}"/>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7507211" y="-1796150"/>
              <a:ext cx="342732" cy="312829"/>
            </a:xfrm>
            <a:prstGeom prst="rect">
              <a:avLst/>
            </a:prstGeom>
            <a:ln w="28575">
              <a:solidFill>
                <a:srgbClr val="FF6600"/>
              </a:solidFill>
            </a:ln>
          </p:spPr>
        </p:pic>
        <p:pic>
          <p:nvPicPr>
            <p:cNvPr id="25" name="Picture 24" descr="A picture containing ax, clipart&#10;&#10;AI-generated content may be incorrect.">
              <a:extLst>
                <a:ext uri="{FF2B5EF4-FFF2-40B4-BE49-F238E27FC236}">
                  <a16:creationId xmlns:a16="http://schemas.microsoft.com/office/drawing/2014/main" id="{0646A8C1-F2D0-BC53-B1B0-1B8E10E287A8}"/>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11697010" y="-2858277"/>
              <a:ext cx="342732" cy="312829"/>
            </a:xfrm>
            <a:prstGeom prst="rect">
              <a:avLst/>
            </a:prstGeom>
            <a:ln w="28575">
              <a:solidFill>
                <a:srgbClr val="FF6600"/>
              </a:solidFill>
            </a:ln>
          </p:spPr>
        </p:pic>
        <p:pic>
          <p:nvPicPr>
            <p:cNvPr id="26" name="Picture 25" descr="Icon&#10;&#10;AI-generated content may be incorrect.">
              <a:extLst>
                <a:ext uri="{FF2B5EF4-FFF2-40B4-BE49-F238E27FC236}">
                  <a16:creationId xmlns:a16="http://schemas.microsoft.com/office/drawing/2014/main" id="{B61066D5-58DA-3192-E0AD-3CBDE2FD7EAB}"/>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4868502" y="-2108978"/>
              <a:ext cx="362029" cy="359497"/>
            </a:xfrm>
            <a:prstGeom prst="rect">
              <a:avLst/>
            </a:prstGeom>
            <a:ln w="38100">
              <a:solidFill>
                <a:schemeClr val="accent1"/>
              </a:solidFill>
            </a:ln>
          </p:spPr>
        </p:pic>
        <p:pic>
          <p:nvPicPr>
            <p:cNvPr id="27" name="Picture 26" descr="Icon&#10;&#10;AI-generated content may be incorrect.">
              <a:extLst>
                <a:ext uri="{FF2B5EF4-FFF2-40B4-BE49-F238E27FC236}">
                  <a16:creationId xmlns:a16="http://schemas.microsoft.com/office/drawing/2014/main" id="{6AA5FB32-AE9D-FFB2-EFC5-ACFB007C7121}"/>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9469047" y="-2078378"/>
              <a:ext cx="362029" cy="359497"/>
            </a:xfrm>
            <a:prstGeom prst="rect">
              <a:avLst/>
            </a:prstGeom>
            <a:ln w="38100">
              <a:solidFill>
                <a:schemeClr val="accent1"/>
              </a:solidFill>
            </a:ln>
          </p:spPr>
        </p:pic>
        <p:pic>
          <p:nvPicPr>
            <p:cNvPr id="28" name="Picture 27" descr="A picture containing ax, clipart&#10;&#10;AI-generated content may be incorrect.">
              <a:extLst>
                <a:ext uri="{FF2B5EF4-FFF2-40B4-BE49-F238E27FC236}">
                  <a16:creationId xmlns:a16="http://schemas.microsoft.com/office/drawing/2014/main" id="{6183D5FB-384A-ADE2-F898-12DFCB19A065}"/>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10920637" y="-2864305"/>
              <a:ext cx="342732" cy="312829"/>
            </a:xfrm>
            <a:prstGeom prst="rect">
              <a:avLst/>
            </a:prstGeom>
            <a:ln w="28575">
              <a:solidFill>
                <a:srgbClr val="FF6600"/>
              </a:solidFill>
            </a:ln>
          </p:spPr>
        </p:pic>
      </p:grpSp>
      <p:sp>
        <p:nvSpPr>
          <p:cNvPr id="29" name="TextBox 28">
            <a:extLst>
              <a:ext uri="{FF2B5EF4-FFF2-40B4-BE49-F238E27FC236}">
                <a16:creationId xmlns:a16="http://schemas.microsoft.com/office/drawing/2014/main" id="{9E5C79CF-7D1B-D0B7-7DFA-9B9BDB8A6693}"/>
              </a:ext>
            </a:extLst>
          </p:cNvPr>
          <p:cNvSpPr txBox="1"/>
          <p:nvPr/>
        </p:nvSpPr>
        <p:spPr>
          <a:xfrm>
            <a:off x="8455451" y="4925303"/>
            <a:ext cx="2677147" cy="369332"/>
          </a:xfrm>
          <a:prstGeom prst="rect">
            <a:avLst/>
          </a:prstGeom>
          <a:noFill/>
        </p:spPr>
        <p:txBody>
          <a:bodyPr wrap="square" rtlCol="0">
            <a:spAutoFit/>
          </a:bodyPr>
          <a:lstStyle/>
          <a:p>
            <a:pPr algn="ctr"/>
            <a:r>
              <a:rPr lang="en-US" dirty="0"/>
              <a:t>Pandey et al., 2025</a:t>
            </a:r>
          </a:p>
        </p:txBody>
      </p:sp>
      <p:pic>
        <p:nvPicPr>
          <p:cNvPr id="34" name="Picture 33">
            <a:extLst>
              <a:ext uri="{FF2B5EF4-FFF2-40B4-BE49-F238E27FC236}">
                <a16:creationId xmlns:a16="http://schemas.microsoft.com/office/drawing/2014/main" id="{21523435-C474-5B38-F419-7F09C71247D1}"/>
              </a:ext>
            </a:extLst>
          </p:cNvPr>
          <p:cNvPicPr>
            <a:picLocks noChangeAspect="1"/>
          </p:cNvPicPr>
          <p:nvPr/>
        </p:nvPicPr>
        <p:blipFill>
          <a:blip r:embed="rId11"/>
          <a:srcRect r="10705" b="14537"/>
          <a:stretch>
            <a:fillRect/>
          </a:stretch>
        </p:blipFill>
        <p:spPr>
          <a:xfrm>
            <a:off x="446020" y="647906"/>
            <a:ext cx="10810616" cy="2237631"/>
          </a:xfrm>
          <a:prstGeom prst="rect">
            <a:avLst/>
          </a:prstGeom>
        </p:spPr>
      </p:pic>
      <p:pic>
        <p:nvPicPr>
          <p:cNvPr id="35" name="Picture 34">
            <a:extLst>
              <a:ext uri="{FF2B5EF4-FFF2-40B4-BE49-F238E27FC236}">
                <a16:creationId xmlns:a16="http://schemas.microsoft.com/office/drawing/2014/main" id="{7BB65685-D26E-A69D-153E-A6953D7F60A0}"/>
              </a:ext>
            </a:extLst>
          </p:cNvPr>
          <p:cNvPicPr>
            <a:picLocks noChangeAspect="1"/>
          </p:cNvPicPr>
          <p:nvPr/>
        </p:nvPicPr>
        <p:blipFill>
          <a:blip r:embed="rId11"/>
          <a:srcRect l="92915" b="14537"/>
          <a:stretch>
            <a:fillRect/>
          </a:stretch>
        </p:blipFill>
        <p:spPr>
          <a:xfrm>
            <a:off x="180268" y="560199"/>
            <a:ext cx="521542" cy="2237631"/>
          </a:xfrm>
          <a:prstGeom prst="rect">
            <a:avLst/>
          </a:prstGeom>
        </p:spPr>
      </p:pic>
      <p:sp>
        <p:nvSpPr>
          <p:cNvPr id="36" name="TextBox 35">
            <a:extLst>
              <a:ext uri="{FF2B5EF4-FFF2-40B4-BE49-F238E27FC236}">
                <a16:creationId xmlns:a16="http://schemas.microsoft.com/office/drawing/2014/main" id="{7F406A18-03DD-6B0F-DCAE-FAC810CBD5CB}"/>
              </a:ext>
            </a:extLst>
          </p:cNvPr>
          <p:cNvSpPr txBox="1"/>
          <p:nvPr/>
        </p:nvSpPr>
        <p:spPr>
          <a:xfrm>
            <a:off x="2250494" y="545234"/>
            <a:ext cx="8324896" cy="307777"/>
          </a:xfrm>
          <a:prstGeom prst="rect">
            <a:avLst/>
          </a:prstGeom>
          <a:solidFill>
            <a:schemeClr val="bg1"/>
          </a:solidFill>
        </p:spPr>
        <p:txBody>
          <a:bodyPr wrap="square" rtlCol="0">
            <a:spAutoFit/>
          </a:bodyPr>
          <a:lstStyle/>
          <a:p>
            <a:r>
              <a:rPr lang="en-US" dirty="0"/>
              <a:t>CO</a:t>
            </a:r>
            <a:r>
              <a:rPr lang="en-US" baseline="-25000" dirty="0"/>
              <a:t>2</a:t>
            </a:r>
            <a:r>
              <a:rPr lang="en-US" dirty="0"/>
              <a:t> growth rate (black line) highly correlates with El Nino Southern Oscillations </a:t>
            </a:r>
          </a:p>
        </p:txBody>
      </p:sp>
    </p:spTree>
    <p:extLst>
      <p:ext uri="{BB962C8B-B14F-4D97-AF65-F5344CB8AC3E}">
        <p14:creationId xmlns:p14="http://schemas.microsoft.com/office/powerpoint/2010/main" val="425486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21"/>
        <p:cNvGrpSpPr/>
        <p:nvPr/>
      </p:nvGrpSpPr>
      <p:grpSpPr>
        <a:xfrm>
          <a:off x="0" y="0"/>
          <a:ext cx="0" cy="0"/>
          <a:chOff x="0" y="0"/>
          <a:chExt cx="0" cy="0"/>
        </a:xfrm>
      </p:grpSpPr>
      <p:sp>
        <p:nvSpPr>
          <p:cNvPr id="622" name="Google Shape;622;g3978f066275_0_392"/>
          <p:cNvSpPr txBox="1">
            <a:spLocks noGrp="1"/>
          </p:cNvSpPr>
          <p:nvPr>
            <p:ph type="title"/>
          </p:nvPr>
        </p:nvSpPr>
        <p:spPr>
          <a:xfrm>
            <a:off x="552287" y="221275"/>
            <a:ext cx="10515600" cy="6624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Play"/>
              <a:buNone/>
            </a:pPr>
            <a:r>
              <a:rPr lang="en-US" sz="3200" dirty="0">
                <a:latin typeface="Aptos Display" panose="020B0004020202020204" pitchFamily="34" charset="0"/>
              </a:rPr>
              <a:t>Current Satellite Observing System Detect the Impact of Large-Scale Extreme Climate Events on Regional Carbon Cycle </a:t>
            </a:r>
            <a:endParaRPr dirty="0">
              <a:latin typeface="Aptos Display" panose="020B0004020202020204" pitchFamily="34" charset="0"/>
            </a:endParaRPr>
          </a:p>
        </p:txBody>
      </p:sp>
      <p:sp>
        <p:nvSpPr>
          <p:cNvPr id="623" name="Google Shape;623;g3978f066275_0_392"/>
          <p:cNvSpPr txBox="1"/>
          <p:nvPr/>
        </p:nvSpPr>
        <p:spPr>
          <a:xfrm>
            <a:off x="9982200" y="6403255"/>
            <a:ext cx="1828800" cy="3651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35</a:t>
            </a:fld>
            <a:endParaRPr sz="1800">
              <a:solidFill>
                <a:schemeClr val="dk1"/>
              </a:solidFill>
              <a:latin typeface="Arial"/>
              <a:ea typeface="Arial"/>
              <a:cs typeface="Arial"/>
              <a:sym typeface="Arial"/>
            </a:endParaRPr>
          </a:p>
        </p:txBody>
      </p:sp>
      <p:pic>
        <p:nvPicPr>
          <p:cNvPr id="624" name="Google Shape;624;g3978f066275_0_392" descr="2+ Million Continents Map Royalty-Free Images, Stock Photos &amp; Pictures |  Shutterstock"/>
          <p:cNvPicPr preferRelativeResize="0"/>
          <p:nvPr/>
        </p:nvPicPr>
        <p:blipFill rotWithShape="1">
          <a:blip r:embed="rId3">
            <a:alphaModFix/>
          </a:blip>
          <a:srcRect/>
          <a:stretch/>
        </p:blipFill>
        <p:spPr>
          <a:xfrm>
            <a:off x="1578503" y="2034133"/>
            <a:ext cx="8803820" cy="4479163"/>
          </a:xfrm>
          <a:prstGeom prst="rect">
            <a:avLst/>
          </a:prstGeom>
          <a:noFill/>
          <a:ln>
            <a:noFill/>
          </a:ln>
        </p:spPr>
      </p:pic>
      <p:pic>
        <p:nvPicPr>
          <p:cNvPr id="625" name="Google Shape;625;g3978f066275_0_392" descr="Generated image"/>
          <p:cNvPicPr preferRelativeResize="0"/>
          <p:nvPr/>
        </p:nvPicPr>
        <p:blipFill rotWithShape="1">
          <a:blip r:embed="rId4">
            <a:alphaModFix/>
          </a:blip>
          <a:srcRect/>
          <a:stretch/>
        </p:blipFill>
        <p:spPr>
          <a:xfrm>
            <a:off x="0" y="1650514"/>
            <a:ext cx="3339381" cy="1804756"/>
          </a:xfrm>
          <a:prstGeom prst="rect">
            <a:avLst/>
          </a:prstGeom>
          <a:noFill/>
          <a:ln>
            <a:noFill/>
          </a:ln>
        </p:spPr>
      </p:pic>
      <p:pic>
        <p:nvPicPr>
          <p:cNvPr id="626" name="Google Shape;626;g3978f066275_0_392" descr="Impacts of Drought - Canada WaterPortal"/>
          <p:cNvPicPr preferRelativeResize="0"/>
          <p:nvPr/>
        </p:nvPicPr>
        <p:blipFill rotWithShape="1">
          <a:blip r:embed="rId5">
            <a:alphaModFix/>
          </a:blip>
          <a:srcRect/>
          <a:stretch/>
        </p:blipFill>
        <p:spPr>
          <a:xfrm>
            <a:off x="3168414" y="2371657"/>
            <a:ext cx="1062530" cy="557829"/>
          </a:xfrm>
          <a:prstGeom prst="rect">
            <a:avLst/>
          </a:prstGeom>
          <a:noFill/>
          <a:ln>
            <a:noFill/>
          </a:ln>
        </p:spPr>
      </p:pic>
      <p:sp>
        <p:nvSpPr>
          <p:cNvPr id="627" name="Google Shape;627;g3978f066275_0_392"/>
          <p:cNvSpPr txBox="1"/>
          <p:nvPr/>
        </p:nvSpPr>
        <p:spPr>
          <a:xfrm>
            <a:off x="179716" y="1260857"/>
            <a:ext cx="3905700" cy="585000"/>
          </a:xfrm>
          <a:prstGeom prst="rect">
            <a:avLst/>
          </a:prstGeom>
          <a:solidFill>
            <a:srgbClr val="C6D9F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Surprising suppression of soil respiration in Canada from 2023 drought</a:t>
            </a:r>
            <a:endParaRPr/>
          </a:p>
        </p:txBody>
      </p:sp>
      <p:pic>
        <p:nvPicPr>
          <p:cNvPr id="628" name="Google Shape;628;g3978f066275_0_392" descr="Details are in the caption following the image"/>
          <p:cNvPicPr preferRelativeResize="0"/>
          <p:nvPr/>
        </p:nvPicPr>
        <p:blipFill rotWithShape="1">
          <a:blip r:embed="rId6">
            <a:alphaModFix/>
          </a:blip>
          <a:srcRect/>
          <a:stretch/>
        </p:blipFill>
        <p:spPr>
          <a:xfrm>
            <a:off x="74893" y="3503210"/>
            <a:ext cx="3011718" cy="1390349"/>
          </a:xfrm>
          <a:prstGeom prst="rect">
            <a:avLst/>
          </a:prstGeom>
          <a:noFill/>
          <a:ln>
            <a:noFill/>
          </a:ln>
        </p:spPr>
      </p:pic>
      <p:pic>
        <p:nvPicPr>
          <p:cNvPr id="629" name="Google Shape;629;g3978f066275_0_392" descr="USA – After Brutal Spring Floods, US ..."/>
          <p:cNvPicPr preferRelativeResize="0"/>
          <p:nvPr/>
        </p:nvPicPr>
        <p:blipFill rotWithShape="1">
          <a:blip r:embed="rId7">
            <a:alphaModFix/>
          </a:blip>
          <a:srcRect/>
          <a:stretch/>
        </p:blipFill>
        <p:spPr>
          <a:xfrm>
            <a:off x="3391142" y="3235218"/>
            <a:ext cx="694333" cy="462047"/>
          </a:xfrm>
          <a:prstGeom prst="rect">
            <a:avLst/>
          </a:prstGeom>
          <a:noFill/>
          <a:ln>
            <a:noFill/>
          </a:ln>
        </p:spPr>
      </p:pic>
      <p:sp>
        <p:nvSpPr>
          <p:cNvPr id="630" name="Google Shape;630;g3978f066275_0_392"/>
          <p:cNvSpPr/>
          <p:nvPr/>
        </p:nvSpPr>
        <p:spPr>
          <a:xfrm rot="203959">
            <a:off x="3025251" y="2336319"/>
            <a:ext cx="430057" cy="211576"/>
          </a:xfrm>
          <a:prstGeom prst="leftArrow">
            <a:avLst>
              <a:gd name="adj1" fmla="val 50000"/>
              <a:gd name="adj2" fmla="val 50000"/>
            </a:avLst>
          </a:prstGeom>
          <a:solidFill>
            <a:srgbClr val="C6D9F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631" name="Google Shape;631;g3978f066275_0_392"/>
          <p:cNvSpPr/>
          <p:nvPr/>
        </p:nvSpPr>
        <p:spPr>
          <a:xfrm rot="-2502859">
            <a:off x="2260378" y="3650791"/>
            <a:ext cx="706925" cy="250308"/>
          </a:xfrm>
          <a:prstGeom prst="leftArrow">
            <a:avLst>
              <a:gd name="adj1" fmla="val 50000"/>
              <a:gd name="adj2" fmla="val 50000"/>
            </a:avLst>
          </a:prstGeom>
          <a:solidFill>
            <a:srgbClr val="C6D9F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632" name="Google Shape;632;g3978f066275_0_392"/>
          <p:cNvSpPr txBox="1"/>
          <p:nvPr/>
        </p:nvSpPr>
        <p:spPr>
          <a:xfrm>
            <a:off x="106970" y="4782566"/>
            <a:ext cx="2747400" cy="585000"/>
          </a:xfrm>
          <a:prstGeom prst="rect">
            <a:avLst/>
          </a:prstGeom>
          <a:solidFill>
            <a:srgbClr val="C6D9F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Reduction of crop yield over crop land from 2019 flood</a:t>
            </a:r>
            <a:endParaRPr/>
          </a:p>
        </p:txBody>
      </p:sp>
      <p:sp>
        <p:nvSpPr>
          <p:cNvPr id="633" name="Google Shape;633;g3978f066275_0_392"/>
          <p:cNvSpPr txBox="1"/>
          <p:nvPr/>
        </p:nvSpPr>
        <p:spPr>
          <a:xfrm>
            <a:off x="9888581" y="5482447"/>
            <a:ext cx="2209800" cy="10158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00">
                <a:solidFill>
                  <a:srgbClr val="7F7F7F"/>
                </a:solidFill>
                <a:latin typeface="Arial"/>
                <a:ea typeface="Arial"/>
                <a:cs typeface="Arial"/>
                <a:sym typeface="Arial"/>
              </a:rPr>
              <a:t>Dong et al., 2025; </a:t>
            </a:r>
            <a:endParaRPr/>
          </a:p>
          <a:p>
            <a:pPr marL="0" marR="0" lvl="0" indent="0" algn="r" rtl="0">
              <a:spcBef>
                <a:spcPts val="0"/>
              </a:spcBef>
              <a:spcAft>
                <a:spcPts val="0"/>
              </a:spcAft>
              <a:buNone/>
            </a:pPr>
            <a:r>
              <a:rPr lang="en-US" sz="1200">
                <a:solidFill>
                  <a:srgbClr val="7F7F7F"/>
                </a:solidFill>
                <a:latin typeface="Arial"/>
                <a:ea typeface="Arial"/>
                <a:cs typeface="Arial"/>
                <a:sym typeface="Arial"/>
              </a:rPr>
              <a:t>Byrne et al., 2021; </a:t>
            </a:r>
            <a:endParaRPr/>
          </a:p>
          <a:p>
            <a:pPr marL="0" marR="0" lvl="0" indent="0" algn="r" rtl="0">
              <a:spcBef>
                <a:spcPts val="0"/>
              </a:spcBef>
              <a:spcAft>
                <a:spcPts val="0"/>
              </a:spcAft>
              <a:buNone/>
            </a:pPr>
            <a:r>
              <a:rPr lang="en-US" sz="1200">
                <a:solidFill>
                  <a:srgbClr val="7F7F7F"/>
                </a:solidFill>
                <a:latin typeface="Arial"/>
                <a:ea typeface="Arial"/>
                <a:cs typeface="Arial"/>
                <a:sym typeface="Arial"/>
              </a:rPr>
              <a:t>Liu et al., 2024;  </a:t>
            </a:r>
            <a:endParaRPr/>
          </a:p>
          <a:p>
            <a:pPr marL="0" marR="0" lvl="0" indent="0" algn="r" rtl="0">
              <a:spcBef>
                <a:spcPts val="0"/>
              </a:spcBef>
              <a:spcAft>
                <a:spcPts val="0"/>
              </a:spcAft>
              <a:buNone/>
            </a:pPr>
            <a:r>
              <a:rPr lang="en-US" sz="1200">
                <a:solidFill>
                  <a:srgbClr val="7F7F7F"/>
                </a:solidFill>
                <a:latin typeface="Arial"/>
                <a:ea typeface="Arial"/>
                <a:cs typeface="Arial"/>
                <a:sym typeface="Arial"/>
              </a:rPr>
              <a:t>Roy et al., 2025; </a:t>
            </a:r>
            <a:endParaRPr/>
          </a:p>
          <a:p>
            <a:pPr marL="0" marR="0" lvl="0" indent="0" algn="r" rtl="0">
              <a:spcBef>
                <a:spcPts val="0"/>
              </a:spcBef>
              <a:spcAft>
                <a:spcPts val="0"/>
              </a:spcAft>
              <a:buNone/>
            </a:pPr>
            <a:r>
              <a:rPr lang="en-US" sz="1200">
                <a:solidFill>
                  <a:srgbClr val="7F7F7F"/>
                </a:solidFill>
                <a:latin typeface="Arial"/>
                <a:ea typeface="Arial"/>
                <a:cs typeface="Arial"/>
                <a:sym typeface="Arial"/>
              </a:rPr>
              <a:t>Wang et al., 2023 </a:t>
            </a:r>
            <a:endParaRPr/>
          </a:p>
        </p:txBody>
      </p:sp>
      <p:pic>
        <p:nvPicPr>
          <p:cNvPr id="634" name="Google Shape;634;g3978f066275_0_392" descr="Impacts of Drought - Canada WaterPortal"/>
          <p:cNvPicPr preferRelativeResize="0"/>
          <p:nvPr/>
        </p:nvPicPr>
        <p:blipFill rotWithShape="1">
          <a:blip r:embed="rId8">
            <a:alphaModFix/>
          </a:blip>
          <a:srcRect/>
          <a:stretch/>
        </p:blipFill>
        <p:spPr>
          <a:xfrm>
            <a:off x="7219475" y="3361567"/>
            <a:ext cx="880088" cy="462047"/>
          </a:xfrm>
          <a:prstGeom prst="rect">
            <a:avLst/>
          </a:prstGeom>
          <a:noFill/>
          <a:ln>
            <a:noFill/>
          </a:ln>
        </p:spPr>
      </p:pic>
      <p:sp>
        <p:nvSpPr>
          <p:cNvPr id="635" name="Google Shape;635;g3978f066275_0_392"/>
          <p:cNvSpPr/>
          <p:nvPr/>
        </p:nvSpPr>
        <p:spPr>
          <a:xfrm rot="9030036">
            <a:off x="7707432" y="2681109"/>
            <a:ext cx="1493863" cy="389187"/>
          </a:xfrm>
          <a:prstGeom prst="leftArrow">
            <a:avLst>
              <a:gd name="adj1" fmla="val 50000"/>
              <a:gd name="adj2" fmla="val 50000"/>
            </a:avLst>
          </a:prstGeom>
          <a:solidFill>
            <a:srgbClr val="C6D9F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636" name="Google Shape;636;g3978f066275_0_392"/>
          <p:cNvSpPr txBox="1"/>
          <p:nvPr/>
        </p:nvSpPr>
        <p:spPr>
          <a:xfrm>
            <a:off x="5892311" y="1614652"/>
            <a:ext cx="2747400" cy="831000"/>
          </a:xfrm>
          <a:prstGeom prst="rect">
            <a:avLst/>
          </a:prstGeom>
          <a:solidFill>
            <a:srgbClr val="C6D9F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dirty="0">
                <a:solidFill>
                  <a:schemeClr val="dk1"/>
                </a:solidFill>
                <a:latin typeface="Arial"/>
                <a:ea typeface="Arial"/>
                <a:cs typeface="Arial"/>
                <a:sym typeface="Arial"/>
              </a:rPr>
              <a:t>Central Asia drought caused close-to-normal CO</a:t>
            </a:r>
            <a:r>
              <a:rPr lang="en-US" sz="1600" baseline="-25000" dirty="0">
                <a:solidFill>
                  <a:schemeClr val="dk1"/>
                </a:solidFill>
                <a:latin typeface="Arial"/>
                <a:ea typeface="Arial"/>
                <a:cs typeface="Arial"/>
                <a:sym typeface="Arial"/>
              </a:rPr>
              <a:t>2</a:t>
            </a:r>
            <a:r>
              <a:rPr lang="en-US" sz="1600" dirty="0">
                <a:solidFill>
                  <a:schemeClr val="dk1"/>
                </a:solidFill>
                <a:latin typeface="Arial"/>
                <a:ea typeface="Arial"/>
                <a:cs typeface="Arial"/>
                <a:sym typeface="Arial"/>
              </a:rPr>
              <a:t> growth rate during 2021 La Niña</a:t>
            </a:r>
            <a:endParaRPr dirty="0"/>
          </a:p>
        </p:txBody>
      </p:sp>
      <p:pic>
        <p:nvPicPr>
          <p:cNvPr id="637" name="Google Shape;637;g3978f066275_0_392"/>
          <p:cNvPicPr preferRelativeResize="0"/>
          <p:nvPr/>
        </p:nvPicPr>
        <p:blipFill rotWithShape="1">
          <a:blip r:embed="rId9">
            <a:alphaModFix/>
          </a:blip>
          <a:srcRect/>
          <a:stretch/>
        </p:blipFill>
        <p:spPr>
          <a:xfrm>
            <a:off x="8935527" y="1041582"/>
            <a:ext cx="2707573" cy="1840442"/>
          </a:xfrm>
          <a:prstGeom prst="rect">
            <a:avLst/>
          </a:prstGeom>
          <a:noFill/>
          <a:ln>
            <a:noFill/>
          </a:ln>
        </p:spPr>
      </p:pic>
      <p:pic>
        <p:nvPicPr>
          <p:cNvPr id="638" name="Google Shape;638;g3978f066275_0_392"/>
          <p:cNvPicPr preferRelativeResize="0"/>
          <p:nvPr/>
        </p:nvPicPr>
        <p:blipFill rotWithShape="1">
          <a:blip r:embed="rId10">
            <a:alphaModFix/>
          </a:blip>
          <a:srcRect/>
          <a:stretch/>
        </p:blipFill>
        <p:spPr>
          <a:xfrm>
            <a:off x="4021665" y="3760283"/>
            <a:ext cx="2576649" cy="1469572"/>
          </a:xfrm>
          <a:prstGeom prst="rect">
            <a:avLst/>
          </a:prstGeom>
          <a:noFill/>
          <a:ln>
            <a:noFill/>
          </a:ln>
        </p:spPr>
      </p:pic>
      <p:sp>
        <p:nvSpPr>
          <p:cNvPr id="639" name="Google Shape;639;g3978f066275_0_392"/>
          <p:cNvSpPr txBox="1"/>
          <p:nvPr/>
        </p:nvSpPr>
        <p:spPr>
          <a:xfrm>
            <a:off x="3045696" y="5295672"/>
            <a:ext cx="4399800" cy="738900"/>
          </a:xfrm>
          <a:prstGeom prst="rect">
            <a:avLst/>
          </a:prstGeom>
          <a:solidFill>
            <a:srgbClr val="C6D9F1"/>
          </a:solidFill>
          <a:ln>
            <a:noFill/>
          </a:ln>
        </p:spPr>
        <p:txBody>
          <a:bodyPr spcFirstLastPara="1" wrap="square" lIns="36575" tIns="0" rIns="36575" bIns="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Unprecedented regional view of tropical carbon cycle; much larger carbon source in Eastern Amazon due to 2015–2016 El Niño</a:t>
            </a:r>
            <a:endParaRPr/>
          </a:p>
        </p:txBody>
      </p:sp>
      <p:grpSp>
        <p:nvGrpSpPr>
          <p:cNvPr id="640" name="Google Shape;640;g3978f066275_0_392"/>
          <p:cNvGrpSpPr/>
          <p:nvPr/>
        </p:nvGrpSpPr>
        <p:grpSpPr>
          <a:xfrm>
            <a:off x="7636725" y="3314428"/>
            <a:ext cx="4417344" cy="3501018"/>
            <a:chOff x="7636725" y="3314428"/>
            <a:chExt cx="4417344" cy="3501018"/>
          </a:xfrm>
        </p:grpSpPr>
        <p:pic>
          <p:nvPicPr>
            <p:cNvPr id="641" name="Google Shape;641;g3978f066275_0_392" descr="Generated image: Dynamic flame with glowing embers"/>
            <p:cNvPicPr preferRelativeResize="0"/>
            <p:nvPr/>
          </p:nvPicPr>
          <p:blipFill rotWithShape="1">
            <a:blip r:embed="rId11">
              <a:alphaModFix/>
            </a:blip>
            <a:srcRect/>
            <a:stretch/>
          </p:blipFill>
          <p:spPr>
            <a:xfrm>
              <a:off x="8663256" y="5229855"/>
              <a:ext cx="966094" cy="644065"/>
            </a:xfrm>
            <a:prstGeom prst="rect">
              <a:avLst/>
            </a:prstGeom>
            <a:noFill/>
            <a:ln>
              <a:noFill/>
            </a:ln>
          </p:spPr>
        </p:pic>
        <p:pic>
          <p:nvPicPr>
            <p:cNvPr id="642" name="Google Shape;642;g3978f066275_0_392"/>
            <p:cNvPicPr preferRelativeResize="0"/>
            <p:nvPr/>
          </p:nvPicPr>
          <p:blipFill rotWithShape="1">
            <a:blip r:embed="rId12">
              <a:alphaModFix/>
            </a:blip>
            <a:srcRect t="59637"/>
            <a:stretch/>
          </p:blipFill>
          <p:spPr>
            <a:xfrm>
              <a:off x="8136476" y="3314428"/>
              <a:ext cx="3917593" cy="1922811"/>
            </a:xfrm>
            <a:prstGeom prst="rect">
              <a:avLst/>
            </a:prstGeom>
            <a:noFill/>
            <a:ln>
              <a:noFill/>
            </a:ln>
          </p:spPr>
        </p:pic>
        <p:sp>
          <p:nvSpPr>
            <p:cNvPr id="643" name="Google Shape;643;g3978f066275_0_392"/>
            <p:cNvSpPr/>
            <p:nvPr/>
          </p:nvSpPr>
          <p:spPr>
            <a:xfrm rot="7807784">
              <a:off x="9798076" y="5287867"/>
              <a:ext cx="672128" cy="389187"/>
            </a:xfrm>
            <a:prstGeom prst="leftArrow">
              <a:avLst>
                <a:gd name="adj1" fmla="val 50000"/>
                <a:gd name="adj2" fmla="val 50000"/>
              </a:avLst>
            </a:prstGeom>
            <a:solidFill>
              <a:srgbClr val="C6D9F1"/>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644" name="Google Shape;644;g3978f066275_0_392"/>
            <p:cNvSpPr txBox="1"/>
            <p:nvPr/>
          </p:nvSpPr>
          <p:spPr>
            <a:xfrm>
              <a:off x="7636725" y="5830246"/>
              <a:ext cx="3151200" cy="985200"/>
            </a:xfrm>
            <a:prstGeom prst="rect">
              <a:avLst/>
            </a:prstGeom>
            <a:solidFill>
              <a:srgbClr val="C6D9F1"/>
            </a:solidFill>
            <a:ln>
              <a:noFill/>
            </a:ln>
          </p:spPr>
          <p:txBody>
            <a:bodyPr spcFirstLastPara="1" wrap="square" lIns="36575" tIns="0" rIns="36575" bIns="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Carbon source caused by 2019-2020 fire and drought exceeded Australian national GHG emissions</a:t>
              </a:r>
              <a:endParaRPr/>
            </a:p>
          </p:txBody>
        </p:sp>
      </p:grpSp>
      <p:sp>
        <p:nvSpPr>
          <p:cNvPr id="645" name="Google Shape;645;g3978f066275_0_392"/>
          <p:cNvSpPr txBox="1"/>
          <p:nvPr/>
        </p:nvSpPr>
        <p:spPr>
          <a:xfrm>
            <a:off x="43976" y="6058145"/>
            <a:ext cx="7401600" cy="923400"/>
          </a:xfrm>
          <a:prstGeom prst="rect">
            <a:avLst/>
          </a:prstGeom>
          <a:solidFill>
            <a:srgbClr val="C0E4F5"/>
          </a:solidFill>
          <a:ln w="9525" cap="flat" cmpd="sng">
            <a:solidFill>
              <a:srgbClr val="C0E4F5"/>
            </a:solidFill>
            <a:prstDash val="solid"/>
            <a:round/>
            <a:headEnd type="none" w="sm" len="sm"/>
            <a:tailEnd type="none" w="sm" len="sm"/>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Extreme climate events (e.g., drought, fire) generate large anomalies in GHG concentration. </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More robust signal than large scale spatial flux distributions.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2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3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3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3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3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3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3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650"/>
        <p:cNvGrpSpPr/>
        <p:nvPr/>
      </p:nvGrpSpPr>
      <p:grpSpPr>
        <a:xfrm>
          <a:off x="0" y="0"/>
          <a:ext cx="0" cy="0"/>
          <a:chOff x="0" y="0"/>
          <a:chExt cx="0" cy="0"/>
        </a:xfrm>
      </p:grpSpPr>
      <p:sp>
        <p:nvSpPr>
          <p:cNvPr id="651" name="Google Shape;651;g3978f066275_0_420"/>
          <p:cNvSpPr txBox="1">
            <a:spLocks noGrp="1"/>
          </p:cNvSpPr>
          <p:nvPr>
            <p:ph type="title"/>
          </p:nvPr>
        </p:nvSpPr>
        <p:spPr>
          <a:xfrm>
            <a:off x="639901" y="29723"/>
            <a:ext cx="11316300" cy="11379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Play"/>
              <a:buNone/>
            </a:pPr>
            <a:r>
              <a:rPr lang="en-US" dirty="0">
                <a:latin typeface="Aptos Display" panose="020B0004020202020204" pitchFamily="34" charset="0"/>
              </a:rPr>
              <a:t>Vulnerability and Resilience of Tropical and High Latitude Carbon Cycle to Climate Variations</a:t>
            </a:r>
            <a:endParaRPr dirty="0">
              <a:latin typeface="Aptos Display" panose="020B0004020202020204" pitchFamily="34" charset="0"/>
            </a:endParaRPr>
          </a:p>
        </p:txBody>
      </p:sp>
      <p:pic>
        <p:nvPicPr>
          <p:cNvPr id="652" name="Google Shape;652;g3978f066275_0_420" descr="Above ground biomass"/>
          <p:cNvPicPr preferRelativeResize="0"/>
          <p:nvPr/>
        </p:nvPicPr>
        <p:blipFill rotWithShape="1">
          <a:blip r:embed="rId3">
            <a:alphaModFix/>
          </a:blip>
          <a:srcRect l="3954" t="6850" r="5760" b="2783"/>
          <a:stretch/>
        </p:blipFill>
        <p:spPr>
          <a:xfrm>
            <a:off x="522276" y="1325563"/>
            <a:ext cx="4626566" cy="2604795"/>
          </a:xfrm>
          <a:prstGeom prst="rect">
            <a:avLst/>
          </a:prstGeom>
          <a:noFill/>
          <a:ln>
            <a:noFill/>
          </a:ln>
        </p:spPr>
      </p:pic>
      <p:pic>
        <p:nvPicPr>
          <p:cNvPr id="653" name="Google Shape;653;g3978f066275_0_420"/>
          <p:cNvPicPr preferRelativeResize="0"/>
          <p:nvPr/>
        </p:nvPicPr>
        <p:blipFill rotWithShape="1">
          <a:blip r:embed="rId4">
            <a:alphaModFix/>
          </a:blip>
          <a:srcRect/>
          <a:stretch/>
        </p:blipFill>
        <p:spPr>
          <a:xfrm>
            <a:off x="639901" y="4088390"/>
            <a:ext cx="4610102" cy="2335064"/>
          </a:xfrm>
          <a:prstGeom prst="rect">
            <a:avLst/>
          </a:prstGeom>
          <a:noFill/>
          <a:ln>
            <a:noFill/>
          </a:ln>
        </p:spPr>
      </p:pic>
      <p:sp>
        <p:nvSpPr>
          <p:cNvPr id="654" name="Google Shape;654;g3978f066275_0_420"/>
          <p:cNvSpPr txBox="1"/>
          <p:nvPr/>
        </p:nvSpPr>
        <p:spPr>
          <a:xfrm>
            <a:off x="9507157" y="6104714"/>
            <a:ext cx="2449044" cy="64629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rial"/>
                <a:ea typeface="Arial"/>
                <a:cs typeface="Arial"/>
                <a:sym typeface="Arial"/>
              </a:rPr>
              <a:t>Lane et al., 2023;</a:t>
            </a:r>
            <a:endParaRPr dirty="0"/>
          </a:p>
          <a:p>
            <a:pPr marL="0" marR="0" lvl="0" indent="0" algn="l" rtl="0">
              <a:spcBef>
                <a:spcPts val="0"/>
              </a:spcBef>
              <a:spcAft>
                <a:spcPts val="0"/>
              </a:spcAft>
              <a:buNone/>
            </a:pPr>
            <a:r>
              <a:rPr lang="en-US" sz="1800" dirty="0">
                <a:solidFill>
                  <a:schemeClr val="dk1"/>
                </a:solidFill>
                <a:latin typeface="Arial"/>
                <a:ea typeface="Arial"/>
                <a:cs typeface="Arial"/>
                <a:sym typeface="Arial"/>
              </a:rPr>
              <a:t>Jardine et al., 2025</a:t>
            </a:r>
            <a:endParaRPr dirty="0"/>
          </a:p>
        </p:txBody>
      </p:sp>
      <p:sp>
        <p:nvSpPr>
          <p:cNvPr id="655" name="Google Shape;655;g3978f066275_0_420"/>
          <p:cNvSpPr txBox="1"/>
          <p:nvPr/>
        </p:nvSpPr>
        <p:spPr>
          <a:xfrm>
            <a:off x="1382851" y="5866368"/>
            <a:ext cx="3124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Non-flooded wetland extend</a:t>
            </a:r>
            <a:endParaRPr/>
          </a:p>
        </p:txBody>
      </p:sp>
      <p:sp>
        <p:nvSpPr>
          <p:cNvPr id="656" name="Google Shape;656;g3978f066275_0_420"/>
          <p:cNvSpPr txBox="1"/>
          <p:nvPr/>
        </p:nvSpPr>
        <p:spPr>
          <a:xfrm>
            <a:off x="1600200" y="3213100"/>
            <a:ext cx="30987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Aboveground biomass</a:t>
            </a:r>
            <a:endParaRPr/>
          </a:p>
        </p:txBody>
      </p:sp>
      <p:pic>
        <p:nvPicPr>
          <p:cNvPr id="657" name="Google Shape;657;g3978f066275_0_420" descr="Two global maps comparing temperature trends over the full climate record versus the past 30 years"/>
          <p:cNvPicPr preferRelativeResize="0"/>
          <p:nvPr/>
        </p:nvPicPr>
        <p:blipFill rotWithShape="1">
          <a:blip r:embed="rId5">
            <a:alphaModFix/>
          </a:blip>
          <a:srcRect t="48020"/>
          <a:stretch/>
        </p:blipFill>
        <p:spPr>
          <a:xfrm>
            <a:off x="6008235" y="1083779"/>
            <a:ext cx="4495799" cy="3004609"/>
          </a:xfrm>
          <a:prstGeom prst="rect">
            <a:avLst/>
          </a:prstGeom>
          <a:noFill/>
          <a:ln>
            <a:noFill/>
          </a:ln>
        </p:spPr>
      </p:pic>
      <p:sp>
        <p:nvSpPr>
          <p:cNvPr id="658" name="Google Shape;658;g3978f066275_0_420" descr="Simplified schematic of the interactions between the water and carbon cycle within the Amazon rainforest. Note the emissions of volatile terpenoids connected with photosynthesis and the emissions of GLVs connected with senescence and vegetation turnover."/>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pic>
        <p:nvPicPr>
          <p:cNvPr id="659" name="Google Shape;659;g3978f066275_0_420"/>
          <p:cNvPicPr preferRelativeResize="0"/>
          <p:nvPr/>
        </p:nvPicPr>
        <p:blipFill rotWithShape="1">
          <a:blip r:embed="rId6">
            <a:alphaModFix/>
          </a:blip>
          <a:srcRect/>
          <a:stretch/>
        </p:blipFill>
        <p:spPr>
          <a:xfrm>
            <a:off x="5832373" y="3473653"/>
            <a:ext cx="3335074" cy="3254465"/>
          </a:xfrm>
          <a:prstGeom prst="rect">
            <a:avLst/>
          </a:prstGeom>
          <a:noFill/>
          <a:ln>
            <a:noFill/>
          </a:ln>
        </p:spPr>
      </p:pic>
      <p:sp>
        <p:nvSpPr>
          <p:cNvPr id="660" name="Google Shape;660;g3978f066275_0_420"/>
          <p:cNvSpPr txBox="1"/>
          <p:nvPr/>
        </p:nvSpPr>
        <p:spPr>
          <a:xfrm>
            <a:off x="8653344" y="3653928"/>
            <a:ext cx="3538800" cy="2031900"/>
          </a:xfrm>
          <a:prstGeom prst="rect">
            <a:avLst/>
          </a:prstGeom>
          <a:solidFill>
            <a:srgbClr val="C0E4F5"/>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Store large amount of carbon and have large extent of wetland. </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experiencing dramatic changes</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Carbon cycle processes feed back to climate system </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5" name="Google Shape;665;g3978f066275_0_434"/>
          <p:cNvSpPr txBox="1">
            <a:spLocks noGrp="1"/>
          </p:cNvSpPr>
          <p:nvPr>
            <p:ph type="title"/>
          </p:nvPr>
        </p:nvSpPr>
        <p:spPr>
          <a:xfrm>
            <a:off x="129326" y="47967"/>
            <a:ext cx="11948400" cy="114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Play"/>
              <a:buNone/>
            </a:pPr>
            <a:r>
              <a:rPr lang="en-US" dirty="0">
                <a:latin typeface="Aptos Display" panose="020B0004020202020204" pitchFamily="34" charset="0"/>
              </a:rPr>
              <a:t>Robust Quantification of the Response of Tropical Continents to El Nino and La Nina</a:t>
            </a:r>
            <a:endParaRPr dirty="0">
              <a:latin typeface="Aptos Display" panose="020B0004020202020204" pitchFamily="34" charset="0"/>
            </a:endParaRPr>
          </a:p>
        </p:txBody>
      </p:sp>
      <p:pic>
        <p:nvPicPr>
          <p:cNvPr id="666" name="Google Shape;666;g3978f066275_0_434"/>
          <p:cNvPicPr preferRelativeResize="0">
            <a:picLocks noGrp="1"/>
          </p:cNvPicPr>
          <p:nvPr>
            <p:ph type="body" idx="1"/>
          </p:nvPr>
        </p:nvPicPr>
        <p:blipFill rotWithShape="1">
          <a:blip r:embed="rId3">
            <a:alphaModFix/>
          </a:blip>
          <a:srcRect l="9078" t="5947" r="52636" b="52607"/>
          <a:stretch/>
        </p:blipFill>
        <p:spPr>
          <a:xfrm>
            <a:off x="129326" y="1854658"/>
            <a:ext cx="5430900" cy="3517200"/>
          </a:xfrm>
          <a:prstGeom prst="rect">
            <a:avLst/>
          </a:prstGeom>
          <a:noFill/>
          <a:ln>
            <a:noFill/>
          </a:ln>
        </p:spPr>
      </p:pic>
      <p:pic>
        <p:nvPicPr>
          <p:cNvPr id="667" name="Google Shape;667;g3978f066275_0_434"/>
          <p:cNvPicPr preferRelativeResize="0"/>
          <p:nvPr/>
        </p:nvPicPr>
        <p:blipFill rotWithShape="1">
          <a:blip r:embed="rId3">
            <a:alphaModFix/>
          </a:blip>
          <a:srcRect l="54290" t="5947" r="8160" b="52607"/>
          <a:stretch/>
        </p:blipFill>
        <p:spPr>
          <a:xfrm>
            <a:off x="5685243" y="1845979"/>
            <a:ext cx="5430949" cy="3585951"/>
          </a:xfrm>
          <a:prstGeom prst="rect">
            <a:avLst/>
          </a:prstGeom>
          <a:noFill/>
          <a:ln>
            <a:noFill/>
          </a:ln>
        </p:spPr>
      </p:pic>
      <p:sp>
        <p:nvSpPr>
          <p:cNvPr id="668" name="Google Shape;668;g3978f066275_0_434"/>
          <p:cNvSpPr txBox="1"/>
          <p:nvPr/>
        </p:nvSpPr>
        <p:spPr>
          <a:xfrm>
            <a:off x="546100" y="1388191"/>
            <a:ext cx="46482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Tropical land carbon fluxes are dominant drivers of land carbon flux IAV</a:t>
            </a:r>
            <a:endParaRPr/>
          </a:p>
        </p:txBody>
      </p:sp>
      <p:sp>
        <p:nvSpPr>
          <p:cNvPr id="669" name="Google Shape;669;g3978f066275_0_434"/>
          <p:cNvSpPr txBox="1"/>
          <p:nvPr/>
        </p:nvSpPr>
        <p:spPr>
          <a:xfrm>
            <a:off x="6223000" y="1296389"/>
            <a:ext cx="47751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Robust quantification of the response of tropical continents to El Nino and La Nina</a:t>
            </a:r>
            <a:endParaRPr/>
          </a:p>
        </p:txBody>
      </p:sp>
      <p:sp>
        <p:nvSpPr>
          <p:cNvPr id="670" name="Google Shape;670;g3978f066275_0_434"/>
          <p:cNvSpPr txBox="1"/>
          <p:nvPr/>
        </p:nvSpPr>
        <p:spPr>
          <a:xfrm>
            <a:off x="546100" y="5658353"/>
            <a:ext cx="10591800" cy="646500"/>
          </a:xfrm>
          <a:prstGeom prst="rect">
            <a:avLst/>
          </a:prstGeom>
          <a:solidFill>
            <a:srgbClr val="C0E4F5"/>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Uncertainties are due to transport model, assumed prior fluxes, inversion methods, and observation coverage. </a:t>
            </a:r>
            <a:endParaRPr/>
          </a:p>
        </p:txBody>
      </p:sp>
      <p:sp>
        <p:nvSpPr>
          <p:cNvPr id="671" name="Google Shape;671;g3978f066275_0_434"/>
          <p:cNvSpPr/>
          <p:nvPr/>
        </p:nvSpPr>
        <p:spPr>
          <a:xfrm>
            <a:off x="723900" y="2034522"/>
            <a:ext cx="965100" cy="2842200"/>
          </a:xfrm>
          <a:prstGeom prst="rect">
            <a:avLst/>
          </a:prstGeom>
          <a:solidFill>
            <a:srgbClr val="D9E5F8">
              <a:alpha val="5880"/>
            </a:srgbClr>
          </a:solidFill>
          <a:ln w="19050" cap="flat" cmpd="sng">
            <a:solidFill>
              <a:srgbClr val="FF000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75"/>
        <p:cNvGrpSpPr/>
        <p:nvPr/>
      </p:nvGrpSpPr>
      <p:grpSpPr>
        <a:xfrm>
          <a:off x="0" y="0"/>
          <a:ext cx="0" cy="0"/>
          <a:chOff x="0" y="0"/>
          <a:chExt cx="0" cy="0"/>
        </a:xfrm>
      </p:grpSpPr>
      <p:sp>
        <p:nvSpPr>
          <p:cNvPr id="676" name="Google Shape;676;g3978f066275_0_444"/>
          <p:cNvSpPr txBox="1">
            <a:spLocks noGrp="1"/>
          </p:cNvSpPr>
          <p:nvPr>
            <p:ph type="title"/>
          </p:nvPr>
        </p:nvSpPr>
        <p:spPr>
          <a:xfrm>
            <a:off x="728870" y="1"/>
            <a:ext cx="10515600" cy="8028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Play"/>
              <a:buNone/>
            </a:pPr>
            <a:r>
              <a:rPr lang="en-US" sz="3200" dirty="0">
                <a:latin typeface="Aptos Display" panose="020B0004020202020204" pitchFamily="34" charset="0"/>
              </a:rPr>
              <a:t>Anomalies of Wetland Emissions are Significant drivers for Recent CH</a:t>
            </a:r>
            <a:r>
              <a:rPr lang="en-US" sz="3200" baseline="-25000" dirty="0">
                <a:latin typeface="Aptos Display" panose="020B0004020202020204" pitchFamily="34" charset="0"/>
              </a:rPr>
              <a:t>4</a:t>
            </a:r>
            <a:r>
              <a:rPr lang="en-US" sz="3200" dirty="0">
                <a:latin typeface="Aptos Display" panose="020B0004020202020204" pitchFamily="34" charset="0"/>
              </a:rPr>
              <a:t> growth rate anomalies </a:t>
            </a:r>
            <a:endParaRPr dirty="0">
              <a:latin typeface="Aptos Display" panose="020B0004020202020204" pitchFamily="34" charset="0"/>
            </a:endParaRPr>
          </a:p>
        </p:txBody>
      </p:sp>
      <p:pic>
        <p:nvPicPr>
          <p:cNvPr id="677" name="Google Shape;677;g3978f066275_0_444"/>
          <p:cNvPicPr preferRelativeResize="0">
            <a:picLocks noGrp="1"/>
          </p:cNvPicPr>
          <p:nvPr>
            <p:ph type="body" idx="1"/>
          </p:nvPr>
        </p:nvPicPr>
        <p:blipFill rotWithShape="1">
          <a:blip r:embed="rId3">
            <a:alphaModFix/>
          </a:blip>
          <a:srcRect l="31196" t="65011"/>
          <a:stretch/>
        </p:blipFill>
        <p:spPr>
          <a:xfrm>
            <a:off x="454967" y="4222298"/>
            <a:ext cx="6267900" cy="2616900"/>
          </a:xfrm>
          <a:prstGeom prst="rect">
            <a:avLst/>
          </a:prstGeom>
          <a:noFill/>
          <a:ln>
            <a:noFill/>
          </a:ln>
        </p:spPr>
      </p:pic>
      <p:sp>
        <p:nvSpPr>
          <p:cNvPr id="678" name="Google Shape;678;g3978f066275_0_444"/>
          <p:cNvSpPr txBox="1"/>
          <p:nvPr/>
        </p:nvSpPr>
        <p:spPr>
          <a:xfrm>
            <a:off x="8282354" y="6436225"/>
            <a:ext cx="3375600" cy="3693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800" b="1" dirty="0">
                <a:solidFill>
                  <a:schemeClr val="dk1"/>
                </a:solidFill>
                <a:latin typeface="Arial"/>
                <a:ea typeface="Arial"/>
                <a:cs typeface="Arial"/>
                <a:sym typeface="Arial"/>
              </a:rPr>
              <a:t>Lin et al., 2024</a:t>
            </a:r>
            <a:endParaRPr dirty="0"/>
          </a:p>
        </p:txBody>
      </p:sp>
      <p:pic>
        <p:nvPicPr>
          <p:cNvPr id="679" name="Google Shape;679;g3978f066275_0_444"/>
          <p:cNvPicPr preferRelativeResize="0"/>
          <p:nvPr/>
        </p:nvPicPr>
        <p:blipFill rotWithShape="1">
          <a:blip r:embed="rId3">
            <a:alphaModFix/>
          </a:blip>
          <a:srcRect l="54713" t="3863" r="-5" b="65013"/>
          <a:stretch/>
        </p:blipFill>
        <p:spPr>
          <a:xfrm>
            <a:off x="728870" y="1255744"/>
            <a:ext cx="5257800" cy="2966552"/>
          </a:xfrm>
          <a:prstGeom prst="rect">
            <a:avLst/>
          </a:prstGeom>
          <a:noFill/>
          <a:ln>
            <a:noFill/>
          </a:ln>
        </p:spPr>
      </p:pic>
      <p:pic>
        <p:nvPicPr>
          <p:cNvPr id="680" name="Google Shape;680;g3978f066275_0_444"/>
          <p:cNvPicPr preferRelativeResize="0"/>
          <p:nvPr/>
        </p:nvPicPr>
        <p:blipFill rotWithShape="1">
          <a:blip r:embed="rId4">
            <a:alphaModFix/>
          </a:blip>
          <a:srcRect l="54169" t="33783" r="3245" b="34907"/>
          <a:stretch/>
        </p:blipFill>
        <p:spPr>
          <a:xfrm>
            <a:off x="6400194" y="1170921"/>
            <a:ext cx="5257798" cy="2966552"/>
          </a:xfrm>
          <a:prstGeom prst="rect">
            <a:avLst/>
          </a:prstGeom>
          <a:noFill/>
          <a:ln>
            <a:noFill/>
          </a:ln>
        </p:spPr>
      </p:pic>
      <p:sp>
        <p:nvSpPr>
          <p:cNvPr id="681" name="Google Shape;681;g3978f066275_0_444"/>
          <p:cNvSpPr txBox="1"/>
          <p:nvPr/>
        </p:nvSpPr>
        <p:spPr>
          <a:xfrm>
            <a:off x="1872241" y="886411"/>
            <a:ext cx="25245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Top-down approach</a:t>
            </a:r>
            <a:endParaRPr/>
          </a:p>
        </p:txBody>
      </p:sp>
      <p:sp>
        <p:nvSpPr>
          <p:cNvPr id="682" name="Google Shape;682;g3978f066275_0_444"/>
          <p:cNvSpPr txBox="1"/>
          <p:nvPr/>
        </p:nvSpPr>
        <p:spPr>
          <a:xfrm>
            <a:off x="7640250" y="801589"/>
            <a:ext cx="25245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Bottom-up models</a:t>
            </a:r>
            <a:endParaRPr/>
          </a:p>
        </p:txBody>
      </p:sp>
      <p:sp>
        <p:nvSpPr>
          <p:cNvPr id="683" name="Google Shape;683;g3978f066275_0_444"/>
          <p:cNvSpPr txBox="1"/>
          <p:nvPr/>
        </p:nvSpPr>
        <p:spPr>
          <a:xfrm>
            <a:off x="4884776" y="801589"/>
            <a:ext cx="25245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2021-2019</a:t>
            </a:r>
            <a:endParaRPr/>
          </a:p>
        </p:txBody>
      </p:sp>
      <p:sp>
        <p:nvSpPr>
          <p:cNvPr id="684" name="Google Shape;684;g3978f066275_0_444"/>
          <p:cNvSpPr txBox="1"/>
          <p:nvPr/>
        </p:nvSpPr>
        <p:spPr>
          <a:xfrm>
            <a:off x="6561551" y="4184551"/>
            <a:ext cx="4935000" cy="230880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2021 CH</a:t>
            </a:r>
            <a:r>
              <a:rPr lang="en-US" sz="1800" baseline="-25000" dirty="0">
                <a:solidFill>
                  <a:schemeClr val="dk1"/>
                </a:solidFill>
                <a:latin typeface="Arial"/>
                <a:ea typeface="Arial"/>
                <a:cs typeface="Arial"/>
                <a:sym typeface="Arial"/>
              </a:rPr>
              <a:t>4</a:t>
            </a:r>
            <a:r>
              <a:rPr lang="en-US" sz="1800" dirty="0">
                <a:solidFill>
                  <a:schemeClr val="dk1"/>
                </a:solidFill>
                <a:latin typeface="Arial"/>
                <a:ea typeface="Arial"/>
                <a:cs typeface="Arial"/>
                <a:sym typeface="Arial"/>
              </a:rPr>
              <a:t> growth rate is one of the highest in recent years. </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Atmospheric CH</a:t>
            </a:r>
            <a:r>
              <a:rPr lang="en-US" sz="1800" baseline="-25000" dirty="0">
                <a:solidFill>
                  <a:schemeClr val="dk1"/>
                </a:solidFill>
                <a:latin typeface="Arial"/>
                <a:ea typeface="Arial"/>
                <a:cs typeface="Arial"/>
                <a:sym typeface="Arial"/>
              </a:rPr>
              <a:t>4</a:t>
            </a:r>
            <a:r>
              <a:rPr lang="en-US" sz="1800" dirty="0">
                <a:solidFill>
                  <a:schemeClr val="dk1"/>
                </a:solidFill>
                <a:latin typeface="Arial"/>
                <a:ea typeface="Arial"/>
                <a:cs typeface="Arial"/>
                <a:sym typeface="Arial"/>
              </a:rPr>
              <a:t> observations indicate that increase of tropical wet emissions is one of the primary contributors, driven by increase of water table depth and flooded areas. </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Bottom-up model underestimates contributions from tropical wetlands. </a:t>
            </a:r>
            <a:endParaRPr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4586-9E80-DF26-98BB-7000258DD86B}"/>
              </a:ext>
            </a:extLst>
          </p:cNvPr>
          <p:cNvSpPr>
            <a:spLocks noGrp="1"/>
          </p:cNvSpPr>
          <p:nvPr>
            <p:ph type="title"/>
          </p:nvPr>
        </p:nvSpPr>
        <p:spPr>
          <a:xfrm>
            <a:off x="536147" y="67470"/>
            <a:ext cx="11119706" cy="1325563"/>
          </a:xfrm>
        </p:spPr>
        <p:txBody>
          <a:bodyPr>
            <a:normAutofit/>
          </a:bodyPr>
          <a:lstStyle/>
          <a:p>
            <a:pPr algn="ctr"/>
            <a:r>
              <a:rPr lang="en-US" sz="3200" dirty="0">
                <a:latin typeface="Aptos Display" panose="020B0004020202020204" pitchFamily="34" charset="0"/>
              </a:rPr>
              <a:t>High latitudes Southern Ocean and high latitudes permafrost </a:t>
            </a:r>
          </a:p>
        </p:txBody>
      </p:sp>
      <p:pic>
        <p:nvPicPr>
          <p:cNvPr id="4" name="Picture 3">
            <a:extLst>
              <a:ext uri="{FF2B5EF4-FFF2-40B4-BE49-F238E27FC236}">
                <a16:creationId xmlns:a16="http://schemas.microsoft.com/office/drawing/2014/main" id="{049469E7-0C7C-0727-D952-8E0F3873AC5B}"/>
              </a:ext>
            </a:extLst>
          </p:cNvPr>
          <p:cNvPicPr>
            <a:picLocks noChangeAspect="1"/>
          </p:cNvPicPr>
          <p:nvPr/>
        </p:nvPicPr>
        <p:blipFill>
          <a:blip r:embed="rId2"/>
          <a:stretch>
            <a:fillRect/>
          </a:stretch>
        </p:blipFill>
        <p:spPr>
          <a:xfrm>
            <a:off x="409075" y="1712677"/>
            <a:ext cx="4848726" cy="4235748"/>
          </a:xfrm>
          <a:prstGeom prst="rect">
            <a:avLst/>
          </a:prstGeom>
        </p:spPr>
      </p:pic>
      <p:sp>
        <p:nvSpPr>
          <p:cNvPr id="5" name="TextBox 4">
            <a:extLst>
              <a:ext uri="{FF2B5EF4-FFF2-40B4-BE49-F238E27FC236}">
                <a16:creationId xmlns:a16="http://schemas.microsoft.com/office/drawing/2014/main" id="{CE1B9BD3-1075-FBBE-5EDB-C3E20B3B47F1}"/>
              </a:ext>
            </a:extLst>
          </p:cNvPr>
          <p:cNvSpPr txBox="1"/>
          <p:nvPr/>
        </p:nvSpPr>
        <p:spPr>
          <a:xfrm>
            <a:off x="3667573" y="5579093"/>
            <a:ext cx="2310063" cy="369332"/>
          </a:xfrm>
          <a:prstGeom prst="rect">
            <a:avLst/>
          </a:prstGeom>
          <a:noFill/>
        </p:spPr>
        <p:txBody>
          <a:bodyPr wrap="square" rtlCol="0">
            <a:spAutoFit/>
          </a:bodyPr>
          <a:lstStyle/>
          <a:p>
            <a:pPr algn="r"/>
            <a:r>
              <a:rPr lang="en-US" dirty="0"/>
              <a:t>Long et al., 2021</a:t>
            </a:r>
          </a:p>
        </p:txBody>
      </p:sp>
      <p:sp>
        <p:nvSpPr>
          <p:cNvPr id="6" name="TextBox 5">
            <a:extLst>
              <a:ext uri="{FF2B5EF4-FFF2-40B4-BE49-F238E27FC236}">
                <a16:creationId xmlns:a16="http://schemas.microsoft.com/office/drawing/2014/main" id="{E5964DF2-7948-B999-912F-782CF79C27C7}"/>
              </a:ext>
            </a:extLst>
          </p:cNvPr>
          <p:cNvSpPr txBox="1"/>
          <p:nvPr/>
        </p:nvSpPr>
        <p:spPr>
          <a:xfrm>
            <a:off x="536147" y="1438025"/>
            <a:ext cx="5077326" cy="369332"/>
          </a:xfrm>
          <a:prstGeom prst="rect">
            <a:avLst/>
          </a:prstGeom>
          <a:noFill/>
        </p:spPr>
        <p:txBody>
          <a:bodyPr wrap="square" rtlCol="0">
            <a:spAutoFit/>
          </a:bodyPr>
          <a:lstStyle/>
          <a:p>
            <a:r>
              <a:rPr lang="en-US" dirty="0"/>
              <a:t>Uncertainties in Southern Ocean carbon fluxes </a:t>
            </a:r>
          </a:p>
        </p:txBody>
      </p:sp>
      <p:pic>
        <p:nvPicPr>
          <p:cNvPr id="7" name="Picture 6">
            <a:extLst>
              <a:ext uri="{FF2B5EF4-FFF2-40B4-BE49-F238E27FC236}">
                <a16:creationId xmlns:a16="http://schemas.microsoft.com/office/drawing/2014/main" id="{29EE1B99-D645-803B-7A6A-AFBA913C474F}"/>
              </a:ext>
            </a:extLst>
          </p:cNvPr>
          <p:cNvPicPr>
            <a:picLocks noChangeAspect="1"/>
          </p:cNvPicPr>
          <p:nvPr/>
        </p:nvPicPr>
        <p:blipFill>
          <a:blip r:embed="rId3"/>
          <a:stretch>
            <a:fillRect/>
          </a:stretch>
        </p:blipFill>
        <p:spPr>
          <a:xfrm>
            <a:off x="6697472" y="1943053"/>
            <a:ext cx="4030563" cy="4005372"/>
          </a:xfrm>
          <a:prstGeom prst="rect">
            <a:avLst/>
          </a:prstGeom>
        </p:spPr>
      </p:pic>
      <p:sp>
        <p:nvSpPr>
          <p:cNvPr id="8" name="TextBox 7">
            <a:extLst>
              <a:ext uri="{FF2B5EF4-FFF2-40B4-BE49-F238E27FC236}">
                <a16:creationId xmlns:a16="http://schemas.microsoft.com/office/drawing/2014/main" id="{845E36F8-861B-AEC2-DAD7-E34A9F6A8F29}"/>
              </a:ext>
            </a:extLst>
          </p:cNvPr>
          <p:cNvSpPr txBox="1"/>
          <p:nvPr/>
        </p:nvSpPr>
        <p:spPr>
          <a:xfrm>
            <a:off x="6374082" y="1139952"/>
            <a:ext cx="4848726" cy="923330"/>
          </a:xfrm>
          <a:prstGeom prst="rect">
            <a:avLst/>
          </a:prstGeom>
          <a:noFill/>
        </p:spPr>
        <p:txBody>
          <a:bodyPr wrap="square" rtlCol="0">
            <a:spAutoFit/>
          </a:bodyPr>
          <a:lstStyle/>
          <a:p>
            <a:pPr algn="ctr"/>
            <a:r>
              <a:rPr lang="en-US" dirty="0"/>
              <a:t>Much larger outgassing during early fall and uptake during summer over high latitudes revealed by OCO-2 observations</a:t>
            </a:r>
          </a:p>
        </p:txBody>
      </p:sp>
      <p:sp>
        <p:nvSpPr>
          <p:cNvPr id="9" name="TextBox 8">
            <a:extLst>
              <a:ext uri="{FF2B5EF4-FFF2-40B4-BE49-F238E27FC236}">
                <a16:creationId xmlns:a16="http://schemas.microsoft.com/office/drawing/2014/main" id="{E2C30C48-331A-1C47-9209-342CC7A9A4DE}"/>
              </a:ext>
            </a:extLst>
          </p:cNvPr>
          <p:cNvSpPr txBox="1"/>
          <p:nvPr/>
        </p:nvSpPr>
        <p:spPr>
          <a:xfrm>
            <a:off x="743712" y="5948425"/>
            <a:ext cx="10912141" cy="646331"/>
          </a:xfrm>
          <a:prstGeom prst="rect">
            <a:avLst/>
          </a:prstGeom>
          <a:noFill/>
        </p:spPr>
        <p:txBody>
          <a:bodyPr wrap="square" rtlCol="0">
            <a:spAutoFit/>
          </a:bodyPr>
          <a:lstStyle/>
          <a:p>
            <a:pPr marL="285750" indent="-285750">
              <a:buFont typeface="Arial" panose="020B0604020202020204" pitchFamily="34" charset="0"/>
              <a:buChar char="•"/>
            </a:pPr>
            <a:r>
              <a:rPr lang="en-US" dirty="0"/>
              <a:t>How will the carbon cycle over high latitudes respond to accelerating changes in temperature and permafrost coverage? </a:t>
            </a:r>
          </a:p>
        </p:txBody>
      </p:sp>
    </p:spTree>
    <p:extLst>
      <p:ext uri="{BB962C8B-B14F-4D97-AF65-F5344CB8AC3E}">
        <p14:creationId xmlns:p14="http://schemas.microsoft.com/office/powerpoint/2010/main" val="38630327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6E331-8974-EB9A-A80E-94E3B14D6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5A6F96-3A6A-5ADA-EE32-761BE55E3EA5}"/>
              </a:ext>
            </a:extLst>
          </p:cNvPr>
          <p:cNvSpPr>
            <a:spLocks noGrp="1"/>
          </p:cNvSpPr>
          <p:nvPr>
            <p:ph type="title"/>
          </p:nvPr>
        </p:nvSpPr>
        <p:spPr>
          <a:xfrm>
            <a:off x="838199" y="41427"/>
            <a:ext cx="10515600" cy="859518"/>
          </a:xfrm>
        </p:spPr>
        <p:txBody>
          <a:bodyPr/>
          <a:lstStyle/>
          <a:p>
            <a:pPr algn="ctr"/>
            <a:r>
              <a:rPr lang="en-US" dirty="0">
                <a:latin typeface="Aptos Display" panose="020B0004020202020204" pitchFamily="34" charset="0"/>
              </a:rPr>
              <a:t>Applications of GHG Observations</a:t>
            </a:r>
          </a:p>
        </p:txBody>
      </p:sp>
      <p:pic>
        <p:nvPicPr>
          <p:cNvPr id="6" name="Picture 5">
            <a:extLst>
              <a:ext uri="{FF2B5EF4-FFF2-40B4-BE49-F238E27FC236}">
                <a16:creationId xmlns:a16="http://schemas.microsoft.com/office/drawing/2014/main" id="{3AC018C1-E429-E374-E172-504567497888}"/>
              </a:ext>
            </a:extLst>
          </p:cNvPr>
          <p:cNvPicPr/>
          <p:nvPr/>
        </p:nvPicPr>
        <p:blipFill>
          <a:blip r:embed="rId3"/>
          <a:stretch>
            <a:fillRect/>
          </a:stretch>
        </p:blipFill>
        <p:spPr>
          <a:xfrm>
            <a:off x="6095999" y="1376556"/>
            <a:ext cx="5915891" cy="3768374"/>
          </a:xfrm>
          <a:prstGeom prst="rect">
            <a:avLst/>
          </a:prstGeom>
        </p:spPr>
      </p:pic>
      <p:pic>
        <p:nvPicPr>
          <p:cNvPr id="2050" name="Picture 2" descr="Methane Satellites 101: More Eyes Take to the Skies - RMI">
            <a:extLst>
              <a:ext uri="{FF2B5EF4-FFF2-40B4-BE49-F238E27FC236}">
                <a16:creationId xmlns:a16="http://schemas.microsoft.com/office/drawing/2014/main" id="{874E1AC0-0E9B-0978-7446-E146499536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781" y="1544777"/>
            <a:ext cx="3814324" cy="26184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3D1399E-5028-B004-7DB1-6CDF70E138CA}"/>
              </a:ext>
            </a:extLst>
          </p:cNvPr>
          <p:cNvSpPr txBox="1"/>
          <p:nvPr/>
        </p:nvSpPr>
        <p:spPr>
          <a:xfrm>
            <a:off x="393556" y="822314"/>
            <a:ext cx="4492775" cy="646331"/>
          </a:xfrm>
          <a:prstGeom prst="rect">
            <a:avLst/>
          </a:prstGeom>
          <a:noFill/>
        </p:spPr>
        <p:txBody>
          <a:bodyPr wrap="square" rtlCol="0">
            <a:spAutoFit/>
          </a:bodyPr>
          <a:lstStyle/>
          <a:p>
            <a:pPr algn="ctr"/>
            <a:r>
              <a:rPr lang="en-US" dirty="0"/>
              <a:t>Reduce methane leaks and improve energy efficiency and economic output</a:t>
            </a:r>
          </a:p>
        </p:txBody>
      </p:sp>
      <p:sp>
        <p:nvSpPr>
          <p:cNvPr id="8" name="TextBox 7">
            <a:extLst>
              <a:ext uri="{FF2B5EF4-FFF2-40B4-BE49-F238E27FC236}">
                <a16:creationId xmlns:a16="http://schemas.microsoft.com/office/drawing/2014/main" id="{44FAB583-AB6F-274B-D869-8AA96763CBA6}"/>
              </a:ext>
            </a:extLst>
          </p:cNvPr>
          <p:cNvSpPr txBox="1"/>
          <p:nvPr/>
        </p:nvSpPr>
        <p:spPr>
          <a:xfrm>
            <a:off x="5999017" y="1007224"/>
            <a:ext cx="6192983" cy="369332"/>
          </a:xfrm>
          <a:prstGeom prst="rect">
            <a:avLst/>
          </a:prstGeom>
          <a:noFill/>
        </p:spPr>
        <p:txBody>
          <a:bodyPr wrap="square" rtlCol="0">
            <a:spAutoFit/>
          </a:bodyPr>
          <a:lstStyle/>
          <a:p>
            <a:pPr algn="ctr"/>
            <a:r>
              <a:rPr lang="en-US" dirty="0"/>
              <a:t>Carbon storage change over managed forest and crop land </a:t>
            </a:r>
          </a:p>
        </p:txBody>
      </p:sp>
      <p:sp>
        <p:nvSpPr>
          <p:cNvPr id="9" name="TextBox 8">
            <a:extLst>
              <a:ext uri="{FF2B5EF4-FFF2-40B4-BE49-F238E27FC236}">
                <a16:creationId xmlns:a16="http://schemas.microsoft.com/office/drawing/2014/main" id="{6AAD3564-E8D3-C2B5-862C-886E5CC682FA}"/>
              </a:ext>
            </a:extLst>
          </p:cNvPr>
          <p:cNvSpPr txBox="1"/>
          <p:nvPr/>
        </p:nvSpPr>
        <p:spPr>
          <a:xfrm>
            <a:off x="9545782" y="5200059"/>
            <a:ext cx="2646218" cy="369332"/>
          </a:xfrm>
          <a:prstGeom prst="rect">
            <a:avLst/>
          </a:prstGeom>
          <a:noFill/>
        </p:spPr>
        <p:txBody>
          <a:bodyPr wrap="square" rtlCol="0">
            <a:spAutoFit/>
          </a:bodyPr>
          <a:lstStyle/>
          <a:p>
            <a:pPr lvl="1"/>
            <a:r>
              <a:rPr lang="en-US" dirty="0"/>
              <a:t>Byrne et al., 2026</a:t>
            </a:r>
          </a:p>
        </p:txBody>
      </p:sp>
      <p:grpSp>
        <p:nvGrpSpPr>
          <p:cNvPr id="10" name="Group 9">
            <a:extLst>
              <a:ext uri="{FF2B5EF4-FFF2-40B4-BE49-F238E27FC236}">
                <a16:creationId xmlns:a16="http://schemas.microsoft.com/office/drawing/2014/main" id="{64F3B5B4-3836-40D5-74BD-106CE288760C}"/>
              </a:ext>
            </a:extLst>
          </p:cNvPr>
          <p:cNvGrpSpPr/>
          <p:nvPr/>
        </p:nvGrpSpPr>
        <p:grpSpPr>
          <a:xfrm>
            <a:off x="368901" y="4280782"/>
            <a:ext cx="4517430" cy="2577218"/>
            <a:chOff x="2787650" y="1447800"/>
            <a:chExt cx="6616700" cy="3962400"/>
          </a:xfrm>
        </p:grpSpPr>
        <p:pic>
          <p:nvPicPr>
            <p:cNvPr id="11" name="Picture 10">
              <a:extLst>
                <a:ext uri="{FF2B5EF4-FFF2-40B4-BE49-F238E27FC236}">
                  <a16:creationId xmlns:a16="http://schemas.microsoft.com/office/drawing/2014/main" id="{B47B6068-7B8E-DAC4-C052-F2931C2BE2E1}"/>
                </a:ext>
              </a:extLst>
            </p:cNvPr>
            <p:cNvPicPr>
              <a:picLocks noChangeAspect="1"/>
            </p:cNvPicPr>
            <p:nvPr/>
          </p:nvPicPr>
          <p:blipFill>
            <a:blip r:embed="rId5"/>
            <a:stretch>
              <a:fillRect/>
            </a:stretch>
          </p:blipFill>
          <p:spPr>
            <a:xfrm>
              <a:off x="2787650" y="1447800"/>
              <a:ext cx="6616700" cy="3962400"/>
            </a:xfrm>
            <a:prstGeom prst="rect">
              <a:avLst/>
            </a:prstGeom>
          </p:spPr>
        </p:pic>
        <p:pic>
          <p:nvPicPr>
            <p:cNvPr id="12" name="Picture 11">
              <a:extLst>
                <a:ext uri="{FF2B5EF4-FFF2-40B4-BE49-F238E27FC236}">
                  <a16:creationId xmlns:a16="http://schemas.microsoft.com/office/drawing/2014/main" id="{6104CC39-472D-E1E9-8357-5998978CCAD0}"/>
                </a:ext>
              </a:extLst>
            </p:cNvPr>
            <p:cNvPicPr>
              <a:picLocks noChangeAspect="1"/>
            </p:cNvPicPr>
            <p:nvPr/>
          </p:nvPicPr>
          <p:blipFill>
            <a:blip r:embed="rId6"/>
            <a:srcRect l="55025" t="35956" r="34087" b="42133"/>
            <a:stretch>
              <a:fillRect/>
            </a:stretch>
          </p:blipFill>
          <p:spPr>
            <a:xfrm>
              <a:off x="7599327" y="2889661"/>
              <a:ext cx="720436" cy="868219"/>
            </a:xfrm>
            <a:prstGeom prst="rect">
              <a:avLst/>
            </a:prstGeom>
          </p:spPr>
        </p:pic>
      </p:grpSp>
      <p:sp>
        <p:nvSpPr>
          <p:cNvPr id="13" name="TextBox 12">
            <a:extLst>
              <a:ext uri="{FF2B5EF4-FFF2-40B4-BE49-F238E27FC236}">
                <a16:creationId xmlns:a16="http://schemas.microsoft.com/office/drawing/2014/main" id="{F2EFC788-DDD0-64ED-E80A-8478324E072D}"/>
              </a:ext>
            </a:extLst>
          </p:cNvPr>
          <p:cNvSpPr txBox="1"/>
          <p:nvPr/>
        </p:nvSpPr>
        <p:spPr>
          <a:xfrm>
            <a:off x="1786225" y="4738394"/>
            <a:ext cx="1819269" cy="646331"/>
          </a:xfrm>
          <a:prstGeom prst="rect">
            <a:avLst/>
          </a:prstGeom>
          <a:noFill/>
        </p:spPr>
        <p:txBody>
          <a:bodyPr wrap="square" rtlCol="0">
            <a:spAutoFit/>
          </a:bodyPr>
          <a:lstStyle/>
          <a:p>
            <a:pPr algn="ctr"/>
            <a:r>
              <a:rPr lang="en-US" dirty="0"/>
              <a:t>Economic efficiency</a:t>
            </a:r>
          </a:p>
        </p:txBody>
      </p:sp>
      <p:sp>
        <p:nvSpPr>
          <p:cNvPr id="14" name="TextBox 13">
            <a:extLst>
              <a:ext uri="{FF2B5EF4-FFF2-40B4-BE49-F238E27FC236}">
                <a16:creationId xmlns:a16="http://schemas.microsoft.com/office/drawing/2014/main" id="{F398533B-8FF7-0E47-0038-42536EF9B4A8}"/>
              </a:ext>
            </a:extLst>
          </p:cNvPr>
          <p:cNvSpPr txBox="1"/>
          <p:nvPr/>
        </p:nvSpPr>
        <p:spPr>
          <a:xfrm>
            <a:off x="4865549" y="6521817"/>
            <a:ext cx="1947089" cy="369332"/>
          </a:xfrm>
          <a:prstGeom prst="rect">
            <a:avLst/>
          </a:prstGeom>
          <a:noFill/>
        </p:spPr>
        <p:txBody>
          <a:bodyPr wrap="square" rtlCol="0">
            <a:spAutoFit/>
          </a:bodyPr>
          <a:lstStyle/>
          <a:p>
            <a:r>
              <a:rPr lang="en-US" dirty="0"/>
              <a:t>Ann et al., 2025</a:t>
            </a:r>
          </a:p>
        </p:txBody>
      </p:sp>
      <p:sp>
        <p:nvSpPr>
          <p:cNvPr id="15" name="TextBox 14">
            <a:extLst>
              <a:ext uri="{FF2B5EF4-FFF2-40B4-BE49-F238E27FC236}">
                <a16:creationId xmlns:a16="http://schemas.microsoft.com/office/drawing/2014/main" id="{4AD16A31-CF6F-4FCC-7488-EE5EF3515D4C}"/>
              </a:ext>
            </a:extLst>
          </p:cNvPr>
          <p:cNvSpPr txBox="1"/>
          <p:nvPr/>
        </p:nvSpPr>
        <p:spPr>
          <a:xfrm>
            <a:off x="6043167" y="5713603"/>
            <a:ext cx="6104682" cy="646331"/>
          </a:xfrm>
          <a:prstGeom prst="rect">
            <a:avLst/>
          </a:prstGeom>
          <a:solidFill>
            <a:schemeClr val="accent1">
              <a:lumMod val="20000"/>
              <a:lumOff val="80000"/>
            </a:schemeClr>
          </a:solidFill>
        </p:spPr>
        <p:txBody>
          <a:bodyPr wrap="square" rtlCol="0">
            <a:spAutoFit/>
          </a:bodyPr>
          <a:lstStyle/>
          <a:p>
            <a:pPr marL="285750" indent="-285750">
              <a:buFont typeface="Arial" panose="020B0604020202020204" pitchFamily="34" charset="0"/>
              <a:buChar char="•"/>
            </a:pPr>
            <a:r>
              <a:rPr lang="en-US" dirty="0"/>
              <a:t>L4 products and their validations are needed for applications. </a:t>
            </a:r>
          </a:p>
        </p:txBody>
      </p:sp>
    </p:spTree>
    <p:extLst>
      <p:ext uri="{BB962C8B-B14F-4D97-AF65-F5344CB8AC3E}">
        <p14:creationId xmlns:p14="http://schemas.microsoft.com/office/powerpoint/2010/main" val="192311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02327-0620-9992-2769-C61579FFF97E}"/>
              </a:ext>
            </a:extLst>
          </p:cNvPr>
          <p:cNvSpPr>
            <a:spLocks noGrp="1"/>
          </p:cNvSpPr>
          <p:nvPr>
            <p:ph type="title"/>
          </p:nvPr>
        </p:nvSpPr>
        <p:spPr>
          <a:xfrm>
            <a:off x="422564" y="77208"/>
            <a:ext cx="10827327" cy="895639"/>
          </a:xfrm>
        </p:spPr>
        <p:txBody>
          <a:bodyPr>
            <a:normAutofit/>
          </a:bodyPr>
          <a:lstStyle/>
          <a:p>
            <a:r>
              <a:rPr lang="en-US" sz="3600" dirty="0">
                <a:latin typeface="Aptos Display" panose="020B0004020202020204" pitchFamily="34" charset="0"/>
              </a:rPr>
              <a:t>Remaining Science Questions and Challenges(1)</a:t>
            </a:r>
          </a:p>
        </p:txBody>
      </p:sp>
      <p:pic>
        <p:nvPicPr>
          <p:cNvPr id="4" name="Content Placeholder 3">
            <a:extLst>
              <a:ext uri="{FF2B5EF4-FFF2-40B4-BE49-F238E27FC236}">
                <a16:creationId xmlns:a16="http://schemas.microsoft.com/office/drawing/2014/main" id="{C607C802-72D1-89F3-76FF-CD4B50C5AD7C}"/>
              </a:ext>
            </a:extLst>
          </p:cNvPr>
          <p:cNvPicPr>
            <a:picLocks noGrp="1" noChangeAspect="1"/>
          </p:cNvPicPr>
          <p:nvPr>
            <p:ph idx="1"/>
          </p:nvPr>
        </p:nvPicPr>
        <p:blipFill>
          <a:blip r:embed="rId2"/>
          <a:srcRect l="13308" t="10802" r="4110"/>
          <a:stretch>
            <a:fillRect/>
          </a:stretch>
        </p:blipFill>
        <p:spPr>
          <a:xfrm>
            <a:off x="8326559" y="777999"/>
            <a:ext cx="3865441" cy="3913395"/>
          </a:xfrm>
          <a:prstGeom prst="rect">
            <a:avLst/>
          </a:prstGeom>
        </p:spPr>
      </p:pic>
      <p:sp>
        <p:nvSpPr>
          <p:cNvPr id="7" name="TextBox 6">
            <a:extLst>
              <a:ext uri="{FF2B5EF4-FFF2-40B4-BE49-F238E27FC236}">
                <a16:creationId xmlns:a16="http://schemas.microsoft.com/office/drawing/2014/main" id="{73D276A0-8587-6B43-D927-2719B00397F5}"/>
              </a:ext>
            </a:extLst>
          </p:cNvPr>
          <p:cNvSpPr txBox="1"/>
          <p:nvPr/>
        </p:nvSpPr>
        <p:spPr>
          <a:xfrm>
            <a:off x="180109" y="871482"/>
            <a:ext cx="7725616" cy="5909310"/>
          </a:xfrm>
          <a:prstGeom prst="rect">
            <a:avLst/>
          </a:prstGeom>
          <a:noFill/>
        </p:spPr>
        <p:txBody>
          <a:bodyPr wrap="square">
            <a:spAutoFit/>
          </a:bodyPr>
          <a:lstStyle/>
          <a:p>
            <a:r>
              <a:rPr lang="en-US" sz="2400" dirty="0">
                <a:solidFill>
                  <a:srgbClr val="0432FF"/>
                </a:solidFill>
              </a:rPr>
              <a:t>How will human activities and natural processes affect GHG growth rate? </a:t>
            </a:r>
          </a:p>
          <a:p>
            <a:pPr marL="285750" indent="-285750">
              <a:buFont typeface="Arial" panose="020B0604020202020204" pitchFamily="34" charset="0"/>
              <a:buChar char="•"/>
            </a:pPr>
            <a:r>
              <a:rPr lang="en-US" sz="2400" dirty="0"/>
              <a:t>The spatial distributions of natural and anthropogenic CO</a:t>
            </a:r>
            <a:r>
              <a:rPr lang="en-US" sz="2400" baseline="-25000" dirty="0"/>
              <a:t>2</a:t>
            </a:r>
            <a:r>
              <a:rPr lang="en-US" sz="2400" dirty="0"/>
              <a:t>/CH</a:t>
            </a:r>
            <a:r>
              <a:rPr lang="en-US" sz="2400" baseline="-25000" dirty="0"/>
              <a:t>4</a:t>
            </a:r>
            <a:r>
              <a:rPr lang="en-US" sz="2400" dirty="0"/>
              <a:t> fluxes</a:t>
            </a:r>
          </a:p>
          <a:p>
            <a:pPr marL="742950" lvl="1" indent="-285750">
              <a:buFont typeface="Arial" panose="020B0604020202020204" pitchFamily="34" charset="0"/>
              <a:buChar char="•"/>
            </a:pPr>
            <a:r>
              <a:rPr lang="en-US" sz="2400" dirty="0">
                <a:solidFill>
                  <a:schemeClr val="bg2">
                    <a:lumMod val="10000"/>
                  </a:schemeClr>
                </a:solidFill>
              </a:rPr>
              <a:t>Land-ocean flux partition</a:t>
            </a:r>
          </a:p>
          <a:p>
            <a:pPr marL="742950" lvl="1" indent="-285750">
              <a:buFont typeface="Arial" panose="020B0604020202020204" pitchFamily="34" charset="0"/>
              <a:buChar char="•"/>
            </a:pPr>
            <a:r>
              <a:rPr lang="en-US" sz="2400" dirty="0">
                <a:solidFill>
                  <a:schemeClr val="bg2">
                    <a:lumMod val="10000"/>
                  </a:schemeClr>
                </a:solidFill>
              </a:rPr>
              <a:t>Tropics vs. extra-tropics</a:t>
            </a:r>
          </a:p>
          <a:p>
            <a:pPr marL="742950" lvl="1" indent="-285750">
              <a:buFont typeface="Arial" panose="020B0604020202020204" pitchFamily="34" charset="0"/>
              <a:buChar char="•"/>
            </a:pPr>
            <a:r>
              <a:rPr lang="en-US" sz="2400" dirty="0">
                <a:solidFill>
                  <a:schemeClr val="bg2">
                    <a:lumMod val="10000"/>
                  </a:schemeClr>
                </a:solidFill>
              </a:rPr>
              <a:t>Relative uncertainties become larger with increase of resolution</a:t>
            </a:r>
          </a:p>
          <a:p>
            <a:pPr lvl="1"/>
            <a:endParaRPr lang="en-US" sz="2400" dirty="0">
              <a:solidFill>
                <a:schemeClr val="bg2">
                  <a:lumMod val="10000"/>
                </a:schemeClr>
              </a:solidFill>
            </a:endParaRPr>
          </a:p>
          <a:p>
            <a:pPr marL="285750" indent="-285750">
              <a:buFont typeface="Arial" panose="020B0604020202020204" pitchFamily="34" charset="0"/>
              <a:buChar char="•"/>
            </a:pPr>
            <a:r>
              <a:rPr lang="en-US" sz="2400" dirty="0"/>
              <a:t>Processes attribution</a:t>
            </a:r>
          </a:p>
          <a:p>
            <a:pPr marL="971550" lvl="1" indent="-514350">
              <a:buFont typeface="+mj-lt"/>
              <a:buAutoNum type="romanUcPeriod"/>
            </a:pPr>
            <a:r>
              <a:rPr lang="en-US" sz="2400" dirty="0"/>
              <a:t>Natural processes vs. fossil fuel emissions (fossil vs. biosphere, wetland vs. anthropogenic)</a:t>
            </a:r>
          </a:p>
          <a:p>
            <a:pPr marL="971550" lvl="1" indent="-514350">
              <a:buFont typeface="+mj-lt"/>
              <a:buAutoNum type="romanUcPeriod"/>
            </a:pPr>
            <a:r>
              <a:rPr lang="en-US" sz="2400" dirty="0"/>
              <a:t>Photosynthesis vs. respiration (e.g., OCS and CO</a:t>
            </a:r>
            <a:r>
              <a:rPr lang="en-US" sz="2400" baseline="-25000" dirty="0"/>
              <a:t>2</a:t>
            </a:r>
            <a:r>
              <a:rPr lang="en-US" sz="2400" dirty="0"/>
              <a:t>)</a:t>
            </a:r>
          </a:p>
          <a:p>
            <a:pPr marL="971550" lvl="1" indent="-514350">
              <a:buFont typeface="+mj-lt"/>
              <a:buAutoNum type="romanUcPeriod"/>
            </a:pPr>
            <a:r>
              <a:rPr lang="en-US" sz="2400" dirty="0"/>
              <a:t>Sectorial attribution (multiple species)</a:t>
            </a:r>
            <a:endParaRPr lang="en-US" dirty="0"/>
          </a:p>
          <a:p>
            <a:pPr lvl="1"/>
            <a:endParaRPr lang="en-US" dirty="0"/>
          </a:p>
        </p:txBody>
      </p:sp>
      <p:pic>
        <p:nvPicPr>
          <p:cNvPr id="9" name="Picture 8">
            <a:extLst>
              <a:ext uri="{FF2B5EF4-FFF2-40B4-BE49-F238E27FC236}">
                <a16:creationId xmlns:a16="http://schemas.microsoft.com/office/drawing/2014/main" id="{AC2EEAC6-98F0-15D2-B836-045ECCBEB4C4}"/>
              </a:ext>
            </a:extLst>
          </p:cNvPr>
          <p:cNvPicPr>
            <a:picLocks noChangeAspect="1"/>
          </p:cNvPicPr>
          <p:nvPr/>
        </p:nvPicPr>
        <p:blipFill>
          <a:blip r:embed="rId3"/>
          <a:srcRect t="28187" r="58596" b="44809"/>
          <a:stretch>
            <a:fillRect/>
          </a:stretch>
        </p:blipFill>
        <p:spPr>
          <a:xfrm>
            <a:off x="7905725" y="4691394"/>
            <a:ext cx="4106168" cy="2166606"/>
          </a:xfrm>
          <a:prstGeom prst="rect">
            <a:avLst/>
          </a:prstGeom>
        </p:spPr>
      </p:pic>
    </p:spTree>
    <p:extLst>
      <p:ext uri="{BB962C8B-B14F-4D97-AF65-F5344CB8AC3E}">
        <p14:creationId xmlns:p14="http://schemas.microsoft.com/office/powerpoint/2010/main" val="231549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21D6D-350D-7A46-7B8F-8A317A59F2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F63E9D-1520-1090-0FE9-DF480D93F8F4}"/>
              </a:ext>
            </a:extLst>
          </p:cNvPr>
          <p:cNvSpPr>
            <a:spLocks noGrp="1"/>
          </p:cNvSpPr>
          <p:nvPr>
            <p:ph type="title"/>
          </p:nvPr>
        </p:nvSpPr>
        <p:spPr>
          <a:xfrm>
            <a:off x="675409" y="65375"/>
            <a:ext cx="10841181" cy="895639"/>
          </a:xfrm>
        </p:spPr>
        <p:txBody>
          <a:bodyPr>
            <a:normAutofit fontScale="90000"/>
          </a:bodyPr>
          <a:lstStyle/>
          <a:p>
            <a:r>
              <a:rPr lang="en-US" dirty="0">
                <a:latin typeface="Aptos Display" panose="020B0004020202020204" pitchFamily="34" charset="0"/>
              </a:rPr>
              <a:t>Remaining Science Questions and Challenges (2)</a:t>
            </a:r>
          </a:p>
        </p:txBody>
      </p:sp>
      <p:sp>
        <p:nvSpPr>
          <p:cNvPr id="7" name="TextBox 6">
            <a:extLst>
              <a:ext uri="{FF2B5EF4-FFF2-40B4-BE49-F238E27FC236}">
                <a16:creationId xmlns:a16="http://schemas.microsoft.com/office/drawing/2014/main" id="{F2E88738-E30B-96C3-0287-55F826E8B98A}"/>
              </a:ext>
            </a:extLst>
          </p:cNvPr>
          <p:cNvSpPr txBox="1"/>
          <p:nvPr/>
        </p:nvSpPr>
        <p:spPr>
          <a:xfrm>
            <a:off x="180108" y="929406"/>
            <a:ext cx="7841674" cy="3908762"/>
          </a:xfrm>
          <a:prstGeom prst="rect">
            <a:avLst/>
          </a:prstGeom>
          <a:noFill/>
        </p:spPr>
        <p:txBody>
          <a:bodyPr wrap="square">
            <a:spAutoFit/>
          </a:bodyPr>
          <a:lstStyle/>
          <a:p>
            <a:pPr marL="285750" indent="-285750">
              <a:spcBef>
                <a:spcPts val="1200"/>
              </a:spcBef>
              <a:buFont typeface="Arial" panose="020B0604020202020204" pitchFamily="34" charset="0"/>
              <a:buChar char="•"/>
            </a:pPr>
            <a:r>
              <a:rPr lang="en-US" sz="2400" dirty="0"/>
              <a:t>Incomplete detection of the impact of extreme climate events on carbon cycle with current observing system, especially over the tropics and high latitudes</a:t>
            </a:r>
          </a:p>
          <a:p>
            <a:pPr marL="285750" indent="-285750">
              <a:spcBef>
                <a:spcPts val="1200"/>
              </a:spcBef>
              <a:buFont typeface="Arial" panose="020B0604020202020204" pitchFamily="34" charset="0"/>
              <a:buChar char="•"/>
            </a:pPr>
            <a:r>
              <a:rPr lang="en-US" sz="2400" dirty="0"/>
              <a:t>Sparse observations over the tropics during wet seasons</a:t>
            </a:r>
          </a:p>
          <a:p>
            <a:pPr marL="285750" indent="-285750">
              <a:spcBef>
                <a:spcPts val="1200"/>
              </a:spcBef>
              <a:buFont typeface="Arial" panose="020B0604020202020204" pitchFamily="34" charset="0"/>
              <a:buChar char="•"/>
            </a:pPr>
            <a:r>
              <a:rPr lang="en-US" sz="2400" dirty="0"/>
              <a:t>Passive sensor does not collect observations during late fall to early spring over high latitudes </a:t>
            </a:r>
          </a:p>
          <a:p>
            <a:pPr marL="285750" indent="-285750">
              <a:spcBef>
                <a:spcPts val="1200"/>
              </a:spcBef>
              <a:buFont typeface="Arial" panose="020B0604020202020204" pitchFamily="34" charset="0"/>
              <a:buChar char="•"/>
            </a:pPr>
            <a:endParaRPr lang="en-US" sz="2200" dirty="0"/>
          </a:p>
          <a:p>
            <a:pPr marL="285750" indent="-285750">
              <a:buFont typeface="Arial" panose="020B0604020202020204" pitchFamily="34" charset="0"/>
              <a:buChar char="•"/>
            </a:pPr>
            <a:endParaRPr lang="en-US" dirty="0"/>
          </a:p>
          <a:p>
            <a:pPr lvl="1"/>
            <a:endParaRPr lang="en-US" dirty="0"/>
          </a:p>
        </p:txBody>
      </p:sp>
      <p:pic>
        <p:nvPicPr>
          <p:cNvPr id="8" name="Picture 7" descr="A group of images of different colored maps&#10;&#10;AI-generated content may be incorrect.">
            <a:extLst>
              <a:ext uri="{FF2B5EF4-FFF2-40B4-BE49-F238E27FC236}">
                <a16:creationId xmlns:a16="http://schemas.microsoft.com/office/drawing/2014/main" id="{B39B36D9-26C4-3517-0FAE-5CB356D4E894}"/>
              </a:ext>
            </a:extLst>
          </p:cNvPr>
          <p:cNvPicPr>
            <a:picLocks noChangeAspect="1"/>
          </p:cNvPicPr>
          <p:nvPr/>
        </p:nvPicPr>
        <p:blipFill>
          <a:blip r:embed="rId2"/>
          <a:srcRect b="33601"/>
          <a:stretch>
            <a:fillRect/>
          </a:stretch>
        </p:blipFill>
        <p:spPr>
          <a:xfrm>
            <a:off x="8215745" y="1035192"/>
            <a:ext cx="3796147" cy="3667157"/>
          </a:xfrm>
          <a:prstGeom prst="rect">
            <a:avLst/>
          </a:prstGeom>
        </p:spPr>
      </p:pic>
      <p:sp>
        <p:nvSpPr>
          <p:cNvPr id="15" name="TextBox 14">
            <a:extLst>
              <a:ext uri="{FF2B5EF4-FFF2-40B4-BE49-F238E27FC236}">
                <a16:creationId xmlns:a16="http://schemas.microsoft.com/office/drawing/2014/main" id="{61EEE5D2-F412-C380-CB78-197E5C7CB9EA}"/>
              </a:ext>
            </a:extLst>
          </p:cNvPr>
          <p:cNvSpPr txBox="1"/>
          <p:nvPr/>
        </p:nvSpPr>
        <p:spPr>
          <a:xfrm>
            <a:off x="9378461" y="6334780"/>
            <a:ext cx="2813539" cy="523220"/>
          </a:xfrm>
          <a:prstGeom prst="rect">
            <a:avLst/>
          </a:prstGeom>
          <a:noFill/>
        </p:spPr>
        <p:txBody>
          <a:bodyPr wrap="square" rtlCol="0">
            <a:spAutoFit/>
          </a:bodyPr>
          <a:lstStyle/>
          <a:p>
            <a:r>
              <a:rPr lang="en-US" dirty="0"/>
              <a:t>Lei, Miller et al., in review</a:t>
            </a:r>
          </a:p>
          <a:p>
            <a:r>
              <a:rPr lang="en-US" dirty="0"/>
              <a:t>Liu et al., 2026.</a:t>
            </a:r>
          </a:p>
        </p:txBody>
      </p:sp>
      <p:pic>
        <p:nvPicPr>
          <p:cNvPr id="16" name="Picture 15">
            <a:extLst>
              <a:ext uri="{FF2B5EF4-FFF2-40B4-BE49-F238E27FC236}">
                <a16:creationId xmlns:a16="http://schemas.microsoft.com/office/drawing/2014/main" id="{B3CDAB23-9663-523C-C2F2-89057D9304D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408" t="33108" r="34131" b="37124"/>
          <a:stretch>
            <a:fillRect/>
          </a:stretch>
        </p:blipFill>
        <p:spPr bwMode="auto">
          <a:xfrm>
            <a:off x="2564691" y="5475752"/>
            <a:ext cx="5130969" cy="1421508"/>
          </a:xfrm>
          <a:prstGeom prst="rect">
            <a:avLst/>
          </a:prstGeom>
          <a:ln>
            <a:noFill/>
          </a:ln>
          <a:extLst>
            <a:ext uri="{53640926-AAD7-44D8-BBD7-CCE9431645EC}">
              <a14:shadowObscured xmlns:a14="http://schemas.microsoft.com/office/drawing/2010/main"/>
            </a:ext>
          </a:extLst>
        </p:spPr>
      </p:pic>
      <p:pic>
        <p:nvPicPr>
          <p:cNvPr id="17" name="Picture 16" descr="Diagram&#10;&#10;Description automatically generated">
            <a:extLst>
              <a:ext uri="{FF2B5EF4-FFF2-40B4-BE49-F238E27FC236}">
                <a16:creationId xmlns:a16="http://schemas.microsoft.com/office/drawing/2014/main" id="{C11A9616-7E96-DDEF-1C64-60769AE49DD1}"/>
              </a:ext>
            </a:extLst>
          </p:cNvPr>
          <p:cNvPicPr>
            <a:picLocks noChangeAspect="1"/>
          </p:cNvPicPr>
          <p:nvPr/>
        </p:nvPicPr>
        <p:blipFill>
          <a:blip r:embed="rId4" cstate="print">
            <a:extLst>
              <a:ext uri="{28A0092B-C50C-407E-A947-70E740481C1C}">
                <a14:useLocalDpi xmlns:a14="http://schemas.microsoft.com/office/drawing/2010/main" val="0"/>
              </a:ext>
            </a:extLst>
          </a:blip>
          <a:srcRect b="50000"/>
          <a:stretch>
            <a:fillRect/>
          </a:stretch>
        </p:blipFill>
        <p:spPr>
          <a:xfrm>
            <a:off x="2481564" y="3928945"/>
            <a:ext cx="4858415" cy="1546807"/>
          </a:xfrm>
          <a:prstGeom prst="rect">
            <a:avLst/>
          </a:prstGeom>
        </p:spPr>
      </p:pic>
    </p:spTree>
    <p:extLst>
      <p:ext uri="{BB962C8B-B14F-4D97-AF65-F5344CB8AC3E}">
        <p14:creationId xmlns:p14="http://schemas.microsoft.com/office/powerpoint/2010/main" val="7596860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1F476-ABD6-4D89-D38B-EA2F4608A1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65021-5029-EB69-2EF9-10CE3F4753BB}"/>
              </a:ext>
            </a:extLst>
          </p:cNvPr>
          <p:cNvSpPr>
            <a:spLocks noGrp="1"/>
          </p:cNvSpPr>
          <p:nvPr>
            <p:ph type="title"/>
          </p:nvPr>
        </p:nvSpPr>
        <p:spPr>
          <a:xfrm>
            <a:off x="278423" y="110486"/>
            <a:ext cx="11635154" cy="596096"/>
          </a:xfrm>
        </p:spPr>
        <p:txBody>
          <a:bodyPr>
            <a:normAutofit fontScale="90000"/>
          </a:bodyPr>
          <a:lstStyle/>
          <a:p>
            <a:pPr algn="ctr"/>
            <a:r>
              <a:rPr lang="en-US" dirty="0">
                <a:latin typeface="Aptos Display" panose="020B0004020202020204" pitchFamily="34" charset="0"/>
              </a:rPr>
              <a:t>Remaining Science Questions and Challenges (3)</a:t>
            </a:r>
          </a:p>
        </p:txBody>
      </p:sp>
      <p:sp>
        <p:nvSpPr>
          <p:cNvPr id="3" name="Content Placeholder 2">
            <a:extLst>
              <a:ext uri="{FF2B5EF4-FFF2-40B4-BE49-F238E27FC236}">
                <a16:creationId xmlns:a16="http://schemas.microsoft.com/office/drawing/2014/main" id="{5B367A9F-31AC-0629-BFB4-918CC1C0A1F1}"/>
              </a:ext>
            </a:extLst>
          </p:cNvPr>
          <p:cNvSpPr>
            <a:spLocks noGrp="1"/>
          </p:cNvSpPr>
          <p:nvPr>
            <p:ph idx="1"/>
          </p:nvPr>
        </p:nvSpPr>
        <p:spPr>
          <a:xfrm>
            <a:off x="327951" y="995424"/>
            <a:ext cx="11536100" cy="5155994"/>
          </a:xfrm>
        </p:spPr>
        <p:txBody>
          <a:bodyPr>
            <a:normAutofit/>
          </a:bodyPr>
          <a:lstStyle/>
          <a:p>
            <a:r>
              <a:rPr lang="en-US" dirty="0"/>
              <a:t>Modeling</a:t>
            </a:r>
          </a:p>
          <a:p>
            <a:pPr lvl="1"/>
            <a:r>
              <a:rPr lang="en-US" dirty="0"/>
              <a:t>Accuracy of atmospheric transport (plume  = &gt; regional = &gt; global)</a:t>
            </a:r>
          </a:p>
          <a:p>
            <a:pPr lvl="1"/>
            <a:r>
              <a:rPr lang="en-US" dirty="0"/>
              <a:t>Relatively coarse resolution of regional and global models</a:t>
            </a:r>
          </a:p>
          <a:p>
            <a:r>
              <a:rPr lang="en-US" dirty="0"/>
              <a:t>Observations</a:t>
            </a:r>
          </a:p>
          <a:p>
            <a:pPr lvl="1"/>
            <a:r>
              <a:rPr lang="en-US" dirty="0"/>
              <a:t>Infrequent sampling from current observing system </a:t>
            </a:r>
          </a:p>
          <a:p>
            <a:pPr lvl="1"/>
            <a:r>
              <a:rPr lang="en-US" dirty="0"/>
              <a:t>Limited sensitivities to surface fluxes with current observing technology (uniform sensitivity throughout the column)</a:t>
            </a:r>
          </a:p>
          <a:p>
            <a:pPr lvl="1"/>
            <a:r>
              <a:rPr lang="en-US" dirty="0"/>
              <a:t>Retrieval accuracy in the presence of aerosol and cloud </a:t>
            </a:r>
          </a:p>
          <a:p>
            <a:pPr lvl="1"/>
            <a:r>
              <a:rPr lang="en-US" dirty="0"/>
              <a:t>Observational gaps over the tropics and high latitudes</a:t>
            </a:r>
          </a:p>
          <a:p>
            <a:pPr lvl="1"/>
            <a:r>
              <a:rPr lang="en-US" dirty="0"/>
              <a:t>Relatively short record </a:t>
            </a:r>
          </a:p>
        </p:txBody>
      </p:sp>
    </p:spTree>
    <p:extLst>
      <p:ext uri="{BB962C8B-B14F-4D97-AF65-F5344CB8AC3E}">
        <p14:creationId xmlns:p14="http://schemas.microsoft.com/office/powerpoint/2010/main" val="25965623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739"/>
        <p:cNvGrpSpPr/>
        <p:nvPr/>
      </p:nvGrpSpPr>
      <p:grpSpPr>
        <a:xfrm>
          <a:off x="0" y="0"/>
          <a:ext cx="0" cy="0"/>
          <a:chOff x="0" y="0"/>
          <a:chExt cx="0" cy="0"/>
        </a:xfrm>
      </p:grpSpPr>
      <p:sp>
        <p:nvSpPr>
          <p:cNvPr id="740" name="Google Shape;740;p46"/>
          <p:cNvSpPr txBox="1">
            <a:spLocks noGrp="1"/>
          </p:cNvSpPr>
          <p:nvPr>
            <p:ph type="title"/>
          </p:nvPr>
        </p:nvSpPr>
        <p:spPr>
          <a:xfrm>
            <a:off x="838200" y="365126"/>
            <a:ext cx="10515600" cy="75610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Observation &amp; validation gaps</a:t>
            </a:r>
            <a:endParaRPr dirty="0">
              <a:latin typeface="Aptos Display" panose="020B0004020202020204" pitchFamily="34" charset="0"/>
            </a:endParaRPr>
          </a:p>
        </p:txBody>
      </p:sp>
      <p:sp>
        <p:nvSpPr>
          <p:cNvPr id="741" name="Google Shape;741;p46"/>
          <p:cNvSpPr txBox="1">
            <a:spLocks noGrp="1"/>
          </p:cNvSpPr>
          <p:nvPr>
            <p:ph type="body" idx="1"/>
          </p:nvPr>
        </p:nvSpPr>
        <p:spPr>
          <a:xfrm>
            <a:off x="76200" y="1219201"/>
            <a:ext cx="6019800" cy="536482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t>Little validation data in the tropics (S. Am. or Africa)</a:t>
            </a:r>
            <a:endParaRPr/>
          </a:p>
          <a:p>
            <a:pPr marL="228600" lvl="0" indent="-228600" algn="l" rtl="0">
              <a:lnSpc>
                <a:spcPct val="90000"/>
              </a:lnSpc>
              <a:spcBef>
                <a:spcPts val="1000"/>
              </a:spcBef>
              <a:spcAft>
                <a:spcPts val="0"/>
              </a:spcAft>
              <a:buClr>
                <a:schemeClr val="dk1"/>
              </a:buClr>
              <a:buSzPts val="2000"/>
              <a:buChar char="•"/>
            </a:pPr>
            <a:r>
              <a:rPr lang="en-US" sz="2000"/>
              <a:t>Poor satellite coverage in:</a:t>
            </a:r>
            <a:endParaRPr/>
          </a:p>
          <a:p>
            <a:pPr marL="685800" lvl="1" indent="-228600" algn="l" rtl="0">
              <a:lnSpc>
                <a:spcPct val="90000"/>
              </a:lnSpc>
              <a:spcBef>
                <a:spcPts val="500"/>
              </a:spcBef>
              <a:spcAft>
                <a:spcPts val="0"/>
              </a:spcAft>
              <a:buClr>
                <a:schemeClr val="dk1"/>
              </a:buClr>
              <a:buSzPts val="1800"/>
              <a:buChar char="•"/>
            </a:pPr>
            <a:r>
              <a:rPr lang="en-US" sz="1800"/>
              <a:t>tropics (clouds),</a:t>
            </a:r>
            <a:endParaRPr/>
          </a:p>
          <a:p>
            <a:pPr marL="685800" lvl="1" indent="-228600" algn="l" rtl="0">
              <a:lnSpc>
                <a:spcPct val="90000"/>
              </a:lnSpc>
              <a:spcBef>
                <a:spcPts val="500"/>
              </a:spcBef>
              <a:spcAft>
                <a:spcPts val="0"/>
              </a:spcAft>
              <a:buClr>
                <a:schemeClr val="dk1"/>
              </a:buClr>
              <a:buSzPts val="1800"/>
              <a:buChar char="•"/>
            </a:pPr>
            <a:r>
              <a:rPr lang="en-US" sz="1800"/>
              <a:t>N. Africa (high albedo and dust, QA removed many soundings)</a:t>
            </a:r>
            <a:endParaRPr/>
          </a:p>
          <a:p>
            <a:pPr marL="685800" lvl="1" indent="-228600" algn="l" rtl="0">
              <a:lnSpc>
                <a:spcPct val="90000"/>
              </a:lnSpc>
              <a:spcBef>
                <a:spcPts val="500"/>
              </a:spcBef>
              <a:spcAft>
                <a:spcPts val="0"/>
              </a:spcAft>
              <a:buClr>
                <a:schemeClr val="dk1"/>
              </a:buClr>
              <a:buSzPts val="1800"/>
              <a:buChar char="•"/>
            </a:pPr>
            <a:r>
              <a:rPr lang="en-US" sz="1800"/>
              <a:t>High latitudes</a:t>
            </a:r>
            <a:endParaRPr/>
          </a:p>
          <a:p>
            <a:pPr marL="685800" lvl="1" indent="-114300" algn="l" rtl="0">
              <a:lnSpc>
                <a:spcPct val="90000"/>
              </a:lnSpc>
              <a:spcBef>
                <a:spcPts val="500"/>
              </a:spcBef>
              <a:spcAft>
                <a:spcPts val="0"/>
              </a:spcAft>
              <a:buClr>
                <a:schemeClr val="dk1"/>
              </a:buClr>
              <a:buSzPts val="1800"/>
              <a:buNone/>
            </a:pPr>
            <a:endParaRPr sz="1800"/>
          </a:p>
          <a:p>
            <a:pPr marL="228600" lvl="0" indent="-101600" algn="l" rtl="0">
              <a:lnSpc>
                <a:spcPct val="90000"/>
              </a:lnSpc>
              <a:spcBef>
                <a:spcPts val="1000"/>
              </a:spcBef>
              <a:spcAft>
                <a:spcPts val="0"/>
              </a:spcAft>
              <a:buClr>
                <a:schemeClr val="dk1"/>
              </a:buClr>
              <a:buSzPts val="2000"/>
              <a:buNone/>
            </a:pPr>
            <a:endParaRPr sz="2000"/>
          </a:p>
        </p:txBody>
      </p:sp>
      <p:sp>
        <p:nvSpPr>
          <p:cNvPr id="742" name="Google Shape;742;p46"/>
          <p:cNvSpPr txBox="1"/>
          <p:nvPr/>
        </p:nvSpPr>
        <p:spPr>
          <a:xfrm>
            <a:off x="8339329" y="6488668"/>
            <a:ext cx="385267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i="1" dirty="0">
                <a:solidFill>
                  <a:schemeClr val="dk1"/>
                </a:solidFill>
                <a:latin typeface="Arial"/>
                <a:ea typeface="Arial"/>
                <a:cs typeface="Arial"/>
                <a:sym typeface="Arial"/>
              </a:rPr>
              <a:t>Figure credit (right): T. Taylor, CSU</a:t>
            </a:r>
            <a:endParaRPr dirty="0"/>
          </a:p>
        </p:txBody>
      </p:sp>
      <p:pic>
        <p:nvPicPr>
          <p:cNvPr id="743" name="Google Shape;743;p46"/>
          <p:cNvPicPr preferRelativeResize="0"/>
          <p:nvPr/>
        </p:nvPicPr>
        <p:blipFill rotWithShape="1">
          <a:blip r:embed="rId3">
            <a:alphaModFix/>
          </a:blip>
          <a:srcRect l="49607"/>
          <a:stretch/>
        </p:blipFill>
        <p:spPr>
          <a:xfrm>
            <a:off x="9005104" y="1121230"/>
            <a:ext cx="3110696" cy="5246914"/>
          </a:xfrm>
          <a:prstGeom prst="rect">
            <a:avLst/>
          </a:prstGeom>
          <a:noFill/>
          <a:ln>
            <a:noFill/>
          </a:ln>
        </p:spPr>
      </p:pic>
      <p:pic>
        <p:nvPicPr>
          <p:cNvPr id="744" name="Google Shape;744;p46"/>
          <p:cNvPicPr preferRelativeResize="0"/>
          <p:nvPr/>
        </p:nvPicPr>
        <p:blipFill rotWithShape="1">
          <a:blip r:embed="rId4">
            <a:alphaModFix/>
          </a:blip>
          <a:srcRect t="33400" b="33349"/>
          <a:stretch/>
        </p:blipFill>
        <p:spPr>
          <a:xfrm>
            <a:off x="244758" y="3429000"/>
            <a:ext cx="8907441" cy="1961123"/>
          </a:xfrm>
          <a:prstGeom prst="rect">
            <a:avLst/>
          </a:prstGeom>
          <a:noFill/>
          <a:ln>
            <a:noFill/>
          </a:ln>
        </p:spPr>
      </p:pic>
      <p:pic>
        <p:nvPicPr>
          <p:cNvPr id="2" name="Picture 1">
            <a:extLst>
              <a:ext uri="{FF2B5EF4-FFF2-40B4-BE49-F238E27FC236}">
                <a16:creationId xmlns:a16="http://schemas.microsoft.com/office/drawing/2014/main" id="{7E4582F0-3C14-431A-FB36-24C4F6E803A5}"/>
              </a:ext>
            </a:extLst>
          </p:cNvPr>
          <p:cNvPicPr>
            <a:picLocks noChangeAspect="1"/>
          </p:cNvPicPr>
          <p:nvPr/>
        </p:nvPicPr>
        <p:blipFill>
          <a:blip r:embed="rId5"/>
          <a:srcRect l="49607"/>
          <a:stretch>
            <a:fillRect/>
          </a:stretch>
        </p:blipFill>
        <p:spPr>
          <a:xfrm>
            <a:off x="9157504" y="1273630"/>
            <a:ext cx="3110696" cy="5246914"/>
          </a:xfrm>
          <a:prstGeom prst="rect">
            <a:avLst/>
          </a:prstGeom>
        </p:spPr>
      </p:pic>
    </p:spTree>
    <p:extLst>
      <p:ext uri="{BB962C8B-B14F-4D97-AF65-F5344CB8AC3E}">
        <p14:creationId xmlns:p14="http://schemas.microsoft.com/office/powerpoint/2010/main" val="14224571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748"/>
        <p:cNvGrpSpPr/>
        <p:nvPr/>
      </p:nvGrpSpPr>
      <p:grpSpPr>
        <a:xfrm>
          <a:off x="0" y="0"/>
          <a:ext cx="0" cy="0"/>
          <a:chOff x="0" y="0"/>
          <a:chExt cx="0" cy="0"/>
        </a:xfrm>
      </p:grpSpPr>
      <p:sp>
        <p:nvSpPr>
          <p:cNvPr id="749" name="Google Shape;749;p47"/>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Filling the gap in ocean validation</a:t>
            </a:r>
            <a:endParaRPr dirty="0">
              <a:latin typeface="Aptos Display" panose="020B0004020202020204" pitchFamily="34" charset="0"/>
            </a:endParaRPr>
          </a:p>
        </p:txBody>
      </p:sp>
      <p:sp>
        <p:nvSpPr>
          <p:cNvPr id="750" name="Google Shape;750;p47"/>
          <p:cNvSpPr txBox="1"/>
          <p:nvPr/>
        </p:nvSpPr>
        <p:spPr>
          <a:xfrm>
            <a:off x="141514" y="1068848"/>
            <a:ext cx="5761874" cy="1200329"/>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Work at Japan’s National Institute for Environmental Studies developed an approach to use a combination of ship and aircraft opportunistic data collection with model infilling to provide validation data over ocean</a:t>
            </a:r>
            <a:endParaRPr/>
          </a:p>
        </p:txBody>
      </p:sp>
      <p:pic>
        <p:nvPicPr>
          <p:cNvPr id="751" name="Google Shape;751;p47"/>
          <p:cNvPicPr preferRelativeResize="0"/>
          <p:nvPr/>
        </p:nvPicPr>
        <p:blipFill rotWithShape="1">
          <a:blip r:embed="rId3">
            <a:alphaModFix/>
          </a:blip>
          <a:srcRect/>
          <a:stretch/>
        </p:blipFill>
        <p:spPr>
          <a:xfrm>
            <a:off x="6370915" y="1143001"/>
            <a:ext cx="5761875" cy="1085000"/>
          </a:xfrm>
          <a:prstGeom prst="rect">
            <a:avLst/>
          </a:prstGeom>
          <a:noFill/>
          <a:ln>
            <a:noFill/>
          </a:ln>
        </p:spPr>
      </p:pic>
      <p:pic>
        <p:nvPicPr>
          <p:cNvPr id="752" name="Google Shape;752;p47"/>
          <p:cNvPicPr preferRelativeResize="0"/>
          <p:nvPr/>
        </p:nvPicPr>
        <p:blipFill rotWithShape="1">
          <a:blip r:embed="rId4">
            <a:alphaModFix/>
          </a:blip>
          <a:srcRect/>
          <a:stretch/>
        </p:blipFill>
        <p:spPr>
          <a:xfrm>
            <a:off x="8702111" y="2553058"/>
            <a:ext cx="3348375" cy="3401694"/>
          </a:xfrm>
          <a:prstGeom prst="rect">
            <a:avLst/>
          </a:prstGeom>
          <a:noFill/>
          <a:ln>
            <a:noFill/>
          </a:ln>
        </p:spPr>
      </p:pic>
      <p:sp>
        <p:nvSpPr>
          <p:cNvPr id="753" name="Google Shape;753;p47"/>
          <p:cNvSpPr txBox="1"/>
          <p:nvPr/>
        </p:nvSpPr>
        <p:spPr>
          <a:xfrm>
            <a:off x="39688" y="6411688"/>
            <a:ext cx="2579552"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i="1">
                <a:solidFill>
                  <a:schemeClr val="dk1"/>
                </a:solidFill>
                <a:latin typeface="Arial"/>
                <a:ea typeface="Arial"/>
                <a:cs typeface="Arial"/>
                <a:sym typeface="Arial"/>
              </a:rPr>
              <a:t>Müller et al., AMT, 2024.</a:t>
            </a:r>
            <a:br>
              <a:rPr lang="en-US" sz="1000" i="1">
                <a:solidFill>
                  <a:schemeClr val="dk1"/>
                </a:solidFill>
                <a:latin typeface="Arial"/>
                <a:ea typeface="Arial"/>
                <a:cs typeface="Arial"/>
                <a:sym typeface="Arial"/>
              </a:rPr>
            </a:br>
            <a:r>
              <a:rPr lang="en-US" sz="1000" i="1">
                <a:solidFill>
                  <a:schemeClr val="dk1"/>
                </a:solidFill>
                <a:latin typeface="Arial"/>
                <a:ea typeface="Arial"/>
                <a:cs typeface="Arial"/>
                <a:sym typeface="Arial"/>
              </a:rPr>
              <a:t>https://doi.org/10.5194/amt-17-1297-2024 </a:t>
            </a:r>
            <a:endParaRPr/>
          </a:p>
        </p:txBody>
      </p:sp>
      <p:pic>
        <p:nvPicPr>
          <p:cNvPr id="754" name="Google Shape;754;p47"/>
          <p:cNvPicPr preferRelativeResize="0"/>
          <p:nvPr/>
        </p:nvPicPr>
        <p:blipFill rotWithShape="1">
          <a:blip r:embed="rId5">
            <a:alphaModFix/>
          </a:blip>
          <a:srcRect/>
          <a:stretch/>
        </p:blipFill>
        <p:spPr>
          <a:xfrm>
            <a:off x="3939575" y="2466687"/>
            <a:ext cx="4862679" cy="3401694"/>
          </a:xfrm>
          <a:prstGeom prst="rect">
            <a:avLst/>
          </a:prstGeom>
          <a:noFill/>
          <a:ln>
            <a:noFill/>
          </a:ln>
        </p:spPr>
      </p:pic>
      <p:sp>
        <p:nvSpPr>
          <p:cNvPr id="755" name="Google Shape;755;p47"/>
          <p:cNvSpPr txBox="1"/>
          <p:nvPr/>
        </p:nvSpPr>
        <p:spPr>
          <a:xfrm>
            <a:off x="141514" y="2507863"/>
            <a:ext cx="4073647" cy="2031325"/>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Data continues to be collected, including for CO</a:t>
            </a:r>
            <a:r>
              <a:rPr lang="en-US" sz="1800" baseline="-25000" dirty="0">
                <a:solidFill>
                  <a:schemeClr val="dk1"/>
                </a:solidFill>
                <a:latin typeface="Arial"/>
                <a:ea typeface="Arial"/>
                <a:cs typeface="Arial"/>
                <a:sym typeface="Arial"/>
              </a:rPr>
              <a:t>2</a:t>
            </a:r>
            <a:r>
              <a:rPr lang="en-US" sz="1800" dirty="0">
                <a:solidFill>
                  <a:schemeClr val="dk1"/>
                </a:solidFill>
                <a:latin typeface="Arial"/>
                <a:ea typeface="Arial"/>
                <a:cs typeface="Arial"/>
                <a:sym typeface="Arial"/>
              </a:rPr>
              <a:t> </a:t>
            </a:r>
            <a:endParaRPr dirty="0"/>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Arial"/>
                <a:ea typeface="Arial"/>
                <a:cs typeface="Arial"/>
                <a:sym typeface="Arial"/>
              </a:rPr>
              <a:t>Planning to compare with </a:t>
            </a:r>
            <a:r>
              <a:rPr lang="en-US" sz="1800" dirty="0" err="1">
                <a:solidFill>
                  <a:schemeClr val="dk1"/>
                </a:solidFill>
                <a:latin typeface="Arial"/>
                <a:ea typeface="Arial"/>
                <a:cs typeface="Arial"/>
                <a:sym typeface="Arial"/>
              </a:rPr>
              <a:t>uplooking</a:t>
            </a:r>
            <a:r>
              <a:rPr lang="en-US" sz="1800" dirty="0">
                <a:solidFill>
                  <a:schemeClr val="dk1"/>
                </a:solidFill>
                <a:latin typeface="Arial"/>
                <a:ea typeface="Arial"/>
                <a:cs typeface="Arial"/>
                <a:sym typeface="Arial"/>
              </a:rPr>
              <a:t> column measurements to further test the accuracy of the constructed column</a:t>
            </a:r>
            <a:endParaRPr dirty="0"/>
          </a:p>
          <a:p>
            <a:pPr marL="285750" marR="0" lvl="0" indent="-171450" algn="l" rtl="0">
              <a:spcBef>
                <a:spcPts val="0"/>
              </a:spcBef>
              <a:spcAft>
                <a:spcPts val="0"/>
              </a:spcAft>
              <a:buClr>
                <a:schemeClr val="dk1"/>
              </a:buClr>
              <a:buSzPts val="1800"/>
              <a:buFont typeface="Arial"/>
              <a:buNone/>
            </a:pPr>
            <a:endParaRPr sz="18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5864910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759"/>
        <p:cNvGrpSpPr/>
        <p:nvPr/>
      </p:nvGrpSpPr>
      <p:grpSpPr>
        <a:xfrm>
          <a:off x="0" y="0"/>
          <a:ext cx="0" cy="0"/>
          <a:chOff x="0" y="0"/>
          <a:chExt cx="0" cy="0"/>
        </a:xfrm>
      </p:grpSpPr>
      <p:sp>
        <p:nvSpPr>
          <p:cNvPr id="760" name="Google Shape;760;p48"/>
          <p:cNvSpPr txBox="1">
            <a:spLocks noGrp="1"/>
          </p:cNvSpPr>
          <p:nvPr>
            <p:ph type="title"/>
          </p:nvPr>
        </p:nvSpPr>
        <p:spPr>
          <a:xfrm>
            <a:off x="838200" y="365125"/>
            <a:ext cx="10515600" cy="7778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Filling the gap in ocean validation</a:t>
            </a:r>
            <a:endParaRPr dirty="0">
              <a:latin typeface="Aptos Display" panose="020B0004020202020204" pitchFamily="34" charset="0"/>
            </a:endParaRPr>
          </a:p>
        </p:txBody>
      </p:sp>
      <p:sp>
        <p:nvSpPr>
          <p:cNvPr id="761" name="Google Shape;761;p48"/>
          <p:cNvSpPr txBox="1"/>
          <p:nvPr/>
        </p:nvSpPr>
        <p:spPr>
          <a:xfrm>
            <a:off x="141514" y="1068848"/>
            <a:ext cx="5761874" cy="5078313"/>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Work from the University of Heidelberg (Germany) and NIES (Japan) have tested deployment of an EM27/SUN on a ship</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In this study, it was paired with a DOAS instrument to observe NO</a:t>
            </a:r>
            <a:r>
              <a:rPr lang="en-US" sz="1800" baseline="-25000">
                <a:solidFill>
                  <a:schemeClr val="dk1"/>
                </a:solidFill>
                <a:latin typeface="Arial"/>
                <a:ea typeface="Arial"/>
                <a:cs typeface="Arial"/>
                <a:sym typeface="Arial"/>
              </a:rPr>
              <a:t>2</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Remote access via cellular network possible because the ship remained near the coast for most of its route</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They stated that little physical intervention was needed (primarily needed to copy data)</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Some modifications made to support shipborne acquisition:</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Improved suntracker capable of compensation for the ship’s motion</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Record individual interferograms instead of co-adding 10 (common for EM27/SUN observations). Reduces data loss if tracker loses lock</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Promising avenue for ocean validation</a:t>
            </a:r>
            <a:endParaRPr/>
          </a:p>
        </p:txBody>
      </p:sp>
      <p:pic>
        <p:nvPicPr>
          <p:cNvPr id="762" name="Google Shape;762;p48"/>
          <p:cNvPicPr preferRelativeResize="0"/>
          <p:nvPr/>
        </p:nvPicPr>
        <p:blipFill rotWithShape="1">
          <a:blip r:embed="rId3">
            <a:alphaModFix/>
          </a:blip>
          <a:srcRect/>
          <a:stretch/>
        </p:blipFill>
        <p:spPr>
          <a:xfrm>
            <a:off x="6400800" y="2289545"/>
            <a:ext cx="4953000" cy="4568456"/>
          </a:xfrm>
          <a:prstGeom prst="rect">
            <a:avLst/>
          </a:prstGeom>
          <a:noFill/>
          <a:ln>
            <a:noFill/>
          </a:ln>
        </p:spPr>
      </p:pic>
      <p:pic>
        <p:nvPicPr>
          <p:cNvPr id="763" name="Google Shape;763;p48"/>
          <p:cNvPicPr preferRelativeResize="0"/>
          <p:nvPr/>
        </p:nvPicPr>
        <p:blipFill rotWithShape="1">
          <a:blip r:embed="rId4">
            <a:alphaModFix/>
          </a:blip>
          <a:srcRect/>
          <a:stretch/>
        </p:blipFill>
        <p:spPr>
          <a:xfrm>
            <a:off x="6526161" y="1068848"/>
            <a:ext cx="5325051" cy="1294850"/>
          </a:xfrm>
          <a:prstGeom prst="rect">
            <a:avLst/>
          </a:prstGeom>
          <a:noFill/>
          <a:ln>
            <a:noFill/>
          </a:ln>
        </p:spPr>
      </p:pic>
      <p:sp>
        <p:nvSpPr>
          <p:cNvPr id="764" name="Google Shape;764;p48"/>
          <p:cNvSpPr txBox="1"/>
          <p:nvPr/>
        </p:nvSpPr>
        <p:spPr>
          <a:xfrm>
            <a:off x="141514" y="6492875"/>
            <a:ext cx="6099716" cy="24622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Ender et al., AMT, 2026. https://doi.org/10.5194/amt-19-2633-2026</a:t>
            </a:r>
            <a:endParaRPr/>
          </a:p>
        </p:txBody>
      </p:sp>
    </p:spTree>
    <p:extLst>
      <p:ext uri="{BB962C8B-B14F-4D97-AF65-F5344CB8AC3E}">
        <p14:creationId xmlns:p14="http://schemas.microsoft.com/office/powerpoint/2010/main" val="41684380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Shape 768"/>
        <p:cNvGrpSpPr/>
        <p:nvPr/>
      </p:nvGrpSpPr>
      <p:grpSpPr>
        <a:xfrm>
          <a:off x="0" y="0"/>
          <a:ext cx="0" cy="0"/>
          <a:chOff x="0" y="0"/>
          <a:chExt cx="0" cy="0"/>
        </a:xfrm>
      </p:grpSpPr>
      <p:sp>
        <p:nvSpPr>
          <p:cNvPr id="769" name="Google Shape;769;p49"/>
          <p:cNvSpPr txBox="1">
            <a:spLocks noGrp="1"/>
          </p:cNvSpPr>
          <p:nvPr>
            <p:ph type="title"/>
          </p:nvPr>
        </p:nvSpPr>
        <p:spPr>
          <a:xfrm>
            <a:off x="838200" y="365126"/>
            <a:ext cx="10515600" cy="658132"/>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Play"/>
              <a:buNone/>
            </a:pPr>
            <a:r>
              <a:rPr lang="en-US" dirty="0">
                <a:latin typeface="Aptos Display" panose="020B0004020202020204" pitchFamily="34" charset="0"/>
              </a:rPr>
              <a:t>Global-scale validation</a:t>
            </a:r>
            <a:endParaRPr dirty="0">
              <a:latin typeface="Aptos Display" panose="020B0004020202020204" pitchFamily="34" charset="0"/>
            </a:endParaRPr>
          </a:p>
        </p:txBody>
      </p:sp>
      <p:sp>
        <p:nvSpPr>
          <p:cNvPr id="770" name="Google Shape;770;p49"/>
          <p:cNvSpPr txBox="1">
            <a:spLocks noGrp="1"/>
          </p:cNvSpPr>
          <p:nvPr>
            <p:ph type="body" idx="1"/>
          </p:nvPr>
        </p:nvSpPr>
        <p:spPr>
          <a:xfrm>
            <a:off x="838200" y="1023258"/>
            <a:ext cx="10515600" cy="1317171"/>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dk1"/>
              </a:buClr>
              <a:buSzPts val="2400"/>
              <a:buChar char="•"/>
            </a:pPr>
            <a:r>
              <a:rPr lang="en-US" sz="2400"/>
              <a:t>First goal: identify/correct mean bias (assumed to be due to errors in forward model spectroscopy) and establish a link to gravimetry standards</a:t>
            </a:r>
            <a:endParaRPr/>
          </a:p>
          <a:p>
            <a:pPr marL="685800" lvl="1" indent="-228600" algn="l" rtl="0">
              <a:lnSpc>
                <a:spcPct val="90000"/>
              </a:lnSpc>
              <a:spcBef>
                <a:spcPts val="500"/>
              </a:spcBef>
              <a:spcAft>
                <a:spcPts val="0"/>
              </a:spcAft>
              <a:buClr>
                <a:schemeClr val="dk1"/>
              </a:buClr>
              <a:buSzPts val="2000"/>
              <a:buChar char="•"/>
            </a:pPr>
            <a:r>
              <a:rPr lang="en-US" sz="2000"/>
              <a:t>Also check for change over time (possible change in instrument performance or validity of retrieval assumptions)</a:t>
            </a:r>
            <a:endParaRPr/>
          </a:p>
        </p:txBody>
      </p:sp>
      <p:pic>
        <p:nvPicPr>
          <p:cNvPr id="771" name="Google Shape;771;p49" descr="Space Images | NASA's Orbiting Carbon Observatory (OCO)-2 (Artist Concept)"/>
          <p:cNvPicPr preferRelativeResize="0"/>
          <p:nvPr/>
        </p:nvPicPr>
        <p:blipFill rotWithShape="1">
          <a:blip r:embed="rId3">
            <a:alphaModFix/>
          </a:blip>
          <a:srcRect/>
          <a:stretch/>
        </p:blipFill>
        <p:spPr>
          <a:xfrm>
            <a:off x="4408697" y="4859887"/>
            <a:ext cx="3234029" cy="1820405"/>
          </a:xfrm>
          <a:prstGeom prst="rect">
            <a:avLst/>
          </a:prstGeom>
          <a:noFill/>
          <a:ln>
            <a:noFill/>
          </a:ln>
        </p:spPr>
      </p:pic>
      <p:pic>
        <p:nvPicPr>
          <p:cNvPr id="772" name="Google Shape;772;p49"/>
          <p:cNvPicPr preferRelativeResize="0"/>
          <p:nvPr/>
        </p:nvPicPr>
        <p:blipFill rotWithShape="1">
          <a:blip r:embed="rId4">
            <a:alphaModFix/>
          </a:blip>
          <a:srcRect/>
          <a:stretch/>
        </p:blipFill>
        <p:spPr>
          <a:xfrm>
            <a:off x="8257952" y="3629566"/>
            <a:ext cx="3716044" cy="1924380"/>
          </a:xfrm>
          <a:prstGeom prst="rect">
            <a:avLst/>
          </a:prstGeom>
          <a:noFill/>
          <a:ln>
            <a:noFill/>
          </a:ln>
        </p:spPr>
      </p:pic>
      <p:pic>
        <p:nvPicPr>
          <p:cNvPr id="773" name="Google Shape;773;p49"/>
          <p:cNvPicPr preferRelativeResize="0"/>
          <p:nvPr/>
        </p:nvPicPr>
        <p:blipFill rotWithShape="1">
          <a:blip r:embed="rId5">
            <a:alphaModFix/>
          </a:blip>
          <a:srcRect b="19455"/>
          <a:stretch/>
        </p:blipFill>
        <p:spPr>
          <a:xfrm>
            <a:off x="4132466" y="2269125"/>
            <a:ext cx="3851923" cy="1990622"/>
          </a:xfrm>
          <a:prstGeom prst="rect">
            <a:avLst/>
          </a:prstGeom>
          <a:noFill/>
          <a:ln>
            <a:noFill/>
          </a:ln>
        </p:spPr>
      </p:pic>
      <p:sp>
        <p:nvSpPr>
          <p:cNvPr id="774" name="Google Shape;774;p49"/>
          <p:cNvSpPr/>
          <p:nvPr/>
        </p:nvSpPr>
        <p:spPr>
          <a:xfrm rot="2700000">
            <a:off x="8129460" y="2839872"/>
            <a:ext cx="801767" cy="667757"/>
          </a:xfrm>
          <a:prstGeom prst="rightArrow">
            <a:avLst>
              <a:gd name="adj1" fmla="val 50000"/>
              <a:gd name="adj2" fmla="val 50000"/>
            </a:avLst>
          </a:prstGeom>
          <a:solidFill>
            <a:schemeClr val="lt2"/>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775" name="Google Shape;775;p49"/>
          <p:cNvSpPr/>
          <p:nvPr/>
        </p:nvSpPr>
        <p:spPr>
          <a:xfrm rot="-1800000">
            <a:off x="3273932" y="2818729"/>
            <a:ext cx="801767" cy="667757"/>
          </a:xfrm>
          <a:prstGeom prst="rightArrow">
            <a:avLst>
              <a:gd name="adj1" fmla="val 50000"/>
              <a:gd name="adj2" fmla="val 50000"/>
            </a:avLst>
          </a:prstGeom>
          <a:solidFill>
            <a:schemeClr val="lt2"/>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nvGrpSpPr>
          <p:cNvPr id="776" name="Google Shape;776;p49"/>
          <p:cNvGrpSpPr/>
          <p:nvPr/>
        </p:nvGrpSpPr>
        <p:grpSpPr>
          <a:xfrm>
            <a:off x="239764" y="2909154"/>
            <a:ext cx="3852594" cy="3216835"/>
            <a:chOff x="262677" y="2397659"/>
            <a:chExt cx="3852594" cy="3216835"/>
          </a:xfrm>
        </p:grpSpPr>
        <p:pic>
          <p:nvPicPr>
            <p:cNvPr id="777" name="Google Shape;777;p49"/>
            <p:cNvPicPr preferRelativeResize="0"/>
            <p:nvPr/>
          </p:nvPicPr>
          <p:blipFill rotWithShape="1">
            <a:blip r:embed="rId6">
              <a:alphaModFix/>
            </a:blip>
            <a:srcRect r="50375"/>
            <a:stretch/>
          </p:blipFill>
          <p:spPr>
            <a:xfrm>
              <a:off x="939357" y="2645716"/>
              <a:ext cx="2199524" cy="1879600"/>
            </a:xfrm>
            <a:prstGeom prst="rect">
              <a:avLst/>
            </a:prstGeom>
            <a:noFill/>
            <a:ln>
              <a:noFill/>
            </a:ln>
          </p:spPr>
        </p:pic>
        <p:sp>
          <p:nvSpPr>
            <p:cNvPr id="778" name="Google Shape;778;p49"/>
            <p:cNvSpPr txBox="1"/>
            <p:nvPr/>
          </p:nvSpPr>
          <p:spPr>
            <a:xfrm>
              <a:off x="728254" y="5337495"/>
              <a:ext cx="3387017"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i="1">
                  <a:solidFill>
                    <a:schemeClr val="dk1"/>
                  </a:solidFill>
                  <a:latin typeface="Arial"/>
                  <a:ea typeface="Arial"/>
                  <a:cs typeface="Arial"/>
                  <a:sym typeface="Arial"/>
                </a:rPr>
                <a:t>Figure courtesy of Bianca Baier, NOAA/CIRES</a:t>
              </a:r>
              <a:endParaRPr/>
            </a:p>
          </p:txBody>
        </p:sp>
        <p:sp>
          <p:nvSpPr>
            <p:cNvPr id="779" name="Google Shape;779;p49"/>
            <p:cNvSpPr txBox="1"/>
            <p:nvPr/>
          </p:nvSpPr>
          <p:spPr>
            <a:xfrm>
              <a:off x="262677" y="2397659"/>
              <a:ext cx="1478290" cy="307777"/>
            </a:xfrm>
            <a:prstGeom prst="rect">
              <a:avLst/>
            </a:prstGeom>
            <a:solidFill>
              <a:srgbClr val="F6C5AB"/>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a:solidFill>
                    <a:schemeClr val="dk1"/>
                  </a:solidFill>
                  <a:latin typeface="Arial"/>
                  <a:ea typeface="Arial"/>
                  <a:cs typeface="Arial"/>
                  <a:sym typeface="Arial"/>
                </a:rPr>
                <a:t>Calibrated value</a:t>
              </a:r>
              <a:endParaRPr/>
            </a:p>
          </p:txBody>
        </p:sp>
        <p:sp>
          <p:nvSpPr>
            <p:cNvPr id="780" name="Google Shape;780;p49"/>
            <p:cNvSpPr/>
            <p:nvPr/>
          </p:nvSpPr>
          <p:spPr>
            <a:xfrm rot="10800000" flipH="1">
              <a:off x="462009" y="2867920"/>
              <a:ext cx="477348" cy="693993"/>
            </a:xfrm>
            <a:prstGeom prst="bentArrow">
              <a:avLst>
                <a:gd name="adj1" fmla="val 25000"/>
                <a:gd name="adj2" fmla="val 31095"/>
                <a:gd name="adj3" fmla="val 17163"/>
                <a:gd name="adj4" fmla="val 43750"/>
              </a:avLst>
            </a:prstGeom>
            <a:solidFill>
              <a:schemeClr val="lt2"/>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781" name="Google Shape;781;p49"/>
            <p:cNvSpPr txBox="1"/>
            <p:nvPr/>
          </p:nvSpPr>
          <p:spPr>
            <a:xfrm>
              <a:off x="1208943" y="4885989"/>
              <a:ext cx="2064989" cy="307777"/>
            </a:xfrm>
            <a:prstGeom prst="rect">
              <a:avLst/>
            </a:prstGeom>
            <a:solidFill>
              <a:srgbClr val="F6C5AB"/>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a:solidFill>
                    <a:schemeClr val="dk1"/>
                  </a:solidFill>
                  <a:latin typeface="Arial"/>
                  <a:ea typeface="Arial"/>
                  <a:cs typeface="Arial"/>
                  <a:sym typeface="Arial"/>
                </a:rPr>
                <a:t>Locally measured value</a:t>
              </a:r>
              <a:endParaRPr/>
            </a:p>
          </p:txBody>
        </p:sp>
        <p:sp>
          <p:nvSpPr>
            <p:cNvPr id="782" name="Google Shape;782;p49"/>
            <p:cNvSpPr/>
            <p:nvPr/>
          </p:nvSpPr>
          <p:spPr>
            <a:xfrm rot="10800000">
              <a:off x="2182917" y="4527382"/>
              <a:ext cx="188710" cy="245990"/>
            </a:xfrm>
            <a:prstGeom prst="downArrow">
              <a:avLst>
                <a:gd name="adj1" fmla="val 50000"/>
                <a:gd name="adj2" fmla="val 50000"/>
              </a:avLst>
            </a:prstGeom>
            <a:solidFill>
              <a:schemeClr val="lt2"/>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sp>
        <p:nvSpPr>
          <p:cNvPr id="783" name="Google Shape;783;p49"/>
          <p:cNvSpPr/>
          <p:nvPr/>
        </p:nvSpPr>
        <p:spPr>
          <a:xfrm rot="8100000">
            <a:off x="7609904" y="5079264"/>
            <a:ext cx="801767" cy="667757"/>
          </a:xfrm>
          <a:prstGeom prst="rightArrow">
            <a:avLst>
              <a:gd name="adj1" fmla="val 50000"/>
              <a:gd name="adj2" fmla="val 50000"/>
            </a:avLst>
          </a:prstGeom>
          <a:solidFill>
            <a:schemeClr val="lt2"/>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784" name="Google Shape;784;p49"/>
          <p:cNvPicPr preferRelativeResize="0"/>
          <p:nvPr/>
        </p:nvPicPr>
        <p:blipFill rotWithShape="1">
          <a:blip r:embed="rId7">
            <a:alphaModFix/>
          </a:blip>
          <a:srcRect/>
          <a:stretch/>
        </p:blipFill>
        <p:spPr>
          <a:xfrm>
            <a:off x="9000887" y="2096033"/>
            <a:ext cx="1926772" cy="1332967"/>
          </a:xfrm>
          <a:prstGeom prst="rect">
            <a:avLst/>
          </a:prstGeom>
          <a:noFill/>
          <a:ln>
            <a:noFill/>
          </a:ln>
        </p:spPr>
      </p:pic>
      <p:pic>
        <p:nvPicPr>
          <p:cNvPr id="785" name="Google Shape;785;p49" descr="Details are in the caption following the image"/>
          <p:cNvPicPr preferRelativeResize="0"/>
          <p:nvPr/>
        </p:nvPicPr>
        <p:blipFill rotWithShape="1">
          <a:blip r:embed="rId8">
            <a:alphaModFix/>
          </a:blip>
          <a:srcRect r="50000" b="49987"/>
          <a:stretch/>
        </p:blipFill>
        <p:spPr>
          <a:xfrm>
            <a:off x="8145346" y="5669135"/>
            <a:ext cx="2206967" cy="1085092"/>
          </a:xfrm>
          <a:prstGeom prst="rect">
            <a:avLst/>
          </a:prstGeom>
          <a:noFill/>
          <a:ln>
            <a:noFill/>
          </a:ln>
        </p:spPr>
      </p:pic>
      <p:sp>
        <p:nvSpPr>
          <p:cNvPr id="786" name="Google Shape;786;p49"/>
          <p:cNvSpPr txBox="1"/>
          <p:nvPr/>
        </p:nvSpPr>
        <p:spPr>
          <a:xfrm>
            <a:off x="10927659" y="2361750"/>
            <a:ext cx="1394676" cy="41549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700">
                <a:solidFill>
                  <a:schemeClr val="dk1"/>
                </a:solidFill>
                <a:latin typeface="Arial"/>
                <a:ea typeface="Arial"/>
                <a:cs typeface="Arial"/>
                <a:sym typeface="Arial"/>
              </a:rPr>
              <a:t>Laughner et al., ESSD, 2024. https://doi.org/10.5194/essd-16-2197-2024</a:t>
            </a:r>
            <a:endParaRPr/>
          </a:p>
        </p:txBody>
      </p:sp>
      <p:sp>
        <p:nvSpPr>
          <p:cNvPr id="787" name="Google Shape;787;p49"/>
          <p:cNvSpPr txBox="1"/>
          <p:nvPr/>
        </p:nvSpPr>
        <p:spPr>
          <a:xfrm>
            <a:off x="10579320" y="5987489"/>
            <a:ext cx="1394676" cy="41549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700">
                <a:solidFill>
                  <a:schemeClr val="dk1"/>
                </a:solidFill>
                <a:latin typeface="Arial"/>
                <a:ea typeface="Arial"/>
                <a:cs typeface="Arial"/>
                <a:sym typeface="Arial"/>
              </a:rPr>
              <a:t>Das et al., ESS, 2025. https://doi.org/10.1029/2024EA003935</a:t>
            </a:r>
            <a:endParaRPr/>
          </a:p>
        </p:txBody>
      </p:sp>
    </p:spTree>
    <p:extLst>
      <p:ext uri="{BB962C8B-B14F-4D97-AF65-F5344CB8AC3E}">
        <p14:creationId xmlns:p14="http://schemas.microsoft.com/office/powerpoint/2010/main" val="42177663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791"/>
        <p:cNvGrpSpPr/>
        <p:nvPr/>
      </p:nvGrpSpPr>
      <p:grpSpPr>
        <a:xfrm>
          <a:off x="0" y="0"/>
          <a:ext cx="0" cy="0"/>
          <a:chOff x="0" y="0"/>
          <a:chExt cx="0" cy="0"/>
        </a:xfrm>
      </p:grpSpPr>
      <p:sp>
        <p:nvSpPr>
          <p:cNvPr id="792" name="Google Shape;792;p50"/>
          <p:cNvSpPr txBox="1">
            <a:spLocks noGrp="1"/>
          </p:cNvSpPr>
          <p:nvPr>
            <p:ph type="title"/>
          </p:nvPr>
        </p:nvSpPr>
        <p:spPr>
          <a:xfrm>
            <a:off x="838200" y="365125"/>
            <a:ext cx="10515600" cy="78876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Regional-scale validation</a:t>
            </a:r>
            <a:endParaRPr dirty="0">
              <a:latin typeface="Aptos Display" panose="020B0004020202020204" pitchFamily="34" charset="0"/>
            </a:endParaRPr>
          </a:p>
        </p:txBody>
      </p:sp>
      <p:sp>
        <p:nvSpPr>
          <p:cNvPr id="793" name="Google Shape;793;p50"/>
          <p:cNvSpPr txBox="1">
            <a:spLocks noGrp="1"/>
          </p:cNvSpPr>
          <p:nvPr>
            <p:ph type="body" idx="1"/>
          </p:nvPr>
        </p:nvSpPr>
        <p:spPr>
          <a:xfrm>
            <a:off x="838200" y="1295401"/>
            <a:ext cx="10515600" cy="2449286"/>
          </a:xfrm>
          <a:prstGeom prst="rect">
            <a:avLst/>
          </a:prstGeom>
          <a:noFill/>
          <a:ln>
            <a:noFill/>
          </a:ln>
        </p:spPr>
        <p:txBody>
          <a:bodyPr spcFirstLastPara="1" wrap="square" lIns="91425" tIns="45700" rIns="91425" bIns="45700" anchor="t" anchorCtr="0">
            <a:normAutofit/>
          </a:bodyPr>
          <a:lstStyle/>
          <a:p>
            <a:pPr marL="514350" lvl="0" indent="-514350" algn="l" rtl="0">
              <a:lnSpc>
                <a:spcPct val="90000"/>
              </a:lnSpc>
              <a:spcBef>
                <a:spcPts val="0"/>
              </a:spcBef>
              <a:spcAft>
                <a:spcPts val="0"/>
              </a:spcAft>
              <a:buClr>
                <a:schemeClr val="dk1"/>
              </a:buClr>
              <a:buSzPts val="2000"/>
              <a:buFont typeface="Play"/>
              <a:buAutoNum type="arabicPeriod"/>
            </a:pPr>
            <a:r>
              <a:rPr lang="en-US" sz="2000"/>
              <a:t>Are region-to-region variations observed from space accurate, or are there differing biases among different regions?</a:t>
            </a:r>
            <a:endParaRPr/>
          </a:p>
          <a:p>
            <a:pPr marL="514350" lvl="0" indent="-514350" algn="l" rtl="0">
              <a:lnSpc>
                <a:spcPct val="90000"/>
              </a:lnSpc>
              <a:spcBef>
                <a:spcPts val="1000"/>
              </a:spcBef>
              <a:spcAft>
                <a:spcPts val="0"/>
              </a:spcAft>
              <a:buClr>
                <a:schemeClr val="dk1"/>
              </a:buClr>
              <a:buSzPts val="2000"/>
              <a:buFont typeface="Play"/>
              <a:buAutoNum type="arabicPeriod"/>
            </a:pPr>
            <a:r>
              <a:rPr lang="en-US" sz="2000"/>
              <a:t>Are variations observed from space within a region accurate?</a:t>
            </a:r>
            <a:endParaRPr/>
          </a:p>
          <a:p>
            <a:pPr marL="514350" lvl="0" indent="-457200" algn="l" rtl="0">
              <a:lnSpc>
                <a:spcPct val="90000"/>
              </a:lnSpc>
              <a:spcBef>
                <a:spcPts val="1000"/>
              </a:spcBef>
              <a:spcAft>
                <a:spcPts val="0"/>
              </a:spcAft>
              <a:buClr>
                <a:schemeClr val="dk1"/>
              </a:buClr>
              <a:buSzPts val="900"/>
              <a:buFont typeface="Play"/>
              <a:buNone/>
            </a:pPr>
            <a:endParaRPr sz="900"/>
          </a:p>
          <a:p>
            <a:pPr marL="0" lvl="0" indent="0" algn="ctr" rtl="0">
              <a:lnSpc>
                <a:spcPct val="90000"/>
              </a:lnSpc>
              <a:spcBef>
                <a:spcPts val="1000"/>
              </a:spcBef>
              <a:spcAft>
                <a:spcPts val="0"/>
              </a:spcAft>
              <a:buClr>
                <a:schemeClr val="dk1"/>
              </a:buClr>
              <a:buSzPts val="2000"/>
              <a:buNone/>
            </a:pPr>
            <a:r>
              <a:rPr lang="en-US" sz="2000" i="1"/>
              <a:t>Requires a comparison standard shared across and within regions. Current options:</a:t>
            </a:r>
            <a:endParaRPr/>
          </a:p>
        </p:txBody>
      </p:sp>
      <p:sp>
        <p:nvSpPr>
          <p:cNvPr id="794" name="Google Shape;794;p50"/>
          <p:cNvSpPr txBox="1"/>
          <p:nvPr/>
        </p:nvSpPr>
        <p:spPr>
          <a:xfrm>
            <a:off x="500743" y="3255919"/>
            <a:ext cx="5192486"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i="1" u="sng" dirty="0">
                <a:solidFill>
                  <a:schemeClr val="dk1"/>
                </a:solidFill>
                <a:latin typeface="Arial"/>
                <a:ea typeface="Arial"/>
                <a:cs typeface="Arial"/>
                <a:sym typeface="Arial"/>
              </a:rPr>
              <a:t>In situ </a:t>
            </a:r>
            <a:r>
              <a:rPr lang="en-US" sz="1800" u="sng" dirty="0">
                <a:solidFill>
                  <a:schemeClr val="dk1"/>
                </a:solidFill>
                <a:latin typeface="Arial"/>
                <a:ea typeface="Arial"/>
                <a:cs typeface="Arial"/>
                <a:sym typeface="Arial"/>
              </a:rPr>
              <a:t>profiles</a:t>
            </a:r>
            <a:r>
              <a:rPr lang="en-US" sz="1800" dirty="0">
                <a:solidFill>
                  <a:schemeClr val="dk1"/>
                </a:solidFill>
                <a:latin typeface="Arial"/>
                <a:ea typeface="Arial"/>
                <a:cs typeface="Arial"/>
                <a:sym typeface="Arial"/>
              </a:rPr>
              <a:t>: tied back to metrological standards. Gold standard, but infrequent profiles.</a:t>
            </a:r>
            <a:endParaRPr sz="1800" i="1" dirty="0">
              <a:solidFill>
                <a:schemeClr val="dk1"/>
              </a:solidFill>
              <a:latin typeface="Arial"/>
              <a:ea typeface="Arial"/>
              <a:cs typeface="Arial"/>
              <a:sym typeface="Arial"/>
            </a:endParaRPr>
          </a:p>
        </p:txBody>
      </p:sp>
      <p:pic>
        <p:nvPicPr>
          <p:cNvPr id="795" name="Google Shape;795;p50"/>
          <p:cNvPicPr preferRelativeResize="0"/>
          <p:nvPr/>
        </p:nvPicPr>
        <p:blipFill rotWithShape="1">
          <a:blip r:embed="rId3">
            <a:alphaModFix/>
          </a:blip>
          <a:srcRect/>
          <a:stretch/>
        </p:blipFill>
        <p:spPr>
          <a:xfrm>
            <a:off x="1230086" y="3902250"/>
            <a:ext cx="3744686" cy="2590625"/>
          </a:xfrm>
          <a:prstGeom prst="rect">
            <a:avLst/>
          </a:prstGeom>
          <a:noFill/>
          <a:ln>
            <a:noFill/>
          </a:ln>
        </p:spPr>
      </p:pic>
      <p:grpSp>
        <p:nvGrpSpPr>
          <p:cNvPr id="796" name="Google Shape;796;p50"/>
          <p:cNvGrpSpPr/>
          <p:nvPr/>
        </p:nvGrpSpPr>
        <p:grpSpPr>
          <a:xfrm>
            <a:off x="6576890" y="4099690"/>
            <a:ext cx="5002584" cy="2590624"/>
            <a:chOff x="6358684" y="4075331"/>
            <a:chExt cx="5002584" cy="2590624"/>
          </a:xfrm>
        </p:grpSpPr>
        <p:pic>
          <p:nvPicPr>
            <p:cNvPr id="797" name="Google Shape;797;p50"/>
            <p:cNvPicPr preferRelativeResize="0"/>
            <p:nvPr/>
          </p:nvPicPr>
          <p:blipFill rotWithShape="1">
            <a:blip r:embed="rId4">
              <a:alphaModFix/>
            </a:blip>
            <a:srcRect/>
            <a:stretch/>
          </p:blipFill>
          <p:spPr>
            <a:xfrm>
              <a:off x="6358684" y="4075331"/>
              <a:ext cx="5002584" cy="2590624"/>
            </a:xfrm>
            <a:prstGeom prst="rect">
              <a:avLst/>
            </a:prstGeom>
            <a:noFill/>
            <a:ln>
              <a:noFill/>
            </a:ln>
          </p:spPr>
        </p:pic>
        <p:grpSp>
          <p:nvGrpSpPr>
            <p:cNvPr id="798" name="Google Shape;798;p50"/>
            <p:cNvGrpSpPr/>
            <p:nvPr/>
          </p:nvGrpSpPr>
          <p:grpSpPr>
            <a:xfrm>
              <a:off x="8305801" y="5112391"/>
              <a:ext cx="879221" cy="591724"/>
              <a:chOff x="10352314" y="3087647"/>
              <a:chExt cx="1186543" cy="798555"/>
            </a:xfrm>
          </p:grpSpPr>
          <p:sp>
            <p:nvSpPr>
              <p:cNvPr id="799" name="Google Shape;799;p50"/>
              <p:cNvSpPr/>
              <p:nvPr/>
            </p:nvSpPr>
            <p:spPr>
              <a:xfrm>
                <a:off x="10352314" y="3113314"/>
                <a:ext cx="1186543" cy="772888"/>
              </a:xfrm>
              <a:prstGeom prst="roundRect">
                <a:avLst>
                  <a:gd name="adj" fmla="val 16667"/>
                </a:avLst>
              </a:prstGeom>
              <a:solidFill>
                <a:srgbClr val="F2F2F2"/>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800" name="Google Shape;800;p50" descr="EM27/SUN 太阳辐射吸收光谱仪 | Bruker"/>
              <p:cNvPicPr preferRelativeResize="0"/>
              <p:nvPr/>
            </p:nvPicPr>
            <p:blipFill rotWithShape="1">
              <a:blip r:embed="rId5">
                <a:alphaModFix/>
              </a:blip>
              <a:srcRect/>
              <a:stretch/>
            </p:blipFill>
            <p:spPr>
              <a:xfrm>
                <a:off x="10352316" y="3087647"/>
                <a:ext cx="1149000" cy="798555"/>
              </a:xfrm>
              <a:prstGeom prst="rect">
                <a:avLst/>
              </a:prstGeom>
              <a:noFill/>
              <a:ln>
                <a:noFill/>
              </a:ln>
            </p:spPr>
          </p:pic>
        </p:grpSp>
        <p:sp>
          <p:nvSpPr>
            <p:cNvPr id="801" name="Google Shape;801;p50"/>
            <p:cNvSpPr/>
            <p:nvPr/>
          </p:nvSpPr>
          <p:spPr>
            <a:xfrm rot="-10566808">
              <a:off x="7667689" y="4393832"/>
              <a:ext cx="881251" cy="1047863"/>
            </a:xfrm>
            <a:prstGeom prst="arc">
              <a:avLst>
                <a:gd name="adj1" fmla="val 15410043"/>
                <a:gd name="adj2" fmla="val 0"/>
              </a:avLst>
            </a:prstGeom>
            <a:noFill/>
            <a:ln w="38100" cap="flat" cmpd="sng">
              <a:solidFill>
                <a:schemeClr val="lt1"/>
              </a:solidFill>
              <a:prstDash val="solid"/>
              <a:miter lim="800000"/>
              <a:headEnd type="none" w="sm" len="sm"/>
              <a:tailEnd type="triangle" w="med" len="med"/>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802" name="Google Shape;802;p50"/>
            <p:cNvSpPr/>
            <p:nvPr/>
          </p:nvSpPr>
          <p:spPr>
            <a:xfrm rot="-8516457" flipH="1">
              <a:off x="8986776" y="4431467"/>
              <a:ext cx="1686082" cy="1538642"/>
            </a:xfrm>
            <a:prstGeom prst="arc">
              <a:avLst>
                <a:gd name="adj1" fmla="val 15410043"/>
                <a:gd name="adj2" fmla="val 0"/>
              </a:avLst>
            </a:prstGeom>
            <a:noFill/>
            <a:ln w="38100" cap="flat" cmpd="sng">
              <a:solidFill>
                <a:schemeClr val="lt1"/>
              </a:solidFill>
              <a:prstDash val="solid"/>
              <a:miter lim="800000"/>
              <a:headEnd type="none" w="sm" len="sm"/>
              <a:tailEnd type="triangle" w="med" len="med"/>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803" name="Google Shape;803;p50"/>
            <p:cNvSpPr/>
            <p:nvPr/>
          </p:nvSpPr>
          <p:spPr>
            <a:xfrm rot="8100000" flipH="1">
              <a:off x="8366547" y="4505320"/>
              <a:ext cx="663569" cy="644986"/>
            </a:xfrm>
            <a:prstGeom prst="arc">
              <a:avLst>
                <a:gd name="adj1" fmla="val 15410043"/>
                <a:gd name="adj2" fmla="val 0"/>
              </a:avLst>
            </a:prstGeom>
            <a:noFill/>
            <a:ln w="38100" cap="flat" cmpd="sng">
              <a:solidFill>
                <a:schemeClr val="lt1"/>
              </a:solidFill>
              <a:prstDash val="solid"/>
              <a:miter lim="800000"/>
              <a:headEnd type="none" w="sm" len="sm"/>
              <a:tailEnd type="triangle" w="med" len="med"/>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grpSp>
      <p:sp>
        <p:nvSpPr>
          <p:cNvPr id="804" name="Google Shape;804;p50"/>
          <p:cNvSpPr/>
          <p:nvPr/>
        </p:nvSpPr>
        <p:spPr>
          <a:xfrm rot="-9915453" flipH="1">
            <a:off x="8738319" y="3935699"/>
            <a:ext cx="1686082" cy="1538642"/>
          </a:xfrm>
          <a:prstGeom prst="arc">
            <a:avLst>
              <a:gd name="adj1" fmla="val 15410043"/>
              <a:gd name="adj2" fmla="val 0"/>
            </a:avLst>
          </a:prstGeom>
          <a:noFill/>
          <a:ln w="38100" cap="flat" cmpd="sng">
            <a:solidFill>
              <a:schemeClr val="lt1"/>
            </a:solidFill>
            <a:prstDash val="solid"/>
            <a:miter lim="800000"/>
            <a:headEnd type="none" w="sm" len="sm"/>
            <a:tailEnd type="triangle" w="med" len="med"/>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805" name="Google Shape;805;p50"/>
          <p:cNvSpPr txBox="1"/>
          <p:nvPr/>
        </p:nvSpPr>
        <p:spPr>
          <a:xfrm>
            <a:off x="5964967" y="2984730"/>
            <a:ext cx="6013414" cy="120032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u="sng" dirty="0">
                <a:solidFill>
                  <a:schemeClr val="dk1"/>
                </a:solidFill>
                <a:latin typeface="Arial"/>
                <a:ea typeface="Arial"/>
                <a:cs typeface="Arial"/>
                <a:sym typeface="Arial"/>
              </a:rPr>
              <a:t>Transfer standard</a:t>
            </a:r>
            <a:r>
              <a:rPr lang="en-US" sz="1800" dirty="0">
                <a:solidFill>
                  <a:schemeClr val="dk1"/>
                </a:solidFill>
                <a:latin typeface="Arial"/>
                <a:ea typeface="Arial"/>
                <a:cs typeface="Arial"/>
                <a:sym typeface="Arial"/>
              </a:rPr>
              <a:t>: side-by-side comparisons of stations with a single (or pair of) portable spectrometer(s). Adopted by several regional networks for intra-networks checks (Goddard IPMSI, Spain, France, etc.)</a:t>
            </a:r>
            <a:endParaRPr dirty="0"/>
          </a:p>
        </p:txBody>
      </p:sp>
      <p:sp>
        <p:nvSpPr>
          <p:cNvPr id="806" name="Google Shape;806;p50"/>
          <p:cNvSpPr txBox="1"/>
          <p:nvPr/>
        </p:nvSpPr>
        <p:spPr>
          <a:xfrm>
            <a:off x="1002502" y="6611779"/>
            <a:ext cx="4690727" cy="253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dirty="0">
                <a:solidFill>
                  <a:schemeClr val="dk1"/>
                </a:solidFill>
                <a:latin typeface="Arial"/>
                <a:ea typeface="Arial"/>
                <a:cs typeface="Arial"/>
                <a:sym typeface="Arial"/>
              </a:rPr>
              <a:t>Laughner et al., ESSD, 2024. https://</a:t>
            </a:r>
            <a:r>
              <a:rPr lang="en-US" sz="1000" dirty="0" err="1">
                <a:solidFill>
                  <a:schemeClr val="dk1"/>
                </a:solidFill>
                <a:latin typeface="Arial"/>
                <a:ea typeface="Arial"/>
                <a:cs typeface="Arial"/>
                <a:sym typeface="Arial"/>
              </a:rPr>
              <a:t>doi.org</a:t>
            </a:r>
            <a:r>
              <a:rPr lang="en-US" sz="1000" dirty="0">
                <a:solidFill>
                  <a:schemeClr val="dk1"/>
                </a:solidFill>
                <a:latin typeface="Arial"/>
                <a:ea typeface="Arial"/>
                <a:cs typeface="Arial"/>
                <a:sym typeface="Arial"/>
              </a:rPr>
              <a:t>/10.5194/essd-16-2197-2024</a:t>
            </a:r>
            <a:endParaRPr dirty="0"/>
          </a:p>
        </p:txBody>
      </p:sp>
      <p:sp>
        <p:nvSpPr>
          <p:cNvPr id="807" name="Google Shape;807;p50"/>
          <p:cNvSpPr txBox="1"/>
          <p:nvPr/>
        </p:nvSpPr>
        <p:spPr>
          <a:xfrm>
            <a:off x="6966867" y="6618890"/>
            <a:ext cx="4386933" cy="24618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dirty="0">
                <a:solidFill>
                  <a:schemeClr val="dk1"/>
                </a:solidFill>
                <a:latin typeface="Arial"/>
                <a:ea typeface="Arial"/>
                <a:cs typeface="Arial"/>
                <a:sym typeface="Arial"/>
              </a:rPr>
              <a:t>Herkommer et al., AMT, 2024. https://</a:t>
            </a:r>
            <a:r>
              <a:rPr lang="en-US" sz="1000" dirty="0" err="1">
                <a:solidFill>
                  <a:schemeClr val="dk1"/>
                </a:solidFill>
                <a:latin typeface="Arial"/>
                <a:ea typeface="Arial"/>
                <a:cs typeface="Arial"/>
                <a:sym typeface="Arial"/>
              </a:rPr>
              <a:t>doi.org</a:t>
            </a:r>
            <a:r>
              <a:rPr lang="en-US" sz="1000" dirty="0">
                <a:solidFill>
                  <a:schemeClr val="dk1"/>
                </a:solidFill>
                <a:latin typeface="Arial"/>
                <a:ea typeface="Arial"/>
                <a:cs typeface="Arial"/>
                <a:sym typeface="Arial"/>
              </a:rPr>
              <a:t>/10.5194/amt-17-3467-2024</a:t>
            </a:r>
            <a:endParaRPr dirty="0"/>
          </a:p>
        </p:txBody>
      </p:sp>
      <p:pic>
        <p:nvPicPr>
          <p:cNvPr id="2" name="Picture 1">
            <a:extLst>
              <a:ext uri="{FF2B5EF4-FFF2-40B4-BE49-F238E27FC236}">
                <a16:creationId xmlns:a16="http://schemas.microsoft.com/office/drawing/2014/main" id="{6CA88DC1-3AAD-5F95-FFA7-2F7FA7229AA2}"/>
              </a:ext>
            </a:extLst>
          </p:cNvPr>
          <p:cNvPicPr>
            <a:picLocks noChangeAspect="1"/>
          </p:cNvPicPr>
          <p:nvPr/>
        </p:nvPicPr>
        <p:blipFill>
          <a:blip r:embed="rId6"/>
          <a:stretch>
            <a:fillRect/>
          </a:stretch>
        </p:blipFill>
        <p:spPr>
          <a:xfrm>
            <a:off x="1382486" y="4054650"/>
            <a:ext cx="3744686" cy="2590625"/>
          </a:xfrm>
          <a:prstGeom prst="rect">
            <a:avLst/>
          </a:prstGeom>
        </p:spPr>
      </p:pic>
    </p:spTree>
    <p:extLst>
      <p:ext uri="{BB962C8B-B14F-4D97-AF65-F5344CB8AC3E}">
        <p14:creationId xmlns:p14="http://schemas.microsoft.com/office/powerpoint/2010/main" val="244949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0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0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9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4" grpId="0"/>
      <p:bldP spid="805" grpId="0"/>
      <p:bldP spid="806" grpId="0"/>
      <p:bldP spid="80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811"/>
        <p:cNvGrpSpPr/>
        <p:nvPr/>
      </p:nvGrpSpPr>
      <p:grpSpPr>
        <a:xfrm>
          <a:off x="0" y="0"/>
          <a:ext cx="0" cy="0"/>
          <a:chOff x="0" y="0"/>
          <a:chExt cx="0" cy="0"/>
        </a:xfrm>
      </p:grpSpPr>
      <p:sp>
        <p:nvSpPr>
          <p:cNvPr id="812" name="Google Shape;812;p5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Local-scale validation</a:t>
            </a:r>
            <a:endParaRPr dirty="0">
              <a:latin typeface="Aptos Display" panose="020B0004020202020204" pitchFamily="34" charset="0"/>
            </a:endParaRPr>
          </a:p>
        </p:txBody>
      </p:sp>
      <p:sp>
        <p:nvSpPr>
          <p:cNvPr id="813" name="Google Shape;813;p5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dk1"/>
              </a:buClr>
              <a:buSzPct val="100000"/>
              <a:buNone/>
            </a:pPr>
            <a:r>
              <a:rPr lang="en-US" dirty="0"/>
              <a:t>1. Validate absolute accuracy of columns observed from space on smaller spatial scales</a:t>
            </a:r>
            <a:endParaRPr dirty="0"/>
          </a:p>
        </p:txBody>
      </p:sp>
      <p:sp>
        <p:nvSpPr>
          <p:cNvPr id="814" name="Google Shape;814;p51"/>
          <p:cNvSpPr txBox="1">
            <a:spLocks noGrp="1"/>
          </p:cNvSpPr>
          <p:nvPr>
            <p:ph type="body" idx="3"/>
          </p:nvPr>
        </p:nvSpPr>
        <p:spPr>
          <a:xfrm>
            <a:off x="6172200" y="1681163"/>
            <a:ext cx="2601410" cy="823912"/>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dk1"/>
              </a:buClr>
              <a:buSzPct val="100000"/>
              <a:buNone/>
            </a:pPr>
            <a:r>
              <a:rPr lang="en-US" dirty="0"/>
              <a:t>2. Validate </a:t>
            </a:r>
            <a:r>
              <a:rPr lang="en-US" i="1" dirty="0"/>
              <a:t>gradients</a:t>
            </a:r>
            <a:r>
              <a:rPr lang="en-US" dirty="0"/>
              <a:t> across a scale of interest</a:t>
            </a:r>
            <a:endParaRPr dirty="0"/>
          </a:p>
        </p:txBody>
      </p:sp>
      <p:pic>
        <p:nvPicPr>
          <p:cNvPr id="815" name="Google Shape;815;p51"/>
          <p:cNvPicPr preferRelativeResize="0"/>
          <p:nvPr/>
        </p:nvPicPr>
        <p:blipFill rotWithShape="1">
          <a:blip r:embed="rId3">
            <a:alphaModFix/>
          </a:blip>
          <a:srcRect/>
          <a:stretch/>
        </p:blipFill>
        <p:spPr>
          <a:xfrm>
            <a:off x="5889171" y="2505075"/>
            <a:ext cx="5965371" cy="3367548"/>
          </a:xfrm>
          <a:prstGeom prst="rect">
            <a:avLst/>
          </a:prstGeom>
          <a:noFill/>
          <a:ln>
            <a:noFill/>
          </a:ln>
        </p:spPr>
      </p:pic>
      <p:sp>
        <p:nvSpPr>
          <p:cNvPr id="816" name="Google Shape;816;p51"/>
          <p:cNvSpPr txBox="1"/>
          <p:nvPr/>
        </p:nvSpPr>
        <p:spPr>
          <a:xfrm>
            <a:off x="6633102" y="6139542"/>
            <a:ext cx="4477508" cy="24622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Fig. 11, Rißmann et al., AMT, 2022. https://doi.org/10.5194/amt-15-6605-2022</a:t>
            </a:r>
            <a:endParaRPr/>
          </a:p>
        </p:txBody>
      </p:sp>
      <p:pic>
        <p:nvPicPr>
          <p:cNvPr id="817" name="Google Shape;817;p51" descr="Details are in the caption following the image"/>
          <p:cNvPicPr preferRelativeResize="0"/>
          <p:nvPr/>
        </p:nvPicPr>
        <p:blipFill rotWithShape="1">
          <a:blip r:embed="rId4">
            <a:alphaModFix/>
          </a:blip>
          <a:srcRect/>
          <a:stretch/>
        </p:blipFill>
        <p:spPr>
          <a:xfrm>
            <a:off x="337458" y="2678113"/>
            <a:ext cx="5338788" cy="2764630"/>
          </a:xfrm>
          <a:prstGeom prst="rect">
            <a:avLst/>
          </a:prstGeom>
          <a:noFill/>
          <a:ln>
            <a:noFill/>
          </a:ln>
        </p:spPr>
      </p:pic>
      <p:sp>
        <p:nvSpPr>
          <p:cNvPr id="818" name="Google Shape;818;p51"/>
          <p:cNvSpPr txBox="1"/>
          <p:nvPr/>
        </p:nvSpPr>
        <p:spPr>
          <a:xfrm>
            <a:off x="768098" y="5749512"/>
            <a:ext cx="4350871" cy="24622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Fig. 3, Che et al., JGR. Atmos., 2024. https://doi.org/10.1029/2023JD040063</a:t>
            </a:r>
            <a:endParaRPr/>
          </a:p>
        </p:txBody>
      </p:sp>
      <p:pic>
        <p:nvPicPr>
          <p:cNvPr id="819" name="Google Shape;819;p51"/>
          <p:cNvPicPr preferRelativeResize="0"/>
          <p:nvPr/>
        </p:nvPicPr>
        <p:blipFill rotWithShape="1">
          <a:blip r:embed="rId5">
            <a:alphaModFix/>
          </a:blip>
          <a:srcRect/>
          <a:stretch/>
        </p:blipFill>
        <p:spPr>
          <a:xfrm>
            <a:off x="9209314" y="0"/>
            <a:ext cx="2982686" cy="2443156"/>
          </a:xfrm>
          <a:prstGeom prst="rect">
            <a:avLst/>
          </a:prstGeom>
          <a:noFill/>
          <a:ln>
            <a:noFill/>
          </a:ln>
        </p:spPr>
      </p:pic>
    </p:spTree>
    <p:extLst>
      <p:ext uri="{BB962C8B-B14F-4D97-AF65-F5344CB8AC3E}">
        <p14:creationId xmlns:p14="http://schemas.microsoft.com/office/powerpoint/2010/main" val="360627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3" grpId="0" build="p"/>
      <p:bldP spid="814" grpId="0" build="p"/>
      <p:bldP spid="816" grpId="0"/>
      <p:bldP spid="81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0CDC-47B6-8BBF-F8AA-B92436D5E4D1}"/>
              </a:ext>
            </a:extLst>
          </p:cNvPr>
          <p:cNvSpPr>
            <a:spLocks noGrp="1"/>
          </p:cNvSpPr>
          <p:nvPr>
            <p:ph type="title"/>
          </p:nvPr>
        </p:nvSpPr>
        <p:spPr>
          <a:xfrm>
            <a:off x="838200" y="365125"/>
            <a:ext cx="10515600" cy="909493"/>
          </a:xfrm>
        </p:spPr>
        <p:txBody>
          <a:bodyPr/>
          <a:lstStyle/>
          <a:p>
            <a:pPr algn="ctr"/>
            <a:r>
              <a:rPr lang="en-US" dirty="0">
                <a:latin typeface="Aptos Display" panose="020B0004020202020204" pitchFamily="34" charset="0"/>
              </a:rPr>
              <a:t>L4 Flux Product Validation </a:t>
            </a:r>
          </a:p>
        </p:txBody>
      </p:sp>
      <p:pic>
        <p:nvPicPr>
          <p:cNvPr id="4" name="Google Shape;407;p13" descr="Graphical user interface, application&#10;&#10;Description automatically generated">
            <a:extLst>
              <a:ext uri="{FF2B5EF4-FFF2-40B4-BE49-F238E27FC236}">
                <a16:creationId xmlns:a16="http://schemas.microsoft.com/office/drawing/2014/main" id="{3E392E5E-42CC-D127-AB5B-8D542860E07E}"/>
              </a:ext>
            </a:extLst>
          </p:cNvPr>
          <p:cNvPicPr preferRelativeResize="0">
            <a:picLocks noChangeAspect="1"/>
          </p:cNvPicPr>
          <p:nvPr/>
        </p:nvPicPr>
        <p:blipFill rotWithShape="1">
          <a:blip r:embed="rId2">
            <a:alphaModFix/>
          </a:blip>
          <a:srcRect l="34356" t="10934" r="33010"/>
          <a:stretch>
            <a:fillRect/>
          </a:stretch>
        </p:blipFill>
        <p:spPr>
          <a:xfrm>
            <a:off x="4939054" y="1660803"/>
            <a:ext cx="2449590" cy="2820522"/>
          </a:xfrm>
          <a:prstGeom prst="rect">
            <a:avLst/>
          </a:prstGeom>
          <a:noFill/>
          <a:ln>
            <a:noFill/>
          </a:ln>
        </p:spPr>
      </p:pic>
      <p:pic>
        <p:nvPicPr>
          <p:cNvPr id="5" name="Content Placeholder 4">
            <a:extLst>
              <a:ext uri="{FF2B5EF4-FFF2-40B4-BE49-F238E27FC236}">
                <a16:creationId xmlns:a16="http://schemas.microsoft.com/office/drawing/2014/main" id="{0FC0DE0D-5256-68A7-3449-A89DA65AA4B0}"/>
              </a:ext>
            </a:extLst>
          </p:cNvPr>
          <p:cNvPicPr>
            <a:picLocks noGrp="1" noChangeAspect="1"/>
          </p:cNvPicPr>
          <p:nvPr>
            <p:ph idx="1"/>
          </p:nvPr>
        </p:nvPicPr>
        <p:blipFill>
          <a:blip r:embed="rId3"/>
          <a:srcRect r="60348" b="54607"/>
          <a:stretch>
            <a:fillRect/>
          </a:stretch>
        </p:blipFill>
        <p:spPr>
          <a:xfrm>
            <a:off x="7769736" y="1591750"/>
            <a:ext cx="4182729" cy="2822771"/>
          </a:xfrm>
          <a:prstGeom prst="rect">
            <a:avLst/>
          </a:prstGeom>
        </p:spPr>
      </p:pic>
      <p:pic>
        <p:nvPicPr>
          <p:cNvPr id="6" name="Picture 5" descr="Graphical user interface&#10;&#10;Description automatically generated with medium confidence">
            <a:extLst>
              <a:ext uri="{FF2B5EF4-FFF2-40B4-BE49-F238E27FC236}">
                <a16:creationId xmlns:a16="http://schemas.microsoft.com/office/drawing/2014/main" id="{E184E51F-7861-28B6-4866-D83559049B89}"/>
              </a:ext>
            </a:extLst>
          </p:cNvPr>
          <p:cNvPicPr>
            <a:picLocks noChangeAspect="1"/>
          </p:cNvPicPr>
          <p:nvPr/>
        </p:nvPicPr>
        <p:blipFill rotWithShape="1">
          <a:blip r:embed="rId4"/>
          <a:srcRect l="45437" t="6747" r="2917" b="50000"/>
          <a:stretch/>
        </p:blipFill>
        <p:spPr>
          <a:xfrm>
            <a:off x="585975" y="1593999"/>
            <a:ext cx="2739116" cy="2256893"/>
          </a:xfrm>
          <a:prstGeom prst="rect">
            <a:avLst/>
          </a:prstGeom>
          <a:solidFill>
            <a:schemeClr val="bg1"/>
          </a:solidFill>
        </p:spPr>
      </p:pic>
      <p:sp>
        <p:nvSpPr>
          <p:cNvPr id="7" name="TextBox 6">
            <a:extLst>
              <a:ext uri="{FF2B5EF4-FFF2-40B4-BE49-F238E27FC236}">
                <a16:creationId xmlns:a16="http://schemas.microsoft.com/office/drawing/2014/main" id="{EBDBCE23-8BC6-7BBA-62F4-CE42FF7893A7}"/>
              </a:ext>
            </a:extLst>
          </p:cNvPr>
          <p:cNvSpPr txBox="1"/>
          <p:nvPr/>
        </p:nvSpPr>
        <p:spPr>
          <a:xfrm>
            <a:off x="962800" y="1222418"/>
            <a:ext cx="1810861" cy="369332"/>
          </a:xfrm>
          <a:prstGeom prst="rect">
            <a:avLst/>
          </a:prstGeom>
          <a:noFill/>
        </p:spPr>
        <p:txBody>
          <a:bodyPr wrap="square" rtlCol="0">
            <a:spAutoFit/>
          </a:bodyPr>
          <a:lstStyle/>
          <a:p>
            <a:r>
              <a:rPr lang="en-US" dirty="0"/>
              <a:t>Point source</a:t>
            </a:r>
          </a:p>
        </p:txBody>
      </p:sp>
      <p:sp>
        <p:nvSpPr>
          <p:cNvPr id="8" name="TextBox 7">
            <a:extLst>
              <a:ext uri="{FF2B5EF4-FFF2-40B4-BE49-F238E27FC236}">
                <a16:creationId xmlns:a16="http://schemas.microsoft.com/office/drawing/2014/main" id="{A3516DA6-549C-775C-1155-8482ADBE4829}"/>
              </a:ext>
            </a:extLst>
          </p:cNvPr>
          <p:cNvSpPr txBox="1"/>
          <p:nvPr/>
        </p:nvSpPr>
        <p:spPr>
          <a:xfrm>
            <a:off x="5252869" y="1232382"/>
            <a:ext cx="1810861" cy="369332"/>
          </a:xfrm>
          <a:prstGeom prst="rect">
            <a:avLst/>
          </a:prstGeom>
          <a:noFill/>
        </p:spPr>
        <p:txBody>
          <a:bodyPr wrap="square" rtlCol="0">
            <a:spAutoFit/>
          </a:bodyPr>
          <a:lstStyle/>
          <a:p>
            <a:pPr algn="ctr"/>
            <a:r>
              <a:rPr lang="en-US" dirty="0"/>
              <a:t>Regional </a:t>
            </a:r>
          </a:p>
        </p:txBody>
      </p:sp>
      <p:sp>
        <p:nvSpPr>
          <p:cNvPr id="9" name="TextBox 8">
            <a:extLst>
              <a:ext uri="{FF2B5EF4-FFF2-40B4-BE49-F238E27FC236}">
                <a16:creationId xmlns:a16="http://schemas.microsoft.com/office/drawing/2014/main" id="{7C61B96D-BD7A-77AD-03BF-48E2B54E6B40}"/>
              </a:ext>
            </a:extLst>
          </p:cNvPr>
          <p:cNvSpPr txBox="1"/>
          <p:nvPr/>
        </p:nvSpPr>
        <p:spPr>
          <a:xfrm>
            <a:off x="9383699" y="1231887"/>
            <a:ext cx="1810861" cy="369332"/>
          </a:xfrm>
          <a:prstGeom prst="rect">
            <a:avLst/>
          </a:prstGeom>
          <a:noFill/>
        </p:spPr>
        <p:txBody>
          <a:bodyPr wrap="square" rtlCol="0">
            <a:spAutoFit/>
          </a:bodyPr>
          <a:lstStyle/>
          <a:p>
            <a:r>
              <a:rPr lang="en-US" dirty="0"/>
              <a:t>Global </a:t>
            </a:r>
          </a:p>
        </p:txBody>
      </p:sp>
      <p:pic>
        <p:nvPicPr>
          <p:cNvPr id="4098" name="Picture 2" descr="Figure 4">
            <a:extLst>
              <a:ext uri="{FF2B5EF4-FFF2-40B4-BE49-F238E27FC236}">
                <a16:creationId xmlns:a16="http://schemas.microsoft.com/office/drawing/2014/main" id="{1AF47C2C-5CC7-4F59-2299-2DA3BEA78F9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877" r="28943"/>
          <a:stretch>
            <a:fillRect/>
          </a:stretch>
        </p:blipFill>
        <p:spPr bwMode="auto">
          <a:xfrm>
            <a:off x="264726" y="4674132"/>
            <a:ext cx="3374839" cy="204012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B120817-10D2-F82F-7847-8A28E39D99A3}"/>
              </a:ext>
            </a:extLst>
          </p:cNvPr>
          <p:cNvSpPr txBox="1"/>
          <p:nvPr/>
        </p:nvSpPr>
        <p:spPr>
          <a:xfrm>
            <a:off x="838200" y="4304800"/>
            <a:ext cx="2312286" cy="369332"/>
          </a:xfrm>
          <a:prstGeom prst="rect">
            <a:avLst/>
          </a:prstGeom>
          <a:noFill/>
        </p:spPr>
        <p:txBody>
          <a:bodyPr wrap="square" rtlCol="0">
            <a:spAutoFit/>
          </a:bodyPr>
          <a:lstStyle/>
          <a:p>
            <a:r>
              <a:rPr lang="en-US" dirty="0"/>
              <a:t>Control release</a:t>
            </a:r>
          </a:p>
        </p:txBody>
      </p:sp>
      <p:pic>
        <p:nvPicPr>
          <p:cNvPr id="4100" name="Picture 4" descr="Northeast Corridor Urban Test Bed for Greenhouse Gas Emissions | NIST">
            <a:extLst>
              <a:ext uri="{FF2B5EF4-FFF2-40B4-BE49-F238E27FC236}">
                <a16:creationId xmlns:a16="http://schemas.microsoft.com/office/drawing/2014/main" id="{9C281128-CF83-8A05-676B-501DB433A82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0273"/>
          <a:stretch>
            <a:fillRect/>
          </a:stretch>
        </p:blipFill>
        <p:spPr bwMode="auto">
          <a:xfrm>
            <a:off x="4729967" y="4414521"/>
            <a:ext cx="2865164" cy="244347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FD349A7-E310-4E15-3C33-868D0B9810CB}"/>
              </a:ext>
            </a:extLst>
          </p:cNvPr>
          <p:cNvSpPr txBox="1"/>
          <p:nvPr/>
        </p:nvSpPr>
        <p:spPr>
          <a:xfrm>
            <a:off x="5150300" y="4345468"/>
            <a:ext cx="2312286" cy="369332"/>
          </a:xfrm>
          <a:prstGeom prst="rect">
            <a:avLst/>
          </a:prstGeom>
          <a:noFill/>
        </p:spPr>
        <p:txBody>
          <a:bodyPr wrap="square" rtlCol="0">
            <a:spAutoFit/>
          </a:bodyPr>
          <a:lstStyle/>
          <a:p>
            <a:pPr algn="ctr"/>
            <a:r>
              <a:rPr lang="en-US" dirty="0"/>
              <a:t>Urban testbeds</a:t>
            </a:r>
          </a:p>
        </p:txBody>
      </p:sp>
      <p:pic>
        <p:nvPicPr>
          <p:cNvPr id="12" name="Picture 11">
            <a:extLst>
              <a:ext uri="{FF2B5EF4-FFF2-40B4-BE49-F238E27FC236}">
                <a16:creationId xmlns:a16="http://schemas.microsoft.com/office/drawing/2014/main" id="{7E80508F-4840-6F6B-8199-977FC4555329}"/>
              </a:ext>
            </a:extLst>
          </p:cNvPr>
          <p:cNvPicPr>
            <a:picLocks noChangeAspect="1"/>
          </p:cNvPicPr>
          <p:nvPr/>
        </p:nvPicPr>
        <p:blipFill>
          <a:blip r:embed="rId7"/>
          <a:stretch>
            <a:fillRect/>
          </a:stretch>
        </p:blipFill>
        <p:spPr>
          <a:xfrm>
            <a:off x="8511355" y="4476079"/>
            <a:ext cx="2976558" cy="2300067"/>
          </a:xfrm>
          <a:prstGeom prst="rect">
            <a:avLst/>
          </a:prstGeom>
        </p:spPr>
      </p:pic>
    </p:spTree>
    <p:extLst>
      <p:ext uri="{BB962C8B-B14F-4D97-AF65-F5344CB8AC3E}">
        <p14:creationId xmlns:p14="http://schemas.microsoft.com/office/powerpoint/2010/main" val="1775493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52"/>
          <p:cNvSpPr txBox="1">
            <a:spLocks noGrp="1"/>
          </p:cNvSpPr>
          <p:nvPr>
            <p:ph type="title"/>
          </p:nvPr>
        </p:nvSpPr>
        <p:spPr>
          <a:xfrm>
            <a:off x="838200" y="365126"/>
            <a:ext cx="10515600" cy="75610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Opportunity: OCS</a:t>
            </a:r>
            <a:endParaRPr dirty="0">
              <a:latin typeface="Aptos Display" panose="020B0004020202020204" pitchFamily="34" charset="0"/>
            </a:endParaRPr>
          </a:p>
        </p:txBody>
      </p:sp>
      <p:sp>
        <p:nvSpPr>
          <p:cNvPr id="826" name="Google Shape;826;p52"/>
          <p:cNvSpPr txBox="1"/>
          <p:nvPr/>
        </p:nvSpPr>
        <p:spPr>
          <a:xfrm>
            <a:off x="76199" y="1028343"/>
            <a:ext cx="5225143" cy="590931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Carbonyl sulfide (a.k.a. OCS or COS): not a GHG, but an important tracer for respiration vs. photosynthesis</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Can be retrieved in the mid/thermal IR:</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NDACC (20 stations)</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TCCON (InSb-equipped stations, public starting in GGG2020.1)</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TES (Kuai et al., 2014)</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IASI (e.g., Vincent et al., 2017; Cartwright et al., 2025)</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MIPAS, above 6 km altitude (Glatthor et al., 2017)</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ACE-FTS, above 8 km (Yousefi et al., 2019)</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However, no mission routinely generates full tropospheric OCS products.</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OCS is a challenging retrieval due to both small concentrations and surface emissivity interference</a:t>
            </a:r>
            <a:endParaRPr/>
          </a:p>
          <a:p>
            <a:pPr marL="742950" marR="0" lvl="1" indent="-285750" algn="l" rtl="0">
              <a:spcBef>
                <a:spcPts val="0"/>
              </a:spcBef>
              <a:spcAft>
                <a:spcPts val="0"/>
              </a:spcAft>
              <a:buClr>
                <a:schemeClr val="dk1"/>
              </a:buClr>
              <a:buSzPts val="1800"/>
              <a:buFont typeface="Arial"/>
              <a:buChar char="•"/>
            </a:pPr>
            <a:r>
              <a:rPr lang="en-US" sz="1800" b="0" i="0" u="none" strike="noStrike" cap="none">
                <a:solidFill>
                  <a:schemeClr val="dk1"/>
                </a:solidFill>
                <a:latin typeface="Arial"/>
                <a:ea typeface="Arial"/>
                <a:cs typeface="Arial"/>
                <a:sym typeface="Arial"/>
              </a:rPr>
              <a:t>Additionally, need sufficient precision to see uptake</a:t>
            </a:r>
            <a:endParaRPr/>
          </a:p>
          <a:p>
            <a:pPr marL="742950" marR="0" lvl="1" indent="-171450" algn="l" rtl="0">
              <a:spcBef>
                <a:spcPts val="0"/>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 name="Google Shape;827;p52"/>
          <p:cNvSpPr txBox="1"/>
          <p:nvPr/>
        </p:nvSpPr>
        <p:spPr>
          <a:xfrm>
            <a:off x="5660571" y="6031244"/>
            <a:ext cx="6531429" cy="86177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000">
                <a:solidFill>
                  <a:schemeClr val="dk1"/>
                </a:solidFill>
                <a:latin typeface="Arial"/>
                <a:ea typeface="Arial"/>
                <a:cs typeface="Arial"/>
                <a:sym typeface="Arial"/>
              </a:rPr>
              <a:t>Kuai et al., AMT, 2014. </a:t>
            </a:r>
            <a:r>
              <a:rPr lang="en-US" sz="1000" u="sng">
                <a:solidFill>
                  <a:schemeClr val="dk1"/>
                </a:solidFill>
                <a:latin typeface="Arial"/>
                <a:ea typeface="Arial"/>
                <a:cs typeface="Arial"/>
                <a:sym typeface="Arial"/>
                <a:hlinkClick r:id="rId3">
                  <a:extLst>
                    <a:ext uri="{A12FA001-AC4F-418D-AE19-62706E023703}">
                      <ahyp:hlinkClr xmlns:ahyp="http://schemas.microsoft.com/office/drawing/2018/hyperlinkcolor" val="tx"/>
                    </a:ext>
                  </a:extLst>
                </a:hlinkClick>
              </a:rPr>
              <a:t>https://doi.org/10.5194/amt-7-163-2014</a:t>
            </a:r>
            <a:endParaRPr sz="1000">
              <a:solidFill>
                <a:schemeClr val="dk1"/>
              </a:solidFill>
              <a:latin typeface="Arial"/>
              <a:ea typeface="Arial"/>
              <a:cs typeface="Arial"/>
              <a:sym typeface="Arial"/>
            </a:endParaRPr>
          </a:p>
          <a:p>
            <a:pPr marL="0" marR="0" lvl="0" indent="0" algn="r" rtl="0">
              <a:spcBef>
                <a:spcPts val="0"/>
              </a:spcBef>
              <a:spcAft>
                <a:spcPts val="0"/>
              </a:spcAft>
              <a:buNone/>
            </a:pPr>
            <a:r>
              <a:rPr lang="en-US" sz="1000">
                <a:solidFill>
                  <a:schemeClr val="dk1"/>
                </a:solidFill>
                <a:latin typeface="Arial"/>
                <a:ea typeface="Arial"/>
                <a:cs typeface="Arial"/>
                <a:sym typeface="Arial"/>
              </a:rPr>
              <a:t>Vincent et al.,  ACP, 2017. </a:t>
            </a:r>
            <a:r>
              <a:rPr lang="en-US" sz="1000" u="sng">
                <a:solidFill>
                  <a:schemeClr val="dk1"/>
                </a:solidFill>
                <a:latin typeface="Arial"/>
                <a:ea typeface="Arial"/>
                <a:cs typeface="Arial"/>
                <a:sym typeface="Arial"/>
                <a:hlinkClick r:id="rId4">
                  <a:extLst>
                    <a:ext uri="{A12FA001-AC4F-418D-AE19-62706E023703}">
                      <ahyp:hlinkClr xmlns:ahyp="http://schemas.microsoft.com/office/drawing/2018/hyperlinkcolor" val="tx"/>
                    </a:ext>
                  </a:extLst>
                </a:hlinkClick>
              </a:rPr>
              <a:t>https://doi.org/10.5194/acp-17-2981-2017</a:t>
            </a:r>
            <a:r>
              <a:rPr lang="en-US" sz="1000">
                <a:solidFill>
                  <a:schemeClr val="dk1"/>
                </a:solidFill>
                <a:latin typeface="Arial"/>
                <a:ea typeface="Arial"/>
                <a:cs typeface="Arial"/>
                <a:sym typeface="Arial"/>
              </a:rPr>
              <a:t> </a:t>
            </a:r>
            <a:endParaRPr/>
          </a:p>
          <a:p>
            <a:pPr marL="0" marR="0" lvl="0" indent="0" algn="r" rtl="0">
              <a:spcBef>
                <a:spcPts val="0"/>
              </a:spcBef>
              <a:spcAft>
                <a:spcPts val="0"/>
              </a:spcAft>
              <a:buNone/>
            </a:pPr>
            <a:r>
              <a:rPr lang="en-US" sz="1000">
                <a:solidFill>
                  <a:schemeClr val="dk1"/>
                </a:solidFill>
                <a:latin typeface="Arial"/>
                <a:ea typeface="Arial"/>
                <a:cs typeface="Arial"/>
                <a:sym typeface="Arial"/>
              </a:rPr>
              <a:t>Cartwright et al., ACP, 2025. </a:t>
            </a:r>
            <a:r>
              <a:rPr lang="en-US" sz="1000" u="sng">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https://doi.org/10.5194/acp-25-15913-2025</a:t>
            </a:r>
            <a:r>
              <a:rPr lang="en-US" sz="1000">
                <a:solidFill>
                  <a:schemeClr val="dk1"/>
                </a:solidFill>
                <a:latin typeface="Arial"/>
                <a:ea typeface="Arial"/>
                <a:cs typeface="Arial"/>
                <a:sym typeface="Arial"/>
              </a:rPr>
              <a:t> </a:t>
            </a:r>
            <a:endParaRPr/>
          </a:p>
          <a:p>
            <a:pPr marL="0" marR="0" lvl="0" indent="0" algn="r" rtl="0">
              <a:spcBef>
                <a:spcPts val="0"/>
              </a:spcBef>
              <a:spcAft>
                <a:spcPts val="0"/>
              </a:spcAft>
              <a:buNone/>
            </a:pPr>
            <a:r>
              <a:rPr lang="en-US" sz="1000">
                <a:solidFill>
                  <a:schemeClr val="dk1"/>
                </a:solidFill>
                <a:latin typeface="Arial"/>
                <a:ea typeface="Arial"/>
                <a:cs typeface="Arial"/>
                <a:sym typeface="Arial"/>
              </a:rPr>
              <a:t>Glatthor et al., ACP, 2017. </a:t>
            </a:r>
            <a:r>
              <a:rPr lang="en-US" sz="1000" u="sng">
                <a:solidFill>
                  <a:schemeClr val="dk1"/>
                </a:solidFill>
                <a:latin typeface="Arial"/>
                <a:ea typeface="Arial"/>
                <a:cs typeface="Arial"/>
                <a:sym typeface="Arial"/>
                <a:hlinkClick r:id="rId6">
                  <a:extLst>
                    <a:ext uri="{A12FA001-AC4F-418D-AE19-62706E023703}">
                      <ahyp:hlinkClr xmlns:ahyp="http://schemas.microsoft.com/office/drawing/2018/hyperlinkcolor" val="tx"/>
                    </a:ext>
                  </a:extLst>
                </a:hlinkClick>
              </a:rPr>
              <a:t>https://doi.org/10.5194/acp-17-2631-2017</a:t>
            </a:r>
            <a:r>
              <a:rPr lang="en-US" sz="1000">
                <a:solidFill>
                  <a:schemeClr val="dk1"/>
                </a:solidFill>
                <a:latin typeface="Arial"/>
                <a:ea typeface="Arial"/>
                <a:cs typeface="Arial"/>
                <a:sym typeface="Arial"/>
              </a:rPr>
              <a:t> </a:t>
            </a:r>
            <a:endParaRPr/>
          </a:p>
          <a:p>
            <a:pPr marL="0" marR="0" lvl="0" indent="0" algn="r" rtl="0">
              <a:spcBef>
                <a:spcPts val="0"/>
              </a:spcBef>
              <a:spcAft>
                <a:spcPts val="0"/>
              </a:spcAft>
              <a:buNone/>
            </a:pPr>
            <a:r>
              <a:rPr lang="en-US" sz="1000">
                <a:solidFill>
                  <a:schemeClr val="dk1"/>
                </a:solidFill>
                <a:latin typeface="Arial"/>
                <a:ea typeface="Arial"/>
                <a:cs typeface="Arial"/>
                <a:sym typeface="Arial"/>
              </a:rPr>
              <a:t>Yousefi et al., J. Quant. Spectrosc. Rad. Trans., 2019. </a:t>
            </a:r>
            <a:r>
              <a:rPr lang="en-US" sz="1000" u="sng">
                <a:solidFill>
                  <a:schemeClr val="dk1"/>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https://doi.org/10.1016/j.jqsrt.2019.06.033</a:t>
            </a:r>
            <a:r>
              <a:rPr lang="en-US" sz="1000">
                <a:solidFill>
                  <a:schemeClr val="dk1"/>
                </a:solidFill>
                <a:latin typeface="Arial"/>
                <a:ea typeface="Arial"/>
                <a:cs typeface="Arial"/>
                <a:sym typeface="Arial"/>
              </a:rPr>
              <a:t> </a:t>
            </a:r>
            <a:endParaRPr/>
          </a:p>
        </p:txBody>
      </p:sp>
      <p:pic>
        <p:nvPicPr>
          <p:cNvPr id="828" name="Google Shape;828;p52"/>
          <p:cNvPicPr preferRelativeResize="0"/>
          <p:nvPr/>
        </p:nvPicPr>
        <p:blipFill rotWithShape="1">
          <a:blip r:embed="rId8">
            <a:alphaModFix/>
          </a:blip>
          <a:srcRect/>
          <a:stretch/>
        </p:blipFill>
        <p:spPr>
          <a:xfrm>
            <a:off x="5212221" y="0"/>
            <a:ext cx="6881808" cy="2293936"/>
          </a:xfrm>
          <a:prstGeom prst="rect">
            <a:avLst/>
          </a:prstGeom>
          <a:noFill/>
          <a:ln>
            <a:noFill/>
          </a:ln>
        </p:spPr>
      </p:pic>
      <p:pic>
        <p:nvPicPr>
          <p:cNvPr id="829" name="Google Shape;829;p52"/>
          <p:cNvPicPr preferRelativeResize="0"/>
          <p:nvPr/>
        </p:nvPicPr>
        <p:blipFill rotWithShape="1">
          <a:blip r:embed="rId9">
            <a:alphaModFix/>
          </a:blip>
          <a:srcRect/>
          <a:stretch/>
        </p:blipFill>
        <p:spPr>
          <a:xfrm>
            <a:off x="5212219" y="2239507"/>
            <a:ext cx="6979778" cy="2359575"/>
          </a:xfrm>
          <a:prstGeom prst="rect">
            <a:avLst/>
          </a:prstGeom>
          <a:noFill/>
          <a:ln>
            <a:noFill/>
          </a:ln>
        </p:spPr>
      </p:pic>
      <p:sp>
        <p:nvSpPr>
          <p:cNvPr id="830" name="Google Shape;830;p52"/>
          <p:cNvSpPr txBox="1"/>
          <p:nvPr/>
        </p:nvSpPr>
        <p:spPr>
          <a:xfrm>
            <a:off x="5660571" y="4587872"/>
            <a:ext cx="6531429"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a:solidFill>
                  <a:schemeClr val="dk1"/>
                </a:solidFill>
                <a:latin typeface="Arial"/>
                <a:ea typeface="Arial"/>
                <a:cs typeface="Arial"/>
                <a:sym typeface="Arial"/>
              </a:rPr>
              <a:t>Figs. 10 &amp; 12 from Vincent et al. Top: Jan/Feb 2014. Bottom: May/June 2014.</a:t>
            </a:r>
            <a:endParaRPr/>
          </a:p>
        </p:txBody>
      </p:sp>
    </p:spTree>
    <p:extLst>
      <p:ext uri="{BB962C8B-B14F-4D97-AF65-F5344CB8AC3E}">
        <p14:creationId xmlns:p14="http://schemas.microsoft.com/office/powerpoint/2010/main" val="4194283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835"/>
        <p:cNvGrpSpPr/>
        <p:nvPr/>
      </p:nvGrpSpPr>
      <p:grpSpPr>
        <a:xfrm>
          <a:off x="0" y="0"/>
          <a:ext cx="0" cy="0"/>
          <a:chOff x="0" y="0"/>
          <a:chExt cx="0" cy="0"/>
        </a:xfrm>
      </p:grpSpPr>
      <p:sp>
        <p:nvSpPr>
          <p:cNvPr id="836" name="Google Shape;836;p53"/>
          <p:cNvSpPr txBox="1">
            <a:spLocks noGrp="1"/>
          </p:cNvSpPr>
          <p:nvPr>
            <p:ph type="title"/>
          </p:nvPr>
        </p:nvSpPr>
        <p:spPr>
          <a:xfrm>
            <a:off x="838200" y="365126"/>
            <a:ext cx="10515600" cy="75610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Opportunity: Isotopic data</a:t>
            </a:r>
            <a:endParaRPr dirty="0">
              <a:latin typeface="Aptos Display" panose="020B0004020202020204" pitchFamily="34" charset="0"/>
            </a:endParaRPr>
          </a:p>
        </p:txBody>
      </p:sp>
      <p:pic>
        <p:nvPicPr>
          <p:cNvPr id="837" name="Google Shape;837;p53"/>
          <p:cNvPicPr preferRelativeResize="0"/>
          <p:nvPr/>
        </p:nvPicPr>
        <p:blipFill rotWithShape="1">
          <a:blip r:embed="rId3">
            <a:alphaModFix/>
          </a:blip>
          <a:srcRect/>
          <a:stretch/>
        </p:blipFill>
        <p:spPr>
          <a:xfrm>
            <a:off x="6311153" y="941294"/>
            <a:ext cx="5947544" cy="3352041"/>
          </a:xfrm>
          <a:prstGeom prst="rect">
            <a:avLst/>
          </a:prstGeom>
          <a:noFill/>
          <a:ln>
            <a:noFill/>
          </a:ln>
        </p:spPr>
      </p:pic>
      <p:pic>
        <p:nvPicPr>
          <p:cNvPr id="838" name="Google Shape;838;p53"/>
          <p:cNvPicPr preferRelativeResize="0"/>
          <p:nvPr/>
        </p:nvPicPr>
        <p:blipFill rotWithShape="1">
          <a:blip r:embed="rId4">
            <a:alphaModFix/>
          </a:blip>
          <a:srcRect/>
          <a:stretch/>
        </p:blipFill>
        <p:spPr>
          <a:xfrm>
            <a:off x="5999309" y="4264576"/>
            <a:ext cx="4856950" cy="2503777"/>
          </a:xfrm>
          <a:prstGeom prst="rect">
            <a:avLst/>
          </a:prstGeom>
          <a:noFill/>
          <a:ln>
            <a:noFill/>
          </a:ln>
        </p:spPr>
      </p:pic>
      <p:sp>
        <p:nvSpPr>
          <p:cNvPr id="839" name="Google Shape;839;p53"/>
          <p:cNvSpPr txBox="1"/>
          <p:nvPr/>
        </p:nvSpPr>
        <p:spPr>
          <a:xfrm>
            <a:off x="76199" y="1028343"/>
            <a:ext cx="5804649" cy="4539664"/>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700"/>
              <a:buFont typeface="Arial"/>
              <a:buChar char="•"/>
            </a:pPr>
            <a:r>
              <a:rPr lang="en-US" sz="1700" dirty="0">
                <a:solidFill>
                  <a:schemeClr val="dk1"/>
                </a:solidFill>
                <a:latin typeface="Arial"/>
                <a:ea typeface="Arial"/>
                <a:cs typeface="Arial"/>
                <a:sym typeface="Arial"/>
              </a:rPr>
              <a:t>Observations of different </a:t>
            </a:r>
            <a:r>
              <a:rPr lang="en-US" sz="1700" dirty="0" err="1">
                <a:solidFill>
                  <a:schemeClr val="dk1"/>
                </a:solidFill>
                <a:latin typeface="Arial"/>
                <a:ea typeface="Arial"/>
                <a:cs typeface="Arial"/>
                <a:sym typeface="Arial"/>
              </a:rPr>
              <a:t>isotopologs</a:t>
            </a:r>
            <a:r>
              <a:rPr lang="en-US" sz="1700" dirty="0">
                <a:solidFill>
                  <a:schemeClr val="dk1"/>
                </a:solidFill>
                <a:latin typeface="Arial"/>
                <a:ea typeface="Arial"/>
                <a:cs typeface="Arial"/>
                <a:sym typeface="Arial"/>
              </a:rPr>
              <a:t> of carbon gases (</a:t>
            </a:r>
            <a:r>
              <a:rPr lang="en-US" sz="1700" baseline="30000" dirty="0">
                <a:solidFill>
                  <a:schemeClr val="dk1"/>
                </a:solidFill>
                <a:latin typeface="Arial"/>
                <a:ea typeface="Arial"/>
                <a:cs typeface="Arial"/>
                <a:sym typeface="Arial"/>
              </a:rPr>
              <a:t>13</a:t>
            </a:r>
            <a:r>
              <a:rPr lang="en-US" sz="1700" dirty="0">
                <a:solidFill>
                  <a:schemeClr val="dk1"/>
                </a:solidFill>
                <a:latin typeface="Arial"/>
                <a:ea typeface="Arial"/>
                <a:cs typeface="Arial"/>
                <a:sym typeface="Arial"/>
              </a:rPr>
              <a:t>CO</a:t>
            </a:r>
            <a:r>
              <a:rPr lang="en-US" sz="1700" baseline="-25000" dirty="0">
                <a:solidFill>
                  <a:schemeClr val="dk1"/>
                </a:solidFill>
                <a:latin typeface="Arial"/>
                <a:ea typeface="Arial"/>
                <a:cs typeface="Arial"/>
                <a:sym typeface="Arial"/>
              </a:rPr>
              <a:t>2</a:t>
            </a:r>
            <a:r>
              <a:rPr lang="en-US" sz="1700" dirty="0">
                <a:solidFill>
                  <a:schemeClr val="dk1"/>
                </a:solidFill>
                <a:latin typeface="Arial"/>
                <a:ea typeface="Arial"/>
                <a:cs typeface="Arial"/>
                <a:sym typeface="Arial"/>
              </a:rPr>
              <a:t>, </a:t>
            </a:r>
            <a:r>
              <a:rPr lang="en-US" sz="1700" baseline="30000" dirty="0">
                <a:solidFill>
                  <a:schemeClr val="dk1"/>
                </a:solidFill>
                <a:latin typeface="Arial"/>
                <a:ea typeface="Arial"/>
                <a:cs typeface="Arial"/>
                <a:sym typeface="Arial"/>
              </a:rPr>
              <a:t>14</a:t>
            </a:r>
            <a:r>
              <a:rPr lang="en-US" sz="1700" dirty="0">
                <a:solidFill>
                  <a:schemeClr val="dk1"/>
                </a:solidFill>
                <a:latin typeface="Arial"/>
                <a:ea typeface="Arial"/>
                <a:cs typeface="Arial"/>
                <a:sym typeface="Arial"/>
              </a:rPr>
              <a:t>CO</a:t>
            </a:r>
            <a:r>
              <a:rPr lang="en-US" sz="1700" baseline="-25000" dirty="0">
                <a:solidFill>
                  <a:schemeClr val="dk1"/>
                </a:solidFill>
                <a:latin typeface="Arial"/>
                <a:ea typeface="Arial"/>
                <a:cs typeface="Arial"/>
                <a:sym typeface="Arial"/>
              </a:rPr>
              <a:t>2</a:t>
            </a:r>
            <a:r>
              <a:rPr lang="en-US" sz="1700" dirty="0">
                <a:solidFill>
                  <a:schemeClr val="dk1"/>
                </a:solidFill>
                <a:latin typeface="Arial"/>
                <a:ea typeface="Arial"/>
                <a:cs typeface="Arial"/>
                <a:sym typeface="Arial"/>
              </a:rPr>
              <a:t>, </a:t>
            </a:r>
            <a:r>
              <a:rPr lang="en-US" sz="1700" baseline="30000" dirty="0">
                <a:solidFill>
                  <a:schemeClr val="dk1"/>
                </a:solidFill>
                <a:latin typeface="Arial"/>
                <a:ea typeface="Arial"/>
                <a:cs typeface="Arial"/>
                <a:sym typeface="Arial"/>
              </a:rPr>
              <a:t>13</a:t>
            </a:r>
            <a:r>
              <a:rPr lang="en-US" sz="1700" dirty="0">
                <a:solidFill>
                  <a:schemeClr val="dk1"/>
                </a:solidFill>
                <a:latin typeface="Arial"/>
                <a:ea typeface="Arial"/>
                <a:cs typeface="Arial"/>
                <a:sym typeface="Arial"/>
              </a:rPr>
              <a:t>CH</a:t>
            </a:r>
            <a:r>
              <a:rPr lang="en-US" sz="1700" baseline="-25000" dirty="0">
                <a:solidFill>
                  <a:schemeClr val="dk1"/>
                </a:solidFill>
                <a:latin typeface="Arial"/>
                <a:ea typeface="Arial"/>
                <a:cs typeface="Arial"/>
                <a:sym typeface="Arial"/>
              </a:rPr>
              <a:t>4</a:t>
            </a:r>
            <a:r>
              <a:rPr lang="en-US" sz="1700" dirty="0">
                <a:solidFill>
                  <a:schemeClr val="dk1"/>
                </a:solidFill>
                <a:latin typeface="Arial"/>
                <a:ea typeface="Arial"/>
                <a:cs typeface="Arial"/>
                <a:sym typeface="Arial"/>
              </a:rPr>
              <a:t>) provide valuable constraints on source types (e.g. Michel et al., Baier et al.)</a:t>
            </a:r>
            <a:endParaRPr dirty="0"/>
          </a:p>
          <a:p>
            <a:pPr marL="742950" marR="0" lvl="1" indent="-285750" algn="l" rtl="0">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E.g., methane: microbial, fossil fuel, and biomass burning have different </a:t>
            </a:r>
            <a:r>
              <a:rPr lang="en-US" sz="1700" b="0" i="0" u="none" strike="noStrike" cap="none" baseline="30000" dirty="0">
                <a:solidFill>
                  <a:schemeClr val="dk1"/>
                </a:solidFill>
                <a:latin typeface="Arial"/>
                <a:ea typeface="Arial"/>
                <a:cs typeface="Arial"/>
                <a:sym typeface="Arial"/>
              </a:rPr>
              <a:t>13</a:t>
            </a:r>
            <a:r>
              <a:rPr lang="en-US" sz="1700" b="0" i="0" u="none" strike="noStrike" cap="none" dirty="0">
                <a:solidFill>
                  <a:schemeClr val="dk1"/>
                </a:solidFill>
                <a:latin typeface="Arial"/>
                <a:ea typeface="Arial"/>
                <a:cs typeface="Arial"/>
                <a:sym typeface="Arial"/>
              </a:rPr>
              <a:t>CH</a:t>
            </a:r>
            <a:r>
              <a:rPr lang="en-US" sz="1700" b="0" i="0" u="none" strike="noStrike" cap="none" baseline="-25000" dirty="0">
                <a:solidFill>
                  <a:schemeClr val="dk1"/>
                </a:solidFill>
                <a:latin typeface="Arial"/>
                <a:ea typeface="Arial"/>
                <a:cs typeface="Arial"/>
                <a:sym typeface="Arial"/>
              </a:rPr>
              <a:t>4</a:t>
            </a:r>
            <a:r>
              <a:rPr lang="en-US" sz="1700" b="0" i="0" u="none" strike="noStrike" cap="none" dirty="0">
                <a:solidFill>
                  <a:schemeClr val="dk1"/>
                </a:solidFill>
                <a:latin typeface="Arial"/>
                <a:ea typeface="Arial"/>
                <a:cs typeface="Arial"/>
                <a:sym typeface="Arial"/>
              </a:rPr>
              <a:t> fractions</a:t>
            </a:r>
            <a:endParaRPr dirty="0"/>
          </a:p>
          <a:p>
            <a:pPr marL="285750" marR="0" lvl="0" indent="-285750" algn="l" rtl="0">
              <a:spcBef>
                <a:spcPts val="0"/>
              </a:spcBef>
              <a:spcAft>
                <a:spcPts val="0"/>
              </a:spcAft>
              <a:buClr>
                <a:schemeClr val="dk1"/>
              </a:buClr>
              <a:buSzPts val="1700"/>
              <a:buFont typeface="Arial"/>
              <a:buChar char="•"/>
            </a:pPr>
            <a:r>
              <a:rPr lang="en-US" sz="1700" dirty="0">
                <a:solidFill>
                  <a:schemeClr val="dk1"/>
                </a:solidFill>
                <a:latin typeface="Arial"/>
                <a:ea typeface="Arial"/>
                <a:cs typeface="Arial"/>
                <a:sym typeface="Arial"/>
              </a:rPr>
              <a:t>So far, these observations have only been done with </a:t>
            </a:r>
            <a:r>
              <a:rPr lang="en-US" sz="1700" i="1" dirty="0">
                <a:solidFill>
                  <a:schemeClr val="dk1"/>
                </a:solidFill>
                <a:latin typeface="Arial"/>
                <a:ea typeface="Arial"/>
                <a:cs typeface="Arial"/>
                <a:sym typeface="Arial"/>
              </a:rPr>
              <a:t>in situ</a:t>
            </a:r>
            <a:r>
              <a:rPr lang="en-US" sz="1700" dirty="0">
                <a:solidFill>
                  <a:schemeClr val="dk1"/>
                </a:solidFill>
                <a:latin typeface="Arial"/>
                <a:ea typeface="Arial"/>
                <a:cs typeface="Arial"/>
                <a:sym typeface="Arial"/>
              </a:rPr>
              <a:t> techniques</a:t>
            </a:r>
            <a:endParaRPr dirty="0"/>
          </a:p>
          <a:p>
            <a:pPr marL="285750" marR="0" lvl="0" indent="-285750" algn="l" rtl="0">
              <a:spcBef>
                <a:spcPts val="0"/>
              </a:spcBef>
              <a:spcAft>
                <a:spcPts val="0"/>
              </a:spcAft>
              <a:buClr>
                <a:schemeClr val="dk1"/>
              </a:buClr>
              <a:buSzPts val="1700"/>
              <a:buFont typeface="Arial"/>
              <a:buChar char="•"/>
            </a:pPr>
            <a:r>
              <a:rPr lang="en-US" sz="1700" dirty="0">
                <a:solidFill>
                  <a:schemeClr val="dk1"/>
                </a:solidFill>
                <a:latin typeface="Arial"/>
                <a:ea typeface="Arial"/>
                <a:cs typeface="Arial"/>
                <a:sym typeface="Arial"/>
              </a:rPr>
              <a:t>Analyses are sensitive to assumptions about source fractionation (Uveges et al.).</a:t>
            </a:r>
            <a:endParaRPr dirty="0"/>
          </a:p>
          <a:p>
            <a:pPr marL="285750" marR="0" lvl="0" indent="-285750" algn="l" rtl="0">
              <a:spcBef>
                <a:spcPts val="0"/>
              </a:spcBef>
              <a:spcAft>
                <a:spcPts val="0"/>
              </a:spcAft>
              <a:buClr>
                <a:schemeClr val="dk1"/>
              </a:buClr>
              <a:buSzPts val="1700"/>
              <a:buFont typeface="Arial"/>
              <a:buChar char="•"/>
            </a:pPr>
            <a:r>
              <a:rPr lang="en-US" sz="1700" dirty="0">
                <a:solidFill>
                  <a:schemeClr val="dk1"/>
                </a:solidFill>
                <a:latin typeface="Arial"/>
                <a:ea typeface="Arial"/>
                <a:cs typeface="Arial"/>
                <a:sym typeface="Arial"/>
              </a:rPr>
              <a:t>Could space-based observations be useful?</a:t>
            </a:r>
            <a:endParaRPr dirty="0"/>
          </a:p>
          <a:p>
            <a:pPr marL="742950" marR="0" lvl="1" indent="-285750" algn="l" rtl="0">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Isotopic retrievals are HARD:  signal is very small, spectral lines overlap, spectral parameters are uncertain (Malina et al., 2022)</a:t>
            </a:r>
            <a:endParaRPr dirty="0"/>
          </a:p>
          <a:p>
            <a:pPr marL="742950" marR="0" lvl="1" indent="-285750" algn="l" rtl="0">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Significant averaging and excellent knowledge of T/p likely required (Malina et al., 2019)</a:t>
            </a:r>
            <a:endParaRPr dirty="0"/>
          </a:p>
          <a:p>
            <a:pPr marL="742950" marR="0" lvl="1" indent="-285750" algn="l" rtl="0">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Possible with newer instruments (Sentinel-5) or techniques (</a:t>
            </a:r>
            <a:r>
              <a:rPr lang="en-US" sz="1700" b="0" i="0" u="none" strike="noStrike" cap="none" baseline="30000" dirty="0">
                <a:solidFill>
                  <a:schemeClr val="dk1"/>
                </a:solidFill>
                <a:latin typeface="Arial"/>
                <a:ea typeface="Arial"/>
                <a:cs typeface="Arial"/>
                <a:sym typeface="Arial"/>
              </a:rPr>
              <a:t>12</a:t>
            </a:r>
            <a:r>
              <a:rPr lang="en-US" sz="1700" b="0" i="0" u="none" strike="noStrike" cap="none" dirty="0">
                <a:solidFill>
                  <a:schemeClr val="dk1"/>
                </a:solidFill>
                <a:latin typeface="Arial"/>
                <a:ea typeface="Arial"/>
                <a:cs typeface="Arial"/>
                <a:sym typeface="Arial"/>
              </a:rPr>
              <a:t>CH</a:t>
            </a:r>
            <a:r>
              <a:rPr lang="en-US" sz="1700" b="0" i="0" u="none" strike="noStrike" cap="none" baseline="-25000" dirty="0">
                <a:solidFill>
                  <a:schemeClr val="dk1"/>
                </a:solidFill>
                <a:latin typeface="Arial"/>
                <a:ea typeface="Arial"/>
                <a:cs typeface="Arial"/>
                <a:sym typeface="Arial"/>
              </a:rPr>
              <a:t>4</a:t>
            </a:r>
            <a:r>
              <a:rPr lang="en-US" sz="1700" b="0" i="0" u="none" strike="noStrike" cap="none" dirty="0">
                <a:solidFill>
                  <a:schemeClr val="dk1"/>
                </a:solidFill>
                <a:latin typeface="Arial"/>
                <a:ea typeface="Arial"/>
                <a:cs typeface="Arial"/>
                <a:sym typeface="Arial"/>
              </a:rPr>
              <a:t>/</a:t>
            </a:r>
            <a:r>
              <a:rPr lang="en-US" sz="1700" b="0" i="0" u="none" strike="noStrike" cap="none" baseline="30000" dirty="0">
                <a:solidFill>
                  <a:schemeClr val="dk1"/>
                </a:solidFill>
                <a:latin typeface="Arial"/>
                <a:ea typeface="Arial"/>
                <a:cs typeface="Arial"/>
                <a:sym typeface="Arial"/>
              </a:rPr>
              <a:t>13</a:t>
            </a:r>
            <a:r>
              <a:rPr lang="en-US" sz="1700" b="0" i="0" u="none" strike="noStrike" cap="none" dirty="0">
                <a:solidFill>
                  <a:schemeClr val="dk1"/>
                </a:solidFill>
                <a:latin typeface="Arial"/>
                <a:ea typeface="Arial"/>
                <a:cs typeface="Arial"/>
                <a:sym typeface="Arial"/>
              </a:rPr>
              <a:t>CH</a:t>
            </a:r>
            <a:r>
              <a:rPr lang="en-US" sz="1700" b="0" i="0" u="none" strike="noStrike" cap="none" baseline="-25000" dirty="0">
                <a:solidFill>
                  <a:schemeClr val="dk1"/>
                </a:solidFill>
                <a:latin typeface="Arial"/>
                <a:ea typeface="Arial"/>
                <a:cs typeface="Arial"/>
                <a:sym typeface="Arial"/>
              </a:rPr>
              <a:t>4</a:t>
            </a:r>
            <a:r>
              <a:rPr lang="en-US" sz="1700" b="0" i="0" u="none" strike="noStrike" cap="none" dirty="0">
                <a:solidFill>
                  <a:schemeClr val="dk1"/>
                </a:solidFill>
                <a:latin typeface="Arial"/>
                <a:ea typeface="Arial"/>
                <a:cs typeface="Arial"/>
                <a:sym typeface="Arial"/>
              </a:rPr>
              <a:t> joint constraint)?</a:t>
            </a:r>
            <a:endParaRPr dirty="0"/>
          </a:p>
        </p:txBody>
      </p:sp>
      <p:sp>
        <p:nvSpPr>
          <p:cNvPr id="840" name="Google Shape;840;p53"/>
          <p:cNvSpPr txBox="1"/>
          <p:nvPr/>
        </p:nvSpPr>
        <p:spPr>
          <a:xfrm>
            <a:off x="0" y="6009299"/>
            <a:ext cx="6531429" cy="86177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Michel et al. (2024), PNAS. </a:t>
            </a:r>
            <a:r>
              <a:rPr lang="en-US" sz="1000" u="sng">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https://doi.org/10.1073/pnas.2411212121</a:t>
            </a:r>
            <a:endParaRPr sz="1000">
              <a:solidFill>
                <a:schemeClr val="dk1"/>
              </a:solidFill>
              <a:latin typeface="Arial"/>
              <a:ea typeface="Arial"/>
              <a:cs typeface="Arial"/>
              <a:sym typeface="Arial"/>
            </a:endParaRPr>
          </a:p>
          <a:p>
            <a:pPr marL="0" marR="0" lvl="0" indent="0" algn="l" rtl="0">
              <a:spcBef>
                <a:spcPts val="0"/>
              </a:spcBef>
              <a:spcAft>
                <a:spcPts val="0"/>
              </a:spcAft>
              <a:buNone/>
            </a:pPr>
            <a:r>
              <a:rPr lang="en-US" sz="1000">
                <a:solidFill>
                  <a:schemeClr val="dk1"/>
                </a:solidFill>
                <a:latin typeface="Arial"/>
                <a:ea typeface="Arial"/>
                <a:cs typeface="Arial"/>
                <a:sym typeface="Arial"/>
              </a:rPr>
              <a:t>Baier et al. (2025), AMT. </a:t>
            </a:r>
            <a:r>
              <a:rPr lang="en-US" sz="1000" u="sng">
                <a:solidFill>
                  <a:schemeClr val="dk1"/>
                </a:solidFill>
                <a:latin typeface="Arial"/>
                <a:ea typeface="Arial"/>
                <a:cs typeface="Arial"/>
                <a:sym typeface="Arial"/>
                <a:hlinkClick r:id="rId6">
                  <a:extLst>
                    <a:ext uri="{A12FA001-AC4F-418D-AE19-62706E023703}">
                      <ahyp:hlinkClr xmlns:ahyp="http://schemas.microsoft.com/office/drawing/2018/hyperlinkcolor" val="tx"/>
                    </a:ext>
                  </a:extLst>
                </a:hlinkClick>
              </a:rPr>
              <a:t>https://doi.org/10.5194/acp-25-10479-2025</a:t>
            </a:r>
            <a:endParaRPr sz="1000">
              <a:solidFill>
                <a:schemeClr val="dk1"/>
              </a:solidFill>
              <a:latin typeface="Arial"/>
              <a:ea typeface="Arial"/>
              <a:cs typeface="Arial"/>
              <a:sym typeface="Arial"/>
            </a:endParaRPr>
          </a:p>
          <a:p>
            <a:pPr marL="0" marR="0" lvl="0" indent="0" algn="l" rtl="0">
              <a:spcBef>
                <a:spcPts val="0"/>
              </a:spcBef>
              <a:spcAft>
                <a:spcPts val="0"/>
              </a:spcAft>
              <a:buNone/>
            </a:pPr>
            <a:r>
              <a:rPr lang="en-US" sz="1000">
                <a:solidFill>
                  <a:schemeClr val="dk1"/>
                </a:solidFill>
                <a:latin typeface="Arial"/>
                <a:ea typeface="Arial"/>
                <a:cs typeface="Arial"/>
                <a:sym typeface="Arial"/>
              </a:rPr>
              <a:t>Uveges et al. (2025), PNAS. </a:t>
            </a:r>
            <a:r>
              <a:rPr lang="en-US" sz="1000" u="sng">
                <a:solidFill>
                  <a:schemeClr val="dk1"/>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https://doi.org/10.1073/pnas.2507837122</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Malina et al. (2022), AMT. </a:t>
            </a:r>
            <a:r>
              <a:rPr lang="en-US" sz="1000" u="sng">
                <a:solidFill>
                  <a:schemeClr val="dk1"/>
                </a:solidFill>
                <a:latin typeface="Arial"/>
                <a:ea typeface="Arial"/>
                <a:cs typeface="Arial"/>
                <a:sym typeface="Arial"/>
                <a:hlinkClick r:id="rId8">
                  <a:extLst>
                    <a:ext uri="{A12FA001-AC4F-418D-AE19-62706E023703}">
                      <ahyp:hlinkClr xmlns:ahyp="http://schemas.microsoft.com/office/drawing/2018/hyperlinkcolor" val="tx"/>
                    </a:ext>
                  </a:extLst>
                </a:hlinkClick>
              </a:rPr>
              <a:t>https://doi.org/10.5194/amt-15-2377-2022</a:t>
            </a:r>
            <a:r>
              <a:rPr lang="en-US" sz="10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000">
                <a:solidFill>
                  <a:schemeClr val="dk1"/>
                </a:solidFill>
                <a:latin typeface="Arial"/>
                <a:ea typeface="Arial"/>
                <a:cs typeface="Arial"/>
                <a:sym typeface="Arial"/>
              </a:rPr>
              <a:t>Malina et al. (2019), AMT. </a:t>
            </a:r>
            <a:r>
              <a:rPr lang="en-US" sz="1000" u="sng">
                <a:solidFill>
                  <a:schemeClr val="dk1"/>
                </a:solidFill>
                <a:latin typeface="Arial"/>
                <a:ea typeface="Arial"/>
                <a:cs typeface="Arial"/>
                <a:sym typeface="Arial"/>
                <a:hlinkClick r:id="rId9">
                  <a:extLst>
                    <a:ext uri="{A12FA001-AC4F-418D-AE19-62706E023703}">
                      <ahyp:hlinkClr xmlns:ahyp="http://schemas.microsoft.com/office/drawing/2018/hyperlinkcolor" val="tx"/>
                    </a:ext>
                  </a:extLst>
                </a:hlinkClick>
              </a:rPr>
              <a:t>https://doi.org/10.5194/amt-12-6273-2019</a:t>
            </a:r>
            <a:r>
              <a:rPr lang="en-US" sz="1000">
                <a:solidFill>
                  <a:schemeClr val="dk1"/>
                </a:solidFill>
                <a:latin typeface="Arial"/>
                <a:ea typeface="Arial"/>
                <a:cs typeface="Arial"/>
                <a:sym typeface="Arial"/>
              </a:rPr>
              <a:t> </a:t>
            </a:r>
            <a:endParaRPr/>
          </a:p>
        </p:txBody>
      </p:sp>
    </p:spTree>
    <p:extLst>
      <p:ext uri="{BB962C8B-B14F-4D97-AF65-F5344CB8AC3E}">
        <p14:creationId xmlns:p14="http://schemas.microsoft.com/office/powerpoint/2010/main" val="20472815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20ED-4594-A3CE-8A3B-6305158F2ABA}"/>
              </a:ext>
            </a:extLst>
          </p:cNvPr>
          <p:cNvSpPr>
            <a:spLocks noGrp="1"/>
          </p:cNvSpPr>
          <p:nvPr>
            <p:ph type="title"/>
          </p:nvPr>
        </p:nvSpPr>
        <p:spPr/>
        <p:txBody>
          <a:bodyPr>
            <a:normAutofit/>
          </a:bodyPr>
          <a:lstStyle/>
          <a:p>
            <a:r>
              <a:rPr lang="en-US" sz="4000" dirty="0">
                <a:latin typeface="Aptos Display" panose="020B0004020202020204" pitchFamily="34" charset="0"/>
              </a:rPr>
              <a:t>Opportunity: AI/ML infusion in data products</a:t>
            </a:r>
          </a:p>
        </p:txBody>
      </p:sp>
      <p:sp>
        <p:nvSpPr>
          <p:cNvPr id="4" name="Text Placeholder 3">
            <a:extLst>
              <a:ext uri="{FF2B5EF4-FFF2-40B4-BE49-F238E27FC236}">
                <a16:creationId xmlns:a16="http://schemas.microsoft.com/office/drawing/2014/main" id="{CF600B77-5658-FDEE-4853-E3E25E048551}"/>
              </a:ext>
            </a:extLst>
          </p:cNvPr>
          <p:cNvSpPr>
            <a:spLocks noGrp="1"/>
          </p:cNvSpPr>
          <p:nvPr>
            <p:ph type="body" idx="1"/>
          </p:nvPr>
        </p:nvSpPr>
        <p:spPr>
          <a:xfrm>
            <a:off x="672789" y="1435078"/>
            <a:ext cx="2381975" cy="463832"/>
          </a:xfrm>
        </p:spPr>
        <p:txBody>
          <a:bodyPr>
            <a:normAutofit fontScale="92500" lnSpcReduction="20000"/>
          </a:bodyPr>
          <a:lstStyle/>
          <a:p>
            <a:pPr marL="7938" indent="0" algn="ctr"/>
            <a:r>
              <a:rPr lang="en-US" dirty="0"/>
              <a:t>Filtering/BC</a:t>
            </a:r>
          </a:p>
        </p:txBody>
      </p:sp>
      <p:sp>
        <p:nvSpPr>
          <p:cNvPr id="8" name="Text Placeholder 3">
            <a:extLst>
              <a:ext uri="{FF2B5EF4-FFF2-40B4-BE49-F238E27FC236}">
                <a16:creationId xmlns:a16="http://schemas.microsoft.com/office/drawing/2014/main" id="{A4220D79-4DE5-BD54-51C2-719CA12813DB}"/>
              </a:ext>
            </a:extLst>
          </p:cNvPr>
          <p:cNvSpPr txBox="1">
            <a:spLocks/>
          </p:cNvSpPr>
          <p:nvPr/>
        </p:nvSpPr>
        <p:spPr>
          <a:xfrm>
            <a:off x="3215497" y="1444604"/>
            <a:ext cx="2381975" cy="463832"/>
          </a:xfrm>
          <a:prstGeom prst="rect">
            <a:avLst/>
          </a:prstGeom>
          <a:noFill/>
          <a:ln>
            <a:noFill/>
          </a:ln>
        </p:spPr>
        <p:txBody>
          <a:bodyPr spcFirstLastPara="1" wrap="square" lIns="91425" tIns="45700" rIns="91425" bIns="45700" anchor="b" anchorCtr="0">
            <a:normAutofit fontScale="92500" lnSpcReduction="20000"/>
          </a:bodyPr>
          <a:lstStyle>
            <a:defPPr marR="0" lvl="0" algn="l" rtl="0">
              <a:lnSpc>
                <a:spcPct val="100000"/>
              </a:lnSpc>
              <a:spcBef>
                <a:spcPts val="0"/>
              </a:spcBef>
              <a:spcAft>
                <a:spcPts val="0"/>
              </a:spcAft>
            </a:defPPr>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Arial"/>
                <a:ea typeface="Arial"/>
                <a:cs typeface="Arial"/>
                <a:sym typeface="Arial"/>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Arial"/>
                <a:ea typeface="Arial"/>
                <a:cs typeface="Arial"/>
                <a:sym typeface="Arial"/>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9pPr>
          </a:lstStyle>
          <a:p>
            <a:pPr marL="7938" indent="0" algn="ctr"/>
            <a:r>
              <a:rPr lang="en-US" dirty="0"/>
              <a:t>Emulation</a:t>
            </a:r>
          </a:p>
        </p:txBody>
      </p:sp>
      <p:sp>
        <p:nvSpPr>
          <p:cNvPr id="10" name="Text Placeholder 3">
            <a:extLst>
              <a:ext uri="{FF2B5EF4-FFF2-40B4-BE49-F238E27FC236}">
                <a16:creationId xmlns:a16="http://schemas.microsoft.com/office/drawing/2014/main" id="{0F432832-F8FE-0F83-C9C2-A8C63CB36E68}"/>
              </a:ext>
            </a:extLst>
          </p:cNvPr>
          <p:cNvSpPr txBox="1">
            <a:spLocks/>
          </p:cNvSpPr>
          <p:nvPr/>
        </p:nvSpPr>
        <p:spPr>
          <a:xfrm>
            <a:off x="6041649" y="1269326"/>
            <a:ext cx="2381975" cy="814387"/>
          </a:xfrm>
          <a:prstGeom prst="rect">
            <a:avLst/>
          </a:prstGeom>
          <a:noFill/>
          <a:ln>
            <a:noFill/>
          </a:ln>
        </p:spPr>
        <p:txBody>
          <a:bodyPr spcFirstLastPara="1" wrap="square" lIns="91425" tIns="45700" rIns="91425" bIns="45700" anchor="b" anchorCtr="0">
            <a:normAutofit fontScale="92500" lnSpcReduction="10000"/>
          </a:bodyPr>
          <a:lstStyle>
            <a:defPPr marR="0" lvl="0" algn="l" rtl="0">
              <a:lnSpc>
                <a:spcPct val="100000"/>
              </a:lnSpc>
              <a:spcBef>
                <a:spcPts val="0"/>
              </a:spcBef>
              <a:spcAft>
                <a:spcPts val="0"/>
              </a:spcAft>
            </a:defPPr>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Arial"/>
                <a:ea typeface="Arial"/>
                <a:cs typeface="Arial"/>
                <a:sym typeface="Arial"/>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Arial"/>
                <a:ea typeface="Arial"/>
                <a:cs typeface="Arial"/>
                <a:sym typeface="Arial"/>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9pPr>
          </a:lstStyle>
          <a:p>
            <a:pPr marL="7938" indent="0" algn="ctr"/>
            <a:r>
              <a:rPr lang="en-US" dirty="0"/>
              <a:t>Multi-satellite records</a:t>
            </a:r>
          </a:p>
        </p:txBody>
      </p:sp>
      <p:sp>
        <p:nvSpPr>
          <p:cNvPr id="12" name="Text Placeholder 3">
            <a:extLst>
              <a:ext uri="{FF2B5EF4-FFF2-40B4-BE49-F238E27FC236}">
                <a16:creationId xmlns:a16="http://schemas.microsoft.com/office/drawing/2014/main" id="{13FA3988-1DED-C020-EAB5-A843C273C3C9}"/>
              </a:ext>
            </a:extLst>
          </p:cNvPr>
          <p:cNvSpPr txBox="1">
            <a:spLocks/>
          </p:cNvSpPr>
          <p:nvPr/>
        </p:nvSpPr>
        <p:spPr>
          <a:xfrm>
            <a:off x="8865247" y="1269326"/>
            <a:ext cx="2381975" cy="814387"/>
          </a:xfrm>
          <a:prstGeom prst="rect">
            <a:avLst/>
          </a:prstGeom>
          <a:noFill/>
          <a:ln>
            <a:noFill/>
          </a:ln>
        </p:spPr>
        <p:txBody>
          <a:bodyPr spcFirstLastPara="1" wrap="square" lIns="91425" tIns="45700" rIns="91425" bIns="45700" anchor="b" anchorCtr="0">
            <a:normAutofit lnSpcReduction="10000"/>
          </a:bodyPr>
          <a:lstStyle>
            <a:defPPr marR="0" lvl="0" algn="l" rtl="0">
              <a:lnSpc>
                <a:spcPct val="100000"/>
              </a:lnSpc>
              <a:spcBef>
                <a:spcPts val="0"/>
              </a:spcBef>
              <a:spcAft>
                <a:spcPts val="0"/>
              </a:spcAft>
            </a:defPPr>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Arial"/>
                <a:ea typeface="Arial"/>
                <a:cs typeface="Arial"/>
                <a:sym typeface="Arial"/>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Arial"/>
                <a:ea typeface="Arial"/>
                <a:cs typeface="Arial"/>
                <a:sym typeface="Arial"/>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Arial"/>
                <a:ea typeface="Arial"/>
                <a:cs typeface="Arial"/>
                <a:sym typeface="Arial"/>
              </a:defRPr>
            </a:lvl9pPr>
          </a:lstStyle>
          <a:p>
            <a:pPr marL="7938" indent="0" algn="ctr"/>
            <a:r>
              <a:rPr lang="en-US" dirty="0"/>
              <a:t>Plume detection</a:t>
            </a:r>
          </a:p>
        </p:txBody>
      </p:sp>
      <p:pic>
        <p:nvPicPr>
          <p:cNvPr id="14" name="Picture 13">
            <a:extLst>
              <a:ext uri="{FF2B5EF4-FFF2-40B4-BE49-F238E27FC236}">
                <a16:creationId xmlns:a16="http://schemas.microsoft.com/office/drawing/2014/main" id="{D396EABA-2ADC-4C07-082D-4E0F03035A43}"/>
              </a:ext>
            </a:extLst>
          </p:cNvPr>
          <p:cNvPicPr>
            <a:picLocks noChangeAspect="1"/>
          </p:cNvPicPr>
          <p:nvPr/>
        </p:nvPicPr>
        <p:blipFill>
          <a:blip r:embed="rId3"/>
          <a:stretch>
            <a:fillRect/>
          </a:stretch>
        </p:blipFill>
        <p:spPr>
          <a:xfrm>
            <a:off x="583347" y="1898910"/>
            <a:ext cx="2158373" cy="2803660"/>
          </a:xfrm>
          <a:prstGeom prst="rect">
            <a:avLst/>
          </a:prstGeom>
        </p:spPr>
      </p:pic>
      <p:sp>
        <p:nvSpPr>
          <p:cNvPr id="18" name="TextBox 17">
            <a:extLst>
              <a:ext uri="{FF2B5EF4-FFF2-40B4-BE49-F238E27FC236}">
                <a16:creationId xmlns:a16="http://schemas.microsoft.com/office/drawing/2014/main" id="{639E0A95-0D9C-4823-AE9B-BEE81D5F722A}"/>
              </a:ext>
            </a:extLst>
          </p:cNvPr>
          <p:cNvSpPr txBox="1"/>
          <p:nvPr/>
        </p:nvSpPr>
        <p:spPr>
          <a:xfrm>
            <a:off x="773036" y="4958180"/>
            <a:ext cx="2136448" cy="1600438"/>
          </a:xfrm>
          <a:prstGeom prst="rect">
            <a:avLst/>
          </a:prstGeom>
          <a:noFill/>
        </p:spPr>
        <p:txBody>
          <a:bodyPr wrap="square" rtlCol="0">
            <a:spAutoFit/>
          </a:bodyPr>
          <a:lstStyle/>
          <a:p>
            <a:pPr marL="285750" indent="-285750">
              <a:buFont typeface="Arial" panose="020B0604020202020204" pitchFamily="34" charset="0"/>
              <a:buChar char="•"/>
            </a:pPr>
            <a:r>
              <a:rPr lang="en-US" dirty="0"/>
              <a:t>Many, many examples of ML for quality filtering or BC</a:t>
            </a:r>
          </a:p>
          <a:p>
            <a:pPr marL="285750" indent="-285750">
              <a:buFont typeface="Arial" panose="020B0604020202020204" pitchFamily="34" charset="0"/>
              <a:buChar char="•"/>
            </a:pPr>
            <a:r>
              <a:rPr lang="en-US" dirty="0"/>
              <a:t>Allows for capturing nonlinear response of the bias to predictors</a:t>
            </a:r>
          </a:p>
        </p:txBody>
      </p:sp>
      <p:sp>
        <p:nvSpPr>
          <p:cNvPr id="19" name="TextBox 18">
            <a:extLst>
              <a:ext uri="{FF2B5EF4-FFF2-40B4-BE49-F238E27FC236}">
                <a16:creationId xmlns:a16="http://schemas.microsoft.com/office/drawing/2014/main" id="{09128444-971F-C81E-8CF2-E707DFC0D5B4}"/>
              </a:ext>
            </a:extLst>
          </p:cNvPr>
          <p:cNvSpPr txBox="1"/>
          <p:nvPr/>
        </p:nvSpPr>
        <p:spPr>
          <a:xfrm>
            <a:off x="773036" y="4656876"/>
            <a:ext cx="2400016" cy="253916"/>
          </a:xfrm>
          <a:prstGeom prst="rect">
            <a:avLst/>
          </a:prstGeom>
          <a:noFill/>
        </p:spPr>
        <p:txBody>
          <a:bodyPr wrap="none" rtlCol="0">
            <a:spAutoFit/>
          </a:bodyPr>
          <a:lstStyle/>
          <a:p>
            <a:r>
              <a:rPr lang="en-US" sz="1050" dirty="0"/>
              <a:t>Fig. 3a, </a:t>
            </a:r>
            <a:r>
              <a:rPr lang="en-US" sz="1050" dirty="0">
                <a:hlinkClick r:id="rId4"/>
              </a:rPr>
              <a:t>Mendonca et al., AMT, 2021</a:t>
            </a:r>
            <a:r>
              <a:rPr lang="en-US" sz="1050" dirty="0"/>
              <a:t>.</a:t>
            </a:r>
          </a:p>
        </p:txBody>
      </p:sp>
      <p:grpSp>
        <p:nvGrpSpPr>
          <p:cNvPr id="21" name="Group 20">
            <a:extLst>
              <a:ext uri="{FF2B5EF4-FFF2-40B4-BE49-F238E27FC236}">
                <a16:creationId xmlns:a16="http://schemas.microsoft.com/office/drawing/2014/main" id="{B6B10CBB-E505-9743-4243-4D245A4C6B92}"/>
              </a:ext>
            </a:extLst>
          </p:cNvPr>
          <p:cNvGrpSpPr/>
          <p:nvPr/>
        </p:nvGrpSpPr>
        <p:grpSpPr>
          <a:xfrm>
            <a:off x="3492084" y="1977649"/>
            <a:ext cx="1893562" cy="2622312"/>
            <a:chOff x="3845333" y="1977649"/>
            <a:chExt cx="1893562" cy="2622312"/>
          </a:xfrm>
        </p:grpSpPr>
        <p:pic>
          <p:nvPicPr>
            <p:cNvPr id="4098" name="Picture 2">
              <a:extLst>
                <a:ext uri="{FF2B5EF4-FFF2-40B4-BE49-F238E27FC236}">
                  <a16:creationId xmlns:a16="http://schemas.microsoft.com/office/drawing/2014/main" id="{6F8662B5-B6B9-2803-2AFC-95B85449A17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6519"/>
            <a:stretch>
              <a:fillRect/>
            </a:stretch>
          </p:blipFill>
          <p:spPr bwMode="auto">
            <a:xfrm>
              <a:off x="3943178" y="1977649"/>
              <a:ext cx="1795717" cy="2622312"/>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FBB570AA-ECB6-FF22-9BB6-B28193E63F5C}"/>
                </a:ext>
              </a:extLst>
            </p:cNvPr>
            <p:cNvSpPr/>
            <p:nvPr/>
          </p:nvSpPr>
          <p:spPr>
            <a:xfrm>
              <a:off x="3845333" y="3348976"/>
              <a:ext cx="248103" cy="12275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TextBox 21">
            <a:extLst>
              <a:ext uri="{FF2B5EF4-FFF2-40B4-BE49-F238E27FC236}">
                <a16:creationId xmlns:a16="http://schemas.microsoft.com/office/drawing/2014/main" id="{8F87CA2A-553E-2B5A-397E-7E6E515E95F8}"/>
              </a:ext>
            </a:extLst>
          </p:cNvPr>
          <p:cNvSpPr txBox="1"/>
          <p:nvPr/>
        </p:nvSpPr>
        <p:spPr>
          <a:xfrm>
            <a:off x="3333080" y="4599961"/>
            <a:ext cx="2467342" cy="253916"/>
          </a:xfrm>
          <a:prstGeom prst="rect">
            <a:avLst/>
          </a:prstGeom>
          <a:noFill/>
        </p:spPr>
        <p:txBody>
          <a:bodyPr wrap="none" rtlCol="0">
            <a:spAutoFit/>
          </a:bodyPr>
          <a:lstStyle/>
          <a:p>
            <a:r>
              <a:rPr lang="en-US" sz="1050" dirty="0"/>
              <a:t>Fig. 5c, </a:t>
            </a:r>
            <a:r>
              <a:rPr lang="en-US" sz="1050" dirty="0">
                <a:hlinkClick r:id="rId6"/>
              </a:rPr>
              <a:t>Lamminpää et al., AMT, 2021</a:t>
            </a:r>
            <a:r>
              <a:rPr lang="en-US" sz="1050" dirty="0"/>
              <a:t>.</a:t>
            </a:r>
          </a:p>
        </p:txBody>
      </p:sp>
      <p:sp>
        <p:nvSpPr>
          <p:cNvPr id="23" name="TextBox 22">
            <a:extLst>
              <a:ext uri="{FF2B5EF4-FFF2-40B4-BE49-F238E27FC236}">
                <a16:creationId xmlns:a16="http://schemas.microsoft.com/office/drawing/2014/main" id="{929B2C01-68B7-63BE-5B7C-20A8D5EE2E58}"/>
              </a:ext>
            </a:extLst>
          </p:cNvPr>
          <p:cNvSpPr txBox="1"/>
          <p:nvPr/>
        </p:nvSpPr>
        <p:spPr>
          <a:xfrm>
            <a:off x="3289724" y="4958180"/>
            <a:ext cx="2527254" cy="1815882"/>
          </a:xfrm>
          <a:prstGeom prst="rect">
            <a:avLst/>
          </a:prstGeom>
          <a:noFill/>
        </p:spPr>
        <p:txBody>
          <a:bodyPr wrap="square" rtlCol="0">
            <a:spAutoFit/>
          </a:bodyPr>
          <a:lstStyle/>
          <a:p>
            <a:pPr marL="285750" indent="-285750">
              <a:buFont typeface="Arial" panose="020B0604020202020204" pitchFamily="34" charset="0"/>
              <a:buChar char="•"/>
            </a:pPr>
            <a:r>
              <a:rPr lang="en-US" dirty="0"/>
              <a:t>More experimental than filtering, requires care due to high accuracy required.</a:t>
            </a:r>
          </a:p>
          <a:p>
            <a:pPr marL="285750" indent="-285750">
              <a:buFont typeface="Arial" panose="020B0604020202020204" pitchFamily="34" charset="0"/>
              <a:buChar char="•"/>
            </a:pPr>
            <a:r>
              <a:rPr lang="en-US" dirty="0"/>
              <a:t>Training space must be sufficient to represent the physical world</a:t>
            </a:r>
          </a:p>
          <a:p>
            <a:pPr marL="285750" indent="-285750">
              <a:buFont typeface="Arial" panose="020B0604020202020204" pitchFamily="34" charset="0"/>
              <a:buChar char="•"/>
            </a:pPr>
            <a:r>
              <a:rPr lang="en-US" dirty="0"/>
              <a:t>May permit significant speedups in retrievals</a:t>
            </a:r>
          </a:p>
        </p:txBody>
      </p:sp>
      <p:pic>
        <p:nvPicPr>
          <p:cNvPr id="24" name="Picture 23">
            <a:extLst>
              <a:ext uri="{FF2B5EF4-FFF2-40B4-BE49-F238E27FC236}">
                <a16:creationId xmlns:a16="http://schemas.microsoft.com/office/drawing/2014/main" id="{396933D5-98BB-E615-1F73-90296D216225}"/>
              </a:ext>
            </a:extLst>
          </p:cNvPr>
          <p:cNvPicPr>
            <a:picLocks noChangeAspect="1"/>
          </p:cNvPicPr>
          <p:nvPr/>
        </p:nvPicPr>
        <p:blipFill>
          <a:blip r:embed="rId7"/>
          <a:stretch>
            <a:fillRect/>
          </a:stretch>
        </p:blipFill>
        <p:spPr>
          <a:xfrm>
            <a:off x="5967421" y="2083713"/>
            <a:ext cx="2573290" cy="2933143"/>
          </a:xfrm>
          <a:prstGeom prst="rect">
            <a:avLst/>
          </a:prstGeom>
        </p:spPr>
      </p:pic>
      <p:sp>
        <p:nvSpPr>
          <p:cNvPr id="25" name="TextBox 24">
            <a:extLst>
              <a:ext uri="{FF2B5EF4-FFF2-40B4-BE49-F238E27FC236}">
                <a16:creationId xmlns:a16="http://schemas.microsoft.com/office/drawing/2014/main" id="{6795E4A4-4248-BCA7-1229-7F550A661DC4}"/>
              </a:ext>
            </a:extLst>
          </p:cNvPr>
          <p:cNvSpPr txBox="1"/>
          <p:nvPr/>
        </p:nvSpPr>
        <p:spPr>
          <a:xfrm>
            <a:off x="6185748" y="4958180"/>
            <a:ext cx="2210862" cy="253916"/>
          </a:xfrm>
          <a:prstGeom prst="rect">
            <a:avLst/>
          </a:prstGeom>
          <a:noFill/>
        </p:spPr>
        <p:txBody>
          <a:bodyPr wrap="none" rtlCol="0">
            <a:spAutoFit/>
          </a:bodyPr>
          <a:lstStyle/>
          <a:p>
            <a:r>
              <a:rPr lang="en-US" sz="1050" dirty="0"/>
              <a:t>Fig. 5, </a:t>
            </a:r>
            <a:r>
              <a:rPr lang="en-US" sz="1050" dirty="0">
                <a:hlinkClick r:id="rId8"/>
              </a:rPr>
              <a:t>Balasus et al., AMT., 2023</a:t>
            </a:r>
            <a:r>
              <a:rPr lang="en-US" sz="1050" dirty="0"/>
              <a:t>.</a:t>
            </a:r>
          </a:p>
        </p:txBody>
      </p:sp>
      <p:sp>
        <p:nvSpPr>
          <p:cNvPr id="26" name="TextBox 25">
            <a:extLst>
              <a:ext uri="{FF2B5EF4-FFF2-40B4-BE49-F238E27FC236}">
                <a16:creationId xmlns:a16="http://schemas.microsoft.com/office/drawing/2014/main" id="{BA850E49-6568-D5EA-4749-F14671A401A1}"/>
              </a:ext>
            </a:extLst>
          </p:cNvPr>
          <p:cNvSpPr txBox="1"/>
          <p:nvPr/>
        </p:nvSpPr>
        <p:spPr>
          <a:xfrm>
            <a:off x="6041648" y="5288302"/>
            <a:ext cx="3042139" cy="1169551"/>
          </a:xfrm>
          <a:prstGeom prst="rect">
            <a:avLst/>
          </a:prstGeom>
          <a:noFill/>
        </p:spPr>
        <p:txBody>
          <a:bodyPr wrap="square" rtlCol="0">
            <a:spAutoFit/>
          </a:bodyPr>
          <a:lstStyle/>
          <a:p>
            <a:pPr marL="285750" indent="-285750">
              <a:buFont typeface="Arial" panose="020B0604020202020204" pitchFamily="34" charset="0"/>
              <a:buChar char="•"/>
            </a:pPr>
            <a:r>
              <a:rPr lang="en-US" dirty="0"/>
              <a:t>Allows fusing of data records for </a:t>
            </a:r>
          </a:p>
          <a:p>
            <a:pPr marL="342900" lvl="1" indent="-342900">
              <a:buFont typeface="+mj-lt"/>
              <a:buAutoNum type="alphaLcParenR"/>
            </a:pPr>
            <a:r>
              <a:rPr lang="en-US" dirty="0"/>
              <a:t>consistent long term records</a:t>
            </a:r>
          </a:p>
          <a:p>
            <a:pPr marL="342900" lvl="1" indent="-342900">
              <a:buFont typeface="+mj-lt"/>
              <a:buAutoNum type="alphaLcParenR"/>
            </a:pPr>
            <a:r>
              <a:rPr lang="en-US" dirty="0"/>
              <a:t>reduce errors in a denser but less accurate dataset relative to a sparse, accurate dataset</a:t>
            </a:r>
          </a:p>
        </p:txBody>
      </p:sp>
      <p:grpSp>
        <p:nvGrpSpPr>
          <p:cNvPr id="29" name="Group 28">
            <a:extLst>
              <a:ext uri="{FF2B5EF4-FFF2-40B4-BE49-F238E27FC236}">
                <a16:creationId xmlns:a16="http://schemas.microsoft.com/office/drawing/2014/main" id="{63CFAA0F-6E25-E14C-D31E-2BDA803A67E3}"/>
              </a:ext>
            </a:extLst>
          </p:cNvPr>
          <p:cNvGrpSpPr/>
          <p:nvPr/>
        </p:nvGrpSpPr>
        <p:grpSpPr>
          <a:xfrm>
            <a:off x="8667973" y="2212807"/>
            <a:ext cx="3382161" cy="1473200"/>
            <a:chOff x="8667973" y="2212807"/>
            <a:chExt cx="3382161" cy="1473200"/>
          </a:xfrm>
        </p:grpSpPr>
        <p:pic>
          <p:nvPicPr>
            <p:cNvPr id="27" name="Picture 26">
              <a:extLst>
                <a:ext uri="{FF2B5EF4-FFF2-40B4-BE49-F238E27FC236}">
                  <a16:creationId xmlns:a16="http://schemas.microsoft.com/office/drawing/2014/main" id="{BE3BDEFF-7023-D41B-1366-AC36A370391F}"/>
                </a:ext>
              </a:extLst>
            </p:cNvPr>
            <p:cNvPicPr>
              <a:picLocks noChangeAspect="1"/>
            </p:cNvPicPr>
            <p:nvPr/>
          </p:nvPicPr>
          <p:blipFill>
            <a:blip r:embed="rId9"/>
            <a:stretch>
              <a:fillRect/>
            </a:stretch>
          </p:blipFill>
          <p:spPr>
            <a:xfrm>
              <a:off x="10056234" y="2212807"/>
              <a:ext cx="1993900" cy="1473200"/>
            </a:xfrm>
            <a:prstGeom prst="rect">
              <a:avLst/>
            </a:prstGeom>
          </p:spPr>
        </p:pic>
        <p:pic>
          <p:nvPicPr>
            <p:cNvPr id="28" name="Picture 27">
              <a:extLst>
                <a:ext uri="{FF2B5EF4-FFF2-40B4-BE49-F238E27FC236}">
                  <a16:creationId xmlns:a16="http://schemas.microsoft.com/office/drawing/2014/main" id="{6B362F3D-3D28-201B-5BC6-E73A26AE2CD4}"/>
                </a:ext>
              </a:extLst>
            </p:cNvPr>
            <p:cNvPicPr>
              <a:picLocks noChangeAspect="1"/>
            </p:cNvPicPr>
            <p:nvPr/>
          </p:nvPicPr>
          <p:blipFill>
            <a:blip r:embed="rId10"/>
            <a:stretch>
              <a:fillRect/>
            </a:stretch>
          </p:blipFill>
          <p:spPr>
            <a:xfrm>
              <a:off x="8667973" y="2435852"/>
              <a:ext cx="1422400" cy="1206500"/>
            </a:xfrm>
            <a:prstGeom prst="rect">
              <a:avLst/>
            </a:prstGeom>
          </p:spPr>
        </p:pic>
      </p:grpSp>
      <p:sp>
        <p:nvSpPr>
          <p:cNvPr id="30" name="TextBox 29">
            <a:extLst>
              <a:ext uri="{FF2B5EF4-FFF2-40B4-BE49-F238E27FC236}">
                <a16:creationId xmlns:a16="http://schemas.microsoft.com/office/drawing/2014/main" id="{8B5502F5-9B87-DBAC-0605-68F74F87C237}"/>
              </a:ext>
            </a:extLst>
          </p:cNvPr>
          <p:cNvSpPr txBox="1"/>
          <p:nvPr/>
        </p:nvSpPr>
        <p:spPr>
          <a:xfrm>
            <a:off x="9387786" y="3815101"/>
            <a:ext cx="1806905" cy="253916"/>
          </a:xfrm>
          <a:prstGeom prst="rect">
            <a:avLst/>
          </a:prstGeom>
          <a:noFill/>
        </p:spPr>
        <p:txBody>
          <a:bodyPr wrap="none" rtlCol="0">
            <a:spAutoFit/>
          </a:bodyPr>
          <a:lstStyle/>
          <a:p>
            <a:r>
              <a:rPr lang="en-US" sz="1050" dirty="0"/>
              <a:t>Fig. 4, </a:t>
            </a:r>
            <a:r>
              <a:rPr lang="en-US" sz="1050" dirty="0">
                <a:hlinkClick r:id="rId11"/>
              </a:rPr>
              <a:t>Bue et al., [preprint].</a:t>
            </a:r>
            <a:endParaRPr lang="en-US" sz="1050" dirty="0"/>
          </a:p>
        </p:txBody>
      </p:sp>
      <p:sp>
        <p:nvSpPr>
          <p:cNvPr id="31" name="TextBox 30">
            <a:extLst>
              <a:ext uri="{FF2B5EF4-FFF2-40B4-BE49-F238E27FC236}">
                <a16:creationId xmlns:a16="http://schemas.microsoft.com/office/drawing/2014/main" id="{9931806C-7704-2539-FB7A-FA2BD32FC70A}"/>
              </a:ext>
            </a:extLst>
          </p:cNvPr>
          <p:cNvSpPr txBox="1"/>
          <p:nvPr/>
        </p:nvSpPr>
        <p:spPr>
          <a:xfrm>
            <a:off x="9122486" y="4304155"/>
            <a:ext cx="2527254" cy="2031325"/>
          </a:xfrm>
          <a:prstGeom prst="rect">
            <a:avLst/>
          </a:prstGeom>
          <a:noFill/>
        </p:spPr>
        <p:txBody>
          <a:bodyPr wrap="square" rtlCol="0">
            <a:spAutoFit/>
          </a:bodyPr>
          <a:lstStyle/>
          <a:p>
            <a:pPr marL="285750" indent="-285750">
              <a:buFont typeface="Arial" panose="020B0604020202020204" pitchFamily="34" charset="0"/>
              <a:buChar char="•"/>
            </a:pPr>
            <a:r>
              <a:rPr lang="en-US" dirty="0"/>
              <a:t>Many methods to automatically detect plumes</a:t>
            </a:r>
          </a:p>
          <a:p>
            <a:pPr marL="285750" indent="-285750">
              <a:buFont typeface="Arial" panose="020B0604020202020204" pitchFamily="34" charset="0"/>
              <a:buChar char="•"/>
            </a:pPr>
            <a:r>
              <a:rPr lang="en-US" dirty="0"/>
              <a:t>Reliable, reproducible detection critical for trusted emissions estimate</a:t>
            </a:r>
          </a:p>
          <a:p>
            <a:pPr marL="285750" indent="-285750">
              <a:buFont typeface="Arial" panose="020B0604020202020204" pitchFamily="34" charset="0"/>
              <a:buChar char="•"/>
            </a:pPr>
            <a:r>
              <a:rPr lang="en-US" dirty="0"/>
              <a:t>Challenge: tying plume detection to L4 validation</a:t>
            </a:r>
          </a:p>
        </p:txBody>
      </p:sp>
    </p:spTree>
    <p:extLst>
      <p:ext uri="{BB962C8B-B14F-4D97-AF65-F5344CB8AC3E}">
        <p14:creationId xmlns:p14="http://schemas.microsoft.com/office/powerpoint/2010/main" val="232375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8" grpId="0"/>
      <p:bldP spid="10" grpId="0"/>
      <p:bldP spid="12" grpId="0"/>
      <p:bldP spid="18" grpId="0"/>
      <p:bldP spid="19" grpId="0"/>
      <p:bldP spid="22" grpId="0"/>
      <p:bldP spid="23" grpId="0"/>
      <p:bldP spid="25" grpId="0"/>
      <p:bldP spid="26" grpId="0"/>
      <p:bldP spid="30" grpId="0"/>
      <p:bldP spid="31"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844"/>
        <p:cNvGrpSpPr/>
        <p:nvPr/>
      </p:nvGrpSpPr>
      <p:grpSpPr>
        <a:xfrm>
          <a:off x="0" y="0"/>
          <a:ext cx="0" cy="0"/>
          <a:chOff x="0" y="0"/>
          <a:chExt cx="0" cy="0"/>
        </a:xfrm>
      </p:grpSpPr>
      <p:sp>
        <p:nvSpPr>
          <p:cNvPr id="845" name="Google Shape;845;p54"/>
          <p:cNvSpPr txBox="1"/>
          <p:nvPr/>
        </p:nvSpPr>
        <p:spPr>
          <a:xfrm>
            <a:off x="687516" y="19161"/>
            <a:ext cx="10168628" cy="646290"/>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dirty="0">
                <a:solidFill>
                  <a:schemeClr val="dk1"/>
                </a:solidFill>
                <a:latin typeface="Aptos Display" panose="020B0004020202020204" pitchFamily="34" charset="0"/>
                <a:sym typeface="Arial"/>
              </a:rPr>
              <a:t>Transport Models don’t move tracers equally  </a:t>
            </a:r>
            <a:endParaRPr dirty="0">
              <a:latin typeface="Aptos Display" panose="020B0004020202020204" pitchFamily="34" charset="0"/>
            </a:endParaRPr>
          </a:p>
        </p:txBody>
      </p:sp>
      <p:sp>
        <p:nvSpPr>
          <p:cNvPr id="846" name="Google Shape;846;p54"/>
          <p:cNvSpPr txBox="1">
            <a:spLocks noGrp="1"/>
          </p:cNvSpPr>
          <p:nvPr>
            <p:ph type="title"/>
          </p:nvPr>
        </p:nvSpPr>
        <p:spPr>
          <a:xfrm>
            <a:off x="8892546" y="2581154"/>
            <a:ext cx="3299454" cy="1753192"/>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Play"/>
              <a:buNone/>
            </a:pPr>
            <a:r>
              <a:rPr lang="en-US" sz="2800" dirty="0">
                <a:latin typeface="Aptos Display" panose="020B0004020202020204" pitchFamily="34" charset="0"/>
              </a:rPr>
              <a:t>Vertical Cross Sections   </a:t>
            </a:r>
            <a:br>
              <a:rPr lang="en-US" sz="2800" dirty="0">
                <a:latin typeface="Aptos Display" panose="020B0004020202020204" pitchFamily="34" charset="0"/>
              </a:rPr>
            </a:br>
            <a:r>
              <a:rPr lang="en-US" sz="2800" dirty="0">
                <a:latin typeface="Aptos Display" panose="020B0004020202020204" pitchFamily="34" charset="0"/>
              </a:rPr>
              <a:t>(</a:t>
            </a:r>
            <a:r>
              <a:rPr lang="en-US" sz="2800" dirty="0" err="1">
                <a:latin typeface="Aptos Display" panose="020B0004020202020204" pitchFamily="34" charset="0"/>
              </a:rPr>
              <a:t>lat</a:t>
            </a:r>
            <a:r>
              <a:rPr lang="en-US" sz="2800" dirty="0">
                <a:latin typeface="Aptos Display" panose="020B0004020202020204" pitchFamily="34" charset="0"/>
              </a:rPr>
              <a:t> vs p) </a:t>
            </a:r>
            <a:br>
              <a:rPr lang="en-US" sz="2800" dirty="0">
                <a:latin typeface="Aptos Display" panose="020B0004020202020204" pitchFamily="34" charset="0"/>
              </a:rPr>
            </a:br>
            <a:br>
              <a:rPr lang="en-US" sz="2800" dirty="0">
                <a:latin typeface="Aptos Display" panose="020B0004020202020204" pitchFamily="34" charset="0"/>
              </a:rPr>
            </a:br>
            <a:r>
              <a:rPr lang="en-US" sz="2800" dirty="0">
                <a:latin typeface="Aptos Display" panose="020B0004020202020204" pitchFamily="34" charset="0"/>
              </a:rPr>
              <a:t>2 Models with</a:t>
            </a:r>
            <a:br>
              <a:rPr lang="en-US" sz="2800" dirty="0">
                <a:latin typeface="Aptos Display" panose="020B0004020202020204" pitchFamily="34" charset="0"/>
              </a:rPr>
            </a:br>
            <a:r>
              <a:rPr lang="en-US" sz="2800" dirty="0">
                <a:latin typeface="Aptos Display" panose="020B0004020202020204" pitchFamily="34" charset="0"/>
              </a:rPr>
              <a:t>Identical Fluxes</a:t>
            </a:r>
            <a:br>
              <a:rPr lang="en-US" sz="2800" dirty="0">
                <a:latin typeface="Aptos Display" panose="020B0004020202020204" pitchFamily="34" charset="0"/>
              </a:rPr>
            </a:br>
            <a:br>
              <a:rPr lang="en-US" sz="2800" dirty="0">
                <a:latin typeface="Aptos Display" panose="020B0004020202020204" pitchFamily="34" charset="0"/>
              </a:rPr>
            </a:br>
            <a:r>
              <a:rPr lang="en-US" sz="2800" dirty="0">
                <a:latin typeface="Aptos Display" panose="020B0004020202020204" pitchFamily="34" charset="0"/>
              </a:rPr>
              <a:t>Different apparent vertical mass flux rates </a:t>
            </a:r>
            <a:endParaRPr dirty="0">
              <a:latin typeface="Aptos Display" panose="020B0004020202020204" pitchFamily="34" charset="0"/>
            </a:endParaRPr>
          </a:p>
        </p:txBody>
      </p:sp>
      <p:pic>
        <p:nvPicPr>
          <p:cNvPr id="847" name="Google Shape;847;p54"/>
          <p:cNvPicPr preferRelativeResize="0"/>
          <p:nvPr/>
        </p:nvPicPr>
        <p:blipFill rotWithShape="1">
          <a:blip r:embed="rId3">
            <a:alphaModFix/>
          </a:blip>
          <a:srcRect l="3208"/>
          <a:stretch/>
        </p:blipFill>
        <p:spPr>
          <a:xfrm>
            <a:off x="584887" y="610891"/>
            <a:ext cx="8307659" cy="6121347"/>
          </a:xfrm>
          <a:prstGeom prst="rect">
            <a:avLst/>
          </a:prstGeom>
          <a:noFill/>
          <a:ln>
            <a:noFill/>
          </a:ln>
        </p:spPr>
      </p:pic>
      <p:sp>
        <p:nvSpPr>
          <p:cNvPr id="848" name="Google Shape;848;p54"/>
          <p:cNvSpPr txBox="1"/>
          <p:nvPr/>
        </p:nvSpPr>
        <p:spPr>
          <a:xfrm>
            <a:off x="9873343" y="6455229"/>
            <a:ext cx="2318657" cy="383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rial"/>
                <a:ea typeface="Arial"/>
                <a:cs typeface="Arial"/>
                <a:sym typeface="Arial"/>
              </a:rPr>
              <a:t>Schuh et al (2019)</a:t>
            </a:r>
            <a:endParaRPr dirty="0"/>
          </a:p>
        </p:txBody>
      </p:sp>
      <p:sp>
        <p:nvSpPr>
          <p:cNvPr id="849" name="Google Shape;849;p54"/>
          <p:cNvSpPr/>
          <p:nvPr/>
        </p:nvSpPr>
        <p:spPr>
          <a:xfrm>
            <a:off x="3468029" y="2899317"/>
            <a:ext cx="1694986" cy="691376"/>
          </a:xfrm>
          <a:prstGeom prst="ellipse">
            <a:avLst/>
          </a:prstGeom>
          <a:noFill/>
          <a:ln w="57150" cap="flat" cmpd="sng">
            <a:solidFill>
              <a:schemeClr val="accen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850" name="Google Shape;850;p54"/>
          <p:cNvSpPr/>
          <p:nvPr/>
        </p:nvSpPr>
        <p:spPr>
          <a:xfrm>
            <a:off x="6820829" y="2899317"/>
            <a:ext cx="1694986" cy="691376"/>
          </a:xfrm>
          <a:prstGeom prst="ellipse">
            <a:avLst/>
          </a:prstGeom>
          <a:noFill/>
          <a:ln w="57150" cap="flat" cmpd="sng">
            <a:solidFill>
              <a:schemeClr val="accen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851" name="Google Shape;851;p54"/>
          <p:cNvSpPr txBox="1"/>
          <p:nvPr/>
        </p:nvSpPr>
        <p:spPr>
          <a:xfrm>
            <a:off x="1810215" y="2376097"/>
            <a:ext cx="2321854"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a:solidFill>
                  <a:schemeClr val="lt1"/>
                </a:solidFill>
                <a:latin typeface="Arial"/>
                <a:ea typeface="Arial"/>
                <a:cs typeface="Arial"/>
                <a:sym typeface="Arial"/>
              </a:rPr>
              <a:t>More trapping</a:t>
            </a:r>
            <a:endParaRPr/>
          </a:p>
        </p:txBody>
      </p:sp>
      <p:sp>
        <p:nvSpPr>
          <p:cNvPr id="852" name="Google Shape;852;p54"/>
          <p:cNvSpPr txBox="1"/>
          <p:nvPr/>
        </p:nvSpPr>
        <p:spPr>
          <a:xfrm>
            <a:off x="5724303" y="2376097"/>
            <a:ext cx="2253950"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a:solidFill>
                  <a:schemeClr val="lt1"/>
                </a:solidFill>
                <a:latin typeface="Arial"/>
                <a:ea typeface="Arial"/>
                <a:cs typeface="Arial"/>
                <a:sym typeface="Arial"/>
              </a:rPr>
              <a:t>Less trapping</a:t>
            </a:r>
            <a:endParaRPr/>
          </a:p>
        </p:txBody>
      </p:sp>
      <p:sp>
        <p:nvSpPr>
          <p:cNvPr id="853" name="Google Shape;853;p54"/>
          <p:cNvSpPr txBox="1"/>
          <p:nvPr/>
        </p:nvSpPr>
        <p:spPr>
          <a:xfrm>
            <a:off x="323386" y="1589483"/>
            <a:ext cx="1316228"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Arial"/>
                <a:ea typeface="Arial"/>
                <a:cs typeface="Arial"/>
                <a:sym typeface="Arial"/>
              </a:rPr>
              <a:t>January</a:t>
            </a:r>
            <a:endParaRPr dirty="0"/>
          </a:p>
        </p:txBody>
      </p:sp>
      <p:sp>
        <p:nvSpPr>
          <p:cNvPr id="854" name="Google Shape;854;p54"/>
          <p:cNvSpPr txBox="1"/>
          <p:nvPr/>
        </p:nvSpPr>
        <p:spPr>
          <a:xfrm>
            <a:off x="372918" y="4576020"/>
            <a:ext cx="1266696" cy="461665"/>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Arial"/>
                <a:ea typeface="Arial"/>
                <a:cs typeface="Arial"/>
                <a:sym typeface="Arial"/>
              </a:rPr>
              <a:t>August</a:t>
            </a:r>
            <a:endParaRPr dirty="0"/>
          </a:p>
        </p:txBody>
      </p:sp>
      <p:sp>
        <p:nvSpPr>
          <p:cNvPr id="855" name="Google Shape;855;p54"/>
          <p:cNvSpPr txBox="1"/>
          <p:nvPr/>
        </p:nvSpPr>
        <p:spPr>
          <a:xfrm>
            <a:off x="2123090" y="701496"/>
            <a:ext cx="2192432" cy="461665"/>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Arial"/>
                <a:ea typeface="Arial"/>
                <a:cs typeface="Arial"/>
                <a:sym typeface="Arial"/>
              </a:rPr>
              <a:t>GEOS-Chem</a:t>
            </a:r>
            <a:endParaRPr dirty="0"/>
          </a:p>
        </p:txBody>
      </p:sp>
      <p:sp>
        <p:nvSpPr>
          <p:cNvPr id="856" name="Google Shape;856;p54"/>
          <p:cNvSpPr txBox="1"/>
          <p:nvPr/>
        </p:nvSpPr>
        <p:spPr>
          <a:xfrm>
            <a:off x="6239390" y="710537"/>
            <a:ext cx="897134" cy="461665"/>
          </a:xfrm>
          <a:prstGeom prst="rect">
            <a:avLst/>
          </a:prstGeom>
          <a:solidFill>
            <a:schemeClr val="lt1"/>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Arial"/>
                <a:ea typeface="Arial"/>
                <a:cs typeface="Arial"/>
                <a:sym typeface="Arial"/>
              </a:rPr>
              <a:t>TM5</a:t>
            </a:r>
            <a:endParaRPr dirty="0"/>
          </a:p>
        </p:txBody>
      </p:sp>
    </p:spTree>
    <p:extLst>
      <p:ext uri="{BB962C8B-B14F-4D97-AF65-F5344CB8AC3E}">
        <p14:creationId xmlns:p14="http://schemas.microsoft.com/office/powerpoint/2010/main" val="28289644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860"/>
        <p:cNvGrpSpPr/>
        <p:nvPr/>
      </p:nvGrpSpPr>
      <p:grpSpPr>
        <a:xfrm>
          <a:off x="0" y="0"/>
          <a:ext cx="0" cy="0"/>
          <a:chOff x="0" y="0"/>
          <a:chExt cx="0" cy="0"/>
        </a:xfrm>
      </p:grpSpPr>
      <p:sp>
        <p:nvSpPr>
          <p:cNvPr id="861" name="Google Shape;861;p55"/>
          <p:cNvSpPr txBox="1">
            <a:spLocks noGrp="1"/>
          </p:cNvSpPr>
          <p:nvPr>
            <p:ph type="title"/>
          </p:nvPr>
        </p:nvSpPr>
        <p:spPr>
          <a:xfrm>
            <a:off x="838200" y="-297657"/>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Does Transport Uncertainty Matter? </a:t>
            </a:r>
            <a:endParaRPr dirty="0">
              <a:latin typeface="Aptos Display" panose="020B0004020202020204" pitchFamily="34" charset="0"/>
            </a:endParaRPr>
          </a:p>
        </p:txBody>
      </p:sp>
      <p:sp>
        <p:nvSpPr>
          <p:cNvPr id="862" name="Google Shape;862;p55"/>
          <p:cNvSpPr txBox="1">
            <a:spLocks noGrp="1"/>
          </p:cNvSpPr>
          <p:nvPr>
            <p:ph type="body" idx="1"/>
          </p:nvPr>
        </p:nvSpPr>
        <p:spPr>
          <a:xfrm>
            <a:off x="838200" y="2789695"/>
            <a:ext cx="5531603" cy="338726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Wang et al (2020) found that the addition of a site in SE China led to an increased summertime sink</a:t>
            </a:r>
            <a:endParaRPr/>
          </a:p>
          <a:p>
            <a:pPr marL="228600" lvl="0" indent="-228600" algn="l" rtl="0">
              <a:lnSpc>
                <a:spcPct val="90000"/>
              </a:lnSpc>
              <a:spcBef>
                <a:spcPts val="1000"/>
              </a:spcBef>
              <a:spcAft>
                <a:spcPts val="0"/>
              </a:spcAft>
              <a:buClr>
                <a:schemeClr val="dk1"/>
              </a:buClr>
              <a:buSzPts val="2800"/>
              <a:buChar char="•"/>
            </a:pPr>
            <a:r>
              <a:rPr lang="en-US"/>
              <a:t>No transport uncertainty was considered in this Nature article</a:t>
            </a:r>
            <a:endParaRPr/>
          </a:p>
        </p:txBody>
      </p:sp>
      <p:pic>
        <p:nvPicPr>
          <p:cNvPr id="863" name="Google Shape;863;p55"/>
          <p:cNvPicPr preferRelativeResize="0"/>
          <p:nvPr/>
        </p:nvPicPr>
        <p:blipFill rotWithShape="1">
          <a:blip r:embed="rId3">
            <a:alphaModFix/>
          </a:blip>
          <a:srcRect r="35643"/>
          <a:stretch/>
        </p:blipFill>
        <p:spPr>
          <a:xfrm>
            <a:off x="6527233" y="867905"/>
            <a:ext cx="5109344" cy="5775875"/>
          </a:xfrm>
          <a:prstGeom prst="rect">
            <a:avLst/>
          </a:prstGeom>
          <a:noFill/>
          <a:ln>
            <a:noFill/>
          </a:ln>
        </p:spPr>
      </p:pic>
      <p:pic>
        <p:nvPicPr>
          <p:cNvPr id="864" name="Google Shape;864;p55"/>
          <p:cNvPicPr preferRelativeResize="0"/>
          <p:nvPr/>
        </p:nvPicPr>
        <p:blipFill rotWithShape="1">
          <a:blip r:embed="rId4">
            <a:alphaModFix/>
          </a:blip>
          <a:srcRect/>
          <a:stretch/>
        </p:blipFill>
        <p:spPr>
          <a:xfrm>
            <a:off x="195020" y="867905"/>
            <a:ext cx="6484749" cy="1707469"/>
          </a:xfrm>
          <a:prstGeom prst="rect">
            <a:avLst/>
          </a:prstGeom>
          <a:noFill/>
          <a:ln>
            <a:noFill/>
          </a:ln>
        </p:spPr>
      </p:pic>
    </p:spTree>
    <p:extLst>
      <p:ext uri="{BB962C8B-B14F-4D97-AF65-F5344CB8AC3E}">
        <p14:creationId xmlns:p14="http://schemas.microsoft.com/office/powerpoint/2010/main" val="41256924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25BB9-CAB7-3561-A5E2-1F72BBF015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A4017D-EA0D-7D85-5817-60E0A1268288}"/>
              </a:ext>
            </a:extLst>
          </p:cNvPr>
          <p:cNvSpPr>
            <a:spLocks noGrp="1"/>
          </p:cNvSpPr>
          <p:nvPr>
            <p:ph type="title"/>
          </p:nvPr>
        </p:nvSpPr>
        <p:spPr>
          <a:xfrm>
            <a:off x="838200" y="-297657"/>
            <a:ext cx="10515600" cy="1325563"/>
          </a:xfrm>
        </p:spPr>
        <p:txBody>
          <a:bodyPr/>
          <a:lstStyle/>
          <a:p>
            <a:r>
              <a:rPr lang="en-US" dirty="0">
                <a:latin typeface="Aptos Display" panose="020B0004020202020204" pitchFamily="34" charset="0"/>
              </a:rPr>
              <a:t>Does Transport Uncertainty Matter? </a:t>
            </a:r>
            <a:r>
              <a:rPr lang="en-US" dirty="0">
                <a:solidFill>
                  <a:srgbClr val="FFC000"/>
                </a:solidFill>
                <a:latin typeface="Aptos Display" panose="020B0004020202020204" pitchFamily="34" charset="0"/>
              </a:rPr>
              <a:t>YES! </a:t>
            </a:r>
          </a:p>
        </p:txBody>
      </p:sp>
      <p:sp>
        <p:nvSpPr>
          <p:cNvPr id="3" name="Content Placeholder 2">
            <a:extLst>
              <a:ext uri="{FF2B5EF4-FFF2-40B4-BE49-F238E27FC236}">
                <a16:creationId xmlns:a16="http://schemas.microsoft.com/office/drawing/2014/main" id="{E8823330-E836-81C0-88A3-770B5E0F9467}"/>
              </a:ext>
            </a:extLst>
          </p:cNvPr>
          <p:cNvSpPr>
            <a:spLocks noGrp="1"/>
          </p:cNvSpPr>
          <p:nvPr>
            <p:ph idx="1"/>
          </p:nvPr>
        </p:nvSpPr>
        <p:spPr>
          <a:xfrm>
            <a:off x="838200" y="2789695"/>
            <a:ext cx="5531603" cy="3387268"/>
          </a:xfrm>
        </p:spPr>
        <p:txBody>
          <a:bodyPr/>
          <a:lstStyle/>
          <a:p>
            <a:r>
              <a:rPr lang="en-US" dirty="0"/>
              <a:t>Wang et al (2000) found that the addition of a site in SE China led to an increased summertime sink</a:t>
            </a:r>
          </a:p>
          <a:p>
            <a:r>
              <a:rPr lang="en-US" dirty="0"/>
              <a:t>No transport uncertainty was considered in this Nature article</a:t>
            </a:r>
          </a:p>
        </p:txBody>
      </p:sp>
      <p:pic>
        <p:nvPicPr>
          <p:cNvPr id="4" name="Picture 3">
            <a:extLst>
              <a:ext uri="{FF2B5EF4-FFF2-40B4-BE49-F238E27FC236}">
                <a16:creationId xmlns:a16="http://schemas.microsoft.com/office/drawing/2014/main" id="{66326E48-1427-2020-6BF9-525992A7E1B7}"/>
              </a:ext>
            </a:extLst>
          </p:cNvPr>
          <p:cNvPicPr>
            <a:picLocks noChangeAspect="1"/>
          </p:cNvPicPr>
          <p:nvPr/>
        </p:nvPicPr>
        <p:blipFill>
          <a:blip r:embed="rId2">
            <a:alphaModFix amt="33000"/>
          </a:blip>
          <a:srcRect r="35643"/>
          <a:stretch>
            <a:fillRect/>
          </a:stretch>
        </p:blipFill>
        <p:spPr>
          <a:xfrm>
            <a:off x="6527233" y="867905"/>
            <a:ext cx="5109344" cy="5775875"/>
          </a:xfrm>
          <a:prstGeom prst="rect">
            <a:avLst/>
          </a:prstGeom>
        </p:spPr>
      </p:pic>
      <p:pic>
        <p:nvPicPr>
          <p:cNvPr id="5" name="Picture 4">
            <a:extLst>
              <a:ext uri="{FF2B5EF4-FFF2-40B4-BE49-F238E27FC236}">
                <a16:creationId xmlns:a16="http://schemas.microsoft.com/office/drawing/2014/main" id="{D4C84FE7-71EF-EB7C-6565-62DED28DB78F}"/>
              </a:ext>
            </a:extLst>
          </p:cNvPr>
          <p:cNvPicPr>
            <a:picLocks noChangeAspect="1"/>
          </p:cNvPicPr>
          <p:nvPr/>
        </p:nvPicPr>
        <p:blipFill>
          <a:blip r:embed="rId3">
            <a:alphaModFix amt="14000"/>
          </a:blip>
          <a:stretch>
            <a:fillRect/>
          </a:stretch>
        </p:blipFill>
        <p:spPr>
          <a:xfrm>
            <a:off x="195020" y="867905"/>
            <a:ext cx="6484749" cy="1707469"/>
          </a:xfrm>
          <a:prstGeom prst="rect">
            <a:avLst/>
          </a:prstGeom>
        </p:spPr>
      </p:pic>
      <p:pic>
        <p:nvPicPr>
          <p:cNvPr id="6" name="Picture 5">
            <a:extLst>
              <a:ext uri="{FF2B5EF4-FFF2-40B4-BE49-F238E27FC236}">
                <a16:creationId xmlns:a16="http://schemas.microsoft.com/office/drawing/2014/main" id="{07083DF3-2803-6B64-27B5-80D9E864902B}"/>
              </a:ext>
            </a:extLst>
          </p:cNvPr>
          <p:cNvPicPr>
            <a:picLocks noChangeAspect="1"/>
          </p:cNvPicPr>
          <p:nvPr/>
        </p:nvPicPr>
        <p:blipFill>
          <a:blip r:embed="rId4"/>
          <a:stretch>
            <a:fillRect/>
          </a:stretch>
        </p:blipFill>
        <p:spPr>
          <a:xfrm>
            <a:off x="555423" y="1242227"/>
            <a:ext cx="6705600" cy="2298700"/>
          </a:xfrm>
          <a:prstGeom prst="rect">
            <a:avLst/>
          </a:prstGeom>
          <a:solidFill>
            <a:schemeClr val="bg1"/>
          </a:solidFill>
        </p:spPr>
      </p:pic>
      <p:pic>
        <p:nvPicPr>
          <p:cNvPr id="7" name="Picture 6">
            <a:extLst>
              <a:ext uri="{FF2B5EF4-FFF2-40B4-BE49-F238E27FC236}">
                <a16:creationId xmlns:a16="http://schemas.microsoft.com/office/drawing/2014/main" id="{7148744C-E7F6-0705-BEE0-A9EED12D1E4F}"/>
              </a:ext>
            </a:extLst>
          </p:cNvPr>
          <p:cNvPicPr>
            <a:picLocks noChangeAspect="1"/>
          </p:cNvPicPr>
          <p:nvPr/>
        </p:nvPicPr>
        <p:blipFill>
          <a:blip r:embed="rId5"/>
          <a:stretch>
            <a:fillRect/>
          </a:stretch>
        </p:blipFill>
        <p:spPr>
          <a:xfrm>
            <a:off x="455386" y="2789695"/>
            <a:ext cx="11281228" cy="3854085"/>
          </a:xfrm>
          <a:prstGeom prst="rect">
            <a:avLst/>
          </a:prstGeom>
          <a:solidFill>
            <a:schemeClr val="bg1"/>
          </a:solidFill>
        </p:spPr>
      </p:pic>
      <p:sp>
        <p:nvSpPr>
          <p:cNvPr id="8" name="TextBox 7">
            <a:extLst>
              <a:ext uri="{FF2B5EF4-FFF2-40B4-BE49-F238E27FC236}">
                <a16:creationId xmlns:a16="http://schemas.microsoft.com/office/drawing/2014/main" id="{AE8BF66E-A6DD-0036-EC4C-4BFA7A8B2E7A}"/>
              </a:ext>
            </a:extLst>
          </p:cNvPr>
          <p:cNvSpPr txBox="1"/>
          <p:nvPr/>
        </p:nvSpPr>
        <p:spPr>
          <a:xfrm>
            <a:off x="9020670" y="5084956"/>
            <a:ext cx="1777284" cy="646331"/>
          </a:xfrm>
          <a:prstGeom prst="rect">
            <a:avLst/>
          </a:prstGeom>
          <a:noFill/>
        </p:spPr>
        <p:txBody>
          <a:bodyPr wrap="square" rtlCol="0">
            <a:spAutoFit/>
          </a:bodyPr>
          <a:lstStyle/>
          <a:p>
            <a:r>
              <a:rPr lang="en-US" dirty="0">
                <a:solidFill>
                  <a:schemeClr val="bg1"/>
                </a:solidFill>
              </a:rPr>
              <a:t>Column Average XCO2</a:t>
            </a:r>
          </a:p>
        </p:txBody>
      </p:sp>
      <p:sp>
        <p:nvSpPr>
          <p:cNvPr id="9" name="TextBox 8">
            <a:extLst>
              <a:ext uri="{FF2B5EF4-FFF2-40B4-BE49-F238E27FC236}">
                <a16:creationId xmlns:a16="http://schemas.microsoft.com/office/drawing/2014/main" id="{FDC0AECE-6DBF-3AB7-C5C0-BA71B00B185B}"/>
              </a:ext>
            </a:extLst>
          </p:cNvPr>
          <p:cNvSpPr txBox="1"/>
          <p:nvPr/>
        </p:nvSpPr>
        <p:spPr>
          <a:xfrm rot="16200000">
            <a:off x="245217" y="4021983"/>
            <a:ext cx="1555298" cy="369332"/>
          </a:xfrm>
          <a:prstGeom prst="rect">
            <a:avLst/>
          </a:prstGeom>
          <a:solidFill>
            <a:schemeClr val="bg1"/>
          </a:solidFill>
        </p:spPr>
        <p:txBody>
          <a:bodyPr wrap="none" rtlCol="0">
            <a:spAutoFit/>
          </a:bodyPr>
          <a:lstStyle/>
          <a:p>
            <a:r>
              <a:rPr lang="en-US" dirty="0"/>
              <a:t>Posterior NBE</a:t>
            </a:r>
          </a:p>
        </p:txBody>
      </p:sp>
      <p:grpSp>
        <p:nvGrpSpPr>
          <p:cNvPr id="15" name="Group 14">
            <a:extLst>
              <a:ext uri="{FF2B5EF4-FFF2-40B4-BE49-F238E27FC236}">
                <a16:creationId xmlns:a16="http://schemas.microsoft.com/office/drawing/2014/main" id="{DCD9AB1F-DAC4-B6F5-B792-E800D1688CFD}"/>
              </a:ext>
            </a:extLst>
          </p:cNvPr>
          <p:cNvGrpSpPr/>
          <p:nvPr/>
        </p:nvGrpSpPr>
        <p:grpSpPr>
          <a:xfrm>
            <a:off x="3107475" y="3858322"/>
            <a:ext cx="126378" cy="535258"/>
            <a:chOff x="3107475" y="3858322"/>
            <a:chExt cx="126378" cy="535258"/>
          </a:xfrm>
        </p:grpSpPr>
        <p:cxnSp>
          <p:nvCxnSpPr>
            <p:cNvPr id="11" name="Straight Connector 10">
              <a:extLst>
                <a:ext uri="{FF2B5EF4-FFF2-40B4-BE49-F238E27FC236}">
                  <a16:creationId xmlns:a16="http://schemas.microsoft.com/office/drawing/2014/main" id="{3A6D691E-6091-2A75-31BE-D55F1E9C1AE1}"/>
                </a:ext>
              </a:extLst>
            </p:cNvPr>
            <p:cNvCxnSpPr/>
            <p:nvPr/>
          </p:nvCxnSpPr>
          <p:spPr>
            <a:xfrm>
              <a:off x="3178098" y="3869473"/>
              <a:ext cx="0" cy="524107"/>
            </a:xfrm>
            <a:prstGeom prst="line">
              <a:avLst/>
            </a:prstGeom>
            <a:ln>
              <a:prstDash val="dash"/>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456EF5DE-56D2-8CAF-78B3-7C3D9559E37B}"/>
                </a:ext>
              </a:extLst>
            </p:cNvPr>
            <p:cNvCxnSpPr/>
            <p:nvPr/>
          </p:nvCxnSpPr>
          <p:spPr>
            <a:xfrm>
              <a:off x="3111190" y="3858322"/>
              <a:ext cx="122663"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45B75B8-87B6-84E7-CB15-28914083C9B9}"/>
                </a:ext>
              </a:extLst>
            </p:cNvPr>
            <p:cNvCxnSpPr/>
            <p:nvPr/>
          </p:nvCxnSpPr>
          <p:spPr>
            <a:xfrm>
              <a:off x="3107475" y="4356410"/>
              <a:ext cx="122663" cy="0"/>
            </a:xfrm>
            <a:prstGeom prst="line">
              <a:avLst/>
            </a:prstGeom>
          </p:spPr>
          <p:style>
            <a:lnRef idx="2">
              <a:schemeClr val="dk1"/>
            </a:lnRef>
            <a:fillRef idx="0">
              <a:schemeClr val="dk1"/>
            </a:fillRef>
            <a:effectRef idx="1">
              <a:schemeClr val="dk1"/>
            </a:effectRef>
            <a:fontRef idx="minor">
              <a:schemeClr val="tx1"/>
            </a:fontRef>
          </p:style>
        </p:cxnSp>
      </p:grpSp>
      <p:grpSp>
        <p:nvGrpSpPr>
          <p:cNvPr id="16" name="Group 15">
            <a:extLst>
              <a:ext uri="{FF2B5EF4-FFF2-40B4-BE49-F238E27FC236}">
                <a16:creationId xmlns:a16="http://schemas.microsoft.com/office/drawing/2014/main" id="{9A68DED9-4083-9542-5ECB-2233E3D23228}"/>
              </a:ext>
            </a:extLst>
          </p:cNvPr>
          <p:cNvGrpSpPr/>
          <p:nvPr/>
        </p:nvGrpSpPr>
        <p:grpSpPr>
          <a:xfrm>
            <a:off x="5701992" y="3914388"/>
            <a:ext cx="126378" cy="535258"/>
            <a:chOff x="3107475" y="3858322"/>
            <a:chExt cx="126378" cy="535258"/>
          </a:xfrm>
        </p:grpSpPr>
        <p:cxnSp>
          <p:nvCxnSpPr>
            <p:cNvPr id="17" name="Straight Connector 16">
              <a:extLst>
                <a:ext uri="{FF2B5EF4-FFF2-40B4-BE49-F238E27FC236}">
                  <a16:creationId xmlns:a16="http://schemas.microsoft.com/office/drawing/2014/main" id="{E1E47CC2-A8A6-D293-563E-06C9E52C5AB1}"/>
                </a:ext>
              </a:extLst>
            </p:cNvPr>
            <p:cNvCxnSpPr/>
            <p:nvPr/>
          </p:nvCxnSpPr>
          <p:spPr>
            <a:xfrm>
              <a:off x="3178098" y="3869473"/>
              <a:ext cx="0" cy="524107"/>
            </a:xfrm>
            <a:prstGeom prst="line">
              <a:avLst/>
            </a:prstGeom>
            <a:ln>
              <a:prstDash val="dash"/>
            </a:ln>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04BCDF4C-5AD9-B208-FAAA-57AFCD8633A4}"/>
                </a:ext>
              </a:extLst>
            </p:cNvPr>
            <p:cNvCxnSpPr/>
            <p:nvPr/>
          </p:nvCxnSpPr>
          <p:spPr>
            <a:xfrm>
              <a:off x="3111190" y="3858322"/>
              <a:ext cx="122663"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A4C0B7F1-03D6-132B-CBFF-26923C0A9DE4}"/>
                </a:ext>
              </a:extLst>
            </p:cNvPr>
            <p:cNvCxnSpPr/>
            <p:nvPr/>
          </p:nvCxnSpPr>
          <p:spPr>
            <a:xfrm>
              <a:off x="3107475" y="4356410"/>
              <a:ext cx="122663" cy="0"/>
            </a:xfrm>
            <a:prstGeom prst="line">
              <a:avLst/>
            </a:prstGeom>
          </p:spPr>
          <p:style>
            <a:lnRef idx="2">
              <a:schemeClr val="dk1"/>
            </a:lnRef>
            <a:fillRef idx="0">
              <a:schemeClr val="dk1"/>
            </a:fillRef>
            <a:effectRef idx="1">
              <a:schemeClr val="dk1"/>
            </a:effectRef>
            <a:fontRef idx="minor">
              <a:schemeClr val="tx1"/>
            </a:fontRef>
          </p:style>
        </p:cxnSp>
      </p:grpSp>
      <p:sp>
        <p:nvSpPr>
          <p:cNvPr id="20" name="TextBox 19">
            <a:extLst>
              <a:ext uri="{FF2B5EF4-FFF2-40B4-BE49-F238E27FC236}">
                <a16:creationId xmlns:a16="http://schemas.microsoft.com/office/drawing/2014/main" id="{7B04A090-4FD9-D336-0CF7-5887CF3748E8}"/>
              </a:ext>
            </a:extLst>
          </p:cNvPr>
          <p:cNvSpPr txBox="1"/>
          <p:nvPr/>
        </p:nvSpPr>
        <p:spPr>
          <a:xfrm>
            <a:off x="1567935" y="3145627"/>
            <a:ext cx="882421" cy="369332"/>
          </a:xfrm>
          <a:prstGeom prst="rect">
            <a:avLst/>
          </a:prstGeom>
          <a:noFill/>
        </p:spPr>
        <p:txBody>
          <a:bodyPr wrap="none" rtlCol="0">
            <a:spAutoFit/>
          </a:bodyPr>
          <a:lstStyle/>
          <a:p>
            <a:r>
              <a:rPr lang="en-US" dirty="0"/>
              <a:t>OCO-2</a:t>
            </a:r>
          </a:p>
        </p:txBody>
      </p:sp>
      <p:sp>
        <p:nvSpPr>
          <p:cNvPr id="21" name="TextBox 20">
            <a:extLst>
              <a:ext uri="{FF2B5EF4-FFF2-40B4-BE49-F238E27FC236}">
                <a16:creationId xmlns:a16="http://schemas.microsoft.com/office/drawing/2014/main" id="{FBF33FFC-C930-9E86-5074-EE9AAB4764C0}"/>
              </a:ext>
            </a:extLst>
          </p:cNvPr>
          <p:cNvSpPr txBox="1"/>
          <p:nvPr/>
        </p:nvSpPr>
        <p:spPr>
          <a:xfrm>
            <a:off x="4196922" y="3135608"/>
            <a:ext cx="805029" cy="369332"/>
          </a:xfrm>
          <a:prstGeom prst="rect">
            <a:avLst/>
          </a:prstGeom>
          <a:noFill/>
        </p:spPr>
        <p:txBody>
          <a:bodyPr wrap="none" rtlCol="0">
            <a:spAutoFit/>
          </a:bodyPr>
          <a:lstStyle/>
          <a:p>
            <a:r>
              <a:rPr lang="en-US" dirty="0"/>
              <a:t>In Situ</a:t>
            </a:r>
          </a:p>
        </p:txBody>
      </p:sp>
    </p:spTree>
    <p:extLst>
      <p:ext uri="{BB962C8B-B14F-4D97-AF65-F5344CB8AC3E}">
        <p14:creationId xmlns:p14="http://schemas.microsoft.com/office/powerpoint/2010/main" val="397394933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890"/>
        <p:cNvGrpSpPr/>
        <p:nvPr/>
      </p:nvGrpSpPr>
      <p:grpSpPr>
        <a:xfrm>
          <a:off x="0" y="0"/>
          <a:ext cx="0" cy="0"/>
          <a:chOff x="0" y="0"/>
          <a:chExt cx="0" cy="0"/>
        </a:xfrm>
      </p:grpSpPr>
      <p:sp>
        <p:nvSpPr>
          <p:cNvPr id="891" name="Google Shape;891;p57"/>
          <p:cNvSpPr txBox="1">
            <a:spLocks noGrp="1"/>
          </p:cNvSpPr>
          <p:nvPr>
            <p:ph type="title"/>
          </p:nvPr>
        </p:nvSpPr>
        <p:spPr>
          <a:xfrm>
            <a:off x="838200" y="99949"/>
            <a:ext cx="10515600" cy="75044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dirty="0">
                <a:latin typeface="Aptos Display" panose="020B0004020202020204" pitchFamily="34" charset="0"/>
              </a:rPr>
              <a:t>Opportunity: Transport Model Benchmarks</a:t>
            </a:r>
            <a:endParaRPr dirty="0">
              <a:latin typeface="Aptos Display" panose="020B0004020202020204" pitchFamily="34" charset="0"/>
            </a:endParaRPr>
          </a:p>
        </p:txBody>
      </p:sp>
      <p:pic>
        <p:nvPicPr>
          <p:cNvPr id="893" name="Google Shape;893;p57"/>
          <p:cNvPicPr preferRelativeResize="0"/>
          <p:nvPr/>
        </p:nvPicPr>
        <p:blipFill rotWithShape="1">
          <a:blip r:embed="rId3">
            <a:alphaModFix/>
          </a:blip>
          <a:srcRect/>
          <a:stretch/>
        </p:blipFill>
        <p:spPr>
          <a:xfrm>
            <a:off x="5412828" y="731624"/>
            <a:ext cx="5940971" cy="3209774"/>
          </a:xfrm>
          <a:prstGeom prst="rect">
            <a:avLst/>
          </a:prstGeom>
          <a:noFill/>
          <a:ln>
            <a:noFill/>
          </a:ln>
        </p:spPr>
      </p:pic>
      <p:pic>
        <p:nvPicPr>
          <p:cNvPr id="894" name="Google Shape;894;p57"/>
          <p:cNvPicPr preferRelativeResize="0"/>
          <p:nvPr/>
        </p:nvPicPr>
        <p:blipFill rotWithShape="1">
          <a:blip r:embed="rId4">
            <a:alphaModFix/>
          </a:blip>
          <a:srcRect/>
          <a:stretch/>
        </p:blipFill>
        <p:spPr>
          <a:xfrm>
            <a:off x="8462373" y="4479933"/>
            <a:ext cx="3697385" cy="2301752"/>
          </a:xfrm>
          <a:prstGeom prst="rect">
            <a:avLst/>
          </a:prstGeom>
          <a:noFill/>
          <a:ln>
            <a:noFill/>
          </a:ln>
        </p:spPr>
      </p:pic>
      <p:pic>
        <p:nvPicPr>
          <p:cNvPr id="895" name="Google Shape;895;p57"/>
          <p:cNvPicPr preferRelativeResize="0"/>
          <p:nvPr/>
        </p:nvPicPr>
        <p:blipFill rotWithShape="1">
          <a:blip r:embed="rId5">
            <a:alphaModFix/>
          </a:blip>
          <a:srcRect/>
          <a:stretch/>
        </p:blipFill>
        <p:spPr>
          <a:xfrm>
            <a:off x="4822598" y="4456298"/>
            <a:ext cx="3528097" cy="2301753"/>
          </a:xfrm>
          <a:prstGeom prst="rect">
            <a:avLst/>
          </a:prstGeom>
          <a:noFill/>
          <a:ln>
            <a:noFill/>
          </a:ln>
        </p:spPr>
      </p:pic>
      <p:sp>
        <p:nvSpPr>
          <p:cNvPr id="896" name="Google Shape;896;p57"/>
          <p:cNvSpPr txBox="1"/>
          <p:nvPr/>
        </p:nvSpPr>
        <p:spPr>
          <a:xfrm>
            <a:off x="6892298" y="3876038"/>
            <a:ext cx="3866445" cy="24622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dirty="0">
                <a:solidFill>
                  <a:schemeClr val="dk1"/>
                </a:solidFill>
                <a:latin typeface="Arial"/>
                <a:ea typeface="Arial"/>
                <a:cs typeface="Arial"/>
                <a:sym typeface="Arial"/>
              </a:rPr>
              <a:t>SF6 residuals for selected models, centered at S. Pole</a:t>
            </a:r>
            <a:endParaRPr dirty="0"/>
          </a:p>
        </p:txBody>
      </p:sp>
      <p:sp>
        <p:nvSpPr>
          <p:cNvPr id="897" name="Google Shape;897;p57"/>
          <p:cNvSpPr txBox="1"/>
          <p:nvPr/>
        </p:nvSpPr>
        <p:spPr>
          <a:xfrm>
            <a:off x="5007434" y="4157086"/>
            <a:ext cx="3225367" cy="24622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Comparison of GEOS-Chem to GEOS “parent model”</a:t>
            </a:r>
            <a:endParaRPr/>
          </a:p>
        </p:txBody>
      </p:sp>
      <p:sp>
        <p:nvSpPr>
          <p:cNvPr id="898" name="Google Shape;898;p57"/>
          <p:cNvSpPr txBox="1"/>
          <p:nvPr/>
        </p:nvSpPr>
        <p:spPr>
          <a:xfrm>
            <a:off x="8825521" y="4157086"/>
            <a:ext cx="3225367" cy="24622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000">
                <a:solidFill>
                  <a:schemeClr val="dk1"/>
                </a:solidFill>
                <a:latin typeface="Arial"/>
                <a:ea typeface="Arial"/>
                <a:cs typeface="Arial"/>
                <a:sym typeface="Arial"/>
              </a:rPr>
              <a:t>Impact of new GEOS-IT reanalysis (relative to MERRA2)</a:t>
            </a:r>
            <a:endParaRPr/>
          </a:p>
        </p:txBody>
      </p:sp>
      <p:sp>
        <p:nvSpPr>
          <p:cNvPr id="899" name="Google Shape;899;p57"/>
          <p:cNvSpPr txBox="1"/>
          <p:nvPr/>
        </p:nvSpPr>
        <p:spPr>
          <a:xfrm>
            <a:off x="489924" y="6258465"/>
            <a:ext cx="41787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dirty="0">
                <a:solidFill>
                  <a:schemeClr val="dk1"/>
                </a:solidFill>
                <a:latin typeface="Arial"/>
                <a:ea typeface="Arial"/>
                <a:cs typeface="Arial"/>
                <a:sym typeface="Arial"/>
              </a:rPr>
              <a:t>Figures courtesy of Jess Lyons (Colorado State University ) and Andy Jacobson (NOAA-GML) </a:t>
            </a:r>
            <a:endParaRPr dirty="0"/>
          </a:p>
        </p:txBody>
      </p:sp>
      <p:pic>
        <p:nvPicPr>
          <p:cNvPr id="4" name="Picture 3">
            <a:extLst>
              <a:ext uri="{FF2B5EF4-FFF2-40B4-BE49-F238E27FC236}">
                <a16:creationId xmlns:a16="http://schemas.microsoft.com/office/drawing/2014/main" id="{20A532A2-4D2F-29F6-1275-452C11BBF1B4}"/>
              </a:ext>
            </a:extLst>
          </p:cNvPr>
          <p:cNvPicPr>
            <a:picLocks noChangeAspect="1"/>
          </p:cNvPicPr>
          <p:nvPr/>
        </p:nvPicPr>
        <p:blipFill>
          <a:blip r:embed="rId6"/>
          <a:stretch>
            <a:fillRect/>
          </a:stretch>
        </p:blipFill>
        <p:spPr>
          <a:xfrm>
            <a:off x="802242" y="3553364"/>
            <a:ext cx="3866445" cy="2355194"/>
          </a:xfrm>
          <a:prstGeom prst="rect">
            <a:avLst/>
          </a:prstGeom>
        </p:spPr>
      </p:pic>
      <p:pic>
        <p:nvPicPr>
          <p:cNvPr id="5" name="Picture 4">
            <a:extLst>
              <a:ext uri="{FF2B5EF4-FFF2-40B4-BE49-F238E27FC236}">
                <a16:creationId xmlns:a16="http://schemas.microsoft.com/office/drawing/2014/main" id="{E29C2E65-5731-5B79-D6B2-1656F281E610}"/>
              </a:ext>
            </a:extLst>
          </p:cNvPr>
          <p:cNvPicPr>
            <a:picLocks noChangeAspect="1"/>
          </p:cNvPicPr>
          <p:nvPr/>
        </p:nvPicPr>
        <p:blipFill>
          <a:blip r:embed="rId7"/>
          <a:stretch>
            <a:fillRect/>
          </a:stretch>
        </p:blipFill>
        <p:spPr>
          <a:xfrm>
            <a:off x="998387" y="748793"/>
            <a:ext cx="3670300" cy="2806700"/>
          </a:xfrm>
          <a:prstGeom prst="rect">
            <a:avLst/>
          </a:prstGeom>
        </p:spPr>
      </p:pic>
      <p:sp>
        <p:nvSpPr>
          <p:cNvPr id="7" name="TextBox 6">
            <a:extLst>
              <a:ext uri="{FF2B5EF4-FFF2-40B4-BE49-F238E27FC236}">
                <a16:creationId xmlns:a16="http://schemas.microsoft.com/office/drawing/2014/main" id="{EA3BEDF1-B4DB-9AC5-40BD-9C0AA7C44C99}"/>
              </a:ext>
            </a:extLst>
          </p:cNvPr>
          <p:cNvSpPr txBox="1"/>
          <p:nvPr/>
        </p:nvSpPr>
        <p:spPr>
          <a:xfrm>
            <a:off x="1258136" y="696503"/>
            <a:ext cx="2954655" cy="307777"/>
          </a:xfrm>
          <a:prstGeom prst="rect">
            <a:avLst/>
          </a:prstGeom>
          <a:solidFill>
            <a:schemeClr val="bg1"/>
          </a:solidFill>
        </p:spPr>
        <p:txBody>
          <a:bodyPr wrap="none" rtlCol="0">
            <a:spAutoFit/>
          </a:bodyPr>
          <a:lstStyle/>
          <a:p>
            <a:r>
              <a:rPr lang="en-US" dirty="0"/>
              <a:t>“Unmixing” of constant tracer fields</a:t>
            </a:r>
          </a:p>
        </p:txBody>
      </p:sp>
    </p:spTree>
    <p:extLst>
      <p:ext uri="{BB962C8B-B14F-4D97-AF65-F5344CB8AC3E}">
        <p14:creationId xmlns:p14="http://schemas.microsoft.com/office/powerpoint/2010/main" val="40757032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4567-8871-B5FA-FACA-B3A699021869}"/>
              </a:ext>
            </a:extLst>
          </p:cNvPr>
          <p:cNvSpPr>
            <a:spLocks noGrp="1"/>
          </p:cNvSpPr>
          <p:nvPr>
            <p:ph type="title"/>
          </p:nvPr>
        </p:nvSpPr>
        <p:spPr/>
        <p:txBody>
          <a:bodyPr>
            <a:normAutofit/>
          </a:bodyPr>
          <a:lstStyle/>
          <a:p>
            <a:pPr algn="ctr"/>
            <a:r>
              <a:rPr lang="en-US" sz="3600" dirty="0">
                <a:latin typeface="Aptos Display" panose="020B0004020202020204" pitchFamily="34" charset="0"/>
              </a:rPr>
              <a:t>Opportunity: AI/ML investment to speed up transport/inversions</a:t>
            </a:r>
          </a:p>
        </p:txBody>
      </p:sp>
      <p:sp>
        <p:nvSpPr>
          <p:cNvPr id="3" name="Text Placeholder 2">
            <a:extLst>
              <a:ext uri="{FF2B5EF4-FFF2-40B4-BE49-F238E27FC236}">
                <a16:creationId xmlns:a16="http://schemas.microsoft.com/office/drawing/2014/main" id="{D528E260-D379-68C9-EC68-227827F8623E}"/>
              </a:ext>
            </a:extLst>
          </p:cNvPr>
          <p:cNvSpPr>
            <a:spLocks noGrp="1"/>
          </p:cNvSpPr>
          <p:nvPr>
            <p:ph type="body" idx="1"/>
          </p:nvPr>
        </p:nvSpPr>
        <p:spPr>
          <a:xfrm>
            <a:off x="838200" y="1825625"/>
            <a:ext cx="3921807" cy="4351338"/>
          </a:xfrm>
        </p:spPr>
        <p:txBody>
          <a:bodyPr>
            <a:normAutofit/>
          </a:bodyPr>
          <a:lstStyle/>
          <a:p>
            <a:r>
              <a:rPr lang="en-US" sz="2000" dirty="0"/>
              <a:t>ML has been shown to be capable of reproducing computationally expensive “footprints”</a:t>
            </a:r>
          </a:p>
          <a:p>
            <a:r>
              <a:rPr lang="en-US" sz="2000" dirty="0"/>
              <a:t>AI/ML could be applied to other parts of transport/inverse modeling, e.g. flux priors (</a:t>
            </a:r>
            <a:r>
              <a:rPr lang="en-US" sz="2000" dirty="0" err="1"/>
              <a:t>SMUrF</a:t>
            </a:r>
            <a:r>
              <a:rPr lang="en-US" sz="2000" dirty="0"/>
              <a:t>)</a:t>
            </a:r>
          </a:p>
          <a:p>
            <a:pPr lvl="1"/>
            <a:r>
              <a:rPr lang="en-US" sz="1600" dirty="0"/>
              <a:t>When does it provide an advantage over the physics-based approaches?</a:t>
            </a:r>
          </a:p>
          <a:p>
            <a:pPr lvl="1"/>
            <a:r>
              <a:rPr lang="en-US" sz="1600" dirty="0"/>
              <a:t>What other parts of modeling could benefit from emulation?</a:t>
            </a:r>
          </a:p>
        </p:txBody>
      </p:sp>
      <p:pic>
        <p:nvPicPr>
          <p:cNvPr id="3074" name="Picture 2">
            <a:extLst>
              <a:ext uri="{FF2B5EF4-FFF2-40B4-BE49-F238E27FC236}">
                <a16:creationId xmlns:a16="http://schemas.microsoft.com/office/drawing/2014/main" id="{7B08C736-16F0-7E48-5149-6D3F4752FD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6613" y="1620177"/>
            <a:ext cx="5467187" cy="49472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112F17-C496-0779-9290-BD7FBB754C70}"/>
              </a:ext>
            </a:extLst>
          </p:cNvPr>
          <p:cNvSpPr txBox="1"/>
          <p:nvPr/>
        </p:nvSpPr>
        <p:spPr>
          <a:xfrm>
            <a:off x="126050" y="6442502"/>
            <a:ext cx="6097424" cy="415498"/>
          </a:xfrm>
          <a:prstGeom prst="rect">
            <a:avLst/>
          </a:prstGeom>
          <a:noFill/>
        </p:spPr>
        <p:txBody>
          <a:bodyPr wrap="square">
            <a:spAutoFit/>
          </a:bodyPr>
          <a:lstStyle/>
          <a:p>
            <a:pPr>
              <a:buNone/>
            </a:pPr>
            <a:r>
              <a:rPr lang="en-US" sz="1050" dirty="0"/>
              <a:t>He et al., GMD, 2025. </a:t>
            </a:r>
            <a:r>
              <a:rPr lang="en-US" sz="1050" dirty="0">
                <a:hlinkClick r:id="rId3"/>
              </a:rPr>
              <a:t>https://doi.org/10.5194/gmd-18-1661-2025</a:t>
            </a:r>
            <a:endParaRPr lang="en-US" sz="1050" dirty="0"/>
          </a:p>
          <a:p>
            <a:r>
              <a:rPr lang="en-US" sz="1050" dirty="0"/>
              <a:t>Wu et al., GMD, 2021. </a:t>
            </a:r>
            <a:r>
              <a:rPr lang="en-US" sz="1050" dirty="0">
                <a:hlinkClick r:id="rId4"/>
              </a:rPr>
              <a:t>https://doi.org/10.5194/gmd-14-3633-2021</a:t>
            </a:r>
            <a:r>
              <a:rPr lang="en-US" sz="1050" dirty="0"/>
              <a:t> </a:t>
            </a:r>
          </a:p>
        </p:txBody>
      </p:sp>
    </p:spTree>
    <p:extLst>
      <p:ext uri="{BB962C8B-B14F-4D97-AF65-F5344CB8AC3E}">
        <p14:creationId xmlns:p14="http://schemas.microsoft.com/office/powerpoint/2010/main" val="27763053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2A52-E523-BB43-F119-C27F67F77CF7}"/>
              </a:ext>
            </a:extLst>
          </p:cNvPr>
          <p:cNvSpPr>
            <a:spLocks noGrp="1"/>
          </p:cNvSpPr>
          <p:nvPr>
            <p:ph type="title"/>
          </p:nvPr>
        </p:nvSpPr>
        <p:spPr>
          <a:xfrm>
            <a:off x="0" y="-265198"/>
            <a:ext cx="12442933" cy="1325563"/>
          </a:xfrm>
        </p:spPr>
        <p:txBody>
          <a:bodyPr/>
          <a:lstStyle/>
          <a:p>
            <a:r>
              <a:rPr lang="en-US" dirty="0">
                <a:latin typeface="Aptos Display" panose="020B0004020202020204" pitchFamily="34" charset="0"/>
              </a:rPr>
              <a:t>Local Fluxes: Observation -&gt; Emission Validation</a:t>
            </a:r>
          </a:p>
        </p:txBody>
      </p:sp>
      <p:sp>
        <p:nvSpPr>
          <p:cNvPr id="3" name="Content Placeholder 2">
            <a:extLst>
              <a:ext uri="{FF2B5EF4-FFF2-40B4-BE49-F238E27FC236}">
                <a16:creationId xmlns:a16="http://schemas.microsoft.com/office/drawing/2014/main" id="{C5399F02-6002-6367-42B9-C5B42C4C030B}"/>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B1631CD0-117C-B334-4C2F-CB93818D958C}"/>
              </a:ext>
            </a:extLst>
          </p:cNvPr>
          <p:cNvPicPr>
            <a:picLocks noChangeAspect="1"/>
          </p:cNvPicPr>
          <p:nvPr/>
        </p:nvPicPr>
        <p:blipFill>
          <a:blip r:embed="rId3"/>
          <a:srcRect l="2325" t="43937" r="69708" b="11111"/>
          <a:stretch>
            <a:fillRect/>
          </a:stretch>
        </p:blipFill>
        <p:spPr>
          <a:xfrm>
            <a:off x="222249" y="978255"/>
            <a:ext cx="4905564" cy="3764979"/>
          </a:xfrm>
          <a:prstGeom prst="rect">
            <a:avLst/>
          </a:prstGeom>
          <a:solidFill>
            <a:schemeClr val="bg1"/>
          </a:solidFill>
        </p:spPr>
      </p:pic>
      <p:sp>
        <p:nvSpPr>
          <p:cNvPr id="5" name="TextBox 4">
            <a:extLst>
              <a:ext uri="{FF2B5EF4-FFF2-40B4-BE49-F238E27FC236}">
                <a16:creationId xmlns:a16="http://schemas.microsoft.com/office/drawing/2014/main" id="{27F1FC9C-F094-F107-F7F4-BE4AA7BF0007}"/>
              </a:ext>
            </a:extLst>
          </p:cNvPr>
          <p:cNvSpPr txBox="1"/>
          <p:nvPr/>
        </p:nvSpPr>
        <p:spPr>
          <a:xfrm>
            <a:off x="578061" y="6299147"/>
            <a:ext cx="2753511" cy="369332"/>
          </a:xfrm>
          <a:prstGeom prst="rect">
            <a:avLst/>
          </a:prstGeom>
          <a:noFill/>
        </p:spPr>
        <p:txBody>
          <a:bodyPr wrap="none" rtlCol="0">
            <a:spAutoFit/>
          </a:bodyPr>
          <a:lstStyle/>
          <a:p>
            <a:r>
              <a:rPr lang="en-US" dirty="0"/>
              <a:t>Courtesy: Carbon Mapper</a:t>
            </a:r>
          </a:p>
        </p:txBody>
      </p:sp>
      <p:pic>
        <p:nvPicPr>
          <p:cNvPr id="6" name="Picture 5">
            <a:extLst>
              <a:ext uri="{FF2B5EF4-FFF2-40B4-BE49-F238E27FC236}">
                <a16:creationId xmlns:a16="http://schemas.microsoft.com/office/drawing/2014/main" id="{3FA00990-5B38-30B1-9083-EBB1C5C4B2B7}"/>
              </a:ext>
            </a:extLst>
          </p:cNvPr>
          <p:cNvPicPr>
            <a:picLocks noChangeAspect="1"/>
          </p:cNvPicPr>
          <p:nvPr/>
        </p:nvPicPr>
        <p:blipFill>
          <a:blip r:embed="rId4"/>
          <a:stretch>
            <a:fillRect/>
          </a:stretch>
        </p:blipFill>
        <p:spPr>
          <a:xfrm>
            <a:off x="5980674" y="1065042"/>
            <a:ext cx="5398306" cy="5665549"/>
          </a:xfrm>
          <a:prstGeom prst="rect">
            <a:avLst/>
          </a:prstGeom>
        </p:spPr>
      </p:pic>
      <p:sp>
        <p:nvSpPr>
          <p:cNvPr id="7" name="TextBox 6">
            <a:extLst>
              <a:ext uri="{FF2B5EF4-FFF2-40B4-BE49-F238E27FC236}">
                <a16:creationId xmlns:a16="http://schemas.microsoft.com/office/drawing/2014/main" id="{F7F2B563-6ADF-7BD5-72E1-360C6713B73C}"/>
              </a:ext>
            </a:extLst>
          </p:cNvPr>
          <p:cNvSpPr txBox="1"/>
          <p:nvPr/>
        </p:nvSpPr>
        <p:spPr>
          <a:xfrm>
            <a:off x="502402" y="4717257"/>
            <a:ext cx="4112023" cy="369332"/>
          </a:xfrm>
          <a:prstGeom prst="rect">
            <a:avLst/>
          </a:prstGeom>
          <a:noFill/>
        </p:spPr>
        <p:txBody>
          <a:bodyPr wrap="none" rtlCol="0">
            <a:spAutoFit/>
          </a:bodyPr>
          <a:lstStyle/>
          <a:p>
            <a:r>
              <a:rPr lang="en-US" b="1" dirty="0"/>
              <a:t>Typical Setup for Controlled Releases</a:t>
            </a:r>
          </a:p>
        </p:txBody>
      </p:sp>
      <p:sp>
        <p:nvSpPr>
          <p:cNvPr id="8" name="TextBox 7">
            <a:extLst>
              <a:ext uri="{FF2B5EF4-FFF2-40B4-BE49-F238E27FC236}">
                <a16:creationId xmlns:a16="http://schemas.microsoft.com/office/drawing/2014/main" id="{82658D57-569C-289F-3384-315E97C93831}"/>
              </a:ext>
            </a:extLst>
          </p:cNvPr>
          <p:cNvSpPr txBox="1"/>
          <p:nvPr/>
        </p:nvSpPr>
        <p:spPr>
          <a:xfrm>
            <a:off x="6886793" y="2485644"/>
            <a:ext cx="1553630" cy="369332"/>
          </a:xfrm>
          <a:prstGeom prst="rect">
            <a:avLst/>
          </a:prstGeom>
          <a:noFill/>
        </p:spPr>
        <p:txBody>
          <a:bodyPr wrap="none" rtlCol="0">
            <a:spAutoFit/>
          </a:bodyPr>
          <a:lstStyle/>
          <a:p>
            <a:r>
              <a:rPr lang="en-US" dirty="0"/>
              <a:t>Reuland 2025</a:t>
            </a:r>
          </a:p>
        </p:txBody>
      </p:sp>
      <p:sp>
        <p:nvSpPr>
          <p:cNvPr id="9" name="TextBox 8">
            <a:extLst>
              <a:ext uri="{FF2B5EF4-FFF2-40B4-BE49-F238E27FC236}">
                <a16:creationId xmlns:a16="http://schemas.microsoft.com/office/drawing/2014/main" id="{F9C2DF1F-4C65-777F-021D-A06C5973B893}"/>
              </a:ext>
            </a:extLst>
          </p:cNvPr>
          <p:cNvSpPr txBox="1"/>
          <p:nvPr/>
        </p:nvSpPr>
        <p:spPr>
          <a:xfrm>
            <a:off x="863380" y="2344203"/>
            <a:ext cx="1559878" cy="369332"/>
          </a:xfrm>
          <a:prstGeom prst="rect">
            <a:avLst/>
          </a:prstGeom>
          <a:solidFill>
            <a:schemeClr val="bg1"/>
          </a:solidFill>
        </p:spPr>
        <p:txBody>
          <a:bodyPr wrap="square" rtlCol="0">
            <a:spAutoFit/>
          </a:bodyPr>
          <a:lstStyle/>
          <a:p>
            <a:r>
              <a:rPr lang="en-US" dirty="0"/>
              <a:t>Wind Data</a:t>
            </a:r>
          </a:p>
        </p:txBody>
      </p:sp>
      <p:sp>
        <p:nvSpPr>
          <p:cNvPr id="10" name="TextBox 9">
            <a:extLst>
              <a:ext uri="{FF2B5EF4-FFF2-40B4-BE49-F238E27FC236}">
                <a16:creationId xmlns:a16="http://schemas.microsoft.com/office/drawing/2014/main" id="{7B9354D7-4262-4C08-AE1E-C7CD69A7E0E2}"/>
              </a:ext>
            </a:extLst>
          </p:cNvPr>
          <p:cNvSpPr txBox="1"/>
          <p:nvPr/>
        </p:nvSpPr>
        <p:spPr>
          <a:xfrm>
            <a:off x="645611" y="2929156"/>
            <a:ext cx="1245775" cy="646331"/>
          </a:xfrm>
          <a:prstGeom prst="rect">
            <a:avLst/>
          </a:prstGeom>
          <a:solidFill>
            <a:schemeClr val="bg1"/>
          </a:solidFill>
        </p:spPr>
        <p:txBody>
          <a:bodyPr wrap="square" rtlCol="0">
            <a:spAutoFit/>
          </a:bodyPr>
          <a:lstStyle/>
          <a:p>
            <a:r>
              <a:rPr lang="en-US" dirty="0"/>
              <a:t>Release Point</a:t>
            </a:r>
          </a:p>
        </p:txBody>
      </p:sp>
      <p:sp>
        <p:nvSpPr>
          <p:cNvPr id="11" name="TextBox 10">
            <a:extLst>
              <a:ext uri="{FF2B5EF4-FFF2-40B4-BE49-F238E27FC236}">
                <a16:creationId xmlns:a16="http://schemas.microsoft.com/office/drawing/2014/main" id="{FF7C5F39-7A88-112A-DC2C-FD103B2EA22F}"/>
              </a:ext>
            </a:extLst>
          </p:cNvPr>
          <p:cNvSpPr txBox="1"/>
          <p:nvPr/>
        </p:nvSpPr>
        <p:spPr>
          <a:xfrm>
            <a:off x="2669438" y="4149370"/>
            <a:ext cx="1633769" cy="369332"/>
          </a:xfrm>
          <a:prstGeom prst="rect">
            <a:avLst/>
          </a:prstGeom>
          <a:solidFill>
            <a:schemeClr val="bg1"/>
          </a:solidFill>
        </p:spPr>
        <p:txBody>
          <a:bodyPr wrap="square" rtlCol="0">
            <a:spAutoFit/>
          </a:bodyPr>
          <a:lstStyle/>
          <a:p>
            <a:r>
              <a:rPr lang="en-US" dirty="0"/>
              <a:t>CNG Tanks</a:t>
            </a:r>
          </a:p>
        </p:txBody>
      </p:sp>
      <p:sp>
        <p:nvSpPr>
          <p:cNvPr id="12" name="TextBox 11">
            <a:extLst>
              <a:ext uri="{FF2B5EF4-FFF2-40B4-BE49-F238E27FC236}">
                <a16:creationId xmlns:a16="http://schemas.microsoft.com/office/drawing/2014/main" id="{F2121047-2AF7-9EC9-53E0-1A18E3A26F40}"/>
              </a:ext>
            </a:extLst>
          </p:cNvPr>
          <p:cNvSpPr txBox="1"/>
          <p:nvPr/>
        </p:nvSpPr>
        <p:spPr>
          <a:xfrm>
            <a:off x="2558414" y="1787309"/>
            <a:ext cx="1916515" cy="369332"/>
          </a:xfrm>
          <a:prstGeom prst="rect">
            <a:avLst/>
          </a:prstGeom>
          <a:solidFill>
            <a:schemeClr val="bg1"/>
          </a:solidFill>
        </p:spPr>
        <p:txBody>
          <a:bodyPr wrap="square" rtlCol="0">
            <a:spAutoFit/>
          </a:bodyPr>
          <a:lstStyle/>
          <a:p>
            <a:r>
              <a:rPr lang="en-US" dirty="0"/>
              <a:t>Grad Student</a:t>
            </a:r>
          </a:p>
        </p:txBody>
      </p:sp>
      <p:sp>
        <p:nvSpPr>
          <p:cNvPr id="13" name="TextBox 12">
            <a:extLst>
              <a:ext uri="{FF2B5EF4-FFF2-40B4-BE49-F238E27FC236}">
                <a16:creationId xmlns:a16="http://schemas.microsoft.com/office/drawing/2014/main" id="{74AB6BDC-51A5-E140-91D9-1935BA203B85}"/>
              </a:ext>
            </a:extLst>
          </p:cNvPr>
          <p:cNvSpPr txBox="1"/>
          <p:nvPr/>
        </p:nvSpPr>
        <p:spPr>
          <a:xfrm>
            <a:off x="190501" y="5054600"/>
            <a:ext cx="4069958" cy="1200329"/>
          </a:xfrm>
          <a:prstGeom prst="rect">
            <a:avLst/>
          </a:prstGeom>
          <a:noFill/>
        </p:spPr>
        <p:txBody>
          <a:bodyPr wrap="square" rtlCol="0">
            <a:spAutoFit/>
          </a:bodyPr>
          <a:lstStyle/>
          <a:p>
            <a:r>
              <a:rPr lang="en-US" dirty="0"/>
              <a:t>Other measurements: </a:t>
            </a:r>
          </a:p>
          <a:p>
            <a:pPr marL="285750" indent="-285750">
              <a:buFont typeface="Arial" panose="020B0604020202020204" pitchFamily="34" charset="0"/>
              <a:buChar char="•"/>
            </a:pPr>
            <a:r>
              <a:rPr lang="en-US" dirty="0"/>
              <a:t>whole sky imager for cloudiness</a:t>
            </a:r>
          </a:p>
          <a:p>
            <a:pPr marL="285750" indent="-285750">
              <a:buFont typeface="Arial" panose="020B0604020202020204" pitchFamily="34" charset="0"/>
              <a:buChar char="•"/>
            </a:pPr>
            <a:r>
              <a:rPr lang="en-US" dirty="0"/>
              <a:t>surface characteristics</a:t>
            </a:r>
          </a:p>
          <a:p>
            <a:pPr marL="285750" indent="-285750">
              <a:buFont typeface="Arial" panose="020B0604020202020204" pitchFamily="34" charset="0"/>
              <a:buChar char="•"/>
            </a:pPr>
            <a:r>
              <a:rPr lang="en-US" dirty="0"/>
              <a:t>in situ observations</a:t>
            </a:r>
          </a:p>
        </p:txBody>
      </p:sp>
      <p:sp>
        <p:nvSpPr>
          <p:cNvPr id="14" name="TextBox 13">
            <a:extLst>
              <a:ext uri="{FF2B5EF4-FFF2-40B4-BE49-F238E27FC236}">
                <a16:creationId xmlns:a16="http://schemas.microsoft.com/office/drawing/2014/main" id="{24F79477-3B57-732A-6A04-A9A212AF8588}"/>
              </a:ext>
            </a:extLst>
          </p:cNvPr>
          <p:cNvSpPr txBox="1"/>
          <p:nvPr/>
        </p:nvSpPr>
        <p:spPr>
          <a:xfrm>
            <a:off x="5544079" y="737996"/>
            <a:ext cx="6392020" cy="830997"/>
          </a:xfrm>
          <a:prstGeom prst="rect">
            <a:avLst/>
          </a:prstGeom>
          <a:noFill/>
        </p:spPr>
        <p:txBody>
          <a:bodyPr wrap="square" rtlCol="0">
            <a:spAutoFit/>
          </a:bodyPr>
          <a:lstStyle/>
          <a:p>
            <a:r>
              <a:rPr lang="en-US" sz="2400" b="1" dirty="0"/>
              <a:t>Comparison of algorithms for one sensor (</a:t>
            </a:r>
            <a:r>
              <a:rPr lang="en-US" sz="2400" b="1" dirty="0" err="1"/>
              <a:t>EnMAP</a:t>
            </a:r>
            <a:r>
              <a:rPr lang="en-US" sz="2400" b="1" dirty="0"/>
              <a:t>)</a:t>
            </a:r>
          </a:p>
        </p:txBody>
      </p:sp>
      <p:sp>
        <p:nvSpPr>
          <p:cNvPr id="15" name="Left Brace 14">
            <a:extLst>
              <a:ext uri="{FF2B5EF4-FFF2-40B4-BE49-F238E27FC236}">
                <a16:creationId xmlns:a16="http://schemas.microsoft.com/office/drawing/2014/main" id="{C013BEF6-9E31-D9CC-F283-04637FB67C98}"/>
              </a:ext>
            </a:extLst>
          </p:cNvPr>
          <p:cNvSpPr/>
          <p:nvPr/>
        </p:nvSpPr>
        <p:spPr>
          <a:xfrm rot="10800000">
            <a:off x="8740089" y="2895317"/>
            <a:ext cx="394295" cy="1589546"/>
          </a:xfrm>
          <a:prstGeom prst="leftBrace">
            <a:avLst/>
          </a:prstGeom>
          <a:ln w="38100">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6" name="TextBox 15">
            <a:extLst>
              <a:ext uri="{FF2B5EF4-FFF2-40B4-BE49-F238E27FC236}">
                <a16:creationId xmlns:a16="http://schemas.microsoft.com/office/drawing/2014/main" id="{C4EF4BF8-8CBD-EBFC-9D50-969F7B1EDE3E}"/>
              </a:ext>
            </a:extLst>
          </p:cNvPr>
          <p:cNvSpPr txBox="1"/>
          <p:nvPr/>
        </p:nvSpPr>
        <p:spPr>
          <a:xfrm>
            <a:off x="9189121" y="2576811"/>
            <a:ext cx="3017540" cy="2554545"/>
          </a:xfrm>
          <a:prstGeom prst="rect">
            <a:avLst/>
          </a:prstGeom>
          <a:solidFill>
            <a:schemeClr val="bg1"/>
          </a:solidFill>
        </p:spPr>
        <p:txBody>
          <a:bodyPr wrap="square" rtlCol="0">
            <a:spAutoFit/>
          </a:bodyPr>
          <a:lstStyle/>
          <a:p>
            <a:r>
              <a:rPr lang="en-US" sz="3200" dirty="0">
                <a:solidFill>
                  <a:srgbClr val="FF0000"/>
                </a:solidFill>
              </a:rPr>
              <a:t>Positive Bias and Large Spread (70%) – largely wind driven</a:t>
            </a:r>
          </a:p>
        </p:txBody>
      </p:sp>
    </p:spTree>
    <p:extLst>
      <p:ext uri="{BB962C8B-B14F-4D97-AF65-F5344CB8AC3E}">
        <p14:creationId xmlns:p14="http://schemas.microsoft.com/office/powerpoint/2010/main" val="17152807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31454-57C5-D167-D78C-6A9DAB4F1A5B}"/>
              </a:ext>
            </a:extLst>
          </p:cNvPr>
          <p:cNvSpPr>
            <a:spLocks noGrp="1"/>
          </p:cNvSpPr>
          <p:nvPr>
            <p:ph type="title"/>
          </p:nvPr>
        </p:nvSpPr>
        <p:spPr>
          <a:xfrm>
            <a:off x="838199" y="0"/>
            <a:ext cx="10515600" cy="689952"/>
          </a:xfrm>
        </p:spPr>
        <p:txBody>
          <a:bodyPr>
            <a:normAutofit fontScale="90000"/>
          </a:bodyPr>
          <a:lstStyle/>
          <a:p>
            <a:pPr algn="ctr"/>
            <a:r>
              <a:rPr lang="en-US" dirty="0">
                <a:latin typeface="Aptos Display" panose="020B0004020202020204" pitchFamily="34" charset="0"/>
              </a:rPr>
              <a:t>Summary </a:t>
            </a:r>
          </a:p>
        </p:txBody>
      </p:sp>
      <p:sp>
        <p:nvSpPr>
          <p:cNvPr id="3" name="Content Placeholder 2">
            <a:extLst>
              <a:ext uri="{FF2B5EF4-FFF2-40B4-BE49-F238E27FC236}">
                <a16:creationId xmlns:a16="http://schemas.microsoft.com/office/drawing/2014/main" id="{8F77C601-72A8-AC4A-8767-D73A68990CF1}"/>
              </a:ext>
            </a:extLst>
          </p:cNvPr>
          <p:cNvSpPr>
            <a:spLocks noGrp="1"/>
          </p:cNvSpPr>
          <p:nvPr>
            <p:ph idx="1"/>
          </p:nvPr>
        </p:nvSpPr>
        <p:spPr>
          <a:xfrm>
            <a:off x="169983" y="656916"/>
            <a:ext cx="12022017" cy="6616719"/>
          </a:xfrm>
        </p:spPr>
        <p:txBody>
          <a:bodyPr>
            <a:normAutofit fontScale="55000" lnSpcReduction="20000"/>
          </a:bodyPr>
          <a:lstStyle/>
          <a:p>
            <a:pPr>
              <a:lnSpc>
                <a:spcPct val="120000"/>
              </a:lnSpc>
            </a:pPr>
            <a:r>
              <a:rPr lang="en-US" dirty="0"/>
              <a:t>Atmospheric GHG (CO</a:t>
            </a:r>
            <a:r>
              <a:rPr lang="en-US" baseline="-25000" dirty="0"/>
              <a:t>2</a:t>
            </a:r>
            <a:r>
              <a:rPr lang="en-US" dirty="0"/>
              <a:t> and CH</a:t>
            </a:r>
            <a:r>
              <a:rPr lang="en-US" baseline="-25000" dirty="0"/>
              <a:t>4</a:t>
            </a:r>
            <a:r>
              <a:rPr lang="en-US" dirty="0"/>
              <a:t>) observations integrates processes across scales and observations at different scales provide independent constraint on carbon sources and sinks, providing insight on the processes  driving the trend and variability of atmospheric GHG growth rate. </a:t>
            </a:r>
          </a:p>
          <a:p>
            <a:pPr>
              <a:lnSpc>
                <a:spcPct val="120000"/>
              </a:lnSpc>
            </a:pPr>
            <a:r>
              <a:rPr lang="en-US" dirty="0"/>
              <a:t>Major science and application questions: </a:t>
            </a:r>
          </a:p>
          <a:p>
            <a:pPr lvl="1">
              <a:lnSpc>
                <a:spcPct val="120000"/>
              </a:lnSpc>
            </a:pPr>
            <a:r>
              <a:rPr lang="en-US" dirty="0"/>
              <a:t>Spatial distributions of natural and anthropogenic carbon fluxes</a:t>
            </a:r>
          </a:p>
          <a:p>
            <a:pPr lvl="1">
              <a:lnSpc>
                <a:spcPct val="120000"/>
              </a:lnSpc>
            </a:pPr>
            <a:r>
              <a:rPr lang="en-US" dirty="0"/>
              <a:t>The impact of extreme climate events on global carbon cycle </a:t>
            </a:r>
          </a:p>
          <a:p>
            <a:pPr lvl="1">
              <a:lnSpc>
                <a:spcPct val="120000"/>
              </a:lnSpc>
            </a:pPr>
            <a:r>
              <a:rPr lang="en-US" dirty="0"/>
              <a:t>Response of tropical and high latitude carbon cycle to global changes </a:t>
            </a:r>
          </a:p>
          <a:p>
            <a:pPr lvl="1">
              <a:lnSpc>
                <a:spcPct val="120000"/>
              </a:lnSpc>
            </a:pPr>
            <a:r>
              <a:rPr lang="en-US" dirty="0"/>
              <a:t>Energy and economic efficiency, ecosystem service. </a:t>
            </a:r>
          </a:p>
          <a:p>
            <a:pPr>
              <a:lnSpc>
                <a:spcPct val="120000"/>
              </a:lnSpc>
            </a:pPr>
            <a:r>
              <a:rPr lang="en-US" b="1" dirty="0">
                <a:solidFill>
                  <a:schemeClr val="accent2">
                    <a:lumMod val="50000"/>
                  </a:schemeClr>
                </a:solidFill>
              </a:rPr>
              <a:t>Spatial: observational gaps in the tropical and high latitudes</a:t>
            </a:r>
          </a:p>
          <a:p>
            <a:pPr>
              <a:lnSpc>
                <a:spcPct val="120000"/>
              </a:lnSpc>
            </a:pPr>
            <a:r>
              <a:rPr lang="en-US" b="1" dirty="0">
                <a:solidFill>
                  <a:schemeClr val="accent2">
                    <a:lumMod val="50000"/>
                  </a:schemeClr>
                </a:solidFill>
              </a:rPr>
              <a:t>Temporal: </a:t>
            </a:r>
            <a:r>
              <a:rPr lang="en-US" dirty="0"/>
              <a:t>Sustained, long-term records combined with higher revisit frequency are essential for resolving carbon cycle variability and extremes.</a:t>
            </a:r>
            <a:endParaRPr lang="en-US" b="1" dirty="0">
              <a:solidFill>
                <a:schemeClr val="accent2">
                  <a:lumMod val="50000"/>
                </a:schemeClr>
              </a:solidFill>
            </a:endParaRPr>
          </a:p>
          <a:p>
            <a:pPr>
              <a:lnSpc>
                <a:spcPct val="120000"/>
              </a:lnSpc>
            </a:pPr>
            <a:r>
              <a:rPr lang="en-US" b="1" dirty="0">
                <a:solidFill>
                  <a:schemeClr val="accent2">
                    <a:lumMod val="50000"/>
                  </a:schemeClr>
                </a:solidFill>
              </a:rPr>
              <a:t>Technology: </a:t>
            </a:r>
            <a:r>
              <a:rPr lang="en-US" dirty="0"/>
              <a:t>Enhanced sensitivity of remote sensing to surface flux signals (increase sensitivity to lower troposphere GHG concentration) is critical for resolving underlying processes and detecting changes at finer spatial scales.</a:t>
            </a:r>
          </a:p>
          <a:p>
            <a:pPr>
              <a:lnSpc>
                <a:spcPct val="120000"/>
              </a:lnSpc>
            </a:pPr>
            <a:r>
              <a:rPr lang="en-US" b="1" dirty="0">
                <a:solidFill>
                  <a:schemeClr val="accent6">
                    <a:lumMod val="50000"/>
                  </a:schemeClr>
                </a:solidFill>
              </a:rPr>
              <a:t>Processes: </a:t>
            </a:r>
          </a:p>
          <a:p>
            <a:pPr lvl="1">
              <a:lnSpc>
                <a:spcPct val="120000"/>
              </a:lnSpc>
            </a:pPr>
            <a:r>
              <a:rPr lang="en-US" b="1" dirty="0">
                <a:solidFill>
                  <a:schemeClr val="accent6">
                    <a:lumMod val="50000"/>
                  </a:schemeClr>
                </a:solidFill>
              </a:rPr>
              <a:t>Multiple species and multiple source of observations are essential to disentangle processes. </a:t>
            </a:r>
          </a:p>
          <a:p>
            <a:pPr lvl="1">
              <a:lnSpc>
                <a:spcPct val="120000"/>
              </a:lnSpc>
            </a:pPr>
            <a:r>
              <a:rPr lang="en-US" b="1" dirty="0">
                <a:solidFill>
                  <a:schemeClr val="accent6">
                    <a:lumMod val="50000"/>
                  </a:schemeClr>
                </a:solidFill>
              </a:rPr>
              <a:t>Multi-scale Inverse modeling is essential to quantify carbon fluxes with atmospheric GHG observations</a:t>
            </a:r>
          </a:p>
          <a:p>
            <a:pPr>
              <a:lnSpc>
                <a:spcPct val="120000"/>
              </a:lnSpc>
            </a:pPr>
            <a:r>
              <a:rPr lang="en-US" dirty="0">
                <a:solidFill>
                  <a:srgbClr val="0432FF"/>
                </a:solidFill>
              </a:rPr>
              <a:t>High-level (L4) products are crucial to translate observations into actionable information for both scientific research and stakeholder decision-making.</a:t>
            </a:r>
            <a:endParaRPr lang="en-US" b="1" dirty="0">
              <a:solidFill>
                <a:srgbClr val="0432FF"/>
              </a:solidFill>
            </a:endParaRPr>
          </a:p>
          <a:p>
            <a:pPr>
              <a:lnSpc>
                <a:spcPct val="120000"/>
              </a:lnSpc>
            </a:pPr>
            <a:r>
              <a:rPr lang="en-US" b="1" dirty="0"/>
              <a:t>Carbon cycle is an integrated part economic activities and earth system science.</a:t>
            </a:r>
          </a:p>
        </p:txBody>
      </p:sp>
      <p:pic>
        <p:nvPicPr>
          <p:cNvPr id="4" name="Picture 3">
            <a:extLst>
              <a:ext uri="{FF2B5EF4-FFF2-40B4-BE49-F238E27FC236}">
                <a16:creationId xmlns:a16="http://schemas.microsoft.com/office/drawing/2014/main" id="{CE942A33-EAAF-B301-198F-4FC6FA490C76}"/>
              </a:ext>
            </a:extLst>
          </p:cNvPr>
          <p:cNvPicPr>
            <a:picLocks noChangeAspect="1"/>
          </p:cNvPicPr>
          <p:nvPr/>
        </p:nvPicPr>
        <p:blipFill>
          <a:blip r:embed="rId2"/>
          <a:stretch>
            <a:fillRect/>
          </a:stretch>
        </p:blipFill>
        <p:spPr>
          <a:xfrm>
            <a:off x="10405215" y="1346868"/>
            <a:ext cx="1526136" cy="1526136"/>
          </a:xfrm>
          <a:prstGeom prst="rect">
            <a:avLst/>
          </a:prstGeom>
        </p:spPr>
      </p:pic>
      <p:sp>
        <p:nvSpPr>
          <p:cNvPr id="5" name="TextBox 4">
            <a:extLst>
              <a:ext uri="{FF2B5EF4-FFF2-40B4-BE49-F238E27FC236}">
                <a16:creationId xmlns:a16="http://schemas.microsoft.com/office/drawing/2014/main" id="{857B8D4D-A2D0-6503-EB3A-1D927FF04264}"/>
              </a:ext>
            </a:extLst>
          </p:cNvPr>
          <p:cNvSpPr txBox="1"/>
          <p:nvPr/>
        </p:nvSpPr>
        <p:spPr>
          <a:xfrm>
            <a:off x="10183024" y="2890348"/>
            <a:ext cx="2039597" cy="523220"/>
          </a:xfrm>
          <a:prstGeom prst="rect">
            <a:avLst/>
          </a:prstGeom>
          <a:noFill/>
        </p:spPr>
        <p:txBody>
          <a:bodyPr wrap="square" rtlCol="0">
            <a:spAutoFit/>
          </a:bodyPr>
          <a:lstStyle/>
          <a:p>
            <a:pPr algn="ctr"/>
            <a:r>
              <a:rPr lang="en-US" i="1" dirty="0">
                <a:solidFill>
                  <a:srgbClr val="FF0000"/>
                </a:solidFill>
              </a:rPr>
              <a:t>Questions, gaps, and opportunities document</a:t>
            </a:r>
          </a:p>
        </p:txBody>
      </p:sp>
    </p:spTree>
    <p:extLst>
      <p:ext uri="{BB962C8B-B14F-4D97-AF65-F5344CB8AC3E}">
        <p14:creationId xmlns:p14="http://schemas.microsoft.com/office/powerpoint/2010/main" val="27738559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28">
          <a:extLst>
            <a:ext uri="{FF2B5EF4-FFF2-40B4-BE49-F238E27FC236}">
              <a16:creationId xmlns:a16="http://schemas.microsoft.com/office/drawing/2014/main" id="{22CBB8B8-85E6-09E5-D0FC-C30297C22F76}"/>
            </a:ext>
          </a:extLst>
        </p:cNvPr>
        <p:cNvGrpSpPr/>
        <p:nvPr/>
      </p:nvGrpSpPr>
      <p:grpSpPr>
        <a:xfrm>
          <a:off x="0" y="0"/>
          <a:ext cx="0" cy="0"/>
          <a:chOff x="0" y="0"/>
          <a:chExt cx="0" cy="0"/>
        </a:xfrm>
      </p:grpSpPr>
      <p:sp>
        <p:nvSpPr>
          <p:cNvPr id="129" name="Google Shape;129;g3978f066275_0_27">
            <a:extLst>
              <a:ext uri="{FF2B5EF4-FFF2-40B4-BE49-F238E27FC236}">
                <a16:creationId xmlns:a16="http://schemas.microsoft.com/office/drawing/2014/main" id="{C3F2D7A4-E999-B315-59A2-F784A05D2D07}"/>
              </a:ext>
            </a:extLst>
          </p:cNvPr>
          <p:cNvSpPr txBox="1">
            <a:spLocks noGrp="1"/>
          </p:cNvSpPr>
          <p:nvPr>
            <p:ph type="title"/>
          </p:nvPr>
        </p:nvSpPr>
        <p:spPr>
          <a:xfrm>
            <a:off x="527495" y="113764"/>
            <a:ext cx="11499300" cy="8715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ct val="100000"/>
              <a:buFont typeface="Play"/>
              <a:buNone/>
            </a:pPr>
            <a:r>
              <a:rPr lang="en-US" sz="3600" dirty="0">
                <a:latin typeface="Aptos Display" panose="020B0004020202020204" pitchFamily="34" charset="0"/>
              </a:rPr>
              <a:t>Carbon Cycle is Central and an Integrated Part of Economic Activities and Earth System Science </a:t>
            </a:r>
            <a:endParaRPr sz="3600" dirty="0">
              <a:latin typeface="Aptos Display" panose="020B0004020202020204" pitchFamily="34" charset="0"/>
            </a:endParaRPr>
          </a:p>
        </p:txBody>
      </p:sp>
      <p:sp>
        <p:nvSpPr>
          <p:cNvPr id="130" name="Google Shape;130;g3978f066275_0_27">
            <a:extLst>
              <a:ext uri="{FF2B5EF4-FFF2-40B4-BE49-F238E27FC236}">
                <a16:creationId xmlns:a16="http://schemas.microsoft.com/office/drawing/2014/main" id="{2E57FE98-3B06-853D-AD36-A0377F9B9C00}"/>
              </a:ext>
            </a:extLst>
          </p:cNvPr>
          <p:cNvSpPr/>
          <p:nvPr/>
        </p:nvSpPr>
        <p:spPr>
          <a:xfrm>
            <a:off x="366894" y="1083013"/>
            <a:ext cx="5783700" cy="5326500"/>
          </a:xfrm>
          <a:prstGeom prst="ellipse">
            <a:avLst/>
          </a:prstGeom>
          <a:gradFill>
            <a:gsLst>
              <a:gs pos="0">
                <a:srgbClr val="074B66"/>
              </a:gs>
              <a:gs pos="40000">
                <a:srgbClr val="FFFFFF"/>
              </a:gs>
              <a:gs pos="100000">
                <a:srgbClr val="0E9ED5"/>
              </a:gs>
            </a:gsLst>
            <a:path path="circle">
              <a:fillToRect l="50000" t="50000" r="50000" b="50000"/>
            </a:path>
            <a:tileRect/>
          </a:gra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1" name="Google Shape;131;g3978f066275_0_27">
            <a:extLst>
              <a:ext uri="{FF2B5EF4-FFF2-40B4-BE49-F238E27FC236}">
                <a16:creationId xmlns:a16="http://schemas.microsoft.com/office/drawing/2014/main" id="{8C118F88-B594-5C30-ACCF-97A5A799EF0E}"/>
              </a:ext>
            </a:extLst>
          </p:cNvPr>
          <p:cNvSpPr/>
          <p:nvPr/>
        </p:nvSpPr>
        <p:spPr>
          <a:xfrm>
            <a:off x="1070609" y="1754218"/>
            <a:ext cx="4320600" cy="4149000"/>
          </a:xfrm>
          <a:prstGeom prst="ellipse">
            <a:avLst/>
          </a:prstGeom>
          <a:gradFill>
            <a:gsLst>
              <a:gs pos="0">
                <a:srgbClr val="FFFFFF"/>
              </a:gs>
              <a:gs pos="31000">
                <a:srgbClr val="FFFFFF"/>
              </a:gs>
              <a:gs pos="93000">
                <a:srgbClr val="4EA72D"/>
              </a:gs>
              <a:gs pos="100000">
                <a:srgbClr val="4EA72D"/>
              </a:gs>
            </a:gsLst>
            <a:path path="circle">
              <a:fillToRect l="50000" t="50000" r="50000" b="50000"/>
            </a:path>
            <a:tileRect/>
          </a:gradFill>
          <a:ln w="19050" cap="flat" cmpd="sng">
            <a:solidFill>
              <a:srgbClr val="082836">
                <a:alpha val="36860"/>
              </a:srgb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32" name="Google Shape;132;g3978f066275_0_27" descr="Economic Impact of Carbon Emissions">
            <a:extLst>
              <a:ext uri="{FF2B5EF4-FFF2-40B4-BE49-F238E27FC236}">
                <a16:creationId xmlns:a16="http://schemas.microsoft.com/office/drawing/2014/main" id="{7AFECEE5-18EB-E464-379B-3952A29FB01C}"/>
              </a:ext>
            </a:extLst>
          </p:cNvPr>
          <p:cNvPicPr preferRelativeResize="0">
            <a:picLocks noGrp="1"/>
          </p:cNvPicPr>
          <p:nvPr>
            <p:ph type="body" idx="1"/>
          </p:nvPr>
        </p:nvPicPr>
        <p:blipFill rotWithShape="1">
          <a:blip r:embed="rId3">
            <a:alphaModFix/>
          </a:blip>
          <a:srcRect/>
          <a:stretch/>
        </p:blipFill>
        <p:spPr>
          <a:xfrm>
            <a:off x="1834811" y="2516403"/>
            <a:ext cx="2763600" cy="2619900"/>
          </a:xfrm>
          <a:prstGeom prst="ellipse">
            <a:avLst/>
          </a:prstGeom>
          <a:noFill/>
          <a:ln>
            <a:noFill/>
          </a:ln>
        </p:spPr>
      </p:pic>
      <p:sp>
        <p:nvSpPr>
          <p:cNvPr id="133" name="Google Shape;133;g3978f066275_0_27">
            <a:extLst>
              <a:ext uri="{FF2B5EF4-FFF2-40B4-BE49-F238E27FC236}">
                <a16:creationId xmlns:a16="http://schemas.microsoft.com/office/drawing/2014/main" id="{8A7C2167-CA99-CD84-D1F9-5BCC0B60C6FA}"/>
              </a:ext>
            </a:extLst>
          </p:cNvPr>
          <p:cNvSpPr txBox="1"/>
          <p:nvPr/>
        </p:nvSpPr>
        <p:spPr>
          <a:xfrm>
            <a:off x="2707007" y="2829484"/>
            <a:ext cx="1304607"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FFFF00"/>
                </a:solidFill>
                <a:latin typeface="Arial"/>
                <a:ea typeface="Arial"/>
                <a:cs typeface="Arial"/>
                <a:sym typeface="Arial"/>
              </a:rPr>
              <a:t>Carbon</a:t>
            </a:r>
            <a:endParaRPr dirty="0"/>
          </a:p>
        </p:txBody>
      </p:sp>
      <p:sp>
        <p:nvSpPr>
          <p:cNvPr id="134" name="Google Shape;134;g3978f066275_0_27">
            <a:extLst>
              <a:ext uri="{FF2B5EF4-FFF2-40B4-BE49-F238E27FC236}">
                <a16:creationId xmlns:a16="http://schemas.microsoft.com/office/drawing/2014/main" id="{5EFABCE9-280D-D38B-9E27-78B367301944}"/>
              </a:ext>
            </a:extLst>
          </p:cNvPr>
          <p:cNvSpPr txBox="1"/>
          <p:nvPr/>
        </p:nvSpPr>
        <p:spPr>
          <a:xfrm rot="-703243">
            <a:off x="1837093" y="1923372"/>
            <a:ext cx="2240312" cy="36949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Ecosystems</a:t>
            </a:r>
            <a:endParaRPr/>
          </a:p>
        </p:txBody>
      </p:sp>
      <p:sp>
        <p:nvSpPr>
          <p:cNvPr id="135" name="Google Shape;135;g3978f066275_0_27">
            <a:extLst>
              <a:ext uri="{FF2B5EF4-FFF2-40B4-BE49-F238E27FC236}">
                <a16:creationId xmlns:a16="http://schemas.microsoft.com/office/drawing/2014/main" id="{6B4FC533-0AE3-6521-98AF-070838894497}"/>
              </a:ext>
            </a:extLst>
          </p:cNvPr>
          <p:cNvSpPr txBox="1"/>
          <p:nvPr/>
        </p:nvSpPr>
        <p:spPr>
          <a:xfrm>
            <a:off x="1710836" y="1291527"/>
            <a:ext cx="30696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Water, temperature, energy</a:t>
            </a:r>
            <a:endParaRPr/>
          </a:p>
        </p:txBody>
      </p:sp>
      <p:pic>
        <p:nvPicPr>
          <p:cNvPr id="136" name="Google Shape;136;g3978f066275_0_27" descr="A group of pine trees stands against an orange sky full of smoke and flames from a wildfire.">
            <a:extLst>
              <a:ext uri="{FF2B5EF4-FFF2-40B4-BE49-F238E27FC236}">
                <a16:creationId xmlns:a16="http://schemas.microsoft.com/office/drawing/2014/main" id="{14232EB5-F8F1-2C34-7BDD-79ECEAF45A60}"/>
              </a:ext>
            </a:extLst>
          </p:cNvPr>
          <p:cNvPicPr preferRelativeResize="0"/>
          <p:nvPr/>
        </p:nvPicPr>
        <p:blipFill rotWithShape="1">
          <a:blip r:embed="rId4">
            <a:alphaModFix/>
          </a:blip>
          <a:srcRect r="30483"/>
          <a:stretch/>
        </p:blipFill>
        <p:spPr>
          <a:xfrm rot="1788924">
            <a:off x="3483645" y="2119216"/>
            <a:ext cx="1372910" cy="704620"/>
          </a:xfrm>
          <a:prstGeom prst="rect">
            <a:avLst/>
          </a:prstGeom>
          <a:noFill/>
          <a:ln>
            <a:noFill/>
          </a:ln>
        </p:spPr>
      </p:pic>
      <p:pic>
        <p:nvPicPr>
          <p:cNvPr id="137" name="Google Shape;137;g3978f066275_0_27" descr="Download the transparent image">
            <a:extLst>
              <a:ext uri="{FF2B5EF4-FFF2-40B4-BE49-F238E27FC236}">
                <a16:creationId xmlns:a16="http://schemas.microsoft.com/office/drawing/2014/main" id="{7D1DAD34-F58E-76CD-E3AC-08628A0159AB}"/>
              </a:ext>
            </a:extLst>
          </p:cNvPr>
          <p:cNvPicPr preferRelativeResize="0"/>
          <p:nvPr/>
        </p:nvPicPr>
        <p:blipFill rotWithShape="1">
          <a:blip r:embed="rId5">
            <a:alphaModFix/>
          </a:blip>
          <a:srcRect/>
          <a:stretch/>
        </p:blipFill>
        <p:spPr>
          <a:xfrm rot="470246">
            <a:off x="1428837" y="1955113"/>
            <a:ext cx="1203960" cy="1321419"/>
          </a:xfrm>
          <a:prstGeom prst="rect">
            <a:avLst/>
          </a:prstGeom>
          <a:noFill/>
          <a:ln>
            <a:noFill/>
          </a:ln>
        </p:spPr>
      </p:pic>
      <p:pic>
        <p:nvPicPr>
          <p:cNvPr id="138" name="Google Shape;138;g3978f066275_0_27" descr="Deep-Ocean Cooling May Have Offset ...">
            <a:extLst>
              <a:ext uri="{FF2B5EF4-FFF2-40B4-BE49-F238E27FC236}">
                <a16:creationId xmlns:a16="http://schemas.microsoft.com/office/drawing/2014/main" id="{35C8ECF6-0059-B4A3-8D5D-578AA9830BFE}"/>
              </a:ext>
            </a:extLst>
          </p:cNvPr>
          <p:cNvPicPr preferRelativeResize="0"/>
          <p:nvPr/>
        </p:nvPicPr>
        <p:blipFill rotWithShape="1">
          <a:blip r:embed="rId6">
            <a:alphaModFix/>
          </a:blip>
          <a:srcRect/>
          <a:stretch/>
        </p:blipFill>
        <p:spPr>
          <a:xfrm rot="10800000" flipH="1">
            <a:off x="2786427" y="5132079"/>
            <a:ext cx="1194973" cy="669185"/>
          </a:xfrm>
          <a:prstGeom prst="rect">
            <a:avLst/>
          </a:prstGeom>
          <a:noFill/>
          <a:ln>
            <a:noFill/>
          </a:ln>
        </p:spPr>
      </p:pic>
      <p:sp>
        <p:nvSpPr>
          <p:cNvPr id="139" name="Google Shape;139;g3978f066275_0_27">
            <a:extLst>
              <a:ext uri="{FF2B5EF4-FFF2-40B4-BE49-F238E27FC236}">
                <a16:creationId xmlns:a16="http://schemas.microsoft.com/office/drawing/2014/main" id="{3498C55E-5939-6FFA-D497-5F5051149D00}"/>
              </a:ext>
            </a:extLst>
          </p:cNvPr>
          <p:cNvSpPr txBox="1"/>
          <p:nvPr/>
        </p:nvSpPr>
        <p:spPr>
          <a:xfrm rot="-6512478">
            <a:off x="755862" y="3967274"/>
            <a:ext cx="1788745" cy="64643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Human health </a:t>
            </a:r>
            <a:endParaRPr/>
          </a:p>
          <a:p>
            <a:pPr marL="0" marR="0" lvl="0" indent="0" algn="ctr" rtl="0">
              <a:spcBef>
                <a:spcPts val="0"/>
              </a:spcBef>
              <a:spcAft>
                <a:spcPts val="0"/>
              </a:spcAft>
              <a:buNone/>
            </a:pPr>
            <a:r>
              <a:rPr lang="en-US" sz="1800">
                <a:solidFill>
                  <a:schemeClr val="dk1"/>
                </a:solidFill>
                <a:latin typeface="Arial"/>
                <a:ea typeface="Arial"/>
                <a:cs typeface="Arial"/>
                <a:sym typeface="Arial"/>
              </a:rPr>
              <a:t>and air quality</a:t>
            </a:r>
            <a:endParaRPr/>
          </a:p>
        </p:txBody>
      </p:sp>
      <p:pic>
        <p:nvPicPr>
          <p:cNvPr id="140" name="Google Shape;140;g3978f066275_0_27" descr="The Urban Villages of China | Amusing ...">
            <a:extLst>
              <a:ext uri="{FF2B5EF4-FFF2-40B4-BE49-F238E27FC236}">
                <a16:creationId xmlns:a16="http://schemas.microsoft.com/office/drawing/2014/main" id="{65798A18-D337-47F8-A026-FF599034B6D9}"/>
              </a:ext>
            </a:extLst>
          </p:cNvPr>
          <p:cNvPicPr preferRelativeResize="0"/>
          <p:nvPr/>
        </p:nvPicPr>
        <p:blipFill rotWithShape="1">
          <a:blip r:embed="rId7">
            <a:alphaModFix/>
          </a:blip>
          <a:srcRect/>
          <a:stretch/>
        </p:blipFill>
        <p:spPr>
          <a:xfrm rot="5659863">
            <a:off x="4403599" y="3443145"/>
            <a:ext cx="1111157" cy="739425"/>
          </a:xfrm>
          <a:prstGeom prst="rect">
            <a:avLst/>
          </a:prstGeom>
          <a:noFill/>
          <a:ln>
            <a:noFill/>
          </a:ln>
        </p:spPr>
      </p:pic>
      <p:sp>
        <p:nvSpPr>
          <p:cNvPr id="141" name="Google Shape;141;g3978f066275_0_27">
            <a:extLst>
              <a:ext uri="{FF2B5EF4-FFF2-40B4-BE49-F238E27FC236}">
                <a16:creationId xmlns:a16="http://schemas.microsoft.com/office/drawing/2014/main" id="{29A26FCF-D1D8-86D7-D102-84C8D5B371A4}"/>
              </a:ext>
            </a:extLst>
          </p:cNvPr>
          <p:cNvSpPr txBox="1"/>
          <p:nvPr/>
        </p:nvSpPr>
        <p:spPr>
          <a:xfrm>
            <a:off x="6458905" y="1135109"/>
            <a:ext cx="5522100" cy="2462700"/>
          </a:xfrm>
          <a:prstGeom prst="rect">
            <a:avLst/>
          </a:prstGeom>
          <a:solidFill>
            <a:srgbClr val="82CAEB"/>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GHG changes reflects the net effect of human activities and natural earth systems. </a:t>
            </a:r>
            <a:endParaRPr/>
          </a:p>
          <a:p>
            <a:pPr marL="285750" marR="0" lvl="0" indent="-285750" algn="l" rtl="0">
              <a:spcBef>
                <a:spcPts val="1200"/>
              </a:spcBef>
              <a:spcAft>
                <a:spcPts val="0"/>
              </a:spcAft>
              <a:buClr>
                <a:schemeClr val="dk1"/>
              </a:buClr>
              <a:buSzPts val="1800"/>
              <a:buFont typeface="Arial"/>
              <a:buChar char="•"/>
            </a:pPr>
            <a:r>
              <a:rPr lang="en-US" sz="1800">
                <a:solidFill>
                  <a:schemeClr val="dk1"/>
                </a:solidFill>
                <a:latin typeface="Arial"/>
                <a:ea typeface="Arial"/>
                <a:cs typeface="Arial"/>
                <a:sym typeface="Arial"/>
              </a:rPr>
              <a:t>The variability of physical climate system impact carbon cycle and thus GHG concentration, and in turn, the changes of carbon cycle impacts physical climate system by changing radiation, water, and energy cycle (i.e., carbon-climate feedbacks). </a:t>
            </a:r>
            <a:endParaRPr/>
          </a:p>
        </p:txBody>
      </p:sp>
      <p:sp>
        <p:nvSpPr>
          <p:cNvPr id="142" name="Google Shape;142;g3978f066275_0_27">
            <a:extLst>
              <a:ext uri="{FF2B5EF4-FFF2-40B4-BE49-F238E27FC236}">
                <a16:creationId xmlns:a16="http://schemas.microsoft.com/office/drawing/2014/main" id="{B7423BE5-CEED-6C2D-7350-F4BD2A71714F}"/>
              </a:ext>
            </a:extLst>
          </p:cNvPr>
          <p:cNvSpPr/>
          <p:nvPr/>
        </p:nvSpPr>
        <p:spPr>
          <a:xfrm>
            <a:off x="6397413" y="3824502"/>
            <a:ext cx="1968600" cy="1233900"/>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Arial"/>
                <a:ea typeface="Arial"/>
                <a:cs typeface="Arial"/>
                <a:sym typeface="Arial"/>
              </a:rPr>
              <a:t>Carbon Cycle</a:t>
            </a:r>
            <a:endParaRPr/>
          </a:p>
        </p:txBody>
      </p:sp>
      <p:sp>
        <p:nvSpPr>
          <p:cNvPr id="143" name="Google Shape;143;g3978f066275_0_27">
            <a:extLst>
              <a:ext uri="{FF2B5EF4-FFF2-40B4-BE49-F238E27FC236}">
                <a16:creationId xmlns:a16="http://schemas.microsoft.com/office/drawing/2014/main" id="{647349AC-B3B8-A580-9677-4A36EFDD0086}"/>
              </a:ext>
            </a:extLst>
          </p:cNvPr>
          <p:cNvSpPr/>
          <p:nvPr/>
        </p:nvSpPr>
        <p:spPr>
          <a:xfrm>
            <a:off x="9718431" y="3746203"/>
            <a:ext cx="2482200" cy="1233900"/>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Arial"/>
                <a:ea typeface="Arial"/>
                <a:cs typeface="Arial"/>
                <a:sym typeface="Arial"/>
              </a:rPr>
              <a:t>Physical climate (water, temperature, radiation) </a:t>
            </a:r>
            <a:endParaRPr/>
          </a:p>
        </p:txBody>
      </p:sp>
      <p:sp>
        <p:nvSpPr>
          <p:cNvPr id="144" name="Google Shape;144;g3978f066275_0_27">
            <a:extLst>
              <a:ext uri="{FF2B5EF4-FFF2-40B4-BE49-F238E27FC236}">
                <a16:creationId xmlns:a16="http://schemas.microsoft.com/office/drawing/2014/main" id="{AF329D80-07A3-D79D-8E10-71BB6688CA91}"/>
              </a:ext>
            </a:extLst>
          </p:cNvPr>
          <p:cNvSpPr/>
          <p:nvPr/>
        </p:nvSpPr>
        <p:spPr>
          <a:xfrm>
            <a:off x="7456037" y="5405880"/>
            <a:ext cx="3162900" cy="1168200"/>
          </a:xfrm>
          <a:prstGeom prst="ellipse">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Arial"/>
                <a:ea typeface="Arial"/>
                <a:cs typeface="Arial"/>
                <a:sym typeface="Arial"/>
              </a:rPr>
              <a:t>Human Activities</a:t>
            </a:r>
            <a:endParaRPr/>
          </a:p>
        </p:txBody>
      </p:sp>
      <p:sp>
        <p:nvSpPr>
          <p:cNvPr id="145" name="Google Shape;145;g3978f066275_0_27">
            <a:extLst>
              <a:ext uri="{FF2B5EF4-FFF2-40B4-BE49-F238E27FC236}">
                <a16:creationId xmlns:a16="http://schemas.microsoft.com/office/drawing/2014/main" id="{5CD09165-3CC9-C85D-AF9E-C2C3FBEADB1B}"/>
              </a:ext>
            </a:extLst>
          </p:cNvPr>
          <p:cNvSpPr/>
          <p:nvPr/>
        </p:nvSpPr>
        <p:spPr>
          <a:xfrm>
            <a:off x="8366097" y="4189428"/>
            <a:ext cx="1327500" cy="504000"/>
          </a:xfrm>
          <a:prstGeom prst="leftRight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6" name="Google Shape;146;g3978f066275_0_27">
            <a:extLst>
              <a:ext uri="{FF2B5EF4-FFF2-40B4-BE49-F238E27FC236}">
                <a16:creationId xmlns:a16="http://schemas.microsoft.com/office/drawing/2014/main" id="{D267FB2E-0B5F-9B23-72AF-20FC2DCAACD3}"/>
              </a:ext>
            </a:extLst>
          </p:cNvPr>
          <p:cNvSpPr/>
          <p:nvPr/>
        </p:nvSpPr>
        <p:spPr>
          <a:xfrm rot="-2803644">
            <a:off x="9688296" y="4957609"/>
            <a:ext cx="886691" cy="504039"/>
          </a:xfrm>
          <a:prstGeom prst="leftRight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7" name="Google Shape;147;g3978f066275_0_27">
            <a:extLst>
              <a:ext uri="{FF2B5EF4-FFF2-40B4-BE49-F238E27FC236}">
                <a16:creationId xmlns:a16="http://schemas.microsoft.com/office/drawing/2014/main" id="{8E9F091B-2BF4-B15F-FD91-26C82EA51F30}"/>
              </a:ext>
            </a:extLst>
          </p:cNvPr>
          <p:cNvSpPr/>
          <p:nvPr/>
        </p:nvSpPr>
        <p:spPr>
          <a:xfrm rot="-9932036">
            <a:off x="2003812" y="3099443"/>
            <a:ext cx="1648876" cy="1303108"/>
          </a:xfrm>
          <a:custGeom>
            <a:avLst/>
            <a:gdLst/>
            <a:ahLst/>
            <a:cxnLst/>
            <a:rect l="l" t="t" r="r" b="b"/>
            <a:pathLst>
              <a:path w="120000" h="120000" extrusionOk="0">
                <a:moveTo>
                  <a:pt x="92177" y="13242"/>
                </a:moveTo>
                <a:cubicBezTo>
                  <a:pt x="115796" y="29085"/>
                  <a:pt x="123981" y="59687"/>
                  <a:pt x="111364" y="84978"/>
                </a:cubicBezTo>
                <a:lnTo>
                  <a:pt x="113826" y="86507"/>
                </a:lnTo>
                <a:lnTo>
                  <a:pt x="105872" y="88502"/>
                </a:lnTo>
                <a:lnTo>
                  <a:pt x="103826" y="80293"/>
                </a:lnTo>
                <a:lnTo>
                  <a:pt x="106288" y="81823"/>
                </a:lnTo>
                <a:cubicBezTo>
                  <a:pt x="117789" y="59489"/>
                  <a:pt x="110111" y="32455"/>
                  <a:pt x="88378" y="18763"/>
                </a:cubicBezTo>
                <a:close/>
              </a:path>
            </a:pathLst>
          </a:custGeom>
          <a:solidFill>
            <a:srgbClr val="3A7D2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48" name="Google Shape;148;g3978f066275_0_27">
            <a:extLst>
              <a:ext uri="{FF2B5EF4-FFF2-40B4-BE49-F238E27FC236}">
                <a16:creationId xmlns:a16="http://schemas.microsoft.com/office/drawing/2014/main" id="{9A3BFFBE-96BD-BC7B-BE01-6F25C89B1D3C}"/>
              </a:ext>
            </a:extLst>
          </p:cNvPr>
          <p:cNvSpPr/>
          <p:nvPr/>
        </p:nvSpPr>
        <p:spPr>
          <a:xfrm rot="1238081">
            <a:off x="951529" y="2890926"/>
            <a:ext cx="2046490" cy="1247683"/>
          </a:xfrm>
          <a:custGeom>
            <a:avLst/>
            <a:gdLst/>
            <a:ahLst/>
            <a:cxnLst/>
            <a:rect l="l" t="t" r="r" b="b"/>
            <a:pathLst>
              <a:path w="120000" h="120000" extrusionOk="0">
                <a:moveTo>
                  <a:pt x="86642" y="9815"/>
                </a:moveTo>
                <a:cubicBezTo>
                  <a:pt x="101145" y="17158"/>
                  <a:pt x="111795" y="30143"/>
                  <a:pt x="115966" y="45568"/>
                </a:cubicBezTo>
                <a:cubicBezTo>
                  <a:pt x="120136" y="60993"/>
                  <a:pt x="117439" y="77420"/>
                  <a:pt x="108539" y="90798"/>
                </a:cubicBezTo>
                <a:lnTo>
                  <a:pt x="110339" y="92523"/>
                </a:lnTo>
                <a:lnTo>
                  <a:pt x="99237" y="97585"/>
                </a:lnTo>
                <a:lnTo>
                  <a:pt x="102917" y="85413"/>
                </a:lnTo>
                <a:lnTo>
                  <a:pt x="104714" y="87134"/>
                </a:lnTo>
                <a:cubicBezTo>
                  <a:pt x="113162" y="75288"/>
                  <a:pt x="115680" y="60663"/>
                  <a:pt x="111628" y="46984"/>
                </a:cubicBezTo>
                <a:cubicBezTo>
                  <a:pt x="107576" y="33306"/>
                  <a:pt x="97344" y="21895"/>
                  <a:pt x="83540" y="15658"/>
                </a:cubicBezTo>
                <a:close/>
              </a:path>
            </a:pathLst>
          </a:custGeom>
          <a:solidFill>
            <a:srgbClr val="3A7D2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49" name="Google Shape;149;g3978f066275_0_27">
            <a:extLst>
              <a:ext uri="{FF2B5EF4-FFF2-40B4-BE49-F238E27FC236}">
                <a16:creationId xmlns:a16="http://schemas.microsoft.com/office/drawing/2014/main" id="{6C845B76-916B-68D6-8518-D8F444778148}"/>
              </a:ext>
            </a:extLst>
          </p:cNvPr>
          <p:cNvSpPr/>
          <p:nvPr/>
        </p:nvSpPr>
        <p:spPr>
          <a:xfrm rot="1238086">
            <a:off x="1434715" y="3520304"/>
            <a:ext cx="2402319" cy="1595823"/>
          </a:xfrm>
          <a:custGeom>
            <a:avLst/>
            <a:gdLst/>
            <a:ahLst/>
            <a:cxnLst/>
            <a:rect l="l" t="t" r="r" b="b"/>
            <a:pathLst>
              <a:path w="120000" h="120000" extrusionOk="0">
                <a:moveTo>
                  <a:pt x="88447" y="10820"/>
                </a:moveTo>
                <a:cubicBezTo>
                  <a:pt x="101943" y="18315"/>
                  <a:pt x="111790" y="30818"/>
                  <a:pt x="115767" y="45510"/>
                </a:cubicBezTo>
                <a:cubicBezTo>
                  <a:pt x="119743" y="60202"/>
                  <a:pt x="117514" y="75843"/>
                  <a:pt x="109581" y="88905"/>
                </a:cubicBezTo>
                <a:lnTo>
                  <a:pt x="111569" y="90653"/>
                </a:lnTo>
                <a:lnTo>
                  <a:pt x="100741" y="95818"/>
                </a:lnTo>
                <a:lnTo>
                  <a:pt x="103482" y="83543"/>
                </a:lnTo>
                <a:lnTo>
                  <a:pt x="105469" y="85290"/>
                </a:lnTo>
                <a:cubicBezTo>
                  <a:pt x="112863" y="73727"/>
                  <a:pt x="114874" y="59849"/>
                  <a:pt x="111035" y="46870"/>
                </a:cubicBezTo>
                <a:cubicBezTo>
                  <a:pt x="107196" y="33892"/>
                  <a:pt x="97840" y="22938"/>
                  <a:pt x="85135" y="16546"/>
                </a:cubicBezTo>
                <a:close/>
              </a:path>
            </a:pathLst>
          </a:custGeom>
          <a:solidFill>
            <a:srgbClr val="0432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50" name="Google Shape;150;g3978f066275_0_27">
            <a:extLst>
              <a:ext uri="{FF2B5EF4-FFF2-40B4-BE49-F238E27FC236}">
                <a16:creationId xmlns:a16="http://schemas.microsoft.com/office/drawing/2014/main" id="{9ED6566C-6D47-A6DB-A8F7-6DAB909FA1F0}"/>
              </a:ext>
            </a:extLst>
          </p:cNvPr>
          <p:cNvSpPr/>
          <p:nvPr/>
        </p:nvSpPr>
        <p:spPr>
          <a:xfrm rot="-10218518">
            <a:off x="2693405" y="3642864"/>
            <a:ext cx="2245445" cy="1712837"/>
          </a:xfrm>
          <a:custGeom>
            <a:avLst/>
            <a:gdLst/>
            <a:ahLst/>
            <a:cxnLst/>
            <a:rect l="l" t="t" r="r" b="b"/>
            <a:pathLst>
              <a:path w="120000" h="120000" extrusionOk="0">
                <a:moveTo>
                  <a:pt x="91414" y="12705"/>
                </a:moveTo>
                <a:cubicBezTo>
                  <a:pt x="116004" y="28572"/>
                  <a:pt x="124444" y="60194"/>
                  <a:pt x="110960" y="85934"/>
                </a:cubicBezTo>
                <a:lnTo>
                  <a:pt x="113260" y="87695"/>
                </a:lnTo>
                <a:lnTo>
                  <a:pt x="102866" y="92819"/>
                </a:lnTo>
                <a:lnTo>
                  <a:pt x="103974" y="80585"/>
                </a:lnTo>
                <a:lnTo>
                  <a:pt x="106274" y="82347"/>
                </a:lnTo>
                <a:cubicBezTo>
                  <a:pt x="118393" y="59631"/>
                  <a:pt x="110357" y="31872"/>
                  <a:pt x="87723" y="18262"/>
                </a:cubicBezTo>
                <a:close/>
              </a:path>
            </a:pathLst>
          </a:custGeom>
          <a:solidFill>
            <a:srgbClr val="0432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pic>
        <p:nvPicPr>
          <p:cNvPr id="151" name="Google Shape;151;g3978f066275_0_27" descr="Generated image: Dynamic flame with glowing embers">
            <a:extLst>
              <a:ext uri="{FF2B5EF4-FFF2-40B4-BE49-F238E27FC236}">
                <a16:creationId xmlns:a16="http://schemas.microsoft.com/office/drawing/2014/main" id="{E4DE9634-D581-AB35-0544-FCA4747590A7}"/>
              </a:ext>
            </a:extLst>
          </p:cNvPr>
          <p:cNvPicPr preferRelativeResize="0"/>
          <p:nvPr/>
        </p:nvPicPr>
        <p:blipFill rotWithShape="1">
          <a:blip r:embed="rId8">
            <a:alphaModFix/>
          </a:blip>
          <a:srcRect/>
          <a:stretch/>
        </p:blipFill>
        <p:spPr>
          <a:xfrm>
            <a:off x="3638516" y="3345094"/>
            <a:ext cx="1148148" cy="765432"/>
          </a:xfrm>
          <a:prstGeom prst="rect">
            <a:avLst/>
          </a:prstGeom>
          <a:noFill/>
          <a:ln>
            <a:noFill/>
          </a:ln>
        </p:spPr>
      </p:pic>
      <p:sp>
        <p:nvSpPr>
          <p:cNvPr id="152" name="Google Shape;152;g3978f066275_0_27">
            <a:extLst>
              <a:ext uri="{FF2B5EF4-FFF2-40B4-BE49-F238E27FC236}">
                <a16:creationId xmlns:a16="http://schemas.microsoft.com/office/drawing/2014/main" id="{32F8288D-11C1-A381-BC81-9AE484D3BD8A}"/>
              </a:ext>
            </a:extLst>
          </p:cNvPr>
          <p:cNvSpPr/>
          <p:nvPr/>
        </p:nvSpPr>
        <p:spPr>
          <a:xfrm rot="-9881868">
            <a:off x="4090763" y="2522925"/>
            <a:ext cx="928726" cy="1685847"/>
          </a:xfrm>
          <a:custGeom>
            <a:avLst/>
            <a:gdLst/>
            <a:ahLst/>
            <a:cxnLst/>
            <a:rect l="l" t="t" r="r" b="b"/>
            <a:pathLst>
              <a:path w="120000" h="120000" extrusionOk="0">
                <a:moveTo>
                  <a:pt x="108137" y="29545"/>
                </a:moveTo>
                <a:cubicBezTo>
                  <a:pt x="115723" y="42206"/>
                  <a:pt x="118295" y="57374"/>
                  <a:pt x="115325" y="71925"/>
                </a:cubicBezTo>
                <a:lnTo>
                  <a:pt x="118041" y="72799"/>
                </a:lnTo>
                <a:lnTo>
                  <a:pt x="110668" y="76301"/>
                </a:lnTo>
                <a:lnTo>
                  <a:pt x="105867" y="68882"/>
                </a:lnTo>
                <a:lnTo>
                  <a:pt x="108566" y="69751"/>
                </a:lnTo>
                <a:cubicBezTo>
                  <a:pt x="110676" y="57115"/>
                  <a:pt x="108620" y="44069"/>
                  <a:pt x="102767" y="32943"/>
                </a:cubicBezTo>
                <a:close/>
              </a:path>
            </a:pathLst>
          </a:custGeom>
          <a:solidFill>
            <a:srgbClr val="C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53" name="Google Shape;153;g3978f066275_0_27">
            <a:extLst>
              <a:ext uri="{FF2B5EF4-FFF2-40B4-BE49-F238E27FC236}">
                <a16:creationId xmlns:a16="http://schemas.microsoft.com/office/drawing/2014/main" id="{01B2AF52-EACC-0685-3D7A-66995D6D7B1C}"/>
              </a:ext>
            </a:extLst>
          </p:cNvPr>
          <p:cNvSpPr/>
          <p:nvPr/>
        </p:nvSpPr>
        <p:spPr>
          <a:xfrm rot="-9881589">
            <a:off x="3704759" y="2615092"/>
            <a:ext cx="1223917" cy="1730314"/>
          </a:xfrm>
          <a:custGeom>
            <a:avLst/>
            <a:gdLst/>
            <a:ahLst/>
            <a:cxnLst/>
            <a:rect l="l" t="t" r="r" b="b"/>
            <a:pathLst>
              <a:path w="120000" h="120000" extrusionOk="0">
                <a:moveTo>
                  <a:pt x="104185" y="24107"/>
                </a:moveTo>
                <a:cubicBezTo>
                  <a:pt x="115427" y="38448"/>
                  <a:pt x="119277" y="57386"/>
                  <a:pt x="114551" y="75090"/>
                </a:cubicBezTo>
                <a:lnTo>
                  <a:pt x="117361" y="76251"/>
                </a:lnTo>
                <a:lnTo>
                  <a:pt x="109204" y="80326"/>
                </a:lnTo>
                <a:lnTo>
                  <a:pt x="105187" y="71222"/>
                </a:lnTo>
                <a:lnTo>
                  <a:pt x="107981" y="72377"/>
                </a:lnTo>
                <a:cubicBezTo>
                  <a:pt x="111496" y="56980"/>
                  <a:pt x="108280" y="40721"/>
                  <a:pt x="99230" y="28132"/>
                </a:cubicBezTo>
                <a:close/>
              </a:path>
            </a:pathLst>
          </a:custGeom>
          <a:solidFill>
            <a:srgbClr val="3A3A3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
        <p:nvSpPr>
          <p:cNvPr id="154" name="Google Shape;154;g3978f066275_0_27">
            <a:extLst>
              <a:ext uri="{FF2B5EF4-FFF2-40B4-BE49-F238E27FC236}">
                <a16:creationId xmlns:a16="http://schemas.microsoft.com/office/drawing/2014/main" id="{2332AB68-4F02-3705-A347-208607BFA641}"/>
              </a:ext>
            </a:extLst>
          </p:cNvPr>
          <p:cNvSpPr/>
          <p:nvPr/>
        </p:nvSpPr>
        <p:spPr>
          <a:xfrm rot="2744751">
            <a:off x="7692801" y="4893661"/>
            <a:ext cx="879998" cy="503856"/>
          </a:xfrm>
          <a:prstGeom prst="leftRightArrow">
            <a:avLst>
              <a:gd name="adj1" fmla="val 50000"/>
              <a:gd name="adj2" fmla="val 50000"/>
            </a:avLst>
          </a:prstGeom>
          <a:solidFill>
            <a:schemeClr val="accent1"/>
          </a:solidFill>
          <a:ln w="19050" cap="flat" cmpd="sng">
            <a:solidFill>
              <a:srgbClr val="082836"/>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extLst>
      <p:ext uri="{BB962C8B-B14F-4D97-AF65-F5344CB8AC3E}">
        <p14:creationId xmlns:p14="http://schemas.microsoft.com/office/powerpoint/2010/main" val="417759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3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3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3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41"/>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4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43"/>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44"/>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45"/>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46"/>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Shape 904"/>
        <p:cNvGrpSpPr/>
        <p:nvPr/>
      </p:nvGrpSpPr>
      <p:grpSpPr>
        <a:xfrm>
          <a:off x="0" y="0"/>
          <a:ext cx="0" cy="0"/>
          <a:chOff x="0" y="0"/>
          <a:chExt cx="0" cy="0"/>
        </a:xfrm>
      </p:grpSpPr>
      <p:sp>
        <p:nvSpPr>
          <p:cNvPr id="905" name="Google Shape;905;p58"/>
          <p:cNvSpPr txBox="1">
            <a:spLocks noGrp="1"/>
          </p:cNvSpPr>
          <p:nvPr>
            <p:ph type="title"/>
          </p:nvPr>
        </p:nvSpPr>
        <p:spPr>
          <a:xfrm>
            <a:off x="838200" y="365125"/>
            <a:ext cx="10515600" cy="75610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a:t>Summary:</a:t>
            </a:r>
            <a:endParaRPr/>
          </a:p>
        </p:txBody>
      </p:sp>
      <p:sp>
        <p:nvSpPr>
          <p:cNvPr id="906" name="Google Shape;906;p58"/>
          <p:cNvSpPr txBox="1">
            <a:spLocks noGrp="1"/>
          </p:cNvSpPr>
          <p:nvPr>
            <p:ph type="body" idx="1"/>
          </p:nvPr>
        </p:nvSpPr>
        <p:spPr>
          <a:xfrm>
            <a:off x="250371" y="1208314"/>
            <a:ext cx="11713029" cy="4931229"/>
          </a:xfrm>
          <a:prstGeom prst="rect">
            <a:avLst/>
          </a:prstGeom>
          <a:noFill/>
          <a:ln>
            <a:noFill/>
          </a:ln>
        </p:spPr>
        <p:txBody>
          <a:bodyPr spcFirstLastPara="1" wrap="square" lIns="91425" tIns="45700" rIns="91425" bIns="45700" anchor="t" anchorCtr="0">
            <a:normAutofit fontScale="77500" lnSpcReduction="20000"/>
          </a:bodyPr>
          <a:lstStyle/>
          <a:p>
            <a:pPr marL="228600" lvl="0" indent="-228600" algn="l" rtl="0">
              <a:lnSpc>
                <a:spcPct val="90000"/>
              </a:lnSpc>
              <a:spcBef>
                <a:spcPts val="0"/>
              </a:spcBef>
              <a:spcAft>
                <a:spcPts val="0"/>
              </a:spcAft>
              <a:buClr>
                <a:schemeClr val="dk1"/>
              </a:buClr>
              <a:buSzPct val="100000"/>
              <a:buChar char="•"/>
            </a:pPr>
            <a:r>
              <a:rPr lang="en-US" dirty="0"/>
              <a:t>Our current observing system is well suited to cover the Northern Hemisphere midlatitudes and map sufficiently large point sources</a:t>
            </a:r>
            <a:endParaRPr dirty="0"/>
          </a:p>
          <a:p>
            <a:pPr marL="228600" lvl="0" indent="-228600" algn="l" rtl="0">
              <a:lnSpc>
                <a:spcPct val="90000"/>
              </a:lnSpc>
              <a:spcBef>
                <a:spcPts val="1000"/>
              </a:spcBef>
              <a:spcAft>
                <a:spcPts val="0"/>
              </a:spcAft>
              <a:buClr>
                <a:schemeClr val="dk1"/>
              </a:buClr>
              <a:buSzPct val="100000"/>
              <a:buChar char="•"/>
            </a:pPr>
            <a:r>
              <a:rPr lang="en-US" dirty="0"/>
              <a:t>The tropics are critical for inferring both CO</a:t>
            </a:r>
            <a:r>
              <a:rPr lang="en-US" baseline="-25000" dirty="0"/>
              <a:t>2</a:t>
            </a:r>
            <a:r>
              <a:rPr lang="en-US" dirty="0"/>
              <a:t> and CH</a:t>
            </a:r>
            <a:r>
              <a:rPr lang="en-US" baseline="-25000" dirty="0"/>
              <a:t>4</a:t>
            </a:r>
            <a:r>
              <a:rPr lang="en-US" dirty="0"/>
              <a:t> fluxes, but are </a:t>
            </a:r>
            <a:r>
              <a:rPr lang="en-US" dirty="0" err="1"/>
              <a:t>undersampled</a:t>
            </a:r>
            <a:r>
              <a:rPr lang="en-US" dirty="0"/>
              <a:t> from space, largely due to clouds (Frankenberg et al., 2024)</a:t>
            </a:r>
            <a:endParaRPr dirty="0"/>
          </a:p>
          <a:p>
            <a:pPr marL="228600" lvl="0" indent="-228600" algn="l" rtl="0">
              <a:lnSpc>
                <a:spcPct val="90000"/>
              </a:lnSpc>
              <a:spcBef>
                <a:spcPts val="1000"/>
              </a:spcBef>
              <a:spcAft>
                <a:spcPts val="0"/>
              </a:spcAft>
              <a:buClr>
                <a:schemeClr val="dk1"/>
              </a:buClr>
              <a:buSzPct val="100000"/>
              <a:buChar char="•"/>
            </a:pPr>
            <a:r>
              <a:rPr lang="en-US" dirty="0"/>
              <a:t>More information is needed to identify why assimilating OCO ocean glint data tends to produce out-of-family CO</a:t>
            </a:r>
            <a:r>
              <a:rPr lang="en-US" baseline="-25000" dirty="0"/>
              <a:t>2</a:t>
            </a:r>
            <a:r>
              <a:rPr lang="en-US" dirty="0"/>
              <a:t> fluxes (Peiro et al., 2022) or growth rates (Byrne et al., 2023)</a:t>
            </a:r>
            <a:endParaRPr dirty="0"/>
          </a:p>
          <a:p>
            <a:pPr marL="685800" lvl="1" indent="-228600" algn="l" rtl="0">
              <a:lnSpc>
                <a:spcPct val="90000"/>
              </a:lnSpc>
              <a:spcBef>
                <a:spcPts val="500"/>
              </a:spcBef>
              <a:spcAft>
                <a:spcPts val="0"/>
              </a:spcAft>
              <a:buClr>
                <a:schemeClr val="dk1"/>
              </a:buClr>
              <a:buSzPct val="100000"/>
              <a:buChar char="•"/>
            </a:pPr>
            <a:r>
              <a:rPr lang="en-US" dirty="0"/>
              <a:t>More ocean validation data would help determine if this is a retrieval bias</a:t>
            </a:r>
            <a:endParaRPr dirty="0"/>
          </a:p>
          <a:p>
            <a:pPr marL="685800" lvl="1" indent="-228600" algn="l" rtl="0">
              <a:lnSpc>
                <a:spcPct val="90000"/>
              </a:lnSpc>
              <a:spcBef>
                <a:spcPts val="500"/>
              </a:spcBef>
              <a:spcAft>
                <a:spcPts val="0"/>
              </a:spcAft>
              <a:buClr>
                <a:schemeClr val="dk1"/>
              </a:buClr>
              <a:buSzPct val="100000"/>
              <a:buChar char="•"/>
            </a:pPr>
            <a:r>
              <a:rPr lang="en-US" dirty="0"/>
              <a:t>Experiments assimilating new ocean data (GOSAT-GW, </a:t>
            </a:r>
            <a:r>
              <a:rPr lang="en-US" dirty="0" err="1"/>
              <a:t>MicroCarb</a:t>
            </a:r>
            <a:r>
              <a:rPr lang="en-US" dirty="0"/>
              <a:t>, CO2M) might provide another avenue</a:t>
            </a:r>
            <a:endParaRPr dirty="0"/>
          </a:p>
          <a:p>
            <a:pPr marL="228600" lvl="0" indent="-228600" algn="l" rtl="0">
              <a:lnSpc>
                <a:spcPct val="90000"/>
              </a:lnSpc>
              <a:spcBef>
                <a:spcPts val="1000"/>
              </a:spcBef>
              <a:spcAft>
                <a:spcPts val="0"/>
              </a:spcAft>
              <a:buClr>
                <a:schemeClr val="dk1"/>
              </a:buClr>
              <a:buSzPct val="100000"/>
              <a:buChar char="•"/>
            </a:pPr>
            <a:r>
              <a:rPr lang="en-US" dirty="0"/>
              <a:t>Exploring challenging retrievals (OCS, CO</a:t>
            </a:r>
            <a:r>
              <a:rPr lang="en-US" baseline="-25000" dirty="0"/>
              <a:t>2</a:t>
            </a:r>
            <a:r>
              <a:rPr lang="en-US" dirty="0"/>
              <a:t>/CH</a:t>
            </a:r>
            <a:r>
              <a:rPr lang="en-US" baseline="-25000" dirty="0"/>
              <a:t>4</a:t>
            </a:r>
            <a:r>
              <a:rPr lang="en-US" dirty="0"/>
              <a:t> </a:t>
            </a:r>
            <a:r>
              <a:rPr lang="en-US" dirty="0" err="1"/>
              <a:t>isotopologs</a:t>
            </a:r>
            <a:r>
              <a:rPr lang="en-US" dirty="0"/>
              <a:t>) could afford new capabilities to constrain processes controlling the atmospheric concentrations of GHGs</a:t>
            </a:r>
            <a:endParaRPr dirty="0"/>
          </a:p>
          <a:p>
            <a:pPr marL="228600" lvl="0" indent="-228600" algn="l" rtl="0">
              <a:lnSpc>
                <a:spcPct val="90000"/>
              </a:lnSpc>
              <a:spcBef>
                <a:spcPts val="1000"/>
              </a:spcBef>
              <a:spcAft>
                <a:spcPts val="0"/>
              </a:spcAft>
              <a:buClr>
                <a:schemeClr val="dk1"/>
              </a:buClr>
              <a:buSzPct val="100000"/>
              <a:buChar char="•"/>
            </a:pPr>
            <a:r>
              <a:rPr lang="en-US" dirty="0"/>
              <a:t>Difficult to find all suborbital remote sensing data - could we design an ObsPack-equivalent for it?</a:t>
            </a:r>
            <a:endParaRPr dirty="0"/>
          </a:p>
          <a:p>
            <a:pPr marL="228600" lvl="0" indent="-228600" algn="l" rtl="0">
              <a:lnSpc>
                <a:spcPct val="90000"/>
              </a:lnSpc>
              <a:spcBef>
                <a:spcPts val="1000"/>
              </a:spcBef>
              <a:spcAft>
                <a:spcPts val="0"/>
              </a:spcAft>
              <a:buClr>
                <a:schemeClr val="dk1"/>
              </a:buClr>
              <a:buSzPct val="100000"/>
              <a:buChar char="•"/>
            </a:pPr>
            <a:r>
              <a:rPr lang="en-US" dirty="0"/>
              <a:t>More work ahead to push the XCO</a:t>
            </a:r>
            <a:r>
              <a:rPr lang="en-US" baseline="-25000" dirty="0"/>
              <a:t>2</a:t>
            </a:r>
            <a:r>
              <a:rPr lang="en-US" dirty="0"/>
              <a:t> and XCH</a:t>
            </a:r>
            <a:r>
              <a:rPr lang="en-US" baseline="-25000" dirty="0"/>
              <a:t>4</a:t>
            </a:r>
            <a:r>
              <a:rPr lang="en-US" dirty="0"/>
              <a:t> accuracy and precision to the levels needed to minimize errors in inferred fluxes</a:t>
            </a:r>
            <a:endParaRPr dirty="0"/>
          </a:p>
          <a:p>
            <a:pPr marL="228600" lvl="0" indent="-77470" algn="l" rtl="0">
              <a:lnSpc>
                <a:spcPct val="90000"/>
              </a:lnSpc>
              <a:spcBef>
                <a:spcPts val="1000"/>
              </a:spcBef>
              <a:spcAft>
                <a:spcPts val="0"/>
              </a:spcAft>
              <a:buClr>
                <a:schemeClr val="dk1"/>
              </a:buClr>
              <a:buSzPct val="100000"/>
              <a:buNone/>
            </a:pPr>
            <a:endParaRPr dirty="0"/>
          </a:p>
          <a:p>
            <a:pPr marL="228600" lvl="0" indent="-77470" algn="l" rtl="0">
              <a:lnSpc>
                <a:spcPct val="90000"/>
              </a:lnSpc>
              <a:spcBef>
                <a:spcPts val="1000"/>
              </a:spcBef>
              <a:spcAft>
                <a:spcPts val="0"/>
              </a:spcAft>
              <a:buClr>
                <a:schemeClr val="dk1"/>
              </a:buClr>
              <a:buSzPct val="100000"/>
              <a:buNone/>
            </a:pPr>
            <a:endParaRPr dirty="0"/>
          </a:p>
        </p:txBody>
      </p:sp>
      <p:sp>
        <p:nvSpPr>
          <p:cNvPr id="907" name="Google Shape;907;p58"/>
          <p:cNvSpPr txBox="1"/>
          <p:nvPr/>
        </p:nvSpPr>
        <p:spPr>
          <a:xfrm>
            <a:off x="718457" y="6139543"/>
            <a:ext cx="10635343" cy="73866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a:solidFill>
                  <a:schemeClr val="dk1"/>
                </a:solidFill>
                <a:latin typeface="Arial"/>
                <a:ea typeface="Arial"/>
                <a:cs typeface="Arial"/>
                <a:sym typeface="Arial"/>
              </a:rPr>
              <a:t>Frankenberg et al., GRL, 2024. </a:t>
            </a:r>
            <a:r>
              <a:rPr lang="en-US" sz="1400" u="sng">
                <a:solidFill>
                  <a:schemeClr val="dk1"/>
                </a:solidFill>
                <a:latin typeface="Arial"/>
                <a:ea typeface="Arial"/>
                <a:cs typeface="Arial"/>
                <a:sym typeface="Arial"/>
                <a:hlinkClick r:id="rId3">
                  <a:extLst>
                    <a:ext uri="{A12FA001-AC4F-418D-AE19-62706E023703}">
                      <ahyp:hlinkClr xmlns:ahyp="http://schemas.microsoft.com/office/drawing/2018/hyperlinkcolor" val="tx"/>
                    </a:ext>
                  </a:extLst>
                </a:hlinkClick>
              </a:rPr>
              <a:t>https://doi.org/10.1029/2024GL108791</a:t>
            </a:r>
            <a:r>
              <a:rPr lang="en-US" sz="14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400">
                <a:solidFill>
                  <a:schemeClr val="dk1"/>
                </a:solidFill>
                <a:latin typeface="Arial"/>
                <a:ea typeface="Arial"/>
                <a:cs typeface="Arial"/>
                <a:sym typeface="Arial"/>
              </a:rPr>
              <a:t>Peiro et al., ACP, 2022. </a:t>
            </a:r>
            <a:r>
              <a:rPr lang="en-US" sz="1400" u="sng">
                <a:solidFill>
                  <a:schemeClr val="dk1"/>
                </a:solidFill>
                <a:latin typeface="Arial"/>
                <a:ea typeface="Arial"/>
                <a:cs typeface="Arial"/>
                <a:sym typeface="Arial"/>
                <a:hlinkClick r:id="rId4">
                  <a:extLst>
                    <a:ext uri="{A12FA001-AC4F-418D-AE19-62706E023703}">
                      <ahyp:hlinkClr xmlns:ahyp="http://schemas.microsoft.com/office/drawing/2018/hyperlinkcolor" val="tx"/>
                    </a:ext>
                  </a:extLst>
                </a:hlinkClick>
              </a:rPr>
              <a:t>https://doi.org/10.5194/acp-22-1097-2022</a:t>
            </a:r>
            <a:r>
              <a:rPr lang="en-US" sz="1400">
                <a:solidFill>
                  <a:schemeClr val="dk1"/>
                </a:solidFill>
                <a:latin typeface="Arial"/>
                <a:ea typeface="Arial"/>
                <a:cs typeface="Arial"/>
                <a:sym typeface="Arial"/>
              </a:rPr>
              <a:t> </a:t>
            </a:r>
            <a:endParaRPr/>
          </a:p>
          <a:p>
            <a:pPr marL="0" marR="0" lvl="0" indent="0" algn="l" rtl="0">
              <a:spcBef>
                <a:spcPts val="0"/>
              </a:spcBef>
              <a:spcAft>
                <a:spcPts val="0"/>
              </a:spcAft>
              <a:buNone/>
            </a:pPr>
            <a:r>
              <a:rPr lang="en-US" sz="1400">
                <a:solidFill>
                  <a:schemeClr val="dk1"/>
                </a:solidFill>
                <a:latin typeface="Arial"/>
                <a:ea typeface="Arial"/>
                <a:cs typeface="Arial"/>
                <a:sym typeface="Arial"/>
              </a:rPr>
              <a:t>Byrne et al., ESSD, 2023. </a:t>
            </a:r>
            <a:r>
              <a:rPr lang="en-US" sz="1400" u="sng">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https://doi.org/10.5194/essd-15-963-2023</a:t>
            </a:r>
            <a:r>
              <a:rPr lang="en-US" sz="1400">
                <a:solidFill>
                  <a:schemeClr val="dk1"/>
                </a:solidFill>
                <a:latin typeface="Arial"/>
                <a:ea typeface="Arial"/>
                <a:cs typeface="Arial"/>
                <a:sym typeface="Arial"/>
              </a:rPr>
              <a:t> </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463</TotalTime>
  <Words>5728</Words>
  <Application>Microsoft Macintosh PowerPoint</Application>
  <PresentationFormat>Widescreen</PresentationFormat>
  <Paragraphs>633</Paragraphs>
  <Slides>62</Slides>
  <Notes>52</Notes>
  <HiddenSlides>5</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62</vt:i4>
      </vt:variant>
    </vt:vector>
  </HeadingPairs>
  <TitlesOfParts>
    <vt:vector size="66" baseType="lpstr">
      <vt:lpstr>Aptos Display</vt:lpstr>
      <vt:lpstr>Arial</vt:lpstr>
      <vt:lpstr>Play</vt:lpstr>
      <vt:lpstr>Office Theme</vt:lpstr>
      <vt:lpstr>GHG Implications for the Atmosphere</vt:lpstr>
      <vt:lpstr>Outline</vt:lpstr>
      <vt:lpstr>CO2  and CH4 Account for the Majority of the Changes in Effective Radiative Forcing </vt:lpstr>
      <vt:lpstr>GHG Science is Atmospheric Science, and Ecosystem Science, Marine Biogeochemistry, and Human Systems </vt:lpstr>
      <vt:lpstr>Carbon Cycle is Central and an Integrated Part of Economic Activities and Earth System Science </vt:lpstr>
      <vt:lpstr>The Fundamental Question: what anthropogenic and natural processes drive the trend and variability of atmospheric GHG growth rate? </vt:lpstr>
      <vt:lpstr>The Intensity and Spatial Scales of Sources and Sinks Span Several Orders of Magnitude  </vt:lpstr>
      <vt:lpstr>Why Atmospheric GHG Observations: distinct multi-scale signatures on atmospheric GHG concentrations  </vt:lpstr>
      <vt:lpstr>Atmospheric GHG Observations to Fluxes through Atmospheric Transport and Atmospheric Flux Inversion Modeling</vt:lpstr>
      <vt:lpstr>Observational capabilities</vt:lpstr>
      <vt:lpstr>Foundational observations: laboratory work</vt:lpstr>
      <vt:lpstr>Local-scale observations: suborbital remote sensing</vt:lpstr>
      <vt:lpstr>Local-scale observations: suborbital remote sensing</vt:lpstr>
      <vt:lpstr>Local to global-scale observations: ground-based remote sensing</vt:lpstr>
      <vt:lpstr>Local to regional scale observations: ground-based remote sensing</vt:lpstr>
      <vt:lpstr>Global-scale observations: ground-based remote sensing</vt:lpstr>
      <vt:lpstr>Global-scale observations: ground-based remote sensing</vt:lpstr>
      <vt:lpstr>Global-scale observations: satellite missions</vt:lpstr>
      <vt:lpstr>Globally local observations: satellite missions</vt:lpstr>
      <vt:lpstr>Observations - satellite missions</vt:lpstr>
      <vt:lpstr>Global-scale observations: in situ data</vt:lpstr>
      <vt:lpstr>Aside - OH measurements (for CH4 lifetime)</vt:lpstr>
      <vt:lpstr>Modeling capabilities</vt:lpstr>
      <vt:lpstr>Global 7km simulation of surface CO2 &amp; CO</vt:lpstr>
      <vt:lpstr>Global Atmospheric Chemistry Transport Models</vt:lpstr>
      <vt:lpstr>Plume/Point Source scale modeling</vt:lpstr>
      <vt:lpstr>Urban to Regional Scales (Particle Dispersion Models)</vt:lpstr>
      <vt:lpstr>Inferring Fluxes from In Situ and Satellite Mole Fractions</vt:lpstr>
      <vt:lpstr>State of the science</vt:lpstr>
      <vt:lpstr>Major Science and Application Questions (1)</vt:lpstr>
      <vt:lpstr>Major Science and Application Questions (2)</vt:lpstr>
      <vt:lpstr>Progress in Fossil Fuel Emission Quantification from Space </vt:lpstr>
      <vt:lpstr>Global Distribution of Natural Carbon Fluxes and Uncertainties</vt:lpstr>
      <vt:lpstr>What Role do Extreme Climate Events Play in Driving Carbon Cycle</vt:lpstr>
      <vt:lpstr>Current Satellite Observing System Detect the Impact of Large-Scale Extreme Climate Events on Regional Carbon Cycle </vt:lpstr>
      <vt:lpstr>Vulnerability and Resilience of Tropical and High Latitude Carbon Cycle to Climate Variations</vt:lpstr>
      <vt:lpstr>Robust Quantification of the Response of Tropical Continents to El Nino and La Nina</vt:lpstr>
      <vt:lpstr>Anomalies of Wetland Emissions are Significant drivers for Recent CH4 growth rate anomalies </vt:lpstr>
      <vt:lpstr>High latitudes Southern Ocean and high latitudes permafrost </vt:lpstr>
      <vt:lpstr>Applications of GHG Observations</vt:lpstr>
      <vt:lpstr>Remaining Science Questions and Challenges(1)</vt:lpstr>
      <vt:lpstr>Remaining Science Questions and Challenges (2)</vt:lpstr>
      <vt:lpstr>Remaining Science Questions and Challenges (3)</vt:lpstr>
      <vt:lpstr>Observation &amp; validation gaps</vt:lpstr>
      <vt:lpstr>Filling the gap in ocean validation</vt:lpstr>
      <vt:lpstr>Filling the gap in ocean validation</vt:lpstr>
      <vt:lpstr>Global-scale validation</vt:lpstr>
      <vt:lpstr>Regional-scale validation</vt:lpstr>
      <vt:lpstr>Local-scale validation</vt:lpstr>
      <vt:lpstr>L4 Flux Product Validation </vt:lpstr>
      <vt:lpstr>Opportunity: OCS</vt:lpstr>
      <vt:lpstr>Opportunity: Isotopic data</vt:lpstr>
      <vt:lpstr>Opportunity: AI/ML infusion in data products</vt:lpstr>
      <vt:lpstr>Vertical Cross Sections    (lat vs p)   2 Models with Identical Fluxes  Different apparent vertical mass flux rates </vt:lpstr>
      <vt:lpstr>Does Transport Uncertainty Matter? </vt:lpstr>
      <vt:lpstr>Does Transport Uncertainty Matter? YES! </vt:lpstr>
      <vt:lpstr>Opportunity: Transport Model Benchmarks</vt:lpstr>
      <vt:lpstr>Opportunity: AI/ML investment to speed up transport/inversions</vt:lpstr>
      <vt:lpstr>Local Fluxes: Observation -&gt; Emission Validation</vt:lpstr>
      <vt:lpstr>Summary </vt:lpstr>
      <vt:lpstr>Carbon Cycle is Central and an Integrated Part of Economic Activities and Earth System Science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Laughner, Josh (US 321A)</dc:creator>
  <cp:lastModifiedBy>Laughner, Josh (US 321A)</cp:lastModifiedBy>
  <cp:revision>27</cp:revision>
  <cp:lastPrinted>2026-04-22T19:58:43Z</cp:lastPrinted>
  <dcterms:created xsi:type="dcterms:W3CDTF">2026-04-22T00:12:14Z</dcterms:created>
  <dcterms:modified xsi:type="dcterms:W3CDTF">2026-04-22T20:45:44Z</dcterms:modified>
</cp:coreProperties>
</file>