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340" r:id="rId2"/>
    <p:sldId id="369" r:id="rId3"/>
    <p:sldId id="321" r:id="rId4"/>
    <p:sldId id="322" r:id="rId5"/>
    <p:sldId id="343" r:id="rId6"/>
    <p:sldId id="344" r:id="rId7"/>
    <p:sldId id="299" r:id="rId8"/>
    <p:sldId id="309" r:id="rId9"/>
    <p:sldId id="380" r:id="rId10"/>
    <p:sldId id="363" r:id="rId11"/>
    <p:sldId id="306" r:id="rId12"/>
    <p:sldId id="339" r:id="rId13"/>
    <p:sldId id="376" r:id="rId14"/>
    <p:sldId id="377" r:id="rId15"/>
    <p:sldId id="375" r:id="rId16"/>
    <p:sldId id="337" r:id="rId17"/>
    <p:sldId id="359" r:id="rId18"/>
    <p:sldId id="366" r:id="rId19"/>
    <p:sldId id="360" r:id="rId20"/>
    <p:sldId id="361" r:id="rId21"/>
    <p:sldId id="362" r:id="rId22"/>
    <p:sldId id="374" r:id="rId23"/>
    <p:sldId id="364" r:id="rId24"/>
    <p:sldId id="368" r:id="rId25"/>
    <p:sldId id="265" r:id="rId26"/>
    <p:sldId id="330" r:id="rId27"/>
    <p:sldId id="310" r:id="rId28"/>
    <p:sldId id="347" r:id="rId29"/>
    <p:sldId id="352" r:id="rId30"/>
    <p:sldId id="341" r:id="rId31"/>
    <p:sldId id="370" r:id="rId32"/>
    <p:sldId id="371" r:id="rId33"/>
    <p:sldId id="348" r:id="rId34"/>
    <p:sldId id="349" r:id="rId35"/>
    <p:sldId id="350" r:id="rId36"/>
    <p:sldId id="311" r:id="rId37"/>
    <p:sldId id="312" r:id="rId38"/>
    <p:sldId id="332" r:id="rId39"/>
    <p:sldId id="331" r:id="rId40"/>
    <p:sldId id="367" r:id="rId41"/>
    <p:sldId id="378" r:id="rId42"/>
    <p:sldId id="379" r:id="rId43"/>
    <p:sldId id="384" r:id="rId44"/>
    <p:sldId id="387" r:id="rId45"/>
    <p:sldId id="388" r:id="rId46"/>
    <p:sldId id="389" r:id="rId47"/>
    <p:sldId id="390" r:id="rId48"/>
    <p:sldId id="391" r:id="rId49"/>
    <p:sldId id="392" r:id="rId50"/>
    <p:sldId id="386" r:id="rId51"/>
    <p:sldId id="358" r:id="rId52"/>
    <p:sldId id="345" r:id="rId53"/>
    <p:sldId id="346" r:id="rId54"/>
    <p:sldId id="289" r:id="rId55"/>
    <p:sldId id="372" r:id="rId56"/>
    <p:sldId id="354" r:id="rId57"/>
    <p:sldId id="353" r:id="rId58"/>
    <p:sldId id="355" r:id="rId59"/>
    <p:sldId id="381" r:id="rId60"/>
    <p:sldId id="382" r:id="rId61"/>
    <p:sldId id="25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13C712-050C-0848-85D2-071DD13758E4}">
          <p14:sldIdLst>
            <p14:sldId id="340"/>
            <p14:sldId id="369"/>
            <p14:sldId id="321"/>
            <p14:sldId id="322"/>
            <p14:sldId id="343"/>
            <p14:sldId id="344"/>
          </p14:sldIdLst>
        </p14:section>
        <p14:section name="Ozone and chemistry" id="{4DC8262F-7E14-624A-8E17-52D1E8A1ADF8}">
          <p14:sldIdLst>
            <p14:sldId id="299"/>
            <p14:sldId id="309"/>
            <p14:sldId id="380"/>
            <p14:sldId id="363"/>
            <p14:sldId id="306"/>
            <p14:sldId id="339"/>
            <p14:sldId id="376"/>
            <p14:sldId id="377"/>
            <p14:sldId id="375"/>
          </p14:sldIdLst>
        </p14:section>
        <p14:section name="Transport et al." id="{A117EC82-9C8D-F645-AC80-FCD9C2D9B6B7}">
          <p14:sldIdLst>
            <p14:sldId id="337"/>
            <p14:sldId id="359"/>
            <p14:sldId id="366"/>
            <p14:sldId id="360"/>
            <p14:sldId id="361"/>
            <p14:sldId id="362"/>
            <p14:sldId id="374"/>
            <p14:sldId id="364"/>
            <p14:sldId id="368"/>
          </p14:sldIdLst>
        </p14:section>
        <p14:section name="Aerosols" id="{AC879879-7A8C-854F-B393-DE69B1BB9C51}">
          <p14:sldIdLst>
            <p14:sldId id="265"/>
            <p14:sldId id="330"/>
            <p14:sldId id="310"/>
            <p14:sldId id="347"/>
            <p14:sldId id="352"/>
            <p14:sldId id="341"/>
            <p14:sldId id="370"/>
            <p14:sldId id="371"/>
            <p14:sldId id="348"/>
            <p14:sldId id="349"/>
            <p14:sldId id="350"/>
            <p14:sldId id="311"/>
            <p14:sldId id="312"/>
            <p14:sldId id="332"/>
            <p14:sldId id="331"/>
          </p14:sldIdLst>
        </p14:section>
        <p14:section name="Broader Themes and Conclusions" id="{11483598-4994-F24D-90D2-FC36C4640C48}">
          <p14:sldIdLst>
            <p14:sldId id="367"/>
            <p14:sldId id="378"/>
            <p14:sldId id="379"/>
          </p14:sldIdLst>
        </p14:section>
        <p14:section name="Breakout session" id="{A34BD6F3-DBA6-F445-92B4-557810360792}">
          <p14:sldIdLst>
            <p14:sldId id="384"/>
            <p14:sldId id="387"/>
            <p14:sldId id="388"/>
            <p14:sldId id="389"/>
            <p14:sldId id="390"/>
            <p14:sldId id="391"/>
            <p14:sldId id="392"/>
          </p14:sldIdLst>
        </p14:section>
        <p14:section name="Backup" id="{6F608377-7A97-4964-80F3-94CB5BD8F23F}">
          <p14:sldIdLst>
            <p14:sldId id="386"/>
            <p14:sldId id="358"/>
            <p14:sldId id="345"/>
            <p14:sldId id="346"/>
            <p14:sldId id="289"/>
            <p14:sldId id="372"/>
            <p14:sldId id="354"/>
            <p14:sldId id="353"/>
            <p14:sldId id="355"/>
            <p14:sldId id="381"/>
            <p14:sldId id="382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79251A-ED81-DA61-399D-808759044313}" name="Wales, Pamela A. (GSFC-610.1)[MORGAN STATE UNIV.]" initials="WU" userId="S::pawales@ndc.nasa.gov::a744f85e-2723-416c-824f-2b6e8c1634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/>
    <p:restoredTop sz="89178"/>
  </p:normalViewPr>
  <p:slideViewPr>
    <p:cSldViewPr snapToGrid="0">
      <p:cViewPr varScale="1">
        <p:scale>
          <a:sx n="113" d="100"/>
          <a:sy n="113" d="100"/>
        </p:scale>
        <p:origin x="11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8A00F-E08D-45BC-8269-994C71BBF93E}" type="datetimeFigureOut">
              <a:t>4/28/26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6B805-F38D-41D9-804A-BD327DBDC8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69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63CEB-7A76-A2B1-0E9B-015F163B1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9FDEF-844B-F1B6-EC69-2E84EAF87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5AA8A-8070-50D6-3EE5-956FA88A4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an example of an emergent event upfront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A56CF-6903-7467-367A-911B3859C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E9CCD-48A0-C942-BA6C-2687B8C3D0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4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Garny et al. (2024)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87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AB033-8903-A542-870E-E6CFF5C66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302BE-B902-3C17-1BA6-0520B5672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4B1C3-7BD7-0181-14AF-F2473A26F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301C1-313C-9F02-85DE-ADF9094BA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51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76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E88B4-E2BE-ED7E-D6B7-8FD3F07F9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86674-84F2-BCC6-4D80-3F37CF738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12048-D85B-2C18-76D2-DA4FDF8B5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5FA7-8D65-B6A1-0D2C-0A28792CB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97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7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5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82273-2470-E093-5EB8-177EEEB55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587BFE-EBC3-C6B1-506C-9E9FDF42B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00D16-CB7B-224A-252D-8979A5FCF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an example of an emergent event upfront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EBFD3-FEFD-BDC2-47A7-35A2F3BC7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E9CCD-48A0-C942-BA6C-2687B8C3D0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3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Relevant community input (my comments):</a:t>
            </a:r>
          </a:p>
          <a:p>
            <a:r>
              <a:rPr lang="en-US" dirty="0"/>
              <a:t>-- understanding ODS lifetimes (understanding how the surface monitoring imprints on ozone layer trends, uncertainties in banks/projections)</a:t>
            </a:r>
          </a:p>
          <a:p>
            <a:r>
              <a:rPr lang="en-US" dirty="0"/>
              <a:t>-- trace gas partitioning in UT/LS (understanding transport to the stratosphere, interpretation of BrO columns?)</a:t>
            </a:r>
          </a:p>
          <a:p>
            <a:r>
              <a:rPr lang="en-US" dirty="0"/>
              <a:t>-- In lower stratosphere: changes in aerosol, ODSs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E9CCD-48A0-C942-BA6C-2687B8C3D0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00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OMPS will be key for meteorological reanalysis. Both Ozone and water vapor will be measured by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E9CCD-48A0-C942-BA6C-2687B8C3D0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8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3546F-0C6E-D29D-156D-EDD1287D3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3A9FC-F9FC-4F90-E6B7-575F3691A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ABA34A-295B-9DC4-6D7F-252EFE3D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OMPS will be key for meteorological reanalysis. Both Ozone and water vapor will be measured by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28323-16CC-8D9D-3666-575D85682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E9CCD-48A0-C942-BA6C-2687B8C3D0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15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only how will this be managed in between MLS and STRIVE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8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D59E7-8229-A5BC-9441-4B3AF52C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3AD2A1-87BA-7B38-2D78-608981872F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5E8437-E113-8F33-181F-81F3F197D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F25AE-0D5A-F6F5-0353-7E74A64E8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3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5FC7A-D5B1-D67F-496B-6EE410BF2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19A24-97F9-C8FC-1B53-FC85ED891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9588E5-8ACD-06EA-6A69-C796AD2C2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5DE28-718A-8D61-7621-1B416F916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57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8236E-2D1F-F864-A098-0F783E3E0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44B70-8C0B-E7CA-43FC-9FBC489FE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5FAF7-B6D0-EA21-4817-C333199C5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C8DCA-36EA-0C8D-5AA6-317376252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6B805-F38D-41D9-804A-BD327DBDC8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2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59452-744A-270D-58CF-C6EA50F18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-air.larc.nasa.gov/missions/agag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hyperlink" Target="https://espo.nasa.gov/sites/default/files/current_activities/DCOTSS%20logo8b_0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csl.noaa.gov/projects/sabre/images/logos/sabre_logo.pn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hyperlink" Target="https://espo.nasa.gov/sites/default/files/current_activities/DCOTSS%20logo8b_0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csl.noaa.gov/projects/sabre/images/logos/sabre_logo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csl.noaa.gov/projects/sabre/images/logos/sabre_logo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983BE5B-64E8-A2BC-0BE9-343B422BA106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C000"/>
                </a:solidFill>
              </a:rPr>
              <a:t>Stratospheric Composition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1D7E0AD-CC5B-C020-F76D-238AC9465A47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Qing Liang (NASA GSFC)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Rei Ueyama (NASA ARC)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Pam Wales (NASA GSFC / Morgan State University)</a:t>
            </a:r>
          </a:p>
        </p:txBody>
      </p:sp>
    </p:spTree>
    <p:extLst>
      <p:ext uri="{BB962C8B-B14F-4D97-AF65-F5344CB8AC3E}">
        <p14:creationId xmlns:p14="http://schemas.microsoft.com/office/powerpoint/2010/main" val="61443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41B8C-395B-2A2B-6706-05A90A001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174B3-D248-0F3D-BB04-14E4798EC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4814"/>
            <a:ext cx="5257800" cy="4842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Separating chemical and dynamical signals for attribution of recovery</a:t>
            </a:r>
          </a:p>
          <a:p>
            <a:pPr lvl="1"/>
            <a:r>
              <a:rPr lang="en-US" dirty="0"/>
              <a:t>Combination of tracers used to interpret trends and events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Long-term interactions between composition and circulation changes</a:t>
            </a:r>
          </a:p>
          <a:p>
            <a:pPr lvl="1"/>
            <a:r>
              <a:rPr lang="en-US" dirty="0"/>
              <a:t>Degradation in model performance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1C5F11-C538-3B37-9784-BD081FE2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51567" cy="1325563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tx2">
                    <a:lumMod val="76000"/>
                    <a:lumOff val="24000"/>
                  </a:schemeClr>
                </a:solidFill>
                <a:latin typeface="Aptos"/>
              </a:rPr>
              <a:t>Ozone layer recovery and variability</a:t>
            </a:r>
            <a:endParaRPr lang="en-US" sz="3600" dirty="0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DD3B4A-65AE-0E2C-645A-B817E969A23A}"/>
              </a:ext>
            </a:extLst>
          </p:cNvPr>
          <p:cNvGrpSpPr/>
          <p:nvPr/>
        </p:nvGrpSpPr>
        <p:grpSpPr>
          <a:xfrm>
            <a:off x="6063317" y="1150739"/>
            <a:ext cx="5721408" cy="4913184"/>
            <a:chOff x="6063317" y="1150739"/>
            <a:chExt cx="5721408" cy="49131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C76C890-2AE4-E6C0-78F4-310591D8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6945"/>
            <a:stretch>
              <a:fillRect/>
            </a:stretch>
          </p:blipFill>
          <p:spPr>
            <a:xfrm>
              <a:off x="6247982" y="1150739"/>
              <a:ext cx="5536743" cy="22782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FF424-E337-D959-F2D9-48D1C4084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9962" y="3578994"/>
              <a:ext cx="2931983" cy="24849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8BCFF2-B9A3-DE17-CE69-2C48ABD01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40357" y="4060773"/>
              <a:ext cx="2315434" cy="11125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427FCF-A880-B6D5-A506-4278F97D1348}"/>
                </a:ext>
              </a:extLst>
            </p:cNvPr>
            <p:cNvSpPr txBox="1"/>
            <p:nvPr/>
          </p:nvSpPr>
          <p:spPr>
            <a:xfrm>
              <a:off x="9635906" y="5670305"/>
              <a:ext cx="2085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Abalos et al. (2026)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C3681B-7807-75AF-F2AB-0BA1F99C9C74}"/>
                </a:ext>
              </a:extLst>
            </p:cNvPr>
            <p:cNvSpPr/>
            <p:nvPr/>
          </p:nvSpPr>
          <p:spPr>
            <a:xfrm>
              <a:off x="6284415" y="4618258"/>
              <a:ext cx="214270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2C118F-D5E0-9349-DAB8-389B9B81871C}"/>
                </a:ext>
              </a:extLst>
            </p:cNvPr>
            <p:cNvSpPr txBox="1"/>
            <p:nvPr/>
          </p:nvSpPr>
          <p:spPr>
            <a:xfrm rot="16200000">
              <a:off x="5443916" y="4681572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Chlorine (ppb)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0DD4A0-9A98-2027-7B1E-CFFD5F239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3546" t="42610" b="29206"/>
            <a:stretch>
              <a:fillRect/>
            </a:stretch>
          </p:blipFill>
          <p:spPr>
            <a:xfrm>
              <a:off x="7208505" y="1415846"/>
              <a:ext cx="1069908" cy="62631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ECCD9C-9A6C-7D95-2A7F-DB6B7DEEDBDE}"/>
                </a:ext>
              </a:extLst>
            </p:cNvPr>
            <p:cNvSpPr/>
            <p:nvPr/>
          </p:nvSpPr>
          <p:spPr>
            <a:xfrm>
              <a:off x="6261973" y="1739073"/>
              <a:ext cx="190996" cy="10567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0F9041-D4EA-28E5-671F-5A8CB3CB3E96}"/>
                </a:ext>
              </a:extLst>
            </p:cNvPr>
            <p:cNvSpPr txBox="1"/>
            <p:nvPr/>
          </p:nvSpPr>
          <p:spPr>
            <a:xfrm rot="16200000">
              <a:off x="5326551" y="2025654"/>
              <a:ext cx="1856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Mean age (years)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1190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07B25-90F3-6C7E-1BC1-F089AB769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32090135-4675-0465-70C1-308A0278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tx2">
                    <a:lumMod val="76000"/>
                    <a:lumOff val="24000"/>
                  </a:schemeClr>
                </a:solidFill>
                <a:latin typeface="Aptos"/>
              </a:rPr>
              <a:t>Trace gas budget and partitioning</a:t>
            </a:r>
            <a:endParaRPr lang="en-US" sz="3600" dirty="0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FDE0B-CAD8-64DE-7C43-8F1B433A1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24303"/>
            <a:ext cx="5466349" cy="48526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Ongoing need to understand trends in chemical families</a:t>
            </a:r>
          </a:p>
          <a:p>
            <a:pPr lvl="1"/>
            <a:r>
              <a:rPr lang="en-US" dirty="0">
                <a:ea typeface="+mn-lt"/>
                <a:cs typeface="+mn-lt"/>
              </a:rPr>
              <a:t>Impact of N</a:t>
            </a:r>
            <a:r>
              <a:rPr lang="en-US" baseline="-25000" dirty="0">
                <a:ea typeface="+mn-lt"/>
                <a:cs typeface="+mn-lt"/>
              </a:rPr>
              <a:t>2</a:t>
            </a:r>
            <a:r>
              <a:rPr lang="en-US" dirty="0">
                <a:ea typeface="+mn-lt"/>
                <a:cs typeface="+mn-lt"/>
              </a:rPr>
              <a:t>O and CH</a:t>
            </a:r>
            <a:r>
              <a:rPr lang="en-US" baseline="-25000" dirty="0">
                <a:ea typeface="+mn-lt"/>
                <a:cs typeface="+mn-lt"/>
              </a:rPr>
              <a:t>4</a:t>
            </a:r>
            <a:r>
              <a:rPr lang="en-US" dirty="0">
                <a:ea typeface="+mn-lt"/>
                <a:cs typeface="+mn-lt"/>
              </a:rPr>
              <a:t> growth</a:t>
            </a:r>
          </a:p>
          <a:p>
            <a:pPr lvl="1"/>
            <a:r>
              <a:rPr lang="en-US" dirty="0">
                <a:ea typeface="+mn-lt"/>
                <a:cs typeface="+mn-lt"/>
              </a:rPr>
              <a:t>Detection of rouge and unregulated emissions</a:t>
            </a:r>
          </a:p>
          <a:p>
            <a:pPr marL="457200" lvl="1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Chemical processing and transport in the UT/LS</a:t>
            </a:r>
          </a:p>
          <a:p>
            <a:pPr lvl="1"/>
            <a:r>
              <a:rPr lang="en-US" dirty="0">
                <a:ea typeface="+mn-lt"/>
                <a:cs typeface="+mn-lt"/>
              </a:rPr>
              <a:t>Sensitivity to aerosol interactions</a:t>
            </a:r>
            <a:endParaRPr lang="en-US" sz="3200" dirty="0"/>
          </a:p>
          <a:p>
            <a:pPr lvl="1"/>
            <a:r>
              <a:rPr lang="en-US" dirty="0">
                <a:ea typeface="+mn-lt"/>
                <a:cs typeface="+mn-lt"/>
              </a:rPr>
              <a:t>ODS lifetimes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133F09B-2396-063A-B095-576938F394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515" t="2244"/>
          <a:stretch>
            <a:fillRect/>
          </a:stretch>
        </p:blipFill>
        <p:spPr>
          <a:xfrm>
            <a:off x="6304548" y="1116109"/>
            <a:ext cx="5518560" cy="5166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199FC5-22B0-59FD-B080-C7F4087872B3}"/>
              </a:ext>
            </a:extLst>
          </p:cNvPr>
          <p:cNvSpPr txBox="1"/>
          <p:nvPr/>
        </p:nvSpPr>
        <p:spPr>
          <a:xfrm>
            <a:off x="8214741" y="6232257"/>
            <a:ext cx="335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WMO 2022 Ozone Assessment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D77DD-E529-8012-721D-F3E4C13F8562}"/>
              </a:ext>
            </a:extLst>
          </p:cNvPr>
          <p:cNvSpPr txBox="1"/>
          <p:nvPr/>
        </p:nvSpPr>
        <p:spPr>
          <a:xfrm>
            <a:off x="7729087" y="715999"/>
            <a:ext cx="3159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NDACC Chlorine Columns </a:t>
            </a:r>
          </a:p>
        </p:txBody>
      </p:sp>
    </p:spTree>
    <p:extLst>
      <p:ext uri="{BB962C8B-B14F-4D97-AF65-F5344CB8AC3E}">
        <p14:creationId xmlns:p14="http://schemas.microsoft.com/office/powerpoint/2010/main" val="6135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2ADCB5-6D97-403E-B814-D76A1E877409}"/>
              </a:ext>
            </a:extLst>
          </p:cNvPr>
          <p:cNvSpPr/>
          <p:nvPr/>
        </p:nvSpPr>
        <p:spPr>
          <a:xfrm>
            <a:off x="216568" y="1630270"/>
            <a:ext cx="6497053" cy="5067309"/>
          </a:xfrm>
          <a:prstGeom prst="rect">
            <a:avLst/>
          </a:prstGeom>
          <a:solidFill>
            <a:schemeClr val="bg1">
              <a:lumMod val="95000"/>
              <a:alpha val="2501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ABF18A9C-CF66-92AE-E03E-8778EA4C8908}"/>
              </a:ext>
            </a:extLst>
          </p:cNvPr>
          <p:cNvSpPr/>
          <p:nvPr/>
        </p:nvSpPr>
        <p:spPr>
          <a:xfrm>
            <a:off x="6787703" y="4237599"/>
            <a:ext cx="4997914" cy="2276364"/>
          </a:xfrm>
          <a:prstGeom prst="leftArrow">
            <a:avLst>
              <a:gd name="adj1" fmla="val 56660"/>
              <a:gd name="adj2" fmla="val 50000"/>
            </a:avLst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5CD069B5-423C-5D1A-FA18-10FCFE7FC315}"/>
              </a:ext>
            </a:extLst>
          </p:cNvPr>
          <p:cNvSpPr/>
          <p:nvPr/>
        </p:nvSpPr>
        <p:spPr>
          <a:xfrm>
            <a:off x="6787703" y="1905088"/>
            <a:ext cx="4997914" cy="2276364"/>
          </a:xfrm>
          <a:prstGeom prst="leftArrow">
            <a:avLst>
              <a:gd name="adj1" fmla="val 56660"/>
              <a:gd name="adj2" fmla="val 50000"/>
            </a:avLst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C53663-0BC6-4D78-32AA-1BCD21760BB4}"/>
              </a:ext>
            </a:extLst>
          </p:cNvPr>
          <p:cNvSpPr txBox="1">
            <a:spLocks/>
          </p:cNvSpPr>
          <p:nvPr/>
        </p:nvSpPr>
        <p:spPr>
          <a:xfrm>
            <a:off x="342660" y="304707"/>
            <a:ext cx="11269579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>
                    <a:lumMod val="76000"/>
                    <a:lumOff val="24000"/>
                  </a:schemeClr>
                </a:solidFill>
                <a:latin typeface="Aptos"/>
              </a:rPr>
              <a:t>Continued monitoring of surface ODS and high-altitude in-situ sampling are needed for accurate estimation of halogen input to the stratosphere</a:t>
            </a:r>
          </a:p>
        </p:txBody>
      </p:sp>
      <p:pic>
        <p:nvPicPr>
          <p:cNvPr id="7" name="Picture 2" descr="Advanced Global Atmospheric Gases Experiment">
            <a:hlinkClick r:id="rId2"/>
            <a:extLst>
              <a:ext uri="{FF2B5EF4-FFF2-40B4-BE49-F238E27FC236}">
                <a16:creationId xmlns:a16="http://schemas.microsoft.com/office/drawing/2014/main" id="{7BA0B16B-4808-373B-B482-CD3FB83CB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679" y="2623168"/>
            <a:ext cx="1778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CCLIP Logo">
            <a:extLst>
              <a:ext uri="{FF2B5EF4-FFF2-40B4-BE49-F238E27FC236}">
                <a16:creationId xmlns:a16="http://schemas.microsoft.com/office/drawing/2014/main" id="{EC4F7293-180C-7482-5D06-F4158E46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051" y="4748168"/>
            <a:ext cx="1275230" cy="12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8784E-2A89-30F5-1A2E-A46477E426A8}"/>
              </a:ext>
            </a:extLst>
          </p:cNvPr>
          <p:cNvSpPr txBox="1"/>
          <p:nvPr/>
        </p:nvSpPr>
        <p:spPr>
          <a:xfrm>
            <a:off x="529389" y="5855063"/>
            <a:ext cx="59195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Modeling estimate of t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global annual mean (2020-2022) stacked contribution to Equivalent chlorine (</a:t>
            </a:r>
            <a:r>
              <a:rPr lang="en-US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ECl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from long-lived and very-short-lived halogen sourc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gases (Figure from Liang et al. 2025)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CC86A-C75D-2937-F8EA-21B347026291}"/>
              </a:ext>
            </a:extLst>
          </p:cNvPr>
          <p:cNvSpPr txBox="1"/>
          <p:nvPr/>
        </p:nvSpPr>
        <p:spPr>
          <a:xfrm>
            <a:off x="7154755" y="2776252"/>
            <a:ext cx="276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abundance of</a:t>
            </a:r>
          </a:p>
          <a:p>
            <a:r>
              <a:rPr lang="en-US" dirty="0"/>
              <a:t>Controlled long-lived 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B8072-CC36-FB4B-2BA5-8166E0831E8E}"/>
              </a:ext>
            </a:extLst>
          </p:cNvPr>
          <p:cNvSpPr txBox="1"/>
          <p:nvPr/>
        </p:nvSpPr>
        <p:spPr>
          <a:xfrm>
            <a:off x="7368897" y="5052616"/>
            <a:ext cx="2921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UT/LS sampling of Cl-VSLSs</a:t>
            </a:r>
          </a:p>
          <a:p>
            <a:r>
              <a:rPr lang="en-US" dirty="0"/>
              <a:t>Near Asian outflow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B6BBA8-8FAA-21E4-0C3E-BD46CC877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0" y="1876926"/>
            <a:ext cx="6301344" cy="38851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732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3F4BB-0071-543E-4208-EADEFE9D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368A-C61E-1826-E21F-726BACA47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tx2">
                    <a:lumMod val="76000"/>
                    <a:lumOff val="24000"/>
                  </a:schemeClr>
                </a:solidFill>
                <a:latin typeface="Aptos"/>
              </a:rPr>
              <a:t>Understanding long-term trends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D00A4-4947-558C-5E0E-52D82945E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2720"/>
            <a:ext cx="5181600" cy="4734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 indent="-457200"/>
            <a:endParaRPr lang="en-US" sz="2300" dirty="0"/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B09A7E7-49DA-1BC1-83FC-15E91EE1F92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4DB520-B991-DE12-1943-5052D98F7CE8}"/>
              </a:ext>
            </a:extLst>
          </p:cNvPr>
          <p:cNvSpPr txBox="1"/>
          <p:nvPr/>
        </p:nvSpPr>
        <p:spPr>
          <a:xfrm>
            <a:off x="6377705" y="3160701"/>
            <a:ext cx="4156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MLS (since 2004)	</a:t>
            </a:r>
            <a:r>
              <a:rPr lang="en-US" dirty="0">
                <a:solidFill>
                  <a:srgbClr val="C00000"/>
                </a:solidFill>
              </a:rPr>
              <a:t>ACE-FTS (since 2003)</a:t>
            </a:r>
          </a:p>
          <a:p>
            <a:r>
              <a:rPr lang="en-US" dirty="0">
                <a:solidFill>
                  <a:srgbClr val="E97132"/>
                </a:solidFill>
              </a:rPr>
              <a:t>SAGE III/ISS	</a:t>
            </a:r>
            <a:r>
              <a:rPr lang="en-US" dirty="0">
                <a:solidFill>
                  <a:srgbClr val="7030A0"/>
                </a:solidFill>
              </a:rPr>
              <a:t>Ground stations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OMPS instruments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0DCEB1-A1E7-18CB-F6D0-1BE6CAB4000B}"/>
              </a:ext>
            </a:extLst>
          </p:cNvPr>
          <p:cNvGrpSpPr/>
          <p:nvPr/>
        </p:nvGrpSpPr>
        <p:grpSpPr>
          <a:xfrm>
            <a:off x="94215" y="1039821"/>
            <a:ext cx="6283490" cy="5137142"/>
            <a:chOff x="94215" y="1442719"/>
            <a:chExt cx="6283490" cy="513714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AAB732-918E-E67D-B149-350BCED7B96D}"/>
                </a:ext>
              </a:extLst>
            </p:cNvPr>
            <p:cNvGrpSpPr/>
            <p:nvPr/>
          </p:nvGrpSpPr>
          <p:grpSpPr>
            <a:xfrm>
              <a:off x="94215" y="1782127"/>
              <a:ext cx="6283490" cy="4486276"/>
              <a:chOff x="317735" y="1690687"/>
              <a:chExt cx="6283490" cy="4486276"/>
            </a:xfrm>
          </p:grpSpPr>
          <p:pic>
            <p:nvPicPr>
              <p:cNvPr id="5122" name="Picture 2">
                <a:extLst>
                  <a:ext uri="{FF2B5EF4-FFF2-40B4-BE49-F238E27FC236}">
                    <a16:creationId xmlns:a16="http://schemas.microsoft.com/office/drawing/2014/main" id="{898E9A53-2BB8-C4BC-8576-33DA26C12C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898" r="52968" b="38917"/>
              <a:stretch>
                <a:fillRect/>
              </a:stretch>
            </p:blipFill>
            <p:spPr bwMode="auto">
              <a:xfrm>
                <a:off x="317735" y="1690688"/>
                <a:ext cx="3471945" cy="4486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0F486F13-7067-53C1-F088-49DB24C83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42" t="15898" r="3558" b="38917"/>
              <a:stretch>
                <a:fillRect/>
              </a:stretch>
            </p:blipFill>
            <p:spPr bwMode="auto">
              <a:xfrm>
                <a:off x="3685305" y="1690687"/>
                <a:ext cx="2915920" cy="4486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3F77BE-4A43-A839-9EBC-31EF78099B69}"/>
                </a:ext>
              </a:extLst>
            </p:cNvPr>
            <p:cNvSpPr txBox="1"/>
            <p:nvPr/>
          </p:nvSpPr>
          <p:spPr>
            <a:xfrm>
              <a:off x="1381760" y="1449345"/>
              <a:ext cx="1201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Current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09D285-C28A-DB5E-FC83-0F6F0B359863}"/>
                </a:ext>
              </a:extLst>
            </p:cNvPr>
            <p:cNvSpPr txBox="1"/>
            <p:nvPr/>
          </p:nvSpPr>
          <p:spPr>
            <a:xfrm>
              <a:off x="3975031" y="1442719"/>
              <a:ext cx="18894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Intermediate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1989BA-7A7F-292E-07BC-31DBD916BF67}"/>
                </a:ext>
              </a:extLst>
            </p:cNvPr>
            <p:cNvSpPr txBox="1"/>
            <p:nvPr/>
          </p:nvSpPr>
          <p:spPr>
            <a:xfrm>
              <a:off x="610933" y="6214101"/>
              <a:ext cx="2743199" cy="3657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Salawitch</a:t>
              </a:r>
              <a:r>
                <a:rPr lang="en-US" dirty="0"/>
                <a:t> et al. (2025)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61030E-F491-E459-A9C2-2EAF663D0FB6}"/>
                </a:ext>
              </a:extLst>
            </p:cNvPr>
            <p:cNvSpPr txBox="1"/>
            <p:nvPr/>
          </p:nvSpPr>
          <p:spPr>
            <a:xfrm>
              <a:off x="3566160" y="2797313"/>
              <a:ext cx="15391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Water Vapor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2EDD01-C52F-A1CB-B6FA-8229AB23014D}"/>
                </a:ext>
              </a:extLst>
            </p:cNvPr>
            <p:cNvSpPr txBox="1"/>
            <p:nvPr/>
          </p:nvSpPr>
          <p:spPr>
            <a:xfrm>
              <a:off x="3547341" y="5689529"/>
              <a:ext cx="897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Ozone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D52376-A7A1-1AC2-F791-C50C1A97936F}"/>
                </a:ext>
              </a:extLst>
            </p:cNvPr>
            <p:cNvSpPr txBox="1"/>
            <p:nvPr/>
          </p:nvSpPr>
          <p:spPr>
            <a:xfrm>
              <a:off x="3545579" y="4029094"/>
              <a:ext cx="20424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Chemical &amp;     Long-lived Tracers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BD87193-C2DC-D71C-45DF-0F6B4431D56A}"/>
              </a:ext>
            </a:extLst>
          </p:cNvPr>
          <p:cNvSpPr txBox="1"/>
          <p:nvPr/>
        </p:nvSpPr>
        <p:spPr>
          <a:xfrm>
            <a:off x="6377705" y="4317135"/>
            <a:ext cx="53938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OMPS Instruments onboard NOAA satellites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SNPP will end in December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ECDA90-C5CD-C4BF-919A-9C7CDAD0E7F5}"/>
              </a:ext>
            </a:extLst>
          </p:cNvPr>
          <p:cNvSpPr txBox="1"/>
          <p:nvPr/>
        </p:nvSpPr>
        <p:spPr>
          <a:xfrm>
            <a:off x="6399158" y="1291302"/>
            <a:ext cx="53938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Stratospheric water vapor is a key dynamical tracer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SAGE instrument onboard International Space Station</a:t>
            </a:r>
          </a:p>
        </p:txBody>
      </p:sp>
    </p:spTree>
    <p:extLst>
      <p:ext uri="{BB962C8B-B14F-4D97-AF65-F5344CB8AC3E}">
        <p14:creationId xmlns:p14="http://schemas.microsoft.com/office/powerpoint/2010/main" val="227931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992CD-F225-36DD-FA8D-E1DDB0428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2283-3C72-80F6-1478-CE36DF19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tx2">
                    <a:lumMod val="76000"/>
                    <a:lumOff val="24000"/>
                  </a:schemeClr>
                </a:solidFill>
                <a:latin typeface="Aptos"/>
              </a:rPr>
              <a:t>Understanding long-term trends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FE9A-3801-7052-CFB3-0A4977631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2720"/>
            <a:ext cx="5181600" cy="4734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 indent="-457200"/>
            <a:endParaRPr lang="en-US" sz="2300" dirty="0"/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E518C88-B8B8-994F-0182-D7DDC73DF40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25BAF5-8389-0405-26E9-0CC4CE6A9935}"/>
              </a:ext>
            </a:extLst>
          </p:cNvPr>
          <p:cNvGrpSpPr/>
          <p:nvPr/>
        </p:nvGrpSpPr>
        <p:grpSpPr>
          <a:xfrm>
            <a:off x="94215" y="1039821"/>
            <a:ext cx="6283490" cy="5137142"/>
            <a:chOff x="94215" y="1442719"/>
            <a:chExt cx="6283490" cy="513714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C765D9-483E-0C37-0FAC-53E70C7694F6}"/>
                </a:ext>
              </a:extLst>
            </p:cNvPr>
            <p:cNvGrpSpPr/>
            <p:nvPr/>
          </p:nvGrpSpPr>
          <p:grpSpPr>
            <a:xfrm>
              <a:off x="94215" y="1782127"/>
              <a:ext cx="6283490" cy="4486276"/>
              <a:chOff x="317735" y="1690687"/>
              <a:chExt cx="6283490" cy="4486276"/>
            </a:xfrm>
          </p:grpSpPr>
          <p:pic>
            <p:nvPicPr>
              <p:cNvPr id="5122" name="Picture 2">
                <a:extLst>
                  <a:ext uri="{FF2B5EF4-FFF2-40B4-BE49-F238E27FC236}">
                    <a16:creationId xmlns:a16="http://schemas.microsoft.com/office/drawing/2014/main" id="{DA7BD09F-CC8D-618A-8102-8A4FF1993D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898" r="52968" b="38917"/>
              <a:stretch>
                <a:fillRect/>
              </a:stretch>
            </p:blipFill>
            <p:spPr bwMode="auto">
              <a:xfrm>
                <a:off x="317735" y="1690688"/>
                <a:ext cx="3471945" cy="4486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4E9CD34-B57B-79C0-381B-A2230DE3A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42" t="15898" r="3558" b="38917"/>
              <a:stretch>
                <a:fillRect/>
              </a:stretch>
            </p:blipFill>
            <p:spPr bwMode="auto">
              <a:xfrm>
                <a:off x="3685305" y="1690687"/>
                <a:ext cx="2915920" cy="4486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6A4A5F-225D-3089-679E-523817E307C5}"/>
                </a:ext>
              </a:extLst>
            </p:cNvPr>
            <p:cNvSpPr txBox="1"/>
            <p:nvPr/>
          </p:nvSpPr>
          <p:spPr>
            <a:xfrm>
              <a:off x="1381760" y="1449345"/>
              <a:ext cx="1201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Current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801347-FA52-CA6F-880A-C88B10B4145E}"/>
                </a:ext>
              </a:extLst>
            </p:cNvPr>
            <p:cNvSpPr txBox="1"/>
            <p:nvPr/>
          </p:nvSpPr>
          <p:spPr>
            <a:xfrm>
              <a:off x="3975031" y="1442719"/>
              <a:ext cx="18894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Intermediate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69ABD6-0E3C-B82D-0247-3FAD4A5CB5EB}"/>
                </a:ext>
              </a:extLst>
            </p:cNvPr>
            <p:cNvSpPr txBox="1"/>
            <p:nvPr/>
          </p:nvSpPr>
          <p:spPr>
            <a:xfrm>
              <a:off x="610933" y="6214101"/>
              <a:ext cx="2743199" cy="3657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Salawitch</a:t>
              </a:r>
              <a:r>
                <a:rPr lang="en-US" dirty="0"/>
                <a:t> et al. (2025)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AEDB21-6E9E-2B60-8AC3-0CA99AF37043}"/>
                </a:ext>
              </a:extLst>
            </p:cNvPr>
            <p:cNvSpPr txBox="1"/>
            <p:nvPr/>
          </p:nvSpPr>
          <p:spPr>
            <a:xfrm>
              <a:off x="3566160" y="2797313"/>
              <a:ext cx="15391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Water Vapor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5D8A4F-9C70-DE06-85F8-925C758D71E2}"/>
                </a:ext>
              </a:extLst>
            </p:cNvPr>
            <p:cNvSpPr txBox="1"/>
            <p:nvPr/>
          </p:nvSpPr>
          <p:spPr>
            <a:xfrm>
              <a:off x="3547341" y="5689529"/>
              <a:ext cx="897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Ozone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C66376-0182-0AE8-4381-1E9D672E8114}"/>
                </a:ext>
              </a:extLst>
            </p:cNvPr>
            <p:cNvSpPr txBox="1"/>
            <p:nvPr/>
          </p:nvSpPr>
          <p:spPr>
            <a:xfrm>
              <a:off x="3545579" y="4029094"/>
              <a:ext cx="20424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Chemical &amp;     Long-lived Tracers</a:t>
              </a: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ED8F45A3-B968-57EE-20DA-64AB84583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21545" r="23553" b="10128"/>
          <a:stretch>
            <a:fillRect/>
          </a:stretch>
        </p:blipFill>
        <p:spPr bwMode="auto">
          <a:xfrm>
            <a:off x="6692889" y="1320758"/>
            <a:ext cx="5353281" cy="376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8A465D-2E33-A37C-9B24-5F26AFAB347A}"/>
              </a:ext>
            </a:extLst>
          </p:cNvPr>
          <p:cNvSpPr/>
          <p:nvPr/>
        </p:nvSpPr>
        <p:spPr>
          <a:xfrm>
            <a:off x="6685906" y="1309840"/>
            <a:ext cx="5358927" cy="445129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8B4D80-6580-8254-AE09-E9EA8FED3DDA}"/>
              </a:ext>
            </a:extLst>
          </p:cNvPr>
          <p:cNvSpPr txBox="1"/>
          <p:nvPr/>
        </p:nvSpPr>
        <p:spPr>
          <a:xfrm>
            <a:off x="7038358" y="848175"/>
            <a:ext cx="486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NDACC Observational Capabilities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B06B3-F69C-9F32-B338-7BC03C2C2B86}"/>
              </a:ext>
            </a:extLst>
          </p:cNvPr>
          <p:cNvSpPr txBox="1"/>
          <p:nvPr/>
        </p:nvSpPr>
        <p:spPr>
          <a:xfrm>
            <a:off x="6690685" y="5087623"/>
            <a:ext cx="32586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/>
              <a:t>Columns: OClO, BrO, NO</a:t>
            </a:r>
            <a:r>
              <a:rPr lang="en-US" sz="2000" baseline="-25000" dirty="0"/>
              <a:t>2</a:t>
            </a:r>
            <a:r>
              <a:rPr lang="en-US" sz="2000" dirty="0"/>
              <a:t>, CFC-11, CFC-12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E0B50E-525C-4155-6E49-879DD62D5E28}"/>
              </a:ext>
            </a:extLst>
          </p:cNvPr>
          <p:cNvCxnSpPr>
            <a:cxnSpLocks/>
          </p:cNvCxnSpPr>
          <p:nvPr/>
        </p:nvCxnSpPr>
        <p:spPr>
          <a:xfrm flipV="1">
            <a:off x="6338283" y="1301810"/>
            <a:ext cx="352452" cy="165195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57AAF1-21B3-FE48-0F53-943A308EF16C}"/>
              </a:ext>
            </a:extLst>
          </p:cNvPr>
          <p:cNvCxnSpPr>
            <a:cxnSpLocks/>
          </p:cNvCxnSpPr>
          <p:nvPr/>
        </p:nvCxnSpPr>
        <p:spPr>
          <a:xfrm>
            <a:off x="6355268" y="4289485"/>
            <a:ext cx="335467" cy="146361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632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7A439-1D6B-5205-2617-46F26162F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F5323-73EB-8863-7A64-6A27EDBAB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851771" cy="4537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938" indent="0">
              <a:buNone/>
            </a:pPr>
            <a:r>
              <a:rPr lang="en-US" dirty="0">
                <a:solidFill>
                  <a:srgbClr val="000000"/>
                </a:solidFill>
              </a:rPr>
              <a:t>Recently detected anomalies associated with:</a:t>
            </a:r>
          </a:p>
          <a:p>
            <a:pPr lvl="1" indent="-457200"/>
            <a:r>
              <a:rPr lang="en-US" dirty="0"/>
              <a:t>Extreme dynamical events</a:t>
            </a:r>
          </a:p>
          <a:p>
            <a:pPr lvl="1" indent="-457200"/>
            <a:r>
              <a:rPr lang="en-US" dirty="0"/>
              <a:t>Wildfire and volcanic emissions</a:t>
            </a:r>
          </a:p>
          <a:p>
            <a:pPr marL="228600" lvl="1" indent="0">
              <a:buNone/>
            </a:pPr>
            <a:endParaRPr lang="en-US" sz="2300" dirty="0"/>
          </a:p>
          <a:p>
            <a:pPr marL="0">
              <a:buNone/>
            </a:pPr>
            <a:r>
              <a:rPr lang="en-US" sz="2700" dirty="0"/>
              <a:t>From community input:</a:t>
            </a:r>
          </a:p>
          <a:p>
            <a:pPr lvl="1" indent="-457200"/>
            <a:r>
              <a:rPr lang="en-US" sz="2300" dirty="0"/>
              <a:t>Increased wildfire activity</a:t>
            </a:r>
          </a:p>
          <a:p>
            <a:pPr lvl="1" indent="-457200"/>
            <a:r>
              <a:rPr lang="en-US" sz="2300" dirty="0"/>
              <a:t>Impact of space economy, aircraft</a:t>
            </a:r>
          </a:p>
          <a:p>
            <a:pPr lvl="1" indent="-457200"/>
            <a:r>
              <a:rPr lang="en-US" sz="2300" dirty="0"/>
              <a:t>Natural and anthropogenic aerosol interactions</a:t>
            </a:r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8E930BA-F9EC-8959-2534-6F0E5F0D7A5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6000"/>
                    <a:lumOff val="24000"/>
                  </a:schemeClr>
                </a:solidFill>
                <a:latin typeface="Aptos"/>
              </a:rPr>
              <a:t>Identifying emergent emissions and anomalous events</a:t>
            </a:r>
            <a:endParaRPr lang="en-US" sz="3600" dirty="0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2E2BE1-6208-A4A7-AAF5-5A802A34FEA7}"/>
              </a:ext>
            </a:extLst>
          </p:cNvPr>
          <p:cNvGrpSpPr/>
          <p:nvPr/>
        </p:nvGrpSpPr>
        <p:grpSpPr>
          <a:xfrm>
            <a:off x="5364482" y="1514871"/>
            <a:ext cx="6443904" cy="5157174"/>
            <a:chOff x="5364482" y="1514871"/>
            <a:chExt cx="6443904" cy="5157174"/>
          </a:xfrm>
        </p:grpSpPr>
        <p:pic>
          <p:nvPicPr>
            <p:cNvPr id="2" name="Content Placeholder 4">
              <a:extLst>
                <a:ext uri="{FF2B5EF4-FFF2-40B4-BE49-F238E27FC236}">
                  <a16:creationId xmlns:a16="http://schemas.microsoft.com/office/drawing/2014/main" id="{12A91815-A78A-1923-51BF-754FB1B17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7519" y="1514871"/>
              <a:ext cx="4980867" cy="466209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D71DF-2871-5EAF-D98A-958859516B79}"/>
                </a:ext>
              </a:extLst>
            </p:cNvPr>
            <p:cNvSpPr txBox="1"/>
            <p:nvPr/>
          </p:nvSpPr>
          <p:spPr>
            <a:xfrm>
              <a:off x="7642458" y="6030797"/>
              <a:ext cx="5245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Mar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01481-83D8-F51F-34F8-15DDFAB7BF00}"/>
                </a:ext>
              </a:extLst>
            </p:cNvPr>
            <p:cNvSpPr txBox="1"/>
            <p:nvPr/>
          </p:nvSpPr>
          <p:spPr>
            <a:xfrm>
              <a:off x="8769856" y="6030797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Jun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13BF9-FEB3-CA79-6CE4-C7DCA34305D5}"/>
                </a:ext>
              </a:extLst>
            </p:cNvPr>
            <p:cNvSpPr txBox="1"/>
            <p:nvPr/>
          </p:nvSpPr>
          <p:spPr>
            <a:xfrm>
              <a:off x="9897254" y="6030797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Sept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655434-C9A8-97D2-0E7C-FD3FE07625AF}"/>
                </a:ext>
              </a:extLst>
            </p:cNvPr>
            <p:cNvSpPr txBox="1"/>
            <p:nvPr/>
          </p:nvSpPr>
          <p:spPr>
            <a:xfrm>
              <a:off x="11024652" y="6030797"/>
              <a:ext cx="5405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043A76-D404-13D0-C5B4-9552A7F75599}"/>
                </a:ext>
              </a:extLst>
            </p:cNvPr>
            <p:cNvSpPr txBox="1"/>
            <p:nvPr/>
          </p:nvSpPr>
          <p:spPr>
            <a:xfrm>
              <a:off x="9634302" y="6302713"/>
              <a:ext cx="2095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Santee et al. (2022)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BF788A1-8A90-E360-A644-A79405A5EFE4}"/>
                </a:ext>
              </a:extLst>
            </p:cNvPr>
            <p:cNvCxnSpPr>
              <a:cxnSpLocks/>
            </p:cNvCxnSpPr>
            <p:nvPr/>
          </p:nvCxnSpPr>
          <p:spPr>
            <a:xfrm>
              <a:off x="7203440" y="1828019"/>
              <a:ext cx="566813" cy="35209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D44F27-0877-DA9B-B61E-61BAA122E4AC}"/>
                </a:ext>
              </a:extLst>
            </p:cNvPr>
            <p:cNvSpPr txBox="1"/>
            <p:nvPr/>
          </p:nvSpPr>
          <p:spPr>
            <a:xfrm>
              <a:off x="5364482" y="1514871"/>
              <a:ext cx="2119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Australian Wildfires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E748111-B187-4D90-ED81-5EE442CC2E78}"/>
              </a:ext>
            </a:extLst>
          </p:cNvPr>
          <p:cNvSpPr txBox="1"/>
          <p:nvPr/>
        </p:nvSpPr>
        <p:spPr>
          <a:xfrm>
            <a:off x="10682249" y="2801208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38C97C-A246-11E4-28E9-C12E1F3A2374}"/>
              </a:ext>
            </a:extLst>
          </p:cNvPr>
          <p:cNvSpPr txBox="1"/>
          <p:nvPr/>
        </p:nvSpPr>
        <p:spPr>
          <a:xfrm>
            <a:off x="10737121" y="330848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3E09B6-DB6C-B73A-F6A5-C06F87FAA48C}"/>
              </a:ext>
            </a:extLst>
          </p:cNvPr>
          <p:cNvSpPr txBox="1"/>
          <p:nvPr/>
        </p:nvSpPr>
        <p:spPr>
          <a:xfrm>
            <a:off x="10306618" y="4827567"/>
            <a:ext cx="104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ACE-FTS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306CE-4780-A9FF-593D-55C3C6C11C6F}"/>
              </a:ext>
            </a:extLst>
          </p:cNvPr>
          <p:cNvSpPr txBox="1"/>
          <p:nvPr/>
        </p:nvSpPr>
        <p:spPr>
          <a:xfrm>
            <a:off x="2062264" y="904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9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94FE0-A840-4EE8-3B7F-A64BBD3B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AF4D2C-5356-4B21-66A6-8C96469DD25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Stratospheric circulation and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2FF97-8800-05D1-FCEE-FDF19A770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931" y="1325361"/>
            <a:ext cx="7315975" cy="5172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9649C5-C900-A802-97D1-6683A76BC456}"/>
              </a:ext>
            </a:extLst>
          </p:cNvPr>
          <p:cNvSpPr txBox="1"/>
          <p:nvPr/>
        </p:nvSpPr>
        <p:spPr>
          <a:xfrm>
            <a:off x="9448799" y="654884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7F7F7F"/>
                </a:solidFill>
              </a:rPr>
              <a:t>courtesy of P. Braesicke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2AC5C1-FFDC-C6DC-AEB2-C3622434A395}"/>
              </a:ext>
            </a:extLst>
          </p:cNvPr>
          <p:cNvSpPr txBox="1">
            <a:spLocks/>
          </p:cNvSpPr>
          <p:nvPr/>
        </p:nvSpPr>
        <p:spPr>
          <a:xfrm>
            <a:off x="306977" y="2007476"/>
            <a:ext cx="4628607" cy="4278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Broad themes: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Climate-driven changes in stratospheric circulation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Stratosphere-troposphere transport and coupling processes</a:t>
            </a:r>
          </a:p>
        </p:txBody>
      </p:sp>
    </p:spTree>
    <p:extLst>
      <p:ext uri="{BB962C8B-B14F-4D97-AF65-F5344CB8AC3E}">
        <p14:creationId xmlns:p14="http://schemas.microsoft.com/office/powerpoint/2010/main" val="2906168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90D6B-EBB6-DAA3-36A2-84A723DF7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A7FEB-AA94-66AA-AFEE-AB79C77F96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7463" y="304165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ptos Display"/>
              </a:rPr>
              <a:t>Climate-driven stratospheric circulation changes</a:t>
            </a:r>
            <a:endParaRPr lang="en-US" sz="4000" dirty="0">
              <a:latin typeface="Aptos Display"/>
            </a:endParaRP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5E115F87-D8C4-6279-4B60-7FCB7008A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298797" y="1830429"/>
            <a:ext cx="5813502" cy="4081484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39FA98-8003-676C-AFA2-763A0C62474B}"/>
              </a:ext>
            </a:extLst>
          </p:cNvPr>
          <p:cNvSpPr txBox="1"/>
          <p:nvPr/>
        </p:nvSpPr>
        <p:spPr>
          <a:xfrm>
            <a:off x="9795850" y="6418907"/>
            <a:ext cx="199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Garny et al. (2024)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DC5DE-CDCC-BC2B-69B1-986CA941AC49}"/>
              </a:ext>
            </a:extLst>
          </p:cNvPr>
          <p:cNvSpPr txBox="1"/>
          <p:nvPr/>
        </p:nvSpPr>
        <p:spPr>
          <a:xfrm>
            <a:off x="1036705" y="1629119"/>
            <a:ext cx="5160895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Stratospheric transport is </a:t>
            </a:r>
            <a:r>
              <a:rPr lang="en-US" sz="2000" i="1" dirty="0"/>
              <a:t>too fast </a:t>
            </a:r>
            <a:r>
              <a:rPr lang="en-US" sz="2000" dirty="0"/>
              <a:t>in current chemistry-climate models.  The predicted acceleration of the </a:t>
            </a:r>
            <a:r>
              <a:rPr lang="en-US" sz="2000" b="1" dirty="0"/>
              <a:t>Brewer-Dobson circulation (BDC) </a:t>
            </a:r>
            <a:r>
              <a:rPr lang="en-US" sz="2000" dirty="0"/>
              <a:t>is confirmed by observations in the lower stratosphere, but </a:t>
            </a:r>
            <a:r>
              <a:rPr lang="en-US" sz="2000" i="1" dirty="0"/>
              <a:t>measurements are too uncertain to confirm or disprove middle stratospheric trends</a:t>
            </a:r>
            <a:r>
              <a:rPr lang="en-US" sz="2000" dirty="0"/>
              <a:t>.</a:t>
            </a:r>
          </a:p>
          <a:p>
            <a:pPr>
              <a:buFont typeface="Arial" panose="020B0604020202020204" pitchFamily="34" charset="0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are the combined impacts of increasing GHG, ozone recovery, and episodic dynamics (volcanos, wildfires, SAI) on the BDC?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will climate-driven stratospheric circulation changes alter the distribution of stratospheric trace gases (e.g., ozone, water vapor)?</a:t>
            </a:r>
          </a:p>
        </p:txBody>
      </p:sp>
    </p:spTree>
    <p:extLst>
      <p:ext uri="{BB962C8B-B14F-4D97-AF65-F5344CB8AC3E}">
        <p14:creationId xmlns:p14="http://schemas.microsoft.com/office/powerpoint/2010/main" val="1921049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89716-FDEB-E113-05B7-F05DE10D5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ED2AB4-B2C7-8477-EB03-E7BAA2F98CFC}"/>
              </a:ext>
            </a:extLst>
          </p:cNvPr>
          <p:cNvSpPr txBox="1"/>
          <p:nvPr/>
        </p:nvSpPr>
        <p:spPr>
          <a:xfrm>
            <a:off x="927463" y="1403748"/>
            <a:ext cx="48885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Global models struggle with accurate representation of the </a:t>
            </a:r>
            <a:r>
              <a:rPr lang="en-US" sz="2000" b="1" dirty="0"/>
              <a:t>Quasi-Biennial oscillation (QBO)</a:t>
            </a:r>
            <a:r>
              <a:rPr lang="en-US" sz="2000" dirty="0"/>
              <a:t> and its future trend. 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do the different modes of variability interact (e.g., seasonal cycle of the BDC, QBO, ENSO, MJO) and how will that impact stratospheric transport?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0116A-8AFF-4A6C-ADBD-3102AACA6D4F}"/>
              </a:ext>
            </a:extLst>
          </p:cNvPr>
          <p:cNvSpPr txBox="1"/>
          <p:nvPr/>
        </p:nvSpPr>
        <p:spPr>
          <a:xfrm>
            <a:off x="4147526" y="6504543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Martin et al. (2023)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D04A1684-6852-AE09-2CCF-5DEBCF4A1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27463" y="4100838"/>
            <a:ext cx="4660537" cy="245299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D4EB1A-36FC-AB1E-28A2-823E4C077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009" y="1510073"/>
            <a:ext cx="6375991" cy="4614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C696A-DE9E-BE87-5325-A8E82F42BE4F}"/>
              </a:ext>
            </a:extLst>
          </p:cNvPr>
          <p:cNvSpPr txBox="1"/>
          <p:nvPr/>
        </p:nvSpPr>
        <p:spPr>
          <a:xfrm>
            <a:off x="9731496" y="6308209"/>
            <a:ext cx="162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Newman et al.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629471-0761-F802-70A5-2A8700CF393D}"/>
              </a:ext>
            </a:extLst>
          </p:cNvPr>
          <p:cNvSpPr txBox="1">
            <a:spLocks/>
          </p:cNvSpPr>
          <p:nvPr/>
        </p:nvSpPr>
        <p:spPr>
          <a:xfrm>
            <a:off x="927463" y="3041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70C0"/>
                </a:solidFill>
                <a:latin typeface="Aptos Display"/>
              </a:rPr>
              <a:t>Climate-driven stratospheric circulation changes</a:t>
            </a:r>
            <a:endParaRPr lang="en-US" sz="4000" dirty="0">
              <a:latin typeface="Aptos Display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2FB710-866F-B1E7-2C0A-CCB3EACD9B62}"/>
              </a:ext>
            </a:extLst>
          </p:cNvPr>
          <p:cNvSpPr/>
          <p:nvPr/>
        </p:nvSpPr>
        <p:spPr>
          <a:xfrm>
            <a:off x="6466114" y="5045529"/>
            <a:ext cx="604157" cy="620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CE2E6E-966D-84F2-FB34-B13AC6381216}"/>
              </a:ext>
            </a:extLst>
          </p:cNvPr>
          <p:cNvSpPr/>
          <p:nvPr/>
        </p:nvSpPr>
        <p:spPr>
          <a:xfrm>
            <a:off x="7990114" y="5017093"/>
            <a:ext cx="604157" cy="620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45867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08242-47F0-4D65-3E43-906D05DBD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F5607-BB0C-A297-5546-52C459CF84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0377" y="30416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0070C0"/>
                </a:solidFill>
                <a:latin typeface="+mn-lt"/>
              </a:rPr>
              <a:t>Stratosphere-troposphere transport and coupling processes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5A77C-033C-B85A-BE0B-FEB213589860}"/>
              </a:ext>
            </a:extLst>
          </p:cNvPr>
          <p:cNvSpPr txBox="1"/>
          <p:nvPr/>
        </p:nvSpPr>
        <p:spPr>
          <a:xfrm>
            <a:off x="842552" y="1716508"/>
            <a:ext cx="626840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Stratospheric variability and related </a:t>
            </a:r>
            <a:r>
              <a:rPr lang="en-US" sz="2000" b="1" dirty="0"/>
              <a:t>stratosphere-troposphere (ST) coupling</a:t>
            </a:r>
            <a:r>
              <a:rPr lang="en-US" sz="2000" dirty="0"/>
              <a:t> in the Arctic and tropics are not well understood, adding uncertainty to surface projections.</a:t>
            </a:r>
          </a:p>
          <a:p>
            <a:pPr>
              <a:buFont typeface="Arial" panose="020B0604020202020204" pitchFamily="34" charset="0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are the mechanisms of ST coupling processes across time scales?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will the stratospheric polar vortex, ST transport (e.g., deep convection), and mixing evolve under climate change?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the role of ST coupling in ocean variability and trends?</a:t>
            </a: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C049E1A9-4379-8AA2-99F2-675EFE4D6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594811" y="1147255"/>
            <a:ext cx="4318001" cy="5322315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9B29F7-6B07-47D9-4C77-D4ACC00008E9}"/>
              </a:ext>
            </a:extLst>
          </p:cNvPr>
          <p:cNvSpPr txBox="1"/>
          <p:nvPr/>
        </p:nvSpPr>
        <p:spPr>
          <a:xfrm>
            <a:off x="9753812" y="640607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Baldwin et al. (2021)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9A1C6-B464-F763-4F50-F4AE926C6085}"/>
              </a:ext>
            </a:extLst>
          </p:cNvPr>
          <p:cNvSpPr txBox="1"/>
          <p:nvPr/>
        </p:nvSpPr>
        <p:spPr>
          <a:xfrm>
            <a:off x="1092200" y="5676900"/>
            <a:ext cx="4206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 Implications for S2S predictability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882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9B50-FA2B-472D-DFB6-B63033DCE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20906-6C52-6F51-51FC-63366E3C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solidFill>
                  <a:schemeClr val="bg1"/>
                </a:solidFill>
              </a:rPr>
              <a:t>Community input on Stratospheric Composition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94229-EA1D-93C3-5E4D-DB9DFD9B83A1}"/>
              </a:ext>
            </a:extLst>
          </p:cNvPr>
          <p:cNvSpPr txBox="1"/>
          <p:nvPr/>
        </p:nvSpPr>
        <p:spPr>
          <a:xfrm>
            <a:off x="1062182" y="2236026"/>
            <a:ext cx="10067636" cy="34419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</a:rPr>
              <a:t>STRATOSPHERE</a:t>
            </a:r>
            <a:endParaRPr lang="en-US" sz="3600" dirty="0">
              <a:solidFill>
                <a:schemeClr val="bg1"/>
              </a:solidFill>
            </a:endParaRPr>
          </a:p>
          <a:p>
            <a:pPr algn="ctr"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</a:rPr>
              <a:t>MEASUREMENTS • MODELING • AEROSOLS</a:t>
            </a:r>
            <a:endParaRPr lang="en-US" sz="3200" dirty="0">
              <a:solidFill>
                <a:schemeClr val="bg1"/>
              </a:solidFill>
            </a:endParaRPr>
          </a:p>
          <a:p>
            <a:pPr algn="ctr">
              <a:spcAft>
                <a:spcPts val="1000"/>
              </a:spcAft>
            </a:pPr>
            <a:r>
              <a:rPr lang="en-US" sz="2800" b="1" dirty="0">
                <a:solidFill>
                  <a:schemeClr val="bg1"/>
                </a:solidFill>
              </a:rPr>
              <a:t>OZONE • CIRCULATION • SATELLITE • CLIMATE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spcAft>
                <a:spcPts val="1000"/>
              </a:spcAft>
            </a:pPr>
            <a:r>
              <a:rPr lang="en-US" sz="2400" b="1" dirty="0">
                <a:solidFill>
                  <a:schemeClr val="bg1"/>
                </a:solidFill>
              </a:rPr>
              <a:t>COMPOSITION • RECOVERY • AIRBORNE • DATA GAPS • TRENDS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</a:rPr>
              <a:t>Space Debris • Rocket Launches • Wildfires • Geoengineering • Validation</a:t>
            </a:r>
            <a:endParaRPr lang="en-US" sz="2000" dirty="0">
              <a:solidFill>
                <a:schemeClr val="bg1"/>
              </a:solidFill>
            </a:endParaRPr>
          </a:p>
          <a:p>
            <a:pPr algn="ctr"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</a:rPr>
              <a:t>STRIVE • CMIP • CCMI • UTLS • Solar Occultation • Limb Scatter • Brewer-Dobson • Radiative Forcing • </a:t>
            </a:r>
            <a:r>
              <a:rPr lang="en-US" dirty="0" err="1">
                <a:solidFill>
                  <a:schemeClr val="bg1"/>
                </a:solidFill>
              </a:rPr>
              <a:t>PyroCb</a:t>
            </a:r>
            <a:r>
              <a:rPr lang="en-US" dirty="0">
                <a:solidFill>
                  <a:schemeClr val="bg1"/>
                </a:solidFill>
              </a:rPr>
              <a:t> • Tropopause</a:t>
            </a:r>
          </a:p>
        </p:txBody>
      </p:sp>
    </p:spTree>
    <p:extLst>
      <p:ext uri="{BB962C8B-B14F-4D97-AF65-F5344CB8AC3E}">
        <p14:creationId xmlns:p14="http://schemas.microsoft.com/office/powerpoint/2010/main" val="3126183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09F05-33FC-8134-FB1D-E33D6308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EA49-906C-4DF2-C097-39258A073F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0377" y="30416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0070C0"/>
                </a:solidFill>
                <a:latin typeface="+mn-lt"/>
              </a:rPr>
              <a:t>Stratosphere-troposphere transport and coupling processes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A60E4-86D2-5740-D48E-5AAD6130E129}"/>
              </a:ext>
            </a:extLst>
          </p:cNvPr>
          <p:cNvSpPr txBox="1"/>
          <p:nvPr/>
        </p:nvSpPr>
        <p:spPr>
          <a:xfrm>
            <a:off x="840377" y="1707699"/>
            <a:ext cx="6496542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Large discrepancies between models and observations exist in clouds and water vapor in the </a:t>
            </a:r>
            <a:r>
              <a:rPr lang="en-US" sz="2000" b="1" dirty="0"/>
              <a:t>upper troposphere / lower stratosphere (UTLS)</a:t>
            </a:r>
            <a:r>
              <a:rPr lang="en-US" sz="2000" dirty="0"/>
              <a:t> 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controls the long-term trend and variability of stratospheric H</a:t>
            </a:r>
            <a:r>
              <a:rPr lang="en-US" sz="2000" baseline="-25000" dirty="0"/>
              <a:t>2</a:t>
            </a:r>
            <a:r>
              <a:rPr lang="en-US" sz="2000" dirty="0"/>
              <a:t>O and its feedback on radiative forcing?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will changes in stratospheric H</a:t>
            </a:r>
            <a:r>
              <a:rPr lang="en-US" sz="2000" baseline="-25000" dirty="0"/>
              <a:t>2</a:t>
            </a:r>
            <a:r>
              <a:rPr lang="en-US" sz="2000" dirty="0"/>
              <a:t>O affect ozone chemistry, climate forcing, and circulation in future climate?</a:t>
            </a: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822A89-F2B1-0692-6132-0FF306157A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72"/>
          <a:stretch>
            <a:fillRect/>
          </a:stretch>
        </p:blipFill>
        <p:spPr>
          <a:xfrm>
            <a:off x="7943638" y="4444321"/>
            <a:ext cx="4068085" cy="2413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BA29CD-E4DD-E841-7898-4FDFAC9C7EE3}"/>
              </a:ext>
            </a:extLst>
          </p:cNvPr>
          <p:cNvSpPr txBox="1"/>
          <p:nvPr/>
        </p:nvSpPr>
        <p:spPr>
          <a:xfrm>
            <a:off x="6096000" y="6488668"/>
            <a:ext cx="20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Keeble et al. (2021)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0427C-BF20-190A-847E-3F9297CDE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52" r="109" b="51573"/>
          <a:stretch>
            <a:fillRect/>
          </a:stretch>
        </p:blipFill>
        <p:spPr>
          <a:xfrm>
            <a:off x="7943431" y="1250913"/>
            <a:ext cx="3665849" cy="33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CEDBC-C404-68CF-DBEB-3BC1E756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"Atmosphere" contributions to stratospheric circulation and transport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73F4-38BF-4DD1-1247-FE9EA5051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603999" cy="478241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Evaluation of stratospheric transport in models (e.g., predicted acceleration)</a:t>
            </a:r>
          </a:p>
          <a:p>
            <a:r>
              <a:rPr lang="en-US" dirty="0"/>
              <a:t>Development of observation-based...</a:t>
            </a:r>
          </a:p>
          <a:p>
            <a:pPr lvl="1"/>
            <a:r>
              <a:rPr lang="en-US" dirty="0"/>
              <a:t>diagnostics of individual transport processes</a:t>
            </a:r>
          </a:p>
          <a:p>
            <a:pPr lvl="1"/>
            <a:r>
              <a:rPr lang="en-US" dirty="0"/>
              <a:t>metrics for evaluating stratospheric biases in S2S forecast systems</a:t>
            </a:r>
          </a:p>
          <a:p>
            <a:pPr lvl="1"/>
            <a:r>
              <a:rPr lang="en-US" sz="2300" dirty="0"/>
              <a:t>methods to constrain model uncertainty</a:t>
            </a:r>
          </a:p>
          <a:p>
            <a:r>
              <a:rPr lang="en-US" dirty="0"/>
              <a:t>Improved process-level understanding of the UTLS</a:t>
            </a:r>
          </a:p>
          <a:p>
            <a:r>
              <a:rPr lang="en-US" dirty="0"/>
              <a:t>Benchmarks for gravity wave and convective parameterizations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4705E97B-4B92-C934-6E49-CFB2AC06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47" y="1945274"/>
            <a:ext cx="4366626" cy="436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B6AAB-011E-449D-BD46-6DE3D32C87AE}"/>
              </a:ext>
            </a:extLst>
          </p:cNvPr>
          <p:cNvSpPr txBox="1"/>
          <p:nvPr/>
        </p:nvSpPr>
        <p:spPr>
          <a:xfrm>
            <a:off x="9878760" y="6431549"/>
            <a:ext cx="208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Achatz et al. (2024)</a:t>
            </a:r>
          </a:p>
        </p:txBody>
      </p:sp>
    </p:spTree>
    <p:extLst>
      <p:ext uri="{BB962C8B-B14F-4D97-AF65-F5344CB8AC3E}">
        <p14:creationId xmlns:p14="http://schemas.microsoft.com/office/powerpoint/2010/main" val="4072856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D6E13-2A9F-5929-3533-6F02D19C2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D2EE-B407-7D9F-7487-B63B0C5B7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measurement capabilities and needs for stratospheric circulation and transport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B158C-88ED-A497-BECD-673D5AF72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4843"/>
            <a:ext cx="10515600" cy="3998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High-quality measurements of multiple Age of Air tracer concentrations (e.g., SF</a:t>
            </a:r>
            <a:r>
              <a:rPr lang="en-US" baseline="-25000" dirty="0"/>
              <a:t>6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, CH</a:t>
            </a:r>
            <a:r>
              <a:rPr lang="en-US" baseline="-25000" dirty="0"/>
              <a:t>4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O) especially in the tropics and Southern Hemisphere </a:t>
            </a:r>
          </a:p>
        </p:txBody>
      </p:sp>
    </p:spTree>
    <p:extLst>
      <p:ext uri="{BB962C8B-B14F-4D97-AF65-F5344CB8AC3E}">
        <p14:creationId xmlns:p14="http://schemas.microsoft.com/office/powerpoint/2010/main" val="1692924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0CDE02-EE14-2234-A572-4191DB2CC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668"/>
            <a:ext cx="12192000" cy="5357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1F05A-9C02-C1B0-8B8A-DF9B3A9174BF}"/>
              </a:ext>
            </a:extLst>
          </p:cNvPr>
          <p:cNvSpPr txBox="1"/>
          <p:nvPr/>
        </p:nvSpPr>
        <p:spPr>
          <a:xfrm>
            <a:off x="9753812" y="6406070"/>
            <a:ext cx="199169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Garny et al. (2024)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14CAD-E15A-233D-C28F-A2E124431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4" y="75599"/>
            <a:ext cx="9945190" cy="10026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B0220D-B285-7900-2A1F-1330CF4CDEA2}"/>
              </a:ext>
            </a:extLst>
          </p:cNvPr>
          <p:cNvSpPr/>
          <p:nvPr/>
        </p:nvSpPr>
        <p:spPr>
          <a:xfrm>
            <a:off x="75" y="2772594"/>
            <a:ext cx="12189513" cy="2068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FC0E8D-94DD-6222-CD3D-1540ED87FB7C}"/>
              </a:ext>
            </a:extLst>
          </p:cNvPr>
          <p:cNvSpPr/>
          <p:nvPr/>
        </p:nvSpPr>
        <p:spPr>
          <a:xfrm>
            <a:off x="5334876" y="1334281"/>
            <a:ext cx="406249" cy="2876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38B032-456E-EB82-C528-179A47A4FB1E}"/>
              </a:ext>
            </a:extLst>
          </p:cNvPr>
          <p:cNvSpPr/>
          <p:nvPr/>
        </p:nvSpPr>
        <p:spPr>
          <a:xfrm>
            <a:off x="4429" y="1714502"/>
            <a:ext cx="12189513" cy="2068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096383-65C7-0EAD-049F-57B401EEC7A5}"/>
              </a:ext>
            </a:extLst>
          </p:cNvPr>
          <p:cNvSpPr/>
          <p:nvPr/>
        </p:nvSpPr>
        <p:spPr>
          <a:xfrm>
            <a:off x="74" y="5097782"/>
            <a:ext cx="12189513" cy="2068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96204-410B-C62D-FD49-0A22E588A81C}"/>
              </a:ext>
            </a:extLst>
          </p:cNvPr>
          <p:cNvSpPr/>
          <p:nvPr/>
        </p:nvSpPr>
        <p:spPr>
          <a:xfrm>
            <a:off x="5896578" y="1338635"/>
            <a:ext cx="406249" cy="2876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A54C90-AC05-8D74-AFA4-405407B95BEE}"/>
              </a:ext>
            </a:extLst>
          </p:cNvPr>
          <p:cNvSpPr/>
          <p:nvPr/>
        </p:nvSpPr>
        <p:spPr>
          <a:xfrm>
            <a:off x="6449572" y="1342989"/>
            <a:ext cx="650089" cy="2876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2D59F5-F863-0E00-7A97-81305236AA34}"/>
              </a:ext>
            </a:extLst>
          </p:cNvPr>
          <p:cNvSpPr/>
          <p:nvPr/>
        </p:nvSpPr>
        <p:spPr>
          <a:xfrm>
            <a:off x="7272532" y="1347343"/>
            <a:ext cx="650089" cy="2876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39AA18-8D74-B195-A614-06DD41FDFA03}"/>
              </a:ext>
            </a:extLst>
          </p:cNvPr>
          <p:cNvSpPr/>
          <p:nvPr/>
        </p:nvSpPr>
        <p:spPr>
          <a:xfrm>
            <a:off x="11722611" y="1347342"/>
            <a:ext cx="441083" cy="2876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970ACF-0B24-F872-DA9D-43D19AF12923}"/>
              </a:ext>
            </a:extLst>
          </p:cNvPr>
          <p:cNvSpPr txBox="1"/>
          <p:nvPr/>
        </p:nvSpPr>
        <p:spPr>
          <a:xfrm>
            <a:off x="5738948" y="1010195"/>
            <a:ext cx="8795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STRIVE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30331D-3CF0-4924-736B-36F2AB44114F}"/>
              </a:ext>
            </a:extLst>
          </p:cNvPr>
          <p:cNvSpPr txBox="1"/>
          <p:nvPr/>
        </p:nvSpPr>
        <p:spPr>
          <a:xfrm>
            <a:off x="9369724" y="27724"/>
            <a:ext cx="279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Age of Air tracers</a:t>
            </a:r>
          </a:p>
        </p:txBody>
      </p:sp>
    </p:spTree>
    <p:extLst>
      <p:ext uri="{BB962C8B-B14F-4D97-AF65-F5344CB8AC3E}">
        <p14:creationId xmlns:p14="http://schemas.microsoft.com/office/powerpoint/2010/main" val="75059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CD585-6C1E-56C7-5531-F7FA2BF56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963A-E7A8-DCA7-348C-EEACCDA7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measurement capabilities and needs for stratospheric circulation and transport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3CD89-D5ED-6C28-61DA-19D7A7AA6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4843"/>
            <a:ext cx="10515600" cy="3998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High-quality measurements of multiple Age of Air tracer concentrations (e.g., SF</a:t>
            </a:r>
            <a:r>
              <a:rPr lang="en-US" baseline="-25000" dirty="0"/>
              <a:t>6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, CH</a:t>
            </a:r>
            <a:r>
              <a:rPr lang="en-US" baseline="-25000" dirty="0"/>
              <a:t>4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O) especially in the tropics and Southern Hemisphere </a:t>
            </a:r>
          </a:p>
          <a:p>
            <a:r>
              <a:rPr lang="en-US" dirty="0"/>
              <a:t>In situ and remote sensing, vertically-resolved trace gas measurements (e.g., H</a:t>
            </a:r>
            <a:r>
              <a:rPr lang="en-US" baseline="-25000" dirty="0"/>
              <a:t>2</a:t>
            </a:r>
            <a:r>
              <a:rPr lang="en-US" dirty="0"/>
              <a:t>O, O</a:t>
            </a:r>
            <a:r>
              <a:rPr lang="en-US" baseline="-25000" dirty="0"/>
              <a:t>3</a:t>
            </a:r>
            <a:r>
              <a:rPr lang="en-US" dirty="0"/>
              <a:t>, CO) in the UTLS</a:t>
            </a:r>
          </a:p>
          <a:p>
            <a:r>
              <a:rPr lang="en-US" dirty="0"/>
              <a:t>Observations of gravity waves and their interactions with </a:t>
            </a:r>
            <a:r>
              <a:rPr lang="en-US" dirty="0" err="1"/>
              <a:t>subgrid</a:t>
            </a:r>
            <a:r>
              <a:rPr lang="en-US" dirty="0"/>
              <a:t>-scale processes (e.g., convection, turbulence)</a:t>
            </a:r>
          </a:p>
        </p:txBody>
      </p:sp>
    </p:spTree>
    <p:extLst>
      <p:ext uri="{BB962C8B-B14F-4D97-AF65-F5344CB8AC3E}">
        <p14:creationId xmlns:p14="http://schemas.microsoft.com/office/powerpoint/2010/main" val="3866521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2AF6E-FF55-82BE-877F-1A5DB83F0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9AB9-3EB0-A0D2-F3E8-B05452B35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15" y="737509"/>
            <a:ext cx="10515600" cy="1325563"/>
          </a:xfrm>
        </p:spPr>
        <p:txBody>
          <a:bodyPr/>
          <a:lstStyle/>
          <a:p>
            <a:r>
              <a:rPr lang="en-US" sz="4500" dirty="0"/>
              <a:t>Stratospheric aerosols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C5549-4BC0-5C76-87BE-127ED44AA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0462"/>
            <a:ext cx="10515600" cy="333235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4800" b="1" dirty="0"/>
              <a:t>Emerging research questions</a:t>
            </a:r>
          </a:p>
          <a:p>
            <a:r>
              <a:rPr lang="en-US" sz="3800" dirty="0"/>
              <a:t>How do </a:t>
            </a:r>
            <a:r>
              <a:rPr lang="en-US" sz="3800" b="1" dirty="0"/>
              <a:t>wildfire smoke injections </a:t>
            </a:r>
            <a:r>
              <a:rPr lang="en-US" sz="3800" dirty="0"/>
              <a:t>and other extreme events perturb stratospheric aerosol chemistry? Do organic-rich smoke particles alter heterogeneous chemistry differently than sulfate aerosols?</a:t>
            </a:r>
          </a:p>
          <a:p>
            <a:r>
              <a:rPr lang="en-US" sz="3800" dirty="0"/>
              <a:t>What are the impacts of increasing </a:t>
            </a:r>
            <a:r>
              <a:rPr lang="en-US" sz="3800" b="1" dirty="0"/>
              <a:t>space launch activity </a:t>
            </a:r>
            <a:r>
              <a:rPr lang="en-US" sz="3800" dirty="0"/>
              <a:t>on stratospheric composition and ozone? How significant are emissions of black carbon, alumina, and reactive chlorine from rockets?</a:t>
            </a:r>
          </a:p>
          <a:p>
            <a:r>
              <a:rPr lang="en-US" sz="3800" dirty="0"/>
              <a:t>How do moderate </a:t>
            </a:r>
            <a:r>
              <a:rPr lang="en-US" sz="3800" b="1" dirty="0"/>
              <a:t>volcanic eruptions </a:t>
            </a:r>
            <a:r>
              <a:rPr lang="en-US" sz="3800" dirty="0"/>
              <a:t>influence long-term stratospheric aerosol variability and chemistry? What role do these eruptions play in driving interannual variability in ozone and radiative forcing?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95376-B9C7-4A14-4B0F-C412A1587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387" y="465009"/>
            <a:ext cx="4300904" cy="18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50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B00208-A53C-FE2D-E672-EFB657F71D91}"/>
              </a:ext>
            </a:extLst>
          </p:cNvPr>
          <p:cNvSpPr txBox="1"/>
          <p:nvPr/>
        </p:nvSpPr>
        <p:spPr>
          <a:xfrm>
            <a:off x="632460" y="243840"/>
            <a:ext cx="11376660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Aptos Display"/>
                <a:ea typeface="+mj-ea"/>
                <a:cs typeface="+mj-cs"/>
              </a:rPr>
              <a:t>Unusual recent stratosphere with greatly enhanced stratospheric aerosol loadings from various volcanic eruptions and large wildfires </a:t>
            </a: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6C2E42-9DB8-4F5A-6D59-43915BDFB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52" y="1332497"/>
            <a:ext cx="9296400" cy="4598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60FB7-7443-5E3E-9908-3D718D9D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448" y="6489383"/>
            <a:ext cx="27146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35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B147-323D-4472-2990-514C5B64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Scarce In situ measurements of stratospheric aerosol composition (</a:t>
            </a:r>
            <a:r>
              <a:rPr lang="en-US" dirty="0"/>
              <a:t>recent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>
                <a:solidFill>
                  <a:srgbClr val="C00000"/>
                </a:solidFill>
              </a:rPr>
              <a:t>ongoing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suborbital missions)</a:t>
            </a:r>
          </a:p>
        </p:txBody>
      </p:sp>
      <p:sp>
        <p:nvSpPr>
          <p:cNvPr id="5" name="AutoShape 2" descr="Fig. 1: A schematic overview for the measurement of pollution from space.">
            <a:extLst>
              <a:ext uri="{FF2B5EF4-FFF2-40B4-BE49-F238E27FC236}">
                <a16:creationId xmlns:a16="http://schemas.microsoft.com/office/drawing/2014/main" id="{38931D04-4495-3DD3-6698-CA5B4C9DD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3061252"/>
            <a:ext cx="3796748" cy="37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Tom Logo">
            <a:extLst>
              <a:ext uri="{FF2B5EF4-FFF2-40B4-BE49-F238E27FC236}">
                <a16:creationId xmlns:a16="http://schemas.microsoft.com/office/drawing/2014/main" id="{82ECF8F0-8623-130F-3302-B45DD8FB1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6" y="3233817"/>
            <a:ext cx="2023468" cy="2023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52098-743A-029A-3B01-8B8A8E06CE7B}"/>
              </a:ext>
            </a:extLst>
          </p:cNvPr>
          <p:cNvSpPr txBox="1"/>
          <p:nvPr/>
        </p:nvSpPr>
        <p:spPr>
          <a:xfrm>
            <a:off x="504393" y="2398894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2017-2018</a:t>
            </a:r>
          </a:p>
          <a:p>
            <a:pPr algn="ctr"/>
            <a:r>
              <a:rPr lang="en-US"/>
              <a:t>(DC-8)</a:t>
            </a:r>
          </a:p>
        </p:txBody>
      </p:sp>
      <p:pic>
        <p:nvPicPr>
          <p:cNvPr id="1032" name="Picture 8" descr="ACCLIP Logo">
            <a:extLst>
              <a:ext uri="{FF2B5EF4-FFF2-40B4-BE49-F238E27FC236}">
                <a16:creationId xmlns:a16="http://schemas.microsoft.com/office/drawing/2014/main" id="{BE21CC6F-6213-D6E6-AFA6-FB8F515A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66" y="3233817"/>
            <a:ext cx="2023469" cy="202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B32F9C-DCC9-C80F-A87D-D237AF5BBD81}"/>
              </a:ext>
            </a:extLst>
          </p:cNvPr>
          <p:cNvSpPr txBox="1"/>
          <p:nvPr/>
        </p:nvSpPr>
        <p:spPr>
          <a:xfrm>
            <a:off x="3047319" y="2398894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2022</a:t>
            </a:r>
          </a:p>
          <a:p>
            <a:pPr algn="ctr"/>
            <a:r>
              <a:rPr lang="en-US"/>
              <a:t>(ER-2)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064B7-213F-51CE-69F6-7AEFAD2D3788}"/>
              </a:ext>
            </a:extLst>
          </p:cNvPr>
          <p:cNvSpPr txBox="1"/>
          <p:nvPr/>
        </p:nvSpPr>
        <p:spPr>
          <a:xfrm>
            <a:off x="7558991" y="2398894"/>
            <a:ext cx="1585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2023, 2025, </a:t>
            </a:r>
            <a:r>
              <a:rPr lang="en-US" dirty="0">
                <a:solidFill>
                  <a:srgbClr val="FF0000"/>
                </a:solidFill>
              </a:rPr>
              <a:t>…</a:t>
            </a:r>
          </a:p>
          <a:p>
            <a:pPr algn="ctr"/>
            <a:r>
              <a:rPr lang="en-US" dirty="0"/>
              <a:t>(WB-57)</a:t>
            </a:r>
          </a:p>
        </p:txBody>
      </p:sp>
      <p:pic>
        <p:nvPicPr>
          <p:cNvPr id="1030" name="Picture 6">
            <a:hlinkClick r:id="rId4"/>
            <a:extLst>
              <a:ext uri="{FF2B5EF4-FFF2-40B4-BE49-F238E27FC236}">
                <a16:creationId xmlns:a16="http://schemas.microsoft.com/office/drawing/2014/main" id="{954D45FE-396A-0A15-D2EC-35C6A80BE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24" y="3394651"/>
            <a:ext cx="2852178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D5E80F-E77C-F8D1-C1DA-A434B1EF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071" y="2992719"/>
            <a:ext cx="2413441" cy="250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COTSS">
            <a:hlinkClick r:id="rId7"/>
            <a:extLst>
              <a:ext uri="{FF2B5EF4-FFF2-40B4-BE49-F238E27FC236}">
                <a16:creationId xmlns:a16="http://schemas.microsoft.com/office/drawing/2014/main" id="{7AEB6F24-9609-E6FE-893F-20B7A17C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91" y="3654110"/>
            <a:ext cx="2648244" cy="11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5420D9-FB8F-C208-575A-1E51E98F64A6}"/>
              </a:ext>
            </a:extLst>
          </p:cNvPr>
          <p:cNvSpPr txBox="1"/>
          <p:nvPr/>
        </p:nvSpPr>
        <p:spPr>
          <a:xfrm>
            <a:off x="10564801" y="2398894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2026</a:t>
            </a:r>
          </a:p>
          <a:p>
            <a:pPr algn="ctr"/>
            <a:r>
              <a:rPr lang="en-US"/>
              <a:t>(ER-2)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15DE5-01FA-A6A5-B962-E71736708743}"/>
              </a:ext>
            </a:extLst>
          </p:cNvPr>
          <p:cNvSpPr txBox="1"/>
          <p:nvPr/>
        </p:nvSpPr>
        <p:spPr>
          <a:xfrm>
            <a:off x="5213085" y="2398894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2021-2022</a:t>
            </a:r>
          </a:p>
          <a:p>
            <a:pPr algn="ctr"/>
            <a:r>
              <a:rPr lang="en-US"/>
              <a:t>(WB-57)</a:t>
            </a:r>
          </a:p>
        </p:txBody>
      </p:sp>
    </p:spTree>
    <p:extLst>
      <p:ext uri="{BB962C8B-B14F-4D97-AF65-F5344CB8AC3E}">
        <p14:creationId xmlns:p14="http://schemas.microsoft.com/office/powerpoint/2010/main" val="2529910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32BCD-D1E7-A423-CB02-020DF9E2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Fig. 1: A schematic overview for the measurement of pollution from space.">
            <a:extLst>
              <a:ext uri="{FF2B5EF4-FFF2-40B4-BE49-F238E27FC236}">
                <a16:creationId xmlns:a16="http://schemas.microsoft.com/office/drawing/2014/main" id="{B74091D0-6D19-715C-58A1-D2EA2749CA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3061252"/>
            <a:ext cx="3796748" cy="37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Tom Logo">
            <a:extLst>
              <a:ext uri="{FF2B5EF4-FFF2-40B4-BE49-F238E27FC236}">
                <a16:creationId xmlns:a16="http://schemas.microsoft.com/office/drawing/2014/main" id="{E762116E-80FC-2FAC-27A4-EFDFFD03E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6" y="3233817"/>
            <a:ext cx="2023468" cy="2023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30BE7-0EC9-B523-912F-176663DEFCF9}"/>
              </a:ext>
            </a:extLst>
          </p:cNvPr>
          <p:cNvSpPr txBox="1"/>
          <p:nvPr/>
        </p:nvSpPr>
        <p:spPr>
          <a:xfrm>
            <a:off x="504393" y="2398894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2017-2018</a:t>
            </a:r>
          </a:p>
          <a:p>
            <a:pPr algn="ctr"/>
            <a:r>
              <a:rPr lang="en-US"/>
              <a:t>(DC-8)</a:t>
            </a:r>
          </a:p>
        </p:txBody>
      </p:sp>
      <p:pic>
        <p:nvPicPr>
          <p:cNvPr id="1032" name="Picture 8" descr="ACCLIP Logo">
            <a:extLst>
              <a:ext uri="{FF2B5EF4-FFF2-40B4-BE49-F238E27FC236}">
                <a16:creationId xmlns:a16="http://schemas.microsoft.com/office/drawing/2014/main" id="{2A8FC3C9-D431-86DD-FD77-83FC08487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66" y="3233817"/>
            <a:ext cx="2023469" cy="202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B56EFE-0748-81C8-ADBB-2E1299274160}"/>
              </a:ext>
            </a:extLst>
          </p:cNvPr>
          <p:cNvSpPr txBox="1"/>
          <p:nvPr/>
        </p:nvSpPr>
        <p:spPr>
          <a:xfrm>
            <a:off x="3047319" y="2398894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2022</a:t>
            </a:r>
          </a:p>
          <a:p>
            <a:pPr algn="ctr"/>
            <a:r>
              <a:rPr lang="en-US"/>
              <a:t>(ER-2)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21AD7-DD51-6CE1-C6B1-DADD14DB0C6B}"/>
              </a:ext>
            </a:extLst>
          </p:cNvPr>
          <p:cNvSpPr txBox="1"/>
          <p:nvPr/>
        </p:nvSpPr>
        <p:spPr>
          <a:xfrm>
            <a:off x="7558991" y="2398894"/>
            <a:ext cx="1585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2023, 2025, </a:t>
            </a:r>
            <a:r>
              <a:rPr lang="en-US" dirty="0">
                <a:solidFill>
                  <a:srgbClr val="FF0000"/>
                </a:solidFill>
              </a:rPr>
              <a:t>…</a:t>
            </a:r>
          </a:p>
          <a:p>
            <a:pPr algn="ctr"/>
            <a:r>
              <a:rPr lang="en-US" dirty="0"/>
              <a:t>(WB-57)</a:t>
            </a:r>
          </a:p>
        </p:txBody>
      </p:sp>
      <p:pic>
        <p:nvPicPr>
          <p:cNvPr id="1030" name="Picture 6">
            <a:hlinkClick r:id="rId4"/>
            <a:extLst>
              <a:ext uri="{FF2B5EF4-FFF2-40B4-BE49-F238E27FC236}">
                <a16:creationId xmlns:a16="http://schemas.microsoft.com/office/drawing/2014/main" id="{3477927A-9528-A3D3-6965-DB002D9F6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24" y="3394651"/>
            <a:ext cx="2852178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AB961B-D05F-693B-9746-4FF23FDC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071" y="2992719"/>
            <a:ext cx="2413441" cy="250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COTSS">
            <a:hlinkClick r:id="rId7"/>
            <a:extLst>
              <a:ext uri="{FF2B5EF4-FFF2-40B4-BE49-F238E27FC236}">
                <a16:creationId xmlns:a16="http://schemas.microsoft.com/office/drawing/2014/main" id="{547C3AD1-DCA3-C30C-319A-E5EE2E590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91" y="3654110"/>
            <a:ext cx="2648244" cy="11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DC12D4-DF49-AA26-310A-7F2E51C4ADBB}"/>
              </a:ext>
            </a:extLst>
          </p:cNvPr>
          <p:cNvSpPr txBox="1"/>
          <p:nvPr/>
        </p:nvSpPr>
        <p:spPr>
          <a:xfrm>
            <a:off x="10564801" y="2398894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2026</a:t>
            </a:r>
          </a:p>
          <a:p>
            <a:pPr algn="ctr"/>
            <a:r>
              <a:rPr lang="en-US"/>
              <a:t>(ER-2)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70DDE-8C82-F5B8-BE23-E359E43C8B69}"/>
              </a:ext>
            </a:extLst>
          </p:cNvPr>
          <p:cNvSpPr txBox="1"/>
          <p:nvPr/>
        </p:nvSpPr>
        <p:spPr>
          <a:xfrm>
            <a:off x="5213085" y="2398894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2021-2022</a:t>
            </a:r>
          </a:p>
          <a:p>
            <a:pPr algn="ctr"/>
            <a:r>
              <a:rPr lang="en-US"/>
              <a:t>(WB-57)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2FB7B-74C7-DE22-4F5D-88A720EAB6EF}"/>
              </a:ext>
            </a:extLst>
          </p:cNvPr>
          <p:cNvSpPr txBox="1"/>
          <p:nvPr/>
        </p:nvSpPr>
        <p:spPr>
          <a:xfrm>
            <a:off x="258248" y="2503667"/>
            <a:ext cx="11675503" cy="2677656"/>
          </a:xfrm>
          <a:prstGeom prst="rect">
            <a:avLst/>
          </a:prstGeom>
          <a:solidFill>
            <a:schemeClr val="bg2">
              <a:lumMod val="90000"/>
              <a:alpha val="91871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good collection of background stratospheric aerosol composition (e.g. sulfate, organic-sulfate)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Stratospheric aerosol composition in the continental monsoon regions (anthropogenic sources)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Very limited encounter of </a:t>
            </a:r>
            <a:r>
              <a:rPr lang="en-US" sz="2800" dirty="0" err="1"/>
              <a:t>pyroCb</a:t>
            </a:r>
            <a:r>
              <a:rPr lang="en-US" sz="2800" dirty="0"/>
              <a:t> particles (Canadian wildfire)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Spacecraft reentry debris particles in the lower stratosphere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FA2BD8-2C63-F291-6E73-4D0D29145C12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Scarce In situ measurements of stratospheric aerosol composition (</a:t>
            </a:r>
            <a:r>
              <a:rPr lang="en-US"/>
              <a:t>recent </a:t>
            </a:r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and </a:t>
            </a:r>
            <a:r>
              <a:rPr lang="en-US">
                <a:solidFill>
                  <a:srgbClr val="C00000"/>
                </a:solidFill>
              </a:rPr>
              <a:t>ongoing </a:t>
            </a:r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suborbital missions)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0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A5BE0-F99D-5F01-6F2D-424A6F94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APARC No11 Report: The Hunga Volcanic Eruption Atmospheric Impacts Report (382p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2CF948-7AAD-B731-0FDB-CF7D2F299D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82" y="1825625"/>
            <a:ext cx="3080044" cy="435133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666F7-442A-891A-965D-ACEA4A4908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4" b="7254"/>
          <a:stretch>
            <a:fillRect/>
          </a:stretch>
        </p:blipFill>
        <p:spPr>
          <a:xfrm>
            <a:off x="5477230" y="1725283"/>
            <a:ext cx="4119730" cy="45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08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F8418-7612-F1E2-611F-28A70A4E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454C8-035C-BD52-A69F-6E967331A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>
                <a:solidFill>
                  <a:srgbClr val="FFFFFF"/>
                </a:solidFill>
              </a:rPr>
              <a:t>Priority themes for Stratospheric Composition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9278FE-D9F2-D239-891F-4208A81DDC4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b="1" dirty="0">
                <a:solidFill>
                  <a:srgbClr val="FFFFFF"/>
                </a:solidFill>
              </a:rPr>
              <a:t>Ozone and related trace gases</a:t>
            </a:r>
          </a:p>
          <a:p>
            <a:pPr marL="1085850" lvl="1" indent="-342900"/>
            <a:r>
              <a:rPr lang="en-US" dirty="0">
                <a:solidFill>
                  <a:srgbClr val="FFFFFF"/>
                </a:solidFill>
              </a:rPr>
              <a:t>Advance understanding of processes controlling the long-term recovery and variability of the stratospheric ozone layer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b="1" dirty="0">
                <a:solidFill>
                  <a:srgbClr val="FFFFFF"/>
                </a:solidFill>
              </a:rPr>
              <a:t>Stratospheric circulation and transport</a:t>
            </a:r>
          </a:p>
          <a:p>
            <a:pPr marL="1085850" lvl="1" indent="-342900"/>
            <a:r>
              <a:rPr lang="en-US" dirty="0">
                <a:solidFill>
                  <a:srgbClr val="FFFFFF"/>
                </a:solidFill>
              </a:rPr>
              <a:t>Quantify how stratospheric circulation, transport, and mixing changes influence the distribution of key trace gases in the stratosphere and troposphere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900" b="1" dirty="0">
                <a:solidFill>
                  <a:srgbClr val="FFFFFF"/>
                </a:solidFill>
              </a:rPr>
              <a:t>Stratospheric aerosols</a:t>
            </a:r>
          </a:p>
          <a:p>
            <a:pPr marL="1085850" lvl="1" indent="-342900"/>
            <a:r>
              <a:rPr lang="en-US" dirty="0">
                <a:solidFill>
                  <a:srgbClr val="FFFFFF"/>
                </a:solidFill>
              </a:rPr>
              <a:t>Understand the role of stratospheric aerosols – background sulfate, biomass burning aerosols, extreme episodic occurrences, space entry debris – in modifying chemical pathways and radiative balance</a:t>
            </a:r>
          </a:p>
        </p:txBody>
      </p:sp>
    </p:spTree>
    <p:extLst>
      <p:ext uri="{BB962C8B-B14F-4D97-AF65-F5344CB8AC3E}">
        <p14:creationId xmlns:p14="http://schemas.microsoft.com/office/powerpoint/2010/main" val="3023713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F99DABE-DA1E-B5CF-F9DC-653991FD1477}"/>
              </a:ext>
            </a:extLst>
          </p:cNvPr>
          <p:cNvSpPr/>
          <p:nvPr/>
        </p:nvSpPr>
        <p:spPr>
          <a:xfrm>
            <a:off x="192338" y="1137138"/>
            <a:ext cx="3495338" cy="56489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E3A7E-C99A-85C7-D746-FA74E9A7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85" y="-79687"/>
            <a:ext cx="11394830" cy="13255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Impact of the Australian New Year (ANY) Wildfire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A6F2C4-B614-67DE-05A7-8D7D0E0D15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0" y="1440377"/>
            <a:ext cx="3329353" cy="524919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846DD2D-3EEB-A3A6-1B0B-958C1250BCD5}"/>
              </a:ext>
            </a:extLst>
          </p:cNvPr>
          <p:cNvGrpSpPr/>
          <p:nvPr/>
        </p:nvGrpSpPr>
        <p:grpSpPr>
          <a:xfrm>
            <a:off x="3915507" y="3346939"/>
            <a:ext cx="4109361" cy="3357067"/>
            <a:chOff x="3915507" y="3429000"/>
            <a:chExt cx="4109361" cy="33570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19D8D4-7D20-1BC7-1B03-F20766A0973E}"/>
                </a:ext>
              </a:extLst>
            </p:cNvPr>
            <p:cNvSpPr/>
            <p:nvPr/>
          </p:nvSpPr>
          <p:spPr>
            <a:xfrm>
              <a:off x="3915507" y="3429000"/>
              <a:ext cx="4062603" cy="335706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4BB02A-D1DC-3F51-EAC0-2206AC707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4" t="13576" r="18585" b="1950"/>
            <a:stretch/>
          </p:blipFill>
          <p:spPr bwMode="auto">
            <a:xfrm>
              <a:off x="4096581" y="4201600"/>
              <a:ext cx="3737741" cy="23850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DCFF31-5FA9-6E04-BF73-D49F297445E2}"/>
                </a:ext>
              </a:extLst>
            </p:cNvPr>
            <p:cNvSpPr txBox="1"/>
            <p:nvPr/>
          </p:nvSpPr>
          <p:spPr>
            <a:xfrm>
              <a:off x="3949356" y="3522913"/>
              <a:ext cx="407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</a:t>
              </a:r>
              <a:r>
                <a:rPr lang="en-US" sz="1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yroCb</a:t>
              </a:r>
              <a:r>
                <a:rPr lang="en-US" sz="1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particles (green) are likely between 0.3 and 1 </a:t>
              </a:r>
              <a:r>
                <a:rPr lang="en-US" sz="1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</a:t>
              </a:r>
              <a:r>
                <a:rPr lang="en-US" sz="1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(Katich et al., 2023)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80D32D-A256-D257-38BD-F90878CA5B7C}"/>
              </a:ext>
            </a:extLst>
          </p:cNvPr>
          <p:cNvGrpSpPr/>
          <p:nvPr/>
        </p:nvGrpSpPr>
        <p:grpSpPr>
          <a:xfrm>
            <a:off x="8205942" y="3346939"/>
            <a:ext cx="3793721" cy="3359304"/>
            <a:chOff x="8205942" y="3429000"/>
            <a:chExt cx="3793721" cy="3359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FFE512-5EF2-10F5-C4FD-C197B70AACB4}"/>
                </a:ext>
              </a:extLst>
            </p:cNvPr>
            <p:cNvSpPr/>
            <p:nvPr/>
          </p:nvSpPr>
          <p:spPr>
            <a:xfrm>
              <a:off x="8205942" y="3431237"/>
              <a:ext cx="3793721" cy="335706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55C653-60FF-669D-61B0-01321BC4C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5395" y="4323985"/>
              <a:ext cx="3524841" cy="23850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49DCEA-9291-0FE9-C071-99E3489D60DE}"/>
                </a:ext>
              </a:extLst>
            </p:cNvPr>
            <p:cNvSpPr txBox="1"/>
            <p:nvPr/>
          </p:nvSpPr>
          <p:spPr>
            <a:xfrm>
              <a:off x="8519851" y="3429000"/>
              <a:ext cx="337038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HCl solubility can increase by orders of magnitudes on organic species</a:t>
              </a:r>
              <a:r>
                <a:rPr lang="en-US" sz="16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(Solomon et al., 2023)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F08F74-50CD-07B0-CDA9-D659BC5E66F4}"/>
              </a:ext>
            </a:extLst>
          </p:cNvPr>
          <p:cNvSpPr txBox="1"/>
          <p:nvPr/>
        </p:nvSpPr>
        <p:spPr>
          <a:xfrm>
            <a:off x="955267" y="1143154"/>
            <a:ext cx="2414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Solomon et al. (2023)</a:t>
            </a:r>
            <a:r>
              <a:rPr lang="en-US" sz="16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FA864-E433-650A-EB4A-A7C2E5276E31}"/>
              </a:ext>
            </a:extLst>
          </p:cNvPr>
          <p:cNvSpPr txBox="1"/>
          <p:nvPr/>
        </p:nvSpPr>
        <p:spPr>
          <a:xfrm>
            <a:off x="4208843" y="1397496"/>
            <a:ext cx="7632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Reproducing the ANY wildfire impact on stratospheric composition in global chemistry modeling was possible with the </a:t>
            </a:r>
            <a:r>
              <a:rPr lang="en-US" sz="2400" b="1" dirty="0"/>
              <a:t>particle size information </a:t>
            </a:r>
            <a:r>
              <a:rPr lang="en-US" sz="2400" dirty="0"/>
              <a:t>from Atom in situ sampling and earlier </a:t>
            </a:r>
            <a:r>
              <a:rPr lang="en-US" sz="2400" b="1" dirty="0"/>
              <a:t>lab kinetic results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6415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94123-E4BE-71F5-13CF-D064265810C7}"/>
              </a:ext>
            </a:extLst>
          </p:cNvPr>
          <p:cNvSpPr/>
          <p:nvPr/>
        </p:nvSpPr>
        <p:spPr>
          <a:xfrm>
            <a:off x="250370" y="914400"/>
            <a:ext cx="4735287" cy="5943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B8150-21EE-727A-D2F7-6E06DC2E3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0" y="54240"/>
            <a:ext cx="11941629" cy="1071789"/>
          </a:xfrm>
        </p:spPr>
        <p:txBody>
          <a:bodyPr>
            <a:normAutofit/>
          </a:bodyPr>
          <a:lstStyle/>
          <a:p>
            <a:r>
              <a:rPr lang="en-US" sz="3600" dirty="0"/>
              <a:t>Rapid growing spacecraft activities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DA445E-E2CF-3827-0971-10FE9422C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488787"/>
            <a:ext cx="3673928" cy="2474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9E9215-5119-D901-9009-0DE207370E3A}"/>
              </a:ext>
            </a:extLst>
          </p:cNvPr>
          <p:cNvSpPr txBox="1"/>
          <p:nvPr/>
        </p:nvSpPr>
        <p:spPr>
          <a:xfrm>
            <a:off x="283028" y="1015227"/>
            <a:ext cx="465133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ESA’s 2025 annual space environment report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441B23-83F5-C3BC-9F89-D777CB6032BC}"/>
              </a:ext>
            </a:extLst>
          </p:cNvPr>
          <p:cNvGrpSpPr/>
          <p:nvPr/>
        </p:nvGrpSpPr>
        <p:grpSpPr>
          <a:xfrm>
            <a:off x="736120" y="4017613"/>
            <a:ext cx="3390899" cy="2786147"/>
            <a:chOff x="736120" y="4017613"/>
            <a:chExt cx="3390899" cy="27861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DFD40C-FEF3-D6F4-CBA7-F2016C1F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5"/>
            <a:stretch>
              <a:fillRect/>
            </a:stretch>
          </p:blipFill>
          <p:spPr>
            <a:xfrm>
              <a:off x="736120" y="4017613"/>
              <a:ext cx="3390899" cy="27861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2F8A75-9DBB-24DD-6F90-2537C13E6E1D}"/>
                </a:ext>
              </a:extLst>
            </p:cNvPr>
            <p:cNvSpPr txBox="1"/>
            <p:nvPr/>
          </p:nvSpPr>
          <p:spPr>
            <a:xfrm>
              <a:off x="1371600" y="4180114"/>
              <a:ext cx="1890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Rocket bodies</a:t>
              </a:r>
            </a:p>
            <a:p>
              <a:r>
                <a:rPr lang="en-US" sz="1200" b="1" dirty="0"/>
                <a:t>Controlled</a:t>
              </a:r>
              <a:r>
                <a:rPr lang="en-US" sz="1200" dirty="0"/>
                <a:t>/</a:t>
              </a:r>
              <a:r>
                <a:rPr lang="en-US" sz="1200" b="1" dirty="0">
                  <a:solidFill>
                    <a:srgbClr val="C00000"/>
                  </a:solidFill>
                </a:rPr>
                <a:t>uncontrolled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F2A9B2B-0AB6-87D5-8A26-A688C9B9B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659" y="4273195"/>
            <a:ext cx="6474338" cy="214267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05C380-31DA-BC55-04A3-D6978F5C9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7836"/>
            <a:ext cx="5201804" cy="264836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4577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B5AD4-0A86-864B-8DDE-99EF0ABA7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435029-7788-F832-B556-D3BEBC1F5D02}"/>
              </a:ext>
            </a:extLst>
          </p:cNvPr>
          <p:cNvSpPr/>
          <p:nvPr/>
        </p:nvSpPr>
        <p:spPr>
          <a:xfrm>
            <a:off x="250370" y="914400"/>
            <a:ext cx="4735287" cy="5943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F10550-6832-DCA8-DC66-AA4E5248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0" y="54240"/>
            <a:ext cx="11941629" cy="1071789"/>
          </a:xfrm>
        </p:spPr>
        <p:txBody>
          <a:bodyPr>
            <a:normAutofit/>
          </a:bodyPr>
          <a:lstStyle/>
          <a:p>
            <a:r>
              <a:rPr lang="en-US" sz="3600" dirty="0"/>
              <a:t>Rapid growing spacecraft activities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8114B4-6647-8D75-B601-DC0A76249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488787"/>
            <a:ext cx="3673928" cy="2474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96232D-F1C4-9676-F332-9A281CD28FFE}"/>
              </a:ext>
            </a:extLst>
          </p:cNvPr>
          <p:cNvSpPr txBox="1"/>
          <p:nvPr/>
        </p:nvSpPr>
        <p:spPr>
          <a:xfrm>
            <a:off x="283028" y="1015227"/>
            <a:ext cx="465133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ESA’s 2025 annual space environment report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8D2B2F-66ED-65D1-3C12-FEF60E903530}"/>
              </a:ext>
            </a:extLst>
          </p:cNvPr>
          <p:cNvGrpSpPr/>
          <p:nvPr/>
        </p:nvGrpSpPr>
        <p:grpSpPr>
          <a:xfrm>
            <a:off x="736120" y="4017613"/>
            <a:ext cx="3390899" cy="2786147"/>
            <a:chOff x="736120" y="4017613"/>
            <a:chExt cx="3390899" cy="27861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DCCE46-5BBA-88DF-75B0-C1D5C2457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5"/>
            <a:stretch>
              <a:fillRect/>
            </a:stretch>
          </p:blipFill>
          <p:spPr>
            <a:xfrm>
              <a:off x="736120" y="4017613"/>
              <a:ext cx="3390899" cy="27861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321C64-15E0-9D92-9760-6A62D2F527C2}"/>
                </a:ext>
              </a:extLst>
            </p:cNvPr>
            <p:cNvSpPr txBox="1"/>
            <p:nvPr/>
          </p:nvSpPr>
          <p:spPr>
            <a:xfrm>
              <a:off x="1371600" y="4180114"/>
              <a:ext cx="1890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Rocket bodies</a:t>
              </a:r>
            </a:p>
            <a:p>
              <a:r>
                <a:rPr lang="en-US" sz="1200" b="1" dirty="0"/>
                <a:t>Controlled</a:t>
              </a:r>
              <a:r>
                <a:rPr lang="en-US" sz="1200" dirty="0"/>
                <a:t>/</a:t>
              </a:r>
              <a:r>
                <a:rPr lang="en-US" sz="1200" b="1" dirty="0">
                  <a:solidFill>
                    <a:srgbClr val="C00000"/>
                  </a:solidFill>
                </a:rPr>
                <a:t>uncontrolled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EBBD94D-16F4-F799-6583-EAD874C46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659" y="4273195"/>
            <a:ext cx="6474338" cy="214267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0A4281-CAB3-828F-4323-D223955B2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7836"/>
            <a:ext cx="5201804" cy="2648364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B29E9D-4D23-CC98-6099-C0087843CC17}"/>
              </a:ext>
            </a:extLst>
          </p:cNvPr>
          <p:cNvSpPr txBox="1"/>
          <p:nvPr/>
        </p:nvSpPr>
        <p:spPr>
          <a:xfrm>
            <a:off x="5282958" y="1801620"/>
            <a:ext cx="6611740" cy="30469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Hypothetical/theoretical modeling studies suggest that spacecraft retry debris could delay ozone recovery and warm the upper atmosphere, but uncertainty in impacts are too large to assess</a:t>
            </a:r>
          </a:p>
          <a:p>
            <a:endParaRPr lang="en-US" sz="2400" dirty="0"/>
          </a:p>
          <a:p>
            <a:r>
              <a:rPr lang="en-US" sz="2400" dirty="0">
                <a:sym typeface="Wingdings" pitchFamily="2" charset="2"/>
              </a:rPr>
              <a:t> Need observational information on debris location, particle composition, size, optical property,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0213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E092-0930-7C42-C05A-17B277522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90890" cy="1325563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Wing et al. (2026) presents first ground-based lidar measurements of a Falcon 9 rocket debris at 100 km altitude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EBBD46-C556-C951-9068-28E3E0CA2A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6" y="1690688"/>
            <a:ext cx="4339003" cy="507029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D7A9A7-E1BE-7963-5117-872BB62D2E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86" y="2011318"/>
            <a:ext cx="6475058" cy="442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15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hlinkClick r:id="rId2"/>
            <a:extLst>
              <a:ext uri="{FF2B5EF4-FFF2-40B4-BE49-F238E27FC236}">
                <a16:creationId xmlns:a16="http://schemas.microsoft.com/office/drawing/2014/main" id="{0E8DE966-4727-1F2B-EBFA-4FAFDBEB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62" y="2329457"/>
            <a:ext cx="5773918" cy="344510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514213-5018-913D-3A9E-BF5C72CFB5DB}"/>
              </a:ext>
            </a:extLst>
          </p:cNvPr>
          <p:cNvSpPr/>
          <p:nvPr/>
        </p:nvSpPr>
        <p:spPr>
          <a:xfrm>
            <a:off x="551573" y="2329457"/>
            <a:ext cx="6612552" cy="39546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EE4CC-2F80-F28F-0BBC-C4178386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25" y="2862469"/>
            <a:ext cx="6520603" cy="3254391"/>
          </a:xfrm>
        </p:spPr>
        <p:txBody>
          <a:bodyPr>
            <a:normAutofit/>
          </a:bodyPr>
          <a:lstStyle/>
          <a:p>
            <a:r>
              <a:rPr lang="en-US" sz="2400" dirty="0"/>
              <a:t>SABRE measurements show that metals vaporized during spacecraft reentries can be measured in stratospheric sulfuric particles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About 10% of stratospheric particles contain spacecraft debris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21C799-BC43-4EBD-D126-726DB2AE4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7"/>
          <a:stretch>
            <a:fillRect/>
          </a:stretch>
        </p:blipFill>
        <p:spPr>
          <a:xfrm>
            <a:off x="7493596" y="1725433"/>
            <a:ext cx="4698404" cy="4873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7E53E-1DC2-780F-3A28-067D5195F4C5}"/>
              </a:ext>
            </a:extLst>
          </p:cNvPr>
          <p:cNvSpPr txBox="1"/>
          <p:nvPr/>
        </p:nvSpPr>
        <p:spPr>
          <a:xfrm>
            <a:off x="10338067" y="4403643"/>
            <a:ext cx="85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SABRE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94131A-AEA5-5E0E-47C0-CB3CA0DB6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0" y="276973"/>
            <a:ext cx="8317909" cy="191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70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E165-7172-35C8-A7CC-6958698E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6" y="906236"/>
            <a:ext cx="6715548" cy="1363437"/>
          </a:xfrm>
        </p:spPr>
        <p:txBody>
          <a:bodyPr>
            <a:noAutofit/>
          </a:bodyPr>
          <a:lstStyle/>
          <a:p>
            <a:r>
              <a:rPr lang="en-US" sz="2800" dirty="0"/>
              <a:t>Zolensky and Mackinnon ( 1985) show bi-modal size distribution of rocket exhaust and spacecraft-related particles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4168B9-59EF-FF49-BF05-01C95A25F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118" y="514350"/>
            <a:ext cx="3895195" cy="611455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EB0E1-3A71-EF2D-7FA8-6D8725770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45"/>
          <a:stretch>
            <a:fillRect/>
          </a:stretch>
        </p:blipFill>
        <p:spPr>
          <a:xfrm>
            <a:off x="601435" y="2634670"/>
            <a:ext cx="6715547" cy="399423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0920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948A-417F-D5ED-6782-8CF796B5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8" y="164234"/>
            <a:ext cx="10515600" cy="98612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First-look of remote-sensing information of space reentry debris detection from OMPS-LP</a:t>
            </a:r>
            <a:endParaRPr lang="en-US" sz="3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C049A0-695E-AD13-21B3-284E56E809DA}"/>
              </a:ext>
            </a:extLst>
          </p:cNvPr>
          <p:cNvSpPr txBox="1"/>
          <p:nvPr/>
        </p:nvSpPr>
        <p:spPr>
          <a:xfrm>
            <a:off x="133879" y="6454930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Ghassan Taha </a:t>
            </a:r>
            <a:r>
              <a:rPr lang="en-US"/>
              <a:t>(UMBC/NASA GSFC)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E30F5-70E6-7DC4-5712-713F4E9F0BE0}"/>
              </a:ext>
            </a:extLst>
          </p:cNvPr>
          <p:cNvSpPr txBox="1"/>
          <p:nvPr/>
        </p:nvSpPr>
        <p:spPr>
          <a:xfrm>
            <a:off x="133879" y="2192455"/>
            <a:ext cx="34737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Three unusual high altitude aerosol layers were observed by OMPS-LP (NOAA-21 &amp; SNPP) between 50 and 65 km over three days. The presence of these layers coincided with SpaceX rocket launches from Cape Canaveral and Vandenberg Space Force Base.</a:t>
            </a: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Data: OMPS-LP aerosol profile measurements</a:t>
            </a:r>
            <a:endParaRPr lang="en-US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en-US" sz="16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50768F-C0C2-4FF2-23E8-500D762CDD5B}"/>
              </a:ext>
            </a:extLst>
          </p:cNvPr>
          <p:cNvSpPr/>
          <p:nvPr/>
        </p:nvSpPr>
        <p:spPr>
          <a:xfrm>
            <a:off x="3980130" y="1226597"/>
            <a:ext cx="8095290" cy="5526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CFD0EA-9B50-34F2-96AA-EEAD6ECBF5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39" t="12315" r="37281" b="84399"/>
          <a:stretch>
            <a:fillRect/>
          </a:stretch>
        </p:blipFill>
        <p:spPr>
          <a:xfrm>
            <a:off x="4176420" y="1349691"/>
            <a:ext cx="5111381" cy="401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41EAC4-9446-56FD-A4E8-A995CD5802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86" t="15643" r="1110" b="57838"/>
          <a:stretch>
            <a:fillRect/>
          </a:stretch>
        </p:blipFill>
        <p:spPr>
          <a:xfrm>
            <a:off x="4347176" y="1859995"/>
            <a:ext cx="6974053" cy="25219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EC745E-7EF9-CB7F-279C-094E7F978E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67" t="16067" r="31854" b="60247"/>
          <a:stretch>
            <a:fillRect/>
          </a:stretch>
        </p:blipFill>
        <p:spPr>
          <a:xfrm>
            <a:off x="6341369" y="4285315"/>
            <a:ext cx="4921430" cy="235428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26CF431-B040-8134-8B78-1873F1605265}"/>
              </a:ext>
            </a:extLst>
          </p:cNvPr>
          <p:cNvSpPr/>
          <p:nvPr/>
        </p:nvSpPr>
        <p:spPr>
          <a:xfrm>
            <a:off x="6966159" y="2046202"/>
            <a:ext cx="566685" cy="595696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951D59-8805-EA57-B346-2070E6BF29D3}"/>
              </a:ext>
            </a:extLst>
          </p:cNvPr>
          <p:cNvSpPr/>
          <p:nvPr/>
        </p:nvSpPr>
        <p:spPr>
          <a:xfrm>
            <a:off x="7148833" y="4089271"/>
            <a:ext cx="566685" cy="595696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F65C60-91B0-6141-315E-0121DD36F133}"/>
              </a:ext>
            </a:extLst>
          </p:cNvPr>
          <p:cNvSpPr/>
          <p:nvPr/>
        </p:nvSpPr>
        <p:spPr>
          <a:xfrm>
            <a:off x="8721116" y="4314630"/>
            <a:ext cx="566685" cy="595696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B643CFC-48AD-E6C0-D7A0-8EF3EF46D8B4}"/>
              </a:ext>
            </a:extLst>
          </p:cNvPr>
          <p:cNvSpPr/>
          <p:nvPr/>
        </p:nvSpPr>
        <p:spPr>
          <a:xfrm>
            <a:off x="8611150" y="5462456"/>
            <a:ext cx="566685" cy="595696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2E762A-D5B7-C257-8BF3-AC8D660701F6}"/>
              </a:ext>
            </a:extLst>
          </p:cNvPr>
          <p:cNvSpPr txBox="1"/>
          <p:nvPr/>
        </p:nvSpPr>
        <p:spPr>
          <a:xfrm>
            <a:off x="4114967" y="5379378"/>
            <a:ext cx="19439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Black crosses are for the launch sites. Orange and blue crosses are for the layers’ location. White circles indicate the detected aerosol layer.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0D3BDA-C18D-D003-DA5E-1A39DE4AC83D}"/>
              </a:ext>
            </a:extLst>
          </p:cNvPr>
          <p:cNvSpPr txBox="1"/>
          <p:nvPr/>
        </p:nvSpPr>
        <p:spPr>
          <a:xfrm>
            <a:off x="8882912" y="3660831"/>
            <a:ext cx="1275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>
                <a:latin typeface="Arial"/>
                <a:cs typeface="Arial"/>
              </a:rPr>
              <a:t>Possible layer source: Falcon 9, launched on March 17, 05:19 UTC from Vandenberg, 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C1B219-014C-1985-4597-5A23F6478608}"/>
              </a:ext>
            </a:extLst>
          </p:cNvPr>
          <p:cNvSpPr txBox="1"/>
          <p:nvPr/>
        </p:nvSpPr>
        <p:spPr>
          <a:xfrm>
            <a:off x="8721116" y="6164208"/>
            <a:ext cx="1275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>
                <a:latin typeface="Arial"/>
                <a:cs typeface="Arial"/>
              </a:rPr>
              <a:t>Possible layer source: Falcon 9, launched on March 19, 14:20 UTC from Cape Canaveral, FL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595C86-7D06-0C0A-C015-7A732E7569DB}"/>
              </a:ext>
            </a:extLst>
          </p:cNvPr>
          <p:cNvSpPr txBox="1"/>
          <p:nvPr/>
        </p:nvSpPr>
        <p:spPr>
          <a:xfrm>
            <a:off x="11180255" y="2344050"/>
            <a:ext cx="89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March 18, 2026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FB8840-89E4-4291-6E46-FC9D99970514}"/>
              </a:ext>
            </a:extLst>
          </p:cNvPr>
          <p:cNvSpPr txBox="1"/>
          <p:nvPr/>
        </p:nvSpPr>
        <p:spPr>
          <a:xfrm>
            <a:off x="11180254" y="4889175"/>
            <a:ext cx="89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March 19, 2026</a:t>
            </a:r>
          </a:p>
        </p:txBody>
      </p:sp>
    </p:spTree>
    <p:extLst>
      <p:ext uri="{BB962C8B-B14F-4D97-AF65-F5344CB8AC3E}">
        <p14:creationId xmlns:p14="http://schemas.microsoft.com/office/powerpoint/2010/main" val="3270323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84FE-54E3-1FC5-725B-2E385F9B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Potential remote-sensing information from future missions for space reentry debris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58C3E-0118-83DE-33D9-19A4DA467C50}"/>
              </a:ext>
            </a:extLst>
          </p:cNvPr>
          <p:cNvSpPr txBox="1">
            <a:spLocks/>
          </p:cNvSpPr>
          <p:nvPr/>
        </p:nvSpPr>
        <p:spPr>
          <a:xfrm>
            <a:off x="838200" y="2141537"/>
            <a:ext cx="10515600" cy="435133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OMPS LP on JPSS-4 (2027) &amp; JPSS-3 (2032): </a:t>
            </a:r>
            <a:r>
              <a:rPr lang="en-US"/>
              <a:t>Similar capabilities to SNPP and NOAA-21.</a:t>
            </a:r>
          </a:p>
          <a:p>
            <a:r>
              <a:rPr lang="en-US" b="1"/>
              <a:t>STRIVE (~2030), ARGOS, &amp; ALICE</a:t>
            </a:r>
            <a:r>
              <a:rPr lang="en-US"/>
              <a:t>: ARGOS offers OMPS LP-like capabilities with better coverage, while ALICE’s high-spectral resolution data can identify particle types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sym typeface="Wingdings" pitchFamily="2" charset="2"/>
              </a:rPr>
              <a:t> </a:t>
            </a:r>
            <a:r>
              <a:rPr lang="en-US"/>
              <a:t>Stratospheric Capabilities:</a:t>
            </a:r>
          </a:p>
          <a:p>
            <a:pPr lvl="1"/>
            <a:r>
              <a:rPr lang="en-US"/>
              <a:t>Instruments are designed for the stratosphere; can measure aerosol particle type and size once rocket plumes have mixed with the main layer.</a:t>
            </a:r>
          </a:p>
          <a:p>
            <a:pPr marL="0" indent="0">
              <a:buNone/>
            </a:pPr>
            <a:r>
              <a:rPr lang="en-US">
                <a:sym typeface="Wingdings" pitchFamily="2" charset="2"/>
              </a:rPr>
              <a:t> </a:t>
            </a:r>
            <a:r>
              <a:rPr lang="en-US"/>
              <a:t>Upper Stratospheric/Mesospheric Challenges (35–80 km)</a:t>
            </a:r>
          </a:p>
          <a:p>
            <a:pPr lvl="1"/>
            <a:r>
              <a:rPr lang="en-US"/>
              <a:t>Measuring isolated rocket plumes is difficult due to reduced signal-to-noise ratio and higher straylight contamination.</a:t>
            </a:r>
          </a:p>
          <a:p>
            <a:pPr lvl="1"/>
            <a:r>
              <a:rPr lang="en-US"/>
              <a:t>While plume detection and location tracking are possible, extinction retrievals require algorithm optimization and better straylight corrections or even using ML algorithms.</a:t>
            </a:r>
          </a:p>
          <a:p>
            <a:pPr lvl="1"/>
            <a:r>
              <a:rPr lang="en-US"/>
              <a:t>Further work is needed to fully characterize instrument capabilities and retrievals in the mesosphere.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7F9CC-E3E2-165C-3A6F-E1C1A60621A8}"/>
              </a:ext>
            </a:extLst>
          </p:cNvPr>
          <p:cNvSpPr txBox="1"/>
          <p:nvPr/>
        </p:nvSpPr>
        <p:spPr>
          <a:xfrm>
            <a:off x="133879" y="6454930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Ghassan Taha </a:t>
            </a:r>
            <a:r>
              <a:rPr lang="en-US" dirty="0"/>
              <a:t>(UMBC/NASA GSFC)</a:t>
            </a:r>
          </a:p>
        </p:txBody>
      </p:sp>
    </p:spTree>
    <p:extLst>
      <p:ext uri="{BB962C8B-B14F-4D97-AF65-F5344CB8AC3E}">
        <p14:creationId xmlns:p14="http://schemas.microsoft.com/office/powerpoint/2010/main" val="747499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D2C9-BE14-D1FF-A3CF-4930D659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35" y="1616982"/>
            <a:ext cx="6231294" cy="1356665"/>
          </a:xfrm>
        </p:spPr>
        <p:txBody>
          <a:bodyPr/>
          <a:lstStyle/>
          <a:p>
            <a:r>
              <a:rPr lang="en-US"/>
              <a:t>Geoengineering (Or not?)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139989-D400-03DC-C3A4-80CC28F6D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5469" y="1365160"/>
            <a:ext cx="3604732" cy="4462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B7000-768E-E7B4-43B0-5BC12070334E}"/>
              </a:ext>
            </a:extLst>
          </p:cNvPr>
          <p:cNvSpPr txBox="1"/>
          <p:nvPr/>
        </p:nvSpPr>
        <p:spPr>
          <a:xfrm>
            <a:off x="1133425" y="2973647"/>
            <a:ext cx="521415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No congressional mandate to conduct geoengineering-related research</a:t>
            </a:r>
          </a:p>
          <a:p>
            <a:endParaRPr lang="en-US" sz="2400" dirty="0"/>
          </a:p>
          <a:p>
            <a:r>
              <a:rPr lang="en-US" sz="2400" dirty="0"/>
              <a:t>Controversial topic from various angles </a:t>
            </a:r>
          </a:p>
        </p:txBody>
      </p:sp>
    </p:spTree>
    <p:extLst>
      <p:ext uri="{BB962C8B-B14F-4D97-AF65-F5344CB8AC3E}">
        <p14:creationId xmlns:p14="http://schemas.microsoft.com/office/powerpoint/2010/main" val="346087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32EB-B40C-7ADF-7CBF-ECA98A05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Observational needs to better understanding and accurate model representation of the impact of the emerging stratospheric aerosol sources on ozone and 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BB6D0-22D0-C40D-86E2-7E867293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8943"/>
            <a:ext cx="10515600" cy="30881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In situ observations with high-altitude suborbital missions, including measurements of particle sizes, composition, optical properties</a:t>
            </a:r>
            <a:endParaRPr lang="en-US" dirty="0"/>
          </a:p>
          <a:p>
            <a:r>
              <a:rPr lang="en-US" sz="2400" dirty="0"/>
              <a:t>Remote-sensing information from current and future missions</a:t>
            </a:r>
            <a:endParaRPr lang="en-US" dirty="0"/>
          </a:p>
          <a:p>
            <a:r>
              <a:rPr lang="en-US" sz="2400" dirty="0"/>
              <a:t>Lab measurements of space debris particles, including optics, morphology</a:t>
            </a:r>
            <a:endParaRPr lang="en-US" dirty="0"/>
          </a:p>
          <a:p>
            <a:r>
              <a:rPr lang="en-US" sz="2400" dirty="0"/>
              <a:t>Potential ground-based measurements?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24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799C6-DF65-B96F-C6B5-8EAF7C85D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8740-3A61-68A1-E89A-3BE6F0B4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>
                <a:solidFill>
                  <a:srgbClr val="FFFFFF"/>
                </a:solidFill>
              </a:rPr>
              <a:t>Key points to address under each theme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62CB04-6D3E-2150-81E8-036C69C7645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FFFFFF"/>
                </a:solidFill>
              </a:rPr>
              <a:t>What are the </a:t>
            </a:r>
            <a:r>
              <a:rPr lang="en-US" sz="3100" dirty="0">
                <a:solidFill>
                  <a:srgbClr val="FFC000"/>
                </a:solidFill>
              </a:rPr>
              <a:t>key process-level uncertainties</a:t>
            </a:r>
            <a:r>
              <a:rPr lang="en-US" sz="3100" b="1" dirty="0">
                <a:solidFill>
                  <a:srgbClr val="FFFFFF"/>
                </a:solidFill>
              </a:rPr>
              <a:t> </a:t>
            </a:r>
            <a:r>
              <a:rPr lang="en-US" sz="3100" dirty="0">
                <a:solidFill>
                  <a:srgbClr val="FFFFFF"/>
                </a:solidFill>
              </a:rPr>
              <a:t>and</a:t>
            </a:r>
            <a:r>
              <a:rPr lang="en-US" sz="3100" b="1" dirty="0">
                <a:solidFill>
                  <a:srgbClr val="FFFFFF"/>
                </a:solidFill>
              </a:rPr>
              <a:t> </a:t>
            </a:r>
            <a:r>
              <a:rPr lang="en-US" sz="3100" dirty="0">
                <a:solidFill>
                  <a:srgbClr val="FFC000"/>
                </a:solidFill>
              </a:rPr>
              <a:t>emerging research questions </a:t>
            </a:r>
            <a:r>
              <a:rPr lang="en-US" sz="3100" dirty="0">
                <a:solidFill>
                  <a:srgbClr val="FFFFFF"/>
                </a:solidFill>
              </a:rPr>
              <a:t>that will define scientific priorities?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FFFFFF"/>
                </a:solidFill>
              </a:rPr>
              <a:t>What are the </a:t>
            </a:r>
            <a:r>
              <a:rPr lang="en-US" sz="3100" dirty="0">
                <a:solidFill>
                  <a:srgbClr val="FFC000"/>
                </a:solidFill>
              </a:rPr>
              <a:t>core capabilities, limitations, and challenges of the current observational system</a:t>
            </a:r>
            <a:r>
              <a:rPr lang="en-US" sz="3100" dirty="0">
                <a:solidFill>
                  <a:srgbClr val="FFFFFF"/>
                </a:solidFill>
              </a:rPr>
              <a:t>, including satellite remote sensing, ground-based measurements, and in situ / airborne observations?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FFFFFF"/>
                </a:solidFill>
              </a:rPr>
              <a:t>What are the </a:t>
            </a:r>
            <a:r>
              <a:rPr lang="en-US" sz="3100" dirty="0">
                <a:solidFill>
                  <a:srgbClr val="FFC000"/>
                </a:solidFill>
              </a:rPr>
              <a:t>model limitations and predictive capability</a:t>
            </a:r>
            <a:r>
              <a:rPr lang="en-US" sz="3100" dirty="0">
                <a:solidFill>
                  <a:srgbClr val="FFFFFF"/>
                </a:solidFill>
              </a:rPr>
              <a:t>, including the potential to leverage modeling systems to monitor and predict stratospheric composition?</a:t>
            </a:r>
          </a:p>
        </p:txBody>
      </p:sp>
    </p:spTree>
    <p:extLst>
      <p:ext uri="{BB962C8B-B14F-4D97-AF65-F5344CB8AC3E}">
        <p14:creationId xmlns:p14="http://schemas.microsoft.com/office/powerpoint/2010/main" val="106753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75B51-A0E5-0FEF-B2B1-A1BF1420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315FF-46E8-D557-2F34-22E999FC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dirty="0">
                <a:solidFill>
                  <a:srgbClr val="FFFFFF"/>
                </a:solidFill>
              </a:rPr>
              <a:t>Stratospheric Composition (Theme 4)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149CD7-27A5-1691-3A40-02AAC8E50A6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FFFFFF"/>
                </a:solidFill>
              </a:rPr>
              <a:t>What are the </a:t>
            </a:r>
            <a:r>
              <a:rPr lang="en-US" sz="3100" dirty="0">
                <a:solidFill>
                  <a:srgbClr val="FFC000"/>
                </a:solidFill>
              </a:rPr>
              <a:t>key process-level uncertainties</a:t>
            </a:r>
            <a:r>
              <a:rPr lang="en-US" sz="3100" b="1" dirty="0">
                <a:solidFill>
                  <a:srgbClr val="FFFFFF"/>
                </a:solidFill>
              </a:rPr>
              <a:t> and </a:t>
            </a:r>
            <a:r>
              <a:rPr lang="en-US" sz="3100" dirty="0">
                <a:solidFill>
                  <a:srgbClr val="FFC000"/>
                </a:solidFill>
              </a:rPr>
              <a:t>emerging research questions </a:t>
            </a:r>
            <a:r>
              <a:rPr lang="en-US" sz="3100" dirty="0">
                <a:solidFill>
                  <a:srgbClr val="FFFFFF"/>
                </a:solidFill>
              </a:rPr>
              <a:t>that will define scientific priorities?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FFFFFF"/>
                </a:solidFill>
              </a:rPr>
              <a:t>What are the </a:t>
            </a:r>
            <a:r>
              <a:rPr lang="en-US" sz="3100" dirty="0">
                <a:solidFill>
                  <a:srgbClr val="FFC000"/>
                </a:solidFill>
              </a:rPr>
              <a:t>core capabilities, limitations, and challenges of the current observational system</a:t>
            </a:r>
            <a:r>
              <a:rPr lang="en-US" sz="3100" dirty="0">
                <a:solidFill>
                  <a:srgbClr val="FFFFFF"/>
                </a:solidFill>
              </a:rPr>
              <a:t>, including satellite remote sensing, ground-based measurements, and in situ / airborne observations?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rgbClr val="FFFFFF"/>
                </a:solidFill>
              </a:rPr>
              <a:t>What are the </a:t>
            </a:r>
            <a:r>
              <a:rPr lang="en-US" sz="3100" dirty="0">
                <a:solidFill>
                  <a:srgbClr val="FFC000"/>
                </a:solidFill>
              </a:rPr>
              <a:t>model limitations and predictive capability</a:t>
            </a:r>
            <a:r>
              <a:rPr lang="en-US" sz="3100" dirty="0">
                <a:solidFill>
                  <a:srgbClr val="FFFFFF"/>
                </a:solidFill>
              </a:rPr>
              <a:t>, including the potential to leverage modeling systems to monitor and predict stratospheric composition?</a:t>
            </a:r>
          </a:p>
        </p:txBody>
      </p:sp>
    </p:spTree>
    <p:extLst>
      <p:ext uri="{BB962C8B-B14F-4D97-AF65-F5344CB8AC3E}">
        <p14:creationId xmlns:p14="http://schemas.microsoft.com/office/powerpoint/2010/main" val="3115530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3DF3-4FCB-A3A3-D29A-2E148BEE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9864"/>
            <a:ext cx="7110046" cy="307828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other research questions should be included?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35012-E13E-A628-3359-B5B1B5462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785" y="1614121"/>
            <a:ext cx="2549770" cy="25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47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E3F87-340E-D1B8-7987-C38ACB57F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36FC-192D-E2C0-C418-F8BDB847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9864"/>
            <a:ext cx="7110046" cy="307828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topics would you like to discuss at the breakout session tomorrow?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54F9B-7FFB-2A63-DDED-6DF29608A58F}"/>
              </a:ext>
            </a:extLst>
          </p:cNvPr>
          <p:cNvSpPr txBox="1"/>
          <p:nvPr/>
        </p:nvSpPr>
        <p:spPr>
          <a:xfrm>
            <a:off x="691661" y="1026698"/>
            <a:ext cx="6750887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Breakout session: Room 112/113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63FB6-59EA-E280-ABFE-3C7C9D6B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324" y="1673029"/>
            <a:ext cx="2779345" cy="27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12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1C9E0-7E60-5508-8F5A-2179BE56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A6C22-91AA-8061-8367-1BE83BE9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132"/>
            <a:ext cx="10800644" cy="11336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Stratospheric Composition breakout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32CDB-88EE-685F-9C13-146122C6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956" y="1191820"/>
            <a:ext cx="1851376" cy="185137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1EF515-D305-8737-9667-C5FB3F5E6B22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47662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100" dirty="0">
                <a:solidFill>
                  <a:srgbClr val="FFFFFF"/>
                </a:solidFill>
              </a:rPr>
              <a:t>Science &amp; Modeling Gaps, Measurement Needs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700" dirty="0">
                <a:solidFill>
                  <a:srgbClr val="FFFFFF"/>
                </a:solidFill>
              </a:rPr>
              <a:t>Slower than expected ozone recovery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700" dirty="0">
                <a:solidFill>
                  <a:srgbClr val="FFFFFF"/>
                </a:solidFill>
              </a:rPr>
              <a:t>Model-</a:t>
            </a:r>
            <a:r>
              <a:rPr lang="en-US" sz="2700" dirty="0" err="1">
                <a:solidFill>
                  <a:srgbClr val="FFFFFF"/>
                </a:solidFill>
              </a:rPr>
              <a:t>obs</a:t>
            </a:r>
            <a:r>
              <a:rPr lang="en-US" sz="2700" dirty="0">
                <a:solidFill>
                  <a:srgbClr val="FFFFFF"/>
                </a:solidFill>
              </a:rPr>
              <a:t> discrepancy in circulation and transport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700" dirty="0">
                <a:solidFill>
                  <a:srgbClr val="FFFFFF"/>
                </a:solidFill>
              </a:rPr>
              <a:t>Sustaining continuity and increasing accuracy of aerosol record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>
                <a:solidFill>
                  <a:srgbClr val="FFFFFF"/>
                </a:solidFill>
              </a:rPr>
              <a:t>Emerging Forcings: Spaceflight &amp; Extremes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>
                <a:solidFill>
                  <a:srgbClr val="FFFFFF"/>
                </a:solidFill>
              </a:rPr>
              <a:t>Strategy of Measurement Continuity &amp; Integrated Methodologies (remote/in-situ, aircraft/balloons/ground)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>
                <a:solidFill>
                  <a:srgbClr val="FFFFFF"/>
                </a:solidFill>
              </a:rPr>
              <a:t>Cross-Cutting Themes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700" dirty="0">
                <a:solidFill>
                  <a:srgbClr val="FFFFFF"/>
                </a:solidFill>
              </a:rPr>
              <a:t>S2S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700" dirty="0">
                <a:solidFill>
                  <a:srgbClr val="FFFFFF"/>
                </a:solidFill>
              </a:rPr>
              <a:t>Operational &amp; modeling integration</a:t>
            </a:r>
          </a:p>
          <a:p>
            <a:pPr marL="971550" lvl="1" indent="-514350">
              <a:buFont typeface="+mj-lt"/>
              <a:buAutoNum type="alphaLcParenR"/>
            </a:pPr>
            <a:endParaRPr lang="en-US" sz="2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53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BCD1-FAFE-8629-968F-DAC6EAD9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Comments and suggestions from attendees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89E53C6-3539-2281-E6C6-8FF5CCFB029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</a:rPr>
              <a:t>Ozone</a:t>
            </a:r>
          </a:p>
          <a:p>
            <a:r>
              <a:rPr lang="en-US" dirty="0">
                <a:solidFill>
                  <a:schemeClr val="bg1"/>
                </a:solidFill>
              </a:rPr>
              <a:t>Slower than expected ozone recovery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Relative role of slower than expected decline in halogens vs dynamics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much is connected to rising GHG and changes branches of the BDC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will this impact weather and sub-seasonal forecasts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Model bias in UTLS</a:t>
            </a:r>
          </a:p>
          <a:p>
            <a:r>
              <a:rPr lang="en-US" dirty="0" err="1">
                <a:solidFill>
                  <a:schemeClr val="bg1"/>
                </a:solidFill>
              </a:rPr>
              <a:t>ClO</a:t>
            </a:r>
            <a:r>
              <a:rPr lang="en-US" dirty="0">
                <a:solidFill>
                  <a:schemeClr val="bg1"/>
                </a:solidFill>
              </a:rPr>
              <a:t> is a key chemical tracer not measured by STRIVE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NDACC microwave stratospheric </a:t>
            </a:r>
            <a:r>
              <a:rPr lang="en-US" dirty="0" err="1">
                <a:solidFill>
                  <a:schemeClr val="bg1"/>
                </a:solidFill>
              </a:rPr>
              <a:t>ClO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Observing total ozone beyond OMPS. Last will be launched in 2032</a:t>
            </a:r>
          </a:p>
          <a:p>
            <a:r>
              <a:rPr lang="en-US" dirty="0">
                <a:solidFill>
                  <a:schemeClr val="bg1"/>
                </a:solidFill>
              </a:rPr>
              <a:t>Chemical adjustments from ozone depletion/recovery (e.g., impacts on OH, CH4 lifetime, subsequent feedback on O3 depletion etc.)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32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BCC9-7927-046D-34F4-BDE5B609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464A-B97B-CF25-6B63-161E6FB1E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Comments and suggestions from attendees 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ABE1978-F8E8-738F-9937-1450FADB170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</a:rPr>
              <a:t>Transport et al.</a:t>
            </a:r>
          </a:p>
          <a:p>
            <a:r>
              <a:rPr lang="en-US" dirty="0">
                <a:solidFill>
                  <a:schemeClr val="bg1"/>
                </a:solidFill>
              </a:rPr>
              <a:t>What measurements would provide better constraints on age of air?</a:t>
            </a:r>
          </a:p>
          <a:p>
            <a:r>
              <a:rPr lang="en-US" dirty="0">
                <a:solidFill>
                  <a:schemeClr val="bg1"/>
                </a:solidFill>
              </a:rPr>
              <a:t>CH4 is a key source of stratospheric H2O. Whether satellite </a:t>
            </a:r>
            <a:r>
              <a:rPr lang="en-US" dirty="0" err="1">
                <a:solidFill>
                  <a:schemeClr val="bg1"/>
                </a:solidFill>
              </a:rPr>
              <a:t>obs</a:t>
            </a:r>
            <a:r>
              <a:rPr lang="en-US" dirty="0">
                <a:solidFill>
                  <a:schemeClr val="bg1"/>
                </a:solidFill>
              </a:rPr>
              <a:t> and models show consistent long-term trends throughout the middle atmosphere.</a:t>
            </a:r>
          </a:p>
          <a:p>
            <a:r>
              <a:rPr lang="en-US" dirty="0">
                <a:solidFill>
                  <a:schemeClr val="bg1"/>
                </a:solidFill>
              </a:rPr>
              <a:t>Can we adequately model the removal of the Hunga water perturbation from the stratosphere? (overall overturning rates)</a:t>
            </a:r>
          </a:p>
          <a:p>
            <a:r>
              <a:rPr lang="en-US" dirty="0">
                <a:solidFill>
                  <a:schemeClr val="bg1"/>
                </a:solidFill>
              </a:rPr>
              <a:t>How do gravity waves contribute to mixing, especially in UTLS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89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EEBC6-3F0D-E2DC-45F2-7AA74A832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C09D4-EA06-8A9A-3C85-508C3427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Comments and suggestions from attendees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58020-9F92-8A7D-7CBC-934F147A382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</a:rPr>
              <a:t>Transport et al. (UT/LS)</a:t>
            </a:r>
          </a:p>
          <a:p>
            <a:r>
              <a:rPr lang="en-US" dirty="0">
                <a:solidFill>
                  <a:schemeClr val="bg1"/>
                </a:solidFill>
              </a:rPr>
              <a:t>There is growing interest in how sub-seasonal changes in UTLS gases (e.g. O3, H2O, CH4) affect surface weather and climate through radiative forcing adjustments. Do we have modeling and observational capability to assess these impacts?</a:t>
            </a:r>
          </a:p>
          <a:p>
            <a:r>
              <a:rPr lang="en-US" dirty="0">
                <a:solidFill>
                  <a:schemeClr val="bg1"/>
                </a:solidFill>
              </a:rPr>
              <a:t>TTL has diurnal and geographical changes and is critical for understanding UTLS transport. (advocate for a higher priority)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PBL-related missions can produce a better tropopause thermodynamic retrievals as a "by-product" </a:t>
            </a:r>
          </a:p>
          <a:p>
            <a:r>
              <a:rPr lang="en-US" dirty="0">
                <a:solidFill>
                  <a:schemeClr val="bg1"/>
                </a:solidFill>
              </a:rPr>
              <a:t>One of the challenges on the UTLS side is that the scales required to address problems span a broad range. For some processes, horizontal resolution is more important than vertical resolution. Others, vertical resolution takes precedence. In some cases needs evolve over time. </a:t>
            </a:r>
          </a:p>
        </p:txBody>
      </p:sp>
    </p:spTree>
    <p:extLst>
      <p:ext uri="{BB962C8B-B14F-4D97-AF65-F5344CB8AC3E}">
        <p14:creationId xmlns:p14="http://schemas.microsoft.com/office/powerpoint/2010/main" val="41312432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36943-8FFE-0980-7BE1-7831B5E09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29A20-314A-200A-FA24-BDD82F27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Comments and suggestions from attendees 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CD05A79-251B-080F-F83B-17464F5D752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</a:rPr>
              <a:t>Aerosols</a:t>
            </a:r>
          </a:p>
          <a:p>
            <a:r>
              <a:rPr lang="en-US" dirty="0">
                <a:solidFill>
                  <a:schemeClr val="bg1"/>
                </a:solidFill>
              </a:rPr>
              <a:t>How to sustain accuracy and continuity of aerosol record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Reliability for radiative forcing estimates</a:t>
            </a:r>
          </a:p>
          <a:p>
            <a:r>
              <a:rPr lang="en-US" dirty="0">
                <a:solidFill>
                  <a:schemeClr val="bg1"/>
                </a:solidFill>
              </a:rPr>
              <a:t>Remote retrievals should consider different assumptions of particle properties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Provide particle typing and related extinction/scattering products</a:t>
            </a:r>
          </a:p>
          <a:p>
            <a:r>
              <a:rPr lang="en-US" dirty="0">
                <a:solidFill>
                  <a:schemeClr val="bg1"/>
                </a:solidFill>
              </a:rPr>
              <a:t>Better aerosol measurements (composition, optical properties) in the upper troposphere and tropopause regions where the remote sensing has difficulties in separating aerosols and clouds </a:t>
            </a:r>
          </a:p>
        </p:txBody>
      </p:sp>
    </p:spTree>
    <p:extLst>
      <p:ext uri="{BB962C8B-B14F-4D97-AF65-F5344CB8AC3E}">
        <p14:creationId xmlns:p14="http://schemas.microsoft.com/office/powerpoint/2010/main" val="3234935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FC9C8-4FE2-8869-9B6F-7D88409AE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E4AD7-0B60-08FA-FC5C-DE29A9FD7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Comments and suggestions from attendees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9B8A997-E374-7C86-D77A-181E6C04E21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80218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</a:rPr>
              <a:t>MLS to STRIVE and General Observations</a:t>
            </a:r>
          </a:p>
          <a:p>
            <a:r>
              <a:rPr lang="en-US" dirty="0">
                <a:solidFill>
                  <a:schemeClr val="bg1"/>
                </a:solidFill>
              </a:rPr>
              <a:t>Comments on balloon-borne observations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AirCores</a:t>
            </a:r>
            <a:r>
              <a:rPr lang="en-US" dirty="0">
                <a:solidFill>
                  <a:schemeClr val="bg1"/>
                </a:solidFill>
              </a:rPr>
              <a:t> for CO2/CH4/N2O and CFCs/SF6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sustained observations and networks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Aerosol size distribution measurements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MkIV</a:t>
            </a:r>
            <a:r>
              <a:rPr lang="en-US" dirty="0">
                <a:solidFill>
                  <a:schemeClr val="bg1"/>
                </a:solidFill>
              </a:rPr>
              <a:t> interferometer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often would launched need to be</a:t>
            </a:r>
          </a:p>
          <a:p>
            <a:r>
              <a:rPr lang="en-US" dirty="0">
                <a:solidFill>
                  <a:schemeClr val="bg1"/>
                </a:solidFill>
              </a:rPr>
              <a:t>Site locations for enhancing ground-based observations for long-term and gap needs</a:t>
            </a:r>
          </a:p>
          <a:p>
            <a:r>
              <a:rPr lang="en-US" dirty="0">
                <a:solidFill>
                  <a:schemeClr val="bg1"/>
                </a:solidFill>
              </a:rPr>
              <a:t>Be prepared to evaluate and validate STRIVE measurements in key regions such as the Asian Summer Monsoon </a:t>
            </a:r>
          </a:p>
          <a:p>
            <a:r>
              <a:rPr lang="en-US" dirty="0">
                <a:solidFill>
                  <a:schemeClr val="bg1"/>
                </a:solidFill>
              </a:rPr>
              <a:t>Application of ML: derive water vapor from OMPS Limb</a:t>
            </a:r>
          </a:p>
          <a:p>
            <a:r>
              <a:rPr lang="en-US" dirty="0">
                <a:solidFill>
                  <a:schemeClr val="bg1"/>
                </a:solidFill>
              </a:rPr>
              <a:t>ALTIUS for O3,aerosol extinction profiles (limited CH4, H2O)</a:t>
            </a:r>
          </a:p>
        </p:txBody>
      </p:sp>
    </p:spTree>
    <p:extLst>
      <p:ext uri="{BB962C8B-B14F-4D97-AF65-F5344CB8AC3E}">
        <p14:creationId xmlns:p14="http://schemas.microsoft.com/office/powerpoint/2010/main" val="1087762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AC77F-C082-297E-313B-9CCFFD792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30461-DC5E-B5B3-8F4A-FAB93926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Comments and suggestions from attendees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2BCEEC-6B03-4057-07C1-396A94971D4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>
                <a:solidFill>
                  <a:schemeClr val="bg1"/>
                </a:solidFill>
              </a:rPr>
              <a:t>Emergent Emissions</a:t>
            </a:r>
          </a:p>
          <a:p>
            <a:r>
              <a:rPr lang="en-US" dirty="0">
                <a:solidFill>
                  <a:schemeClr val="bg1"/>
                </a:solidFill>
              </a:rPr>
              <a:t>In terms of measurements in the upper </a:t>
            </a:r>
            <a:r>
              <a:rPr lang="en-US" dirty="0" err="1">
                <a:solidFill>
                  <a:schemeClr val="bg1"/>
                </a:solidFill>
              </a:rPr>
              <a:t>strat</a:t>
            </a:r>
            <a:r>
              <a:rPr lang="en-US" dirty="0">
                <a:solidFill>
                  <a:schemeClr val="bg1"/>
                </a:solidFill>
              </a:rPr>
              <a:t>, should more be done with sounding rockets or put in situ instrumentation on rockets to capture vertical profiles on launch.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05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7BA63-7BD8-898B-62AF-7E4484D8A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b="6262"/>
          <a:stretch>
            <a:fillRect/>
          </a:stretch>
        </p:blipFill>
        <p:spPr>
          <a:xfrm>
            <a:off x="302894" y="966468"/>
            <a:ext cx="11421745" cy="5708652"/>
          </a:xfrm>
          <a:prstGeom prst="rect">
            <a:avLst/>
          </a:prstGeom>
          <a:ln w="19050">
            <a:solidFill>
              <a:schemeClr val="tx2">
                <a:lumMod val="25000"/>
                <a:lumOff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E6015E-35FB-B067-C444-8AF50B61B9E8}"/>
              </a:ext>
            </a:extLst>
          </p:cNvPr>
          <p:cNvSpPr txBox="1"/>
          <p:nvPr/>
        </p:nvSpPr>
        <p:spPr>
          <a:xfrm>
            <a:off x="1414757" y="182880"/>
            <a:ext cx="9362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Integrated Modeling Virtual Institute (IMVI)</a:t>
            </a:r>
          </a:p>
        </p:txBody>
      </p:sp>
    </p:spTree>
    <p:extLst>
      <p:ext uri="{BB962C8B-B14F-4D97-AF65-F5344CB8AC3E}">
        <p14:creationId xmlns:p14="http://schemas.microsoft.com/office/powerpoint/2010/main" val="1749628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4032B0-B88C-8956-0510-9EB0B35F65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3"/>
          <a:stretch>
            <a:fillRect/>
          </a:stretch>
        </p:blipFill>
        <p:spPr>
          <a:xfrm>
            <a:off x="545438" y="478116"/>
            <a:ext cx="4822208" cy="604426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36470B-53BE-3C2C-5685-43D9800FD5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30" y="629392"/>
            <a:ext cx="6568991" cy="5821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AEA038-03AE-0706-002C-7A215C6B0967}"/>
              </a:ext>
            </a:extLst>
          </p:cNvPr>
          <p:cNvSpPr txBox="1"/>
          <p:nvPr/>
        </p:nvSpPr>
        <p:spPr>
          <a:xfrm>
            <a:off x="2410691" y="160644"/>
            <a:ext cx="8034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MLS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92ED3-6F81-0969-ABB3-D03A3967EE02}"/>
              </a:ext>
            </a:extLst>
          </p:cNvPr>
          <p:cNvSpPr txBox="1"/>
          <p:nvPr/>
        </p:nvSpPr>
        <p:spPr>
          <a:xfrm>
            <a:off x="7328556" y="166909"/>
            <a:ext cx="3120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ACE-FTS (partial list)</a:t>
            </a:r>
          </a:p>
        </p:txBody>
      </p:sp>
    </p:spTree>
    <p:extLst>
      <p:ext uri="{BB962C8B-B14F-4D97-AF65-F5344CB8AC3E}">
        <p14:creationId xmlns:p14="http://schemas.microsoft.com/office/powerpoint/2010/main" val="3128383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E4B0A-32F9-DB78-3403-D2A2FC182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AA9909B-9FC5-56EF-9801-A7E31CB9C8F4}"/>
              </a:ext>
            </a:extLst>
          </p:cNvPr>
          <p:cNvSpPr/>
          <p:nvPr/>
        </p:nvSpPr>
        <p:spPr>
          <a:xfrm>
            <a:off x="286895" y="707783"/>
            <a:ext cx="6774766" cy="374573"/>
          </a:xfrm>
          <a:prstGeom prst="rect">
            <a:avLst/>
          </a:prstGeom>
          <a:solidFill>
            <a:srgbClr val="000C2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330AE-491C-8540-FA43-F87E555D3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02" y="6122388"/>
            <a:ext cx="9080122" cy="633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FDEBC-7E32-AE93-4DBF-9E23BA0BF820}"/>
              </a:ext>
            </a:extLst>
          </p:cNvPr>
          <p:cNvSpPr txBox="1"/>
          <p:nvPr/>
        </p:nvSpPr>
        <p:spPr>
          <a:xfrm>
            <a:off x="163515" y="5587636"/>
            <a:ext cx="11469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ALICE’s measurements in the information rich mid-longwave IR has many more potential species for additional products and is significantly complemented with ARGOS enhanced aerosol measurements.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702FA52-6B77-ADD1-5C45-5C795EA0CB47}"/>
              </a:ext>
            </a:extLst>
          </p:cNvPr>
          <p:cNvSpPr txBox="1">
            <a:spLocks/>
          </p:cNvSpPr>
          <p:nvPr/>
        </p:nvSpPr>
        <p:spPr>
          <a:xfrm>
            <a:off x="754281" y="108417"/>
            <a:ext cx="10985214" cy="528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STRIVE Products and Altitude Range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74C3-308B-46C7-8D3C-42DA1AE5C6D5}"/>
              </a:ext>
            </a:extLst>
          </p:cNvPr>
          <p:cNvSpPr txBox="1"/>
          <p:nvPr/>
        </p:nvSpPr>
        <p:spPr>
          <a:xfrm>
            <a:off x="7271657" y="4430486"/>
            <a:ext cx="4682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Additional species with enhancement options: OCS, polar 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ClO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, CCl</a:t>
            </a:r>
            <a:r>
              <a:rPr lang="en-US" b="1" baseline="-250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, HCFC-22, SF</a:t>
            </a:r>
            <a:r>
              <a:rPr lang="en-US" b="1" baseline="-2500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, NH</a:t>
            </a:r>
            <a:r>
              <a:rPr lang="en-US" b="1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, PAN, plume SO</a:t>
            </a:r>
            <a:r>
              <a:rPr lang="en-US" b="1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, among others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E61736-C10B-1504-5C6A-7AFDDBCAC149}"/>
              </a:ext>
            </a:extLst>
          </p:cNvPr>
          <p:cNvGrpSpPr/>
          <p:nvPr/>
        </p:nvGrpSpPr>
        <p:grpSpPr>
          <a:xfrm>
            <a:off x="7579603" y="706837"/>
            <a:ext cx="4416500" cy="3756700"/>
            <a:chOff x="8159804" y="2048828"/>
            <a:chExt cx="3714870" cy="3159550"/>
          </a:xfrm>
        </p:grpSpPr>
        <p:pic>
          <p:nvPicPr>
            <p:cNvPr id="3" name="Picture 2" descr="Diagram, venn diagram&#10;&#10;Description automatically generated">
              <a:extLst>
                <a:ext uri="{FF2B5EF4-FFF2-40B4-BE49-F238E27FC236}">
                  <a16:creationId xmlns:a16="http://schemas.microsoft.com/office/drawing/2014/main" id="{60300E06-8342-47D8-3A5F-1358CE75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9804" y="2048828"/>
              <a:ext cx="3574241" cy="31595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EB040F-E421-CFE7-B93D-47258B9A09DD}"/>
                </a:ext>
              </a:extLst>
            </p:cNvPr>
            <p:cNvSpPr/>
            <p:nvPr/>
          </p:nvSpPr>
          <p:spPr>
            <a:xfrm>
              <a:off x="10722279" y="4559474"/>
              <a:ext cx="1152395" cy="648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24B76E-6423-7F99-D005-8CF2AE0384D8}"/>
                </a:ext>
              </a:extLst>
            </p:cNvPr>
            <p:cNvSpPr/>
            <p:nvPr/>
          </p:nvSpPr>
          <p:spPr>
            <a:xfrm>
              <a:off x="10582564" y="4697508"/>
              <a:ext cx="423798" cy="439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85F3481-8DA2-D25A-D6F0-74717C7F8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27" y="1011898"/>
            <a:ext cx="6809166" cy="41550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C8310A-CFCC-3BE9-B131-1A3F97316159}"/>
              </a:ext>
            </a:extLst>
          </p:cNvPr>
          <p:cNvSpPr txBox="1"/>
          <p:nvPr/>
        </p:nvSpPr>
        <p:spPr>
          <a:xfrm>
            <a:off x="200951" y="731329"/>
            <a:ext cx="1513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227141-9AAF-D519-78B2-2887950006C8}"/>
              </a:ext>
            </a:extLst>
          </p:cNvPr>
          <p:cNvSpPr txBox="1"/>
          <p:nvPr/>
        </p:nvSpPr>
        <p:spPr>
          <a:xfrm>
            <a:off x="867919" y="1035444"/>
            <a:ext cx="47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400" b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AD031C-1DB2-E1EC-2507-C7A1C532B653}"/>
              </a:ext>
            </a:extLst>
          </p:cNvPr>
          <p:cNvSpPr txBox="1"/>
          <p:nvPr/>
        </p:nvSpPr>
        <p:spPr>
          <a:xfrm>
            <a:off x="1150947" y="1253156"/>
            <a:ext cx="56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400" b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14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C941D9-B0FA-9B8C-A1B2-C598D9BD273B}"/>
              </a:ext>
            </a:extLst>
          </p:cNvPr>
          <p:cNvSpPr txBox="1"/>
          <p:nvPr/>
        </p:nvSpPr>
        <p:spPr>
          <a:xfrm>
            <a:off x="1440888" y="1510025"/>
            <a:ext cx="471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1400" b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E889A5-1433-EA04-3E73-371B60016AED}"/>
              </a:ext>
            </a:extLst>
          </p:cNvPr>
          <p:cNvSpPr txBox="1"/>
          <p:nvPr/>
        </p:nvSpPr>
        <p:spPr>
          <a:xfrm>
            <a:off x="1714501" y="1959085"/>
            <a:ext cx="530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14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555227-44EE-18F8-D765-8736EB4B6DA8}"/>
              </a:ext>
            </a:extLst>
          </p:cNvPr>
          <p:cNvSpPr txBox="1"/>
          <p:nvPr/>
        </p:nvSpPr>
        <p:spPr>
          <a:xfrm>
            <a:off x="1875744" y="2922760"/>
            <a:ext cx="6898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CFC-11</a:t>
            </a:r>
            <a:endParaRPr lang="en-US" sz="13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A2759-CB4F-D20D-B8DA-E1167A925E69}"/>
              </a:ext>
            </a:extLst>
          </p:cNvPr>
          <p:cNvSpPr txBox="1"/>
          <p:nvPr/>
        </p:nvSpPr>
        <p:spPr>
          <a:xfrm>
            <a:off x="2198235" y="2641525"/>
            <a:ext cx="6898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CFC-12</a:t>
            </a:r>
            <a:endParaRPr lang="en-US" sz="13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E60481-6E4F-FE8E-5D69-822BFD91EA18}"/>
              </a:ext>
            </a:extLst>
          </p:cNvPr>
          <p:cNvSpPr txBox="1"/>
          <p:nvPr/>
        </p:nvSpPr>
        <p:spPr>
          <a:xfrm>
            <a:off x="2614612" y="2923459"/>
            <a:ext cx="53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endParaRPr lang="en-US" sz="14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7A1E51-2221-E295-2A5B-4B466B4F6D93}"/>
              </a:ext>
            </a:extLst>
          </p:cNvPr>
          <p:cNvSpPr txBox="1"/>
          <p:nvPr/>
        </p:nvSpPr>
        <p:spPr>
          <a:xfrm>
            <a:off x="2824160" y="3075857"/>
            <a:ext cx="53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HCN</a:t>
            </a:r>
            <a:endParaRPr lang="en-US" sz="14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B15D9F-36DD-B3C1-D608-A072E0DCD2DE}"/>
              </a:ext>
            </a:extLst>
          </p:cNvPr>
          <p:cNvSpPr txBox="1"/>
          <p:nvPr/>
        </p:nvSpPr>
        <p:spPr>
          <a:xfrm>
            <a:off x="3156492" y="2046102"/>
            <a:ext cx="53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sz="1400" b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4CEF6D-AF4B-39CC-C74E-E70081B50F38}"/>
              </a:ext>
            </a:extLst>
          </p:cNvPr>
          <p:cNvSpPr txBox="1"/>
          <p:nvPr/>
        </p:nvSpPr>
        <p:spPr>
          <a:xfrm>
            <a:off x="3428693" y="2253202"/>
            <a:ext cx="689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HNO</a:t>
            </a:r>
            <a:r>
              <a:rPr lang="en-US" sz="1400" b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CC8273-6B0E-BEE2-65E9-A858E8324C39}"/>
              </a:ext>
            </a:extLst>
          </p:cNvPr>
          <p:cNvSpPr txBox="1"/>
          <p:nvPr/>
        </p:nvSpPr>
        <p:spPr>
          <a:xfrm>
            <a:off x="3682441" y="2509279"/>
            <a:ext cx="752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ClONO</a:t>
            </a:r>
            <a:r>
              <a:rPr lang="en-US" sz="1400" b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BB8B30-6750-16BF-9223-DE09F89EF9FE}"/>
              </a:ext>
            </a:extLst>
          </p:cNvPr>
          <p:cNvSpPr txBox="1"/>
          <p:nvPr/>
        </p:nvSpPr>
        <p:spPr>
          <a:xfrm>
            <a:off x="4023863" y="2700051"/>
            <a:ext cx="752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400" b="1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3C92DA-5099-7397-1B3C-5DC793E66A37}"/>
              </a:ext>
            </a:extLst>
          </p:cNvPr>
          <p:cNvSpPr txBox="1"/>
          <p:nvPr/>
        </p:nvSpPr>
        <p:spPr>
          <a:xfrm>
            <a:off x="4376299" y="3180632"/>
            <a:ext cx="53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CTH</a:t>
            </a:r>
            <a:endParaRPr lang="en-US" sz="14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19C45C-1F63-95CE-92FD-EAFC7F433FB2}"/>
              </a:ext>
            </a:extLst>
          </p:cNvPr>
          <p:cNvSpPr txBox="1"/>
          <p:nvPr/>
        </p:nvSpPr>
        <p:spPr>
          <a:xfrm>
            <a:off x="4610901" y="1932777"/>
            <a:ext cx="761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Cloud/Aerosol Type</a:t>
            </a:r>
            <a:endParaRPr lang="en-US" sz="14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AF9F5B-84A7-7C13-82D7-6AC17617D2CC}"/>
              </a:ext>
            </a:extLst>
          </p:cNvPr>
          <p:cNvSpPr txBox="1"/>
          <p:nvPr/>
        </p:nvSpPr>
        <p:spPr>
          <a:xfrm>
            <a:off x="4869738" y="2557667"/>
            <a:ext cx="8744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Extinction </a:t>
            </a:r>
            <a:endParaRPr lang="en-US" sz="13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32AD4F-C0CF-8478-9BCB-DF0145A7B4B8}"/>
              </a:ext>
            </a:extLst>
          </p:cNvPr>
          <p:cNvSpPr txBox="1"/>
          <p:nvPr/>
        </p:nvSpPr>
        <p:spPr>
          <a:xfrm>
            <a:off x="5249907" y="3162495"/>
            <a:ext cx="53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CTH</a:t>
            </a:r>
            <a:endParaRPr lang="en-US" sz="14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41E234-991C-F513-F216-73D91FFD7545}"/>
              </a:ext>
            </a:extLst>
          </p:cNvPr>
          <p:cNvSpPr txBox="1"/>
          <p:nvPr/>
        </p:nvSpPr>
        <p:spPr>
          <a:xfrm>
            <a:off x="5529498" y="2853939"/>
            <a:ext cx="53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PSC</a:t>
            </a:r>
            <a:endParaRPr lang="en-US" sz="14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786B17-4CED-0DB3-D75C-79E449106BBE}"/>
              </a:ext>
            </a:extLst>
          </p:cNvPr>
          <p:cNvSpPr txBox="1"/>
          <p:nvPr/>
        </p:nvSpPr>
        <p:spPr>
          <a:xfrm>
            <a:off x="6068439" y="2277897"/>
            <a:ext cx="9633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 Properties</a:t>
            </a:r>
            <a:endParaRPr lang="en-US" sz="1300" b="1" baseline="-25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9902B0CF-69B9-C401-E0D4-494971D50978}"/>
              </a:ext>
            </a:extLst>
          </p:cNvPr>
          <p:cNvSpPr/>
          <p:nvPr/>
        </p:nvSpPr>
        <p:spPr>
          <a:xfrm rot="16200000">
            <a:off x="2788925" y="2950520"/>
            <a:ext cx="280090" cy="4545314"/>
          </a:xfrm>
          <a:prstGeom prst="leftBrace">
            <a:avLst/>
          </a:prstGeom>
          <a:ln>
            <a:solidFill>
              <a:srgbClr val="D79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0D5AC4D3-A145-6A0A-6C5A-651167074428}"/>
              </a:ext>
            </a:extLst>
          </p:cNvPr>
          <p:cNvSpPr/>
          <p:nvPr/>
        </p:nvSpPr>
        <p:spPr>
          <a:xfrm rot="16200000">
            <a:off x="5998165" y="4336419"/>
            <a:ext cx="307777" cy="1786558"/>
          </a:xfrm>
          <a:prstGeom prst="leftBrace">
            <a:avLst/>
          </a:prstGeom>
          <a:ln>
            <a:solidFill>
              <a:srgbClr val="B291A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E4DFA0-9C97-B0C2-27B7-F0AB8CFFC8A1}"/>
              </a:ext>
            </a:extLst>
          </p:cNvPr>
          <p:cNvSpPr txBox="1"/>
          <p:nvPr/>
        </p:nvSpPr>
        <p:spPr>
          <a:xfrm>
            <a:off x="5707548" y="5314238"/>
            <a:ext cx="171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291A8"/>
                </a:solidFill>
              </a:rPr>
              <a:t>ARGOS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6A3A7F-D708-D3BE-9968-EC842E90DA07}"/>
              </a:ext>
            </a:extLst>
          </p:cNvPr>
          <p:cNvSpPr txBox="1"/>
          <p:nvPr/>
        </p:nvSpPr>
        <p:spPr>
          <a:xfrm>
            <a:off x="2543177" y="5301286"/>
            <a:ext cx="171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D79776"/>
                </a:solidFill>
              </a:rPr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3947786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A6093-D39C-3C27-446F-CB84782AB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8"/>
          <a:stretch>
            <a:fillRect/>
          </a:stretch>
        </p:blipFill>
        <p:spPr>
          <a:xfrm>
            <a:off x="1663925" y="1092706"/>
            <a:ext cx="9039246" cy="5765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1FF82B-EF56-1923-D30F-72653C25783D}"/>
              </a:ext>
            </a:extLst>
          </p:cNvPr>
          <p:cNvSpPr txBox="1"/>
          <p:nvPr/>
        </p:nvSpPr>
        <p:spPr>
          <a:xfrm>
            <a:off x="762000" y="461039"/>
            <a:ext cx="11053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 ODS monitoring: AGAGE current sites and detection sensitivity</a:t>
            </a:r>
          </a:p>
        </p:txBody>
      </p:sp>
    </p:spTree>
    <p:extLst>
      <p:ext uri="{BB962C8B-B14F-4D97-AF65-F5344CB8AC3E}">
        <p14:creationId xmlns:p14="http://schemas.microsoft.com/office/powerpoint/2010/main" val="163557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71DCE-6983-7665-F40B-C5233FE99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AD0EA2-BE87-417A-678E-4932BB41DEFA}"/>
              </a:ext>
            </a:extLst>
          </p:cNvPr>
          <p:cNvSpPr txBox="1"/>
          <p:nvPr/>
        </p:nvSpPr>
        <p:spPr>
          <a:xfrm>
            <a:off x="339969" y="378978"/>
            <a:ext cx="11680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 ODS monitoring: proposed potential sites and detection sensitivity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A9980-9532-FF13-117A-2C31B8A13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/>
          <a:stretch>
            <a:fillRect/>
          </a:stretch>
        </p:blipFill>
        <p:spPr>
          <a:xfrm>
            <a:off x="1693983" y="1125415"/>
            <a:ext cx="8880231" cy="56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52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3FDB8-A11D-7925-8558-0B986EBB3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3271" y="333633"/>
            <a:ext cx="12210411" cy="637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42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D6DC6E-552F-9431-491E-20DB39EE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469" y="0"/>
            <a:ext cx="68690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B11F72-7A35-B57D-28F0-B44F26651EC2}"/>
              </a:ext>
            </a:extLst>
          </p:cNvPr>
          <p:cNvSpPr txBox="1"/>
          <p:nvPr/>
        </p:nvSpPr>
        <p:spPr>
          <a:xfrm>
            <a:off x="9753812" y="6406070"/>
            <a:ext cx="199169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Garny et al. (2024)</a:t>
            </a:r>
          </a:p>
        </p:txBody>
      </p:sp>
    </p:spTree>
    <p:extLst>
      <p:ext uri="{BB962C8B-B14F-4D97-AF65-F5344CB8AC3E}">
        <p14:creationId xmlns:p14="http://schemas.microsoft.com/office/powerpoint/2010/main" val="2741912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background">
            <a:extLst>
              <a:ext uri="{FF2B5EF4-FFF2-40B4-BE49-F238E27FC236}">
                <a16:creationId xmlns:a16="http://schemas.microsoft.com/office/drawing/2014/main" id="{9CC488DE-C2D2-C7D1-FF20-367E7809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4225" y="1360488"/>
            <a:ext cx="5543550" cy="4257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A7307-14A7-14E0-1F60-35B337722E3C}"/>
              </a:ext>
            </a:extLst>
          </p:cNvPr>
          <p:cNvSpPr txBox="1">
            <a:spLocks noChangeArrowheads="1"/>
          </p:cNvSpPr>
          <p:nvPr/>
        </p:nvSpPr>
        <p:spPr>
          <a:xfrm>
            <a:off x="1320635" y="304801"/>
            <a:ext cx="9988493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NASA Aircraft Capabilities for High-altitude Missions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29DAC79-1A2F-6D1A-E96D-4E7748E75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902" y="3660776"/>
            <a:ext cx="949299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 b="1" dirty="0">
                <a:solidFill>
                  <a:srgbClr val="FFFF00"/>
                </a:solidFill>
                <a:latin typeface="Arial"/>
                <a:cs typeface="Arial"/>
              </a:rPr>
              <a:t>B777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784D931-7C1D-1762-0CF0-4DB2E0905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638" y="1354138"/>
            <a:ext cx="5537200" cy="4268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D41202A8-A9B1-E6E2-4A9B-16B7F6E94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863" y="5734051"/>
            <a:ext cx="2270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Arial"/>
                <a:cs typeface="Arial"/>
              </a:rPr>
              <a:t>0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EC10FD94-2C66-4AFC-9EC6-793FD43D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488" y="5734051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Arial"/>
                <a:cs typeface="Arial"/>
              </a:rPr>
              <a:t>4000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8414DC4F-F43F-DA35-8A08-6DF3FB9D5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5708651"/>
            <a:ext cx="1220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Arial"/>
                <a:cs typeface="Arial"/>
              </a:rPr>
              <a:t>8000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DA4C67FB-B447-8F1C-4CA6-924FDCE0F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5708651"/>
            <a:ext cx="1220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Arial"/>
                <a:cs typeface="Arial"/>
              </a:rPr>
              <a:t>12000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A0498D3E-E2C4-FBA9-491F-92D3FDBF2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575" y="5976938"/>
            <a:ext cx="2225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/>
                <a:cs typeface="Arial"/>
              </a:rPr>
              <a:t>Range (nm)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F8B3C15C-10B3-7689-4FF6-729051209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606" y="5419726"/>
            <a:ext cx="313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latin typeface="Arial"/>
                <a:cs typeface="Arial"/>
              </a:rPr>
              <a:t>0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EBA93285-F3EC-554B-D7EF-F5FB3EF38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228" y="3995738"/>
            <a:ext cx="441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latin typeface="Arial"/>
                <a:cs typeface="Arial"/>
              </a:rPr>
              <a:t>10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6A6EAB88-CEC4-110E-94C0-12C399E05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116" y="2570163"/>
            <a:ext cx="441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latin typeface="Arial"/>
                <a:cs typeface="Arial"/>
              </a:rPr>
              <a:t>20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D5F4FE26-1A5E-F360-37AA-5D605CAB0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116" y="1143001"/>
            <a:ext cx="441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latin typeface="Arial"/>
                <a:cs typeface="Arial"/>
              </a:rPr>
              <a:t>30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6FEB7570-AA7A-7B31-383E-26264D62199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560824" y="3432940"/>
            <a:ext cx="17519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Altitude (km)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9FB87B4D-BF32-EF59-E96C-6A71EDB8B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892" y="6329363"/>
            <a:ext cx="62950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Payload is proportional to font size (w+10) e.g., GH font =10.8, DC-8=25)</a:t>
            </a:r>
          </a:p>
        </p:txBody>
      </p:sp>
      <p:sp>
        <p:nvSpPr>
          <p:cNvPr id="19" name="Line 20">
            <a:extLst>
              <a:ext uri="{FF2B5EF4-FFF2-40B4-BE49-F238E27FC236}">
                <a16:creationId xmlns:a16="http://schemas.microsoft.com/office/drawing/2014/main" id="{11B91474-784E-5A28-5162-00455F13CD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5175" y="3346451"/>
            <a:ext cx="5562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0" name="Line 21">
            <a:extLst>
              <a:ext uri="{FF2B5EF4-FFF2-40B4-BE49-F238E27FC236}">
                <a16:creationId xmlns:a16="http://schemas.microsoft.com/office/drawing/2014/main" id="{89D4BEC2-96E4-1D9E-E82A-CD2AFA0BC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3588" y="4476751"/>
            <a:ext cx="55626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1" name="Text Box 22">
            <a:extLst>
              <a:ext uri="{FF2B5EF4-FFF2-40B4-BE49-F238E27FC236}">
                <a16:creationId xmlns:a16="http://schemas.microsoft.com/office/drawing/2014/main" id="{5B6FA6BF-1D78-0091-AC25-A8D1CAB51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3170238"/>
            <a:ext cx="156424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Tropical Tropopause</a:t>
            </a: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06FFA21A-3889-3BE7-E150-82079172B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4294188"/>
            <a:ext cx="13773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Polar Tropopause</a:t>
            </a:r>
          </a:p>
        </p:txBody>
      </p:sp>
      <p:sp>
        <p:nvSpPr>
          <p:cNvPr id="23" name="Text Box 24">
            <a:extLst>
              <a:ext uri="{FF2B5EF4-FFF2-40B4-BE49-F238E27FC236}">
                <a16:creationId xmlns:a16="http://schemas.microsoft.com/office/drawing/2014/main" id="{1C74AA6E-0745-EC43-9111-B47DA3FF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284" y="4865688"/>
            <a:ext cx="13404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Troposphere</a:t>
            </a: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990DD607-80F5-A36C-EBA1-FA88B8979C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19575" y="1355726"/>
            <a:ext cx="0" cy="4267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87C7FA0A-E53B-C8AE-8B24-A8DC2070089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17542" y="4764925"/>
            <a:ext cx="118816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Synoptic Scale</a:t>
            </a:r>
          </a:p>
        </p:txBody>
      </p:sp>
      <p:sp>
        <p:nvSpPr>
          <p:cNvPr id="26" name="Line 27">
            <a:extLst>
              <a:ext uri="{FF2B5EF4-FFF2-40B4-BE49-F238E27FC236}">
                <a16:creationId xmlns:a16="http://schemas.microsoft.com/office/drawing/2014/main" id="{1311117B-4B79-B19B-F9A2-099B719EE9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4525" y="1355726"/>
            <a:ext cx="0" cy="4267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7" name="Text Box 28">
            <a:extLst>
              <a:ext uri="{FF2B5EF4-FFF2-40B4-BE49-F238E27FC236}">
                <a16:creationId xmlns:a16="http://schemas.microsoft.com/office/drawing/2014/main" id="{C915CD28-58B9-5E36-5078-35F15BB57CA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248401" y="4725596"/>
            <a:ext cx="126682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Planetary  Scale</a:t>
            </a:r>
          </a:p>
        </p:txBody>
      </p:sp>
      <p:sp>
        <p:nvSpPr>
          <p:cNvPr id="28" name="Text Box 29">
            <a:extLst>
              <a:ext uri="{FF2B5EF4-FFF2-40B4-BE49-F238E27FC236}">
                <a16:creationId xmlns:a16="http://schemas.microsoft.com/office/drawing/2014/main" id="{C85A1E8A-D7BC-BD08-585E-281CD7723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767" y="2238984"/>
            <a:ext cx="13594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Stratosphere</a:t>
            </a:r>
          </a:p>
        </p:txBody>
      </p:sp>
      <p:sp>
        <p:nvSpPr>
          <p:cNvPr id="29" name="Line 30">
            <a:extLst>
              <a:ext uri="{FF2B5EF4-FFF2-40B4-BE49-F238E27FC236}">
                <a16:creationId xmlns:a16="http://schemas.microsoft.com/office/drawing/2014/main" id="{8EEF56A5-3108-54E3-4434-0A9674694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6763" y="56102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0" name="Line 31">
            <a:extLst>
              <a:ext uri="{FF2B5EF4-FFF2-40B4-BE49-F238E27FC236}">
                <a16:creationId xmlns:a16="http://schemas.microsoft.com/office/drawing/2014/main" id="{8896D75E-B61A-9088-026B-10108E39E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6675" y="56102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1" name="Line 32">
            <a:extLst>
              <a:ext uri="{FF2B5EF4-FFF2-40B4-BE49-F238E27FC236}">
                <a16:creationId xmlns:a16="http://schemas.microsoft.com/office/drawing/2014/main" id="{6B37F638-09C4-1B13-D095-066BEF7B8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4525" y="56102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2" name="Line 33">
            <a:extLst>
              <a:ext uri="{FF2B5EF4-FFF2-40B4-BE49-F238E27FC236}">
                <a16:creationId xmlns:a16="http://schemas.microsoft.com/office/drawing/2014/main" id="{8F3F5E9E-F50D-9976-88D8-4DA7A7934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2375" y="56102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3" name="Line 34">
            <a:extLst>
              <a:ext uri="{FF2B5EF4-FFF2-40B4-BE49-F238E27FC236}">
                <a16:creationId xmlns:a16="http://schemas.microsoft.com/office/drawing/2014/main" id="{748258C0-3455-ABC8-ACBB-8DF8B82A4D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0788" y="561657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4" name="Line 35">
            <a:extLst>
              <a:ext uri="{FF2B5EF4-FFF2-40B4-BE49-F238E27FC236}">
                <a16:creationId xmlns:a16="http://schemas.microsoft.com/office/drawing/2014/main" id="{2F946E8D-3F96-7CE3-E557-372026FB3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2750" y="561657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5" name="Line 36">
            <a:extLst>
              <a:ext uri="{FF2B5EF4-FFF2-40B4-BE49-F238E27FC236}">
                <a16:creationId xmlns:a16="http://schemas.microsoft.com/office/drawing/2014/main" id="{9C044EF1-EC82-0457-B23B-221C32AEE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4713" y="561657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6" name="Line 37">
            <a:extLst>
              <a:ext uri="{FF2B5EF4-FFF2-40B4-BE49-F238E27FC236}">
                <a16:creationId xmlns:a16="http://schemas.microsoft.com/office/drawing/2014/main" id="{6107044B-D708-67C1-A6D4-5EF1D7833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8638" y="562292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7" name="Line 38">
            <a:extLst>
              <a:ext uri="{FF2B5EF4-FFF2-40B4-BE49-F238E27FC236}">
                <a16:creationId xmlns:a16="http://schemas.microsoft.com/office/drawing/2014/main" id="{124559FC-5F91-29A0-5546-60303D512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600" y="562292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9ACEC98B-A11C-11B8-88B7-58DBDE5BB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2563" y="562292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9" name="Line 40">
            <a:extLst>
              <a:ext uri="{FF2B5EF4-FFF2-40B4-BE49-F238E27FC236}">
                <a16:creationId xmlns:a16="http://schemas.microsoft.com/office/drawing/2014/main" id="{5C33E07A-5C18-1186-A66E-5B584C107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6488" y="562292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0" name="Line 41">
            <a:extLst>
              <a:ext uri="{FF2B5EF4-FFF2-40B4-BE49-F238E27FC236}">
                <a16:creationId xmlns:a16="http://schemas.microsoft.com/office/drawing/2014/main" id="{266F237A-E1A9-E24F-77A4-E4C56972F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8450" y="562292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1" name="Line 42">
            <a:extLst>
              <a:ext uri="{FF2B5EF4-FFF2-40B4-BE49-F238E27FC236}">
                <a16:creationId xmlns:a16="http://schemas.microsoft.com/office/drawing/2014/main" id="{9F1548C6-1A4C-6B51-2861-306678FC2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0413" y="562292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2" name="Text Box 43">
            <a:extLst>
              <a:ext uri="{FF2B5EF4-FFF2-40B4-BE49-F238E27FC236}">
                <a16:creationId xmlns:a16="http://schemas.microsoft.com/office/drawing/2014/main" id="{4CAF7C06-94DE-E892-21F5-AEFBA6AAA6E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242503" y="4643623"/>
            <a:ext cx="143076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Walker Circulation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4959876E-0E6A-D580-8016-9B228A39389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358867" y="4895176"/>
            <a:ext cx="92766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ITCZ Width</a:t>
            </a:r>
          </a:p>
        </p:txBody>
      </p:sp>
      <p:sp>
        <p:nvSpPr>
          <p:cNvPr id="44" name="Text Box 45">
            <a:extLst>
              <a:ext uri="{FF2B5EF4-FFF2-40B4-BE49-F238E27FC236}">
                <a16:creationId xmlns:a16="http://schemas.microsoft.com/office/drawing/2014/main" id="{00F69EC5-2439-7672-D6CD-42B970EF034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998232" y="4907602"/>
            <a:ext cx="9028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 dirty="0" err="1">
                <a:latin typeface="Arial"/>
                <a:cs typeface="Arial"/>
              </a:rPr>
              <a:t>Mesoscale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 Box 46">
            <a:extLst>
              <a:ext uri="{FF2B5EF4-FFF2-40B4-BE49-F238E27FC236}">
                <a16:creationId xmlns:a16="http://schemas.microsoft.com/office/drawing/2014/main" id="{333D7713-B568-45F7-4633-253644D9E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3617913"/>
            <a:ext cx="1377950" cy="30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spcAft>
                <a:spcPts val="4800"/>
              </a:spcAft>
            </a:pPr>
            <a:r>
              <a:rPr lang="en-US" sz="1100" b="1" dirty="0">
                <a:latin typeface="Arial"/>
                <a:cs typeface="Arial"/>
              </a:rPr>
              <a:t>Convective Detrainment</a:t>
            </a:r>
          </a:p>
        </p:txBody>
      </p:sp>
      <p:sp>
        <p:nvSpPr>
          <p:cNvPr id="46" name="Line 47">
            <a:extLst>
              <a:ext uri="{FF2B5EF4-FFF2-40B4-BE49-F238E27FC236}">
                <a16:creationId xmlns:a16="http://schemas.microsoft.com/office/drawing/2014/main" id="{C875FFF9-5D63-0440-F738-8D70E170D1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6763" y="5472113"/>
            <a:ext cx="5562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7" name="Text Box 48">
            <a:extLst>
              <a:ext uri="{FF2B5EF4-FFF2-40B4-BE49-F238E27FC236}">
                <a16:creationId xmlns:a16="http://schemas.microsoft.com/office/drawing/2014/main" id="{49DFE4E6-DD0A-F275-9526-69CDA6C6B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5391151"/>
            <a:ext cx="12586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Boundary Layer</a:t>
            </a:r>
          </a:p>
        </p:txBody>
      </p:sp>
      <p:sp>
        <p:nvSpPr>
          <p:cNvPr id="48" name="Text Box 49">
            <a:extLst>
              <a:ext uri="{FF2B5EF4-FFF2-40B4-BE49-F238E27FC236}">
                <a16:creationId xmlns:a16="http://schemas.microsoft.com/office/drawing/2014/main" id="{DF1EDC4C-4F2E-1C6B-F0D4-0B4657901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938" y="1458913"/>
            <a:ext cx="146843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Manned Performance Envelope</a:t>
            </a:r>
          </a:p>
        </p:txBody>
      </p:sp>
      <p:sp>
        <p:nvSpPr>
          <p:cNvPr id="49" name="Line 50">
            <a:extLst>
              <a:ext uri="{FF2B5EF4-FFF2-40B4-BE49-F238E27FC236}">
                <a16:creationId xmlns:a16="http://schemas.microsoft.com/office/drawing/2014/main" id="{74EBA4AE-100B-D6C8-C4E1-466F1E2371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86375" y="2274888"/>
            <a:ext cx="304800" cy="4191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0" name="Freeform 51">
            <a:extLst>
              <a:ext uri="{FF2B5EF4-FFF2-40B4-BE49-F238E27FC236}">
                <a16:creationId xmlns:a16="http://schemas.microsoft.com/office/drawing/2014/main" id="{C67FA774-DC35-C193-71F4-CCA1F63C38BF}"/>
              </a:ext>
            </a:extLst>
          </p:cNvPr>
          <p:cNvSpPr>
            <a:spLocks/>
          </p:cNvSpPr>
          <p:nvPr/>
        </p:nvSpPr>
        <p:spPr bwMode="auto">
          <a:xfrm>
            <a:off x="3332163" y="2468563"/>
            <a:ext cx="3538537" cy="31543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29" y="206"/>
              </a:cxn>
              <a:cxn ang="0">
                <a:pos x="2229" y="1053"/>
              </a:cxn>
            </a:cxnLst>
            <a:rect l="0" t="0" r="r" b="b"/>
            <a:pathLst>
              <a:path w="2229" h="1053">
                <a:moveTo>
                  <a:pt x="0" y="0"/>
                </a:moveTo>
                <a:cubicBezTo>
                  <a:pt x="238" y="34"/>
                  <a:pt x="1057" y="30"/>
                  <a:pt x="1429" y="206"/>
                </a:cubicBezTo>
                <a:cubicBezTo>
                  <a:pt x="1801" y="382"/>
                  <a:pt x="2062" y="877"/>
                  <a:pt x="2229" y="1053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1" name="Text Box 52">
            <a:extLst>
              <a:ext uri="{FF2B5EF4-FFF2-40B4-BE49-F238E27FC236}">
                <a16:creationId xmlns:a16="http://schemas.microsoft.com/office/drawing/2014/main" id="{953315E5-DCDA-4D89-1440-F74AD2E6C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804643"/>
            <a:ext cx="703363" cy="2923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 dirty="0">
                <a:solidFill>
                  <a:srgbClr val="FFFF00"/>
                </a:solidFill>
                <a:latin typeface="Arial"/>
                <a:cs typeface="Arial"/>
              </a:rPr>
              <a:t>WB-57</a:t>
            </a:r>
          </a:p>
        </p:txBody>
      </p:sp>
      <p:sp>
        <p:nvSpPr>
          <p:cNvPr id="52" name="Text Box 53">
            <a:extLst>
              <a:ext uri="{FF2B5EF4-FFF2-40B4-BE49-F238E27FC236}">
                <a16:creationId xmlns:a16="http://schemas.microsoft.com/office/drawing/2014/main" id="{4B4CB410-9A95-EB5F-76F4-49E07399B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2392363"/>
            <a:ext cx="939800" cy="2669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35" b="1" dirty="0">
                <a:solidFill>
                  <a:srgbClr val="FFFF00"/>
                </a:solidFill>
                <a:latin typeface="Arial"/>
                <a:cs typeface="Arial"/>
              </a:rPr>
              <a:t>ER-2</a:t>
            </a:r>
          </a:p>
        </p:txBody>
      </p:sp>
      <p:sp>
        <p:nvSpPr>
          <p:cNvPr id="53" name="Text Box 54">
            <a:extLst>
              <a:ext uri="{FF2B5EF4-FFF2-40B4-BE49-F238E27FC236}">
                <a16:creationId xmlns:a16="http://schemas.microsoft.com/office/drawing/2014/main" id="{8C458A02-02D1-3593-DB98-957FB392E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3351213"/>
            <a:ext cx="4747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SVC</a:t>
            </a:r>
          </a:p>
        </p:txBody>
      </p:sp>
      <p:sp>
        <p:nvSpPr>
          <p:cNvPr id="54" name="Line 55">
            <a:extLst>
              <a:ext uri="{FF2B5EF4-FFF2-40B4-BE49-F238E27FC236}">
                <a16:creationId xmlns:a16="http://schemas.microsoft.com/office/drawing/2014/main" id="{70099148-CD79-FAFD-198D-1F020FDCC6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5000" y="5629276"/>
            <a:ext cx="122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5" name="Line 56">
            <a:extLst>
              <a:ext uri="{FF2B5EF4-FFF2-40B4-BE49-F238E27FC236}">
                <a16:creationId xmlns:a16="http://schemas.microsoft.com/office/drawing/2014/main" id="{2C2DFA6C-5D33-A32B-2CA0-8154576F4D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5000" y="1346201"/>
            <a:ext cx="122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6" name="Line 57">
            <a:extLst>
              <a:ext uri="{FF2B5EF4-FFF2-40B4-BE49-F238E27FC236}">
                <a16:creationId xmlns:a16="http://schemas.microsoft.com/office/drawing/2014/main" id="{F4C14042-D7AA-2508-B73A-45E70745D1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5000" y="2773363"/>
            <a:ext cx="122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7" name="Line 58">
            <a:extLst>
              <a:ext uri="{FF2B5EF4-FFF2-40B4-BE49-F238E27FC236}">
                <a16:creationId xmlns:a16="http://schemas.microsoft.com/office/drawing/2014/main" id="{38CF877F-6EF9-FA5F-4F5A-20059C615F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5000" y="4200526"/>
            <a:ext cx="122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grpSp>
        <p:nvGrpSpPr>
          <p:cNvPr id="58" name="Group 59">
            <a:extLst>
              <a:ext uri="{FF2B5EF4-FFF2-40B4-BE49-F238E27FC236}">
                <a16:creationId xmlns:a16="http://schemas.microsoft.com/office/drawing/2014/main" id="{8FFC5ACE-A070-CA6A-A50D-76D7B05CE675}"/>
              </a:ext>
            </a:extLst>
          </p:cNvPr>
          <p:cNvGrpSpPr>
            <a:grpSpLocks/>
          </p:cNvGrpSpPr>
          <p:nvPr/>
        </p:nvGrpSpPr>
        <p:grpSpPr bwMode="auto">
          <a:xfrm>
            <a:off x="3198813" y="2058988"/>
            <a:ext cx="98425" cy="2855913"/>
            <a:chOff x="1085" y="1280"/>
            <a:chExt cx="62" cy="1799"/>
          </a:xfrm>
        </p:grpSpPr>
        <p:sp>
          <p:nvSpPr>
            <p:cNvPr id="59" name="Line 60">
              <a:extLst>
                <a:ext uri="{FF2B5EF4-FFF2-40B4-BE49-F238E27FC236}">
                  <a16:creationId xmlns:a16="http://schemas.microsoft.com/office/drawing/2014/main" id="{7A6C3DF6-A084-F580-E389-812813977B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5" y="1280"/>
              <a:ext cx="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60" name="Line 61">
              <a:extLst>
                <a:ext uri="{FF2B5EF4-FFF2-40B4-BE49-F238E27FC236}">
                  <a16:creationId xmlns:a16="http://schemas.microsoft.com/office/drawing/2014/main" id="{A683EA60-E489-E8D8-5BEB-A51E59B62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5" y="2180"/>
              <a:ext cx="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61" name="Line 62">
              <a:extLst>
                <a:ext uri="{FF2B5EF4-FFF2-40B4-BE49-F238E27FC236}">
                  <a16:creationId xmlns:a16="http://schemas.microsoft.com/office/drawing/2014/main" id="{2D3C7B45-50AB-DC4B-2BE5-2B8272BFB6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5" y="3079"/>
              <a:ext cx="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2" name="Text Box 63">
            <a:extLst>
              <a:ext uri="{FF2B5EF4-FFF2-40B4-BE49-F238E27FC236}">
                <a16:creationId xmlns:a16="http://schemas.microsoft.com/office/drawing/2014/main" id="{0DB1C5AF-8149-B30D-904B-6F086F411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3" y="2660651"/>
            <a:ext cx="17367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Max. polar O</a:t>
            </a:r>
            <a:r>
              <a:rPr lang="en-US" sz="1100" b="1" baseline="-25000" dirty="0">
                <a:latin typeface="Arial"/>
                <a:cs typeface="Arial"/>
              </a:rPr>
              <a:t>3</a:t>
            </a:r>
            <a:r>
              <a:rPr lang="en-US" sz="1100" b="1" dirty="0">
                <a:latin typeface="Arial"/>
                <a:cs typeface="Arial"/>
              </a:rPr>
              <a:t> loss</a:t>
            </a:r>
          </a:p>
        </p:txBody>
      </p:sp>
    </p:spTree>
    <p:extLst>
      <p:ext uri="{BB962C8B-B14F-4D97-AF65-F5344CB8AC3E}">
        <p14:creationId xmlns:p14="http://schemas.microsoft.com/office/powerpoint/2010/main" val="2041429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10115E-347D-36B7-1057-995FEC8AA52B}"/>
              </a:ext>
            </a:extLst>
          </p:cNvPr>
          <p:cNvGrpSpPr/>
          <p:nvPr/>
        </p:nvGrpSpPr>
        <p:grpSpPr>
          <a:xfrm>
            <a:off x="379792" y="1793040"/>
            <a:ext cx="5486400" cy="4133559"/>
            <a:chOff x="6507322" y="752515"/>
            <a:chExt cx="5486400" cy="41335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629D26-EAE1-0DFF-6269-099FC3A37B1E}"/>
                </a:ext>
              </a:extLst>
            </p:cNvPr>
            <p:cNvSpPr txBox="1"/>
            <p:nvPr/>
          </p:nvSpPr>
          <p:spPr>
            <a:xfrm>
              <a:off x="7956301" y="4239743"/>
              <a:ext cx="2588442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NASA WB-57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Duration: ~ 6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hr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FL 430 (13 km) and FL 620 (19 km)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EF2612-02A5-CF1C-33E2-5A845397C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085" b="10567"/>
            <a:stretch/>
          </p:blipFill>
          <p:spPr>
            <a:xfrm>
              <a:off x="6507322" y="752515"/>
              <a:ext cx="5486400" cy="3445437"/>
            </a:xfrm>
            <a:prstGeom prst="rect">
              <a:avLst/>
            </a:prstGeom>
          </p:spPr>
        </p:pic>
        <p:sp>
          <p:nvSpPr>
            <p:cNvPr id="7" name="Line 22">
              <a:extLst>
                <a:ext uri="{FF2B5EF4-FFF2-40B4-BE49-F238E27FC236}">
                  <a16:creationId xmlns:a16="http://schemas.microsoft.com/office/drawing/2014/main" id="{33A08A21-905A-7797-3B4D-BD61DF052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42532" y="1819123"/>
              <a:ext cx="4510" cy="33736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/>
            </a:p>
          </p:txBody>
        </p:sp>
        <p:sp>
          <p:nvSpPr>
            <p:cNvPr id="8" name="Line 22">
              <a:extLst>
                <a:ext uri="{FF2B5EF4-FFF2-40B4-BE49-F238E27FC236}">
                  <a16:creationId xmlns:a16="http://schemas.microsoft.com/office/drawing/2014/main" id="{69E65EA5-E779-54E2-D814-27103B6746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97388" y="1769892"/>
              <a:ext cx="0" cy="63993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/>
            </a:p>
          </p:txBody>
        </p:sp>
        <p:sp>
          <p:nvSpPr>
            <p:cNvPr id="9" name="Line 22">
              <a:extLst>
                <a:ext uri="{FF2B5EF4-FFF2-40B4-BE49-F238E27FC236}">
                  <a16:creationId xmlns:a16="http://schemas.microsoft.com/office/drawing/2014/main" id="{E5B1A3F4-8838-9532-63B3-C9F208560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2977" y="2275890"/>
              <a:ext cx="0" cy="3040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/>
            </a:p>
          </p:txBody>
        </p:sp>
        <p:sp>
          <p:nvSpPr>
            <p:cNvPr id="10" name="Line 22">
              <a:extLst>
                <a:ext uri="{FF2B5EF4-FFF2-40B4-BE49-F238E27FC236}">
                  <a16:creationId xmlns:a16="http://schemas.microsoft.com/office/drawing/2014/main" id="{B216638C-E9F3-D9FB-7032-7F7995ACB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0827" y="1299592"/>
              <a:ext cx="10314" cy="70135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/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2AB12C55-1573-D6FF-52D6-AC5033C65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7973" y="752515"/>
              <a:ext cx="1595722" cy="57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/>
              <a:r>
                <a:rPr lang="en-US" sz="1050" b="1" u="sng" dirty="0">
                  <a:latin typeface="Arial"/>
                  <a:cs typeface="Arial"/>
                </a:rPr>
                <a:t>Nose</a:t>
              </a:r>
              <a:r>
                <a:rPr lang="en-US" sz="1050" b="1" dirty="0">
                  <a:latin typeface="Arial"/>
                  <a:cs typeface="Arial"/>
                </a:rPr>
                <a:t>:</a:t>
              </a:r>
            </a:p>
            <a:p>
              <a:pPr marL="115888" indent="-115888" eaLnBrk="1" hangingPunct="1">
                <a:buFont typeface="Arial" panose="020B0604020202020204" pitchFamily="34" charset="0"/>
                <a:buChar char="•"/>
                <a:tabLst>
                  <a:tab pos="107950" algn="l"/>
                </a:tabLst>
              </a:pPr>
              <a:r>
                <a:rPr lang="en-US" sz="1050" dirty="0">
                  <a:latin typeface="Arial"/>
                  <a:cs typeface="Arial"/>
                </a:rPr>
                <a:t>PALMS</a:t>
              </a:r>
            </a:p>
            <a:p>
              <a:pPr marL="115888" indent="-115888" eaLnBrk="1" hangingPunct="1">
                <a:buFont typeface="Arial" panose="020B0604020202020204" pitchFamily="34" charset="0"/>
                <a:buChar char="•"/>
                <a:tabLst>
                  <a:tab pos="107950" algn="l"/>
                </a:tabLst>
              </a:pPr>
              <a:r>
                <a:rPr lang="en-US" sz="1050" dirty="0">
                  <a:latin typeface="Arial"/>
                  <a:cs typeface="Arial"/>
                </a:rPr>
                <a:t>MMS (probes)</a:t>
              </a: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BF4F47A2-AC2D-4BCF-8B75-46B4F3C5F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6153" y="1299593"/>
              <a:ext cx="1522820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/>
              <a:r>
                <a:rPr lang="en-US" sz="1050" b="1" u="sng" dirty="0">
                  <a:latin typeface="Arial"/>
                  <a:cs typeface="Arial"/>
                </a:rPr>
                <a:t>Right Super Pod</a:t>
              </a:r>
              <a:r>
                <a:rPr lang="en-US" sz="1050" b="1" dirty="0">
                  <a:latin typeface="Arial"/>
                  <a:cs typeface="Arial"/>
                </a:rPr>
                <a:t>:</a:t>
              </a:r>
            </a:p>
            <a:p>
              <a:pPr marL="174625" indent="-174625" eaLnBrk="1" hangingPunct="1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Arial"/>
                  <a:cs typeface="Arial"/>
                </a:rPr>
                <a:t>ROSCOE (LiDAR)</a:t>
              </a:r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75F8BDD8-4540-1EE7-F572-D66CB2317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7184" y="1079076"/>
              <a:ext cx="152282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/>
              <a:r>
                <a:rPr lang="en-US" sz="1050" b="1" u="sng" dirty="0">
                  <a:latin typeface="Arial"/>
                  <a:cs typeface="Arial"/>
                </a:rPr>
                <a:t>Left Super Pod</a:t>
              </a:r>
              <a:r>
                <a:rPr lang="en-US" sz="1050" b="1" dirty="0">
                  <a:latin typeface="Arial"/>
                  <a:cs typeface="Arial"/>
                </a:rPr>
                <a:t>:</a:t>
              </a:r>
            </a:p>
            <a:p>
              <a:pPr marL="115888" indent="-115888" eaLnBrk="1" hangingPunct="1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Arial"/>
                  <a:cs typeface="Arial"/>
                </a:rPr>
                <a:t>O3</a:t>
              </a:r>
            </a:p>
            <a:p>
              <a:pPr marL="115888" indent="-115888" eaLnBrk="1" hangingPunct="1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Arial"/>
                  <a:cs typeface="Arial"/>
                </a:rPr>
                <a:t>ISAF</a:t>
              </a:r>
            </a:p>
            <a:p>
              <a:pPr marL="115888" indent="-115888" eaLnBrk="1" hangingPunct="1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Arial"/>
                  <a:cs typeface="Arial"/>
                </a:rPr>
                <a:t>(DLH Target)</a:t>
              </a:r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7738A6E8-32A1-BC83-6F91-5AC0C1E03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6197" y="1698809"/>
              <a:ext cx="1304609" cy="57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eaLnBrk="1" hangingPunct="1"/>
              <a:r>
                <a:rPr lang="en-US" sz="1050" b="1" u="sng" dirty="0">
                  <a:latin typeface="Arial"/>
                  <a:cs typeface="Arial"/>
                </a:rPr>
                <a:t>Right Spear Pod</a:t>
              </a:r>
              <a:r>
                <a:rPr lang="en-US" sz="1050" b="1" dirty="0">
                  <a:latin typeface="Arial"/>
                  <a:cs typeface="Arial"/>
                </a:rPr>
                <a:t>:</a:t>
              </a:r>
            </a:p>
            <a:p>
              <a:pPr marL="115888" indent="-115888" eaLnBrk="1" hangingPunct="1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Arial"/>
                  <a:cs typeface="Arial"/>
                </a:rPr>
                <a:t>COLD2</a:t>
              </a:r>
            </a:p>
            <a:p>
              <a:pPr marL="115888" indent="-115888" eaLnBrk="1" hangingPunct="1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Arial"/>
                  <a:cs typeface="Arial"/>
                </a:rPr>
                <a:t>CAPS</a:t>
              </a: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24483ED4-A18C-C5C6-2B62-75519F779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973" y="3297706"/>
              <a:ext cx="3239511" cy="900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050" b="1" u="sng" dirty="0">
                  <a:latin typeface="Arial"/>
                  <a:cs typeface="Arial"/>
                </a:rPr>
                <a:t>Pallet Bay</a:t>
              </a:r>
              <a:r>
                <a:rPr lang="en-US" sz="1050" b="1" dirty="0">
                  <a:latin typeface="Arial"/>
                  <a:cs typeface="Arial"/>
                </a:rPr>
                <a:t>s:</a:t>
              </a:r>
              <a:endParaRPr lang="en-US" sz="1050" dirty="0">
                <a:latin typeface="Arial"/>
                <a:cs typeface="Arial"/>
              </a:endParaRPr>
            </a:p>
            <a:p>
              <a:pPr eaLnBrk="1" hangingPunct="1"/>
              <a:r>
                <a:rPr lang="en-US" sz="1050" dirty="0">
                  <a:latin typeface="Arial"/>
                  <a:cs typeface="Arial"/>
                </a:rPr>
                <a:t>Forward Transition: MMS Electronics</a:t>
              </a:r>
            </a:p>
            <a:p>
              <a:pPr eaLnBrk="1" hangingPunct="1"/>
              <a:r>
                <a:rPr lang="en-US" sz="1050" dirty="0">
                  <a:latin typeface="Arial"/>
                  <a:cs typeface="Arial"/>
                </a:rPr>
                <a:t>1. UTLS-AMP, SP2	2. LIF-SO2, LIF-NO</a:t>
              </a:r>
            </a:p>
            <a:p>
              <a:pPr eaLnBrk="1" hangingPunct="1"/>
              <a:r>
                <a:rPr lang="en-US" sz="1050" dirty="0">
                  <a:latin typeface="Arial"/>
                  <a:cs typeface="Arial"/>
                </a:rPr>
                <a:t>3. Chi-WIS, COMA	4. WAS</a:t>
              </a:r>
            </a:p>
            <a:p>
              <a:pPr eaLnBrk="1" hangingPunct="1"/>
              <a:r>
                <a:rPr lang="en-US" sz="1050" dirty="0">
                  <a:latin typeface="Arial"/>
                  <a:cs typeface="Arial"/>
                </a:rPr>
                <a:t>Aft Transition: BBR</a:t>
              </a: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D7625F8E-88FF-F91D-2B42-3DC137A38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026199" y="2743103"/>
              <a:ext cx="242052" cy="57708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noFill/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/>
            </a:p>
          </p:txBody>
        </p:sp>
        <p:sp>
          <p:nvSpPr>
            <p:cNvPr id="17" name="Line 22">
              <a:extLst>
                <a:ext uri="{FF2B5EF4-FFF2-40B4-BE49-F238E27FC236}">
                  <a16:creationId xmlns:a16="http://schemas.microsoft.com/office/drawing/2014/main" id="{13505CE7-96B2-44A6-A7FD-388D8EF2A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10004" y="1763783"/>
              <a:ext cx="6012" cy="34249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39FBCF35-1E9E-EF67-50E2-90A8C7E36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5664" y="1062236"/>
              <a:ext cx="1269185" cy="57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050" b="1" u="sng" dirty="0">
                  <a:latin typeface="Arial"/>
                  <a:cs typeface="Arial"/>
                </a:rPr>
                <a:t>Left Spear Pod</a:t>
              </a:r>
              <a:r>
                <a:rPr lang="en-US" sz="1050" b="1" dirty="0">
                  <a:latin typeface="Arial"/>
                  <a:cs typeface="Arial"/>
                </a:rPr>
                <a:t>:</a:t>
              </a:r>
            </a:p>
            <a:p>
              <a:pPr marL="115888" indent="-115888" eaLnBrk="1" hangingPunct="1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Arial"/>
                  <a:cs typeface="Arial"/>
                </a:rPr>
                <a:t>DLH</a:t>
              </a:r>
            </a:p>
            <a:p>
              <a:pPr marL="115888" indent="-115888" eaLnBrk="1" hangingPunct="1">
                <a:buFont typeface="Arial" panose="020B0604020202020204" pitchFamily="34" charset="0"/>
                <a:buChar char="•"/>
              </a:pPr>
              <a:r>
                <a:rPr lang="en-US" sz="1050" dirty="0">
                  <a:latin typeface="Arial"/>
                  <a:cs typeface="Arial"/>
                </a:rPr>
                <a:t>ACOS</a:t>
              </a:r>
            </a:p>
          </p:txBody>
        </p:sp>
      </p:grp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281683D-B898-221C-6FDA-DB8867E75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811004"/>
              </p:ext>
            </p:extLst>
          </p:nvPr>
        </p:nvGraphicFramePr>
        <p:xfrm>
          <a:off x="6771337" y="54394"/>
          <a:ext cx="5303726" cy="6749212"/>
        </p:xfrm>
        <a:graphic>
          <a:graphicData uri="http://schemas.openxmlformats.org/drawingml/2006/table">
            <a:tbl>
              <a:tblPr/>
              <a:tblGrid>
                <a:gridCol w="3176494">
                  <a:extLst>
                    <a:ext uri="{9D8B030D-6E8A-4147-A177-3AD203B41FA5}">
                      <a16:colId xmlns:a16="http://schemas.microsoft.com/office/drawing/2014/main" val="4178836080"/>
                    </a:ext>
                  </a:extLst>
                </a:gridCol>
                <a:gridCol w="2127232">
                  <a:extLst>
                    <a:ext uri="{9D8B030D-6E8A-4147-A177-3AD203B41FA5}">
                      <a16:colId xmlns:a16="http://schemas.microsoft.com/office/drawing/2014/main" val="2939891073"/>
                    </a:ext>
                  </a:extLst>
                </a:gridCol>
              </a:tblGrid>
              <a:tr h="229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WB-57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22" marR="4022" marT="40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55775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Parameters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514777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Position, Pressure, Temperature, Winds, RH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Aircraft, MMS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708210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profile (above/below aircraft)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758177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Trace Gases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476054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COMA, COLD2, ACOS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255816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(ACOS)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774820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866735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COMA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712996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UAS O3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742404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NO, NO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NO-LIF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047436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SO2-LIF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608420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HCl, HO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HNO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HCOOH, CH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COOH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344162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ISAF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499835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521926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DLH,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CHiWIS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497718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Isotopes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ChiWIS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93305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VOCs (many)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930892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207727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size/mass distributions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NMASS, UHSAS, POPS, CAPS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215576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composition/size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PALMS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68507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particle size/imaging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005576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droplet size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037823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Cloud/aerosol distributions above/below aircraft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ROSCOE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153324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521421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Radiative flux/Photolysis frequencies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BBR</a:t>
                      </a:r>
                    </a:p>
                  </a:txBody>
                  <a:tcPr marL="4022" marR="4022" marT="40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43413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CB03574-9DF2-E200-2EE5-A65B4111C2E0}"/>
              </a:ext>
            </a:extLst>
          </p:cNvPr>
          <p:cNvSpPr txBox="1"/>
          <p:nvPr/>
        </p:nvSpPr>
        <p:spPr>
          <a:xfrm>
            <a:off x="1415648" y="1051907"/>
            <a:ext cx="395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WB-57 Payload from ACCLIP</a:t>
            </a:r>
          </a:p>
        </p:txBody>
      </p:sp>
    </p:spTree>
    <p:extLst>
      <p:ext uri="{BB962C8B-B14F-4D97-AF65-F5344CB8AC3E}">
        <p14:creationId xmlns:p14="http://schemas.microsoft.com/office/powerpoint/2010/main" val="486321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2200281" y="1754729"/>
            <a:ext cx="7791438" cy="3882145"/>
          </a:xfrm>
          <a:prstGeom prst="ellipse">
            <a:avLst/>
          </a:prstGeom>
          <a:gradFill flip="none" rotWithShape="1">
            <a:gsLst>
              <a:gs pos="0">
                <a:schemeClr val="tx2">
                  <a:alpha val="5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66801"/>
            <a:ext cx="7772400" cy="765175"/>
          </a:xfrm>
        </p:spPr>
        <p:txBody>
          <a:bodyPr>
            <a:normAutofit/>
          </a:bodyPr>
          <a:lstStyle/>
          <a:p>
            <a:r>
              <a:rPr lang="en-US" sz="4000" b="1" dirty="0"/>
              <a:t>ER-2 PLATFORM VERSATILITY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971070" y="5386606"/>
            <a:ext cx="350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Satellite Calibration and Validation</a:t>
            </a:r>
          </a:p>
          <a:p>
            <a:pPr algn="ctr"/>
            <a:r>
              <a:rPr lang="en-US" dirty="0"/>
              <a:t> AQUA,  AURA,  CALIPSO,  CloudSat, MODIS,  SAGE/2,  TRMM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3033" y="1016064"/>
            <a:ext cx="340811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Upper Atmosphere </a:t>
            </a:r>
          </a:p>
          <a:p>
            <a:pPr algn="ctr"/>
            <a:r>
              <a:rPr lang="en-US" dirty="0"/>
              <a:t>STEP,  AAOE,  AASE 1/2</a:t>
            </a:r>
          </a:p>
          <a:p>
            <a:pPr algn="ctr"/>
            <a:r>
              <a:rPr lang="en-US" dirty="0"/>
              <a:t>SPADE,  STRAT,  ASHOE,</a:t>
            </a:r>
          </a:p>
          <a:p>
            <a:pPr algn="ctr"/>
            <a:r>
              <a:rPr lang="en-US" dirty="0"/>
              <a:t>    SUCCESS,  POLARIS,  SOLVE    </a:t>
            </a:r>
          </a:p>
          <a:p>
            <a:pPr algn="ctr"/>
            <a:r>
              <a:rPr lang="en-US" dirty="0"/>
              <a:t>TC-4,  SEAC4RS</a:t>
            </a:r>
          </a:p>
        </p:txBody>
      </p:sp>
      <p:sp>
        <p:nvSpPr>
          <p:cNvPr id="8" name="Rectangle 7"/>
          <p:cNvSpPr/>
          <p:nvPr/>
        </p:nvSpPr>
        <p:spPr>
          <a:xfrm>
            <a:off x="8263410" y="1647835"/>
            <a:ext cx="22000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Radiation Sciences</a:t>
            </a:r>
          </a:p>
          <a:p>
            <a:pPr algn="ctr"/>
            <a:r>
              <a:rPr lang="en-US" dirty="0"/>
              <a:t>C-F,  CC-VEX,  TC-4,</a:t>
            </a:r>
          </a:p>
          <a:p>
            <a:pPr algn="ctr"/>
            <a:r>
              <a:rPr lang="en-US" dirty="0"/>
              <a:t>SAFARI,  SEAC4RS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494" y="2692036"/>
            <a:ext cx="2649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Atmospheric Dynamics</a:t>
            </a:r>
          </a:p>
          <a:p>
            <a:pPr algn="ctr"/>
            <a:r>
              <a:rPr lang="en-US" dirty="0"/>
              <a:t>THORPEX,  TEFLUN,  </a:t>
            </a:r>
          </a:p>
          <a:p>
            <a:pPr algn="ctr"/>
            <a:r>
              <a:rPr lang="en-US" dirty="0"/>
              <a:t>CAMEX-3/4,  TRMM-LBA,  </a:t>
            </a:r>
          </a:p>
          <a:p>
            <a:pPr algn="ctr"/>
            <a:r>
              <a:rPr lang="en-US" dirty="0"/>
              <a:t>TCSP,  MC3E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1800" y="5132756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Satellite Instrument Development</a:t>
            </a:r>
          </a:p>
          <a:p>
            <a:pPr algn="ctr"/>
            <a:r>
              <a:rPr lang="en-US" dirty="0"/>
              <a:t>3D WINDS,  ACE,  ACOS,  ASCENDS,  CLARREO,  GEO-CAPE,  GPM,  HyspIRI,  ICESat-2, NPP,  SAGEIII,  SMAP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75786" y="2645870"/>
            <a:ext cx="3361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Carbon Cycle and Ecosystems</a:t>
            </a:r>
          </a:p>
          <a:p>
            <a:pPr algn="ctr"/>
            <a:r>
              <a:rPr lang="en-US" dirty="0"/>
              <a:t> AVIRIS,  MASTER,  NACP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81800" y="5981800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01107" y="4548651"/>
            <a:ext cx="2478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Cryospheric Sciences</a:t>
            </a:r>
          </a:p>
          <a:p>
            <a:pPr algn="ctr"/>
            <a:r>
              <a:rPr lang="en-US" dirty="0"/>
              <a:t>Mabel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20519" y="1370837"/>
            <a:ext cx="27829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Natural Disaster Support</a:t>
            </a:r>
          </a:p>
          <a:p>
            <a:pPr algn="ctr"/>
            <a:r>
              <a:rPr lang="en-US" dirty="0"/>
              <a:t>Mount St. Helens,  </a:t>
            </a:r>
          </a:p>
          <a:p>
            <a:pPr algn="ctr"/>
            <a:r>
              <a:rPr lang="en-US" dirty="0"/>
              <a:t>Fire Assessment,</a:t>
            </a:r>
          </a:p>
          <a:p>
            <a:pPr algn="ctr"/>
            <a:r>
              <a:rPr lang="en-US" dirty="0"/>
              <a:t>Gulf Oil Spill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92039" y="3553732"/>
            <a:ext cx="1744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Astromaterials</a:t>
            </a:r>
          </a:p>
          <a:p>
            <a:pPr algn="ctr"/>
            <a:r>
              <a:rPr lang="en-US" dirty="0"/>
              <a:t> Cosmic Dust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68656" y="4056068"/>
            <a:ext cx="2006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Water and Energy</a:t>
            </a:r>
          </a:p>
          <a:p>
            <a:pPr algn="ctr"/>
            <a:r>
              <a:rPr lang="en-US" dirty="0"/>
              <a:t> SMEX,  CLASIC</a:t>
            </a:r>
          </a:p>
        </p:txBody>
      </p:sp>
      <p:pic>
        <p:nvPicPr>
          <p:cNvPr id="28" name="Picture 27" descr="EC98-44435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207293"/>
            <a:ext cx="4572000" cy="297701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A94EBA-BE08-6A69-67E5-EAB9EB74B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162F1A-4E0D-AB72-CE08-AEC7D262002F}"/>
              </a:ext>
            </a:extLst>
          </p:cNvPr>
          <p:cNvSpPr txBox="1"/>
          <p:nvPr/>
        </p:nvSpPr>
        <p:spPr>
          <a:xfrm>
            <a:off x="8981767" y="6503416"/>
            <a:ext cx="249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Bryan Duncan</a:t>
            </a:r>
          </a:p>
        </p:txBody>
      </p:sp>
    </p:spTree>
    <p:extLst>
      <p:ext uri="{BB962C8B-B14F-4D97-AF65-F5344CB8AC3E}">
        <p14:creationId xmlns:p14="http://schemas.microsoft.com/office/powerpoint/2010/main" val="1365419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F6106-5FF2-C9A4-B0C9-C90D1A9FBE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449388"/>
            <a:ext cx="10515600" cy="501967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Continued modeling effort in IMVI/NASA Context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Chemistry-climate modeling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Data assimilation and reanalysis (e.g. long-term ozone records)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Expanding scope beyond ozone (e.g. water vapor, chemistry-dynamics coupling, volcanic impact, wildfires)</a:t>
            </a:r>
          </a:p>
          <a:p>
            <a:r>
              <a:rPr lang="en-US" dirty="0">
                <a:solidFill>
                  <a:schemeClr val="bg1"/>
                </a:solidFill>
              </a:rPr>
              <a:t>Limitation/pain points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Persistent issues with transport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Need to better connect chemistry-dynamics interactions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Observational transition: long-term observations data are going away</a:t>
            </a:r>
          </a:p>
          <a:p>
            <a:r>
              <a:rPr lang="en-US" dirty="0">
                <a:solidFill>
                  <a:schemeClr val="bg1"/>
                </a:solidFill>
              </a:rPr>
              <a:t>New opportunities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STRIVE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Impact of space activities; connections to upper-atmosphere processes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Role of S2S/S2D prediction through chemistry-dynamics coupling</a:t>
            </a:r>
          </a:p>
          <a:p>
            <a:pPr lvl="1"/>
            <a:endParaRPr lang="en-US" b="1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85CA06-7A6D-5A2C-F9E1-E8925DA864D8}"/>
              </a:ext>
            </a:extLst>
          </p:cNvPr>
          <p:cNvSpPr txBox="1">
            <a:spLocks/>
          </p:cNvSpPr>
          <p:nvPr/>
        </p:nvSpPr>
        <p:spPr>
          <a:xfrm>
            <a:off x="597125" y="204099"/>
            <a:ext cx="10997750" cy="953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Stratospheric Composition Modeling under </a:t>
            </a:r>
            <a:r>
              <a:rPr lang="en-US" b="1" dirty="0">
                <a:solidFill>
                  <a:schemeClr val="bg1"/>
                </a:solidFill>
              </a:rPr>
              <a:t>IMVI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83B28A-AC2B-DAF1-F686-50AA617AFB24}"/>
              </a:ext>
            </a:extLst>
          </p:cNvPr>
          <p:cNvSpPr txBox="1"/>
          <p:nvPr/>
        </p:nvSpPr>
        <p:spPr>
          <a:xfrm>
            <a:off x="47065" y="6469063"/>
            <a:ext cx="533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Contribution from Lesley Ott (IMVI Project Scientist) </a:t>
            </a:r>
          </a:p>
        </p:txBody>
      </p:sp>
    </p:spTree>
    <p:extLst>
      <p:ext uri="{BB962C8B-B14F-4D97-AF65-F5344CB8AC3E}">
        <p14:creationId xmlns:p14="http://schemas.microsoft.com/office/powerpoint/2010/main" val="10136335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C92677-6336-1DD7-229A-20095D91D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92E90-5CCB-981A-6F6E-DDA1A6EDD275}"/>
              </a:ext>
            </a:extLst>
          </p:cNvPr>
          <p:cNvSpPr txBox="1"/>
          <p:nvPr/>
        </p:nvSpPr>
        <p:spPr>
          <a:xfrm>
            <a:off x="8981767" y="6503416"/>
            <a:ext cx="249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Bryan Duncan</a:t>
            </a:r>
          </a:p>
        </p:txBody>
      </p:sp>
    </p:spTree>
    <p:extLst>
      <p:ext uri="{BB962C8B-B14F-4D97-AF65-F5344CB8AC3E}">
        <p14:creationId xmlns:p14="http://schemas.microsoft.com/office/powerpoint/2010/main" val="42208001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FDC2E0A7-DC10-7BBF-B68F-9ED6004E4852}"/>
              </a:ext>
            </a:extLst>
          </p:cNvPr>
          <p:cNvSpPr/>
          <p:nvPr/>
        </p:nvSpPr>
        <p:spPr>
          <a:xfrm>
            <a:off x="8177720" y="916011"/>
            <a:ext cx="1398770" cy="2869536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</p:txBody>
      </p:sp>
      <p:sp>
        <p:nvSpPr>
          <p:cNvPr id="10" name="Major volcanic eruptions (black) and wild fire events (green) with abbreviated two-letter code with their respective latitude and time of occurrence that are listed here. The event names shown are St. Helens (He), El Chichon (El), Nevado del Ruiz (Ne), K">
            <a:extLst>
              <a:ext uri="{FF2B5EF4-FFF2-40B4-BE49-F238E27FC236}">
                <a16:creationId xmlns:a16="http://schemas.microsoft.com/office/drawing/2014/main" id="{6A5D85B7-A843-EE70-DD7B-A6D3852DFD70}"/>
              </a:ext>
            </a:extLst>
          </p:cNvPr>
          <p:cNvSpPr txBox="1"/>
          <p:nvPr/>
        </p:nvSpPr>
        <p:spPr>
          <a:xfrm>
            <a:off x="357433" y="5296541"/>
            <a:ext cx="11579681" cy="131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Major volcanic eruptions (black) and wild fire events (green) with abbreviated two-letter code with their respective latitude and time of occurrence that are listed here. The event names shown are St. Helens (He), El </a:t>
            </a:r>
            <a:r>
              <a:rPr dirty="0" err="1"/>
              <a:t>Chichon</a:t>
            </a:r>
            <a:r>
              <a:rPr dirty="0"/>
              <a:t> (El), Nevado del Ruiz (Ne), Kelut (Ke), Pinatubo (Pi), Cerro Hudson (Ce), </a:t>
            </a:r>
            <a:r>
              <a:rPr dirty="0" err="1"/>
              <a:t>Rabaul</a:t>
            </a:r>
            <a:r>
              <a:rPr dirty="0"/>
              <a:t> (Ra), Manam (Mn), </a:t>
            </a:r>
            <a:r>
              <a:rPr dirty="0" err="1"/>
              <a:t>Soufrière</a:t>
            </a:r>
            <a:r>
              <a:rPr dirty="0"/>
              <a:t> Hills (So), Tavurvur (Tv), </a:t>
            </a:r>
            <a:r>
              <a:rPr dirty="0" err="1"/>
              <a:t>Chaiten</a:t>
            </a:r>
            <a:r>
              <a:rPr dirty="0"/>
              <a:t> (Ch), Victoria (Vi), </a:t>
            </a:r>
            <a:r>
              <a:rPr dirty="0" err="1"/>
              <a:t>Okmok</a:t>
            </a:r>
            <a:r>
              <a:rPr dirty="0"/>
              <a:t> (Ok), Kasatochi (Ka), Sarychev (</a:t>
            </a:r>
            <a:r>
              <a:rPr dirty="0" err="1"/>
              <a:t>Sv</a:t>
            </a:r>
            <a:r>
              <a:rPr dirty="0"/>
              <a:t>), </a:t>
            </a:r>
            <a:r>
              <a:rPr dirty="0" err="1"/>
              <a:t>Nabro</a:t>
            </a:r>
            <a:r>
              <a:rPr dirty="0"/>
              <a:t> (Nb), Kelut (Ke), </a:t>
            </a:r>
            <a:r>
              <a:rPr dirty="0" err="1"/>
              <a:t>Calbuco</a:t>
            </a:r>
            <a:r>
              <a:rPr dirty="0"/>
              <a:t> (</a:t>
            </a:r>
            <a:r>
              <a:rPr dirty="0" err="1"/>
              <a:t>Cb</a:t>
            </a:r>
            <a:r>
              <a:rPr dirty="0"/>
              <a:t>), Canadian wildfire (</a:t>
            </a:r>
            <a:r>
              <a:rPr dirty="0" err="1"/>
              <a:t>Cw</a:t>
            </a:r>
            <a:r>
              <a:rPr dirty="0"/>
              <a:t>), </a:t>
            </a:r>
            <a:r>
              <a:rPr dirty="0" err="1"/>
              <a:t>Ambae</a:t>
            </a:r>
            <a:r>
              <a:rPr dirty="0"/>
              <a:t> (Am), </a:t>
            </a:r>
            <a:r>
              <a:rPr dirty="0" err="1"/>
              <a:t>Raikoke</a:t>
            </a:r>
            <a:r>
              <a:rPr dirty="0"/>
              <a:t> (</a:t>
            </a:r>
            <a:r>
              <a:rPr dirty="0" err="1"/>
              <a:t>Rk</a:t>
            </a:r>
            <a:r>
              <a:rPr dirty="0"/>
              <a:t>), Ulawun (Ul), Australian wildfire (Aw), California Creek Fire (Cc), La </a:t>
            </a:r>
            <a:r>
              <a:rPr dirty="0" err="1"/>
              <a:t>Soufrière</a:t>
            </a:r>
            <a:r>
              <a:rPr dirty="0"/>
              <a:t> (La), McKay Creek fire (Mc)</a:t>
            </a:r>
            <a:r>
              <a:rPr lang="en-US" dirty="0"/>
              <a:t>,</a:t>
            </a:r>
            <a:r>
              <a:rPr dirty="0"/>
              <a:t> Hunga Tonga (</a:t>
            </a:r>
            <a:r>
              <a:rPr dirty="0" err="1"/>
              <a:t>Ht</a:t>
            </a:r>
            <a:r>
              <a:rPr dirty="0"/>
              <a:t>)</a:t>
            </a:r>
            <a:r>
              <a:rPr lang="en-US" dirty="0"/>
              <a:t>, and Ruang(Ru)</a:t>
            </a:r>
            <a:r>
              <a:rPr dirty="0"/>
              <a:t>.</a:t>
            </a:r>
            <a:r>
              <a:rPr sz="120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5F8700-F638-9612-7E4A-769554B09F00}"/>
              </a:ext>
            </a:extLst>
          </p:cNvPr>
          <p:cNvGrpSpPr/>
          <p:nvPr/>
        </p:nvGrpSpPr>
        <p:grpSpPr>
          <a:xfrm>
            <a:off x="2667000" y="345986"/>
            <a:ext cx="6858000" cy="4522574"/>
            <a:chOff x="2667000" y="98849"/>
            <a:chExt cx="6858000" cy="4522574"/>
          </a:xfrm>
        </p:grpSpPr>
        <p:pic>
          <p:nvPicPr>
            <p:cNvPr id="15" name="Picture 14" descr="Chart&#10;&#10;AI-generated content may be incorrect.">
              <a:extLst>
                <a:ext uri="{FF2B5EF4-FFF2-40B4-BE49-F238E27FC236}">
                  <a16:creationId xmlns:a16="http://schemas.microsoft.com/office/drawing/2014/main" id="{1C5D726D-3872-A326-FE9D-60B03413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4054" b="20000"/>
            <a:stretch>
              <a:fillRect/>
            </a:stretch>
          </p:blipFill>
          <p:spPr>
            <a:xfrm>
              <a:off x="2667000" y="98849"/>
              <a:ext cx="6858000" cy="4522574"/>
            </a:xfrm>
            <a:prstGeom prst="rect">
              <a:avLst/>
            </a:prstGeom>
          </p:spPr>
        </p:pic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857CE4D9-A0F9-7CEC-9123-3178A5D3FFEB}"/>
                </a:ext>
              </a:extLst>
            </p:cNvPr>
            <p:cNvSpPr/>
            <p:nvPr/>
          </p:nvSpPr>
          <p:spPr>
            <a:xfrm>
              <a:off x="6670192" y="644157"/>
              <a:ext cx="1398770" cy="286953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FFFF"/>
              </a:solidFill>
              <a:miter/>
            </a:ln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86D0B2-E092-25ED-B5F2-597FC8A9DF42}"/>
              </a:ext>
            </a:extLst>
          </p:cNvPr>
          <p:cNvSpPr txBox="1"/>
          <p:nvPr/>
        </p:nvSpPr>
        <p:spPr>
          <a:xfrm>
            <a:off x="8979509" y="88646"/>
            <a:ext cx="295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Mahesh </a:t>
            </a:r>
            <a:r>
              <a:rPr lang="en-US" dirty="0" err="1"/>
              <a:t>Kovilakam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3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315-A010-41E9-8CDB-D24209571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Ozone and related trace gases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7DDCB-8E9F-67AE-DE2F-700E01BED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758354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0">
              <a:buNone/>
            </a:pPr>
            <a:r>
              <a:rPr lang="en-US" sz="2800" dirty="0">
                <a:ea typeface="+mn-lt"/>
                <a:cs typeface="+mn-lt"/>
              </a:rPr>
              <a:t>Advance our understanding of processes controlling the long-term recovery and variability of the ozone layer</a:t>
            </a:r>
            <a:endParaRPr lang="en-US" dirty="0">
              <a:ea typeface="+mn-lt"/>
              <a:cs typeface="+mn-lt"/>
            </a:endParaRPr>
          </a:p>
          <a:p>
            <a:pPr marL="1257300" lvl="1" indent="-514350"/>
            <a:r>
              <a:rPr lang="en-US" sz="2800" dirty="0">
                <a:ea typeface="+mn-lt"/>
                <a:cs typeface="+mn-lt"/>
              </a:rPr>
              <a:t>Improve constraints on the budgets and partitioning of key chemical families (halogens, NO</a:t>
            </a:r>
            <a:r>
              <a:rPr lang="en-US" sz="2800" baseline="-25000" dirty="0">
                <a:ea typeface="+mn-lt"/>
                <a:cs typeface="+mn-lt"/>
              </a:rPr>
              <a:t>y</a:t>
            </a:r>
            <a:r>
              <a:rPr lang="en-US" sz="2800" dirty="0">
                <a:ea typeface="+mn-lt"/>
                <a:cs typeface="+mn-lt"/>
              </a:rPr>
              <a:t>, HO</a:t>
            </a:r>
            <a:r>
              <a:rPr lang="en-US" sz="2800" baseline="-25000" dirty="0">
                <a:ea typeface="+mn-lt"/>
                <a:cs typeface="+mn-lt"/>
              </a:rPr>
              <a:t>x</a:t>
            </a:r>
            <a:r>
              <a:rPr lang="en-US" sz="2800" dirty="0">
                <a:ea typeface="+mn-lt"/>
                <a:cs typeface="+mn-lt"/>
              </a:rPr>
              <a:t>)</a:t>
            </a:r>
          </a:p>
          <a:p>
            <a:pPr marL="1257300" lvl="1" indent="-514350"/>
            <a:r>
              <a:rPr lang="en-US" sz="2800" dirty="0">
                <a:ea typeface="+mn-lt"/>
                <a:cs typeface="+mn-lt"/>
              </a:rPr>
              <a:t>Bridging current and future observational platforms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76467-FAE6-E726-C4E6-97C014188EDE}"/>
              </a:ext>
            </a:extLst>
          </p:cNvPr>
          <p:cNvGrpSpPr/>
          <p:nvPr/>
        </p:nvGrpSpPr>
        <p:grpSpPr>
          <a:xfrm>
            <a:off x="7775500" y="1948596"/>
            <a:ext cx="4416500" cy="3756700"/>
            <a:chOff x="8159804" y="2048828"/>
            <a:chExt cx="3714870" cy="3159550"/>
          </a:xfrm>
        </p:grpSpPr>
        <p:pic>
          <p:nvPicPr>
            <p:cNvPr id="5" name="Picture 4" descr="Diagram, venn diagram&#10;&#10;Description automatically generated">
              <a:extLst>
                <a:ext uri="{FF2B5EF4-FFF2-40B4-BE49-F238E27FC236}">
                  <a16:creationId xmlns:a16="http://schemas.microsoft.com/office/drawing/2014/main" id="{95DDF073-4673-7D31-683F-C9CA858A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9804" y="2048828"/>
              <a:ext cx="3574241" cy="31595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A8A8AC-183A-F065-177E-F792A1200CCA}"/>
                </a:ext>
              </a:extLst>
            </p:cNvPr>
            <p:cNvSpPr/>
            <p:nvPr/>
          </p:nvSpPr>
          <p:spPr>
            <a:xfrm>
              <a:off x="10722279" y="4559474"/>
              <a:ext cx="1152395" cy="648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987AF9-F6E0-0604-4F5B-EB383BB8A6CA}"/>
                </a:ext>
              </a:extLst>
            </p:cNvPr>
            <p:cNvSpPr/>
            <p:nvPr/>
          </p:nvSpPr>
          <p:spPr>
            <a:xfrm>
              <a:off x="10582564" y="4697508"/>
              <a:ext cx="423798" cy="439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8CCF1-2959-4012-CCD4-C039651CC452}"/>
              </a:ext>
            </a:extLst>
          </p:cNvPr>
          <p:cNvSpPr txBox="1"/>
          <p:nvPr/>
        </p:nvSpPr>
        <p:spPr>
          <a:xfrm>
            <a:off x="8162208" y="1296422"/>
            <a:ext cx="2745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STRIVE Products</a:t>
            </a:r>
          </a:p>
        </p:txBody>
      </p:sp>
    </p:spTree>
    <p:extLst>
      <p:ext uri="{BB962C8B-B14F-4D97-AF65-F5344CB8AC3E}">
        <p14:creationId xmlns:p14="http://schemas.microsoft.com/office/powerpoint/2010/main" val="174026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5E95D-B1B6-98C2-96C3-0E0CCDAFE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74D21-27B3-EB33-27DC-6024DF628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1241"/>
            <a:ext cx="6235262" cy="49157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Regional, vertically resolved ozone trends</a:t>
            </a:r>
          </a:p>
          <a:p>
            <a:pPr lvl="1"/>
            <a:r>
              <a:rPr lang="en-US" dirty="0"/>
              <a:t>Separate chemical and dynamical impacts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Significant variability in lower stratospheric global ozone </a:t>
            </a:r>
          </a:p>
          <a:p>
            <a:pPr lvl="1"/>
            <a:r>
              <a:rPr lang="en-US" dirty="0"/>
              <a:t>Complicates interpretation of total and tropospheric column trends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What are the drivers of biases in projections?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FEC70-33F7-898C-546D-FEF1F3028B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388" t="3943" r="-24" b="4516"/>
          <a:stretch>
            <a:fillRect/>
          </a:stretch>
        </p:blipFill>
        <p:spPr>
          <a:xfrm>
            <a:off x="7667340" y="1135394"/>
            <a:ext cx="4222760" cy="4824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1EED28-858E-7727-0AA6-287A661D0E7E}"/>
              </a:ext>
            </a:extLst>
          </p:cNvPr>
          <p:cNvSpPr txBox="1"/>
          <p:nvPr/>
        </p:nvSpPr>
        <p:spPr>
          <a:xfrm>
            <a:off x="9379886" y="617696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Sofieva</a:t>
            </a:r>
            <a:r>
              <a:rPr lang="en-US" sz="2000" dirty="0"/>
              <a:t> et al. (2026)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A386A7-918B-D197-93C7-DE400FC6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tx2">
                    <a:lumMod val="76000"/>
                    <a:lumOff val="24000"/>
                  </a:schemeClr>
                </a:solidFill>
                <a:latin typeface="Aptos"/>
              </a:rPr>
              <a:t>Ozone layer recovery and variability</a:t>
            </a:r>
            <a:endParaRPr lang="en-US" sz="3600" dirty="0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0A2B3E-9906-E07B-2557-D386F34C2788}"/>
              </a:ext>
            </a:extLst>
          </p:cNvPr>
          <p:cNvSpPr txBox="1"/>
          <p:nvPr/>
        </p:nvSpPr>
        <p:spPr>
          <a:xfrm>
            <a:off x="8358267" y="5807631"/>
            <a:ext cx="284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Ozone trends (% decade</a:t>
            </a:r>
            <a:r>
              <a:rPr lang="en-US" baseline="30000" dirty="0"/>
              <a:t>−1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5DE72-A063-4AAA-F643-C716FF6E8FE9}"/>
              </a:ext>
            </a:extLst>
          </p:cNvPr>
          <p:cNvSpPr txBox="1"/>
          <p:nvPr/>
        </p:nvSpPr>
        <p:spPr>
          <a:xfrm rot="16200000">
            <a:off x="6723252" y="3158465"/>
            <a:ext cx="16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(hPa)</a:t>
            </a:r>
          </a:p>
        </p:txBody>
      </p:sp>
    </p:spTree>
    <p:extLst>
      <p:ext uri="{BB962C8B-B14F-4D97-AF65-F5344CB8AC3E}">
        <p14:creationId xmlns:p14="http://schemas.microsoft.com/office/powerpoint/2010/main" val="4153312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A8050-23F1-B345-ED7E-2F95AF7D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ED035-D43A-6974-0616-CFE5AD7C0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34814"/>
            <a:ext cx="5257800" cy="4842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Separating chemical and dynamical signals for attribution of recovery</a:t>
            </a:r>
          </a:p>
          <a:p>
            <a:pPr lvl="1"/>
            <a:r>
              <a:rPr lang="en-US" dirty="0"/>
              <a:t>Combination of tracers used to interpret trends and events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Long-term interactions between composition and circulation changes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FE12CC-6564-4667-27E2-FBDC95CE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51567" cy="1325563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tx2">
                    <a:lumMod val="76000"/>
                    <a:lumOff val="24000"/>
                  </a:schemeClr>
                </a:solidFill>
                <a:latin typeface="Aptos"/>
              </a:rPr>
              <a:t>Ozone layer recovery and variability</a:t>
            </a:r>
            <a:endParaRPr lang="en-US" sz="3600" dirty="0">
              <a:solidFill>
                <a:schemeClr val="tx2">
                  <a:lumMod val="76000"/>
                  <a:lumOff val="24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3C729-4022-CF57-0657-CB03F6C57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" t="-818" r="32303" b="26329"/>
          <a:stretch>
            <a:fillRect/>
          </a:stretch>
        </p:blipFill>
        <p:spPr>
          <a:xfrm>
            <a:off x="6543513" y="1870890"/>
            <a:ext cx="5575017" cy="4157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1A51CB-C21E-4A4B-C6E2-3C82D659FDBC}"/>
              </a:ext>
            </a:extLst>
          </p:cNvPr>
          <p:cNvSpPr txBox="1"/>
          <p:nvPr/>
        </p:nvSpPr>
        <p:spPr>
          <a:xfrm>
            <a:off x="7019933" y="1565923"/>
            <a:ext cx="41560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Anomalies in MLS Reanalysis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5466BA-78E4-5E38-26B2-4E3402F272A8}"/>
              </a:ext>
            </a:extLst>
          </p:cNvPr>
          <p:cNvSpPr txBox="1"/>
          <p:nvPr/>
        </p:nvSpPr>
        <p:spPr>
          <a:xfrm>
            <a:off x="9097970" y="6124590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Salawitch</a:t>
            </a:r>
            <a:r>
              <a:rPr lang="en-US" dirty="0"/>
              <a:t> et al. (2025)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41910-E967-A866-96F8-5B32978AB252}"/>
              </a:ext>
            </a:extLst>
          </p:cNvPr>
          <p:cNvSpPr txBox="1"/>
          <p:nvPr/>
        </p:nvSpPr>
        <p:spPr>
          <a:xfrm>
            <a:off x="6991669" y="204901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D1584-9F5A-A6C2-06BB-13BBBB920222}"/>
              </a:ext>
            </a:extLst>
          </p:cNvPr>
          <p:cNvSpPr txBox="1"/>
          <p:nvPr/>
        </p:nvSpPr>
        <p:spPr>
          <a:xfrm>
            <a:off x="6981159" y="303864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93D7FB-429A-FC9E-AACA-66EDAA159C69}"/>
              </a:ext>
            </a:extLst>
          </p:cNvPr>
          <p:cNvSpPr txBox="1"/>
          <p:nvPr/>
        </p:nvSpPr>
        <p:spPr>
          <a:xfrm>
            <a:off x="6982599" y="401440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HCl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D7E12-E183-0EB6-266B-DE0290C351DE}"/>
              </a:ext>
            </a:extLst>
          </p:cNvPr>
          <p:cNvSpPr txBox="1"/>
          <p:nvPr/>
        </p:nvSpPr>
        <p:spPr>
          <a:xfrm>
            <a:off x="6995624" y="501648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</a:t>
            </a:r>
            <a:r>
              <a:rPr lang="en-US" b="1" baseline="-25000" dirty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1141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4314</TotalTime>
  <Words>3754</Words>
  <Application>Microsoft Macintosh PowerPoint</Application>
  <PresentationFormat>Widescreen</PresentationFormat>
  <Paragraphs>520</Paragraphs>
  <Slides>61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Times Roman</vt:lpstr>
      <vt:lpstr>Aptos</vt:lpstr>
      <vt:lpstr>Aptos Display</vt:lpstr>
      <vt:lpstr>Arial</vt:lpstr>
      <vt:lpstr>Calibri</vt:lpstr>
      <vt:lpstr>Calibri Light</vt:lpstr>
      <vt:lpstr>Wingdings</vt:lpstr>
      <vt:lpstr>office theme</vt:lpstr>
      <vt:lpstr>PowerPoint Presentation</vt:lpstr>
      <vt:lpstr>Community input on Stratospheric Composition</vt:lpstr>
      <vt:lpstr>Priority themes for Stratospheric Composition</vt:lpstr>
      <vt:lpstr>Key points to address under each theme</vt:lpstr>
      <vt:lpstr>PowerPoint Presentation</vt:lpstr>
      <vt:lpstr>PowerPoint Presentation</vt:lpstr>
      <vt:lpstr>Ozone and related trace gases</vt:lpstr>
      <vt:lpstr>Ozone layer recovery and variability</vt:lpstr>
      <vt:lpstr>Ozone layer recovery and variability</vt:lpstr>
      <vt:lpstr>Ozone layer recovery and variability</vt:lpstr>
      <vt:lpstr>Trace gas budget and partitioning</vt:lpstr>
      <vt:lpstr>PowerPoint Presentation</vt:lpstr>
      <vt:lpstr>Understanding long-term trends</vt:lpstr>
      <vt:lpstr>Understanding long-term trends</vt:lpstr>
      <vt:lpstr>PowerPoint Presentation</vt:lpstr>
      <vt:lpstr>PowerPoint Presentation</vt:lpstr>
      <vt:lpstr>Climate-driven stratospheric circulation changes</vt:lpstr>
      <vt:lpstr>PowerPoint Presentation</vt:lpstr>
      <vt:lpstr>Stratosphere-troposphere transport and coupling processes</vt:lpstr>
      <vt:lpstr>Stratosphere-troposphere transport and coupling processes</vt:lpstr>
      <vt:lpstr>"Atmosphere" contributions to stratospheric circulation and transport modeling</vt:lpstr>
      <vt:lpstr>Current measurement capabilities and needs for stratospheric circulation and transport </vt:lpstr>
      <vt:lpstr>PowerPoint Presentation</vt:lpstr>
      <vt:lpstr>Current measurement capabilities and needs for stratospheric circulation and transport </vt:lpstr>
      <vt:lpstr>Stratospheric aerosols</vt:lpstr>
      <vt:lpstr>PowerPoint Presentation</vt:lpstr>
      <vt:lpstr>Scarce In situ measurements of stratospheric aerosol composition (recent and ongoing suborbital missions)</vt:lpstr>
      <vt:lpstr>PowerPoint Presentation</vt:lpstr>
      <vt:lpstr>APARC No11 Report: The Hunga Volcanic Eruption Atmospheric Impacts Report (382p)</vt:lpstr>
      <vt:lpstr>Impact of the Australian New Year (ANY) Wildfire </vt:lpstr>
      <vt:lpstr>Rapid growing spacecraft activities</vt:lpstr>
      <vt:lpstr>Rapid growing spacecraft activities</vt:lpstr>
      <vt:lpstr>Wing et al. (2026) presents first ground-based lidar measurements of a Falcon 9 rocket debris at 100 km altitude</vt:lpstr>
      <vt:lpstr>SABRE measurements show that metals vaporized during spacecraft reentries can be measured in stratospheric sulfuric particles  About 10% of stratospheric particles contain spacecraft debris </vt:lpstr>
      <vt:lpstr>Zolensky and Mackinnon ( 1985) show bi-modal size distribution of rocket exhaust and spacecraft-related particles </vt:lpstr>
      <vt:lpstr>First-look of remote-sensing information of space reentry debris detection from OMPS-LP</vt:lpstr>
      <vt:lpstr>Potential remote-sensing information from future missions for space reentry debris</vt:lpstr>
      <vt:lpstr>Geoengineering (Or not?)</vt:lpstr>
      <vt:lpstr>Observational needs to better understanding and accurate model representation of the impact of the emerging stratospheric aerosol sources on ozone and climate</vt:lpstr>
      <vt:lpstr>Stratospheric Composition (Theme 4)</vt:lpstr>
      <vt:lpstr>What other research questions should be included?</vt:lpstr>
      <vt:lpstr>What topics would you like to discuss at the breakout session tomorrow?</vt:lpstr>
      <vt:lpstr>Stratospheric Composition breakout session</vt:lpstr>
      <vt:lpstr>Comments and suggestions from attendees </vt:lpstr>
      <vt:lpstr>Comments and suggestions from attendees </vt:lpstr>
      <vt:lpstr>Comments and suggestions from attendees </vt:lpstr>
      <vt:lpstr>Comments and suggestions from attendees </vt:lpstr>
      <vt:lpstr>Comments and suggestions from attendees </vt:lpstr>
      <vt:lpstr>Comments and suggestions from attendees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ER-2 PLATFORM VERSATILITY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Liang, Qing (GSFC-6140)</cp:lastModifiedBy>
  <cp:revision>82</cp:revision>
  <dcterms:created xsi:type="dcterms:W3CDTF">2026-03-20T19:29:52Z</dcterms:created>
  <dcterms:modified xsi:type="dcterms:W3CDTF">2026-04-28T13:31:31Z</dcterms:modified>
</cp:coreProperties>
</file>