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embeddedFontLst>
    <p:embeddedFont>
      <p:font typeface="Baskervville"/>
      <p:regular r:id="rId58"/>
      <p:bold r:id="rId59"/>
      <p:italic r:id="rId60"/>
      <p:boldItalic r:id="rId61"/>
    </p:embeddedFont>
    <p:embeddedFont>
      <p:font typeface="Google Sans" pitchFamily="2" charset="0"/>
      <p:regular r:id="rId62"/>
      <p:bold r:id="rId63"/>
      <p:italic r:id="rId64"/>
      <p:boldItalic r:id="rId65"/>
    </p:embeddedFont>
    <p:embeddedFont>
      <p:font typeface="Helvetica Neue" panose="02000503000000020004" pitchFamily="2" charset="0"/>
      <p:regular r:id="rId66"/>
      <p:bold r:id="rId67"/>
      <p:italic r:id="rId68"/>
      <p:boldItalic r:id="rId69"/>
    </p:embeddedFont>
    <p:embeddedFont>
      <p:font typeface="Libre Baskerville"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6">
          <p15:clr>
            <a:srgbClr val="747775"/>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a1uxgDrPIfNvRdqMw9AXLjlhP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754B32-44FC-4E3E-94BD-EB275A274A35}">
  <a:tblStyle styleId="{62754B32-44FC-4E3E-94BD-EB275A274A35}" styleName="Table_0">
    <a:wholeTbl>
      <a:tcTxStyle b="off" i="off">
        <a:font>
          <a:latin typeface="Aptos"/>
          <a:ea typeface="Aptos"/>
          <a:cs typeface="Aptos"/>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07"/>
    <p:restoredTop sz="61317"/>
  </p:normalViewPr>
  <p:slideViewPr>
    <p:cSldViewPr snapToGrid="0">
      <p:cViewPr varScale="1">
        <p:scale>
          <a:sx n="49" d="100"/>
          <a:sy n="49" d="100"/>
        </p:scale>
        <p:origin x="728" y="176"/>
      </p:cViewPr>
      <p:guideLst>
        <p:guide orient="horz" pos="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4.fntdata"/><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29/2023JD039427"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i.org/10.1029/2019RG00067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iss.nasa.gov/pubs/abs/ca02130a.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iss.nasa.gov/pubs/abs/fr02400q.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258" name="Google Shape;2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d5c9d344d1_5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3d5c9d344d1_5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3d5c9d344d1_5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5c9d344d1_5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d5c9d344d1_5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289" name="Google Shape;289;g3d5c9d344d1_5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d6b844d95d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3d6b844d95d_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Cloud feedback has been persistently identified as one of the biggest challenges in predicting future climates and for narrowing down the range of estimated equilibrium climate sensitivity.</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Reference: P. Ceppi, &amp; P. Nowack,  Observational evidence that cloud feedback amplifies global warming, Proc. Natl. Acad. Sci. U.S.A. 118 (30) e2026290118, https://</a:t>
            </a:r>
            <a:r>
              <a:rPr lang="en-US" sz="1200" b="0" i="0" u="none" strike="noStrike" cap="none" dirty="0" err="1">
                <a:solidFill>
                  <a:schemeClr val="dk1"/>
                </a:solidFill>
                <a:effectLst/>
                <a:latin typeface="Calibri"/>
                <a:ea typeface="Calibri"/>
                <a:cs typeface="Calibri"/>
                <a:sym typeface="Calibri"/>
              </a:rPr>
              <a:t>doi.org</a:t>
            </a:r>
            <a:r>
              <a:rPr lang="en-US" sz="1200" b="0" i="0" u="none" strike="noStrike" cap="none" dirty="0">
                <a:solidFill>
                  <a:schemeClr val="dk1"/>
                </a:solidFill>
                <a:effectLst/>
                <a:latin typeface="Calibri"/>
                <a:ea typeface="Calibri"/>
                <a:cs typeface="Calibri"/>
                <a:sym typeface="Calibri"/>
              </a:rPr>
              <a:t>/10.1073/pnas.2026290118 (2021).</a:t>
            </a:r>
            <a:endParaRPr lang="en-US" b="0" dirty="0">
              <a:effectLst/>
            </a:endParaRPr>
          </a:p>
          <a:p>
            <a:br>
              <a:rPr lang="en-US" dirty="0"/>
            </a:br>
            <a:endParaRPr dirty="0"/>
          </a:p>
        </p:txBody>
      </p:sp>
      <p:sp>
        <p:nvSpPr>
          <p:cNvPr id="299" name="Google Shape;299;g3d6b844d95d_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6b844d95d_5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3d6b844d95d_5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We define the climate feedback parameter as the linear sensitivity of the net TOA flux to a global surface temperature perturbation under an external forcing to which we often add the near-instantaneous radiative response of the environment, giving rise to the concept of effective radiative forcing ERF. For a positive global temperature anomaly, a negative feedback parameter changes net flux towards restoration of radiative equilibrium. The additive property of feedback is the principle that the total climate feedback parameter is simply the sum of the parameters corresponding to individual feedback processes, i.e., it is assumed that feedbacks act independently. To calculate individual feedbacks, we assume that only the radiatively active property specific to that feedback changes while all other properties remain fixed. For clouds specifically, only cloud properties change while the surrounding environment remains unchanged. The three cloud properties whose change matters most for radiation are cloud amount, cloud optical thickness and cloud top pressure. We assume that these respond to a global surface temperature change, not necessarily directly, but rather through CCFs, environmental properties modulating clouds. </a:t>
            </a:r>
            <a:endParaRPr lang="en-US" b="0" dirty="0">
              <a:effectLst/>
            </a:endParaRPr>
          </a:p>
          <a:p>
            <a:br>
              <a:rPr lang="en-US" dirty="0"/>
            </a:br>
            <a:endParaRPr dirty="0"/>
          </a:p>
        </p:txBody>
      </p:sp>
      <p:sp>
        <p:nvSpPr>
          <p:cNvPr id="309" name="Google Shape;309;g3d6b844d95d_5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d6b844d95d_5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d6b844d95d_5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Again, cloud feedback estimates require that we isolate the change in net flux F only due to cloud changes. This is however not so straightforward in practice, so we have often resorted to the alternative of examining anomalies in cloud radiative effect, the difference between a </a:t>
            </a:r>
            <a:r>
              <a:rPr lang="en-US" sz="1200" b="0" i="0" u="none" strike="noStrike" cap="none" dirty="0" err="1">
                <a:solidFill>
                  <a:schemeClr val="dk1"/>
                </a:solidFill>
                <a:effectLst/>
                <a:latin typeface="Calibri"/>
                <a:ea typeface="Calibri"/>
                <a:cs typeface="Calibri"/>
                <a:sym typeface="Calibri"/>
              </a:rPr>
              <a:t>gridcell’s</a:t>
            </a:r>
            <a:r>
              <a:rPr lang="en-US" sz="1200" b="0" i="0" u="none" strike="noStrike" cap="none" dirty="0">
                <a:solidFill>
                  <a:schemeClr val="dk1"/>
                </a:solidFill>
                <a:effectLst/>
                <a:latin typeface="Calibri"/>
                <a:ea typeface="Calibri"/>
                <a:cs typeface="Calibri"/>
                <a:sym typeface="Calibri"/>
              </a:rPr>
              <a:t> all-sky and clear-sky fluxes. CRE can also be written as the product of </a:t>
            </a:r>
            <a:r>
              <a:rPr lang="en-US" sz="1200" b="0" i="0" u="none" strike="noStrike" cap="none" dirty="0" err="1">
                <a:solidFill>
                  <a:schemeClr val="dk1"/>
                </a:solidFill>
                <a:effectLst/>
                <a:latin typeface="Calibri"/>
                <a:ea typeface="Calibri"/>
                <a:cs typeface="Calibri"/>
                <a:sym typeface="Calibri"/>
              </a:rPr>
              <a:t>gridcell</a:t>
            </a:r>
            <a:r>
              <a:rPr lang="en-US" sz="1200" b="0" i="0" u="none" strike="noStrike" cap="none" dirty="0">
                <a:solidFill>
                  <a:schemeClr val="dk1"/>
                </a:solidFill>
                <a:effectLst/>
                <a:latin typeface="Calibri"/>
                <a:ea typeface="Calibri"/>
                <a:cs typeface="Calibri"/>
                <a:sym typeface="Calibri"/>
              </a:rPr>
              <a:t> cloud amount C and the difference between overcast and clear-sky fluxes which we call the overcast CRE. For CRE anomalies to serve as a substitute of all-sky flux anomalies there should be no flux anomalies due to non-cloud effects, IOW, the distortion (“masking”) of CRE by non-cloud effects should be removed. We can show that this is equivalent to the combined contributions of a cloud amount perturbation weighted by overcast CRE and the anomaly of the overcast flux due to cloud property changes weighted by cloud amount. Cloud feedback can be assumed to come only from cloud amount anomalies if </a:t>
            </a:r>
            <a:r>
              <a:rPr lang="en-US" sz="1200" b="0" i="0" u="none" strike="noStrike" cap="none" dirty="0" err="1">
                <a:solidFill>
                  <a:schemeClr val="dk1"/>
                </a:solidFill>
                <a:effectLst/>
                <a:latin typeface="Calibri"/>
                <a:ea typeface="Calibri"/>
                <a:cs typeface="Calibri"/>
                <a:sym typeface="Calibri"/>
              </a:rPr>
              <a:t>Fovc</a:t>
            </a:r>
            <a:r>
              <a:rPr lang="en-US" sz="1200" b="0" i="0" u="none" strike="noStrike" cap="none" dirty="0">
                <a:solidFill>
                  <a:schemeClr val="dk1"/>
                </a:solidFill>
                <a:effectLst/>
                <a:latin typeface="Calibri"/>
                <a:ea typeface="Calibri"/>
                <a:cs typeface="Calibri"/>
                <a:sym typeface="Calibri"/>
              </a:rPr>
              <a:t> is nearly constant which seems like a poor approximation unless...</a:t>
            </a:r>
            <a:endParaRPr lang="en-US" b="0" dirty="0">
              <a:effectLst/>
            </a:endParaRPr>
          </a:p>
          <a:p>
            <a:br>
              <a:rPr lang="en-US" dirty="0"/>
            </a:br>
            <a:endParaRPr dirty="0"/>
          </a:p>
        </p:txBody>
      </p:sp>
      <p:sp>
        <p:nvSpPr>
          <p:cNvPr id="330" name="Google Shape;330;g3d6b844d95d_5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d6b844d95d_5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d6b844d95d_5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 we break the problem by cloud type where one can assume semi-fixed cloud properties. In the satellite era of passive imaging spectroradiometers, a common definition of cloud types is based on cloud top pressure and optical depth combinations within a specific range. The classic ISCCP definition of 9 cloud types is obviously not appropriate, as the range of CTP and TAU values is too wide. Assuming something like 49 cloud types makes constant </a:t>
            </a:r>
            <a:r>
              <a:rPr lang="en-US" sz="1200" b="0" i="0" u="none" strike="noStrike" cap="none" dirty="0" err="1">
                <a:solidFill>
                  <a:schemeClr val="dk1"/>
                </a:solidFill>
                <a:effectLst/>
                <a:latin typeface="Calibri"/>
                <a:ea typeface="Calibri"/>
                <a:cs typeface="Calibri"/>
                <a:sym typeface="Calibri"/>
              </a:rPr>
              <a:t>Fovc</a:t>
            </a:r>
            <a:r>
              <a:rPr lang="en-US" sz="1200" b="0" i="0" u="none" strike="noStrike" cap="none" dirty="0">
                <a:solidFill>
                  <a:schemeClr val="dk1"/>
                </a:solidFill>
                <a:effectLst/>
                <a:latin typeface="Calibri"/>
                <a:ea typeface="Calibri"/>
                <a:cs typeface="Calibri"/>
                <a:sym typeface="Calibri"/>
              </a:rPr>
              <a:t> a better approximation for a fixed location and environment. By convolving anomalies of such joint histograms, now also available from satellite observations, with the sensitivities of overcast CREs to a unit of cloud fraction change (the cloud radiative kernel) we obtain flux anomalies due to cloud type amount anomalies resolved by cloud type. CRKs can be either precalculated as a function of latitude and month or come from observations like the CERES FBCT product. Convolving spatiotemporally resolved CRKs with similarly resolved observed cloud amount distribution anomalies we can obtain spatially resolved cloud feedback.</a:t>
            </a:r>
            <a:endParaRPr lang="en-US" b="0" dirty="0">
              <a:effectLst/>
            </a:endParaRPr>
          </a:p>
          <a:p>
            <a:br>
              <a:rPr lang="en-US" b="0" dirty="0">
                <a:effectLst/>
              </a:rPr>
            </a:b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Reference: Zhou, C., M. D. Zelinka, A. E. Dessler, and P. Yang, 2013: An Analysis of the Short-Term Cloud Feedback Using MODIS Data. J. Climate, 26, 4803–4815, https://</a:t>
            </a:r>
            <a:r>
              <a:rPr lang="en-US" sz="1200" b="0" i="0" u="none" strike="noStrike" cap="none" dirty="0" err="1">
                <a:solidFill>
                  <a:schemeClr val="dk1"/>
                </a:solidFill>
                <a:effectLst/>
                <a:latin typeface="Calibri"/>
                <a:ea typeface="Calibri"/>
                <a:cs typeface="Calibri"/>
                <a:sym typeface="Calibri"/>
              </a:rPr>
              <a:t>doi.org</a:t>
            </a:r>
            <a:r>
              <a:rPr lang="en-US" sz="1200" b="0" i="0" u="none" strike="noStrike" cap="none" dirty="0">
                <a:solidFill>
                  <a:schemeClr val="dk1"/>
                </a:solidFill>
                <a:effectLst/>
                <a:latin typeface="Calibri"/>
                <a:ea typeface="Calibri"/>
                <a:cs typeface="Calibri"/>
                <a:sym typeface="Calibri"/>
              </a:rPr>
              <a:t>/10.1175/JCLI-D-12-00547.1.</a:t>
            </a:r>
            <a:endParaRPr lang="en-US" b="0" dirty="0">
              <a:effectLst/>
            </a:endParaRPr>
          </a:p>
          <a:p>
            <a:br>
              <a:rPr lang="en-US" dirty="0"/>
            </a:br>
            <a:endParaRPr dirty="0"/>
          </a:p>
        </p:txBody>
      </p:sp>
      <p:sp>
        <p:nvSpPr>
          <p:cNvPr id="349" name="Google Shape;349;g3d6b844d95d_5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d6b844d95d_5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3d6b844d95d_5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When we applied the CRK method to a GEOS perturbation experiment combining 5 different ways to generate joint histograms and three different kernel datasets we found a wide range of net cloud feedback which is a sobering indicator of how much our feedback estimates depend on the details of the calculation.</a:t>
            </a:r>
            <a:endParaRPr lang="en-US" b="0" dirty="0">
              <a:effectLst/>
            </a:endParaRPr>
          </a:p>
          <a:p>
            <a:br>
              <a:rPr lang="en-US" b="0" dirty="0">
                <a:effectLst/>
              </a:rPr>
            </a:b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Reference: Lee, D., &amp; </a:t>
            </a:r>
            <a:r>
              <a:rPr lang="en-US" sz="1200" b="0" i="0" u="none" strike="noStrike" cap="none" dirty="0" err="1">
                <a:solidFill>
                  <a:schemeClr val="dk1"/>
                </a:solidFill>
                <a:effectLst/>
                <a:latin typeface="Calibri"/>
                <a:ea typeface="Calibri"/>
                <a:cs typeface="Calibri"/>
                <a:sym typeface="Calibri"/>
              </a:rPr>
              <a:t>Oreopoulos</a:t>
            </a:r>
            <a:r>
              <a:rPr lang="en-US" sz="1200" b="0" i="0" u="none" strike="noStrike" cap="none" dirty="0">
                <a:solidFill>
                  <a:schemeClr val="dk1"/>
                </a:solidFill>
                <a:effectLst/>
                <a:latin typeface="Calibri"/>
                <a:ea typeface="Calibri"/>
                <a:cs typeface="Calibri"/>
                <a:sym typeface="Calibri"/>
              </a:rPr>
              <a:t>, L. (2025). Multiple cloud feedbacks in a global model from a single perturbation experiment. Geophysical Research Letters, 52, e2025GL116120. https://</a:t>
            </a:r>
            <a:r>
              <a:rPr lang="en-US" sz="1200" b="0" i="0" u="none" strike="noStrike" cap="none" dirty="0" err="1">
                <a:solidFill>
                  <a:schemeClr val="dk1"/>
                </a:solidFill>
                <a:effectLst/>
                <a:latin typeface="Calibri"/>
                <a:ea typeface="Calibri"/>
                <a:cs typeface="Calibri"/>
                <a:sym typeface="Calibri"/>
              </a:rPr>
              <a:t>doi.org</a:t>
            </a:r>
            <a:r>
              <a:rPr lang="en-US" sz="1200" b="0" i="0" u="none" strike="noStrike" cap="none" dirty="0">
                <a:solidFill>
                  <a:schemeClr val="dk1"/>
                </a:solidFill>
                <a:effectLst/>
                <a:latin typeface="Calibri"/>
                <a:ea typeface="Calibri"/>
                <a:cs typeface="Calibri"/>
                <a:sym typeface="Calibri"/>
              </a:rPr>
              <a:t>/10.1029/2025GL116120.</a:t>
            </a:r>
            <a:endParaRPr lang="en-US" b="0" dirty="0">
              <a:effectLst/>
            </a:endParaRPr>
          </a:p>
          <a:p>
            <a:br>
              <a:rPr lang="en-US" dirty="0"/>
            </a:br>
            <a:endParaRPr sz="1200" dirty="0">
              <a:solidFill>
                <a:schemeClr val="dk1"/>
              </a:solidFill>
              <a:latin typeface="Arial"/>
              <a:ea typeface="Arial"/>
              <a:cs typeface="Arial"/>
              <a:sym typeface="Arial"/>
            </a:endParaRPr>
          </a:p>
        </p:txBody>
      </p:sp>
      <p:sp>
        <p:nvSpPr>
          <p:cNvPr id="386" name="Google Shape;386;g3d6b844d95d_5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d6b844d95d_5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3d6b844d95d_5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Here is a summary of our options for obtaining cloud feedback from either observations or models. (1) We have the aforementioned CRK method, based on the passive view of clouds conveyed by the JHs, which actually allows conversion of cloud type feedback into feedback contributions by CF, TAU, CTP. In models we face choices in how to create JHs and what exactly CRKs to use. (2) The adjusted CRE anomaly method where you face the challenging task of removing masking effects due to either feedback or forcing on clear-sky and overcast flux anomalies (3) The brute force PRP method where you have to resolve baseline and perturbed clouds at sufficiently high spatiotemporal resolution to tackle non-linearities. Cloud feedback is inferred from flux differences of two states, one with the baseline clouds and one with the perturbed clouds in the same environment; you can obviously have many permutations of such expensive experiments.</a:t>
            </a:r>
            <a:endParaRPr lang="en-US" b="0" dirty="0">
              <a:effectLst/>
            </a:endParaRPr>
          </a:p>
          <a:p>
            <a:br>
              <a:rPr lang="en-US" dirty="0"/>
            </a:br>
            <a:endParaRPr dirty="0"/>
          </a:p>
        </p:txBody>
      </p:sp>
      <p:sp>
        <p:nvSpPr>
          <p:cNvPr id="403" name="Google Shape;403;g3d6b844d95d_5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d6b844d95d_5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3d6b844d95d_5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I’m providing here my own perception of current cloud feedback work. I’d like to underscore that there’s currently a lot of work on ACI motivated by advances in two-moment cloud microphysics in climate models and the recent substantial reductions in anthropogenic aerosol emissions which we believe cause cloud changes detectable from space. But ACI is NOT part of cloud feedback since it is considered a fast cloud response to aerosol anomalies unrelated to temperature perturbations. Some of the most important topics are short term feedback as a proxy for long-term feedback, how feedbacks from observations and global models compare, and how to decide which models predict the most reliable cloud feedback. There is a growing body of literature on how anomalies in CCFs, like atmospheric stability indices, relate to CF anomalies of low marine clouds.</a:t>
            </a:r>
            <a:endParaRPr lang="en-US" b="0" dirty="0">
              <a:effectLst/>
            </a:endParaRPr>
          </a:p>
          <a:p>
            <a:br>
              <a:rPr lang="en-US" b="0" dirty="0">
                <a:effectLst/>
              </a:rPr>
            </a:b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References:</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Chao, L.-W., Zelinka, M. D., &amp; Dessler, A. E. (2024). Evaluating cloud feedback components in observations and their representation in climate models. Journal of Geophysical Research: Atmospheres, 129, e2023JD039427. </a:t>
            </a:r>
            <a:r>
              <a:rPr lang="en-US" sz="1200" b="0" i="0" u="sng" strike="noStrike" cap="none" dirty="0">
                <a:solidFill>
                  <a:schemeClr val="dk1"/>
                </a:solidFill>
                <a:effectLst/>
                <a:latin typeface="Calibri"/>
                <a:ea typeface="Calibri"/>
                <a:cs typeface="Calibri"/>
                <a:sym typeface="Calibri"/>
                <a:hlinkClick r:id="rId3"/>
              </a:rPr>
              <a:t>https://doi.org/10.1029/2023JD039427</a:t>
            </a:r>
            <a:r>
              <a:rPr lang="en-US" sz="1200" b="0" i="0" u="none" strike="noStrike" cap="none" dirty="0">
                <a:solidFill>
                  <a:schemeClr val="dk1"/>
                </a:solidFill>
                <a:effectLst/>
                <a:latin typeface="Calibri"/>
                <a:ea typeface="Calibri"/>
                <a:cs typeface="Calibri"/>
                <a:sym typeface="Calibri"/>
              </a:rPr>
              <a:t>.</a:t>
            </a:r>
            <a:endParaRPr lang="en-US" b="0" dirty="0">
              <a:effectLst/>
            </a:endParaRPr>
          </a:p>
          <a:p>
            <a:pPr rtl="0"/>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Sherwood, S. C., Webb, M. J., Annan, J. D., </a:t>
            </a:r>
            <a:r>
              <a:rPr lang="en-US" sz="1200" b="0" i="0" u="none" strike="noStrike" cap="none" dirty="0" err="1">
                <a:solidFill>
                  <a:schemeClr val="dk1"/>
                </a:solidFill>
                <a:effectLst/>
                <a:latin typeface="Calibri"/>
                <a:ea typeface="Calibri"/>
                <a:cs typeface="Calibri"/>
                <a:sym typeface="Calibri"/>
              </a:rPr>
              <a:t>Armour</a:t>
            </a:r>
            <a:r>
              <a:rPr lang="en-US" sz="1200" b="0" i="0" u="none" strike="noStrike" cap="none" dirty="0">
                <a:solidFill>
                  <a:schemeClr val="dk1"/>
                </a:solidFill>
                <a:effectLst/>
                <a:latin typeface="Calibri"/>
                <a:ea typeface="Calibri"/>
                <a:cs typeface="Calibri"/>
                <a:sym typeface="Calibri"/>
              </a:rPr>
              <a:t>, K. C., Forster, P. M., Hargreaves, J. C., et al. (2020). An assessment of Earth's climate sensitivity using multiple lines of evidence. Reviews of Geophysics, 58, e2019RG000678. </a:t>
            </a:r>
            <a:r>
              <a:rPr lang="en-US" sz="1200" b="0" i="0" u="sng" strike="noStrike" cap="none" dirty="0">
                <a:solidFill>
                  <a:schemeClr val="dk1"/>
                </a:solidFill>
                <a:effectLst/>
                <a:latin typeface="Calibri"/>
                <a:ea typeface="Calibri"/>
                <a:cs typeface="Calibri"/>
                <a:sym typeface="Calibri"/>
                <a:hlinkClick r:id="rId4"/>
              </a:rPr>
              <a:t>https://doi.org/10.1029/2019RG000678</a:t>
            </a:r>
            <a:r>
              <a:rPr lang="en-US" sz="1200" b="0" i="0" u="none" strike="noStrike" cap="none" dirty="0">
                <a:solidFill>
                  <a:schemeClr val="dk1"/>
                </a:solidFill>
                <a:effectLst/>
                <a:latin typeface="Calibri"/>
                <a:ea typeface="Calibri"/>
                <a:cs typeface="Calibri"/>
                <a:sym typeface="Calibri"/>
              </a:rPr>
              <a:t>.</a:t>
            </a:r>
            <a:endParaRPr lang="en-US" b="0" dirty="0">
              <a:effectLst/>
            </a:endParaRPr>
          </a:p>
          <a:p>
            <a:br>
              <a:rPr lang="en-US" b="0" dirty="0">
                <a:effectLst/>
              </a:rPr>
            </a:br>
            <a:br>
              <a:rPr lang="en-US" b="0" dirty="0">
                <a:effectLst/>
              </a:rPr>
            </a:br>
            <a:endParaRPr dirty="0"/>
          </a:p>
        </p:txBody>
      </p:sp>
      <p:sp>
        <p:nvSpPr>
          <p:cNvPr id="413" name="Google Shape;413;g3d6b844d95d_5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d5c9d344d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3d5c9d344d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170" name="Google Shape;170;g3d5c9d344d1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d6b844d95d_5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3d6b844d95d_5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Cloud feedback is a difficult problem with many outstanding issues. I close with some of my own perspectives on the topic. There is the issue of attributing cloud responses and flux anomalies to global temperature anomalies, i.e., ignoring immediate cloud responses to forcing; appropriately designed GCM experiments (fixed SST) may perhaps help us make corrections. Then there is the issue of using insufficiently long time series where temperature anomalies can be due to internal variability like ENSO, and thus unrelated to radiative forcing. Here</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 show</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that the geographical distribution and magnitude of regional cloud feedback magnitude seems to be greatly influenced by ENSO. When we applied an adjustment to the global temperature fluctuations to account for ENSO, the regional magnitudes weakened substantially, but the global value, a result of extensive cancellations of strong local feedbacks, does not change much. There are also the grand questions of what kind and how accurate cloud observations are needed to not only calculate cloud feedback, but to also use to improve cloud representation in global models (and how exactly do we accomplish that?). Finally, I conclude with some philosophical questions: First, is the feedback paradigm as constructed appropriate given that the climatic effect of clouds ultimately depends on what environment they are embedded in? Second, should we be focusing only on the TOA perspective when clouds affect the distribution of radiative heating/cooling in the atmosphere and the radiation at the surface?</a:t>
            </a:r>
            <a:br>
              <a:rPr lang="en-US" sz="1200" b="0" i="0" u="none" strike="noStrike" cap="none" dirty="0">
                <a:solidFill>
                  <a:schemeClr val="dk1"/>
                </a:solidFill>
                <a:effectLst/>
                <a:latin typeface="Calibri"/>
                <a:ea typeface="Calibri"/>
                <a:cs typeface="Calibri"/>
                <a:sym typeface="Calibri"/>
              </a:rPr>
            </a:b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Reference: Sherwood, S. C., Webb, M. J., Annan, J. D., </a:t>
            </a:r>
            <a:r>
              <a:rPr lang="en-US" sz="1200" b="0" i="0" u="none" strike="noStrike" cap="none" dirty="0" err="1">
                <a:solidFill>
                  <a:schemeClr val="dk1"/>
                </a:solidFill>
                <a:effectLst/>
                <a:latin typeface="Calibri"/>
                <a:ea typeface="Calibri"/>
                <a:cs typeface="Calibri"/>
                <a:sym typeface="Calibri"/>
              </a:rPr>
              <a:t>Armour</a:t>
            </a:r>
            <a:r>
              <a:rPr lang="en-US" sz="1200" b="0" i="0" u="none" strike="noStrike" cap="none" dirty="0">
                <a:solidFill>
                  <a:schemeClr val="dk1"/>
                </a:solidFill>
                <a:effectLst/>
                <a:latin typeface="Calibri"/>
                <a:ea typeface="Calibri"/>
                <a:cs typeface="Calibri"/>
                <a:sym typeface="Calibri"/>
              </a:rPr>
              <a:t>, K. C., Forster, P. M., Hargreaves, J. C., et al. (2020). An assessment of Earth's climate sensitivity using multiple lines of evidence. Reviews of Geophysics, 58, e2019RG000678. https://</a:t>
            </a:r>
            <a:r>
              <a:rPr lang="en-US" sz="1200" b="0" i="0" u="none" strike="noStrike" cap="none" dirty="0" err="1">
                <a:solidFill>
                  <a:schemeClr val="dk1"/>
                </a:solidFill>
                <a:effectLst/>
                <a:latin typeface="Calibri"/>
                <a:ea typeface="Calibri"/>
                <a:cs typeface="Calibri"/>
                <a:sym typeface="Calibri"/>
              </a:rPr>
              <a:t>doi.org</a:t>
            </a:r>
            <a:r>
              <a:rPr lang="en-US" sz="1200" b="0" i="0" u="none" strike="noStrike" cap="none" dirty="0">
                <a:solidFill>
                  <a:schemeClr val="dk1"/>
                </a:solidFill>
                <a:effectLst/>
                <a:latin typeface="Calibri"/>
                <a:ea typeface="Calibri"/>
                <a:cs typeface="Calibri"/>
                <a:sym typeface="Calibri"/>
              </a:rPr>
              <a:t>/10.1029/2019RG000678.</a:t>
            </a:r>
            <a:endParaRPr lang="en-US" b="0" dirty="0">
              <a:effectLst/>
            </a:endParaRPr>
          </a:p>
          <a:p>
            <a:br>
              <a:rPr lang="en-US" dirty="0"/>
            </a:br>
            <a:endParaRPr dirty="0"/>
          </a:p>
        </p:txBody>
      </p:sp>
      <p:sp>
        <p:nvSpPr>
          <p:cNvPr id="429" name="Google Shape;429;g3d6b844d95d_5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d6b844d95d_5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Reference: Lazaros </a:t>
            </a:r>
            <a:r>
              <a:rPr lang="en-US" sz="1200" b="0" i="0" u="none" strike="noStrike" cap="none" dirty="0" err="1">
                <a:solidFill>
                  <a:schemeClr val="dk1"/>
                </a:solidFill>
                <a:effectLst/>
                <a:latin typeface="Calibri"/>
                <a:ea typeface="Calibri"/>
                <a:cs typeface="Calibri"/>
                <a:sym typeface="Calibri"/>
              </a:rPr>
              <a:t>Oreopoulos</a:t>
            </a:r>
            <a:r>
              <a:rPr lang="en-US" sz="1200" b="0" i="0" u="none" strike="noStrike" cap="none" dirty="0">
                <a:solidFill>
                  <a:schemeClr val="dk1"/>
                </a:solidFill>
                <a:effectLst/>
                <a:latin typeface="Calibri"/>
                <a:ea typeface="Calibri"/>
                <a:cs typeface="Calibri"/>
                <a:sym typeface="Calibri"/>
              </a:rPr>
              <a:t>, Nayeong Cho, Ryan Kramer, et al. Cloud Radiative Effect Variability in the Recent Satellite Record and Associated Cloud Feedback. ESS Open Archive. 13 February 2026. DOI: https://</a:t>
            </a:r>
            <a:r>
              <a:rPr lang="en-US" sz="1200" b="0" i="0" u="none" strike="noStrike" cap="none" dirty="0" err="1">
                <a:solidFill>
                  <a:schemeClr val="dk1"/>
                </a:solidFill>
                <a:effectLst/>
                <a:latin typeface="Calibri"/>
                <a:ea typeface="Calibri"/>
                <a:cs typeface="Calibri"/>
                <a:sym typeface="Calibri"/>
              </a:rPr>
              <a:t>doi.org</a:t>
            </a:r>
            <a:r>
              <a:rPr lang="en-US" sz="1200" b="0" i="0" u="none" strike="noStrike" cap="none" dirty="0">
                <a:solidFill>
                  <a:schemeClr val="dk1"/>
                </a:solidFill>
                <a:effectLst/>
                <a:latin typeface="Calibri"/>
                <a:ea typeface="Calibri"/>
                <a:cs typeface="Calibri"/>
                <a:sym typeface="Calibri"/>
              </a:rPr>
              <a:t>/10.22541/essoar.177100425.52102553/v1.</a:t>
            </a:r>
            <a:endParaRPr lang="en-US" b="0" dirty="0">
              <a:effectLst/>
            </a:endParaRPr>
          </a:p>
          <a:p>
            <a:br>
              <a:rPr lang="en-US" dirty="0"/>
            </a:br>
            <a:endParaRPr dirty="0"/>
          </a:p>
        </p:txBody>
      </p:sp>
      <p:sp>
        <p:nvSpPr>
          <p:cNvPr id="439" name="Google Shape;439;g3d6b844d95d_5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d6a4e473f5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3d6a4e473f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d6a4e473f5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3d6a4e473f5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d6a4e473f5_1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68" name="Google Shape;468;g3d6a4e473f5_1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d6a4e473f5_8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3d6a4e473f5_8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References: </a:t>
            </a:r>
            <a:r>
              <a:rPr lang="en-US" sz="1200" b="0" i="0" u="none" strike="noStrike" cap="none" dirty="0" err="1">
                <a:solidFill>
                  <a:schemeClr val="dk1"/>
                </a:solidFill>
                <a:effectLst/>
                <a:latin typeface="Calibri"/>
                <a:ea typeface="Calibri"/>
                <a:cs typeface="Calibri"/>
                <a:sym typeface="Calibri"/>
              </a:rPr>
              <a:t>Carslaw</a:t>
            </a:r>
            <a:r>
              <a:rPr lang="en-US" sz="1200" b="0" i="0" u="none" strike="noStrike" cap="none" dirty="0">
                <a:solidFill>
                  <a:schemeClr val="dk1"/>
                </a:solidFill>
                <a:effectLst/>
                <a:latin typeface="Calibri"/>
                <a:ea typeface="Calibri"/>
                <a:cs typeface="Calibri"/>
                <a:sym typeface="Calibri"/>
              </a:rPr>
              <a:t>, K.S., L.A. </a:t>
            </a:r>
            <a:r>
              <a:rPr lang="en-US" sz="1200" b="0" i="0" u="none" strike="noStrike" cap="none" dirty="0" err="1">
                <a:solidFill>
                  <a:schemeClr val="dk1"/>
                </a:solidFill>
                <a:effectLst/>
                <a:latin typeface="Calibri"/>
                <a:ea typeface="Calibri"/>
                <a:cs typeface="Calibri"/>
                <a:sym typeface="Calibri"/>
              </a:rPr>
              <a:t>Regayre</a:t>
            </a:r>
            <a:r>
              <a:rPr lang="en-US" sz="1200" b="0" i="0" u="none" strike="noStrike" cap="none" dirty="0">
                <a:solidFill>
                  <a:schemeClr val="dk1"/>
                </a:solidFill>
                <a:effectLst/>
                <a:latin typeface="Calibri"/>
                <a:ea typeface="Calibri"/>
                <a:cs typeface="Calibri"/>
                <a:sym typeface="Calibri"/>
              </a:rPr>
              <a:t>, U. Proske, A. Gettelman, D.M.H. Sexton, Y. Qian, L. Marshall, O. Wild, M. van Lier-Walqui, A. Oertel, S. </a:t>
            </a:r>
            <a:r>
              <a:rPr lang="en-US" sz="1200" b="0" i="0" u="none" strike="noStrike" cap="none" dirty="0" err="1">
                <a:solidFill>
                  <a:schemeClr val="dk1"/>
                </a:solidFill>
                <a:effectLst/>
                <a:latin typeface="Calibri"/>
                <a:ea typeface="Calibri"/>
                <a:cs typeface="Calibri"/>
                <a:sym typeface="Calibri"/>
              </a:rPr>
              <a:t>Peatier</a:t>
            </a:r>
            <a:r>
              <a:rPr lang="en-US" sz="1200" b="0" i="0" u="none" strike="noStrike" cap="none" dirty="0">
                <a:solidFill>
                  <a:schemeClr val="dk1"/>
                </a:solidFill>
                <a:effectLst/>
                <a:latin typeface="Calibri"/>
                <a:ea typeface="Calibri"/>
                <a:cs typeface="Calibri"/>
                <a:sym typeface="Calibri"/>
              </a:rPr>
              <a:t>, B. Yang, J.S. Johnson, S. Li, D.T. McCoy, B.M. Sanderson, C.J. Williamson, G.S. Elsaesser, K. Yamazaki, and B.B.B. Booth, 2026: </a:t>
            </a:r>
            <a:r>
              <a:rPr lang="en-US" sz="1200" b="0" i="0" u="none" strike="noStrike" cap="none" dirty="0">
                <a:solidFill>
                  <a:schemeClr val="dk1"/>
                </a:solidFill>
                <a:effectLst/>
                <a:latin typeface="Calibri"/>
                <a:ea typeface="Calibri"/>
                <a:cs typeface="Calibri"/>
                <a:sym typeface="Calibri"/>
                <a:hlinkClick r:id="rId3"/>
              </a:rPr>
              <a:t>Opinion: The importance and future development of perturbed parameter ensembles in climate and atmospheric science</a:t>
            </a:r>
            <a:r>
              <a:rPr lang="en-US" sz="1200" b="0" i="0" u="none" strike="noStrike" cap="none" dirty="0">
                <a:solidFill>
                  <a:schemeClr val="dk1"/>
                </a:solidFill>
                <a:effectLst/>
                <a:latin typeface="Calibri"/>
                <a:ea typeface="Calibri"/>
                <a:cs typeface="Calibri"/>
                <a:sym typeface="Calibri"/>
              </a:rPr>
              <a:t>. Atmos. Chem. Phys., </a:t>
            </a:r>
            <a:r>
              <a:rPr lang="en-US" sz="1200" b="1" i="0" u="none" strike="noStrike" cap="none" dirty="0">
                <a:solidFill>
                  <a:schemeClr val="dk1"/>
                </a:solidFill>
                <a:effectLst/>
                <a:latin typeface="Calibri"/>
                <a:ea typeface="Calibri"/>
                <a:cs typeface="Calibri"/>
                <a:sym typeface="Calibri"/>
              </a:rPr>
              <a:t>26</a:t>
            </a:r>
            <a:r>
              <a:rPr lang="en-US" sz="1200" b="0" i="0" u="none" strike="noStrike" cap="none" dirty="0">
                <a:solidFill>
                  <a:schemeClr val="dk1"/>
                </a:solidFill>
                <a:effectLst/>
                <a:latin typeface="Calibri"/>
                <a:ea typeface="Calibri"/>
                <a:cs typeface="Calibri"/>
                <a:sym typeface="Calibri"/>
              </a:rPr>
              <a:t>, no. 7, 4651-4667, doi:10.5194/acp-26-4651-2026.</a:t>
            </a:r>
            <a:endParaRPr lang="en-US" b="0" dirty="0">
              <a:effectLst/>
            </a:endParaRPr>
          </a:p>
          <a:p>
            <a:br>
              <a:rPr lang="en-US" dirty="0"/>
            </a:br>
            <a:endParaRPr dirty="0"/>
          </a:p>
        </p:txBody>
      </p:sp>
      <p:sp>
        <p:nvSpPr>
          <p:cNvPr id="478" name="Google Shape;478;g3d6a4e473f5_8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d6a4e473f5_8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3d6a4e473f5_8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3d6a4e473f5_8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d6a4e473f5_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3d6a4e473f5_8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3d6a4e473f5_8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d6a4e473f5_8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d6a4e473f5_8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3d6a4e473f5_8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d6a4e473f5_8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3d6a4e473f5_8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3d6a4e473f5_8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5c9d344d1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3d5c9d344d1_2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3d5c9d344d1_2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d6a4e473f5_8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3d6a4e473f5_8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3d6a4e473f5_8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d6a4e473f5_8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d6a4e473f5_8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d6a4e473f5_8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d6a4e473f5_8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3d6a4e473f5_8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References on slide: </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Fridlind, A.M., G.S. Elsaesser, M. van Lier-</a:t>
            </a:r>
            <a:r>
              <a:rPr lang="en-US" sz="1200" b="0" i="0" u="none" strike="noStrike" cap="none" dirty="0" err="1">
                <a:solidFill>
                  <a:schemeClr val="dk1"/>
                </a:solidFill>
                <a:effectLst/>
                <a:latin typeface="Calibri"/>
                <a:ea typeface="Calibri"/>
                <a:cs typeface="Calibri"/>
                <a:sym typeface="Calibri"/>
              </a:rPr>
              <a:t>Walqui</a:t>
            </a:r>
            <a:r>
              <a:rPr lang="en-US" sz="1200" b="0" i="0" u="none" strike="noStrike" cap="none" dirty="0">
                <a:solidFill>
                  <a:schemeClr val="dk1"/>
                </a:solidFill>
                <a:effectLst/>
                <a:latin typeface="Calibri"/>
                <a:ea typeface="Calibri"/>
                <a:cs typeface="Calibri"/>
                <a:sym typeface="Calibri"/>
              </a:rPr>
              <a:t>, G.V. Cesana, E. </a:t>
            </a:r>
            <a:r>
              <a:rPr lang="en-US" sz="1200" b="0" i="0" u="none" strike="noStrike" cap="none" dirty="0" err="1">
                <a:solidFill>
                  <a:schemeClr val="dk1"/>
                </a:solidFill>
                <a:effectLst/>
                <a:latin typeface="Calibri"/>
                <a:ea typeface="Calibri"/>
                <a:cs typeface="Calibri"/>
                <a:sym typeface="Calibri"/>
              </a:rPr>
              <a:t>Weatherhead</a:t>
            </a:r>
            <a:r>
              <a:rPr lang="en-US" sz="1200" b="0" i="0" u="none" strike="noStrike" cap="none" dirty="0">
                <a:solidFill>
                  <a:schemeClr val="dk1"/>
                </a:solidFill>
                <a:effectLst/>
                <a:latin typeface="Calibri"/>
                <a:ea typeface="Calibri"/>
                <a:cs typeface="Calibri"/>
                <a:sym typeface="Calibri"/>
              </a:rPr>
              <a:t>, G. </a:t>
            </a:r>
            <a:r>
              <a:rPr lang="en-US" sz="1200" b="0" i="0" u="none" strike="noStrike" cap="none" dirty="0" err="1">
                <a:solidFill>
                  <a:schemeClr val="dk1"/>
                </a:solidFill>
                <a:effectLst/>
                <a:latin typeface="Calibri"/>
                <a:ea typeface="Calibri"/>
                <a:cs typeface="Calibri"/>
                <a:sym typeface="Calibri"/>
              </a:rPr>
              <a:t>Tselioudis</a:t>
            </a:r>
            <a:r>
              <a:rPr lang="en-US" sz="1200" b="0" i="0" u="none" strike="noStrike" cap="none" dirty="0">
                <a:solidFill>
                  <a:schemeClr val="dk1"/>
                </a:solidFill>
                <a:effectLst/>
                <a:latin typeface="Calibri"/>
                <a:ea typeface="Calibri"/>
                <a:cs typeface="Calibri"/>
                <a:sym typeface="Calibri"/>
              </a:rPr>
              <a:t>, G. Schmidt, D. Barahona, B. Cairns, W.D. Collins, D. Considine, L. </a:t>
            </a:r>
            <a:r>
              <a:rPr lang="en-US" sz="1200" b="0" i="0" u="none" strike="noStrike" cap="none" dirty="0" err="1">
                <a:solidFill>
                  <a:schemeClr val="dk1"/>
                </a:solidFill>
                <a:effectLst/>
                <a:latin typeface="Calibri"/>
                <a:ea typeface="Calibri"/>
                <a:cs typeface="Calibri"/>
                <a:sym typeface="Calibri"/>
              </a:rPr>
              <a:t>Cucurull</a:t>
            </a:r>
            <a:r>
              <a:rPr lang="en-US" sz="1200" b="0" i="0" u="none" strike="noStrike" cap="none" dirty="0">
                <a:solidFill>
                  <a:schemeClr val="dk1"/>
                </a:solidFill>
                <a:effectLst/>
                <a:latin typeface="Calibri"/>
                <a:ea typeface="Calibri"/>
                <a:cs typeface="Calibri"/>
                <a:sym typeface="Calibri"/>
              </a:rPr>
              <a:t>, L. DiGirolamo, A. Emory, O. </a:t>
            </a:r>
            <a:r>
              <a:rPr lang="en-US" sz="1200" b="0" i="0" u="none" strike="noStrike" cap="none" dirty="0" err="1">
                <a:solidFill>
                  <a:schemeClr val="dk1"/>
                </a:solidFill>
                <a:effectLst/>
                <a:latin typeface="Calibri"/>
                <a:ea typeface="Calibri"/>
                <a:cs typeface="Calibri"/>
                <a:sym typeface="Calibri"/>
              </a:rPr>
              <a:t>Hasekamp</a:t>
            </a:r>
            <a:r>
              <a:rPr lang="en-US" sz="1200" b="0" i="0" u="none" strike="noStrike" cap="none" dirty="0">
                <a:solidFill>
                  <a:schemeClr val="dk1"/>
                </a:solidFill>
                <a:effectLst/>
                <a:latin typeface="Calibri"/>
                <a:ea typeface="Calibri"/>
                <a:cs typeface="Calibri"/>
                <a:sym typeface="Calibri"/>
              </a:rPr>
              <a:t>, S. He, R. Kramer, M. Lebsock, T. Lee, S. Leroy, W. Lin, S. Lugauer, D. Miller, J. </a:t>
            </a:r>
            <a:r>
              <a:rPr lang="en-US" sz="1200" b="0" i="0" u="none" strike="noStrike" cap="none" dirty="0" err="1">
                <a:solidFill>
                  <a:schemeClr val="dk1"/>
                </a:solidFill>
                <a:effectLst/>
                <a:latin typeface="Calibri"/>
                <a:ea typeface="Calibri"/>
                <a:cs typeface="Calibri"/>
                <a:sym typeface="Calibri"/>
              </a:rPr>
              <a:t>Mülmenstädt</a:t>
            </a:r>
            <a:r>
              <a:rPr lang="en-US" sz="1200" b="0" i="0" u="none" strike="noStrike" cap="none" dirty="0">
                <a:solidFill>
                  <a:schemeClr val="dk1"/>
                </a:solidFill>
                <a:effectLst/>
                <a:latin typeface="Calibri"/>
                <a:ea typeface="Calibri"/>
                <a:cs typeface="Calibri"/>
                <a:sym typeface="Calibri"/>
              </a:rPr>
              <a:t>, L. </a:t>
            </a:r>
            <a:r>
              <a:rPr lang="en-US" sz="1200" b="0" i="0" u="none" strike="noStrike" cap="none" dirty="0" err="1">
                <a:solidFill>
                  <a:schemeClr val="dk1"/>
                </a:solidFill>
                <a:effectLst/>
                <a:latin typeface="Calibri"/>
                <a:ea typeface="Calibri"/>
                <a:cs typeface="Calibri"/>
                <a:sym typeface="Calibri"/>
              </a:rPr>
              <a:t>Oreopoulos</a:t>
            </a:r>
            <a:r>
              <a:rPr lang="en-US" sz="1200" b="0" i="0" u="none" strike="noStrike" cap="none" dirty="0">
                <a:solidFill>
                  <a:schemeClr val="dk1"/>
                </a:solidFill>
                <a:effectLst/>
                <a:latin typeface="Calibri"/>
                <a:ea typeface="Calibri"/>
                <a:cs typeface="Calibri"/>
                <a:sym typeface="Calibri"/>
              </a:rPr>
              <a:t>, D.J. Posselt, and M.D. Zelinka, 2026: </a:t>
            </a:r>
            <a:r>
              <a:rPr lang="en-US" sz="1200" b="0" i="0" u="none" strike="noStrike" cap="none" dirty="0">
                <a:solidFill>
                  <a:schemeClr val="dk1"/>
                </a:solidFill>
                <a:effectLst/>
                <a:latin typeface="Calibri"/>
                <a:ea typeface="Calibri"/>
                <a:cs typeface="Calibri"/>
                <a:sym typeface="Calibri"/>
                <a:hlinkClick r:id="rId3"/>
              </a:rPr>
              <a:t>Towards a climate OSSE framework for satellite mission design</a:t>
            </a:r>
            <a:r>
              <a:rPr lang="en-US" sz="1200" b="0" i="0" u="none" strike="noStrike" cap="none" dirty="0">
                <a:solidFill>
                  <a:schemeClr val="dk1"/>
                </a:solidFill>
                <a:effectLst/>
                <a:latin typeface="Calibri"/>
                <a:ea typeface="Calibri"/>
                <a:cs typeface="Calibri"/>
                <a:sym typeface="Calibri"/>
              </a:rPr>
              <a:t>. Bull. Amer. Meteor. Soc., </a:t>
            </a:r>
            <a:r>
              <a:rPr lang="en-US" sz="1200" b="1" i="0" u="none" strike="noStrike" cap="none" dirty="0">
                <a:solidFill>
                  <a:schemeClr val="dk1"/>
                </a:solidFill>
                <a:effectLst/>
                <a:latin typeface="Calibri"/>
                <a:ea typeface="Calibri"/>
                <a:cs typeface="Calibri"/>
                <a:sym typeface="Calibri"/>
              </a:rPr>
              <a:t>107</a:t>
            </a:r>
            <a:r>
              <a:rPr lang="en-US" sz="1200" b="0" i="0" u="none" strike="noStrike" cap="none" dirty="0">
                <a:solidFill>
                  <a:schemeClr val="dk1"/>
                </a:solidFill>
                <a:effectLst/>
                <a:latin typeface="Calibri"/>
                <a:ea typeface="Calibri"/>
                <a:cs typeface="Calibri"/>
                <a:sym typeface="Calibri"/>
              </a:rPr>
              <a:t>, no. 4, E431-E445, doi:10.1175/BAMS-D-24-0242.1.: </a:t>
            </a:r>
            <a:endParaRPr lang="en-US" b="0" dirty="0">
              <a:effectLst/>
            </a:endParaRPr>
          </a:p>
          <a:p>
            <a:br>
              <a:rPr lang="en-US" dirty="0"/>
            </a:br>
            <a:endParaRPr dirty="0"/>
          </a:p>
        </p:txBody>
      </p:sp>
      <p:sp>
        <p:nvSpPr>
          <p:cNvPr id="563" name="Google Shape;563;g3d6a4e473f5_8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dee8bcf56c_3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dee8bcf56c_3_2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3dee8bcf56c_3_2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d7626dd4b1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3d7626dd4b1_2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3d7626dd4b1_2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dee8bcf56c_37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dee8bcf56c_37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3dee8bcf56c_37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dee8bcf56c_37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3dee8bcf56c_37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3dee8bcf56c_37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dee8bcf56c_37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dee8bcf56c_37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3dee8bcf56c_37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dee8bcf56c_37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dee8bcf56c_37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3dee8bcf56c_37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dee8bcf56c_37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dee8bcf56c_37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3dee8bcf56c_37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5c9d344d1_2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3d5c9d344d1_2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dirty="0"/>
          </a:p>
        </p:txBody>
      </p:sp>
      <p:sp>
        <p:nvSpPr>
          <p:cNvPr id="194" name="Google Shape;194;g3d5c9d344d1_2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d742b187a2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d742b187a2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3d742b187a2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dee8bcf56c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dee8bcf56c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3dee8bcf56c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dee8bcf56c_3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3dee8bcf56c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dee8bcf56c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3dee8bcf56c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https://arxiv.org/abs/2502.08591</a:t>
            </a:r>
            <a:endParaRPr/>
          </a:p>
        </p:txBody>
      </p:sp>
      <p:sp>
        <p:nvSpPr>
          <p:cNvPr id="690" name="Google Shape;690;g3dee8bcf56c_3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dee8bcf56c_3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3dee8bcf56c_3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dee8bcf56c_3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g3dee8bcf56c_3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dee8bcf56c_3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dee8bcf56c_3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dee8bcf56c_3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g3dee8bcf56c_3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dee8bcf56c_3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g3dee8bcf56c_3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dee8bcf56c_3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3dee8bcf56c_3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d5c9d344d1_2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d5c9d344d1_2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205" name="Google Shape;205;g3d5c9d344d1_2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dee8bcf56c_3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3dee8bcf56c_3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dee8bcf56c_3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g3dee8bcf56c_3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dee8bcf56c_3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3dee8bcf56c_3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3dee8bcf56c_6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3dee8bcf56c_6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g3dee8bcf56c_6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dee8bcf56c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3dee8bcf56c_0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3dee8bcf56c_0_1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5c9d344d1_4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221" name="Google Shape;221;g3d5c9d344d1_4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247" name="Google Shape;2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3d6a4e473f5_11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d6a4e473f5_11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d6a4e473f5_11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3d6a4e473f5_11_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d6a4e473f5_11_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g3d6a4e473f5_11_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d6a4e473f5_11_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d6a4e473f5_11_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3d6a4e473f5_11_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d6a4e473f5_11_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3d6a4e473f5_11_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d6a4e473f5_11_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d6a4e473f5_11_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3d6a4e473f5_11_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3d6a4e473f5_11_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g3d6a4e473f5_11_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d6a4e473f5_11_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d6a4e473f5_11_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3d6a4e473f5_11_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d6a4e473f5_11_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3d6a4e473f5_11_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3d6a4e473f5_11_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d6a4e473f5_11_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d6a4e473f5_11_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3d6a4e473f5_11_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3d6a4e473f5_11_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g3d6a4e473f5_11_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3d6a4e473f5_11_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g3d6a4e473f5_11_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3d6a4e473f5_11_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d6a4e473f5_11_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d6a4e473f5_11_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3d6a4e473f5_11_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d6a4e473f5_11_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d6a4e473f5_11_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d6a4e473f5_11_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d6a4e473f5_11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d6a4e473f5_11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3d6a4e473f5_11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3d6a4e473f5_11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d6a4e473f5_11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d6a4e473f5_11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d6a4e473f5_11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d6a4e473f5_11_56"/>
          <p:cNvSpPr>
            <a:spLocks noGrp="1"/>
          </p:cNvSpPr>
          <p:nvPr>
            <p:ph type="pic" idx="2"/>
          </p:nvPr>
        </p:nvSpPr>
        <p:spPr>
          <a:xfrm>
            <a:off x="5183188" y="987425"/>
            <a:ext cx="6172200" cy="4873625"/>
          </a:xfrm>
          <a:prstGeom prst="rect">
            <a:avLst/>
          </a:prstGeom>
          <a:noFill/>
          <a:ln>
            <a:noFill/>
          </a:ln>
        </p:spPr>
      </p:sp>
      <p:sp>
        <p:nvSpPr>
          <p:cNvPr id="143" name="Google Shape;143;g3d6a4e473f5_11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3d6a4e473f5_11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d6a4e473f5_11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d6a4e473f5_11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d6a4e473f5_11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d6a4e473f5_11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3d6a4e473f5_11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d6a4e473f5_11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d6a4e473f5_11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d6a4e473f5_11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d6a4e473f5_11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3d6a4e473f5_11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d6a4e473f5_11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d6a4e473f5_11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sp>
      <p:sp>
        <p:nvSpPr>
          <p:cNvPr id="68" name="Google Shape;68;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15000"/>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mt="15000"/>
          </a:blip>
          <a:stretch>
            <a:fillRect/>
          </a:stretch>
        </a:blipFill>
        <a:effectLst/>
      </p:bgPr>
    </p:bg>
    <p:spTree>
      <p:nvGrpSpPr>
        <p:cNvPr id="1" name="Shape 84"/>
        <p:cNvGrpSpPr/>
        <p:nvPr/>
      </p:nvGrpSpPr>
      <p:grpSpPr>
        <a:xfrm>
          <a:off x="0" y="0"/>
          <a:ext cx="0" cy="0"/>
          <a:chOff x="0" y="0"/>
          <a:chExt cx="0" cy="0"/>
        </a:xfrm>
      </p:grpSpPr>
      <p:sp>
        <p:nvSpPr>
          <p:cNvPr id="85" name="Google Shape;85;g3d6a4e473f5_11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3d6a4e473f5_11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3d6a4e473f5_11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3d6a4e473f5_11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3d6a4e473f5_11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doi.org/10.1175/JAMC-D-12-054.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hyperlink" Target="https://ntrs.nasa.gov/citations/2025000966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ntrs.nasa.gov/citations/2025000966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terra.nasa.gov/news/sensor-degradation-leads-to-calibration-improvement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1"/>
          <p:cNvSpPr txBox="1">
            <a:spLocks noGrp="1"/>
          </p:cNvSpPr>
          <p:nvPr>
            <p:ph type="ctrTitle"/>
          </p:nvPr>
        </p:nvSpPr>
        <p:spPr>
          <a:xfrm>
            <a:off x="3463637" y="2453626"/>
            <a:ext cx="5264725" cy="601266"/>
          </a:xfrm>
          <a:prstGeom prst="rect">
            <a:avLst/>
          </a:prstGeom>
          <a:solidFill>
            <a:schemeClr val="lt1">
              <a:alpha val="70196"/>
            </a:schemeClr>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3500"/>
              <a:buFont typeface="Libre Baskerville"/>
              <a:buNone/>
            </a:pPr>
            <a:r>
              <a:rPr lang="en-US" sz="3500">
                <a:solidFill>
                  <a:srgbClr val="000000"/>
                </a:solidFill>
                <a:latin typeface="Libre Baskerville"/>
                <a:ea typeface="Libre Baskerville"/>
                <a:cs typeface="Libre Baskerville"/>
                <a:sym typeface="Libre Baskerville"/>
              </a:rPr>
              <a:t>Aerosol/Cloud</a:t>
            </a:r>
            <a:endParaRPr sz="3500">
              <a:solidFill>
                <a:srgbClr val="000000"/>
              </a:solidFill>
              <a:latin typeface="Libre Baskerville"/>
              <a:ea typeface="Libre Baskerville"/>
              <a:cs typeface="Libre Baskerville"/>
              <a:sym typeface="Libre Baskerville"/>
            </a:endParaRPr>
          </a:p>
        </p:txBody>
      </p:sp>
      <p:sp>
        <p:nvSpPr>
          <p:cNvPr id="165" name="Google Shape;165;p1"/>
          <p:cNvSpPr txBox="1">
            <a:spLocks noGrp="1"/>
          </p:cNvSpPr>
          <p:nvPr>
            <p:ph type="subTitle" idx="1"/>
          </p:nvPr>
        </p:nvSpPr>
        <p:spPr>
          <a:xfrm>
            <a:off x="1524000" y="4103754"/>
            <a:ext cx="9144000" cy="2359200"/>
          </a:xfrm>
          <a:prstGeom prst="rect">
            <a:avLst/>
          </a:prstGeom>
          <a:solidFill>
            <a:schemeClr val="lt1">
              <a:alpha val="70196"/>
            </a:schemeClr>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500"/>
              <a:buNone/>
            </a:pPr>
            <a:r>
              <a:rPr lang="en-US" sz="2500">
                <a:latin typeface="Baskervville"/>
                <a:ea typeface="Baskervville"/>
                <a:cs typeface="Baskervville"/>
                <a:sym typeface="Baskervville"/>
              </a:rPr>
              <a:t>A</a:t>
            </a:r>
            <a:r>
              <a:rPr lang="en-US" sz="2000">
                <a:latin typeface="Baskervville"/>
                <a:ea typeface="Baskervville"/>
                <a:cs typeface="Baskervville"/>
                <a:sym typeface="Baskervville"/>
              </a:rPr>
              <a:t>lphabetical Order (</a:t>
            </a:r>
            <a:r>
              <a:rPr lang="en-US" sz="2000" u="sng">
                <a:latin typeface="Baskervville"/>
                <a:ea typeface="Baskervville"/>
                <a:cs typeface="Baskervville"/>
                <a:sym typeface="Baskervville"/>
              </a:rPr>
              <a:t>speaker</a:t>
            </a:r>
            <a:r>
              <a:rPr lang="en-US" sz="2000">
                <a:latin typeface="Baskervville"/>
                <a:ea typeface="Baskervville"/>
                <a:cs typeface="Baskervville"/>
                <a:sym typeface="Baskervville"/>
              </a:rPr>
              <a:t>): S. Bauer, B. Cairns, P. Castellanos, </a:t>
            </a:r>
            <a:r>
              <a:rPr lang="en-US" sz="2000" u="sng">
                <a:latin typeface="Baskervville"/>
                <a:ea typeface="Baskervville"/>
                <a:cs typeface="Baskervville"/>
                <a:sym typeface="Baskervville"/>
              </a:rPr>
              <a:t>P. Colarco</a:t>
            </a:r>
            <a:r>
              <a:rPr lang="en-US" sz="2000">
                <a:latin typeface="Baskervville"/>
                <a:ea typeface="Baskervville"/>
                <a:cs typeface="Baskervville"/>
                <a:sym typeface="Baskervville"/>
              </a:rPr>
              <a:t>, L. Ding, </a:t>
            </a:r>
            <a:r>
              <a:rPr lang="en-US" sz="2000" u="sng">
                <a:latin typeface="Baskervville"/>
                <a:ea typeface="Baskervville"/>
                <a:cs typeface="Baskervville"/>
                <a:sym typeface="Baskervville"/>
              </a:rPr>
              <a:t>G. Elsaesser</a:t>
            </a:r>
            <a:r>
              <a:rPr lang="en-US" sz="2000">
                <a:latin typeface="Baskervville"/>
                <a:ea typeface="Baskervville"/>
                <a:cs typeface="Baskervville"/>
                <a:sym typeface="Baskervville"/>
              </a:rPr>
              <a:t>, </a:t>
            </a:r>
            <a:r>
              <a:rPr lang="en-US" sz="1900">
                <a:latin typeface="Baskervville"/>
                <a:ea typeface="Baskervville"/>
                <a:cs typeface="Baskervville"/>
                <a:sym typeface="Baskervville"/>
              </a:rPr>
              <a:t>R. Espinosa,</a:t>
            </a:r>
            <a:r>
              <a:rPr lang="en-US" sz="1900">
                <a:solidFill>
                  <a:srgbClr val="595959"/>
                </a:solidFill>
                <a:latin typeface="Arial"/>
                <a:ea typeface="Arial"/>
                <a:cs typeface="Arial"/>
                <a:sym typeface="Arial"/>
              </a:rPr>
              <a:t> </a:t>
            </a:r>
            <a:r>
              <a:rPr lang="en-US" sz="2000" u="sng">
                <a:latin typeface="Baskervville"/>
                <a:ea typeface="Baskervville"/>
                <a:cs typeface="Baskervville"/>
                <a:sym typeface="Baskervville"/>
              </a:rPr>
              <a:t>J. Gong</a:t>
            </a:r>
            <a:r>
              <a:rPr lang="en-US" sz="2000">
                <a:latin typeface="Baskervville"/>
                <a:ea typeface="Baskervville"/>
                <a:cs typeface="Baskervville"/>
                <a:sym typeface="Baskervville"/>
              </a:rPr>
              <a:t>, M. Kacenelenbogen, </a:t>
            </a:r>
            <a:r>
              <a:rPr lang="en-US" sz="2000" u="sng">
                <a:latin typeface="Baskervville"/>
                <a:ea typeface="Baskervville"/>
                <a:cs typeface="Baskervville"/>
                <a:sym typeface="Baskervville"/>
              </a:rPr>
              <a:t>M. Lebsock</a:t>
            </a:r>
            <a:r>
              <a:rPr lang="en-US" sz="2000">
                <a:latin typeface="Baskervville"/>
                <a:ea typeface="Baskervville"/>
                <a:cs typeface="Baskervville"/>
                <a:sym typeface="Baskervville"/>
              </a:rPr>
              <a:t>, K. Loftus, X. Lu, W. Marais, D. McCoy, </a:t>
            </a:r>
            <a:r>
              <a:rPr lang="en-US" sz="2000" u="sng">
                <a:latin typeface="Baskervville"/>
                <a:ea typeface="Baskervville"/>
                <a:cs typeface="Baskervville"/>
                <a:sym typeface="Baskervville"/>
              </a:rPr>
              <a:t>K. Meyer, R. Moore,</a:t>
            </a:r>
            <a:r>
              <a:rPr lang="en-US" sz="2000">
                <a:latin typeface="Baskervville"/>
                <a:ea typeface="Baskervville"/>
                <a:cs typeface="Baskervville"/>
                <a:sym typeface="Baskervville"/>
              </a:rPr>
              <a:t> C. Orbe, </a:t>
            </a:r>
            <a:r>
              <a:rPr lang="en-US" sz="2000" u="sng">
                <a:latin typeface="Baskervville"/>
                <a:ea typeface="Baskervville"/>
                <a:cs typeface="Baskervville"/>
                <a:sym typeface="Baskervville"/>
              </a:rPr>
              <a:t>L. Oreopoulos</a:t>
            </a:r>
            <a:r>
              <a:rPr lang="en-US" sz="2000">
                <a:latin typeface="Baskervville"/>
                <a:ea typeface="Baskervville"/>
                <a:cs typeface="Baskervville"/>
                <a:sym typeface="Baskervville"/>
              </a:rPr>
              <a:t>, R. Schulte, P. Selmer, S. Stamnes, T. Thorsen, F. Tornow, T. Vadal, M. </a:t>
            </a:r>
            <a:r>
              <a:rPr lang="en-US">
                <a:latin typeface="Baskervville"/>
                <a:ea typeface="Baskervville"/>
                <a:cs typeface="Baskervville"/>
                <a:sym typeface="Baskervville"/>
              </a:rPr>
              <a:t>van Lier-Walqui, </a:t>
            </a:r>
            <a:r>
              <a:rPr lang="en-US" sz="2000">
                <a:latin typeface="Baskervville"/>
                <a:ea typeface="Baskervville"/>
                <a:cs typeface="Baskervville"/>
                <a:sym typeface="Baskervville"/>
              </a:rPr>
              <a:t>H. Yu, T. Yuan</a:t>
            </a:r>
            <a:r>
              <a:rPr lang="en-US" sz="2000" u="sng">
                <a:latin typeface="Baskervville"/>
                <a:ea typeface="Baskervville"/>
                <a:cs typeface="Baskervville"/>
                <a:sym typeface="Baskervville"/>
              </a:rPr>
              <a:t>, L. Zamora</a:t>
            </a:r>
            <a:r>
              <a:rPr lang="en-US" sz="2000">
                <a:latin typeface="Baskervville"/>
                <a:ea typeface="Baskervville"/>
                <a:cs typeface="Baskervville"/>
                <a:sym typeface="Baskervville"/>
              </a:rPr>
              <a:t>, ARCSIX team</a:t>
            </a:r>
            <a:endParaRPr sz="1400">
              <a:latin typeface="Baskervville"/>
              <a:ea typeface="Baskervville"/>
              <a:cs typeface="Baskervville"/>
              <a:sym typeface="Baskervville"/>
            </a:endParaRPr>
          </a:p>
          <a:p>
            <a:pPr marL="0" lvl="0" indent="0" algn="ctr" rtl="0">
              <a:lnSpc>
                <a:spcPct val="90000"/>
              </a:lnSpc>
              <a:spcBef>
                <a:spcPts val="1000"/>
              </a:spcBef>
              <a:spcAft>
                <a:spcPts val="0"/>
              </a:spcAft>
              <a:buClr>
                <a:srgbClr val="000000"/>
              </a:buClr>
              <a:buSzPts val="2500"/>
              <a:buNone/>
            </a:pPr>
            <a:r>
              <a:rPr lang="en-US" sz="2000" i="1" u="none" strike="noStrike">
                <a:solidFill>
                  <a:srgbClr val="000000"/>
                </a:solidFill>
                <a:latin typeface="Libre Baskerville"/>
                <a:ea typeface="Libre Baskerville"/>
                <a:cs typeface="Libre Baskerville"/>
                <a:sym typeface="Libre Baskerville"/>
              </a:rPr>
              <a:t>Atmosphere Community Meeting April 2026, LaRC</a:t>
            </a:r>
            <a:endParaRPr sz="2000" i="1" u="none" strike="noStrike">
              <a:solidFill>
                <a:srgbClr val="000000"/>
              </a:solidFill>
              <a:latin typeface="Libre Baskerville"/>
              <a:ea typeface="Libre Baskerville"/>
              <a:cs typeface="Libre Baskerville"/>
              <a:sym typeface="Libre Baskerville"/>
            </a:endParaRPr>
          </a:p>
        </p:txBody>
      </p:sp>
      <p:pic>
        <p:nvPicPr>
          <p:cNvPr id="166" name="Google Shape;166;p1" descr="Logo&#10;&#10;Description automatically generated"/>
          <p:cNvPicPr preferRelativeResize="0"/>
          <p:nvPr/>
        </p:nvPicPr>
        <p:blipFill rotWithShape="1">
          <a:blip r:embed="rId4">
            <a:alphaModFix/>
          </a:blip>
          <a:srcRect/>
          <a:stretch/>
        </p:blipFill>
        <p:spPr>
          <a:xfrm>
            <a:off x="-545872" y="0"/>
            <a:ext cx="2486639" cy="1243320"/>
          </a:xfrm>
          <a:prstGeom prst="rect">
            <a:avLst/>
          </a:prstGeom>
          <a:noFill/>
          <a:ln>
            <a:noFill/>
          </a:ln>
        </p:spPr>
      </p:pic>
      <p:sp>
        <p:nvSpPr>
          <p:cNvPr id="2" name="TextBox 1">
            <a:extLst>
              <a:ext uri="{FF2B5EF4-FFF2-40B4-BE49-F238E27FC236}">
                <a16:creationId xmlns:a16="http://schemas.microsoft.com/office/drawing/2014/main" id="{6B21E994-0E5C-A140-EB93-D38BD8532859}"/>
              </a:ext>
            </a:extLst>
          </p:cNvPr>
          <p:cNvSpPr txBox="1"/>
          <p:nvPr/>
        </p:nvSpPr>
        <p:spPr>
          <a:xfrm>
            <a:off x="3231272" y="1250875"/>
            <a:ext cx="5729454" cy="307777"/>
          </a:xfrm>
          <a:prstGeom prst="rect">
            <a:avLst/>
          </a:prstGeom>
          <a:noFill/>
        </p:spPr>
        <p:txBody>
          <a:bodyPr wrap="none" rtlCol="0">
            <a:spAutoFit/>
          </a:bodyPr>
          <a:lstStyle/>
          <a:p>
            <a:r>
              <a:rPr lang="en-US" dirty="0">
                <a:highlight>
                  <a:srgbClr val="00FF00"/>
                </a:highlight>
              </a:rPr>
              <a:t>Each slide's notes section contain references and ancillary information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6" descr="A map of the ARCSIX flights, criss-crossing over the northern edge of Greenland"/>
          <p:cNvPicPr preferRelativeResize="0"/>
          <p:nvPr/>
        </p:nvPicPr>
        <p:blipFill rotWithShape="1">
          <a:blip r:embed="rId3">
            <a:alphaModFix/>
          </a:blip>
          <a:srcRect/>
          <a:stretch/>
        </p:blipFill>
        <p:spPr>
          <a:xfrm>
            <a:off x="7624079" y="4127550"/>
            <a:ext cx="2454723" cy="1683849"/>
          </a:xfrm>
          <a:prstGeom prst="rect">
            <a:avLst/>
          </a:prstGeom>
          <a:noFill/>
          <a:ln>
            <a:noFill/>
          </a:ln>
        </p:spPr>
      </p:pic>
      <p:sp>
        <p:nvSpPr>
          <p:cNvPr id="261" name="Google Shape;261;p6"/>
          <p:cNvSpPr txBox="1">
            <a:spLocks noGrp="1"/>
          </p:cNvSpPr>
          <p:nvPr>
            <p:ph type="title"/>
          </p:nvPr>
        </p:nvSpPr>
        <p:spPr>
          <a:xfrm>
            <a:off x="86811" y="112963"/>
            <a:ext cx="10515600" cy="602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62" name="Google Shape;262;p6"/>
          <p:cNvSpPr txBox="1"/>
          <p:nvPr/>
        </p:nvSpPr>
        <p:spPr>
          <a:xfrm>
            <a:off x="86800" y="1139000"/>
            <a:ext cx="6489300" cy="379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chemeClr val="dk1"/>
              </a:buClr>
              <a:buSzPts val="1100"/>
              <a:buFont typeface="Arial"/>
              <a:buNone/>
            </a:pPr>
            <a:r>
              <a:rPr lang="en-US" sz="1800" b="1" i="0" u="none" strike="noStrike" cap="none">
                <a:solidFill>
                  <a:schemeClr val="dk1"/>
                </a:solidFill>
                <a:latin typeface="Libre Baskerville"/>
                <a:ea typeface="Libre Baskerville"/>
                <a:cs typeface="Libre Baskerville"/>
                <a:sym typeface="Libre Baskerville"/>
              </a:rPr>
              <a:t>Targeting of important regimes</a:t>
            </a:r>
            <a:endParaRPr sz="1800" b="1" i="0" u="none" strike="noStrike" cap="none">
              <a:solidFill>
                <a:schemeClr val="dk1"/>
              </a:solidFill>
              <a:latin typeface="Libre Baskerville"/>
              <a:ea typeface="Libre Baskerville"/>
              <a:cs typeface="Libre Baskerville"/>
              <a:sym typeface="Libre Baskerville"/>
            </a:endParaRPr>
          </a:p>
          <a:p>
            <a:pPr marL="0" marR="0" lvl="0" indent="0" algn="l" rtl="0">
              <a:lnSpc>
                <a:spcPct val="115000"/>
              </a:lnSpc>
              <a:spcBef>
                <a:spcPts val="900"/>
              </a:spcBef>
              <a:spcAft>
                <a:spcPts val="0"/>
              </a:spcAft>
              <a:buClr>
                <a:schemeClr val="dk1"/>
              </a:buClr>
              <a:buSzPts val="1100"/>
              <a:buFont typeface="Arial"/>
              <a:buNone/>
            </a:pPr>
            <a:r>
              <a:rPr lang="en-US" sz="1800" b="0" i="0" u="none" strike="noStrike" cap="none">
                <a:solidFill>
                  <a:schemeClr val="dk1"/>
                </a:solidFill>
                <a:latin typeface="Libre Baskerville"/>
                <a:ea typeface="Libre Baskerville"/>
                <a:cs typeface="Libre Baskerville"/>
                <a:sym typeface="Libre Baskerville"/>
              </a:rPr>
              <a:t>E.g., polar regions have an outsize impact on climate models, and are challenging to observe. Many mixed phase clouds.</a:t>
            </a: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15000"/>
              </a:lnSpc>
              <a:spcBef>
                <a:spcPts val="900"/>
              </a:spcBef>
              <a:spcAft>
                <a:spcPts val="0"/>
              </a:spcAft>
              <a:buClr>
                <a:schemeClr val="dk1"/>
              </a:buClr>
              <a:buSzPts val="11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15000"/>
              </a:lnSpc>
              <a:spcBef>
                <a:spcPts val="900"/>
              </a:spcBef>
              <a:spcAft>
                <a:spcPts val="0"/>
              </a:spcAft>
              <a:buClr>
                <a:schemeClr val="dk1"/>
              </a:buClr>
              <a:buSzPts val="1100"/>
              <a:buFont typeface="Arial"/>
              <a:buNone/>
            </a:pPr>
            <a:r>
              <a:rPr lang="en-US" sz="1800" b="0" i="0" u="none" strike="noStrike" cap="none">
                <a:solidFill>
                  <a:schemeClr val="dk1"/>
                </a:solidFill>
                <a:latin typeface="Libre Baskerville"/>
                <a:ea typeface="Libre Baskerville"/>
                <a:cs typeface="Libre Baskerville"/>
                <a:sym typeface="Libre Baskerville"/>
              </a:rPr>
              <a:t>An example of recent progress:</a:t>
            </a: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15000"/>
              </a:lnSpc>
              <a:spcBef>
                <a:spcPts val="900"/>
              </a:spcBef>
              <a:spcAft>
                <a:spcPts val="0"/>
              </a:spcAft>
              <a:buClr>
                <a:schemeClr val="dk1"/>
              </a:buClr>
              <a:buSzPts val="1100"/>
              <a:buFont typeface="Arial"/>
              <a:buNone/>
            </a:pPr>
            <a:r>
              <a:rPr lang="en-US" sz="1800" b="1" i="0" u="none" strike="noStrike" cap="none">
                <a:solidFill>
                  <a:schemeClr val="dk1"/>
                </a:solidFill>
                <a:latin typeface="Libre Baskerville"/>
                <a:ea typeface="Libre Baskerville"/>
                <a:cs typeface="Libre Baskerville"/>
                <a:sym typeface="Libre Baskerville"/>
              </a:rPr>
              <a:t>NASA’s ARCSIX aircraft campaign,</a:t>
            </a:r>
            <a:r>
              <a:rPr lang="en-US" sz="1800" b="0" i="0" u="none" strike="noStrike" cap="none">
                <a:solidFill>
                  <a:schemeClr val="dk1"/>
                </a:solidFill>
                <a:latin typeface="Libre Baskerville"/>
                <a:ea typeface="Libre Baskerville"/>
                <a:cs typeface="Libre Baskerville"/>
                <a:sym typeface="Libre Baskerville"/>
              </a:rPr>
              <a:t> the most comprehensive Arctic aircraft-based cloud, aerosol, meteorology, sea ice, &amp; remote sensing data set ever collected</a:t>
            </a:r>
            <a:endParaRPr sz="1800" b="0" i="0" u="none" strike="noStrike" cap="none">
              <a:solidFill>
                <a:schemeClr val="dk1"/>
              </a:solidFill>
              <a:latin typeface="Libre Baskerville"/>
              <a:ea typeface="Libre Baskerville"/>
              <a:cs typeface="Libre Baskerville"/>
              <a:sym typeface="Libre Baskerville"/>
            </a:endParaRPr>
          </a:p>
        </p:txBody>
      </p:sp>
      <p:sp>
        <p:nvSpPr>
          <p:cNvPr id="263" name="Google Shape;263;p6"/>
          <p:cNvSpPr txBox="1"/>
          <p:nvPr/>
        </p:nvSpPr>
        <p:spPr>
          <a:xfrm>
            <a:off x="7117138" y="5827154"/>
            <a:ext cx="3468600" cy="648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3 aircraft, 159 flight hours, many international partners</a:t>
            </a:r>
            <a:endParaRPr sz="1400" b="0" i="0" u="none" strike="noStrike" cap="none">
              <a:solidFill>
                <a:schemeClr val="dk1"/>
              </a:solidFill>
              <a:latin typeface="Arial"/>
              <a:ea typeface="Arial"/>
              <a:cs typeface="Arial"/>
              <a:sym typeface="Arial"/>
            </a:endParaRPr>
          </a:p>
        </p:txBody>
      </p:sp>
      <p:sp>
        <p:nvSpPr>
          <p:cNvPr id="264" name="Google Shape;264;p6"/>
          <p:cNvSpPr txBox="1"/>
          <p:nvPr/>
        </p:nvSpPr>
        <p:spPr>
          <a:xfrm>
            <a:off x="7615198" y="5076420"/>
            <a:ext cx="3000000" cy="845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US" sz="1300" b="0" i="1" u="none" strike="noStrike" cap="none">
                <a:solidFill>
                  <a:srgbClr val="44546A"/>
                </a:solidFill>
                <a:latin typeface="Arial"/>
                <a:ea typeface="Arial"/>
                <a:cs typeface="Arial"/>
                <a:sym typeface="Arial"/>
              </a:rPr>
              <a:t>Greenland</a:t>
            </a:r>
            <a:endParaRPr sz="1300" b="0" i="1" u="none" strike="noStrike" cap="none">
              <a:solidFill>
                <a:srgbClr val="44546A"/>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300"/>
              <a:buFont typeface="Arial"/>
              <a:buNone/>
            </a:pPr>
            <a:r>
              <a:rPr lang="en-US" sz="1300" b="0" i="1" u="none" strike="noStrike" cap="none">
                <a:solidFill>
                  <a:srgbClr val="44546A"/>
                </a:solidFill>
                <a:latin typeface="Arial"/>
                <a:ea typeface="Arial"/>
                <a:cs typeface="Arial"/>
                <a:sym typeface="Arial"/>
              </a:rPr>
              <a:t>May-August</a:t>
            </a:r>
            <a:endParaRPr sz="1300" b="0" i="1" u="none" strike="noStrike" cap="none">
              <a:solidFill>
                <a:srgbClr val="44546A"/>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300"/>
              <a:buFont typeface="Arial"/>
              <a:buNone/>
            </a:pPr>
            <a:r>
              <a:rPr lang="en-US" sz="1300" b="0" i="1" u="none" strike="noStrike" cap="none">
                <a:solidFill>
                  <a:srgbClr val="44546A"/>
                </a:solidFill>
                <a:latin typeface="Arial"/>
                <a:ea typeface="Arial"/>
                <a:cs typeface="Arial"/>
                <a:sym typeface="Arial"/>
              </a:rPr>
              <a:t>2024</a:t>
            </a:r>
            <a:endParaRPr sz="1300" b="0" i="1" u="none" strike="noStrike" cap="none">
              <a:solidFill>
                <a:srgbClr val="44546A"/>
              </a:solidFill>
              <a:latin typeface="Arial"/>
              <a:ea typeface="Arial"/>
              <a:cs typeface="Arial"/>
              <a:sym typeface="Arial"/>
            </a:endParaRPr>
          </a:p>
        </p:txBody>
      </p:sp>
      <p:pic>
        <p:nvPicPr>
          <p:cNvPr id="265" name="Google Shape;265;p6" title="for_lauren_20260413_v2.jpg"/>
          <p:cNvPicPr preferRelativeResize="0"/>
          <p:nvPr/>
        </p:nvPicPr>
        <p:blipFill rotWithShape="1">
          <a:blip r:embed="rId4">
            <a:alphaModFix/>
          </a:blip>
          <a:srcRect/>
          <a:stretch/>
        </p:blipFill>
        <p:spPr>
          <a:xfrm>
            <a:off x="6576138" y="1139000"/>
            <a:ext cx="3561964" cy="2001865"/>
          </a:xfrm>
          <a:prstGeom prst="rect">
            <a:avLst/>
          </a:prstGeom>
          <a:noFill/>
          <a:ln>
            <a:noFill/>
          </a:ln>
        </p:spPr>
      </p:pic>
      <p:sp>
        <p:nvSpPr>
          <p:cNvPr id="266" name="Google Shape;266;p6"/>
          <p:cNvSpPr/>
          <p:nvPr/>
        </p:nvSpPr>
        <p:spPr>
          <a:xfrm>
            <a:off x="9120176" y="954625"/>
            <a:ext cx="1095000" cy="2186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7" name="Google Shape;267;p6"/>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3d5c9d344d1_5_56" descr="A map of the ARCSIX flights, criss-crossing over the northern edge of Greenland"/>
          <p:cNvPicPr preferRelativeResize="0"/>
          <p:nvPr/>
        </p:nvPicPr>
        <p:blipFill rotWithShape="1">
          <a:blip r:embed="rId3">
            <a:alphaModFix/>
          </a:blip>
          <a:srcRect/>
          <a:stretch/>
        </p:blipFill>
        <p:spPr>
          <a:xfrm>
            <a:off x="7938654" y="1556473"/>
            <a:ext cx="2454723" cy="1683849"/>
          </a:xfrm>
          <a:prstGeom prst="rect">
            <a:avLst/>
          </a:prstGeom>
          <a:noFill/>
          <a:ln>
            <a:noFill/>
          </a:ln>
        </p:spPr>
      </p:pic>
      <p:sp>
        <p:nvSpPr>
          <p:cNvPr id="274" name="Google Shape;274;g3d5c9d344d1_5_56"/>
          <p:cNvSpPr/>
          <p:nvPr/>
        </p:nvSpPr>
        <p:spPr>
          <a:xfrm>
            <a:off x="55675" y="3898675"/>
            <a:ext cx="6364800" cy="28437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5" name="Google Shape;275;g3d5c9d344d1_5_56"/>
          <p:cNvSpPr txBox="1">
            <a:spLocks noGrp="1"/>
          </p:cNvSpPr>
          <p:nvPr>
            <p:ph type="title"/>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76" name="Google Shape;276;g3d5c9d344d1_5_56"/>
          <p:cNvSpPr txBox="1"/>
          <p:nvPr/>
        </p:nvSpPr>
        <p:spPr>
          <a:xfrm>
            <a:off x="55681" y="1359520"/>
            <a:ext cx="7647600" cy="23736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Satellite underflights; ground site overflights</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15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Multiple cloud walls with </a:t>
            </a:r>
            <a:r>
              <a:rPr lang="en-US" sz="1800" b="0" i="1" u="none" strike="noStrike" cap="none">
                <a:solidFill>
                  <a:schemeClr val="dk1"/>
                </a:solidFill>
                <a:latin typeface="Libre Baskerville"/>
                <a:ea typeface="Libre Baskerville"/>
                <a:cs typeface="Libre Baskerville"/>
                <a:sym typeface="Libre Baskerville"/>
              </a:rPr>
              <a:t>in situ </a:t>
            </a:r>
            <a:r>
              <a:rPr lang="en-US" sz="1800" b="0" i="0" u="none" strike="noStrike" cap="none">
                <a:solidFill>
                  <a:schemeClr val="dk1"/>
                </a:solidFill>
                <a:latin typeface="Libre Baskerville"/>
                <a:ea typeface="Libre Baskerville"/>
                <a:cs typeface="Libre Baskerville"/>
                <a:sym typeface="Libre Baskerville"/>
              </a:rPr>
              <a:t>+ remote sampling</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15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Quasi-Lagrangian sampling for ACI</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15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Detailed particle data, including ice nucleating particles (INPs) at high altitude, single particle composition, size, etc.</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15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Smoke, new particle formation, dust, aged volcano, aerosols over melt ponds, leads, open ocean</a:t>
            </a:r>
            <a:endParaRPr sz="2800" b="0" i="0" u="none" strike="noStrike" cap="none">
              <a:solidFill>
                <a:schemeClr val="dk1"/>
              </a:solidFill>
              <a:latin typeface="Calibri"/>
              <a:ea typeface="Calibri"/>
              <a:cs typeface="Calibri"/>
              <a:sym typeface="Calibri"/>
            </a:endParaRPr>
          </a:p>
        </p:txBody>
      </p:sp>
      <p:sp>
        <p:nvSpPr>
          <p:cNvPr id="277" name="Google Shape;277;g3d5c9d344d1_5_56"/>
          <p:cNvSpPr txBox="1"/>
          <p:nvPr/>
        </p:nvSpPr>
        <p:spPr>
          <a:xfrm>
            <a:off x="7369075" y="3135903"/>
            <a:ext cx="3468600" cy="648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3 aircraft, 159 flight hours, many international partners</a:t>
            </a:r>
            <a:endParaRPr sz="1400" b="0" i="0" u="none" strike="noStrike" cap="none">
              <a:solidFill>
                <a:schemeClr val="dk1"/>
              </a:solidFill>
              <a:latin typeface="Arial"/>
              <a:ea typeface="Arial"/>
              <a:cs typeface="Arial"/>
              <a:sym typeface="Arial"/>
            </a:endParaRPr>
          </a:p>
        </p:txBody>
      </p:sp>
      <p:sp>
        <p:nvSpPr>
          <p:cNvPr id="278" name="Google Shape;278;g3d5c9d344d1_5_56"/>
          <p:cNvSpPr txBox="1"/>
          <p:nvPr/>
        </p:nvSpPr>
        <p:spPr>
          <a:xfrm>
            <a:off x="7945450" y="2441137"/>
            <a:ext cx="3000000" cy="845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US" sz="1300" b="0" i="1" u="none" strike="noStrike" cap="none">
                <a:solidFill>
                  <a:srgbClr val="44546A"/>
                </a:solidFill>
                <a:latin typeface="Arial"/>
                <a:ea typeface="Arial"/>
                <a:cs typeface="Arial"/>
                <a:sym typeface="Arial"/>
              </a:rPr>
              <a:t>Greenland</a:t>
            </a:r>
            <a:endParaRPr sz="1300" b="0" i="1" u="none" strike="noStrike" cap="none">
              <a:solidFill>
                <a:srgbClr val="44546A"/>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300"/>
              <a:buFont typeface="Arial"/>
              <a:buNone/>
            </a:pPr>
            <a:r>
              <a:rPr lang="en-US" sz="1300" b="0" i="1" u="none" strike="noStrike" cap="none">
                <a:solidFill>
                  <a:srgbClr val="44546A"/>
                </a:solidFill>
                <a:latin typeface="Arial"/>
                <a:ea typeface="Arial"/>
                <a:cs typeface="Arial"/>
                <a:sym typeface="Arial"/>
              </a:rPr>
              <a:t>May-August</a:t>
            </a:r>
            <a:endParaRPr sz="1300" b="0" i="1" u="none" strike="noStrike" cap="none">
              <a:solidFill>
                <a:srgbClr val="44546A"/>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300"/>
              <a:buFont typeface="Arial"/>
              <a:buNone/>
            </a:pPr>
            <a:r>
              <a:rPr lang="en-US" sz="1300" b="0" i="1" u="none" strike="noStrike" cap="none">
                <a:solidFill>
                  <a:srgbClr val="44546A"/>
                </a:solidFill>
                <a:latin typeface="Arial"/>
                <a:ea typeface="Arial"/>
                <a:cs typeface="Arial"/>
                <a:sym typeface="Arial"/>
              </a:rPr>
              <a:t>2024</a:t>
            </a:r>
            <a:endParaRPr sz="1300" b="0" i="1" u="none" strike="noStrike" cap="none">
              <a:solidFill>
                <a:srgbClr val="44546A"/>
              </a:solidFill>
              <a:latin typeface="Arial"/>
              <a:ea typeface="Arial"/>
              <a:cs typeface="Arial"/>
              <a:sym typeface="Arial"/>
            </a:endParaRPr>
          </a:p>
        </p:txBody>
      </p:sp>
      <p:sp>
        <p:nvSpPr>
          <p:cNvPr id="279" name="Google Shape;279;g3d5c9d344d1_5_56"/>
          <p:cNvSpPr txBox="1"/>
          <p:nvPr/>
        </p:nvSpPr>
        <p:spPr>
          <a:xfrm>
            <a:off x="55674" y="3898686"/>
            <a:ext cx="3817500" cy="2843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00"/>
              </a:spcBef>
              <a:spcAft>
                <a:spcPts val="0"/>
              </a:spcAft>
              <a:buClr>
                <a:schemeClr val="dk1"/>
              </a:buClr>
              <a:buSzPts val="1100"/>
              <a:buFont typeface="Arial"/>
              <a:buNone/>
            </a:pPr>
            <a:r>
              <a:rPr lang="en-US" sz="1500" b="1" i="0" u="none" strike="noStrike" cap="none">
                <a:solidFill>
                  <a:schemeClr val="dk1"/>
                </a:solidFill>
                <a:latin typeface="Libre Baskerville"/>
                <a:ea typeface="Libre Baskerville"/>
                <a:cs typeface="Libre Baskerville"/>
                <a:sym typeface="Libre Baskerville"/>
              </a:rPr>
              <a:t>An example of early findings:</a:t>
            </a:r>
            <a:endParaRPr sz="1500" b="1" i="0" u="none" strike="noStrike" cap="none">
              <a:solidFill>
                <a:schemeClr val="dk1"/>
              </a:solidFill>
              <a:latin typeface="Libre Baskerville"/>
              <a:ea typeface="Libre Baskerville"/>
              <a:cs typeface="Libre Baskerville"/>
              <a:sym typeface="Libre Baskerville"/>
            </a:endParaRPr>
          </a:p>
          <a:p>
            <a:pPr marL="457200" marR="0" lvl="0" indent="-323850" algn="l" rtl="0">
              <a:lnSpc>
                <a:spcPct val="115000"/>
              </a:lnSpc>
              <a:spcBef>
                <a:spcPts val="300"/>
              </a:spcBef>
              <a:spcAft>
                <a:spcPts val="0"/>
              </a:spcAft>
              <a:buClr>
                <a:schemeClr val="dk1"/>
              </a:buClr>
              <a:buSzPts val="1500"/>
              <a:buFont typeface="Libre Baskerville"/>
              <a:buChar char="●"/>
            </a:pPr>
            <a:r>
              <a:rPr lang="en-US" sz="1500" b="0" i="0" u="none" strike="noStrike" cap="none">
                <a:solidFill>
                  <a:schemeClr val="dk1"/>
                </a:solidFill>
                <a:latin typeface="Libre Baskerville"/>
                <a:ea typeface="Libre Baskerville"/>
                <a:cs typeface="Libre Baskerville"/>
                <a:sym typeface="Libre Baskerville"/>
              </a:rPr>
              <a:t>Dust glaciates Arctic summertime clouds below ~ -10°C &amp; is associated with cloud radiative effects (Zamora &amp; Kahn, 2024)</a:t>
            </a:r>
            <a:endParaRPr sz="1500" b="0" i="0" u="none" strike="noStrike" cap="none">
              <a:solidFill>
                <a:schemeClr val="dk1"/>
              </a:solidFill>
              <a:latin typeface="Libre Baskerville"/>
              <a:ea typeface="Libre Baskerville"/>
              <a:cs typeface="Libre Baskerville"/>
              <a:sym typeface="Libre Baskerville"/>
            </a:endParaRPr>
          </a:p>
          <a:p>
            <a:pPr marL="457200" marR="0" lvl="0" indent="-323850" algn="l" rtl="0">
              <a:lnSpc>
                <a:spcPct val="115000"/>
              </a:lnSpc>
              <a:spcBef>
                <a:spcPts val="0"/>
              </a:spcBef>
              <a:spcAft>
                <a:spcPts val="0"/>
              </a:spcAft>
              <a:buClr>
                <a:schemeClr val="dk1"/>
              </a:buClr>
              <a:buSzPts val="1500"/>
              <a:buFont typeface="Libre Baskerville"/>
              <a:buChar char="●"/>
            </a:pPr>
            <a:r>
              <a:rPr lang="en-US" sz="1500" b="0" i="0" u="none" strike="noStrike" cap="none">
                <a:solidFill>
                  <a:schemeClr val="dk1"/>
                </a:solidFill>
                <a:latin typeface="Libre Baskerville"/>
                <a:ea typeface="Libre Baskerville"/>
                <a:cs typeface="Libre Baskerville"/>
                <a:sym typeface="Libre Baskerville"/>
              </a:rPr>
              <a:t>Clouds ice is often produced from unknown production pathways (Korolev &amp; Lawson, 2026)</a:t>
            </a:r>
            <a:endParaRPr sz="2800" b="0" i="0" u="none" strike="noStrike" cap="none">
              <a:solidFill>
                <a:schemeClr val="dk1"/>
              </a:solidFill>
              <a:latin typeface="Calibri"/>
              <a:ea typeface="Calibri"/>
              <a:cs typeface="Calibri"/>
              <a:sym typeface="Calibri"/>
            </a:endParaRPr>
          </a:p>
        </p:txBody>
      </p:sp>
      <p:sp>
        <p:nvSpPr>
          <p:cNvPr id="280" name="Google Shape;280;g3d5c9d344d1_5_56"/>
          <p:cNvSpPr txBox="1"/>
          <p:nvPr/>
        </p:nvSpPr>
        <p:spPr>
          <a:xfrm>
            <a:off x="3499025" y="6338041"/>
            <a:ext cx="3000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US" sz="1400" b="1" i="1" u="none" strike="noStrike" cap="none">
                <a:solidFill>
                  <a:srgbClr val="0D0D0D"/>
                </a:solidFill>
                <a:latin typeface="Libre Baskerville"/>
                <a:ea typeface="Libre Baskerville"/>
                <a:cs typeface="Libre Baskerville"/>
                <a:sym typeface="Libre Baskerville"/>
              </a:rPr>
              <a:t>Much more on the way!</a:t>
            </a:r>
            <a:endParaRPr sz="1400" b="1" i="1" u="none" strike="noStrike" cap="none">
              <a:solidFill>
                <a:srgbClr val="0D0D0D"/>
              </a:solidFill>
              <a:latin typeface="Libre Baskerville"/>
              <a:ea typeface="Libre Baskerville"/>
              <a:cs typeface="Libre Baskerville"/>
              <a:sym typeface="Libre Baskerville"/>
            </a:endParaRPr>
          </a:p>
        </p:txBody>
      </p:sp>
      <p:sp>
        <p:nvSpPr>
          <p:cNvPr id="281" name="Google Shape;281;g3d5c9d344d1_5_56"/>
          <p:cNvSpPr txBox="1"/>
          <p:nvPr/>
        </p:nvSpPr>
        <p:spPr>
          <a:xfrm>
            <a:off x="6468401" y="3813022"/>
            <a:ext cx="4166400" cy="3023874"/>
          </a:xfrm>
          <a:prstGeom prst="rect">
            <a:avLst/>
          </a:prstGeom>
          <a:solidFill>
            <a:srgbClr val="D9D2E9"/>
          </a:solid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500"/>
              <a:buFont typeface="Arial"/>
              <a:buNone/>
            </a:pPr>
            <a:r>
              <a:rPr lang="en-US" sz="1500" b="1" i="0" u="none" strike="noStrike" cap="none" dirty="0">
                <a:solidFill>
                  <a:schemeClr val="dk1"/>
                </a:solidFill>
                <a:latin typeface="Libre Baskerville"/>
                <a:ea typeface="Libre Baskerville"/>
                <a:cs typeface="Libre Baskerville"/>
                <a:sym typeface="Libre Baskerville"/>
              </a:rPr>
              <a:t>Some science gaps: </a:t>
            </a:r>
            <a:endParaRPr sz="1500" b="1" i="0" u="none" strike="noStrike" cap="none" dirty="0">
              <a:solidFill>
                <a:schemeClr val="dk1"/>
              </a:solidFill>
              <a:latin typeface="Libre Baskerville"/>
              <a:ea typeface="Libre Baskerville"/>
              <a:cs typeface="Libre Baskerville"/>
              <a:sym typeface="Libre Baskerville"/>
            </a:endParaRPr>
          </a:p>
          <a:p>
            <a:pPr marL="171450" marR="0" lvl="0" indent="-152400" algn="l" rtl="0">
              <a:lnSpc>
                <a:spcPct val="100000"/>
              </a:lnSpc>
              <a:spcBef>
                <a:spcPts val="600"/>
              </a:spcBef>
              <a:spcAft>
                <a:spcPts val="0"/>
              </a:spcAft>
              <a:buClr>
                <a:schemeClr val="dk1"/>
              </a:buClr>
              <a:buSzPts val="1500"/>
              <a:buFont typeface="Libre Baskerville"/>
              <a:buChar char="-"/>
            </a:pPr>
            <a:r>
              <a:rPr lang="en-US" sz="1500" b="0" i="0" u="none" strike="noStrike" cap="none" dirty="0">
                <a:solidFill>
                  <a:schemeClr val="dk1"/>
                </a:solidFill>
                <a:latin typeface="Libre Baskerville"/>
                <a:ea typeface="Libre Baskerville"/>
                <a:cs typeface="Libre Baskerville"/>
                <a:sym typeface="Libre Baskerville"/>
              </a:rPr>
              <a:t>Integrating lab, modeling, suborbital &amp; satellite communities to, e.g., elucidate ice production pathways</a:t>
            </a:r>
            <a:endParaRPr sz="1500" b="0" i="0" u="none" strike="noStrike" cap="none" dirty="0">
              <a:solidFill>
                <a:schemeClr val="dk1"/>
              </a:solidFill>
              <a:latin typeface="Libre Baskerville"/>
              <a:ea typeface="Libre Baskerville"/>
              <a:cs typeface="Libre Baskerville"/>
              <a:sym typeface="Libre Baskerville"/>
            </a:endParaRPr>
          </a:p>
          <a:p>
            <a:pPr marL="171450" marR="0" lvl="0" indent="-152400" algn="l" rtl="0">
              <a:lnSpc>
                <a:spcPct val="100000"/>
              </a:lnSpc>
              <a:spcBef>
                <a:spcPts val="0"/>
              </a:spcBef>
              <a:spcAft>
                <a:spcPts val="0"/>
              </a:spcAft>
              <a:buClr>
                <a:schemeClr val="dk1"/>
              </a:buClr>
              <a:buSzPts val="1500"/>
              <a:buFont typeface="Libre Baskerville"/>
              <a:buChar char="-"/>
            </a:pPr>
            <a:r>
              <a:rPr lang="en-US" sz="1500" b="0" i="0" u="none" strike="noStrike" cap="none" dirty="0">
                <a:solidFill>
                  <a:schemeClr val="dk1"/>
                </a:solidFill>
                <a:latin typeface="Libre Baskerville"/>
                <a:ea typeface="Libre Baskerville"/>
                <a:cs typeface="Libre Baskerville"/>
                <a:sym typeface="Libre Baskerville"/>
              </a:rPr>
              <a:t>Satellite coverage over data-sparse regions with enhanced aerosol, cloud, surface resolution</a:t>
            </a:r>
            <a:endParaRPr sz="1500" b="0" i="0" u="none" strike="noStrike" cap="none" dirty="0">
              <a:solidFill>
                <a:schemeClr val="dk1"/>
              </a:solidFill>
              <a:latin typeface="Libre Baskerville"/>
              <a:ea typeface="Libre Baskerville"/>
              <a:cs typeface="Libre Baskerville"/>
              <a:sym typeface="Libre Baskerville"/>
            </a:endParaRPr>
          </a:p>
          <a:p>
            <a:pPr marL="171450" marR="0" lvl="0" indent="-152400" algn="l" rtl="0">
              <a:lnSpc>
                <a:spcPct val="100000"/>
              </a:lnSpc>
              <a:spcBef>
                <a:spcPts val="0"/>
              </a:spcBef>
              <a:spcAft>
                <a:spcPts val="0"/>
              </a:spcAft>
              <a:buClr>
                <a:schemeClr val="dk1"/>
              </a:buClr>
              <a:buSzPts val="1500"/>
              <a:buFont typeface="Libre Baskerville"/>
              <a:buChar char="-"/>
            </a:pPr>
            <a:r>
              <a:rPr lang="en-US" sz="1500" b="0" i="0" u="none" strike="noStrike" cap="none" dirty="0">
                <a:solidFill>
                  <a:schemeClr val="dk1"/>
                </a:solidFill>
                <a:latin typeface="Libre Baskerville"/>
                <a:ea typeface="Libre Baskerville"/>
                <a:cs typeface="Libre Baskerville"/>
                <a:sym typeface="Libre Baskerville"/>
              </a:rPr>
              <a:t>Long-term CCN/INP data and data on efficient biological INPs</a:t>
            </a:r>
            <a:endParaRPr sz="1500" b="0" i="0" u="none" strike="noStrike" cap="none" dirty="0">
              <a:solidFill>
                <a:schemeClr val="dk1"/>
              </a:solidFill>
              <a:latin typeface="Libre Baskerville"/>
              <a:ea typeface="Libre Baskerville"/>
              <a:cs typeface="Libre Baskerville"/>
              <a:sym typeface="Libre Baskerville"/>
            </a:endParaRPr>
          </a:p>
          <a:p>
            <a:pPr marL="171450" marR="0" lvl="0" indent="-57150" algn="ctr" rtl="0">
              <a:lnSpc>
                <a:spcPct val="115000"/>
              </a:lnSpc>
              <a:spcBef>
                <a:spcPts val="300"/>
              </a:spcBef>
              <a:spcAft>
                <a:spcPts val="0"/>
              </a:spcAft>
              <a:buClr>
                <a:srgbClr val="000000"/>
              </a:buClr>
              <a:buSzPts val="1500"/>
              <a:buFont typeface="Arial"/>
              <a:buNone/>
            </a:pPr>
            <a:r>
              <a:rPr lang="en-US" sz="1500" b="1" i="1" u="none" strike="noStrike" cap="none" dirty="0">
                <a:solidFill>
                  <a:schemeClr val="dk1"/>
                </a:solidFill>
                <a:latin typeface="Libre Baskerville"/>
                <a:ea typeface="Libre Baskerville"/>
                <a:cs typeface="Libre Baskerville"/>
                <a:sym typeface="Libre Baskerville"/>
              </a:rPr>
              <a:t>International Polar Year </a:t>
            </a:r>
          </a:p>
          <a:p>
            <a:pPr marL="171450" marR="0" lvl="0" indent="-57150" algn="ctr" rtl="0">
              <a:lnSpc>
                <a:spcPct val="115000"/>
              </a:lnSpc>
              <a:spcBef>
                <a:spcPts val="300"/>
              </a:spcBef>
              <a:spcAft>
                <a:spcPts val="0"/>
              </a:spcAft>
              <a:buClr>
                <a:srgbClr val="000000"/>
              </a:buClr>
              <a:buSzPts val="1500"/>
              <a:buFont typeface="Arial"/>
              <a:buNone/>
            </a:pPr>
            <a:r>
              <a:rPr lang="en-US" sz="1500" b="1" i="1" u="none" strike="noStrike" cap="none" dirty="0">
                <a:solidFill>
                  <a:schemeClr val="dk1"/>
                </a:solidFill>
                <a:latin typeface="Libre Baskerville"/>
                <a:ea typeface="Libre Baskerville"/>
                <a:cs typeface="Libre Baskerville"/>
                <a:sym typeface="Libre Baskerville"/>
              </a:rPr>
              <a:t>(IPY5) 2032-33</a:t>
            </a:r>
            <a:endParaRPr sz="1500" b="1" i="1" u="none" strike="noStrike" cap="none" dirty="0">
              <a:solidFill>
                <a:schemeClr val="dk1"/>
              </a:solidFill>
              <a:latin typeface="Libre Baskerville"/>
              <a:ea typeface="Libre Baskerville"/>
              <a:cs typeface="Libre Baskerville"/>
              <a:sym typeface="Libre Baskerville"/>
            </a:endParaRPr>
          </a:p>
        </p:txBody>
      </p:sp>
      <p:pic>
        <p:nvPicPr>
          <p:cNvPr id="282" name="Google Shape;282;g3d5c9d344d1_5_56"/>
          <p:cNvPicPr preferRelativeResize="0"/>
          <p:nvPr/>
        </p:nvPicPr>
        <p:blipFill rotWithShape="1">
          <a:blip r:embed="rId4">
            <a:alphaModFix/>
          </a:blip>
          <a:srcRect/>
          <a:stretch/>
        </p:blipFill>
        <p:spPr>
          <a:xfrm>
            <a:off x="3873174" y="3956791"/>
            <a:ext cx="2427896" cy="2381251"/>
          </a:xfrm>
          <a:prstGeom prst="rect">
            <a:avLst/>
          </a:prstGeom>
          <a:noFill/>
          <a:ln>
            <a:noFill/>
          </a:ln>
        </p:spPr>
      </p:pic>
      <p:cxnSp>
        <p:nvCxnSpPr>
          <p:cNvPr id="283" name="Google Shape;283;g3d5c9d344d1_5_56"/>
          <p:cNvCxnSpPr/>
          <p:nvPr/>
        </p:nvCxnSpPr>
        <p:spPr>
          <a:xfrm rot="10800000" flipH="1">
            <a:off x="3408762" y="6104741"/>
            <a:ext cx="358500" cy="141000"/>
          </a:xfrm>
          <a:prstGeom prst="straightConnector1">
            <a:avLst/>
          </a:prstGeom>
          <a:noFill/>
          <a:ln w="9525" cap="flat" cmpd="sng">
            <a:solidFill>
              <a:schemeClr val="dk2"/>
            </a:solidFill>
            <a:prstDash val="solid"/>
            <a:round/>
            <a:headEnd type="none" w="sm" len="sm"/>
            <a:tailEnd type="triangle" w="med" len="med"/>
          </a:ln>
        </p:spPr>
      </p:cxnSp>
      <p:sp>
        <p:nvSpPr>
          <p:cNvPr id="284" name="Google Shape;284;g3d5c9d344d1_5_56"/>
          <p:cNvSpPr txBox="1"/>
          <p:nvPr/>
        </p:nvSpPr>
        <p:spPr>
          <a:xfrm>
            <a:off x="-7250" y="1000320"/>
            <a:ext cx="10703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chemeClr val="dk1"/>
              </a:buClr>
              <a:buSzPts val="1100"/>
              <a:buFont typeface="Arial"/>
              <a:buNone/>
            </a:pPr>
            <a:r>
              <a:rPr lang="en-US" sz="1800" b="1" i="0" u="none" strike="noStrike" cap="none">
                <a:solidFill>
                  <a:schemeClr val="dk1"/>
                </a:solidFill>
                <a:latin typeface="Libre Baskerville"/>
                <a:ea typeface="Libre Baskerville"/>
                <a:cs typeface="Libre Baskerville"/>
                <a:sym typeface="Libre Baskerville"/>
              </a:rPr>
              <a:t>NASA’s ARCSIX aircraft campaign</a:t>
            </a:r>
            <a:endParaRPr sz="2800" b="0" i="0" u="none" strike="noStrike" cap="none">
              <a:solidFill>
                <a:schemeClr val="dk1"/>
              </a:solidFill>
              <a:latin typeface="Calibri"/>
              <a:ea typeface="Calibri"/>
              <a:cs typeface="Calibri"/>
              <a:sym typeface="Calibri"/>
            </a:endParaRPr>
          </a:p>
        </p:txBody>
      </p:sp>
      <p:sp>
        <p:nvSpPr>
          <p:cNvPr id="285" name="Google Shape;285;g3d5c9d344d1_5_56"/>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d5c9d344d1_5_12"/>
          <p:cNvSpPr txBox="1">
            <a:spLocks noGrp="1"/>
          </p:cNvSpPr>
          <p:nvPr>
            <p:ph type="title"/>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92" name="Google Shape;292;g3d5c9d344d1_5_12"/>
          <p:cNvSpPr txBox="1"/>
          <p:nvPr/>
        </p:nvSpPr>
        <p:spPr>
          <a:xfrm>
            <a:off x="116050" y="3201175"/>
            <a:ext cx="10457100" cy="360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Aerosol ERF themes we suggest revisiting in the discussion:</a:t>
            </a:r>
            <a:endParaRPr sz="1800" b="1" i="0" u="none" strike="noStrike" cap="none">
              <a:solidFill>
                <a:schemeClr val="dk1"/>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Process-level understanding of ACI through analyzing experiments </a:t>
            </a:r>
            <a:endParaRPr sz="1700" b="0" i="0" u="none" strike="noStrike" cap="none">
              <a:solidFill>
                <a:schemeClr val="dk1"/>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Continuation and improvement of observational records </a:t>
            </a:r>
            <a:endParaRPr sz="1700" b="0" i="1" u="none" strike="noStrike" cap="none">
              <a:solidFill>
                <a:schemeClr val="dk2"/>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Identify key factors contributing disagreements among approaches</a:t>
            </a:r>
            <a:endParaRPr sz="1700" b="0" i="0" u="none" strike="noStrike" cap="none">
              <a:solidFill>
                <a:schemeClr val="dk1"/>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Cloud fraction adjustment needs better constraint</a:t>
            </a:r>
            <a:endParaRPr sz="1700" b="0" i="0" u="none" strike="noStrike" cap="none">
              <a:solidFill>
                <a:schemeClr val="dk1"/>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Controlled field experiments</a:t>
            </a:r>
            <a:endParaRPr sz="1700" b="0" i="0" u="none" strike="noStrike" cap="none">
              <a:solidFill>
                <a:schemeClr val="dk1"/>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How to best use model-observation synergies to maximize our impact and strategically target future efforts?</a:t>
            </a:r>
            <a:endParaRPr sz="1700" b="0" i="0" u="none" strike="noStrike" cap="none">
              <a:solidFill>
                <a:schemeClr val="dk1"/>
              </a:solidFill>
              <a:latin typeface="Arial"/>
              <a:ea typeface="Arial"/>
              <a:cs typeface="Arial"/>
              <a:sym typeface="Arial"/>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0" u="none" strike="noStrike" cap="none">
                <a:solidFill>
                  <a:schemeClr val="dk1"/>
                </a:solidFill>
                <a:latin typeface="Libre Baskerville"/>
                <a:ea typeface="Libre Baskerville"/>
                <a:cs typeface="Libre Baskerville"/>
                <a:sym typeface="Libre Baskerville"/>
              </a:rPr>
              <a:t>How to use orbital/suborbital observations to reduce the range of observation-based ERFaci estimates?</a:t>
            </a:r>
            <a:endParaRPr sz="1700" b="0" i="0" u="none" strike="noStrike" cap="none">
              <a:solidFill>
                <a:schemeClr val="dk1"/>
              </a:solidFill>
              <a:latin typeface="Libre Baskerville"/>
              <a:ea typeface="Libre Baskerville"/>
              <a:cs typeface="Libre Baskerville"/>
              <a:sym typeface="Libre Baskerville"/>
            </a:endParaRPr>
          </a:p>
          <a:p>
            <a:pPr marL="914400" marR="0" lvl="0" indent="-336550" algn="l" rtl="0">
              <a:lnSpc>
                <a:spcPct val="100000"/>
              </a:lnSpc>
              <a:spcBef>
                <a:spcPts val="600"/>
              </a:spcBef>
              <a:spcAft>
                <a:spcPts val="0"/>
              </a:spcAft>
              <a:buClr>
                <a:schemeClr val="dk1"/>
              </a:buClr>
              <a:buSzPts val="1700"/>
              <a:buFont typeface="Libre Baskerville"/>
              <a:buChar char="●"/>
            </a:pPr>
            <a:r>
              <a:rPr lang="en-US" sz="1700" b="0" i="1" u="none" strike="noStrike" cap="none">
                <a:solidFill>
                  <a:schemeClr val="dk1"/>
                </a:solidFill>
                <a:latin typeface="Libre Baskerville"/>
                <a:ea typeface="Libre Baskerville"/>
                <a:cs typeface="Libre Baskerville"/>
                <a:sym typeface="Libre Baskerville"/>
              </a:rPr>
              <a:t>Other ideas? Please add in the document</a:t>
            </a:r>
            <a:endParaRPr sz="1700" b="0" i="1" u="none" strike="noStrike" cap="none">
              <a:solidFill>
                <a:schemeClr val="dk1"/>
              </a:solidFill>
              <a:latin typeface="Libre Baskerville"/>
              <a:ea typeface="Libre Baskerville"/>
              <a:cs typeface="Libre Baskerville"/>
              <a:sym typeface="Libre Baskerville"/>
            </a:endParaRPr>
          </a:p>
        </p:txBody>
      </p:sp>
      <p:pic>
        <p:nvPicPr>
          <p:cNvPr id="293" name="Google Shape;293;g3d5c9d344d1_5_12" title="ERF_ACI_diagram.png"/>
          <p:cNvPicPr preferRelativeResize="0"/>
          <p:nvPr/>
        </p:nvPicPr>
        <p:blipFill rotWithShape="1">
          <a:blip r:embed="rId3">
            <a:alphaModFix/>
          </a:blip>
          <a:srcRect/>
          <a:stretch/>
        </p:blipFill>
        <p:spPr>
          <a:xfrm>
            <a:off x="86800" y="923337"/>
            <a:ext cx="5355776" cy="2158374"/>
          </a:xfrm>
          <a:prstGeom prst="rect">
            <a:avLst/>
          </a:prstGeom>
          <a:noFill/>
          <a:ln>
            <a:noFill/>
          </a:ln>
        </p:spPr>
      </p:pic>
      <p:sp>
        <p:nvSpPr>
          <p:cNvPr id="294" name="Google Shape;294;g3d5c9d344d1_5_12"/>
          <p:cNvSpPr txBox="1"/>
          <p:nvPr/>
        </p:nvSpPr>
        <p:spPr>
          <a:xfrm>
            <a:off x="5542375" y="1155325"/>
            <a:ext cx="5167200" cy="160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ERFaci updates since AR6</a:t>
            </a:r>
            <a:r>
              <a:rPr lang="en-US" sz="1800" b="0" i="0" u="none" strike="noStrike" cap="none">
                <a:solidFill>
                  <a:schemeClr val="dk1"/>
                </a:solidFill>
                <a:latin typeface="Libre Baskerville"/>
                <a:ea typeface="Libre Baskerville"/>
                <a:cs typeface="Libre Baskerville"/>
                <a:sym typeface="Libre Baskerville"/>
              </a:rPr>
              <a:t> </a:t>
            </a: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Observation-based methods yield starkly different ERFaci estimates (-0.3 to -1.2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 despite all relying on NASA observations</a:t>
            </a:r>
            <a:endParaRPr sz="1800" b="0" i="0" u="none" strike="noStrike" cap="none">
              <a:solidFill>
                <a:schemeClr val="dk1"/>
              </a:solidFill>
              <a:latin typeface="Libre Baskerville"/>
              <a:ea typeface="Libre Baskerville"/>
              <a:cs typeface="Libre Baskerville"/>
              <a:sym typeface="Libre Baskerville"/>
            </a:endParaRPr>
          </a:p>
        </p:txBody>
      </p:sp>
      <p:sp>
        <p:nvSpPr>
          <p:cNvPr id="295" name="Google Shape;295;g3d5c9d344d1_5_12"/>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g3d6b844d95d_5_0"/>
          <p:cNvSpPr txBox="1">
            <a:spLocks noGrp="1"/>
          </p:cNvSpPr>
          <p:nvPr>
            <p:ph type="sldNum" idx="12"/>
          </p:nvPr>
        </p:nvSpPr>
        <p:spPr>
          <a:xfrm>
            <a:off x="9017924" y="712112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302" name="Google Shape;302;g3d6b844d95d_5_0"/>
          <p:cNvSpPr/>
          <p:nvPr/>
        </p:nvSpPr>
        <p:spPr>
          <a:xfrm>
            <a:off x="3072939" y="2366003"/>
            <a:ext cx="6096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br>
              <a:rPr lang="en-US" sz="1800" b="0" i="0" u="none" strike="noStrike" cap="none">
                <a:solidFill>
                  <a:srgbClr val="000000"/>
                </a:solidFill>
                <a:latin typeface="Baskervville"/>
                <a:ea typeface="Baskervville"/>
                <a:cs typeface="Baskervville"/>
                <a:sym typeface="Baskervville"/>
              </a:rPr>
            </a:br>
            <a:endParaRPr sz="1800" b="0" i="0" u="none" strike="noStrike" cap="none">
              <a:solidFill>
                <a:srgbClr val="000000"/>
              </a:solidFill>
              <a:latin typeface="Baskervville"/>
              <a:ea typeface="Baskervville"/>
              <a:cs typeface="Baskervville"/>
              <a:sym typeface="Baskervville"/>
            </a:endParaRPr>
          </a:p>
        </p:txBody>
      </p:sp>
      <p:sp>
        <p:nvSpPr>
          <p:cNvPr id="303" name="Google Shape;303;g3d6b844d95d_5_0"/>
          <p:cNvSpPr/>
          <p:nvPr/>
        </p:nvSpPr>
        <p:spPr>
          <a:xfrm>
            <a:off x="1700611" y="261669"/>
            <a:ext cx="8155488" cy="138101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4800"/>
              <a:buFont typeface="Arial"/>
              <a:buNone/>
            </a:pPr>
            <a:r>
              <a:rPr lang="en-US" sz="4800" b="1" i="0" u="none" strike="noStrike" cap="none">
                <a:solidFill>
                  <a:schemeClr val="lt1"/>
                </a:solidFill>
                <a:latin typeface="Baskervville"/>
                <a:ea typeface="Baskervville"/>
                <a:cs typeface="Baskervville"/>
                <a:sym typeface="Baskervville"/>
              </a:rPr>
              <a:t>Cloud radiative feedback</a:t>
            </a:r>
            <a:endParaRPr sz="1400" b="1" i="0" u="none" strike="noStrike" cap="none">
              <a:solidFill>
                <a:schemeClr val="lt1"/>
              </a:solidFill>
              <a:latin typeface="Baskervville"/>
              <a:ea typeface="Baskervville"/>
              <a:cs typeface="Baskervville"/>
              <a:sym typeface="Baskervville"/>
            </a:endParaRPr>
          </a:p>
          <a:p>
            <a:pPr marL="457200" marR="0" lvl="0" indent="0" algn="ctr" rtl="0">
              <a:lnSpc>
                <a:spcPct val="115000"/>
              </a:lnSpc>
              <a:spcBef>
                <a:spcPts val="300"/>
              </a:spcBef>
              <a:spcAft>
                <a:spcPts val="0"/>
              </a:spcAft>
              <a:buClr>
                <a:srgbClr val="000000"/>
              </a:buClr>
              <a:buSzPts val="1800"/>
              <a:buFont typeface="Arial"/>
              <a:buNone/>
            </a:pPr>
            <a:r>
              <a:rPr lang="en-US" sz="1800" b="0" i="1" u="none" strike="noStrike" cap="none">
                <a:solidFill>
                  <a:schemeClr val="lt1"/>
                </a:solidFill>
                <a:latin typeface="Baskervville"/>
                <a:ea typeface="Baskervville"/>
                <a:cs typeface="Baskervville"/>
                <a:sym typeface="Baskervville"/>
              </a:rPr>
              <a:t>The response of clouds to changes in temperature, which in turn modifies the planet's radiation budget</a:t>
            </a:r>
            <a:endParaRPr sz="1800" b="0" i="1" u="none" strike="noStrike" cap="none">
              <a:solidFill>
                <a:schemeClr val="lt1"/>
              </a:solidFill>
              <a:latin typeface="Baskervville"/>
              <a:ea typeface="Baskervville"/>
              <a:cs typeface="Baskervville"/>
              <a:sym typeface="Baskervville"/>
            </a:endParaRPr>
          </a:p>
        </p:txBody>
      </p:sp>
      <p:sp>
        <p:nvSpPr>
          <p:cNvPr id="304" name="Google Shape;304;g3d6b844d95d_5_0"/>
          <p:cNvSpPr txBox="1">
            <a:spLocks noGrp="1"/>
          </p:cNvSpPr>
          <p:nvPr>
            <p:ph type="body" idx="1"/>
          </p:nvPr>
        </p:nvSpPr>
        <p:spPr>
          <a:xfrm>
            <a:off x="717829" y="2011585"/>
            <a:ext cx="9623792" cy="4170730"/>
          </a:xfrm>
          <a:prstGeom prst="rect">
            <a:avLst/>
          </a:prstGeom>
          <a:solidFill>
            <a:schemeClr val="dk1">
              <a:alpha val="4196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None/>
            </a:pPr>
            <a:r>
              <a:rPr lang="en-US" sz="2000" b="1" i="1">
                <a:solidFill>
                  <a:schemeClr val="lt1"/>
                </a:solidFill>
                <a:latin typeface="Baskervville"/>
                <a:ea typeface="Baskervville"/>
                <a:cs typeface="Baskervville"/>
                <a:sym typeface="Baskervville"/>
              </a:rPr>
              <a:t>“One of the biggest challenges in climate science has been to predict how clouds will change in a warming world and whether those changes will amplify or partially offset the warming caused by increasing concentrations of greenhouse gases and other human activities.” </a:t>
            </a:r>
            <a:r>
              <a:rPr lang="en-US" sz="2000" b="1">
                <a:solidFill>
                  <a:schemeClr val="lt1"/>
                </a:solidFill>
                <a:latin typeface="Baskervville"/>
                <a:ea typeface="Baskervville"/>
                <a:cs typeface="Baskervville"/>
                <a:sym typeface="Baskervville"/>
              </a:rPr>
              <a:t>(IPCC, AR6)</a:t>
            </a:r>
            <a:endParaRPr sz="2000">
              <a:latin typeface="Baskervville"/>
              <a:ea typeface="Baskervville"/>
              <a:cs typeface="Baskervville"/>
              <a:sym typeface="Baskervville"/>
            </a:endParaRPr>
          </a:p>
          <a:p>
            <a:pPr marL="0" lvl="0" indent="0" algn="l" rtl="0">
              <a:lnSpc>
                <a:spcPct val="90000"/>
              </a:lnSpc>
              <a:spcBef>
                <a:spcPts val="1000"/>
              </a:spcBef>
              <a:spcAft>
                <a:spcPts val="0"/>
              </a:spcAft>
              <a:buClr>
                <a:schemeClr val="dk1"/>
              </a:buClr>
              <a:buSzPts val="1600"/>
              <a:buNone/>
            </a:pPr>
            <a:endParaRPr sz="2000" b="1" i="1">
              <a:solidFill>
                <a:schemeClr val="lt1"/>
              </a:solidFill>
              <a:latin typeface="Baskervville"/>
              <a:ea typeface="Baskervville"/>
              <a:cs typeface="Baskervville"/>
              <a:sym typeface="Baskervville"/>
            </a:endParaRPr>
          </a:p>
          <a:p>
            <a:pPr marL="0" lvl="0" indent="0" algn="l" rtl="0">
              <a:lnSpc>
                <a:spcPct val="90000"/>
              </a:lnSpc>
              <a:spcBef>
                <a:spcPts val="1000"/>
              </a:spcBef>
              <a:spcAft>
                <a:spcPts val="0"/>
              </a:spcAft>
              <a:buClr>
                <a:schemeClr val="lt1"/>
              </a:buClr>
              <a:buSzPts val="1600"/>
              <a:buNone/>
            </a:pPr>
            <a:r>
              <a:rPr lang="en-US" sz="2000" b="1" i="1">
                <a:solidFill>
                  <a:schemeClr val="lt1"/>
                </a:solidFill>
                <a:latin typeface="Baskervville"/>
                <a:ea typeface="Baskervville"/>
                <a:cs typeface="Baskervville"/>
                <a:sym typeface="Baskervville"/>
              </a:rPr>
              <a:t>"The most uncertain of those climate feedbacks are clouds, as they respond to warming in complex ways that affect both the emission of thermal radiation and the reflection of sunlight.” </a:t>
            </a:r>
            <a:r>
              <a:rPr lang="en-US" sz="2000" b="1">
                <a:solidFill>
                  <a:schemeClr val="lt1"/>
                </a:solidFill>
                <a:latin typeface="Baskervville"/>
                <a:ea typeface="Baskervville"/>
                <a:cs typeface="Baskervville"/>
                <a:sym typeface="Baskervville"/>
              </a:rPr>
              <a:t>(IPCC, AR6)</a:t>
            </a:r>
            <a:endParaRPr sz="2000">
              <a:latin typeface="Baskervville"/>
              <a:ea typeface="Baskervville"/>
              <a:cs typeface="Baskervville"/>
              <a:sym typeface="Baskervville"/>
            </a:endParaRPr>
          </a:p>
          <a:p>
            <a:pPr marL="0" lvl="0" indent="0" algn="l" rtl="0">
              <a:lnSpc>
                <a:spcPct val="90000"/>
              </a:lnSpc>
              <a:spcBef>
                <a:spcPts val="1000"/>
              </a:spcBef>
              <a:spcAft>
                <a:spcPts val="0"/>
              </a:spcAft>
              <a:buClr>
                <a:schemeClr val="dk1"/>
              </a:buClr>
              <a:buSzPts val="1600"/>
              <a:buNone/>
            </a:pPr>
            <a:endParaRPr sz="2000" b="1">
              <a:solidFill>
                <a:schemeClr val="lt1"/>
              </a:solidFill>
              <a:latin typeface="Baskervville"/>
              <a:ea typeface="Baskervville"/>
              <a:cs typeface="Baskervville"/>
              <a:sym typeface="Baskervville"/>
            </a:endParaRPr>
          </a:p>
          <a:p>
            <a:pPr marL="0" lvl="0" indent="0" algn="l" rtl="0">
              <a:lnSpc>
                <a:spcPct val="90000"/>
              </a:lnSpc>
              <a:spcBef>
                <a:spcPts val="1000"/>
              </a:spcBef>
              <a:spcAft>
                <a:spcPts val="0"/>
              </a:spcAft>
              <a:buClr>
                <a:schemeClr val="lt1"/>
              </a:buClr>
              <a:buSzPts val="1600"/>
              <a:buNone/>
            </a:pPr>
            <a:r>
              <a:rPr lang="en-US" sz="2000" b="1" i="1">
                <a:solidFill>
                  <a:schemeClr val="lt1"/>
                </a:solidFill>
                <a:latin typeface="Baskervville"/>
                <a:ea typeface="Baskervville"/>
                <a:cs typeface="Baskervville"/>
                <a:sym typeface="Baskervville"/>
              </a:rPr>
              <a:t>“Cloud feedback” is the single most important cause of uncertainty in Equilibrium Climate Sensitivity (ECS)—the equilibrium global warming following a doubling of atmospheric carbon dioxide” </a:t>
            </a:r>
            <a:r>
              <a:rPr lang="en-US" sz="2000" b="1">
                <a:solidFill>
                  <a:schemeClr val="lt1"/>
                </a:solidFill>
                <a:latin typeface="Baskervville"/>
                <a:ea typeface="Baskervville"/>
                <a:cs typeface="Baskervville"/>
                <a:sym typeface="Baskervville"/>
              </a:rPr>
              <a:t>(Ceppi and Nowack, PNAS 2021)</a:t>
            </a:r>
            <a:endParaRPr sz="2000" b="1">
              <a:solidFill>
                <a:schemeClr val="lt1"/>
              </a:solidFill>
              <a:latin typeface="Baskervville"/>
              <a:ea typeface="Baskervville"/>
              <a:cs typeface="Baskervville"/>
              <a:sym typeface="Baskervville"/>
            </a:endParaRPr>
          </a:p>
        </p:txBody>
      </p:sp>
      <p:sp>
        <p:nvSpPr>
          <p:cNvPr id="305" name="Google Shape;305;g3d6b844d95d_5_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d6b844d95d_5_10"/>
          <p:cNvSpPr txBox="1"/>
          <p:nvPr/>
        </p:nvSpPr>
        <p:spPr>
          <a:xfrm>
            <a:off x="327623" y="96837"/>
            <a:ext cx="10147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3600"/>
              <a:buFont typeface="Arial"/>
              <a:buNone/>
            </a:pPr>
            <a:r>
              <a:rPr lang="en-US" sz="3600" b="1" i="0" u="none" strike="noStrike" cap="none">
                <a:solidFill>
                  <a:schemeClr val="dk1"/>
                </a:solidFill>
                <a:latin typeface="Baskervville"/>
                <a:ea typeface="Baskervville"/>
                <a:cs typeface="Baskervville"/>
                <a:sym typeface="Baskervville"/>
              </a:rPr>
              <a:t>Feedback framework and cloud feedback</a:t>
            </a:r>
            <a:endParaRPr sz="1400" i="0" u="none" strike="noStrike" cap="none">
              <a:solidFill>
                <a:schemeClr val="dk1"/>
              </a:solidFill>
              <a:latin typeface="Baskervville"/>
              <a:ea typeface="Baskervville"/>
              <a:cs typeface="Baskervville"/>
              <a:sym typeface="Baskervville"/>
            </a:endParaRPr>
          </a:p>
        </p:txBody>
      </p:sp>
      <p:sp>
        <p:nvSpPr>
          <p:cNvPr id="312" name="Google Shape;312;g3d6b844d95d_5_10"/>
          <p:cNvSpPr txBox="1"/>
          <p:nvPr/>
        </p:nvSpPr>
        <p:spPr>
          <a:xfrm>
            <a:off x="-271380" y="1636665"/>
            <a:ext cx="4149600" cy="369300"/>
          </a:xfrm>
          <a:prstGeom prst="rect">
            <a:avLst/>
          </a:prstGeom>
          <a:blipFill rotWithShape="1">
            <a:blip r:embed="rId3">
              <a:alphaModFix/>
            </a:blip>
            <a:stretch>
              <a:fillRect b="-100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3" name="Google Shape;313;g3d6b844d95d_5_10"/>
          <p:cNvSpPr txBox="1"/>
          <p:nvPr/>
        </p:nvSpPr>
        <p:spPr>
          <a:xfrm>
            <a:off x="-244392" y="2649354"/>
            <a:ext cx="7876200" cy="573600"/>
          </a:xfrm>
          <a:prstGeom prst="rect">
            <a:avLst/>
          </a:prstGeom>
          <a:blipFill rotWithShape="1">
            <a:blip r:embed="rId4">
              <a:alphaModFix/>
            </a:blip>
            <a:stretch>
              <a:fillRect t="-169559" b="-25000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4" name="Google Shape;314;g3d6b844d95d_5_10"/>
          <p:cNvSpPr txBox="1"/>
          <p:nvPr/>
        </p:nvSpPr>
        <p:spPr>
          <a:xfrm>
            <a:off x="327623" y="3904601"/>
            <a:ext cx="3879000" cy="588900"/>
          </a:xfrm>
          <a:prstGeom prst="rect">
            <a:avLst/>
          </a:prstGeom>
          <a:blipFill rotWithShape="1">
            <a:blip r:embed="rId5">
              <a:alphaModFix/>
            </a:blip>
            <a:stretch>
              <a:fillRect l="-2280" b="-106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5" name="Google Shape;315;g3d6b844d95d_5_10"/>
          <p:cNvSpPr txBox="1"/>
          <p:nvPr/>
        </p:nvSpPr>
        <p:spPr>
          <a:xfrm>
            <a:off x="7241725" y="2358675"/>
            <a:ext cx="3233400" cy="13236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Additive property of feedbacks: Each feedback is due to a single radiatively active property perturbation, while all other properties are fixed. </a:t>
            </a:r>
            <a:endParaRPr sz="1400" b="0" i="0" u="none" strike="noStrike" cap="none">
              <a:solidFill>
                <a:srgbClr val="000000"/>
              </a:solidFill>
              <a:latin typeface="Arial"/>
              <a:ea typeface="Arial"/>
              <a:cs typeface="Arial"/>
              <a:sym typeface="Arial"/>
            </a:endParaRPr>
          </a:p>
        </p:txBody>
      </p:sp>
      <p:sp>
        <p:nvSpPr>
          <p:cNvPr id="316" name="Google Shape;316;g3d6b844d95d_5_10"/>
          <p:cNvSpPr txBox="1"/>
          <p:nvPr/>
        </p:nvSpPr>
        <p:spPr>
          <a:xfrm>
            <a:off x="5504325" y="4970100"/>
            <a:ext cx="4312200" cy="10773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Cloud property response to temperature anomalies can be thought as cloud response to CCF anomalies caused by temperature anomalies</a:t>
            </a:r>
            <a:endParaRPr sz="1400" b="0" i="0" u="none" strike="noStrike" cap="none">
              <a:solidFill>
                <a:srgbClr val="000000"/>
              </a:solidFill>
              <a:latin typeface="Arial"/>
              <a:ea typeface="Arial"/>
              <a:cs typeface="Arial"/>
              <a:sym typeface="Arial"/>
            </a:endParaRPr>
          </a:p>
        </p:txBody>
      </p:sp>
      <p:sp>
        <p:nvSpPr>
          <p:cNvPr id="317" name="Google Shape;317;g3d6b844d95d_5_10"/>
          <p:cNvSpPr txBox="1"/>
          <p:nvPr/>
        </p:nvSpPr>
        <p:spPr>
          <a:xfrm>
            <a:off x="4303525" y="3863325"/>
            <a:ext cx="5702100" cy="8310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Cloud feedback is mainly due to perturbation of three cloud properties, amount, optical thickness and top pressure in response to a temperature anomaly</a:t>
            </a:r>
            <a:endParaRPr sz="1400" b="0" i="0" u="none" strike="noStrike" cap="none">
              <a:solidFill>
                <a:srgbClr val="000000"/>
              </a:solidFill>
              <a:latin typeface="Arial"/>
              <a:ea typeface="Arial"/>
              <a:cs typeface="Arial"/>
              <a:sym typeface="Arial"/>
            </a:endParaRPr>
          </a:p>
        </p:txBody>
      </p:sp>
      <p:sp>
        <p:nvSpPr>
          <p:cNvPr id="318" name="Google Shape;318;g3d6b844d95d_5_10"/>
          <p:cNvSpPr txBox="1"/>
          <p:nvPr/>
        </p:nvSpPr>
        <p:spPr>
          <a:xfrm>
            <a:off x="327623" y="4970103"/>
            <a:ext cx="5320200" cy="583500"/>
          </a:xfrm>
          <a:prstGeom prst="rect">
            <a:avLst/>
          </a:prstGeom>
          <a:blipFill rotWithShape="1">
            <a:blip r:embed="rId6">
              <a:alphaModFix/>
            </a:blip>
            <a:stretch>
              <a:fillRect l="-1670" b="-106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9" name="Google Shape;319;g3d6b844d95d_5_10"/>
          <p:cNvSpPr txBox="1"/>
          <p:nvPr/>
        </p:nvSpPr>
        <p:spPr>
          <a:xfrm>
            <a:off x="1045029" y="5628292"/>
            <a:ext cx="2124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CCF=cloud controlling factor</a:t>
            </a:r>
            <a:endParaRPr sz="1400" b="0" i="0" u="none" strike="noStrike" cap="none">
              <a:solidFill>
                <a:srgbClr val="000000"/>
              </a:solidFill>
              <a:latin typeface="Arial"/>
              <a:ea typeface="Arial"/>
              <a:cs typeface="Arial"/>
              <a:sym typeface="Arial"/>
            </a:endParaRPr>
          </a:p>
        </p:txBody>
      </p:sp>
      <p:cxnSp>
        <p:nvCxnSpPr>
          <p:cNvPr id="320" name="Google Shape;320;g3d6b844d95d_5_10"/>
          <p:cNvCxnSpPr/>
          <p:nvPr/>
        </p:nvCxnSpPr>
        <p:spPr>
          <a:xfrm flipH="1">
            <a:off x="2727066" y="1339026"/>
            <a:ext cx="171900" cy="344100"/>
          </a:xfrm>
          <a:prstGeom prst="straightConnector1">
            <a:avLst/>
          </a:prstGeom>
          <a:noFill/>
          <a:ln w="12700" cap="flat" cmpd="sng">
            <a:solidFill>
              <a:schemeClr val="dk1"/>
            </a:solidFill>
            <a:prstDash val="solid"/>
            <a:miter lim="800000"/>
            <a:headEnd type="none" w="sm" len="sm"/>
            <a:tailEnd type="triangle" w="med" len="med"/>
          </a:ln>
        </p:spPr>
      </p:cxnSp>
      <p:sp>
        <p:nvSpPr>
          <p:cNvPr id="321" name="Google Shape;321;g3d6b844d95d_5_10"/>
          <p:cNvSpPr txBox="1"/>
          <p:nvPr/>
        </p:nvSpPr>
        <p:spPr>
          <a:xfrm>
            <a:off x="2225725" y="1040094"/>
            <a:ext cx="2077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climate feedback parameter</a:t>
            </a:r>
            <a:endParaRPr sz="1400" b="0" i="0" u="none" strike="noStrike" cap="none">
              <a:solidFill>
                <a:srgbClr val="000000"/>
              </a:solidFill>
              <a:latin typeface="Arial"/>
              <a:ea typeface="Arial"/>
              <a:cs typeface="Arial"/>
              <a:sym typeface="Arial"/>
            </a:endParaRPr>
          </a:p>
        </p:txBody>
      </p:sp>
      <p:sp>
        <p:nvSpPr>
          <p:cNvPr id="322" name="Google Shape;322;g3d6b844d95d_5_10"/>
          <p:cNvSpPr/>
          <p:nvPr/>
        </p:nvSpPr>
        <p:spPr>
          <a:xfrm>
            <a:off x="1493520" y="4886960"/>
            <a:ext cx="619800" cy="741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 name="Google Shape;323;g3d6b844d95d_5_10"/>
          <p:cNvSpPr txBox="1"/>
          <p:nvPr/>
        </p:nvSpPr>
        <p:spPr>
          <a:xfrm>
            <a:off x="1502057" y="4663976"/>
            <a:ext cx="1059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most studied</a:t>
            </a:r>
            <a:endParaRPr sz="1400" b="0" i="0" u="none" strike="noStrike" cap="none">
              <a:solidFill>
                <a:srgbClr val="000000"/>
              </a:solidFill>
              <a:latin typeface="Arial"/>
              <a:ea typeface="Arial"/>
              <a:cs typeface="Arial"/>
              <a:sym typeface="Arial"/>
            </a:endParaRPr>
          </a:p>
        </p:txBody>
      </p:sp>
      <p:sp>
        <p:nvSpPr>
          <p:cNvPr id="324" name="Google Shape;324;g3d6b844d95d_5_1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325" name="Google Shape;325;g3d6b844d95d_5_10"/>
          <p:cNvSpPr txBox="1"/>
          <p:nvPr/>
        </p:nvSpPr>
        <p:spPr>
          <a:xfrm>
            <a:off x="3536201" y="1533891"/>
            <a:ext cx="7123057" cy="584775"/>
          </a:xfrm>
          <a:prstGeom prst="rect">
            <a:avLst/>
          </a:prstGeom>
          <a:blipFill rotWithShape="1">
            <a:blip r:embed="rId7">
              <a:alphaModFix/>
            </a:blip>
            <a:stretch>
              <a:fillRect l="-177" t="-2083" b="-12500"/>
            </a:stretch>
          </a:blip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26" name="Google Shape;326;g3d6b844d95d_5_10"/>
          <p:cNvSpPr txBox="1"/>
          <p:nvPr/>
        </p:nvSpPr>
        <p:spPr>
          <a:xfrm>
            <a:off x="235556" y="6272197"/>
            <a:ext cx="10331634" cy="338554"/>
          </a:xfrm>
          <a:prstGeom prst="rect">
            <a:avLst/>
          </a:prstGeom>
          <a:blipFill rotWithShape="1">
            <a:blip r:embed="rId8">
              <a:alphaModFix/>
            </a:blip>
            <a:stretch>
              <a:fillRect t="-7143" b="-2142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d6b844d95d_5_30"/>
          <p:cNvSpPr txBox="1"/>
          <p:nvPr/>
        </p:nvSpPr>
        <p:spPr>
          <a:xfrm>
            <a:off x="1072945" y="151338"/>
            <a:ext cx="9479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3600"/>
              <a:buFont typeface="Arial"/>
              <a:buNone/>
            </a:pPr>
            <a:r>
              <a:rPr lang="en-US" sz="3600" b="1" i="0" u="none" strike="noStrike" cap="none">
                <a:solidFill>
                  <a:schemeClr val="dk1"/>
                </a:solidFill>
                <a:latin typeface="Baskervville"/>
                <a:ea typeface="Baskervville"/>
                <a:cs typeface="Baskervville"/>
                <a:sym typeface="Baskervville"/>
              </a:rPr>
              <a:t>Cloud Feedback and CRE</a:t>
            </a:r>
            <a:endParaRPr sz="1400" i="0" u="none" strike="noStrike" cap="none">
              <a:solidFill>
                <a:schemeClr val="dk1"/>
              </a:solidFill>
              <a:latin typeface="Baskervville"/>
              <a:ea typeface="Baskervville"/>
              <a:cs typeface="Baskervville"/>
              <a:sym typeface="Baskervville"/>
            </a:endParaRPr>
          </a:p>
        </p:txBody>
      </p:sp>
      <p:sp>
        <p:nvSpPr>
          <p:cNvPr id="333" name="Google Shape;333;g3d6b844d95d_5_30"/>
          <p:cNvSpPr txBox="1"/>
          <p:nvPr/>
        </p:nvSpPr>
        <p:spPr>
          <a:xfrm>
            <a:off x="3236921" y="4035497"/>
            <a:ext cx="1731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Arial"/>
                <a:ea typeface="Arial"/>
                <a:cs typeface="Arial"/>
                <a:sym typeface="Arial"/>
              </a:rPr>
              <a:t>Cloud Radiative Kernel (CRK) method</a:t>
            </a:r>
            <a:endParaRPr sz="1400" b="0" i="0" u="none" strike="noStrike" cap="none">
              <a:solidFill>
                <a:srgbClr val="000000"/>
              </a:solidFill>
              <a:latin typeface="Arial"/>
              <a:ea typeface="Arial"/>
              <a:cs typeface="Arial"/>
              <a:sym typeface="Arial"/>
            </a:endParaRPr>
          </a:p>
        </p:txBody>
      </p:sp>
      <p:sp>
        <p:nvSpPr>
          <p:cNvPr id="334" name="Google Shape;334;g3d6b844d95d_5_30"/>
          <p:cNvSpPr txBox="1"/>
          <p:nvPr/>
        </p:nvSpPr>
        <p:spPr>
          <a:xfrm>
            <a:off x="1170722" y="4098307"/>
            <a:ext cx="1610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432FF"/>
                </a:solidFill>
                <a:latin typeface="Arial"/>
                <a:ea typeface="Arial"/>
                <a:cs typeface="Arial"/>
                <a:sym typeface="Arial"/>
              </a:rPr>
              <a:t>Adjusted CRE anomaly method</a:t>
            </a:r>
            <a:endParaRPr sz="1400" b="0" i="0" u="none" strike="noStrike" cap="none">
              <a:solidFill>
                <a:srgbClr val="000000"/>
              </a:solidFill>
              <a:latin typeface="Arial"/>
              <a:ea typeface="Arial"/>
              <a:cs typeface="Arial"/>
              <a:sym typeface="Arial"/>
            </a:endParaRPr>
          </a:p>
        </p:txBody>
      </p:sp>
      <p:sp>
        <p:nvSpPr>
          <p:cNvPr id="335" name="Google Shape;335;g3d6b844d95d_5_30"/>
          <p:cNvSpPr txBox="1"/>
          <p:nvPr/>
        </p:nvSpPr>
        <p:spPr>
          <a:xfrm>
            <a:off x="4967935" y="4103055"/>
            <a:ext cx="2095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030A0"/>
                </a:solidFill>
                <a:latin typeface="Arial"/>
                <a:ea typeface="Arial"/>
                <a:cs typeface="Arial"/>
                <a:sym typeface="Arial"/>
              </a:rPr>
              <a:t>overcast flux anomaly due to cloud property (other than cloud amount) changes</a:t>
            </a:r>
            <a:endParaRPr sz="1400" b="0" i="0" u="none" strike="noStrike" cap="none">
              <a:solidFill>
                <a:srgbClr val="000000"/>
              </a:solidFill>
              <a:latin typeface="Arial"/>
              <a:ea typeface="Arial"/>
              <a:cs typeface="Arial"/>
              <a:sym typeface="Arial"/>
            </a:endParaRPr>
          </a:p>
        </p:txBody>
      </p:sp>
      <p:sp>
        <p:nvSpPr>
          <p:cNvPr id="336" name="Google Shape;336;g3d6b844d95d_5_3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337" name="Google Shape;337;g3d6b844d95d_5_30"/>
          <p:cNvSpPr txBox="1"/>
          <p:nvPr/>
        </p:nvSpPr>
        <p:spPr>
          <a:xfrm>
            <a:off x="714514" y="3783273"/>
            <a:ext cx="5234446" cy="313291"/>
          </a:xfrm>
          <a:prstGeom prst="rect">
            <a:avLst/>
          </a:prstGeom>
          <a:blipFill rotWithShape="1">
            <a:blip r:embed="rId3">
              <a:alphaModFix/>
            </a:blip>
            <a:stretch>
              <a:fillRect l="-726" b="-200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38" name="Google Shape;338;g3d6b844d95d_5_30"/>
          <p:cNvSpPr txBox="1"/>
          <p:nvPr/>
        </p:nvSpPr>
        <p:spPr>
          <a:xfrm>
            <a:off x="245386" y="5007412"/>
            <a:ext cx="10385770" cy="1323439"/>
          </a:xfrm>
          <a:prstGeom prst="rect">
            <a:avLst/>
          </a:prstGeom>
          <a:blipFill rotWithShape="1">
            <a:blip r:embed="rId4">
              <a:alphaModFix/>
            </a:blip>
            <a:stretch>
              <a:fillRect l="-244" b="-3738"/>
            </a:stretch>
          </a:blipFill>
          <a:ln w="12700" cap="flat" cmpd="sng">
            <a:solidFill>
              <a:srgbClr val="1C305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39" name="Google Shape;339;g3d6b844d95d_5_30"/>
          <p:cNvSpPr txBox="1"/>
          <p:nvPr/>
        </p:nvSpPr>
        <p:spPr>
          <a:xfrm>
            <a:off x="1072945" y="1314512"/>
            <a:ext cx="1757469" cy="307777"/>
          </a:xfrm>
          <a:prstGeom prst="rect">
            <a:avLst/>
          </a:prstGeom>
          <a:blipFill rotWithShape="1">
            <a:blip r:embed="rId5">
              <a:alphaModFix/>
            </a:blip>
            <a:stretch>
              <a:fillRect l="-2878" r="-719" b="-160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40" name="Google Shape;340;g3d6b844d95d_5_30"/>
          <p:cNvSpPr txBox="1"/>
          <p:nvPr/>
        </p:nvSpPr>
        <p:spPr>
          <a:xfrm>
            <a:off x="2919866" y="1292931"/>
            <a:ext cx="6098344" cy="707886"/>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41" name="Google Shape;341;g3d6b844d95d_5_30"/>
          <p:cNvSpPr txBox="1"/>
          <p:nvPr/>
        </p:nvSpPr>
        <p:spPr>
          <a:xfrm>
            <a:off x="1164915" y="1713916"/>
            <a:ext cx="2695033" cy="307777"/>
          </a:xfrm>
          <a:prstGeom prst="rect">
            <a:avLst/>
          </a:prstGeom>
          <a:blipFill rotWithShape="1">
            <a:blip r:embed="rId7">
              <a:alphaModFix/>
            </a:blip>
            <a:stretch>
              <a:fillRect l="-3286" r="-1408" b="-1538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42" name="Google Shape;342;g3d6b844d95d_5_30"/>
          <p:cNvSpPr/>
          <p:nvPr/>
        </p:nvSpPr>
        <p:spPr>
          <a:xfrm>
            <a:off x="4185919" y="1282496"/>
            <a:ext cx="393896" cy="739197"/>
          </a:xfrm>
          <a:prstGeom prst="rightBrace">
            <a:avLst>
              <a:gd name="adj1" fmla="val 8333"/>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3" name="Google Shape;343;g3d6b844d95d_5_30"/>
          <p:cNvSpPr/>
          <p:nvPr/>
        </p:nvSpPr>
        <p:spPr>
          <a:xfrm rot="-5400000">
            <a:off x="6239096" y="583507"/>
            <a:ext cx="377249" cy="1163707"/>
          </a:xfrm>
          <a:prstGeom prst="rightBrace">
            <a:avLst>
              <a:gd name="adj1" fmla="val 0"/>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4" name="Google Shape;344;g3d6b844d95d_5_30"/>
          <p:cNvSpPr txBox="1"/>
          <p:nvPr/>
        </p:nvSpPr>
        <p:spPr>
          <a:xfrm>
            <a:off x="5931509" y="757983"/>
            <a:ext cx="11320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overcast CRE</a:t>
            </a:r>
            <a:endParaRPr/>
          </a:p>
        </p:txBody>
      </p:sp>
      <p:sp>
        <p:nvSpPr>
          <p:cNvPr id="345" name="Google Shape;345;g3d6b844d95d_5_30"/>
          <p:cNvSpPr txBox="1"/>
          <p:nvPr/>
        </p:nvSpPr>
        <p:spPr>
          <a:xfrm>
            <a:off x="245386" y="2224267"/>
            <a:ext cx="10617000" cy="1335600"/>
          </a:xfrm>
          <a:prstGeom prst="rect">
            <a:avLst/>
          </a:prstGeom>
          <a:blipFill rotWithShape="1">
            <a:blip r:embed="rId8">
              <a:alphaModFix/>
            </a:blip>
            <a:stretch>
              <a:fillRect l="-358" t="-1887" b="-471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3d6b844d95d_5_48"/>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352" name="Google Shape;352;g3d6b844d95d_5_48"/>
          <p:cNvSpPr/>
          <p:nvPr/>
        </p:nvSpPr>
        <p:spPr>
          <a:xfrm>
            <a:off x="0" y="703385"/>
            <a:ext cx="10709702" cy="61172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53" name="Google Shape;353;g3d6b844d95d_5_48"/>
          <p:cNvGrpSpPr/>
          <p:nvPr/>
        </p:nvGrpSpPr>
        <p:grpSpPr>
          <a:xfrm>
            <a:off x="152570" y="968641"/>
            <a:ext cx="4076272" cy="3080846"/>
            <a:chOff x="226448" y="1626566"/>
            <a:chExt cx="5452458" cy="4068381"/>
          </a:xfrm>
        </p:grpSpPr>
        <p:sp>
          <p:nvSpPr>
            <p:cNvPr id="354" name="Google Shape;354;g3d6b844d95d_5_48"/>
            <p:cNvSpPr/>
            <p:nvPr/>
          </p:nvSpPr>
          <p:spPr>
            <a:xfrm>
              <a:off x="248654" y="1626566"/>
              <a:ext cx="5430252" cy="40683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55" name="Google Shape;355;g3d6b844d95d_5_48"/>
            <p:cNvGrpSpPr/>
            <p:nvPr/>
          </p:nvGrpSpPr>
          <p:grpSpPr>
            <a:xfrm>
              <a:off x="226448" y="1916769"/>
              <a:ext cx="5313517" cy="3345390"/>
              <a:chOff x="2070130" y="4259444"/>
              <a:chExt cx="5313516" cy="3345390"/>
            </a:xfrm>
          </p:grpSpPr>
          <p:pic>
            <p:nvPicPr>
              <p:cNvPr id="356" name="Google Shape;356;g3d6b844d95d_5_48"/>
              <p:cNvPicPr preferRelativeResize="0"/>
              <p:nvPr/>
            </p:nvPicPr>
            <p:blipFill rotWithShape="1">
              <a:blip r:embed="rId3">
                <a:alphaModFix/>
              </a:blip>
              <a:srcRect/>
              <a:stretch/>
            </p:blipFill>
            <p:spPr>
              <a:xfrm>
                <a:off x="2654823" y="4259444"/>
                <a:ext cx="4728822" cy="3345390"/>
              </a:xfrm>
              <a:prstGeom prst="rect">
                <a:avLst/>
              </a:prstGeom>
              <a:noFill/>
              <a:ln>
                <a:noFill/>
              </a:ln>
            </p:spPr>
          </p:pic>
          <p:sp>
            <p:nvSpPr>
              <p:cNvPr id="357" name="Google Shape;357;g3d6b844d95d_5_48"/>
              <p:cNvSpPr txBox="1"/>
              <p:nvPr/>
            </p:nvSpPr>
            <p:spPr>
              <a:xfrm rot="-5400000">
                <a:off x="1035651" y="5546076"/>
                <a:ext cx="2418889" cy="3499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Schematic: Swati Gehlot</a:t>
                </a:r>
                <a:endParaRPr/>
              </a:p>
            </p:txBody>
          </p:sp>
        </p:grpSp>
      </p:grpSp>
      <p:pic>
        <p:nvPicPr>
          <p:cNvPr id="358" name="Google Shape;358;g3d6b844d95d_5_48"/>
          <p:cNvPicPr preferRelativeResize="0"/>
          <p:nvPr/>
        </p:nvPicPr>
        <p:blipFill rotWithShape="1">
          <a:blip r:embed="rId4">
            <a:alphaModFix/>
          </a:blip>
          <a:srcRect/>
          <a:stretch/>
        </p:blipFill>
        <p:spPr>
          <a:xfrm>
            <a:off x="457846" y="4107416"/>
            <a:ext cx="3853476" cy="2442639"/>
          </a:xfrm>
          <a:prstGeom prst="rect">
            <a:avLst/>
          </a:prstGeom>
          <a:noFill/>
          <a:ln>
            <a:noFill/>
          </a:ln>
        </p:spPr>
      </p:pic>
      <p:pic>
        <p:nvPicPr>
          <p:cNvPr id="359" name="Google Shape;359;g3d6b844d95d_5_48"/>
          <p:cNvPicPr preferRelativeResize="0"/>
          <p:nvPr/>
        </p:nvPicPr>
        <p:blipFill rotWithShape="1">
          <a:blip r:embed="rId5">
            <a:alphaModFix/>
          </a:blip>
          <a:srcRect b="-13012"/>
          <a:stretch/>
        </p:blipFill>
        <p:spPr>
          <a:xfrm>
            <a:off x="395458" y="6516443"/>
            <a:ext cx="3978252" cy="307776"/>
          </a:xfrm>
          <a:prstGeom prst="rect">
            <a:avLst/>
          </a:prstGeom>
          <a:noFill/>
          <a:ln>
            <a:noFill/>
          </a:ln>
        </p:spPr>
      </p:pic>
      <p:sp>
        <p:nvSpPr>
          <p:cNvPr id="360" name="Google Shape;360;g3d6b844d95d_5_48"/>
          <p:cNvSpPr txBox="1"/>
          <p:nvPr/>
        </p:nvSpPr>
        <p:spPr>
          <a:xfrm>
            <a:off x="674966" y="3779681"/>
            <a:ext cx="307949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More detailed cloud </a:t>
            </a:r>
            <a:r>
              <a:rPr lang="en-US" sz="1200"/>
              <a:t>fraction</a:t>
            </a:r>
            <a:r>
              <a:rPr lang="en-US" sz="1200" b="0" i="0" u="none" strike="noStrike" cap="none">
                <a:solidFill>
                  <a:srgbClr val="000000"/>
                </a:solidFill>
                <a:latin typeface="Arial"/>
                <a:ea typeface="Arial"/>
                <a:cs typeface="Arial"/>
                <a:sym typeface="Arial"/>
              </a:rPr>
              <a:t> distribution by cloud type (49 cloud types)</a:t>
            </a:r>
            <a:endParaRPr/>
          </a:p>
        </p:txBody>
      </p:sp>
      <p:sp>
        <p:nvSpPr>
          <p:cNvPr id="361" name="Google Shape;361;g3d6b844d95d_5_48"/>
          <p:cNvSpPr txBox="1"/>
          <p:nvPr/>
        </p:nvSpPr>
        <p:spPr>
          <a:xfrm>
            <a:off x="1178690" y="4828395"/>
            <a:ext cx="213672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Available from satellite observations. For models need subcolumn generator (e.g. COSP’s SCOPS) and perhaps simulator (e.g. COSP’s ISCCP/MODIS simulators)</a:t>
            </a:r>
            <a:endParaRPr/>
          </a:p>
        </p:txBody>
      </p:sp>
      <p:sp>
        <p:nvSpPr>
          <p:cNvPr id="362" name="Google Shape;362;g3d6b844d95d_5_48"/>
          <p:cNvSpPr txBox="1"/>
          <p:nvPr/>
        </p:nvSpPr>
        <p:spPr>
          <a:xfrm>
            <a:off x="-71941" y="158430"/>
            <a:ext cx="10589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3200"/>
              <a:buFont typeface="Arial"/>
              <a:buNone/>
            </a:pPr>
            <a:r>
              <a:rPr lang="en-US" sz="3200" b="1" i="0" u="none" strike="noStrike" cap="none">
                <a:solidFill>
                  <a:schemeClr val="dk1"/>
                </a:solidFill>
                <a:latin typeface="Baskervville"/>
                <a:ea typeface="Baskervville"/>
                <a:cs typeface="Baskervville"/>
                <a:sym typeface="Baskervville"/>
              </a:rPr>
              <a:t>Cloud Radiative Kernels</a:t>
            </a:r>
            <a:endParaRPr>
              <a:solidFill>
                <a:schemeClr val="dk1"/>
              </a:solidFill>
              <a:latin typeface="Baskervville"/>
              <a:ea typeface="Baskervville"/>
              <a:cs typeface="Baskervville"/>
              <a:sym typeface="Baskervville"/>
            </a:endParaRPr>
          </a:p>
        </p:txBody>
      </p:sp>
      <p:sp>
        <p:nvSpPr>
          <p:cNvPr id="363" name="Google Shape;363;g3d6b844d95d_5_48"/>
          <p:cNvSpPr txBox="1"/>
          <p:nvPr/>
        </p:nvSpPr>
        <p:spPr>
          <a:xfrm rot="-5400000">
            <a:off x="-781030" y="5085701"/>
            <a:ext cx="2085571" cy="307777"/>
          </a:xfrm>
          <a:prstGeom prst="rect">
            <a:avLst/>
          </a:prstGeom>
          <a:solidFill>
            <a:srgbClr val="C0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Arial"/>
                <a:ea typeface="Arial"/>
                <a:cs typeface="Arial"/>
                <a:sym typeface="Arial"/>
              </a:rPr>
              <a:t>Courtesy of Mark Zelinka</a:t>
            </a:r>
            <a:endParaRPr/>
          </a:p>
        </p:txBody>
      </p:sp>
      <p:sp>
        <p:nvSpPr>
          <p:cNvPr id="364" name="Google Shape;364;g3d6b844d95d_5_48"/>
          <p:cNvSpPr txBox="1"/>
          <p:nvPr/>
        </p:nvSpPr>
        <p:spPr>
          <a:xfrm>
            <a:off x="241056" y="877254"/>
            <a:ext cx="4287056" cy="369332"/>
          </a:xfrm>
          <a:prstGeom prst="rect">
            <a:avLst/>
          </a:prstGeom>
          <a:blipFill rotWithShape="1">
            <a:blip r:embed="rId6">
              <a:alphaModFix/>
            </a:blip>
            <a:stretch>
              <a:fillRect t="-3448" b="-344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pic>
        <p:nvPicPr>
          <p:cNvPr id="365" name="Google Shape;365;g3d6b844d95d_5_48"/>
          <p:cNvPicPr preferRelativeResize="0"/>
          <p:nvPr/>
        </p:nvPicPr>
        <p:blipFill rotWithShape="1">
          <a:blip r:embed="rId7">
            <a:alphaModFix/>
          </a:blip>
          <a:srcRect b="35076"/>
          <a:stretch/>
        </p:blipFill>
        <p:spPr>
          <a:xfrm>
            <a:off x="7407663" y="1088258"/>
            <a:ext cx="3291045" cy="4240477"/>
          </a:xfrm>
          <a:prstGeom prst="rect">
            <a:avLst/>
          </a:prstGeom>
          <a:noFill/>
          <a:ln>
            <a:noFill/>
          </a:ln>
        </p:spPr>
      </p:pic>
      <p:grpSp>
        <p:nvGrpSpPr>
          <p:cNvPr id="366" name="Google Shape;366;g3d6b844d95d_5_48"/>
          <p:cNvGrpSpPr/>
          <p:nvPr/>
        </p:nvGrpSpPr>
        <p:grpSpPr>
          <a:xfrm>
            <a:off x="4150315" y="2121390"/>
            <a:ext cx="3127220" cy="2298451"/>
            <a:chOff x="5967693" y="1976345"/>
            <a:chExt cx="5856781" cy="3748554"/>
          </a:xfrm>
        </p:grpSpPr>
        <p:pic>
          <p:nvPicPr>
            <p:cNvPr id="367" name="Google Shape;367;g3d6b844d95d_5_48"/>
            <p:cNvPicPr preferRelativeResize="0"/>
            <p:nvPr/>
          </p:nvPicPr>
          <p:blipFill rotWithShape="1">
            <a:blip r:embed="rId8">
              <a:alphaModFix/>
            </a:blip>
            <a:srcRect r="-506"/>
            <a:stretch/>
          </p:blipFill>
          <p:spPr>
            <a:xfrm>
              <a:off x="5967693" y="1976345"/>
              <a:ext cx="5603526" cy="3551959"/>
            </a:xfrm>
            <a:prstGeom prst="rect">
              <a:avLst/>
            </a:prstGeom>
            <a:noFill/>
            <a:ln>
              <a:noFill/>
            </a:ln>
          </p:spPr>
        </p:pic>
        <p:pic>
          <p:nvPicPr>
            <p:cNvPr id="368" name="Google Shape;368;g3d6b844d95d_5_48"/>
            <p:cNvPicPr preferRelativeResize="0"/>
            <p:nvPr/>
          </p:nvPicPr>
          <p:blipFill rotWithShape="1">
            <a:blip r:embed="rId5">
              <a:alphaModFix/>
            </a:blip>
            <a:srcRect b="-13012"/>
            <a:stretch/>
          </p:blipFill>
          <p:spPr>
            <a:xfrm>
              <a:off x="6220948" y="5385843"/>
              <a:ext cx="5603526" cy="339056"/>
            </a:xfrm>
            <a:prstGeom prst="rect">
              <a:avLst/>
            </a:prstGeom>
            <a:noFill/>
            <a:ln>
              <a:noFill/>
            </a:ln>
          </p:spPr>
        </p:pic>
      </p:grpSp>
      <p:sp>
        <p:nvSpPr>
          <p:cNvPr id="369" name="Google Shape;369;g3d6b844d95d_5_48"/>
          <p:cNvSpPr txBox="1"/>
          <p:nvPr/>
        </p:nvSpPr>
        <p:spPr>
          <a:xfrm>
            <a:off x="5082989" y="2986832"/>
            <a:ext cx="1400319" cy="400110"/>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70" name="Google Shape;370;g3d6b844d95d_5_48"/>
          <p:cNvSpPr txBox="1"/>
          <p:nvPr/>
        </p:nvSpPr>
        <p:spPr>
          <a:xfrm>
            <a:off x="7075396" y="2844225"/>
            <a:ext cx="4042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a:t>
            </a:r>
            <a:endParaRPr/>
          </a:p>
        </p:txBody>
      </p:sp>
      <p:sp>
        <p:nvSpPr>
          <p:cNvPr id="371" name="Google Shape;371;g3d6b844d95d_5_48"/>
          <p:cNvSpPr txBox="1"/>
          <p:nvPr/>
        </p:nvSpPr>
        <p:spPr>
          <a:xfrm>
            <a:off x="9579649" y="2925910"/>
            <a:ext cx="1218410" cy="461665"/>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72" name="Google Shape;372;g3d6b844d95d_5_48"/>
          <p:cNvSpPr txBox="1"/>
          <p:nvPr/>
        </p:nvSpPr>
        <p:spPr>
          <a:xfrm>
            <a:off x="7818220" y="2528999"/>
            <a:ext cx="948912" cy="397096"/>
          </a:xfrm>
          <a:prstGeom prst="rect">
            <a:avLst/>
          </a:pr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73" name="Google Shape;373;g3d6b844d95d_5_48"/>
          <p:cNvSpPr txBox="1"/>
          <p:nvPr/>
        </p:nvSpPr>
        <p:spPr>
          <a:xfrm>
            <a:off x="7818220" y="4711677"/>
            <a:ext cx="948912" cy="397096"/>
          </a:xfrm>
          <a:prstGeom prst="rect">
            <a:avLst/>
          </a:pr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74" name="Google Shape;374;g3d6b844d95d_5_48"/>
          <p:cNvSpPr txBox="1"/>
          <p:nvPr/>
        </p:nvSpPr>
        <p:spPr>
          <a:xfrm>
            <a:off x="4298154" y="5920759"/>
            <a:ext cx="3805336" cy="554319"/>
          </a:xfrm>
          <a:prstGeom prst="rect">
            <a:avLst/>
          </a:prstGeom>
          <a:blipFill rotWithShape="1">
            <a:blip r:embed="rId13">
              <a:alphaModFix/>
            </a:blip>
            <a:stretch>
              <a:fillRect l="-667" r="-1667" b="-1818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75" name="Google Shape;375;g3d6b844d95d_5_48"/>
          <p:cNvSpPr txBox="1"/>
          <p:nvPr/>
        </p:nvSpPr>
        <p:spPr>
          <a:xfrm>
            <a:off x="7469260" y="607131"/>
            <a:ext cx="3048197" cy="51514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b="0" i="0" u="none" strike="noStrike" cap="none">
                <a:solidFill>
                  <a:srgbClr val="000000"/>
                </a:solidFill>
                <a:latin typeface="Arial"/>
                <a:ea typeface="Arial"/>
                <a:cs typeface="Arial"/>
                <a:sym typeface="Arial"/>
              </a:rPr>
              <a:t>Can be precalculated (fixed), resolved by month, latitude (e.g., Zhou et al. 2013)</a:t>
            </a:r>
            <a:endParaRPr/>
          </a:p>
        </p:txBody>
      </p:sp>
      <p:sp>
        <p:nvSpPr>
          <p:cNvPr id="376" name="Google Shape;376;g3d6b844d95d_5_48"/>
          <p:cNvSpPr txBox="1"/>
          <p:nvPr/>
        </p:nvSpPr>
        <p:spPr>
          <a:xfrm>
            <a:off x="3790511" y="6495584"/>
            <a:ext cx="245772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geographically resolved feedback</a:t>
            </a:r>
            <a:endParaRPr/>
          </a:p>
        </p:txBody>
      </p:sp>
      <p:cxnSp>
        <p:nvCxnSpPr>
          <p:cNvPr id="377" name="Google Shape;377;g3d6b844d95d_5_48"/>
          <p:cNvCxnSpPr/>
          <p:nvPr/>
        </p:nvCxnSpPr>
        <p:spPr>
          <a:xfrm rot="10800000" flipH="1">
            <a:off x="5757528" y="5427148"/>
            <a:ext cx="51239" cy="473105"/>
          </a:xfrm>
          <a:prstGeom prst="straightConnector1">
            <a:avLst/>
          </a:prstGeom>
          <a:noFill/>
          <a:ln w="12700" cap="flat" cmpd="sng">
            <a:solidFill>
              <a:schemeClr val="dk1"/>
            </a:solidFill>
            <a:prstDash val="solid"/>
            <a:round/>
            <a:headEnd type="none" w="sm" len="sm"/>
            <a:tailEnd type="triangle" w="med" len="med"/>
          </a:ln>
          <a:effectLst>
            <a:outerShdw blurRad="40000" dist="20000" dir="5400000" rotWithShape="0">
              <a:srgbClr val="000000">
                <a:alpha val="38039"/>
              </a:srgbClr>
            </a:outerShdw>
          </a:effectLst>
        </p:spPr>
      </p:cxnSp>
      <p:sp>
        <p:nvSpPr>
          <p:cNvPr id="378" name="Google Shape;378;g3d6b844d95d_5_48"/>
          <p:cNvSpPr txBox="1"/>
          <p:nvPr/>
        </p:nvSpPr>
        <p:spPr>
          <a:xfrm>
            <a:off x="4734098" y="4952760"/>
            <a:ext cx="23567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available from CERES Flux By Cloud Type product (FBCT)</a:t>
            </a:r>
            <a:endParaRPr/>
          </a:p>
        </p:txBody>
      </p:sp>
      <p:sp>
        <p:nvSpPr>
          <p:cNvPr id="379" name="Google Shape;379;g3d6b844d95d_5_48"/>
          <p:cNvSpPr txBox="1"/>
          <p:nvPr/>
        </p:nvSpPr>
        <p:spPr>
          <a:xfrm>
            <a:off x="8385530" y="6229986"/>
            <a:ext cx="213192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available from FBCT, MODIS/VIIRS COSP</a:t>
            </a:r>
            <a:endParaRPr/>
          </a:p>
        </p:txBody>
      </p:sp>
      <p:sp>
        <p:nvSpPr>
          <p:cNvPr id="380" name="Google Shape;380;g3d6b844d95d_5_48"/>
          <p:cNvSpPr txBox="1"/>
          <p:nvPr/>
        </p:nvSpPr>
        <p:spPr>
          <a:xfrm>
            <a:off x="5946637" y="6495584"/>
            <a:ext cx="1988515" cy="276999"/>
          </a:xfrm>
          <a:prstGeom prst="rect">
            <a:avLst/>
          </a:prstGeom>
          <a:blipFill rotWithShape="1">
            <a:blip r:embed="rId14">
              <a:alphaModFix/>
            </a:blip>
            <a:stretch>
              <a:fillRect b="-434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81" name="Google Shape;381;g3d6b844d95d_5_48"/>
          <p:cNvSpPr txBox="1"/>
          <p:nvPr/>
        </p:nvSpPr>
        <p:spPr>
          <a:xfrm>
            <a:off x="7738741" y="5294646"/>
            <a:ext cx="2524602" cy="477888"/>
          </a:xfrm>
          <a:prstGeom prst="rect">
            <a:avLst/>
          </a:prstGeom>
          <a:blipFill rotWithShape="1">
            <a:blip r:embed="rId15">
              <a:alphaModFix/>
            </a:blip>
            <a:stretch>
              <a:fillRect l="-1500" t="-2632" b="-1052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382" name="Google Shape;382;g3d6b844d95d_5_48"/>
          <p:cNvSpPr/>
          <p:nvPr/>
        </p:nvSpPr>
        <p:spPr>
          <a:xfrm>
            <a:off x="6884802" y="6152027"/>
            <a:ext cx="1529542" cy="372860"/>
          </a:xfrm>
          <a:custGeom>
            <a:avLst/>
            <a:gdLst/>
            <a:ahLst/>
            <a:cxnLst/>
            <a:rect l="l" t="t" r="r" b="b"/>
            <a:pathLst>
              <a:path w="1529542" h="372860" extrusionOk="0">
                <a:moveTo>
                  <a:pt x="0" y="0"/>
                </a:moveTo>
                <a:cubicBezTo>
                  <a:pt x="196734" y="155863"/>
                  <a:pt x="393468" y="311727"/>
                  <a:pt x="648392" y="357447"/>
                </a:cubicBezTo>
                <a:cubicBezTo>
                  <a:pt x="903316" y="403167"/>
                  <a:pt x="1216429" y="338743"/>
                  <a:pt x="1529542" y="274320"/>
                </a:cubicBezTo>
              </a:path>
            </a:pathLst>
          </a:custGeom>
          <a:noFill/>
          <a:ln w="127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g3d6b844d95d_5_85" descr="Text, application&#10;&#10;AI-generated content may be incorrect."/>
          <p:cNvPicPr preferRelativeResize="0"/>
          <p:nvPr/>
        </p:nvPicPr>
        <p:blipFill rotWithShape="1">
          <a:blip r:embed="rId3">
            <a:alphaModFix/>
          </a:blip>
          <a:srcRect/>
          <a:stretch/>
        </p:blipFill>
        <p:spPr>
          <a:xfrm>
            <a:off x="0" y="277900"/>
            <a:ext cx="10709572" cy="5684471"/>
          </a:xfrm>
          <a:prstGeom prst="rect">
            <a:avLst/>
          </a:prstGeom>
          <a:noFill/>
          <a:ln>
            <a:noFill/>
          </a:ln>
        </p:spPr>
      </p:pic>
      <p:sp>
        <p:nvSpPr>
          <p:cNvPr id="389" name="Google Shape;389;g3d6b844d95d_5_85"/>
          <p:cNvSpPr/>
          <p:nvPr/>
        </p:nvSpPr>
        <p:spPr>
          <a:xfrm>
            <a:off x="5707464" y="359349"/>
            <a:ext cx="4261456" cy="536280"/>
          </a:xfrm>
          <a:prstGeom prst="ellipse">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g3d6b844d95d_5_85"/>
          <p:cNvSpPr txBox="1"/>
          <p:nvPr/>
        </p:nvSpPr>
        <p:spPr>
          <a:xfrm>
            <a:off x="4700459" y="980775"/>
            <a:ext cx="1484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0.4–1.1 Wm</a:t>
            </a:r>
            <a:r>
              <a:rPr lang="en-US" sz="1400" b="0" i="0" u="none" strike="noStrike" cap="none" baseline="30000">
                <a:solidFill>
                  <a:srgbClr val="FF0000"/>
                </a:solidFill>
                <a:latin typeface="Arial"/>
                <a:ea typeface="Arial"/>
                <a:cs typeface="Arial"/>
                <a:sym typeface="Arial"/>
              </a:rPr>
              <a:t>-2</a:t>
            </a:r>
            <a:r>
              <a:rPr lang="en-US" sz="1400" b="0" i="0" u="none" strike="noStrike" cap="none">
                <a:solidFill>
                  <a:srgbClr val="FF0000"/>
                </a:solidFill>
                <a:latin typeface="Arial"/>
                <a:ea typeface="Arial"/>
                <a:cs typeface="Arial"/>
                <a:sym typeface="Arial"/>
              </a:rPr>
              <a:t>K</a:t>
            </a:r>
            <a:r>
              <a:rPr lang="en-US" sz="1400" b="0" i="0" u="none" strike="noStrike" cap="none" baseline="30000">
                <a:solidFill>
                  <a:srgbClr val="FF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cxnSp>
        <p:nvCxnSpPr>
          <p:cNvPr id="391" name="Google Shape;391;g3d6b844d95d_5_85"/>
          <p:cNvCxnSpPr/>
          <p:nvPr/>
        </p:nvCxnSpPr>
        <p:spPr>
          <a:xfrm rot="10800000">
            <a:off x="6971768" y="721115"/>
            <a:ext cx="165900" cy="339600"/>
          </a:xfrm>
          <a:prstGeom prst="straightConnector1">
            <a:avLst/>
          </a:prstGeom>
          <a:noFill/>
          <a:ln w="12700" cap="flat" cmpd="sng">
            <a:solidFill>
              <a:schemeClr val="dk1"/>
            </a:solidFill>
            <a:prstDash val="solid"/>
            <a:miter lim="800000"/>
            <a:headEnd type="none" w="sm" len="sm"/>
            <a:tailEnd type="triangle" w="med" len="med"/>
          </a:ln>
        </p:spPr>
      </p:cxnSp>
      <p:cxnSp>
        <p:nvCxnSpPr>
          <p:cNvPr id="392" name="Google Shape;392;g3d6b844d95d_5_85"/>
          <p:cNvCxnSpPr>
            <a:stCxn id="393" idx="0"/>
          </p:cNvCxnSpPr>
          <p:nvPr/>
        </p:nvCxnSpPr>
        <p:spPr>
          <a:xfrm rot="10800000">
            <a:off x="9524756" y="602820"/>
            <a:ext cx="482100" cy="207900"/>
          </a:xfrm>
          <a:prstGeom prst="straightConnector1">
            <a:avLst/>
          </a:prstGeom>
          <a:noFill/>
          <a:ln w="12700" cap="flat" cmpd="sng">
            <a:solidFill>
              <a:schemeClr val="dk1"/>
            </a:solidFill>
            <a:prstDash val="solid"/>
            <a:miter lim="800000"/>
            <a:headEnd type="none" w="sm" len="sm"/>
            <a:tailEnd type="triangle" w="med" len="med"/>
          </a:ln>
        </p:spPr>
      </p:cxnSp>
      <p:sp>
        <p:nvSpPr>
          <p:cNvPr id="393" name="Google Shape;393;g3d6b844d95d_5_85"/>
          <p:cNvSpPr txBox="1"/>
          <p:nvPr/>
        </p:nvSpPr>
        <p:spPr>
          <a:xfrm>
            <a:off x="9524923" y="810720"/>
            <a:ext cx="963866"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most popular</a:t>
            </a:r>
            <a:endParaRPr sz="1400" b="0" i="0" u="none" strike="noStrike" cap="none">
              <a:solidFill>
                <a:srgbClr val="000000"/>
              </a:solidFill>
              <a:latin typeface="Arial"/>
              <a:ea typeface="Arial"/>
              <a:cs typeface="Arial"/>
              <a:sym typeface="Arial"/>
            </a:endParaRPr>
          </a:p>
        </p:txBody>
      </p:sp>
      <p:sp>
        <p:nvSpPr>
          <p:cNvPr id="394" name="Google Shape;394;g3d6b844d95d_5_85"/>
          <p:cNvSpPr txBox="1"/>
          <p:nvPr/>
        </p:nvSpPr>
        <p:spPr>
          <a:xfrm>
            <a:off x="6971768" y="1025129"/>
            <a:ext cx="688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best</a:t>
            </a:r>
            <a:endParaRPr sz="1400" b="0" i="0" u="none" strike="noStrike" cap="none">
              <a:solidFill>
                <a:srgbClr val="000000"/>
              </a:solidFill>
              <a:latin typeface="Arial"/>
              <a:ea typeface="Arial"/>
              <a:cs typeface="Arial"/>
              <a:sym typeface="Arial"/>
            </a:endParaRPr>
          </a:p>
        </p:txBody>
      </p:sp>
      <p:sp>
        <p:nvSpPr>
          <p:cNvPr id="395" name="Google Shape;395;g3d6b844d95d_5_85"/>
          <p:cNvSpPr txBox="1"/>
          <p:nvPr/>
        </p:nvSpPr>
        <p:spPr>
          <a:xfrm>
            <a:off x="5107857" y="6043319"/>
            <a:ext cx="4800600" cy="5850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Cloud feedback depends on how joint histograms are generated and what CRKs are used</a:t>
            </a:r>
            <a:endParaRPr sz="1400" b="0" i="0" u="none" strike="noStrike" cap="none">
              <a:solidFill>
                <a:srgbClr val="000000"/>
              </a:solidFill>
              <a:latin typeface="Arial"/>
              <a:ea typeface="Arial"/>
              <a:cs typeface="Arial"/>
              <a:sym typeface="Arial"/>
            </a:endParaRPr>
          </a:p>
        </p:txBody>
      </p:sp>
      <p:sp>
        <p:nvSpPr>
          <p:cNvPr id="396" name="Google Shape;396;g3d6b844d95d_5_85"/>
          <p:cNvSpPr txBox="1"/>
          <p:nvPr/>
        </p:nvSpPr>
        <p:spPr>
          <a:xfrm>
            <a:off x="4755002" y="5259900"/>
            <a:ext cx="396975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432FF"/>
                </a:solidFill>
                <a:latin typeface="Arial"/>
                <a:ea typeface="Arial"/>
                <a:cs typeface="Arial"/>
                <a:sym typeface="Arial"/>
              </a:rPr>
              <a:t>GEOS +4K AMIP experiment</a:t>
            </a:r>
            <a:endParaRPr sz="1400" b="0" i="0" u="none" strike="noStrike" cap="none">
              <a:solidFill>
                <a:srgbClr val="000000"/>
              </a:solidFill>
              <a:latin typeface="Arial"/>
              <a:ea typeface="Arial"/>
              <a:cs typeface="Arial"/>
              <a:sym typeface="Arial"/>
            </a:endParaRPr>
          </a:p>
        </p:txBody>
      </p:sp>
      <p:sp>
        <p:nvSpPr>
          <p:cNvPr id="397" name="Google Shape;397;g3d6b844d95d_5_85"/>
          <p:cNvSpPr txBox="1"/>
          <p:nvPr/>
        </p:nvSpPr>
        <p:spPr>
          <a:xfrm>
            <a:off x="484101" y="5981825"/>
            <a:ext cx="3562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Lee and Oreopoulos (2024)</a:t>
            </a:r>
            <a:endParaRPr sz="1400" b="0" i="0" u="none" strike="noStrike" cap="none">
              <a:solidFill>
                <a:srgbClr val="000000"/>
              </a:solidFill>
              <a:latin typeface="Arial"/>
              <a:ea typeface="Arial"/>
              <a:cs typeface="Arial"/>
              <a:sym typeface="Arial"/>
            </a:endParaRPr>
          </a:p>
        </p:txBody>
      </p:sp>
      <p:cxnSp>
        <p:nvCxnSpPr>
          <p:cNvPr id="398" name="Google Shape;398;g3d6b844d95d_5_85"/>
          <p:cNvCxnSpPr/>
          <p:nvPr/>
        </p:nvCxnSpPr>
        <p:spPr>
          <a:xfrm>
            <a:off x="288959" y="1413454"/>
            <a:ext cx="10307700" cy="12000"/>
          </a:xfrm>
          <a:prstGeom prst="straightConnector1">
            <a:avLst/>
          </a:prstGeom>
          <a:noFill/>
          <a:ln w="38100" cap="flat" cmpd="sng">
            <a:solidFill>
              <a:schemeClr val="dk1"/>
            </a:solidFill>
            <a:prstDash val="solid"/>
            <a:miter lim="800000"/>
            <a:headEnd type="none" w="sm" len="sm"/>
            <a:tailEnd type="none" w="sm" len="sm"/>
          </a:ln>
        </p:spPr>
      </p:cxnSp>
      <p:sp>
        <p:nvSpPr>
          <p:cNvPr id="399" name="Google Shape;399;g3d6b844d95d_5_8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d6b844d95d_5_101"/>
          <p:cNvSpPr txBox="1"/>
          <p:nvPr/>
        </p:nvSpPr>
        <p:spPr>
          <a:xfrm>
            <a:off x="290806" y="58253"/>
            <a:ext cx="110730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3200"/>
              <a:buFont typeface="Arial"/>
              <a:buNone/>
            </a:pPr>
            <a:r>
              <a:rPr lang="en-US" sz="3200" b="1" i="0" u="none" strike="noStrike" cap="none">
                <a:solidFill>
                  <a:schemeClr val="dk1"/>
                </a:solidFill>
                <a:latin typeface="Baskervville"/>
                <a:ea typeface="Baskervville"/>
                <a:cs typeface="Baskervville"/>
                <a:sym typeface="Baskervville"/>
              </a:rPr>
              <a:t>Options to calculate cloud feedback</a:t>
            </a:r>
            <a:endParaRPr sz="1400" i="0" u="none" strike="noStrike" cap="none">
              <a:solidFill>
                <a:schemeClr val="dk1"/>
              </a:solidFill>
              <a:latin typeface="Baskervville"/>
              <a:ea typeface="Baskervville"/>
              <a:cs typeface="Baskervville"/>
              <a:sym typeface="Baskervville"/>
            </a:endParaRPr>
          </a:p>
          <a:p>
            <a:pPr marL="0" marR="0" lvl="0" indent="0" algn="ctr" rtl="0">
              <a:lnSpc>
                <a:spcPct val="100000"/>
              </a:lnSpc>
              <a:spcBef>
                <a:spcPts val="0"/>
              </a:spcBef>
              <a:spcAft>
                <a:spcPts val="0"/>
              </a:spcAft>
              <a:buClr>
                <a:srgbClr val="0432FF"/>
              </a:buClr>
              <a:buSzPts val="1800"/>
              <a:buFont typeface="Arial"/>
              <a:buNone/>
            </a:pPr>
            <a:r>
              <a:rPr lang="en-US" sz="1800" b="1" i="0" u="none" strike="noStrike" cap="none">
                <a:solidFill>
                  <a:schemeClr val="dk1"/>
                </a:solidFill>
                <a:latin typeface="Baskervville"/>
                <a:ea typeface="Baskervville"/>
                <a:cs typeface="Baskervville"/>
                <a:sym typeface="Baskervville"/>
              </a:rPr>
              <a:t>(and implementation challenges)</a:t>
            </a:r>
            <a:endParaRPr sz="1800" b="1" i="0" u="none" strike="noStrike" cap="none">
              <a:solidFill>
                <a:schemeClr val="dk1"/>
              </a:solidFill>
              <a:latin typeface="Baskervville"/>
              <a:ea typeface="Baskervville"/>
              <a:cs typeface="Baskervville"/>
              <a:sym typeface="Baskervville"/>
            </a:endParaRPr>
          </a:p>
        </p:txBody>
      </p:sp>
      <p:sp>
        <p:nvSpPr>
          <p:cNvPr id="406" name="Google Shape;406;g3d6b844d95d_5_101"/>
          <p:cNvSpPr txBox="1"/>
          <p:nvPr/>
        </p:nvSpPr>
        <p:spPr>
          <a:xfrm>
            <a:off x="125125" y="869250"/>
            <a:ext cx="10584600" cy="5787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CRK method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The good: </a:t>
            </a:r>
            <a:r>
              <a:rPr lang="en-US" sz="1600" b="0" i="0" u="none" strike="noStrike" cap="none">
                <a:solidFill>
                  <a:schemeClr val="dk1"/>
                </a:solidFill>
                <a:latin typeface="Arial"/>
                <a:ea typeface="Arial"/>
                <a:cs typeface="Arial"/>
                <a:sym typeface="Arial"/>
              </a:rPr>
              <a:t>Feedback by cloud type; also collectively due to cloud amount, optical depth, cloud altitude anomalies.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What kernels to use? Observed kernels are time-varying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How to create joint histograms in models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Anomalies WITHIN cloud types omitted; also, cloudy flux not uniquely defined by cloud optical depth and top altitude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Passive view of clouds: clouds vertically resolved only at the gridcell level, NOT the pixel level</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Adjusted CRE anomaly method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The good: </a:t>
            </a:r>
            <a:r>
              <a:rPr lang="en-US" sz="1600" b="0" i="0" u="none" strike="noStrike" cap="none">
                <a:solidFill>
                  <a:schemeClr val="dk1"/>
                </a:solidFill>
                <a:latin typeface="Arial"/>
                <a:ea typeface="Arial"/>
                <a:cs typeface="Arial"/>
                <a:sym typeface="Arial"/>
              </a:rPr>
              <a:t>Intuitive connection to a widely used observed quantity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 framework exists based on (non-cloud) radiative kernels to remove masking effects due to water vapor, temperature, surface albedo feedback</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But the radiative kernels are state-dependent (variable) in principle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Harder to remove masking due to instantaneous radiative forcing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Partial radiative perturbation (PRP)</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The good: </a:t>
            </a:r>
            <a:r>
              <a:rPr lang="en-US" sz="1600" b="0" i="0" u="none" strike="noStrike" cap="none">
                <a:solidFill>
                  <a:schemeClr val="dk1"/>
                </a:solidFill>
                <a:latin typeface="Arial"/>
                <a:ea typeface="Arial"/>
                <a:cs typeface="Arial"/>
                <a:sym typeface="Arial"/>
              </a:rPr>
              <a:t>Potentially the most robust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Expensive in terms of computation and storage if done properly; hugely expensive to do cloud feedback </a:t>
            </a:r>
            <a:r>
              <a:rPr lang="en-US" sz="1600" b="0" i="1" u="none" strike="noStrike" cap="none">
                <a:solidFill>
                  <a:schemeClr val="dk1"/>
                </a:solidFill>
                <a:latin typeface="Arial"/>
                <a:ea typeface="Arial"/>
                <a:cs typeface="Arial"/>
                <a:sym typeface="Arial"/>
              </a:rPr>
              <a:t>breakdowns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Feasible in both model and observational realms; for example: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sng" strike="noStrike" cap="none">
                <a:solidFill>
                  <a:schemeClr val="dk1"/>
                </a:solidFill>
                <a:latin typeface="Arial"/>
                <a:ea typeface="Arial"/>
                <a:cs typeface="Arial"/>
                <a:sym typeface="Arial"/>
              </a:rPr>
              <a:t>Model:</a:t>
            </a:r>
            <a:r>
              <a:rPr lang="en-US" sz="1400" b="0" i="0" u="none" strike="noStrike" cap="none">
                <a:solidFill>
                  <a:schemeClr val="dk1"/>
                </a:solidFill>
                <a:latin typeface="Arial"/>
                <a:ea typeface="Arial"/>
                <a:cs typeface="Arial"/>
                <a:sym typeface="Arial"/>
              </a:rPr>
              <a:t> Run perturbation experiment, save 3D cloud property fields (often); run baseline experiment with double-call radiation: one with baseline clouds (interactive) and another with saved perturbed clouds (diagnostic); take flux differences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sng" strike="noStrike" cap="none">
                <a:solidFill>
                  <a:schemeClr val="dk1"/>
                </a:solidFill>
                <a:latin typeface="Arial"/>
                <a:ea typeface="Arial"/>
                <a:cs typeface="Arial"/>
                <a:sym typeface="Arial"/>
              </a:rPr>
              <a:t>Observations:</a:t>
            </a:r>
            <a:r>
              <a:rPr lang="en-US" sz="1400" b="0" i="0" u="none" strike="noStrike" cap="none">
                <a:solidFill>
                  <a:schemeClr val="dk1"/>
                </a:solidFill>
                <a:latin typeface="Arial"/>
                <a:ea typeface="Arial"/>
                <a:cs typeface="Arial"/>
                <a:sym typeface="Arial"/>
              </a:rPr>
              <a:t> Need observed clouds sufficiently resolved spatiotemporally (daily, pixel) because of radiation non-linearity; forward radiative transfer at beginning and end of period with fixed environment (e.g., re-analysis); take flux differences  </a:t>
            </a:r>
            <a:endParaRPr sz="1400" b="0" i="0" u="none" strike="noStrike" cap="none">
              <a:solidFill>
                <a:srgbClr val="000000"/>
              </a:solidFill>
              <a:latin typeface="Arial"/>
              <a:ea typeface="Arial"/>
              <a:cs typeface="Arial"/>
              <a:sym typeface="Arial"/>
            </a:endParaRPr>
          </a:p>
        </p:txBody>
      </p:sp>
      <p:sp>
        <p:nvSpPr>
          <p:cNvPr id="407" name="Google Shape;407;g3d6b844d95d_5_101"/>
          <p:cNvSpPr/>
          <p:nvPr/>
        </p:nvSpPr>
        <p:spPr>
          <a:xfrm>
            <a:off x="5704753" y="1724199"/>
            <a:ext cx="122700" cy="391200"/>
          </a:xfrm>
          <a:prstGeom prst="rightBrace">
            <a:avLst>
              <a:gd name="adj1" fmla="val 8333"/>
              <a:gd name="adj2" fmla="val 50000"/>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8" name="Google Shape;408;g3d6b844d95d_5_101"/>
          <p:cNvSpPr txBox="1"/>
          <p:nvPr/>
        </p:nvSpPr>
        <p:spPr>
          <a:xfrm>
            <a:off x="5827362" y="1781358"/>
            <a:ext cx="349750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Previous slide demonstrated the impact</a:t>
            </a:r>
            <a:endParaRPr sz="1400" b="0" i="0" u="none" strike="noStrike" cap="none">
              <a:solidFill>
                <a:srgbClr val="000000"/>
              </a:solidFill>
              <a:latin typeface="Arial"/>
              <a:ea typeface="Arial"/>
              <a:cs typeface="Arial"/>
              <a:sym typeface="Arial"/>
            </a:endParaRPr>
          </a:p>
        </p:txBody>
      </p:sp>
      <p:sp>
        <p:nvSpPr>
          <p:cNvPr id="409" name="Google Shape;409;g3d6b844d95d_5_101"/>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d6b844d95d_5_110"/>
          <p:cNvSpPr txBox="1"/>
          <p:nvPr/>
        </p:nvSpPr>
        <p:spPr>
          <a:xfrm>
            <a:off x="-13713" y="168698"/>
            <a:ext cx="6835800" cy="1197300"/>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ctr" rtl="0">
              <a:lnSpc>
                <a:spcPct val="90000"/>
              </a:lnSpc>
              <a:spcBef>
                <a:spcPts val="0"/>
              </a:spcBef>
              <a:spcAft>
                <a:spcPts val="0"/>
              </a:spcAft>
              <a:buClr>
                <a:srgbClr val="000000"/>
              </a:buClr>
              <a:buSzPct val="100000"/>
              <a:buFont typeface="Arial"/>
              <a:buNone/>
            </a:pPr>
            <a:r>
              <a:rPr lang="en-US" sz="12800" b="1" i="0" u="none" strike="noStrike" cap="none" dirty="0">
                <a:solidFill>
                  <a:schemeClr val="dk1"/>
                </a:solidFill>
                <a:latin typeface="Baskervville"/>
                <a:ea typeface="Baskervville"/>
                <a:cs typeface="Baskervville"/>
                <a:sym typeface="Baskervville"/>
              </a:rPr>
              <a:t>What aspects of cloud feedback are we currently studying?</a:t>
            </a:r>
            <a:endParaRPr sz="1400" i="0" u="none" strike="noStrike" cap="none" dirty="0">
              <a:solidFill>
                <a:schemeClr val="dk1"/>
              </a:solidFill>
              <a:latin typeface="Baskervville"/>
              <a:ea typeface="Baskervville"/>
              <a:cs typeface="Baskervville"/>
              <a:sym typeface="Baskervville"/>
            </a:endParaRPr>
          </a:p>
          <a:p>
            <a:pPr marL="0" marR="0" lvl="0" indent="0" algn="ctr" rtl="0">
              <a:lnSpc>
                <a:spcPct val="90000"/>
              </a:lnSpc>
              <a:spcBef>
                <a:spcPts val="600"/>
              </a:spcBef>
              <a:spcAft>
                <a:spcPts val="0"/>
              </a:spcAft>
              <a:buClr>
                <a:srgbClr val="000000"/>
              </a:buClr>
              <a:buSzPct val="100000"/>
              <a:buFont typeface="Arial"/>
              <a:buNone/>
            </a:pPr>
            <a:r>
              <a:rPr lang="en-US" sz="7200" b="1" i="0" u="none" strike="noStrike" cap="none" dirty="0">
                <a:solidFill>
                  <a:schemeClr val="dk1"/>
                </a:solidFill>
                <a:latin typeface="Baskervville"/>
                <a:ea typeface="Baskervville"/>
                <a:cs typeface="Baskervville"/>
                <a:sym typeface="Baskervville"/>
              </a:rPr>
              <a:t>(a non-exhaustive list)</a:t>
            </a:r>
            <a:endParaRPr sz="1400" i="0" u="none" strike="noStrike" cap="none" dirty="0">
              <a:solidFill>
                <a:schemeClr val="dk1"/>
              </a:solidFill>
              <a:latin typeface="Baskervville"/>
              <a:ea typeface="Baskervville"/>
              <a:cs typeface="Baskervville"/>
              <a:sym typeface="Baskervville"/>
            </a:endParaRPr>
          </a:p>
          <a:p>
            <a:pPr marL="0" marR="0" lvl="0" indent="0" algn="ctr" rtl="0">
              <a:lnSpc>
                <a:spcPct val="90000"/>
              </a:lnSpc>
              <a:spcBef>
                <a:spcPts val="600"/>
              </a:spcBef>
              <a:spcAft>
                <a:spcPts val="0"/>
              </a:spcAft>
              <a:buClr>
                <a:srgbClr val="000000"/>
              </a:buClr>
              <a:buSzPct val="100000"/>
              <a:buFont typeface="Arial"/>
              <a:buNone/>
            </a:pPr>
            <a:endParaRPr sz="3600" b="1" i="0" u="none" strike="noStrike" cap="none" dirty="0">
              <a:solidFill>
                <a:schemeClr val="dk1"/>
              </a:solidFill>
              <a:latin typeface="Baskervville"/>
              <a:ea typeface="Baskervville"/>
              <a:cs typeface="Baskervville"/>
              <a:sym typeface="Baskervville"/>
            </a:endParaRPr>
          </a:p>
        </p:txBody>
      </p:sp>
      <p:pic>
        <p:nvPicPr>
          <p:cNvPr id="416" name="Google Shape;416;g3d6b844d95d_5_110"/>
          <p:cNvPicPr preferRelativeResize="0"/>
          <p:nvPr/>
        </p:nvPicPr>
        <p:blipFill rotWithShape="1">
          <a:blip r:embed="rId3">
            <a:alphaModFix/>
          </a:blip>
          <a:srcRect/>
          <a:stretch/>
        </p:blipFill>
        <p:spPr>
          <a:xfrm>
            <a:off x="6821825" y="3883375"/>
            <a:ext cx="3819150" cy="2321230"/>
          </a:xfrm>
          <a:prstGeom prst="rect">
            <a:avLst/>
          </a:prstGeom>
          <a:noFill/>
          <a:ln>
            <a:noFill/>
          </a:ln>
        </p:spPr>
      </p:pic>
      <p:grpSp>
        <p:nvGrpSpPr>
          <p:cNvPr id="417" name="Google Shape;417;g3d6b844d95d_5_110"/>
          <p:cNvGrpSpPr/>
          <p:nvPr/>
        </p:nvGrpSpPr>
        <p:grpSpPr>
          <a:xfrm>
            <a:off x="6821819" y="168602"/>
            <a:ext cx="3819163" cy="3347618"/>
            <a:chOff x="142754" y="2451939"/>
            <a:chExt cx="4867656" cy="4572000"/>
          </a:xfrm>
        </p:grpSpPr>
        <p:pic>
          <p:nvPicPr>
            <p:cNvPr id="418" name="Google Shape;418;g3d6b844d95d_5_110"/>
            <p:cNvPicPr preferRelativeResize="0"/>
            <p:nvPr/>
          </p:nvPicPr>
          <p:blipFill rotWithShape="1">
            <a:blip r:embed="rId4">
              <a:alphaModFix/>
            </a:blip>
            <a:srcRect r="57925"/>
            <a:stretch/>
          </p:blipFill>
          <p:spPr>
            <a:xfrm>
              <a:off x="142754" y="2451939"/>
              <a:ext cx="4867656" cy="4572000"/>
            </a:xfrm>
            <a:prstGeom prst="rect">
              <a:avLst/>
            </a:prstGeom>
            <a:noFill/>
            <a:ln>
              <a:noFill/>
            </a:ln>
          </p:spPr>
        </p:pic>
        <p:pic>
          <p:nvPicPr>
            <p:cNvPr id="419" name="Google Shape;419;g3d6b844d95d_5_110"/>
            <p:cNvPicPr preferRelativeResize="0"/>
            <p:nvPr/>
          </p:nvPicPr>
          <p:blipFill rotWithShape="1">
            <a:blip r:embed="rId4">
              <a:alphaModFix/>
            </a:blip>
            <a:srcRect l="89881" t="82215" b="8470"/>
            <a:stretch/>
          </p:blipFill>
          <p:spPr>
            <a:xfrm>
              <a:off x="3682652" y="6193910"/>
              <a:ext cx="1170602" cy="425887"/>
            </a:xfrm>
            <a:prstGeom prst="rect">
              <a:avLst/>
            </a:prstGeom>
            <a:noFill/>
            <a:ln>
              <a:noFill/>
            </a:ln>
          </p:spPr>
        </p:pic>
      </p:grpSp>
      <p:sp>
        <p:nvSpPr>
          <p:cNvPr id="420" name="Google Shape;420;g3d6b844d95d_5_110"/>
          <p:cNvSpPr txBox="1"/>
          <p:nvPr/>
        </p:nvSpPr>
        <p:spPr>
          <a:xfrm>
            <a:off x="348952" y="1689866"/>
            <a:ext cx="8278200" cy="4759200"/>
          </a:xfrm>
          <a:prstGeom prst="rect">
            <a:avLst/>
          </a:prstGeom>
          <a:noFill/>
          <a:ln>
            <a:noFill/>
          </a:ln>
        </p:spPr>
        <p:txBody>
          <a:bodyPr spcFirstLastPara="1" wrap="square" lIns="91425" tIns="45700" rIns="91425" bIns="45700" anchor="t" anchorCtr="0">
            <a:noAutofit/>
          </a:bodyPr>
          <a:lstStyle/>
          <a:p>
            <a:pPr marL="0" marR="0" lvl="0" indent="-95250" algn="l" rtl="0">
              <a:lnSpc>
                <a:spcPct val="144444"/>
              </a:lnSpc>
              <a:spcBef>
                <a:spcPts val="0"/>
              </a:spcBef>
              <a:spcAft>
                <a:spcPts val="0"/>
              </a:spcAft>
              <a:buClr>
                <a:schemeClr val="dk1"/>
              </a:buClr>
              <a:buSzPts val="1500"/>
              <a:buFont typeface="Arial"/>
              <a:buChar char="•"/>
            </a:pPr>
            <a:r>
              <a:rPr lang="en-US" sz="1500" b="1" i="0" u="none" strike="noStrike" cap="none">
                <a:solidFill>
                  <a:schemeClr val="dk1"/>
                </a:solidFill>
                <a:latin typeface="Arial"/>
                <a:ea typeface="Arial"/>
                <a:cs typeface="Arial"/>
                <a:sym typeface="Arial"/>
              </a:rPr>
              <a:t>What part of EEI variability is due to cloud feedback</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1" i="0" u="none" strike="noStrike" cap="none">
                <a:solidFill>
                  <a:schemeClr val="dk1"/>
                </a:solidFill>
                <a:latin typeface="Arial"/>
                <a:ea typeface="Arial"/>
                <a:cs typeface="Arial"/>
                <a:sym typeface="Arial"/>
              </a:rPr>
              <a:t>Comparison between observed and modeled feedback</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1" i="0" u="none" strike="noStrike" cap="none">
                <a:solidFill>
                  <a:schemeClr val="dk1"/>
                </a:solidFill>
                <a:latin typeface="Arial"/>
                <a:ea typeface="Arial"/>
                <a:cs typeface="Arial"/>
                <a:sym typeface="Arial"/>
              </a:rPr>
              <a:t>Comparison between short-term and long-term feedback (models)</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Model feedback vs fidelity of clouds in current climate</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Evaluation of model feedbacks vs “expert judgement”</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Comparison between feedbacks from adjusted dCRE and CRK</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1" i="0" u="none" strike="noStrike" cap="none">
                <a:solidFill>
                  <a:schemeClr val="dk1"/>
                </a:solidFill>
                <a:latin typeface="Arial"/>
                <a:ea typeface="Arial"/>
                <a:cs typeface="Arial"/>
                <a:sym typeface="Arial"/>
              </a:rPr>
              <a:t>Feedback by cloud type/regime</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Regional feedback (tropical, midlatitude, polar)</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Cloud phase feedback</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1" i="0" u="none" strike="noStrike" cap="none">
                <a:solidFill>
                  <a:schemeClr val="dk1"/>
                </a:solidFill>
                <a:latin typeface="Arial"/>
                <a:ea typeface="Arial"/>
                <a:cs typeface="Arial"/>
                <a:sym typeface="Arial"/>
              </a:rPr>
              <a:t>Cloud (amount) and flux response to CCF anomalies (marine low clouds)</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1" i="0" u="none" strike="noStrike" cap="none">
                <a:solidFill>
                  <a:schemeClr val="dk1"/>
                </a:solidFill>
                <a:latin typeface="Arial"/>
                <a:ea typeface="Arial"/>
                <a:cs typeface="Arial"/>
                <a:sym typeface="Arial"/>
              </a:rPr>
              <a:t>Effective radiative forcing due to ACI (ERFaci, NOT cloud feedback)</a:t>
            </a:r>
            <a:endParaRPr sz="1500" b="0" i="0" u="none" strike="noStrike" cap="none">
              <a:solidFill>
                <a:srgbClr val="000000"/>
              </a:solidFill>
              <a:latin typeface="Arial"/>
              <a:ea typeface="Arial"/>
              <a:cs typeface="Arial"/>
              <a:sym typeface="Arial"/>
            </a:endParaRPr>
          </a:p>
          <a:p>
            <a:pPr marL="0" marR="0" lvl="0" indent="-95250" algn="l" rtl="0">
              <a:lnSpc>
                <a:spcPct val="144444"/>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Pattern effect</a:t>
            </a:r>
            <a:endParaRPr sz="1500" b="0" i="0" u="none" strike="noStrike" cap="none">
              <a:solidFill>
                <a:srgbClr val="000000"/>
              </a:solidFill>
              <a:latin typeface="Arial"/>
              <a:ea typeface="Arial"/>
              <a:cs typeface="Arial"/>
              <a:sym typeface="Arial"/>
            </a:endParaRPr>
          </a:p>
        </p:txBody>
      </p:sp>
      <p:sp>
        <p:nvSpPr>
          <p:cNvPr id="421" name="Google Shape;421;g3d6b844d95d_5_110"/>
          <p:cNvSpPr txBox="1"/>
          <p:nvPr/>
        </p:nvSpPr>
        <p:spPr>
          <a:xfrm rot="-742">
            <a:off x="8973776" y="3561339"/>
            <a:ext cx="1389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Chao et al. 2024</a:t>
            </a:r>
            <a:endParaRPr sz="1400" b="0" i="0" u="none" strike="noStrike" cap="none">
              <a:solidFill>
                <a:srgbClr val="000000"/>
              </a:solidFill>
              <a:latin typeface="Arial"/>
              <a:ea typeface="Arial"/>
              <a:cs typeface="Arial"/>
              <a:sym typeface="Arial"/>
            </a:endParaRPr>
          </a:p>
        </p:txBody>
      </p:sp>
      <p:sp>
        <p:nvSpPr>
          <p:cNvPr id="422" name="Google Shape;422;g3d6b844d95d_5_110"/>
          <p:cNvSpPr txBox="1"/>
          <p:nvPr/>
        </p:nvSpPr>
        <p:spPr>
          <a:xfrm>
            <a:off x="8695975" y="6204600"/>
            <a:ext cx="1944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Sherwood et al. (2020)</a:t>
            </a:r>
            <a:endParaRPr sz="1400" b="0" i="0" u="none" strike="noStrike" cap="none">
              <a:solidFill>
                <a:srgbClr val="000000"/>
              </a:solidFill>
              <a:latin typeface="Arial"/>
              <a:ea typeface="Arial"/>
              <a:cs typeface="Arial"/>
              <a:sym typeface="Arial"/>
            </a:endParaRPr>
          </a:p>
        </p:txBody>
      </p:sp>
      <p:cxnSp>
        <p:nvCxnSpPr>
          <p:cNvPr id="423" name="Google Shape;423;g3d6b844d95d_5_110"/>
          <p:cNvCxnSpPr/>
          <p:nvPr/>
        </p:nvCxnSpPr>
        <p:spPr>
          <a:xfrm rot="10800000" flipH="1">
            <a:off x="5503225" y="1964356"/>
            <a:ext cx="1453200" cy="194400"/>
          </a:xfrm>
          <a:prstGeom prst="straightConnector1">
            <a:avLst/>
          </a:prstGeom>
          <a:noFill/>
          <a:ln w="19050" cap="flat" cmpd="sng">
            <a:solidFill>
              <a:schemeClr val="dk1"/>
            </a:solidFill>
            <a:prstDash val="solid"/>
            <a:miter lim="800000"/>
            <a:headEnd type="none" w="sm" len="sm"/>
            <a:tailEnd type="stealth" w="lg" len="lg"/>
          </a:ln>
        </p:spPr>
      </p:cxnSp>
      <p:sp>
        <p:nvSpPr>
          <p:cNvPr id="424" name="Google Shape;424;g3d6b844d95d_5_11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cxnSp>
        <p:nvCxnSpPr>
          <p:cNvPr id="425" name="Google Shape;425;g3d6b844d95d_5_110"/>
          <p:cNvCxnSpPr>
            <a:cxnSpLocks/>
          </p:cNvCxnSpPr>
          <p:nvPr/>
        </p:nvCxnSpPr>
        <p:spPr>
          <a:xfrm>
            <a:off x="3556000" y="3883375"/>
            <a:ext cx="3789825" cy="486400"/>
          </a:xfrm>
          <a:prstGeom prst="straightConnector1">
            <a:avLst/>
          </a:prstGeom>
          <a:noFill/>
          <a:ln w="19050" cap="flat" cmpd="sng">
            <a:solidFill>
              <a:schemeClr val="dk1"/>
            </a:solidFill>
            <a:prstDash val="solid"/>
            <a:miter lim="800000"/>
            <a:headEnd type="none" w="sm" len="sm"/>
            <a:tailEnd type="stealth" w="lg" len="lg"/>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d5c9d344d1_2_0"/>
          <p:cNvSpPr/>
          <p:nvPr/>
        </p:nvSpPr>
        <p:spPr>
          <a:xfrm>
            <a:off x="129925" y="4427100"/>
            <a:ext cx="10323300" cy="243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3" name="Google Shape;173;g3d5c9d344d1_2_0"/>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Intro</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74" name="Google Shape;174;g3d5c9d344d1_2_0"/>
          <p:cNvPicPr preferRelativeResize="0"/>
          <p:nvPr/>
        </p:nvPicPr>
        <p:blipFill rotWithShape="1">
          <a:blip r:embed="rId3">
            <a:alphaModFix/>
          </a:blip>
          <a:srcRect/>
          <a:stretch/>
        </p:blipFill>
        <p:spPr>
          <a:xfrm>
            <a:off x="-11" y="4374616"/>
            <a:ext cx="2573337" cy="2573337"/>
          </a:xfrm>
          <a:prstGeom prst="rect">
            <a:avLst/>
          </a:prstGeom>
          <a:noFill/>
          <a:ln>
            <a:noFill/>
          </a:ln>
        </p:spPr>
      </p:pic>
      <p:sp>
        <p:nvSpPr>
          <p:cNvPr id="175" name="Google Shape;175;g3d5c9d344d1_2_0"/>
          <p:cNvSpPr txBox="1"/>
          <p:nvPr/>
        </p:nvSpPr>
        <p:spPr>
          <a:xfrm>
            <a:off x="5836198" y="4787275"/>
            <a:ext cx="4332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76" name="Google Shape;176;g3d5c9d344d1_2_0"/>
          <p:cNvSpPr txBox="1"/>
          <p:nvPr/>
        </p:nvSpPr>
        <p:spPr>
          <a:xfrm>
            <a:off x="2691575" y="4787263"/>
            <a:ext cx="7817700" cy="197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 Compiled list of your aerosol / cloud science questions for this meeting</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Please add comments online with your name by Friday</a:t>
            </a:r>
            <a:endParaRPr sz="1800" b="0" i="0" u="none" strike="noStrike" cap="none">
              <a:solidFill>
                <a:schemeClr val="dk2"/>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chemeClr val="dk1"/>
              </a:buClr>
              <a:buSzPts val="1600"/>
              <a:buFont typeface="Arial"/>
              <a:buNone/>
            </a:pPr>
            <a:r>
              <a:rPr lang="en-US" sz="1600" b="0" i="1" u="none" strike="noStrike" cap="none">
                <a:solidFill>
                  <a:schemeClr val="dk2"/>
                </a:solidFill>
                <a:latin typeface="Libre Baskerville"/>
                <a:ea typeface="Libre Baskerville"/>
                <a:cs typeface="Libre Baskerville"/>
                <a:sym typeface="Libre Baskerville"/>
              </a:rPr>
              <a:t>https://docs.google.com/document/d/16pj5mYW3yAnynjTShOnfh9L7JW6HLTaWzHNyL5xf21o/edit?usp=sharing</a:t>
            </a:r>
            <a:endParaRPr sz="1800" b="0" i="1" u="none" strike="noStrike" cap="none">
              <a:solidFill>
                <a:schemeClr val="dk2"/>
              </a:solidFill>
              <a:latin typeface="Libre Baskerville"/>
              <a:ea typeface="Libre Baskerville"/>
              <a:cs typeface="Libre Baskerville"/>
              <a:sym typeface="Libre Baskerville"/>
            </a:endParaRPr>
          </a:p>
        </p:txBody>
      </p:sp>
      <p:pic>
        <p:nvPicPr>
          <p:cNvPr id="177" name="Google Shape;177;g3d5c9d344d1_2_0"/>
          <p:cNvPicPr preferRelativeResize="0"/>
          <p:nvPr/>
        </p:nvPicPr>
        <p:blipFill>
          <a:blip r:embed="rId4">
            <a:alphaModFix/>
          </a:blip>
          <a:stretch>
            <a:fillRect/>
          </a:stretch>
        </p:blipFill>
        <p:spPr>
          <a:xfrm>
            <a:off x="949900" y="687650"/>
            <a:ext cx="9036350" cy="2821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d6b844d95d_5_125"/>
          <p:cNvSpPr txBox="1"/>
          <p:nvPr/>
        </p:nvSpPr>
        <p:spPr>
          <a:xfrm>
            <a:off x="397398" y="226629"/>
            <a:ext cx="11073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3200"/>
              <a:buFont typeface="Arial"/>
              <a:buNone/>
            </a:pPr>
            <a:r>
              <a:rPr lang="en-US" sz="3200" b="1" i="0" u="none" strike="noStrike" cap="none">
                <a:solidFill>
                  <a:schemeClr val="dk1"/>
                </a:solidFill>
                <a:latin typeface="Baskervville"/>
                <a:ea typeface="Baskervville"/>
                <a:cs typeface="Baskervville"/>
                <a:sym typeface="Baskervville"/>
              </a:rPr>
              <a:t>Fundamental challenges</a:t>
            </a:r>
            <a:endParaRPr sz="3200" b="1" i="0" u="none" strike="noStrike" cap="none">
              <a:solidFill>
                <a:schemeClr val="dk1"/>
              </a:solidFill>
              <a:latin typeface="Baskervville"/>
              <a:ea typeface="Baskervville"/>
              <a:cs typeface="Baskervville"/>
              <a:sym typeface="Baskervville"/>
            </a:endParaRPr>
          </a:p>
        </p:txBody>
      </p:sp>
      <p:sp>
        <p:nvSpPr>
          <p:cNvPr id="432" name="Google Shape;432;g3d6b844d95d_5_125"/>
          <p:cNvSpPr txBox="1"/>
          <p:nvPr/>
        </p:nvSpPr>
        <p:spPr>
          <a:xfrm>
            <a:off x="138226" y="811625"/>
            <a:ext cx="10571400" cy="332785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4444"/>
              </a:lnSpc>
              <a:spcBef>
                <a:spcPts val="0"/>
              </a:spcBef>
              <a:spcAft>
                <a:spcPts val="0"/>
              </a:spcAft>
              <a:buClr>
                <a:schemeClr val="dk1"/>
              </a:buClr>
              <a:buSzPts val="1800"/>
              <a:buFont typeface="Arial"/>
              <a:buChar char="•"/>
            </a:pPr>
            <a:r>
              <a:rPr lang="en-US" sz="1600" b="1" i="0" u="none" strike="noStrike" cap="none">
                <a:solidFill>
                  <a:schemeClr val="dk1"/>
                </a:solidFill>
                <a:latin typeface="Arial"/>
                <a:ea typeface="Arial"/>
                <a:cs typeface="Arial"/>
                <a:sym typeface="Arial"/>
              </a:rPr>
              <a:t>How to separate temperature-mediated from fast response (subtract fast response from GCM?)</a:t>
            </a:r>
            <a:endParaRPr sz="1200" b="0" i="0" u="none" strike="noStrike" cap="none">
              <a:solidFill>
                <a:srgbClr val="000000"/>
              </a:solidFill>
              <a:latin typeface="Arial"/>
              <a:ea typeface="Arial"/>
              <a:cs typeface="Arial"/>
              <a:sym typeface="Arial"/>
            </a:endParaRPr>
          </a:p>
          <a:p>
            <a:pPr marL="285750" marR="0" lvl="0" indent="-285750" algn="l" rtl="0">
              <a:lnSpc>
                <a:spcPct val="144444"/>
              </a:lnSpc>
              <a:spcBef>
                <a:spcPts val="0"/>
              </a:spcBef>
              <a:spcAft>
                <a:spcPts val="0"/>
              </a:spcAft>
              <a:buClr>
                <a:schemeClr val="dk1"/>
              </a:buClr>
              <a:buSzPts val="1800"/>
              <a:buFont typeface="Arial"/>
              <a:buChar char="•"/>
            </a:pPr>
            <a:r>
              <a:rPr lang="en-US" sz="1600" b="1" i="0" u="none" strike="noStrike" cap="none">
                <a:solidFill>
                  <a:schemeClr val="dk1"/>
                </a:solidFill>
                <a:latin typeface="Arial"/>
                <a:ea typeface="Arial"/>
                <a:cs typeface="Arial"/>
                <a:sym typeface="Arial"/>
              </a:rPr>
              <a:t>Decadal/ sub-decadal variability (e.g., ENSO, PDO) obfuscates cloud feedback due to external forcing (see next slide); need long, continuous, trusted cloud and radiation records</a:t>
            </a:r>
            <a:endParaRPr sz="1200" b="0" i="0" u="none" strike="noStrike" cap="none">
              <a:solidFill>
                <a:srgbClr val="000000"/>
              </a:solidFill>
              <a:latin typeface="Arial"/>
              <a:ea typeface="Arial"/>
              <a:cs typeface="Arial"/>
              <a:sym typeface="Arial"/>
            </a:endParaRPr>
          </a:p>
          <a:p>
            <a:pPr marL="285750" marR="0" lvl="0" indent="-285750" algn="l" rtl="0">
              <a:lnSpc>
                <a:spcPct val="144444"/>
              </a:lnSpc>
              <a:spcBef>
                <a:spcPts val="0"/>
              </a:spcBef>
              <a:spcAft>
                <a:spcPts val="0"/>
              </a:spcAft>
              <a:buClr>
                <a:schemeClr val="dk1"/>
              </a:buClr>
              <a:buSzPts val="1800"/>
              <a:buFont typeface="Arial"/>
              <a:buChar char="•"/>
            </a:pPr>
            <a:r>
              <a:rPr lang="en-US" sz="1600" b="1" i="0" u="none" strike="noStrike" cap="none">
                <a:solidFill>
                  <a:schemeClr val="dk1"/>
                </a:solidFill>
                <a:latin typeface="Arial"/>
                <a:ea typeface="Arial"/>
                <a:cs typeface="Arial"/>
                <a:sym typeface="Arial"/>
              </a:rPr>
              <a:t>What cloud observations do we need? At what accuracy? Currently we have choice between sparse vertically resolved (active) and dense column-integrated (passive)</a:t>
            </a:r>
            <a:endParaRPr sz="1200" b="0" i="0" u="none" strike="noStrike" cap="none">
              <a:solidFill>
                <a:srgbClr val="000000"/>
              </a:solidFill>
              <a:latin typeface="Arial"/>
              <a:ea typeface="Arial"/>
              <a:cs typeface="Arial"/>
              <a:sym typeface="Arial"/>
            </a:endParaRPr>
          </a:p>
          <a:p>
            <a:pPr marL="285750" marR="0" lvl="0" indent="-285750" algn="l" rtl="0">
              <a:lnSpc>
                <a:spcPct val="144444"/>
              </a:lnSpc>
              <a:spcBef>
                <a:spcPts val="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Can high resolution (cloud/eddy resolving) models help? How do validate them?</a:t>
            </a:r>
            <a:endParaRPr sz="1200" b="0" i="0" u="none" strike="noStrike" cap="none">
              <a:solidFill>
                <a:srgbClr val="000000"/>
              </a:solidFill>
              <a:latin typeface="Arial"/>
              <a:ea typeface="Arial"/>
              <a:cs typeface="Arial"/>
              <a:sym typeface="Arial"/>
            </a:endParaRPr>
          </a:p>
          <a:p>
            <a:pPr marL="285750" marR="0" lvl="0" indent="-285750" algn="l" rtl="0">
              <a:lnSpc>
                <a:spcPct val="144444"/>
              </a:lnSpc>
              <a:spcBef>
                <a:spcPts val="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Can CCF analysis be meaningfully extended beyond low marine clouds?</a:t>
            </a:r>
            <a:endParaRPr sz="1200" b="0" i="0" u="none" strike="noStrike" cap="none">
              <a:solidFill>
                <a:srgbClr val="000000"/>
              </a:solidFill>
              <a:latin typeface="Arial"/>
              <a:ea typeface="Arial"/>
              <a:cs typeface="Arial"/>
              <a:sym typeface="Arial"/>
            </a:endParaRPr>
          </a:p>
          <a:p>
            <a:pPr marL="285750" marR="0" lvl="0" indent="-285750" algn="l" rtl="0">
              <a:lnSpc>
                <a:spcPct val="144444"/>
              </a:lnSpc>
              <a:spcBef>
                <a:spcPts val="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How to create/ interpret model subgrid cloud variability; what model to trust (emergent constraints)?</a:t>
            </a:r>
            <a:endParaRPr sz="1200" b="0" i="0" u="none" strike="noStrike" cap="none">
              <a:solidFill>
                <a:srgbClr val="000000"/>
              </a:solidFill>
              <a:latin typeface="Arial"/>
              <a:ea typeface="Arial"/>
              <a:cs typeface="Arial"/>
              <a:sym typeface="Arial"/>
            </a:endParaRPr>
          </a:p>
          <a:p>
            <a:pPr marL="285750" marR="0" lvl="0" indent="-285750" algn="l" rtl="0">
              <a:lnSpc>
                <a:spcPct val="144444"/>
              </a:lnSpc>
              <a:spcBef>
                <a:spcPts val="0"/>
              </a:spcBef>
              <a:spcAft>
                <a:spcPts val="0"/>
              </a:spcAft>
              <a:buClr>
                <a:schemeClr val="dk1"/>
              </a:buClr>
              <a:buSzPts val="1800"/>
              <a:buFont typeface="Arial"/>
              <a:buChar char="•"/>
            </a:pPr>
            <a:r>
              <a:rPr lang="en-US" sz="1600" b="1" i="0" u="none" strike="noStrike" cap="none">
                <a:solidFill>
                  <a:schemeClr val="dk1"/>
                </a:solidFill>
                <a:latin typeface="Arial"/>
                <a:ea typeface="Arial"/>
                <a:cs typeface="Arial"/>
                <a:sym typeface="Arial"/>
              </a:rPr>
              <a:t>How to use cloud observations to improve clouds in global models</a:t>
            </a:r>
            <a:endParaRPr sz="1200" b="0" i="0" u="none" strike="noStrike" cap="none">
              <a:solidFill>
                <a:srgbClr val="000000"/>
              </a:solidFill>
              <a:latin typeface="Arial"/>
              <a:ea typeface="Arial"/>
              <a:cs typeface="Arial"/>
              <a:sym typeface="Arial"/>
            </a:endParaRPr>
          </a:p>
        </p:txBody>
      </p:sp>
      <p:pic>
        <p:nvPicPr>
          <p:cNvPr id="433" name="Google Shape;433;g3d6b844d95d_5_125"/>
          <p:cNvPicPr preferRelativeResize="0"/>
          <p:nvPr/>
        </p:nvPicPr>
        <p:blipFill rotWithShape="1">
          <a:blip r:embed="rId3">
            <a:alphaModFix/>
          </a:blip>
          <a:srcRect/>
          <a:stretch/>
        </p:blipFill>
        <p:spPr>
          <a:xfrm>
            <a:off x="5844790" y="4340493"/>
            <a:ext cx="4746175" cy="2056204"/>
          </a:xfrm>
          <a:prstGeom prst="rect">
            <a:avLst/>
          </a:prstGeom>
          <a:noFill/>
          <a:ln>
            <a:noFill/>
          </a:ln>
        </p:spPr>
      </p:pic>
      <p:sp>
        <p:nvSpPr>
          <p:cNvPr id="434" name="Google Shape;434;g3d6b844d95d_5_125"/>
          <p:cNvSpPr txBox="1"/>
          <p:nvPr/>
        </p:nvSpPr>
        <p:spPr>
          <a:xfrm>
            <a:off x="7791653" y="6484521"/>
            <a:ext cx="2477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Sherwood et al. (2020)</a:t>
            </a:r>
            <a:endParaRPr sz="1400" b="0" i="0" u="none" strike="noStrike" cap="none">
              <a:solidFill>
                <a:srgbClr val="000000"/>
              </a:solidFill>
              <a:latin typeface="Arial"/>
              <a:ea typeface="Arial"/>
              <a:cs typeface="Arial"/>
              <a:sym typeface="Arial"/>
            </a:endParaRPr>
          </a:p>
        </p:txBody>
      </p:sp>
      <p:sp>
        <p:nvSpPr>
          <p:cNvPr id="435" name="Google Shape;435;g3d6b844d95d_5_12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436" name="Google Shape;436;g3d6b844d95d_5_125"/>
          <p:cNvSpPr txBox="1"/>
          <p:nvPr/>
        </p:nvSpPr>
        <p:spPr>
          <a:xfrm>
            <a:off x="294725" y="4340500"/>
            <a:ext cx="5293200" cy="227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600" b="1">
                <a:solidFill>
                  <a:srgbClr val="C00000"/>
                </a:solidFill>
              </a:rPr>
              <a:t>Philosophical on the cloud feedback concept:</a:t>
            </a:r>
            <a:endParaRPr sz="1600" b="1">
              <a:solidFill>
                <a:srgbClr val="C00000"/>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Appropriate given that the ultimate climatic effect of clouds depends on the environment they are embedded in? Perhaps dCRE better?</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Is the single-parameter TOA vantage point all we need to assess cloud climatic effects?</a:t>
            </a:r>
            <a:endParaRPr sz="16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g3d6b844d95d_5_135" descr="Calendar&#10;&#10;AI-generated content may be incorrect."/>
          <p:cNvPicPr preferRelativeResize="0"/>
          <p:nvPr/>
        </p:nvPicPr>
        <p:blipFill rotWithShape="1">
          <a:blip r:embed="rId3">
            <a:alphaModFix/>
          </a:blip>
          <a:srcRect l="5355" r="47874"/>
          <a:stretch/>
        </p:blipFill>
        <p:spPr>
          <a:xfrm>
            <a:off x="278533" y="1459080"/>
            <a:ext cx="5224041" cy="4572000"/>
          </a:xfrm>
          <a:prstGeom prst="rect">
            <a:avLst/>
          </a:prstGeom>
          <a:noFill/>
          <a:ln>
            <a:noFill/>
          </a:ln>
        </p:spPr>
      </p:pic>
      <p:pic>
        <p:nvPicPr>
          <p:cNvPr id="442" name="Google Shape;442;g3d6b844d95d_5_135" descr="A picture containing text, different, set, several&#10;&#10;AI-generated content may be incorrect."/>
          <p:cNvPicPr preferRelativeResize="0"/>
          <p:nvPr/>
        </p:nvPicPr>
        <p:blipFill rotWithShape="1">
          <a:blip r:embed="rId4">
            <a:alphaModFix/>
          </a:blip>
          <a:srcRect l="5597" r="47874"/>
          <a:stretch/>
        </p:blipFill>
        <p:spPr>
          <a:xfrm>
            <a:off x="5502571" y="1459080"/>
            <a:ext cx="5224041" cy="4571999"/>
          </a:xfrm>
          <a:prstGeom prst="rect">
            <a:avLst/>
          </a:prstGeom>
          <a:noFill/>
          <a:ln>
            <a:noFill/>
          </a:ln>
        </p:spPr>
      </p:pic>
      <p:sp>
        <p:nvSpPr>
          <p:cNvPr id="443" name="Google Shape;443;g3d6b844d95d_5_135"/>
          <p:cNvSpPr txBox="1"/>
          <p:nvPr/>
        </p:nvSpPr>
        <p:spPr>
          <a:xfrm>
            <a:off x="980527" y="1021801"/>
            <a:ext cx="2864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 ENSO correction</a:t>
            </a:r>
            <a:endParaRPr sz="1400" b="0" i="0" u="none" strike="noStrike" cap="none">
              <a:solidFill>
                <a:srgbClr val="000000"/>
              </a:solidFill>
              <a:latin typeface="Arial"/>
              <a:ea typeface="Arial"/>
              <a:cs typeface="Arial"/>
              <a:sym typeface="Arial"/>
            </a:endParaRPr>
          </a:p>
        </p:txBody>
      </p:sp>
      <p:sp>
        <p:nvSpPr>
          <p:cNvPr id="444" name="Google Shape;444;g3d6b844d95d_5_135"/>
          <p:cNvSpPr txBox="1"/>
          <p:nvPr/>
        </p:nvSpPr>
        <p:spPr>
          <a:xfrm>
            <a:off x="6839629" y="1021800"/>
            <a:ext cx="2468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ENSO correction</a:t>
            </a:r>
            <a:endParaRPr sz="1400" b="0" i="0" u="none" strike="noStrike" cap="none">
              <a:solidFill>
                <a:srgbClr val="000000"/>
              </a:solidFill>
              <a:latin typeface="Arial"/>
              <a:ea typeface="Arial"/>
              <a:cs typeface="Arial"/>
              <a:sym typeface="Arial"/>
            </a:endParaRPr>
          </a:p>
        </p:txBody>
      </p:sp>
      <p:sp>
        <p:nvSpPr>
          <p:cNvPr id="445" name="Google Shape;445;g3d6b844d95d_5_135"/>
          <p:cNvSpPr txBox="1"/>
          <p:nvPr/>
        </p:nvSpPr>
        <p:spPr>
          <a:xfrm>
            <a:off x="94450" y="975600"/>
            <a:ext cx="723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SW</a:t>
            </a:r>
            <a:endParaRPr sz="1400" b="0" i="0" u="none" strike="noStrike" cap="none">
              <a:solidFill>
                <a:srgbClr val="000000"/>
              </a:solidFill>
              <a:latin typeface="Arial"/>
              <a:ea typeface="Arial"/>
              <a:cs typeface="Arial"/>
              <a:sym typeface="Arial"/>
            </a:endParaRPr>
          </a:p>
        </p:txBody>
      </p:sp>
      <p:sp>
        <p:nvSpPr>
          <p:cNvPr id="446" name="Google Shape;446;g3d6b844d95d_5_135"/>
          <p:cNvSpPr txBox="1"/>
          <p:nvPr/>
        </p:nvSpPr>
        <p:spPr>
          <a:xfrm>
            <a:off x="36552" y="3299300"/>
            <a:ext cx="839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LW</a:t>
            </a:r>
            <a:endParaRPr sz="1400" b="0" i="0" u="none" strike="noStrike" cap="none">
              <a:solidFill>
                <a:srgbClr val="000000"/>
              </a:solidFill>
              <a:latin typeface="Arial"/>
              <a:ea typeface="Arial"/>
              <a:cs typeface="Arial"/>
              <a:sym typeface="Arial"/>
            </a:endParaRPr>
          </a:p>
        </p:txBody>
      </p:sp>
      <p:sp>
        <p:nvSpPr>
          <p:cNvPr id="447" name="Google Shape;447;g3d6b844d95d_5_135"/>
          <p:cNvSpPr txBox="1"/>
          <p:nvPr/>
        </p:nvSpPr>
        <p:spPr>
          <a:xfrm>
            <a:off x="278524" y="239949"/>
            <a:ext cx="97575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3200"/>
              <a:buFont typeface="Arial"/>
              <a:buNone/>
            </a:pPr>
            <a:r>
              <a:rPr lang="en-US" sz="3200" b="1" i="0" u="none" strike="noStrike" cap="none">
                <a:solidFill>
                  <a:schemeClr val="dk1"/>
                </a:solidFill>
                <a:latin typeface="Baskervville"/>
                <a:ea typeface="Baskervville"/>
                <a:cs typeface="Baskervville"/>
                <a:sym typeface="Baskervville"/>
              </a:rPr>
              <a:t>ENSO affects regional cloud feedback</a:t>
            </a:r>
            <a:endParaRPr sz="3200" b="1" i="0" u="none" strike="noStrike" cap="none">
              <a:solidFill>
                <a:schemeClr val="dk1"/>
              </a:solidFill>
              <a:latin typeface="Baskervville"/>
              <a:ea typeface="Baskervville"/>
              <a:cs typeface="Baskervville"/>
              <a:sym typeface="Baskervville"/>
            </a:endParaRPr>
          </a:p>
        </p:txBody>
      </p:sp>
      <p:sp>
        <p:nvSpPr>
          <p:cNvPr id="448" name="Google Shape;448;g3d6b844d95d_5_135"/>
          <p:cNvSpPr txBox="1"/>
          <p:nvPr/>
        </p:nvSpPr>
        <p:spPr>
          <a:xfrm>
            <a:off x="522515" y="6099054"/>
            <a:ext cx="3069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Oreopoulos et al. (2026)</a:t>
            </a:r>
            <a:endParaRPr sz="1400" b="0" i="0" u="none" strike="noStrike" cap="none">
              <a:solidFill>
                <a:srgbClr val="000000"/>
              </a:solidFill>
              <a:latin typeface="Arial"/>
              <a:ea typeface="Arial"/>
              <a:cs typeface="Arial"/>
              <a:sym typeface="Arial"/>
            </a:endParaRPr>
          </a:p>
        </p:txBody>
      </p:sp>
      <p:sp>
        <p:nvSpPr>
          <p:cNvPr id="449" name="Google Shape;449;g3d6b844d95d_5_13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Cloud</a:t>
            </a:r>
            <a:endParaRPr sz="1800" b="0" i="0" u="sng" strike="noStrike" cap="none">
              <a:solidFill>
                <a:srgbClr val="FFFF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3d6a4e473f5_1_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Aerosol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Cloud</a:t>
            </a:r>
            <a:endParaRPr sz="1800" b="0" i="0"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455" name="Google Shape;455;g3d6a4e473f5_1_0"/>
          <p:cNvSpPr txBox="1">
            <a:spLocks noGrp="1"/>
          </p:cNvSpPr>
          <p:nvPr>
            <p:ph type="title" idx="4294967295"/>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Modeling PoR</a:t>
            </a:r>
            <a:endParaRPr/>
          </a:p>
        </p:txBody>
      </p:sp>
      <p:sp>
        <p:nvSpPr>
          <p:cNvPr id="456" name="Google Shape;456;g3d6a4e473f5_1_0"/>
          <p:cNvSpPr txBox="1"/>
          <p:nvPr/>
        </p:nvSpPr>
        <p:spPr>
          <a:xfrm>
            <a:off x="808125" y="832850"/>
            <a:ext cx="9195900" cy="5362800"/>
          </a:xfrm>
          <a:prstGeom prst="rect">
            <a:avLst/>
          </a:prstGeom>
          <a:noFill/>
          <a:ln>
            <a:noFill/>
          </a:ln>
        </p:spPr>
        <p:txBody>
          <a:bodyPr spcFirstLastPara="1" wrap="square" lIns="50800" tIns="50800" rIns="50800" bIns="50800" anchor="ctr" anchorCtr="0">
            <a:noAutofit/>
          </a:bodyPr>
          <a:lstStyle/>
          <a:p>
            <a:pPr marL="457200" lvl="0" indent="-387350" algn="l" rtl="0">
              <a:spcBef>
                <a:spcPts val="0"/>
              </a:spcBef>
              <a:spcAft>
                <a:spcPts val="0"/>
              </a:spcAft>
              <a:buSzPts val="2500"/>
              <a:buFont typeface="Baskervville"/>
              <a:buChar char="●"/>
            </a:pPr>
            <a:r>
              <a:rPr lang="en-US" sz="2500">
                <a:latin typeface="Baskervville"/>
                <a:ea typeface="Baskervville"/>
                <a:cs typeface="Baskervville"/>
                <a:sym typeface="Baskervville"/>
              </a:rPr>
              <a:t>NASA has global climate (ModelE) and Seasonal/NWP-scale (GEOS) models with various compositional capabilities at representing aerosols (bulk, moments/modal, sectional) and couplings to chemistry, radiation, and clouds</a:t>
            </a:r>
            <a:endParaRPr sz="2500">
              <a:latin typeface="Baskervville"/>
              <a:ea typeface="Baskervville"/>
              <a:cs typeface="Baskervville"/>
              <a:sym typeface="Baskervville"/>
            </a:endParaRPr>
          </a:p>
          <a:p>
            <a:pPr marL="457200" lvl="0" indent="-387350" algn="l" rtl="0">
              <a:spcBef>
                <a:spcPts val="0"/>
              </a:spcBef>
              <a:spcAft>
                <a:spcPts val="0"/>
              </a:spcAft>
              <a:buSzPts val="2500"/>
              <a:buFont typeface="Baskervville"/>
              <a:buChar char="●"/>
            </a:pPr>
            <a:r>
              <a:rPr lang="en-US" sz="2500">
                <a:latin typeface="Baskervville"/>
                <a:ea typeface="Baskervville"/>
                <a:cs typeface="Baskervville"/>
                <a:sym typeface="Baskervville"/>
              </a:rPr>
              <a:t>Horizontal scales range from ~100 km to ~2 km depending on application. Vertical scales presently to ~80 km; work ongoing to increase vertical resolution (e.g., 72 -&gt; 181 levels) and increasing model top to go above mesosphere.</a:t>
            </a:r>
            <a:endParaRPr sz="2500">
              <a:latin typeface="Baskervville"/>
              <a:ea typeface="Baskervville"/>
              <a:cs typeface="Baskervville"/>
              <a:sym typeface="Baskervville"/>
            </a:endParaRPr>
          </a:p>
          <a:p>
            <a:pPr marL="457200" lvl="0" indent="-387350" algn="l" rtl="0">
              <a:spcBef>
                <a:spcPts val="0"/>
              </a:spcBef>
              <a:spcAft>
                <a:spcPts val="0"/>
              </a:spcAft>
              <a:buSzPts val="2500"/>
              <a:buFont typeface="Baskervville"/>
              <a:buChar char="●"/>
            </a:pPr>
            <a:r>
              <a:rPr lang="en-US" sz="2500">
                <a:latin typeface="Baskervville"/>
                <a:ea typeface="Baskervville"/>
                <a:cs typeface="Baskervville"/>
                <a:sym typeface="Baskervville"/>
              </a:rPr>
              <a:t>Fundamental aerosol-relevant outputs include CMIP-class simulations (ModelE), S2S and NWP (GEOS), including reanalyses (MERRA-2, MERRA-21C)</a:t>
            </a:r>
            <a:endParaRPr sz="2500">
              <a:latin typeface="Baskervville"/>
              <a:ea typeface="Baskervville"/>
              <a:cs typeface="Baskervville"/>
              <a:sym typeface="Baskervville"/>
            </a:endParaRPr>
          </a:p>
          <a:p>
            <a:pPr marL="457200" lvl="0" indent="-387350" algn="l" rtl="0">
              <a:spcBef>
                <a:spcPts val="0"/>
              </a:spcBef>
              <a:spcAft>
                <a:spcPts val="0"/>
              </a:spcAft>
              <a:buSzPts val="2500"/>
              <a:buFont typeface="Baskervville"/>
              <a:buChar char="●"/>
            </a:pPr>
            <a:r>
              <a:rPr lang="en-US" sz="2500" b="1">
                <a:latin typeface="Baskervville"/>
                <a:ea typeface="Baskervville"/>
                <a:cs typeface="Baskervville"/>
                <a:sym typeface="Baskervville"/>
              </a:rPr>
              <a:t>More on modeling and observation needs this Friday 08:30 in the aerosol/cloud </a:t>
            </a:r>
            <a:r>
              <a:rPr lang="en-US" sz="2500" b="1">
                <a:solidFill>
                  <a:schemeClr val="dk1"/>
                </a:solidFill>
                <a:latin typeface="Baskervville"/>
                <a:ea typeface="Baskervville"/>
                <a:cs typeface="Baskervville"/>
                <a:sym typeface="Baskervville"/>
              </a:rPr>
              <a:t>break out </a:t>
            </a:r>
            <a:r>
              <a:rPr lang="en-US" sz="2500" b="1">
                <a:latin typeface="Baskervville"/>
                <a:ea typeface="Baskervville"/>
                <a:cs typeface="Baskervville"/>
                <a:sym typeface="Baskervville"/>
              </a:rPr>
              <a:t>discussion</a:t>
            </a:r>
            <a:endParaRPr sz="2500" b="1">
              <a:latin typeface="Baskervville"/>
              <a:ea typeface="Baskervville"/>
              <a:cs typeface="Baskervville"/>
              <a:sym typeface="Baskervville"/>
            </a:endParaRPr>
          </a:p>
        </p:txBody>
      </p:sp>
      <p:sp>
        <p:nvSpPr>
          <p:cNvPr id="457" name="Google Shape;457;g3d6a4e473f5_1_0"/>
          <p:cNvSpPr txBox="1"/>
          <p:nvPr/>
        </p:nvSpPr>
        <p:spPr>
          <a:xfrm>
            <a:off x="6030125" y="6120875"/>
            <a:ext cx="440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a:solidFill>
                  <a:schemeClr val="dk1"/>
                </a:solidFill>
                <a:latin typeface="Baskervville"/>
                <a:ea typeface="Baskervville"/>
                <a:cs typeface="Baskervville"/>
                <a:sym typeface="Baskervville"/>
              </a:rPr>
              <a:t>Courtesy of Peter Colarco</a:t>
            </a:r>
            <a:endParaRPr sz="2800" i="1">
              <a:solidFill>
                <a:schemeClr val="dk1"/>
              </a:solidFill>
              <a:latin typeface="Baskervville"/>
              <a:ea typeface="Baskervville"/>
              <a:cs typeface="Baskervville"/>
              <a:sym typeface="Baskervvill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3d6a4e473f5_1_14"/>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Aerosol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Cloud</a:t>
            </a:r>
            <a:endParaRPr sz="1800" b="0" i="0"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463" name="Google Shape;463;g3d6a4e473f5_1_14"/>
          <p:cNvSpPr txBox="1">
            <a:spLocks noGrp="1"/>
          </p:cNvSpPr>
          <p:nvPr>
            <p:ph type="title" idx="4294967295"/>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Orbital PoR</a:t>
            </a:r>
            <a:endParaRPr/>
          </a:p>
        </p:txBody>
      </p:sp>
      <p:sp>
        <p:nvSpPr>
          <p:cNvPr id="464" name="Google Shape;464;g3d6a4e473f5_1_14"/>
          <p:cNvSpPr txBox="1"/>
          <p:nvPr/>
        </p:nvSpPr>
        <p:spPr>
          <a:xfrm>
            <a:off x="808125" y="832850"/>
            <a:ext cx="9195900" cy="5362800"/>
          </a:xfrm>
          <a:prstGeom prst="rect">
            <a:avLst/>
          </a:prstGeom>
          <a:noFill/>
          <a:ln>
            <a:noFill/>
          </a:ln>
        </p:spPr>
        <p:txBody>
          <a:bodyPr spcFirstLastPara="1" wrap="square" lIns="50800" tIns="50800" rIns="50800" bIns="50800" anchor="ctr" anchorCtr="0">
            <a:noAutofit/>
          </a:bodyPr>
          <a:lstStyle/>
          <a:p>
            <a:pPr marL="457200" lvl="0" indent="-374650" algn="l" rtl="0">
              <a:spcBef>
                <a:spcPts val="5900"/>
              </a:spcBef>
              <a:spcAft>
                <a:spcPts val="0"/>
              </a:spcAft>
              <a:buSzPts val="2300"/>
              <a:buFont typeface="Baskervville"/>
              <a:buChar char="●"/>
            </a:pPr>
            <a:r>
              <a:rPr lang="en-US" sz="2300">
                <a:latin typeface="Baskervville"/>
                <a:ea typeface="Baskervville"/>
                <a:cs typeface="Baskervville"/>
                <a:sym typeface="Baskervville"/>
              </a:rPr>
              <a:t>Current satellite Program of Record (PoR) includes a host of domestic and international missions and instruments targeting aerosol/cloud geophysical variables</a:t>
            </a:r>
            <a:endParaRPr sz="2300">
              <a:latin typeface="Baskervville"/>
              <a:ea typeface="Baskervville"/>
              <a:cs typeface="Baskervville"/>
              <a:sym typeface="Baskervville"/>
            </a:endParaRPr>
          </a:p>
          <a:p>
            <a:pPr marL="914400" lvl="1" indent="-355600" algn="l" rtl="0">
              <a:spcBef>
                <a:spcPts val="0"/>
              </a:spcBef>
              <a:spcAft>
                <a:spcPts val="0"/>
              </a:spcAft>
              <a:buSzPts val="2000"/>
              <a:buFont typeface="Baskervville"/>
              <a:buChar char="○"/>
            </a:pPr>
            <a:r>
              <a:rPr lang="en-US" sz="2000">
                <a:latin typeface="Baskervville"/>
                <a:ea typeface="Baskervville"/>
                <a:cs typeface="Baskervville"/>
                <a:sym typeface="Baskervville"/>
              </a:rPr>
              <a:t>Active instruments (lidar/radar) providing profiling capabilities; passive instruments (imagers, radiometers, polarimeters, sounders, etc.) providing column quantities</a:t>
            </a:r>
            <a:endParaRPr sz="2000">
              <a:latin typeface="Baskervville"/>
              <a:ea typeface="Baskervville"/>
              <a:cs typeface="Baskervville"/>
              <a:sym typeface="Baskervville"/>
            </a:endParaRPr>
          </a:p>
          <a:p>
            <a:pPr marL="914400" lvl="1" indent="-355600" algn="l" rtl="0">
              <a:spcBef>
                <a:spcPts val="0"/>
              </a:spcBef>
              <a:spcAft>
                <a:spcPts val="0"/>
              </a:spcAft>
              <a:buSzPts val="2000"/>
              <a:buFont typeface="Baskervville"/>
              <a:buChar char="○"/>
            </a:pPr>
            <a:r>
              <a:rPr lang="en-US" sz="2000">
                <a:latin typeface="Baskervville"/>
                <a:ea typeface="Baskervville"/>
                <a:cs typeface="Baskervville"/>
                <a:sym typeface="Baskervville"/>
              </a:rPr>
              <a:t>GEO (time resolved), LEO asynchronous (pseudo-time resolved), and LEO sun-synchronous (global twice-daily)</a:t>
            </a:r>
            <a:endParaRPr sz="2000">
              <a:latin typeface="Baskervville"/>
              <a:ea typeface="Baskervville"/>
              <a:cs typeface="Baskervville"/>
              <a:sym typeface="Baskervville"/>
            </a:endParaRPr>
          </a:p>
          <a:p>
            <a:pPr marL="457200" lvl="0" indent="-374650" algn="l" rtl="0">
              <a:spcBef>
                <a:spcPts val="0"/>
              </a:spcBef>
              <a:spcAft>
                <a:spcPts val="0"/>
              </a:spcAft>
              <a:buSzPts val="2300"/>
              <a:buFont typeface="Baskervville"/>
              <a:buChar char="●"/>
            </a:pPr>
            <a:r>
              <a:rPr lang="en-US" sz="2300" i="1">
                <a:latin typeface="Baskervville"/>
                <a:ea typeface="Baskervville"/>
                <a:cs typeface="Baskervville"/>
                <a:sym typeface="Baskervville"/>
              </a:rPr>
              <a:t>The satellite PoR is an essential enabling capability</a:t>
            </a:r>
            <a:r>
              <a:rPr lang="en-US" sz="2300">
                <a:latin typeface="Baskervville"/>
                <a:ea typeface="Baskervville"/>
                <a:cs typeface="Baskervville"/>
                <a:sym typeface="Baskervville"/>
              </a:rPr>
              <a:t>:</a:t>
            </a:r>
            <a:endParaRPr sz="2300">
              <a:latin typeface="Baskervville"/>
              <a:ea typeface="Baskervville"/>
              <a:cs typeface="Baskervville"/>
              <a:sym typeface="Baskervville"/>
            </a:endParaRPr>
          </a:p>
          <a:p>
            <a:pPr marL="914400" lvl="1" indent="-355600" algn="l" rtl="0">
              <a:spcBef>
                <a:spcPts val="0"/>
              </a:spcBef>
              <a:spcAft>
                <a:spcPts val="0"/>
              </a:spcAft>
              <a:buSzPts val="2000"/>
              <a:buFont typeface="Baskervville"/>
              <a:buChar char="○"/>
            </a:pPr>
            <a:r>
              <a:rPr lang="en-US" sz="2000">
                <a:latin typeface="Baskervville"/>
                <a:ea typeface="Baskervville"/>
                <a:cs typeface="Baskervville"/>
                <a:sym typeface="Baskervville"/>
              </a:rPr>
              <a:t>Can be integrated with other datasets to address key science; can be leveraged by future missions to meet mission/science requirements</a:t>
            </a:r>
            <a:endParaRPr sz="2000">
              <a:latin typeface="Baskervville"/>
              <a:ea typeface="Baskervville"/>
              <a:cs typeface="Baskervville"/>
              <a:sym typeface="Baskervville"/>
            </a:endParaRPr>
          </a:p>
          <a:p>
            <a:pPr marL="457200" lvl="0" indent="-374650" algn="l" rtl="0">
              <a:spcBef>
                <a:spcPts val="0"/>
              </a:spcBef>
              <a:spcAft>
                <a:spcPts val="0"/>
              </a:spcAft>
              <a:buSzPts val="2300"/>
              <a:buFont typeface="Baskervville"/>
              <a:buChar char="●"/>
            </a:pPr>
            <a:r>
              <a:rPr lang="en-US" sz="2300">
                <a:latin typeface="Baskervville"/>
                <a:ea typeface="Baskervville"/>
                <a:cs typeface="Baskervville"/>
                <a:sym typeface="Baskervville"/>
              </a:rPr>
              <a:t>Challenges: orbital, operational, and sampling differences; divergent requirements on data/product stewardship; availability and inter-consistency of data products</a:t>
            </a:r>
            <a:endParaRPr sz="2300">
              <a:latin typeface="Baskervville"/>
              <a:ea typeface="Baskervville"/>
              <a:cs typeface="Baskervville"/>
              <a:sym typeface="Baskervville"/>
            </a:endParaRPr>
          </a:p>
          <a:p>
            <a:pPr marL="457200" lvl="0" indent="-374650" algn="l" rtl="0">
              <a:spcBef>
                <a:spcPts val="0"/>
              </a:spcBef>
              <a:spcAft>
                <a:spcPts val="0"/>
              </a:spcAft>
              <a:buSzPts val="2300"/>
              <a:buFont typeface="Baskervville"/>
              <a:buChar char="●"/>
            </a:pPr>
            <a:r>
              <a:rPr lang="en-US" sz="2300" b="1">
                <a:latin typeface="Baskervville"/>
                <a:ea typeface="Baskervville"/>
                <a:cs typeface="Baskervville"/>
                <a:sym typeface="Baskervville"/>
              </a:rPr>
              <a:t>More on modeling and observation needs this Friday 08:30 in the aerosol/cloud </a:t>
            </a:r>
            <a:r>
              <a:rPr lang="en-US" sz="2300" b="1">
                <a:solidFill>
                  <a:schemeClr val="dk1"/>
                </a:solidFill>
                <a:latin typeface="Baskervville"/>
                <a:ea typeface="Baskervville"/>
                <a:cs typeface="Baskervville"/>
                <a:sym typeface="Baskervville"/>
              </a:rPr>
              <a:t>break out </a:t>
            </a:r>
            <a:r>
              <a:rPr lang="en-US" sz="2300" b="1">
                <a:latin typeface="Baskervville"/>
                <a:ea typeface="Baskervville"/>
                <a:cs typeface="Baskervville"/>
                <a:sym typeface="Baskervville"/>
              </a:rPr>
              <a:t>discussion</a:t>
            </a:r>
            <a:endParaRPr sz="2300" b="1">
              <a:latin typeface="Baskervville"/>
              <a:ea typeface="Baskervville"/>
              <a:cs typeface="Baskervville"/>
              <a:sym typeface="Baskervville"/>
            </a:endParaRPr>
          </a:p>
        </p:txBody>
      </p:sp>
      <p:sp>
        <p:nvSpPr>
          <p:cNvPr id="465" name="Google Shape;465;g3d6a4e473f5_1_14"/>
          <p:cNvSpPr txBox="1"/>
          <p:nvPr/>
        </p:nvSpPr>
        <p:spPr>
          <a:xfrm>
            <a:off x="6132300" y="6156825"/>
            <a:ext cx="440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i="1">
                <a:solidFill>
                  <a:schemeClr val="dk1"/>
                </a:solidFill>
                <a:latin typeface="Baskervville"/>
                <a:ea typeface="Baskervville"/>
                <a:cs typeface="Baskervville"/>
                <a:sym typeface="Baskervville"/>
              </a:rPr>
              <a:t>Courtesy of Kerry Meyer</a:t>
            </a:r>
            <a:endParaRPr sz="2800" i="1">
              <a:solidFill>
                <a:schemeClr val="dk1"/>
              </a:solidFill>
              <a:latin typeface="Baskervville"/>
              <a:ea typeface="Baskervville"/>
              <a:cs typeface="Baskervville"/>
              <a:sym typeface="Baskervvill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3d6a4e473f5_11_7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rgbClr val="FFFFFF"/>
                </a:solidFill>
                <a:latin typeface="Libre Baskerville"/>
                <a:ea typeface="Libre Baskerville"/>
                <a:cs typeface="Libre Baskerville"/>
                <a:sym typeface="Libre Baskerville"/>
              </a:rPr>
              <a:t>Intro</a:t>
            </a:r>
            <a:endParaRPr sz="1800" b="0" i="0" u="none" strike="noStrike" cap="none">
              <a:solidFill>
                <a:srgbClr val="FFFFFF"/>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rgbClr val="FFFFFF"/>
                </a:solidFill>
                <a:latin typeface="Libre Baskerville"/>
                <a:ea typeface="Libre Baskerville"/>
                <a:cs typeface="Libre Baskerville"/>
                <a:sym typeface="Libre Baskerville"/>
              </a:rPr>
              <a:t>Aerosol</a:t>
            </a:r>
            <a:endParaRPr sz="1800" b="0" i="0" u="none" strike="noStrike" cap="none">
              <a:solidFill>
                <a:srgbClr val="FFFFFF"/>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rgbClr val="FFFFFF"/>
                </a:solidFill>
                <a:latin typeface="Libre Baskerville"/>
                <a:ea typeface="Libre Baskerville"/>
                <a:cs typeface="Libre Baskerville"/>
                <a:sym typeface="Libre Baskerville"/>
              </a:rPr>
              <a:t>Cloud</a:t>
            </a:r>
            <a:endParaRPr sz="1800" b="0" i="0" u="none" strike="noStrike" cap="none">
              <a:solidFill>
                <a:srgbClr val="FFFFFF"/>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rgbClr val="FFFFFF"/>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rgbClr val="FFFFFF"/>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rgbClr val="FFFFFF"/>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rgbClr val="FFFFFF"/>
              </a:solidFill>
              <a:latin typeface="Libre Baskerville"/>
              <a:ea typeface="Libre Baskerville"/>
              <a:cs typeface="Libre Baskerville"/>
              <a:sym typeface="Libre Baskerville"/>
            </a:endParaRPr>
          </a:p>
        </p:txBody>
      </p:sp>
      <p:sp>
        <p:nvSpPr>
          <p:cNvPr id="471" name="Google Shape;471;g3d6a4e473f5_11_75"/>
          <p:cNvSpPr txBox="1">
            <a:spLocks noGrp="1"/>
          </p:cNvSpPr>
          <p:nvPr>
            <p:ph type="title" idx="4294967295"/>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Suborbital</a:t>
            </a:r>
            <a:endParaRPr/>
          </a:p>
        </p:txBody>
      </p:sp>
      <p:sp>
        <p:nvSpPr>
          <p:cNvPr id="472" name="Google Shape;472;g3d6a4e473f5_11_75"/>
          <p:cNvSpPr txBox="1"/>
          <p:nvPr/>
        </p:nvSpPr>
        <p:spPr>
          <a:xfrm>
            <a:off x="302800" y="1234301"/>
            <a:ext cx="10407000" cy="5948700"/>
          </a:xfrm>
          <a:prstGeom prst="rect">
            <a:avLst/>
          </a:prstGeom>
          <a:noFill/>
          <a:ln>
            <a:noFill/>
          </a:ln>
        </p:spPr>
        <p:txBody>
          <a:bodyPr spcFirstLastPara="1" wrap="square" lIns="50800" tIns="0" rIns="50800" bIns="0" anchor="t" anchorCtr="0">
            <a:noAutofit/>
          </a:bodyPr>
          <a:lstStyle/>
          <a:p>
            <a:pPr marL="457200" marR="0" lvl="0" indent="-387350" algn="l" rtl="0">
              <a:lnSpc>
                <a:spcPct val="100000"/>
              </a:lnSpc>
              <a:spcBef>
                <a:spcPts val="0"/>
              </a:spcBef>
              <a:spcAft>
                <a:spcPts val="0"/>
              </a:spcAft>
              <a:buClr>
                <a:srgbClr val="000000"/>
              </a:buClr>
              <a:buSzPts val="2500"/>
              <a:buFont typeface="Baskervville"/>
              <a:buChar char="●"/>
            </a:pPr>
            <a:r>
              <a:rPr lang="en-US" sz="1800" b="0" i="0" u="none" strike="noStrike" cap="none" dirty="0">
                <a:solidFill>
                  <a:srgbClr val="000000"/>
                </a:solidFill>
                <a:latin typeface="Libre Baskerville"/>
                <a:ea typeface="Libre Baskerville"/>
                <a:cs typeface="Libre Baskerville"/>
                <a:sym typeface="Libre Baskerville"/>
              </a:rPr>
              <a:t>Airborne/Surface observations are key</a:t>
            </a:r>
            <a:endParaRPr dirty="0"/>
          </a:p>
          <a:p>
            <a:pPr marL="514350" marR="0" lvl="0" indent="-444500" algn="l" rtl="0">
              <a:lnSpc>
                <a:spcPct val="100000"/>
              </a:lnSpc>
              <a:spcBef>
                <a:spcPts val="0"/>
              </a:spcBef>
              <a:spcAft>
                <a:spcPts val="0"/>
              </a:spcAft>
              <a:buClr>
                <a:srgbClr val="000000"/>
              </a:buClr>
              <a:buSzPts val="2500"/>
              <a:buFont typeface="Arial"/>
              <a:buNone/>
            </a:pPr>
            <a:r>
              <a:rPr lang="en-US" sz="1800" b="0" i="0" u="none" strike="noStrike" cap="none" dirty="0">
                <a:solidFill>
                  <a:srgbClr val="000000"/>
                </a:solidFill>
                <a:latin typeface="Libre Baskerville"/>
                <a:ea typeface="Libre Baskerville"/>
                <a:cs typeface="Libre Baskerville"/>
                <a:sym typeface="Libre Baskerville"/>
              </a:rPr>
              <a:t>	to the </a:t>
            </a:r>
            <a:r>
              <a:rPr lang="en-US" sz="1800" b="1" i="0" u="none" strike="noStrike" cap="none" dirty="0">
                <a:solidFill>
                  <a:srgbClr val="C55A11"/>
                </a:solidFill>
                <a:latin typeface="Libre Baskerville"/>
                <a:ea typeface="Libre Baskerville"/>
                <a:cs typeface="Libre Baskerville"/>
                <a:sym typeface="Libre Baskerville"/>
              </a:rPr>
              <a:t>Integrated Observing System</a:t>
            </a:r>
            <a:endParaRPr sz="1800" b="1" i="0" u="none" strike="noStrike" cap="none" dirty="0">
              <a:solidFill>
                <a:srgbClr val="C55A11"/>
              </a:solidFill>
              <a:latin typeface="Libre Baskerville"/>
              <a:ea typeface="Libre Baskerville"/>
              <a:cs typeface="Libre Baskerville"/>
              <a:sym typeface="Libre Baskerville"/>
            </a:endParaRPr>
          </a:p>
          <a:p>
            <a:pPr marL="514350" marR="0" lvl="0" indent="-444500" algn="l" rtl="0">
              <a:lnSpc>
                <a:spcPct val="100000"/>
              </a:lnSpc>
              <a:spcBef>
                <a:spcPts val="0"/>
              </a:spcBef>
              <a:spcAft>
                <a:spcPts val="0"/>
              </a:spcAft>
              <a:buClr>
                <a:srgbClr val="000000"/>
              </a:buClr>
              <a:buSzPts val="2500"/>
              <a:buFont typeface="Arial"/>
              <a:buNone/>
            </a:pPr>
            <a:endParaRPr sz="1000" b="1" dirty="0">
              <a:solidFill>
                <a:srgbClr val="C55A11"/>
              </a:solidFill>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Baskervville"/>
              <a:buChar char="●"/>
            </a:pPr>
            <a:r>
              <a:rPr lang="en-US" sz="1800" b="0" i="0" u="none" strike="noStrike" cap="none" dirty="0">
                <a:solidFill>
                  <a:srgbClr val="000000"/>
                </a:solidFill>
                <a:latin typeface="Libre Baskerville"/>
                <a:ea typeface="Libre Baskerville"/>
                <a:cs typeface="Libre Baskerville"/>
                <a:sym typeface="Libre Baskerville"/>
              </a:rPr>
              <a:t>Transition from exploratory studies in </a:t>
            </a:r>
            <a:endParaRPr dirty="0"/>
          </a:p>
          <a:p>
            <a:pPr marL="457200" marR="0" lvl="0" indent="-387350" algn="l" rtl="0">
              <a:lnSpc>
                <a:spcPct val="100000"/>
              </a:lnSpc>
              <a:spcBef>
                <a:spcPts val="0"/>
              </a:spcBef>
              <a:spcAft>
                <a:spcPts val="0"/>
              </a:spcAft>
              <a:buClr>
                <a:srgbClr val="000000"/>
              </a:buClr>
              <a:buSzPts val="2500"/>
              <a:buFont typeface="Arial"/>
              <a:buNone/>
            </a:pPr>
            <a:r>
              <a:rPr lang="en-US" sz="1800" b="0" i="0" u="none" strike="noStrike" cap="none" dirty="0">
                <a:solidFill>
                  <a:srgbClr val="000000"/>
                </a:solidFill>
                <a:latin typeface="Libre Baskerville"/>
                <a:ea typeface="Libre Baskerville"/>
                <a:cs typeface="Libre Baskerville"/>
                <a:sym typeface="Libre Baskerville"/>
              </a:rPr>
              <a:t>	the 1990-2000’s to </a:t>
            </a:r>
            <a:r>
              <a:rPr lang="en-US" sz="1800" b="1" i="0" u="none" strike="noStrike" cap="none" dirty="0">
                <a:solidFill>
                  <a:srgbClr val="C55A11"/>
                </a:solidFill>
                <a:latin typeface="Libre Baskerville"/>
                <a:ea typeface="Libre Baskerville"/>
                <a:cs typeface="Libre Baskerville"/>
                <a:sym typeface="Libre Baskerville"/>
              </a:rPr>
              <a:t>statistically-driven </a:t>
            </a:r>
            <a:endParaRPr b="1" dirty="0"/>
          </a:p>
          <a:p>
            <a:pPr marL="457200" marR="0" lvl="0" indent="-387350" algn="l" rtl="0">
              <a:lnSpc>
                <a:spcPct val="100000"/>
              </a:lnSpc>
              <a:spcBef>
                <a:spcPts val="0"/>
              </a:spcBef>
              <a:spcAft>
                <a:spcPts val="0"/>
              </a:spcAft>
              <a:buClr>
                <a:srgbClr val="000000"/>
              </a:buClr>
              <a:buSzPts val="2500"/>
              <a:buFont typeface="Arial"/>
              <a:buNone/>
            </a:pPr>
            <a:r>
              <a:rPr lang="en-US" sz="1800" b="1" i="0" u="none" strike="noStrike" cap="none" dirty="0">
                <a:solidFill>
                  <a:srgbClr val="C55A11"/>
                </a:solidFill>
                <a:latin typeface="Libre Baskerville"/>
                <a:ea typeface="Libre Baskerville"/>
                <a:cs typeface="Libre Baskerville"/>
                <a:sym typeface="Libre Baskerville"/>
              </a:rPr>
              <a:t>	approach</a:t>
            </a:r>
            <a:r>
              <a:rPr lang="en-US" sz="1800" b="0" i="0" u="none" strike="noStrike" cap="none" dirty="0">
                <a:solidFill>
                  <a:srgbClr val="000000"/>
                </a:solidFill>
                <a:latin typeface="Libre Baskerville"/>
                <a:ea typeface="Libre Baskerville"/>
                <a:cs typeface="Libre Baskerville"/>
                <a:sym typeface="Libre Baskerville"/>
              </a:rPr>
              <a:t> in 2010-2020’s (driven by EV-S)</a:t>
            </a:r>
            <a:endParaRPr sz="1800" b="0" i="0" u="none" strike="noStrike" cap="none" dirty="0">
              <a:solidFill>
                <a:srgbClr val="000000"/>
              </a:solidFill>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Arial"/>
              <a:buNone/>
            </a:pPr>
            <a:endParaRPr sz="1000" dirty="0">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Baskervville"/>
              <a:buChar char="●"/>
            </a:pPr>
            <a:r>
              <a:rPr lang="en-US" sz="1800" b="0" i="0" u="none" strike="noStrike" cap="none" dirty="0">
                <a:solidFill>
                  <a:srgbClr val="000000"/>
                </a:solidFill>
                <a:latin typeface="Libre Baskerville"/>
                <a:ea typeface="Libre Baskerville"/>
                <a:cs typeface="Libre Baskerville"/>
                <a:sym typeface="Libre Baskerville"/>
              </a:rPr>
              <a:t>Opportunity to achieve aerosol-cloud</a:t>
            </a:r>
            <a:endParaRPr dirty="0"/>
          </a:p>
          <a:p>
            <a:pPr marL="457200" marR="0" lvl="1" indent="-387350" algn="l" rtl="0">
              <a:lnSpc>
                <a:spcPct val="100000"/>
              </a:lnSpc>
              <a:spcBef>
                <a:spcPts val="0"/>
              </a:spcBef>
              <a:spcAft>
                <a:spcPts val="0"/>
              </a:spcAft>
              <a:buClr>
                <a:srgbClr val="000000"/>
              </a:buClr>
              <a:buSzPts val="2500"/>
              <a:buFont typeface="Arial"/>
              <a:buNone/>
            </a:pPr>
            <a:r>
              <a:rPr lang="en-US" sz="1800" b="0" i="0" u="none" strike="noStrike" cap="none" dirty="0">
                <a:solidFill>
                  <a:srgbClr val="000000"/>
                </a:solidFill>
                <a:latin typeface="Libre Baskerville"/>
                <a:ea typeface="Libre Baskerville"/>
                <a:cs typeface="Libre Baskerville"/>
                <a:sym typeface="Libre Baskerville"/>
              </a:rPr>
              <a:t>	objectives in </a:t>
            </a:r>
            <a:r>
              <a:rPr lang="en-US" sz="1800" b="1" i="0" u="none" strike="noStrike" cap="none" dirty="0">
                <a:solidFill>
                  <a:srgbClr val="C55A11"/>
                </a:solidFill>
                <a:latin typeface="Libre Baskerville"/>
                <a:ea typeface="Libre Baskerville"/>
                <a:cs typeface="Libre Baskerville"/>
                <a:sym typeface="Libre Baskerville"/>
              </a:rPr>
              <a:t>interdisciplinary</a:t>
            </a:r>
            <a:r>
              <a:rPr lang="en-US" sz="1800" b="1" i="0" u="none" strike="noStrike" cap="none" dirty="0">
                <a:solidFill>
                  <a:srgbClr val="000000"/>
                </a:solidFill>
                <a:latin typeface="Libre Baskerville"/>
                <a:ea typeface="Libre Baskerville"/>
                <a:cs typeface="Libre Baskerville"/>
                <a:sym typeface="Libre Baskerville"/>
              </a:rPr>
              <a:t> </a:t>
            </a:r>
            <a:r>
              <a:rPr lang="en-US" sz="1800" b="0" i="0" u="none" strike="noStrike" cap="none" dirty="0" err="1">
                <a:solidFill>
                  <a:srgbClr val="000000"/>
                </a:solidFill>
                <a:latin typeface="Libre Baskerville"/>
                <a:ea typeface="Libre Baskerville"/>
                <a:cs typeface="Libre Baskerville"/>
                <a:sym typeface="Libre Baskerville"/>
              </a:rPr>
              <a:t>AtmoSphere</a:t>
            </a:r>
            <a:endParaRPr dirty="0"/>
          </a:p>
          <a:p>
            <a:pPr marL="457200" marR="0" lvl="1" indent="-387350" algn="l" rtl="0">
              <a:lnSpc>
                <a:spcPct val="100000"/>
              </a:lnSpc>
              <a:spcBef>
                <a:spcPts val="0"/>
              </a:spcBef>
              <a:spcAft>
                <a:spcPts val="0"/>
              </a:spcAft>
              <a:buClr>
                <a:srgbClr val="000000"/>
              </a:buClr>
              <a:buSzPts val="2500"/>
              <a:buFont typeface="Arial"/>
              <a:buNone/>
            </a:pPr>
            <a:r>
              <a:rPr lang="en-US" sz="1800" b="0" i="0" u="none" strike="noStrike" cap="none" dirty="0">
                <a:solidFill>
                  <a:srgbClr val="000000"/>
                </a:solidFill>
                <a:latin typeface="Libre Baskerville"/>
                <a:ea typeface="Libre Baskerville"/>
                <a:cs typeface="Libre Baskerville"/>
                <a:sym typeface="Libre Baskerville"/>
              </a:rPr>
              <a:t>	(TCP+RSP+UARP+WADP) campaigns</a:t>
            </a:r>
            <a:endParaRPr sz="1800" b="0" i="0" u="none" strike="noStrike" cap="none" dirty="0">
              <a:solidFill>
                <a:srgbClr val="000000"/>
              </a:solidFill>
              <a:latin typeface="Libre Baskerville"/>
              <a:ea typeface="Libre Baskerville"/>
              <a:cs typeface="Libre Baskerville"/>
              <a:sym typeface="Libre Baskerville"/>
            </a:endParaRPr>
          </a:p>
          <a:p>
            <a:pPr marL="457200" marR="0" lvl="1" indent="-387350" algn="l" rtl="0">
              <a:lnSpc>
                <a:spcPct val="100000"/>
              </a:lnSpc>
              <a:spcBef>
                <a:spcPts val="0"/>
              </a:spcBef>
              <a:spcAft>
                <a:spcPts val="0"/>
              </a:spcAft>
              <a:buClr>
                <a:srgbClr val="000000"/>
              </a:buClr>
              <a:buSzPts val="2500"/>
              <a:buFont typeface="Arial"/>
              <a:buNone/>
            </a:pPr>
            <a:endParaRPr sz="1000" dirty="0">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Baskervville"/>
              <a:buChar char="●"/>
            </a:pPr>
            <a:r>
              <a:rPr lang="en-US" sz="1800" b="1" i="0" u="none" strike="noStrike" cap="none" dirty="0">
                <a:solidFill>
                  <a:srgbClr val="C55A11"/>
                </a:solidFill>
                <a:latin typeface="Libre Baskerville"/>
                <a:ea typeface="Libre Baskerville"/>
                <a:cs typeface="Libre Baskerville"/>
                <a:sym typeface="Libre Baskerville"/>
              </a:rPr>
              <a:t>Science gaps:</a:t>
            </a:r>
            <a:r>
              <a:rPr lang="en-US" sz="1800" b="1" i="0" u="none" strike="noStrike" cap="none" dirty="0">
                <a:solidFill>
                  <a:srgbClr val="000000"/>
                </a:solidFill>
                <a:latin typeface="Libre Baskerville"/>
                <a:ea typeface="Libre Baskerville"/>
                <a:cs typeface="Libre Baskerville"/>
                <a:sym typeface="Libre Baskerville"/>
              </a:rPr>
              <a:t> </a:t>
            </a:r>
            <a:r>
              <a:rPr lang="en-US" sz="1800" b="0" i="0" u="none" strike="noStrike" cap="none" dirty="0">
                <a:solidFill>
                  <a:srgbClr val="000000"/>
                </a:solidFill>
                <a:latin typeface="Libre Baskerville"/>
                <a:ea typeface="Libre Baskerville"/>
                <a:cs typeface="Libre Baskerville"/>
                <a:sym typeface="Libre Baskerville"/>
              </a:rPr>
              <a:t>CCN-limited regions, dust, aerosol near/below clouds, representative properties for aerosol types and atmospheric/cloud regimes</a:t>
            </a:r>
            <a:endParaRPr sz="1800" b="0" i="0" u="none" strike="noStrike" cap="none" dirty="0">
              <a:solidFill>
                <a:srgbClr val="000000"/>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1000" dirty="0">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Baskervville"/>
              <a:buChar char="●"/>
            </a:pPr>
            <a:r>
              <a:rPr lang="en-US" sz="1800" b="1" i="0" u="none" strike="noStrike" cap="none" dirty="0">
                <a:solidFill>
                  <a:srgbClr val="C55A11"/>
                </a:solidFill>
                <a:latin typeface="Libre Baskerville"/>
                <a:ea typeface="Libre Baskerville"/>
                <a:cs typeface="Libre Baskerville"/>
                <a:sym typeface="Libre Baskerville"/>
              </a:rPr>
              <a:t>Force multipliers:</a:t>
            </a:r>
            <a:r>
              <a:rPr lang="en-US" sz="1800" b="0" i="0" u="none" strike="noStrike" cap="none" dirty="0">
                <a:solidFill>
                  <a:srgbClr val="C55A11"/>
                </a:solidFill>
                <a:latin typeface="Libre Baskerville"/>
                <a:ea typeface="Libre Baskerville"/>
                <a:cs typeface="Libre Baskerville"/>
                <a:sym typeface="Libre Baskerville"/>
              </a:rPr>
              <a:t> </a:t>
            </a:r>
            <a:r>
              <a:rPr lang="en-US" sz="1800" b="0" i="0" u="none" strike="noStrike" cap="none" dirty="0">
                <a:solidFill>
                  <a:srgbClr val="000000"/>
                </a:solidFill>
                <a:latin typeface="Libre Baskerville"/>
                <a:ea typeface="Libre Baskerville"/>
                <a:cs typeface="Libre Baskerville"/>
                <a:sym typeface="Libre Baskerville"/>
              </a:rPr>
              <a:t>Upcoming Int’l Polar Year (‘32-’33), temporary mobile assets (DOE ARM), IAGOS-style modular automated payloads for routine ASP piggybacks</a:t>
            </a:r>
            <a:endParaRPr sz="1800" b="1" i="0" u="none" strike="noStrike" cap="none" dirty="0">
              <a:solidFill>
                <a:srgbClr val="000000"/>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1000" dirty="0">
              <a:solidFill>
                <a:schemeClr val="dk1"/>
              </a:solidFill>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Baskervville"/>
              <a:buChar char="●"/>
            </a:pPr>
            <a:r>
              <a:rPr lang="en-US" sz="1800" dirty="0">
                <a:solidFill>
                  <a:schemeClr val="dk1"/>
                </a:solidFill>
                <a:latin typeface="Libre Baskerville"/>
                <a:ea typeface="Libre Baskerville"/>
                <a:cs typeface="Libre Baskerville"/>
                <a:sym typeface="Libre Baskerville"/>
              </a:rPr>
              <a:t>Suborbital Sensor SBIR Solicitation out yesterday: </a:t>
            </a:r>
            <a:r>
              <a:rPr lang="en-US" sz="1800" b="1" dirty="0">
                <a:solidFill>
                  <a:srgbClr val="C35F1E"/>
                </a:solidFill>
                <a:latin typeface="Libre Baskerville"/>
                <a:ea typeface="Libre Baskerville"/>
                <a:cs typeface="Libre Baskerville"/>
                <a:sym typeface="Libre Baskerville"/>
              </a:rPr>
              <a:t>https://</a:t>
            </a:r>
            <a:r>
              <a:rPr lang="en-US" sz="1800" b="1" dirty="0" err="1">
                <a:solidFill>
                  <a:srgbClr val="C35F1E"/>
                </a:solidFill>
                <a:latin typeface="Libre Baskerville"/>
                <a:ea typeface="Libre Baskerville"/>
                <a:cs typeface="Libre Baskerville"/>
                <a:sym typeface="Libre Baskerville"/>
              </a:rPr>
              <a:t>www.nasa.gov</a:t>
            </a:r>
            <a:r>
              <a:rPr lang="en-US" sz="1800" b="1" dirty="0">
                <a:solidFill>
                  <a:srgbClr val="C35F1E"/>
                </a:solidFill>
                <a:latin typeface="Libre Baskerville"/>
                <a:ea typeface="Libre Baskerville"/>
                <a:cs typeface="Libre Baskerville"/>
                <a:sym typeface="Libre Baskerville"/>
              </a:rPr>
              <a:t>/</a:t>
            </a:r>
            <a:r>
              <a:rPr lang="en-US" sz="1800" b="1" dirty="0" err="1">
                <a:solidFill>
                  <a:srgbClr val="C35F1E"/>
                </a:solidFill>
                <a:latin typeface="Libre Baskerville"/>
                <a:ea typeface="Libre Baskerville"/>
                <a:cs typeface="Libre Baskerville"/>
                <a:sym typeface="Libre Baskerville"/>
              </a:rPr>
              <a:t>sbir_sttr</a:t>
            </a:r>
            <a:r>
              <a:rPr lang="en-US" sz="1800" b="1" dirty="0">
                <a:solidFill>
                  <a:srgbClr val="C35F1E"/>
                </a:solidFill>
                <a:latin typeface="Libre Baskerville"/>
                <a:ea typeface="Libre Baskerville"/>
                <a:cs typeface="Libre Baskerville"/>
                <a:sym typeface="Libre Baskerville"/>
              </a:rPr>
              <a:t>/</a:t>
            </a:r>
            <a:r>
              <a:rPr lang="en-US" sz="1800" dirty="0">
                <a:solidFill>
                  <a:schemeClr val="dk1"/>
                </a:solidFill>
                <a:latin typeface="Libre Baskerville"/>
                <a:ea typeface="Libre Baskerville"/>
                <a:cs typeface="Libre Baskerville"/>
                <a:sym typeface="Libre Baskerville"/>
              </a:rPr>
              <a:t> </a:t>
            </a:r>
            <a:endParaRPr sz="1800" dirty="0">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1000" dirty="0">
              <a:solidFill>
                <a:schemeClr val="dk1"/>
              </a:solidFill>
              <a:latin typeface="Libre Baskerville"/>
              <a:ea typeface="Libre Baskerville"/>
              <a:cs typeface="Libre Baskerville"/>
              <a:sym typeface="Libre Baskerville"/>
            </a:endParaRPr>
          </a:p>
          <a:p>
            <a:pPr marL="457200" marR="0" lvl="0" indent="-387350" algn="l" rtl="0">
              <a:lnSpc>
                <a:spcPct val="100000"/>
              </a:lnSpc>
              <a:spcBef>
                <a:spcPts val="0"/>
              </a:spcBef>
              <a:spcAft>
                <a:spcPts val="0"/>
              </a:spcAft>
              <a:buClr>
                <a:srgbClr val="000000"/>
              </a:buClr>
              <a:buSzPts val="2500"/>
              <a:buFont typeface="Baskervville"/>
              <a:buChar char="●"/>
            </a:pPr>
            <a:r>
              <a:rPr lang="en-US" sz="1800" b="1" i="0" u="none" strike="noStrike" cap="none" dirty="0">
                <a:solidFill>
                  <a:srgbClr val="000000"/>
                </a:solidFill>
                <a:latin typeface="Libre Baskerville"/>
                <a:ea typeface="Libre Baskerville"/>
                <a:cs typeface="Libre Baskerville"/>
                <a:sym typeface="Libre Baskerville"/>
              </a:rPr>
              <a:t>More on modeling and observation needs this Friday 08:30 in the aerosol/cloud break out discussion</a:t>
            </a:r>
            <a:endParaRPr dirty="0"/>
          </a:p>
          <a:p>
            <a:pPr marL="69850" marR="0" lvl="0" indent="0" algn="l" rtl="0">
              <a:lnSpc>
                <a:spcPct val="100000"/>
              </a:lnSpc>
              <a:spcBef>
                <a:spcPts val="0"/>
              </a:spcBef>
              <a:spcAft>
                <a:spcPts val="0"/>
              </a:spcAft>
              <a:buClr>
                <a:srgbClr val="000000"/>
              </a:buClr>
              <a:buSzPts val="2500"/>
              <a:buFont typeface="Arial"/>
              <a:buNone/>
            </a:pPr>
            <a:endParaRPr sz="1800" b="0" i="0" u="none" strike="noStrike" cap="none" dirty="0">
              <a:solidFill>
                <a:srgbClr val="000000"/>
              </a:solidFill>
              <a:latin typeface="Baskervville"/>
              <a:ea typeface="Baskervville"/>
              <a:cs typeface="Baskervville"/>
              <a:sym typeface="Baskervville"/>
            </a:endParaRPr>
          </a:p>
        </p:txBody>
      </p:sp>
      <p:sp>
        <p:nvSpPr>
          <p:cNvPr id="473" name="Google Shape;473;g3d6a4e473f5_11_75"/>
          <p:cNvSpPr txBox="1"/>
          <p:nvPr/>
        </p:nvSpPr>
        <p:spPr>
          <a:xfrm>
            <a:off x="6394602" y="6242400"/>
            <a:ext cx="4402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1" u="none" strike="noStrike" cap="none">
                <a:solidFill>
                  <a:srgbClr val="000000"/>
                </a:solidFill>
                <a:latin typeface="Baskervville"/>
                <a:ea typeface="Baskervville"/>
                <a:cs typeface="Baskervville"/>
                <a:sym typeface="Baskervville"/>
              </a:rPr>
              <a:t>Courtesy of Richard Moore</a:t>
            </a:r>
            <a:endParaRPr sz="2800" i="1" u="none" strike="noStrike" cap="none">
              <a:solidFill>
                <a:srgbClr val="000000"/>
              </a:solidFill>
              <a:latin typeface="Baskervville"/>
              <a:ea typeface="Baskervville"/>
              <a:cs typeface="Baskervville"/>
              <a:sym typeface="Baskervville"/>
            </a:endParaRPr>
          </a:p>
        </p:txBody>
      </p:sp>
      <p:pic>
        <p:nvPicPr>
          <p:cNvPr id="474" name="Google Shape;474;g3d6a4e473f5_11_75"/>
          <p:cNvPicPr preferRelativeResize="0"/>
          <p:nvPr/>
        </p:nvPicPr>
        <p:blipFill rotWithShape="1">
          <a:blip r:embed="rId3">
            <a:alphaModFix/>
          </a:blip>
          <a:srcRect/>
          <a:stretch/>
        </p:blipFill>
        <p:spPr>
          <a:xfrm>
            <a:off x="6035268" y="813546"/>
            <a:ext cx="4522745" cy="2903750"/>
          </a:xfrm>
          <a:prstGeom prst="rect">
            <a:avLst/>
          </a:prstGeom>
          <a:noFill/>
          <a:ln w="25400" cap="flat" cmpd="sng">
            <a:solidFill>
              <a:schemeClr val="dk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3d6a4e473f5_8_6"/>
          <p:cNvSpPr txBox="1"/>
          <p:nvPr/>
        </p:nvSpPr>
        <p:spPr>
          <a:xfrm>
            <a:off x="33858" y="164478"/>
            <a:ext cx="10644600" cy="18078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Earth System Models (ESMs) and Observations: Questions and need to advance model-obs. fusing to constrain ESM physics</a:t>
            </a:r>
            <a:endParaRPr sz="2600" b="0" i="0" u="none" strike="noStrike" cap="none">
              <a:solidFill>
                <a:schemeClr val="dk1"/>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Arial"/>
              <a:ea typeface="Arial"/>
              <a:cs typeface="Arial"/>
              <a:sym typeface="Arial"/>
            </a:endParaRPr>
          </a:p>
        </p:txBody>
      </p:sp>
      <p:sp>
        <p:nvSpPr>
          <p:cNvPr id="481" name="Google Shape;481;g3d6a4e473f5_8_6"/>
          <p:cNvSpPr txBox="1"/>
          <p:nvPr/>
        </p:nvSpPr>
        <p:spPr>
          <a:xfrm>
            <a:off x="33858" y="1258920"/>
            <a:ext cx="5747100" cy="4476000"/>
          </a:xfrm>
          <a:prstGeom prst="rect">
            <a:avLst/>
          </a:prstGeom>
          <a:noFill/>
          <a:ln>
            <a:noFill/>
          </a:ln>
        </p:spPr>
        <p:txBody>
          <a:bodyPr spcFirstLastPara="1" wrap="square" lIns="91425" tIns="45700" rIns="91425" bIns="45700" anchor="t" anchorCtr="0">
            <a:noAutofit/>
          </a:bodyPr>
          <a:lstStyle/>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ESMs are increasingly complex, and for any ESM, there are likely multiple variants comparing similarly to observations (but with different feedbacks and predictions, and thus UQ on predictions?)</a:t>
            </a:r>
            <a:endParaRPr dirty="0"/>
          </a:p>
          <a:p>
            <a:pPr marL="0" marR="0" lvl="0" indent="0" algn="l" rtl="0">
              <a:lnSpc>
                <a:spcPct val="100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How best to use observations (</a:t>
            </a:r>
            <a:r>
              <a:rPr lang="en-US" sz="1800" b="0" i="1" u="none" strike="noStrike" cap="none" dirty="0">
                <a:solidFill>
                  <a:schemeClr val="dk1"/>
                </a:solidFill>
                <a:latin typeface="Arial"/>
                <a:ea typeface="Arial"/>
                <a:cs typeface="Arial"/>
                <a:sym typeface="Arial"/>
              </a:rPr>
              <a:t>e.g., timescales, joint co-variations of </a:t>
            </a:r>
            <a:r>
              <a:rPr lang="en-US" sz="1800" b="0" i="1" u="none" strike="noStrike" cap="none" dirty="0" err="1">
                <a:solidFill>
                  <a:schemeClr val="dk1"/>
                </a:solidFill>
                <a:latin typeface="Arial"/>
                <a:ea typeface="Arial"/>
                <a:cs typeface="Arial"/>
                <a:sym typeface="Arial"/>
              </a:rPr>
              <a:t>precip</a:t>
            </a:r>
            <a:r>
              <a:rPr lang="en-US" sz="1800" b="0" i="1" u="none" strike="noStrike" cap="none" dirty="0">
                <a:solidFill>
                  <a:schemeClr val="dk1"/>
                </a:solidFill>
                <a:latin typeface="Arial"/>
                <a:ea typeface="Arial"/>
                <a:cs typeface="Arial"/>
                <a:sym typeface="Arial"/>
              </a:rPr>
              <a:t>-clouds-aerosols</a:t>
            </a:r>
            <a:r>
              <a:rPr lang="en-US" sz="1800" b="0" i="0" u="none" strike="noStrike" cap="none" dirty="0">
                <a:solidFill>
                  <a:schemeClr val="dk1"/>
                </a:solidFill>
                <a:latin typeface="Arial"/>
                <a:ea typeface="Arial"/>
                <a:cs typeface="Arial"/>
                <a:sym typeface="Arial"/>
              </a:rPr>
              <a:t>) to determine these variants, and how to do so in a tractable way? </a:t>
            </a:r>
            <a:endParaRPr dirty="0"/>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Would ESM variants across multiple ESM code-</a:t>
            </a:r>
            <a:endParaRPr dirty="0"/>
          </a:p>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bases overlap?  (also supports science Qs: </a:t>
            </a:r>
            <a:r>
              <a:rPr lang="en-US" sz="1800" b="0" i="0" u="none" strike="noStrike" cap="none" dirty="0">
                <a:solidFill>
                  <a:srgbClr val="C00000"/>
                </a:solidFill>
                <a:latin typeface="Arial"/>
                <a:ea typeface="Arial"/>
                <a:cs typeface="Arial"/>
                <a:sym typeface="Arial"/>
              </a:rPr>
              <a:t>how do process representations affect clouds, prediction</a:t>
            </a:r>
            <a:r>
              <a:rPr lang="en-US" sz="1800" b="0" i="0" u="none" strike="noStrike" cap="none" dirty="0">
                <a:solidFill>
                  <a:schemeClr val="dk1"/>
                </a:solidFill>
                <a:latin typeface="Arial"/>
                <a:ea typeface="Arial"/>
                <a:cs typeface="Arial"/>
                <a:sym typeface="Arial"/>
              </a:rPr>
              <a:t>, ...?)</a:t>
            </a:r>
            <a:endParaRPr dirty="0"/>
          </a:p>
          <a:p>
            <a:pPr marL="0" marR="0" lvl="0" indent="0" algn="l" rtl="0">
              <a:lnSpc>
                <a:spcPct val="100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Constraint implies we can quantify what current observations are doing for us, and what planned observations may further (quantitatively) do.  </a:t>
            </a:r>
            <a:endParaRPr sz="1400" b="0" i="0" u="none" strike="noStrike" cap="none" dirty="0">
              <a:solidFill>
                <a:srgbClr val="000000"/>
              </a:solidFill>
              <a:latin typeface="Arial"/>
              <a:ea typeface="Arial"/>
              <a:cs typeface="Arial"/>
              <a:sym typeface="Arial"/>
            </a:endParaRPr>
          </a:p>
        </p:txBody>
      </p:sp>
      <p:sp>
        <p:nvSpPr>
          <p:cNvPr id="482" name="Google Shape;482;g3d6a4e473f5_8_6"/>
          <p:cNvSpPr txBox="1"/>
          <p:nvPr/>
        </p:nvSpPr>
        <p:spPr>
          <a:xfrm rot="-561">
            <a:off x="8523850" y="3383605"/>
            <a:ext cx="1839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Carslaw et al. (2025)</a:t>
            </a:r>
            <a:endParaRPr sz="1400" b="0" i="0" u="none" strike="noStrike" cap="none">
              <a:solidFill>
                <a:srgbClr val="000000"/>
              </a:solidFill>
              <a:latin typeface="Arial"/>
              <a:ea typeface="Arial"/>
              <a:cs typeface="Arial"/>
              <a:sym typeface="Arial"/>
            </a:endParaRPr>
          </a:p>
        </p:txBody>
      </p:sp>
      <p:sp>
        <p:nvSpPr>
          <p:cNvPr id="483" name="Google Shape;483;g3d6a4e473f5_8_6"/>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484" name="Google Shape;484;g3d6a4e473f5_8_6" descr="Diagram&#10;&#10;AI-generated content may be incorrect."/>
          <p:cNvPicPr preferRelativeResize="0"/>
          <p:nvPr/>
        </p:nvPicPr>
        <p:blipFill rotWithShape="1">
          <a:blip r:embed="rId3">
            <a:alphaModFix/>
          </a:blip>
          <a:srcRect/>
          <a:stretch/>
        </p:blipFill>
        <p:spPr>
          <a:xfrm>
            <a:off x="5597500" y="1402121"/>
            <a:ext cx="5080992" cy="3076162"/>
          </a:xfrm>
          <a:prstGeom prst="rect">
            <a:avLst/>
          </a:prstGeom>
          <a:noFill/>
          <a:ln>
            <a:noFill/>
          </a:ln>
        </p:spPr>
      </p:pic>
      <p:sp>
        <p:nvSpPr>
          <p:cNvPr id="485" name="Google Shape;485;g3d6a4e473f5_8_6"/>
          <p:cNvSpPr txBox="1"/>
          <p:nvPr/>
        </p:nvSpPr>
        <p:spPr>
          <a:xfrm>
            <a:off x="6408993" y="4184782"/>
            <a:ext cx="19338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Process Parameter 1</a:t>
            </a:r>
            <a:endParaRPr/>
          </a:p>
        </p:txBody>
      </p:sp>
      <p:sp>
        <p:nvSpPr>
          <p:cNvPr id="486" name="Google Shape;486;g3d6a4e473f5_8_6"/>
          <p:cNvSpPr txBox="1"/>
          <p:nvPr/>
        </p:nvSpPr>
        <p:spPr>
          <a:xfrm rot="-5400000">
            <a:off x="4817181" y="2811796"/>
            <a:ext cx="19338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Process Parameter 2</a:t>
            </a:r>
            <a:endParaRPr/>
          </a:p>
        </p:txBody>
      </p:sp>
      <p:grpSp>
        <p:nvGrpSpPr>
          <p:cNvPr id="487" name="Google Shape;487;g3d6a4e473f5_8_6"/>
          <p:cNvGrpSpPr/>
          <p:nvPr/>
        </p:nvGrpSpPr>
        <p:grpSpPr>
          <a:xfrm>
            <a:off x="5597500" y="4513579"/>
            <a:ext cx="3595044" cy="2103918"/>
            <a:chOff x="5597500" y="4691379"/>
            <a:chExt cx="3595044" cy="2103918"/>
          </a:xfrm>
        </p:grpSpPr>
        <p:pic>
          <p:nvPicPr>
            <p:cNvPr id="488" name="Google Shape;488;g3d6a4e473f5_8_6" descr="Chart, histogram&#10;&#10;AI-generated content may be incorrect."/>
            <p:cNvPicPr preferRelativeResize="0"/>
            <p:nvPr/>
          </p:nvPicPr>
          <p:blipFill rotWithShape="1">
            <a:blip r:embed="rId4">
              <a:alphaModFix/>
            </a:blip>
            <a:srcRect/>
            <a:stretch/>
          </p:blipFill>
          <p:spPr>
            <a:xfrm>
              <a:off x="5597500" y="4691379"/>
              <a:ext cx="3595044" cy="2103918"/>
            </a:xfrm>
            <a:prstGeom prst="rect">
              <a:avLst/>
            </a:prstGeom>
            <a:noFill/>
            <a:ln>
              <a:noFill/>
            </a:ln>
          </p:spPr>
        </p:pic>
        <p:sp>
          <p:nvSpPr>
            <p:cNvPr id="489" name="Google Shape;489;g3d6a4e473f5_8_6"/>
            <p:cNvSpPr/>
            <p:nvPr/>
          </p:nvSpPr>
          <p:spPr>
            <a:xfrm>
              <a:off x="6711588" y="4705655"/>
              <a:ext cx="845400" cy="561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g3d6a4e473f5_8_6"/>
            <p:cNvSpPr/>
            <p:nvPr/>
          </p:nvSpPr>
          <p:spPr>
            <a:xfrm>
              <a:off x="8515021" y="5743338"/>
              <a:ext cx="677400" cy="561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491" name="Google Shape;491;g3d6a4e473f5_8_6"/>
          <p:cNvCxnSpPr/>
          <p:nvPr/>
        </p:nvCxnSpPr>
        <p:spPr>
          <a:xfrm>
            <a:off x="5208135" y="4008175"/>
            <a:ext cx="1002300" cy="876000"/>
          </a:xfrm>
          <a:prstGeom prst="straightConnector1">
            <a:avLst/>
          </a:prstGeom>
          <a:noFill/>
          <a:ln w="19050" cap="flat" cmpd="sng">
            <a:solidFill>
              <a:schemeClr val="dk1"/>
            </a:solidFill>
            <a:prstDash val="solid"/>
            <a:miter lim="800000"/>
            <a:headEnd type="none" w="sm" len="sm"/>
            <a:tailEnd type="stealth" w="lg" len="lg"/>
          </a:ln>
        </p:spPr>
      </p:cxnSp>
      <p:sp>
        <p:nvSpPr>
          <p:cNvPr id="492" name="Google Shape;492;g3d6a4e473f5_8_6"/>
          <p:cNvSpPr txBox="1"/>
          <p:nvPr/>
        </p:nvSpPr>
        <p:spPr>
          <a:xfrm>
            <a:off x="8515020" y="5644927"/>
            <a:ext cx="2194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Carslaw et al. (2026)</a:t>
            </a:r>
            <a:endParaRPr sz="1600" b="1" i="0" u="none" strike="noStrike" cap="none">
              <a:solidFill>
                <a:srgbClr val="000000"/>
              </a:solidFill>
              <a:latin typeface="Arial"/>
              <a:ea typeface="Arial"/>
              <a:cs typeface="Arial"/>
              <a:sym typeface="Arial"/>
            </a:endParaRPr>
          </a:p>
        </p:txBody>
      </p:sp>
      <p:sp>
        <p:nvSpPr>
          <p:cNvPr id="493" name="Google Shape;493;g3d6a4e473f5_8_6"/>
          <p:cNvSpPr/>
          <p:nvPr/>
        </p:nvSpPr>
        <p:spPr>
          <a:xfrm rot="5400000">
            <a:off x="3093816" y="6102239"/>
            <a:ext cx="849600" cy="439800"/>
          </a:xfrm>
          <a:prstGeom prst="uturnArrow">
            <a:avLst>
              <a:gd name="adj1" fmla="val 12342"/>
              <a:gd name="adj2" fmla="val 25000"/>
              <a:gd name="adj3" fmla="val 25000"/>
              <a:gd name="adj4" fmla="val 66535"/>
              <a:gd name="adj5" fmla="val 100000"/>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4" name="Google Shape;494;g3d6a4e473f5_8_6"/>
          <p:cNvSpPr/>
          <p:nvPr/>
        </p:nvSpPr>
        <p:spPr>
          <a:xfrm rot="-5400000">
            <a:off x="2480205" y="6051997"/>
            <a:ext cx="849600" cy="439800"/>
          </a:xfrm>
          <a:prstGeom prst="uturnArrow">
            <a:avLst>
              <a:gd name="adj1" fmla="val 12342"/>
              <a:gd name="adj2" fmla="val 25000"/>
              <a:gd name="adj3" fmla="val 25000"/>
              <a:gd name="adj4" fmla="val 66535"/>
              <a:gd name="adj5" fmla="val 100000"/>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5" name="Google Shape;495;g3d6a4e473f5_8_6"/>
          <p:cNvSpPr txBox="1"/>
          <p:nvPr/>
        </p:nvSpPr>
        <p:spPr>
          <a:xfrm>
            <a:off x="2100267" y="6132512"/>
            <a:ext cx="710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F5496"/>
                </a:solidFill>
                <a:latin typeface="Arial"/>
                <a:ea typeface="Arial"/>
                <a:cs typeface="Arial"/>
                <a:sym typeface="Arial"/>
              </a:rPr>
              <a:t>ESM</a:t>
            </a:r>
            <a:endParaRPr/>
          </a:p>
        </p:txBody>
      </p:sp>
      <p:sp>
        <p:nvSpPr>
          <p:cNvPr id="496" name="Google Shape;496;g3d6a4e473f5_8_6"/>
          <p:cNvSpPr txBox="1"/>
          <p:nvPr/>
        </p:nvSpPr>
        <p:spPr>
          <a:xfrm>
            <a:off x="3710771" y="6134006"/>
            <a:ext cx="710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F5496"/>
                </a:solidFill>
                <a:latin typeface="Arial"/>
                <a:ea typeface="Arial"/>
                <a:cs typeface="Arial"/>
                <a:sym typeface="Arial"/>
              </a:rPr>
              <a:t>OBS</a:t>
            </a:r>
            <a:endParaRPr/>
          </a:p>
        </p:txBody>
      </p:sp>
      <p:sp>
        <p:nvSpPr>
          <p:cNvPr id="497" name="Google Shape;497;g3d6a4e473f5_8_6"/>
          <p:cNvSpPr txBox="1"/>
          <p:nvPr/>
        </p:nvSpPr>
        <p:spPr>
          <a:xfrm>
            <a:off x="5937958" y="2404435"/>
            <a:ext cx="975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CC1366"/>
                </a:solidFill>
                <a:latin typeface="Arial"/>
                <a:ea typeface="Arial"/>
                <a:cs typeface="Arial"/>
                <a:sym typeface="Arial"/>
              </a:rPr>
              <a:t>Variant N</a:t>
            </a:r>
            <a:endParaRPr/>
          </a:p>
        </p:txBody>
      </p:sp>
      <p:sp>
        <p:nvSpPr>
          <p:cNvPr id="498" name="Google Shape;498;g3d6a4e473f5_8_6"/>
          <p:cNvSpPr txBox="1"/>
          <p:nvPr/>
        </p:nvSpPr>
        <p:spPr>
          <a:xfrm>
            <a:off x="6927004" y="3593991"/>
            <a:ext cx="1192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accent1"/>
                </a:solidFill>
                <a:latin typeface="Arial"/>
                <a:ea typeface="Arial"/>
                <a:cs typeface="Arial"/>
                <a:sym typeface="Arial"/>
              </a:rPr>
              <a:t>Variant N+1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3d6a4e473f5_8_29"/>
          <p:cNvSpPr txBox="1"/>
          <p:nvPr/>
        </p:nvSpPr>
        <p:spPr>
          <a:xfrm>
            <a:off x="33858" y="164478"/>
            <a:ext cx="10644600" cy="18078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Importance of framework for integration of field campaign, LES, and orbital level satellite data to determine </a:t>
            </a:r>
            <a:r>
              <a:rPr lang="en-US" sz="2600" b="1" i="1" u="none" strike="noStrike" cap="none">
                <a:solidFill>
                  <a:schemeClr val="dk1"/>
                </a:solidFill>
                <a:latin typeface="Arial"/>
                <a:ea typeface="Arial"/>
                <a:cs typeface="Arial"/>
                <a:sym typeface="Arial"/>
              </a:rPr>
              <a:t>prior </a:t>
            </a:r>
            <a:r>
              <a:rPr lang="en-US" sz="2600" b="1" i="0" u="none" strike="noStrike" cap="none">
                <a:solidFill>
                  <a:schemeClr val="dk1"/>
                </a:solidFill>
                <a:latin typeface="Arial"/>
                <a:ea typeface="Arial"/>
                <a:cs typeface="Arial"/>
                <a:sym typeface="Arial"/>
              </a:rPr>
              <a:t>ESM variants</a:t>
            </a:r>
            <a:endParaRPr sz="2600" b="0" i="0" u="none" strike="noStrike" cap="none">
              <a:solidFill>
                <a:schemeClr val="dk1"/>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Arial"/>
              <a:ea typeface="Arial"/>
              <a:cs typeface="Arial"/>
              <a:sym typeface="Arial"/>
            </a:endParaRPr>
          </a:p>
        </p:txBody>
      </p:sp>
      <p:sp>
        <p:nvSpPr>
          <p:cNvPr id="505" name="Google Shape;505;g3d6a4e473f5_8_29"/>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506" name="Google Shape;506;g3d6a4e473f5_8_29"/>
          <p:cNvPicPr preferRelativeResize="0"/>
          <p:nvPr/>
        </p:nvPicPr>
        <p:blipFill rotWithShape="1">
          <a:blip r:embed="rId3">
            <a:alphaModFix/>
          </a:blip>
          <a:srcRect r="1497"/>
          <a:stretch/>
        </p:blipFill>
        <p:spPr>
          <a:xfrm>
            <a:off x="141500" y="1438525"/>
            <a:ext cx="10549599" cy="5261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3d6a4e473f5_8_37"/>
          <p:cNvSpPr txBox="1"/>
          <p:nvPr/>
        </p:nvSpPr>
        <p:spPr>
          <a:xfrm>
            <a:off x="33858" y="164478"/>
            <a:ext cx="10644600" cy="18078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Importance of framework for integration of field campaign, LES, and orbital level satellite data to determine </a:t>
            </a:r>
            <a:r>
              <a:rPr lang="en-US" sz="2600" b="1" i="1" u="none" strike="noStrike" cap="none">
                <a:solidFill>
                  <a:schemeClr val="dk1"/>
                </a:solidFill>
                <a:latin typeface="Arial"/>
                <a:ea typeface="Arial"/>
                <a:cs typeface="Arial"/>
                <a:sym typeface="Arial"/>
              </a:rPr>
              <a:t>prior </a:t>
            </a:r>
            <a:r>
              <a:rPr lang="en-US" sz="2600" b="1" i="0" u="none" strike="noStrike" cap="none">
                <a:solidFill>
                  <a:schemeClr val="dk1"/>
                </a:solidFill>
                <a:latin typeface="Arial"/>
                <a:ea typeface="Arial"/>
                <a:cs typeface="Arial"/>
                <a:sym typeface="Arial"/>
              </a:rPr>
              <a:t>ESM variants</a:t>
            </a:r>
            <a:endParaRPr sz="2600" b="0" i="0" u="none" strike="noStrike" cap="none">
              <a:solidFill>
                <a:schemeClr val="dk1"/>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Arial"/>
              <a:ea typeface="Arial"/>
              <a:cs typeface="Arial"/>
              <a:sym typeface="Arial"/>
            </a:endParaRPr>
          </a:p>
        </p:txBody>
      </p:sp>
      <p:sp>
        <p:nvSpPr>
          <p:cNvPr id="513" name="Google Shape;513;g3d6a4e473f5_8_3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514" name="Google Shape;514;g3d6a4e473f5_8_37"/>
          <p:cNvPicPr preferRelativeResize="0"/>
          <p:nvPr/>
        </p:nvPicPr>
        <p:blipFill rotWithShape="1">
          <a:blip r:embed="rId3">
            <a:alphaModFix/>
          </a:blip>
          <a:srcRect r="1215"/>
          <a:stretch/>
        </p:blipFill>
        <p:spPr>
          <a:xfrm>
            <a:off x="129700" y="1460300"/>
            <a:ext cx="10580001" cy="5245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d6a4e473f5_8_46"/>
          <p:cNvSpPr txBox="1"/>
          <p:nvPr/>
        </p:nvSpPr>
        <p:spPr>
          <a:xfrm>
            <a:off x="33858" y="164478"/>
            <a:ext cx="10709700" cy="1901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Incorporation of numerous satellite climatologies, further physics constraint and final </a:t>
            </a:r>
            <a:r>
              <a:rPr lang="en-US" sz="2600" b="1" i="1" u="none" strike="noStrike" cap="none">
                <a:solidFill>
                  <a:schemeClr val="dk1"/>
                </a:solidFill>
                <a:latin typeface="Arial"/>
                <a:ea typeface="Arial"/>
                <a:cs typeface="Arial"/>
                <a:sym typeface="Arial"/>
              </a:rPr>
              <a:t>posterior </a:t>
            </a:r>
            <a:r>
              <a:rPr lang="en-US" sz="2600" b="1" i="0" u="none" strike="noStrike" cap="none">
                <a:solidFill>
                  <a:schemeClr val="dk1"/>
                </a:solidFill>
                <a:latin typeface="Arial"/>
                <a:ea typeface="Arial"/>
                <a:cs typeface="Arial"/>
                <a:sym typeface="Arial"/>
              </a:rPr>
              <a:t>: Calibrated Physics Ensemble (CPE)</a:t>
            </a:r>
            <a:endParaRPr sz="2600" b="0" i="0" u="none" strike="noStrike" cap="none">
              <a:solidFill>
                <a:schemeClr val="dk1"/>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Arial"/>
              <a:ea typeface="Arial"/>
              <a:cs typeface="Arial"/>
              <a:sym typeface="Arial"/>
            </a:endParaRPr>
          </a:p>
        </p:txBody>
      </p:sp>
      <p:sp>
        <p:nvSpPr>
          <p:cNvPr id="521" name="Google Shape;521;g3d6a4e473f5_8_46"/>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22" name="Google Shape;522;g3d6a4e473f5_8_46"/>
          <p:cNvSpPr txBox="1"/>
          <p:nvPr/>
        </p:nvSpPr>
        <p:spPr>
          <a:xfrm>
            <a:off x="190569" y="1334688"/>
            <a:ext cx="103287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Helvetica Neue"/>
                <a:ea typeface="Helvetica Neue"/>
                <a:cs typeface="Helvetica Neue"/>
                <a:sym typeface="Helvetica Neue"/>
              </a:rPr>
              <a:t>Perform global simulations and use </a:t>
            </a:r>
            <a:r>
              <a:rPr lang="en-US" sz="1800" b="1" i="0" u="none" strike="noStrike" cap="none">
                <a:solidFill>
                  <a:schemeClr val="dk1"/>
                </a:solidFill>
                <a:latin typeface="Helvetica Neue"/>
                <a:ea typeface="Helvetica Neue"/>
                <a:cs typeface="Helvetica Neue"/>
                <a:sym typeface="Helvetica Neue"/>
              </a:rPr>
              <a:t>ML </a:t>
            </a:r>
            <a:r>
              <a:rPr lang="en-US" sz="1800" b="0" i="0" u="none" strike="noStrike" cap="none">
                <a:solidFill>
                  <a:schemeClr val="dk1"/>
                </a:solidFill>
                <a:latin typeface="Helvetica Neue"/>
                <a:ea typeface="Helvetica Neue"/>
                <a:cs typeface="Helvetica Neue"/>
                <a:sym typeface="Helvetica Neue"/>
              </a:rPr>
              <a:t>to emulate ESM outputs as a function of varying physics (</a:t>
            </a:r>
            <a:r>
              <a:rPr lang="en-US" sz="1800" b="1" i="0" u="none" strike="noStrike" cap="none">
                <a:solidFill>
                  <a:schemeClr val="dk1"/>
                </a:solidFill>
                <a:latin typeface="Helvetica Neue"/>
                <a:ea typeface="Helvetica Neue"/>
                <a:cs typeface="Helvetica Neue"/>
                <a:sym typeface="Helvetica Neue"/>
              </a:rPr>
              <a:t>key</a:t>
            </a:r>
            <a:r>
              <a:rPr lang="en-US" sz="1800" b="0" i="0" u="none" strike="noStrike" cap="none">
                <a:solidFill>
                  <a:schemeClr val="dk1"/>
                </a:solidFill>
                <a:latin typeface="Helvetica Neue"/>
                <a:ea typeface="Helvetica Neue"/>
                <a:cs typeface="Helvetica Neue"/>
                <a:sym typeface="Helvetica Neue"/>
              </a:rPr>
              <a:t>).  Apply Bayesian methods (e.g., MCMC) to model emulator to infer final (posterior) set of parameter yielding ESM variants satisfying global constraints.  </a:t>
            </a:r>
            <a:r>
              <a:rPr lang="en-US" sz="1800" b="1" i="0" u="none" strike="noStrike" cap="none">
                <a:solidFill>
                  <a:srgbClr val="C00000"/>
                </a:solidFill>
                <a:latin typeface="Helvetica Neue"/>
                <a:ea typeface="Helvetica Neue"/>
                <a:cs typeface="Helvetica Neue"/>
                <a:sym typeface="Helvetica Neue"/>
              </a:rPr>
              <a:t>Result: CPE</a:t>
            </a:r>
            <a:endParaRPr/>
          </a:p>
        </p:txBody>
      </p:sp>
      <p:pic>
        <p:nvPicPr>
          <p:cNvPr id="523" name="Google Shape;523;g3d6a4e473f5_8_46"/>
          <p:cNvPicPr preferRelativeResize="0"/>
          <p:nvPr/>
        </p:nvPicPr>
        <p:blipFill rotWithShape="1">
          <a:blip r:embed="rId3">
            <a:alphaModFix/>
          </a:blip>
          <a:srcRect l="1048" r="1912" b="-2124"/>
          <a:stretch/>
        </p:blipFill>
        <p:spPr>
          <a:xfrm>
            <a:off x="56400" y="2417175"/>
            <a:ext cx="10653301" cy="4470900"/>
          </a:xfrm>
          <a:prstGeom prst="rect">
            <a:avLst/>
          </a:prstGeom>
          <a:noFill/>
          <a:ln>
            <a:noFill/>
          </a:ln>
        </p:spPr>
      </p:pic>
      <p:sp>
        <p:nvSpPr>
          <p:cNvPr id="524" name="Google Shape;524;g3d6a4e473f5_8_46"/>
          <p:cNvSpPr txBox="1"/>
          <p:nvPr/>
        </p:nvSpPr>
        <p:spPr>
          <a:xfrm>
            <a:off x="56391" y="2570507"/>
            <a:ext cx="42057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000000"/>
                </a:solidFill>
                <a:latin typeface="Arial"/>
                <a:ea typeface="Arial"/>
                <a:cs typeface="Arial"/>
                <a:sym typeface="Arial"/>
              </a:rPr>
              <a:t>Elsaesser, van Lier-Walqui, et al. (JAMES, 2025)</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3d6a4e473f5_8_55"/>
          <p:cNvSpPr txBox="1"/>
          <p:nvPr/>
        </p:nvSpPr>
        <p:spPr>
          <a:xfrm>
            <a:off x="205314" y="364505"/>
            <a:ext cx="10709700" cy="1901700"/>
          </a:xfrm>
          <a:prstGeom prst="rect">
            <a:avLst/>
          </a:prstGeom>
          <a:noFill/>
          <a:ln>
            <a:noFill/>
          </a:ln>
        </p:spPr>
        <p:txBody>
          <a:bodyPr spcFirstLastPara="1" wrap="square" lIns="91425" tIns="45700" rIns="91425" bIns="45700" anchor="ctr" anchorCtr="0">
            <a:normAutofit/>
          </a:bodyPr>
          <a:lstStyle/>
          <a:p>
            <a:pPr marL="0" marR="0" lvl="0" indent="0" algn="l" rtl="0">
              <a:lnSpc>
                <a:spcPct val="40000"/>
              </a:lnSpc>
              <a:spcBef>
                <a:spcPts val="0"/>
              </a:spcBef>
              <a:spcAft>
                <a:spcPts val="0"/>
              </a:spcAft>
              <a:buClr>
                <a:srgbClr val="000000"/>
              </a:buClr>
              <a:buSzPts val="2600"/>
              <a:buFont typeface="Arial"/>
              <a:buNone/>
            </a:pPr>
            <a:r>
              <a:rPr lang="en-US" sz="2600" b="1" i="0" u="none" strike="noStrike" cap="none">
                <a:solidFill>
                  <a:schemeClr val="dk1"/>
                </a:solidFill>
                <a:latin typeface="Baskervville"/>
                <a:ea typeface="Baskervville"/>
                <a:cs typeface="Baskervville"/>
                <a:sym typeface="Baskervville"/>
              </a:rPr>
              <a:t>Calibrated Physics Ensemble (CPE) Frameworks</a:t>
            </a:r>
            <a:endParaRPr>
              <a:solidFill>
                <a:schemeClr val="dk1"/>
              </a:solidFill>
              <a:latin typeface="Baskervville"/>
              <a:ea typeface="Baskervville"/>
              <a:cs typeface="Baskervville"/>
              <a:sym typeface="Baskervville"/>
            </a:endParaRPr>
          </a:p>
          <a:p>
            <a:pPr marL="0" marR="0" lvl="0" indent="0" algn="l" rtl="0">
              <a:lnSpc>
                <a:spcPct val="40000"/>
              </a:lnSpc>
              <a:spcBef>
                <a:spcPts val="0"/>
              </a:spcBef>
              <a:spcAft>
                <a:spcPts val="0"/>
              </a:spcAft>
              <a:buClr>
                <a:srgbClr val="000000"/>
              </a:buClr>
              <a:buSzPts val="2600"/>
              <a:buFont typeface="Arial"/>
              <a:buNone/>
            </a:pPr>
            <a:endParaRPr sz="2600" i="0" u="none" strike="noStrike" cap="none">
              <a:solidFill>
                <a:schemeClr val="dk1"/>
              </a:solidFill>
              <a:latin typeface="Baskervville"/>
              <a:ea typeface="Baskervville"/>
              <a:cs typeface="Baskervville"/>
              <a:sym typeface="Baskervville"/>
            </a:endParaRPr>
          </a:p>
          <a:p>
            <a:pPr marL="0" marR="0" lvl="0" indent="0" algn="l" rtl="0">
              <a:lnSpc>
                <a:spcPct val="90000"/>
              </a:lnSpc>
              <a:spcBef>
                <a:spcPts val="0"/>
              </a:spcBef>
              <a:spcAft>
                <a:spcPts val="0"/>
              </a:spcAft>
              <a:buClr>
                <a:srgbClr val="000000"/>
              </a:buClr>
              <a:buSzPts val="2400"/>
              <a:buFont typeface="Arial"/>
              <a:buNone/>
            </a:pPr>
            <a:r>
              <a:rPr lang="en-US" sz="2400" i="0" u="none" strike="noStrike" cap="none">
                <a:solidFill>
                  <a:schemeClr val="dk1"/>
                </a:solidFill>
                <a:latin typeface="Baskervville"/>
                <a:ea typeface="Baskervville"/>
                <a:cs typeface="Baskervville"/>
                <a:sym typeface="Baskervville"/>
              </a:rPr>
              <a:t>Support UQ, OSSEs for value of Obs on ESM physics (complementary to OSSEs for initial state), and science with global-scale models. </a:t>
            </a:r>
            <a:endParaRPr sz="2400" i="0" u="none" strike="noStrike" cap="none">
              <a:solidFill>
                <a:schemeClr val="dk1"/>
              </a:solidFill>
              <a:latin typeface="Baskervville"/>
              <a:ea typeface="Baskervville"/>
              <a:cs typeface="Baskervville"/>
              <a:sym typeface="Baskervville"/>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Baskervville"/>
              <a:ea typeface="Baskervville"/>
              <a:cs typeface="Baskervville"/>
              <a:sym typeface="Baskervville"/>
            </a:endParaRPr>
          </a:p>
        </p:txBody>
      </p:sp>
      <p:sp>
        <p:nvSpPr>
          <p:cNvPr id="531" name="Google Shape;531;g3d6a4e473f5_8_5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532" name="Google Shape;532;g3d6a4e473f5_8_55" descr="A screen shot of a game&#10;&#10;AI-generated content may be incorrect."/>
          <p:cNvPicPr preferRelativeResize="0"/>
          <p:nvPr/>
        </p:nvPicPr>
        <p:blipFill rotWithShape="1">
          <a:blip r:embed="rId3">
            <a:alphaModFix/>
          </a:blip>
          <a:srcRect l="51365" t="26740" r="1499" b="50402"/>
          <a:stretch/>
        </p:blipFill>
        <p:spPr>
          <a:xfrm>
            <a:off x="998861" y="1640640"/>
            <a:ext cx="3516285" cy="2312910"/>
          </a:xfrm>
          <a:prstGeom prst="rect">
            <a:avLst/>
          </a:prstGeom>
          <a:noFill/>
          <a:ln>
            <a:noFill/>
          </a:ln>
        </p:spPr>
      </p:pic>
      <p:sp>
        <p:nvSpPr>
          <p:cNvPr id="533" name="Google Shape;533;g3d6a4e473f5_8_55"/>
          <p:cNvSpPr/>
          <p:nvPr/>
        </p:nvSpPr>
        <p:spPr>
          <a:xfrm>
            <a:off x="3797300" y="1765300"/>
            <a:ext cx="152400" cy="1625700"/>
          </a:xfrm>
          <a:prstGeom prst="rect">
            <a:avLst/>
          </a:prstGeom>
          <a:solidFill>
            <a:schemeClr val="accent6">
              <a:alpha val="3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4" name="Google Shape;534;g3d6a4e473f5_8_55"/>
          <p:cNvSpPr/>
          <p:nvPr/>
        </p:nvSpPr>
        <p:spPr>
          <a:xfrm rot="5400000">
            <a:off x="3032950" y="835858"/>
            <a:ext cx="169800" cy="2400300"/>
          </a:xfrm>
          <a:prstGeom prst="rect">
            <a:avLst/>
          </a:prstGeom>
          <a:solidFill>
            <a:schemeClr val="accent6">
              <a:alpha val="3294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5" name="Google Shape;535;g3d6a4e473f5_8_55"/>
          <p:cNvSpPr txBox="1"/>
          <p:nvPr/>
        </p:nvSpPr>
        <p:spPr>
          <a:xfrm>
            <a:off x="4709723" y="1609466"/>
            <a:ext cx="584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Variants closer to </a:t>
            </a:r>
            <a:r>
              <a:rPr lang="en-US" sz="1800" b="1" i="0" u="none" strike="noStrike" cap="none">
                <a:solidFill>
                  <a:srgbClr val="000000"/>
                </a:solidFill>
                <a:latin typeface="Arial"/>
                <a:ea typeface="Arial"/>
                <a:cs typeface="Arial"/>
                <a:sym typeface="Arial"/>
              </a:rPr>
              <a:t>matching field campaign data PLUS many other global variables [by design] </a:t>
            </a:r>
            <a:r>
              <a:rPr lang="en-US" sz="1800" b="0" i="0" u="none" strike="noStrike" cap="none">
                <a:solidFill>
                  <a:srgbClr val="000000"/>
                </a:solidFill>
                <a:latin typeface="Arial"/>
                <a:ea typeface="Arial"/>
                <a:cs typeface="Arial"/>
                <a:sym typeface="Arial"/>
              </a:rPr>
              <a:t>(CREs, clouds, aerosols, convection, proxies for longer-term behavior (e.g., QBO)…)</a:t>
            </a:r>
            <a:endParaRPr/>
          </a:p>
        </p:txBody>
      </p:sp>
      <p:pic>
        <p:nvPicPr>
          <p:cNvPr id="536" name="Google Shape;536;g3d6a4e473f5_8_55" descr="Diagram&#10;&#10;AI-generated content may be incorrect."/>
          <p:cNvPicPr preferRelativeResize="0"/>
          <p:nvPr/>
        </p:nvPicPr>
        <p:blipFill rotWithShape="1">
          <a:blip r:embed="rId4">
            <a:alphaModFix/>
          </a:blip>
          <a:srcRect/>
          <a:stretch/>
        </p:blipFill>
        <p:spPr>
          <a:xfrm>
            <a:off x="2941852" y="3940849"/>
            <a:ext cx="7421346" cy="2141933"/>
          </a:xfrm>
          <a:prstGeom prst="rect">
            <a:avLst/>
          </a:prstGeom>
          <a:noFill/>
          <a:ln>
            <a:noFill/>
          </a:ln>
        </p:spPr>
      </p:pic>
      <p:sp>
        <p:nvSpPr>
          <p:cNvPr id="537" name="Google Shape;537;g3d6a4e473f5_8_55"/>
          <p:cNvSpPr txBox="1"/>
          <p:nvPr/>
        </p:nvSpPr>
        <p:spPr>
          <a:xfrm>
            <a:off x="205325" y="3871175"/>
            <a:ext cx="2829900" cy="289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LES+SCM field campaigns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Program of Record (</a:t>
            </a:r>
            <a:r>
              <a:rPr lang="en-US" sz="1400" b="1" i="0" u="none" strike="noStrike" cap="none">
                <a:solidFill>
                  <a:srgbClr val="000000"/>
                </a:solidFill>
                <a:latin typeface="Arial"/>
                <a:ea typeface="Arial"/>
                <a:cs typeface="Arial"/>
                <a:sym typeface="Arial"/>
              </a:rPr>
              <a:t>POR)!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Energy/Water cycle variables ;</a:t>
            </a:r>
            <a:endParaRPr/>
          </a:p>
          <a:p>
            <a:pPr marL="0" marR="0" lvl="0" indent="0" algn="l" rtl="0">
              <a:lnSpc>
                <a:spcPct val="100000"/>
              </a:lnSpc>
              <a:spcBef>
                <a:spcPts val="0"/>
              </a:spcBef>
              <a:spcAft>
                <a:spcPts val="0"/>
              </a:spcAft>
              <a:buNone/>
            </a:pPr>
            <a:r>
              <a:rPr lang="en-US"/>
              <a:t>Variables for aerosol-cloud interactions (low cloud, convection, and ice!)...and more!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Train Neural Net to map physics settings (microphysics, turbulence) to output variables (observables, now and new) &amp; feedbacks / predictions.</a:t>
            </a:r>
            <a:endParaRPr/>
          </a:p>
        </p:txBody>
      </p:sp>
      <p:sp>
        <p:nvSpPr>
          <p:cNvPr id="538" name="Google Shape;538;g3d6a4e473f5_8_55"/>
          <p:cNvSpPr txBox="1"/>
          <p:nvPr/>
        </p:nvSpPr>
        <p:spPr>
          <a:xfrm>
            <a:off x="3035300" y="6045200"/>
            <a:ext cx="7816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ESM Physics 🡪 ESM variables compared to OBS 🡪 feedbacks/predictions/proxies for QBO, … </a:t>
            </a:r>
            <a:endParaRPr sz="1400" b="0" i="0" u="none" strike="noStrike" cap="none">
              <a:solidFill>
                <a:srgbClr val="000000"/>
              </a:solidFill>
              <a:latin typeface="Arial"/>
              <a:ea typeface="Arial"/>
              <a:cs typeface="Arial"/>
              <a:sym typeface="Arial"/>
            </a:endParaRPr>
          </a:p>
        </p:txBody>
      </p:sp>
      <p:sp>
        <p:nvSpPr>
          <p:cNvPr id="539" name="Google Shape;539;g3d6a4e473f5_8_55"/>
          <p:cNvSpPr/>
          <p:nvPr/>
        </p:nvSpPr>
        <p:spPr>
          <a:xfrm rot="10800000">
            <a:off x="3706100" y="6352953"/>
            <a:ext cx="3177300" cy="307800"/>
          </a:xfrm>
          <a:prstGeom prst="uturnArrow">
            <a:avLst>
              <a:gd name="adj1" fmla="val 9314"/>
              <a:gd name="adj2" fmla="val 25000"/>
              <a:gd name="adj3" fmla="val 25000"/>
              <a:gd name="adj4" fmla="val 43750"/>
              <a:gd name="adj5" fmla="val 100000"/>
            </a:avLst>
          </a:prstGeom>
          <a:solidFill>
            <a:schemeClr val="dk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0" name="Google Shape;540;g3d6a4e473f5_8_55"/>
          <p:cNvSpPr txBox="1"/>
          <p:nvPr/>
        </p:nvSpPr>
        <p:spPr>
          <a:xfrm>
            <a:off x="4457700" y="6350000"/>
            <a:ext cx="1754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Loop Back, “OSSE”</a:t>
            </a:r>
            <a:endParaRPr/>
          </a:p>
        </p:txBody>
      </p:sp>
      <p:sp>
        <p:nvSpPr>
          <p:cNvPr id="541" name="Google Shape;541;g3d6a4e473f5_8_55"/>
          <p:cNvSpPr txBox="1"/>
          <p:nvPr/>
        </p:nvSpPr>
        <p:spPr>
          <a:xfrm>
            <a:off x="4709722" y="3089610"/>
            <a:ext cx="5434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a:solidFill>
                  <a:srgbClr val="000000"/>
                </a:solidFill>
                <a:latin typeface="Arial"/>
                <a:ea typeface="Arial"/>
                <a:cs typeface="Arial"/>
                <a:sym typeface="Arial"/>
              </a:rPr>
              <a:t>Elsaesser et al. (2025); Carslaw et al. (2026), Fridlind et al. (2026); Zhang et al. (2026)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3d5c9d344d1_2_45"/>
          <p:cNvSpPr/>
          <p:nvPr/>
        </p:nvSpPr>
        <p:spPr>
          <a:xfrm>
            <a:off x="129925" y="4427100"/>
            <a:ext cx="10323300" cy="243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4" name="Google Shape;184;g3d5c9d344d1_2_45"/>
          <p:cNvSpPr txBox="1"/>
          <p:nvPr/>
        </p:nvSpPr>
        <p:spPr>
          <a:xfrm>
            <a:off x="5053276" y="874625"/>
            <a:ext cx="4934400" cy="2113200"/>
          </a:xfrm>
          <a:prstGeom prst="rect">
            <a:avLst/>
          </a:prstGeom>
          <a:noFill/>
          <a:ln>
            <a:noFill/>
          </a:ln>
        </p:spPr>
        <p:txBody>
          <a:bodyPr spcFirstLastPara="1" wrap="square" lIns="91425" tIns="45700" rIns="91425" bIns="45700" anchor="t" anchorCtr="0">
            <a:spAutoFit/>
          </a:bodyPr>
          <a:lstStyle/>
          <a:p>
            <a:pPr marL="285750" marR="0" lvl="0" indent="-260350" algn="l" rtl="0">
              <a:lnSpc>
                <a:spcPct val="115000"/>
              </a:lnSpc>
              <a:spcBef>
                <a:spcPts val="9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Aerosols / Clouds crosscut ~all atmospheric research areas in the NASA Earth System Science research Program (ESSRP)</a:t>
            </a:r>
            <a:endParaRPr sz="1800" b="0" i="0" u="none" strike="noStrike" cap="none">
              <a:solidFill>
                <a:schemeClr val="dk1"/>
              </a:solidFill>
              <a:latin typeface="Libre Baskerville"/>
              <a:ea typeface="Libre Baskerville"/>
              <a:cs typeface="Libre Baskerville"/>
              <a:sym typeface="Libre Baskerville"/>
            </a:endParaRPr>
          </a:p>
          <a:p>
            <a:pPr marL="285750" marR="0" lvl="0" indent="-260350" algn="l" rtl="0">
              <a:lnSpc>
                <a:spcPct val="115000"/>
              </a:lnSpc>
              <a:spcBef>
                <a:spcPts val="9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Discussed &gt;500</a:t>
            </a:r>
            <a:r>
              <a:rPr lang="en-US" sz="2000" b="0" i="0" u="none" strike="noStrike" cap="none">
                <a:solidFill>
                  <a:schemeClr val="dk1"/>
                </a:solidFill>
                <a:latin typeface="Libre Baskerville"/>
                <a:ea typeface="Libre Baskerville"/>
                <a:cs typeface="Libre Baskerville"/>
                <a:sym typeface="Libre Baskerville"/>
              </a:rPr>
              <a:t>྾</a:t>
            </a:r>
            <a:r>
              <a:rPr lang="en-US" sz="1800" b="0" i="0" u="none" strike="noStrike" cap="none">
                <a:solidFill>
                  <a:schemeClr val="dk1"/>
                </a:solidFill>
                <a:latin typeface="Libre Baskerville"/>
                <a:ea typeface="Libre Baskerville"/>
                <a:cs typeface="Libre Baskerville"/>
                <a:sym typeface="Libre Baskerville"/>
              </a:rPr>
              <a:t> each in 2016 Decadal Survey</a:t>
            </a:r>
            <a:endParaRPr sz="1800" b="0" i="1" u="none" strike="noStrike" cap="none">
              <a:solidFill>
                <a:schemeClr val="dk2"/>
              </a:solidFill>
              <a:latin typeface="Libre Baskerville"/>
              <a:ea typeface="Libre Baskerville"/>
              <a:cs typeface="Libre Baskerville"/>
              <a:sym typeface="Libre Baskerville"/>
            </a:endParaRPr>
          </a:p>
        </p:txBody>
      </p:sp>
      <p:pic>
        <p:nvPicPr>
          <p:cNvPr id="185" name="Google Shape;185;g3d5c9d344d1_2_45"/>
          <p:cNvPicPr preferRelativeResize="0"/>
          <p:nvPr/>
        </p:nvPicPr>
        <p:blipFill rotWithShape="1">
          <a:blip r:embed="rId3">
            <a:alphaModFix/>
          </a:blip>
          <a:srcRect/>
          <a:stretch/>
        </p:blipFill>
        <p:spPr>
          <a:xfrm>
            <a:off x="-11" y="4374616"/>
            <a:ext cx="2573337" cy="2573337"/>
          </a:xfrm>
          <a:prstGeom prst="rect">
            <a:avLst/>
          </a:prstGeom>
          <a:noFill/>
          <a:ln>
            <a:noFill/>
          </a:ln>
        </p:spPr>
      </p:pic>
      <p:sp>
        <p:nvSpPr>
          <p:cNvPr id="186" name="Google Shape;186;g3d5c9d344d1_2_45"/>
          <p:cNvSpPr txBox="1"/>
          <p:nvPr/>
        </p:nvSpPr>
        <p:spPr>
          <a:xfrm>
            <a:off x="5836198" y="4787275"/>
            <a:ext cx="4332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187" name="Google Shape;187;g3d5c9d344d1_2_45"/>
          <p:cNvPicPr preferRelativeResize="0"/>
          <p:nvPr/>
        </p:nvPicPr>
        <p:blipFill rotWithShape="1">
          <a:blip r:embed="rId4">
            <a:alphaModFix/>
          </a:blip>
          <a:srcRect/>
          <a:stretch/>
        </p:blipFill>
        <p:spPr>
          <a:xfrm>
            <a:off x="129925" y="995397"/>
            <a:ext cx="4201477" cy="3088304"/>
          </a:xfrm>
          <a:prstGeom prst="rect">
            <a:avLst/>
          </a:prstGeom>
          <a:noFill/>
          <a:ln>
            <a:noFill/>
          </a:ln>
        </p:spPr>
      </p:pic>
      <p:sp>
        <p:nvSpPr>
          <p:cNvPr id="188" name="Google Shape;188;g3d5c9d344d1_2_45"/>
          <p:cNvSpPr txBox="1"/>
          <p:nvPr/>
        </p:nvSpPr>
        <p:spPr>
          <a:xfrm>
            <a:off x="2691575" y="4787263"/>
            <a:ext cx="7817700" cy="197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 Compiled list of your aerosol / cloud science questions for this meeting</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Please add comments online with your name by Friday</a:t>
            </a:r>
            <a:endParaRPr sz="1800" b="0" i="0" u="none" strike="noStrike" cap="none">
              <a:solidFill>
                <a:schemeClr val="dk2"/>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Libre Baskerville"/>
                <a:ea typeface="Libre Baskerville"/>
                <a:cs typeface="Libre Baskerville"/>
                <a:sym typeface="Libre Baskerville"/>
              </a:rPr>
              <a:t>https://docs.google.com/document/d/16pj5mYW3yAnynjTShOnfh9L7JW6HLTaWzHNyL5xf21o/edit?usp=sharing</a:t>
            </a:r>
            <a:endParaRPr sz="1800" b="0" i="1" u="none" strike="noStrike" cap="none">
              <a:solidFill>
                <a:schemeClr val="dk2"/>
              </a:solidFill>
              <a:latin typeface="Libre Baskerville"/>
              <a:ea typeface="Libre Baskerville"/>
              <a:cs typeface="Libre Baskerville"/>
              <a:sym typeface="Libre Baskerville"/>
            </a:endParaRPr>
          </a:p>
        </p:txBody>
      </p:sp>
      <p:sp>
        <p:nvSpPr>
          <p:cNvPr id="189" name="Google Shape;189;g3d5c9d344d1_2_45"/>
          <p:cNvSpPr txBox="1"/>
          <p:nvPr/>
        </p:nvSpPr>
        <p:spPr>
          <a:xfrm>
            <a:off x="249950" y="166625"/>
            <a:ext cx="40539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Libre Baskerville"/>
                <a:ea typeface="Libre Baskerville"/>
                <a:cs typeface="Libre Baskerville"/>
                <a:sym typeface="Libre Baskerville"/>
              </a:rPr>
              <a:t>The 2016 Decadal Survey helped guide NASA science priorities</a:t>
            </a:r>
            <a:endParaRPr sz="1700" b="0" i="0" u="none" strike="noStrike" cap="none">
              <a:solidFill>
                <a:schemeClr val="dk2"/>
              </a:solidFill>
              <a:latin typeface="Libre Baskerville"/>
              <a:ea typeface="Libre Baskerville"/>
              <a:cs typeface="Libre Baskerville"/>
              <a:sym typeface="Libre Baskerville"/>
            </a:endParaRPr>
          </a:p>
        </p:txBody>
      </p:sp>
      <p:sp>
        <p:nvSpPr>
          <p:cNvPr id="190" name="Google Shape;190;g3d5c9d344d1_2_45"/>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Intro</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d6a4e473f5_8_71"/>
          <p:cNvSpPr txBox="1"/>
          <p:nvPr/>
        </p:nvSpPr>
        <p:spPr>
          <a:xfrm>
            <a:off x="205314" y="364505"/>
            <a:ext cx="10504500" cy="1901700"/>
          </a:xfrm>
          <a:prstGeom prst="rect">
            <a:avLst/>
          </a:prstGeom>
          <a:noFill/>
          <a:ln>
            <a:noFill/>
          </a:ln>
        </p:spPr>
        <p:txBody>
          <a:bodyPr spcFirstLastPara="1" wrap="square" lIns="91425" tIns="45700" rIns="91425" bIns="45700" anchor="ctr" anchorCtr="0">
            <a:normAutofit/>
          </a:bodyPr>
          <a:lstStyle/>
          <a:p>
            <a:pPr marL="0" marR="0" lvl="0" indent="0" algn="l" rtl="0">
              <a:lnSpc>
                <a:spcPct val="40000"/>
              </a:lnSpc>
              <a:spcBef>
                <a:spcPts val="0"/>
              </a:spcBef>
              <a:spcAft>
                <a:spcPts val="0"/>
              </a:spcAft>
              <a:buClr>
                <a:srgbClr val="000000"/>
              </a:buClr>
              <a:buSzPts val="2600"/>
              <a:buFont typeface="Arial"/>
              <a:buNone/>
            </a:pPr>
            <a:r>
              <a:rPr lang="en-US" sz="2600" b="1" i="0" u="none" strike="noStrike" cap="none">
                <a:solidFill>
                  <a:schemeClr val="dk1"/>
                </a:solidFill>
                <a:latin typeface="Baskervville"/>
                <a:ea typeface="Baskervville"/>
                <a:cs typeface="Baskervville"/>
                <a:sym typeface="Baskervville"/>
              </a:rPr>
              <a:t>CPEs and Contribution to Satellite/Obs Mission Planning</a:t>
            </a:r>
            <a:endParaRPr>
              <a:solidFill>
                <a:schemeClr val="dk1"/>
              </a:solidFill>
              <a:latin typeface="Baskervville"/>
              <a:ea typeface="Baskervville"/>
              <a:cs typeface="Baskervville"/>
              <a:sym typeface="Baskervville"/>
            </a:endParaRPr>
          </a:p>
          <a:p>
            <a:pPr marL="0" marR="0" lvl="0" indent="0" algn="l" rtl="0">
              <a:lnSpc>
                <a:spcPct val="40000"/>
              </a:lnSpc>
              <a:spcBef>
                <a:spcPts val="0"/>
              </a:spcBef>
              <a:spcAft>
                <a:spcPts val="0"/>
              </a:spcAft>
              <a:buClr>
                <a:srgbClr val="000000"/>
              </a:buClr>
              <a:buSzPts val="2600"/>
              <a:buFont typeface="Arial"/>
              <a:buNone/>
            </a:pPr>
            <a:endParaRPr sz="2600" i="0" u="none" strike="noStrike" cap="none">
              <a:solidFill>
                <a:schemeClr val="dk1"/>
              </a:solidFill>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2400" i="0" u="none" strike="noStrike" cap="none">
                <a:solidFill>
                  <a:schemeClr val="dk1"/>
                </a:solidFill>
                <a:latin typeface="Baskervville"/>
                <a:ea typeface="Baskervville"/>
                <a:cs typeface="Baskervville"/>
                <a:sym typeface="Baskervville"/>
              </a:rPr>
              <a:t>Not for testing data assimilation/improvements in initial state; this is a new capability for ESM physics constraint (also a ‘climate OSSE’, or COSSE).</a:t>
            </a:r>
            <a:endParaRPr>
              <a:solidFill>
                <a:schemeClr val="dk1"/>
              </a:solidFill>
              <a:latin typeface="Baskervville"/>
              <a:ea typeface="Baskervville"/>
              <a:cs typeface="Baskervville"/>
              <a:sym typeface="Baskervville"/>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Baskervville"/>
              <a:ea typeface="Baskervville"/>
              <a:cs typeface="Baskervville"/>
              <a:sym typeface="Baskervville"/>
            </a:endParaRPr>
          </a:p>
        </p:txBody>
      </p:sp>
      <p:sp>
        <p:nvSpPr>
          <p:cNvPr id="548" name="Google Shape;548;g3d6a4e473f5_8_71"/>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549" name="Google Shape;549;g3d6a4e473f5_8_71" descr="Diagram&#10;&#10;AI-generated content may be incorrect."/>
          <p:cNvPicPr preferRelativeResize="0"/>
          <p:nvPr/>
        </p:nvPicPr>
        <p:blipFill rotWithShape="1">
          <a:blip r:embed="rId3">
            <a:alphaModFix/>
          </a:blip>
          <a:srcRect l="130"/>
          <a:stretch/>
        </p:blipFill>
        <p:spPr>
          <a:xfrm>
            <a:off x="0" y="1741676"/>
            <a:ext cx="10709699" cy="49385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d6a4e473f5_8_78"/>
          <p:cNvSpPr txBox="1"/>
          <p:nvPr/>
        </p:nvSpPr>
        <p:spPr>
          <a:xfrm>
            <a:off x="205314" y="364505"/>
            <a:ext cx="10504500" cy="1901700"/>
          </a:xfrm>
          <a:prstGeom prst="rect">
            <a:avLst/>
          </a:prstGeom>
          <a:noFill/>
          <a:ln>
            <a:noFill/>
          </a:ln>
        </p:spPr>
        <p:txBody>
          <a:bodyPr spcFirstLastPara="1" wrap="square" lIns="91425" tIns="45700" rIns="91425" bIns="45700" anchor="ctr" anchorCtr="0">
            <a:normAutofit/>
          </a:bodyPr>
          <a:lstStyle/>
          <a:p>
            <a:pPr marL="0" marR="0" lvl="0" indent="0" algn="l" rtl="0">
              <a:lnSpc>
                <a:spcPct val="40000"/>
              </a:lnSpc>
              <a:spcBef>
                <a:spcPts val="0"/>
              </a:spcBef>
              <a:spcAft>
                <a:spcPts val="0"/>
              </a:spcAft>
              <a:buClr>
                <a:srgbClr val="000000"/>
              </a:buClr>
              <a:buSzPts val="2600"/>
              <a:buFont typeface="Arial"/>
              <a:buNone/>
            </a:pPr>
            <a:r>
              <a:rPr lang="en-US" sz="2600" b="1" i="0" u="none" strike="noStrike" cap="none">
                <a:solidFill>
                  <a:schemeClr val="dk1"/>
                </a:solidFill>
                <a:latin typeface="Baskervville"/>
                <a:ea typeface="Baskervville"/>
                <a:cs typeface="Baskervville"/>
                <a:sym typeface="Baskervville"/>
              </a:rPr>
              <a:t>CPEs and Contribution to Satellite/Obs Mission Planning</a:t>
            </a:r>
            <a:endParaRPr>
              <a:solidFill>
                <a:schemeClr val="dk1"/>
              </a:solidFill>
              <a:latin typeface="Baskervville"/>
              <a:ea typeface="Baskervville"/>
              <a:cs typeface="Baskervville"/>
              <a:sym typeface="Baskervville"/>
            </a:endParaRPr>
          </a:p>
          <a:p>
            <a:pPr marL="0" marR="0" lvl="0" indent="0" algn="l" rtl="0">
              <a:lnSpc>
                <a:spcPct val="40000"/>
              </a:lnSpc>
              <a:spcBef>
                <a:spcPts val="0"/>
              </a:spcBef>
              <a:spcAft>
                <a:spcPts val="0"/>
              </a:spcAft>
              <a:buClr>
                <a:srgbClr val="000000"/>
              </a:buClr>
              <a:buSzPts val="2600"/>
              <a:buFont typeface="Arial"/>
              <a:buNone/>
            </a:pPr>
            <a:endParaRPr sz="2600" i="0" u="none" strike="noStrike" cap="none">
              <a:solidFill>
                <a:schemeClr val="dk1"/>
              </a:solidFill>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2400" i="0" u="none" strike="noStrike" cap="none">
                <a:solidFill>
                  <a:schemeClr val="dk1"/>
                </a:solidFill>
                <a:latin typeface="Baskervville"/>
                <a:ea typeface="Baskervville"/>
                <a:cs typeface="Baskervville"/>
                <a:sym typeface="Baskervville"/>
              </a:rPr>
              <a:t>Demonstration imagining improved (Bulk) PBL T and Qv observations.</a:t>
            </a:r>
            <a:endParaRPr>
              <a:solidFill>
                <a:schemeClr val="dk1"/>
              </a:solidFill>
              <a:latin typeface="Baskervville"/>
              <a:ea typeface="Baskervville"/>
              <a:cs typeface="Baskervville"/>
              <a:sym typeface="Baskervville"/>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Baskervville"/>
              <a:ea typeface="Baskervville"/>
              <a:cs typeface="Baskervville"/>
              <a:sym typeface="Baskervville"/>
            </a:endParaRPr>
          </a:p>
        </p:txBody>
      </p:sp>
      <p:sp>
        <p:nvSpPr>
          <p:cNvPr id="556" name="Google Shape;556;g3d6a4e473f5_8_78"/>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557" name="Google Shape;557;g3d6a4e473f5_8_78" descr="Shape, arrow, polygon&#10;&#10;AI-generated content may be incorrect."/>
          <p:cNvPicPr preferRelativeResize="0"/>
          <p:nvPr/>
        </p:nvPicPr>
        <p:blipFill rotWithShape="1">
          <a:blip r:embed="rId3">
            <a:alphaModFix/>
          </a:blip>
          <a:srcRect/>
          <a:stretch/>
        </p:blipFill>
        <p:spPr>
          <a:xfrm>
            <a:off x="3368128" y="1739154"/>
            <a:ext cx="7305944" cy="4482352"/>
          </a:xfrm>
          <a:prstGeom prst="rect">
            <a:avLst/>
          </a:prstGeom>
          <a:noFill/>
          <a:ln>
            <a:noFill/>
          </a:ln>
        </p:spPr>
      </p:pic>
      <p:sp>
        <p:nvSpPr>
          <p:cNvPr id="558" name="Google Shape;558;g3d6a4e473f5_8_78"/>
          <p:cNvSpPr txBox="1"/>
          <p:nvPr/>
        </p:nvSpPr>
        <p:spPr>
          <a:xfrm>
            <a:off x="77500" y="1590357"/>
            <a:ext cx="3255000" cy="477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i="0" u="none" strike="noStrike" cap="none">
                <a:solidFill>
                  <a:srgbClr val="000000"/>
                </a:solidFill>
                <a:latin typeface="Baskervville"/>
                <a:ea typeface="Baskervville"/>
                <a:cs typeface="Baskervville"/>
                <a:sym typeface="Baskervville"/>
              </a:rPr>
              <a:t>ESM </a:t>
            </a:r>
            <a:r>
              <a:rPr lang="en-US" sz="1900">
                <a:latin typeface="Baskervville"/>
                <a:ea typeface="Baskervville"/>
                <a:cs typeface="Baskervville"/>
                <a:sym typeface="Baskervville"/>
              </a:rPr>
              <a:t>p</a:t>
            </a:r>
            <a:r>
              <a:rPr lang="en-US" sz="1900" i="0" u="none" strike="noStrike" cap="none">
                <a:solidFill>
                  <a:srgbClr val="000000"/>
                </a:solidFill>
                <a:latin typeface="Baskervville"/>
                <a:ea typeface="Baskervville"/>
                <a:cs typeface="Baskervville"/>
                <a:sym typeface="Baskervville"/>
              </a:rPr>
              <a:t>hysics more sensitive to</a:t>
            </a:r>
            <a:r>
              <a:rPr lang="en-US" sz="1900">
                <a:latin typeface="Baskervville"/>
                <a:ea typeface="Baskervville"/>
                <a:cs typeface="Baskervville"/>
                <a:sym typeface="Baskervville"/>
              </a:rPr>
              <a:t> </a:t>
            </a:r>
            <a:r>
              <a:rPr lang="en-US" sz="1900" i="0" u="none" strike="noStrike" cap="none">
                <a:solidFill>
                  <a:srgbClr val="000000"/>
                </a:solidFill>
                <a:latin typeface="Baskervville"/>
                <a:ea typeface="Baskervville"/>
                <a:cs typeface="Baskervville"/>
                <a:sym typeface="Baskervville"/>
              </a:rPr>
              <a:t>near-surface moisture (qv) than temperature (T), </a:t>
            </a:r>
            <a:r>
              <a:rPr lang="en-US" sz="1900">
                <a:latin typeface="Baskervville"/>
                <a:ea typeface="Baskervville"/>
                <a:cs typeface="Baskervville"/>
                <a:sym typeface="Baskervville"/>
              </a:rPr>
              <a:t>suggesting</a:t>
            </a:r>
            <a:r>
              <a:rPr lang="en-US" sz="1900" i="0" u="none" strike="noStrike" cap="none">
                <a:solidFill>
                  <a:srgbClr val="000000"/>
                </a:solidFill>
                <a:latin typeface="Baskervville"/>
                <a:ea typeface="Baskervville"/>
                <a:cs typeface="Baskervville"/>
                <a:sym typeface="Baskervville"/>
              </a:rPr>
              <a:t> improving </a:t>
            </a:r>
            <a:r>
              <a:rPr lang="en-US" sz="1900">
                <a:latin typeface="Baskervville"/>
                <a:ea typeface="Baskervville"/>
                <a:cs typeface="Baskervville"/>
                <a:sym typeface="Baskervville"/>
              </a:rPr>
              <a:t>retrievals of PBL qv -vs- T would give more “bang for your buck” to constrain an ESM</a:t>
            </a:r>
            <a:r>
              <a:rPr lang="en-US" sz="1900" i="0" u="none" strike="noStrike" cap="none">
                <a:solidFill>
                  <a:srgbClr val="000000"/>
                </a:solidFill>
                <a:latin typeface="Baskervville"/>
                <a:ea typeface="Baskervville"/>
                <a:cs typeface="Baskervville"/>
                <a:sym typeface="Baskervville"/>
              </a:rPr>
              <a:t>.</a:t>
            </a:r>
            <a:endParaRPr sz="1300">
              <a:latin typeface="Baskervville"/>
              <a:ea typeface="Baskervville"/>
              <a:cs typeface="Baskervville"/>
              <a:sym typeface="Baskervville"/>
            </a:endParaRPr>
          </a:p>
          <a:p>
            <a:pPr marL="0" marR="0" lvl="0" indent="0" algn="l" rtl="0">
              <a:lnSpc>
                <a:spcPct val="100000"/>
              </a:lnSpc>
              <a:spcBef>
                <a:spcPts val="0"/>
              </a:spcBef>
              <a:spcAft>
                <a:spcPts val="0"/>
              </a:spcAft>
              <a:buNone/>
            </a:pPr>
            <a:endParaRPr sz="1900" i="0" u="none" strike="noStrike" cap="none">
              <a:solidFill>
                <a:srgbClr val="000000"/>
              </a:solidFill>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1900" i="0" u="none" strike="noStrike" cap="none">
                <a:solidFill>
                  <a:srgbClr val="000000"/>
                </a:solidFill>
                <a:latin typeface="Baskervville"/>
                <a:ea typeface="Baskervville"/>
                <a:cs typeface="Baskervville"/>
                <a:sym typeface="Baskervville"/>
              </a:rPr>
              <a:t>(Consistent </a:t>
            </a:r>
            <a:r>
              <a:rPr lang="en-US" sz="1900">
                <a:latin typeface="Baskervville"/>
                <a:ea typeface="Baskervville"/>
                <a:cs typeface="Baskervville"/>
                <a:sym typeface="Baskervville"/>
              </a:rPr>
              <a:t>w/</a:t>
            </a:r>
            <a:r>
              <a:rPr lang="en-US" sz="1900" i="0" u="none" strike="noStrike" cap="none">
                <a:solidFill>
                  <a:srgbClr val="000000"/>
                </a:solidFill>
                <a:latin typeface="Baskervville"/>
                <a:ea typeface="Baskervville"/>
                <a:cs typeface="Baskervville"/>
                <a:sym typeface="Baskervville"/>
              </a:rPr>
              <a:t> Suselj et al., 2020)</a:t>
            </a:r>
            <a:endParaRPr sz="1900" i="0" u="none" strike="noStrike" cap="none">
              <a:solidFill>
                <a:srgbClr val="000000"/>
              </a:solidFill>
              <a:latin typeface="Baskervville"/>
              <a:ea typeface="Baskervville"/>
              <a:cs typeface="Baskervville"/>
              <a:sym typeface="Baskervville"/>
            </a:endParaRPr>
          </a:p>
          <a:p>
            <a:pPr marL="0" marR="0" lvl="0" indent="0" algn="l" rtl="0">
              <a:lnSpc>
                <a:spcPct val="100000"/>
              </a:lnSpc>
              <a:spcBef>
                <a:spcPts val="0"/>
              </a:spcBef>
              <a:spcAft>
                <a:spcPts val="0"/>
              </a:spcAft>
              <a:buNone/>
            </a:pPr>
            <a:endParaRPr sz="1900">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1900">
                <a:latin typeface="Baskervville"/>
                <a:ea typeface="Baskervville"/>
                <a:cs typeface="Baskervville"/>
                <a:sym typeface="Baskervville"/>
              </a:rPr>
              <a:t>…but, potential for improvement depends on meaningful UQ for retrievals!  Not common (?)</a:t>
            </a:r>
            <a:endParaRPr sz="1900">
              <a:latin typeface="Baskervville"/>
              <a:ea typeface="Baskervville"/>
              <a:cs typeface="Baskervville"/>
              <a:sym typeface="Baskervville"/>
            </a:endParaRPr>
          </a:p>
        </p:txBody>
      </p:sp>
      <p:sp>
        <p:nvSpPr>
          <p:cNvPr id="559" name="Google Shape;559;g3d6a4e473f5_8_78"/>
          <p:cNvSpPr txBox="1"/>
          <p:nvPr/>
        </p:nvSpPr>
        <p:spPr>
          <a:xfrm>
            <a:off x="8159399" y="6221507"/>
            <a:ext cx="2550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Fridlind et al., 2026 (BAMS)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d6a4e473f5_8_87"/>
          <p:cNvSpPr txBox="1"/>
          <p:nvPr/>
        </p:nvSpPr>
        <p:spPr>
          <a:xfrm>
            <a:off x="205314" y="364505"/>
            <a:ext cx="10504500" cy="1901700"/>
          </a:xfrm>
          <a:prstGeom prst="rect">
            <a:avLst/>
          </a:prstGeom>
          <a:noFill/>
          <a:ln>
            <a:noFill/>
          </a:ln>
        </p:spPr>
        <p:txBody>
          <a:bodyPr spcFirstLastPara="1" wrap="square" lIns="91425" tIns="45700" rIns="91425" bIns="45700" anchor="ctr" anchorCtr="0">
            <a:normAutofit/>
          </a:bodyPr>
          <a:lstStyle/>
          <a:p>
            <a:pPr marL="0" marR="0" lvl="0" indent="0" algn="l" rtl="0">
              <a:lnSpc>
                <a:spcPct val="40000"/>
              </a:lnSpc>
              <a:spcBef>
                <a:spcPts val="0"/>
              </a:spcBef>
              <a:spcAft>
                <a:spcPts val="0"/>
              </a:spcAft>
              <a:buClr>
                <a:srgbClr val="000000"/>
              </a:buClr>
              <a:buSzPts val="2600"/>
              <a:buFont typeface="Arial"/>
              <a:buNone/>
            </a:pPr>
            <a:r>
              <a:rPr lang="en-US" sz="2600" b="1" i="0" u="none" strike="noStrike" cap="none">
                <a:solidFill>
                  <a:schemeClr val="dk1"/>
                </a:solidFill>
                <a:latin typeface="Baskervville"/>
                <a:ea typeface="Baskervville"/>
                <a:cs typeface="Baskervville"/>
                <a:sym typeface="Baskervville"/>
              </a:rPr>
              <a:t>CPEs and Contribution to Satellite/Obs Mission Planning</a:t>
            </a:r>
            <a:endParaRPr>
              <a:solidFill>
                <a:schemeClr val="dk1"/>
              </a:solidFill>
              <a:latin typeface="Baskervville"/>
              <a:ea typeface="Baskervville"/>
              <a:cs typeface="Baskervville"/>
              <a:sym typeface="Baskervville"/>
            </a:endParaRPr>
          </a:p>
          <a:p>
            <a:pPr marL="0" marR="0" lvl="0" indent="0" algn="l" rtl="0">
              <a:lnSpc>
                <a:spcPct val="40000"/>
              </a:lnSpc>
              <a:spcBef>
                <a:spcPts val="0"/>
              </a:spcBef>
              <a:spcAft>
                <a:spcPts val="0"/>
              </a:spcAft>
              <a:buClr>
                <a:srgbClr val="000000"/>
              </a:buClr>
              <a:buSzPts val="2600"/>
              <a:buFont typeface="Arial"/>
              <a:buNone/>
            </a:pPr>
            <a:endParaRPr sz="2600" i="0" u="none" strike="noStrike" cap="none">
              <a:solidFill>
                <a:schemeClr val="dk1"/>
              </a:solidFill>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2400" i="0" u="none" strike="noStrike" cap="none">
                <a:solidFill>
                  <a:schemeClr val="dk1"/>
                </a:solidFill>
                <a:latin typeface="Baskervville"/>
                <a:ea typeface="Baskervville"/>
                <a:cs typeface="Baskervville"/>
                <a:sym typeface="Baskervville"/>
              </a:rPr>
              <a:t>Demonstration imagining improved (Bulk) PBL T and Qv observations.</a:t>
            </a:r>
            <a:endParaRPr>
              <a:solidFill>
                <a:schemeClr val="dk1"/>
              </a:solidFill>
              <a:latin typeface="Baskervville"/>
              <a:ea typeface="Baskervville"/>
              <a:cs typeface="Baskervville"/>
              <a:sym typeface="Baskervville"/>
            </a:endParaRPr>
          </a:p>
          <a:p>
            <a:pPr marL="0" marR="0" lvl="0" indent="0" algn="ctr" rtl="0">
              <a:lnSpc>
                <a:spcPct val="90000"/>
              </a:lnSpc>
              <a:spcBef>
                <a:spcPts val="600"/>
              </a:spcBef>
              <a:spcAft>
                <a:spcPts val="0"/>
              </a:spcAft>
              <a:buClr>
                <a:srgbClr val="000000"/>
              </a:buClr>
              <a:buSzPts val="3600"/>
              <a:buFont typeface="Arial"/>
              <a:buNone/>
            </a:pPr>
            <a:endParaRPr sz="3600" b="1" i="0" u="none" strike="noStrike" cap="none">
              <a:solidFill>
                <a:schemeClr val="dk1"/>
              </a:solidFill>
              <a:latin typeface="Baskervville"/>
              <a:ea typeface="Baskervville"/>
              <a:cs typeface="Baskervville"/>
              <a:sym typeface="Baskervville"/>
            </a:endParaRPr>
          </a:p>
        </p:txBody>
      </p:sp>
      <p:sp>
        <p:nvSpPr>
          <p:cNvPr id="566" name="Google Shape;566;g3d6a4e473f5_8_8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sng" strike="noStrike" cap="none">
                <a:solidFill>
                  <a:srgbClr val="FFFF00"/>
                </a:solidFill>
                <a:latin typeface="Libre Baskerville"/>
                <a:ea typeface="Libre Baskerville"/>
                <a:cs typeface="Libre Baskerville"/>
                <a:sym typeface="Libre Baskerville"/>
              </a:rPr>
              <a:t>Model-Obs.</a:t>
            </a:r>
            <a:endParaRPr sz="16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67" name="Google Shape;567;g3d6a4e473f5_8_87"/>
          <p:cNvSpPr txBox="1"/>
          <p:nvPr/>
        </p:nvSpPr>
        <p:spPr>
          <a:xfrm>
            <a:off x="195474" y="1739155"/>
            <a:ext cx="3462000" cy="40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i="0" u="none" strike="noStrike" cap="none">
                <a:solidFill>
                  <a:srgbClr val="000000"/>
                </a:solidFill>
                <a:latin typeface="Baskervville"/>
                <a:ea typeface="Baskervville"/>
                <a:cs typeface="Baskervville"/>
                <a:sym typeface="Baskervville"/>
              </a:rPr>
              <a:t>Carrying through to the change in cloud feedback and climate sensitivity for constrained variants.</a:t>
            </a:r>
            <a:endParaRPr>
              <a:latin typeface="Baskervville"/>
              <a:ea typeface="Baskervville"/>
              <a:cs typeface="Baskervville"/>
              <a:sym typeface="Baskervville"/>
            </a:endParaRPr>
          </a:p>
          <a:p>
            <a:pPr marL="0" marR="0" lvl="0" indent="0" algn="l" rtl="0">
              <a:lnSpc>
                <a:spcPct val="100000"/>
              </a:lnSpc>
              <a:spcBef>
                <a:spcPts val="0"/>
              </a:spcBef>
              <a:spcAft>
                <a:spcPts val="0"/>
              </a:spcAft>
              <a:buNone/>
            </a:pPr>
            <a:endParaRPr sz="2000" i="0" u="none" strike="noStrike" cap="none">
              <a:solidFill>
                <a:srgbClr val="000000"/>
              </a:solidFill>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2000" b="1" i="0" u="sng" strike="noStrike" cap="none">
                <a:solidFill>
                  <a:srgbClr val="000000"/>
                </a:solidFill>
                <a:latin typeface="Baskervville"/>
                <a:ea typeface="Baskervville"/>
                <a:cs typeface="Baskervville"/>
                <a:sym typeface="Baskervville"/>
              </a:rPr>
              <a:t>Summary &amp; Thoughts:</a:t>
            </a:r>
            <a:endParaRPr sz="2000" i="0" u="none" strike="noStrike" cap="none">
              <a:solidFill>
                <a:srgbClr val="000000"/>
              </a:solidFill>
              <a:latin typeface="Baskervville"/>
              <a:ea typeface="Baskervville"/>
              <a:cs typeface="Baskervville"/>
              <a:sym typeface="Baskervville"/>
            </a:endParaRPr>
          </a:p>
          <a:p>
            <a:pPr marL="0" marR="0" lvl="0" indent="0" algn="l" rtl="0">
              <a:lnSpc>
                <a:spcPct val="100000"/>
              </a:lnSpc>
              <a:spcBef>
                <a:spcPts val="0"/>
              </a:spcBef>
              <a:spcAft>
                <a:spcPts val="0"/>
              </a:spcAft>
              <a:buNone/>
            </a:pPr>
            <a:r>
              <a:rPr lang="en-US" sz="2000" i="0" u="none" strike="noStrike" cap="none">
                <a:solidFill>
                  <a:srgbClr val="000000"/>
                </a:solidFill>
                <a:latin typeface="Baskervville"/>
                <a:ea typeface="Baskervville"/>
                <a:cs typeface="Baskervville"/>
                <a:sym typeface="Baskervville"/>
              </a:rPr>
              <a:t>Developing framework to add evidence supporting such a statement: “these new observations will make model &amp; predictions better.”  </a:t>
            </a:r>
            <a:endParaRPr>
              <a:latin typeface="Baskervville"/>
              <a:ea typeface="Baskervville"/>
              <a:cs typeface="Baskervville"/>
              <a:sym typeface="Baskervville"/>
            </a:endParaRPr>
          </a:p>
          <a:p>
            <a:pPr marL="0" marR="0" lvl="0" indent="0" algn="l" rtl="0">
              <a:lnSpc>
                <a:spcPct val="100000"/>
              </a:lnSpc>
              <a:spcBef>
                <a:spcPts val="0"/>
              </a:spcBef>
              <a:spcAft>
                <a:spcPts val="0"/>
              </a:spcAft>
              <a:buNone/>
            </a:pPr>
            <a:endParaRPr sz="2000" i="0" u="none" strike="noStrike" cap="none">
              <a:solidFill>
                <a:srgbClr val="000000"/>
              </a:solidFill>
              <a:latin typeface="Baskervville"/>
              <a:ea typeface="Baskervville"/>
              <a:cs typeface="Baskervville"/>
              <a:sym typeface="Baskervville"/>
            </a:endParaRPr>
          </a:p>
          <a:p>
            <a:pPr marL="0" marR="0" lvl="0" indent="0" algn="l" rtl="0">
              <a:lnSpc>
                <a:spcPct val="100000"/>
              </a:lnSpc>
              <a:spcBef>
                <a:spcPts val="0"/>
              </a:spcBef>
              <a:spcAft>
                <a:spcPts val="0"/>
              </a:spcAft>
              <a:buNone/>
            </a:pPr>
            <a:endParaRPr sz="2000" i="0" u="none" strike="noStrike" cap="none">
              <a:solidFill>
                <a:srgbClr val="000000"/>
              </a:solidFill>
              <a:latin typeface="Baskervville"/>
              <a:ea typeface="Baskervville"/>
              <a:cs typeface="Baskervville"/>
              <a:sym typeface="Baskervville"/>
            </a:endParaRPr>
          </a:p>
        </p:txBody>
      </p:sp>
      <p:pic>
        <p:nvPicPr>
          <p:cNvPr id="568" name="Google Shape;568;g3d6a4e473f5_8_87" descr="Chart, histogram&#10;&#10;AI-generated content may be incorrect."/>
          <p:cNvPicPr preferRelativeResize="0"/>
          <p:nvPr/>
        </p:nvPicPr>
        <p:blipFill rotWithShape="1">
          <a:blip r:embed="rId3">
            <a:alphaModFix/>
          </a:blip>
          <a:srcRect/>
          <a:stretch/>
        </p:blipFill>
        <p:spPr>
          <a:xfrm>
            <a:off x="3464110" y="1797424"/>
            <a:ext cx="7255435" cy="3263150"/>
          </a:xfrm>
          <a:prstGeom prst="rect">
            <a:avLst/>
          </a:prstGeom>
          <a:noFill/>
          <a:ln>
            <a:noFill/>
          </a:ln>
        </p:spPr>
      </p:pic>
      <p:sp>
        <p:nvSpPr>
          <p:cNvPr id="569" name="Google Shape;569;g3d6a4e473f5_8_87"/>
          <p:cNvSpPr txBox="1"/>
          <p:nvPr/>
        </p:nvSpPr>
        <p:spPr>
          <a:xfrm>
            <a:off x="195474" y="5396522"/>
            <a:ext cx="105045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00" b="1" i="0" u="none" strike="noStrike" cap="none">
                <a:solidFill>
                  <a:srgbClr val="000000"/>
                </a:solidFill>
                <a:latin typeface="Baskervville"/>
                <a:ea typeface="Baskervville"/>
                <a:cs typeface="Baskervville"/>
                <a:sym typeface="Baskervville"/>
              </a:rPr>
              <a:t>Inexpensive framework</a:t>
            </a:r>
            <a:r>
              <a:rPr lang="en-US" sz="1900" i="0" u="none" strike="noStrike" cap="none">
                <a:solidFill>
                  <a:srgbClr val="000000"/>
                </a:solidFill>
                <a:latin typeface="Baskervville"/>
                <a:ea typeface="Baskervville"/>
                <a:cs typeface="Baskervville"/>
                <a:sym typeface="Baskervville"/>
              </a:rPr>
              <a:t> (even more so, when compared to cost of any mission), due to use of ML; </a:t>
            </a:r>
            <a:r>
              <a:rPr lang="en-US" sz="1900" b="1" i="0" u="none" strike="noStrike" cap="none">
                <a:solidFill>
                  <a:srgbClr val="000000"/>
                </a:solidFill>
                <a:latin typeface="Baskervville"/>
                <a:ea typeface="Baskervville"/>
                <a:cs typeface="Baskervville"/>
                <a:sym typeface="Baskervville"/>
              </a:rPr>
              <a:t>also flexible</a:t>
            </a:r>
            <a:r>
              <a:rPr lang="en-US" sz="1900" i="0" u="none" strike="noStrike" cap="none">
                <a:solidFill>
                  <a:srgbClr val="000000"/>
                </a:solidFill>
                <a:latin typeface="Baskervville"/>
                <a:ea typeface="Baskervville"/>
                <a:cs typeface="Baskervville"/>
                <a:sym typeface="Baskervville"/>
              </a:rPr>
              <a:t>, as outputs (or observables) can be numerous spanning cloud, aerosol</a:t>
            </a:r>
            <a:r>
              <a:rPr lang="en-US" sz="1900">
                <a:latin typeface="Baskervville"/>
                <a:ea typeface="Baskervville"/>
                <a:cs typeface="Baskervville"/>
                <a:sym typeface="Baskervville"/>
              </a:rPr>
              <a:t>-cloud (low-cloud, ice) interactions, etc</a:t>
            </a:r>
            <a:r>
              <a:rPr lang="en-US" sz="1900" i="0" u="none" strike="noStrike" cap="none">
                <a:solidFill>
                  <a:srgbClr val="000000"/>
                </a:solidFill>
                <a:latin typeface="Baskervville"/>
                <a:ea typeface="Baskervville"/>
                <a:cs typeface="Baskervville"/>
                <a:sym typeface="Baskervville"/>
              </a:rPr>
              <a:t>; </a:t>
            </a:r>
            <a:r>
              <a:rPr lang="en-US" sz="1900" i="0" u="none" strike="noStrike" cap="none">
                <a:solidFill>
                  <a:srgbClr val="C00000"/>
                </a:solidFill>
                <a:latin typeface="Baskervville"/>
                <a:ea typeface="Baskervville"/>
                <a:cs typeface="Baskervville"/>
                <a:sym typeface="Baskervville"/>
              </a:rPr>
              <a:t>s</a:t>
            </a:r>
            <a:r>
              <a:rPr lang="en-US" sz="1900" b="1" i="0" u="none" strike="noStrike" cap="none">
                <a:solidFill>
                  <a:srgbClr val="C00000"/>
                </a:solidFill>
                <a:latin typeface="Baskervville"/>
                <a:ea typeface="Baskervville"/>
                <a:cs typeface="Baskervville"/>
                <a:sym typeface="Baskervville"/>
              </a:rPr>
              <a:t>upports model-observation developer integration.</a:t>
            </a:r>
            <a:r>
              <a:rPr lang="en-US" sz="1900" i="0" u="none" strike="noStrike" cap="none">
                <a:solidFill>
                  <a:srgbClr val="C00000"/>
                </a:solidFill>
                <a:latin typeface="Baskervville"/>
                <a:ea typeface="Baskervville"/>
                <a:cs typeface="Baskervville"/>
                <a:sym typeface="Baskervville"/>
              </a:rPr>
              <a:t>   </a:t>
            </a:r>
            <a:endParaRPr sz="1300">
              <a:latin typeface="Baskervville"/>
              <a:ea typeface="Baskervville"/>
              <a:cs typeface="Baskervville"/>
              <a:sym typeface="Baskervville"/>
            </a:endParaRPr>
          </a:p>
        </p:txBody>
      </p:sp>
      <p:sp>
        <p:nvSpPr>
          <p:cNvPr id="570" name="Google Shape;570;g3d6a4e473f5_8_87"/>
          <p:cNvSpPr txBox="1"/>
          <p:nvPr/>
        </p:nvSpPr>
        <p:spPr>
          <a:xfrm>
            <a:off x="8376301" y="1489647"/>
            <a:ext cx="2550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Fridlind et al., 2026 (BAMS)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g3dee8bcf56c_3_208"/>
          <p:cNvPicPr preferRelativeResize="0"/>
          <p:nvPr/>
        </p:nvPicPr>
        <p:blipFill>
          <a:blip r:embed="rId3">
            <a:alphaModFix/>
          </a:blip>
          <a:stretch>
            <a:fillRect/>
          </a:stretch>
        </p:blipFill>
        <p:spPr>
          <a:xfrm>
            <a:off x="651538" y="134351"/>
            <a:ext cx="9275227" cy="6589300"/>
          </a:xfrm>
          <a:prstGeom prst="rect">
            <a:avLst/>
          </a:prstGeom>
          <a:noFill/>
          <a:ln>
            <a:noFill/>
          </a:ln>
        </p:spPr>
      </p:pic>
      <p:sp>
        <p:nvSpPr>
          <p:cNvPr id="577" name="Google Shape;577;g3dee8bcf56c_3_208"/>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78" name="Google Shape;578;g3dee8bcf56c_3_208"/>
          <p:cNvSpPr txBox="1"/>
          <p:nvPr/>
        </p:nvSpPr>
        <p:spPr>
          <a:xfrm>
            <a:off x="4581075" y="0"/>
            <a:ext cx="5256900" cy="2268900"/>
          </a:xfrm>
          <a:prstGeom prst="rect">
            <a:avLst/>
          </a:prstGeom>
          <a:noFill/>
          <a:ln>
            <a:noFill/>
          </a:ln>
        </p:spPr>
        <p:txBody>
          <a:bodyPr spcFirstLastPara="1" wrap="square" lIns="91425" tIns="91425" rIns="91425" bIns="91425" anchor="b" anchorCtr="0">
            <a:normAutofit fontScale="85000" lnSpcReduction="10000"/>
          </a:bodyPr>
          <a:lstStyle/>
          <a:p>
            <a:pPr marL="0" lvl="0" indent="0" algn="ctr" rtl="0">
              <a:spcBef>
                <a:spcPts val="0"/>
              </a:spcBef>
              <a:spcAft>
                <a:spcPts val="0"/>
              </a:spcAft>
              <a:buNone/>
            </a:pPr>
            <a:r>
              <a:rPr lang="en-US" sz="5200">
                <a:solidFill>
                  <a:schemeClr val="lt2"/>
                </a:solidFill>
                <a:latin typeface="Baskervville"/>
                <a:ea typeface="Baskervville"/>
                <a:cs typeface="Baskervville"/>
                <a:sym typeface="Baskervville"/>
              </a:rPr>
              <a:t>Instrument Synergy in Aerosol &amp; Cloud Remote Sensing</a:t>
            </a:r>
            <a:endParaRPr sz="5200">
              <a:solidFill>
                <a:schemeClr val="lt2"/>
              </a:solidFill>
              <a:latin typeface="Baskervville"/>
              <a:ea typeface="Baskervville"/>
              <a:cs typeface="Baskervville"/>
              <a:sym typeface="Baskervvill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3d7626dd4b1_2_2"/>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585" name="Google Shape;585;g3d7626dd4b1_2_2"/>
          <p:cNvPicPr preferRelativeResize="0"/>
          <p:nvPr/>
        </p:nvPicPr>
        <p:blipFill>
          <a:blip r:embed="rId3">
            <a:alphaModFix/>
          </a:blip>
          <a:stretch>
            <a:fillRect/>
          </a:stretch>
        </p:blipFill>
        <p:spPr>
          <a:xfrm>
            <a:off x="4138901" y="1714050"/>
            <a:ext cx="6487749" cy="3232650"/>
          </a:xfrm>
          <a:prstGeom prst="rect">
            <a:avLst/>
          </a:prstGeom>
          <a:solidFill>
            <a:srgbClr val="687A8C"/>
          </a:solidFill>
          <a:ln>
            <a:noFill/>
          </a:ln>
        </p:spPr>
      </p:pic>
      <p:pic>
        <p:nvPicPr>
          <p:cNvPr id="586" name="Google Shape;586;g3d7626dd4b1_2_2"/>
          <p:cNvPicPr preferRelativeResize="0"/>
          <p:nvPr/>
        </p:nvPicPr>
        <p:blipFill>
          <a:blip r:embed="rId4">
            <a:alphaModFix/>
          </a:blip>
          <a:stretch>
            <a:fillRect/>
          </a:stretch>
        </p:blipFill>
        <p:spPr>
          <a:xfrm>
            <a:off x="152400" y="1478900"/>
            <a:ext cx="3764750" cy="3612859"/>
          </a:xfrm>
          <a:prstGeom prst="rect">
            <a:avLst/>
          </a:prstGeom>
          <a:solidFill>
            <a:srgbClr val="687A8C"/>
          </a:solidFill>
          <a:ln>
            <a:noFill/>
          </a:ln>
        </p:spPr>
      </p:pic>
      <p:sp>
        <p:nvSpPr>
          <p:cNvPr id="587" name="Google Shape;587;g3d7626dd4b1_2_2"/>
          <p:cNvSpPr txBox="1"/>
          <p:nvPr/>
        </p:nvSpPr>
        <p:spPr>
          <a:xfrm>
            <a:off x="90000" y="5336850"/>
            <a:ext cx="49938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a:solidFill>
                  <a:schemeClr val="dk1"/>
                </a:solidFill>
                <a:latin typeface="Baskervville"/>
                <a:ea typeface="Baskervville"/>
                <a:cs typeface="Baskervville"/>
                <a:sym typeface="Baskervville"/>
              </a:rPr>
              <a:t>Entire ACTIVATE field campaign.</a:t>
            </a:r>
            <a:endParaRPr sz="1800">
              <a:solidFill>
                <a:schemeClr val="dk1"/>
              </a:solidFill>
              <a:latin typeface="Baskervville"/>
              <a:ea typeface="Baskervville"/>
              <a:cs typeface="Baskervville"/>
              <a:sym typeface="Baskervville"/>
            </a:endParaRPr>
          </a:p>
          <a:p>
            <a:pPr marL="0" lvl="0" indent="0" algn="l" rtl="0">
              <a:lnSpc>
                <a:spcPct val="115000"/>
              </a:lnSpc>
              <a:spcBef>
                <a:spcPts val="0"/>
              </a:spcBef>
              <a:spcAft>
                <a:spcPts val="0"/>
              </a:spcAft>
              <a:buNone/>
            </a:pPr>
            <a:r>
              <a:rPr lang="en-US" sz="1800">
                <a:solidFill>
                  <a:schemeClr val="dk1"/>
                </a:solidFill>
                <a:latin typeface="Baskervville"/>
                <a:ea typeface="Baskervville"/>
                <a:cs typeface="Baskervville"/>
                <a:sym typeface="Baskervville"/>
              </a:rPr>
              <a:t>The lidar-seeded NN retrieves cloud mask and cloud top height from the Research Scanning Polarimeter (Lai, Stamnes, Lu, et al., in prep.)</a:t>
            </a:r>
            <a:endParaRPr sz="2800">
              <a:solidFill>
                <a:schemeClr val="dk1"/>
              </a:solidFill>
              <a:latin typeface="Baskervville"/>
              <a:ea typeface="Baskervville"/>
              <a:cs typeface="Baskervville"/>
              <a:sym typeface="Baskervville"/>
            </a:endParaRPr>
          </a:p>
        </p:txBody>
      </p:sp>
      <p:sp>
        <p:nvSpPr>
          <p:cNvPr id="588" name="Google Shape;588;g3d7626dd4b1_2_2"/>
          <p:cNvSpPr txBox="1"/>
          <p:nvPr/>
        </p:nvSpPr>
        <p:spPr>
          <a:xfrm>
            <a:off x="5309350" y="5091750"/>
            <a:ext cx="4993800" cy="1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a:solidFill>
                  <a:schemeClr val="dk1"/>
                </a:solidFill>
                <a:latin typeface="Baskervville"/>
                <a:ea typeface="Baskervville"/>
                <a:cs typeface="Baskervville"/>
                <a:sym typeface="Baskervville"/>
              </a:rPr>
              <a:t>ACTIVATE 2/1/2021. Top: HSRL profile (top).</a:t>
            </a:r>
            <a:endParaRPr sz="1800">
              <a:solidFill>
                <a:schemeClr val="dk1"/>
              </a:solidFill>
              <a:latin typeface="Baskervville"/>
              <a:ea typeface="Baskervville"/>
              <a:cs typeface="Baskervville"/>
              <a:sym typeface="Baskervville"/>
            </a:endParaRPr>
          </a:p>
          <a:p>
            <a:pPr marL="0" lvl="0" indent="0" algn="l" rtl="0">
              <a:lnSpc>
                <a:spcPct val="115000"/>
              </a:lnSpc>
              <a:spcBef>
                <a:spcPts val="0"/>
              </a:spcBef>
              <a:spcAft>
                <a:spcPts val="0"/>
              </a:spcAft>
              <a:buNone/>
            </a:pPr>
            <a:r>
              <a:rPr lang="en-US" sz="1800">
                <a:solidFill>
                  <a:schemeClr val="dk1"/>
                </a:solidFill>
                <a:latin typeface="Baskervville"/>
                <a:ea typeface="Baskervville"/>
                <a:cs typeface="Baskervville"/>
                <a:sym typeface="Baskervville"/>
              </a:rPr>
              <a:t>Bottom: The lidar-seeded NN retrieves HSRL-like profiles from the Research Scanning Polarimeter (Jones, Stamnes, Lu, et al., in prep.)</a:t>
            </a:r>
            <a:endParaRPr sz="2800">
              <a:solidFill>
                <a:schemeClr val="dk1"/>
              </a:solidFill>
              <a:latin typeface="Baskervville"/>
              <a:ea typeface="Baskervville"/>
              <a:cs typeface="Baskervville"/>
              <a:sym typeface="Baskervville"/>
            </a:endParaRPr>
          </a:p>
        </p:txBody>
      </p:sp>
      <p:sp>
        <p:nvSpPr>
          <p:cNvPr id="589" name="Google Shape;589;g3d7626dd4b1_2_2"/>
          <p:cNvSpPr txBox="1"/>
          <p:nvPr/>
        </p:nvSpPr>
        <p:spPr>
          <a:xfrm>
            <a:off x="306750" y="571300"/>
            <a:ext cx="7222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a:solidFill>
                  <a:schemeClr val="dk1"/>
                </a:solidFill>
                <a:latin typeface="Baskervville"/>
                <a:ea typeface="Baskervville"/>
                <a:cs typeface="Baskervville"/>
                <a:sym typeface="Baskervville"/>
              </a:rPr>
              <a:t>Lidar-seeded 4D polarimetry</a:t>
            </a:r>
            <a:r>
              <a:rPr lang="en-US" sz="1100">
                <a:solidFill>
                  <a:schemeClr val="dk1"/>
                </a:solidFill>
              </a:rPr>
              <a:t> </a:t>
            </a:r>
            <a:endParaRPr sz="2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3dee8bcf56c_37_62"/>
          <p:cNvSpPr txBox="1"/>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endParaRPr sz="5200">
              <a:solidFill>
                <a:srgbClr val="000000"/>
              </a:solidFill>
            </a:endParaRPr>
          </a:p>
        </p:txBody>
      </p:sp>
      <p:sp>
        <p:nvSpPr>
          <p:cNvPr id="596" name="Google Shape;596;g3dee8bcf56c_37_62"/>
          <p:cNvSpPr txBo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595959"/>
              </a:solidFill>
            </a:endParaRPr>
          </a:p>
        </p:txBody>
      </p:sp>
      <p:pic>
        <p:nvPicPr>
          <p:cNvPr id="597" name="Google Shape;597;g3dee8bcf56c_37_62"/>
          <p:cNvPicPr preferRelativeResize="0"/>
          <p:nvPr/>
        </p:nvPicPr>
        <p:blipFill>
          <a:blip r:embed="rId3">
            <a:alphaModFix/>
          </a:blip>
          <a:stretch>
            <a:fillRect/>
          </a:stretch>
        </p:blipFill>
        <p:spPr>
          <a:xfrm>
            <a:off x="0" y="580875"/>
            <a:ext cx="10709700" cy="6024206"/>
          </a:xfrm>
          <a:prstGeom prst="rect">
            <a:avLst/>
          </a:prstGeom>
          <a:noFill/>
          <a:ln>
            <a:noFill/>
          </a:ln>
        </p:spPr>
      </p:pic>
      <p:sp>
        <p:nvSpPr>
          <p:cNvPr id="598" name="Google Shape;598;g3dee8bcf56c_37_62"/>
          <p:cNvSpPr txBox="1"/>
          <p:nvPr/>
        </p:nvSpPr>
        <p:spPr>
          <a:xfrm>
            <a:off x="7737775" y="0"/>
            <a:ext cx="285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595959"/>
                </a:solidFill>
              </a:rPr>
              <a:t>Courtesy: Reed Espinosa</a:t>
            </a:r>
            <a:endParaRPr sz="1800">
              <a:solidFill>
                <a:srgbClr val="595959"/>
              </a:solidFill>
            </a:endParaRPr>
          </a:p>
        </p:txBody>
      </p:sp>
      <p:sp>
        <p:nvSpPr>
          <p:cNvPr id="599" name="Google Shape;599;g3dee8bcf56c_37_62"/>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g3dee8bcf56c_37_75"/>
          <p:cNvPicPr preferRelativeResize="0"/>
          <p:nvPr/>
        </p:nvPicPr>
        <p:blipFill>
          <a:blip r:embed="rId3">
            <a:alphaModFix/>
          </a:blip>
          <a:stretch>
            <a:fillRect/>
          </a:stretch>
        </p:blipFill>
        <p:spPr>
          <a:xfrm>
            <a:off x="5770575" y="1782375"/>
            <a:ext cx="4697449" cy="3789275"/>
          </a:xfrm>
          <a:prstGeom prst="rect">
            <a:avLst/>
          </a:prstGeom>
          <a:noFill/>
          <a:ln>
            <a:noFill/>
          </a:ln>
        </p:spPr>
      </p:pic>
      <p:sp>
        <p:nvSpPr>
          <p:cNvPr id="606" name="Google Shape;606;g3dee8bcf56c_37_7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07" name="Google Shape;607;g3dee8bcf56c_37_75"/>
          <p:cNvSpPr txBox="1"/>
          <p:nvPr/>
        </p:nvSpPr>
        <p:spPr>
          <a:xfrm>
            <a:off x="644875" y="5902325"/>
            <a:ext cx="92163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50">
                <a:solidFill>
                  <a:srgbClr val="464646"/>
                </a:solidFill>
                <a:latin typeface="Helvetica Neue"/>
                <a:ea typeface="Helvetica Neue"/>
                <a:cs typeface="Helvetica Neue"/>
                <a:sym typeface="Helvetica Neue"/>
              </a:rPr>
              <a:t>Toth, T. D., Clayton, M. B., Li, Z., Painemal, D., Rodier, S. D., Kar, J., Thorsen, T. J., Ferrare, R. A., Vaughan, M. A., Tackett, J. L., Bian, H., Chin, M., Garnier, A. E., Welton, E. J., Ryan, R. A., Trepte, C. R., and Winker, D. M.: Mapping 532 nm lidar ratios for CALIPSO-classified marine aerosols using MODIS AOD constrained retrievals and GOCART model simulations, Atmos. Meas. Tech., 18, 6765–6793, https://doi.org/10.5194/amt-18-6765-2025, 2025.</a:t>
            </a:r>
            <a:endParaRPr sz="2800">
              <a:solidFill>
                <a:schemeClr val="dk1"/>
              </a:solidFill>
              <a:latin typeface="Calibri"/>
              <a:ea typeface="Calibri"/>
              <a:cs typeface="Calibri"/>
              <a:sym typeface="Calibri"/>
            </a:endParaRPr>
          </a:p>
        </p:txBody>
      </p:sp>
      <p:sp>
        <p:nvSpPr>
          <p:cNvPr id="608" name="Google Shape;608;g3dee8bcf56c_37_75"/>
          <p:cNvSpPr txBox="1"/>
          <p:nvPr/>
        </p:nvSpPr>
        <p:spPr>
          <a:xfrm>
            <a:off x="270925" y="166450"/>
            <a:ext cx="10049700" cy="707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770"/>
              <a:buNone/>
            </a:pPr>
            <a:r>
              <a:rPr lang="en-US" sz="3600">
                <a:latin typeface="Baskervville"/>
                <a:ea typeface="Baskervville"/>
                <a:cs typeface="Baskervville"/>
                <a:sym typeface="Baskervville"/>
              </a:rPr>
              <a:t>Constraining Aerosol Lidar Ratio using MODIS and Model Constraints</a:t>
            </a:r>
            <a:endParaRPr sz="3600">
              <a:solidFill>
                <a:srgbClr val="000000"/>
              </a:solidFill>
              <a:latin typeface="Baskervville"/>
              <a:ea typeface="Baskervville"/>
              <a:cs typeface="Baskervville"/>
              <a:sym typeface="Baskervville"/>
            </a:endParaRPr>
          </a:p>
        </p:txBody>
      </p:sp>
      <p:sp>
        <p:nvSpPr>
          <p:cNvPr id="609" name="Google Shape;609;g3dee8bcf56c_37_75"/>
          <p:cNvSpPr txBox="1"/>
          <p:nvPr/>
        </p:nvSpPr>
        <p:spPr>
          <a:xfrm>
            <a:off x="192800" y="1508150"/>
            <a:ext cx="53361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b="1">
                <a:solidFill>
                  <a:schemeClr val="dk1"/>
                </a:solidFill>
              </a:rPr>
              <a:t>Main point:</a:t>
            </a:r>
            <a:r>
              <a:rPr lang="en-US">
                <a:solidFill>
                  <a:schemeClr val="dk1"/>
                </a:solidFill>
              </a:rPr>
              <a:t> A </a:t>
            </a:r>
            <a:r>
              <a:rPr lang="en-US" b="1">
                <a:solidFill>
                  <a:schemeClr val="dk1"/>
                </a:solidFill>
              </a:rPr>
              <a:t>measurement–model synergy</a:t>
            </a:r>
            <a:r>
              <a:rPr lang="en-US">
                <a:solidFill>
                  <a:schemeClr val="dk1"/>
                </a:solidFill>
              </a:rPr>
              <a:t> approach significantly improves global marine aerosol characterization by producing more realistic, regionally varying lidar ratios for CALIPSO.</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Role of MODIS:</a:t>
            </a:r>
            <a:r>
              <a:rPr lang="en-US">
                <a:solidFill>
                  <a:schemeClr val="dk1"/>
                </a:solidFill>
              </a:rPr>
              <a:t> Provides observed aerosol optical depth (AOD), which is used to </a:t>
            </a:r>
            <a:r>
              <a:rPr lang="en-US" b="1">
                <a:solidFill>
                  <a:schemeClr val="dk1"/>
                </a:solidFill>
              </a:rPr>
              <a:t>constrain (anchor) the lidar ratio retrievals</a:t>
            </a:r>
            <a:r>
              <a:rPr lang="en-US">
                <a:solidFill>
                  <a:schemeClr val="dk1"/>
                </a:solidFill>
              </a:rPr>
              <a:t> where satellite observations are available.</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Role of GOCART:</a:t>
            </a:r>
            <a:r>
              <a:rPr lang="en-US">
                <a:solidFill>
                  <a:schemeClr val="dk1"/>
                </a:solidFill>
              </a:rPr>
              <a:t> Supplies </a:t>
            </a:r>
            <a:r>
              <a:rPr lang="en-US" b="1">
                <a:solidFill>
                  <a:schemeClr val="dk1"/>
                </a:solidFill>
              </a:rPr>
              <a:t>global, continuous estimates of aerosol composition (e.g., sea salt fraction)</a:t>
            </a:r>
            <a:r>
              <a:rPr lang="en-US">
                <a:solidFill>
                  <a:schemeClr val="dk1"/>
                </a:solidFill>
              </a:rPr>
              <a:t> to extend and generalize the retrievals where MODIS data are sparse or missing.</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b="1">
                <a:solidFill>
                  <a:schemeClr val="dk1"/>
                </a:solidFill>
              </a:rPr>
              <a:t>Big-picture outcome:</a:t>
            </a:r>
            <a:r>
              <a:rPr lang="en-US">
                <a:solidFill>
                  <a:schemeClr val="dk1"/>
                </a:solidFill>
              </a:rPr>
              <a:t> Combining MODIS observations with GOCART simulations captures </a:t>
            </a:r>
            <a:r>
              <a:rPr lang="en-US" b="1">
                <a:solidFill>
                  <a:schemeClr val="dk1"/>
                </a:solidFill>
              </a:rPr>
              <a:t>coastal pollution–marine mixing and regional variability</a:t>
            </a:r>
            <a:r>
              <a:rPr lang="en-US">
                <a:solidFill>
                  <a:schemeClr val="dk1"/>
                </a:solidFill>
              </a:rPr>
              <a:t>, yielding more accurate aerosol properties for climate and remote sensing applications.</a:t>
            </a:r>
            <a:endParaRPr sz="31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3dee8bcf56c_37_11"/>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16" name="Google Shape;616;g3dee8bcf56c_37_11"/>
          <p:cNvSpPr txBox="1"/>
          <p:nvPr/>
        </p:nvSpPr>
        <p:spPr>
          <a:xfrm>
            <a:off x="270925" y="166450"/>
            <a:ext cx="9503400" cy="707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770"/>
              <a:buNone/>
            </a:pPr>
            <a:r>
              <a:rPr lang="en-US" sz="3600">
                <a:solidFill>
                  <a:srgbClr val="000000"/>
                </a:solidFill>
                <a:latin typeface="Baskervville"/>
                <a:ea typeface="Baskervville"/>
                <a:cs typeface="Baskervville"/>
                <a:sym typeface="Baskervville"/>
              </a:rPr>
              <a:t>Radar/Lidar synergy for ice clouds</a:t>
            </a:r>
            <a:endParaRPr sz="3600">
              <a:solidFill>
                <a:srgbClr val="000000"/>
              </a:solidFill>
              <a:latin typeface="Baskervville"/>
              <a:ea typeface="Baskervville"/>
              <a:cs typeface="Baskervville"/>
              <a:sym typeface="Baskervville"/>
            </a:endParaRPr>
          </a:p>
        </p:txBody>
      </p:sp>
      <p:sp>
        <p:nvSpPr>
          <p:cNvPr id="617" name="Google Shape;617;g3dee8bcf56c_37_11"/>
          <p:cNvSpPr txBox="1"/>
          <p:nvPr/>
        </p:nvSpPr>
        <p:spPr>
          <a:xfrm>
            <a:off x="327150" y="1097000"/>
            <a:ext cx="5155500" cy="4476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US" sz="2100">
                <a:solidFill>
                  <a:schemeClr val="dk1"/>
                </a:solidFill>
                <a:latin typeface="Baskervville"/>
                <a:ea typeface="Baskervville"/>
                <a:cs typeface="Baskervville"/>
                <a:sym typeface="Baskervville"/>
              </a:rPr>
              <a:t>Complementarity:</a:t>
            </a:r>
            <a:endParaRPr sz="2100">
              <a:solidFill>
                <a:schemeClr val="dk1"/>
              </a:solidFill>
              <a:latin typeface="Baskervville"/>
              <a:ea typeface="Baskervville"/>
              <a:cs typeface="Baskervville"/>
              <a:sym typeface="Baskervville"/>
            </a:endParaRPr>
          </a:p>
          <a:p>
            <a:pPr marL="457200" lvl="0" indent="-361950" algn="l" rtl="0">
              <a:lnSpc>
                <a:spcPct val="115000"/>
              </a:lnSpc>
              <a:spcBef>
                <a:spcPts val="1200"/>
              </a:spcBef>
              <a:spcAft>
                <a:spcPts val="0"/>
              </a:spcAft>
              <a:buClr>
                <a:schemeClr val="dk1"/>
              </a:buClr>
              <a:buSzPts val="2100"/>
              <a:buFont typeface="Baskervville"/>
              <a:buChar char="●"/>
            </a:pPr>
            <a:r>
              <a:rPr lang="en-US" sz="2100">
                <a:solidFill>
                  <a:schemeClr val="dk1"/>
                </a:solidFill>
                <a:latin typeface="Baskervville"/>
                <a:ea typeface="Baskervville"/>
                <a:cs typeface="Baskervville"/>
                <a:sym typeface="Baskervville"/>
              </a:rPr>
              <a:t>Lidar and Radar are sensitive to different parts of the cloud volume</a:t>
            </a:r>
            <a:endParaRPr sz="2100">
              <a:solidFill>
                <a:schemeClr val="dk1"/>
              </a:solidFill>
              <a:latin typeface="Baskervville"/>
              <a:ea typeface="Baskervville"/>
              <a:cs typeface="Baskervville"/>
              <a:sym typeface="Baskervville"/>
            </a:endParaRPr>
          </a:p>
          <a:p>
            <a:pPr marL="0" lvl="0" indent="0" algn="l" rtl="0">
              <a:lnSpc>
                <a:spcPct val="115000"/>
              </a:lnSpc>
              <a:spcBef>
                <a:spcPts val="1200"/>
              </a:spcBef>
              <a:spcAft>
                <a:spcPts val="0"/>
              </a:spcAft>
              <a:buNone/>
            </a:pPr>
            <a:r>
              <a:rPr lang="en-US" sz="2100">
                <a:solidFill>
                  <a:schemeClr val="dk1"/>
                </a:solidFill>
                <a:latin typeface="Baskervville"/>
                <a:ea typeface="Baskervville"/>
                <a:cs typeface="Baskervville"/>
                <a:sym typeface="Baskervville"/>
              </a:rPr>
              <a:t>Synergy:</a:t>
            </a:r>
            <a:endParaRPr sz="2100">
              <a:solidFill>
                <a:schemeClr val="dk1"/>
              </a:solidFill>
              <a:latin typeface="Baskervville"/>
              <a:ea typeface="Baskervville"/>
              <a:cs typeface="Baskervville"/>
              <a:sym typeface="Baskervville"/>
            </a:endParaRPr>
          </a:p>
          <a:p>
            <a:pPr marL="457200" lvl="0" indent="-361950" algn="l" rtl="0">
              <a:lnSpc>
                <a:spcPct val="115000"/>
              </a:lnSpc>
              <a:spcBef>
                <a:spcPts val="1200"/>
              </a:spcBef>
              <a:spcAft>
                <a:spcPts val="0"/>
              </a:spcAft>
              <a:buClr>
                <a:schemeClr val="dk1"/>
              </a:buClr>
              <a:buSzPts val="2100"/>
              <a:buFont typeface="Baskervville"/>
              <a:buChar char="●"/>
            </a:pPr>
            <a:r>
              <a:rPr lang="en-US" sz="2100">
                <a:solidFill>
                  <a:schemeClr val="dk1"/>
                </a:solidFill>
                <a:latin typeface="Baskervville"/>
                <a:ea typeface="Baskervville"/>
                <a:cs typeface="Baskervville"/>
                <a:sym typeface="Baskervville"/>
              </a:rPr>
              <a:t>Radar ~ D</a:t>
            </a:r>
            <a:r>
              <a:rPr lang="en-US" sz="2100" baseline="30000">
                <a:solidFill>
                  <a:schemeClr val="dk1"/>
                </a:solidFill>
                <a:latin typeface="Baskervville"/>
                <a:ea typeface="Baskervville"/>
                <a:cs typeface="Baskervville"/>
                <a:sym typeface="Baskervville"/>
              </a:rPr>
              <a:t>6</a:t>
            </a:r>
            <a:endParaRPr sz="2100" baseline="30000">
              <a:solidFill>
                <a:schemeClr val="dk1"/>
              </a:solidFill>
              <a:latin typeface="Baskervville"/>
              <a:ea typeface="Baskervville"/>
              <a:cs typeface="Baskervville"/>
              <a:sym typeface="Baskervville"/>
            </a:endParaRPr>
          </a:p>
          <a:p>
            <a:pPr marL="457200" lvl="0" indent="-361950" algn="l" rtl="0">
              <a:lnSpc>
                <a:spcPct val="115000"/>
              </a:lnSpc>
              <a:spcBef>
                <a:spcPts val="0"/>
              </a:spcBef>
              <a:spcAft>
                <a:spcPts val="0"/>
              </a:spcAft>
              <a:buClr>
                <a:schemeClr val="dk1"/>
              </a:buClr>
              <a:buSzPts val="2100"/>
              <a:buFont typeface="Baskervville"/>
              <a:buChar char="●"/>
            </a:pPr>
            <a:r>
              <a:rPr lang="en-US" sz="2100">
                <a:solidFill>
                  <a:schemeClr val="dk1"/>
                </a:solidFill>
                <a:latin typeface="Baskervville"/>
                <a:ea typeface="Baskervville"/>
                <a:cs typeface="Baskervville"/>
                <a:sym typeface="Baskervville"/>
              </a:rPr>
              <a:t>Lidar ~ D</a:t>
            </a:r>
            <a:r>
              <a:rPr lang="en-US" sz="2100" baseline="30000">
                <a:solidFill>
                  <a:schemeClr val="dk1"/>
                </a:solidFill>
                <a:latin typeface="Baskervville"/>
                <a:ea typeface="Baskervville"/>
                <a:cs typeface="Baskervville"/>
                <a:sym typeface="Baskervville"/>
              </a:rPr>
              <a:t>2</a:t>
            </a:r>
            <a:endParaRPr sz="2100">
              <a:solidFill>
                <a:schemeClr val="dk1"/>
              </a:solidFill>
              <a:latin typeface="Baskervville"/>
              <a:ea typeface="Baskervville"/>
              <a:cs typeface="Baskervville"/>
              <a:sym typeface="Baskervville"/>
            </a:endParaRPr>
          </a:p>
          <a:p>
            <a:pPr marL="0" lvl="0" indent="0" algn="l" rtl="0">
              <a:lnSpc>
                <a:spcPct val="115000"/>
              </a:lnSpc>
              <a:spcBef>
                <a:spcPts val="1200"/>
              </a:spcBef>
              <a:spcAft>
                <a:spcPts val="0"/>
              </a:spcAft>
              <a:buNone/>
            </a:pPr>
            <a:r>
              <a:rPr lang="en-US" sz="2100">
                <a:solidFill>
                  <a:schemeClr val="dk1"/>
                </a:solidFill>
                <a:latin typeface="Baskervville"/>
                <a:ea typeface="Baskervville"/>
                <a:cs typeface="Baskervville"/>
                <a:sym typeface="Baskervville"/>
              </a:rPr>
              <a:t>Intelligent use of a-priori constraint allows combination of synergy and complementarity.</a:t>
            </a:r>
            <a:endParaRPr sz="2100">
              <a:solidFill>
                <a:schemeClr val="dk1"/>
              </a:solidFill>
              <a:latin typeface="Baskervville"/>
              <a:ea typeface="Baskervville"/>
              <a:cs typeface="Baskervville"/>
              <a:sym typeface="Baskervville"/>
            </a:endParaRPr>
          </a:p>
          <a:p>
            <a:pPr marL="0" lvl="0" indent="0" algn="l" rtl="0">
              <a:lnSpc>
                <a:spcPct val="115000"/>
              </a:lnSpc>
              <a:spcBef>
                <a:spcPts val="1200"/>
              </a:spcBef>
              <a:spcAft>
                <a:spcPts val="1200"/>
              </a:spcAft>
              <a:buNone/>
            </a:pPr>
            <a:endParaRPr sz="1800" baseline="30000">
              <a:solidFill>
                <a:srgbClr val="595959"/>
              </a:solidFill>
            </a:endParaRPr>
          </a:p>
        </p:txBody>
      </p:sp>
      <p:pic>
        <p:nvPicPr>
          <p:cNvPr id="618" name="Google Shape;618;g3dee8bcf56c_37_11"/>
          <p:cNvPicPr preferRelativeResize="0"/>
          <p:nvPr/>
        </p:nvPicPr>
        <p:blipFill rotWithShape="1">
          <a:blip r:embed="rId3">
            <a:alphaModFix/>
          </a:blip>
          <a:srcRect t="6655" r="51602"/>
          <a:stretch/>
        </p:blipFill>
        <p:spPr>
          <a:xfrm>
            <a:off x="5922600" y="1097003"/>
            <a:ext cx="4510799" cy="5514022"/>
          </a:xfrm>
          <a:prstGeom prst="rect">
            <a:avLst/>
          </a:prstGeom>
          <a:noFill/>
          <a:ln>
            <a:noFill/>
          </a:ln>
        </p:spPr>
      </p:pic>
      <p:sp>
        <p:nvSpPr>
          <p:cNvPr id="619" name="Google Shape;619;g3dee8bcf56c_37_11"/>
          <p:cNvSpPr txBox="1"/>
          <p:nvPr/>
        </p:nvSpPr>
        <p:spPr>
          <a:xfrm>
            <a:off x="327150" y="5796150"/>
            <a:ext cx="5464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latin typeface="Times New Roman"/>
                <a:ea typeface="Times New Roman"/>
                <a:cs typeface="Times New Roman"/>
                <a:sym typeface="Times New Roman"/>
              </a:rPr>
              <a:t>Deng, M., G. G. Mace, Z. Wang, and R. P. Lawson, 2013: Evaluation of Several A-Train Ice Cloud Retrieval Products with In Situ Measurements Collected during the SPARTICUS Campaign. </a:t>
            </a:r>
            <a:r>
              <a:rPr lang="en-US" sz="1200" i="1">
                <a:solidFill>
                  <a:srgbClr val="333333"/>
                </a:solidFill>
                <a:latin typeface="Times New Roman"/>
                <a:ea typeface="Times New Roman"/>
                <a:cs typeface="Times New Roman"/>
                <a:sym typeface="Times New Roman"/>
              </a:rPr>
              <a:t>J. Appl. Meteor. Climatol.</a:t>
            </a:r>
            <a:r>
              <a:rPr lang="en-US" sz="1200">
                <a:solidFill>
                  <a:srgbClr val="333333"/>
                </a:solidFill>
                <a:latin typeface="Times New Roman"/>
                <a:ea typeface="Times New Roman"/>
                <a:cs typeface="Times New Roman"/>
                <a:sym typeface="Times New Roman"/>
              </a:rPr>
              <a:t>, </a:t>
            </a:r>
            <a:r>
              <a:rPr lang="en-US" sz="1200" b="1">
                <a:solidFill>
                  <a:srgbClr val="333333"/>
                </a:solidFill>
                <a:latin typeface="Times New Roman"/>
                <a:ea typeface="Times New Roman"/>
                <a:cs typeface="Times New Roman"/>
                <a:sym typeface="Times New Roman"/>
              </a:rPr>
              <a:t>52</a:t>
            </a:r>
            <a:r>
              <a:rPr lang="en-US" sz="1200">
                <a:solidFill>
                  <a:srgbClr val="333333"/>
                </a:solidFill>
                <a:latin typeface="Times New Roman"/>
                <a:ea typeface="Times New Roman"/>
                <a:cs typeface="Times New Roman"/>
                <a:sym typeface="Times New Roman"/>
              </a:rPr>
              <a:t>, 1014–1030, </a:t>
            </a:r>
            <a:r>
              <a:rPr lang="en-US" sz="1200" u="sng">
                <a:solidFill>
                  <a:srgbClr val="0097A7"/>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https://doi.org/10.1175/JAMC-D-12-054.1</a:t>
            </a:r>
            <a:r>
              <a:rPr lang="en-US" sz="1200">
                <a:solidFill>
                  <a:srgbClr val="333333"/>
                </a:solidFill>
                <a:latin typeface="Times New Roman"/>
                <a:ea typeface="Times New Roman"/>
                <a:cs typeface="Times New Roman"/>
                <a:sym typeface="Times New Roman"/>
              </a:rPr>
              <a: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3dee8bcf56c_37_1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26" name="Google Shape;626;g3dee8bcf56c_37_15"/>
          <p:cNvSpPr txBox="1"/>
          <p:nvPr/>
        </p:nvSpPr>
        <p:spPr>
          <a:xfrm>
            <a:off x="252250" y="173250"/>
            <a:ext cx="4476300" cy="1307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770"/>
              <a:buNone/>
            </a:pPr>
            <a:r>
              <a:rPr lang="en-US" sz="3600">
                <a:solidFill>
                  <a:srgbClr val="000000"/>
                </a:solidFill>
                <a:latin typeface="Baskervville"/>
                <a:ea typeface="Baskervville"/>
                <a:cs typeface="Baskervville"/>
                <a:sym typeface="Baskervville"/>
              </a:rPr>
              <a:t>CloudSat/A-train liquid water synergy</a:t>
            </a:r>
            <a:endParaRPr sz="3600">
              <a:solidFill>
                <a:srgbClr val="000000"/>
              </a:solidFill>
              <a:latin typeface="Baskervville"/>
              <a:ea typeface="Baskervville"/>
              <a:cs typeface="Baskervville"/>
              <a:sym typeface="Baskervville"/>
            </a:endParaRPr>
          </a:p>
        </p:txBody>
      </p:sp>
      <p:sp>
        <p:nvSpPr>
          <p:cNvPr id="627" name="Google Shape;627;g3dee8bcf56c_37_15"/>
          <p:cNvSpPr txBox="1"/>
          <p:nvPr/>
        </p:nvSpPr>
        <p:spPr>
          <a:xfrm>
            <a:off x="123000" y="1750350"/>
            <a:ext cx="4692000" cy="3754800"/>
          </a:xfrm>
          <a:prstGeom prst="rect">
            <a:avLst/>
          </a:prstGeom>
          <a:noFill/>
          <a:ln>
            <a:noFill/>
          </a:ln>
        </p:spPr>
        <p:txBody>
          <a:bodyPr spcFirstLastPara="1" wrap="square" lIns="91425" tIns="91425" rIns="91425" bIns="91425" anchor="t" anchorCtr="0">
            <a:normAutofit/>
          </a:bodyPr>
          <a:lstStyle/>
          <a:p>
            <a:pPr marL="0" lvl="0" indent="0" algn="l" rtl="0">
              <a:lnSpc>
                <a:spcPct val="105000"/>
              </a:lnSpc>
              <a:spcBef>
                <a:spcPts val="0"/>
              </a:spcBef>
              <a:spcAft>
                <a:spcPts val="0"/>
              </a:spcAft>
              <a:buSzPts val="688"/>
              <a:buNone/>
            </a:pPr>
            <a:r>
              <a:rPr lang="en-US" sz="2009">
                <a:solidFill>
                  <a:schemeClr val="dk1"/>
                </a:solidFill>
                <a:latin typeface="Baskervville"/>
                <a:ea typeface="Baskervville"/>
                <a:cs typeface="Baskervville"/>
                <a:sym typeface="Baskervville"/>
              </a:rPr>
              <a:t>-Combine CloudSat/CALIPSO/MODIS to derive continuous liquid cloud profiles even where radar does not detect them.</a:t>
            </a:r>
            <a:endParaRPr sz="2009">
              <a:solidFill>
                <a:schemeClr val="dk1"/>
              </a:solidFill>
              <a:latin typeface="Baskervville"/>
              <a:ea typeface="Baskervville"/>
              <a:cs typeface="Baskervville"/>
              <a:sym typeface="Baskervville"/>
            </a:endParaRPr>
          </a:p>
          <a:p>
            <a:pPr marL="0" lvl="0" indent="0" algn="l" rtl="0">
              <a:lnSpc>
                <a:spcPct val="105000"/>
              </a:lnSpc>
              <a:spcBef>
                <a:spcPts val="1200"/>
              </a:spcBef>
              <a:spcAft>
                <a:spcPts val="0"/>
              </a:spcAft>
              <a:buSzPts val="688"/>
              <a:buNone/>
            </a:pPr>
            <a:r>
              <a:rPr lang="en-US" sz="2009">
                <a:solidFill>
                  <a:schemeClr val="dk1"/>
                </a:solidFill>
                <a:latin typeface="Baskervville"/>
                <a:ea typeface="Baskervville"/>
                <a:cs typeface="Baskervville"/>
                <a:sym typeface="Baskervville"/>
              </a:rPr>
              <a:t>-Train a ML algorithm to extend method to night (w/o MODIS)</a:t>
            </a:r>
            <a:endParaRPr sz="2009">
              <a:solidFill>
                <a:schemeClr val="dk1"/>
              </a:solidFill>
              <a:latin typeface="Baskervville"/>
              <a:ea typeface="Baskervville"/>
              <a:cs typeface="Baskervville"/>
              <a:sym typeface="Baskervville"/>
            </a:endParaRPr>
          </a:p>
          <a:p>
            <a:pPr marL="0" lvl="0" indent="0" algn="l" rtl="0">
              <a:lnSpc>
                <a:spcPct val="105000"/>
              </a:lnSpc>
              <a:spcBef>
                <a:spcPts val="1200"/>
              </a:spcBef>
              <a:spcAft>
                <a:spcPts val="1200"/>
              </a:spcAft>
              <a:buSzPts val="688"/>
              <a:buNone/>
            </a:pPr>
            <a:r>
              <a:rPr lang="en-US" sz="2009">
                <a:solidFill>
                  <a:schemeClr val="dk1"/>
                </a:solidFill>
                <a:latin typeface="Baskervville"/>
                <a:ea typeface="Baskervville"/>
                <a:cs typeface="Baskervville"/>
                <a:sym typeface="Baskervville"/>
              </a:rPr>
              <a:t>-Depends critically on a-priori knowledge of cloud vertical structure (adiabatic profiles)</a:t>
            </a:r>
            <a:endParaRPr sz="1025">
              <a:solidFill>
                <a:schemeClr val="dk1"/>
              </a:solidFill>
            </a:endParaRPr>
          </a:p>
        </p:txBody>
      </p:sp>
      <p:pic>
        <p:nvPicPr>
          <p:cNvPr id="628" name="Google Shape;628;g3dee8bcf56c_37_15"/>
          <p:cNvPicPr preferRelativeResize="0"/>
          <p:nvPr/>
        </p:nvPicPr>
        <p:blipFill>
          <a:blip r:embed="rId3">
            <a:alphaModFix/>
          </a:blip>
          <a:stretch>
            <a:fillRect/>
          </a:stretch>
        </p:blipFill>
        <p:spPr>
          <a:xfrm>
            <a:off x="5045400" y="224400"/>
            <a:ext cx="5544000" cy="5423849"/>
          </a:xfrm>
          <a:prstGeom prst="rect">
            <a:avLst/>
          </a:prstGeom>
          <a:noFill/>
          <a:ln>
            <a:noFill/>
          </a:ln>
        </p:spPr>
      </p:pic>
      <p:sp>
        <p:nvSpPr>
          <p:cNvPr id="629" name="Google Shape;629;g3dee8bcf56c_37_15"/>
          <p:cNvSpPr txBox="1"/>
          <p:nvPr/>
        </p:nvSpPr>
        <p:spPr>
          <a:xfrm>
            <a:off x="123000" y="5774850"/>
            <a:ext cx="5544000" cy="9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50">
                <a:solidFill>
                  <a:srgbClr val="464646"/>
                </a:solidFill>
              </a:rPr>
              <a:t>Schulte, R. M., Lebsock, M. D., and Haynes, J. M.: What CloudSat cannot see: liquid water content profiles inferred from MODIS and CALIOP observations, Atmos. Meas. Tech., 16, 3531–3546, https://doi.org/10.5194/amt-16-3531-2023, 2023.</a:t>
            </a:r>
            <a:endParaRPr sz="1150">
              <a:solidFill>
                <a:srgbClr val="464646"/>
              </a:solidFill>
            </a:endParaRPr>
          </a:p>
        </p:txBody>
      </p:sp>
      <p:sp>
        <p:nvSpPr>
          <p:cNvPr id="630" name="Google Shape;630;g3dee8bcf56c_37_15"/>
          <p:cNvSpPr txBox="1"/>
          <p:nvPr/>
        </p:nvSpPr>
        <p:spPr>
          <a:xfrm>
            <a:off x="5667000" y="5727900"/>
            <a:ext cx="49224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50">
                <a:solidFill>
                  <a:srgbClr val="464646"/>
                </a:solidFill>
              </a:rPr>
              <a:t>Schulte, R. M., Lebsock, M. D., Haynes, J. M., and Hu, Y.: A random forest algorithm for the prediction of cloud liquid water content from combined CloudSat–CALIPSO observations, Atmos. Meas. Tech., 17, 3583–3596, https://doi.org/10.5194/amt-17-3583-2024, 2024.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3dee8bcf56c_37_19"/>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Pair Obs.</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37" name="Google Shape;637;g3dee8bcf56c_37_19"/>
          <p:cNvSpPr txBox="1"/>
          <p:nvPr/>
        </p:nvSpPr>
        <p:spPr>
          <a:xfrm>
            <a:off x="851427" y="5527297"/>
            <a:ext cx="15741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b="0" i="0" u="none" strike="noStrike" cap="none">
                <a:solidFill>
                  <a:srgbClr val="000000"/>
                </a:solidFill>
                <a:latin typeface="Arial"/>
                <a:ea typeface="Arial"/>
                <a:cs typeface="Arial"/>
                <a:sym typeface="Arial"/>
              </a:rPr>
              <a:t>MW-only, low-res, missing thin clouds</a:t>
            </a:r>
            <a:endParaRPr sz="1100"/>
          </a:p>
        </p:txBody>
      </p:sp>
      <p:sp>
        <p:nvSpPr>
          <p:cNvPr id="638" name="Google Shape;638;g3dee8bcf56c_37_19"/>
          <p:cNvSpPr txBox="1"/>
          <p:nvPr/>
        </p:nvSpPr>
        <p:spPr>
          <a:xfrm>
            <a:off x="4122555" y="5591825"/>
            <a:ext cx="15465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rgbClr val="000000"/>
                </a:solidFill>
                <a:latin typeface="Arial"/>
                <a:ea typeface="Arial"/>
                <a:cs typeface="Arial"/>
                <a:sym typeface="Arial"/>
              </a:rPr>
              <a:t>IR-only, high-res but only cloud top</a:t>
            </a:r>
            <a:endParaRPr sz="1100"/>
          </a:p>
        </p:txBody>
      </p:sp>
      <p:sp>
        <p:nvSpPr>
          <p:cNvPr id="639" name="Google Shape;639;g3dee8bcf56c_37_19"/>
          <p:cNvSpPr txBox="1"/>
          <p:nvPr/>
        </p:nvSpPr>
        <p:spPr>
          <a:xfrm>
            <a:off x="2478563" y="5591825"/>
            <a:ext cx="15465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rgbClr val="000000"/>
                </a:solidFill>
                <a:latin typeface="Arial"/>
                <a:ea typeface="Arial"/>
                <a:cs typeface="Arial"/>
                <a:sym typeface="Arial"/>
              </a:rPr>
              <a:t>IR+MW, high-res, seeing both cloud &amp; precip</a:t>
            </a:r>
            <a:endParaRPr sz="1400">
              <a:solidFill>
                <a:srgbClr val="000000"/>
              </a:solidFill>
              <a:latin typeface="Arial"/>
              <a:ea typeface="Arial"/>
              <a:cs typeface="Arial"/>
              <a:sym typeface="Arial"/>
            </a:endParaRPr>
          </a:p>
        </p:txBody>
      </p:sp>
      <p:sp>
        <p:nvSpPr>
          <p:cNvPr id="640" name="Google Shape;640;g3dee8bcf56c_37_19"/>
          <p:cNvSpPr txBox="1"/>
          <p:nvPr/>
        </p:nvSpPr>
        <p:spPr>
          <a:xfrm>
            <a:off x="7243712" y="5527294"/>
            <a:ext cx="30459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rgbClr val="000000"/>
                </a:solidFill>
                <a:latin typeface="Arial"/>
                <a:ea typeface="Arial"/>
                <a:cs typeface="Arial"/>
                <a:sym typeface="Arial"/>
              </a:rPr>
              <a:t>Independent validation with collocated CloudSat/CALIPSO</a:t>
            </a:r>
            <a:endParaRPr sz="1100"/>
          </a:p>
        </p:txBody>
      </p:sp>
      <p:sp>
        <p:nvSpPr>
          <p:cNvPr id="641" name="Google Shape;641;g3dee8bcf56c_37_19"/>
          <p:cNvSpPr txBox="1"/>
          <p:nvPr/>
        </p:nvSpPr>
        <p:spPr>
          <a:xfrm>
            <a:off x="7958076" y="6162925"/>
            <a:ext cx="1822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i="1">
                <a:solidFill>
                  <a:srgbClr val="000000"/>
                </a:solidFill>
                <a:latin typeface="Arial"/>
                <a:ea typeface="Arial"/>
                <a:cs typeface="Arial"/>
                <a:sym typeface="Arial"/>
              </a:rPr>
              <a:t>(Wang et al., 2020)</a:t>
            </a:r>
            <a:endParaRPr sz="1100"/>
          </a:p>
        </p:txBody>
      </p:sp>
      <p:grpSp>
        <p:nvGrpSpPr>
          <p:cNvPr id="642" name="Google Shape;642;g3dee8bcf56c_37_19"/>
          <p:cNvGrpSpPr/>
          <p:nvPr/>
        </p:nvGrpSpPr>
        <p:grpSpPr>
          <a:xfrm>
            <a:off x="6802230" y="2857473"/>
            <a:ext cx="3551784" cy="2534346"/>
            <a:chOff x="7727368" y="2977122"/>
            <a:chExt cx="3971580" cy="2833888"/>
          </a:xfrm>
        </p:grpSpPr>
        <p:pic>
          <p:nvPicPr>
            <p:cNvPr id="643" name="Google Shape;643;g3dee8bcf56c_37_19"/>
            <p:cNvPicPr preferRelativeResize="0"/>
            <p:nvPr/>
          </p:nvPicPr>
          <p:blipFill rotWithShape="1">
            <a:blip r:embed="rId3">
              <a:alphaModFix/>
            </a:blip>
            <a:srcRect/>
            <a:stretch/>
          </p:blipFill>
          <p:spPr>
            <a:xfrm>
              <a:off x="8338468" y="2977122"/>
              <a:ext cx="3360480" cy="2833888"/>
            </a:xfrm>
            <a:prstGeom prst="rect">
              <a:avLst/>
            </a:prstGeom>
            <a:noFill/>
            <a:ln>
              <a:noFill/>
            </a:ln>
          </p:spPr>
        </p:pic>
        <p:pic>
          <p:nvPicPr>
            <p:cNvPr id="644" name="Google Shape;644;g3dee8bcf56c_37_19"/>
            <p:cNvPicPr preferRelativeResize="0"/>
            <p:nvPr/>
          </p:nvPicPr>
          <p:blipFill rotWithShape="1">
            <a:blip r:embed="rId4">
              <a:alphaModFix/>
            </a:blip>
            <a:srcRect/>
            <a:stretch/>
          </p:blipFill>
          <p:spPr>
            <a:xfrm>
              <a:off x="7727368" y="2986330"/>
              <a:ext cx="685800" cy="2576115"/>
            </a:xfrm>
            <a:prstGeom prst="rect">
              <a:avLst/>
            </a:prstGeom>
            <a:noFill/>
            <a:ln>
              <a:noFill/>
            </a:ln>
          </p:spPr>
        </p:pic>
      </p:grpSp>
      <p:sp>
        <p:nvSpPr>
          <p:cNvPr id="645" name="Google Shape;645;g3dee8bcf56c_37_19"/>
          <p:cNvSpPr txBox="1"/>
          <p:nvPr/>
        </p:nvSpPr>
        <p:spPr>
          <a:xfrm>
            <a:off x="280750" y="446325"/>
            <a:ext cx="64695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300">
                <a:solidFill>
                  <a:srgbClr val="000000"/>
                </a:solidFill>
                <a:latin typeface="Baskervville"/>
                <a:ea typeface="Baskervville"/>
                <a:cs typeface="Baskervville"/>
                <a:sym typeface="Baskervville"/>
              </a:rPr>
              <a:t>GEO-LEO passive </a:t>
            </a:r>
            <a:r>
              <a:rPr lang="en-US" sz="3300">
                <a:latin typeface="Baskervville"/>
                <a:ea typeface="Baskervville"/>
                <a:cs typeface="Baskervville"/>
                <a:sym typeface="Baskervville"/>
              </a:rPr>
              <a:t>Ice Water Path</a:t>
            </a:r>
            <a:endParaRPr sz="2700">
              <a:latin typeface="Baskervville"/>
              <a:ea typeface="Baskervville"/>
              <a:cs typeface="Baskervville"/>
              <a:sym typeface="Baskervville"/>
            </a:endParaRPr>
          </a:p>
        </p:txBody>
      </p:sp>
      <p:sp>
        <p:nvSpPr>
          <p:cNvPr id="646" name="Google Shape;646;g3dee8bcf56c_37_19"/>
          <p:cNvSpPr txBox="1"/>
          <p:nvPr/>
        </p:nvSpPr>
        <p:spPr>
          <a:xfrm>
            <a:off x="7036600" y="786275"/>
            <a:ext cx="3167400" cy="20088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This is a case demo using VIIRS (IR) + ATMS to retrieve the full-spectrum ice water path (IWP) at VIIRS footprint size (~ 2km). This physical algorithm assures radiance field conservation and correct uncertainty quantification. A ML-based speed-up is under development. </a:t>
            </a:r>
            <a:endParaRPr sz="1100"/>
          </a:p>
        </p:txBody>
      </p:sp>
      <p:sp>
        <p:nvSpPr>
          <p:cNvPr id="647" name="Google Shape;647;g3dee8bcf56c_37_19"/>
          <p:cNvSpPr txBox="1"/>
          <p:nvPr/>
        </p:nvSpPr>
        <p:spPr>
          <a:xfrm>
            <a:off x="7193500" y="57150"/>
            <a:ext cx="285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595959"/>
                </a:solidFill>
              </a:rPr>
              <a:t>Courtesy: Jie Gong</a:t>
            </a:r>
            <a:endParaRPr sz="1800">
              <a:solidFill>
                <a:srgbClr val="595959"/>
              </a:solidFill>
            </a:endParaRPr>
          </a:p>
        </p:txBody>
      </p:sp>
      <p:grpSp>
        <p:nvGrpSpPr>
          <p:cNvPr id="648" name="Google Shape;648;g3dee8bcf56c_37_19"/>
          <p:cNvGrpSpPr/>
          <p:nvPr/>
        </p:nvGrpSpPr>
        <p:grpSpPr>
          <a:xfrm>
            <a:off x="189812" y="1479249"/>
            <a:ext cx="6019459" cy="4048041"/>
            <a:chOff x="253083" y="397932"/>
            <a:chExt cx="8025945" cy="5397388"/>
          </a:xfrm>
        </p:grpSpPr>
        <p:grpSp>
          <p:nvGrpSpPr>
            <p:cNvPr id="649" name="Google Shape;649;g3dee8bcf56c_37_19"/>
            <p:cNvGrpSpPr/>
            <p:nvPr/>
          </p:nvGrpSpPr>
          <p:grpSpPr>
            <a:xfrm>
              <a:off x="253083" y="397932"/>
              <a:ext cx="8025945" cy="5397388"/>
              <a:chOff x="1439333" y="397932"/>
              <a:chExt cx="8025945" cy="5397388"/>
            </a:xfrm>
          </p:grpSpPr>
          <p:pic>
            <p:nvPicPr>
              <p:cNvPr id="650" name="Google Shape;650;g3dee8bcf56c_37_19" descr="Calendar&#10;&#10;AI-generated content may be incorrect."/>
              <p:cNvPicPr preferRelativeResize="0"/>
              <p:nvPr/>
            </p:nvPicPr>
            <p:blipFill rotWithShape="1">
              <a:blip r:embed="rId5">
                <a:alphaModFix/>
              </a:blip>
              <a:srcRect/>
              <a:stretch/>
            </p:blipFill>
            <p:spPr>
              <a:xfrm>
                <a:off x="1439333" y="397932"/>
                <a:ext cx="8025945" cy="4012973"/>
              </a:xfrm>
              <a:prstGeom prst="rect">
                <a:avLst/>
              </a:prstGeom>
              <a:noFill/>
              <a:ln>
                <a:noFill/>
              </a:ln>
            </p:spPr>
          </p:pic>
          <p:pic>
            <p:nvPicPr>
              <p:cNvPr id="651" name="Google Shape;651;g3dee8bcf56c_37_19"/>
              <p:cNvPicPr preferRelativeResize="0"/>
              <p:nvPr/>
            </p:nvPicPr>
            <p:blipFill rotWithShape="1">
              <a:blip r:embed="rId6">
                <a:alphaModFix/>
              </a:blip>
              <a:srcRect/>
              <a:stretch/>
            </p:blipFill>
            <p:spPr>
              <a:xfrm>
                <a:off x="2311113" y="3837116"/>
                <a:ext cx="6434099" cy="1958204"/>
              </a:xfrm>
              <a:prstGeom prst="rect">
                <a:avLst/>
              </a:prstGeom>
              <a:noFill/>
              <a:ln>
                <a:noFill/>
              </a:ln>
            </p:spPr>
          </p:pic>
          <p:sp>
            <p:nvSpPr>
              <p:cNvPr id="652" name="Google Shape;652;g3dee8bcf56c_37_19"/>
              <p:cNvSpPr/>
              <p:nvPr/>
            </p:nvSpPr>
            <p:spPr>
              <a:xfrm>
                <a:off x="3348681" y="1668162"/>
                <a:ext cx="111300" cy="111300"/>
              </a:xfrm>
              <a:prstGeom prst="ellipse">
                <a:avLst/>
              </a:prstGeom>
              <a:noFill/>
              <a:ln w="28575"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653" name="Google Shape;653;g3dee8bcf56c_37_19"/>
              <p:cNvSpPr/>
              <p:nvPr/>
            </p:nvSpPr>
            <p:spPr>
              <a:xfrm>
                <a:off x="5564664" y="1672278"/>
                <a:ext cx="111300" cy="111300"/>
              </a:xfrm>
              <a:prstGeom prst="ellipse">
                <a:avLst/>
              </a:prstGeom>
              <a:noFill/>
              <a:ln w="28575"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654" name="Google Shape;654;g3dee8bcf56c_37_19"/>
              <p:cNvSpPr/>
              <p:nvPr/>
            </p:nvSpPr>
            <p:spPr>
              <a:xfrm>
                <a:off x="7776531" y="1684635"/>
                <a:ext cx="111300" cy="111300"/>
              </a:xfrm>
              <a:prstGeom prst="ellipse">
                <a:avLst/>
              </a:prstGeom>
              <a:noFill/>
              <a:ln w="28575"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cxnSp>
            <p:nvCxnSpPr>
              <p:cNvPr id="655" name="Google Shape;655;g3dee8bcf56c_37_19"/>
              <p:cNvCxnSpPr>
                <a:stCxn id="652" idx="3"/>
              </p:cNvCxnSpPr>
              <p:nvPr/>
            </p:nvCxnSpPr>
            <p:spPr>
              <a:xfrm flipH="1">
                <a:off x="2434381" y="1763162"/>
                <a:ext cx="930600" cy="2129700"/>
              </a:xfrm>
              <a:prstGeom prst="straightConnector1">
                <a:avLst/>
              </a:prstGeom>
              <a:noFill/>
              <a:ln w="14300" cap="flat" cmpd="sng">
                <a:solidFill>
                  <a:srgbClr val="000000"/>
                </a:solidFill>
                <a:prstDash val="solid"/>
                <a:miter lim="800000"/>
                <a:headEnd type="none" w="sm" len="sm"/>
                <a:tailEnd type="triangle" w="med" len="med"/>
              </a:ln>
            </p:spPr>
          </p:cxnSp>
          <p:cxnSp>
            <p:nvCxnSpPr>
              <p:cNvPr id="656" name="Google Shape;656;g3dee8bcf56c_37_19"/>
              <p:cNvCxnSpPr>
                <a:stCxn id="652" idx="5"/>
              </p:cNvCxnSpPr>
              <p:nvPr/>
            </p:nvCxnSpPr>
            <p:spPr>
              <a:xfrm>
                <a:off x="3443681" y="1763162"/>
                <a:ext cx="794700" cy="2129700"/>
              </a:xfrm>
              <a:prstGeom prst="straightConnector1">
                <a:avLst/>
              </a:prstGeom>
              <a:noFill/>
              <a:ln w="14300" cap="flat" cmpd="sng">
                <a:solidFill>
                  <a:srgbClr val="000000"/>
                </a:solidFill>
                <a:prstDash val="solid"/>
                <a:miter lim="800000"/>
                <a:headEnd type="none" w="sm" len="sm"/>
                <a:tailEnd type="triangle" w="med" len="med"/>
              </a:ln>
            </p:spPr>
          </p:cxnSp>
          <p:cxnSp>
            <p:nvCxnSpPr>
              <p:cNvPr id="657" name="Google Shape;657;g3dee8bcf56c_37_19"/>
              <p:cNvCxnSpPr/>
              <p:nvPr/>
            </p:nvCxnSpPr>
            <p:spPr>
              <a:xfrm flipH="1">
                <a:off x="4639965" y="1779373"/>
                <a:ext cx="930600" cy="2129700"/>
              </a:xfrm>
              <a:prstGeom prst="straightConnector1">
                <a:avLst/>
              </a:prstGeom>
              <a:noFill/>
              <a:ln w="14300" cap="flat" cmpd="sng">
                <a:solidFill>
                  <a:srgbClr val="000000"/>
                </a:solidFill>
                <a:prstDash val="solid"/>
                <a:miter lim="800000"/>
                <a:headEnd type="none" w="sm" len="sm"/>
                <a:tailEnd type="triangle" w="med" len="med"/>
              </a:ln>
            </p:spPr>
          </p:cxnSp>
          <p:cxnSp>
            <p:nvCxnSpPr>
              <p:cNvPr id="658" name="Google Shape;658;g3dee8bcf56c_37_19"/>
              <p:cNvCxnSpPr/>
              <p:nvPr/>
            </p:nvCxnSpPr>
            <p:spPr>
              <a:xfrm flipH="1">
                <a:off x="6845563" y="1751664"/>
                <a:ext cx="930600" cy="2129700"/>
              </a:xfrm>
              <a:prstGeom prst="straightConnector1">
                <a:avLst/>
              </a:prstGeom>
              <a:noFill/>
              <a:ln w="14300" cap="flat" cmpd="sng">
                <a:solidFill>
                  <a:srgbClr val="000000"/>
                </a:solidFill>
                <a:prstDash val="solid"/>
                <a:miter lim="800000"/>
                <a:headEnd type="none" w="sm" len="sm"/>
                <a:tailEnd type="triangle" w="med" len="med"/>
              </a:ln>
            </p:spPr>
          </p:cxnSp>
          <p:cxnSp>
            <p:nvCxnSpPr>
              <p:cNvPr id="659" name="Google Shape;659;g3dee8bcf56c_37_19"/>
              <p:cNvCxnSpPr/>
              <p:nvPr/>
            </p:nvCxnSpPr>
            <p:spPr>
              <a:xfrm>
                <a:off x="5675875" y="1771228"/>
                <a:ext cx="794700" cy="2129700"/>
              </a:xfrm>
              <a:prstGeom prst="straightConnector1">
                <a:avLst/>
              </a:prstGeom>
              <a:noFill/>
              <a:ln w="14300" cap="flat" cmpd="sng">
                <a:solidFill>
                  <a:srgbClr val="000000"/>
                </a:solidFill>
                <a:prstDash val="solid"/>
                <a:miter lim="800000"/>
                <a:headEnd type="none" w="sm" len="sm"/>
                <a:tailEnd type="triangle" w="med" len="med"/>
              </a:ln>
            </p:spPr>
          </p:cxnSp>
          <p:cxnSp>
            <p:nvCxnSpPr>
              <p:cNvPr id="660" name="Google Shape;660;g3dee8bcf56c_37_19"/>
              <p:cNvCxnSpPr/>
              <p:nvPr/>
            </p:nvCxnSpPr>
            <p:spPr>
              <a:xfrm>
                <a:off x="7863306" y="1753626"/>
                <a:ext cx="794700" cy="2129700"/>
              </a:xfrm>
              <a:prstGeom prst="straightConnector1">
                <a:avLst/>
              </a:prstGeom>
              <a:noFill/>
              <a:ln w="14300" cap="flat" cmpd="sng">
                <a:solidFill>
                  <a:srgbClr val="000000"/>
                </a:solidFill>
                <a:prstDash val="solid"/>
                <a:miter lim="800000"/>
                <a:headEnd type="none" w="sm" len="sm"/>
                <a:tailEnd type="triangle" w="med" len="med"/>
              </a:ln>
            </p:spPr>
          </p:cxnSp>
        </p:grpSp>
        <p:sp>
          <p:nvSpPr>
            <p:cNvPr id="661" name="Google Shape;661;g3dee8bcf56c_37_19"/>
            <p:cNvSpPr/>
            <p:nvPr/>
          </p:nvSpPr>
          <p:spPr>
            <a:xfrm>
              <a:off x="5020957" y="3457830"/>
              <a:ext cx="481800" cy="408000"/>
            </a:xfrm>
            <a:prstGeom prst="ellipse">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662" name="Google Shape;662;g3dee8bcf56c_37_19"/>
            <p:cNvSpPr/>
            <p:nvPr/>
          </p:nvSpPr>
          <p:spPr>
            <a:xfrm>
              <a:off x="7253416" y="3429000"/>
              <a:ext cx="481800" cy="408000"/>
            </a:xfrm>
            <a:prstGeom prst="ellipse">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d5c9d344d1_2_56"/>
          <p:cNvSpPr/>
          <p:nvPr/>
        </p:nvSpPr>
        <p:spPr>
          <a:xfrm>
            <a:off x="129925" y="4427100"/>
            <a:ext cx="10323300" cy="243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7" name="Google Shape;197;g3d5c9d344d1_2_56"/>
          <p:cNvSpPr txBox="1"/>
          <p:nvPr/>
        </p:nvSpPr>
        <p:spPr>
          <a:xfrm>
            <a:off x="438321" y="518950"/>
            <a:ext cx="9947100" cy="27951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Key climate uncertainties:</a:t>
            </a:r>
            <a:endParaRPr sz="1800" b="0" i="0" u="none" strike="noStrike" cap="none">
              <a:solidFill>
                <a:srgbClr val="000000"/>
              </a:solidFill>
              <a:latin typeface="Arial"/>
              <a:ea typeface="Arial"/>
              <a:cs typeface="Arial"/>
              <a:sym typeface="Arial"/>
            </a:endParaRPr>
          </a:p>
          <a:p>
            <a:pPr marL="914400" marR="0" lvl="0" indent="-342900" algn="l" rtl="0">
              <a:lnSpc>
                <a:spcPct val="115000"/>
              </a:lnSpc>
              <a:spcBef>
                <a:spcPts val="300"/>
              </a:spcBef>
              <a:spcAft>
                <a:spcPts val="0"/>
              </a:spcAft>
              <a:buClr>
                <a:srgbClr val="000000"/>
              </a:buClr>
              <a:buSzPts val="1800"/>
              <a:buFont typeface="Libre Baskerville"/>
              <a:buChar char="➔"/>
            </a:pPr>
            <a:r>
              <a:rPr lang="en-US" sz="1800" b="1" i="0" u="none" strike="noStrike" cap="none">
                <a:solidFill>
                  <a:schemeClr val="dk1"/>
                </a:solidFill>
                <a:latin typeface="Libre Baskerville"/>
                <a:ea typeface="Libre Baskerville"/>
                <a:cs typeface="Libre Baskerville"/>
                <a:sym typeface="Libre Baskerville"/>
              </a:rPr>
              <a:t>Total aerosol radiative forcing</a:t>
            </a:r>
            <a:r>
              <a:rPr lang="en-US" sz="1800" b="0" i="0" u="none" strike="noStrike" cap="none">
                <a:solidFill>
                  <a:schemeClr val="dk1"/>
                </a:solidFill>
                <a:latin typeface="Libre Baskerville"/>
                <a:ea typeface="Libre Baskerville"/>
                <a:cs typeface="Libre Baskerville"/>
                <a:sym typeface="Libre Baskerville"/>
              </a:rPr>
              <a:t>: An initial disruption to Earth's energy balance caused by a change in aerosols </a:t>
            </a:r>
            <a:endParaRPr sz="1800" b="0" i="0" u="none" strike="noStrike" cap="none">
              <a:solidFill>
                <a:schemeClr val="dk1"/>
              </a:solidFill>
              <a:latin typeface="Libre Baskerville"/>
              <a:ea typeface="Libre Baskerville"/>
              <a:cs typeface="Libre Baskerville"/>
              <a:sym typeface="Libre Baskerville"/>
            </a:endParaRPr>
          </a:p>
          <a:p>
            <a:pPr marL="1371600" marR="0" lvl="0" indent="0" algn="l" rtl="0">
              <a:lnSpc>
                <a:spcPct val="115000"/>
              </a:lnSpc>
              <a:spcBef>
                <a:spcPts val="30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Colarco et al. reviews updated satellite observation needs based on new science since last Decadal Survey (</a:t>
            </a:r>
            <a:r>
              <a:rPr lang="en-US" sz="1800" b="0" i="0" u="sng" strike="noStrike" cap="none">
                <a:solidFill>
                  <a:schemeClr val="hlink"/>
                </a:solidFill>
                <a:latin typeface="Libre Baskerville"/>
                <a:ea typeface="Libre Baskerville"/>
                <a:cs typeface="Libre Baskerville"/>
                <a:sym typeface="Libre Baskerville"/>
                <a:hlinkClick r:id="rId3"/>
              </a:rPr>
              <a:t>NTRS 20250009663</a:t>
            </a:r>
            <a:r>
              <a:rPr lang="en-US"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914400" marR="0" lvl="0" indent="-342900" algn="l" rtl="0">
              <a:lnSpc>
                <a:spcPct val="115000"/>
              </a:lnSpc>
              <a:spcBef>
                <a:spcPts val="300"/>
              </a:spcBef>
              <a:spcAft>
                <a:spcPts val="0"/>
              </a:spcAft>
              <a:buClr>
                <a:srgbClr val="000000"/>
              </a:buClr>
              <a:buSzPts val="1800"/>
              <a:buFont typeface="Libre Baskerville"/>
              <a:buChar char="➔"/>
            </a:pPr>
            <a:r>
              <a:rPr lang="en-US" sz="1800" b="1" i="0" u="none" strike="noStrike" cap="none">
                <a:solidFill>
                  <a:schemeClr val="dk1"/>
                </a:solidFill>
                <a:latin typeface="Libre Baskerville"/>
                <a:ea typeface="Libre Baskerville"/>
                <a:cs typeface="Libre Baskerville"/>
                <a:sym typeface="Libre Baskerville"/>
              </a:rPr>
              <a:t>Cloud radiative feedback</a:t>
            </a:r>
            <a:r>
              <a:rPr lang="en-US" sz="1800" b="0" i="0" u="none" strike="noStrike" cap="none">
                <a:solidFill>
                  <a:schemeClr val="dk1"/>
                </a:solidFill>
                <a:latin typeface="Libre Baskerville"/>
                <a:ea typeface="Libre Baskerville"/>
                <a:cs typeface="Libre Baskerville"/>
                <a:sym typeface="Libre Baskerville"/>
              </a:rPr>
              <a:t>: A response of clouds to changes in temperature, which, in turn, modifies the planet's radiation budget </a:t>
            </a:r>
            <a:endParaRPr sz="1800" b="0" i="0" u="none" strike="noStrike" cap="none">
              <a:solidFill>
                <a:schemeClr val="dk1"/>
              </a:solidFill>
              <a:latin typeface="Libre Baskerville"/>
              <a:ea typeface="Libre Baskerville"/>
              <a:cs typeface="Libre Baskerville"/>
              <a:sym typeface="Libre Baskerville"/>
            </a:endParaRPr>
          </a:p>
          <a:p>
            <a:pPr marL="1371600" marR="0" lvl="0" indent="0" algn="l" rtl="0">
              <a:lnSpc>
                <a:spcPct val="115000"/>
              </a:lnSpc>
              <a:spcBef>
                <a:spcPts val="30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Corresponding Meyer et al. review (</a:t>
            </a:r>
            <a:r>
              <a:rPr lang="en-US" sz="1800" b="0" i="0" u="sng" strike="noStrike" cap="none">
                <a:solidFill>
                  <a:schemeClr val="hlink"/>
                </a:solidFill>
                <a:latin typeface="Libre Baskerville"/>
                <a:ea typeface="Libre Baskerville"/>
                <a:cs typeface="Libre Baskerville"/>
                <a:sym typeface="Libre Baskerville"/>
                <a:hlinkClick r:id="rId4"/>
              </a:rPr>
              <a:t>NTRS 20250009667</a:t>
            </a:r>
            <a:r>
              <a:rPr lang="en-US" sz="1800" b="0" i="0" u="none" strike="noStrike" cap="none">
                <a:solidFill>
                  <a:schemeClr val="dk2"/>
                </a:solidFill>
                <a:latin typeface="Libre Baskerville"/>
                <a:ea typeface="Libre Baskerville"/>
                <a:cs typeface="Libre Baskerville"/>
                <a:sym typeface="Libre Baskerville"/>
              </a:rPr>
              <a:t>)</a:t>
            </a:r>
            <a:endParaRPr sz="1800" b="0" i="0" u="none" strike="noStrike" cap="none">
              <a:solidFill>
                <a:schemeClr val="dk2"/>
              </a:solidFill>
              <a:latin typeface="Libre Baskerville"/>
              <a:ea typeface="Libre Baskerville"/>
              <a:cs typeface="Libre Baskerville"/>
              <a:sym typeface="Libre Baskerville"/>
            </a:endParaRPr>
          </a:p>
        </p:txBody>
      </p:sp>
      <p:pic>
        <p:nvPicPr>
          <p:cNvPr id="198" name="Google Shape;198;g3d5c9d344d1_2_56"/>
          <p:cNvPicPr preferRelativeResize="0"/>
          <p:nvPr/>
        </p:nvPicPr>
        <p:blipFill rotWithShape="1">
          <a:blip r:embed="rId5">
            <a:alphaModFix/>
          </a:blip>
          <a:srcRect/>
          <a:stretch/>
        </p:blipFill>
        <p:spPr>
          <a:xfrm>
            <a:off x="-11" y="4374616"/>
            <a:ext cx="2573337" cy="2573337"/>
          </a:xfrm>
          <a:prstGeom prst="rect">
            <a:avLst/>
          </a:prstGeom>
          <a:noFill/>
          <a:ln>
            <a:noFill/>
          </a:ln>
        </p:spPr>
      </p:pic>
      <p:sp>
        <p:nvSpPr>
          <p:cNvPr id="199" name="Google Shape;199;g3d5c9d344d1_2_56"/>
          <p:cNvSpPr txBox="1"/>
          <p:nvPr/>
        </p:nvSpPr>
        <p:spPr>
          <a:xfrm>
            <a:off x="5836198" y="4787275"/>
            <a:ext cx="4332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00" name="Google Shape;200;g3d5c9d344d1_2_56"/>
          <p:cNvSpPr txBox="1"/>
          <p:nvPr/>
        </p:nvSpPr>
        <p:spPr>
          <a:xfrm>
            <a:off x="2691575" y="4787263"/>
            <a:ext cx="7817700" cy="197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 Compiled list of your aerosol / cloud science questions for this meeting</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Please add comments online with your name by Friday</a:t>
            </a:r>
            <a:endParaRPr sz="1800" b="0" i="0" u="none" strike="noStrike" cap="none">
              <a:solidFill>
                <a:schemeClr val="dk2"/>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Libre Baskerville"/>
                <a:ea typeface="Libre Baskerville"/>
                <a:cs typeface="Libre Baskerville"/>
                <a:sym typeface="Libre Baskerville"/>
              </a:rPr>
              <a:t>https://docs.google.com/document/d/16pj5mYW3yAnynjTShOnfh9L7JW6HLTaWzHNyL5xf21o/edit?usp=sharing</a:t>
            </a:r>
            <a:endParaRPr sz="1800" b="0" i="1" u="none" strike="noStrike" cap="none">
              <a:solidFill>
                <a:schemeClr val="dk2"/>
              </a:solidFill>
              <a:latin typeface="Libre Baskerville"/>
              <a:ea typeface="Libre Baskerville"/>
              <a:cs typeface="Libre Baskerville"/>
              <a:sym typeface="Libre Baskerville"/>
            </a:endParaRPr>
          </a:p>
        </p:txBody>
      </p:sp>
      <p:sp>
        <p:nvSpPr>
          <p:cNvPr id="201" name="Google Shape;201;g3d5c9d344d1_2_56"/>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Intro</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g3d742b187a2_2_0"/>
          <p:cNvPicPr preferRelativeResize="0"/>
          <p:nvPr/>
        </p:nvPicPr>
        <p:blipFill>
          <a:blip r:embed="rId3">
            <a:alphaModFix/>
          </a:blip>
          <a:stretch>
            <a:fillRect/>
          </a:stretch>
        </p:blipFill>
        <p:spPr>
          <a:xfrm>
            <a:off x="289450" y="5103625"/>
            <a:ext cx="5937300" cy="1501600"/>
          </a:xfrm>
          <a:prstGeom prst="rect">
            <a:avLst/>
          </a:prstGeom>
          <a:noFill/>
          <a:ln>
            <a:noFill/>
          </a:ln>
        </p:spPr>
      </p:pic>
      <p:pic>
        <p:nvPicPr>
          <p:cNvPr id="669" name="Google Shape;669;g3d742b187a2_2_0"/>
          <p:cNvPicPr preferRelativeResize="0"/>
          <p:nvPr/>
        </p:nvPicPr>
        <p:blipFill>
          <a:blip r:embed="rId4">
            <a:alphaModFix/>
          </a:blip>
          <a:stretch>
            <a:fillRect/>
          </a:stretch>
        </p:blipFill>
        <p:spPr>
          <a:xfrm>
            <a:off x="7057438" y="3301300"/>
            <a:ext cx="4572313" cy="3477326"/>
          </a:xfrm>
          <a:prstGeom prst="rect">
            <a:avLst/>
          </a:prstGeom>
          <a:noFill/>
          <a:ln>
            <a:noFill/>
          </a:ln>
        </p:spPr>
      </p:pic>
      <p:sp>
        <p:nvSpPr>
          <p:cNvPr id="670" name="Google Shape;670;g3d742b187a2_2_0"/>
          <p:cNvSpPr txBox="1"/>
          <p:nvPr/>
        </p:nvSpPr>
        <p:spPr>
          <a:xfrm>
            <a:off x="252250" y="173250"/>
            <a:ext cx="11377500" cy="1307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770"/>
              <a:buNone/>
            </a:pPr>
            <a:r>
              <a:rPr lang="en-US" sz="3600">
                <a:latin typeface="Baskervville"/>
                <a:ea typeface="Baskervville"/>
                <a:cs typeface="Baskervville"/>
                <a:sym typeface="Baskervville"/>
              </a:rPr>
              <a:t>VISNIR</a:t>
            </a:r>
            <a:r>
              <a:rPr lang="en-US" sz="3600">
                <a:solidFill>
                  <a:srgbClr val="000000"/>
                </a:solidFill>
                <a:latin typeface="Baskervville"/>
                <a:ea typeface="Baskervville"/>
                <a:cs typeface="Baskervville"/>
                <a:sym typeface="Baskervville"/>
              </a:rPr>
              <a:t> + Microwave </a:t>
            </a:r>
            <a:r>
              <a:rPr lang="en-US" sz="3600">
                <a:latin typeface="Baskervville"/>
                <a:ea typeface="Baskervville"/>
                <a:cs typeface="Baskervville"/>
                <a:sym typeface="Baskervville"/>
              </a:rPr>
              <a:t>S</a:t>
            </a:r>
            <a:r>
              <a:rPr lang="en-US" sz="3600">
                <a:solidFill>
                  <a:srgbClr val="000000"/>
                </a:solidFill>
                <a:latin typeface="Baskervville"/>
                <a:ea typeface="Baskervville"/>
                <a:cs typeface="Baskervville"/>
                <a:sym typeface="Baskervville"/>
              </a:rPr>
              <a:t>ynergy for </a:t>
            </a:r>
            <a:r>
              <a:rPr lang="en-US" sz="3600">
                <a:latin typeface="Baskervville"/>
                <a:ea typeface="Baskervville"/>
                <a:cs typeface="Baskervville"/>
                <a:sym typeface="Baskervville"/>
              </a:rPr>
              <a:t>L</a:t>
            </a:r>
            <a:r>
              <a:rPr lang="en-US" sz="3600">
                <a:solidFill>
                  <a:srgbClr val="000000"/>
                </a:solidFill>
                <a:latin typeface="Baskervville"/>
                <a:ea typeface="Baskervville"/>
                <a:cs typeface="Baskervville"/>
                <a:sym typeface="Baskervville"/>
              </a:rPr>
              <a:t>iquid </a:t>
            </a:r>
            <a:r>
              <a:rPr lang="en-US" sz="3600">
                <a:latin typeface="Baskervville"/>
                <a:ea typeface="Baskervville"/>
                <a:cs typeface="Baskervville"/>
                <a:sym typeface="Baskervville"/>
              </a:rPr>
              <a:t>Clouds</a:t>
            </a:r>
            <a:endParaRPr sz="3600">
              <a:solidFill>
                <a:srgbClr val="000000"/>
              </a:solidFill>
              <a:latin typeface="Baskervville"/>
              <a:ea typeface="Baskervville"/>
              <a:cs typeface="Baskervville"/>
              <a:sym typeface="Baskervville"/>
            </a:endParaRPr>
          </a:p>
        </p:txBody>
      </p:sp>
      <p:pic>
        <p:nvPicPr>
          <p:cNvPr id="671" name="Google Shape;671;g3d742b187a2_2_0"/>
          <p:cNvPicPr preferRelativeResize="0"/>
          <p:nvPr/>
        </p:nvPicPr>
        <p:blipFill rotWithShape="1">
          <a:blip r:embed="rId5">
            <a:alphaModFix/>
          </a:blip>
          <a:srcRect t="62287"/>
          <a:stretch/>
        </p:blipFill>
        <p:spPr>
          <a:xfrm>
            <a:off x="7123100" y="1064475"/>
            <a:ext cx="4250774" cy="1913050"/>
          </a:xfrm>
          <a:prstGeom prst="rect">
            <a:avLst/>
          </a:prstGeom>
          <a:noFill/>
          <a:ln>
            <a:noFill/>
          </a:ln>
        </p:spPr>
      </p:pic>
      <p:sp>
        <p:nvSpPr>
          <p:cNvPr id="672" name="Google Shape;672;g3d742b187a2_2_0"/>
          <p:cNvSpPr txBox="1"/>
          <p:nvPr/>
        </p:nvSpPr>
        <p:spPr>
          <a:xfrm>
            <a:off x="159375" y="1219275"/>
            <a:ext cx="6493800" cy="35709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1"/>
              </a:buClr>
              <a:buSzPts val="2200"/>
              <a:buFont typeface="Baskervville"/>
              <a:buChar char="●"/>
            </a:pPr>
            <a:r>
              <a:rPr lang="en-US" sz="2200">
                <a:solidFill>
                  <a:schemeClr val="dk1"/>
                </a:solidFill>
                <a:latin typeface="Baskervville"/>
                <a:ea typeface="Baskervville"/>
                <a:cs typeface="Baskervville"/>
                <a:sym typeface="Baskervville"/>
              </a:rPr>
              <a:t>Liquid water path is not well constrained in models</a:t>
            </a:r>
            <a:endParaRPr sz="2200">
              <a:solidFill>
                <a:schemeClr val="dk1"/>
              </a:solidFill>
              <a:latin typeface="Baskervville"/>
              <a:ea typeface="Baskervville"/>
              <a:cs typeface="Baskervville"/>
              <a:sym typeface="Baskervville"/>
            </a:endParaRPr>
          </a:p>
          <a:p>
            <a:pPr marL="0" lvl="0" indent="0" algn="l" rtl="0">
              <a:spcBef>
                <a:spcPts val="0"/>
              </a:spcBef>
              <a:spcAft>
                <a:spcPts val="0"/>
              </a:spcAft>
              <a:buNone/>
            </a:pPr>
            <a:endParaRPr sz="2200">
              <a:solidFill>
                <a:schemeClr val="dk1"/>
              </a:solidFill>
              <a:latin typeface="Baskervville"/>
              <a:ea typeface="Baskervville"/>
              <a:cs typeface="Baskervville"/>
              <a:sym typeface="Baskervville"/>
            </a:endParaRPr>
          </a:p>
          <a:p>
            <a:pPr marL="457200" lvl="0" indent="-368300" algn="l" rtl="0">
              <a:spcBef>
                <a:spcPts val="0"/>
              </a:spcBef>
              <a:spcAft>
                <a:spcPts val="0"/>
              </a:spcAft>
              <a:buClr>
                <a:schemeClr val="dk1"/>
              </a:buClr>
              <a:buSzPts val="2200"/>
              <a:buFont typeface="Baskervville"/>
              <a:buChar char="●"/>
            </a:pPr>
            <a:r>
              <a:rPr lang="en-US" sz="2200">
                <a:solidFill>
                  <a:schemeClr val="dk1"/>
                </a:solidFill>
                <a:latin typeface="Baskervville"/>
                <a:ea typeface="Baskervville"/>
                <a:cs typeface="Baskervville"/>
                <a:sym typeface="Baskervville"/>
              </a:rPr>
              <a:t>VISNIR and Microwave disagree in magnitude and geographical distribution</a:t>
            </a:r>
            <a:endParaRPr sz="2200">
              <a:solidFill>
                <a:schemeClr val="dk1"/>
              </a:solidFill>
              <a:latin typeface="Baskervville"/>
              <a:ea typeface="Baskervville"/>
              <a:cs typeface="Baskervville"/>
              <a:sym typeface="Baskervville"/>
            </a:endParaRPr>
          </a:p>
          <a:p>
            <a:pPr marL="0" lvl="0" indent="0" algn="l" rtl="0">
              <a:spcBef>
                <a:spcPts val="0"/>
              </a:spcBef>
              <a:spcAft>
                <a:spcPts val="0"/>
              </a:spcAft>
              <a:buNone/>
            </a:pPr>
            <a:endParaRPr sz="2200">
              <a:solidFill>
                <a:schemeClr val="dk1"/>
              </a:solidFill>
              <a:latin typeface="Baskervville"/>
              <a:ea typeface="Baskervville"/>
              <a:cs typeface="Baskervville"/>
              <a:sym typeface="Baskervville"/>
            </a:endParaRPr>
          </a:p>
          <a:p>
            <a:pPr marL="457200" lvl="0" indent="-368300" algn="l" rtl="0">
              <a:spcBef>
                <a:spcPts val="0"/>
              </a:spcBef>
              <a:spcAft>
                <a:spcPts val="0"/>
              </a:spcAft>
              <a:buClr>
                <a:schemeClr val="dk1"/>
              </a:buClr>
              <a:buSzPts val="2200"/>
              <a:buFont typeface="Baskervville"/>
              <a:buChar char="●"/>
            </a:pPr>
            <a:r>
              <a:rPr lang="en-US" sz="2200">
                <a:solidFill>
                  <a:schemeClr val="dk1"/>
                </a:solidFill>
                <a:latin typeface="Baskervville"/>
                <a:ea typeface="Baskervville"/>
                <a:cs typeface="Baskervville"/>
                <a:sym typeface="Baskervville"/>
              </a:rPr>
              <a:t>Differences can be explained by influence of precipitation water path</a:t>
            </a:r>
            <a:endParaRPr sz="2200">
              <a:solidFill>
                <a:schemeClr val="dk1"/>
              </a:solidFill>
              <a:latin typeface="Baskervville"/>
              <a:ea typeface="Baskervville"/>
              <a:cs typeface="Baskervville"/>
              <a:sym typeface="Baskervville"/>
            </a:endParaRPr>
          </a:p>
          <a:p>
            <a:pPr marL="914400" lvl="1" indent="-368300" algn="l" rtl="0">
              <a:spcBef>
                <a:spcPts val="0"/>
              </a:spcBef>
              <a:spcAft>
                <a:spcPts val="0"/>
              </a:spcAft>
              <a:buClr>
                <a:schemeClr val="dk1"/>
              </a:buClr>
              <a:buSzPts val="2200"/>
              <a:buFont typeface="Baskervville"/>
              <a:buChar char="○"/>
            </a:pPr>
            <a:r>
              <a:rPr lang="en-US" sz="2200">
                <a:solidFill>
                  <a:schemeClr val="dk1"/>
                </a:solidFill>
                <a:latin typeface="Baskervville"/>
                <a:ea typeface="Baskervville"/>
                <a:cs typeface="Baskervville"/>
                <a:sym typeface="Baskervville"/>
              </a:rPr>
              <a:t>Passive + passive synergy possible for cloud+precipitation water path</a:t>
            </a:r>
            <a:endParaRPr sz="2200">
              <a:solidFill>
                <a:schemeClr val="dk1"/>
              </a:solidFill>
              <a:latin typeface="Baskervville"/>
              <a:ea typeface="Baskervville"/>
              <a:cs typeface="Baskervville"/>
              <a:sym typeface="Baskervvill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3dee8bcf56c_6_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679" name="Google Shape;679;g3dee8bcf56c_6_0"/>
          <p:cNvPicPr preferRelativeResize="0"/>
          <p:nvPr/>
        </p:nvPicPr>
        <p:blipFill rotWithShape="1">
          <a:blip r:embed="rId3">
            <a:alphaModFix/>
          </a:blip>
          <a:srcRect t="22372"/>
          <a:stretch/>
        </p:blipFill>
        <p:spPr>
          <a:xfrm>
            <a:off x="915746" y="349355"/>
            <a:ext cx="8903441" cy="3766876"/>
          </a:xfrm>
          <a:custGeom>
            <a:avLst/>
            <a:gdLst/>
            <a:ahLst/>
            <a:cxnLst/>
            <a:rect l="l" t="t" r="r" b="b"/>
            <a:pathLst>
              <a:path w="8903441" h="3766876" extrusionOk="0">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ln>
            <a:noFill/>
          </a:ln>
        </p:spPr>
      </p:pic>
      <p:sp>
        <p:nvSpPr>
          <p:cNvPr id="680" name="Google Shape;680;g3dee8bcf56c_6_0"/>
          <p:cNvSpPr txBox="1">
            <a:spLocks noGrp="1"/>
          </p:cNvSpPr>
          <p:nvPr>
            <p:ph type="ctrTitle"/>
          </p:nvPr>
        </p:nvSpPr>
        <p:spPr>
          <a:xfrm>
            <a:off x="1154512" y="4539286"/>
            <a:ext cx="9144000" cy="185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Play"/>
              <a:buNone/>
            </a:pPr>
            <a:r>
              <a:rPr lang="en-US" sz="3600" b="1">
                <a:latin typeface="Baskervville"/>
                <a:ea typeface="Baskervville"/>
                <a:cs typeface="Baskervville"/>
                <a:sym typeface="Baskervville"/>
              </a:rPr>
              <a:t>Unleashing the AI Power &amp;</a:t>
            </a:r>
            <a:br>
              <a:rPr lang="en-US" sz="3600" b="1">
                <a:latin typeface="Baskervville"/>
                <a:ea typeface="Baskervville"/>
                <a:cs typeface="Baskervville"/>
                <a:sym typeface="Baskervville"/>
              </a:rPr>
            </a:br>
            <a:r>
              <a:rPr lang="en-US" sz="3600" b="1">
                <a:latin typeface="Baskervville"/>
                <a:ea typeface="Baskervville"/>
                <a:cs typeface="Baskervville"/>
                <a:sym typeface="Baskervville"/>
              </a:rPr>
              <a:t> Maintaining Science Integrity </a:t>
            </a:r>
            <a:br>
              <a:rPr lang="en-US" sz="3600" b="1">
                <a:latin typeface="Baskervville"/>
                <a:ea typeface="Baskervville"/>
                <a:cs typeface="Baskervville"/>
                <a:sym typeface="Baskervville"/>
              </a:rPr>
            </a:br>
            <a:r>
              <a:rPr lang="en-US" sz="3600" b="1">
                <a:latin typeface="Baskervville"/>
                <a:ea typeface="Baskervville"/>
                <a:cs typeface="Baskervville"/>
                <a:sym typeface="Baskervville"/>
              </a:rPr>
              <a:t>in NASA “Atmo”sphere science and applications in the era of AI</a:t>
            </a:r>
            <a:endParaRPr>
              <a:latin typeface="Baskervville"/>
              <a:ea typeface="Baskervville"/>
              <a:cs typeface="Baskervville"/>
              <a:sym typeface="Baskervvill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dee8bcf56c_3_7"/>
          <p:cNvSpPr txBox="1">
            <a:spLocks noGrp="1"/>
          </p:cNvSpPr>
          <p:nvPr>
            <p:ph type="title"/>
          </p:nvPr>
        </p:nvSpPr>
        <p:spPr>
          <a:xfrm>
            <a:off x="838200" y="2361331"/>
            <a:ext cx="9504300" cy="2135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a:latin typeface="Baskervville"/>
                <a:ea typeface="Baskervville"/>
                <a:cs typeface="Baskervville"/>
                <a:sym typeface="Baskervville"/>
              </a:rPr>
              <a:t>ML has been appearing more and more often in geoscience and showing great power especially at combining multi-instrument observations in generating improved retrievals or new products</a:t>
            </a:r>
            <a:endParaRPr>
              <a:latin typeface="Baskervville"/>
              <a:ea typeface="Baskervville"/>
              <a:cs typeface="Baskervville"/>
              <a:sym typeface="Baskervville"/>
            </a:endParaRPr>
          </a:p>
        </p:txBody>
      </p:sp>
      <p:sp>
        <p:nvSpPr>
          <p:cNvPr id="686" name="Google Shape;686;g3dee8bcf56c_3_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3dee8bcf56c_3_12"/>
          <p:cNvSpPr txBox="1"/>
          <p:nvPr/>
        </p:nvSpPr>
        <p:spPr>
          <a:xfrm>
            <a:off x="297117" y="3339000"/>
            <a:ext cx="10095000" cy="3417000"/>
          </a:xfrm>
          <a:prstGeom prst="rect">
            <a:avLst/>
          </a:prstGeom>
          <a:noFill/>
          <a:ln>
            <a:noFill/>
          </a:ln>
        </p:spPr>
        <p:txBody>
          <a:bodyPr spcFirstLastPara="1" wrap="square" lIns="91425" tIns="45700" rIns="91425" bIns="45700" anchor="t" anchorCtr="0">
            <a:spAutoFit/>
          </a:bodyPr>
          <a:lstStyle/>
          <a:p>
            <a:pPr marL="342900" marR="0" lvl="0" indent="-393700" algn="just"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Libre Baskerville"/>
                <a:ea typeface="Libre Baskerville"/>
                <a:cs typeface="Libre Baskerville"/>
                <a:sym typeface="Libre Baskerville"/>
              </a:rPr>
              <a:t>Noise suppression will make future space lidar missions more affordable</a:t>
            </a:r>
            <a:endParaRPr sz="1800"/>
          </a:p>
          <a:p>
            <a:pPr marL="342900" marR="0" lvl="0" indent="-393700" algn="just"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Libre Baskerville"/>
                <a:ea typeface="Libre Baskerville"/>
                <a:cs typeface="Libre Baskerville"/>
                <a:sym typeface="Libre Baskerville"/>
              </a:rPr>
              <a:t>Preserves spatial resolution and better identifies aerosol/ cloud features</a:t>
            </a:r>
            <a:endParaRPr sz="1800"/>
          </a:p>
          <a:p>
            <a:pPr marL="342900" marR="0" lvl="0" indent="-330200" algn="l" rtl="0">
              <a:lnSpc>
                <a:spcPct val="10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Libre Baskerville"/>
                <a:ea typeface="Libre Baskerville"/>
                <a:cs typeface="Libre Baskerville"/>
                <a:sym typeface="Libre Baskerville"/>
              </a:rPr>
              <a:t>DDUnet </a:t>
            </a:r>
            <a:r>
              <a:rPr lang="en-US" sz="1800" b="0" i="0" u="none" strike="noStrike" cap="none">
                <a:solidFill>
                  <a:srgbClr val="000000"/>
                </a:solidFill>
                <a:latin typeface="Libre Baskerville"/>
                <a:ea typeface="Libre Baskerville"/>
                <a:cs typeface="Libre Baskerville"/>
                <a:sym typeface="Libre Baskerville"/>
              </a:rPr>
              <a:t>on spaceborne CATS, ICESat-2, airborne CPL, Roscoe [Selmer er al., 2024, Yorks et al., in review] and spaceborne CALIOP, ATLID, airborne HALO [Lu X. et al., in prep] – CATS daytime Signal to Noise Ratio (SNR) increased by a factor of 2.5</a:t>
            </a:r>
            <a:endParaRPr sz="1800"/>
          </a:p>
          <a:p>
            <a:pPr marL="342900" marR="0" lvl="0" indent="-330200" algn="l" rtl="0">
              <a:lnSpc>
                <a:spcPct val="10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Libre Baskerville"/>
                <a:ea typeface="Libre Baskerville"/>
                <a:cs typeface="Libre Baskerville"/>
                <a:sym typeface="Libre Baskerville"/>
              </a:rPr>
              <a:t>UW SSEC lidar denoising </a:t>
            </a:r>
            <a:r>
              <a:rPr lang="en-US" sz="1800" b="0" i="0" u="none" strike="noStrike" cap="none">
                <a:solidFill>
                  <a:srgbClr val="000000"/>
                </a:solidFill>
                <a:latin typeface="Libre Baskerville"/>
                <a:ea typeface="Libre Baskerville"/>
                <a:cs typeface="Libre Baskerville"/>
                <a:sym typeface="Libre Baskerville"/>
              </a:rPr>
              <a:t>– Employs state-of-the-art ML denoising methods validated on CALIOP, HSRL, WV DIAL, and easily adaptable to other atmospheric lidar instruments [Fliss, Marais, Nowak, Holz et al., in prep]</a:t>
            </a:r>
            <a:endParaRPr sz="1800"/>
          </a:p>
          <a:p>
            <a:pPr marL="342900" marR="0" lvl="0" indent="-330200" algn="l" rtl="0">
              <a:lnSpc>
                <a:spcPct val="10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Libre Baskerville"/>
                <a:ea typeface="Libre Baskerville"/>
                <a:cs typeface="Libre Baskerville"/>
                <a:sym typeface="Libre Baskerville"/>
              </a:rPr>
              <a:t>Entropy Quantum computing </a:t>
            </a:r>
            <a:r>
              <a:rPr lang="en-US" sz="1800" b="0" i="0" u="none" strike="noStrike" cap="none">
                <a:solidFill>
                  <a:srgbClr val="000000"/>
                </a:solidFill>
                <a:latin typeface="Libre Baskerville"/>
                <a:ea typeface="Libre Baskerville"/>
                <a:cs typeface="Libre Baskerville"/>
                <a:sym typeface="Libre Baskerville"/>
              </a:rPr>
              <a:t>– [Huang and Hu, 2025] applied to CALIPSO; early-stage technology (TRL 4); much faster/ most appropriate for onboard real-time processing</a:t>
            </a:r>
            <a:endParaRPr sz="1800"/>
          </a:p>
        </p:txBody>
      </p:sp>
      <p:pic>
        <p:nvPicPr>
          <p:cNvPr id="693" name="Google Shape;693;g3dee8bcf56c_3_12"/>
          <p:cNvPicPr preferRelativeResize="0"/>
          <p:nvPr/>
        </p:nvPicPr>
        <p:blipFill rotWithShape="1">
          <a:blip r:embed="rId3">
            <a:alphaModFix/>
          </a:blip>
          <a:srcRect/>
          <a:stretch/>
        </p:blipFill>
        <p:spPr>
          <a:xfrm>
            <a:off x="1210181" y="775300"/>
            <a:ext cx="7801299" cy="2503647"/>
          </a:xfrm>
          <a:prstGeom prst="rect">
            <a:avLst/>
          </a:prstGeom>
          <a:noFill/>
          <a:ln>
            <a:noFill/>
          </a:ln>
        </p:spPr>
      </p:pic>
      <p:sp>
        <p:nvSpPr>
          <p:cNvPr id="694" name="Google Shape;694;g3dee8bcf56c_3_12"/>
          <p:cNvSpPr txBox="1"/>
          <p:nvPr/>
        </p:nvSpPr>
        <p:spPr>
          <a:xfrm>
            <a:off x="297125" y="-153250"/>
            <a:ext cx="10484100" cy="928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200"/>
              <a:buFont typeface="Play"/>
              <a:buNone/>
            </a:pPr>
            <a:r>
              <a:rPr lang="en-US" sz="2800" b="1" i="0" u="none" strike="noStrike" cap="none">
                <a:solidFill>
                  <a:schemeClr val="dk1"/>
                </a:solidFill>
                <a:latin typeface="Baskervville"/>
                <a:ea typeface="Baskervville"/>
                <a:cs typeface="Baskervville"/>
                <a:sym typeface="Baskervville"/>
              </a:rPr>
              <a:t>Example 1: single-instrument denoising to reveal faint signals</a:t>
            </a:r>
            <a:endParaRPr sz="2800" b="1">
              <a:latin typeface="Baskervville"/>
              <a:ea typeface="Baskervville"/>
              <a:cs typeface="Baskervville"/>
              <a:sym typeface="Baskervville"/>
            </a:endParaRPr>
          </a:p>
        </p:txBody>
      </p:sp>
      <p:sp>
        <p:nvSpPr>
          <p:cNvPr id="695" name="Google Shape;695;g3dee8bcf56c_3_12"/>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3dee8bcf56c_3_20"/>
          <p:cNvSpPr txBox="1">
            <a:spLocks noGrp="1"/>
          </p:cNvSpPr>
          <p:nvPr>
            <p:ph type="title"/>
          </p:nvPr>
        </p:nvSpPr>
        <p:spPr>
          <a:xfrm>
            <a:off x="469900" y="242175"/>
            <a:ext cx="10239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Play"/>
              <a:buNone/>
            </a:pPr>
            <a:r>
              <a:rPr lang="en-US" sz="3000" b="1">
                <a:latin typeface="Baskervville"/>
                <a:ea typeface="Baskervville"/>
                <a:cs typeface="Baskervville"/>
                <a:sym typeface="Baskervville"/>
              </a:rPr>
              <a:t>Example 2: GEO-FM: Combing Geostationary and Ground network obs. for observation-driven nearcasting</a:t>
            </a:r>
            <a:endParaRPr sz="3000" b="1">
              <a:latin typeface="Baskervville"/>
              <a:ea typeface="Baskervville"/>
              <a:cs typeface="Baskervville"/>
              <a:sym typeface="Baskervville"/>
            </a:endParaRPr>
          </a:p>
        </p:txBody>
      </p:sp>
      <p:sp>
        <p:nvSpPr>
          <p:cNvPr id="701" name="Google Shape;701;g3dee8bcf56c_3_20"/>
          <p:cNvSpPr txBox="1"/>
          <p:nvPr/>
        </p:nvSpPr>
        <p:spPr>
          <a:xfrm>
            <a:off x="2431349" y="5365550"/>
            <a:ext cx="4080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(Stormscope, NVIDIA, 2026, arxiv)</a:t>
            </a:r>
            <a:endParaRPr/>
          </a:p>
        </p:txBody>
      </p:sp>
      <p:sp>
        <p:nvSpPr>
          <p:cNvPr id="702" name="Google Shape;702;g3dee8bcf56c_3_20"/>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703" name="Google Shape;703;g3dee8bcf56c_3_20"/>
          <p:cNvPicPr preferRelativeResize="0"/>
          <p:nvPr/>
        </p:nvPicPr>
        <p:blipFill>
          <a:blip r:embed="rId3">
            <a:alphaModFix/>
          </a:blip>
          <a:stretch>
            <a:fillRect/>
          </a:stretch>
        </p:blipFill>
        <p:spPr>
          <a:xfrm>
            <a:off x="6512250" y="2096325"/>
            <a:ext cx="4197450" cy="2526893"/>
          </a:xfrm>
          <a:prstGeom prst="rect">
            <a:avLst/>
          </a:prstGeom>
          <a:noFill/>
          <a:ln>
            <a:noFill/>
          </a:ln>
        </p:spPr>
      </p:pic>
      <p:pic>
        <p:nvPicPr>
          <p:cNvPr id="704" name="Google Shape;704;g3dee8bcf56c_3_20"/>
          <p:cNvPicPr preferRelativeResize="0"/>
          <p:nvPr/>
        </p:nvPicPr>
        <p:blipFill>
          <a:blip r:embed="rId4">
            <a:alphaModFix/>
          </a:blip>
          <a:stretch>
            <a:fillRect/>
          </a:stretch>
        </p:blipFill>
        <p:spPr>
          <a:xfrm>
            <a:off x="101432" y="1704550"/>
            <a:ext cx="6360017" cy="3661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3dee8bcf56c_3_35"/>
          <p:cNvSpPr txBox="1">
            <a:spLocks noGrp="1"/>
          </p:cNvSpPr>
          <p:nvPr>
            <p:ph type="title"/>
          </p:nvPr>
        </p:nvSpPr>
        <p:spPr>
          <a:xfrm>
            <a:off x="971025" y="326450"/>
            <a:ext cx="9519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Play"/>
              <a:buNone/>
            </a:pPr>
            <a:r>
              <a:rPr lang="en-US" sz="3000" b="1">
                <a:latin typeface="Baskervville"/>
                <a:ea typeface="Baskervville"/>
                <a:cs typeface="Baskervville"/>
                <a:sym typeface="Baskervville"/>
              </a:rPr>
              <a:t>Example 3: From one-curtain of “truth” to everywhere on the globe </a:t>
            </a:r>
            <a:endParaRPr sz="3000" b="1">
              <a:latin typeface="Baskervville"/>
              <a:ea typeface="Baskervville"/>
              <a:cs typeface="Baskervville"/>
              <a:sym typeface="Baskervville"/>
            </a:endParaRPr>
          </a:p>
          <a:p>
            <a:pPr marL="0" lvl="0" indent="0" algn="l" rtl="0">
              <a:lnSpc>
                <a:spcPct val="90000"/>
              </a:lnSpc>
              <a:spcBef>
                <a:spcPts val="0"/>
              </a:spcBef>
              <a:spcAft>
                <a:spcPts val="0"/>
              </a:spcAft>
              <a:buClr>
                <a:schemeClr val="dk1"/>
              </a:buClr>
              <a:buSzPts val="3200"/>
              <a:buFont typeface="Play"/>
              <a:buNone/>
            </a:pPr>
            <a:r>
              <a:rPr lang="en-US" sz="3000" b="1">
                <a:latin typeface="Baskervville"/>
                <a:ea typeface="Baskervville"/>
                <a:cs typeface="Baskervville"/>
                <a:sym typeface="Baskervville"/>
              </a:rPr>
              <a:t>(GEO/passive 3D cloud reconstruction trained on collocated LEO/active)</a:t>
            </a:r>
            <a:endParaRPr sz="3000" b="1">
              <a:latin typeface="Baskervville"/>
              <a:ea typeface="Baskervville"/>
              <a:cs typeface="Baskervville"/>
              <a:sym typeface="Baskervville"/>
            </a:endParaRPr>
          </a:p>
        </p:txBody>
      </p:sp>
      <p:pic>
        <p:nvPicPr>
          <p:cNvPr id="710" name="Google Shape;710;g3dee8bcf56c_3_35"/>
          <p:cNvPicPr preferRelativeResize="0"/>
          <p:nvPr/>
        </p:nvPicPr>
        <p:blipFill rotWithShape="1">
          <a:blip r:embed="rId3">
            <a:alphaModFix/>
          </a:blip>
          <a:srcRect/>
          <a:stretch/>
        </p:blipFill>
        <p:spPr>
          <a:xfrm>
            <a:off x="232612" y="3008760"/>
            <a:ext cx="5409530" cy="2595145"/>
          </a:xfrm>
          <a:prstGeom prst="rect">
            <a:avLst/>
          </a:prstGeom>
          <a:noFill/>
          <a:ln>
            <a:noFill/>
          </a:ln>
        </p:spPr>
      </p:pic>
      <p:sp>
        <p:nvSpPr>
          <p:cNvPr id="711" name="Google Shape;711;g3dee8bcf56c_3_35"/>
          <p:cNvSpPr txBox="1"/>
          <p:nvPr/>
        </p:nvSpPr>
        <p:spPr>
          <a:xfrm>
            <a:off x="2485102" y="5634300"/>
            <a:ext cx="2938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(Amell et al., 2024, ACP)</a:t>
            </a:r>
            <a:endParaRPr/>
          </a:p>
        </p:txBody>
      </p:sp>
      <p:sp>
        <p:nvSpPr>
          <p:cNvPr id="712" name="Google Shape;712;g3dee8bcf56c_3_35"/>
          <p:cNvSpPr txBox="1"/>
          <p:nvPr/>
        </p:nvSpPr>
        <p:spPr>
          <a:xfrm>
            <a:off x="531342" y="2288287"/>
            <a:ext cx="5110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Merged GEOS-IR trained on CloudSat+CALIPSO for 3D cloud ice</a:t>
            </a:r>
            <a:endParaRPr/>
          </a:p>
        </p:txBody>
      </p:sp>
      <p:grpSp>
        <p:nvGrpSpPr>
          <p:cNvPr id="713" name="Google Shape;713;g3dee8bcf56c_3_35"/>
          <p:cNvGrpSpPr/>
          <p:nvPr/>
        </p:nvGrpSpPr>
        <p:grpSpPr>
          <a:xfrm>
            <a:off x="5959299" y="2257706"/>
            <a:ext cx="4531500" cy="4097219"/>
            <a:chOff x="6822317" y="2153215"/>
            <a:chExt cx="4531500" cy="4097219"/>
          </a:xfrm>
        </p:grpSpPr>
        <p:sp>
          <p:nvSpPr>
            <p:cNvPr id="714" name="Google Shape;714;g3dee8bcf56c_3_35"/>
            <p:cNvSpPr txBox="1"/>
            <p:nvPr/>
          </p:nvSpPr>
          <p:spPr>
            <a:xfrm>
              <a:off x="6822317" y="2153215"/>
              <a:ext cx="4531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GOES-ABI trained on CloudSat+CALIPSO for 3D cloud mask</a:t>
              </a:r>
              <a:endParaRPr/>
            </a:p>
          </p:txBody>
        </p:sp>
        <p:sp>
          <p:nvSpPr>
            <p:cNvPr id="715" name="Google Shape;715;g3dee8bcf56c_3_35"/>
            <p:cNvSpPr txBox="1"/>
            <p:nvPr/>
          </p:nvSpPr>
          <p:spPr>
            <a:xfrm>
              <a:off x="8256592" y="5881134"/>
              <a:ext cx="2938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(Wang et al., 2023, TGRS)</a:t>
              </a:r>
              <a:endParaRPr/>
            </a:p>
          </p:txBody>
        </p:sp>
      </p:grpSp>
      <p:sp>
        <p:nvSpPr>
          <p:cNvPr id="716" name="Google Shape;716;g3dee8bcf56c_3_3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717" name="Google Shape;717;g3dee8bcf56c_3_35"/>
          <p:cNvPicPr preferRelativeResize="0"/>
          <p:nvPr/>
        </p:nvPicPr>
        <p:blipFill>
          <a:blip r:embed="rId4">
            <a:alphaModFix/>
          </a:blip>
          <a:stretch>
            <a:fillRect/>
          </a:stretch>
        </p:blipFill>
        <p:spPr>
          <a:xfrm>
            <a:off x="6098789" y="2934775"/>
            <a:ext cx="4325286" cy="3014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3dee8bcf56c_3_47"/>
          <p:cNvSpPr txBox="1">
            <a:spLocks noGrp="1"/>
          </p:cNvSpPr>
          <p:nvPr>
            <p:ph type="title"/>
          </p:nvPr>
        </p:nvSpPr>
        <p:spPr>
          <a:xfrm>
            <a:off x="838200" y="365125"/>
            <a:ext cx="9082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000" b="1">
                <a:latin typeface="Baskervville"/>
                <a:ea typeface="Baskervville"/>
                <a:cs typeface="Baskervville"/>
                <a:sym typeface="Baskervville"/>
              </a:rPr>
              <a:t>Example 4: AI-speed up for GEO-GEO AMV retrieval enabling NRT retrieval/application</a:t>
            </a:r>
            <a:endParaRPr sz="3000" b="1">
              <a:latin typeface="Baskervville"/>
              <a:ea typeface="Baskervville"/>
              <a:cs typeface="Baskervville"/>
              <a:sym typeface="Baskervville"/>
            </a:endParaRPr>
          </a:p>
        </p:txBody>
      </p:sp>
      <p:pic>
        <p:nvPicPr>
          <p:cNvPr id="723" name="Google Shape;723;g3dee8bcf56c_3_47"/>
          <p:cNvPicPr preferRelativeResize="0"/>
          <p:nvPr/>
        </p:nvPicPr>
        <p:blipFill rotWithShape="1">
          <a:blip r:embed="rId3">
            <a:alphaModFix/>
          </a:blip>
          <a:srcRect/>
          <a:stretch/>
        </p:blipFill>
        <p:spPr>
          <a:xfrm>
            <a:off x="838200" y="1906002"/>
            <a:ext cx="3683000" cy="3848100"/>
          </a:xfrm>
          <a:prstGeom prst="rect">
            <a:avLst/>
          </a:prstGeom>
          <a:noFill/>
          <a:ln>
            <a:noFill/>
          </a:ln>
        </p:spPr>
      </p:pic>
      <p:sp>
        <p:nvSpPr>
          <p:cNvPr id="724" name="Google Shape;724;g3dee8bcf56c_3_47"/>
          <p:cNvSpPr txBox="1"/>
          <p:nvPr/>
        </p:nvSpPr>
        <p:spPr>
          <a:xfrm>
            <a:off x="496151" y="5969275"/>
            <a:ext cx="4963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(Credit: Thomas Vadal, Jim Carr, Dong L. Wu)</a:t>
            </a:r>
            <a:endParaRPr/>
          </a:p>
        </p:txBody>
      </p:sp>
      <p:sp>
        <p:nvSpPr>
          <p:cNvPr id="725" name="Google Shape;725;g3dee8bcf56c_3_47"/>
          <p:cNvSpPr txBox="1"/>
          <p:nvPr/>
        </p:nvSpPr>
        <p:spPr>
          <a:xfrm>
            <a:off x="4864099" y="1906000"/>
            <a:ext cx="50565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Arial"/>
                <a:ea typeface="Arial"/>
                <a:cs typeface="Arial"/>
                <a:sym typeface="Arial"/>
              </a:rPr>
              <a:t>90 million wind vectors every 10 mins</a:t>
            </a:r>
            <a:endParaRPr/>
          </a:p>
        </p:txBody>
      </p:sp>
      <p:pic>
        <p:nvPicPr>
          <p:cNvPr id="726" name="Google Shape;726;g3dee8bcf56c_3_47"/>
          <p:cNvPicPr preferRelativeResize="0"/>
          <p:nvPr/>
        </p:nvPicPr>
        <p:blipFill rotWithShape="1">
          <a:blip r:embed="rId4">
            <a:alphaModFix/>
          </a:blip>
          <a:srcRect/>
          <a:stretch/>
        </p:blipFill>
        <p:spPr>
          <a:xfrm>
            <a:off x="5131333" y="2421525"/>
            <a:ext cx="5511465" cy="3192451"/>
          </a:xfrm>
          <a:prstGeom prst="rect">
            <a:avLst/>
          </a:prstGeom>
          <a:noFill/>
          <a:ln>
            <a:noFill/>
          </a:ln>
        </p:spPr>
      </p:pic>
      <p:sp>
        <p:nvSpPr>
          <p:cNvPr id="727" name="Google Shape;727;g3dee8bcf56c_3_47"/>
          <p:cNvSpPr txBox="1"/>
          <p:nvPr/>
        </p:nvSpPr>
        <p:spPr>
          <a:xfrm>
            <a:off x="5903990" y="5754102"/>
            <a:ext cx="4596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Trained on nature run and validated against Carr et al. (2020) physical retrievals </a:t>
            </a:r>
            <a:endParaRPr/>
          </a:p>
        </p:txBody>
      </p:sp>
      <p:sp>
        <p:nvSpPr>
          <p:cNvPr id="728" name="Google Shape;728;g3dee8bcf56c_3_4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3dee8bcf56c_3_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a:latin typeface="Baskervville"/>
                <a:ea typeface="Baskervville"/>
                <a:cs typeface="Baskervville"/>
                <a:sym typeface="Baskervville"/>
              </a:rPr>
              <a:t>Example 5: Feature tracking</a:t>
            </a:r>
            <a:endParaRPr b="1">
              <a:latin typeface="Baskervville"/>
              <a:ea typeface="Baskervville"/>
              <a:cs typeface="Baskervville"/>
              <a:sym typeface="Baskervville"/>
            </a:endParaRPr>
          </a:p>
        </p:txBody>
      </p:sp>
      <p:pic>
        <p:nvPicPr>
          <p:cNvPr id="734" name="Google Shape;734;g3dee8bcf56c_3_57"/>
          <p:cNvPicPr preferRelativeResize="0"/>
          <p:nvPr/>
        </p:nvPicPr>
        <p:blipFill rotWithShape="1">
          <a:blip r:embed="rId3">
            <a:alphaModFix/>
          </a:blip>
          <a:srcRect/>
          <a:stretch/>
        </p:blipFill>
        <p:spPr>
          <a:xfrm>
            <a:off x="2270426" y="2248300"/>
            <a:ext cx="5878408" cy="3752150"/>
          </a:xfrm>
          <a:prstGeom prst="rect">
            <a:avLst/>
          </a:prstGeom>
          <a:noFill/>
          <a:ln>
            <a:noFill/>
          </a:ln>
        </p:spPr>
      </p:pic>
      <p:sp>
        <p:nvSpPr>
          <p:cNvPr id="735" name="Google Shape;735;g3dee8bcf56c_3_57"/>
          <p:cNvSpPr txBox="1"/>
          <p:nvPr/>
        </p:nvSpPr>
        <p:spPr>
          <a:xfrm>
            <a:off x="2979499" y="6110000"/>
            <a:ext cx="4716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Baskervville"/>
                <a:ea typeface="Baskervville"/>
                <a:cs typeface="Baskervville"/>
                <a:sym typeface="Baskervville"/>
              </a:rPr>
              <a:t>(Meta SAM3 model; credit: Esmaeel Adrah)</a:t>
            </a:r>
            <a:endParaRPr>
              <a:latin typeface="Baskervville"/>
              <a:ea typeface="Baskervville"/>
              <a:cs typeface="Baskervville"/>
              <a:sym typeface="Baskervville"/>
            </a:endParaRPr>
          </a:p>
        </p:txBody>
      </p:sp>
      <p:sp>
        <p:nvSpPr>
          <p:cNvPr id="736" name="Google Shape;736;g3dee8bcf56c_3_57"/>
          <p:cNvSpPr txBox="1"/>
          <p:nvPr/>
        </p:nvSpPr>
        <p:spPr>
          <a:xfrm>
            <a:off x="2807334" y="1478799"/>
            <a:ext cx="44001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Baskervville"/>
                <a:ea typeface="Baskervville"/>
                <a:cs typeface="Baskervville"/>
                <a:sym typeface="Baskervville"/>
              </a:rPr>
              <a:t>Smoke plume auto-identification from SEVIRI</a:t>
            </a:r>
            <a:endParaRPr>
              <a:latin typeface="Baskervville"/>
              <a:ea typeface="Baskervville"/>
              <a:cs typeface="Baskervville"/>
              <a:sym typeface="Baskervville"/>
            </a:endParaRPr>
          </a:p>
        </p:txBody>
      </p:sp>
      <p:sp>
        <p:nvSpPr>
          <p:cNvPr id="737" name="Google Shape;737;g3dee8bcf56c_3_5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3dee8bcf56c_3_66"/>
          <p:cNvSpPr txBox="1">
            <a:spLocks noGrp="1"/>
          </p:cNvSpPr>
          <p:nvPr>
            <p:ph type="title"/>
          </p:nvPr>
        </p:nvSpPr>
        <p:spPr>
          <a:xfrm>
            <a:off x="838200" y="365125"/>
            <a:ext cx="90825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sz="4000" b="1">
                <a:latin typeface="Baskervville"/>
                <a:ea typeface="Baskervville"/>
                <a:cs typeface="Baskervville"/>
                <a:sym typeface="Baskervville"/>
              </a:rPr>
              <a:t>What is the unique value about NASA Earth science data? </a:t>
            </a:r>
            <a:endParaRPr sz="4000" b="1">
              <a:latin typeface="Baskervville"/>
              <a:ea typeface="Baskervville"/>
              <a:cs typeface="Baskervville"/>
              <a:sym typeface="Baskervville"/>
            </a:endParaRPr>
          </a:p>
        </p:txBody>
      </p:sp>
      <p:graphicFrame>
        <p:nvGraphicFramePr>
          <p:cNvPr id="743" name="Google Shape;743;g3dee8bcf56c_3_66"/>
          <p:cNvGraphicFramePr/>
          <p:nvPr/>
        </p:nvGraphicFramePr>
        <p:xfrm>
          <a:off x="1952364" y="1949191"/>
          <a:ext cx="5103325" cy="4033335"/>
        </p:xfrm>
        <a:graphic>
          <a:graphicData uri="http://schemas.openxmlformats.org/drawingml/2006/table">
            <a:tbl>
              <a:tblPr>
                <a:gradFill>
                  <a:gsLst>
                    <a:gs pos="0">
                      <a:srgbClr val="9BADBE"/>
                    </a:gs>
                    <a:gs pos="50000">
                      <a:srgbClr val="8DA1B2"/>
                    </a:gs>
                    <a:gs pos="100000">
                      <a:srgbClr val="7893AA"/>
                    </a:gs>
                  </a:gsLst>
                  <a:lin ang="5400012" scaled="0"/>
                </a:gradFill>
                <a:tableStyleId>{62754B32-44FC-4E3E-94BD-EB275A274A35}</a:tableStyleId>
              </a:tblPr>
              <a:tblGrid>
                <a:gridCol w="985275">
                  <a:extLst>
                    <a:ext uri="{9D8B030D-6E8A-4147-A177-3AD203B41FA5}">
                      <a16:colId xmlns:a16="http://schemas.microsoft.com/office/drawing/2014/main" val="20000"/>
                    </a:ext>
                  </a:extLst>
                </a:gridCol>
                <a:gridCol w="4118050">
                  <a:extLst>
                    <a:ext uri="{9D8B030D-6E8A-4147-A177-3AD203B41FA5}">
                      <a16:colId xmlns:a16="http://schemas.microsoft.com/office/drawing/2014/main" val="20001"/>
                    </a:ext>
                  </a:extLst>
                </a:gridCol>
              </a:tblGrid>
              <a:tr h="236225">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Rank</a:t>
                      </a:r>
                      <a:endParaRPr sz="2400" u="none" strike="noStrike" cap="none">
                        <a:solidFill>
                          <a:schemeClr val="dk1"/>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Keyword</a:t>
                      </a:r>
                      <a:endParaRPr sz="2400" u="none" strike="noStrike" cap="none">
                        <a:solidFill>
                          <a:schemeClr val="dk1"/>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0"/>
                  </a:ext>
                </a:extLst>
              </a:tr>
              <a:tr h="683775">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1</a:t>
                      </a:r>
                      <a:endParaRPr sz="2400" u="none" strike="noStrike" cap="none">
                        <a:solidFill>
                          <a:schemeClr val="dk1"/>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Free and Open Access</a:t>
                      </a:r>
                      <a:endParaRPr sz="2400" u="none" strike="noStrike" cap="none">
                        <a:solidFill>
                          <a:schemeClr val="dk1"/>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1"/>
                  </a:ext>
                </a:extLst>
              </a:tr>
              <a:tr h="571900">
                <a:tc>
                  <a:txBody>
                    <a:bodyPr/>
                    <a:lstStyle/>
                    <a:p>
                      <a:pPr marL="0" marR="0" lvl="0" indent="0" algn="ctr" rtl="0">
                        <a:spcBef>
                          <a:spcPts val="0"/>
                        </a:spcBef>
                        <a:spcAft>
                          <a:spcPts val="0"/>
                        </a:spcAft>
                        <a:buClr>
                          <a:srgbClr val="FFFF00"/>
                        </a:buClr>
                        <a:buSzPts val="2400"/>
                        <a:buFont typeface="Arial"/>
                        <a:buNone/>
                      </a:pPr>
                      <a:r>
                        <a:rPr lang="en-US" sz="2400" b="1" u="none" strike="noStrike" cap="none">
                          <a:solidFill>
                            <a:srgbClr val="FFFF00"/>
                          </a:solidFill>
                        </a:rPr>
                        <a:t>2</a:t>
                      </a:r>
                      <a:endParaRPr sz="2400" u="none" strike="noStrike" cap="none">
                        <a:solidFill>
                          <a:srgbClr val="FFFF00"/>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rgbClr val="FFFF00"/>
                        </a:buClr>
                        <a:buSzPts val="2400"/>
                        <a:buFont typeface="Arial"/>
                        <a:buNone/>
                      </a:pPr>
                      <a:r>
                        <a:rPr lang="en-US" sz="2400" b="1" u="none" strike="noStrike" cap="none">
                          <a:solidFill>
                            <a:srgbClr val="FFFF00"/>
                          </a:solidFill>
                        </a:rPr>
                        <a:t>Data Continuity</a:t>
                      </a:r>
                      <a:endParaRPr sz="2400" u="none" strike="noStrike" cap="none">
                        <a:solidFill>
                          <a:srgbClr val="FFFF00"/>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2"/>
                  </a:ext>
                </a:extLst>
              </a:tr>
              <a:tr h="571900">
                <a:tc>
                  <a:txBody>
                    <a:bodyPr/>
                    <a:lstStyle/>
                    <a:p>
                      <a:pPr marL="0" marR="0" lvl="0" indent="0" algn="ctr" rtl="0">
                        <a:spcBef>
                          <a:spcPts val="0"/>
                        </a:spcBef>
                        <a:spcAft>
                          <a:spcPts val="0"/>
                        </a:spcAft>
                        <a:buClr>
                          <a:srgbClr val="FFFF00"/>
                        </a:buClr>
                        <a:buSzPts val="2400"/>
                        <a:buFont typeface="Arial"/>
                        <a:buNone/>
                      </a:pPr>
                      <a:r>
                        <a:rPr lang="en-US" sz="2400" b="1" u="none" strike="noStrike" cap="none">
                          <a:solidFill>
                            <a:srgbClr val="FFFF00"/>
                          </a:solidFill>
                        </a:rPr>
                        <a:t>3</a:t>
                      </a:r>
                      <a:endParaRPr sz="2400" u="none" strike="noStrike" cap="none">
                        <a:solidFill>
                          <a:srgbClr val="FFFF00"/>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rgbClr val="FFFF00"/>
                        </a:buClr>
                        <a:buSzPts val="2400"/>
                        <a:buFont typeface="Arial"/>
                        <a:buNone/>
                      </a:pPr>
                      <a:r>
                        <a:rPr lang="en-US" sz="2400" b="1" u="none" strike="noStrike" cap="none">
                          <a:solidFill>
                            <a:srgbClr val="FFFF00"/>
                          </a:solidFill>
                        </a:rPr>
                        <a:t>Interoperability</a:t>
                      </a:r>
                      <a:endParaRPr sz="2400" u="none" strike="noStrike" cap="none">
                        <a:solidFill>
                          <a:srgbClr val="FFFF00"/>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3"/>
                  </a:ext>
                </a:extLst>
              </a:tr>
              <a:tr h="571900">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4</a:t>
                      </a:r>
                      <a:endParaRPr sz="2400" u="none" strike="noStrike" cap="none">
                        <a:solidFill>
                          <a:schemeClr val="dk1"/>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Societal Benefit</a:t>
                      </a:r>
                      <a:endParaRPr sz="2400" u="none" strike="noStrike" cap="none">
                        <a:solidFill>
                          <a:schemeClr val="dk1"/>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4"/>
                  </a:ext>
                </a:extLst>
              </a:tr>
              <a:tr h="571900">
                <a:tc>
                  <a:txBody>
                    <a:bodyPr/>
                    <a:lstStyle/>
                    <a:p>
                      <a:pPr marL="0" marR="0" lvl="0" indent="0" algn="ctr" rtl="0">
                        <a:spcBef>
                          <a:spcPts val="0"/>
                        </a:spcBef>
                        <a:spcAft>
                          <a:spcPts val="0"/>
                        </a:spcAft>
                        <a:buClr>
                          <a:srgbClr val="FFFF00"/>
                        </a:buClr>
                        <a:buSzPts val="2400"/>
                        <a:buFont typeface="Arial"/>
                        <a:buNone/>
                      </a:pPr>
                      <a:r>
                        <a:rPr lang="en-US" sz="2400" b="1" u="none" strike="noStrike" cap="none">
                          <a:solidFill>
                            <a:srgbClr val="FFFF00"/>
                          </a:solidFill>
                        </a:rPr>
                        <a:t>5</a:t>
                      </a:r>
                      <a:endParaRPr sz="2400" u="none" strike="noStrike" cap="none">
                        <a:solidFill>
                          <a:srgbClr val="FFFF00"/>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rgbClr val="FFFF00"/>
                        </a:buClr>
                        <a:buSzPts val="2400"/>
                        <a:buFont typeface="Arial"/>
                        <a:buNone/>
                      </a:pPr>
                      <a:r>
                        <a:rPr lang="en-US" sz="2400" b="1" u="none" strike="noStrike" cap="none">
                          <a:solidFill>
                            <a:srgbClr val="FFFF00"/>
                          </a:solidFill>
                        </a:rPr>
                        <a:t>Calibration/Validation</a:t>
                      </a:r>
                      <a:endParaRPr sz="2400" u="none" strike="noStrike" cap="none">
                        <a:solidFill>
                          <a:srgbClr val="FFFF00"/>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5"/>
                  </a:ext>
                </a:extLst>
              </a:tr>
              <a:tr h="571900">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6</a:t>
                      </a:r>
                      <a:endParaRPr sz="2400" u="none" strike="noStrike" cap="none">
                        <a:solidFill>
                          <a:schemeClr val="dk1"/>
                        </a:solidFill>
                        <a:latin typeface="Google Sans"/>
                        <a:ea typeface="Google Sans"/>
                        <a:cs typeface="Google Sans"/>
                        <a:sym typeface="Google Sans"/>
                      </a:endParaRPr>
                    </a:p>
                  </a:txBody>
                  <a:tcPr marL="37300" marR="46625" marT="62150" marB="62150" anchor="ctr"/>
                </a:tc>
                <a:tc>
                  <a:txBody>
                    <a:bodyPr/>
                    <a:lstStyle/>
                    <a:p>
                      <a:pPr marL="0" marR="0" lvl="0" indent="0" algn="ctr" rtl="0">
                        <a:spcBef>
                          <a:spcPts val="0"/>
                        </a:spcBef>
                        <a:spcAft>
                          <a:spcPts val="0"/>
                        </a:spcAft>
                        <a:buClr>
                          <a:schemeClr val="dk1"/>
                        </a:buClr>
                        <a:buSzPts val="2400"/>
                        <a:buFont typeface="Arial"/>
                        <a:buNone/>
                      </a:pPr>
                      <a:r>
                        <a:rPr lang="en-US" sz="2400" b="1" u="none" strike="noStrike" cap="none">
                          <a:solidFill>
                            <a:schemeClr val="dk1"/>
                          </a:solidFill>
                        </a:rPr>
                        <a:t>Global Perspective</a:t>
                      </a:r>
                      <a:endParaRPr sz="2400" u="none" strike="noStrike" cap="none">
                        <a:solidFill>
                          <a:schemeClr val="dk1"/>
                        </a:solidFill>
                        <a:latin typeface="Google Sans"/>
                        <a:ea typeface="Google Sans"/>
                        <a:cs typeface="Google Sans"/>
                        <a:sym typeface="Google Sans"/>
                      </a:endParaRPr>
                    </a:p>
                  </a:txBody>
                  <a:tcPr marL="37300" marR="46625" marT="62150" marB="62150" anchor="ctr"/>
                </a:tc>
                <a:extLst>
                  <a:ext uri="{0D108BD9-81ED-4DB2-BD59-A6C34878D82A}">
                    <a16:rowId xmlns:a16="http://schemas.microsoft.com/office/drawing/2014/main" val="10006"/>
                  </a:ext>
                </a:extLst>
              </a:tr>
            </a:tbl>
          </a:graphicData>
        </a:graphic>
      </p:graphicFrame>
      <p:sp>
        <p:nvSpPr>
          <p:cNvPr id="744" name="Google Shape;744;g3dee8bcf56c_3_66"/>
          <p:cNvSpPr txBox="1"/>
          <p:nvPr/>
        </p:nvSpPr>
        <p:spPr>
          <a:xfrm>
            <a:off x="6388452" y="6079525"/>
            <a:ext cx="344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(Google Gemini response)</a:t>
            </a:r>
            <a:endParaRPr/>
          </a:p>
        </p:txBody>
      </p:sp>
      <p:sp>
        <p:nvSpPr>
          <p:cNvPr id="745" name="Google Shape;745;g3dee8bcf56c_3_66"/>
          <p:cNvSpPr/>
          <p:nvPr/>
        </p:nvSpPr>
        <p:spPr>
          <a:xfrm>
            <a:off x="7772400" y="3630764"/>
            <a:ext cx="30090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7030A0"/>
                </a:solidFill>
                <a:latin typeface="Arial"/>
                <a:ea typeface="Arial"/>
                <a:cs typeface="Arial"/>
                <a:sym typeface="Arial"/>
              </a:rPr>
              <a:t>Trustworthiness</a:t>
            </a:r>
            <a:endParaRPr sz="2500"/>
          </a:p>
        </p:txBody>
      </p:sp>
      <p:cxnSp>
        <p:nvCxnSpPr>
          <p:cNvPr id="746" name="Google Shape;746;g3dee8bcf56c_3_66"/>
          <p:cNvCxnSpPr>
            <a:endCxn id="745" idx="1"/>
          </p:cNvCxnSpPr>
          <p:nvPr/>
        </p:nvCxnSpPr>
        <p:spPr>
          <a:xfrm>
            <a:off x="6273000" y="3482414"/>
            <a:ext cx="1499400" cy="425400"/>
          </a:xfrm>
          <a:prstGeom prst="straightConnector1">
            <a:avLst/>
          </a:prstGeom>
          <a:noFill/>
          <a:ln w="28575" cap="flat" cmpd="sng">
            <a:solidFill>
              <a:schemeClr val="accent2"/>
            </a:solidFill>
            <a:prstDash val="solid"/>
            <a:miter lim="800000"/>
            <a:headEnd type="none" w="sm" len="sm"/>
            <a:tailEnd type="none" w="sm" len="sm"/>
          </a:ln>
        </p:spPr>
      </p:cxnSp>
      <p:cxnSp>
        <p:nvCxnSpPr>
          <p:cNvPr id="747" name="Google Shape;747;g3dee8bcf56c_3_66"/>
          <p:cNvCxnSpPr>
            <a:endCxn id="745" idx="1"/>
          </p:cNvCxnSpPr>
          <p:nvPr/>
        </p:nvCxnSpPr>
        <p:spPr>
          <a:xfrm rot="10800000" flipH="1">
            <a:off x="6273000" y="3907814"/>
            <a:ext cx="1499400" cy="159000"/>
          </a:xfrm>
          <a:prstGeom prst="straightConnector1">
            <a:avLst/>
          </a:prstGeom>
          <a:noFill/>
          <a:ln w="28575" cap="flat" cmpd="sng">
            <a:solidFill>
              <a:schemeClr val="accent2"/>
            </a:solidFill>
            <a:prstDash val="solid"/>
            <a:miter lim="800000"/>
            <a:headEnd type="none" w="sm" len="sm"/>
            <a:tailEnd type="none" w="sm" len="sm"/>
          </a:ln>
        </p:spPr>
      </p:cxnSp>
      <p:cxnSp>
        <p:nvCxnSpPr>
          <p:cNvPr id="748" name="Google Shape;748;g3dee8bcf56c_3_66"/>
          <p:cNvCxnSpPr>
            <a:endCxn id="745" idx="1"/>
          </p:cNvCxnSpPr>
          <p:nvPr/>
        </p:nvCxnSpPr>
        <p:spPr>
          <a:xfrm rot="10800000" flipH="1">
            <a:off x="6643800" y="3907814"/>
            <a:ext cx="1128600" cy="1273800"/>
          </a:xfrm>
          <a:prstGeom prst="straightConnector1">
            <a:avLst/>
          </a:prstGeom>
          <a:noFill/>
          <a:ln w="28575" cap="flat" cmpd="sng">
            <a:solidFill>
              <a:schemeClr val="accent2"/>
            </a:solidFill>
            <a:prstDash val="solid"/>
            <a:miter lim="800000"/>
            <a:headEnd type="none" w="sm" len="sm"/>
            <a:tailEnd type="none" w="sm" len="sm"/>
          </a:ln>
        </p:spPr>
      </p:cxnSp>
      <p:sp>
        <p:nvSpPr>
          <p:cNvPr id="749" name="Google Shape;749;g3dee8bcf56c_3_66"/>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3dee8bcf56c_3_77"/>
          <p:cNvSpPr txBox="1">
            <a:spLocks noGrp="1"/>
          </p:cNvSpPr>
          <p:nvPr>
            <p:ph type="body" idx="1"/>
          </p:nvPr>
        </p:nvSpPr>
        <p:spPr>
          <a:xfrm>
            <a:off x="529276" y="293375"/>
            <a:ext cx="9453000" cy="2525100"/>
          </a:xfrm>
          <a:prstGeom prst="rect">
            <a:avLst/>
          </a:prstGeom>
          <a:noFill/>
          <a:ln>
            <a:noFill/>
          </a:ln>
        </p:spPr>
        <p:txBody>
          <a:bodyPr spcFirstLastPara="1" wrap="square" lIns="91425" tIns="45700" rIns="91425" bIns="45700" anchor="t" anchorCtr="0">
            <a:noAutofit/>
          </a:bodyPr>
          <a:lstStyle/>
          <a:p>
            <a:pPr marL="228600" lvl="0" indent="-216535" algn="l" rtl="0">
              <a:lnSpc>
                <a:spcPct val="110000"/>
              </a:lnSpc>
              <a:spcBef>
                <a:spcPts val="0"/>
              </a:spcBef>
              <a:spcAft>
                <a:spcPts val="0"/>
              </a:spcAft>
              <a:buSzPts val="2400"/>
              <a:buChar char="•"/>
            </a:pPr>
            <a:r>
              <a:rPr lang="en-US" sz="2400" b="1">
                <a:latin typeface="Baskervville"/>
                <a:ea typeface="Baskervville"/>
                <a:cs typeface="Baskervville"/>
                <a:sym typeface="Baskervville"/>
              </a:rPr>
              <a:t>Accuracy and Reliability </a:t>
            </a:r>
            <a:r>
              <a:rPr lang="en-US" sz="2400">
                <a:latin typeface="Baskervville"/>
                <a:ea typeface="Baskervville"/>
                <a:cs typeface="Baskervville"/>
                <a:sym typeface="Baskervville"/>
              </a:rPr>
              <a:t>are both required for science rigor.</a:t>
            </a:r>
            <a:endParaRPr sz="2400">
              <a:latin typeface="Baskervville"/>
              <a:ea typeface="Baskervville"/>
              <a:cs typeface="Baskervville"/>
              <a:sym typeface="Baskervville"/>
            </a:endParaRPr>
          </a:p>
          <a:p>
            <a:pPr marL="228600" lvl="0" indent="-216535" algn="l" rtl="0">
              <a:lnSpc>
                <a:spcPct val="110000"/>
              </a:lnSpc>
              <a:spcBef>
                <a:spcPts val="0"/>
              </a:spcBef>
              <a:spcAft>
                <a:spcPts val="0"/>
              </a:spcAft>
              <a:buSzPts val="2400"/>
              <a:buChar char="•"/>
            </a:pPr>
            <a:r>
              <a:rPr lang="en-US" sz="2400">
                <a:latin typeface="Baskervville"/>
                <a:ea typeface="Baskervville"/>
                <a:cs typeface="Baskervville"/>
                <a:sym typeface="Baskervville"/>
              </a:rPr>
              <a:t>In multi-instrument combination or observation-model integration using AI, single instrument contribution and uncertainty quantification/propagation often lose track. </a:t>
            </a:r>
            <a:r>
              <a:rPr lang="en-US" sz="2400" u="sng">
                <a:latin typeface="Baskervville"/>
                <a:ea typeface="Baskervville"/>
                <a:cs typeface="Baskervville"/>
                <a:sym typeface="Baskervville"/>
              </a:rPr>
              <a:t>”No gap” looks nice but is dangerous</a:t>
            </a:r>
            <a:r>
              <a:rPr lang="en-US" sz="2400">
                <a:latin typeface="Baskervville"/>
                <a:ea typeface="Baskervville"/>
                <a:cs typeface="Baskervville"/>
                <a:sym typeface="Baskervville"/>
              </a:rPr>
              <a:t> without knowing where the information comes &amp; how large the uncertainty is.</a:t>
            </a:r>
            <a:endParaRPr sz="2400">
              <a:latin typeface="Baskervville"/>
              <a:ea typeface="Baskervville"/>
              <a:cs typeface="Baskervville"/>
              <a:sym typeface="Baskervville"/>
            </a:endParaRPr>
          </a:p>
          <a:p>
            <a:pPr marL="0" lvl="0" indent="0" algn="l" rtl="0">
              <a:lnSpc>
                <a:spcPct val="110000"/>
              </a:lnSpc>
              <a:spcBef>
                <a:spcPts val="1000"/>
              </a:spcBef>
              <a:spcAft>
                <a:spcPts val="0"/>
              </a:spcAft>
              <a:buClr>
                <a:schemeClr val="dk1"/>
              </a:buClr>
              <a:buSzPts val="2800"/>
              <a:buNone/>
            </a:pPr>
            <a:endParaRPr sz="2400">
              <a:latin typeface="Baskervville"/>
              <a:ea typeface="Baskervville"/>
              <a:cs typeface="Baskervville"/>
              <a:sym typeface="Baskervville"/>
            </a:endParaRPr>
          </a:p>
        </p:txBody>
      </p:sp>
      <p:sp>
        <p:nvSpPr>
          <p:cNvPr id="755" name="Google Shape;755;g3dee8bcf56c_3_7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grpSp>
        <p:nvGrpSpPr>
          <p:cNvPr id="756" name="Google Shape;756;g3dee8bcf56c_3_77"/>
          <p:cNvGrpSpPr/>
          <p:nvPr/>
        </p:nvGrpSpPr>
        <p:grpSpPr>
          <a:xfrm>
            <a:off x="713742" y="2872130"/>
            <a:ext cx="9439200" cy="3843570"/>
            <a:chOff x="1702202" y="3449780"/>
            <a:chExt cx="9439200" cy="3843570"/>
          </a:xfrm>
        </p:grpSpPr>
        <p:sp>
          <p:nvSpPr>
            <p:cNvPr id="757" name="Google Shape;757;g3dee8bcf56c_3_77"/>
            <p:cNvSpPr txBox="1"/>
            <p:nvPr/>
          </p:nvSpPr>
          <p:spPr>
            <a:xfrm>
              <a:off x="1702202" y="3449780"/>
              <a:ext cx="9439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Baskervville"/>
                  <a:ea typeface="Baskervville"/>
                  <a:cs typeface="Baskervville"/>
                  <a:sym typeface="Baskervville"/>
                </a:rPr>
                <a:t>A possible framework: train to predict both target value and error distribution</a:t>
              </a:r>
              <a:endParaRPr sz="2400" b="1">
                <a:latin typeface="Baskervville"/>
                <a:ea typeface="Baskervville"/>
                <a:cs typeface="Baskervville"/>
                <a:sym typeface="Baskervville"/>
              </a:endParaRPr>
            </a:p>
          </p:txBody>
        </p:sp>
        <p:sp>
          <p:nvSpPr>
            <p:cNvPr id="758" name="Google Shape;758;g3dee8bcf56c_3_77"/>
            <p:cNvSpPr txBox="1"/>
            <p:nvPr/>
          </p:nvSpPr>
          <p:spPr>
            <a:xfrm>
              <a:off x="6634007" y="6924050"/>
              <a:ext cx="2480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Baskervville"/>
                  <a:ea typeface="Baskervville"/>
                  <a:cs typeface="Baskervville"/>
                  <a:sym typeface="Baskervville"/>
                </a:rPr>
                <a:t>(Credit: Leah Ding)</a:t>
              </a:r>
              <a:endParaRPr>
                <a:latin typeface="Baskervville"/>
                <a:ea typeface="Baskervville"/>
                <a:cs typeface="Baskervville"/>
                <a:sym typeface="Baskervville"/>
              </a:endParaRPr>
            </a:p>
          </p:txBody>
        </p:sp>
        <p:sp>
          <p:nvSpPr>
            <p:cNvPr id="759" name="Google Shape;759;g3dee8bcf56c_3_77"/>
            <p:cNvSpPr txBox="1"/>
            <p:nvPr/>
          </p:nvSpPr>
          <p:spPr>
            <a:xfrm>
              <a:off x="8051556" y="4373193"/>
              <a:ext cx="25362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Baskervville"/>
                  <a:ea typeface="Baskervville"/>
                  <a:cs typeface="Baskervville"/>
                  <a:sym typeface="Baskervville"/>
                </a:rPr>
                <a:t>Ice water path retrieval from NPP-ATMS trained on CloudSat/CALIPSO</a:t>
              </a:r>
              <a:endParaRPr sz="1800">
                <a:solidFill>
                  <a:schemeClr val="dk1"/>
                </a:solidFill>
                <a:latin typeface="Baskervville"/>
                <a:ea typeface="Baskervville"/>
                <a:cs typeface="Baskervville"/>
                <a:sym typeface="Baskervville"/>
              </a:endParaRPr>
            </a:p>
          </p:txBody>
        </p:sp>
      </p:grpSp>
      <p:pic>
        <p:nvPicPr>
          <p:cNvPr id="760" name="Google Shape;760;g3dee8bcf56c_3_77"/>
          <p:cNvPicPr preferRelativeResize="0"/>
          <p:nvPr/>
        </p:nvPicPr>
        <p:blipFill>
          <a:blip r:embed="rId3">
            <a:alphaModFix/>
          </a:blip>
          <a:stretch>
            <a:fillRect/>
          </a:stretch>
        </p:blipFill>
        <p:spPr>
          <a:xfrm>
            <a:off x="948975" y="3655150"/>
            <a:ext cx="5819050" cy="2665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d5c9d344d1_2_78"/>
          <p:cNvSpPr txBox="1">
            <a:spLocks noGrp="1"/>
          </p:cNvSpPr>
          <p:nvPr>
            <p:ph type="title"/>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08" name="Google Shape;208;g3d5c9d344d1_2_78"/>
          <p:cNvSpPr txBox="1"/>
          <p:nvPr/>
        </p:nvSpPr>
        <p:spPr>
          <a:xfrm>
            <a:off x="554975" y="3122025"/>
            <a:ext cx="98808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IPCC AR6 (2021):</a:t>
            </a:r>
            <a:endParaRPr sz="1800" b="1" i="0" u="none" strike="noStrike" cap="none">
              <a:solidFill>
                <a:schemeClr val="dk1"/>
              </a:solidFill>
              <a:latin typeface="Libre Baskerville"/>
              <a:ea typeface="Libre Baskerville"/>
              <a:cs typeface="Libre Baskerville"/>
              <a:sym typeface="Libre Baskerville"/>
            </a:endParaRPr>
          </a:p>
          <a:p>
            <a:pPr marL="125413" marR="0" lvl="0" indent="-125413"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 Anthropogenic aerosols offset ~1/3 of the GHG warming</a:t>
            </a:r>
            <a:endParaRPr sz="1800" b="0" i="0" u="none" strike="noStrike" cap="none">
              <a:solidFill>
                <a:schemeClr val="dk1"/>
              </a:solidFill>
              <a:latin typeface="Libre Baskerville"/>
              <a:ea typeface="Libre Baskerville"/>
              <a:cs typeface="Libre Baskerville"/>
              <a:sym typeface="Libre Baskerville"/>
            </a:endParaRPr>
          </a:p>
          <a:p>
            <a:pPr marL="400050" marR="0" lvl="1" indent="-228600"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ERF:-1.1 (aerosol) vs. 3.8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 (GHG) </a:t>
            </a:r>
            <a:endParaRPr sz="1800" b="0" i="0" u="none" strike="noStrike" cap="none">
              <a:solidFill>
                <a:schemeClr val="dk1"/>
              </a:solidFill>
              <a:latin typeface="Libre Baskerville"/>
              <a:ea typeface="Libre Baskerville"/>
              <a:cs typeface="Libre Baskerville"/>
              <a:sym typeface="Libre Baskerville"/>
            </a:endParaRPr>
          </a:p>
          <a:p>
            <a:pPr marL="91440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114300" marR="0" lvl="0" indent="-114300"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 Largest source of uncertainty</a:t>
            </a:r>
            <a:endParaRPr sz="1800" b="0" i="0" u="none" strike="noStrike" cap="none">
              <a:solidFill>
                <a:schemeClr val="dk1"/>
              </a:solidFill>
              <a:latin typeface="Libre Baskerville"/>
              <a:ea typeface="Libre Baskerville"/>
              <a:cs typeface="Libre Baskerville"/>
              <a:sym typeface="Libre Baskerville"/>
            </a:endParaRPr>
          </a:p>
          <a:p>
            <a:pPr marL="400050" marR="0" lvl="1" indent="-228600"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~1.3 (aerosol) vs. 0.8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 (GHG)</a:t>
            </a:r>
            <a:endParaRPr sz="1800" b="0" i="0" u="none" strike="noStrike" cap="none">
              <a:solidFill>
                <a:schemeClr val="dk1"/>
              </a:solidFill>
              <a:latin typeface="Libre Baskerville"/>
              <a:ea typeface="Libre Baskerville"/>
              <a:cs typeface="Libre Baskerville"/>
              <a:sym typeface="Libre Baskerville"/>
            </a:endParaRPr>
          </a:p>
          <a:p>
            <a:pPr marL="400050" marR="0" lvl="1" indent="-228600"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Likely underestimated because characterized by model diversity</a:t>
            </a:r>
            <a:endParaRPr sz="1800" b="0" i="0" u="none" strike="noStrike" cap="none">
              <a:solidFill>
                <a:schemeClr val="dk1"/>
              </a:solidFill>
              <a:latin typeface="Libre Baskerville"/>
              <a:ea typeface="Libre Baskerville"/>
              <a:cs typeface="Libre Baskerville"/>
              <a:sym typeface="Libre Baskerville"/>
            </a:endParaRPr>
          </a:p>
          <a:p>
            <a:pPr marL="91440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125413" marR="0" lvl="0" indent="-125413"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 Warning: Aerosol ERF varies spatially &amp; does not simply cancel GHG ERF on a regional basis</a:t>
            </a:r>
            <a:endParaRPr sz="1800" b="0" i="0" u="none" strike="noStrike" cap="none">
              <a:solidFill>
                <a:schemeClr val="dk1"/>
              </a:solidFill>
              <a:latin typeface="Libre Baskerville"/>
              <a:ea typeface="Libre Baskerville"/>
              <a:cs typeface="Libre Baskerville"/>
              <a:sym typeface="Libre Baskerville"/>
            </a:endParaRPr>
          </a:p>
        </p:txBody>
      </p:sp>
      <p:sp>
        <p:nvSpPr>
          <p:cNvPr id="209" name="Google Shape;209;g3d5c9d344d1_2_78"/>
          <p:cNvSpPr txBox="1"/>
          <p:nvPr/>
        </p:nvSpPr>
        <p:spPr>
          <a:xfrm>
            <a:off x="1383925" y="1287200"/>
            <a:ext cx="7994400" cy="1431600"/>
          </a:xfrm>
          <a:prstGeom prst="rect">
            <a:avLst/>
          </a:prstGeom>
          <a:solidFill>
            <a:srgbClr val="F9FAFD"/>
          </a:solid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Effective Radiative Forcing (ERF): </a:t>
            </a:r>
            <a:endParaRPr sz="1800" b="1"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60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Quantifies perturbations to Earth’s TOA energy budget </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60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Driven by anthropogenic GHGs, aerosols, and their precursors</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60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Includes consequent adjustments</a:t>
            </a:r>
            <a:endParaRPr sz="1800" b="0" i="0" u="none" strike="noStrike" cap="none">
              <a:solidFill>
                <a:srgbClr val="000000"/>
              </a:solidFill>
              <a:latin typeface="Arial"/>
              <a:ea typeface="Arial"/>
              <a:cs typeface="Arial"/>
              <a:sym typeface="Arial"/>
            </a:endParaRPr>
          </a:p>
        </p:txBody>
      </p:sp>
      <p:sp>
        <p:nvSpPr>
          <p:cNvPr id="210" name="Google Shape;210;g3d5c9d344d1_2_78"/>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Intro</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g3dee8bcf56c_3_8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6" name="Google Shape;766;g3dee8bcf56c_3_87"/>
          <p:cNvSpPr txBox="1">
            <a:spLocks noGrp="1"/>
          </p:cNvSpPr>
          <p:nvPr>
            <p:ph type="title"/>
          </p:nvPr>
        </p:nvSpPr>
        <p:spPr>
          <a:xfrm>
            <a:off x="630936" y="639520"/>
            <a:ext cx="4101600" cy="1719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3800" b="1">
                <a:latin typeface="Baskervville"/>
                <a:ea typeface="Baskervville"/>
                <a:cs typeface="Baskervville"/>
                <a:sym typeface="Baskervville"/>
              </a:rPr>
              <a:t>Real </a:t>
            </a:r>
            <a:r>
              <a:rPr lang="en-US" sz="3800" b="1">
                <a:solidFill>
                  <a:schemeClr val="dk1"/>
                </a:solidFill>
                <a:latin typeface="Baskervville"/>
                <a:ea typeface="Baskervville"/>
                <a:cs typeface="Baskervville"/>
                <a:sym typeface="Baskervville"/>
              </a:rPr>
              <a:t>long-term trend vs. instrument artifact?</a:t>
            </a:r>
            <a:endParaRPr b="1">
              <a:latin typeface="Baskervville"/>
              <a:ea typeface="Baskervville"/>
              <a:cs typeface="Baskervville"/>
              <a:sym typeface="Baskervville"/>
            </a:endParaRPr>
          </a:p>
        </p:txBody>
      </p:sp>
      <p:sp>
        <p:nvSpPr>
          <p:cNvPr id="767" name="Google Shape;767;g3dee8bcf56c_3_87"/>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8" name="Google Shape;768;g3dee8bcf56c_3_87"/>
          <p:cNvSpPr txBox="1">
            <a:spLocks noGrp="1"/>
          </p:cNvSpPr>
          <p:nvPr>
            <p:ph type="body" idx="4294967295"/>
          </p:nvPr>
        </p:nvSpPr>
        <p:spPr>
          <a:xfrm>
            <a:off x="630924" y="2807200"/>
            <a:ext cx="3796200" cy="3410700"/>
          </a:xfrm>
          <a:prstGeom prst="rect">
            <a:avLst/>
          </a:prstGeom>
          <a:noFill/>
          <a:ln>
            <a:noFill/>
          </a:ln>
        </p:spPr>
        <p:txBody>
          <a:bodyPr spcFirstLastPara="1" wrap="square" lIns="91425" tIns="45700" rIns="91425" bIns="45700" anchor="t" anchorCtr="0">
            <a:normAutofit/>
          </a:bodyPr>
          <a:lstStyle/>
          <a:p>
            <a:pPr marL="228600" lvl="0" indent="-247650" algn="l" rtl="0">
              <a:lnSpc>
                <a:spcPct val="90000"/>
              </a:lnSpc>
              <a:spcBef>
                <a:spcPts val="0"/>
              </a:spcBef>
              <a:spcAft>
                <a:spcPts val="0"/>
              </a:spcAft>
              <a:buClr>
                <a:schemeClr val="dk1"/>
              </a:buClr>
              <a:buSzPts val="2000"/>
              <a:buFont typeface="Baskervville"/>
              <a:buChar char="•"/>
            </a:pPr>
            <a:r>
              <a:rPr lang="en-US" sz="2000">
                <a:latin typeface="Baskervville"/>
                <a:ea typeface="Baskervville"/>
                <a:cs typeface="Baskervville"/>
                <a:sym typeface="Baskervville"/>
              </a:rPr>
              <a:t>Long-term trend is critical for applications as well (e.g., insurance company in assessing customer premium cost; local government in building resilience in infrastructure planning). </a:t>
            </a:r>
            <a:endParaRPr sz="2000">
              <a:latin typeface="Baskervville"/>
              <a:ea typeface="Baskervville"/>
              <a:cs typeface="Baskervville"/>
              <a:sym typeface="Baskervville"/>
            </a:endParaRPr>
          </a:p>
          <a:p>
            <a:pPr marL="228600" lvl="0" indent="-247650" algn="l" rtl="0">
              <a:lnSpc>
                <a:spcPct val="90000"/>
              </a:lnSpc>
              <a:spcBef>
                <a:spcPts val="1600"/>
              </a:spcBef>
              <a:spcAft>
                <a:spcPts val="0"/>
              </a:spcAft>
              <a:buClr>
                <a:schemeClr val="dk1"/>
              </a:buClr>
              <a:buSzPts val="2000"/>
              <a:buFont typeface="Baskervville"/>
              <a:buChar char="•"/>
            </a:pPr>
            <a:r>
              <a:rPr lang="en-US" sz="2000">
                <a:latin typeface="Baskervville"/>
                <a:ea typeface="Baskervville"/>
                <a:cs typeface="Baskervville"/>
                <a:sym typeface="Baskervville"/>
              </a:rPr>
              <a:t>How to make sure AI-based retrieval maintain the PoR required standard to detect real long-term trend?</a:t>
            </a:r>
            <a:endParaRPr sz="2000">
              <a:latin typeface="Baskervville"/>
              <a:ea typeface="Baskervville"/>
              <a:cs typeface="Baskervville"/>
              <a:sym typeface="Baskervville"/>
            </a:endParaRPr>
          </a:p>
        </p:txBody>
      </p:sp>
      <p:grpSp>
        <p:nvGrpSpPr>
          <p:cNvPr id="769" name="Google Shape;769;g3dee8bcf56c_3_87"/>
          <p:cNvGrpSpPr/>
          <p:nvPr/>
        </p:nvGrpSpPr>
        <p:grpSpPr>
          <a:xfrm>
            <a:off x="4901197" y="639520"/>
            <a:ext cx="5451861" cy="5842075"/>
            <a:chOff x="5827100" y="432620"/>
            <a:chExt cx="5628018" cy="6030840"/>
          </a:xfrm>
        </p:grpSpPr>
        <p:pic>
          <p:nvPicPr>
            <p:cNvPr id="770" name="Google Shape;770;g3dee8bcf56c_3_87"/>
            <p:cNvPicPr preferRelativeResize="0"/>
            <p:nvPr/>
          </p:nvPicPr>
          <p:blipFill rotWithShape="1">
            <a:blip r:embed="rId3">
              <a:alphaModFix/>
            </a:blip>
            <a:srcRect/>
            <a:stretch/>
          </p:blipFill>
          <p:spPr>
            <a:xfrm>
              <a:off x="5827100" y="432620"/>
              <a:ext cx="5628018" cy="4896375"/>
            </a:xfrm>
            <a:prstGeom prst="rect">
              <a:avLst/>
            </a:prstGeom>
            <a:noFill/>
            <a:ln>
              <a:noFill/>
            </a:ln>
          </p:spPr>
        </p:pic>
        <p:sp>
          <p:nvSpPr>
            <p:cNvPr id="771" name="Google Shape;771;g3dee8bcf56c_3_87"/>
            <p:cNvSpPr txBox="1"/>
            <p:nvPr/>
          </p:nvSpPr>
          <p:spPr>
            <a:xfrm>
              <a:off x="5918344" y="5544560"/>
              <a:ext cx="5462100" cy="91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28">
                  <a:solidFill>
                    <a:schemeClr val="dk1"/>
                  </a:solidFill>
                  <a:latin typeface="Arial"/>
                  <a:ea typeface="Arial"/>
                  <a:cs typeface="Arial"/>
                  <a:sym typeface="Arial"/>
                </a:rPr>
                <a:t>Source: </a:t>
              </a:r>
              <a:r>
                <a:rPr lang="en-US" sz="1728"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https://terra.nasa.gov/news/sensor-degradation-leads-to-calibration-improvements</a:t>
              </a:r>
              <a:r>
                <a:rPr lang="en-US" sz="1728">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cxnSp>
          <p:nvCxnSpPr>
            <p:cNvPr id="772" name="Google Shape;772;g3dee8bcf56c_3_87"/>
            <p:cNvCxnSpPr/>
            <p:nvPr/>
          </p:nvCxnSpPr>
          <p:spPr>
            <a:xfrm>
              <a:off x="5918344" y="4769708"/>
              <a:ext cx="5116200" cy="0"/>
            </a:xfrm>
            <a:prstGeom prst="straightConnector1">
              <a:avLst/>
            </a:prstGeom>
            <a:noFill/>
            <a:ln w="19050" cap="flat" cmpd="sng">
              <a:solidFill>
                <a:srgbClr val="FF0000"/>
              </a:solidFill>
              <a:prstDash val="solid"/>
              <a:miter lim="800000"/>
              <a:headEnd type="none" w="sm" len="sm"/>
              <a:tailEnd type="none" w="sm" len="sm"/>
            </a:ln>
          </p:spPr>
        </p:cxnSp>
        <p:cxnSp>
          <p:nvCxnSpPr>
            <p:cNvPr id="773" name="Google Shape;773;g3dee8bcf56c_3_87"/>
            <p:cNvCxnSpPr/>
            <p:nvPr/>
          </p:nvCxnSpPr>
          <p:spPr>
            <a:xfrm>
              <a:off x="5934817" y="4946822"/>
              <a:ext cx="5116200" cy="0"/>
            </a:xfrm>
            <a:prstGeom prst="straightConnector1">
              <a:avLst/>
            </a:prstGeom>
            <a:noFill/>
            <a:ln w="19050" cap="flat" cmpd="sng">
              <a:solidFill>
                <a:srgbClr val="FF0000"/>
              </a:solidFill>
              <a:prstDash val="solid"/>
              <a:miter lim="800000"/>
              <a:headEnd type="none" w="sm" len="sm"/>
              <a:tailEnd type="none" w="sm" len="sm"/>
            </a:ln>
          </p:spPr>
        </p:cxnSp>
        <p:cxnSp>
          <p:nvCxnSpPr>
            <p:cNvPr id="774" name="Google Shape;774;g3dee8bcf56c_3_87"/>
            <p:cNvCxnSpPr/>
            <p:nvPr/>
          </p:nvCxnSpPr>
          <p:spPr>
            <a:xfrm>
              <a:off x="5947174" y="5132177"/>
              <a:ext cx="5116200" cy="0"/>
            </a:xfrm>
            <a:prstGeom prst="straightConnector1">
              <a:avLst/>
            </a:prstGeom>
            <a:noFill/>
            <a:ln w="19050" cap="flat" cmpd="sng">
              <a:solidFill>
                <a:srgbClr val="FF0000"/>
              </a:solidFill>
              <a:prstDash val="solid"/>
              <a:miter lim="800000"/>
              <a:headEnd type="none" w="sm" len="sm"/>
              <a:tailEnd type="none" w="sm" len="sm"/>
            </a:ln>
          </p:spPr>
        </p:cxnSp>
        <p:cxnSp>
          <p:nvCxnSpPr>
            <p:cNvPr id="775" name="Google Shape;775;g3dee8bcf56c_3_87"/>
            <p:cNvCxnSpPr/>
            <p:nvPr/>
          </p:nvCxnSpPr>
          <p:spPr>
            <a:xfrm>
              <a:off x="5918344" y="1887248"/>
              <a:ext cx="5116200" cy="0"/>
            </a:xfrm>
            <a:prstGeom prst="straightConnector1">
              <a:avLst/>
            </a:prstGeom>
            <a:noFill/>
            <a:ln w="19050" cap="flat" cmpd="sng">
              <a:solidFill>
                <a:srgbClr val="FF0000"/>
              </a:solidFill>
              <a:prstDash val="solid"/>
              <a:miter lim="800000"/>
              <a:headEnd type="none" w="sm" len="sm"/>
              <a:tailEnd type="none" w="sm" len="sm"/>
            </a:ln>
          </p:spPr>
        </p:cxnSp>
      </p:grpSp>
      <p:sp>
        <p:nvSpPr>
          <p:cNvPr id="776" name="Google Shape;776;g3dee8bcf56c_3_8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g3dee8bcf56c_3_102"/>
          <p:cNvSpPr txBox="1">
            <a:spLocks noGrp="1"/>
          </p:cNvSpPr>
          <p:nvPr>
            <p:ph type="title"/>
          </p:nvPr>
        </p:nvSpPr>
        <p:spPr>
          <a:xfrm>
            <a:off x="838200" y="365125"/>
            <a:ext cx="9570300" cy="103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000" b="1">
                <a:latin typeface="Baskervville"/>
                <a:ea typeface="Baskervville"/>
                <a:cs typeface="Baskervville"/>
                <a:sym typeface="Baskervville"/>
              </a:rPr>
              <a:t>Digital twin is a fancy buzz word. But does it learn real atmosphere physics? </a:t>
            </a:r>
            <a:endParaRPr sz="3000" b="1">
              <a:latin typeface="Baskervville"/>
              <a:ea typeface="Baskervville"/>
              <a:cs typeface="Baskervville"/>
              <a:sym typeface="Baskervville"/>
            </a:endParaRPr>
          </a:p>
        </p:txBody>
      </p:sp>
      <p:pic>
        <p:nvPicPr>
          <p:cNvPr id="782" name="Google Shape;782;g3dee8bcf56c_3_102"/>
          <p:cNvPicPr preferRelativeResize="0"/>
          <p:nvPr/>
        </p:nvPicPr>
        <p:blipFill rotWithShape="1">
          <a:blip r:embed="rId3">
            <a:alphaModFix/>
          </a:blip>
          <a:srcRect/>
          <a:stretch/>
        </p:blipFill>
        <p:spPr>
          <a:xfrm>
            <a:off x="427762" y="1761539"/>
            <a:ext cx="5175017" cy="1280751"/>
          </a:xfrm>
          <a:prstGeom prst="rect">
            <a:avLst/>
          </a:prstGeom>
          <a:noFill/>
          <a:ln w="9525" cap="flat" cmpd="sng">
            <a:solidFill>
              <a:schemeClr val="dk1"/>
            </a:solidFill>
            <a:prstDash val="solid"/>
            <a:round/>
            <a:headEnd type="none" w="sm" len="sm"/>
            <a:tailEnd type="none" w="sm" len="sm"/>
          </a:ln>
        </p:spPr>
      </p:pic>
      <p:grpSp>
        <p:nvGrpSpPr>
          <p:cNvPr id="783" name="Google Shape;783;g3dee8bcf56c_3_102"/>
          <p:cNvGrpSpPr/>
          <p:nvPr/>
        </p:nvGrpSpPr>
        <p:grpSpPr>
          <a:xfrm>
            <a:off x="5667815" y="1761517"/>
            <a:ext cx="4931710" cy="4527973"/>
            <a:chOff x="6421855" y="1379621"/>
            <a:chExt cx="5482724" cy="4909968"/>
          </a:xfrm>
        </p:grpSpPr>
        <p:pic>
          <p:nvPicPr>
            <p:cNvPr id="784" name="Google Shape;784;g3dee8bcf56c_3_102"/>
            <p:cNvPicPr preferRelativeResize="0"/>
            <p:nvPr/>
          </p:nvPicPr>
          <p:blipFill rotWithShape="1">
            <a:blip r:embed="rId4">
              <a:alphaModFix/>
            </a:blip>
            <a:srcRect/>
            <a:stretch/>
          </p:blipFill>
          <p:spPr>
            <a:xfrm>
              <a:off x="6421855" y="2957508"/>
              <a:ext cx="5482724" cy="3332081"/>
            </a:xfrm>
            <a:prstGeom prst="rect">
              <a:avLst/>
            </a:prstGeom>
            <a:noFill/>
            <a:ln w="9525" cap="flat" cmpd="sng">
              <a:solidFill>
                <a:schemeClr val="dk1"/>
              </a:solidFill>
              <a:prstDash val="solid"/>
              <a:round/>
              <a:headEnd type="none" w="sm" len="sm"/>
              <a:tailEnd type="none" w="sm" len="sm"/>
            </a:ln>
          </p:spPr>
        </p:pic>
        <p:pic>
          <p:nvPicPr>
            <p:cNvPr id="785" name="Google Shape;785;g3dee8bcf56c_3_102"/>
            <p:cNvPicPr preferRelativeResize="0"/>
            <p:nvPr/>
          </p:nvPicPr>
          <p:blipFill rotWithShape="1">
            <a:blip r:embed="rId5">
              <a:alphaModFix/>
            </a:blip>
            <a:srcRect/>
            <a:stretch/>
          </p:blipFill>
          <p:spPr>
            <a:xfrm>
              <a:off x="6421855" y="1379621"/>
              <a:ext cx="5472032" cy="1577887"/>
            </a:xfrm>
            <a:prstGeom prst="rect">
              <a:avLst/>
            </a:prstGeom>
            <a:noFill/>
            <a:ln w="9525" cap="flat" cmpd="sng">
              <a:solidFill>
                <a:schemeClr val="dk1"/>
              </a:solidFill>
              <a:prstDash val="solid"/>
              <a:round/>
              <a:headEnd type="none" w="sm" len="sm"/>
              <a:tailEnd type="none" w="sm" len="sm"/>
            </a:ln>
          </p:spPr>
        </p:pic>
        <p:cxnSp>
          <p:nvCxnSpPr>
            <p:cNvPr id="786" name="Google Shape;786;g3dee8bcf56c_3_102"/>
            <p:cNvCxnSpPr/>
            <p:nvPr/>
          </p:nvCxnSpPr>
          <p:spPr>
            <a:xfrm>
              <a:off x="6524368" y="6042454"/>
              <a:ext cx="4829400" cy="0"/>
            </a:xfrm>
            <a:prstGeom prst="straightConnector1">
              <a:avLst/>
            </a:prstGeom>
            <a:noFill/>
            <a:ln w="28575" cap="flat" cmpd="sng">
              <a:solidFill>
                <a:srgbClr val="FF0000"/>
              </a:solidFill>
              <a:prstDash val="solid"/>
              <a:miter lim="800000"/>
              <a:headEnd type="none" w="sm" len="sm"/>
              <a:tailEnd type="none" w="sm" len="sm"/>
            </a:ln>
          </p:spPr>
        </p:cxnSp>
        <p:cxnSp>
          <p:nvCxnSpPr>
            <p:cNvPr id="787" name="Google Shape;787;g3dee8bcf56c_3_102"/>
            <p:cNvCxnSpPr/>
            <p:nvPr/>
          </p:nvCxnSpPr>
          <p:spPr>
            <a:xfrm>
              <a:off x="9156357" y="5614086"/>
              <a:ext cx="2535300" cy="0"/>
            </a:xfrm>
            <a:prstGeom prst="straightConnector1">
              <a:avLst/>
            </a:prstGeom>
            <a:noFill/>
            <a:ln w="28575" cap="flat" cmpd="sng">
              <a:solidFill>
                <a:srgbClr val="FF0000"/>
              </a:solidFill>
              <a:prstDash val="solid"/>
              <a:miter lim="800000"/>
              <a:headEnd type="none" w="sm" len="sm"/>
              <a:tailEnd type="none" w="sm" len="sm"/>
            </a:ln>
          </p:spPr>
        </p:cxnSp>
        <p:cxnSp>
          <p:nvCxnSpPr>
            <p:cNvPr id="788" name="Google Shape;788;g3dee8bcf56c_3_102"/>
            <p:cNvCxnSpPr/>
            <p:nvPr/>
          </p:nvCxnSpPr>
          <p:spPr>
            <a:xfrm>
              <a:off x="6524368" y="5840626"/>
              <a:ext cx="2535300" cy="0"/>
            </a:xfrm>
            <a:prstGeom prst="straightConnector1">
              <a:avLst/>
            </a:prstGeom>
            <a:noFill/>
            <a:ln w="28575" cap="flat" cmpd="sng">
              <a:solidFill>
                <a:srgbClr val="FF0000"/>
              </a:solidFill>
              <a:prstDash val="solid"/>
              <a:miter lim="800000"/>
              <a:headEnd type="none" w="sm" len="sm"/>
              <a:tailEnd type="none" w="sm" len="sm"/>
            </a:ln>
          </p:spPr>
        </p:cxnSp>
      </p:grpSp>
      <p:pic>
        <p:nvPicPr>
          <p:cNvPr id="789" name="Google Shape;789;g3dee8bcf56c_3_102"/>
          <p:cNvPicPr preferRelativeResize="0"/>
          <p:nvPr/>
        </p:nvPicPr>
        <p:blipFill rotWithShape="1">
          <a:blip r:embed="rId6">
            <a:alphaModFix/>
          </a:blip>
          <a:srcRect/>
          <a:stretch/>
        </p:blipFill>
        <p:spPr>
          <a:xfrm>
            <a:off x="427762" y="3645065"/>
            <a:ext cx="5175018" cy="2281796"/>
          </a:xfrm>
          <a:prstGeom prst="rect">
            <a:avLst/>
          </a:prstGeom>
          <a:noFill/>
          <a:ln w="9525" cap="flat" cmpd="sng">
            <a:solidFill>
              <a:schemeClr val="dk1"/>
            </a:solidFill>
            <a:prstDash val="solid"/>
            <a:round/>
            <a:headEnd type="none" w="sm" len="sm"/>
            <a:tailEnd type="none" w="sm" len="sm"/>
          </a:ln>
        </p:spPr>
      </p:pic>
      <p:sp>
        <p:nvSpPr>
          <p:cNvPr id="790" name="Google Shape;790;g3dee8bcf56c_3_102"/>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dee8bcf56c_3_115"/>
          <p:cNvSpPr txBox="1">
            <a:spLocks noGrp="1"/>
          </p:cNvSpPr>
          <p:nvPr>
            <p:ph type="title"/>
          </p:nvPr>
        </p:nvSpPr>
        <p:spPr>
          <a:xfrm>
            <a:off x="326424" y="451622"/>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6C5AB"/>
              </a:buClr>
              <a:buSzPts val="4400"/>
              <a:buFont typeface="Play"/>
              <a:buNone/>
            </a:pPr>
            <a:r>
              <a:rPr lang="en-US" sz="4000" b="1">
                <a:latin typeface="Baskervville"/>
                <a:ea typeface="Baskervville"/>
                <a:cs typeface="Baskervville"/>
                <a:sym typeface="Baskervville"/>
              </a:rPr>
              <a:t>Guard railing AI to Enhance its Usage</a:t>
            </a:r>
            <a:endParaRPr sz="4000">
              <a:latin typeface="Baskervville"/>
              <a:ea typeface="Baskervville"/>
              <a:cs typeface="Baskervville"/>
              <a:sym typeface="Baskervville"/>
            </a:endParaRPr>
          </a:p>
        </p:txBody>
      </p:sp>
      <p:sp>
        <p:nvSpPr>
          <p:cNvPr id="796" name="Google Shape;796;g3dee8bcf56c_3_115"/>
          <p:cNvSpPr txBox="1">
            <a:spLocks noGrp="1"/>
          </p:cNvSpPr>
          <p:nvPr>
            <p:ph type="body" idx="1"/>
          </p:nvPr>
        </p:nvSpPr>
        <p:spPr>
          <a:xfrm>
            <a:off x="838200" y="1556951"/>
            <a:ext cx="9492000" cy="4620000"/>
          </a:xfrm>
          <a:prstGeom prst="rect">
            <a:avLst/>
          </a:prstGeom>
          <a:noFill/>
          <a:ln>
            <a:noFill/>
          </a:ln>
        </p:spPr>
        <p:txBody>
          <a:bodyPr spcFirstLastPara="1" wrap="square" lIns="91425" tIns="45700" rIns="91425" bIns="45700" anchor="t" anchorCtr="0">
            <a:normAutofit/>
          </a:bodyPr>
          <a:lstStyle/>
          <a:p>
            <a:pPr marL="228600" lvl="0" indent="-222885" algn="l" rtl="0">
              <a:lnSpc>
                <a:spcPct val="90000"/>
              </a:lnSpc>
              <a:spcBef>
                <a:spcPts val="0"/>
              </a:spcBef>
              <a:spcAft>
                <a:spcPts val="0"/>
              </a:spcAft>
              <a:buClr>
                <a:schemeClr val="dk1"/>
              </a:buClr>
              <a:buSzPts val="2500"/>
              <a:buFont typeface="Baskervville"/>
              <a:buChar char="•"/>
            </a:pPr>
            <a:r>
              <a:rPr lang="en-US" sz="2500">
                <a:latin typeface="Baskervville"/>
                <a:ea typeface="Baskervville"/>
                <a:cs typeface="Baskervville"/>
                <a:sym typeface="Baskervville"/>
              </a:rPr>
              <a:t>Frontier AI developers are driven by profit. Science field is not and should never be. We have different priorities with Tycoon companies.</a:t>
            </a:r>
            <a:endParaRPr sz="2500">
              <a:latin typeface="Baskervville"/>
              <a:ea typeface="Baskervville"/>
              <a:cs typeface="Baskervville"/>
              <a:sym typeface="Baskervville"/>
            </a:endParaRPr>
          </a:p>
          <a:p>
            <a:pPr marL="228600" lvl="0" indent="-222885" algn="l" rtl="0">
              <a:lnSpc>
                <a:spcPct val="90000"/>
              </a:lnSpc>
              <a:spcBef>
                <a:spcPts val="1000"/>
              </a:spcBef>
              <a:spcAft>
                <a:spcPts val="0"/>
              </a:spcAft>
              <a:buClr>
                <a:schemeClr val="dk1"/>
              </a:buClr>
              <a:buSzPts val="2500"/>
              <a:buFont typeface="Baskervville"/>
              <a:buChar char="•"/>
            </a:pPr>
            <a:r>
              <a:rPr lang="en-US" sz="2500">
                <a:latin typeface="Baskervville"/>
                <a:ea typeface="Baskervville"/>
                <a:cs typeface="Baskervville"/>
                <a:sym typeface="Baskervville"/>
              </a:rPr>
              <a:t>NASA builds its community trustworthiness on its high standard on technology and science rigor from its birth. It’s easy to destroy the reputation by abusing AI, especially for operational products. </a:t>
            </a:r>
            <a:endParaRPr sz="2500">
              <a:latin typeface="Baskervville"/>
              <a:ea typeface="Baskervville"/>
              <a:cs typeface="Baskervville"/>
              <a:sym typeface="Baskervville"/>
            </a:endParaRPr>
          </a:p>
          <a:p>
            <a:pPr marL="228600" lvl="0" indent="-222885" algn="l" rtl="0">
              <a:lnSpc>
                <a:spcPct val="90000"/>
              </a:lnSpc>
              <a:spcBef>
                <a:spcPts val="1000"/>
              </a:spcBef>
              <a:spcAft>
                <a:spcPts val="0"/>
              </a:spcAft>
              <a:buClr>
                <a:schemeClr val="dk1"/>
              </a:buClr>
              <a:buSzPts val="2500"/>
              <a:buFont typeface="Baskervville"/>
              <a:buChar char="•"/>
            </a:pPr>
            <a:r>
              <a:rPr lang="en-US" sz="2500">
                <a:latin typeface="Baskervville"/>
                <a:ea typeface="Baskervville"/>
                <a:cs typeface="Baskervville"/>
                <a:sym typeface="Baskervville"/>
              </a:rPr>
              <a:t>We can embrace and harness the AI power only by championing transparency, interoperability and repeatability.  </a:t>
            </a:r>
            <a:endParaRPr sz="2500">
              <a:latin typeface="Baskervville"/>
              <a:ea typeface="Baskervville"/>
              <a:cs typeface="Baskervville"/>
              <a:sym typeface="Baskervville"/>
            </a:endParaRPr>
          </a:p>
          <a:p>
            <a:pPr marL="228600" lvl="0" indent="-222885" algn="l" rtl="0">
              <a:lnSpc>
                <a:spcPct val="90000"/>
              </a:lnSpc>
              <a:spcBef>
                <a:spcPts val="1000"/>
              </a:spcBef>
              <a:spcAft>
                <a:spcPts val="0"/>
              </a:spcAft>
              <a:buSzPts val="2500"/>
              <a:buChar char="•"/>
            </a:pPr>
            <a:r>
              <a:rPr lang="en-US" sz="2500">
                <a:latin typeface="Baskervville"/>
                <a:ea typeface="Baskervville"/>
                <a:cs typeface="Baskervville"/>
                <a:sym typeface="Baskervville"/>
              </a:rPr>
              <a:t> What do you think about </a:t>
            </a:r>
            <a:r>
              <a:rPr lang="en-US" sz="2500" b="1" u="sng">
                <a:latin typeface="Baskervville"/>
                <a:ea typeface="Baskervville"/>
                <a:cs typeface="Baskervville"/>
                <a:sym typeface="Baskervville"/>
              </a:rPr>
              <a:t>building AI protocols </a:t>
            </a:r>
            <a:r>
              <a:rPr lang="en-US" sz="2500">
                <a:latin typeface="Baskervville"/>
                <a:ea typeface="Baskervville"/>
                <a:cs typeface="Baskervville"/>
                <a:sym typeface="Baskervville"/>
              </a:rPr>
              <a:t>into mission development pipeline to monitor and ensure AI integrity for high-quality retrieval products and rigorous science?</a:t>
            </a:r>
            <a:endParaRPr sz="2500">
              <a:latin typeface="Baskervville"/>
              <a:ea typeface="Baskervville"/>
              <a:cs typeface="Baskervville"/>
              <a:sym typeface="Baskervville"/>
            </a:endParaRPr>
          </a:p>
        </p:txBody>
      </p:sp>
      <p:sp>
        <p:nvSpPr>
          <p:cNvPr id="797" name="Google Shape;797;g3dee8bcf56c_3_11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Intro</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Aerosol</a:t>
            </a:r>
            <a:endParaRPr sz="1800" b="0" i="0" u="none"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chemeClr val="lt1"/>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strike="noStrike" cap="none">
                <a:solidFill>
                  <a:schemeClr val="lt1"/>
                </a:solidFill>
                <a:latin typeface="Libre Baskerville"/>
                <a:ea typeface="Libre Baskerville"/>
                <a:cs typeface="Libre Baskerville"/>
                <a:sym typeface="Libre Baskerville"/>
              </a:rPr>
              <a:t>Model-Obs.</a:t>
            </a:r>
            <a:endParaRPr sz="16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ML/AI</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3dee8bcf56c_6_9"/>
          <p:cNvSpPr txBox="1">
            <a:spLocks noGrp="1"/>
          </p:cNvSpPr>
          <p:nvPr>
            <p:ph type="title"/>
          </p:nvPr>
        </p:nvSpPr>
        <p:spPr>
          <a:xfrm>
            <a:off x="538700" y="186074"/>
            <a:ext cx="9871500" cy="808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Baskervville"/>
                <a:ea typeface="Baskervville"/>
                <a:cs typeface="Baskervville"/>
                <a:sym typeface="Baskervville"/>
              </a:rPr>
              <a:t>Conclusion</a:t>
            </a:r>
            <a:endParaRPr>
              <a:latin typeface="Baskervville"/>
              <a:ea typeface="Baskervville"/>
              <a:cs typeface="Baskervville"/>
              <a:sym typeface="Baskervville"/>
            </a:endParaRPr>
          </a:p>
        </p:txBody>
      </p:sp>
      <p:sp>
        <p:nvSpPr>
          <p:cNvPr id="804" name="Google Shape;804;g3dee8bcf56c_6_9"/>
          <p:cNvSpPr txBox="1">
            <a:spLocks noGrp="1"/>
          </p:cNvSpPr>
          <p:nvPr>
            <p:ph type="body" idx="1"/>
          </p:nvPr>
        </p:nvSpPr>
        <p:spPr>
          <a:xfrm>
            <a:off x="538700" y="1177709"/>
            <a:ext cx="10170900" cy="50493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300"/>
              </a:spcBef>
              <a:spcAft>
                <a:spcPts val="0"/>
              </a:spcAft>
              <a:buSzPts val="1800"/>
              <a:buFont typeface="Libre Baskerville"/>
              <a:buChar char="•"/>
            </a:pPr>
            <a:r>
              <a:rPr lang="en-US" sz="1800">
                <a:latin typeface="Libre Baskerville"/>
                <a:ea typeface="Libre Baskerville"/>
                <a:cs typeface="Libre Baskerville"/>
                <a:sym typeface="Libre Baskerville"/>
              </a:rPr>
              <a:t>Total aerosol radiative forcing &amp; Cloud radiative feedbacks – uncertainties remaining</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Large cloud radiative feedback uncertainties due to: short term ≠ long term; fast response ≠ slow response; global models ≠ observations</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Many more science questions related to aerosol/cloud</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We’ve compiled your questions/ comments, add some more!</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The orbital PoR is an essential science and mission enabling capability; fully leveraging will require strategic thought (and perhaps investment).</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Suborbital is key component of the Integrated Observing System: enabling process understanding, constraining model inputs, advancing satellite algorithms.</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Need to develop flexible, comparatively-inexpensive, and quantitative frameworks to demonstrate what observations constrain ESM physics/processes.</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Let’s continue to unleash the power of AI while maintaining science integrity</a:t>
            </a:r>
            <a:endParaRPr sz="1800">
              <a:latin typeface="Libre Baskerville"/>
              <a:ea typeface="Libre Baskerville"/>
              <a:cs typeface="Libre Baskerville"/>
              <a:sym typeface="Libre Baskerville"/>
            </a:endParaRPr>
          </a:p>
          <a:p>
            <a:pPr marL="0" lvl="0" indent="0" algn="l" rtl="0">
              <a:spcBef>
                <a:spcPts val="1000"/>
              </a:spcBef>
              <a:spcAft>
                <a:spcPts val="0"/>
              </a:spcAft>
              <a:buNone/>
            </a:pPr>
            <a:r>
              <a:rPr lang="en-US" sz="1800" b="1">
                <a:latin typeface="Libre Baskerville"/>
                <a:ea typeface="Libre Baskerville"/>
                <a:cs typeface="Libre Baskerville"/>
                <a:sym typeface="Libre Baskerville"/>
              </a:rPr>
              <a:t>Break out sessions on friday 8:30-10:00 and 10:30-12:00:</a:t>
            </a:r>
            <a:endParaRPr sz="1800" b="1">
              <a:latin typeface="Libre Baskerville"/>
              <a:ea typeface="Libre Baskerville"/>
              <a:cs typeface="Libre Baskerville"/>
              <a:sym typeface="Libre Baskerville"/>
            </a:endParaRPr>
          </a:p>
          <a:p>
            <a:pPr marL="0" lvl="0" indent="0" algn="l" rtl="0">
              <a:spcBef>
                <a:spcPts val="1000"/>
              </a:spcBef>
              <a:spcAft>
                <a:spcPts val="0"/>
              </a:spcAft>
              <a:buNone/>
            </a:pPr>
            <a:r>
              <a:rPr lang="en-US" sz="1800">
                <a:latin typeface="Libre Baskerville"/>
                <a:ea typeface="Libre Baskerville"/>
                <a:cs typeface="Libre Baskerville"/>
                <a:sym typeface="Libre Baskerville"/>
              </a:rPr>
              <a:t>. 30’ Three stage-setting talks on PoR orbital, PoR suborbital and modeling</a:t>
            </a:r>
            <a:endParaRPr sz="1800">
              <a:latin typeface="Libre Baskerville"/>
              <a:ea typeface="Libre Baskerville"/>
              <a:cs typeface="Libre Baskerville"/>
              <a:sym typeface="Libre Baskerville"/>
            </a:endParaRPr>
          </a:p>
          <a:p>
            <a:pPr marL="0" lvl="0" indent="0" algn="l" rtl="0">
              <a:spcBef>
                <a:spcPts val="1000"/>
              </a:spcBef>
              <a:spcAft>
                <a:spcPts val="0"/>
              </a:spcAft>
              <a:buNone/>
            </a:pPr>
            <a:r>
              <a:rPr lang="en-US" sz="1800">
                <a:latin typeface="Libre Baskerville"/>
                <a:ea typeface="Libre Baskerville"/>
                <a:cs typeface="Libre Baskerville"/>
                <a:sym typeface="Libre Baskerville"/>
              </a:rPr>
              <a:t>. 60’ + 90’ Freestyle</a:t>
            </a:r>
            <a:endParaRPr sz="1800">
              <a:latin typeface="Libre Baskerville"/>
              <a:ea typeface="Libre Baskerville"/>
              <a:cs typeface="Libre Baskerville"/>
              <a:sym typeface="Libre Baskerville"/>
            </a:endParaRPr>
          </a:p>
        </p:txBody>
      </p:sp>
      <p:sp>
        <p:nvSpPr>
          <p:cNvPr id="805" name="Google Shape;805;g3dee8bcf56c_6_9"/>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Aerosol</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Cloud</a:t>
            </a:r>
            <a:endParaRPr sz="1800" b="0" i="0" strike="noStrike" cap="none">
              <a:solidFill>
                <a:schemeClr val="l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700"/>
              <a:buFont typeface="Arial"/>
              <a:buNone/>
            </a:pPr>
            <a:r>
              <a:rPr lang="en-US" sz="1700" u="sng">
                <a:solidFill>
                  <a:srgbClr val="FFFF00"/>
                </a:solidFill>
                <a:latin typeface="Libre Baskerville"/>
                <a:ea typeface="Libre Baskerville"/>
                <a:cs typeface="Libre Baskerville"/>
                <a:sym typeface="Libre Baskerville"/>
              </a:rPr>
              <a:t>Q&amp;A</a:t>
            </a:r>
            <a:endParaRPr sz="1700" b="0" i="0" u="sng" strike="noStrike" cap="none">
              <a:solidFill>
                <a:srgbClr val="FFFF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806" name="Google Shape;806;g3dee8bcf56c_6_9"/>
          <p:cNvPicPr preferRelativeResize="0"/>
          <p:nvPr/>
        </p:nvPicPr>
        <p:blipFill rotWithShape="1">
          <a:blip r:embed="rId3">
            <a:alphaModFix/>
          </a:blip>
          <a:srcRect/>
          <a:stretch/>
        </p:blipFill>
        <p:spPr>
          <a:xfrm>
            <a:off x="10785864" y="5417252"/>
            <a:ext cx="1374275" cy="1374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3dee8bcf56c_0_197"/>
          <p:cNvSpPr txBox="1">
            <a:spLocks noGrp="1"/>
          </p:cNvSpPr>
          <p:nvPr>
            <p:ph type="title"/>
          </p:nvPr>
        </p:nvSpPr>
        <p:spPr>
          <a:xfrm>
            <a:off x="838200" y="12848"/>
            <a:ext cx="9871500" cy="796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Baskervville"/>
                <a:ea typeface="Baskervville"/>
                <a:cs typeface="Baskervville"/>
                <a:sym typeface="Baskervville"/>
              </a:rPr>
              <a:t>Discussion</a:t>
            </a:r>
            <a:endParaRPr>
              <a:latin typeface="Baskervville"/>
              <a:ea typeface="Baskervville"/>
              <a:cs typeface="Baskervville"/>
              <a:sym typeface="Baskervville"/>
            </a:endParaRPr>
          </a:p>
        </p:txBody>
      </p:sp>
      <p:sp>
        <p:nvSpPr>
          <p:cNvPr id="813" name="Google Shape;813;g3dee8bcf56c_0_197"/>
          <p:cNvSpPr txBox="1">
            <a:spLocks noGrp="1"/>
          </p:cNvSpPr>
          <p:nvPr>
            <p:ph type="body" idx="1"/>
          </p:nvPr>
        </p:nvSpPr>
        <p:spPr>
          <a:xfrm>
            <a:off x="521250" y="654301"/>
            <a:ext cx="9960600" cy="62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latin typeface="Baskervville"/>
                <a:ea typeface="Baskervville"/>
                <a:cs typeface="Baskervville"/>
                <a:sym typeface="Baskervvill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Suggestions to get us started…</a:t>
            </a:r>
            <a:endParaRPr sz="2000" b="1">
              <a:latin typeface="Baskervville"/>
              <a:ea typeface="Baskervville"/>
              <a:cs typeface="Baskervville"/>
              <a:sym typeface="Baskervville"/>
            </a:endParaRPr>
          </a:p>
          <a:p>
            <a:pPr marL="457200" lvl="0" indent="-336550" algn="l" rtl="0">
              <a:spcBef>
                <a:spcPts val="1000"/>
              </a:spcBef>
              <a:spcAft>
                <a:spcPts val="0"/>
              </a:spcAft>
              <a:buSzPts val="1700"/>
              <a:buFont typeface="Libre Baskerville"/>
              <a:buChar char="•"/>
            </a:pPr>
            <a:r>
              <a:rPr lang="en-US" sz="1700">
                <a:latin typeface="Libre Baskerville"/>
                <a:ea typeface="Libre Baskerville"/>
                <a:cs typeface="Libre Baskerville"/>
                <a:sym typeface="Libre Baskerville"/>
              </a:rPr>
              <a:t>Why are we asking the same questions over and over again? Has progress been too slow? Why?</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to best use model-observation synergies to maximize our impact and strategically target future aerosol/cloud efforts?</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to use orbital/suborbital observations to reduce the range of observation-based ERFaci estimates?</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What cloud &amp; radiation observations/products do we need to credibly quantify cloud feedback?</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to use cloud observations to improve clouds in global models, from diagnosing performance to development of physical schemes?</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can we best leverage the known orbital PoR, and what are the remaining needs? </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What opportunities does the NASA Atmosphere Focus Area realignment bring with regard to interdisciplinary suborbital field campaigns?</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do we best report uncertainties in observational products?  (important for observations-model synergy)</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Google Sans"/>
              <a:buChar char="•"/>
            </a:pPr>
            <a:r>
              <a:rPr lang="en-US" sz="1700">
                <a:latin typeface="Libre Baskerville"/>
                <a:ea typeface="Libre Baskerville"/>
                <a:cs typeface="Libre Baskerville"/>
                <a:sym typeface="Libre Baskerville"/>
              </a:rPr>
              <a:t>How do we develop flexible quantitative frameworks demonstrating value of proposed obs in constraining physics across all models?</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do we improve model representation of aerosol-cloud interactions beyond low stratiform clouds (ice clouds, convection, for example)?</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How do you validate your modeled low stratiform cloud ACI when OBS only give you near cloud-top info?</a:t>
            </a:r>
            <a:endParaRPr sz="170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a:latin typeface="Libre Baskerville"/>
                <a:ea typeface="Libre Baskerville"/>
                <a:cs typeface="Libre Baskerville"/>
                <a:sym typeface="Libre Baskerville"/>
              </a:rPr>
              <a:t>What do you think about building AI protocols into mission development pipeline to monitor and ensure AI integrity for high-quality retrieval products, model integration and rigorous science?</a:t>
            </a:r>
            <a:endParaRPr sz="1700">
              <a:latin typeface="Libre Baskerville"/>
              <a:ea typeface="Libre Baskerville"/>
              <a:cs typeface="Libre Baskerville"/>
              <a:sym typeface="Libre Baskerville"/>
            </a:endParaRPr>
          </a:p>
          <a:p>
            <a:pPr marL="0" lvl="0" indent="0" algn="l" rtl="0">
              <a:spcBef>
                <a:spcPts val="1000"/>
              </a:spcBef>
              <a:spcAft>
                <a:spcPts val="0"/>
              </a:spcAft>
              <a:buNone/>
            </a:pPr>
            <a:endParaRPr sz="1700">
              <a:latin typeface="Baskervville"/>
              <a:ea typeface="Baskervville"/>
              <a:cs typeface="Baskervville"/>
              <a:sym typeface="Baskervville"/>
            </a:endParaRPr>
          </a:p>
        </p:txBody>
      </p:sp>
      <p:sp>
        <p:nvSpPr>
          <p:cNvPr id="814" name="Google Shape;814;g3dee8bcf56c_0_197"/>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Aerosol</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Cloud</a:t>
            </a:r>
            <a:endParaRPr sz="1800" b="0" i="0" strike="noStrike" cap="none">
              <a:solidFill>
                <a:schemeClr val="l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700"/>
              <a:buFont typeface="Arial"/>
              <a:buNone/>
            </a:pPr>
            <a:r>
              <a:rPr lang="en-US" sz="1700" u="sng">
                <a:solidFill>
                  <a:srgbClr val="FFFF00"/>
                </a:solidFill>
                <a:latin typeface="Libre Baskerville"/>
                <a:ea typeface="Libre Baskerville"/>
                <a:cs typeface="Libre Baskerville"/>
                <a:sym typeface="Libre Baskerville"/>
              </a:rPr>
              <a:t>Q&amp;A</a:t>
            </a:r>
            <a:endParaRPr sz="17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815" name="Google Shape;815;g3dee8bcf56c_0_197"/>
          <p:cNvPicPr preferRelativeResize="0"/>
          <p:nvPr/>
        </p:nvPicPr>
        <p:blipFill rotWithShape="1">
          <a:blip r:embed="rId3">
            <a:alphaModFix/>
          </a:blip>
          <a:srcRect/>
          <a:stretch/>
        </p:blipFill>
        <p:spPr>
          <a:xfrm>
            <a:off x="10785864" y="5417252"/>
            <a:ext cx="1374275" cy="1374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
          <p:cNvSpPr txBox="1">
            <a:spLocks noGrp="1"/>
          </p:cNvSpPr>
          <p:nvPr>
            <p:ph type="title"/>
          </p:nvPr>
        </p:nvSpPr>
        <p:spPr>
          <a:xfrm>
            <a:off x="86811" y="112963"/>
            <a:ext cx="10515600" cy="602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pic>
        <p:nvPicPr>
          <p:cNvPr id="217" name="Google Shape;217;p3" title="for_lauren_20260413_v2.jpg"/>
          <p:cNvPicPr preferRelativeResize="0"/>
          <p:nvPr/>
        </p:nvPicPr>
        <p:blipFill rotWithShape="1">
          <a:blip r:embed="rId3">
            <a:alphaModFix/>
          </a:blip>
          <a:srcRect/>
          <a:stretch/>
        </p:blipFill>
        <p:spPr>
          <a:xfrm>
            <a:off x="152400" y="867647"/>
            <a:ext cx="10387599" cy="5837953"/>
          </a:xfrm>
          <a:prstGeom prst="rect">
            <a:avLst/>
          </a:prstGeom>
          <a:noFill/>
          <a:ln>
            <a:noFill/>
          </a:ln>
        </p:spPr>
      </p:pic>
      <p:sp>
        <p:nvSpPr>
          <p:cNvPr id="218" name="Google Shape;218;p3"/>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d5c9d344d1_4_12"/>
          <p:cNvSpPr txBox="1"/>
          <p:nvPr/>
        </p:nvSpPr>
        <p:spPr>
          <a:xfrm>
            <a:off x="4412025" y="1054475"/>
            <a:ext cx="6222300" cy="487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Progress from IPCC AR5 (2013) to AR6 (2021)</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Better understanding of aerosol processes, causality in aerosol-cloud relationships, and </a:t>
            </a:r>
            <a:r>
              <a:rPr lang="en-US" sz="1800" b="1" i="0" u="none" strike="noStrike" cap="none">
                <a:solidFill>
                  <a:schemeClr val="dk1"/>
                </a:solidFill>
                <a:latin typeface="Libre Baskerville"/>
                <a:ea typeface="Libre Baskerville"/>
                <a:cs typeface="Libre Baskerville"/>
                <a:sym typeface="Libre Baskerville"/>
              </a:rPr>
              <a:t>persistent</a:t>
            </a:r>
            <a:r>
              <a:rPr lang="en-US" sz="1800" b="0" i="0" u="none" strike="noStrike" cap="none">
                <a:solidFill>
                  <a:schemeClr val="dk1"/>
                </a:solidFill>
                <a:latin typeface="Libre Baskerville"/>
                <a:ea typeface="Libre Baskerville"/>
                <a:cs typeface="Libre Baskerville"/>
                <a:sym typeface="Libre Baskerville"/>
              </a:rPr>
              <a:t> retrieval uncertainties</a:t>
            </a:r>
            <a:endParaRPr sz="1800" b="0" i="0" u="none" strike="noStrike" cap="none">
              <a:solidFill>
                <a:schemeClr val="dk1"/>
              </a:solidFill>
              <a:latin typeface="Libre Baskerville"/>
              <a:ea typeface="Libre Baskerville"/>
              <a:cs typeface="Libre Baskerville"/>
              <a:sym typeface="Libre Baskerville"/>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ERFari</a:t>
            </a:r>
            <a:r>
              <a:rPr lang="en-US" sz="1800" b="0" i="0" u="none" strike="noStrike" cap="none">
                <a:solidFill>
                  <a:schemeClr val="dk1"/>
                </a:solidFill>
                <a:latin typeface="Libre Baskerville"/>
                <a:ea typeface="Libre Baskerville"/>
                <a:cs typeface="Libre Baskerville"/>
                <a:sym typeface="Libre Baskerville"/>
              </a:rPr>
              <a:t> (aerosol-radiation)</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Reduced mean (~ -0.2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 and a narrower uncertainty range (0.5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A growing list of publications using observations to compute present day direct radiative effects has reduced clear sky and all sky uncertainties</a:t>
            </a: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ERFaci </a:t>
            </a:r>
            <a:r>
              <a:rPr lang="en-US" sz="1800" b="0" i="0" u="none" strike="noStrike" cap="none">
                <a:solidFill>
                  <a:schemeClr val="dk1"/>
                </a:solidFill>
                <a:latin typeface="Libre Baskerville"/>
                <a:ea typeface="Libre Baskerville"/>
                <a:cs typeface="Libre Baskerville"/>
                <a:sym typeface="Libre Baskerville"/>
              </a:rPr>
              <a:t>(aerosol-cloud)</a:t>
            </a:r>
            <a:endParaRPr sz="1800" b="0"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0"/>
              </a:spcBef>
              <a:spcAft>
                <a:spcPts val="0"/>
              </a:spcAft>
              <a:buClr>
                <a:schemeClr val="dk1"/>
              </a:buClr>
              <a:buSzPts val="1800"/>
              <a:buFont typeface="Libre Baskerville"/>
              <a:buChar char="●"/>
            </a:pPr>
            <a:r>
              <a:rPr lang="en-US" sz="1800" b="0" i="0" u="none" strike="noStrike" cap="none">
                <a:solidFill>
                  <a:schemeClr val="dk1"/>
                </a:solidFill>
                <a:latin typeface="Libre Baskerville"/>
                <a:ea typeface="Libre Baskerville"/>
                <a:cs typeface="Libre Baskerville"/>
                <a:sym typeface="Libre Baskerville"/>
              </a:rPr>
              <a:t>Increased mean impact (0.8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 relatively high uncertainty (1.2 W m</a:t>
            </a:r>
            <a:r>
              <a:rPr lang="en-US" sz="1800" b="0" i="0" u="none" strike="noStrike" cap="none" baseline="30000">
                <a:solidFill>
                  <a:schemeClr val="dk1"/>
                </a:solidFill>
                <a:latin typeface="Libre Baskerville"/>
                <a:ea typeface="Libre Baskerville"/>
                <a:cs typeface="Libre Baskerville"/>
                <a:sym typeface="Libre Baskerville"/>
              </a:rPr>
              <a:t>-2</a:t>
            </a:r>
            <a:r>
              <a:rPr lang="en-US" sz="1800" b="0" i="0" u="none" strike="noStrike" cap="none">
                <a:solidFill>
                  <a:schemeClr val="dk1"/>
                </a:solidFill>
                <a:latin typeface="Libre Baskerville"/>
                <a:ea typeface="Libre Baskerville"/>
                <a:cs typeface="Libre Baskerville"/>
                <a:sym typeface="Libre Baskerville"/>
              </a:rPr>
              <a: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ibre Baskerville"/>
              <a:ea typeface="Libre Baskerville"/>
              <a:cs typeface="Libre Baskerville"/>
              <a:sym typeface="Libre Baskerville"/>
            </a:endParaRPr>
          </a:p>
        </p:txBody>
      </p:sp>
      <p:grpSp>
        <p:nvGrpSpPr>
          <p:cNvPr id="224" name="Google Shape;224;g3d5c9d344d1_4_12"/>
          <p:cNvGrpSpPr/>
          <p:nvPr/>
        </p:nvGrpSpPr>
        <p:grpSpPr>
          <a:xfrm>
            <a:off x="86811" y="1113633"/>
            <a:ext cx="4051364" cy="2803742"/>
            <a:chOff x="85689" y="57997"/>
            <a:chExt cx="4051364" cy="2803742"/>
          </a:xfrm>
        </p:grpSpPr>
        <p:pic>
          <p:nvPicPr>
            <p:cNvPr id="225" name="Google Shape;225;g3d5c9d344d1_4_12" descr="Graphical user interface&#10;&#10;Description automatically generated"/>
            <p:cNvPicPr preferRelativeResize="0"/>
            <p:nvPr/>
          </p:nvPicPr>
          <p:blipFill rotWithShape="1">
            <a:blip r:embed="rId3">
              <a:alphaModFix/>
            </a:blip>
            <a:srcRect l="50627" t="77390" b="8431"/>
            <a:stretch/>
          </p:blipFill>
          <p:spPr>
            <a:xfrm>
              <a:off x="85690" y="1903934"/>
              <a:ext cx="3900664" cy="619109"/>
            </a:xfrm>
            <a:prstGeom prst="rect">
              <a:avLst/>
            </a:prstGeom>
            <a:noFill/>
            <a:ln>
              <a:noFill/>
            </a:ln>
          </p:spPr>
        </p:pic>
        <p:pic>
          <p:nvPicPr>
            <p:cNvPr id="226" name="Google Shape;226;g3d5c9d344d1_4_12" descr="Graphical user interface&#10;&#10;Description automatically generated"/>
            <p:cNvPicPr preferRelativeResize="0"/>
            <p:nvPr/>
          </p:nvPicPr>
          <p:blipFill rotWithShape="1">
            <a:blip r:embed="rId3">
              <a:alphaModFix/>
            </a:blip>
            <a:srcRect l="50627" b="57595"/>
            <a:stretch/>
          </p:blipFill>
          <p:spPr>
            <a:xfrm>
              <a:off x="85689" y="57997"/>
              <a:ext cx="3900664" cy="1851567"/>
            </a:xfrm>
            <a:prstGeom prst="rect">
              <a:avLst/>
            </a:prstGeom>
            <a:noFill/>
            <a:ln>
              <a:noFill/>
            </a:ln>
          </p:spPr>
        </p:pic>
        <p:sp>
          <p:nvSpPr>
            <p:cNvPr id="227" name="Google Shape;227;g3d5c9d344d1_4_12"/>
            <p:cNvSpPr txBox="1"/>
            <p:nvPr/>
          </p:nvSpPr>
          <p:spPr>
            <a:xfrm>
              <a:off x="2031353" y="2523039"/>
              <a:ext cx="2105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Libre Baskerville"/>
                  <a:ea typeface="Libre Baskerville"/>
                  <a:cs typeface="Libre Baskerville"/>
                  <a:sym typeface="Libre Baskerville"/>
                </a:rPr>
                <a:t>Foster et al., 2021</a:t>
              </a:r>
              <a:endParaRPr sz="1400" b="0" i="0" u="none" strike="noStrike" cap="none">
                <a:solidFill>
                  <a:srgbClr val="000000"/>
                </a:solidFill>
                <a:latin typeface="Arial"/>
                <a:ea typeface="Arial"/>
                <a:cs typeface="Arial"/>
                <a:sym typeface="Arial"/>
              </a:endParaRPr>
            </a:p>
          </p:txBody>
        </p:sp>
      </p:grpSp>
      <p:sp>
        <p:nvSpPr>
          <p:cNvPr id="228" name="Google Shape;228;g3d5c9d344d1_4_12"/>
          <p:cNvSpPr txBox="1">
            <a:spLocks noGrp="1"/>
          </p:cNvSpPr>
          <p:nvPr>
            <p:ph type="title"/>
          </p:nvPr>
        </p:nvSpPr>
        <p:spPr>
          <a:xfrm>
            <a:off x="86811" y="112963"/>
            <a:ext cx="10515600" cy="602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29" name="Google Shape;229;g3d5c9d344d1_4_12"/>
          <p:cNvSpPr txBox="1"/>
          <p:nvPr/>
        </p:nvSpPr>
        <p:spPr>
          <a:xfrm>
            <a:off x="414850" y="5933975"/>
            <a:ext cx="985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ERFaci impact is 4x larger than ERFari, and its uncertainty is more than double</a:t>
            </a:r>
            <a:endParaRPr sz="1400" b="0" i="0" u="none" strike="noStrike" cap="none">
              <a:solidFill>
                <a:srgbClr val="000000"/>
              </a:solidFill>
              <a:latin typeface="Arial"/>
              <a:ea typeface="Arial"/>
              <a:cs typeface="Arial"/>
              <a:sym typeface="Arial"/>
            </a:endParaRPr>
          </a:p>
        </p:txBody>
      </p:sp>
      <p:sp>
        <p:nvSpPr>
          <p:cNvPr id="230" name="Google Shape;230;g3d5c9d344d1_4_12"/>
          <p:cNvSpPr txBox="1"/>
          <p:nvPr/>
        </p:nvSpPr>
        <p:spPr>
          <a:xfrm>
            <a:off x="2649300" y="1291125"/>
            <a:ext cx="553200" cy="316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31" name="Google Shape;231;g3d5c9d344d1_4_12"/>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4"/>
          <p:cNvGrpSpPr/>
          <p:nvPr/>
        </p:nvGrpSpPr>
        <p:grpSpPr>
          <a:xfrm>
            <a:off x="86811" y="1113633"/>
            <a:ext cx="4051364" cy="2803742"/>
            <a:chOff x="85689" y="57997"/>
            <a:chExt cx="4051364" cy="2803742"/>
          </a:xfrm>
        </p:grpSpPr>
        <p:pic>
          <p:nvPicPr>
            <p:cNvPr id="237" name="Google Shape;237;p4" descr="Graphical user interface&#10;&#10;Description automatically generated"/>
            <p:cNvPicPr preferRelativeResize="0"/>
            <p:nvPr/>
          </p:nvPicPr>
          <p:blipFill rotWithShape="1">
            <a:blip r:embed="rId3">
              <a:alphaModFix/>
            </a:blip>
            <a:srcRect l="50626" t="77391" b="8430"/>
            <a:stretch/>
          </p:blipFill>
          <p:spPr>
            <a:xfrm>
              <a:off x="85690" y="1903934"/>
              <a:ext cx="3900664" cy="619108"/>
            </a:xfrm>
            <a:prstGeom prst="rect">
              <a:avLst/>
            </a:prstGeom>
            <a:noFill/>
            <a:ln>
              <a:noFill/>
            </a:ln>
          </p:spPr>
        </p:pic>
        <p:pic>
          <p:nvPicPr>
            <p:cNvPr id="238" name="Google Shape;238;p4" descr="Graphical user interface&#10;&#10;Description automatically generated"/>
            <p:cNvPicPr preferRelativeResize="0"/>
            <p:nvPr/>
          </p:nvPicPr>
          <p:blipFill rotWithShape="1">
            <a:blip r:embed="rId3">
              <a:alphaModFix/>
            </a:blip>
            <a:srcRect l="50626" b="57594"/>
            <a:stretch/>
          </p:blipFill>
          <p:spPr>
            <a:xfrm>
              <a:off x="85689" y="57997"/>
              <a:ext cx="3900665" cy="1851568"/>
            </a:xfrm>
            <a:prstGeom prst="rect">
              <a:avLst/>
            </a:prstGeom>
            <a:noFill/>
            <a:ln>
              <a:noFill/>
            </a:ln>
          </p:spPr>
        </p:pic>
        <p:sp>
          <p:nvSpPr>
            <p:cNvPr id="239" name="Google Shape;239;p4"/>
            <p:cNvSpPr txBox="1"/>
            <p:nvPr/>
          </p:nvSpPr>
          <p:spPr>
            <a:xfrm>
              <a:off x="2031353" y="2523039"/>
              <a:ext cx="2105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Libre Baskerville"/>
                  <a:ea typeface="Libre Baskerville"/>
                  <a:cs typeface="Libre Baskerville"/>
                  <a:sym typeface="Libre Baskerville"/>
                </a:rPr>
                <a:t>Foster et al., 2021</a:t>
              </a:r>
              <a:endParaRPr sz="1400" b="0" i="0" u="none" strike="noStrike" cap="none">
                <a:solidFill>
                  <a:srgbClr val="000000"/>
                </a:solidFill>
                <a:latin typeface="Arial"/>
                <a:ea typeface="Arial"/>
                <a:cs typeface="Arial"/>
                <a:sym typeface="Arial"/>
              </a:endParaRPr>
            </a:p>
          </p:txBody>
        </p:sp>
      </p:grpSp>
      <p:sp>
        <p:nvSpPr>
          <p:cNvPr id="240" name="Google Shape;240;p4"/>
          <p:cNvSpPr txBox="1">
            <a:spLocks noGrp="1"/>
          </p:cNvSpPr>
          <p:nvPr>
            <p:ph type="title"/>
          </p:nvPr>
        </p:nvSpPr>
        <p:spPr>
          <a:xfrm>
            <a:off x="86811" y="112963"/>
            <a:ext cx="10515600" cy="602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41" name="Google Shape;241;p4"/>
          <p:cNvSpPr txBox="1"/>
          <p:nvPr/>
        </p:nvSpPr>
        <p:spPr>
          <a:xfrm>
            <a:off x="4283139" y="1056829"/>
            <a:ext cx="6319200" cy="309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To reduce uncertainties in ERFari and ERFaci, we need improved models and observations</a:t>
            </a: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We have a long wish list of global vertical profiles of aerosols, clouds, precipitation (macro- to micro- physical scales) in the troposphere/stratosphere</a:t>
            </a:r>
            <a:endParaRPr sz="1800" b="0" i="0" u="none" strike="noStrike" cap="none">
              <a:solidFill>
                <a:schemeClr val="dk1"/>
              </a:solidFill>
              <a:latin typeface="Libre Baskerville"/>
              <a:ea typeface="Libre Baskerville"/>
              <a:cs typeface="Libre Baskerville"/>
              <a:sym typeface="Libre Baskerville"/>
            </a:endParaRPr>
          </a:p>
          <a:p>
            <a:pPr marL="914400" marR="0" lvl="1" indent="-342900" algn="l"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Close to clouds </a:t>
            </a:r>
            <a:endParaRPr sz="1800" b="0" i="0" u="none" strike="noStrike" cap="none">
              <a:solidFill>
                <a:schemeClr val="dk1"/>
              </a:solidFill>
              <a:latin typeface="Libre Baskerville"/>
              <a:ea typeface="Libre Baskerville"/>
              <a:cs typeface="Libre Baskerville"/>
              <a:sym typeface="Libre Baskerville"/>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Over all Earth’s surface types</a:t>
            </a:r>
            <a:endParaRPr sz="1800" b="0" i="0" u="none" strike="noStrike" cap="none">
              <a:solidFill>
                <a:schemeClr val="dk1"/>
              </a:solidFill>
              <a:latin typeface="Libre Baskerville"/>
              <a:ea typeface="Libre Baskerville"/>
              <a:cs typeface="Libre Baskerville"/>
              <a:sym typeface="Libre Baskerville"/>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Spanning clean to polluted environments</a:t>
            </a:r>
            <a:endParaRPr sz="1800" b="0" i="0" u="none" strike="noStrike" cap="none">
              <a:solidFill>
                <a:schemeClr val="dk1"/>
              </a:solidFill>
              <a:latin typeface="Libre Baskerville"/>
              <a:ea typeface="Libre Baskerville"/>
              <a:cs typeface="Libre Baskerville"/>
              <a:sym typeface="Libre Baskerville"/>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Libre Baskerville"/>
                <a:ea typeface="Libre Baskerville"/>
                <a:cs typeface="Libre Baskerville"/>
                <a:sym typeface="Libre Baskerville"/>
              </a:rPr>
              <a:t>Multiple times during day/night</a:t>
            </a:r>
            <a:endParaRPr sz="1800" b="1" i="0" u="none" strike="noStrike" cap="none">
              <a:solidFill>
                <a:schemeClr val="dk1"/>
              </a:solidFill>
              <a:latin typeface="Libre Baskerville"/>
              <a:ea typeface="Libre Baskerville"/>
              <a:cs typeface="Libre Baskerville"/>
              <a:sym typeface="Libre Baskerville"/>
            </a:endParaRPr>
          </a:p>
        </p:txBody>
      </p:sp>
      <p:sp>
        <p:nvSpPr>
          <p:cNvPr id="242" name="Google Shape;242;p4"/>
          <p:cNvSpPr txBox="1"/>
          <p:nvPr/>
        </p:nvSpPr>
        <p:spPr>
          <a:xfrm>
            <a:off x="60994" y="4934541"/>
            <a:ext cx="10567200" cy="1200600"/>
          </a:xfrm>
          <a:prstGeom prst="rect">
            <a:avLst/>
          </a:prstGeom>
          <a:noFill/>
          <a:ln>
            <a:noFill/>
          </a:ln>
        </p:spPr>
        <p:txBody>
          <a:bodyPr spcFirstLastPara="1" wrap="square" lIns="91425" tIns="45700" rIns="91425" bIns="45700" anchor="t" anchorCtr="0">
            <a:spAutoFit/>
          </a:bodyPr>
          <a:lstStyle/>
          <a:p>
            <a:pPr marL="45720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Resources are constrained. </a:t>
            </a:r>
            <a:endParaRPr sz="1800" b="0" i="0" u="none" strike="noStrike" cap="none">
              <a:solidFill>
                <a:schemeClr val="dk1"/>
              </a:solidFill>
              <a:latin typeface="Libre Baskerville"/>
              <a:ea typeface="Libre Baskerville"/>
              <a:cs typeface="Libre Baskerville"/>
              <a:sym typeface="Libre Baskerville"/>
            </a:endParaRPr>
          </a:p>
          <a:p>
            <a:pPr marL="45720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Baskerville"/>
              <a:ea typeface="Libre Baskerville"/>
              <a:cs typeface="Libre Baskerville"/>
              <a:sym typeface="Libre Baskerville"/>
            </a:endParaRPr>
          </a:p>
          <a:p>
            <a:pPr marL="45720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Libre Baskerville"/>
                <a:ea typeface="Libre Baskerville"/>
                <a:cs typeface="Libre Baskerville"/>
                <a:sym typeface="Libre Baskerville"/>
              </a:rPr>
              <a:t>How to best use model-observation synergies </a:t>
            </a:r>
            <a:endParaRPr sz="1800" b="1" i="1" u="none" strike="noStrike" cap="none">
              <a:solidFill>
                <a:schemeClr val="dk1"/>
              </a:solidFill>
              <a:latin typeface="Libre Baskerville"/>
              <a:ea typeface="Libre Baskerville"/>
              <a:cs typeface="Libre Baskerville"/>
              <a:sym typeface="Libre Baskerville"/>
            </a:endParaRPr>
          </a:p>
          <a:p>
            <a:pPr marL="45720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Libre Baskerville"/>
                <a:ea typeface="Libre Baskerville"/>
                <a:cs typeface="Libre Baskerville"/>
                <a:sym typeface="Libre Baskerville"/>
              </a:rPr>
              <a:t>to maximize our impact and strategically target future efforts?</a:t>
            </a:r>
            <a:endParaRPr sz="1800" b="0" i="0" u="none" strike="noStrike" cap="none">
              <a:solidFill>
                <a:srgbClr val="000000"/>
              </a:solidFill>
              <a:latin typeface="Arial"/>
              <a:ea typeface="Arial"/>
              <a:cs typeface="Arial"/>
              <a:sym typeface="Arial"/>
            </a:endParaRPr>
          </a:p>
        </p:txBody>
      </p:sp>
      <p:sp>
        <p:nvSpPr>
          <p:cNvPr id="243" name="Google Shape;243;p4"/>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5"/>
          <p:cNvSpPr txBox="1">
            <a:spLocks noGrp="1"/>
          </p:cNvSpPr>
          <p:nvPr>
            <p:ph type="title"/>
          </p:nvPr>
        </p:nvSpPr>
        <p:spPr>
          <a:xfrm>
            <a:off x="86811" y="112963"/>
            <a:ext cx="10515600" cy="602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Baskerville"/>
              <a:buNone/>
            </a:pPr>
            <a:r>
              <a:rPr lang="en-US">
                <a:latin typeface="Libre Baskerville"/>
                <a:ea typeface="Libre Baskerville"/>
                <a:cs typeface="Libre Baskerville"/>
                <a:sym typeface="Libre Baskerville"/>
              </a:rPr>
              <a:t>Aerosol total radiative forcing</a:t>
            </a:r>
            <a:br>
              <a:rPr lang="en-US">
                <a:latin typeface="Libre Baskerville"/>
                <a:ea typeface="Libre Baskerville"/>
                <a:cs typeface="Libre Baskerville"/>
                <a:sym typeface="Libre Baskerville"/>
              </a:rPr>
            </a:br>
            <a:r>
              <a:rPr lang="en-US" sz="1600" i="1">
                <a:latin typeface="Libre Baskerville"/>
                <a:ea typeface="Libre Baskerville"/>
                <a:cs typeface="Libre Baskerville"/>
                <a:sym typeface="Libre Baskerville"/>
              </a:rPr>
              <a:t>Initial disruption to Earth's energy balance caused by a change in aerosols</a:t>
            </a:r>
            <a:endParaRPr/>
          </a:p>
        </p:txBody>
      </p:sp>
      <p:sp>
        <p:nvSpPr>
          <p:cNvPr id="250" name="Google Shape;250;p5"/>
          <p:cNvSpPr txBox="1"/>
          <p:nvPr/>
        </p:nvSpPr>
        <p:spPr>
          <a:xfrm>
            <a:off x="86800" y="1187500"/>
            <a:ext cx="5451300" cy="4617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600"/>
              </a:spcBef>
              <a:spcAft>
                <a:spcPts val="0"/>
              </a:spcAft>
              <a:buClr>
                <a:srgbClr val="000000"/>
              </a:buClr>
              <a:buSzPts val="1800"/>
              <a:buFont typeface="Arial"/>
              <a:buNone/>
            </a:pPr>
            <a:r>
              <a:rPr lang="en-US" sz="1800" b="1" i="0" u="none" strike="noStrike" cap="none">
                <a:solidFill>
                  <a:schemeClr val="dk1"/>
                </a:solidFill>
                <a:latin typeface="Libre Baskerville"/>
                <a:ea typeface="Libre Baskerville"/>
                <a:cs typeface="Libre Baskerville"/>
                <a:sym typeface="Libre Baskerville"/>
              </a:rPr>
              <a:t>Some approaches:</a:t>
            </a:r>
            <a:endParaRPr sz="1800" b="1" i="0" u="none" strike="noStrike" cap="none">
              <a:solidFill>
                <a:schemeClr val="dk1"/>
              </a:solidFill>
              <a:latin typeface="Libre Baskerville"/>
              <a:ea typeface="Libre Baskerville"/>
              <a:cs typeface="Libre Baskerville"/>
              <a:sym typeface="Libre Baskerville"/>
            </a:endParaRPr>
          </a:p>
          <a:p>
            <a:pPr marL="457200" marR="0" lvl="0" indent="-342900" algn="l" rtl="0">
              <a:lnSpc>
                <a:spcPct val="100000"/>
              </a:lnSpc>
              <a:spcBef>
                <a:spcPts val="600"/>
              </a:spcBef>
              <a:spcAft>
                <a:spcPts val="0"/>
              </a:spcAft>
              <a:buClr>
                <a:schemeClr val="dk1"/>
              </a:buClr>
              <a:buSzPts val="1800"/>
              <a:buFont typeface="Libre Baskerville"/>
              <a:buChar char="●"/>
            </a:pPr>
            <a:r>
              <a:rPr lang="en-US" sz="1800" b="0" i="0" u="sng" strike="noStrike" cap="none">
                <a:solidFill>
                  <a:schemeClr val="dk1"/>
                </a:solidFill>
                <a:latin typeface="Libre Baskerville"/>
                <a:ea typeface="Libre Baskerville"/>
                <a:cs typeface="Libre Baskerville"/>
                <a:sym typeface="Libre Baskerville"/>
              </a:rPr>
              <a:t>Opportunistic experiments</a:t>
            </a:r>
            <a:r>
              <a:rPr lang="en-US" sz="1800" b="0" i="0" u="none" strike="noStrike" cap="none">
                <a:solidFill>
                  <a:schemeClr val="dk1"/>
                </a:solidFill>
                <a:latin typeface="Libre Baskerville"/>
                <a:ea typeface="Libre Baskerville"/>
                <a:cs typeface="Libre Baskerville"/>
                <a:sym typeface="Libre Baskerville"/>
              </a:rPr>
              <a:t>: Using volcanic emissions and ship tracks to investigate ACIs and estimate ERFaci </a:t>
            </a:r>
            <a:r>
              <a:rPr lang="en-US" sz="1500" b="0" i="1" u="none" strike="noStrike" cap="none">
                <a:solidFill>
                  <a:schemeClr val="dk2"/>
                </a:solidFill>
                <a:latin typeface="Libre Baskerville"/>
                <a:ea typeface="Libre Baskerville"/>
                <a:cs typeface="Libre Baskerville"/>
                <a:sym typeface="Libre Baskerville"/>
              </a:rPr>
              <a:t>(e.g., Yuan et al., 2013, Painemal et al., 2020, Christensen et al., 2022, Yuan et al., 2023-2024, Yuan et al., 2026)</a:t>
            </a:r>
            <a:r>
              <a:rPr lang="en-US" sz="1600" b="0" i="1" u="none" strike="noStrike" cap="none">
                <a:solidFill>
                  <a:schemeClr val="dk2"/>
                </a:solidFill>
                <a:latin typeface="Libre Baskerville"/>
                <a:ea typeface="Libre Baskerville"/>
                <a:cs typeface="Libre Baskerville"/>
                <a:sym typeface="Libre Baskerville"/>
              </a:rPr>
              <a:t> </a:t>
            </a:r>
            <a:endParaRPr sz="1600" b="0" i="0" u="none" strike="noStrike" cap="none">
              <a:solidFill>
                <a:schemeClr val="dk2"/>
              </a:solidFill>
              <a:latin typeface="Libre Baskerville"/>
              <a:ea typeface="Libre Baskerville"/>
              <a:cs typeface="Libre Baskerville"/>
              <a:sym typeface="Libre Baskerville"/>
            </a:endParaRPr>
          </a:p>
          <a:p>
            <a:pPr marL="457200" marR="0" lvl="0" indent="-342900" algn="l" rtl="0">
              <a:lnSpc>
                <a:spcPct val="100000"/>
              </a:lnSpc>
              <a:spcBef>
                <a:spcPts val="600"/>
              </a:spcBef>
              <a:spcAft>
                <a:spcPts val="0"/>
              </a:spcAft>
              <a:buClr>
                <a:schemeClr val="dk1"/>
              </a:buClr>
              <a:buSzPts val="1800"/>
              <a:buFont typeface="Libre Baskerville"/>
              <a:buChar char="●"/>
            </a:pPr>
            <a:r>
              <a:rPr lang="en-US" sz="1800" b="0" i="0" u="sng" strike="noStrike" cap="none">
                <a:solidFill>
                  <a:schemeClr val="dk1"/>
                </a:solidFill>
                <a:latin typeface="Libre Baskerville"/>
                <a:ea typeface="Libre Baskerville"/>
                <a:cs typeface="Libre Baskerville"/>
                <a:sym typeface="Libre Baskerville"/>
              </a:rPr>
              <a:t>Statistical methods:</a:t>
            </a:r>
            <a:r>
              <a:rPr lang="en-US" sz="1800" b="0" i="0" u="none" strike="noStrike" cap="none">
                <a:solidFill>
                  <a:schemeClr val="dk1"/>
                </a:solidFill>
                <a:latin typeface="Libre Baskerville"/>
                <a:ea typeface="Libre Baskerville"/>
                <a:cs typeface="Libre Baskerville"/>
                <a:sym typeface="Libre Baskerville"/>
              </a:rPr>
              <a:t> Leveraging global satellite observations and reanalysis data </a:t>
            </a:r>
            <a:r>
              <a:rPr lang="en-US" sz="1500" b="0" i="1" u="none" strike="noStrike" cap="none">
                <a:solidFill>
                  <a:schemeClr val="dk2"/>
                </a:solidFill>
                <a:latin typeface="Libre Baskerville"/>
                <a:ea typeface="Libre Baskerville"/>
                <a:cs typeface="Libre Baskerville"/>
                <a:sym typeface="Libre Baskerville"/>
              </a:rPr>
              <a:t>(e.g., Park et al., 2025, Wall et al., 2022)</a:t>
            </a:r>
            <a:r>
              <a:rPr lang="en-US" sz="1800" b="0" i="0" u="none" strike="noStrike" cap="none">
                <a:solidFill>
                  <a:schemeClr val="dk1"/>
                </a:solidFill>
                <a:latin typeface="Libre Baskerville"/>
                <a:ea typeface="Libre Baskerville"/>
                <a:cs typeface="Libre Baskerville"/>
                <a:sym typeface="Libre Baskerville"/>
              </a:rPr>
              <a:t>, including Lagrangian experiments </a:t>
            </a:r>
            <a:r>
              <a:rPr lang="en-US" sz="1500" b="0" i="1" u="none" strike="noStrike" cap="none">
                <a:solidFill>
                  <a:schemeClr val="dk2"/>
                </a:solidFill>
                <a:latin typeface="Libre Baskerville"/>
                <a:ea typeface="Libre Baskerville"/>
                <a:cs typeface="Libre Baskerville"/>
                <a:sym typeface="Libre Baskerville"/>
              </a:rPr>
              <a:t>(Eastman and Wood 2016, Christensen et al. 2020)</a:t>
            </a:r>
            <a:endParaRPr sz="1500" b="1" i="1" u="none" strike="noStrike" cap="none">
              <a:solidFill>
                <a:schemeClr val="dk2"/>
              </a:solidFill>
              <a:latin typeface="Libre Baskerville"/>
              <a:ea typeface="Libre Baskerville"/>
              <a:cs typeface="Libre Baskerville"/>
              <a:sym typeface="Libre Baskerville"/>
            </a:endParaRPr>
          </a:p>
          <a:p>
            <a:pPr marL="457200" marR="0" lvl="0" indent="-342900" algn="l" rtl="0">
              <a:lnSpc>
                <a:spcPct val="100000"/>
              </a:lnSpc>
              <a:spcBef>
                <a:spcPts val="600"/>
              </a:spcBef>
              <a:spcAft>
                <a:spcPts val="0"/>
              </a:spcAft>
              <a:buClr>
                <a:schemeClr val="dk1"/>
              </a:buClr>
              <a:buSzPts val="1800"/>
              <a:buFont typeface="Libre Baskerville"/>
              <a:buChar char="●"/>
            </a:pPr>
            <a:r>
              <a:rPr lang="en-US" sz="1800" b="0" i="0" u="sng" strike="noStrike" cap="none">
                <a:solidFill>
                  <a:schemeClr val="dk1"/>
                </a:solidFill>
                <a:latin typeface="Libre Baskerville"/>
                <a:ea typeface="Libre Baskerville"/>
                <a:cs typeface="Libre Baskerville"/>
                <a:sym typeface="Libre Baskerville"/>
              </a:rPr>
              <a:t>Model-observation comparisons</a:t>
            </a:r>
            <a:r>
              <a:rPr lang="en-US" sz="1800" b="0" i="0" u="none" strike="noStrike" cap="none">
                <a:solidFill>
                  <a:schemeClr val="dk1"/>
                </a:solidFill>
                <a:latin typeface="Libre Baskerville"/>
                <a:ea typeface="Libre Baskerville"/>
                <a:cs typeface="Libre Baskerville"/>
                <a:sym typeface="Libre Baskerville"/>
              </a:rPr>
              <a:t>: Suggest an important role of ERFaci </a:t>
            </a:r>
            <a:r>
              <a:rPr lang="en-US" sz="1700" b="0" i="1" u="none" strike="noStrike" cap="none">
                <a:solidFill>
                  <a:schemeClr val="dk2"/>
                </a:solidFill>
                <a:latin typeface="Libre Baskerville"/>
                <a:ea typeface="Libre Baskerville"/>
                <a:cs typeface="Libre Baskerville"/>
                <a:sym typeface="Libre Baskerville"/>
              </a:rPr>
              <a:t>(</a:t>
            </a:r>
            <a:r>
              <a:rPr lang="en-US" sz="1500" b="0" i="1" u="none" strike="noStrike" cap="none">
                <a:solidFill>
                  <a:schemeClr val="dk2"/>
                </a:solidFill>
                <a:latin typeface="Libre Baskerville"/>
                <a:ea typeface="Libre Baskerville"/>
                <a:cs typeface="Libre Baskerville"/>
                <a:sym typeface="Libre Baskerville"/>
              </a:rPr>
              <a:t>Hodnebrog et al., 2024, von Salzen et al., 2025, Yukimoto et al., 2026)</a:t>
            </a:r>
            <a:endParaRPr sz="1500" b="1" i="0" u="none" strike="noStrike" cap="none">
              <a:solidFill>
                <a:schemeClr val="dk2"/>
              </a:solidFill>
              <a:latin typeface="Libre Baskerville"/>
              <a:ea typeface="Libre Baskerville"/>
              <a:cs typeface="Libre Baskerville"/>
              <a:sym typeface="Libre Baskerville"/>
            </a:endParaRPr>
          </a:p>
        </p:txBody>
      </p:sp>
      <p:pic>
        <p:nvPicPr>
          <p:cNvPr id="251" name="Google Shape;251;p5" title="for_lauren_20260413_v2.jpg"/>
          <p:cNvPicPr preferRelativeResize="0"/>
          <p:nvPr/>
        </p:nvPicPr>
        <p:blipFill rotWithShape="1">
          <a:blip r:embed="rId3">
            <a:alphaModFix/>
          </a:blip>
          <a:srcRect/>
          <a:stretch/>
        </p:blipFill>
        <p:spPr>
          <a:xfrm>
            <a:off x="5661754" y="1413638"/>
            <a:ext cx="4895427" cy="2751290"/>
          </a:xfrm>
          <a:prstGeom prst="rect">
            <a:avLst/>
          </a:prstGeom>
          <a:noFill/>
          <a:ln>
            <a:noFill/>
          </a:ln>
        </p:spPr>
      </p:pic>
      <p:sp>
        <p:nvSpPr>
          <p:cNvPr id="252" name="Google Shape;252;p5"/>
          <p:cNvSpPr/>
          <p:nvPr/>
        </p:nvSpPr>
        <p:spPr>
          <a:xfrm>
            <a:off x="7362650" y="776375"/>
            <a:ext cx="3429000" cy="3726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3" name="Google Shape;253;p5"/>
          <p:cNvSpPr txBox="1"/>
          <p:nvPr/>
        </p:nvSpPr>
        <p:spPr>
          <a:xfrm>
            <a:off x="109450" y="6000075"/>
            <a:ext cx="10470300" cy="78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rgbClr val="000000"/>
              </a:buClr>
              <a:buSzPts val="1800"/>
              <a:buFont typeface="Arial"/>
              <a:buNone/>
            </a:pPr>
            <a:r>
              <a:rPr lang="en-US" sz="1800" b="0" i="0" u="none" strike="noStrike" cap="none">
                <a:solidFill>
                  <a:schemeClr val="dk1"/>
                </a:solidFill>
                <a:latin typeface="Libre Baskerville"/>
                <a:ea typeface="Libre Baskerville"/>
                <a:cs typeface="Libre Baskerville"/>
                <a:sym typeface="Libre Baskerville"/>
              </a:rPr>
              <a:t>Many previous suborbital campaigns targeted ACI, including ACTIVATE, ARISE,  HALO-AC</a:t>
            </a:r>
            <a:r>
              <a:rPr lang="en-US" sz="1800" b="0" i="0" u="none" strike="noStrike" cap="none" baseline="30000">
                <a:solidFill>
                  <a:schemeClr val="dk1"/>
                </a:solidFill>
                <a:latin typeface="Libre Baskerville"/>
                <a:ea typeface="Libre Baskerville"/>
                <a:cs typeface="Libre Baskerville"/>
                <a:sym typeface="Libre Baskerville"/>
              </a:rPr>
              <a:t>3</a:t>
            </a:r>
            <a:r>
              <a:rPr lang="en-US" sz="1800" b="0" i="0" u="none" strike="noStrike" cap="none">
                <a:solidFill>
                  <a:schemeClr val="dk1"/>
                </a:solidFill>
                <a:latin typeface="Libre Baskerville"/>
                <a:ea typeface="Libre Baskerville"/>
                <a:cs typeface="Libre Baskerville"/>
                <a:sym typeface="Libre Baskerville"/>
              </a:rPr>
              <a:t>, NAAMES, ORACLES, SOCRATES, etc.</a:t>
            </a:r>
            <a:endParaRPr sz="1400" b="0" i="0" u="none" strike="noStrike" cap="none">
              <a:solidFill>
                <a:srgbClr val="000000"/>
              </a:solidFill>
              <a:latin typeface="Arial"/>
              <a:ea typeface="Arial"/>
              <a:cs typeface="Arial"/>
              <a:sym typeface="Arial"/>
            </a:endParaRPr>
          </a:p>
        </p:txBody>
      </p:sp>
      <p:sp>
        <p:nvSpPr>
          <p:cNvPr id="254" name="Google Shape;254;p5"/>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Aerosol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Cloud</a:t>
            </a:r>
            <a:endParaRPr sz="1800" b="0" i="0" u="none" strike="noStrike" cap="none">
              <a:solidFill>
                <a:srgbClr val="000000"/>
              </a:solidFill>
              <a:latin typeface="Arial"/>
              <a:ea typeface="Arial"/>
              <a:cs typeface="Arial"/>
              <a:sym typeface="Arial"/>
            </a:endParaRPr>
          </a:p>
          <a:p>
            <a:pPr marL="0" marR="0" lvl="0" indent="0" algn="l" rtl="0">
              <a:lnSpc>
                <a:spcPct val="3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8064</Words>
  <Application>Microsoft Macintosh PowerPoint</Application>
  <PresentationFormat>Widescreen</PresentationFormat>
  <Paragraphs>878</Paragraphs>
  <Slides>54</Slides>
  <Notes>54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Baskervville</vt:lpstr>
      <vt:lpstr>Noto Sans Symbols</vt:lpstr>
      <vt:lpstr>Arial</vt:lpstr>
      <vt:lpstr>Play</vt:lpstr>
      <vt:lpstr>Helvetica Neue</vt:lpstr>
      <vt:lpstr>Calibri</vt:lpstr>
      <vt:lpstr>Google Sans</vt:lpstr>
      <vt:lpstr>Libre Baskerville</vt:lpstr>
      <vt:lpstr>Times New Roman</vt:lpstr>
      <vt:lpstr>Office Theme</vt:lpstr>
      <vt:lpstr>1_Office Theme</vt:lpstr>
      <vt:lpstr>Aerosol/Cloud</vt:lpstr>
      <vt:lpstr>PowerPoint Presentation</vt:lpstr>
      <vt:lpstr>PowerPoint Presentation</vt:lpstr>
      <vt:lpstr>PowerPoint Presentation</vt:lpstr>
      <vt:lpstr>Aerosol total radiative forcing Initial disruption to Earth's energy balance caused by a change in aerosols</vt:lpstr>
      <vt:lpstr>Aerosol total radiative forcing Initial disruption to Earth's energy balance caused by a change in aerosols</vt:lpstr>
      <vt:lpstr>Aerosol total radiative forcing Initial disruption to Earth's energy balance caused by a change in aerosols</vt:lpstr>
      <vt:lpstr>Aerosol total radiative forcing Initial disruption to Earth's energy balance caused by a change in aerosols</vt:lpstr>
      <vt:lpstr>Aerosol total radiative forcing Initial disruption to Earth's energy balance caused by a change in aerosols</vt:lpstr>
      <vt:lpstr>Aerosol total radiative forcing Initial disruption to Earth's energy balance caused by a change in aerosols</vt:lpstr>
      <vt:lpstr>Aerosol total radiative forcing Initial disruption to Earth's energy balance caused by a change in aerosols</vt:lpstr>
      <vt:lpstr>Aerosol total radiative forcing Initial disruption to Earth's energy balance caused by a change in aerosols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PoR</vt:lpstr>
      <vt:lpstr>Orbital PoR</vt:lpstr>
      <vt:lpstr>Suborbital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Unleashing the AI Power &amp;  Maintaining Science Integrity  in NASA “Atmo”sphere science and applications in the era of AI</vt:lpstr>
      <vt:lpstr>ML has been appearing more and more often in geoscience and showing great power especially at combining multi-instrument observations in generating improved retrievals or new products</vt:lpstr>
      <vt:lpstr>PowerPoint Presentation</vt:lpstr>
      <vt:lpstr>Example 2: GEO-FM: Combing Geostationary and Ground network obs. for observation-driven nearcasting</vt:lpstr>
      <vt:lpstr>Example 3: From one-curtain of “truth” to everywhere on the globe  (GEO/passive 3D cloud reconstruction trained on collocated LEO/active)</vt:lpstr>
      <vt:lpstr>Example 4: AI-speed up for GEO-GEO AMV retrieval enabling NRT retrieval/application</vt:lpstr>
      <vt:lpstr>Example 5: Feature tracking</vt:lpstr>
      <vt:lpstr>What is the unique value about NASA Earth science data? </vt:lpstr>
      <vt:lpstr>PowerPoint Presentation</vt:lpstr>
      <vt:lpstr>Real long-term trend vs. instrument artifact?</vt:lpstr>
      <vt:lpstr>Digital twin is a fancy buzz word. But does it learn real atmosphere physics? </vt:lpstr>
      <vt:lpstr>Guard railing AI to Enhance its Usage</vt:lpstr>
      <vt:lpstr>Conclusion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Kacenelenbogen, Meloe S. (GSFC-6130)</dc:creator>
  <cp:lastModifiedBy>Kacenelenbogen, Meloe S. (GSFC-6130)</cp:lastModifiedBy>
  <cp:revision>5</cp:revision>
  <dcterms:created xsi:type="dcterms:W3CDTF">2022-09-14T18:05:16Z</dcterms:created>
  <dcterms:modified xsi:type="dcterms:W3CDTF">2026-04-24T18:24:16Z</dcterms:modified>
</cp:coreProperties>
</file>