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681" r:id="rId2"/>
    <p:sldMasterId id="2147483682" r:id="rId3"/>
  </p:sldMasterIdLst>
  <p:notesMasterIdLst>
    <p:notesMasterId r:id="rId16"/>
  </p:notesMasterIdLst>
  <p:sldIdLst>
    <p:sldId id="256" r:id="rId4"/>
    <p:sldId id="257" r:id="rId5"/>
    <p:sldId id="344" r:id="rId6"/>
    <p:sldId id="259" r:id="rId7"/>
    <p:sldId id="260" r:id="rId8"/>
    <p:sldId id="338" r:id="rId9"/>
    <p:sldId id="339" r:id="rId10"/>
    <p:sldId id="340" r:id="rId11"/>
    <p:sldId id="341" r:id="rId12"/>
    <p:sldId id="342" r:id="rId13"/>
    <p:sldId id="343" r:id="rId14"/>
    <p:sldId id="333" r:id="rId15"/>
  </p:sldIdLst>
  <p:sldSz cx="12192000" cy="6858000"/>
  <p:notesSz cx="6858000" cy="9144000"/>
  <p:embeddedFontLst>
    <p:embeddedFont>
      <p:font typeface="Helvetica Neue" panose="020B0604020202020204" charset="0"/>
      <p:regular r:id="rId17"/>
      <p:bold r:id="rId18"/>
      <p:italic r:id="rId19"/>
      <p:boldItalic r:id="rId20"/>
    </p:embeddedFont>
    <p:embeddedFont>
      <p:font typeface="Play" panose="020B0604020202020204" charset="0"/>
      <p:regular r:id="rId21"/>
      <p:bold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eil Lareau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D7E7"/>
    <a:srgbClr val="E8ECF4"/>
    <a:srgbClr val="FFFFFF"/>
    <a:srgbClr val="4CD0E1"/>
    <a:srgbClr val="A1A5AD"/>
    <a:srgbClr val="19D1FF"/>
    <a:srgbClr val="6AC25E"/>
    <a:srgbClr val="0A54A6"/>
    <a:srgbClr val="6F5941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D18AA06-5B3D-4681-AD3D-3CBEB8BD12BD}">
  <a:tblStyle styleId="{6D18AA06-5B3D-4681-AD3D-3CBEB8BD12B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7F7466C-721F-4F01-B25B-C0D126B0E0DB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>
              <a:solidFill>
                <a:srgbClr val="80808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cap="flat" cmpd="sng">
              <a:solidFill>
                <a:srgbClr val="80808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cap="flat" cmpd="sng">
              <a:solidFill>
                <a:srgbClr val="80808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cap="flat" cmpd="sng">
              <a:solidFill>
                <a:srgbClr val="80808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cap="flat" cmpd="sng">
              <a:solidFill>
                <a:srgbClr val="80808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cap="flat" cmpd="sng">
              <a:solidFill>
                <a:srgbClr val="80808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D421107-8AEC-4657-AA12-A643C3C0FDBB}" styleName="Table_2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 b="off" i="off"/>
      <a:tcStyle>
        <a:tcBdr/>
        <a:fill>
          <a:solidFill>
            <a:srgbClr val="D0DEEF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D0DEEF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5B9BD5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5B9BD5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5B9BD5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5B9BD5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EA46A7A4-8291-4783-86F5-43372A6384C5}" styleName="Table_3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 b="off" i="off"/>
      <a:tcStyle>
        <a:tcBdr/>
        <a:fill>
          <a:solidFill>
            <a:srgbClr val="D0DEEF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D0DEEF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5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5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791F8375-4804-4106-BF82-7FA56924F96B}" styleName="Table_4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B6D590D-860E-43A9-890E-E16D4F409A32}" styleName="Table_5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549A5F10-C536-4998-98D8-A8B6ED4AA0F9}" styleName="Table_6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016"/>
    <p:restoredTop sz="97043" autoAdjust="0"/>
  </p:normalViewPr>
  <p:slideViewPr>
    <p:cSldViewPr snapToGrid="0">
      <p:cViewPr varScale="1">
        <p:scale>
          <a:sx n="79" d="100"/>
          <a:sy n="79" d="100"/>
        </p:scale>
        <p:origin x="499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font" Target="fonts/font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2" name="Google Shape;20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a3fc528d54_1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g3a3fc528d54_1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a3fc528d54_1_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4" name="Google Shape;434;g3a3fc528d54_1_5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435" name="Google Shape;435;g3a3fc528d54_1_5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>
          <a:extLst>
            <a:ext uri="{FF2B5EF4-FFF2-40B4-BE49-F238E27FC236}">
              <a16:creationId xmlns:a16="http://schemas.microsoft.com/office/drawing/2014/main" id="{C35F509D-5E39-3150-579D-09BAE5D66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ac7945ab6c_2_146:notes">
            <a:extLst>
              <a:ext uri="{FF2B5EF4-FFF2-40B4-BE49-F238E27FC236}">
                <a16:creationId xmlns:a16="http://schemas.microsoft.com/office/drawing/2014/main" id="{BA9A87BD-8B2E-CB2F-C601-62BF9D87701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" name="Google Shape;215;g3ac7945ab6c_2_146:notes">
            <a:extLst>
              <a:ext uri="{FF2B5EF4-FFF2-40B4-BE49-F238E27FC236}">
                <a16:creationId xmlns:a16="http://schemas.microsoft.com/office/drawing/2014/main" id="{A0F67EDD-44C4-FC83-3C42-741724874F3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91029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ac7945ab6c_2_1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" name="Google Shape;215;g3ac7945ab6c_2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6" name="Google Shape;22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6419b06965_3_5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g36419b06965_3_5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ac7945ab6c_2_1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8" name="Google Shape;258;g3ac7945ab6c_2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a3fc528d5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g3a3fc528d5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a3fc528d54_1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g3a3fc528d54_1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a3fc528d54_1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g3a3fc528d54_1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ac7945ab6c_2_1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g3ac7945ab6c_2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sldNum" idx="12"/>
          </p:nvPr>
        </p:nvSpPr>
        <p:spPr>
          <a:xfrm>
            <a:off x="9550400" y="6553200"/>
            <a:ext cx="254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title"/>
          </p:nvPr>
        </p:nvSpPr>
        <p:spPr>
          <a:xfrm>
            <a:off x="2" y="1"/>
            <a:ext cx="12187765" cy="777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5" name="Google Shape;95;p14" descr="Logo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31297" y="-75510"/>
            <a:ext cx="906915" cy="94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title"/>
          </p:nvPr>
        </p:nvSpPr>
        <p:spPr>
          <a:xfrm>
            <a:off x="914400" y="-47621"/>
            <a:ext cx="10363200" cy="885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body" idx="1"/>
          </p:nvPr>
        </p:nvSpPr>
        <p:spPr>
          <a:xfrm>
            <a:off x="460375" y="1196363"/>
            <a:ext cx="11271249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sldNum" idx="12"/>
          </p:nvPr>
        </p:nvSpPr>
        <p:spPr>
          <a:xfrm>
            <a:off x="9550400" y="6553200"/>
            <a:ext cx="254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0" name="Google Shape;100;p15" descr="Logo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31297" y="-75510"/>
            <a:ext cx="906915" cy="94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 txBox="1"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body" idx="1"/>
          </p:nvPr>
        </p:nvSpPr>
        <p:spPr>
          <a:xfrm>
            <a:off x="963084" y="2906721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Helvetica Neue"/>
              <a:buNone/>
              <a:defRPr sz="2000"/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None/>
              <a:defRPr sz="1800"/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None/>
              <a:defRPr sz="1600"/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66"/>
              </a:buClr>
              <a:buSzPts val="1400"/>
              <a:buFont typeface="Helvetica Neue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66"/>
              </a:buClr>
              <a:buSzPts val="1400"/>
              <a:buFont typeface="Helvetica Neue"/>
              <a:buNone/>
              <a:defRPr sz="1400"/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66"/>
              </a:buClr>
              <a:buSzPts val="1400"/>
              <a:buFont typeface="Helvetica Neue"/>
              <a:buNone/>
              <a:defRPr sz="1400"/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66"/>
              </a:buClr>
              <a:buSzPts val="1400"/>
              <a:buFont typeface="Helvetica Neue"/>
              <a:buNone/>
              <a:defRPr sz="1400"/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66"/>
              </a:buClr>
              <a:buSzPts val="1400"/>
              <a:buFont typeface="Helvetica Neue"/>
              <a:buNone/>
              <a:defRPr sz="1400"/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66"/>
              </a:buClr>
              <a:buSzPts val="1400"/>
              <a:buFont typeface="Helvetica Neue"/>
              <a:buNone/>
              <a:defRPr sz="1400"/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ldNum" idx="12"/>
          </p:nvPr>
        </p:nvSpPr>
        <p:spPr>
          <a:xfrm>
            <a:off x="9550400" y="6553200"/>
            <a:ext cx="254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5" name="Google Shape;105;p16" descr="Logo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31297" y="-75510"/>
            <a:ext cx="906915" cy="94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 txBox="1">
            <a:spLocks noGrp="1"/>
          </p:cNvSpPr>
          <p:nvPr>
            <p:ph type="title"/>
          </p:nvPr>
        </p:nvSpPr>
        <p:spPr>
          <a:xfrm>
            <a:off x="914400" y="-47621"/>
            <a:ext cx="10363200" cy="885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body" idx="1"/>
          </p:nvPr>
        </p:nvSpPr>
        <p:spPr>
          <a:xfrm>
            <a:off x="586329" y="1143000"/>
            <a:ext cx="5532967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66"/>
              </a:buClr>
              <a:buSzPts val="2800"/>
              <a:buFont typeface="Helvetica Neue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Helvetica Neue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Helvetica Neue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Char char="»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Char char="»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Char char="»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Char char="»"/>
              <a:defRPr sz="1800"/>
            </a:lvl9pPr>
          </a:lstStyle>
          <a:p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body" idx="2"/>
          </p:nvPr>
        </p:nvSpPr>
        <p:spPr>
          <a:xfrm>
            <a:off x="6322484" y="1143000"/>
            <a:ext cx="5535083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66"/>
              </a:buClr>
              <a:buSzPts val="2800"/>
              <a:buFont typeface="Helvetica Neue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Helvetica Neue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Helvetica Neue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Char char="»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Char char="»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Char char="»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Char char="»"/>
              <a:defRPr sz="1800"/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sldNum" idx="12"/>
          </p:nvPr>
        </p:nvSpPr>
        <p:spPr>
          <a:xfrm>
            <a:off x="9550400" y="6553200"/>
            <a:ext cx="254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8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8"/>
          <p:cNvSpPr txBox="1">
            <a:spLocks noGrp="1"/>
          </p:cNvSpPr>
          <p:nvPr>
            <p:ph type="body" idx="1"/>
          </p:nvPr>
        </p:nvSpPr>
        <p:spPr>
          <a:xfrm>
            <a:off x="609602" y="1535116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Helvetica Neue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Helvetica Neue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None/>
              <a:defRPr sz="1600" b="1"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body" idx="2"/>
          </p:nvPr>
        </p:nvSpPr>
        <p:spPr>
          <a:xfrm>
            <a:off x="609602" y="2174876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Helvetica Neue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Helvetica Neue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Char char="»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Char char="»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Char char="»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Char char="»"/>
              <a:defRPr sz="1600"/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body" idx="3"/>
          </p:nvPr>
        </p:nvSpPr>
        <p:spPr>
          <a:xfrm>
            <a:off x="6193384" y="1535116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Helvetica Neue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Helvetica Neue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None/>
              <a:defRPr sz="1600" b="1"/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body" idx="4"/>
          </p:nvPr>
        </p:nvSpPr>
        <p:spPr>
          <a:xfrm>
            <a:off x="6193384" y="2174876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Helvetica Neue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Helvetica Neue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Char char="»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Char char="»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Char char="»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Char char="»"/>
              <a:defRPr sz="1600"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sldNum" idx="12"/>
          </p:nvPr>
        </p:nvSpPr>
        <p:spPr>
          <a:xfrm>
            <a:off x="9550400" y="6553200"/>
            <a:ext cx="254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>
            <a:off x="914400" y="-47621"/>
            <a:ext cx="10363200" cy="885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9"/>
          <p:cNvSpPr txBox="1">
            <a:spLocks noGrp="1"/>
          </p:cNvSpPr>
          <p:nvPr>
            <p:ph type="sldNum" idx="12"/>
          </p:nvPr>
        </p:nvSpPr>
        <p:spPr>
          <a:xfrm>
            <a:off x="9550400" y="6553200"/>
            <a:ext cx="254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>
            <a:spLocks noGrp="1"/>
          </p:cNvSpPr>
          <p:nvPr>
            <p:ph type="title"/>
          </p:nvPr>
        </p:nvSpPr>
        <p:spPr>
          <a:xfrm>
            <a:off x="609617" y="273052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body" idx="1"/>
          </p:nvPr>
        </p:nvSpPr>
        <p:spPr>
          <a:xfrm>
            <a:off x="4766733" y="27306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66"/>
              </a:buClr>
              <a:buSzPts val="3200"/>
              <a:buFont typeface="Helvetica Neue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66"/>
              </a:buClr>
              <a:buSzPts val="2800"/>
              <a:buFont typeface="Helvetica Neue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Helvetica Neue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Helvetica Neue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Helvetica Neue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Helvetica Neue"/>
              <a:buChar char="»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Helvetica Neue"/>
              <a:buChar char="»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Helvetica Neue"/>
              <a:buChar char="»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Helvetica Neue"/>
              <a:buChar char="»"/>
              <a:defRPr sz="2000"/>
            </a:lvl9pPr>
          </a:lstStyle>
          <a:p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body" idx="2"/>
          </p:nvPr>
        </p:nvSpPr>
        <p:spPr>
          <a:xfrm>
            <a:off x="609617" y="1435103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66"/>
              </a:buClr>
              <a:buSzPts val="1400"/>
              <a:buFont typeface="Helvetica Neue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66"/>
              </a:buClr>
              <a:buSzPts val="1200"/>
              <a:buFont typeface="Helvetica Neue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66"/>
              </a:buClr>
              <a:buSzPts val="1000"/>
              <a:buFont typeface="Helvetica Neue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66"/>
              </a:buClr>
              <a:buSzPts val="1000"/>
              <a:buFont typeface="Helvetica Neue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66"/>
              </a:buClr>
              <a:buSzPts val="1000"/>
              <a:buFont typeface="Helvetica Neue"/>
              <a:buNone/>
              <a:defRPr sz="1000"/>
            </a:lvl5pPr>
            <a:lvl6pPr marL="2743200" lvl="5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66"/>
              </a:buClr>
              <a:buSzPts val="1000"/>
              <a:buFont typeface="Helvetica Neue"/>
              <a:buNone/>
              <a:defRPr sz="1000"/>
            </a:lvl6pPr>
            <a:lvl7pPr marL="3200400" lvl="6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66"/>
              </a:buClr>
              <a:buSzPts val="1000"/>
              <a:buFont typeface="Helvetica Neue"/>
              <a:buNone/>
              <a:defRPr sz="1000"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66"/>
              </a:buClr>
              <a:buSzPts val="1000"/>
              <a:buFont typeface="Helvetica Neue"/>
              <a:buNone/>
              <a:defRPr sz="1000"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66"/>
              </a:buClr>
              <a:buSzPts val="1000"/>
              <a:buFont typeface="Helvetica Neue"/>
              <a:buNone/>
              <a:defRPr sz="1000"/>
            </a:lvl9pPr>
          </a:lstStyle>
          <a:p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sldNum" idx="12"/>
          </p:nvPr>
        </p:nvSpPr>
        <p:spPr>
          <a:xfrm>
            <a:off x="9550400" y="6553200"/>
            <a:ext cx="254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1"/>
          <p:cNvSpPr txBox="1"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1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29" name="Google Shape;129;p21"/>
          <p:cNvSpPr txBox="1">
            <a:spLocks noGrp="1"/>
          </p:cNvSpPr>
          <p:nvPr>
            <p:ph type="body" idx="1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66"/>
              </a:buClr>
              <a:buSzPts val="1400"/>
              <a:buFont typeface="Helvetica Neue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66"/>
              </a:buClr>
              <a:buSzPts val="1200"/>
              <a:buFont typeface="Helvetica Neue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66"/>
              </a:buClr>
              <a:buSzPts val="1000"/>
              <a:buFont typeface="Helvetica Neue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66"/>
              </a:buClr>
              <a:buSzPts val="1000"/>
              <a:buFont typeface="Helvetica Neue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66"/>
              </a:buClr>
              <a:buSzPts val="1000"/>
              <a:buFont typeface="Helvetica Neue"/>
              <a:buNone/>
              <a:defRPr sz="1000"/>
            </a:lvl5pPr>
            <a:lvl6pPr marL="2743200" lvl="5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66"/>
              </a:buClr>
              <a:buSzPts val="1000"/>
              <a:buFont typeface="Helvetica Neue"/>
              <a:buNone/>
              <a:defRPr sz="1000"/>
            </a:lvl6pPr>
            <a:lvl7pPr marL="3200400" lvl="6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66"/>
              </a:buClr>
              <a:buSzPts val="1000"/>
              <a:buFont typeface="Helvetica Neue"/>
              <a:buNone/>
              <a:defRPr sz="1000"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66"/>
              </a:buClr>
              <a:buSzPts val="1000"/>
              <a:buFont typeface="Helvetica Neue"/>
              <a:buNone/>
              <a:defRPr sz="1000"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66"/>
              </a:buClr>
              <a:buSzPts val="1000"/>
              <a:buFont typeface="Helvetica Neue"/>
              <a:buNone/>
              <a:defRPr sz="1000"/>
            </a:lvl9pPr>
          </a:lstStyle>
          <a:p>
            <a:endParaRPr/>
          </a:p>
        </p:txBody>
      </p:sp>
      <p:sp>
        <p:nvSpPr>
          <p:cNvPr id="130" name="Google Shape;130;p21"/>
          <p:cNvSpPr txBox="1">
            <a:spLocks noGrp="1"/>
          </p:cNvSpPr>
          <p:nvPr>
            <p:ph type="sldNum" idx="12"/>
          </p:nvPr>
        </p:nvSpPr>
        <p:spPr>
          <a:xfrm>
            <a:off x="9550400" y="6553200"/>
            <a:ext cx="254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2"/>
          <p:cNvSpPr txBox="1">
            <a:spLocks noGrp="1"/>
          </p:cNvSpPr>
          <p:nvPr>
            <p:ph type="title"/>
          </p:nvPr>
        </p:nvSpPr>
        <p:spPr>
          <a:xfrm>
            <a:off x="914400" y="-47621"/>
            <a:ext cx="10363200" cy="885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2"/>
          <p:cNvSpPr txBox="1">
            <a:spLocks noGrp="1"/>
          </p:cNvSpPr>
          <p:nvPr>
            <p:ph type="body" idx="1"/>
          </p:nvPr>
        </p:nvSpPr>
        <p:spPr>
          <a:xfrm rot="5400000">
            <a:off x="3593049" y="-1863725"/>
            <a:ext cx="5257800" cy="11271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34" name="Google Shape;134;p22"/>
          <p:cNvSpPr txBox="1">
            <a:spLocks noGrp="1"/>
          </p:cNvSpPr>
          <p:nvPr>
            <p:ph type="sldNum" idx="12"/>
          </p:nvPr>
        </p:nvSpPr>
        <p:spPr>
          <a:xfrm>
            <a:off x="9550400" y="6553200"/>
            <a:ext cx="254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3"/>
          <p:cNvSpPr txBox="1">
            <a:spLocks noGrp="1"/>
          </p:cNvSpPr>
          <p:nvPr>
            <p:ph type="title"/>
          </p:nvPr>
        </p:nvSpPr>
        <p:spPr>
          <a:xfrm rot="5400000">
            <a:off x="7224713" y="1767950"/>
            <a:ext cx="6448425" cy="2817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3"/>
          <p:cNvSpPr txBox="1">
            <a:spLocks noGrp="1"/>
          </p:cNvSpPr>
          <p:nvPr>
            <p:ph type="body" idx="1"/>
          </p:nvPr>
        </p:nvSpPr>
        <p:spPr>
          <a:xfrm rot="5400000">
            <a:off x="1487494" y="-948792"/>
            <a:ext cx="6448425" cy="825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38" name="Google Shape;138;p23"/>
          <p:cNvSpPr txBox="1">
            <a:spLocks noGrp="1"/>
          </p:cNvSpPr>
          <p:nvPr>
            <p:ph type="sldNum" idx="12"/>
          </p:nvPr>
        </p:nvSpPr>
        <p:spPr>
          <a:xfrm>
            <a:off x="9550400" y="6553200"/>
            <a:ext cx="254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6"/>
          <p:cNvSpPr txBox="1">
            <a:spLocks noGrp="1"/>
          </p:cNvSpPr>
          <p:nvPr>
            <p:ph type="title"/>
          </p:nvPr>
        </p:nvSpPr>
        <p:spPr>
          <a:xfrm>
            <a:off x="914400" y="-47621"/>
            <a:ext cx="10363200" cy="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6"/>
          <p:cNvSpPr txBox="1">
            <a:spLocks noGrp="1"/>
          </p:cNvSpPr>
          <p:nvPr>
            <p:ph type="body" idx="1"/>
          </p:nvPr>
        </p:nvSpPr>
        <p:spPr>
          <a:xfrm>
            <a:off x="460375" y="1196363"/>
            <a:ext cx="112713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54" name="Google Shape;154;p26"/>
          <p:cNvSpPr txBox="1">
            <a:spLocks noGrp="1"/>
          </p:cNvSpPr>
          <p:nvPr>
            <p:ph type="sldNum" idx="12"/>
          </p:nvPr>
        </p:nvSpPr>
        <p:spPr>
          <a:xfrm>
            <a:off x="9550400" y="6553200"/>
            <a:ext cx="2540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5" name="Google Shape;155;p26" descr="Logo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31297" y="-75510"/>
            <a:ext cx="906917" cy="941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8"/>
          <p:cNvSpPr txBox="1">
            <a:spLocks noGrp="1"/>
          </p:cNvSpPr>
          <p:nvPr>
            <p:ph type="title"/>
          </p:nvPr>
        </p:nvSpPr>
        <p:spPr>
          <a:xfrm>
            <a:off x="963084" y="4406909"/>
            <a:ext cx="103632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8"/>
          <p:cNvSpPr txBox="1">
            <a:spLocks noGrp="1"/>
          </p:cNvSpPr>
          <p:nvPr>
            <p:ph type="body" idx="1"/>
          </p:nvPr>
        </p:nvSpPr>
        <p:spPr>
          <a:xfrm>
            <a:off x="963084" y="2906721"/>
            <a:ext cx="103632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Helvetica Neue"/>
              <a:buNone/>
              <a:defRPr sz="2000"/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None/>
              <a:defRPr sz="1800"/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None/>
              <a:defRPr sz="1600"/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66"/>
              </a:buClr>
              <a:buSzPts val="1400"/>
              <a:buFont typeface="Helvetica Neue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66"/>
              </a:buClr>
              <a:buSzPts val="1400"/>
              <a:buFont typeface="Helvetica Neue"/>
              <a:buNone/>
              <a:defRPr sz="1400"/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66"/>
              </a:buClr>
              <a:buSzPts val="1400"/>
              <a:buFont typeface="Helvetica Neue"/>
              <a:buNone/>
              <a:defRPr sz="1400"/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66"/>
              </a:buClr>
              <a:buSzPts val="1400"/>
              <a:buFont typeface="Helvetica Neue"/>
              <a:buNone/>
              <a:defRPr sz="1400"/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66"/>
              </a:buClr>
              <a:buSzPts val="1400"/>
              <a:buFont typeface="Helvetica Neue"/>
              <a:buNone/>
              <a:defRPr sz="1400"/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66"/>
              </a:buClr>
              <a:buSzPts val="1400"/>
              <a:buFont typeface="Helvetica Neue"/>
              <a:buNone/>
              <a:defRPr sz="1400"/>
            </a:lvl9pPr>
          </a:lstStyle>
          <a:p>
            <a:endParaRPr/>
          </a:p>
        </p:txBody>
      </p:sp>
      <p:sp>
        <p:nvSpPr>
          <p:cNvPr id="165" name="Google Shape;165;p28"/>
          <p:cNvSpPr txBox="1">
            <a:spLocks noGrp="1"/>
          </p:cNvSpPr>
          <p:nvPr>
            <p:ph type="sldNum" idx="12"/>
          </p:nvPr>
        </p:nvSpPr>
        <p:spPr>
          <a:xfrm>
            <a:off x="9550400" y="6553200"/>
            <a:ext cx="2540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66" name="Google Shape;166;p28" descr="Logo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31297" y="-75510"/>
            <a:ext cx="906917" cy="941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9"/>
          <p:cNvSpPr txBox="1">
            <a:spLocks noGrp="1"/>
          </p:cNvSpPr>
          <p:nvPr>
            <p:ph type="title"/>
          </p:nvPr>
        </p:nvSpPr>
        <p:spPr>
          <a:xfrm>
            <a:off x="914400" y="-47621"/>
            <a:ext cx="10363200" cy="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9"/>
          <p:cNvSpPr txBox="1">
            <a:spLocks noGrp="1"/>
          </p:cNvSpPr>
          <p:nvPr>
            <p:ph type="body" idx="1"/>
          </p:nvPr>
        </p:nvSpPr>
        <p:spPr>
          <a:xfrm>
            <a:off x="586329" y="1143000"/>
            <a:ext cx="55329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66"/>
              </a:buClr>
              <a:buSzPts val="2800"/>
              <a:buFont typeface="Helvetica Neue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Helvetica Neue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Helvetica Neue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Char char="»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Char char="»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Char char="»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Char char="»"/>
              <a:defRPr sz="1800"/>
            </a:lvl9pPr>
          </a:lstStyle>
          <a:p>
            <a:endParaRPr/>
          </a:p>
        </p:txBody>
      </p:sp>
      <p:sp>
        <p:nvSpPr>
          <p:cNvPr id="170" name="Google Shape;170;p29"/>
          <p:cNvSpPr txBox="1">
            <a:spLocks noGrp="1"/>
          </p:cNvSpPr>
          <p:nvPr>
            <p:ph type="body" idx="2"/>
          </p:nvPr>
        </p:nvSpPr>
        <p:spPr>
          <a:xfrm>
            <a:off x="6322484" y="1143000"/>
            <a:ext cx="55350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66"/>
              </a:buClr>
              <a:buSzPts val="2800"/>
              <a:buFont typeface="Helvetica Neue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Helvetica Neue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Helvetica Neue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Char char="»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Char char="»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Char char="»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Char char="»"/>
              <a:defRPr sz="1800"/>
            </a:lvl9pPr>
          </a:lstStyle>
          <a:p>
            <a:endParaRPr/>
          </a:p>
        </p:txBody>
      </p:sp>
      <p:sp>
        <p:nvSpPr>
          <p:cNvPr id="171" name="Google Shape;171;p29"/>
          <p:cNvSpPr txBox="1">
            <a:spLocks noGrp="1"/>
          </p:cNvSpPr>
          <p:nvPr>
            <p:ph type="sldNum" idx="12"/>
          </p:nvPr>
        </p:nvSpPr>
        <p:spPr>
          <a:xfrm>
            <a:off x="9550400" y="6553200"/>
            <a:ext cx="2540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30"/>
          <p:cNvSpPr txBox="1">
            <a:spLocks noGrp="1"/>
          </p:cNvSpPr>
          <p:nvPr>
            <p:ph type="body" idx="1"/>
          </p:nvPr>
        </p:nvSpPr>
        <p:spPr>
          <a:xfrm>
            <a:off x="609602" y="1535116"/>
            <a:ext cx="53868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Helvetica Neue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Helvetica Neue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None/>
              <a:defRPr sz="1600" b="1"/>
            </a:lvl9pPr>
          </a:lstStyle>
          <a:p>
            <a:endParaRPr/>
          </a:p>
        </p:txBody>
      </p:sp>
      <p:sp>
        <p:nvSpPr>
          <p:cNvPr id="175" name="Google Shape;175;p30"/>
          <p:cNvSpPr txBox="1">
            <a:spLocks noGrp="1"/>
          </p:cNvSpPr>
          <p:nvPr>
            <p:ph type="body" idx="2"/>
          </p:nvPr>
        </p:nvSpPr>
        <p:spPr>
          <a:xfrm>
            <a:off x="609602" y="2174876"/>
            <a:ext cx="53868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Helvetica Neue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Helvetica Neue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Char char="»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Char char="»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Char char="»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Char char="»"/>
              <a:defRPr sz="1600"/>
            </a:lvl9pPr>
          </a:lstStyle>
          <a:p>
            <a:endParaRPr/>
          </a:p>
        </p:txBody>
      </p:sp>
      <p:sp>
        <p:nvSpPr>
          <p:cNvPr id="176" name="Google Shape;176;p30"/>
          <p:cNvSpPr txBox="1">
            <a:spLocks noGrp="1"/>
          </p:cNvSpPr>
          <p:nvPr>
            <p:ph type="body" idx="3"/>
          </p:nvPr>
        </p:nvSpPr>
        <p:spPr>
          <a:xfrm>
            <a:off x="6193384" y="1535116"/>
            <a:ext cx="5388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Helvetica Neue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Helvetica Neue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None/>
              <a:defRPr sz="1600" b="1"/>
            </a:lvl9pPr>
          </a:lstStyle>
          <a:p>
            <a:endParaRPr/>
          </a:p>
        </p:txBody>
      </p:sp>
      <p:sp>
        <p:nvSpPr>
          <p:cNvPr id="177" name="Google Shape;177;p30"/>
          <p:cNvSpPr txBox="1">
            <a:spLocks noGrp="1"/>
          </p:cNvSpPr>
          <p:nvPr>
            <p:ph type="body" idx="4"/>
          </p:nvPr>
        </p:nvSpPr>
        <p:spPr>
          <a:xfrm>
            <a:off x="6193384" y="2174876"/>
            <a:ext cx="5388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Helvetica Neue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Helvetica Neue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Char char="»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Char char="»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Char char="»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Char char="»"/>
              <a:defRPr sz="1600"/>
            </a:lvl9pPr>
          </a:lstStyle>
          <a:p>
            <a:endParaRPr/>
          </a:p>
        </p:txBody>
      </p:sp>
      <p:sp>
        <p:nvSpPr>
          <p:cNvPr id="178" name="Google Shape;178;p30"/>
          <p:cNvSpPr txBox="1">
            <a:spLocks noGrp="1"/>
          </p:cNvSpPr>
          <p:nvPr>
            <p:ph type="sldNum" idx="12"/>
          </p:nvPr>
        </p:nvSpPr>
        <p:spPr>
          <a:xfrm>
            <a:off x="9550400" y="6553200"/>
            <a:ext cx="2540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1"/>
          <p:cNvSpPr txBox="1">
            <a:spLocks noGrp="1"/>
          </p:cNvSpPr>
          <p:nvPr>
            <p:ph type="title"/>
          </p:nvPr>
        </p:nvSpPr>
        <p:spPr>
          <a:xfrm>
            <a:off x="914400" y="-47621"/>
            <a:ext cx="10363200" cy="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31"/>
          <p:cNvSpPr txBox="1">
            <a:spLocks noGrp="1"/>
          </p:cNvSpPr>
          <p:nvPr>
            <p:ph type="sldNum" idx="12"/>
          </p:nvPr>
        </p:nvSpPr>
        <p:spPr>
          <a:xfrm>
            <a:off x="9550400" y="6553200"/>
            <a:ext cx="2540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2"/>
          <p:cNvSpPr txBox="1">
            <a:spLocks noGrp="1"/>
          </p:cNvSpPr>
          <p:nvPr>
            <p:ph type="title"/>
          </p:nvPr>
        </p:nvSpPr>
        <p:spPr>
          <a:xfrm>
            <a:off x="609617" y="273052"/>
            <a:ext cx="4011000" cy="11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32"/>
          <p:cNvSpPr txBox="1">
            <a:spLocks noGrp="1"/>
          </p:cNvSpPr>
          <p:nvPr>
            <p:ph type="body" idx="1"/>
          </p:nvPr>
        </p:nvSpPr>
        <p:spPr>
          <a:xfrm>
            <a:off x="4766733" y="273061"/>
            <a:ext cx="6815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66"/>
              </a:buClr>
              <a:buSzPts val="3200"/>
              <a:buFont typeface="Helvetica Neue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66"/>
              </a:buClr>
              <a:buSzPts val="2800"/>
              <a:buFont typeface="Helvetica Neue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Helvetica Neue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Helvetica Neue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Helvetica Neue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Helvetica Neue"/>
              <a:buChar char="»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Helvetica Neue"/>
              <a:buChar char="»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Helvetica Neue"/>
              <a:buChar char="»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Helvetica Neue"/>
              <a:buChar char="»"/>
              <a:defRPr sz="2000"/>
            </a:lvl9pPr>
          </a:lstStyle>
          <a:p>
            <a:endParaRPr/>
          </a:p>
        </p:txBody>
      </p:sp>
      <p:sp>
        <p:nvSpPr>
          <p:cNvPr id="185" name="Google Shape;185;p32"/>
          <p:cNvSpPr txBox="1">
            <a:spLocks noGrp="1"/>
          </p:cNvSpPr>
          <p:nvPr>
            <p:ph type="body" idx="2"/>
          </p:nvPr>
        </p:nvSpPr>
        <p:spPr>
          <a:xfrm>
            <a:off x="609617" y="1435103"/>
            <a:ext cx="40110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66"/>
              </a:buClr>
              <a:buSzPts val="1400"/>
              <a:buFont typeface="Helvetica Neue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66"/>
              </a:buClr>
              <a:buSzPts val="1200"/>
              <a:buFont typeface="Helvetica Neue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66"/>
              </a:buClr>
              <a:buSzPts val="1000"/>
              <a:buFont typeface="Helvetica Neue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66"/>
              </a:buClr>
              <a:buSzPts val="1000"/>
              <a:buFont typeface="Helvetica Neue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66"/>
              </a:buClr>
              <a:buSzPts val="1000"/>
              <a:buFont typeface="Helvetica Neue"/>
              <a:buNone/>
              <a:defRPr sz="1000"/>
            </a:lvl5pPr>
            <a:lvl6pPr marL="2743200" lvl="5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66"/>
              </a:buClr>
              <a:buSzPts val="1000"/>
              <a:buFont typeface="Helvetica Neue"/>
              <a:buNone/>
              <a:defRPr sz="1000"/>
            </a:lvl6pPr>
            <a:lvl7pPr marL="3200400" lvl="6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66"/>
              </a:buClr>
              <a:buSzPts val="1000"/>
              <a:buFont typeface="Helvetica Neue"/>
              <a:buNone/>
              <a:defRPr sz="1000"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66"/>
              </a:buClr>
              <a:buSzPts val="1000"/>
              <a:buFont typeface="Helvetica Neue"/>
              <a:buNone/>
              <a:defRPr sz="1000"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66"/>
              </a:buClr>
              <a:buSzPts val="1000"/>
              <a:buFont typeface="Helvetica Neue"/>
              <a:buNone/>
              <a:defRPr sz="1000"/>
            </a:lvl9pPr>
          </a:lstStyle>
          <a:p>
            <a:endParaRPr/>
          </a:p>
        </p:txBody>
      </p:sp>
      <p:sp>
        <p:nvSpPr>
          <p:cNvPr id="186" name="Google Shape;186;p32"/>
          <p:cNvSpPr txBox="1">
            <a:spLocks noGrp="1"/>
          </p:cNvSpPr>
          <p:nvPr>
            <p:ph type="sldNum" idx="12"/>
          </p:nvPr>
        </p:nvSpPr>
        <p:spPr>
          <a:xfrm>
            <a:off x="9550400" y="6553200"/>
            <a:ext cx="2540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3"/>
          <p:cNvSpPr txBox="1">
            <a:spLocks noGrp="1"/>
          </p:cNvSpPr>
          <p:nvPr>
            <p:ph type="title"/>
          </p:nvPr>
        </p:nvSpPr>
        <p:spPr>
          <a:xfrm>
            <a:off x="2389717" y="4800601"/>
            <a:ext cx="73152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90" name="Google Shape;190;p33"/>
          <p:cNvSpPr txBox="1">
            <a:spLocks noGrp="1"/>
          </p:cNvSpPr>
          <p:nvPr>
            <p:ph type="body" idx="1"/>
          </p:nvPr>
        </p:nvSpPr>
        <p:spPr>
          <a:xfrm>
            <a:off x="2389717" y="5367341"/>
            <a:ext cx="73152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66"/>
              </a:buClr>
              <a:buSzPts val="1400"/>
              <a:buFont typeface="Helvetica Neue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66"/>
              </a:buClr>
              <a:buSzPts val="1200"/>
              <a:buFont typeface="Helvetica Neue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66"/>
              </a:buClr>
              <a:buSzPts val="1000"/>
              <a:buFont typeface="Helvetica Neue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66"/>
              </a:buClr>
              <a:buSzPts val="1000"/>
              <a:buFont typeface="Helvetica Neue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66"/>
              </a:buClr>
              <a:buSzPts val="1000"/>
              <a:buFont typeface="Helvetica Neue"/>
              <a:buNone/>
              <a:defRPr sz="1000"/>
            </a:lvl5pPr>
            <a:lvl6pPr marL="2743200" lvl="5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66"/>
              </a:buClr>
              <a:buSzPts val="1000"/>
              <a:buFont typeface="Helvetica Neue"/>
              <a:buNone/>
              <a:defRPr sz="1000"/>
            </a:lvl6pPr>
            <a:lvl7pPr marL="3200400" lvl="6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66"/>
              </a:buClr>
              <a:buSzPts val="1000"/>
              <a:buFont typeface="Helvetica Neue"/>
              <a:buNone/>
              <a:defRPr sz="1000"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66"/>
              </a:buClr>
              <a:buSzPts val="1000"/>
              <a:buFont typeface="Helvetica Neue"/>
              <a:buNone/>
              <a:defRPr sz="1000"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66"/>
              </a:buClr>
              <a:buSzPts val="1000"/>
              <a:buFont typeface="Helvetica Neue"/>
              <a:buNone/>
              <a:defRPr sz="1000"/>
            </a:lvl9pPr>
          </a:lstStyle>
          <a:p>
            <a:endParaRPr/>
          </a:p>
        </p:txBody>
      </p:sp>
      <p:sp>
        <p:nvSpPr>
          <p:cNvPr id="191" name="Google Shape;191;p33"/>
          <p:cNvSpPr txBox="1">
            <a:spLocks noGrp="1"/>
          </p:cNvSpPr>
          <p:nvPr>
            <p:ph type="sldNum" idx="12"/>
          </p:nvPr>
        </p:nvSpPr>
        <p:spPr>
          <a:xfrm>
            <a:off x="9550400" y="6553200"/>
            <a:ext cx="2540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4"/>
          <p:cNvSpPr txBox="1">
            <a:spLocks noGrp="1"/>
          </p:cNvSpPr>
          <p:nvPr>
            <p:ph type="title"/>
          </p:nvPr>
        </p:nvSpPr>
        <p:spPr>
          <a:xfrm>
            <a:off x="914400" y="-47621"/>
            <a:ext cx="10363200" cy="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34"/>
          <p:cNvSpPr txBox="1">
            <a:spLocks noGrp="1"/>
          </p:cNvSpPr>
          <p:nvPr>
            <p:ph type="body" idx="1"/>
          </p:nvPr>
        </p:nvSpPr>
        <p:spPr>
          <a:xfrm rot="5400000">
            <a:off x="3593024" y="-1863750"/>
            <a:ext cx="5257800" cy="112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95" name="Google Shape;195;p34"/>
          <p:cNvSpPr txBox="1">
            <a:spLocks noGrp="1"/>
          </p:cNvSpPr>
          <p:nvPr>
            <p:ph type="sldNum" idx="12"/>
          </p:nvPr>
        </p:nvSpPr>
        <p:spPr>
          <a:xfrm>
            <a:off x="9550400" y="6553200"/>
            <a:ext cx="2540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5"/>
          <p:cNvSpPr txBox="1">
            <a:spLocks noGrp="1"/>
          </p:cNvSpPr>
          <p:nvPr>
            <p:ph type="title"/>
          </p:nvPr>
        </p:nvSpPr>
        <p:spPr>
          <a:xfrm rot="5400000">
            <a:off x="7224667" y="1767979"/>
            <a:ext cx="6448500" cy="28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35"/>
          <p:cNvSpPr txBox="1">
            <a:spLocks noGrp="1"/>
          </p:cNvSpPr>
          <p:nvPr>
            <p:ph type="body" idx="1"/>
          </p:nvPr>
        </p:nvSpPr>
        <p:spPr>
          <a:xfrm rot="5400000">
            <a:off x="1487390" y="-948821"/>
            <a:ext cx="6448500" cy="82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99" name="Google Shape;199;p35"/>
          <p:cNvSpPr txBox="1">
            <a:spLocks noGrp="1"/>
          </p:cNvSpPr>
          <p:nvPr>
            <p:ph type="sldNum" idx="12"/>
          </p:nvPr>
        </p:nvSpPr>
        <p:spPr>
          <a:xfrm>
            <a:off x="9550400" y="6553200"/>
            <a:ext cx="2540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914400" y="-47621"/>
            <a:ext cx="10363200" cy="885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66003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99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99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99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99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99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99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99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99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1"/>
          </p:nvPr>
        </p:nvSpPr>
        <p:spPr>
          <a:xfrm>
            <a:off x="586324" y="1143000"/>
            <a:ext cx="11271249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Helvetica Neue"/>
              <a:buChar char="•"/>
              <a:defRPr sz="2400" b="0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Helvetica Neue"/>
              <a:buChar char="–"/>
              <a:defRPr sz="2000" b="0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Char char="•"/>
              <a:defRPr sz="1800" b="0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Char char="–"/>
              <a:defRPr sz="1600" b="0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66"/>
              </a:buClr>
              <a:buSzPts val="1400"/>
              <a:buFont typeface="Helvetica Neue"/>
              <a:buChar char="»"/>
              <a:defRPr sz="1400" b="0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66"/>
              </a:buClr>
              <a:buSzPts val="1400"/>
              <a:buFont typeface="Helvetica Neue"/>
              <a:buChar char="»"/>
              <a:defRPr sz="1400" b="0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66"/>
              </a:buClr>
              <a:buSzPts val="1400"/>
              <a:buFont typeface="Helvetica Neue"/>
              <a:buChar char="»"/>
              <a:defRPr sz="1400" b="0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66"/>
              </a:buClr>
              <a:buSzPts val="1400"/>
              <a:buFont typeface="Helvetica Neue"/>
              <a:buChar char="»"/>
              <a:defRPr sz="1400" b="0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66"/>
              </a:buClr>
              <a:buSzPts val="1400"/>
              <a:buFont typeface="Helvetica Neue"/>
              <a:buChar char="»"/>
              <a:defRPr sz="1400" b="0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ldNum" idx="12"/>
          </p:nvPr>
        </p:nvSpPr>
        <p:spPr>
          <a:xfrm>
            <a:off x="9550400" y="6553200"/>
            <a:ext cx="254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8" name="Google Shape;88;p13"/>
          <p:cNvSpPr/>
          <p:nvPr/>
        </p:nvSpPr>
        <p:spPr>
          <a:xfrm rot="10800000" flipH="1">
            <a:off x="10" y="782644"/>
            <a:ext cx="12198351" cy="217351"/>
          </a:xfrm>
          <a:prstGeom prst="rect">
            <a:avLst/>
          </a:prstGeom>
          <a:solidFill>
            <a:srgbClr val="74A6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1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" name="Google Shape;89;p13"/>
          <p:cNvSpPr txBox="1"/>
          <p:nvPr/>
        </p:nvSpPr>
        <p:spPr>
          <a:xfrm>
            <a:off x="306826" y="758344"/>
            <a:ext cx="745699" cy="246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INSPYRE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5"/>
          <p:cNvSpPr txBox="1">
            <a:spLocks noGrp="1"/>
          </p:cNvSpPr>
          <p:nvPr>
            <p:ph type="title"/>
          </p:nvPr>
        </p:nvSpPr>
        <p:spPr>
          <a:xfrm>
            <a:off x="914400" y="-47621"/>
            <a:ext cx="10363200" cy="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66003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99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99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99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99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99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99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99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99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47" name="Google Shape;147;p25"/>
          <p:cNvSpPr txBox="1">
            <a:spLocks noGrp="1"/>
          </p:cNvSpPr>
          <p:nvPr>
            <p:ph type="body" idx="1"/>
          </p:nvPr>
        </p:nvSpPr>
        <p:spPr>
          <a:xfrm>
            <a:off x="586324" y="1143000"/>
            <a:ext cx="112713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Helvetica Neue"/>
              <a:buChar char="•"/>
              <a:defRPr sz="2400" b="0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Helvetica Neue"/>
              <a:buChar char="–"/>
              <a:defRPr sz="2000" b="0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Char char="•"/>
              <a:defRPr sz="1800" b="0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Char char="–"/>
              <a:defRPr sz="1600" b="0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66"/>
              </a:buClr>
              <a:buSzPts val="1400"/>
              <a:buFont typeface="Helvetica Neue"/>
              <a:buChar char="»"/>
              <a:defRPr sz="1400" b="0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66"/>
              </a:buClr>
              <a:buSzPts val="1400"/>
              <a:buFont typeface="Helvetica Neue"/>
              <a:buChar char="»"/>
              <a:defRPr sz="1400" b="0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66"/>
              </a:buClr>
              <a:buSzPts val="1400"/>
              <a:buFont typeface="Helvetica Neue"/>
              <a:buChar char="»"/>
              <a:defRPr sz="1400" b="0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66"/>
              </a:buClr>
              <a:buSzPts val="1400"/>
              <a:buFont typeface="Helvetica Neue"/>
              <a:buChar char="»"/>
              <a:defRPr sz="1400" b="0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66"/>
              </a:buClr>
              <a:buSzPts val="1400"/>
              <a:buFont typeface="Helvetica Neue"/>
              <a:buChar char="»"/>
              <a:defRPr sz="1400" b="0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48" name="Google Shape;148;p25"/>
          <p:cNvSpPr txBox="1">
            <a:spLocks noGrp="1"/>
          </p:cNvSpPr>
          <p:nvPr>
            <p:ph type="sldNum" idx="12"/>
          </p:nvPr>
        </p:nvSpPr>
        <p:spPr>
          <a:xfrm>
            <a:off x="9550400" y="6553200"/>
            <a:ext cx="2540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9" name="Google Shape;149;p25"/>
          <p:cNvSpPr/>
          <p:nvPr/>
        </p:nvSpPr>
        <p:spPr>
          <a:xfrm rot="10800000" flipH="1">
            <a:off x="10" y="782495"/>
            <a:ext cx="12198300" cy="217500"/>
          </a:xfrm>
          <a:prstGeom prst="rect">
            <a:avLst/>
          </a:prstGeom>
          <a:solidFill>
            <a:srgbClr val="74A6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1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0" name="Google Shape;150;p25"/>
          <p:cNvSpPr txBox="1"/>
          <p:nvPr/>
        </p:nvSpPr>
        <p:spPr>
          <a:xfrm>
            <a:off x="306826" y="758344"/>
            <a:ext cx="7458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INSPYRE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4" Type="http://schemas.openxmlformats.org/officeDocument/2006/relationships/hyperlink" Target="https://www.nature.com/articles/s41612-025-01188-5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6"/>
          <p:cNvSpPr txBox="1">
            <a:spLocks noGrp="1"/>
          </p:cNvSpPr>
          <p:nvPr>
            <p:ph type="subTitle" idx="1"/>
          </p:nvPr>
        </p:nvSpPr>
        <p:spPr>
          <a:xfrm>
            <a:off x="683172" y="239909"/>
            <a:ext cx="10899228" cy="2843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11300" dirty="0"/>
              <a:t>INSPYRE</a:t>
            </a:r>
            <a:endParaRPr sz="1800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dirty="0"/>
              <a:t>INjected Smoke and PYRocumulonimbus Experiment</a:t>
            </a:r>
            <a:endParaRPr sz="1800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1800" dirty="0"/>
              <a:t> </a:t>
            </a:r>
            <a:endParaRPr sz="1800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800" dirty="0"/>
          </a:p>
        </p:txBody>
      </p:sp>
      <p:sp>
        <p:nvSpPr>
          <p:cNvPr id="205" name="Google Shape;205;p36"/>
          <p:cNvSpPr txBox="1"/>
          <p:nvPr/>
        </p:nvSpPr>
        <p:spPr>
          <a:xfrm>
            <a:off x="3219134" y="4772608"/>
            <a:ext cx="5456002" cy="1615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i="0" u="none" strike="noStrike" cap="none" dirty="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2026 Atmosphere Investigator Meeting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lang="en-US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800" b="1" dirty="0">
                <a:solidFill>
                  <a:srgbClr val="1F5C99"/>
                </a:solidFill>
              </a:rPr>
              <a:t>April</a:t>
            </a:r>
            <a:r>
              <a:rPr lang="en-US" sz="2800" b="1" i="0" u="none" strike="noStrike" cap="none" dirty="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>
                <a:solidFill>
                  <a:srgbClr val="1F5C99"/>
                </a:solidFill>
              </a:rPr>
              <a:t>21</a:t>
            </a:r>
            <a:r>
              <a:rPr lang="en-US" sz="2800" b="1" i="0" u="none" strike="noStrike" cap="none" dirty="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, 2026</a:t>
            </a:r>
            <a:endParaRPr lang="en-US" sz="2800" b="1" dirty="0">
              <a:solidFill>
                <a:srgbClr val="1F5C99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lang="en-US" sz="1800" dirty="0">
              <a:solidFill>
                <a:srgbClr val="1F5C99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1800" i="0" u="none" strike="noStrike" cap="none" dirty="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NASA Langley Research Center</a:t>
            </a:r>
            <a:endParaRPr sz="105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36"/>
          <p:cNvSpPr/>
          <p:nvPr/>
        </p:nvSpPr>
        <p:spPr>
          <a:xfrm>
            <a:off x="683172" y="3833120"/>
            <a:ext cx="2291255" cy="2291255"/>
          </a:xfrm>
          <a:prstGeom prst="ellipse">
            <a:avLst/>
          </a:prstGeom>
          <a:solidFill>
            <a:srgbClr val="4892DC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Logo Almost ready!!!!!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" name="Google Shape;207;p36" descr="A logo with a paper plane and a blue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6732" y="5680654"/>
            <a:ext cx="1192049" cy="977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58755" y="4138190"/>
            <a:ext cx="1422400" cy="142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36214" y="4179988"/>
            <a:ext cx="1422400" cy="948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51893" y="5357363"/>
            <a:ext cx="1422400" cy="1031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8668" y="3853609"/>
            <a:ext cx="3027374" cy="2910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6"/>
          <p:cNvSpPr txBox="1"/>
          <p:nvPr/>
        </p:nvSpPr>
        <p:spPr>
          <a:xfrm>
            <a:off x="1285751" y="2523161"/>
            <a:ext cx="10925700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30238" marR="0" lvl="0" indent="2841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David Peterson		Naval Research Laboratory - Monterey, CA</a:t>
            </a:r>
            <a:endParaRPr dirty="0"/>
          </a:p>
          <a:p>
            <a:pPr marL="630238" marR="0" lvl="0" indent="2841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Neil Lareau	 	University of Nevada, Reno</a:t>
            </a:r>
            <a:endParaRPr dirty="0"/>
          </a:p>
          <a:p>
            <a:pPr marL="630238" marR="0" lvl="0" indent="2841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Olga Kalashnikova	Jet Propulsion Lab/California Institute of Technology</a:t>
            </a:r>
          </a:p>
          <a:p>
            <a:pPr marL="630238" marR="0" lvl="0" indent="2841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1" dirty="0">
                <a:latin typeface="Calibri"/>
                <a:cs typeface="Calibri"/>
                <a:sym typeface="Calibri"/>
              </a:rPr>
              <a:t>Vidal Salazar		Investigation Manager, NASA ARC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8"/>
          <p:cNvSpPr txBox="1">
            <a:spLocks noGrp="1"/>
          </p:cNvSpPr>
          <p:nvPr>
            <p:ph type="title"/>
          </p:nvPr>
        </p:nvSpPr>
        <p:spPr>
          <a:xfrm>
            <a:off x="914400" y="-47621"/>
            <a:ext cx="10363200" cy="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Ground Mission</a:t>
            </a:r>
            <a:endParaRPr dirty="0"/>
          </a:p>
        </p:txBody>
      </p:sp>
      <p:sp>
        <p:nvSpPr>
          <p:cNvPr id="341" name="Google Shape;341;p48"/>
          <p:cNvSpPr txBox="1">
            <a:spLocks noGrp="1"/>
          </p:cNvSpPr>
          <p:nvPr>
            <p:ph type="body" idx="1"/>
          </p:nvPr>
        </p:nvSpPr>
        <p:spPr>
          <a:xfrm>
            <a:off x="3697020" y="1050609"/>
            <a:ext cx="467012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b="1" dirty="0"/>
              <a:t>Linking plume dynamics to fire-behavior:</a:t>
            </a:r>
            <a:endParaRPr b="1" dirty="0"/>
          </a:p>
        </p:txBody>
      </p:sp>
      <p:sp>
        <p:nvSpPr>
          <p:cNvPr id="342" name="Google Shape;342;p48"/>
          <p:cNvSpPr txBox="1">
            <a:spLocks noGrp="1"/>
          </p:cNvSpPr>
          <p:nvPr>
            <p:ph type="sldNum" idx="12"/>
          </p:nvPr>
        </p:nvSpPr>
        <p:spPr>
          <a:xfrm>
            <a:off x="9550400" y="6553200"/>
            <a:ext cx="2540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t>10</a:t>
            </a:fld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pic>
        <p:nvPicPr>
          <p:cNvPr id="343" name="Google Shape;343;p48"/>
          <p:cNvPicPr preferRelativeResize="0"/>
          <p:nvPr/>
        </p:nvPicPr>
        <p:blipFill rotWithShape="1">
          <a:blip r:embed="rId3">
            <a:alphaModFix/>
          </a:blip>
          <a:srcRect l="7499" t="5228" r="37071" b="7044"/>
          <a:stretch>
            <a:fillRect/>
          </a:stretch>
        </p:blipFill>
        <p:spPr>
          <a:xfrm>
            <a:off x="117038" y="1083456"/>
            <a:ext cx="3520590" cy="4500562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48"/>
          <p:cNvSpPr txBox="1"/>
          <p:nvPr/>
        </p:nvSpPr>
        <p:spPr>
          <a:xfrm>
            <a:off x="3776881" y="1917508"/>
            <a:ext cx="4391617" cy="3524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Radars, lidars, weather balloons will sample: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69862" marR="0" lvl="0" indent="-169862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Plume-dynamics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69862" marR="0" lvl="0" indent="-169862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Fire-generated winds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69862" marR="0" lvl="0" indent="-169862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Cloud microphysics (polarimetry)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69862" marR="0" lvl="0" indent="-169862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Thermodynamic Environment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These data close the feedback loop between the pyroCb initiation and fire evolution. 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5" name="Google Shape;345;p48"/>
          <p:cNvPicPr preferRelativeResize="0"/>
          <p:nvPr/>
        </p:nvPicPr>
        <p:blipFill rotWithShape="1">
          <a:blip r:embed="rId4">
            <a:alphaModFix/>
          </a:blip>
          <a:srcRect r="51453"/>
          <a:stretch/>
        </p:blipFill>
        <p:spPr>
          <a:xfrm>
            <a:off x="8227890" y="1186922"/>
            <a:ext cx="384707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68;p50">
            <a:extLst>
              <a:ext uri="{FF2B5EF4-FFF2-40B4-BE49-F238E27FC236}">
                <a16:creationId xmlns:a16="http://schemas.microsoft.com/office/drawing/2014/main" id="{2B26DFF1-921F-C0EA-0EB4-1DA5DB70100A}"/>
              </a:ext>
            </a:extLst>
          </p:cNvPr>
          <p:cNvSpPr txBox="1"/>
          <p:nvPr/>
        </p:nvSpPr>
        <p:spPr>
          <a:xfrm>
            <a:off x="388057" y="5584018"/>
            <a:ext cx="7418462" cy="646290"/>
          </a:xfrm>
          <a:prstGeom prst="rect">
            <a:avLst/>
          </a:prstGeom>
          <a:solidFill>
            <a:srgbClr val="FFC000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Primary base: 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Reno, NV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Secondary bases: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Missoula, MT,  Salt Lake City, UT, Boise, ID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56"/>
          <p:cNvSpPr txBox="1">
            <a:spLocks noGrp="1"/>
          </p:cNvSpPr>
          <p:nvPr>
            <p:ph type="title"/>
          </p:nvPr>
        </p:nvSpPr>
        <p:spPr>
          <a:xfrm>
            <a:off x="914400" y="-47621"/>
            <a:ext cx="10363200" cy="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Modeling and Forecasting: Filling the Prediction Gap</a:t>
            </a:r>
            <a:endParaRPr/>
          </a:p>
        </p:txBody>
      </p:sp>
      <p:sp>
        <p:nvSpPr>
          <p:cNvPr id="438" name="Google Shape;438;p56"/>
          <p:cNvSpPr txBox="1">
            <a:spLocks noGrp="1"/>
          </p:cNvSpPr>
          <p:nvPr>
            <p:ph type="sldNum" idx="12"/>
          </p:nvPr>
        </p:nvSpPr>
        <p:spPr>
          <a:xfrm>
            <a:off x="9550400" y="6553200"/>
            <a:ext cx="2540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t>11</a:t>
            </a:fld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439" name="Google Shape;439;p56"/>
          <p:cNvSpPr txBox="1"/>
          <p:nvPr/>
        </p:nvSpPr>
        <p:spPr>
          <a:xfrm>
            <a:off x="9678300" y="6118818"/>
            <a:ext cx="2513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Lee et al. 2023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40" name="Google Shape;440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3438" y="4578525"/>
            <a:ext cx="4689974" cy="208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7450" y="1488350"/>
            <a:ext cx="4249075" cy="254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70326" y="6272186"/>
            <a:ext cx="1155024" cy="392300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56"/>
          <p:cNvSpPr txBox="1"/>
          <p:nvPr/>
        </p:nvSpPr>
        <p:spPr>
          <a:xfrm>
            <a:off x="244554" y="1038050"/>
            <a:ext cx="4489800" cy="5478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Long-range forecasting tools: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Experimental pyroCb prediction products based on thermodynamic profiles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Statistical and physical methods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Coupled fire-atmosphere models: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High-res with up-to-date fuel states and perimeters for target selection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Smoke plume injection: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Plume rise models and injection height ensembles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Coupled with trajectories for smoke plume tracking downstream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Mission support aids development: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INSPYRE provides a critical testing theatre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Improved knowledge for future development of better forecasting tools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44" name="Google Shape;444;p56"/>
          <p:cNvGrpSpPr/>
          <p:nvPr/>
        </p:nvGrpSpPr>
        <p:grpSpPr>
          <a:xfrm>
            <a:off x="8724150" y="1355425"/>
            <a:ext cx="3467852" cy="4680624"/>
            <a:chOff x="0" y="1493075"/>
            <a:chExt cx="3467852" cy="4680624"/>
          </a:xfrm>
        </p:grpSpPr>
        <p:pic>
          <p:nvPicPr>
            <p:cNvPr id="445" name="Google Shape;445;p56" descr="Details are in the caption following the image"/>
            <p:cNvPicPr preferRelativeResize="0"/>
            <p:nvPr/>
          </p:nvPicPr>
          <p:blipFill rotWithShape="1">
            <a:blip r:embed="rId6">
              <a:alphaModFix/>
            </a:blip>
            <a:srcRect r="69632"/>
            <a:stretch/>
          </p:blipFill>
          <p:spPr>
            <a:xfrm>
              <a:off x="0" y="1493075"/>
              <a:ext cx="1458249" cy="46806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6" name="Google Shape;446;p56" descr="Details are in the caption following the image"/>
            <p:cNvPicPr preferRelativeResize="0"/>
            <p:nvPr/>
          </p:nvPicPr>
          <p:blipFill rotWithShape="1">
            <a:blip r:embed="rId6">
              <a:alphaModFix/>
            </a:blip>
            <a:srcRect l="60016" r="-774"/>
            <a:stretch/>
          </p:blipFill>
          <p:spPr>
            <a:xfrm>
              <a:off x="1510550" y="1493075"/>
              <a:ext cx="1957302" cy="46806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>
          <a:extLst>
            <a:ext uri="{FF2B5EF4-FFF2-40B4-BE49-F238E27FC236}">
              <a16:creationId xmlns:a16="http://schemas.microsoft.com/office/drawing/2014/main" id="{D480C48A-E614-CECF-996C-03C7C9272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7">
            <a:extLst>
              <a:ext uri="{FF2B5EF4-FFF2-40B4-BE49-F238E27FC236}">
                <a16:creationId xmlns:a16="http://schemas.microsoft.com/office/drawing/2014/main" id="{8DDCCA81-BE76-80F4-3FF7-E96DC22A246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550400" y="6553200"/>
            <a:ext cx="2540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218" name="Google Shape;218;p37">
            <a:extLst>
              <a:ext uri="{FF2B5EF4-FFF2-40B4-BE49-F238E27FC236}">
                <a16:creationId xmlns:a16="http://schemas.microsoft.com/office/drawing/2014/main" id="{5107E06E-8C5A-280E-4231-4AF025867A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" y="1"/>
            <a:ext cx="12187800" cy="7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</a:pPr>
            <a:r>
              <a:rPr lang="en-US" dirty="0"/>
              <a:t>Questions?</a:t>
            </a:r>
            <a:endParaRPr dirty="0"/>
          </a:p>
        </p:txBody>
      </p:sp>
      <p:sp>
        <p:nvSpPr>
          <p:cNvPr id="219" name="Google Shape;219;p37">
            <a:extLst>
              <a:ext uri="{FF2B5EF4-FFF2-40B4-BE49-F238E27FC236}">
                <a16:creationId xmlns:a16="http://schemas.microsoft.com/office/drawing/2014/main" id="{11DA31D5-0C0D-CA1D-42D5-808E153E666A}"/>
              </a:ext>
            </a:extLst>
          </p:cNvPr>
          <p:cNvSpPr txBox="1"/>
          <p:nvPr/>
        </p:nvSpPr>
        <p:spPr>
          <a:xfrm>
            <a:off x="5583500" y="1101747"/>
            <a:ext cx="5986948" cy="21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en-US" sz="22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Goals:</a:t>
            </a:r>
            <a:endParaRPr sz="2200" b="1" i="1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+mj-lt"/>
              <a:buAutoNum type="arabicPeriod"/>
            </a:pPr>
            <a:endParaRPr sz="700" b="1" i="1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683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200"/>
              <a:buAutoNum type="arabicPeriod"/>
            </a:pPr>
            <a:r>
              <a:rPr lang="en-US" sz="220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Characterize physical links between pyroCb development and extreme wildfire behavior.</a:t>
            </a:r>
            <a:endParaRPr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+mj-lt"/>
              <a:buAutoNum type="arabicPeriod"/>
            </a:pPr>
            <a:endParaRPr sz="80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1313" marR="0" lvl="0" indent="-34131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+mj-lt"/>
              <a:buAutoNum type="arabicPeriod"/>
            </a:pPr>
            <a:r>
              <a:rPr lang="en-US" sz="220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Constrain the role of pyroCb activity in the Earth system.</a:t>
            </a:r>
            <a:endParaRPr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0" name="Google Shape;220;p37">
            <a:extLst>
              <a:ext uri="{FF2B5EF4-FFF2-40B4-BE49-F238E27FC236}">
                <a16:creationId xmlns:a16="http://schemas.microsoft.com/office/drawing/2014/main" id="{D1FE1F0D-60C3-6DCC-FE6A-16383A40F33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310" y="1222312"/>
            <a:ext cx="5258074" cy="5142605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7">
            <a:extLst>
              <a:ext uri="{FF2B5EF4-FFF2-40B4-BE49-F238E27FC236}">
                <a16:creationId xmlns:a16="http://schemas.microsoft.com/office/drawing/2014/main" id="{0FDF55C3-4004-8589-1197-10DE86699A68}"/>
              </a:ext>
            </a:extLst>
          </p:cNvPr>
          <p:cNvSpPr txBox="1"/>
          <p:nvPr/>
        </p:nvSpPr>
        <p:spPr>
          <a:xfrm>
            <a:off x="5583497" y="3086919"/>
            <a:ext cx="6100503" cy="35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+mj-lt"/>
              <a:buAutoNum type="arabicPeriod"/>
            </a:pPr>
            <a:endParaRPr sz="105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en-US" sz="22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Objectives:</a:t>
            </a:r>
            <a:endParaRPr sz="160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200"/>
              <a:buAutoNum type="arabicPeriod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20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etermine the fire and atmospheric conditions that produce pyroCbs.</a:t>
            </a:r>
            <a:endParaRPr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556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+mj-lt"/>
              <a:buAutoNum type="arabicPeriod"/>
            </a:pPr>
            <a:endParaRPr sz="80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200"/>
              <a:buAutoNum type="arabicPeriod"/>
            </a:pPr>
            <a:r>
              <a:rPr lang="en-US" sz="220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Identify the mechanisms that control stratospheric smoke injection.</a:t>
            </a:r>
            <a:endParaRPr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556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+mj-lt"/>
              <a:buAutoNum type="arabicPeriod"/>
            </a:pPr>
            <a:endParaRPr sz="80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200"/>
              <a:buAutoNum type="arabicPeriod"/>
            </a:pPr>
            <a:r>
              <a:rPr lang="en-US" sz="220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Assess how pyroCb-injected smoke plumes alter the upper troposphere and lower stratosphere (UTLS).</a:t>
            </a:r>
            <a:endParaRPr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2" name="Google Shape;222;p37">
            <a:extLst>
              <a:ext uri="{FF2B5EF4-FFF2-40B4-BE49-F238E27FC236}">
                <a16:creationId xmlns:a16="http://schemas.microsoft.com/office/drawing/2014/main" id="{47F67B2F-22E8-A238-7791-A8B7655ADECD}"/>
              </a:ext>
            </a:extLst>
          </p:cNvPr>
          <p:cNvSpPr txBox="1"/>
          <p:nvPr/>
        </p:nvSpPr>
        <p:spPr>
          <a:xfrm>
            <a:off x="3817210" y="4113772"/>
            <a:ext cx="1871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NSF/NCAR GV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(in-situ)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" name="Google Shape;223;p37">
            <a:extLst>
              <a:ext uri="{FF2B5EF4-FFF2-40B4-BE49-F238E27FC236}">
                <a16:creationId xmlns:a16="http://schemas.microsoft.com/office/drawing/2014/main" id="{14777A11-6971-41F5-74FD-920D671F0FC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1653" t="24195" r="596" b="28823"/>
          <a:stretch/>
        </p:blipFill>
        <p:spPr>
          <a:xfrm>
            <a:off x="3657600" y="3438682"/>
            <a:ext cx="1663784" cy="7098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6670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7"/>
          <p:cNvSpPr txBox="1">
            <a:spLocks noGrp="1"/>
          </p:cNvSpPr>
          <p:nvPr>
            <p:ph type="sldNum" idx="12"/>
          </p:nvPr>
        </p:nvSpPr>
        <p:spPr>
          <a:xfrm>
            <a:off x="9550400" y="6553200"/>
            <a:ext cx="2540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218" name="Google Shape;218;p37"/>
          <p:cNvSpPr txBox="1">
            <a:spLocks noGrp="1"/>
          </p:cNvSpPr>
          <p:nvPr>
            <p:ph type="title"/>
          </p:nvPr>
        </p:nvSpPr>
        <p:spPr>
          <a:xfrm>
            <a:off x="2" y="1"/>
            <a:ext cx="12187800" cy="7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</a:pPr>
            <a:r>
              <a:rPr lang="en-US"/>
              <a:t>Science Goals and Objectives</a:t>
            </a:r>
            <a:endParaRPr/>
          </a:p>
        </p:txBody>
      </p:sp>
      <p:sp>
        <p:nvSpPr>
          <p:cNvPr id="219" name="Google Shape;219;p37"/>
          <p:cNvSpPr txBox="1"/>
          <p:nvPr/>
        </p:nvSpPr>
        <p:spPr>
          <a:xfrm>
            <a:off x="5583500" y="1101747"/>
            <a:ext cx="5986948" cy="21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en-US" sz="22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Goals:</a:t>
            </a:r>
            <a:endParaRPr sz="2200" b="1" i="1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+mj-lt"/>
              <a:buAutoNum type="arabicPeriod"/>
            </a:pPr>
            <a:endParaRPr sz="700" b="1" i="1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683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200"/>
              <a:buAutoNum type="arabicPeriod"/>
            </a:pPr>
            <a:r>
              <a:rPr lang="en-US" sz="220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Characterize physical links between pyroCb development and extreme wildfire behavior.</a:t>
            </a:r>
            <a:endParaRPr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+mj-lt"/>
              <a:buAutoNum type="arabicPeriod"/>
            </a:pPr>
            <a:endParaRPr sz="80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1313" marR="0" lvl="0" indent="-34131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+mj-lt"/>
              <a:buAutoNum type="arabicPeriod"/>
            </a:pPr>
            <a:r>
              <a:rPr lang="en-US" sz="220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Constrain the role of pyroCb activity in the Earth system.</a:t>
            </a:r>
            <a:endParaRPr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0" name="Google Shape;220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310" y="1222312"/>
            <a:ext cx="5258074" cy="5142605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7"/>
          <p:cNvSpPr txBox="1"/>
          <p:nvPr/>
        </p:nvSpPr>
        <p:spPr>
          <a:xfrm>
            <a:off x="5583497" y="3086919"/>
            <a:ext cx="6100503" cy="35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+mj-lt"/>
              <a:buAutoNum type="arabicPeriod"/>
            </a:pPr>
            <a:endParaRPr sz="105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en-US" sz="22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Objectives:</a:t>
            </a:r>
            <a:endParaRPr sz="160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200"/>
              <a:buAutoNum type="arabicPeriod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20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etermine the fire and atmospheric conditions that produce pyroCbs.</a:t>
            </a:r>
            <a:endParaRPr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556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+mj-lt"/>
              <a:buAutoNum type="arabicPeriod"/>
            </a:pPr>
            <a:endParaRPr sz="80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200"/>
              <a:buAutoNum type="arabicPeriod"/>
            </a:pPr>
            <a:r>
              <a:rPr lang="en-US" sz="220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Identify the mechanisms that control stratospheric smoke injection.</a:t>
            </a:r>
            <a:endParaRPr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556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+mj-lt"/>
              <a:buAutoNum type="arabicPeriod"/>
            </a:pPr>
            <a:endParaRPr sz="80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200"/>
              <a:buAutoNum type="arabicPeriod"/>
            </a:pPr>
            <a:r>
              <a:rPr lang="en-US" sz="220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Assess how pyroCb-injected smoke plumes alter the upper troposphere and lower stratosphere (UTLS).</a:t>
            </a:r>
            <a:endParaRPr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2" name="Google Shape;222;p37"/>
          <p:cNvSpPr txBox="1"/>
          <p:nvPr/>
        </p:nvSpPr>
        <p:spPr>
          <a:xfrm>
            <a:off x="3817210" y="4113772"/>
            <a:ext cx="1871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NSF/NCAR GV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(in-situ)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" name="Google Shape;223;p37"/>
          <p:cNvPicPr preferRelativeResize="0"/>
          <p:nvPr/>
        </p:nvPicPr>
        <p:blipFill rotWithShape="1">
          <a:blip r:embed="rId4">
            <a:alphaModFix/>
          </a:blip>
          <a:srcRect l="11653" t="24195" r="596" b="28823"/>
          <a:stretch/>
        </p:blipFill>
        <p:spPr>
          <a:xfrm>
            <a:off x="3657600" y="3438682"/>
            <a:ext cx="1663784" cy="709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8"/>
          <p:cNvSpPr txBox="1">
            <a:spLocks noGrp="1"/>
          </p:cNvSpPr>
          <p:nvPr>
            <p:ph type="sldNum" idx="12"/>
          </p:nvPr>
        </p:nvSpPr>
        <p:spPr>
          <a:xfrm>
            <a:off x="9550400" y="6553200"/>
            <a:ext cx="254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fld>
            <a:endParaRPr sz="1000" b="0" i="0" u="none" strike="noStrike" cap="none">
              <a:solidFill>
                <a:srgbClr val="0000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9" name="Google Shape;229;p38"/>
          <p:cNvSpPr txBox="1">
            <a:spLocks noGrp="1"/>
          </p:cNvSpPr>
          <p:nvPr>
            <p:ph type="title"/>
          </p:nvPr>
        </p:nvSpPr>
        <p:spPr>
          <a:xfrm>
            <a:off x="2" y="1"/>
            <a:ext cx="12187765" cy="777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INSPYRE Includes Full Spectrum of Pyroconvection</a:t>
            </a:r>
            <a:endParaRPr/>
          </a:p>
        </p:txBody>
      </p:sp>
      <p:grpSp>
        <p:nvGrpSpPr>
          <p:cNvPr id="230" name="Google Shape;230;p38"/>
          <p:cNvGrpSpPr/>
          <p:nvPr/>
        </p:nvGrpSpPr>
        <p:grpSpPr>
          <a:xfrm>
            <a:off x="126009" y="1184941"/>
            <a:ext cx="11718102" cy="5540713"/>
            <a:chOff x="52499" y="1148424"/>
            <a:chExt cx="9035908" cy="4104919"/>
          </a:xfrm>
        </p:grpSpPr>
        <p:sp>
          <p:nvSpPr>
            <p:cNvPr id="231" name="Google Shape;231;p38"/>
            <p:cNvSpPr/>
            <p:nvPr/>
          </p:nvSpPr>
          <p:spPr>
            <a:xfrm>
              <a:off x="109183" y="1148424"/>
              <a:ext cx="8979224" cy="2964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Calibri"/>
                <a:buNone/>
              </a:pPr>
              <a:r>
                <a:rPr lang="en-US" sz="2000" b="1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Typical pyroCb definition requires a minimum 11 µm brightness temperature (BT</a:t>
              </a:r>
              <a:r>
                <a:rPr lang="en-US" sz="2000" b="1" i="0" u="none" strike="noStrike" cap="none" baseline="-250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11</a:t>
              </a:r>
              <a:r>
                <a:rPr lang="en-US" sz="2000" b="1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) less than </a:t>
              </a:r>
              <a:r>
                <a:rPr lang="en-US" sz="2000" b="1" i="0" u="none" strike="noStrike" cap="none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-40˚C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32" name="Google Shape;232;p3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2499" y="1644557"/>
              <a:ext cx="8928729" cy="360878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33" name="Google Shape;233;p38"/>
            <p:cNvCxnSpPr/>
            <p:nvPr/>
          </p:nvCxnSpPr>
          <p:spPr>
            <a:xfrm rot="10800000" flipH="1">
              <a:off x="552734" y="3061969"/>
              <a:ext cx="8428494" cy="3489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</p:spPr>
        </p:cxnSp>
        <p:sp>
          <p:nvSpPr>
            <p:cNvPr id="234" name="Google Shape;234;p38"/>
            <p:cNvSpPr/>
            <p:nvPr/>
          </p:nvSpPr>
          <p:spPr>
            <a:xfrm>
              <a:off x="8308486" y="3040092"/>
              <a:ext cx="659081" cy="3420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3300"/>
                </a:buClr>
                <a:buSzPts val="2400"/>
                <a:buFont typeface="Calibri"/>
                <a:buNone/>
              </a:pPr>
              <a:r>
                <a:rPr lang="en-US" sz="2400" b="1" i="0" u="none" strike="noStrike" cap="none">
                  <a:solidFill>
                    <a:srgbClr val="FF3300"/>
                  </a:solidFill>
                  <a:latin typeface="Calibri"/>
                  <a:ea typeface="Calibri"/>
                  <a:cs typeface="Calibri"/>
                  <a:sym typeface="Calibri"/>
                </a:rPr>
                <a:t>-40˚C</a:t>
              </a:r>
              <a:endParaRPr sz="2400" b="1" i="0" u="none" strike="noStrike" cap="none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3B9BF48-8EB2-F0E3-59CF-87A472826A18}"/>
              </a:ext>
            </a:extLst>
          </p:cNvPr>
          <p:cNvSpPr txBox="1"/>
          <p:nvPr/>
        </p:nvSpPr>
        <p:spPr>
          <a:xfrm>
            <a:off x="774732" y="6461081"/>
            <a:ext cx="3631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More common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62B16B-DE3A-6114-F854-5517AABED1C3}"/>
              </a:ext>
            </a:extLst>
          </p:cNvPr>
          <p:cNvSpPr txBox="1"/>
          <p:nvPr/>
        </p:nvSpPr>
        <p:spPr>
          <a:xfrm>
            <a:off x="8939718" y="6455245"/>
            <a:ext cx="2694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Less common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9"/>
          <p:cNvSpPr txBox="1">
            <a:spLocks noGrp="1"/>
          </p:cNvSpPr>
          <p:nvPr>
            <p:ph type="title"/>
          </p:nvPr>
        </p:nvSpPr>
        <p:spPr>
          <a:xfrm>
            <a:off x="914400" y="-47621"/>
            <a:ext cx="10363200" cy="885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Why do pyroCbs matter? (Fire-scale Impacts)</a:t>
            </a:r>
            <a:endParaRPr/>
          </a:p>
        </p:txBody>
      </p:sp>
      <p:sp>
        <p:nvSpPr>
          <p:cNvPr id="240" name="Google Shape;240;p39"/>
          <p:cNvSpPr txBox="1">
            <a:spLocks noGrp="1"/>
          </p:cNvSpPr>
          <p:nvPr>
            <p:ph type="sldNum" idx="12"/>
          </p:nvPr>
        </p:nvSpPr>
        <p:spPr>
          <a:xfrm>
            <a:off x="9550400" y="6553200"/>
            <a:ext cx="254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grpSp>
        <p:nvGrpSpPr>
          <p:cNvPr id="241" name="Google Shape;241;p39"/>
          <p:cNvGrpSpPr/>
          <p:nvPr/>
        </p:nvGrpSpPr>
        <p:grpSpPr>
          <a:xfrm>
            <a:off x="4609869" y="1113235"/>
            <a:ext cx="3865044" cy="5440091"/>
            <a:chOff x="-191101" y="920510"/>
            <a:chExt cx="3404425" cy="4159091"/>
          </a:xfrm>
        </p:grpSpPr>
        <p:pic>
          <p:nvPicPr>
            <p:cNvPr id="242" name="Google Shape;242;p39"/>
            <p:cNvPicPr preferRelativeResize="0"/>
            <p:nvPr/>
          </p:nvPicPr>
          <p:blipFill rotWithShape="1">
            <a:blip r:embed="rId3">
              <a:alphaModFix/>
            </a:blip>
            <a:srcRect t="10489"/>
            <a:stretch/>
          </p:blipFill>
          <p:spPr>
            <a:xfrm>
              <a:off x="334144" y="1416614"/>
              <a:ext cx="2353936" cy="16108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3" name="Google Shape;243;p3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34144" y="3228786"/>
              <a:ext cx="2341618" cy="18508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4" name="Google Shape;244;p39"/>
            <p:cNvSpPr txBox="1"/>
            <p:nvPr/>
          </p:nvSpPr>
          <p:spPr>
            <a:xfrm>
              <a:off x="-191101" y="920510"/>
              <a:ext cx="3404425" cy="32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Fire-Generated Tornadoes</a:t>
              </a:r>
              <a:endParaRPr/>
            </a:p>
          </p:txBody>
        </p:sp>
        <p:sp>
          <p:nvSpPr>
            <p:cNvPr id="245" name="Google Shape;245;p39"/>
            <p:cNvSpPr txBox="1"/>
            <p:nvPr/>
          </p:nvSpPr>
          <p:spPr>
            <a:xfrm>
              <a:off x="317316" y="1186252"/>
              <a:ext cx="2403900" cy="23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2018 Carr Fire (Lareau et al. 2018)</a:t>
              </a:r>
              <a:endParaRPr/>
            </a:p>
          </p:txBody>
        </p:sp>
        <p:sp>
          <p:nvSpPr>
            <p:cNvPr id="246" name="Google Shape;246;p39"/>
            <p:cNvSpPr txBox="1"/>
            <p:nvPr/>
          </p:nvSpPr>
          <p:spPr>
            <a:xfrm>
              <a:off x="189166" y="3004161"/>
              <a:ext cx="2632800" cy="23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2020 Loyalton Fire (Lareau et al. 2022)</a:t>
              </a:r>
              <a:endParaRPr/>
            </a:p>
          </p:txBody>
        </p:sp>
      </p:grpSp>
      <p:pic>
        <p:nvPicPr>
          <p:cNvPr id="247" name="Google Shape;247;p39" descr="A picture containing char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r="2226" b="58042"/>
          <a:stretch/>
        </p:blipFill>
        <p:spPr>
          <a:xfrm>
            <a:off x="655681" y="1778739"/>
            <a:ext cx="3458381" cy="2196016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9"/>
          <p:cNvSpPr txBox="1"/>
          <p:nvPr/>
        </p:nvSpPr>
        <p:spPr>
          <a:xfrm>
            <a:off x="276125" y="1113225"/>
            <a:ext cx="42978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Extreme Updrafts Near Cloud Base </a:t>
            </a:r>
            <a:endParaRPr/>
          </a:p>
        </p:txBody>
      </p:sp>
      <p:grpSp>
        <p:nvGrpSpPr>
          <p:cNvPr id="249" name="Google Shape;249;p39"/>
          <p:cNvGrpSpPr/>
          <p:nvPr/>
        </p:nvGrpSpPr>
        <p:grpSpPr>
          <a:xfrm>
            <a:off x="8448175" y="1113225"/>
            <a:ext cx="3458304" cy="5524920"/>
            <a:chOff x="2570093" y="790876"/>
            <a:chExt cx="3602400" cy="5230941"/>
          </a:xfrm>
        </p:grpSpPr>
        <p:pic>
          <p:nvPicPr>
            <p:cNvPr id="250" name="Google Shape;250;p39"/>
            <p:cNvPicPr preferRelativeResize="0"/>
            <p:nvPr/>
          </p:nvPicPr>
          <p:blipFill rotWithShape="1">
            <a:blip r:embed="rId6">
              <a:alphaModFix/>
            </a:blip>
            <a:srcRect t="9808"/>
            <a:stretch/>
          </p:blipFill>
          <p:spPr>
            <a:xfrm>
              <a:off x="2910409" y="3749261"/>
              <a:ext cx="2835622" cy="22725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1" name="Google Shape;251;p39" descr="Google Shape;405;p7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050003" y="1383924"/>
              <a:ext cx="2486832" cy="22653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2" name="Google Shape;252;p39"/>
            <p:cNvSpPr txBox="1"/>
            <p:nvPr/>
          </p:nvSpPr>
          <p:spPr>
            <a:xfrm>
              <a:off x="2935625" y="790876"/>
              <a:ext cx="2715588" cy="4079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b="1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Lightning Strikes</a:t>
              </a:r>
              <a:endParaRPr dirty="0"/>
            </a:p>
          </p:txBody>
        </p:sp>
        <p:sp>
          <p:nvSpPr>
            <p:cNvPr id="253" name="Google Shape;253;p39"/>
            <p:cNvSpPr txBox="1"/>
            <p:nvPr/>
          </p:nvSpPr>
          <p:spPr>
            <a:xfrm>
              <a:off x="2570093" y="1100571"/>
              <a:ext cx="3602400" cy="29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2021 Sparks Lake Fire (Dworak et al. </a:t>
              </a:r>
              <a:r>
                <a:rPr lang="en-US">
                  <a:latin typeface="Calibri"/>
                  <a:ea typeface="Calibri"/>
                  <a:cs typeface="Calibri"/>
                  <a:sym typeface="Calibri"/>
                </a:rPr>
                <a:t>2025</a:t>
              </a:r>
              <a:r>
                <a:rPr lang="en-US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)</a:t>
              </a:r>
              <a:endParaRPr/>
            </a:p>
          </p:txBody>
        </p:sp>
      </p:grpSp>
      <p:pic>
        <p:nvPicPr>
          <p:cNvPr id="254" name="Google Shape;254;p39" descr="A picture containing char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43543"/>
          <a:stretch/>
        </p:blipFill>
        <p:spPr>
          <a:xfrm>
            <a:off x="893877" y="4132380"/>
            <a:ext cx="2989136" cy="2611612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9"/>
          <p:cNvSpPr txBox="1"/>
          <p:nvPr/>
        </p:nvSpPr>
        <p:spPr>
          <a:xfrm>
            <a:off x="655657" y="1470950"/>
            <a:ext cx="3458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Rodriguez et al. 2020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0"/>
          <p:cNvSpPr txBox="1">
            <a:spLocks noGrp="1"/>
          </p:cNvSpPr>
          <p:nvPr>
            <p:ph type="title"/>
          </p:nvPr>
        </p:nvSpPr>
        <p:spPr>
          <a:xfrm>
            <a:off x="914400" y="-47621"/>
            <a:ext cx="10363200" cy="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Why do pyroCbs matter? (Climate-scale Impacts)</a:t>
            </a:r>
            <a:endParaRPr/>
          </a:p>
        </p:txBody>
      </p:sp>
      <p:sp>
        <p:nvSpPr>
          <p:cNvPr id="261" name="Google Shape;261;p40"/>
          <p:cNvSpPr txBox="1">
            <a:spLocks noGrp="1"/>
          </p:cNvSpPr>
          <p:nvPr>
            <p:ph type="sldNum" idx="12"/>
          </p:nvPr>
        </p:nvSpPr>
        <p:spPr>
          <a:xfrm>
            <a:off x="9550400" y="6553200"/>
            <a:ext cx="2540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262" name="Google Shape;262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938" y="1793306"/>
            <a:ext cx="8036909" cy="4811592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40"/>
          <p:cNvSpPr txBox="1"/>
          <p:nvPr/>
        </p:nvSpPr>
        <p:spPr>
          <a:xfrm>
            <a:off x="8210860" y="5946957"/>
            <a:ext cx="36072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Peterson et al. 2021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(Nature PJ, Climate and Atmos. Science)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Updated by Ghassan Taha, 2022</a:t>
            </a:r>
            <a:endParaRPr/>
          </a:p>
        </p:txBody>
      </p:sp>
      <p:sp>
        <p:nvSpPr>
          <p:cNvPr id="264" name="Google Shape;264;p40"/>
          <p:cNvSpPr/>
          <p:nvPr/>
        </p:nvSpPr>
        <p:spPr>
          <a:xfrm>
            <a:off x="770614" y="1450542"/>
            <a:ext cx="6897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OMPS LP stratospheric aerosol optical depth (sAOD)</a:t>
            </a: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40"/>
          <p:cNvSpPr txBox="1"/>
          <p:nvPr/>
        </p:nvSpPr>
        <p:spPr>
          <a:xfrm>
            <a:off x="8127406" y="1611962"/>
            <a:ext cx="3911400" cy="4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69862" marR="0" lvl="0" indent="-1698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Two of the five largest plumes since 2012 are from pyroCbs</a:t>
            </a:r>
            <a:endParaRPr/>
          </a:p>
          <a:p>
            <a:pPr marL="169862" marR="0" lvl="0" indent="-428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9862" marR="0" lvl="0" indent="-1698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2019-2022 featured the highest levels of sAOD during the entire post-Pinatubo era: </a:t>
            </a:r>
            <a:endParaRPr/>
          </a:p>
          <a:p>
            <a:pPr marL="169862" marR="0" lvl="0" indent="-1127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0187" marR="0" lvl="1" indent="-1174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−"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ANYSO played a significant role</a:t>
            </a:r>
            <a:endParaRPr/>
          </a:p>
          <a:p>
            <a:pPr marL="230187" marR="0" lvl="1" indent="-603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</a:pPr>
            <a:endParaRPr sz="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0187" marR="0" lvl="1" indent="-1174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−"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Impact from additional pyroCbs in N. Hemisphere: 2020-2024</a:t>
            </a:r>
            <a:endParaRPr/>
          </a:p>
          <a:p>
            <a:pPr marL="169862" marR="0" lvl="0" indent="-428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9862" marR="0" lvl="0" indent="-1698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PyroCbs are a first-order driver of variations in stratospheric composition and structure</a:t>
            </a:r>
            <a:endParaRPr sz="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43"/>
          <p:cNvPicPr preferRelativeResize="0"/>
          <p:nvPr/>
        </p:nvPicPr>
        <p:blipFill rotWithShape="1">
          <a:blip r:embed="rId3">
            <a:alphaModFix/>
          </a:blip>
          <a:srcRect t="5955" r="39404"/>
          <a:stretch>
            <a:fillRect/>
          </a:stretch>
        </p:blipFill>
        <p:spPr>
          <a:xfrm>
            <a:off x="4288366" y="1149451"/>
            <a:ext cx="5756328" cy="545493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43"/>
          <p:cNvSpPr txBox="1">
            <a:spLocks noGrp="1"/>
          </p:cNvSpPr>
          <p:nvPr>
            <p:ph type="title"/>
          </p:nvPr>
        </p:nvSpPr>
        <p:spPr>
          <a:xfrm>
            <a:off x="555171" y="-47621"/>
            <a:ext cx="10722300" cy="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Airborne Mission: Active </a:t>
            </a:r>
            <a:r>
              <a:rPr lang="en-US" dirty="0" err="1"/>
              <a:t>Pyroconvection</a:t>
            </a:r>
            <a:r>
              <a:rPr lang="en-US" dirty="0"/>
              <a:t> Sampling </a:t>
            </a:r>
            <a:endParaRPr dirty="0"/>
          </a:p>
        </p:txBody>
      </p:sp>
      <p:sp>
        <p:nvSpPr>
          <p:cNvPr id="292" name="Google Shape;292;p43"/>
          <p:cNvSpPr txBox="1">
            <a:spLocks noGrp="1"/>
          </p:cNvSpPr>
          <p:nvPr>
            <p:ph type="sldNum" idx="12"/>
          </p:nvPr>
        </p:nvSpPr>
        <p:spPr>
          <a:xfrm>
            <a:off x="9550400" y="6553200"/>
            <a:ext cx="2540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t>6</a:t>
            </a:fld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293" name="Google Shape;293;p43"/>
          <p:cNvSpPr txBox="1"/>
          <p:nvPr/>
        </p:nvSpPr>
        <p:spPr>
          <a:xfrm>
            <a:off x="113525" y="1191300"/>
            <a:ext cx="4728900" cy="4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Dep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loyment July 27-Sept 9:</a:t>
            </a:r>
            <a:endParaRPr kumimoji="0" sz="13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19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Calibri"/>
              <a:buChar char="●"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ER-2 in Great Falls, MT (2026 &amp; 2027)</a:t>
            </a: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19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Calibri"/>
              <a:buChar char="●"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NSF/NCAR GV in Broomfield, CO (RMMA 2026 only)</a:t>
            </a: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Mission Concept 1:</a:t>
            </a: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Active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pyroconvection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19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Calibri"/>
              <a:buChar char="●"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Primary goal of the mission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19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Calibri"/>
              <a:buChar char="●"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Capturing the co-evolution of fire activity, plume rise, cloud development, electrification, and smoke injection in real time</a:t>
            </a: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None/>
              <a:tabLst/>
              <a:defRPr/>
            </a:pP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43"/>
          <p:cNvSpPr txBox="1"/>
          <p:nvPr/>
        </p:nvSpPr>
        <p:spPr>
          <a:xfrm>
            <a:off x="282831" y="5773381"/>
            <a:ext cx="4065300" cy="831000"/>
          </a:xfrm>
          <a:prstGeom prst="rect">
            <a:avLst/>
          </a:prstGeom>
          <a:solidFill>
            <a:srgbClr val="FFC000"/>
          </a:solidFill>
          <a:ln w="508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-101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Maximum observed: 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34 pyroCb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01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Minimum observed: 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4 pyroCb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01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Mean occurrence: 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~17 events per season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5" name="Google Shape;295;p43"/>
          <p:cNvPicPr preferRelativeResize="0"/>
          <p:nvPr/>
        </p:nvPicPr>
        <p:blipFill rotWithShape="1">
          <a:blip r:embed="rId3">
            <a:alphaModFix/>
          </a:blip>
          <a:srcRect l="61483"/>
          <a:stretch/>
        </p:blipFill>
        <p:spPr>
          <a:xfrm>
            <a:off x="9490635" y="1191287"/>
            <a:ext cx="2599865" cy="405605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274142-38D8-B5DE-5872-60925C62546B}"/>
              </a:ext>
            </a:extLst>
          </p:cNvPr>
          <p:cNvSpPr txBox="1"/>
          <p:nvPr/>
        </p:nvSpPr>
        <p:spPr>
          <a:xfrm>
            <a:off x="7354209" y="6242028"/>
            <a:ext cx="4392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PyroCb data from Peterson et al 2025: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https://www.nature.com/articles/s41612-025-01188-5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4"/>
          <p:cNvSpPr txBox="1">
            <a:spLocks noGrp="1"/>
          </p:cNvSpPr>
          <p:nvPr>
            <p:ph type="title"/>
          </p:nvPr>
        </p:nvSpPr>
        <p:spPr>
          <a:xfrm>
            <a:off x="914400" y="-47621"/>
            <a:ext cx="10363200" cy="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Airborne Strategy: Active </a:t>
            </a:r>
            <a:r>
              <a:rPr lang="en-US" dirty="0" err="1"/>
              <a:t>Pyroconvection</a:t>
            </a:r>
            <a:endParaRPr dirty="0"/>
          </a:p>
        </p:txBody>
      </p:sp>
      <p:sp>
        <p:nvSpPr>
          <p:cNvPr id="301" name="Google Shape;301;p44"/>
          <p:cNvSpPr txBox="1">
            <a:spLocks noGrp="1"/>
          </p:cNvSpPr>
          <p:nvPr>
            <p:ph type="sldNum" idx="12"/>
          </p:nvPr>
        </p:nvSpPr>
        <p:spPr>
          <a:xfrm>
            <a:off x="9550400" y="6553200"/>
            <a:ext cx="2540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t>7</a:t>
            </a:fld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02" name="Google Shape;302;p44" title="INSPYRE_SCHEMATIC_FULL.png"/>
          <p:cNvPicPr preferRelativeResize="0"/>
          <p:nvPr/>
        </p:nvPicPr>
        <p:blipFill rotWithShape="1">
          <a:blip r:embed="rId3">
            <a:alphaModFix/>
          </a:blip>
          <a:srcRect l="29" r="19"/>
          <a:stretch/>
        </p:blipFill>
        <p:spPr>
          <a:xfrm>
            <a:off x="101600" y="1451524"/>
            <a:ext cx="6630723" cy="5296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4"/>
          <p:cNvPicPr preferRelativeResize="0"/>
          <p:nvPr/>
        </p:nvPicPr>
        <p:blipFill rotWithShape="1">
          <a:blip r:embed="rId4">
            <a:alphaModFix/>
          </a:blip>
          <a:srcRect t="6888" r="5758" b="6576"/>
          <a:stretch/>
        </p:blipFill>
        <p:spPr>
          <a:xfrm rot="-7175875">
            <a:off x="7384489" y="2239723"/>
            <a:ext cx="4391942" cy="3927895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44"/>
          <p:cNvSpPr txBox="1"/>
          <p:nvPr/>
        </p:nvSpPr>
        <p:spPr>
          <a:xfrm>
            <a:off x="6961164" y="1936862"/>
            <a:ext cx="2025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Mosquito Fire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8-Sept, 2022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Google Shape;328;p46">
            <a:extLst>
              <a:ext uri="{FF2B5EF4-FFF2-40B4-BE49-F238E27FC236}">
                <a16:creationId xmlns:a16="http://schemas.microsoft.com/office/drawing/2014/main" id="{2F635448-A100-3C01-7226-B8C8F4FFA62E}"/>
              </a:ext>
            </a:extLst>
          </p:cNvPr>
          <p:cNvSpPr txBox="1"/>
          <p:nvPr/>
        </p:nvSpPr>
        <p:spPr>
          <a:xfrm>
            <a:off x="4825607" y="3187392"/>
            <a:ext cx="1916100" cy="5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2026 &amp; 2027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3" name="Google Shape;328;p46">
            <a:extLst>
              <a:ext uri="{FF2B5EF4-FFF2-40B4-BE49-F238E27FC236}">
                <a16:creationId xmlns:a16="http://schemas.microsoft.com/office/drawing/2014/main" id="{2C6FA92B-A46A-293F-C035-D419E7BB5713}"/>
              </a:ext>
            </a:extLst>
          </p:cNvPr>
          <p:cNvSpPr txBox="1"/>
          <p:nvPr/>
        </p:nvSpPr>
        <p:spPr>
          <a:xfrm>
            <a:off x="5581119" y="4191172"/>
            <a:ext cx="1916100" cy="5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2026 only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4" name="Google Shape;328;p46">
            <a:extLst>
              <a:ext uri="{FF2B5EF4-FFF2-40B4-BE49-F238E27FC236}">
                <a16:creationId xmlns:a16="http://schemas.microsoft.com/office/drawing/2014/main" id="{6C46401F-A808-3D9C-91F4-729B326898F6}"/>
              </a:ext>
            </a:extLst>
          </p:cNvPr>
          <p:cNvSpPr txBox="1"/>
          <p:nvPr/>
        </p:nvSpPr>
        <p:spPr>
          <a:xfrm>
            <a:off x="1515152" y="1020297"/>
            <a:ext cx="9305298" cy="5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Several f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light modules to choose from depending on fire/plume characteristics  </a:t>
            </a:r>
            <a:endParaRPr kumimoji="0" sz="2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46" title="Screenshot 2025-12-04 at 11.09.45 AM.png"/>
          <p:cNvPicPr preferRelativeResize="0"/>
          <p:nvPr/>
        </p:nvPicPr>
        <p:blipFill rotWithShape="1">
          <a:blip r:embed="rId3">
            <a:alphaModFix/>
          </a:blip>
          <a:srcRect l="15208" r="11283"/>
          <a:stretch/>
        </p:blipFill>
        <p:spPr>
          <a:xfrm>
            <a:off x="5033125" y="2286125"/>
            <a:ext cx="2680401" cy="3057475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46"/>
          <p:cNvSpPr txBox="1">
            <a:spLocks noGrp="1"/>
          </p:cNvSpPr>
          <p:nvPr>
            <p:ph type="title"/>
          </p:nvPr>
        </p:nvSpPr>
        <p:spPr>
          <a:xfrm>
            <a:off x="914400" y="-47621"/>
            <a:ext cx="10363200" cy="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Airborne Mission: Detrained Smoke Sampling </a:t>
            </a:r>
            <a:endParaRPr dirty="0"/>
          </a:p>
        </p:txBody>
      </p:sp>
      <p:sp>
        <p:nvSpPr>
          <p:cNvPr id="324" name="Google Shape;324;p46"/>
          <p:cNvSpPr txBox="1">
            <a:spLocks noGrp="1"/>
          </p:cNvSpPr>
          <p:nvPr>
            <p:ph type="sldNum" idx="12"/>
          </p:nvPr>
        </p:nvSpPr>
        <p:spPr>
          <a:xfrm>
            <a:off x="9550400" y="6553200"/>
            <a:ext cx="2540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t>8</a:t>
            </a:fld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pic>
        <p:nvPicPr>
          <p:cNvPr id="325" name="Google Shape;325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4482" y="992105"/>
            <a:ext cx="4040226" cy="5815988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46"/>
          <p:cNvSpPr txBox="1"/>
          <p:nvPr/>
        </p:nvSpPr>
        <p:spPr>
          <a:xfrm>
            <a:off x="233324" y="1132700"/>
            <a:ext cx="4799799" cy="54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Dep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loyment July 27-Sept 9:</a:t>
            </a:r>
            <a:endParaRPr kumimoji="0" sz="13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19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Calibri"/>
              <a:buChar char="●"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ER-2 in Great Falls, MT (2026 &amp; 2027)</a:t>
            </a: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19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Calibri"/>
              <a:buChar char="●"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NSF/NCAR GV in Broomfield, CO (2026 only)</a:t>
            </a:r>
            <a:endParaRPr kumimoji="0" sz="21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None/>
              <a:tabLst/>
              <a:defRPr/>
            </a:pP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Mission Concept 2:</a:t>
            </a: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19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Calibri"/>
              <a:buChar char="●"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Detrained smoke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layers downstream of active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pyroconvection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19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Calibri"/>
              <a:buChar char="●"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Sampling aged plumes in the UTLS</a:t>
            </a:r>
          </a:p>
          <a:p>
            <a:pPr marL="457200" marR="0" lvl="0" indent="-3619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Calibri"/>
              <a:buChar char="●"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Measure aerosol composition, size distributions, and radiative properties critical for understanding impacts across large regions</a:t>
            </a: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None/>
              <a:tabLst/>
              <a:defRPr/>
            </a:pP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46"/>
          <p:cNvSpPr txBox="1"/>
          <p:nvPr/>
        </p:nvSpPr>
        <p:spPr>
          <a:xfrm>
            <a:off x="5990856" y="4096702"/>
            <a:ext cx="1916100" cy="5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Active pyroCb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328" name="Google Shape;328;p46"/>
          <p:cNvSpPr txBox="1"/>
          <p:nvPr/>
        </p:nvSpPr>
        <p:spPr>
          <a:xfrm>
            <a:off x="5692450" y="2554575"/>
            <a:ext cx="1916100" cy="5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Detrained smoke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7"/>
          <p:cNvSpPr txBox="1">
            <a:spLocks noGrp="1"/>
          </p:cNvSpPr>
          <p:nvPr>
            <p:ph type="title"/>
          </p:nvPr>
        </p:nvSpPr>
        <p:spPr>
          <a:xfrm>
            <a:off x="914400" y="-47621"/>
            <a:ext cx="10363200" cy="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Airborne Strategy: Detrained Smoke Layers</a:t>
            </a:r>
            <a:endParaRPr/>
          </a:p>
        </p:txBody>
      </p:sp>
      <p:sp>
        <p:nvSpPr>
          <p:cNvPr id="334" name="Google Shape;334;p47"/>
          <p:cNvSpPr txBox="1">
            <a:spLocks noGrp="1"/>
          </p:cNvSpPr>
          <p:nvPr>
            <p:ph type="sldNum" idx="12"/>
          </p:nvPr>
        </p:nvSpPr>
        <p:spPr>
          <a:xfrm>
            <a:off x="9550400" y="6553200"/>
            <a:ext cx="2540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t>9</a:t>
            </a:fld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pic>
        <p:nvPicPr>
          <p:cNvPr id="335" name="Google Shape;335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8749" y="1273413"/>
            <a:ext cx="9824312" cy="5341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SL-CEDL-Template-CDR Ver">
  <a:themeElements>
    <a:clrScheme name="MSL-CEDL-Template-CDR Ver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MSL-CEDL-Template-CDR Ver">
  <a:themeElements>
    <a:clrScheme name="MSL-CEDL-Template-CDR Ver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b27ac744-d744-4b94-baa9-948b89b4017a}" enabled="1" method="Standard" siteId="{e3333e00-c877-4b87-b6ad-45e942de1750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18029</TotalTime>
  <Words>750</Words>
  <Application>Microsoft Office PowerPoint</Application>
  <PresentationFormat>Widescreen</PresentationFormat>
  <Paragraphs>144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Calibri</vt:lpstr>
      <vt:lpstr>Arial</vt:lpstr>
      <vt:lpstr>Helvetica Neue</vt:lpstr>
      <vt:lpstr>Play</vt:lpstr>
      <vt:lpstr>Office Theme</vt:lpstr>
      <vt:lpstr>1_MSL-CEDL-Template-CDR Ver</vt:lpstr>
      <vt:lpstr>1_MSL-CEDL-Template-CDR Ver</vt:lpstr>
      <vt:lpstr>PowerPoint Presentation</vt:lpstr>
      <vt:lpstr>Science Goals and Objectives</vt:lpstr>
      <vt:lpstr>INSPYRE Includes Full Spectrum of Pyroconvection</vt:lpstr>
      <vt:lpstr>Why do pyroCbs matter? (Fire-scale Impacts)</vt:lpstr>
      <vt:lpstr>Why do pyroCbs matter? (Climate-scale Impacts)</vt:lpstr>
      <vt:lpstr>Airborne Mission: Active Pyroconvection Sampling </vt:lpstr>
      <vt:lpstr>Airborne Strategy: Active Pyroconvection</vt:lpstr>
      <vt:lpstr>Airborne Mission: Detrained Smoke Sampling </vt:lpstr>
      <vt:lpstr>Airborne Strategy: Detrained Smoke Layers</vt:lpstr>
      <vt:lpstr>Ground Mission</vt:lpstr>
      <vt:lpstr>Modeling and Forecasting: Filling the Prediction Gap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Peterson, Dr. David</dc:creator>
  <cp:lastModifiedBy>Peterson, David A CIV USN NRL DET MONTEREY CA (USA)</cp:lastModifiedBy>
  <cp:revision>128</cp:revision>
  <cp:lastPrinted>2026-01-13T21:47:06Z</cp:lastPrinted>
  <dcterms:modified xsi:type="dcterms:W3CDTF">2026-04-20T01:45:05Z</dcterms:modified>
</cp:coreProperties>
</file>