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61" r:id="rId4"/>
    <p:sldId id="312" r:id="rId5"/>
    <p:sldId id="272" r:id="rId6"/>
    <p:sldId id="285" r:id="rId7"/>
    <p:sldId id="313" r:id="rId8"/>
    <p:sldId id="31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96">
          <p15:clr>
            <a:srgbClr val="747775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C070F0-0C9B-46A1-B2D6-7574713168DC}">
  <a:tblStyle styleId="{B1C070F0-0C9B-46A1-B2D6-7574713168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61967D-337D-4391-AB1F-94047AF77EC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4F2142-E95E-44E8-A4A6-27D12C3FE4B1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pos="19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f9f6c8cc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f9f6c8cc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9cf53a33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c9cf53a33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1e9ad7c8c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c1e9ad7c8c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c958b149f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bc958b149f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-5400000">
            <a:off x="4206300" y="-4206300"/>
            <a:ext cx="731400" cy="91440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6395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" name="Google Shape;21;p4"/>
          <p:cNvGrpSpPr/>
          <p:nvPr/>
        </p:nvGrpSpPr>
        <p:grpSpPr>
          <a:xfrm>
            <a:off x="62630" y="63950"/>
            <a:ext cx="1005900" cy="1005900"/>
            <a:chOff x="0" y="731400"/>
            <a:chExt cx="1005900" cy="1005900"/>
          </a:xfrm>
        </p:grpSpPr>
        <p:sp>
          <p:nvSpPr>
            <p:cNvPr id="22" name="Google Shape;22;p4"/>
            <p:cNvSpPr/>
            <p:nvPr/>
          </p:nvSpPr>
          <p:spPr>
            <a:xfrm>
              <a:off x="0" y="731400"/>
              <a:ext cx="1005900" cy="10059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" name="Google Shape;23;p4" title="FarmFlux logo.png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5749" y="777151"/>
              <a:ext cx="914401" cy="91439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" name="Google Shape;24;p4"/>
          <p:cNvCxnSpPr/>
          <p:nvPr/>
        </p:nvCxnSpPr>
        <p:spPr>
          <a:xfrm>
            <a:off x="-7925" y="5149450"/>
            <a:ext cx="916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mailto:glenn.m.wolfe@nas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 title="FarmFlux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19" y="818399"/>
            <a:ext cx="3532575" cy="350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7093" y="2237884"/>
            <a:ext cx="1444990" cy="6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0700" y="246545"/>
            <a:ext cx="2137775" cy="50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7825" y="1270414"/>
            <a:ext cx="1563525" cy="6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5279" y="3611155"/>
            <a:ext cx="1628617" cy="100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109100" y="187000"/>
            <a:ext cx="183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Glenn Wolfe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PI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109100" y="1245013"/>
            <a:ext cx="183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Emily Fischer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DPI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109100" y="2259438"/>
            <a:ext cx="183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Jeff Geddes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DPI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109100" y="3250038"/>
            <a:ext cx="183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Roy Johnson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109100" y="4217588"/>
            <a:ext cx="183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Jaden Ta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DIM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38800" y="21068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 title="headshot.jpg"/>
          <p:cNvPicPr preferRelativeResize="0"/>
          <p:nvPr/>
        </p:nvPicPr>
        <p:blipFill rotWithShape="1">
          <a:blip r:embed="rId9">
            <a:alphaModFix/>
          </a:blip>
          <a:srcRect l="21211" t="8541" r="27494" b="32963"/>
          <a:stretch/>
        </p:blipFill>
        <p:spPr>
          <a:xfrm>
            <a:off x="4114800" y="4149345"/>
            <a:ext cx="914401" cy="91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 descr="Atmospheric scientist Emily Fischer named to Science News list of top 10  scientists to watch - Walter Scott, Jr. College of Engineering"/>
          <p:cNvPicPr preferRelativeResize="0"/>
          <p:nvPr/>
        </p:nvPicPr>
        <p:blipFill rotWithShape="1">
          <a:blip r:embed="rId10">
            <a:alphaModFix/>
          </a:blip>
          <a:srcRect b="33444"/>
          <a:stretch/>
        </p:blipFill>
        <p:spPr>
          <a:xfrm>
            <a:off x="4138800" y="1091588"/>
            <a:ext cx="914399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 descr="A person taking a selfie with a child and a child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5107" r="31610" b="24368"/>
          <a:stretch/>
        </p:blipFill>
        <p:spPr>
          <a:xfrm>
            <a:off x="4138811" y="9923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 title="royface.jpe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40055" y="31166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450" y="63949"/>
            <a:ext cx="1109256" cy="949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784800" y="63950"/>
            <a:ext cx="835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 dirty="0"/>
              <a:t>Agriculture is a Major and Uncertain Emission Source</a:t>
            </a:r>
            <a:endParaRPr sz="2320" dirty="0"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38" y="1605496"/>
            <a:ext cx="8528323" cy="252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3482985" y="1016954"/>
            <a:ext cx="236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2"/>
                </a:solidFill>
              </a:rPr>
              <a:t>U.S. EPA Inventories</a:t>
            </a:r>
            <a:endParaRPr sz="1800" i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1180825" y="83600"/>
            <a:ext cx="666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FarmFlux Objectives</a:t>
            </a:r>
            <a:endParaRPr sz="2620"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571" y="1890748"/>
            <a:ext cx="5613936" cy="19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>
            <a:off x="2768139" y="1018443"/>
            <a:ext cx="3520800" cy="688500"/>
          </a:xfrm>
          <a:prstGeom prst="rect">
            <a:avLst/>
          </a:prstGeom>
          <a:ln w="19050" cap="flat" cmpd="sng">
            <a:solidFill>
              <a:srgbClr val="549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600" b="1">
                <a:solidFill>
                  <a:schemeClr val="dk1"/>
                </a:solidFill>
              </a:rPr>
              <a:t>Objective 3:</a:t>
            </a:r>
            <a:r>
              <a:rPr lang="en" sz="1600">
                <a:solidFill>
                  <a:schemeClr val="dk1"/>
                </a:solidFill>
              </a:rPr>
              <a:t> Physical and chemical properties of particulate matter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7448725" y="2319312"/>
            <a:ext cx="1572600" cy="1200000"/>
          </a:xfrm>
          <a:prstGeom prst="rect">
            <a:avLst/>
          </a:prstGeom>
          <a:ln w="19050" cap="flat" cmpd="sng">
            <a:solidFill>
              <a:srgbClr val="549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600" b="1">
                <a:solidFill>
                  <a:schemeClr val="dk1"/>
                </a:solidFill>
              </a:rPr>
              <a:t>Objective 2:</a:t>
            </a:r>
            <a:r>
              <a:rPr lang="en" sz="1600">
                <a:solidFill>
                  <a:schemeClr val="dk1"/>
                </a:solidFill>
              </a:rPr>
              <a:t> Emissions and deposition over croplands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108650" y="2339112"/>
            <a:ext cx="1499700" cy="1160400"/>
          </a:xfrm>
          <a:prstGeom prst="rect">
            <a:avLst/>
          </a:prstGeom>
          <a:ln w="19050" cap="flat" cmpd="sng">
            <a:solidFill>
              <a:srgbClr val="549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600" b="1">
                <a:solidFill>
                  <a:schemeClr val="dk1"/>
                </a:solidFill>
              </a:rPr>
              <a:t>Objective 1: </a:t>
            </a:r>
            <a:r>
              <a:rPr lang="en" sz="1600">
                <a:solidFill>
                  <a:schemeClr val="dk1"/>
                </a:solidFill>
              </a:rPr>
              <a:t>Emissions from livestock operations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>
            <a:off x="2648739" y="4194500"/>
            <a:ext cx="3759600" cy="688500"/>
          </a:xfrm>
          <a:prstGeom prst="rect">
            <a:avLst/>
          </a:prstGeom>
          <a:ln w="19050" cap="flat" cmpd="sng">
            <a:solidFill>
              <a:srgbClr val="549E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" sz="1600" b="1">
                <a:solidFill>
                  <a:schemeClr val="dk1"/>
                </a:solidFill>
              </a:rPr>
              <a:t>Objective 4:</a:t>
            </a:r>
            <a:r>
              <a:rPr lang="en" sz="1600">
                <a:solidFill>
                  <a:schemeClr val="dk1"/>
                </a:solidFill>
              </a:rPr>
              <a:t> air quality modeling and satellite data applications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C53E-0E81-72FB-663F-B14042FD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FarmFlux Technical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073C1-6B15-2C1A-26B4-05AED9603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57" name="Google Shape;157;p19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61375" y="1122988"/>
            <a:ext cx="4816324" cy="239048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259687" y="1153129"/>
            <a:ext cx="1468775" cy="116952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dk1"/>
                </a:solidFill>
              </a:rPr>
              <a:t>Croplands</a:t>
            </a:r>
            <a:endParaRPr sz="1600" u="sng" dirty="0">
              <a:solidFill>
                <a:schemeClr val="dk1"/>
              </a:solidFill>
            </a:endParaRPr>
          </a:p>
          <a:p>
            <a:r>
              <a:rPr lang="en-US" sz="1600" i="1" dirty="0">
                <a:solidFill>
                  <a:schemeClr val="dk1"/>
                </a:solidFill>
              </a:rPr>
              <a:t>96 flight hours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Midwest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California</a:t>
            </a:r>
          </a:p>
        </p:txBody>
      </p:sp>
      <p:sp>
        <p:nvSpPr>
          <p:cNvPr id="159" name="Google Shape;159;p19"/>
          <p:cNvSpPr txBox="1"/>
          <p:nvPr/>
        </p:nvSpPr>
        <p:spPr>
          <a:xfrm>
            <a:off x="7232620" y="819092"/>
            <a:ext cx="1705958" cy="190818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272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 dirty="0">
                <a:solidFill>
                  <a:schemeClr val="dk1"/>
                </a:solidFill>
              </a:rPr>
              <a:t>Livestock</a:t>
            </a:r>
            <a:endParaRPr sz="1600" u="sng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chemeClr val="dk1"/>
                </a:solidFill>
              </a:rPr>
              <a:t>134 flight hours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Colorado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Texas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Iowa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California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Idaho</a:t>
            </a: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239" name="Google Shape;239;p2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711" r="538"/>
          <a:stretch/>
        </p:blipFill>
        <p:spPr>
          <a:xfrm>
            <a:off x="144000" y="4008651"/>
            <a:ext cx="8855999" cy="104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6274" y="2792884"/>
            <a:ext cx="1828800" cy="1028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7" name="Google Shape;237;p28"/>
          <p:cNvSpPr txBox="1"/>
          <p:nvPr/>
        </p:nvSpPr>
        <p:spPr>
          <a:xfrm>
            <a:off x="7069524" y="3595700"/>
            <a:ext cx="20223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Dynamic Aviation A200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36" name="Google Shape;236;p28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000" y="2445673"/>
            <a:ext cx="1828800" cy="111359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8" name="Google Shape;238;p28"/>
          <p:cNvSpPr txBox="1"/>
          <p:nvPr/>
        </p:nvSpPr>
        <p:spPr>
          <a:xfrm>
            <a:off x="219475" y="3319248"/>
            <a:ext cx="15492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NASA P-3 Orion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2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0" y="6395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P-3: Crop Fluxes and Aerosol Science</a:t>
            </a:r>
            <a:endParaRPr dirty="0"/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1"/>
          </p:nvPr>
        </p:nvSpPr>
        <p:spPr>
          <a:xfrm>
            <a:off x="38377" y="1091823"/>
            <a:ext cx="3769482" cy="39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Payload includes most major N and C-containing gases (working to add VOCs)</a:t>
            </a: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en-US"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Eddy covariance will provide near-direct estimates of emission and deposition fluxes over major cropland types</a:t>
            </a: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en-US"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Aerosol properties probed through perturbation experiments (vertical profiling, urban-rural plume mixing, post-frontal cleanout)</a:t>
            </a:r>
          </a:p>
        </p:txBody>
      </p:sp>
      <p:sp>
        <p:nvSpPr>
          <p:cNvPr id="246" name="Google Shape;24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256" name="Google Shape;256;p30"/>
          <p:cNvGraphicFramePr/>
          <p:nvPr>
            <p:extLst>
              <p:ext uri="{D42A27DB-BD31-4B8C-83A1-F6EECF244321}">
                <p14:modId xmlns:p14="http://schemas.microsoft.com/office/powerpoint/2010/main" val="3335570937"/>
              </p:ext>
            </p:extLst>
          </p:nvPr>
        </p:nvGraphicFramePr>
        <p:xfrm>
          <a:off x="3929074" y="1260655"/>
          <a:ext cx="5092084" cy="3301105"/>
        </p:xfrm>
        <a:graphic>
          <a:graphicData uri="http://schemas.openxmlformats.org/drawingml/2006/table">
            <a:tbl>
              <a:tblPr>
                <a:noFill/>
                <a:tableStyleId>{B1C070F0-0C9B-46A1-B2D6-7574713168DC}</a:tableStyleId>
              </a:tblPr>
              <a:tblGrid>
                <a:gridCol w="1152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</a:rPr>
                        <a:t>Instrument</a:t>
                      </a:r>
                      <a:endParaRPr sz="12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4570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</a:rPr>
                        <a:t>PI</a:t>
                      </a:r>
                      <a:endParaRPr sz="12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4570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</a:rPr>
                        <a:t>Measurements</a:t>
                      </a:r>
                      <a:endParaRPr sz="12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45700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System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Van Gilst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Aircraft state, ground communications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TAMMS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Thornhill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3-D winds, T, P, aircraft state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DLH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Diskin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H</a:t>
                      </a:r>
                      <a:r>
                        <a:rPr lang="en" sz="1200" baseline="-25000" dirty="0"/>
                        <a:t>2</a:t>
                      </a:r>
                      <a:r>
                        <a:rPr lang="en" sz="1200" dirty="0"/>
                        <a:t>O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9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DACOM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DiGangi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CO, CO</a:t>
                      </a:r>
                      <a:r>
                        <a:rPr lang="en" sz="1200" baseline="-25000"/>
                        <a:t>2</a:t>
                      </a:r>
                      <a:r>
                        <a:rPr lang="en" sz="1200"/>
                        <a:t>, CH</a:t>
                      </a:r>
                      <a:r>
                        <a:rPr lang="en" sz="1200" baseline="-25000"/>
                        <a:t>4</a:t>
                      </a:r>
                      <a:r>
                        <a:rPr lang="en" sz="1200"/>
                        <a:t>, N</a:t>
                      </a:r>
                      <a:r>
                        <a:rPr lang="en" sz="1200" baseline="-25000"/>
                        <a:t>2</a:t>
                      </a:r>
                      <a:r>
                        <a:rPr lang="en" sz="1200"/>
                        <a:t>O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NH3GHG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Pollack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200" dirty="0"/>
                        <a:t>NH</a:t>
                      </a:r>
                      <a:r>
                        <a:rPr lang="en" sz="1200" baseline="-25000" dirty="0"/>
                        <a:t>3</a:t>
                      </a:r>
                      <a:r>
                        <a:rPr lang="en" sz="1200" dirty="0"/>
                        <a:t>, N</a:t>
                      </a:r>
                      <a:r>
                        <a:rPr lang="en" sz="1200" baseline="-25000" dirty="0"/>
                        <a:t>2</a:t>
                      </a:r>
                      <a:r>
                        <a:rPr lang="en" sz="1200" dirty="0"/>
                        <a:t>O, </a:t>
                      </a:r>
                      <a:r>
                        <a:rPr lang="en-US" sz="1200" dirty="0"/>
                        <a:t>CH</a:t>
                      </a:r>
                      <a:r>
                        <a:rPr lang="en-US" sz="1200" baseline="-25000" dirty="0"/>
                        <a:t>4</a:t>
                      </a:r>
                      <a:r>
                        <a:rPr lang="en-US" sz="1200" dirty="0"/>
                        <a:t>, C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H</a:t>
                      </a:r>
                      <a:r>
                        <a:rPr lang="en-US" sz="1200" baseline="-25000" dirty="0"/>
                        <a:t>6</a:t>
                      </a:r>
                      <a:r>
                        <a:rPr lang="en-US" sz="1200" dirty="0"/>
                        <a:t>, CO, CO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, H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O</a:t>
                      </a:r>
                      <a:endParaRPr lang="en-US" sz="1200" baseline="-250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N</a:t>
                      </a:r>
                      <a:r>
                        <a:rPr lang="en-US" sz="1200" dirty="0"/>
                        <a:t>o</a:t>
                      </a:r>
                      <a:r>
                        <a:rPr lang="en" sz="1200" baseline="-25000" dirty="0"/>
                        <a:t>y</a:t>
                      </a:r>
                      <a:endParaRPr sz="1200" baseline="-250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Rollins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NO, NO</a:t>
                      </a:r>
                      <a:r>
                        <a:rPr lang="en" sz="1200" baseline="-25000" dirty="0"/>
                        <a:t>2</a:t>
                      </a:r>
                      <a:r>
                        <a:rPr lang="en" sz="1200" dirty="0"/>
                        <a:t>, </a:t>
                      </a:r>
                      <a:r>
                        <a:rPr lang="en" sz="1200" baseline="0" dirty="0"/>
                        <a:t>sum-NO</a:t>
                      </a:r>
                      <a:r>
                        <a:rPr lang="en" sz="1200" baseline="-25000" dirty="0"/>
                        <a:t>y</a:t>
                      </a:r>
                      <a:r>
                        <a:rPr lang="en" sz="1200" baseline="0" dirty="0"/>
                        <a:t>, SO</a:t>
                      </a:r>
                      <a:r>
                        <a:rPr lang="en" sz="1200" baseline="-25000" dirty="0"/>
                        <a:t>2</a:t>
                      </a:r>
                      <a:endParaRPr sz="1200" baseline="-250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ROZE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Hannun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O</a:t>
                      </a:r>
                      <a:r>
                        <a:rPr lang="en" sz="1200" baseline="-25000" dirty="0"/>
                        <a:t>3</a:t>
                      </a:r>
                      <a:endParaRPr sz="1200" baseline="-250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CIT-CIMS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Crounse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HNO</a:t>
                      </a:r>
                      <a:r>
                        <a:rPr lang="en" sz="1200" baseline="-25000"/>
                        <a:t>3</a:t>
                      </a:r>
                      <a:r>
                        <a:rPr lang="en" sz="1200"/>
                        <a:t>, SO</a:t>
                      </a:r>
                      <a:r>
                        <a:rPr lang="en" sz="1200" baseline="-25000"/>
                        <a:t>2</a:t>
                      </a:r>
                      <a:r>
                        <a:rPr lang="en" sz="1200"/>
                        <a:t>, H</a:t>
                      </a:r>
                      <a:r>
                        <a:rPr lang="en" sz="1200" baseline="-25000"/>
                        <a:t>2</a:t>
                      </a:r>
                      <a:r>
                        <a:rPr lang="en" sz="1200"/>
                        <a:t>O</a:t>
                      </a:r>
                      <a:r>
                        <a:rPr lang="en" sz="1200" baseline="-25000"/>
                        <a:t>2</a:t>
                      </a:r>
                      <a:r>
                        <a:rPr lang="en" sz="1200"/>
                        <a:t>, HCN, HCl, organic acids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LARGE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Ziemba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Aerosol size distributions, number concentrations, speciated aerosol mass (AMS), black carbon (SP2), aerosol scattering and absorption, hygroscopicity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title"/>
          </p:nvPr>
        </p:nvSpPr>
        <p:spPr>
          <a:xfrm>
            <a:off x="0" y="6395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A200: Animal Feeding Operations</a:t>
            </a:r>
            <a:endParaRPr dirty="0"/>
          </a:p>
        </p:txBody>
      </p:sp>
      <p:sp>
        <p:nvSpPr>
          <p:cNvPr id="382" name="Google Shape;382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383" name="Google Shape;383;p42"/>
          <p:cNvGraphicFramePr/>
          <p:nvPr>
            <p:extLst>
              <p:ext uri="{D42A27DB-BD31-4B8C-83A1-F6EECF244321}">
                <p14:modId xmlns:p14="http://schemas.microsoft.com/office/powerpoint/2010/main" val="3858614910"/>
              </p:ext>
            </p:extLst>
          </p:nvPr>
        </p:nvGraphicFramePr>
        <p:xfrm>
          <a:off x="3827524" y="854756"/>
          <a:ext cx="5065900" cy="2377120"/>
        </p:xfrm>
        <a:graphic>
          <a:graphicData uri="http://schemas.openxmlformats.org/drawingml/2006/table">
            <a:tbl>
              <a:tblPr>
                <a:noFill/>
                <a:tableStyleId>{B1C070F0-0C9B-46A1-B2D6-7574713168DC}</a:tableStyleId>
              </a:tblPr>
              <a:tblGrid>
                <a:gridCol w="11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1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</a:rPr>
                        <a:t>Instrument</a:t>
                      </a:r>
                      <a:endParaRPr sz="12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4570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</a:rPr>
                        <a:t>PI</a:t>
                      </a:r>
                      <a:endParaRPr sz="12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4570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Measurements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45700" marB="45700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Data System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Van Gilst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Aircraft state, ground communications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TAMMS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Thornhill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3-D winds, T, P, aircraft state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UMN/CSU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Juncosa Calahorrano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NH</a:t>
                      </a:r>
                      <a:r>
                        <a:rPr lang="en" sz="1200" baseline="-25000" dirty="0"/>
                        <a:t>3</a:t>
                      </a:r>
                      <a:r>
                        <a:rPr lang="en" sz="1200" dirty="0"/>
                        <a:t>, HNO</a:t>
                      </a:r>
                      <a:r>
                        <a:rPr lang="en" sz="1200" baseline="-25000" dirty="0"/>
                        <a:t>3</a:t>
                      </a:r>
                      <a:endParaRPr sz="1200" baseline="-250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UMich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Plant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</a:t>
                      </a:r>
                      <a:r>
                        <a:rPr lang="en" sz="1200" baseline="-25000"/>
                        <a:t>2</a:t>
                      </a:r>
                      <a:r>
                        <a:rPr lang="en" sz="1200"/>
                        <a:t>O, H</a:t>
                      </a:r>
                      <a:r>
                        <a:rPr lang="en" sz="1200" baseline="-25000"/>
                        <a:t>2</a:t>
                      </a:r>
                      <a:r>
                        <a:rPr lang="en" sz="1200"/>
                        <a:t>O, CO</a:t>
                      </a:r>
                      <a:endParaRPr sz="1200" baseline="-250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UWyo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Caulton</a:t>
                      </a:r>
                      <a:endParaRPr sz="12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200" dirty="0"/>
                        <a:t>C</a:t>
                      </a:r>
                      <a:r>
                        <a:rPr lang="en" sz="1200" baseline="-25000" dirty="0"/>
                        <a:t>2</a:t>
                      </a:r>
                      <a:r>
                        <a:rPr lang="en" sz="1200" dirty="0"/>
                        <a:t>H</a:t>
                      </a:r>
                      <a:r>
                        <a:rPr lang="en" sz="1200" baseline="-25000" dirty="0"/>
                        <a:t>6</a:t>
                      </a:r>
                      <a:r>
                        <a:rPr lang="en-US" sz="1200" dirty="0"/>
                        <a:t>, CO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, CH</a:t>
                      </a:r>
                      <a:r>
                        <a:rPr lang="en-US" sz="1200" baseline="-25000" dirty="0"/>
                        <a:t>4</a:t>
                      </a:r>
                      <a:r>
                        <a:rPr lang="en-US" sz="1200" dirty="0"/>
                        <a:t>, H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O</a:t>
                      </a: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PILS</a:t>
                      </a:r>
                      <a:endParaRPr sz="1200" baseline="-250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Sullivan</a:t>
                      </a:r>
                      <a:endParaRPr sz="120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Inorganic sub-micron aerosol</a:t>
                      </a:r>
                      <a:endParaRPr sz="1200" baseline="-25000" dirty="0"/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PANDA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Delaria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</a:rPr>
                        <a:t>NO</a:t>
                      </a:r>
                      <a:r>
                        <a:rPr lang="en" sz="1200" baseline="-25000" dirty="0">
                          <a:solidFill>
                            <a:schemeClr val="dk1"/>
                          </a:solidFill>
                        </a:rPr>
                        <a:t>2</a:t>
                      </a:r>
                      <a:endParaRPr sz="1200" baseline="-25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Google Shape;245;p29">
            <a:extLst>
              <a:ext uri="{FF2B5EF4-FFF2-40B4-BE49-F238E27FC236}">
                <a16:creationId xmlns:a16="http://schemas.microsoft.com/office/drawing/2014/main" id="{B8F4042A-8420-1904-2180-7E586A0F68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042" y="1209810"/>
            <a:ext cx="3769482" cy="3609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Payload includes major gas emissions, tracers to separate mixed emissions, and aerosol composition</a:t>
            </a: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en-US"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Mass balance flights integrate over a plume to measure facility-scale emission fluxes and ratios</a:t>
            </a: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endParaRPr lang="en-US" sz="1600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Pseudo-</a:t>
            </a:r>
            <a:r>
              <a:rPr lang="en-US" sz="1600" dirty="0" err="1">
                <a:solidFill>
                  <a:schemeClr val="dk1"/>
                </a:solidFill>
              </a:rPr>
              <a:t>Lagrangian</a:t>
            </a:r>
            <a:r>
              <a:rPr lang="en-US" sz="1600" dirty="0">
                <a:solidFill>
                  <a:schemeClr val="dk1"/>
                </a:solidFill>
              </a:rPr>
              <a:t> sampling quantifies NH</a:t>
            </a:r>
            <a:r>
              <a:rPr lang="en-US" sz="1600" baseline="-25000" dirty="0">
                <a:solidFill>
                  <a:schemeClr val="dk1"/>
                </a:solidFill>
              </a:rPr>
              <a:t>3</a:t>
            </a:r>
            <a:r>
              <a:rPr lang="en-US" sz="1600" dirty="0">
                <a:solidFill>
                  <a:schemeClr val="dk1"/>
                </a:solidFill>
              </a:rPr>
              <a:t> lifetime and sink partitioning (dry deposition vs. aerosol uptake)</a:t>
            </a:r>
          </a:p>
        </p:txBody>
      </p:sp>
      <p:pic>
        <p:nvPicPr>
          <p:cNvPr id="3" name="Google Shape;432;p47" title="Screenshot 2026-01-01 at 5.03.56 PM.png">
            <a:extLst>
              <a:ext uri="{FF2B5EF4-FFF2-40B4-BE49-F238E27FC236}">
                <a16:creationId xmlns:a16="http://schemas.microsoft.com/office/drawing/2014/main" id="{220D7199-D739-1715-394D-58F2A85010A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119" y="3399937"/>
            <a:ext cx="1334776" cy="16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33;p47" title="Screenshot 2026-01-01 at 5.05.16 PM.png">
            <a:extLst>
              <a:ext uri="{FF2B5EF4-FFF2-40B4-BE49-F238E27FC236}">
                <a16:creationId xmlns:a16="http://schemas.microsoft.com/office/drawing/2014/main" id="{AD9A2E81-E95F-4466-521E-F63A16EE2F6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895" y="3489594"/>
            <a:ext cx="640500" cy="14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31;p47" title="Screenshot 2026-01-01 at 5.00.50 PM.png">
            <a:extLst>
              <a:ext uri="{FF2B5EF4-FFF2-40B4-BE49-F238E27FC236}">
                <a16:creationId xmlns:a16="http://schemas.microsoft.com/office/drawing/2014/main" id="{B1DC2F86-1110-3584-7C94-957AB175FFB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592" r="77538" b="52301"/>
          <a:stretch>
            <a:fillRect/>
          </a:stretch>
        </p:blipFill>
        <p:spPr>
          <a:xfrm>
            <a:off x="6360474" y="3489594"/>
            <a:ext cx="1562700" cy="145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35;p47" title="Screenshot 2026-01-01 at 5.00.50 PM.png">
            <a:extLst>
              <a:ext uri="{FF2B5EF4-FFF2-40B4-BE49-F238E27FC236}">
                <a16:creationId xmlns:a16="http://schemas.microsoft.com/office/drawing/2014/main" id="{25DDFD22-6796-81C9-05A8-D9C8876AF17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89054" b="52301"/>
          <a:stretch/>
        </p:blipFill>
        <p:spPr>
          <a:xfrm>
            <a:off x="8018412" y="3634457"/>
            <a:ext cx="610518" cy="10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41;p47">
            <a:extLst>
              <a:ext uri="{FF2B5EF4-FFF2-40B4-BE49-F238E27FC236}">
                <a16:creationId xmlns:a16="http://schemas.microsoft.com/office/drawing/2014/main" id="{A201FB90-C707-A8A3-126B-15988C856A53}"/>
              </a:ext>
            </a:extLst>
          </p:cNvPr>
          <p:cNvSpPr txBox="1"/>
          <p:nvPr/>
        </p:nvSpPr>
        <p:spPr>
          <a:xfrm>
            <a:off x="6249325" y="4760450"/>
            <a:ext cx="249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</a:rPr>
              <a:t>Juncosa Calahorrano et al. (2025)</a:t>
            </a:r>
            <a:endParaRPr sz="12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E44A-9F8D-FEFD-8329-93EC0178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and Satellite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9BE09-F136-0D05-9243-3F614C775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86040"/>
            <a:ext cx="3677150" cy="318355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dk1"/>
                </a:solidFill>
              </a:rPr>
              <a:t>Evaluation of model emissions and deposition</a:t>
            </a:r>
          </a:p>
          <a:p>
            <a:endParaRPr lang="en-US" sz="1600" dirty="0">
              <a:solidFill>
                <a:schemeClr val="dk1"/>
              </a:solidFill>
            </a:endParaRPr>
          </a:p>
          <a:p>
            <a:r>
              <a:rPr lang="en-US" sz="1600" dirty="0">
                <a:solidFill>
                  <a:schemeClr val="dk1"/>
                </a:solidFill>
              </a:rPr>
              <a:t>Inverse atmospheric modeling for source-receptor relationships and top-down emission fluxes</a:t>
            </a:r>
          </a:p>
          <a:p>
            <a:endParaRPr lang="en-US" sz="1600" dirty="0">
              <a:solidFill>
                <a:schemeClr val="dk1"/>
              </a:solidFill>
            </a:endParaRPr>
          </a:p>
          <a:p>
            <a:r>
              <a:rPr lang="en-US" sz="1600" dirty="0">
                <a:solidFill>
                  <a:schemeClr val="dk1"/>
                </a:solidFill>
              </a:rPr>
              <a:t>Connections between surface emissions and satellite retrievals of NO</a:t>
            </a:r>
            <a:r>
              <a:rPr lang="en-US" sz="1600" baseline="-25000" dirty="0">
                <a:solidFill>
                  <a:schemeClr val="dk1"/>
                </a:solidFill>
              </a:rPr>
              <a:t>2</a:t>
            </a:r>
            <a:r>
              <a:rPr lang="en-US" sz="1600" dirty="0">
                <a:solidFill>
                  <a:schemeClr val="dk1"/>
                </a:solidFill>
              </a:rPr>
              <a:t> and NH</a:t>
            </a:r>
            <a:r>
              <a:rPr lang="en-US" sz="1600" baseline="-25000" dirty="0">
                <a:solidFill>
                  <a:schemeClr val="dk1"/>
                </a:solidFill>
              </a:rPr>
              <a:t>3</a:t>
            </a:r>
          </a:p>
          <a:p>
            <a:endParaRPr lang="en-US" sz="1600" dirty="0">
              <a:solidFill>
                <a:schemeClr val="dk1"/>
              </a:solidFill>
            </a:endParaRP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7D08F-DC09-3034-EBEB-183BE3B634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Google Shape;479;p51">
            <a:extLst>
              <a:ext uri="{FF2B5EF4-FFF2-40B4-BE49-F238E27FC236}">
                <a16:creationId xmlns:a16="http://schemas.microsoft.com/office/drawing/2014/main" id="{ECCDFC21-BF54-FAFD-C30A-2F6AB7BE0A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59027" y="1152474"/>
            <a:ext cx="4269527" cy="12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80;p51">
            <a:extLst>
              <a:ext uri="{FF2B5EF4-FFF2-40B4-BE49-F238E27FC236}">
                <a16:creationId xmlns:a16="http://schemas.microsoft.com/office/drawing/2014/main" id="{E9D4F936-F446-71F2-DE99-0A977498DE45}"/>
              </a:ext>
            </a:extLst>
          </p:cNvPr>
          <p:cNvSpPr txBox="1"/>
          <p:nvPr/>
        </p:nvSpPr>
        <p:spPr>
          <a:xfrm>
            <a:off x="4696777" y="767979"/>
            <a:ext cx="356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dk2"/>
                </a:solidFill>
              </a:rPr>
              <a:t>Ammonia Emissions</a:t>
            </a:r>
            <a:endParaRPr b="1" i="1">
              <a:solidFill>
                <a:schemeClr val="dk2"/>
              </a:solidFill>
            </a:endParaRPr>
          </a:p>
        </p:txBody>
      </p:sp>
      <p:graphicFrame>
        <p:nvGraphicFramePr>
          <p:cNvPr id="7" name="Google Shape;383;p42">
            <a:extLst>
              <a:ext uri="{FF2B5EF4-FFF2-40B4-BE49-F238E27FC236}">
                <a16:creationId xmlns:a16="http://schemas.microsoft.com/office/drawing/2014/main" id="{88541072-25CB-A19E-6481-1DA33B6AB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52585"/>
              </p:ext>
            </p:extLst>
          </p:nvPr>
        </p:nvGraphicFramePr>
        <p:xfrm>
          <a:off x="4327413" y="2770819"/>
          <a:ext cx="4532754" cy="1645680"/>
        </p:xfrm>
        <a:graphic>
          <a:graphicData uri="http://schemas.openxmlformats.org/drawingml/2006/table">
            <a:tbl>
              <a:tblPr>
                <a:noFill/>
                <a:tableStyleId>{B1C070F0-0C9B-46A1-B2D6-7574713168DC}</a:tableStyleId>
              </a:tblPr>
              <a:tblGrid>
                <a:gridCol w="1037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5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  <a:endParaRPr sz="12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Model/Analysis Tools</a:t>
                      </a:r>
                      <a:endParaRPr sz="12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rgbClr val="BF9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Geddes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GEOS-Chem Classic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Shah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GEOS-CF, GEOS-FP, GEOS-FLEXPART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DLEM NH</a:t>
                      </a:r>
                      <a:r>
                        <a:rPr kumimoji="0" lang="en-US" sz="12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3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&amp; N</a:t>
                      </a:r>
                      <a:r>
                        <a:rPr kumimoji="0" lang="en-US" sz="12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2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O, WRF-Chem (BDISNP)</a:t>
                      </a:r>
                      <a:endParaRPr sz="1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Henze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GEOS-Chem Adjoint, STILT, WRF-Chem-DART</a:t>
                      </a:r>
                      <a:endParaRPr sz="12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TEMPO, TROPOMI, IASI, </a:t>
                      </a:r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</a:t>
                      </a:r>
                      <a:endParaRPr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45700" marB="457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064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50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A57C-E933-5D0A-E9CF-81704E3B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FarmFlux is a Nucleus for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45451-D8CC-3562-FEC9-C9D5F14FB0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D0BF2-586D-2408-1AA8-E21FD4C79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" y="3009416"/>
            <a:ext cx="4701158" cy="20474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5DF7EBB-0359-CB51-FA18-4F5879361F31}"/>
              </a:ext>
            </a:extLst>
          </p:cNvPr>
          <p:cNvSpPr/>
          <p:nvPr/>
        </p:nvSpPr>
        <p:spPr>
          <a:xfrm>
            <a:off x="863550" y="2253600"/>
            <a:ext cx="7452450" cy="78480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Parallel Efforts (Measurements, Modeling)</a:t>
            </a:r>
          </a:p>
        </p:txBody>
      </p:sp>
      <p:pic>
        <p:nvPicPr>
          <p:cNvPr id="10" name="Google Shape;642;p68" title="FarmFlux logo.png">
            <a:extLst>
              <a:ext uri="{FF2B5EF4-FFF2-40B4-BE49-F238E27FC236}">
                <a16:creationId xmlns:a16="http://schemas.microsoft.com/office/drawing/2014/main" id="{7DC279E5-29D0-B790-F4E8-7D4BCBCC8C4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8916" y="880438"/>
            <a:ext cx="1381718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ED7A8AE-CA80-6330-1EF7-44AB1C225292}"/>
              </a:ext>
            </a:extLst>
          </p:cNvPr>
          <p:cNvSpPr/>
          <p:nvPr/>
        </p:nvSpPr>
        <p:spPr>
          <a:xfrm>
            <a:off x="863550" y="814226"/>
            <a:ext cx="2887200" cy="1504024"/>
          </a:xfrm>
          <a:prstGeom prst="rightArrow">
            <a:avLst>
              <a:gd name="adj1" fmla="val 69067"/>
              <a:gd name="adj2" fmla="val 4548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Mission Ops Input</a:t>
            </a:r>
          </a:p>
          <a:p>
            <a:pPr marL="287338" indent="-285750" fontAlgn="base">
              <a:buFont typeface="Arial" panose="020B0604020202020204" pitchFamily="34" charset="0"/>
              <a:buChar char="•"/>
            </a:pPr>
            <a:r>
              <a:rPr lang="en-US" dirty="0"/>
              <a:t>Data/model information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Farm practices, patterns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Flight recommendations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183C94E-8A34-4A23-6736-C250074AF71E}"/>
              </a:ext>
            </a:extLst>
          </p:cNvPr>
          <p:cNvSpPr/>
          <p:nvPr/>
        </p:nvSpPr>
        <p:spPr>
          <a:xfrm>
            <a:off x="5428800" y="814226"/>
            <a:ext cx="2887200" cy="1504024"/>
          </a:xfrm>
          <a:prstGeom prst="rightArrow">
            <a:avLst>
              <a:gd name="adj1" fmla="val 69067"/>
              <a:gd name="adj2" fmla="val 45486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Science Output</a:t>
            </a:r>
          </a:p>
          <a:p>
            <a:pPr marL="287338" indent="-285750" fontAlgn="base">
              <a:buFont typeface="Arial" panose="020B0604020202020204" pitchFamily="34" charset="0"/>
              <a:buChar char="•"/>
            </a:pPr>
            <a:r>
              <a:rPr lang="en-US" dirty="0"/>
              <a:t>Collaboration with FF Science Teams</a:t>
            </a:r>
          </a:p>
          <a:p>
            <a:pPr marL="287338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Independent Studies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40B9BB-EA0A-2966-3EB5-4B90C74307B6}"/>
              </a:ext>
            </a:extLst>
          </p:cNvPr>
          <p:cNvSpPr txBox="1"/>
          <p:nvPr/>
        </p:nvSpPr>
        <p:spPr>
          <a:xfrm>
            <a:off x="5178603" y="4541695"/>
            <a:ext cx="3137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glenn.m.wolfe@nasa.gov</a:t>
            </a:r>
            <a:r>
              <a:rPr lang="en-US" sz="2000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D85FCA5-5877-C941-9FF0-C8FB71926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465" y="3009416"/>
            <a:ext cx="1437126" cy="14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422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483</Words>
  <Application>Microsoft Office PowerPoint</Application>
  <PresentationFormat>On-screen Show (16:9)</PresentationFormat>
  <Paragraphs>134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Agriculture is a Major and Uncertain Emission Source</vt:lpstr>
      <vt:lpstr>FarmFlux Objectives</vt:lpstr>
      <vt:lpstr>FarmFlux Technical Approach</vt:lpstr>
      <vt:lpstr>P-3: Crop Fluxes and Aerosol Science</vt:lpstr>
      <vt:lpstr>A200: Animal Feeding Operations</vt:lpstr>
      <vt:lpstr>Model and Satellite Applications</vt:lpstr>
      <vt:lpstr>FarmFlux is a Nucleus for 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Wolfe, Glenn M. (GSFC-6140)</dc:creator>
  <cp:lastModifiedBy>Wolfe, Glenn M. (GSFC-6140)</cp:lastModifiedBy>
  <cp:revision>9</cp:revision>
  <dcterms:modified xsi:type="dcterms:W3CDTF">2026-04-20T00:14:33Z</dcterms:modified>
</cp:coreProperties>
</file>