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31.jpg" ContentType="image/jpg"/>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Lst>
  <p:notesMasterIdLst>
    <p:notesMasterId r:id="rId14"/>
  </p:notesMasterIdLst>
  <p:sldIdLst>
    <p:sldId id="256" r:id="rId3"/>
    <p:sldId id="10053" r:id="rId4"/>
    <p:sldId id="292" r:id="rId5"/>
    <p:sldId id="262" r:id="rId6"/>
    <p:sldId id="290" r:id="rId7"/>
    <p:sldId id="293" r:id="rId8"/>
    <p:sldId id="10054" r:id="rId9"/>
    <p:sldId id="258" r:id="rId10"/>
    <p:sldId id="259" r:id="rId11"/>
    <p:sldId id="10051" r:id="rId12"/>
    <p:sldId id="26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9776"/>
    <a:srgbClr val="B291A8"/>
    <a:srgbClr val="000C23"/>
    <a:srgbClr val="000611"/>
    <a:srgbClr val="0017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92"/>
    <p:restoredTop sz="94652"/>
  </p:normalViewPr>
  <p:slideViewPr>
    <p:cSldViewPr snapToGrid="0">
      <p:cViewPr>
        <p:scale>
          <a:sx n="116" d="100"/>
          <a:sy n="116" d="100"/>
        </p:scale>
        <p:origin x="168"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0F83D-AD93-714F-8246-5243AD671E8B}" type="datetimeFigureOut">
              <a:rPr lang="en-US" smtClean="0"/>
              <a:t>4/18/26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54D3E0-477C-B94C-9A38-951B59042567}" type="slidenum">
              <a:rPr lang="en-US" smtClean="0"/>
              <a:t>‹#›</a:t>
            </a:fld>
            <a:endParaRPr lang="en-US"/>
          </a:p>
        </p:txBody>
      </p:sp>
    </p:spTree>
    <p:extLst>
      <p:ext uri="{BB962C8B-B14F-4D97-AF65-F5344CB8AC3E}">
        <p14:creationId xmlns:p14="http://schemas.microsoft.com/office/powerpoint/2010/main" val="1374510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8E276E-1C4E-CE41-B98D-82CCD95CC2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1303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21463-0BF3-AA7F-7320-4ADC8966C3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C0F56E-6345-DD99-A171-3E62C92507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C7BF39-5E57-325E-62E5-F95784B1DDED}"/>
              </a:ext>
            </a:extLst>
          </p:cNvPr>
          <p:cNvSpPr>
            <a:spLocks noGrp="1"/>
          </p:cNvSpPr>
          <p:nvPr>
            <p:ph type="dt" sz="half" idx="10"/>
          </p:nvPr>
        </p:nvSpPr>
        <p:spPr/>
        <p:txBody>
          <a:bodyPr/>
          <a:lstStyle/>
          <a:p>
            <a:fld id="{11CFF845-EBCF-304F-800C-C80C1A675F24}" type="datetime1">
              <a:rPr lang="en-US" smtClean="0"/>
              <a:t>4/20/26</a:t>
            </a:fld>
            <a:endParaRPr lang="en-US"/>
          </a:p>
        </p:txBody>
      </p:sp>
      <p:sp>
        <p:nvSpPr>
          <p:cNvPr id="5" name="Footer Placeholder 4">
            <a:extLst>
              <a:ext uri="{FF2B5EF4-FFF2-40B4-BE49-F238E27FC236}">
                <a16:creationId xmlns:a16="http://schemas.microsoft.com/office/drawing/2014/main" id="{196B1A45-529B-D451-F123-B0DCF9E1D1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7D8123-6A3E-54BB-4BB1-9C47C1BAE7DB}"/>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427779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078F8-EFEB-E0E3-1AB9-D0CC488CAE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2AD59AB-2237-F15F-C9A6-48D26F2CD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7B9A83-DDE3-2546-59CD-3CF15C9D463A}"/>
              </a:ext>
            </a:extLst>
          </p:cNvPr>
          <p:cNvSpPr>
            <a:spLocks noGrp="1"/>
          </p:cNvSpPr>
          <p:nvPr>
            <p:ph type="dt" sz="half" idx="10"/>
          </p:nvPr>
        </p:nvSpPr>
        <p:spPr/>
        <p:txBody>
          <a:bodyPr/>
          <a:lstStyle/>
          <a:p>
            <a:fld id="{6691B2A5-00F4-F545-BACF-F14011F9D22C}" type="datetime1">
              <a:rPr lang="en-US" smtClean="0"/>
              <a:t>4/20/26</a:t>
            </a:fld>
            <a:endParaRPr lang="en-US"/>
          </a:p>
        </p:txBody>
      </p:sp>
      <p:sp>
        <p:nvSpPr>
          <p:cNvPr id="5" name="Footer Placeholder 4">
            <a:extLst>
              <a:ext uri="{FF2B5EF4-FFF2-40B4-BE49-F238E27FC236}">
                <a16:creationId xmlns:a16="http://schemas.microsoft.com/office/drawing/2014/main" id="{C429DDB3-8F33-6A45-17E4-1DAB4A220E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DEB30-8871-58C5-6529-64DC89A01EE7}"/>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3909471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863D53-A093-C64E-4819-101EA02426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AD128B-2F76-60BE-DC42-4DF9DC8E592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C25B8-100E-F0BE-7A3C-542FF25868C2}"/>
              </a:ext>
            </a:extLst>
          </p:cNvPr>
          <p:cNvSpPr>
            <a:spLocks noGrp="1"/>
          </p:cNvSpPr>
          <p:nvPr>
            <p:ph type="dt" sz="half" idx="10"/>
          </p:nvPr>
        </p:nvSpPr>
        <p:spPr/>
        <p:txBody>
          <a:bodyPr/>
          <a:lstStyle/>
          <a:p>
            <a:fld id="{3E024BAD-A178-ED41-84FA-DB70B4F7171F}" type="datetime1">
              <a:rPr lang="en-US" smtClean="0"/>
              <a:t>4/20/26</a:t>
            </a:fld>
            <a:endParaRPr lang="en-US"/>
          </a:p>
        </p:txBody>
      </p:sp>
      <p:sp>
        <p:nvSpPr>
          <p:cNvPr id="5" name="Footer Placeholder 4">
            <a:extLst>
              <a:ext uri="{FF2B5EF4-FFF2-40B4-BE49-F238E27FC236}">
                <a16:creationId xmlns:a16="http://schemas.microsoft.com/office/drawing/2014/main" id="{9AFBBF27-1680-A166-46B6-532A42B54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0E27-C780-BED8-3E43-CC44D8BCC89F}"/>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4274999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troduction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05ADD4-EB60-A8CE-00FC-C627FD0F3F25}"/>
              </a:ext>
            </a:extLst>
          </p:cNvPr>
          <p:cNvSpPr/>
          <p:nvPr userDrawn="1"/>
        </p:nvSpPr>
        <p:spPr>
          <a:xfrm>
            <a:off x="-11249" y="6092571"/>
            <a:ext cx="12203249" cy="7849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C521CD17-C9A4-4889-D3B9-D32F92011F47}"/>
              </a:ext>
            </a:extLst>
          </p:cNvPr>
          <p:cNvPicPr>
            <a:picLocks noChangeAspect="1"/>
          </p:cNvPicPr>
          <p:nvPr userDrawn="1"/>
        </p:nvPicPr>
        <p:blipFill>
          <a:blip r:embed="rId2"/>
          <a:srcRect b="9999"/>
          <a:stretch>
            <a:fillRect/>
          </a:stretch>
        </p:blipFill>
        <p:spPr>
          <a:xfrm>
            <a:off x="0" y="0"/>
            <a:ext cx="12192000" cy="6172200"/>
          </a:xfrm>
          <a:prstGeom prst="rect">
            <a:avLst/>
          </a:prstGeom>
        </p:spPr>
      </p:pic>
      <p:pic>
        <p:nvPicPr>
          <p:cNvPr id="4" name="Picture 3" descr="Logo&#10;&#10;AI-generated content may be incorrect.">
            <a:extLst>
              <a:ext uri="{FF2B5EF4-FFF2-40B4-BE49-F238E27FC236}">
                <a16:creationId xmlns:a16="http://schemas.microsoft.com/office/drawing/2014/main" id="{AFC39D80-FBF4-7919-F4D7-58F96CB9C153}"/>
              </a:ext>
            </a:extLst>
          </p:cNvPr>
          <p:cNvPicPr>
            <a:picLocks noChangeAspect="1"/>
          </p:cNvPicPr>
          <p:nvPr userDrawn="1"/>
        </p:nvPicPr>
        <p:blipFill>
          <a:blip r:embed="rId3"/>
          <a:stretch>
            <a:fillRect/>
          </a:stretch>
        </p:blipFill>
        <p:spPr>
          <a:xfrm>
            <a:off x="2686050" y="784920"/>
            <a:ext cx="6819900" cy="1663700"/>
          </a:xfrm>
          <a:prstGeom prst="rect">
            <a:avLst/>
          </a:prstGeom>
        </p:spPr>
      </p:pic>
      <p:sp>
        <p:nvSpPr>
          <p:cNvPr id="6" name="TextBox 5">
            <a:extLst>
              <a:ext uri="{FF2B5EF4-FFF2-40B4-BE49-F238E27FC236}">
                <a16:creationId xmlns:a16="http://schemas.microsoft.com/office/drawing/2014/main" id="{9B2D3E8C-D4AE-8787-54D0-E949D62522DA}"/>
              </a:ext>
            </a:extLst>
          </p:cNvPr>
          <p:cNvSpPr txBox="1"/>
          <p:nvPr userDrawn="1"/>
        </p:nvSpPr>
        <p:spPr>
          <a:xfrm>
            <a:off x="-1" y="5427368"/>
            <a:ext cx="12192001" cy="271934"/>
          </a:xfrm>
          <a:prstGeom prst="rect">
            <a:avLst/>
          </a:prstGeom>
          <a:noFill/>
        </p:spPr>
        <p:txBody>
          <a:bodyPr wrap="square" rtlCol="0">
            <a:spAutoFit/>
          </a:bodyPr>
          <a:lstStyle/>
          <a:p>
            <a:pPr algn="ctr">
              <a:lnSpc>
                <a:spcPts val="1208"/>
              </a:lnSpc>
            </a:pPr>
            <a:r>
              <a:rPr lang="en-US" sz="2200" b="1" baseline="0" dirty="0">
                <a:solidFill>
                  <a:schemeClr val="bg1"/>
                </a:solidFill>
                <a:effectLst/>
                <a:latin typeface="Arial" panose="020B0604020202020204" pitchFamily="34" charset="0"/>
              </a:rPr>
              <a:t> Solving today’s biggest atmospheric challenges with next-generation observations</a:t>
            </a:r>
            <a:endParaRPr lang="en-US" sz="2200" baseline="0" dirty="0">
              <a:solidFill>
                <a:schemeClr val="bg1"/>
              </a:solidFill>
              <a:effectLst/>
              <a:latin typeface="Arial" panose="020B0604020202020204" pitchFamily="34" charset="0"/>
            </a:endParaRPr>
          </a:p>
        </p:txBody>
      </p:sp>
      <p:sp>
        <p:nvSpPr>
          <p:cNvPr id="2" name="TextBox 1">
            <a:extLst>
              <a:ext uri="{FF2B5EF4-FFF2-40B4-BE49-F238E27FC236}">
                <a16:creationId xmlns:a16="http://schemas.microsoft.com/office/drawing/2014/main" id="{02DBDB9D-CBC4-5660-DDA1-2D4BBE06E87C}"/>
              </a:ext>
            </a:extLst>
          </p:cNvPr>
          <p:cNvSpPr txBox="1"/>
          <p:nvPr userDrawn="1"/>
        </p:nvSpPr>
        <p:spPr>
          <a:xfrm>
            <a:off x="0" y="3078593"/>
            <a:ext cx="12192001" cy="309893"/>
          </a:xfrm>
          <a:prstGeom prst="rect">
            <a:avLst/>
          </a:prstGeom>
          <a:noFill/>
        </p:spPr>
        <p:txBody>
          <a:bodyPr wrap="square" rtlCol="0" anchor="b">
            <a:spAutoFit/>
          </a:bodyPr>
          <a:lstStyle/>
          <a:p>
            <a:pPr algn="ctr">
              <a:lnSpc>
                <a:spcPts val="1208"/>
              </a:lnSpc>
            </a:pPr>
            <a:r>
              <a:rPr lang="en-US" sz="3500" b="1" baseline="0" dirty="0">
                <a:solidFill>
                  <a:schemeClr val="tx1"/>
                </a:solidFill>
                <a:effectLst/>
                <a:latin typeface="Arial" panose="020B0604020202020204" pitchFamily="34" charset="0"/>
              </a:rPr>
              <a:t>Selection Official Briefing</a:t>
            </a:r>
            <a:endParaRPr lang="en-US" sz="3500" baseline="0" dirty="0">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EB95B712-1EA5-2B67-3AD3-ED95705A9249}"/>
              </a:ext>
            </a:extLst>
          </p:cNvPr>
          <p:cNvPicPr>
            <a:picLocks noChangeAspect="1"/>
          </p:cNvPicPr>
          <p:nvPr userDrawn="1"/>
        </p:nvPicPr>
        <p:blipFill>
          <a:blip r:embed="rId2"/>
          <a:srcRect l="1681" t="88555" r="81622"/>
          <a:stretch>
            <a:fillRect/>
          </a:stretch>
        </p:blipFill>
        <p:spPr>
          <a:xfrm>
            <a:off x="190868" y="6074619"/>
            <a:ext cx="2035664" cy="784920"/>
          </a:xfrm>
          <a:prstGeom prst="rect">
            <a:avLst/>
          </a:prstGeom>
        </p:spPr>
      </p:pic>
      <p:pic>
        <p:nvPicPr>
          <p:cNvPr id="8" name="Picture 7">
            <a:extLst>
              <a:ext uri="{FF2B5EF4-FFF2-40B4-BE49-F238E27FC236}">
                <a16:creationId xmlns:a16="http://schemas.microsoft.com/office/drawing/2014/main" id="{AB6C5D26-3E32-49D9-9DA3-919EC618263B}"/>
              </a:ext>
            </a:extLst>
          </p:cNvPr>
          <p:cNvPicPr>
            <a:picLocks noChangeAspect="1"/>
          </p:cNvPicPr>
          <p:nvPr userDrawn="1"/>
        </p:nvPicPr>
        <p:blipFill>
          <a:blip r:embed="rId2"/>
          <a:srcRect l="30532" t="88555" r="1565"/>
          <a:stretch>
            <a:fillRect/>
          </a:stretch>
        </p:blipFill>
        <p:spPr>
          <a:xfrm>
            <a:off x="3777260" y="6063201"/>
            <a:ext cx="8279028" cy="784920"/>
          </a:xfrm>
          <a:prstGeom prst="rect">
            <a:avLst/>
          </a:prstGeom>
        </p:spPr>
      </p:pic>
      <p:pic>
        <p:nvPicPr>
          <p:cNvPr id="9" name="Picture 6" descr="UCAR">
            <a:extLst>
              <a:ext uri="{FF2B5EF4-FFF2-40B4-BE49-F238E27FC236}">
                <a16:creationId xmlns:a16="http://schemas.microsoft.com/office/drawing/2014/main" id="{6DC52877-30D7-B185-2738-5BE66958C307}"/>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42500"/>
          <a:stretch>
            <a:fillRect/>
          </a:stretch>
        </p:blipFill>
        <p:spPr bwMode="auto">
          <a:xfrm>
            <a:off x="2450058" y="6169344"/>
            <a:ext cx="1089898" cy="590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413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p:bg>
      <p:bgPr>
        <a:solidFill>
          <a:srgbClr val="B4D8FF"/>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ED99065-B46D-C669-D0CB-9AD6C8F4E7ED}"/>
              </a:ext>
            </a:extLst>
          </p:cNvPr>
          <p:cNvPicPr>
            <a:picLocks noChangeAspect="1"/>
          </p:cNvPicPr>
          <p:nvPr userDrawn="1"/>
        </p:nvPicPr>
        <p:blipFill>
          <a:blip r:embed="rId2"/>
          <a:srcRect t="122" b="122"/>
          <a:stretch/>
        </p:blipFill>
        <p:spPr>
          <a:xfrm>
            <a:off x="0" y="0"/>
            <a:ext cx="12221886" cy="6858000"/>
          </a:xfrm>
          <a:prstGeom prst="rect">
            <a:avLst/>
          </a:prstGeom>
        </p:spPr>
      </p:pic>
      <p:sp>
        <p:nvSpPr>
          <p:cNvPr id="2" name="Title 1">
            <a:extLst>
              <a:ext uri="{FF2B5EF4-FFF2-40B4-BE49-F238E27FC236}">
                <a16:creationId xmlns:a16="http://schemas.microsoft.com/office/drawing/2014/main" id="{B9F35EBC-9AFE-0A6C-9450-31D10A1C1979}"/>
              </a:ext>
            </a:extLst>
          </p:cNvPr>
          <p:cNvSpPr>
            <a:spLocks noGrp="1"/>
          </p:cNvSpPr>
          <p:nvPr>
            <p:ph type="ctrTitle" hasCustomPrompt="1"/>
          </p:nvPr>
        </p:nvSpPr>
        <p:spPr>
          <a:xfrm>
            <a:off x="358219" y="2660757"/>
            <a:ext cx="11415859" cy="1132305"/>
          </a:xfrm>
          <a:prstGeom prst="rect">
            <a:avLst/>
          </a:prstGeom>
        </p:spPr>
        <p:txBody>
          <a:bodyPr anchor="b"/>
          <a:lstStyle>
            <a:lvl1pPr algn="ctr">
              <a:defRPr sz="3500" b="1" i="0" baseline="0">
                <a:solidFill>
                  <a:schemeClr val="bg1"/>
                </a:solidFill>
                <a:latin typeface="Arial" panose="020B0604020202020204" pitchFamily="34" charset="0"/>
                <a:cs typeface="Arial" panose="020B0604020202020204" pitchFamily="34" charset="0"/>
              </a:defRPr>
            </a:lvl1pPr>
          </a:lstStyle>
          <a:p>
            <a:r>
              <a:rPr lang="en-US" dirty="0"/>
              <a:t>Section Slide</a:t>
            </a:r>
          </a:p>
        </p:txBody>
      </p:sp>
      <p:sp>
        <p:nvSpPr>
          <p:cNvPr id="3" name="Subtitle 2">
            <a:extLst>
              <a:ext uri="{FF2B5EF4-FFF2-40B4-BE49-F238E27FC236}">
                <a16:creationId xmlns:a16="http://schemas.microsoft.com/office/drawing/2014/main" id="{DE8C776D-5100-C05E-5E6C-3769EEFB4C52}"/>
              </a:ext>
            </a:extLst>
          </p:cNvPr>
          <p:cNvSpPr>
            <a:spLocks noGrp="1"/>
          </p:cNvSpPr>
          <p:nvPr>
            <p:ph type="subTitle" idx="1" hasCustomPrompt="1"/>
          </p:nvPr>
        </p:nvSpPr>
        <p:spPr>
          <a:xfrm>
            <a:off x="1524000" y="3987802"/>
            <a:ext cx="9144000" cy="685798"/>
          </a:xfrm>
        </p:spPr>
        <p:txBody>
          <a:bodyPr>
            <a:normAutofit/>
          </a:bodyPr>
          <a:lstStyle>
            <a:lvl1pPr marL="0" indent="0" algn="ctr">
              <a:buNone/>
              <a:defRPr sz="2000" b="0" i="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Position, Organization</a:t>
            </a:r>
          </a:p>
        </p:txBody>
      </p:sp>
      <p:pic>
        <p:nvPicPr>
          <p:cNvPr id="4" name="Picture 3" descr="Logo&#10;&#10;AI-generated content may be incorrect.">
            <a:extLst>
              <a:ext uri="{FF2B5EF4-FFF2-40B4-BE49-F238E27FC236}">
                <a16:creationId xmlns:a16="http://schemas.microsoft.com/office/drawing/2014/main" id="{B63D712B-BD25-A48C-4909-220447925051}"/>
              </a:ext>
            </a:extLst>
          </p:cNvPr>
          <p:cNvPicPr>
            <a:picLocks noChangeAspect="1"/>
          </p:cNvPicPr>
          <p:nvPr userDrawn="1"/>
        </p:nvPicPr>
        <p:blipFill>
          <a:blip r:embed="rId3"/>
          <a:stretch>
            <a:fillRect/>
          </a:stretch>
        </p:blipFill>
        <p:spPr>
          <a:xfrm>
            <a:off x="2686050" y="784920"/>
            <a:ext cx="6819900" cy="1663700"/>
          </a:xfrm>
          <a:prstGeom prst="rect">
            <a:avLst/>
          </a:prstGeom>
        </p:spPr>
      </p:pic>
    </p:spTree>
    <p:extLst>
      <p:ext uri="{BB962C8B-B14F-4D97-AF65-F5344CB8AC3E}">
        <p14:creationId xmlns:p14="http://schemas.microsoft.com/office/powerpoint/2010/main" val="1161127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ub-section">
    <p:bg>
      <p:bgPr>
        <a:solidFill>
          <a:srgbClr val="B4D8F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89FD4DE-E5FE-85E9-47FC-D319DE5DCC0C}"/>
              </a:ext>
            </a:extLst>
          </p:cNvPr>
          <p:cNvPicPr>
            <a:picLocks noChangeAspect="1"/>
          </p:cNvPicPr>
          <p:nvPr userDrawn="1"/>
        </p:nvPicPr>
        <p:blipFill>
          <a:blip r:embed="rId2"/>
          <a:srcRect l="61" r="61"/>
          <a:stretch/>
        </p:blipFill>
        <p:spPr>
          <a:xfrm>
            <a:off x="0" y="0"/>
            <a:ext cx="12177091" cy="6858000"/>
          </a:xfrm>
          <a:prstGeom prst="rect">
            <a:avLst/>
          </a:prstGeom>
        </p:spPr>
      </p:pic>
      <p:pic>
        <p:nvPicPr>
          <p:cNvPr id="5" name="Picture 4">
            <a:extLst>
              <a:ext uri="{FF2B5EF4-FFF2-40B4-BE49-F238E27FC236}">
                <a16:creationId xmlns:a16="http://schemas.microsoft.com/office/drawing/2014/main" id="{C6FEC5DD-58E5-6069-7961-C9A7ED2D217E}"/>
              </a:ext>
            </a:extLst>
          </p:cNvPr>
          <p:cNvPicPr>
            <a:picLocks noChangeAspect="1"/>
          </p:cNvPicPr>
          <p:nvPr userDrawn="1"/>
        </p:nvPicPr>
        <p:blipFill>
          <a:blip r:embed="rId2"/>
          <a:srcRect l="61" r="61"/>
          <a:stretch/>
        </p:blipFill>
        <p:spPr>
          <a:xfrm>
            <a:off x="-1" y="0"/>
            <a:ext cx="12177091" cy="6858000"/>
          </a:xfrm>
          <a:prstGeom prst="rect">
            <a:avLst/>
          </a:prstGeom>
        </p:spPr>
      </p:pic>
      <p:sp>
        <p:nvSpPr>
          <p:cNvPr id="2" name="Title 1">
            <a:extLst>
              <a:ext uri="{FF2B5EF4-FFF2-40B4-BE49-F238E27FC236}">
                <a16:creationId xmlns:a16="http://schemas.microsoft.com/office/drawing/2014/main" id="{F11F1546-210A-1806-03AC-67FE14DD4325}"/>
              </a:ext>
            </a:extLst>
          </p:cNvPr>
          <p:cNvSpPr>
            <a:spLocks noGrp="1"/>
          </p:cNvSpPr>
          <p:nvPr>
            <p:ph type="ctrTitle" hasCustomPrompt="1"/>
          </p:nvPr>
        </p:nvSpPr>
        <p:spPr>
          <a:xfrm>
            <a:off x="358219" y="2399498"/>
            <a:ext cx="11415859" cy="827507"/>
          </a:xfrm>
          <a:prstGeom prst="rect">
            <a:avLst/>
          </a:prstGeom>
        </p:spPr>
        <p:txBody>
          <a:bodyPr anchor="b"/>
          <a:lstStyle>
            <a:lvl1pPr algn="ctr">
              <a:defRPr sz="3500" b="1" i="0">
                <a:solidFill>
                  <a:schemeClr val="tx1"/>
                </a:solidFill>
                <a:latin typeface="Arial" panose="020B0604020202020204" pitchFamily="34" charset="0"/>
                <a:cs typeface="Arial" panose="020B0604020202020204" pitchFamily="34" charset="0"/>
              </a:defRPr>
            </a:lvl1pPr>
          </a:lstStyle>
          <a:p>
            <a:r>
              <a:rPr lang="en-US" dirty="0"/>
              <a:t>Sub-section Slide</a:t>
            </a:r>
          </a:p>
        </p:txBody>
      </p:sp>
      <p:sp>
        <p:nvSpPr>
          <p:cNvPr id="3" name="Subtitle 2">
            <a:extLst>
              <a:ext uri="{FF2B5EF4-FFF2-40B4-BE49-F238E27FC236}">
                <a16:creationId xmlns:a16="http://schemas.microsoft.com/office/drawing/2014/main" id="{585771EE-9211-1365-A875-945F92C3DD37}"/>
              </a:ext>
            </a:extLst>
          </p:cNvPr>
          <p:cNvSpPr>
            <a:spLocks noGrp="1"/>
          </p:cNvSpPr>
          <p:nvPr>
            <p:ph type="subTitle" idx="1" hasCustomPrompt="1"/>
          </p:nvPr>
        </p:nvSpPr>
        <p:spPr>
          <a:xfrm>
            <a:off x="1524000" y="3893457"/>
            <a:ext cx="9144000" cy="431796"/>
          </a:xfrm>
        </p:spPr>
        <p:txBody>
          <a:bodyPr>
            <a:normAutofit/>
          </a:bodyPr>
          <a:lstStyle>
            <a:lvl1pPr marL="0" indent="0" algn="ctr">
              <a:buNone/>
              <a:defRPr sz="2000" b="0" i="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Sub-section details (if needed)</a:t>
            </a:r>
          </a:p>
        </p:txBody>
      </p:sp>
      <p:pic>
        <p:nvPicPr>
          <p:cNvPr id="7" name="Picture 6" descr="Logo&#10;&#10;AI-generated content may be incorrect.">
            <a:extLst>
              <a:ext uri="{FF2B5EF4-FFF2-40B4-BE49-F238E27FC236}">
                <a16:creationId xmlns:a16="http://schemas.microsoft.com/office/drawing/2014/main" id="{CE1D559A-DB0C-9371-6CA2-2E5467AD0568}"/>
              </a:ext>
            </a:extLst>
          </p:cNvPr>
          <p:cNvPicPr>
            <a:picLocks noChangeAspect="1"/>
          </p:cNvPicPr>
          <p:nvPr userDrawn="1"/>
        </p:nvPicPr>
        <p:blipFill>
          <a:blip r:embed="rId3"/>
          <a:stretch>
            <a:fillRect/>
          </a:stretch>
        </p:blipFill>
        <p:spPr>
          <a:xfrm>
            <a:off x="4166869" y="5479911"/>
            <a:ext cx="3858262" cy="941215"/>
          </a:xfrm>
          <a:prstGeom prst="rect">
            <a:avLst/>
          </a:prstGeom>
        </p:spPr>
      </p:pic>
    </p:spTree>
    <p:extLst>
      <p:ext uri="{BB962C8B-B14F-4D97-AF65-F5344CB8AC3E}">
        <p14:creationId xmlns:p14="http://schemas.microsoft.com/office/powerpoint/2010/main" val="47812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3A1E9A-3C3B-3B37-C3B4-A59D154B47AC}"/>
              </a:ext>
            </a:extLst>
          </p:cNvPr>
          <p:cNvSpPr>
            <a:spLocks noGrp="1"/>
          </p:cNvSpPr>
          <p:nvPr>
            <p:ph idx="1"/>
          </p:nvPr>
        </p:nvSpPr>
        <p:spPr>
          <a:xfrm>
            <a:off x="838200" y="1487714"/>
            <a:ext cx="10515600" cy="4113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7">
            <a:extLst>
              <a:ext uri="{FF2B5EF4-FFF2-40B4-BE49-F238E27FC236}">
                <a16:creationId xmlns:a16="http://schemas.microsoft.com/office/drawing/2014/main" id="{A67A4D3A-6DF4-ECDC-9467-AE50740E7FFA}"/>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7" name="Title 17">
            <a:extLst>
              <a:ext uri="{FF2B5EF4-FFF2-40B4-BE49-F238E27FC236}">
                <a16:creationId xmlns:a16="http://schemas.microsoft.com/office/drawing/2014/main" id="{BB61ECA5-7559-C3F4-91DC-E81B75E94D7D}"/>
              </a:ext>
            </a:extLst>
          </p:cNvPr>
          <p:cNvSpPr>
            <a:spLocks noGrp="1"/>
          </p:cNvSpPr>
          <p:nvPr>
            <p:ph type="title"/>
          </p:nvPr>
        </p:nvSpPr>
        <p:spPr>
          <a:xfrm>
            <a:off x="272144" y="128595"/>
            <a:ext cx="11081656" cy="490837"/>
          </a:xfrm>
          <a:prstGeom prst="rect">
            <a:avLst/>
          </a:prstGeom>
        </p:spPr>
        <p:txBody>
          <a:bodyPr/>
          <a:lstStyle>
            <a:lvl1pPr algn="l">
              <a:defRPr sz="3000" b="1" i="0"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976074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Boxes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F13B91-1BAF-F4E8-7188-E00A98F7B113}"/>
              </a:ext>
            </a:extLst>
          </p:cNvPr>
          <p:cNvSpPr>
            <a:spLocks noGrp="1"/>
          </p:cNvSpPr>
          <p:nvPr>
            <p:ph sz="half" idx="1"/>
          </p:nvPr>
        </p:nvSpPr>
        <p:spPr>
          <a:xfrm>
            <a:off x="838200" y="1487714"/>
            <a:ext cx="5181600" cy="41664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82AC27-ECF3-B539-5C8D-F84D6DD08C99}"/>
              </a:ext>
            </a:extLst>
          </p:cNvPr>
          <p:cNvSpPr>
            <a:spLocks noGrp="1"/>
          </p:cNvSpPr>
          <p:nvPr>
            <p:ph sz="half" idx="2"/>
          </p:nvPr>
        </p:nvSpPr>
        <p:spPr>
          <a:xfrm>
            <a:off x="6172200" y="1487714"/>
            <a:ext cx="5181600" cy="41664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59482FF9-FB12-4016-12D8-93129AA33431}"/>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11" name="Title 10">
            <a:extLst>
              <a:ext uri="{FF2B5EF4-FFF2-40B4-BE49-F238E27FC236}">
                <a16:creationId xmlns:a16="http://schemas.microsoft.com/office/drawing/2014/main" id="{063EE4C3-D82B-813D-DEEC-594E8B9BFB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2262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 SQR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8B00B-E579-9A8F-E8A8-FD9DEBACC111}"/>
              </a:ext>
            </a:extLst>
          </p:cNvPr>
          <p:cNvSpPr>
            <a:spLocks noGrp="1"/>
          </p:cNvSpPr>
          <p:nvPr>
            <p:ph type="body" idx="1"/>
          </p:nvPr>
        </p:nvSpPr>
        <p:spPr>
          <a:xfrm>
            <a:off x="839788" y="1473200"/>
            <a:ext cx="5157787" cy="5966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8CDD747-DE26-F489-FD25-1D13B3E71B1B}"/>
              </a:ext>
            </a:extLst>
          </p:cNvPr>
          <p:cNvSpPr>
            <a:spLocks noGrp="1"/>
          </p:cNvSpPr>
          <p:nvPr>
            <p:ph sz="half" idx="2"/>
          </p:nvPr>
        </p:nvSpPr>
        <p:spPr>
          <a:xfrm>
            <a:off x="839788" y="2226233"/>
            <a:ext cx="5157787" cy="34487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7EA74-3228-5059-DEDD-100A70AE3187}"/>
              </a:ext>
            </a:extLst>
          </p:cNvPr>
          <p:cNvSpPr>
            <a:spLocks noGrp="1"/>
          </p:cNvSpPr>
          <p:nvPr>
            <p:ph type="body" sz="quarter" idx="3"/>
          </p:nvPr>
        </p:nvSpPr>
        <p:spPr>
          <a:xfrm>
            <a:off x="6172200" y="1473200"/>
            <a:ext cx="5183188" cy="5966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EABD1-8B49-424A-AC51-424D7EC159E1}"/>
              </a:ext>
            </a:extLst>
          </p:cNvPr>
          <p:cNvSpPr>
            <a:spLocks noGrp="1"/>
          </p:cNvSpPr>
          <p:nvPr>
            <p:ph sz="quarter" idx="4"/>
          </p:nvPr>
        </p:nvSpPr>
        <p:spPr>
          <a:xfrm>
            <a:off x="6172200" y="2226233"/>
            <a:ext cx="5183188" cy="344870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7">
            <a:extLst>
              <a:ext uri="{FF2B5EF4-FFF2-40B4-BE49-F238E27FC236}">
                <a16:creationId xmlns:a16="http://schemas.microsoft.com/office/drawing/2014/main" id="{D522F217-E3BE-A67F-54FD-1D93B1CC4E51}"/>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13" name="Title 17">
            <a:extLst>
              <a:ext uri="{FF2B5EF4-FFF2-40B4-BE49-F238E27FC236}">
                <a16:creationId xmlns:a16="http://schemas.microsoft.com/office/drawing/2014/main" id="{A3965912-A146-2E75-F6D8-A845D8653C83}"/>
              </a:ext>
            </a:extLst>
          </p:cNvPr>
          <p:cNvSpPr>
            <a:spLocks noGrp="1"/>
          </p:cNvSpPr>
          <p:nvPr>
            <p:ph type="title"/>
          </p:nvPr>
        </p:nvSpPr>
        <p:spPr>
          <a:xfrm>
            <a:off x="272144" y="128595"/>
            <a:ext cx="11081656" cy="490837"/>
          </a:xfrm>
          <a:prstGeom prst="rect">
            <a:avLst/>
          </a:prstGeom>
        </p:spPr>
        <p:txBody>
          <a:bodyPr/>
          <a:lstStyle>
            <a:lvl1pPr algn="l">
              <a:defRPr sz="3000" b="1" i="0"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75352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SQRL">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5D70C8C2-912B-7935-D980-59812325F3FC}"/>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6" name="Title 17">
            <a:extLst>
              <a:ext uri="{FF2B5EF4-FFF2-40B4-BE49-F238E27FC236}">
                <a16:creationId xmlns:a16="http://schemas.microsoft.com/office/drawing/2014/main" id="{3ACE0237-F000-DDCD-DD98-540B8B37C7FF}"/>
              </a:ext>
            </a:extLst>
          </p:cNvPr>
          <p:cNvSpPr>
            <a:spLocks noGrp="1"/>
          </p:cNvSpPr>
          <p:nvPr>
            <p:ph type="title"/>
          </p:nvPr>
        </p:nvSpPr>
        <p:spPr>
          <a:xfrm>
            <a:off x="272144" y="128595"/>
            <a:ext cx="11081656" cy="490837"/>
          </a:xfrm>
          <a:prstGeom prst="rect">
            <a:avLst/>
          </a:prstGeom>
        </p:spPr>
        <p:txBody>
          <a:bodyPr/>
          <a:lstStyle>
            <a:lvl1pPr algn="l">
              <a:defRPr sz="3000" b="1" i="0"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09657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3A1E9A-3C3B-3B37-C3B4-A59D154B47AC}"/>
              </a:ext>
            </a:extLst>
          </p:cNvPr>
          <p:cNvSpPr>
            <a:spLocks noGrp="1"/>
          </p:cNvSpPr>
          <p:nvPr>
            <p:ph idx="1"/>
          </p:nvPr>
        </p:nvSpPr>
        <p:spPr>
          <a:xfrm>
            <a:off x="838200" y="1473200"/>
            <a:ext cx="10515600" cy="41507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7">
            <a:extLst>
              <a:ext uri="{FF2B5EF4-FFF2-40B4-BE49-F238E27FC236}">
                <a16:creationId xmlns:a16="http://schemas.microsoft.com/office/drawing/2014/main" id="{AC570AAD-C0CC-53ED-C92C-7F954938E067}"/>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9" name="Title 17">
            <a:extLst>
              <a:ext uri="{FF2B5EF4-FFF2-40B4-BE49-F238E27FC236}">
                <a16:creationId xmlns:a16="http://schemas.microsoft.com/office/drawing/2014/main" id="{F46C3DCF-F389-F4F4-4CB2-BE4BC555ED58}"/>
              </a:ext>
            </a:extLst>
          </p:cNvPr>
          <p:cNvSpPr>
            <a:spLocks noGrp="1"/>
          </p:cNvSpPr>
          <p:nvPr>
            <p:ph type="title"/>
          </p:nvPr>
        </p:nvSpPr>
        <p:spPr>
          <a:xfrm>
            <a:off x="272144" y="128595"/>
            <a:ext cx="11081656" cy="490837"/>
          </a:xfrm>
          <a:prstGeom prst="rect">
            <a:avLst/>
          </a:prstGeom>
        </p:spPr>
        <p:txBody>
          <a:bodyPr/>
          <a:lstStyle>
            <a:lvl1pPr algn="l">
              <a:defRPr sz="3000" b="1" i="0"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356482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27AAA-95B7-3663-8D77-E4F9E7DA4A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069C35-EDBF-9301-4008-DD7AE1C019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8E04C2-9F1B-8874-BD53-153D9B520DD1}"/>
              </a:ext>
            </a:extLst>
          </p:cNvPr>
          <p:cNvSpPr>
            <a:spLocks noGrp="1"/>
          </p:cNvSpPr>
          <p:nvPr>
            <p:ph type="dt" sz="half" idx="10"/>
          </p:nvPr>
        </p:nvSpPr>
        <p:spPr/>
        <p:txBody>
          <a:bodyPr/>
          <a:lstStyle/>
          <a:p>
            <a:fld id="{7E0DE001-4FA1-3F4B-8528-396045C0F1DC}" type="datetime1">
              <a:rPr lang="en-US" smtClean="0"/>
              <a:t>4/20/26</a:t>
            </a:fld>
            <a:endParaRPr lang="en-US"/>
          </a:p>
        </p:txBody>
      </p:sp>
      <p:sp>
        <p:nvSpPr>
          <p:cNvPr id="5" name="Footer Placeholder 4">
            <a:extLst>
              <a:ext uri="{FF2B5EF4-FFF2-40B4-BE49-F238E27FC236}">
                <a16:creationId xmlns:a16="http://schemas.microsoft.com/office/drawing/2014/main" id="{F9AE49EC-BA17-D600-9368-6BEF33EBD3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30B70A-2B1B-DE94-058E-2179D1E0F971}"/>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3646722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F13B91-1BAF-F4E8-7188-E00A98F7B113}"/>
              </a:ext>
            </a:extLst>
          </p:cNvPr>
          <p:cNvSpPr>
            <a:spLocks noGrp="1"/>
          </p:cNvSpPr>
          <p:nvPr>
            <p:ph sz="half" idx="1"/>
          </p:nvPr>
        </p:nvSpPr>
        <p:spPr>
          <a:xfrm>
            <a:off x="838200" y="1480456"/>
            <a:ext cx="5181600" cy="4173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82AC27-ECF3-B539-5C8D-F84D6DD08C99}"/>
              </a:ext>
            </a:extLst>
          </p:cNvPr>
          <p:cNvSpPr>
            <a:spLocks noGrp="1"/>
          </p:cNvSpPr>
          <p:nvPr>
            <p:ph sz="half" idx="2"/>
          </p:nvPr>
        </p:nvSpPr>
        <p:spPr>
          <a:xfrm>
            <a:off x="6172200" y="1480456"/>
            <a:ext cx="5181600" cy="41737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563A73F-28F0-8FFC-4CF5-B82A6F45BEE5}"/>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10" name="Title 17">
            <a:extLst>
              <a:ext uri="{FF2B5EF4-FFF2-40B4-BE49-F238E27FC236}">
                <a16:creationId xmlns:a16="http://schemas.microsoft.com/office/drawing/2014/main" id="{6CF58349-1631-10E9-142B-D166EEA138F1}"/>
              </a:ext>
            </a:extLst>
          </p:cNvPr>
          <p:cNvSpPr>
            <a:spLocks noGrp="1"/>
          </p:cNvSpPr>
          <p:nvPr>
            <p:ph type="title"/>
          </p:nvPr>
        </p:nvSpPr>
        <p:spPr>
          <a:xfrm>
            <a:off x="272144" y="128595"/>
            <a:ext cx="11081656" cy="490837"/>
          </a:xfrm>
          <a:prstGeom prst="rect">
            <a:avLst/>
          </a:prstGeom>
        </p:spPr>
        <p:txBody>
          <a:bodyPr/>
          <a:lstStyle>
            <a:lvl1pPr algn="l">
              <a:defRPr sz="3000" b="1" i="0"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6401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0B8B00B-E579-9A8F-E8A8-FD9DEBACC111}"/>
              </a:ext>
            </a:extLst>
          </p:cNvPr>
          <p:cNvSpPr>
            <a:spLocks noGrp="1"/>
          </p:cNvSpPr>
          <p:nvPr>
            <p:ph type="body" idx="1"/>
          </p:nvPr>
        </p:nvSpPr>
        <p:spPr>
          <a:xfrm>
            <a:off x="839788" y="1480457"/>
            <a:ext cx="5157787" cy="589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8CDD747-DE26-F489-FD25-1D13B3E71B1B}"/>
              </a:ext>
            </a:extLst>
          </p:cNvPr>
          <p:cNvSpPr>
            <a:spLocks noGrp="1"/>
          </p:cNvSpPr>
          <p:nvPr>
            <p:ph sz="half" idx="2"/>
          </p:nvPr>
        </p:nvSpPr>
        <p:spPr>
          <a:xfrm>
            <a:off x="839788" y="2193991"/>
            <a:ext cx="5157787" cy="3480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07EA74-3228-5059-DEDD-100A70AE3187}"/>
              </a:ext>
            </a:extLst>
          </p:cNvPr>
          <p:cNvSpPr>
            <a:spLocks noGrp="1"/>
          </p:cNvSpPr>
          <p:nvPr>
            <p:ph type="body" sz="quarter" idx="3"/>
          </p:nvPr>
        </p:nvSpPr>
        <p:spPr>
          <a:xfrm>
            <a:off x="6172200" y="1480457"/>
            <a:ext cx="5183188" cy="589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BEABD1-8B49-424A-AC51-424D7EC159E1}"/>
              </a:ext>
            </a:extLst>
          </p:cNvPr>
          <p:cNvSpPr>
            <a:spLocks noGrp="1"/>
          </p:cNvSpPr>
          <p:nvPr>
            <p:ph sz="quarter" idx="4"/>
          </p:nvPr>
        </p:nvSpPr>
        <p:spPr>
          <a:xfrm>
            <a:off x="6172200" y="2193991"/>
            <a:ext cx="5183188" cy="3480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7">
            <a:extLst>
              <a:ext uri="{FF2B5EF4-FFF2-40B4-BE49-F238E27FC236}">
                <a16:creationId xmlns:a16="http://schemas.microsoft.com/office/drawing/2014/main" id="{0B8C1FA8-04EE-7570-5E84-B93C50C6C061}"/>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12" name="Title 17">
            <a:extLst>
              <a:ext uri="{FF2B5EF4-FFF2-40B4-BE49-F238E27FC236}">
                <a16:creationId xmlns:a16="http://schemas.microsoft.com/office/drawing/2014/main" id="{A6230E95-2B9B-170A-EAE8-5B009D3C8329}"/>
              </a:ext>
            </a:extLst>
          </p:cNvPr>
          <p:cNvSpPr>
            <a:spLocks noGrp="1"/>
          </p:cNvSpPr>
          <p:nvPr>
            <p:ph type="title"/>
          </p:nvPr>
        </p:nvSpPr>
        <p:spPr>
          <a:xfrm>
            <a:off x="272144" y="128595"/>
            <a:ext cx="11081656" cy="490837"/>
          </a:xfrm>
          <a:prstGeom prst="rect">
            <a:avLst/>
          </a:prstGeom>
        </p:spPr>
        <p:txBody>
          <a:bodyPr/>
          <a:lstStyle>
            <a:lvl1pPr algn="l">
              <a:defRPr sz="3000" b="1" i="0"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44897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8129E804-BEC1-0A9F-1A5B-BD897319C943}"/>
              </a:ext>
            </a:extLst>
          </p:cNvPr>
          <p:cNvSpPr>
            <a:spLocks noGrp="1"/>
          </p:cNvSpPr>
          <p:nvPr>
            <p:ph type="body" sz="quarter" idx="17"/>
          </p:nvPr>
        </p:nvSpPr>
        <p:spPr>
          <a:xfrm>
            <a:off x="0" y="6304014"/>
            <a:ext cx="12192000" cy="541108"/>
          </a:xfrm>
          <a:solidFill>
            <a:srgbClr val="B4D8FF"/>
          </a:solidFill>
        </p:spPr>
        <p:txBody>
          <a:bodyPr anchor="ctr">
            <a:noAutofit/>
          </a:bodyPr>
          <a:lstStyle>
            <a:lvl1pPr marL="0" indent="0" algn="ctr">
              <a:buNone/>
              <a:defRPr sz="2800" b="0" i="1">
                <a:solidFill>
                  <a:schemeClr val="tx1"/>
                </a:solidFill>
                <a:latin typeface="Arial" panose="020B0604020202020204" pitchFamily="34" charset="0"/>
                <a:cs typeface="Arial" panose="020B0604020202020204" pitchFamily="34" charset="0"/>
              </a:defRPr>
            </a:lvl1pPr>
            <a:lvl2pPr marL="457200" indent="0">
              <a:buNone/>
              <a:defRPr sz="2800" i="1">
                <a:solidFill>
                  <a:srgbClr val="C00000"/>
                </a:solidFill>
              </a:defRPr>
            </a:lvl2pPr>
            <a:lvl3pPr marL="914400" indent="0">
              <a:buNone/>
              <a:defRPr sz="2800" i="1">
                <a:solidFill>
                  <a:srgbClr val="C00000"/>
                </a:solidFill>
              </a:defRPr>
            </a:lvl3pPr>
            <a:lvl4pPr marL="1371600" indent="0">
              <a:buNone/>
              <a:defRPr sz="2800" i="1">
                <a:solidFill>
                  <a:srgbClr val="C00000"/>
                </a:solidFill>
              </a:defRPr>
            </a:lvl4pPr>
            <a:lvl5pPr marL="1828800" indent="0">
              <a:buNone/>
              <a:defRPr sz="2800" i="1">
                <a:solidFill>
                  <a:srgbClr val="C00000"/>
                </a:solidFill>
              </a:defRPr>
            </a:lvl5pPr>
          </a:lstStyle>
          <a:p>
            <a:pPr lvl="0"/>
            <a:r>
              <a:rPr lang="en-US" dirty="0"/>
              <a:t>Click to edit Master text styles</a:t>
            </a:r>
          </a:p>
        </p:txBody>
      </p:sp>
      <p:sp>
        <p:nvSpPr>
          <p:cNvPr id="5" name="Title 17">
            <a:extLst>
              <a:ext uri="{FF2B5EF4-FFF2-40B4-BE49-F238E27FC236}">
                <a16:creationId xmlns:a16="http://schemas.microsoft.com/office/drawing/2014/main" id="{F9DCF3FF-768E-E5BB-130E-4EF4CFE19C1B}"/>
              </a:ext>
            </a:extLst>
          </p:cNvPr>
          <p:cNvSpPr>
            <a:spLocks noGrp="1"/>
          </p:cNvSpPr>
          <p:nvPr>
            <p:ph type="title"/>
          </p:nvPr>
        </p:nvSpPr>
        <p:spPr>
          <a:xfrm>
            <a:off x="272144" y="128595"/>
            <a:ext cx="11081656" cy="490837"/>
          </a:xfrm>
          <a:prstGeom prst="rect">
            <a:avLst/>
          </a:prstGeom>
        </p:spPr>
        <p:txBody>
          <a:bodyPr/>
          <a:lstStyle>
            <a:lvl1pPr algn="l">
              <a:defRPr sz="3000" b="1" i="0" baseline="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1300422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2" name="Picture 1" descr="A picture containing sunset, clouds&#10;&#10;AI-generated content may be incorrect.">
            <a:extLst>
              <a:ext uri="{FF2B5EF4-FFF2-40B4-BE49-F238E27FC236}">
                <a16:creationId xmlns:a16="http://schemas.microsoft.com/office/drawing/2014/main" id="{AB81E473-FE00-E37F-3D72-42DA81169274}"/>
              </a:ext>
            </a:extLst>
          </p:cNvPr>
          <p:cNvPicPr>
            <a:picLocks noChangeAspect="1"/>
          </p:cNvPicPr>
          <p:nvPr userDrawn="1"/>
        </p:nvPicPr>
        <p:blipFill>
          <a:blip r:embed="rId2"/>
          <a:stretch>
            <a:fillRect/>
          </a:stretch>
        </p:blipFill>
        <p:spPr>
          <a:xfrm>
            <a:off x="0" y="13652"/>
            <a:ext cx="12192000" cy="6858000"/>
          </a:xfrm>
          <a:prstGeom prst="rect">
            <a:avLst/>
          </a:prstGeom>
        </p:spPr>
      </p:pic>
      <p:pic>
        <p:nvPicPr>
          <p:cNvPr id="4" name="Picture 3" descr="Logo&#10;&#10;AI-generated content may be incorrect.">
            <a:extLst>
              <a:ext uri="{FF2B5EF4-FFF2-40B4-BE49-F238E27FC236}">
                <a16:creationId xmlns:a16="http://schemas.microsoft.com/office/drawing/2014/main" id="{FC5415A1-3A34-69EB-1046-87ECC089A05B}"/>
              </a:ext>
            </a:extLst>
          </p:cNvPr>
          <p:cNvPicPr>
            <a:picLocks noChangeAspect="1"/>
          </p:cNvPicPr>
          <p:nvPr userDrawn="1"/>
        </p:nvPicPr>
        <p:blipFill>
          <a:blip r:embed="rId3"/>
          <a:stretch>
            <a:fillRect/>
          </a:stretch>
        </p:blipFill>
        <p:spPr>
          <a:xfrm>
            <a:off x="1358389" y="1874520"/>
            <a:ext cx="9475222" cy="2311460"/>
          </a:xfrm>
          <a:prstGeom prst="rect">
            <a:avLst/>
          </a:prstGeom>
        </p:spPr>
      </p:pic>
      <p:sp>
        <p:nvSpPr>
          <p:cNvPr id="3" name="Rectangle 2">
            <a:extLst>
              <a:ext uri="{FF2B5EF4-FFF2-40B4-BE49-F238E27FC236}">
                <a16:creationId xmlns:a16="http://schemas.microsoft.com/office/drawing/2014/main" id="{B1396576-3D9C-D818-54D1-74FEF1E7D880}"/>
              </a:ext>
            </a:extLst>
          </p:cNvPr>
          <p:cNvSpPr/>
          <p:nvPr userDrawn="1"/>
        </p:nvSpPr>
        <p:spPr>
          <a:xfrm>
            <a:off x="3722699" y="6611313"/>
            <a:ext cx="4746597" cy="246221"/>
          </a:xfrm>
          <a:prstGeom prst="rect">
            <a:avLst/>
          </a:prstGeom>
        </p:spPr>
        <p:txBody>
          <a:bodyPr wrap="square">
            <a:spAutoFit/>
          </a:bodyPr>
          <a:lstStyle/>
          <a:p>
            <a:r>
              <a:rPr lang="en-US" sz="1000" b="0" i="0" baseline="0" dirty="0">
                <a:solidFill>
                  <a:schemeClr val="bg1"/>
                </a:solidFill>
                <a:latin typeface="Arial Narrow" panose="020B0604020202020204" pitchFamily="34" charset="0"/>
                <a:cs typeface="Arial Narrow" panose="020B0604020202020204" pitchFamily="34" charset="0"/>
              </a:rPr>
              <a:t>PROPRIETARY INFORMATION: Use or disclosure of data contained on this sheet is restricted</a:t>
            </a:r>
          </a:p>
        </p:txBody>
      </p:sp>
    </p:spTree>
    <p:extLst>
      <p:ext uri="{BB962C8B-B14F-4D97-AF65-F5344CB8AC3E}">
        <p14:creationId xmlns:p14="http://schemas.microsoft.com/office/powerpoint/2010/main" val="54583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7774-4190-4909-9EB8-E7388584AC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DF198-2FA8-5E97-FFB6-57C44DC867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DE819D-8CEF-6ACF-0B33-3B531130BA30}"/>
              </a:ext>
            </a:extLst>
          </p:cNvPr>
          <p:cNvSpPr>
            <a:spLocks noGrp="1"/>
          </p:cNvSpPr>
          <p:nvPr>
            <p:ph type="dt" sz="half" idx="10"/>
          </p:nvPr>
        </p:nvSpPr>
        <p:spPr/>
        <p:txBody>
          <a:bodyPr/>
          <a:lstStyle/>
          <a:p>
            <a:fld id="{55898BDC-9B7E-1149-AFCF-5EDC9ABB2008}" type="datetime1">
              <a:rPr lang="en-US" smtClean="0"/>
              <a:t>4/20/26</a:t>
            </a:fld>
            <a:endParaRPr lang="en-US"/>
          </a:p>
        </p:txBody>
      </p:sp>
      <p:sp>
        <p:nvSpPr>
          <p:cNvPr id="5" name="Footer Placeholder 4">
            <a:extLst>
              <a:ext uri="{FF2B5EF4-FFF2-40B4-BE49-F238E27FC236}">
                <a16:creationId xmlns:a16="http://schemas.microsoft.com/office/drawing/2014/main" id="{017D98B3-B57D-7D88-60D7-5EA78B4928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15A019-28C8-DE77-A1A2-9E00C3057C10}"/>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1070679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4FDA-1906-ACDB-3547-AF35EA108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EF0CCF-A683-2CA6-1F30-574C8EEDD0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82A7D4-68EE-4F49-8582-7903F8C6A27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0A490F-FF86-A3CB-09EC-1A6CF105595D}"/>
              </a:ext>
            </a:extLst>
          </p:cNvPr>
          <p:cNvSpPr>
            <a:spLocks noGrp="1"/>
          </p:cNvSpPr>
          <p:nvPr>
            <p:ph type="dt" sz="half" idx="10"/>
          </p:nvPr>
        </p:nvSpPr>
        <p:spPr/>
        <p:txBody>
          <a:bodyPr/>
          <a:lstStyle/>
          <a:p>
            <a:fld id="{C5877B5E-3BFD-254D-B609-FDBBA0D6B2EA}" type="datetime1">
              <a:rPr lang="en-US" smtClean="0"/>
              <a:t>4/20/26</a:t>
            </a:fld>
            <a:endParaRPr lang="en-US"/>
          </a:p>
        </p:txBody>
      </p:sp>
      <p:sp>
        <p:nvSpPr>
          <p:cNvPr id="6" name="Footer Placeholder 5">
            <a:extLst>
              <a:ext uri="{FF2B5EF4-FFF2-40B4-BE49-F238E27FC236}">
                <a16:creationId xmlns:a16="http://schemas.microsoft.com/office/drawing/2014/main" id="{9DE5E097-EFFA-8D4A-3475-0C581674A0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B59A15-0BCF-C0F8-9CDC-2BE2A4C33CDB}"/>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3311350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35F2-F5E0-1815-C210-55694045B6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FAE11F-C787-92D0-1AEC-5A928E6FFF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A2E8F2-51B8-2B67-3335-02A91D40B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4E89E3-9355-C6B6-BEB3-46AF9D8B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2166AB-81E0-EDA1-238D-4DAA4BF7E1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38279D-5616-B32D-AEED-9F791148ECE1}"/>
              </a:ext>
            </a:extLst>
          </p:cNvPr>
          <p:cNvSpPr>
            <a:spLocks noGrp="1"/>
          </p:cNvSpPr>
          <p:nvPr>
            <p:ph type="dt" sz="half" idx="10"/>
          </p:nvPr>
        </p:nvSpPr>
        <p:spPr/>
        <p:txBody>
          <a:bodyPr/>
          <a:lstStyle/>
          <a:p>
            <a:fld id="{BEB1DDF9-6A98-B846-BC65-BD2550FAAF30}" type="datetime1">
              <a:rPr lang="en-US" smtClean="0"/>
              <a:t>4/20/26</a:t>
            </a:fld>
            <a:endParaRPr lang="en-US"/>
          </a:p>
        </p:txBody>
      </p:sp>
      <p:sp>
        <p:nvSpPr>
          <p:cNvPr id="8" name="Footer Placeholder 7">
            <a:extLst>
              <a:ext uri="{FF2B5EF4-FFF2-40B4-BE49-F238E27FC236}">
                <a16:creationId xmlns:a16="http://schemas.microsoft.com/office/drawing/2014/main" id="{F9AA0C90-5282-AB04-8F72-4B7F55DFCCB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7862C4-9F4F-0FC0-161E-8CB541F0301F}"/>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3237900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9FA1-E2C0-429F-4BA2-D5890AB877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99D7DF-086A-085C-537B-32EE764F8780}"/>
              </a:ext>
            </a:extLst>
          </p:cNvPr>
          <p:cNvSpPr>
            <a:spLocks noGrp="1"/>
          </p:cNvSpPr>
          <p:nvPr>
            <p:ph type="dt" sz="half" idx="10"/>
          </p:nvPr>
        </p:nvSpPr>
        <p:spPr/>
        <p:txBody>
          <a:bodyPr/>
          <a:lstStyle/>
          <a:p>
            <a:fld id="{4CA64A49-E984-FD44-A6C5-CC005F5D20E5}" type="datetime1">
              <a:rPr lang="en-US" smtClean="0"/>
              <a:t>4/20/26</a:t>
            </a:fld>
            <a:endParaRPr lang="en-US"/>
          </a:p>
        </p:txBody>
      </p:sp>
      <p:sp>
        <p:nvSpPr>
          <p:cNvPr id="4" name="Footer Placeholder 3">
            <a:extLst>
              <a:ext uri="{FF2B5EF4-FFF2-40B4-BE49-F238E27FC236}">
                <a16:creationId xmlns:a16="http://schemas.microsoft.com/office/drawing/2014/main" id="{846975C0-3083-386E-6590-12483BFF6D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081A45-5689-880B-65DA-5F12287535C4}"/>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99830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9374F2-3B2E-C402-87BA-4D71491D0A6C}"/>
              </a:ext>
            </a:extLst>
          </p:cNvPr>
          <p:cNvSpPr>
            <a:spLocks noGrp="1"/>
          </p:cNvSpPr>
          <p:nvPr>
            <p:ph type="dt" sz="half" idx="10"/>
          </p:nvPr>
        </p:nvSpPr>
        <p:spPr/>
        <p:txBody>
          <a:bodyPr/>
          <a:lstStyle/>
          <a:p>
            <a:fld id="{F15018C0-F451-3045-9D39-1B2E92F7B985}" type="datetime1">
              <a:rPr lang="en-US" smtClean="0"/>
              <a:t>4/20/26</a:t>
            </a:fld>
            <a:endParaRPr lang="en-US"/>
          </a:p>
        </p:txBody>
      </p:sp>
      <p:sp>
        <p:nvSpPr>
          <p:cNvPr id="3" name="Footer Placeholder 2">
            <a:extLst>
              <a:ext uri="{FF2B5EF4-FFF2-40B4-BE49-F238E27FC236}">
                <a16:creationId xmlns:a16="http://schemas.microsoft.com/office/drawing/2014/main" id="{BBD2E0DB-8655-50BF-295C-22982A21AA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3F8AA5-366C-47F1-C437-DB030CFFC5F4}"/>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3265127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1BDC5-82BA-CF94-024E-EB556E8C1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BBE04C-A3DC-CADF-19CC-938C8D3B73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5FDAB4-77CC-A87E-253F-4FE1E14956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FD2633-4734-EE30-6C41-701A26D97861}"/>
              </a:ext>
            </a:extLst>
          </p:cNvPr>
          <p:cNvSpPr>
            <a:spLocks noGrp="1"/>
          </p:cNvSpPr>
          <p:nvPr>
            <p:ph type="dt" sz="half" idx="10"/>
          </p:nvPr>
        </p:nvSpPr>
        <p:spPr/>
        <p:txBody>
          <a:bodyPr/>
          <a:lstStyle/>
          <a:p>
            <a:fld id="{BF8530A9-2FB9-CF40-A50B-BFF3C1A8A03D}" type="datetime1">
              <a:rPr lang="en-US" smtClean="0"/>
              <a:t>4/20/26</a:t>
            </a:fld>
            <a:endParaRPr lang="en-US"/>
          </a:p>
        </p:txBody>
      </p:sp>
      <p:sp>
        <p:nvSpPr>
          <p:cNvPr id="6" name="Footer Placeholder 5">
            <a:extLst>
              <a:ext uri="{FF2B5EF4-FFF2-40B4-BE49-F238E27FC236}">
                <a16:creationId xmlns:a16="http://schemas.microsoft.com/office/drawing/2014/main" id="{97FE3BD7-6DE0-84CC-054F-87A40AFB4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745DF-10BE-B698-C8E1-5FF08E5261E2}"/>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3810177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17A34-F798-8C26-E6A6-5152AEFE1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77B0D5-1D49-B417-EE41-33D72CD43E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8BE4A5-7DCE-FCAB-9109-3D6E31FD0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35BE6D-CEE5-C451-ADF2-9D3BF8E058D1}"/>
              </a:ext>
            </a:extLst>
          </p:cNvPr>
          <p:cNvSpPr>
            <a:spLocks noGrp="1"/>
          </p:cNvSpPr>
          <p:nvPr>
            <p:ph type="dt" sz="half" idx="10"/>
          </p:nvPr>
        </p:nvSpPr>
        <p:spPr/>
        <p:txBody>
          <a:bodyPr/>
          <a:lstStyle/>
          <a:p>
            <a:fld id="{9EFDEA89-E950-B64F-BD68-7579A230C535}" type="datetime1">
              <a:rPr lang="en-US" smtClean="0"/>
              <a:t>4/20/26</a:t>
            </a:fld>
            <a:endParaRPr lang="en-US"/>
          </a:p>
        </p:txBody>
      </p:sp>
      <p:sp>
        <p:nvSpPr>
          <p:cNvPr id="6" name="Footer Placeholder 5">
            <a:extLst>
              <a:ext uri="{FF2B5EF4-FFF2-40B4-BE49-F238E27FC236}">
                <a16:creationId xmlns:a16="http://schemas.microsoft.com/office/drawing/2014/main" id="{BCA0FD9D-7FE9-64DE-72D9-C349A544CE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E6E5D9-1826-D979-DA84-E449536FA9FF}"/>
              </a:ext>
            </a:extLst>
          </p:cNvPr>
          <p:cNvSpPr>
            <a:spLocks noGrp="1"/>
          </p:cNvSpPr>
          <p:nvPr>
            <p:ph type="sldNum" sz="quarter" idx="12"/>
          </p:nvPr>
        </p:nvSpPr>
        <p:spPr/>
        <p:txBody>
          <a:bodyPr/>
          <a:lstStyle/>
          <a:p>
            <a:fld id="{FB899B0C-03F0-194B-A549-2D868A974F66}" type="slidenum">
              <a:rPr lang="en-US" smtClean="0"/>
              <a:t>‹#›</a:t>
            </a:fld>
            <a:endParaRPr lang="en-US"/>
          </a:p>
        </p:txBody>
      </p:sp>
    </p:spTree>
    <p:extLst>
      <p:ext uri="{BB962C8B-B14F-4D97-AF65-F5344CB8AC3E}">
        <p14:creationId xmlns:p14="http://schemas.microsoft.com/office/powerpoint/2010/main" val="600447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57BA2F-1F5B-3A62-F6E6-182020ED2F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361C60-1C83-BFDB-18B2-1FCB152986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1143D-C3B5-9E5C-253B-C8A5B34563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CA50D8-44AA-A745-8FA3-DBA753D4AF38}" type="datetime1">
              <a:rPr lang="en-US" smtClean="0"/>
              <a:t>4/20/26</a:t>
            </a:fld>
            <a:endParaRPr lang="en-US"/>
          </a:p>
        </p:txBody>
      </p:sp>
      <p:sp>
        <p:nvSpPr>
          <p:cNvPr id="5" name="Footer Placeholder 4">
            <a:extLst>
              <a:ext uri="{FF2B5EF4-FFF2-40B4-BE49-F238E27FC236}">
                <a16:creationId xmlns:a16="http://schemas.microsoft.com/office/drawing/2014/main" id="{EE943648-01FB-A220-86E2-AB4ECC3DE4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6D3526A-2720-E3DC-E2D4-673826E30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899B0C-03F0-194B-A549-2D868A974F66}" type="slidenum">
              <a:rPr lang="en-US" smtClean="0"/>
              <a:t>‹#›</a:t>
            </a:fld>
            <a:endParaRPr lang="en-US"/>
          </a:p>
        </p:txBody>
      </p:sp>
    </p:spTree>
    <p:extLst>
      <p:ext uri="{BB962C8B-B14F-4D97-AF65-F5344CB8AC3E}">
        <p14:creationId xmlns:p14="http://schemas.microsoft.com/office/powerpoint/2010/main" val="8633676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F77AE8-DF9C-FF16-AAB8-383F3BE77A8B}"/>
              </a:ext>
            </a:extLst>
          </p:cNvPr>
          <p:cNvPicPr>
            <a:picLocks noChangeAspect="1"/>
          </p:cNvPicPr>
          <p:nvPr userDrawn="1"/>
        </p:nvPicPr>
        <p:blipFill>
          <a:blip r:embed="rId14"/>
          <a:srcRect l="99" r="99"/>
          <a:stretch/>
        </p:blipFill>
        <p:spPr>
          <a:xfrm>
            <a:off x="0" y="0"/>
            <a:ext cx="12188952" cy="877824"/>
          </a:xfrm>
          <a:prstGeom prst="rect">
            <a:avLst/>
          </a:prstGeom>
        </p:spPr>
      </p:pic>
      <p:sp>
        <p:nvSpPr>
          <p:cNvPr id="3" name="Text Placeholder 2">
            <a:extLst>
              <a:ext uri="{FF2B5EF4-FFF2-40B4-BE49-F238E27FC236}">
                <a16:creationId xmlns:a16="http://schemas.microsoft.com/office/drawing/2014/main" id="{6823E0E9-1F7F-A03E-6A4B-BC5DA16A5B32}"/>
              </a:ext>
            </a:extLst>
          </p:cNvPr>
          <p:cNvSpPr>
            <a:spLocks noGrp="1"/>
          </p:cNvSpPr>
          <p:nvPr>
            <p:ph type="body" idx="1"/>
          </p:nvPr>
        </p:nvSpPr>
        <p:spPr>
          <a:xfrm>
            <a:off x="838200" y="1280160"/>
            <a:ext cx="10515600" cy="434374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Logo&#10;&#10;AI-generated content may be incorrect.">
            <a:extLst>
              <a:ext uri="{FF2B5EF4-FFF2-40B4-BE49-F238E27FC236}">
                <a16:creationId xmlns:a16="http://schemas.microsoft.com/office/drawing/2014/main" id="{AA4CD7A1-5881-9CA1-E1C5-F6F6661A1347}"/>
              </a:ext>
            </a:extLst>
          </p:cNvPr>
          <p:cNvPicPr>
            <a:picLocks noChangeAspect="1"/>
          </p:cNvPicPr>
          <p:nvPr userDrawn="1"/>
        </p:nvPicPr>
        <p:blipFill>
          <a:blip r:embed="rId15"/>
          <a:srcRect t="1" b="13716"/>
          <a:stretch/>
        </p:blipFill>
        <p:spPr>
          <a:xfrm>
            <a:off x="9958802" y="107535"/>
            <a:ext cx="2154882" cy="453574"/>
          </a:xfrm>
          <a:prstGeom prst="rect">
            <a:avLst/>
          </a:prstGeom>
        </p:spPr>
      </p:pic>
    </p:spTree>
    <p:extLst>
      <p:ext uri="{BB962C8B-B14F-4D97-AF65-F5344CB8AC3E}">
        <p14:creationId xmlns:p14="http://schemas.microsoft.com/office/powerpoint/2010/main" val="16797894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l" defTabSz="914400" rtl="0" eaLnBrk="1" latinLnBrk="0" hangingPunct="1">
        <a:lnSpc>
          <a:spcPct val="90000"/>
        </a:lnSpc>
        <a:spcBef>
          <a:spcPct val="0"/>
        </a:spcBef>
        <a:buNone/>
        <a:defRPr sz="36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80000"/>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9.pn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emf"/></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46.gif"/></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jpg"/><Relationship Id="rId4" Type="http://schemas.openxmlformats.org/officeDocument/2006/relationships/image" Target="../media/image52.png"/><Relationship Id="rId9"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7.emf"/><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Text&#10;&#10;AI-generated content may be incorrect.">
            <a:extLst>
              <a:ext uri="{FF2B5EF4-FFF2-40B4-BE49-F238E27FC236}">
                <a16:creationId xmlns:a16="http://schemas.microsoft.com/office/drawing/2014/main" id="{6750FF26-831A-E2C9-2B3A-078D9F9B4FD2}"/>
              </a:ext>
            </a:extLst>
          </p:cNvPr>
          <p:cNvPicPr>
            <a:picLocks noChangeAspect="1"/>
          </p:cNvPicPr>
          <p:nvPr/>
        </p:nvPicPr>
        <p:blipFill>
          <a:blip r:embed="rId2"/>
          <a:srcRect b="10641"/>
          <a:stretch>
            <a:fillRect/>
          </a:stretch>
        </p:blipFill>
        <p:spPr>
          <a:xfrm>
            <a:off x="8454725" y="6292037"/>
            <a:ext cx="1837227" cy="539746"/>
          </a:xfrm>
          <a:prstGeom prst="rect">
            <a:avLst/>
          </a:prstGeom>
        </p:spPr>
      </p:pic>
      <p:pic>
        <p:nvPicPr>
          <p:cNvPr id="23" name="Picture 22" descr="Logo, company name&#10;&#10;AI-generated content may be incorrect.">
            <a:extLst>
              <a:ext uri="{FF2B5EF4-FFF2-40B4-BE49-F238E27FC236}">
                <a16:creationId xmlns:a16="http://schemas.microsoft.com/office/drawing/2014/main" id="{6B3EB937-1CF3-F7C9-6969-31577D1DB473}"/>
              </a:ext>
            </a:extLst>
          </p:cNvPr>
          <p:cNvPicPr>
            <a:picLocks noChangeAspect="1"/>
          </p:cNvPicPr>
          <p:nvPr/>
        </p:nvPicPr>
        <p:blipFill>
          <a:blip r:embed="rId3"/>
          <a:srcRect t="15299" b="8314"/>
          <a:stretch>
            <a:fillRect/>
          </a:stretch>
        </p:blipFill>
        <p:spPr>
          <a:xfrm>
            <a:off x="4419079" y="6393516"/>
            <a:ext cx="1567158" cy="403234"/>
          </a:xfrm>
          <a:prstGeom prst="rect">
            <a:avLst/>
          </a:prstGeom>
        </p:spPr>
      </p:pic>
      <p:pic>
        <p:nvPicPr>
          <p:cNvPr id="8" name="Picture 7" descr="Text, logo&#10;&#10;AI-generated content may be incorrect.">
            <a:extLst>
              <a:ext uri="{FF2B5EF4-FFF2-40B4-BE49-F238E27FC236}">
                <a16:creationId xmlns:a16="http://schemas.microsoft.com/office/drawing/2014/main" id="{C4EBA4D9-130B-91E3-6DFE-7A356E3A5C06}"/>
              </a:ext>
            </a:extLst>
          </p:cNvPr>
          <p:cNvPicPr>
            <a:picLocks noChangeAspect="1"/>
          </p:cNvPicPr>
          <p:nvPr/>
        </p:nvPicPr>
        <p:blipFill>
          <a:blip r:embed="rId4"/>
          <a:stretch>
            <a:fillRect/>
          </a:stretch>
        </p:blipFill>
        <p:spPr>
          <a:xfrm>
            <a:off x="10298234" y="5688952"/>
            <a:ext cx="1471499" cy="576895"/>
          </a:xfrm>
          <a:prstGeom prst="rect">
            <a:avLst/>
          </a:prstGeom>
        </p:spPr>
      </p:pic>
      <p:pic>
        <p:nvPicPr>
          <p:cNvPr id="4" name="Picture 3">
            <a:extLst>
              <a:ext uri="{FF2B5EF4-FFF2-40B4-BE49-F238E27FC236}">
                <a16:creationId xmlns:a16="http://schemas.microsoft.com/office/drawing/2014/main" id="{B5D86A69-58B6-86AC-51B7-C18D775BF552}"/>
              </a:ext>
            </a:extLst>
          </p:cNvPr>
          <p:cNvPicPr>
            <a:picLocks noChangeAspect="1"/>
          </p:cNvPicPr>
          <p:nvPr/>
        </p:nvPicPr>
        <p:blipFill>
          <a:blip r:embed="rId5"/>
          <a:stretch>
            <a:fillRect/>
          </a:stretch>
        </p:blipFill>
        <p:spPr>
          <a:xfrm>
            <a:off x="0" y="0"/>
            <a:ext cx="2749990" cy="6858000"/>
          </a:xfrm>
          <a:prstGeom prst="rect">
            <a:avLst/>
          </a:prstGeom>
        </p:spPr>
      </p:pic>
      <p:pic>
        <p:nvPicPr>
          <p:cNvPr id="5" name="Picture 4">
            <a:extLst>
              <a:ext uri="{FF2B5EF4-FFF2-40B4-BE49-F238E27FC236}">
                <a16:creationId xmlns:a16="http://schemas.microsoft.com/office/drawing/2014/main" id="{575BE44E-865B-4E6C-1808-DEB853F34358}"/>
              </a:ext>
            </a:extLst>
          </p:cNvPr>
          <p:cNvPicPr>
            <a:picLocks noChangeAspect="1"/>
          </p:cNvPicPr>
          <p:nvPr/>
        </p:nvPicPr>
        <p:blipFill>
          <a:blip r:embed="rId6"/>
          <a:stretch>
            <a:fillRect/>
          </a:stretch>
        </p:blipFill>
        <p:spPr>
          <a:xfrm>
            <a:off x="3075742" y="5060087"/>
            <a:ext cx="888230" cy="596209"/>
          </a:xfrm>
          <a:prstGeom prst="rect">
            <a:avLst/>
          </a:prstGeom>
        </p:spPr>
      </p:pic>
      <p:pic>
        <p:nvPicPr>
          <p:cNvPr id="6" name="Picture 5">
            <a:extLst>
              <a:ext uri="{FF2B5EF4-FFF2-40B4-BE49-F238E27FC236}">
                <a16:creationId xmlns:a16="http://schemas.microsoft.com/office/drawing/2014/main" id="{FBD9062B-9326-1051-70DA-00B02DCFC99A}"/>
              </a:ext>
            </a:extLst>
          </p:cNvPr>
          <p:cNvPicPr>
            <a:picLocks noChangeAspect="1"/>
          </p:cNvPicPr>
          <p:nvPr/>
        </p:nvPicPr>
        <p:blipFill>
          <a:blip r:embed="rId7"/>
          <a:stretch>
            <a:fillRect/>
          </a:stretch>
        </p:blipFill>
        <p:spPr>
          <a:xfrm>
            <a:off x="5028384" y="4859982"/>
            <a:ext cx="1221175" cy="877026"/>
          </a:xfrm>
          <a:prstGeom prst="rect">
            <a:avLst/>
          </a:prstGeom>
        </p:spPr>
      </p:pic>
      <p:pic>
        <p:nvPicPr>
          <p:cNvPr id="7" name="Picture 6">
            <a:extLst>
              <a:ext uri="{FF2B5EF4-FFF2-40B4-BE49-F238E27FC236}">
                <a16:creationId xmlns:a16="http://schemas.microsoft.com/office/drawing/2014/main" id="{BECE0C6E-54D5-C74A-9C3D-71D4AA0AD2DD}"/>
              </a:ext>
            </a:extLst>
          </p:cNvPr>
          <p:cNvPicPr>
            <a:picLocks noChangeAspect="1"/>
          </p:cNvPicPr>
          <p:nvPr/>
        </p:nvPicPr>
        <p:blipFill>
          <a:blip r:embed="rId8"/>
          <a:stretch>
            <a:fillRect/>
          </a:stretch>
        </p:blipFill>
        <p:spPr>
          <a:xfrm>
            <a:off x="4025137" y="5165751"/>
            <a:ext cx="1041400" cy="469900"/>
          </a:xfrm>
          <a:prstGeom prst="rect">
            <a:avLst/>
          </a:prstGeom>
        </p:spPr>
      </p:pic>
      <p:pic>
        <p:nvPicPr>
          <p:cNvPr id="10" name="Picture 9">
            <a:extLst>
              <a:ext uri="{FF2B5EF4-FFF2-40B4-BE49-F238E27FC236}">
                <a16:creationId xmlns:a16="http://schemas.microsoft.com/office/drawing/2014/main" id="{F0121CB2-EADC-7121-4428-FB940115FBA4}"/>
              </a:ext>
            </a:extLst>
          </p:cNvPr>
          <p:cNvPicPr>
            <a:picLocks noChangeAspect="1"/>
          </p:cNvPicPr>
          <p:nvPr/>
        </p:nvPicPr>
        <p:blipFill>
          <a:blip r:embed="rId9"/>
          <a:stretch>
            <a:fillRect/>
          </a:stretch>
        </p:blipFill>
        <p:spPr>
          <a:xfrm>
            <a:off x="5175509" y="5743881"/>
            <a:ext cx="1517020" cy="576895"/>
          </a:xfrm>
          <a:prstGeom prst="rect">
            <a:avLst/>
          </a:prstGeom>
        </p:spPr>
      </p:pic>
      <p:pic>
        <p:nvPicPr>
          <p:cNvPr id="11" name="Picture 10">
            <a:extLst>
              <a:ext uri="{FF2B5EF4-FFF2-40B4-BE49-F238E27FC236}">
                <a16:creationId xmlns:a16="http://schemas.microsoft.com/office/drawing/2014/main" id="{C38C4848-A856-AB00-A73F-8DDFD4914D77}"/>
              </a:ext>
            </a:extLst>
          </p:cNvPr>
          <p:cNvPicPr>
            <a:picLocks noChangeAspect="1"/>
          </p:cNvPicPr>
          <p:nvPr/>
        </p:nvPicPr>
        <p:blipFill>
          <a:blip r:embed="rId10"/>
          <a:stretch>
            <a:fillRect/>
          </a:stretch>
        </p:blipFill>
        <p:spPr>
          <a:xfrm>
            <a:off x="9533175" y="5107395"/>
            <a:ext cx="712269" cy="712269"/>
          </a:xfrm>
          <a:prstGeom prst="rect">
            <a:avLst/>
          </a:prstGeom>
        </p:spPr>
      </p:pic>
      <p:pic>
        <p:nvPicPr>
          <p:cNvPr id="12" name="Picture 11">
            <a:extLst>
              <a:ext uri="{FF2B5EF4-FFF2-40B4-BE49-F238E27FC236}">
                <a16:creationId xmlns:a16="http://schemas.microsoft.com/office/drawing/2014/main" id="{5FE5F1DA-28CF-D8A6-9D3F-431C7BBF1F50}"/>
              </a:ext>
            </a:extLst>
          </p:cNvPr>
          <p:cNvPicPr>
            <a:picLocks noChangeAspect="1"/>
          </p:cNvPicPr>
          <p:nvPr/>
        </p:nvPicPr>
        <p:blipFill>
          <a:blip r:embed="rId11"/>
          <a:stretch>
            <a:fillRect/>
          </a:stretch>
        </p:blipFill>
        <p:spPr>
          <a:xfrm>
            <a:off x="6732106" y="5721890"/>
            <a:ext cx="1517020" cy="578311"/>
          </a:xfrm>
          <a:prstGeom prst="rect">
            <a:avLst/>
          </a:prstGeom>
        </p:spPr>
      </p:pic>
      <p:pic>
        <p:nvPicPr>
          <p:cNvPr id="13" name="Picture 12">
            <a:extLst>
              <a:ext uri="{FF2B5EF4-FFF2-40B4-BE49-F238E27FC236}">
                <a16:creationId xmlns:a16="http://schemas.microsoft.com/office/drawing/2014/main" id="{5BEBD2EB-5DF4-89D7-B61A-F9813511554D}"/>
              </a:ext>
            </a:extLst>
          </p:cNvPr>
          <p:cNvPicPr>
            <a:picLocks noChangeAspect="1"/>
          </p:cNvPicPr>
          <p:nvPr/>
        </p:nvPicPr>
        <p:blipFill>
          <a:blip r:embed="rId12"/>
          <a:stretch>
            <a:fillRect/>
          </a:stretch>
        </p:blipFill>
        <p:spPr>
          <a:xfrm>
            <a:off x="7681470" y="4952340"/>
            <a:ext cx="1628151" cy="546359"/>
          </a:xfrm>
          <a:prstGeom prst="rect">
            <a:avLst/>
          </a:prstGeom>
        </p:spPr>
      </p:pic>
      <p:pic>
        <p:nvPicPr>
          <p:cNvPr id="14" name="Picture 13">
            <a:extLst>
              <a:ext uri="{FF2B5EF4-FFF2-40B4-BE49-F238E27FC236}">
                <a16:creationId xmlns:a16="http://schemas.microsoft.com/office/drawing/2014/main" id="{F1B82EFC-2F4E-D295-FB26-637962A5F8BF}"/>
              </a:ext>
            </a:extLst>
          </p:cNvPr>
          <p:cNvPicPr>
            <a:picLocks noChangeAspect="1"/>
          </p:cNvPicPr>
          <p:nvPr/>
        </p:nvPicPr>
        <p:blipFill>
          <a:blip r:embed="rId13"/>
          <a:stretch>
            <a:fillRect/>
          </a:stretch>
        </p:blipFill>
        <p:spPr>
          <a:xfrm>
            <a:off x="8317354" y="5538052"/>
            <a:ext cx="1117600" cy="317500"/>
          </a:xfrm>
          <a:prstGeom prst="rect">
            <a:avLst/>
          </a:prstGeom>
        </p:spPr>
      </p:pic>
      <p:pic>
        <p:nvPicPr>
          <p:cNvPr id="15" name="Picture 14">
            <a:extLst>
              <a:ext uri="{FF2B5EF4-FFF2-40B4-BE49-F238E27FC236}">
                <a16:creationId xmlns:a16="http://schemas.microsoft.com/office/drawing/2014/main" id="{6E34118B-F291-9A35-E952-A0B4486F4363}"/>
              </a:ext>
            </a:extLst>
          </p:cNvPr>
          <p:cNvPicPr>
            <a:picLocks noChangeAspect="1"/>
          </p:cNvPicPr>
          <p:nvPr/>
        </p:nvPicPr>
        <p:blipFill>
          <a:blip r:embed="rId14"/>
          <a:stretch>
            <a:fillRect/>
          </a:stretch>
        </p:blipFill>
        <p:spPr>
          <a:xfrm>
            <a:off x="8382415" y="5934258"/>
            <a:ext cx="1892300" cy="355600"/>
          </a:xfrm>
          <a:prstGeom prst="rect">
            <a:avLst/>
          </a:prstGeom>
        </p:spPr>
      </p:pic>
      <p:pic>
        <p:nvPicPr>
          <p:cNvPr id="16" name="Picture 15">
            <a:extLst>
              <a:ext uri="{FF2B5EF4-FFF2-40B4-BE49-F238E27FC236}">
                <a16:creationId xmlns:a16="http://schemas.microsoft.com/office/drawing/2014/main" id="{E3D7AFA7-E427-0FAF-5924-3B3992B836D1}"/>
              </a:ext>
            </a:extLst>
          </p:cNvPr>
          <p:cNvPicPr>
            <a:picLocks noChangeAspect="1"/>
          </p:cNvPicPr>
          <p:nvPr/>
        </p:nvPicPr>
        <p:blipFill>
          <a:blip r:embed="rId15"/>
          <a:stretch>
            <a:fillRect/>
          </a:stretch>
        </p:blipFill>
        <p:spPr>
          <a:xfrm>
            <a:off x="10274715" y="4853095"/>
            <a:ext cx="1628151" cy="547651"/>
          </a:xfrm>
          <a:prstGeom prst="rect">
            <a:avLst/>
          </a:prstGeom>
        </p:spPr>
      </p:pic>
      <p:pic>
        <p:nvPicPr>
          <p:cNvPr id="17" name="Picture 16">
            <a:extLst>
              <a:ext uri="{FF2B5EF4-FFF2-40B4-BE49-F238E27FC236}">
                <a16:creationId xmlns:a16="http://schemas.microsoft.com/office/drawing/2014/main" id="{A8AAE2A6-C439-4A62-3F94-FA2C95DC4E8C}"/>
              </a:ext>
            </a:extLst>
          </p:cNvPr>
          <p:cNvPicPr>
            <a:picLocks noChangeAspect="1"/>
          </p:cNvPicPr>
          <p:nvPr/>
        </p:nvPicPr>
        <p:blipFill>
          <a:blip r:embed="rId16"/>
          <a:stretch>
            <a:fillRect/>
          </a:stretch>
        </p:blipFill>
        <p:spPr>
          <a:xfrm>
            <a:off x="10316411" y="5381408"/>
            <a:ext cx="1453322" cy="355600"/>
          </a:xfrm>
          <a:prstGeom prst="rect">
            <a:avLst/>
          </a:prstGeom>
        </p:spPr>
      </p:pic>
      <p:sp>
        <p:nvSpPr>
          <p:cNvPr id="19" name="TextBox 18">
            <a:extLst>
              <a:ext uri="{FF2B5EF4-FFF2-40B4-BE49-F238E27FC236}">
                <a16:creationId xmlns:a16="http://schemas.microsoft.com/office/drawing/2014/main" id="{EC116650-9C38-7D4C-B4F8-AF63D72ADEDE}"/>
              </a:ext>
            </a:extLst>
          </p:cNvPr>
          <p:cNvSpPr txBox="1"/>
          <p:nvPr/>
        </p:nvSpPr>
        <p:spPr>
          <a:xfrm>
            <a:off x="2554511" y="1902033"/>
            <a:ext cx="9528631" cy="2554545"/>
          </a:xfrm>
          <a:prstGeom prst="rect">
            <a:avLst/>
          </a:prstGeom>
          <a:noFill/>
        </p:spPr>
        <p:txBody>
          <a:bodyPr wrap="square">
            <a:spAutoFit/>
          </a:bodyPr>
          <a:lstStyle/>
          <a:p>
            <a:r>
              <a:rPr lang="en-US" sz="2000" dirty="0" err="1">
                <a:effectLst/>
                <a:latin typeface="Calibri" panose="020F0502020204030204" pitchFamily="34" charset="0"/>
              </a:rPr>
              <a:t>Lyatt</a:t>
            </a:r>
            <a:r>
              <a:rPr lang="en-US" sz="2000" dirty="0">
                <a:effectLst/>
                <a:latin typeface="Calibri" panose="020F0502020204030204" pitchFamily="34" charset="0"/>
              </a:rPr>
              <a:t> </a:t>
            </a:r>
            <a:r>
              <a:rPr lang="en-US" sz="2000" dirty="0" err="1">
                <a:effectLst/>
                <a:latin typeface="Calibri" panose="020F0502020204030204" pitchFamily="34" charset="0"/>
              </a:rPr>
              <a:t>Jaeglé</a:t>
            </a:r>
            <a:r>
              <a:rPr lang="en-US" sz="2000" dirty="0">
                <a:effectLst/>
                <a:latin typeface="Calibri" panose="020F0502020204030204" pitchFamily="34" charset="0"/>
              </a:rPr>
              <a:t> (PI), Jun Wang (Deputy PI), </a:t>
            </a:r>
            <a:r>
              <a:rPr lang="en-US" sz="2000" dirty="0">
                <a:latin typeface="Calibri" panose="020F0502020204030204" pitchFamily="34" charset="0"/>
              </a:rPr>
              <a:t>Luke Oman (PS), Tom </a:t>
            </a:r>
            <a:r>
              <a:rPr lang="en-US" sz="2000" dirty="0">
                <a:effectLst/>
                <a:latin typeface="Calibri" panose="020F0502020204030204" pitchFamily="34" charset="0"/>
              </a:rPr>
              <a:t>Hanisco (Deputy PS), Matt DeLand (ARGOS lead), J. Alexander, A. Bourassa, P. Cameron-Smith, P. </a:t>
            </a:r>
            <a:r>
              <a:rPr lang="en-US" sz="2000" dirty="0" err="1">
                <a:effectLst/>
                <a:latin typeface="Calibri" panose="020F0502020204030204" pitchFamily="34" charset="0"/>
              </a:rPr>
              <a:t>Colarco</a:t>
            </a:r>
            <a:r>
              <a:rPr lang="en-US" sz="2000" dirty="0">
                <a:effectLst/>
                <a:latin typeface="Calibri" panose="020F0502020204030204" pitchFamily="34" charset="0"/>
              </a:rPr>
              <a:t>, D. Edwards, Q. Errera, G. Frost, Q. Fu, A. Gettelman, J. Gille, L. Harvey, N. Hindley, L. Holt, D. Kim, P. Newman, C. Orbe, R. Stauffer, K. Strong, G. Taha, Q. Tang, A. Turner, K. </a:t>
            </a:r>
            <a:r>
              <a:rPr lang="en-US" sz="2000" dirty="0" err="1">
                <a:effectLst/>
                <a:latin typeface="Calibri" panose="020F0502020204030204" pitchFamily="34" charset="0"/>
              </a:rPr>
              <a:t>Wargan</a:t>
            </a:r>
            <a:r>
              <a:rPr lang="en-US" sz="2000" dirty="0">
                <a:effectLst/>
                <a:latin typeface="Calibri" panose="020F0502020204030204" pitchFamily="34" charset="0"/>
              </a:rPr>
              <a:t>, H. Worden, C. Wright, and D. Zawada </a:t>
            </a:r>
          </a:p>
          <a:p>
            <a:endParaRPr lang="en-US" sz="2000" dirty="0">
              <a:effectLst/>
              <a:latin typeface="Calibri" panose="020F0502020204030204" pitchFamily="34" charset="0"/>
            </a:endParaRPr>
          </a:p>
          <a:p>
            <a:r>
              <a:rPr lang="en-US" sz="2000" dirty="0">
                <a:effectLst/>
                <a:latin typeface="Calibri" panose="020F0502020204030204" pitchFamily="34" charset="0"/>
              </a:rPr>
              <a:t>Instrument Developers: NASA’s GSFC with BAE Systems, STC with Quantum Space/Leidos </a:t>
            </a:r>
          </a:p>
          <a:p>
            <a:r>
              <a:rPr lang="en-US" sz="2000" dirty="0">
                <a:effectLst/>
                <a:latin typeface="Calibri" panose="020F0502020204030204" pitchFamily="34" charset="0"/>
              </a:rPr>
              <a:t>Spacecraft Provider: Northrop Grumman </a:t>
            </a:r>
          </a:p>
        </p:txBody>
      </p:sp>
      <p:sp>
        <p:nvSpPr>
          <p:cNvPr id="21" name="TextBox 20">
            <a:extLst>
              <a:ext uri="{FF2B5EF4-FFF2-40B4-BE49-F238E27FC236}">
                <a16:creationId xmlns:a16="http://schemas.microsoft.com/office/drawing/2014/main" id="{1597F933-0205-F56F-2EC9-B6FE72F12285}"/>
              </a:ext>
            </a:extLst>
          </p:cNvPr>
          <p:cNvSpPr txBox="1"/>
          <p:nvPr/>
        </p:nvSpPr>
        <p:spPr>
          <a:xfrm>
            <a:off x="2209478" y="433108"/>
            <a:ext cx="8912048" cy="954107"/>
          </a:xfrm>
          <a:prstGeom prst="rect">
            <a:avLst/>
          </a:prstGeom>
          <a:noFill/>
        </p:spPr>
        <p:txBody>
          <a:bodyPr wrap="square">
            <a:spAutoFit/>
          </a:bodyPr>
          <a:lstStyle/>
          <a:p>
            <a:pPr algn="ctr"/>
            <a:r>
              <a:rPr lang="en-US" sz="2800" b="1" dirty="0">
                <a:effectLst/>
                <a:latin typeface="Calibri" panose="020F0502020204030204" pitchFamily="34" charset="0"/>
                <a:ea typeface="Aptos" panose="020B0004020202020204" pitchFamily="34" charset="0"/>
                <a:cs typeface="Calibri" panose="020F0502020204030204" pitchFamily="34" charset="0"/>
              </a:rPr>
              <a:t>Stratosphere Troposphere Response using Infrared Vertically-resolved light Explorer (STRIVE) Mission</a:t>
            </a:r>
            <a:endParaRPr lang="en-US" sz="2800" dirty="0">
              <a:latin typeface="Calibri" panose="020F0502020204030204" pitchFamily="34" charset="0"/>
              <a:cs typeface="Calibri" panose="020F0502020204030204" pitchFamily="34" charset="0"/>
            </a:endParaRPr>
          </a:p>
        </p:txBody>
      </p:sp>
      <p:pic>
        <p:nvPicPr>
          <p:cNvPr id="28" name="Picture 27" descr="Logo, company name&#10;&#10;Description automatically generated">
            <a:extLst>
              <a:ext uri="{FF2B5EF4-FFF2-40B4-BE49-F238E27FC236}">
                <a16:creationId xmlns:a16="http://schemas.microsoft.com/office/drawing/2014/main" id="{F7DFF37F-A908-799D-6490-E0C9CDA77950}"/>
              </a:ext>
            </a:extLst>
          </p:cNvPr>
          <p:cNvPicPr>
            <a:picLocks noChangeAspect="1"/>
          </p:cNvPicPr>
          <p:nvPr/>
        </p:nvPicPr>
        <p:blipFill>
          <a:blip r:embed="rId17"/>
          <a:stretch>
            <a:fillRect/>
          </a:stretch>
        </p:blipFill>
        <p:spPr>
          <a:xfrm>
            <a:off x="3138480" y="5745364"/>
            <a:ext cx="2035596" cy="513484"/>
          </a:xfrm>
          <a:prstGeom prst="rect">
            <a:avLst/>
          </a:prstGeom>
        </p:spPr>
      </p:pic>
      <p:sp>
        <p:nvSpPr>
          <p:cNvPr id="3" name="TextBox 2">
            <a:extLst>
              <a:ext uri="{FF2B5EF4-FFF2-40B4-BE49-F238E27FC236}">
                <a16:creationId xmlns:a16="http://schemas.microsoft.com/office/drawing/2014/main" id="{CF3449D5-9EED-1877-4163-F2227A381354}"/>
              </a:ext>
            </a:extLst>
          </p:cNvPr>
          <p:cNvSpPr txBox="1"/>
          <p:nvPr/>
        </p:nvSpPr>
        <p:spPr>
          <a:xfrm>
            <a:off x="1292559" y="6002106"/>
            <a:ext cx="1773466" cy="369332"/>
          </a:xfrm>
          <a:prstGeom prst="rect">
            <a:avLst/>
          </a:prstGeom>
          <a:noFill/>
        </p:spPr>
        <p:txBody>
          <a:bodyPr wrap="square">
            <a:spAutoFit/>
          </a:bodyPr>
          <a:lstStyle/>
          <a:p>
            <a:endParaRPr lang="en-US" i="1" dirty="0">
              <a:effectLst/>
              <a:latin typeface="Helvetica" pitchFamily="2" charset="0"/>
            </a:endParaRPr>
          </a:p>
        </p:txBody>
      </p:sp>
      <p:pic>
        <p:nvPicPr>
          <p:cNvPr id="20" name="Picture 19" descr="Logo&#10;&#10;AI-generated content may be incorrect.">
            <a:extLst>
              <a:ext uri="{FF2B5EF4-FFF2-40B4-BE49-F238E27FC236}">
                <a16:creationId xmlns:a16="http://schemas.microsoft.com/office/drawing/2014/main" id="{1B1135C6-19B5-033E-F46F-7BDE2FA04C06}"/>
              </a:ext>
            </a:extLst>
          </p:cNvPr>
          <p:cNvPicPr>
            <a:picLocks noChangeAspect="1"/>
          </p:cNvPicPr>
          <p:nvPr/>
        </p:nvPicPr>
        <p:blipFill>
          <a:blip r:embed="rId18"/>
          <a:stretch>
            <a:fillRect/>
          </a:stretch>
        </p:blipFill>
        <p:spPr>
          <a:xfrm>
            <a:off x="3066025" y="6221532"/>
            <a:ext cx="1517021" cy="611877"/>
          </a:xfrm>
          <a:prstGeom prst="rect">
            <a:avLst/>
          </a:prstGeom>
        </p:spPr>
      </p:pic>
      <p:pic>
        <p:nvPicPr>
          <p:cNvPr id="25" name="Picture 24" descr="Logo&#10;&#10;AI-generated content may be incorrect.">
            <a:extLst>
              <a:ext uri="{FF2B5EF4-FFF2-40B4-BE49-F238E27FC236}">
                <a16:creationId xmlns:a16="http://schemas.microsoft.com/office/drawing/2014/main" id="{26A8E147-3C4B-248F-DFC6-FF4951022B7D}"/>
              </a:ext>
            </a:extLst>
          </p:cNvPr>
          <p:cNvPicPr>
            <a:picLocks noChangeAspect="1"/>
          </p:cNvPicPr>
          <p:nvPr/>
        </p:nvPicPr>
        <p:blipFill>
          <a:blip r:embed="rId19"/>
          <a:stretch>
            <a:fillRect/>
          </a:stretch>
        </p:blipFill>
        <p:spPr>
          <a:xfrm>
            <a:off x="11047588" y="6174243"/>
            <a:ext cx="562025" cy="587428"/>
          </a:xfrm>
          <a:prstGeom prst="rect">
            <a:avLst/>
          </a:prstGeom>
        </p:spPr>
      </p:pic>
      <p:pic>
        <p:nvPicPr>
          <p:cNvPr id="27" name="Picture 26" descr="Text&#10;&#10;AI-generated content may be incorrect.">
            <a:extLst>
              <a:ext uri="{FF2B5EF4-FFF2-40B4-BE49-F238E27FC236}">
                <a16:creationId xmlns:a16="http://schemas.microsoft.com/office/drawing/2014/main" id="{A78B0B5C-2B87-6491-715A-9CA71D22F5B3}"/>
              </a:ext>
            </a:extLst>
          </p:cNvPr>
          <p:cNvPicPr>
            <a:picLocks noChangeAspect="1"/>
          </p:cNvPicPr>
          <p:nvPr/>
        </p:nvPicPr>
        <p:blipFill>
          <a:blip r:embed="rId20"/>
          <a:stretch>
            <a:fillRect/>
          </a:stretch>
        </p:blipFill>
        <p:spPr>
          <a:xfrm>
            <a:off x="5877927" y="6307485"/>
            <a:ext cx="1324093" cy="508691"/>
          </a:xfrm>
          <a:prstGeom prst="rect">
            <a:avLst/>
          </a:prstGeom>
        </p:spPr>
      </p:pic>
      <p:pic>
        <p:nvPicPr>
          <p:cNvPr id="30" name="Picture 29" descr="Icon&#10;&#10;AI-generated content may be incorrect.">
            <a:extLst>
              <a:ext uri="{FF2B5EF4-FFF2-40B4-BE49-F238E27FC236}">
                <a16:creationId xmlns:a16="http://schemas.microsoft.com/office/drawing/2014/main" id="{5E2BC9AF-DCE7-5306-749F-0CE3E1905A91}"/>
              </a:ext>
            </a:extLst>
          </p:cNvPr>
          <p:cNvPicPr>
            <a:picLocks noChangeAspect="1"/>
          </p:cNvPicPr>
          <p:nvPr/>
        </p:nvPicPr>
        <p:blipFill>
          <a:blip r:embed="rId21"/>
          <a:stretch>
            <a:fillRect/>
          </a:stretch>
        </p:blipFill>
        <p:spPr>
          <a:xfrm>
            <a:off x="10281906" y="6120222"/>
            <a:ext cx="666145" cy="664644"/>
          </a:xfrm>
          <a:prstGeom prst="rect">
            <a:avLst/>
          </a:prstGeom>
        </p:spPr>
      </p:pic>
      <p:pic>
        <p:nvPicPr>
          <p:cNvPr id="34" name="Picture 33" descr="A picture containing text, clipart&#10;&#10;AI-generated content may be incorrect.">
            <a:extLst>
              <a:ext uri="{FF2B5EF4-FFF2-40B4-BE49-F238E27FC236}">
                <a16:creationId xmlns:a16="http://schemas.microsoft.com/office/drawing/2014/main" id="{2808F352-0E1F-0680-31D1-0AE5608742AC}"/>
              </a:ext>
            </a:extLst>
          </p:cNvPr>
          <p:cNvPicPr>
            <a:picLocks noChangeAspect="1"/>
          </p:cNvPicPr>
          <p:nvPr/>
        </p:nvPicPr>
        <p:blipFill>
          <a:blip r:embed="rId22"/>
          <a:stretch>
            <a:fillRect/>
          </a:stretch>
        </p:blipFill>
        <p:spPr>
          <a:xfrm>
            <a:off x="7239346" y="6337104"/>
            <a:ext cx="1202545" cy="442873"/>
          </a:xfrm>
          <a:prstGeom prst="rect">
            <a:avLst/>
          </a:prstGeom>
        </p:spPr>
      </p:pic>
      <p:pic>
        <p:nvPicPr>
          <p:cNvPr id="2" name="Picture 1">
            <a:extLst>
              <a:ext uri="{FF2B5EF4-FFF2-40B4-BE49-F238E27FC236}">
                <a16:creationId xmlns:a16="http://schemas.microsoft.com/office/drawing/2014/main" id="{D9031E87-6603-C776-70E4-FBEBFECA640E}"/>
              </a:ext>
            </a:extLst>
          </p:cNvPr>
          <p:cNvPicPr>
            <a:picLocks noChangeAspect="1"/>
          </p:cNvPicPr>
          <p:nvPr/>
        </p:nvPicPr>
        <p:blipFill>
          <a:blip r:embed="rId23"/>
          <a:stretch>
            <a:fillRect/>
          </a:stretch>
        </p:blipFill>
        <p:spPr>
          <a:xfrm>
            <a:off x="6218370" y="5044699"/>
            <a:ext cx="1413990" cy="565596"/>
          </a:xfrm>
          <a:prstGeom prst="rect">
            <a:avLst/>
          </a:prstGeom>
        </p:spPr>
      </p:pic>
      <p:sp>
        <p:nvSpPr>
          <p:cNvPr id="18" name="TextBox 17">
            <a:extLst>
              <a:ext uri="{FF2B5EF4-FFF2-40B4-BE49-F238E27FC236}">
                <a16:creationId xmlns:a16="http://schemas.microsoft.com/office/drawing/2014/main" id="{6D10B620-F1E4-B173-68A3-2E8CA59D0D9A}"/>
              </a:ext>
            </a:extLst>
          </p:cNvPr>
          <p:cNvSpPr txBox="1"/>
          <p:nvPr/>
        </p:nvSpPr>
        <p:spPr>
          <a:xfrm>
            <a:off x="1275444" y="6060728"/>
            <a:ext cx="2051327" cy="784830"/>
          </a:xfrm>
          <a:prstGeom prst="rect">
            <a:avLst/>
          </a:prstGeom>
          <a:noFill/>
        </p:spPr>
        <p:txBody>
          <a:bodyPr wrap="square" rtlCol="0">
            <a:spAutoFit/>
          </a:bodyPr>
          <a:lstStyle/>
          <a:p>
            <a:r>
              <a:rPr lang="en-US" sz="1500" dirty="0"/>
              <a:t>2026 Atmosphere Investigator Meeting</a:t>
            </a:r>
          </a:p>
          <a:p>
            <a:r>
              <a:rPr lang="en-US" sz="1500" dirty="0"/>
              <a:t>04/21/26</a:t>
            </a:r>
          </a:p>
        </p:txBody>
      </p:sp>
    </p:spTree>
    <p:extLst>
      <p:ext uri="{BB962C8B-B14F-4D97-AF65-F5344CB8AC3E}">
        <p14:creationId xmlns:p14="http://schemas.microsoft.com/office/powerpoint/2010/main" val="263909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212" y="128625"/>
            <a:ext cx="10476488" cy="961802"/>
          </a:xfrm>
          <a:prstGeom prst="rect">
            <a:avLst/>
          </a:prstGeom>
        </p:spPr>
        <p:txBody>
          <a:bodyPr vert="horz" wrap="square" lIns="0" tIns="63500" rIns="0" bIns="0" rtlCol="0">
            <a:spAutoFit/>
          </a:bodyPr>
          <a:lstStyle/>
          <a:p>
            <a:pPr marL="140970" marR="5080" indent="-128270">
              <a:lnSpc>
                <a:spcPts val="3500"/>
              </a:lnSpc>
              <a:spcBef>
                <a:spcPts val="500"/>
              </a:spcBef>
            </a:pPr>
            <a:r>
              <a:rPr sz="3000" b="1" spc="-150" dirty="0">
                <a:latin typeface="Calibri" panose="020F0502020204030204" pitchFamily="34" charset="0"/>
                <a:cs typeface="Calibri" panose="020F0502020204030204" pitchFamily="34" charset="0"/>
              </a:rPr>
              <a:t>ALICE and ARGOS: unparalleled measurements for exploring chemical</a:t>
            </a:r>
            <a:r>
              <a:rPr lang="en-US" sz="3000" b="1" spc="-150" dirty="0">
                <a:latin typeface="Calibri" panose="020F0502020204030204" pitchFamily="34" charset="0"/>
                <a:cs typeface="Calibri" panose="020F0502020204030204" pitchFamily="34" charset="0"/>
              </a:rPr>
              <a:t>-</a:t>
            </a:r>
            <a:r>
              <a:rPr sz="3000" b="1" spc="-150" dirty="0">
                <a:latin typeface="Calibri" panose="020F0502020204030204" pitchFamily="34" charset="0"/>
                <a:cs typeface="Calibri" panose="020F0502020204030204" pitchFamily="34" charset="0"/>
              </a:rPr>
              <a:t>aerosol-radiative interactions in upper troposphere and stratosphere</a:t>
            </a:r>
          </a:p>
        </p:txBody>
      </p:sp>
      <p:pic>
        <p:nvPicPr>
          <p:cNvPr id="37" name="Picture 36">
            <a:extLst>
              <a:ext uri="{FF2B5EF4-FFF2-40B4-BE49-F238E27FC236}">
                <a16:creationId xmlns:a16="http://schemas.microsoft.com/office/drawing/2014/main" id="{0DA86440-1DC4-72FA-4ED6-79330628EFC0}"/>
              </a:ext>
            </a:extLst>
          </p:cNvPr>
          <p:cNvPicPr>
            <a:picLocks noChangeAspect="1"/>
          </p:cNvPicPr>
          <p:nvPr/>
        </p:nvPicPr>
        <p:blipFill>
          <a:blip r:embed="rId2" cstate="hqprint">
            <a:extLst>
              <a:ext uri="{28A0092B-C50C-407E-A947-70E740481C1C}">
                <a14:useLocalDpi xmlns:a14="http://schemas.microsoft.com/office/drawing/2010/main"/>
              </a:ext>
            </a:extLst>
          </a:blip>
          <a:srcRect l="4536"/>
          <a:stretch>
            <a:fillRect/>
          </a:stretch>
        </p:blipFill>
        <p:spPr>
          <a:xfrm>
            <a:off x="3702027" y="1650343"/>
            <a:ext cx="7760043" cy="4523979"/>
          </a:xfrm>
          <a:prstGeom prst="rect">
            <a:avLst/>
          </a:prstGeom>
        </p:spPr>
      </p:pic>
      <p:pic>
        <p:nvPicPr>
          <p:cNvPr id="38" name="Picture 37">
            <a:extLst>
              <a:ext uri="{FF2B5EF4-FFF2-40B4-BE49-F238E27FC236}">
                <a16:creationId xmlns:a16="http://schemas.microsoft.com/office/drawing/2014/main" id="{77AF8806-EBF7-CE24-6E2D-872874851E81}"/>
              </a:ext>
            </a:extLst>
          </p:cNvPr>
          <p:cNvPicPr>
            <a:picLocks noChangeAspect="1"/>
          </p:cNvPicPr>
          <p:nvPr/>
        </p:nvPicPr>
        <p:blipFill>
          <a:blip r:embed="rId3"/>
          <a:stretch>
            <a:fillRect/>
          </a:stretch>
        </p:blipFill>
        <p:spPr>
          <a:xfrm>
            <a:off x="1377539" y="4046080"/>
            <a:ext cx="1719834" cy="1776222"/>
          </a:xfrm>
          <a:prstGeom prst="rect">
            <a:avLst/>
          </a:prstGeom>
        </p:spPr>
      </p:pic>
      <p:pic>
        <p:nvPicPr>
          <p:cNvPr id="39" name="Picture 38">
            <a:extLst>
              <a:ext uri="{FF2B5EF4-FFF2-40B4-BE49-F238E27FC236}">
                <a16:creationId xmlns:a16="http://schemas.microsoft.com/office/drawing/2014/main" id="{034303F1-89DA-0CBA-1086-3989C850440B}"/>
              </a:ext>
            </a:extLst>
          </p:cNvPr>
          <p:cNvPicPr>
            <a:picLocks noChangeAspect="1"/>
          </p:cNvPicPr>
          <p:nvPr/>
        </p:nvPicPr>
        <p:blipFill>
          <a:blip r:embed="rId4"/>
          <a:stretch>
            <a:fillRect/>
          </a:stretch>
        </p:blipFill>
        <p:spPr>
          <a:xfrm>
            <a:off x="1392675" y="2000087"/>
            <a:ext cx="1691640" cy="1785620"/>
          </a:xfrm>
          <a:prstGeom prst="rect">
            <a:avLst/>
          </a:prstGeom>
        </p:spPr>
      </p:pic>
      <p:sp>
        <p:nvSpPr>
          <p:cNvPr id="40" name="TextBox 39">
            <a:extLst>
              <a:ext uri="{FF2B5EF4-FFF2-40B4-BE49-F238E27FC236}">
                <a16:creationId xmlns:a16="http://schemas.microsoft.com/office/drawing/2014/main" id="{84733CE0-9C65-8DFF-3935-5C78FA64B8AE}"/>
              </a:ext>
            </a:extLst>
          </p:cNvPr>
          <p:cNvSpPr txBox="1"/>
          <p:nvPr/>
        </p:nvSpPr>
        <p:spPr>
          <a:xfrm>
            <a:off x="1657136" y="1712382"/>
            <a:ext cx="1301959"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GEOS model</a:t>
            </a:r>
            <a:endParaRPr lang="en-US" sz="2000" dirty="0">
              <a:latin typeface="Arial Narrow" panose="020B0604020202020204" pitchFamily="34" charset="0"/>
              <a:cs typeface="Arial Narrow" panose="020B0604020202020204" pitchFamily="34" charset="0"/>
            </a:endParaRPr>
          </a:p>
        </p:txBody>
      </p:sp>
      <p:sp>
        <p:nvSpPr>
          <p:cNvPr id="41" name="TextBox 40">
            <a:extLst>
              <a:ext uri="{FF2B5EF4-FFF2-40B4-BE49-F238E27FC236}">
                <a16:creationId xmlns:a16="http://schemas.microsoft.com/office/drawing/2014/main" id="{3A287D34-B35A-1634-DC59-896DDEE36A27}"/>
              </a:ext>
            </a:extLst>
          </p:cNvPr>
          <p:cNvSpPr txBox="1"/>
          <p:nvPr/>
        </p:nvSpPr>
        <p:spPr>
          <a:xfrm>
            <a:off x="1657135" y="3804171"/>
            <a:ext cx="1301959"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GEOS model</a:t>
            </a:r>
            <a:endParaRPr lang="en-US" sz="2000" dirty="0">
              <a:latin typeface="Arial Narrow" panose="020B0604020202020204" pitchFamily="34" charset="0"/>
              <a:cs typeface="Arial Narrow" panose="020B0604020202020204" pitchFamily="34" charset="0"/>
            </a:endParaRPr>
          </a:p>
        </p:txBody>
      </p:sp>
      <p:cxnSp>
        <p:nvCxnSpPr>
          <p:cNvPr id="42" name="Straight Arrow Connector 41">
            <a:extLst>
              <a:ext uri="{FF2B5EF4-FFF2-40B4-BE49-F238E27FC236}">
                <a16:creationId xmlns:a16="http://schemas.microsoft.com/office/drawing/2014/main" id="{29015A6C-BA96-08B5-3C15-6F046A7F871F}"/>
              </a:ext>
            </a:extLst>
          </p:cNvPr>
          <p:cNvCxnSpPr>
            <a:cxnSpLocks/>
          </p:cNvCxnSpPr>
          <p:nvPr/>
        </p:nvCxnSpPr>
        <p:spPr>
          <a:xfrm flipV="1">
            <a:off x="2952296" y="3166569"/>
            <a:ext cx="0" cy="26243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2" descr="Figure (see Caption)">
            <a:extLst>
              <a:ext uri="{FF2B5EF4-FFF2-40B4-BE49-F238E27FC236}">
                <a16:creationId xmlns:a16="http://schemas.microsoft.com/office/drawing/2014/main" id="{BF1CD065-0E7F-EE86-8C78-8AA81617066E}"/>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846656" y="3273102"/>
            <a:ext cx="784068" cy="677560"/>
          </a:xfrm>
          <a:prstGeom prst="ellipse">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C28D00A8-A567-ABDF-F8AE-12577BCAD739}"/>
              </a:ext>
            </a:extLst>
          </p:cNvPr>
          <p:cNvSpPr txBox="1"/>
          <p:nvPr/>
        </p:nvSpPr>
        <p:spPr>
          <a:xfrm>
            <a:off x="-53603" y="3573778"/>
            <a:ext cx="1429815" cy="338554"/>
          </a:xfrm>
          <a:prstGeom prst="rect">
            <a:avLst/>
          </a:prstGeom>
          <a:noFill/>
        </p:spPr>
        <p:txBody>
          <a:bodyPr wrap="none" rtlCol="0">
            <a:spAutoFit/>
          </a:bodyPr>
          <a:lstStyle/>
          <a:p>
            <a:r>
              <a:rPr lang="en-US" sz="1600" dirty="0">
                <a:solidFill>
                  <a:srgbClr val="00B0F0"/>
                </a:solidFill>
                <a:latin typeface="Abadi MT Condensed Light" panose="020B0306030101010103" pitchFamily="34" charset="77"/>
                <a:cs typeface="Arial Narrow" panose="020B0604020202020204" pitchFamily="34" charset="0"/>
              </a:rPr>
              <a:t>26.5 km (20 </a:t>
            </a:r>
            <a:r>
              <a:rPr lang="en-US" sz="1600" dirty="0" err="1">
                <a:solidFill>
                  <a:srgbClr val="00B0F0"/>
                </a:solidFill>
                <a:latin typeface="Abadi MT Condensed Light" panose="020B0306030101010103" pitchFamily="34" charset="77"/>
                <a:cs typeface="Arial Narrow" panose="020B0604020202020204" pitchFamily="34" charset="0"/>
              </a:rPr>
              <a:t>hPa</a:t>
            </a:r>
            <a:r>
              <a:rPr lang="en-US" sz="1600" dirty="0">
                <a:solidFill>
                  <a:srgbClr val="00B0F0"/>
                </a:solidFill>
                <a:latin typeface="Abadi MT Condensed Light" panose="020B0306030101010103" pitchFamily="34" charset="77"/>
                <a:cs typeface="Arial Narrow" panose="020B0604020202020204" pitchFamily="34" charset="0"/>
              </a:rPr>
              <a:t>)</a:t>
            </a:r>
            <a:endParaRPr lang="en-US" sz="1600" dirty="0">
              <a:solidFill>
                <a:srgbClr val="00B0F0"/>
              </a:solidFill>
              <a:latin typeface="Abadi MT Condensed Light" panose="020B0306030101010103" pitchFamily="34" charset="77"/>
              <a:cs typeface="Calibri" panose="020F0502020204030204" pitchFamily="34" charset="0"/>
            </a:endParaRPr>
          </a:p>
        </p:txBody>
      </p:sp>
      <p:sp>
        <p:nvSpPr>
          <p:cNvPr id="45" name="TextBox 44">
            <a:extLst>
              <a:ext uri="{FF2B5EF4-FFF2-40B4-BE49-F238E27FC236}">
                <a16:creationId xmlns:a16="http://schemas.microsoft.com/office/drawing/2014/main" id="{C19FEE20-513E-5D3B-1ED4-A120A4315E44}"/>
              </a:ext>
            </a:extLst>
          </p:cNvPr>
          <p:cNvSpPr txBox="1"/>
          <p:nvPr/>
        </p:nvSpPr>
        <p:spPr>
          <a:xfrm rot="16200000">
            <a:off x="872971" y="2604883"/>
            <a:ext cx="579005" cy="400110"/>
          </a:xfrm>
          <a:prstGeom prst="rect">
            <a:avLst/>
          </a:prstGeom>
          <a:noFill/>
        </p:spPr>
        <p:txBody>
          <a:bodyPr wrap="none" rtlCol="0">
            <a:spAutoFit/>
          </a:bodyPr>
          <a:lstStyle/>
          <a:p>
            <a:r>
              <a:rPr lang="en-US" sz="2000" dirty="0">
                <a:latin typeface="Arial Narrow" panose="020B0604020202020204" pitchFamily="34" charset="0"/>
                <a:cs typeface="Arial Narrow" panose="020B0604020202020204" pitchFamily="34" charset="0"/>
              </a:rPr>
              <a:t>H</a:t>
            </a:r>
            <a:r>
              <a:rPr lang="en-US" sz="2000" baseline="-25000" dirty="0">
                <a:latin typeface="Arial Narrow" panose="020B0604020202020204" pitchFamily="34" charset="0"/>
                <a:cs typeface="Arial Narrow" panose="020B0604020202020204" pitchFamily="34" charset="0"/>
              </a:rPr>
              <a:t>2</a:t>
            </a:r>
            <a:r>
              <a:rPr lang="en-US" sz="2000" dirty="0">
                <a:latin typeface="Arial Narrow" panose="020B0604020202020204" pitchFamily="34" charset="0"/>
                <a:cs typeface="Arial Narrow" panose="020B0604020202020204" pitchFamily="34" charset="0"/>
              </a:rPr>
              <a:t>O</a:t>
            </a:r>
          </a:p>
        </p:txBody>
      </p:sp>
      <p:sp>
        <p:nvSpPr>
          <p:cNvPr id="46" name="TextBox 45">
            <a:extLst>
              <a:ext uri="{FF2B5EF4-FFF2-40B4-BE49-F238E27FC236}">
                <a16:creationId xmlns:a16="http://schemas.microsoft.com/office/drawing/2014/main" id="{F7229012-E670-9476-F5F7-B588369C5234}"/>
              </a:ext>
            </a:extLst>
          </p:cNvPr>
          <p:cNvSpPr txBox="1"/>
          <p:nvPr/>
        </p:nvSpPr>
        <p:spPr>
          <a:xfrm rot="16200000">
            <a:off x="547508" y="4631544"/>
            <a:ext cx="1072730" cy="605294"/>
          </a:xfrm>
          <a:prstGeom prst="rect">
            <a:avLst/>
          </a:prstGeom>
          <a:noFill/>
        </p:spPr>
        <p:txBody>
          <a:bodyPr wrap="none" rtlCol="0">
            <a:spAutoFit/>
          </a:bodyPr>
          <a:lstStyle/>
          <a:p>
            <a:pPr algn="ctr">
              <a:lnSpc>
                <a:spcPts val="2000"/>
              </a:lnSpc>
            </a:pPr>
            <a:r>
              <a:rPr lang="en-US" sz="2000" dirty="0">
                <a:latin typeface="Arial Narrow" panose="020B0604020202020204" pitchFamily="34" charset="0"/>
                <a:cs typeface="Arial Narrow" panose="020B0604020202020204" pitchFamily="34" charset="0"/>
              </a:rPr>
              <a:t>Aerosol </a:t>
            </a:r>
          </a:p>
          <a:p>
            <a:pPr algn="ctr">
              <a:lnSpc>
                <a:spcPts val="2000"/>
              </a:lnSpc>
            </a:pPr>
            <a:r>
              <a:rPr lang="en-US" sz="2000" dirty="0">
                <a:latin typeface="Arial Narrow" panose="020B0604020202020204" pitchFamily="34" charset="0"/>
                <a:cs typeface="Arial Narrow" panose="020B0604020202020204" pitchFamily="34" charset="0"/>
              </a:rPr>
              <a:t>extinction</a:t>
            </a:r>
          </a:p>
        </p:txBody>
      </p:sp>
      <p:sp>
        <p:nvSpPr>
          <p:cNvPr id="47" name="Text Placeholder 2">
            <a:extLst>
              <a:ext uri="{FF2B5EF4-FFF2-40B4-BE49-F238E27FC236}">
                <a16:creationId xmlns:a16="http://schemas.microsoft.com/office/drawing/2014/main" id="{487E62C2-B4F8-488F-F503-08FC29AE4644}"/>
              </a:ext>
            </a:extLst>
          </p:cNvPr>
          <p:cNvSpPr txBox="1">
            <a:spLocks/>
          </p:cNvSpPr>
          <p:nvPr/>
        </p:nvSpPr>
        <p:spPr>
          <a:xfrm>
            <a:off x="434218" y="6184805"/>
            <a:ext cx="11451211" cy="68908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t>STRIVE captures volcanic, wildfire, and pollution plume structure with unmatched detail – improving forecasts of their evolution and impacts</a:t>
            </a:r>
          </a:p>
        </p:txBody>
      </p:sp>
      <p:sp>
        <p:nvSpPr>
          <p:cNvPr id="48" name="TextBox 47">
            <a:extLst>
              <a:ext uri="{FF2B5EF4-FFF2-40B4-BE49-F238E27FC236}">
                <a16:creationId xmlns:a16="http://schemas.microsoft.com/office/drawing/2014/main" id="{700F732D-1602-8CF9-0DC2-80932356C458}"/>
              </a:ext>
            </a:extLst>
          </p:cNvPr>
          <p:cNvSpPr txBox="1"/>
          <p:nvPr/>
        </p:nvSpPr>
        <p:spPr>
          <a:xfrm>
            <a:off x="1163710" y="1333238"/>
            <a:ext cx="2080289" cy="338554"/>
          </a:xfrm>
          <a:prstGeom prst="rect">
            <a:avLst/>
          </a:prstGeom>
          <a:solidFill>
            <a:schemeClr val="accent2">
              <a:lumMod val="40000"/>
              <a:lumOff val="60000"/>
            </a:schemeClr>
          </a:solidFill>
        </p:spPr>
        <p:txBody>
          <a:bodyPr wrap="square" lIns="0" tIns="0" rIns="0" bIns="0" rtlCol="0">
            <a:spAutoFit/>
          </a:bodyPr>
          <a:lstStyle/>
          <a:p>
            <a:pPr algn="ctr"/>
            <a:r>
              <a:rPr lang="en-US" sz="2200" b="1" dirty="0">
                <a:cs typeface="Arial Narrow" panose="020B0604020202020204" pitchFamily="34" charset="0"/>
              </a:rPr>
              <a:t>MODEL “truth”</a:t>
            </a:r>
            <a:endParaRPr lang="en-US" sz="2200" b="1" dirty="0">
              <a:cs typeface="Calibri" panose="020F0502020204030204" pitchFamily="34" charset="0"/>
            </a:endParaRPr>
          </a:p>
        </p:txBody>
      </p:sp>
      <p:sp>
        <p:nvSpPr>
          <p:cNvPr id="49" name="TextBox 48">
            <a:extLst>
              <a:ext uri="{FF2B5EF4-FFF2-40B4-BE49-F238E27FC236}">
                <a16:creationId xmlns:a16="http://schemas.microsoft.com/office/drawing/2014/main" id="{D541126F-6C6B-4084-33CB-629029CCB3BA}"/>
              </a:ext>
            </a:extLst>
          </p:cNvPr>
          <p:cNvSpPr txBox="1"/>
          <p:nvPr/>
        </p:nvSpPr>
        <p:spPr>
          <a:xfrm>
            <a:off x="3686216" y="1333238"/>
            <a:ext cx="3454147" cy="338554"/>
          </a:xfrm>
          <a:prstGeom prst="rect">
            <a:avLst/>
          </a:prstGeom>
          <a:solidFill>
            <a:schemeClr val="accent2">
              <a:lumMod val="40000"/>
              <a:lumOff val="60000"/>
            </a:schemeClr>
          </a:solidFill>
        </p:spPr>
        <p:txBody>
          <a:bodyPr wrap="square" lIns="0" tIns="0" rIns="0" bIns="0" rtlCol="0">
            <a:spAutoFit/>
          </a:bodyPr>
          <a:lstStyle/>
          <a:p>
            <a:pPr algn="ctr"/>
            <a:r>
              <a:rPr lang="en-US" sz="2200" b="1" dirty="0">
                <a:cs typeface="Arial Narrow" panose="020B0604020202020204" pitchFamily="34" charset="0"/>
              </a:rPr>
              <a:t>CURRENT OBSERVATIONS</a:t>
            </a:r>
            <a:endParaRPr lang="en-US" sz="2200" b="1" dirty="0">
              <a:cs typeface="Calibri" panose="020F0502020204030204" pitchFamily="34" charset="0"/>
            </a:endParaRPr>
          </a:p>
        </p:txBody>
      </p:sp>
      <p:sp>
        <p:nvSpPr>
          <p:cNvPr id="50" name="TextBox 49">
            <a:extLst>
              <a:ext uri="{FF2B5EF4-FFF2-40B4-BE49-F238E27FC236}">
                <a16:creationId xmlns:a16="http://schemas.microsoft.com/office/drawing/2014/main" id="{178EB7FA-2253-DCFA-F6A9-BE4C75E2EBF1}"/>
              </a:ext>
            </a:extLst>
          </p:cNvPr>
          <p:cNvSpPr txBox="1"/>
          <p:nvPr/>
        </p:nvSpPr>
        <p:spPr>
          <a:xfrm>
            <a:off x="3040225" y="1761036"/>
            <a:ext cx="1004236" cy="559384"/>
          </a:xfrm>
          <a:prstGeom prst="rect">
            <a:avLst/>
          </a:prstGeom>
          <a:noFill/>
        </p:spPr>
        <p:txBody>
          <a:bodyPr wrap="square" rtlCol="0">
            <a:spAutoFit/>
          </a:bodyPr>
          <a:lstStyle/>
          <a:p>
            <a:pPr>
              <a:lnSpc>
                <a:spcPts val="1840"/>
              </a:lnSpc>
            </a:pPr>
            <a:r>
              <a:rPr lang="en-US" sz="1700" b="1" dirty="0">
                <a:solidFill>
                  <a:schemeClr val="accent2">
                    <a:lumMod val="75000"/>
                  </a:schemeClr>
                </a:solidFill>
                <a:latin typeface="Abadi MT Condensed Light" panose="020B0306030101010103" pitchFamily="34" charset="77"/>
              </a:rPr>
              <a:t>2028 </a:t>
            </a:r>
          </a:p>
          <a:p>
            <a:pPr>
              <a:lnSpc>
                <a:spcPts val="1840"/>
              </a:lnSpc>
            </a:pPr>
            <a:r>
              <a:rPr lang="en-US" sz="1700" b="1" dirty="0">
                <a:solidFill>
                  <a:schemeClr val="accent2">
                    <a:lumMod val="75000"/>
                  </a:schemeClr>
                </a:solidFill>
                <a:latin typeface="Abadi MT Condensed Light" panose="020B0306030101010103" pitchFamily="34" charset="77"/>
              </a:rPr>
              <a:t>end-of-life </a:t>
            </a:r>
          </a:p>
        </p:txBody>
      </p:sp>
      <p:cxnSp>
        <p:nvCxnSpPr>
          <p:cNvPr id="51" name="Straight Arrow Connector 50">
            <a:extLst>
              <a:ext uri="{FF2B5EF4-FFF2-40B4-BE49-F238E27FC236}">
                <a16:creationId xmlns:a16="http://schemas.microsoft.com/office/drawing/2014/main" id="{B3C1101D-C618-09A2-F822-599D964B4FBD}"/>
              </a:ext>
            </a:extLst>
          </p:cNvPr>
          <p:cNvCxnSpPr>
            <a:cxnSpLocks/>
          </p:cNvCxnSpPr>
          <p:nvPr/>
        </p:nvCxnSpPr>
        <p:spPr>
          <a:xfrm flipH="1">
            <a:off x="3702027" y="1899195"/>
            <a:ext cx="451332" cy="0"/>
          </a:xfrm>
          <a:prstGeom prst="straightConnector1">
            <a:avLst/>
          </a:prstGeom>
          <a:ln w="31750">
            <a:solidFill>
              <a:srgbClr val="CE713A"/>
            </a:solidFill>
            <a:headEnd w="lg" len="med"/>
            <a:tailEnd type="triangle" w="lg" len="med"/>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78E4C45-5748-A56C-1D05-40952508BC06}"/>
              </a:ext>
            </a:extLst>
          </p:cNvPr>
          <p:cNvSpPr txBox="1"/>
          <p:nvPr/>
        </p:nvSpPr>
        <p:spPr>
          <a:xfrm>
            <a:off x="7574143" y="1333238"/>
            <a:ext cx="3454147" cy="338554"/>
          </a:xfrm>
          <a:prstGeom prst="rect">
            <a:avLst/>
          </a:prstGeom>
          <a:solidFill>
            <a:schemeClr val="accent2">
              <a:lumMod val="40000"/>
              <a:lumOff val="60000"/>
            </a:schemeClr>
          </a:solidFill>
        </p:spPr>
        <p:txBody>
          <a:bodyPr wrap="square" lIns="0" tIns="0" rIns="0" bIns="0" rtlCol="0">
            <a:spAutoFit/>
          </a:bodyPr>
          <a:lstStyle/>
          <a:p>
            <a:pPr algn="ctr"/>
            <a:r>
              <a:rPr lang="en-US" sz="2200" b="1" dirty="0">
                <a:cs typeface="Arial Narrow" panose="020B0604020202020204" pitchFamily="34" charset="0"/>
              </a:rPr>
              <a:t>STRIVE OBSERVATIONS</a:t>
            </a:r>
            <a:endParaRPr lang="en-US" sz="2200" b="1" dirty="0">
              <a:cs typeface="Calibri" panose="020F0502020204030204" pitchFamily="34" charset="0"/>
            </a:endParaRPr>
          </a:p>
        </p:txBody>
      </p:sp>
      <p:sp>
        <p:nvSpPr>
          <p:cNvPr id="53" name="TextBox 52">
            <a:extLst>
              <a:ext uri="{FF2B5EF4-FFF2-40B4-BE49-F238E27FC236}">
                <a16:creationId xmlns:a16="http://schemas.microsoft.com/office/drawing/2014/main" id="{A6CECC83-3152-18F8-90DB-5602C4E2C266}"/>
              </a:ext>
            </a:extLst>
          </p:cNvPr>
          <p:cNvSpPr txBox="1"/>
          <p:nvPr/>
        </p:nvSpPr>
        <p:spPr>
          <a:xfrm>
            <a:off x="3057824" y="3918146"/>
            <a:ext cx="907826" cy="369332"/>
          </a:xfrm>
          <a:prstGeom prst="rect">
            <a:avLst/>
          </a:prstGeom>
          <a:noFill/>
        </p:spPr>
        <p:txBody>
          <a:bodyPr wrap="square" rtlCol="0">
            <a:spAutoFit/>
          </a:bodyPr>
          <a:lstStyle/>
          <a:p>
            <a:r>
              <a:rPr lang="en-US" dirty="0"/>
              <a:t>Hunga</a:t>
            </a:r>
          </a:p>
        </p:txBody>
      </p:sp>
      <p:sp>
        <p:nvSpPr>
          <p:cNvPr id="54" name="Slide Number Placeholder 53">
            <a:extLst>
              <a:ext uri="{FF2B5EF4-FFF2-40B4-BE49-F238E27FC236}">
                <a16:creationId xmlns:a16="http://schemas.microsoft.com/office/drawing/2014/main" id="{52E84F74-6425-0563-3553-B3E4C3237ABC}"/>
              </a:ext>
            </a:extLst>
          </p:cNvPr>
          <p:cNvSpPr>
            <a:spLocks noGrp="1"/>
          </p:cNvSpPr>
          <p:nvPr>
            <p:ph type="sldNum" sz="quarter" idx="12"/>
          </p:nvPr>
        </p:nvSpPr>
        <p:spPr/>
        <p:txBody>
          <a:bodyPr/>
          <a:lstStyle/>
          <a:p>
            <a:fld id="{FB899B0C-03F0-194B-A549-2D868A974F66}" type="slidenum">
              <a:rPr lang="en-US" smtClean="0"/>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183393C-F7E4-B6E4-5879-7359D916FD85}"/>
              </a:ext>
            </a:extLst>
          </p:cNvPr>
          <p:cNvGrpSpPr/>
          <p:nvPr/>
        </p:nvGrpSpPr>
        <p:grpSpPr>
          <a:xfrm>
            <a:off x="4896454" y="1924384"/>
            <a:ext cx="7264013" cy="4255889"/>
            <a:chOff x="141802" y="1718289"/>
            <a:chExt cx="7264013" cy="4255889"/>
          </a:xfrm>
        </p:grpSpPr>
        <p:sp>
          <p:nvSpPr>
            <p:cNvPr id="13" name="TextBox 12">
              <a:extLst>
                <a:ext uri="{FF2B5EF4-FFF2-40B4-BE49-F238E27FC236}">
                  <a16:creationId xmlns:a16="http://schemas.microsoft.com/office/drawing/2014/main" id="{38BE9CE1-0DE3-EACB-DE7D-C4E2B4109E20}"/>
                </a:ext>
              </a:extLst>
            </p:cNvPr>
            <p:cNvSpPr txBox="1"/>
            <p:nvPr/>
          </p:nvSpPr>
          <p:spPr>
            <a:xfrm>
              <a:off x="823099" y="1783394"/>
              <a:ext cx="6582716" cy="4185761"/>
            </a:xfrm>
            <a:prstGeom prst="rect">
              <a:avLst/>
            </a:prstGeom>
            <a:noFill/>
          </p:spPr>
          <p:txBody>
            <a:bodyPr wrap="square" rtlCol="0">
              <a:spAutoFit/>
            </a:bodyPr>
            <a:lstStyle/>
            <a:p>
              <a:r>
                <a:rPr lang="en-US" b="1" dirty="0">
                  <a:solidFill>
                    <a:srgbClr val="437AA0"/>
                  </a:solidFill>
                </a:rPr>
                <a:t>Weather &amp; Disaster Preparedness</a:t>
              </a:r>
            </a:p>
            <a:p>
              <a:pPr>
                <a:spcAft>
                  <a:spcPts val="1200"/>
                </a:spcAft>
              </a:pPr>
              <a:r>
                <a:rPr lang="en-US" dirty="0"/>
                <a:t>Provide earlier warnings for floods, heatwaves, cold air outbreaks</a:t>
              </a:r>
            </a:p>
            <a:p>
              <a:r>
                <a:rPr lang="en-US" b="1" dirty="0">
                  <a:solidFill>
                    <a:srgbClr val="F26522"/>
                  </a:solidFill>
                </a:rPr>
                <a:t>Ozone Layer Protection</a:t>
              </a:r>
            </a:p>
            <a:p>
              <a:pPr>
                <a:spcAft>
                  <a:spcPts val="1200"/>
                </a:spcAft>
              </a:pPr>
              <a:r>
                <a:rPr lang="en-US" dirty="0"/>
                <a:t>Track recovery and protect against harmful UV exposure</a:t>
              </a:r>
            </a:p>
            <a:p>
              <a:r>
                <a:rPr lang="en-US" b="1" dirty="0">
                  <a:solidFill>
                    <a:srgbClr val="83697F"/>
                  </a:solidFill>
                </a:rPr>
                <a:t>Air Quality &amp; Public Health</a:t>
              </a:r>
            </a:p>
            <a:p>
              <a:pPr>
                <a:spcAft>
                  <a:spcPts val="1200"/>
                </a:spcAft>
              </a:pPr>
              <a:r>
                <a:rPr lang="en-US" dirty="0"/>
                <a:t>Identify wildfire plumes and stratospheric ozone intrusions</a:t>
              </a:r>
            </a:p>
            <a:p>
              <a:r>
                <a:rPr lang="en-US" b="1" dirty="0">
                  <a:solidFill>
                    <a:srgbClr val="64BFEB"/>
                  </a:solidFill>
                </a:rPr>
                <a:t>Aviation Safety &amp; Planning</a:t>
              </a:r>
            </a:p>
            <a:p>
              <a:pPr>
                <a:spcAft>
                  <a:spcPts val="1200"/>
                </a:spcAft>
              </a:pPr>
              <a:r>
                <a:rPr lang="en-US" dirty="0"/>
                <a:t>Detect turbulence, volcanic ash, wildfire plumes</a:t>
              </a:r>
            </a:p>
            <a:p>
              <a:r>
                <a:rPr lang="en-US" b="1" dirty="0">
                  <a:solidFill>
                    <a:srgbClr val="39B54A"/>
                  </a:solidFill>
                </a:rPr>
                <a:t>Agriculture &amp; Energy</a:t>
              </a:r>
            </a:p>
            <a:p>
              <a:pPr>
                <a:spcAft>
                  <a:spcPts val="1200"/>
                </a:spcAft>
              </a:pPr>
              <a:r>
                <a:rPr lang="en-US" dirty="0"/>
                <a:t>Improve seasonal outlooks for farming and energy needs</a:t>
              </a:r>
            </a:p>
            <a:p>
              <a:r>
                <a:rPr lang="en-US" b="1" dirty="0">
                  <a:solidFill>
                    <a:srgbClr val="AF4928"/>
                  </a:solidFill>
                </a:rPr>
                <a:t>National Security &amp; Infrastructure</a:t>
              </a:r>
            </a:p>
            <a:p>
              <a:r>
                <a:rPr lang="en-US" dirty="0"/>
                <a:t>Support subseasonal-to-seasonal forecasting for planning</a:t>
              </a:r>
            </a:p>
          </p:txBody>
        </p:sp>
        <p:pic>
          <p:nvPicPr>
            <p:cNvPr id="14" name="Picture 13">
              <a:extLst>
                <a:ext uri="{FF2B5EF4-FFF2-40B4-BE49-F238E27FC236}">
                  <a16:creationId xmlns:a16="http://schemas.microsoft.com/office/drawing/2014/main" id="{4D18D6CE-3E68-BA39-017B-CA837D7C6871}"/>
                </a:ext>
              </a:extLst>
            </p:cNvPr>
            <p:cNvPicPr>
              <a:picLocks noChangeAspect="1"/>
            </p:cNvPicPr>
            <p:nvPr/>
          </p:nvPicPr>
          <p:blipFill>
            <a:blip r:embed="rId2"/>
            <a:stretch>
              <a:fillRect/>
            </a:stretch>
          </p:blipFill>
          <p:spPr>
            <a:xfrm>
              <a:off x="141802" y="4580990"/>
              <a:ext cx="676656" cy="676656"/>
            </a:xfrm>
            <a:prstGeom prst="rect">
              <a:avLst/>
            </a:prstGeom>
          </p:spPr>
        </p:pic>
        <p:pic>
          <p:nvPicPr>
            <p:cNvPr id="15" name="Picture 14">
              <a:extLst>
                <a:ext uri="{FF2B5EF4-FFF2-40B4-BE49-F238E27FC236}">
                  <a16:creationId xmlns:a16="http://schemas.microsoft.com/office/drawing/2014/main" id="{2BA860BA-8CA6-C1B3-C5B2-E76C896753A6}"/>
                </a:ext>
              </a:extLst>
            </p:cNvPr>
            <p:cNvPicPr>
              <a:picLocks noChangeAspect="1"/>
            </p:cNvPicPr>
            <p:nvPr/>
          </p:nvPicPr>
          <p:blipFill>
            <a:blip r:embed="rId3"/>
            <a:stretch>
              <a:fillRect/>
            </a:stretch>
          </p:blipFill>
          <p:spPr>
            <a:xfrm>
              <a:off x="141802" y="5297522"/>
              <a:ext cx="676656" cy="676656"/>
            </a:xfrm>
            <a:prstGeom prst="rect">
              <a:avLst/>
            </a:prstGeom>
          </p:spPr>
        </p:pic>
        <p:pic>
          <p:nvPicPr>
            <p:cNvPr id="18" name="Picture 17">
              <a:extLst>
                <a:ext uri="{FF2B5EF4-FFF2-40B4-BE49-F238E27FC236}">
                  <a16:creationId xmlns:a16="http://schemas.microsoft.com/office/drawing/2014/main" id="{6CCC6398-D77E-644A-C23B-F4C6D646A2C3}"/>
                </a:ext>
              </a:extLst>
            </p:cNvPr>
            <p:cNvPicPr>
              <a:picLocks noChangeAspect="1"/>
            </p:cNvPicPr>
            <p:nvPr/>
          </p:nvPicPr>
          <p:blipFill>
            <a:blip r:embed="rId4"/>
            <a:stretch>
              <a:fillRect/>
            </a:stretch>
          </p:blipFill>
          <p:spPr>
            <a:xfrm>
              <a:off x="141802" y="3864458"/>
              <a:ext cx="676656" cy="676656"/>
            </a:xfrm>
            <a:prstGeom prst="rect">
              <a:avLst/>
            </a:prstGeom>
          </p:spPr>
        </p:pic>
        <p:pic>
          <p:nvPicPr>
            <p:cNvPr id="19" name="Picture 18">
              <a:extLst>
                <a:ext uri="{FF2B5EF4-FFF2-40B4-BE49-F238E27FC236}">
                  <a16:creationId xmlns:a16="http://schemas.microsoft.com/office/drawing/2014/main" id="{5905DC82-634D-1868-C9A2-F143E103F99A}"/>
                </a:ext>
              </a:extLst>
            </p:cNvPr>
            <p:cNvPicPr>
              <a:picLocks noChangeAspect="1"/>
            </p:cNvPicPr>
            <p:nvPr/>
          </p:nvPicPr>
          <p:blipFill>
            <a:blip r:embed="rId5"/>
            <a:stretch>
              <a:fillRect/>
            </a:stretch>
          </p:blipFill>
          <p:spPr>
            <a:xfrm>
              <a:off x="141802" y="3147926"/>
              <a:ext cx="676656" cy="676656"/>
            </a:xfrm>
            <a:prstGeom prst="rect">
              <a:avLst/>
            </a:prstGeom>
          </p:spPr>
        </p:pic>
        <p:pic>
          <p:nvPicPr>
            <p:cNvPr id="20" name="Picture 19">
              <a:extLst>
                <a:ext uri="{FF2B5EF4-FFF2-40B4-BE49-F238E27FC236}">
                  <a16:creationId xmlns:a16="http://schemas.microsoft.com/office/drawing/2014/main" id="{6DA74FC7-5FE5-1423-C951-D5C768843D8E}"/>
                </a:ext>
              </a:extLst>
            </p:cNvPr>
            <p:cNvPicPr>
              <a:picLocks noChangeAspect="1"/>
            </p:cNvPicPr>
            <p:nvPr/>
          </p:nvPicPr>
          <p:blipFill>
            <a:blip r:embed="rId6"/>
            <a:stretch>
              <a:fillRect/>
            </a:stretch>
          </p:blipFill>
          <p:spPr>
            <a:xfrm>
              <a:off x="141802" y="2431394"/>
              <a:ext cx="676656" cy="676656"/>
            </a:xfrm>
            <a:prstGeom prst="rect">
              <a:avLst/>
            </a:prstGeom>
          </p:spPr>
        </p:pic>
        <p:pic>
          <p:nvPicPr>
            <p:cNvPr id="21" name="Picture 20">
              <a:extLst>
                <a:ext uri="{FF2B5EF4-FFF2-40B4-BE49-F238E27FC236}">
                  <a16:creationId xmlns:a16="http://schemas.microsoft.com/office/drawing/2014/main" id="{D13567B3-D172-CBC0-1A4F-CEFC7AECD8FB}"/>
                </a:ext>
              </a:extLst>
            </p:cNvPr>
            <p:cNvPicPr>
              <a:picLocks noChangeAspect="1"/>
            </p:cNvPicPr>
            <p:nvPr/>
          </p:nvPicPr>
          <p:blipFill>
            <a:blip r:embed="rId7"/>
            <a:stretch>
              <a:fillRect/>
            </a:stretch>
          </p:blipFill>
          <p:spPr>
            <a:xfrm>
              <a:off x="143516" y="1718289"/>
              <a:ext cx="673229" cy="673229"/>
            </a:xfrm>
            <a:prstGeom prst="rect">
              <a:avLst/>
            </a:prstGeom>
          </p:spPr>
        </p:pic>
      </p:grpSp>
      <p:pic>
        <p:nvPicPr>
          <p:cNvPr id="3" name="Picture 2">
            <a:extLst>
              <a:ext uri="{FF2B5EF4-FFF2-40B4-BE49-F238E27FC236}">
                <a16:creationId xmlns:a16="http://schemas.microsoft.com/office/drawing/2014/main" id="{9E341458-6BA0-EC83-9372-5CD1C5A39F8B}"/>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2402" y="6122388"/>
            <a:ext cx="9080122" cy="633751"/>
          </a:xfrm>
          <a:prstGeom prst="rect">
            <a:avLst/>
          </a:prstGeom>
        </p:spPr>
      </p:pic>
      <p:sp>
        <p:nvSpPr>
          <p:cNvPr id="4" name="TextBox 3">
            <a:extLst>
              <a:ext uri="{FF2B5EF4-FFF2-40B4-BE49-F238E27FC236}">
                <a16:creationId xmlns:a16="http://schemas.microsoft.com/office/drawing/2014/main" id="{BCC98331-7B1E-AC80-7304-7E675F2405A2}"/>
              </a:ext>
            </a:extLst>
          </p:cNvPr>
          <p:cNvSpPr txBox="1"/>
          <p:nvPr/>
        </p:nvSpPr>
        <p:spPr>
          <a:xfrm>
            <a:off x="529480" y="57025"/>
            <a:ext cx="84926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Societal Applications/Benefits</a:t>
            </a:r>
          </a:p>
        </p:txBody>
      </p:sp>
      <p:sp>
        <p:nvSpPr>
          <p:cNvPr id="6" name="Slide Number Placeholder 8">
            <a:extLst>
              <a:ext uri="{FF2B5EF4-FFF2-40B4-BE49-F238E27FC236}">
                <a16:creationId xmlns:a16="http://schemas.microsoft.com/office/drawing/2014/main" id="{60A30C2C-389F-9258-ED6C-D9A53DCCF92E}"/>
              </a:ext>
            </a:extLst>
          </p:cNvPr>
          <p:cNvSpPr>
            <a:spLocks noGrp="1"/>
          </p:cNvSpPr>
          <p:nvPr>
            <p:ph type="sldNum" sz="quarter" idx="12"/>
          </p:nvPr>
        </p:nvSpPr>
        <p:spPr>
          <a:xfrm>
            <a:off x="11189742" y="6023888"/>
            <a:ext cx="457200" cy="365125"/>
          </a:xfrm>
        </p:spPr>
        <p:txBody>
          <a:bodyPr/>
          <a:lstStyle/>
          <a:p>
            <a:fld id="{B35EF903-B1F1-4317-90CA-9395FDE0952F}" type="slidenum">
              <a:rPr lang="en-US" smtClean="0">
                <a:latin typeface="Calibri" panose="020F0502020204030204" pitchFamily="34" charset="0"/>
                <a:ea typeface="Calibri" panose="020F0502020204030204" pitchFamily="34" charset="0"/>
                <a:cs typeface="Calibri" panose="020F0502020204030204" pitchFamily="34" charset="0"/>
              </a:rPr>
              <a:t>11</a:t>
            </a:fld>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8A8B4ADC-44CB-A815-9EE0-C1ADCC367A23}"/>
              </a:ext>
            </a:extLst>
          </p:cNvPr>
          <p:cNvPicPr>
            <a:picLocks noChangeAspect="1"/>
          </p:cNvPicPr>
          <p:nvPr/>
        </p:nvPicPr>
        <p:blipFill>
          <a:blip r:embed="rId9"/>
          <a:srcRect t="2489"/>
          <a:stretch>
            <a:fillRect/>
          </a:stretch>
        </p:blipFill>
        <p:spPr>
          <a:xfrm>
            <a:off x="120736" y="1898616"/>
            <a:ext cx="4769364" cy="4069308"/>
          </a:xfrm>
          <a:prstGeom prst="rect">
            <a:avLst/>
          </a:prstGeom>
        </p:spPr>
      </p:pic>
      <p:sp>
        <p:nvSpPr>
          <p:cNvPr id="23" name="TextBox 22">
            <a:extLst>
              <a:ext uri="{FF2B5EF4-FFF2-40B4-BE49-F238E27FC236}">
                <a16:creationId xmlns:a16="http://schemas.microsoft.com/office/drawing/2014/main" id="{1348F5FB-4183-C15C-A748-B442EDD542A7}"/>
              </a:ext>
            </a:extLst>
          </p:cNvPr>
          <p:cNvSpPr txBox="1"/>
          <p:nvPr/>
        </p:nvSpPr>
        <p:spPr>
          <a:xfrm>
            <a:off x="120736" y="719032"/>
            <a:ext cx="11704433"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STRIVE reveals how the upper troposphere and stratosphere shape extreme weather, smoke and ash transport, and ozone recovery—and converts that knowledge into meaningful gains in forecast lead time. </a:t>
            </a:r>
          </a:p>
        </p:txBody>
      </p:sp>
    </p:spTree>
    <p:extLst>
      <p:ext uri="{BB962C8B-B14F-4D97-AF65-F5344CB8AC3E}">
        <p14:creationId xmlns:p14="http://schemas.microsoft.com/office/powerpoint/2010/main" val="11248941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55210" y="1074116"/>
            <a:ext cx="5773788" cy="3702836"/>
          </a:xfrm>
          <a:prstGeom prst="rect">
            <a:avLst/>
          </a:prstGeom>
        </p:spPr>
      </p:pic>
      <p:sp>
        <p:nvSpPr>
          <p:cNvPr id="3" name="object 3"/>
          <p:cNvSpPr txBox="1">
            <a:spLocks noGrp="1"/>
          </p:cNvSpPr>
          <p:nvPr>
            <p:ph type="title"/>
          </p:nvPr>
        </p:nvSpPr>
        <p:spPr>
          <a:xfrm>
            <a:off x="455210" y="147819"/>
            <a:ext cx="11730646" cy="412934"/>
          </a:xfrm>
          <a:prstGeom prst="rect">
            <a:avLst/>
          </a:prstGeom>
        </p:spPr>
        <p:txBody>
          <a:bodyPr vert="horz" wrap="square" lIns="0" tIns="12700" rIns="0" bIns="0" rtlCol="0">
            <a:spAutoFit/>
          </a:bodyPr>
          <a:lstStyle/>
          <a:p>
            <a:pPr marL="12700">
              <a:lnSpc>
                <a:spcPct val="100000"/>
              </a:lnSpc>
              <a:spcBef>
                <a:spcPts val="100"/>
              </a:spcBef>
            </a:pPr>
            <a:r>
              <a:rPr sz="2600" b="1" dirty="0">
                <a:latin typeface="+mn-lt"/>
              </a:rPr>
              <a:t>STRIVE: A global 3D view of atmospheric composition and temperature</a:t>
            </a:r>
          </a:p>
        </p:txBody>
      </p:sp>
      <p:sp>
        <p:nvSpPr>
          <p:cNvPr id="4" name="object 4"/>
          <p:cNvSpPr txBox="1"/>
          <p:nvPr/>
        </p:nvSpPr>
        <p:spPr>
          <a:xfrm>
            <a:off x="335994" y="747267"/>
            <a:ext cx="6145530" cy="269240"/>
          </a:xfrm>
          <a:prstGeom prst="rect">
            <a:avLst/>
          </a:prstGeom>
        </p:spPr>
        <p:txBody>
          <a:bodyPr vert="horz" wrap="square" lIns="0" tIns="12700" rIns="0" bIns="0" rtlCol="0">
            <a:spAutoFit/>
          </a:bodyPr>
          <a:lstStyle/>
          <a:p>
            <a:pPr marL="38100">
              <a:lnSpc>
                <a:spcPct val="100000"/>
              </a:lnSpc>
              <a:spcBef>
                <a:spcPts val="100"/>
              </a:spcBef>
            </a:pPr>
            <a:r>
              <a:rPr sz="1600" dirty="0">
                <a:latin typeface="Arial Narrow"/>
                <a:cs typeface="Arial Narrow"/>
              </a:rPr>
              <a:t>Composition:</a:t>
            </a:r>
            <a:r>
              <a:rPr sz="1600" spc="-50" dirty="0">
                <a:latin typeface="Arial Narrow"/>
                <a:cs typeface="Arial Narrow"/>
              </a:rPr>
              <a:t> </a:t>
            </a:r>
            <a:r>
              <a:rPr sz="1600" dirty="0">
                <a:latin typeface="Arial Narrow"/>
                <a:cs typeface="Arial Narrow"/>
              </a:rPr>
              <a:t>O</a:t>
            </a:r>
            <a:r>
              <a:rPr sz="1650" baseline="-15151" dirty="0">
                <a:latin typeface="Arial Narrow"/>
                <a:cs typeface="Arial Narrow"/>
              </a:rPr>
              <a:t>3</a:t>
            </a:r>
            <a:r>
              <a:rPr sz="1600" dirty="0">
                <a:latin typeface="Arial Narrow"/>
                <a:cs typeface="Arial Narrow"/>
              </a:rPr>
              <a:t>,</a:t>
            </a:r>
            <a:r>
              <a:rPr sz="1600" spc="-45" dirty="0">
                <a:latin typeface="Arial Narrow"/>
                <a:cs typeface="Arial Narrow"/>
              </a:rPr>
              <a:t> </a:t>
            </a:r>
            <a:r>
              <a:rPr sz="1600" dirty="0">
                <a:latin typeface="Arial Narrow"/>
                <a:cs typeface="Arial Narrow"/>
              </a:rPr>
              <a:t>H</a:t>
            </a:r>
            <a:r>
              <a:rPr sz="1650" baseline="-15151" dirty="0">
                <a:latin typeface="Arial Narrow"/>
                <a:cs typeface="Arial Narrow"/>
              </a:rPr>
              <a:t>2</a:t>
            </a:r>
            <a:r>
              <a:rPr sz="1600" dirty="0">
                <a:latin typeface="Arial Narrow"/>
                <a:cs typeface="Arial Narrow"/>
              </a:rPr>
              <a:t>O,</a:t>
            </a:r>
            <a:r>
              <a:rPr sz="1600" spc="-45" dirty="0">
                <a:latin typeface="Arial Narrow"/>
                <a:cs typeface="Arial Narrow"/>
              </a:rPr>
              <a:t> </a:t>
            </a:r>
            <a:r>
              <a:rPr sz="1600" dirty="0">
                <a:latin typeface="Arial Narrow"/>
                <a:cs typeface="Arial Narrow"/>
              </a:rPr>
              <a:t>CH</a:t>
            </a:r>
            <a:r>
              <a:rPr sz="1650" baseline="-15151" dirty="0">
                <a:latin typeface="Arial Narrow"/>
                <a:cs typeface="Arial Narrow"/>
              </a:rPr>
              <a:t>4</a:t>
            </a:r>
            <a:r>
              <a:rPr sz="1600" dirty="0">
                <a:latin typeface="Arial Narrow"/>
                <a:cs typeface="Arial Narrow"/>
              </a:rPr>
              <a:t>,</a:t>
            </a:r>
            <a:r>
              <a:rPr sz="1600" spc="-45" dirty="0">
                <a:latin typeface="Arial Narrow"/>
                <a:cs typeface="Arial Narrow"/>
              </a:rPr>
              <a:t> </a:t>
            </a:r>
            <a:r>
              <a:rPr sz="1600" dirty="0">
                <a:latin typeface="Arial Narrow"/>
                <a:cs typeface="Arial Narrow"/>
              </a:rPr>
              <a:t>N</a:t>
            </a:r>
            <a:r>
              <a:rPr sz="1650" baseline="-15151" dirty="0">
                <a:latin typeface="Arial Narrow"/>
                <a:cs typeface="Arial Narrow"/>
              </a:rPr>
              <a:t>2</a:t>
            </a:r>
            <a:r>
              <a:rPr sz="1600" dirty="0">
                <a:latin typeface="Arial Narrow"/>
                <a:cs typeface="Arial Narrow"/>
              </a:rPr>
              <a:t>O,</a:t>
            </a:r>
            <a:r>
              <a:rPr sz="1600" spc="-45" dirty="0">
                <a:latin typeface="Arial Narrow"/>
                <a:cs typeface="Arial Narrow"/>
              </a:rPr>
              <a:t> </a:t>
            </a:r>
            <a:r>
              <a:rPr sz="1600" dirty="0">
                <a:latin typeface="Arial Narrow"/>
                <a:cs typeface="Arial Narrow"/>
              </a:rPr>
              <a:t>CO,</a:t>
            </a:r>
            <a:r>
              <a:rPr sz="1600" spc="-45" dirty="0">
                <a:latin typeface="Arial Narrow"/>
                <a:cs typeface="Arial Narrow"/>
              </a:rPr>
              <a:t> </a:t>
            </a:r>
            <a:r>
              <a:rPr sz="1600" dirty="0">
                <a:latin typeface="Arial Narrow"/>
                <a:cs typeface="Arial Narrow"/>
              </a:rPr>
              <a:t>NO</a:t>
            </a:r>
            <a:r>
              <a:rPr sz="1650" baseline="-15151" dirty="0">
                <a:latin typeface="Arial Narrow"/>
                <a:cs typeface="Arial Narrow"/>
              </a:rPr>
              <a:t>2</a:t>
            </a:r>
            <a:r>
              <a:rPr sz="1600" dirty="0">
                <a:latin typeface="Arial Narrow"/>
                <a:cs typeface="Arial Narrow"/>
              </a:rPr>
              <a:t>,</a:t>
            </a:r>
            <a:r>
              <a:rPr sz="1600" spc="-45" dirty="0">
                <a:latin typeface="Arial Narrow"/>
                <a:cs typeface="Arial Narrow"/>
              </a:rPr>
              <a:t> </a:t>
            </a:r>
            <a:r>
              <a:rPr sz="1600" dirty="0">
                <a:latin typeface="Arial Narrow"/>
                <a:cs typeface="Arial Narrow"/>
              </a:rPr>
              <a:t>HNO</a:t>
            </a:r>
            <a:r>
              <a:rPr sz="1650" baseline="-15151" dirty="0">
                <a:latin typeface="Arial Narrow"/>
                <a:cs typeface="Arial Narrow"/>
              </a:rPr>
              <a:t>3</a:t>
            </a:r>
            <a:r>
              <a:rPr sz="1600" dirty="0">
                <a:latin typeface="Arial Narrow"/>
                <a:cs typeface="Arial Narrow"/>
              </a:rPr>
              <a:t>,</a:t>
            </a:r>
            <a:r>
              <a:rPr sz="1600" spc="-45" dirty="0">
                <a:latin typeface="Arial Narrow"/>
                <a:cs typeface="Arial Narrow"/>
              </a:rPr>
              <a:t> </a:t>
            </a:r>
            <a:r>
              <a:rPr sz="1600" dirty="0">
                <a:latin typeface="Arial Narrow"/>
                <a:cs typeface="Arial Narrow"/>
              </a:rPr>
              <a:t>ClONO</a:t>
            </a:r>
            <a:r>
              <a:rPr sz="1650" baseline="-15151" dirty="0">
                <a:latin typeface="Arial Narrow"/>
                <a:cs typeface="Arial Narrow"/>
              </a:rPr>
              <a:t>2</a:t>
            </a:r>
            <a:r>
              <a:rPr sz="1600" dirty="0">
                <a:latin typeface="Arial Narrow"/>
                <a:cs typeface="Arial Narrow"/>
              </a:rPr>
              <a:t>,</a:t>
            </a:r>
            <a:r>
              <a:rPr sz="1600" spc="-45" dirty="0">
                <a:latin typeface="Arial Narrow"/>
                <a:cs typeface="Arial Narrow"/>
              </a:rPr>
              <a:t> </a:t>
            </a:r>
            <a:r>
              <a:rPr sz="1600" dirty="0">
                <a:latin typeface="Arial Narrow"/>
                <a:cs typeface="Arial Narrow"/>
              </a:rPr>
              <a:t>CFCs,</a:t>
            </a:r>
            <a:r>
              <a:rPr sz="1600" spc="-45" dirty="0">
                <a:latin typeface="Arial Narrow"/>
                <a:cs typeface="Arial Narrow"/>
              </a:rPr>
              <a:t> </a:t>
            </a:r>
            <a:r>
              <a:rPr sz="1600" dirty="0">
                <a:latin typeface="Arial Narrow"/>
                <a:cs typeface="Arial Narrow"/>
              </a:rPr>
              <a:t>aerosols,</a:t>
            </a:r>
            <a:r>
              <a:rPr sz="1600" spc="-45" dirty="0">
                <a:latin typeface="Arial Narrow"/>
                <a:cs typeface="Arial Narrow"/>
              </a:rPr>
              <a:t> </a:t>
            </a:r>
            <a:r>
              <a:rPr sz="1600" spc="-10" dirty="0">
                <a:latin typeface="Arial Narrow"/>
                <a:cs typeface="Arial Narrow"/>
              </a:rPr>
              <a:t>etc...</a:t>
            </a:r>
            <a:endParaRPr sz="1600">
              <a:latin typeface="Arial Narrow"/>
              <a:cs typeface="Arial Narrow"/>
            </a:endParaRPr>
          </a:p>
        </p:txBody>
      </p:sp>
      <p:sp>
        <p:nvSpPr>
          <p:cNvPr id="5" name="object 5"/>
          <p:cNvSpPr/>
          <p:nvPr/>
        </p:nvSpPr>
        <p:spPr>
          <a:xfrm>
            <a:off x="0" y="5617952"/>
            <a:ext cx="12185015" cy="831215"/>
          </a:xfrm>
          <a:custGeom>
            <a:avLst/>
            <a:gdLst/>
            <a:ahLst/>
            <a:cxnLst/>
            <a:rect l="l" t="t" r="r" b="b"/>
            <a:pathLst>
              <a:path w="12185015" h="831214">
                <a:moveTo>
                  <a:pt x="12184528" y="0"/>
                </a:moveTo>
                <a:lnTo>
                  <a:pt x="0" y="0"/>
                </a:lnTo>
                <a:lnTo>
                  <a:pt x="0" y="830996"/>
                </a:lnTo>
                <a:lnTo>
                  <a:pt x="12184528" y="830996"/>
                </a:lnTo>
                <a:lnTo>
                  <a:pt x="12184528" y="0"/>
                </a:lnTo>
                <a:close/>
              </a:path>
            </a:pathLst>
          </a:custGeom>
          <a:solidFill>
            <a:srgbClr val="1CADE5"/>
          </a:solidFill>
        </p:spPr>
        <p:txBody>
          <a:bodyPr wrap="square" lIns="0" tIns="0" rIns="0" bIns="0" rtlCol="0"/>
          <a:lstStyle/>
          <a:p>
            <a:endParaRPr/>
          </a:p>
        </p:txBody>
      </p:sp>
      <p:sp>
        <p:nvSpPr>
          <p:cNvPr id="6" name="object 6"/>
          <p:cNvSpPr txBox="1"/>
          <p:nvPr/>
        </p:nvSpPr>
        <p:spPr>
          <a:xfrm>
            <a:off x="109590" y="5626100"/>
            <a:ext cx="11957050" cy="760095"/>
          </a:xfrm>
          <a:prstGeom prst="rect">
            <a:avLst/>
          </a:prstGeom>
        </p:spPr>
        <p:txBody>
          <a:bodyPr vert="horz" wrap="square" lIns="0" tIns="9525" rIns="0" bIns="0" rtlCol="0">
            <a:spAutoFit/>
          </a:bodyPr>
          <a:lstStyle/>
          <a:p>
            <a:pPr marL="46990" marR="5080" indent="-34925">
              <a:lnSpc>
                <a:spcPct val="100800"/>
              </a:lnSpc>
              <a:spcBef>
                <a:spcPts val="75"/>
              </a:spcBef>
            </a:pPr>
            <a:r>
              <a:rPr sz="2400" spc="-150" dirty="0">
                <a:solidFill>
                  <a:srgbClr val="FFFFFF"/>
                </a:solidFill>
                <a:cs typeface="Arial"/>
              </a:rPr>
              <a:t>STRIVE has the novel ability to resolve small-scale vertical structures of atmospheric composition and temperature, enabling new insights into processes of troposphere-stratosphere interactions</a:t>
            </a:r>
            <a:endParaRPr sz="2400" spc="-150" dirty="0">
              <a:cs typeface="Arial"/>
            </a:endParaRPr>
          </a:p>
        </p:txBody>
      </p:sp>
      <p:grpSp>
        <p:nvGrpSpPr>
          <p:cNvPr id="7" name="object 7"/>
          <p:cNvGrpSpPr/>
          <p:nvPr/>
        </p:nvGrpSpPr>
        <p:grpSpPr>
          <a:xfrm>
            <a:off x="6807198" y="1124513"/>
            <a:ext cx="5197475" cy="4052570"/>
            <a:chOff x="6807198" y="1124513"/>
            <a:chExt cx="5197475" cy="4052570"/>
          </a:xfrm>
        </p:grpSpPr>
        <p:sp>
          <p:nvSpPr>
            <p:cNvPr id="8" name="object 8"/>
            <p:cNvSpPr/>
            <p:nvPr/>
          </p:nvSpPr>
          <p:spPr>
            <a:xfrm>
              <a:off x="7265841" y="1238816"/>
              <a:ext cx="4739005" cy="718820"/>
            </a:xfrm>
            <a:custGeom>
              <a:avLst/>
              <a:gdLst/>
              <a:ahLst/>
              <a:cxnLst/>
              <a:rect l="l" t="t" r="r" b="b"/>
              <a:pathLst>
                <a:path w="4739005" h="718819">
                  <a:moveTo>
                    <a:pt x="4738742" y="0"/>
                  </a:moveTo>
                  <a:lnTo>
                    <a:pt x="0" y="0"/>
                  </a:lnTo>
                  <a:lnTo>
                    <a:pt x="0" y="718588"/>
                  </a:lnTo>
                  <a:lnTo>
                    <a:pt x="4738742" y="718588"/>
                  </a:lnTo>
                  <a:lnTo>
                    <a:pt x="4738742" y="0"/>
                  </a:lnTo>
                  <a:close/>
                </a:path>
              </a:pathLst>
            </a:custGeom>
            <a:solidFill>
              <a:srgbClr val="61AECE"/>
            </a:solidFill>
          </p:spPr>
          <p:txBody>
            <a:bodyPr wrap="square" lIns="0" tIns="0" rIns="0" bIns="0" rtlCol="0"/>
            <a:lstStyle/>
            <a:p>
              <a:endParaRPr/>
            </a:p>
          </p:txBody>
        </p:sp>
        <p:sp>
          <p:nvSpPr>
            <p:cNvPr id="9" name="object 9"/>
            <p:cNvSpPr/>
            <p:nvPr/>
          </p:nvSpPr>
          <p:spPr>
            <a:xfrm>
              <a:off x="6816723" y="1134038"/>
              <a:ext cx="898525" cy="898525"/>
            </a:xfrm>
            <a:custGeom>
              <a:avLst/>
              <a:gdLst/>
              <a:ahLst/>
              <a:cxnLst/>
              <a:rect l="l" t="t" r="r" b="b"/>
              <a:pathLst>
                <a:path w="898525" h="898525">
                  <a:moveTo>
                    <a:pt x="449116" y="0"/>
                  </a:moveTo>
                  <a:lnTo>
                    <a:pt x="400180" y="2635"/>
                  </a:lnTo>
                  <a:lnTo>
                    <a:pt x="352770" y="10358"/>
                  </a:lnTo>
                  <a:lnTo>
                    <a:pt x="307161" y="22896"/>
                  </a:lnTo>
                  <a:lnTo>
                    <a:pt x="263625" y="39973"/>
                  </a:lnTo>
                  <a:lnTo>
                    <a:pt x="222438" y="61317"/>
                  </a:lnTo>
                  <a:lnTo>
                    <a:pt x="183874" y="86653"/>
                  </a:lnTo>
                  <a:lnTo>
                    <a:pt x="148205" y="115707"/>
                  </a:lnTo>
                  <a:lnTo>
                    <a:pt x="115707" y="148205"/>
                  </a:lnTo>
                  <a:lnTo>
                    <a:pt x="86653" y="183874"/>
                  </a:lnTo>
                  <a:lnTo>
                    <a:pt x="61317" y="222439"/>
                  </a:lnTo>
                  <a:lnTo>
                    <a:pt x="39973" y="263626"/>
                  </a:lnTo>
                  <a:lnTo>
                    <a:pt x="22896" y="307161"/>
                  </a:lnTo>
                  <a:lnTo>
                    <a:pt x="10358" y="352771"/>
                  </a:lnTo>
                  <a:lnTo>
                    <a:pt x="2635" y="400181"/>
                  </a:lnTo>
                  <a:lnTo>
                    <a:pt x="0" y="449117"/>
                  </a:lnTo>
                  <a:lnTo>
                    <a:pt x="2635" y="498054"/>
                  </a:lnTo>
                  <a:lnTo>
                    <a:pt x="10358" y="545464"/>
                  </a:lnTo>
                  <a:lnTo>
                    <a:pt x="22896" y="591073"/>
                  </a:lnTo>
                  <a:lnTo>
                    <a:pt x="39973" y="634609"/>
                  </a:lnTo>
                  <a:lnTo>
                    <a:pt x="61317" y="675796"/>
                  </a:lnTo>
                  <a:lnTo>
                    <a:pt x="86653" y="714360"/>
                  </a:lnTo>
                  <a:lnTo>
                    <a:pt x="115707" y="750029"/>
                  </a:lnTo>
                  <a:lnTo>
                    <a:pt x="148205" y="782527"/>
                  </a:lnTo>
                  <a:lnTo>
                    <a:pt x="183874" y="811581"/>
                  </a:lnTo>
                  <a:lnTo>
                    <a:pt x="222438" y="836917"/>
                  </a:lnTo>
                  <a:lnTo>
                    <a:pt x="263625" y="858261"/>
                  </a:lnTo>
                  <a:lnTo>
                    <a:pt x="307161" y="875339"/>
                  </a:lnTo>
                  <a:lnTo>
                    <a:pt x="352770" y="887876"/>
                  </a:lnTo>
                  <a:lnTo>
                    <a:pt x="400180" y="895600"/>
                  </a:lnTo>
                  <a:lnTo>
                    <a:pt x="449116" y="898235"/>
                  </a:lnTo>
                  <a:lnTo>
                    <a:pt x="498052" y="895600"/>
                  </a:lnTo>
                  <a:lnTo>
                    <a:pt x="545462" y="887876"/>
                  </a:lnTo>
                  <a:lnTo>
                    <a:pt x="591072" y="875339"/>
                  </a:lnTo>
                  <a:lnTo>
                    <a:pt x="634607" y="858261"/>
                  </a:lnTo>
                  <a:lnTo>
                    <a:pt x="675794" y="836917"/>
                  </a:lnTo>
                  <a:lnTo>
                    <a:pt x="714359" y="811581"/>
                  </a:lnTo>
                  <a:lnTo>
                    <a:pt x="750028" y="782527"/>
                  </a:lnTo>
                  <a:lnTo>
                    <a:pt x="782526" y="750029"/>
                  </a:lnTo>
                  <a:lnTo>
                    <a:pt x="811580" y="714360"/>
                  </a:lnTo>
                  <a:lnTo>
                    <a:pt x="836916" y="675796"/>
                  </a:lnTo>
                  <a:lnTo>
                    <a:pt x="858260" y="634609"/>
                  </a:lnTo>
                  <a:lnTo>
                    <a:pt x="875337" y="591073"/>
                  </a:lnTo>
                  <a:lnTo>
                    <a:pt x="887875" y="545464"/>
                  </a:lnTo>
                  <a:lnTo>
                    <a:pt x="895598" y="498054"/>
                  </a:lnTo>
                  <a:lnTo>
                    <a:pt x="898234" y="449117"/>
                  </a:lnTo>
                  <a:lnTo>
                    <a:pt x="895598" y="400181"/>
                  </a:lnTo>
                  <a:lnTo>
                    <a:pt x="887875" y="352771"/>
                  </a:lnTo>
                  <a:lnTo>
                    <a:pt x="875337" y="307161"/>
                  </a:lnTo>
                  <a:lnTo>
                    <a:pt x="858260" y="263626"/>
                  </a:lnTo>
                  <a:lnTo>
                    <a:pt x="836916" y="222439"/>
                  </a:lnTo>
                  <a:lnTo>
                    <a:pt x="811580" y="183874"/>
                  </a:lnTo>
                  <a:lnTo>
                    <a:pt x="782526" y="148205"/>
                  </a:lnTo>
                  <a:lnTo>
                    <a:pt x="750028" y="115707"/>
                  </a:lnTo>
                  <a:lnTo>
                    <a:pt x="714359" y="86653"/>
                  </a:lnTo>
                  <a:lnTo>
                    <a:pt x="675794" y="61317"/>
                  </a:lnTo>
                  <a:lnTo>
                    <a:pt x="634607" y="39973"/>
                  </a:lnTo>
                  <a:lnTo>
                    <a:pt x="591072" y="22896"/>
                  </a:lnTo>
                  <a:lnTo>
                    <a:pt x="545462" y="10358"/>
                  </a:lnTo>
                  <a:lnTo>
                    <a:pt x="498052" y="2635"/>
                  </a:lnTo>
                  <a:lnTo>
                    <a:pt x="449116" y="0"/>
                  </a:lnTo>
                  <a:close/>
                </a:path>
              </a:pathLst>
            </a:custGeom>
            <a:solidFill>
              <a:srgbClr val="FFFFFF"/>
            </a:solidFill>
          </p:spPr>
          <p:txBody>
            <a:bodyPr wrap="square" lIns="0" tIns="0" rIns="0" bIns="0" rtlCol="0"/>
            <a:lstStyle/>
            <a:p>
              <a:endParaRPr/>
            </a:p>
          </p:txBody>
        </p:sp>
        <p:sp>
          <p:nvSpPr>
            <p:cNvPr id="10" name="object 10"/>
            <p:cNvSpPr/>
            <p:nvPr/>
          </p:nvSpPr>
          <p:spPr>
            <a:xfrm>
              <a:off x="6816723" y="1134038"/>
              <a:ext cx="898525" cy="898525"/>
            </a:xfrm>
            <a:custGeom>
              <a:avLst/>
              <a:gdLst/>
              <a:ahLst/>
              <a:cxnLst/>
              <a:rect l="l" t="t" r="r" b="b"/>
              <a:pathLst>
                <a:path w="898525" h="898525">
                  <a:moveTo>
                    <a:pt x="0" y="449117"/>
                  </a:moveTo>
                  <a:lnTo>
                    <a:pt x="2635" y="400181"/>
                  </a:lnTo>
                  <a:lnTo>
                    <a:pt x="10358" y="352771"/>
                  </a:lnTo>
                  <a:lnTo>
                    <a:pt x="22896" y="307161"/>
                  </a:lnTo>
                  <a:lnTo>
                    <a:pt x="39973" y="263626"/>
                  </a:lnTo>
                  <a:lnTo>
                    <a:pt x="61317" y="222439"/>
                  </a:lnTo>
                  <a:lnTo>
                    <a:pt x="86653" y="183874"/>
                  </a:lnTo>
                  <a:lnTo>
                    <a:pt x="115707" y="148206"/>
                  </a:lnTo>
                  <a:lnTo>
                    <a:pt x="148206" y="115707"/>
                  </a:lnTo>
                  <a:lnTo>
                    <a:pt x="183874" y="86653"/>
                  </a:lnTo>
                  <a:lnTo>
                    <a:pt x="222439" y="61317"/>
                  </a:lnTo>
                  <a:lnTo>
                    <a:pt x="263626" y="39973"/>
                  </a:lnTo>
                  <a:lnTo>
                    <a:pt x="307161" y="22896"/>
                  </a:lnTo>
                  <a:lnTo>
                    <a:pt x="352771" y="10358"/>
                  </a:lnTo>
                  <a:lnTo>
                    <a:pt x="400181" y="2635"/>
                  </a:lnTo>
                  <a:lnTo>
                    <a:pt x="449117" y="0"/>
                  </a:lnTo>
                  <a:lnTo>
                    <a:pt x="498053" y="2635"/>
                  </a:lnTo>
                  <a:lnTo>
                    <a:pt x="545463" y="10358"/>
                  </a:lnTo>
                  <a:lnTo>
                    <a:pt x="591073" y="22896"/>
                  </a:lnTo>
                  <a:lnTo>
                    <a:pt x="634608" y="39973"/>
                  </a:lnTo>
                  <a:lnTo>
                    <a:pt x="675795" y="61317"/>
                  </a:lnTo>
                  <a:lnTo>
                    <a:pt x="714360" y="86653"/>
                  </a:lnTo>
                  <a:lnTo>
                    <a:pt x="750028" y="115707"/>
                  </a:lnTo>
                  <a:lnTo>
                    <a:pt x="782527" y="148206"/>
                  </a:lnTo>
                  <a:lnTo>
                    <a:pt x="811581" y="183874"/>
                  </a:lnTo>
                  <a:lnTo>
                    <a:pt x="836917" y="222439"/>
                  </a:lnTo>
                  <a:lnTo>
                    <a:pt x="858261" y="263626"/>
                  </a:lnTo>
                  <a:lnTo>
                    <a:pt x="875338" y="307161"/>
                  </a:lnTo>
                  <a:lnTo>
                    <a:pt x="887876" y="352771"/>
                  </a:lnTo>
                  <a:lnTo>
                    <a:pt x="895599" y="400181"/>
                  </a:lnTo>
                  <a:lnTo>
                    <a:pt x="898235" y="449117"/>
                  </a:lnTo>
                  <a:lnTo>
                    <a:pt x="895599" y="498053"/>
                  </a:lnTo>
                  <a:lnTo>
                    <a:pt x="887876" y="545463"/>
                  </a:lnTo>
                  <a:lnTo>
                    <a:pt x="875338" y="591073"/>
                  </a:lnTo>
                  <a:lnTo>
                    <a:pt x="858261" y="634608"/>
                  </a:lnTo>
                  <a:lnTo>
                    <a:pt x="836917" y="675795"/>
                  </a:lnTo>
                  <a:lnTo>
                    <a:pt x="811581" y="714360"/>
                  </a:lnTo>
                  <a:lnTo>
                    <a:pt x="782527" y="750028"/>
                  </a:lnTo>
                  <a:lnTo>
                    <a:pt x="750028" y="782527"/>
                  </a:lnTo>
                  <a:lnTo>
                    <a:pt x="714360" y="811581"/>
                  </a:lnTo>
                  <a:lnTo>
                    <a:pt x="675795" y="836917"/>
                  </a:lnTo>
                  <a:lnTo>
                    <a:pt x="634608" y="858261"/>
                  </a:lnTo>
                  <a:lnTo>
                    <a:pt x="591073" y="875338"/>
                  </a:lnTo>
                  <a:lnTo>
                    <a:pt x="545463" y="887876"/>
                  </a:lnTo>
                  <a:lnTo>
                    <a:pt x="498053" y="895599"/>
                  </a:lnTo>
                  <a:lnTo>
                    <a:pt x="449117" y="898235"/>
                  </a:lnTo>
                  <a:lnTo>
                    <a:pt x="400181" y="895599"/>
                  </a:lnTo>
                  <a:lnTo>
                    <a:pt x="352771" y="887876"/>
                  </a:lnTo>
                  <a:lnTo>
                    <a:pt x="307161" y="875338"/>
                  </a:lnTo>
                  <a:lnTo>
                    <a:pt x="263626" y="858261"/>
                  </a:lnTo>
                  <a:lnTo>
                    <a:pt x="222439" y="836917"/>
                  </a:lnTo>
                  <a:lnTo>
                    <a:pt x="183874" y="811581"/>
                  </a:lnTo>
                  <a:lnTo>
                    <a:pt x="148206" y="782527"/>
                  </a:lnTo>
                  <a:lnTo>
                    <a:pt x="115707" y="750028"/>
                  </a:lnTo>
                  <a:lnTo>
                    <a:pt x="86653" y="714360"/>
                  </a:lnTo>
                  <a:lnTo>
                    <a:pt x="61317" y="675795"/>
                  </a:lnTo>
                  <a:lnTo>
                    <a:pt x="39973" y="634608"/>
                  </a:lnTo>
                  <a:lnTo>
                    <a:pt x="22896" y="591073"/>
                  </a:lnTo>
                  <a:lnTo>
                    <a:pt x="10358" y="545463"/>
                  </a:lnTo>
                  <a:lnTo>
                    <a:pt x="2635" y="498053"/>
                  </a:lnTo>
                  <a:lnTo>
                    <a:pt x="0" y="449117"/>
                  </a:lnTo>
                  <a:close/>
                </a:path>
              </a:pathLst>
            </a:custGeom>
            <a:ln w="19050">
              <a:solidFill>
                <a:srgbClr val="61AECE"/>
              </a:solidFill>
            </a:ln>
          </p:spPr>
          <p:txBody>
            <a:bodyPr wrap="square" lIns="0" tIns="0" rIns="0" bIns="0" rtlCol="0"/>
            <a:lstStyle/>
            <a:p>
              <a:endParaRPr/>
            </a:p>
          </p:txBody>
        </p:sp>
        <p:sp>
          <p:nvSpPr>
            <p:cNvPr id="11" name="object 11"/>
            <p:cNvSpPr/>
            <p:nvPr/>
          </p:nvSpPr>
          <p:spPr>
            <a:xfrm>
              <a:off x="7677824" y="2301932"/>
              <a:ext cx="4326890" cy="718820"/>
            </a:xfrm>
            <a:custGeom>
              <a:avLst/>
              <a:gdLst/>
              <a:ahLst/>
              <a:cxnLst/>
              <a:rect l="l" t="t" r="r" b="b"/>
              <a:pathLst>
                <a:path w="4326890" h="718819">
                  <a:moveTo>
                    <a:pt x="4326759" y="0"/>
                  </a:moveTo>
                  <a:lnTo>
                    <a:pt x="0" y="0"/>
                  </a:lnTo>
                  <a:lnTo>
                    <a:pt x="0" y="718587"/>
                  </a:lnTo>
                  <a:lnTo>
                    <a:pt x="4326759" y="718587"/>
                  </a:lnTo>
                  <a:lnTo>
                    <a:pt x="4326759" y="0"/>
                  </a:lnTo>
                  <a:close/>
                </a:path>
              </a:pathLst>
            </a:custGeom>
            <a:solidFill>
              <a:srgbClr val="122237"/>
            </a:solidFill>
          </p:spPr>
          <p:txBody>
            <a:bodyPr wrap="square" lIns="0" tIns="0" rIns="0" bIns="0" rtlCol="0"/>
            <a:lstStyle/>
            <a:p>
              <a:endParaRPr/>
            </a:p>
          </p:txBody>
        </p:sp>
        <p:sp>
          <p:nvSpPr>
            <p:cNvPr id="12" name="object 12"/>
            <p:cNvSpPr/>
            <p:nvPr/>
          </p:nvSpPr>
          <p:spPr>
            <a:xfrm>
              <a:off x="7228706" y="2212107"/>
              <a:ext cx="898525" cy="898525"/>
            </a:xfrm>
            <a:custGeom>
              <a:avLst/>
              <a:gdLst/>
              <a:ahLst/>
              <a:cxnLst/>
              <a:rect l="l" t="t" r="r" b="b"/>
              <a:pathLst>
                <a:path w="898525" h="898525">
                  <a:moveTo>
                    <a:pt x="449116" y="0"/>
                  </a:moveTo>
                  <a:lnTo>
                    <a:pt x="400180" y="2635"/>
                  </a:lnTo>
                  <a:lnTo>
                    <a:pt x="352770" y="10358"/>
                  </a:lnTo>
                  <a:lnTo>
                    <a:pt x="307161" y="22896"/>
                  </a:lnTo>
                  <a:lnTo>
                    <a:pt x="263625" y="39973"/>
                  </a:lnTo>
                  <a:lnTo>
                    <a:pt x="222438" y="61317"/>
                  </a:lnTo>
                  <a:lnTo>
                    <a:pt x="183874" y="86653"/>
                  </a:lnTo>
                  <a:lnTo>
                    <a:pt x="148205" y="115707"/>
                  </a:lnTo>
                  <a:lnTo>
                    <a:pt x="115707" y="148205"/>
                  </a:lnTo>
                  <a:lnTo>
                    <a:pt x="86653" y="183874"/>
                  </a:lnTo>
                  <a:lnTo>
                    <a:pt x="61317" y="222439"/>
                  </a:lnTo>
                  <a:lnTo>
                    <a:pt x="39973" y="263626"/>
                  </a:lnTo>
                  <a:lnTo>
                    <a:pt x="22896" y="307161"/>
                  </a:lnTo>
                  <a:lnTo>
                    <a:pt x="10358" y="352771"/>
                  </a:lnTo>
                  <a:lnTo>
                    <a:pt x="2635" y="400181"/>
                  </a:lnTo>
                  <a:lnTo>
                    <a:pt x="0" y="449117"/>
                  </a:lnTo>
                  <a:lnTo>
                    <a:pt x="2635" y="498054"/>
                  </a:lnTo>
                  <a:lnTo>
                    <a:pt x="10358" y="545464"/>
                  </a:lnTo>
                  <a:lnTo>
                    <a:pt x="22896" y="591073"/>
                  </a:lnTo>
                  <a:lnTo>
                    <a:pt x="39973" y="634609"/>
                  </a:lnTo>
                  <a:lnTo>
                    <a:pt x="61317" y="675796"/>
                  </a:lnTo>
                  <a:lnTo>
                    <a:pt x="86653" y="714360"/>
                  </a:lnTo>
                  <a:lnTo>
                    <a:pt x="115707" y="750029"/>
                  </a:lnTo>
                  <a:lnTo>
                    <a:pt x="148205" y="782527"/>
                  </a:lnTo>
                  <a:lnTo>
                    <a:pt x="183874" y="811581"/>
                  </a:lnTo>
                  <a:lnTo>
                    <a:pt x="222438" y="836917"/>
                  </a:lnTo>
                  <a:lnTo>
                    <a:pt x="263625" y="858261"/>
                  </a:lnTo>
                  <a:lnTo>
                    <a:pt x="307161" y="875339"/>
                  </a:lnTo>
                  <a:lnTo>
                    <a:pt x="352770" y="887876"/>
                  </a:lnTo>
                  <a:lnTo>
                    <a:pt x="400180" y="895600"/>
                  </a:lnTo>
                  <a:lnTo>
                    <a:pt x="449116" y="898235"/>
                  </a:lnTo>
                  <a:lnTo>
                    <a:pt x="498052" y="895600"/>
                  </a:lnTo>
                  <a:lnTo>
                    <a:pt x="545462" y="887876"/>
                  </a:lnTo>
                  <a:lnTo>
                    <a:pt x="591072" y="875339"/>
                  </a:lnTo>
                  <a:lnTo>
                    <a:pt x="634607" y="858261"/>
                  </a:lnTo>
                  <a:lnTo>
                    <a:pt x="675794" y="836917"/>
                  </a:lnTo>
                  <a:lnTo>
                    <a:pt x="714359" y="811581"/>
                  </a:lnTo>
                  <a:lnTo>
                    <a:pt x="750028" y="782527"/>
                  </a:lnTo>
                  <a:lnTo>
                    <a:pt x="782526" y="750029"/>
                  </a:lnTo>
                  <a:lnTo>
                    <a:pt x="811580" y="714360"/>
                  </a:lnTo>
                  <a:lnTo>
                    <a:pt x="836916" y="675796"/>
                  </a:lnTo>
                  <a:lnTo>
                    <a:pt x="858260" y="634609"/>
                  </a:lnTo>
                  <a:lnTo>
                    <a:pt x="875337" y="591073"/>
                  </a:lnTo>
                  <a:lnTo>
                    <a:pt x="887875" y="545464"/>
                  </a:lnTo>
                  <a:lnTo>
                    <a:pt x="895598" y="498054"/>
                  </a:lnTo>
                  <a:lnTo>
                    <a:pt x="898234" y="449117"/>
                  </a:lnTo>
                  <a:lnTo>
                    <a:pt x="895598" y="400181"/>
                  </a:lnTo>
                  <a:lnTo>
                    <a:pt x="887875" y="352771"/>
                  </a:lnTo>
                  <a:lnTo>
                    <a:pt x="875337" y="307161"/>
                  </a:lnTo>
                  <a:lnTo>
                    <a:pt x="858260" y="263626"/>
                  </a:lnTo>
                  <a:lnTo>
                    <a:pt x="836916" y="222439"/>
                  </a:lnTo>
                  <a:lnTo>
                    <a:pt x="811580" y="183874"/>
                  </a:lnTo>
                  <a:lnTo>
                    <a:pt x="782526" y="148205"/>
                  </a:lnTo>
                  <a:lnTo>
                    <a:pt x="750028" y="115707"/>
                  </a:lnTo>
                  <a:lnTo>
                    <a:pt x="714359" y="86653"/>
                  </a:lnTo>
                  <a:lnTo>
                    <a:pt x="675794" y="61317"/>
                  </a:lnTo>
                  <a:lnTo>
                    <a:pt x="634607" y="39973"/>
                  </a:lnTo>
                  <a:lnTo>
                    <a:pt x="591072" y="22896"/>
                  </a:lnTo>
                  <a:lnTo>
                    <a:pt x="545462" y="10358"/>
                  </a:lnTo>
                  <a:lnTo>
                    <a:pt x="498052" y="2635"/>
                  </a:lnTo>
                  <a:lnTo>
                    <a:pt x="449116" y="0"/>
                  </a:lnTo>
                  <a:close/>
                </a:path>
              </a:pathLst>
            </a:custGeom>
            <a:solidFill>
              <a:srgbClr val="FFFFFF"/>
            </a:solidFill>
          </p:spPr>
          <p:txBody>
            <a:bodyPr wrap="square" lIns="0" tIns="0" rIns="0" bIns="0" rtlCol="0"/>
            <a:lstStyle/>
            <a:p>
              <a:endParaRPr/>
            </a:p>
          </p:txBody>
        </p:sp>
        <p:sp>
          <p:nvSpPr>
            <p:cNvPr id="13" name="object 13"/>
            <p:cNvSpPr/>
            <p:nvPr/>
          </p:nvSpPr>
          <p:spPr>
            <a:xfrm>
              <a:off x="7228706" y="2212107"/>
              <a:ext cx="898525" cy="898525"/>
            </a:xfrm>
            <a:custGeom>
              <a:avLst/>
              <a:gdLst/>
              <a:ahLst/>
              <a:cxnLst/>
              <a:rect l="l" t="t" r="r" b="b"/>
              <a:pathLst>
                <a:path w="898525" h="898525">
                  <a:moveTo>
                    <a:pt x="0" y="449117"/>
                  </a:moveTo>
                  <a:lnTo>
                    <a:pt x="2635" y="400181"/>
                  </a:lnTo>
                  <a:lnTo>
                    <a:pt x="10358" y="352771"/>
                  </a:lnTo>
                  <a:lnTo>
                    <a:pt x="22896" y="307161"/>
                  </a:lnTo>
                  <a:lnTo>
                    <a:pt x="39973" y="263626"/>
                  </a:lnTo>
                  <a:lnTo>
                    <a:pt x="61317" y="222439"/>
                  </a:lnTo>
                  <a:lnTo>
                    <a:pt x="86653" y="183874"/>
                  </a:lnTo>
                  <a:lnTo>
                    <a:pt x="115707" y="148206"/>
                  </a:lnTo>
                  <a:lnTo>
                    <a:pt x="148206" y="115707"/>
                  </a:lnTo>
                  <a:lnTo>
                    <a:pt x="183874" y="86653"/>
                  </a:lnTo>
                  <a:lnTo>
                    <a:pt x="222439" y="61317"/>
                  </a:lnTo>
                  <a:lnTo>
                    <a:pt x="263626" y="39973"/>
                  </a:lnTo>
                  <a:lnTo>
                    <a:pt x="307161" y="22896"/>
                  </a:lnTo>
                  <a:lnTo>
                    <a:pt x="352771" y="10358"/>
                  </a:lnTo>
                  <a:lnTo>
                    <a:pt x="400181" y="2635"/>
                  </a:lnTo>
                  <a:lnTo>
                    <a:pt x="449117" y="0"/>
                  </a:lnTo>
                  <a:lnTo>
                    <a:pt x="498053" y="2635"/>
                  </a:lnTo>
                  <a:lnTo>
                    <a:pt x="545463" y="10358"/>
                  </a:lnTo>
                  <a:lnTo>
                    <a:pt x="591073" y="22896"/>
                  </a:lnTo>
                  <a:lnTo>
                    <a:pt x="634608" y="39973"/>
                  </a:lnTo>
                  <a:lnTo>
                    <a:pt x="675795" y="61317"/>
                  </a:lnTo>
                  <a:lnTo>
                    <a:pt x="714360" y="86653"/>
                  </a:lnTo>
                  <a:lnTo>
                    <a:pt x="750028" y="115707"/>
                  </a:lnTo>
                  <a:lnTo>
                    <a:pt x="782527" y="148206"/>
                  </a:lnTo>
                  <a:lnTo>
                    <a:pt x="811581" y="183874"/>
                  </a:lnTo>
                  <a:lnTo>
                    <a:pt x="836917" y="222439"/>
                  </a:lnTo>
                  <a:lnTo>
                    <a:pt x="858261" y="263626"/>
                  </a:lnTo>
                  <a:lnTo>
                    <a:pt x="875338" y="307161"/>
                  </a:lnTo>
                  <a:lnTo>
                    <a:pt x="887876" y="352771"/>
                  </a:lnTo>
                  <a:lnTo>
                    <a:pt x="895599" y="400181"/>
                  </a:lnTo>
                  <a:lnTo>
                    <a:pt x="898235" y="449117"/>
                  </a:lnTo>
                  <a:lnTo>
                    <a:pt x="895599" y="498053"/>
                  </a:lnTo>
                  <a:lnTo>
                    <a:pt x="887876" y="545463"/>
                  </a:lnTo>
                  <a:lnTo>
                    <a:pt x="875338" y="591073"/>
                  </a:lnTo>
                  <a:lnTo>
                    <a:pt x="858261" y="634608"/>
                  </a:lnTo>
                  <a:lnTo>
                    <a:pt x="836917" y="675795"/>
                  </a:lnTo>
                  <a:lnTo>
                    <a:pt x="811581" y="714360"/>
                  </a:lnTo>
                  <a:lnTo>
                    <a:pt x="782527" y="750028"/>
                  </a:lnTo>
                  <a:lnTo>
                    <a:pt x="750028" y="782527"/>
                  </a:lnTo>
                  <a:lnTo>
                    <a:pt x="714360" y="811581"/>
                  </a:lnTo>
                  <a:lnTo>
                    <a:pt x="675795" y="836917"/>
                  </a:lnTo>
                  <a:lnTo>
                    <a:pt x="634608" y="858261"/>
                  </a:lnTo>
                  <a:lnTo>
                    <a:pt x="591073" y="875338"/>
                  </a:lnTo>
                  <a:lnTo>
                    <a:pt x="545463" y="887876"/>
                  </a:lnTo>
                  <a:lnTo>
                    <a:pt x="498053" y="895599"/>
                  </a:lnTo>
                  <a:lnTo>
                    <a:pt x="449117" y="898235"/>
                  </a:lnTo>
                  <a:lnTo>
                    <a:pt x="400181" y="895599"/>
                  </a:lnTo>
                  <a:lnTo>
                    <a:pt x="352771" y="887876"/>
                  </a:lnTo>
                  <a:lnTo>
                    <a:pt x="307161" y="875338"/>
                  </a:lnTo>
                  <a:lnTo>
                    <a:pt x="263626" y="858261"/>
                  </a:lnTo>
                  <a:lnTo>
                    <a:pt x="222439" y="836917"/>
                  </a:lnTo>
                  <a:lnTo>
                    <a:pt x="183874" y="811581"/>
                  </a:lnTo>
                  <a:lnTo>
                    <a:pt x="148206" y="782527"/>
                  </a:lnTo>
                  <a:lnTo>
                    <a:pt x="115707" y="750028"/>
                  </a:lnTo>
                  <a:lnTo>
                    <a:pt x="86653" y="714360"/>
                  </a:lnTo>
                  <a:lnTo>
                    <a:pt x="61317" y="675795"/>
                  </a:lnTo>
                  <a:lnTo>
                    <a:pt x="39973" y="634608"/>
                  </a:lnTo>
                  <a:lnTo>
                    <a:pt x="22896" y="591073"/>
                  </a:lnTo>
                  <a:lnTo>
                    <a:pt x="10358" y="545463"/>
                  </a:lnTo>
                  <a:lnTo>
                    <a:pt x="2635" y="498053"/>
                  </a:lnTo>
                  <a:lnTo>
                    <a:pt x="0" y="449117"/>
                  </a:lnTo>
                  <a:close/>
                </a:path>
              </a:pathLst>
            </a:custGeom>
            <a:ln w="19050">
              <a:solidFill>
                <a:srgbClr val="122237"/>
              </a:solidFill>
            </a:ln>
          </p:spPr>
          <p:txBody>
            <a:bodyPr wrap="square" lIns="0" tIns="0" rIns="0" bIns="0" rtlCol="0"/>
            <a:lstStyle/>
            <a:p>
              <a:endParaRPr/>
            </a:p>
          </p:txBody>
        </p:sp>
        <p:sp>
          <p:nvSpPr>
            <p:cNvPr id="14" name="object 14"/>
            <p:cNvSpPr/>
            <p:nvPr/>
          </p:nvSpPr>
          <p:spPr>
            <a:xfrm>
              <a:off x="7677824" y="3380000"/>
              <a:ext cx="4326890" cy="718820"/>
            </a:xfrm>
            <a:custGeom>
              <a:avLst/>
              <a:gdLst/>
              <a:ahLst/>
              <a:cxnLst/>
              <a:rect l="l" t="t" r="r" b="b"/>
              <a:pathLst>
                <a:path w="4326890" h="718820">
                  <a:moveTo>
                    <a:pt x="4326759" y="0"/>
                  </a:moveTo>
                  <a:lnTo>
                    <a:pt x="0" y="0"/>
                  </a:lnTo>
                  <a:lnTo>
                    <a:pt x="0" y="718587"/>
                  </a:lnTo>
                  <a:lnTo>
                    <a:pt x="4326759" y="718587"/>
                  </a:lnTo>
                  <a:lnTo>
                    <a:pt x="4326759" y="0"/>
                  </a:lnTo>
                  <a:close/>
                </a:path>
              </a:pathLst>
            </a:custGeom>
            <a:solidFill>
              <a:srgbClr val="C0A664"/>
            </a:solidFill>
          </p:spPr>
          <p:txBody>
            <a:bodyPr wrap="square" lIns="0" tIns="0" rIns="0" bIns="0" rtlCol="0"/>
            <a:lstStyle/>
            <a:p>
              <a:endParaRPr/>
            </a:p>
          </p:txBody>
        </p:sp>
        <p:sp>
          <p:nvSpPr>
            <p:cNvPr id="15" name="object 15"/>
            <p:cNvSpPr/>
            <p:nvPr/>
          </p:nvSpPr>
          <p:spPr>
            <a:xfrm>
              <a:off x="7228706" y="3290176"/>
              <a:ext cx="898525" cy="898525"/>
            </a:xfrm>
            <a:custGeom>
              <a:avLst/>
              <a:gdLst/>
              <a:ahLst/>
              <a:cxnLst/>
              <a:rect l="l" t="t" r="r" b="b"/>
              <a:pathLst>
                <a:path w="898525" h="898525">
                  <a:moveTo>
                    <a:pt x="449116" y="0"/>
                  </a:moveTo>
                  <a:lnTo>
                    <a:pt x="400180" y="2635"/>
                  </a:lnTo>
                  <a:lnTo>
                    <a:pt x="352770" y="10358"/>
                  </a:lnTo>
                  <a:lnTo>
                    <a:pt x="307161" y="22896"/>
                  </a:lnTo>
                  <a:lnTo>
                    <a:pt x="263625" y="39974"/>
                  </a:lnTo>
                  <a:lnTo>
                    <a:pt x="222438" y="61317"/>
                  </a:lnTo>
                  <a:lnTo>
                    <a:pt x="183874" y="86653"/>
                  </a:lnTo>
                  <a:lnTo>
                    <a:pt x="148205" y="115708"/>
                  </a:lnTo>
                  <a:lnTo>
                    <a:pt x="115707" y="148206"/>
                  </a:lnTo>
                  <a:lnTo>
                    <a:pt x="86653" y="183875"/>
                  </a:lnTo>
                  <a:lnTo>
                    <a:pt x="61317" y="222439"/>
                  </a:lnTo>
                  <a:lnTo>
                    <a:pt x="39973" y="263626"/>
                  </a:lnTo>
                  <a:lnTo>
                    <a:pt x="22896" y="307162"/>
                  </a:lnTo>
                  <a:lnTo>
                    <a:pt x="10358" y="352771"/>
                  </a:lnTo>
                  <a:lnTo>
                    <a:pt x="2635" y="400181"/>
                  </a:lnTo>
                  <a:lnTo>
                    <a:pt x="0" y="449117"/>
                  </a:lnTo>
                  <a:lnTo>
                    <a:pt x="2635" y="498054"/>
                  </a:lnTo>
                  <a:lnTo>
                    <a:pt x="10358" y="545464"/>
                  </a:lnTo>
                  <a:lnTo>
                    <a:pt x="22896" y="591073"/>
                  </a:lnTo>
                  <a:lnTo>
                    <a:pt x="39973" y="634609"/>
                  </a:lnTo>
                  <a:lnTo>
                    <a:pt x="61317" y="675796"/>
                  </a:lnTo>
                  <a:lnTo>
                    <a:pt x="86653" y="714360"/>
                  </a:lnTo>
                  <a:lnTo>
                    <a:pt x="115707" y="750029"/>
                  </a:lnTo>
                  <a:lnTo>
                    <a:pt x="148205" y="782527"/>
                  </a:lnTo>
                  <a:lnTo>
                    <a:pt x="183874" y="811581"/>
                  </a:lnTo>
                  <a:lnTo>
                    <a:pt x="222438" y="836917"/>
                  </a:lnTo>
                  <a:lnTo>
                    <a:pt x="263625" y="858261"/>
                  </a:lnTo>
                  <a:lnTo>
                    <a:pt x="307161" y="875339"/>
                  </a:lnTo>
                  <a:lnTo>
                    <a:pt x="352770" y="887876"/>
                  </a:lnTo>
                  <a:lnTo>
                    <a:pt x="400180" y="895600"/>
                  </a:lnTo>
                  <a:lnTo>
                    <a:pt x="449116" y="898235"/>
                  </a:lnTo>
                  <a:lnTo>
                    <a:pt x="498052" y="895600"/>
                  </a:lnTo>
                  <a:lnTo>
                    <a:pt x="545462" y="887876"/>
                  </a:lnTo>
                  <a:lnTo>
                    <a:pt x="591072" y="875339"/>
                  </a:lnTo>
                  <a:lnTo>
                    <a:pt x="634607" y="858261"/>
                  </a:lnTo>
                  <a:lnTo>
                    <a:pt x="675794" y="836917"/>
                  </a:lnTo>
                  <a:lnTo>
                    <a:pt x="714359" y="811581"/>
                  </a:lnTo>
                  <a:lnTo>
                    <a:pt x="750028" y="782527"/>
                  </a:lnTo>
                  <a:lnTo>
                    <a:pt x="782526" y="750029"/>
                  </a:lnTo>
                  <a:lnTo>
                    <a:pt x="811580" y="714360"/>
                  </a:lnTo>
                  <a:lnTo>
                    <a:pt x="836916" y="675796"/>
                  </a:lnTo>
                  <a:lnTo>
                    <a:pt x="858260" y="634609"/>
                  </a:lnTo>
                  <a:lnTo>
                    <a:pt x="875337" y="591073"/>
                  </a:lnTo>
                  <a:lnTo>
                    <a:pt x="887875" y="545464"/>
                  </a:lnTo>
                  <a:lnTo>
                    <a:pt x="895598" y="498054"/>
                  </a:lnTo>
                  <a:lnTo>
                    <a:pt x="898234" y="449117"/>
                  </a:lnTo>
                  <a:lnTo>
                    <a:pt x="895598" y="400181"/>
                  </a:lnTo>
                  <a:lnTo>
                    <a:pt x="887875" y="352771"/>
                  </a:lnTo>
                  <a:lnTo>
                    <a:pt x="875337" y="307162"/>
                  </a:lnTo>
                  <a:lnTo>
                    <a:pt x="858260" y="263626"/>
                  </a:lnTo>
                  <a:lnTo>
                    <a:pt x="836916" y="222439"/>
                  </a:lnTo>
                  <a:lnTo>
                    <a:pt x="811580" y="183875"/>
                  </a:lnTo>
                  <a:lnTo>
                    <a:pt x="782526" y="148206"/>
                  </a:lnTo>
                  <a:lnTo>
                    <a:pt x="750028" y="115708"/>
                  </a:lnTo>
                  <a:lnTo>
                    <a:pt x="714359" y="86653"/>
                  </a:lnTo>
                  <a:lnTo>
                    <a:pt x="675794" y="61317"/>
                  </a:lnTo>
                  <a:lnTo>
                    <a:pt x="634607" y="39974"/>
                  </a:lnTo>
                  <a:lnTo>
                    <a:pt x="591072" y="22896"/>
                  </a:lnTo>
                  <a:lnTo>
                    <a:pt x="545462" y="10358"/>
                  </a:lnTo>
                  <a:lnTo>
                    <a:pt x="498052" y="2635"/>
                  </a:lnTo>
                  <a:lnTo>
                    <a:pt x="449116" y="0"/>
                  </a:lnTo>
                  <a:close/>
                </a:path>
              </a:pathLst>
            </a:custGeom>
            <a:solidFill>
              <a:srgbClr val="FFFFFF"/>
            </a:solidFill>
          </p:spPr>
          <p:txBody>
            <a:bodyPr wrap="square" lIns="0" tIns="0" rIns="0" bIns="0" rtlCol="0"/>
            <a:lstStyle/>
            <a:p>
              <a:endParaRPr/>
            </a:p>
          </p:txBody>
        </p:sp>
        <p:sp>
          <p:nvSpPr>
            <p:cNvPr id="16" name="object 16"/>
            <p:cNvSpPr/>
            <p:nvPr/>
          </p:nvSpPr>
          <p:spPr>
            <a:xfrm>
              <a:off x="7228706" y="3290176"/>
              <a:ext cx="898525" cy="898525"/>
            </a:xfrm>
            <a:custGeom>
              <a:avLst/>
              <a:gdLst/>
              <a:ahLst/>
              <a:cxnLst/>
              <a:rect l="l" t="t" r="r" b="b"/>
              <a:pathLst>
                <a:path w="898525" h="898525">
                  <a:moveTo>
                    <a:pt x="0" y="449117"/>
                  </a:moveTo>
                  <a:lnTo>
                    <a:pt x="2635" y="400181"/>
                  </a:lnTo>
                  <a:lnTo>
                    <a:pt x="10358" y="352771"/>
                  </a:lnTo>
                  <a:lnTo>
                    <a:pt x="22896" y="307161"/>
                  </a:lnTo>
                  <a:lnTo>
                    <a:pt x="39973" y="263626"/>
                  </a:lnTo>
                  <a:lnTo>
                    <a:pt x="61317" y="222439"/>
                  </a:lnTo>
                  <a:lnTo>
                    <a:pt x="86653" y="183874"/>
                  </a:lnTo>
                  <a:lnTo>
                    <a:pt x="115707" y="148206"/>
                  </a:lnTo>
                  <a:lnTo>
                    <a:pt x="148206" y="115707"/>
                  </a:lnTo>
                  <a:lnTo>
                    <a:pt x="183874" y="86653"/>
                  </a:lnTo>
                  <a:lnTo>
                    <a:pt x="222439" y="61317"/>
                  </a:lnTo>
                  <a:lnTo>
                    <a:pt x="263626" y="39973"/>
                  </a:lnTo>
                  <a:lnTo>
                    <a:pt x="307161" y="22896"/>
                  </a:lnTo>
                  <a:lnTo>
                    <a:pt x="352771" y="10358"/>
                  </a:lnTo>
                  <a:lnTo>
                    <a:pt x="400181" y="2635"/>
                  </a:lnTo>
                  <a:lnTo>
                    <a:pt x="449117" y="0"/>
                  </a:lnTo>
                  <a:lnTo>
                    <a:pt x="498053" y="2635"/>
                  </a:lnTo>
                  <a:lnTo>
                    <a:pt x="545463" y="10358"/>
                  </a:lnTo>
                  <a:lnTo>
                    <a:pt x="591073" y="22896"/>
                  </a:lnTo>
                  <a:lnTo>
                    <a:pt x="634608" y="39973"/>
                  </a:lnTo>
                  <a:lnTo>
                    <a:pt x="675795" y="61317"/>
                  </a:lnTo>
                  <a:lnTo>
                    <a:pt x="714360" y="86653"/>
                  </a:lnTo>
                  <a:lnTo>
                    <a:pt x="750028" y="115707"/>
                  </a:lnTo>
                  <a:lnTo>
                    <a:pt x="782527" y="148206"/>
                  </a:lnTo>
                  <a:lnTo>
                    <a:pt x="811581" y="183874"/>
                  </a:lnTo>
                  <a:lnTo>
                    <a:pt x="836917" y="222439"/>
                  </a:lnTo>
                  <a:lnTo>
                    <a:pt x="858261" y="263626"/>
                  </a:lnTo>
                  <a:lnTo>
                    <a:pt x="875338" y="307161"/>
                  </a:lnTo>
                  <a:lnTo>
                    <a:pt x="887876" y="352771"/>
                  </a:lnTo>
                  <a:lnTo>
                    <a:pt x="895599" y="400181"/>
                  </a:lnTo>
                  <a:lnTo>
                    <a:pt x="898235" y="449117"/>
                  </a:lnTo>
                  <a:lnTo>
                    <a:pt x="895599" y="498053"/>
                  </a:lnTo>
                  <a:lnTo>
                    <a:pt x="887876" y="545463"/>
                  </a:lnTo>
                  <a:lnTo>
                    <a:pt x="875338" y="591073"/>
                  </a:lnTo>
                  <a:lnTo>
                    <a:pt x="858261" y="634608"/>
                  </a:lnTo>
                  <a:lnTo>
                    <a:pt x="836917" y="675795"/>
                  </a:lnTo>
                  <a:lnTo>
                    <a:pt x="811581" y="714360"/>
                  </a:lnTo>
                  <a:lnTo>
                    <a:pt x="782527" y="750028"/>
                  </a:lnTo>
                  <a:lnTo>
                    <a:pt x="750028" y="782527"/>
                  </a:lnTo>
                  <a:lnTo>
                    <a:pt x="714360" y="811581"/>
                  </a:lnTo>
                  <a:lnTo>
                    <a:pt x="675795" y="836917"/>
                  </a:lnTo>
                  <a:lnTo>
                    <a:pt x="634608" y="858261"/>
                  </a:lnTo>
                  <a:lnTo>
                    <a:pt x="591073" y="875338"/>
                  </a:lnTo>
                  <a:lnTo>
                    <a:pt x="545463" y="887876"/>
                  </a:lnTo>
                  <a:lnTo>
                    <a:pt x="498053" y="895599"/>
                  </a:lnTo>
                  <a:lnTo>
                    <a:pt x="449117" y="898235"/>
                  </a:lnTo>
                  <a:lnTo>
                    <a:pt x="400181" y="895599"/>
                  </a:lnTo>
                  <a:lnTo>
                    <a:pt x="352771" y="887876"/>
                  </a:lnTo>
                  <a:lnTo>
                    <a:pt x="307161" y="875338"/>
                  </a:lnTo>
                  <a:lnTo>
                    <a:pt x="263626" y="858261"/>
                  </a:lnTo>
                  <a:lnTo>
                    <a:pt x="222439" y="836917"/>
                  </a:lnTo>
                  <a:lnTo>
                    <a:pt x="183874" y="811581"/>
                  </a:lnTo>
                  <a:lnTo>
                    <a:pt x="148206" y="782527"/>
                  </a:lnTo>
                  <a:lnTo>
                    <a:pt x="115707" y="750028"/>
                  </a:lnTo>
                  <a:lnTo>
                    <a:pt x="86653" y="714360"/>
                  </a:lnTo>
                  <a:lnTo>
                    <a:pt x="61317" y="675795"/>
                  </a:lnTo>
                  <a:lnTo>
                    <a:pt x="39973" y="634608"/>
                  </a:lnTo>
                  <a:lnTo>
                    <a:pt x="22896" y="591073"/>
                  </a:lnTo>
                  <a:lnTo>
                    <a:pt x="10358" y="545463"/>
                  </a:lnTo>
                  <a:lnTo>
                    <a:pt x="2635" y="498053"/>
                  </a:lnTo>
                  <a:lnTo>
                    <a:pt x="0" y="449117"/>
                  </a:lnTo>
                  <a:close/>
                </a:path>
              </a:pathLst>
            </a:custGeom>
            <a:ln w="19050">
              <a:solidFill>
                <a:srgbClr val="C0A664"/>
              </a:solidFill>
            </a:ln>
          </p:spPr>
          <p:txBody>
            <a:bodyPr wrap="square" lIns="0" tIns="0" rIns="0" bIns="0" rtlCol="0"/>
            <a:lstStyle/>
            <a:p>
              <a:endParaRPr/>
            </a:p>
          </p:txBody>
        </p:sp>
        <p:sp>
          <p:nvSpPr>
            <p:cNvPr id="17" name="object 17"/>
            <p:cNvSpPr/>
            <p:nvPr/>
          </p:nvSpPr>
          <p:spPr>
            <a:xfrm>
              <a:off x="7265841" y="4458069"/>
              <a:ext cx="4739005" cy="718820"/>
            </a:xfrm>
            <a:custGeom>
              <a:avLst/>
              <a:gdLst/>
              <a:ahLst/>
              <a:cxnLst/>
              <a:rect l="l" t="t" r="r" b="b"/>
              <a:pathLst>
                <a:path w="4739005" h="718820">
                  <a:moveTo>
                    <a:pt x="4738742" y="0"/>
                  </a:moveTo>
                  <a:lnTo>
                    <a:pt x="0" y="0"/>
                  </a:lnTo>
                  <a:lnTo>
                    <a:pt x="0" y="718587"/>
                  </a:lnTo>
                  <a:lnTo>
                    <a:pt x="4738742" y="718587"/>
                  </a:lnTo>
                  <a:lnTo>
                    <a:pt x="4738742" y="0"/>
                  </a:lnTo>
                  <a:close/>
                </a:path>
              </a:pathLst>
            </a:custGeom>
            <a:solidFill>
              <a:srgbClr val="65172D"/>
            </a:solidFill>
          </p:spPr>
          <p:txBody>
            <a:bodyPr wrap="square" lIns="0" tIns="0" rIns="0" bIns="0" rtlCol="0"/>
            <a:lstStyle/>
            <a:p>
              <a:endParaRPr/>
            </a:p>
          </p:txBody>
        </p:sp>
      </p:grpSp>
      <p:sp>
        <p:nvSpPr>
          <p:cNvPr id="18" name="object 18"/>
          <p:cNvSpPr txBox="1"/>
          <p:nvPr/>
        </p:nvSpPr>
        <p:spPr>
          <a:xfrm>
            <a:off x="7823520" y="1241552"/>
            <a:ext cx="3614420" cy="3793346"/>
          </a:xfrm>
          <a:prstGeom prst="rect">
            <a:avLst/>
          </a:prstGeom>
        </p:spPr>
        <p:txBody>
          <a:bodyPr vert="horz" wrap="square" lIns="0" tIns="45720" rIns="0" bIns="0" rtlCol="0">
            <a:spAutoFit/>
          </a:bodyPr>
          <a:lstStyle/>
          <a:p>
            <a:pPr marL="12700" marR="229870">
              <a:lnSpc>
                <a:spcPts val="2300"/>
              </a:lnSpc>
              <a:spcBef>
                <a:spcPts val="360"/>
              </a:spcBef>
            </a:pPr>
            <a:r>
              <a:rPr sz="2100" b="1" spc="-60" dirty="0">
                <a:solidFill>
                  <a:srgbClr val="FFFFFF"/>
                </a:solidFill>
                <a:latin typeface="Arial"/>
                <a:cs typeface="Arial"/>
              </a:rPr>
              <a:t>Convective</a:t>
            </a:r>
            <a:r>
              <a:rPr sz="2100" b="1" spc="-95" dirty="0">
                <a:solidFill>
                  <a:srgbClr val="FFFFFF"/>
                </a:solidFill>
                <a:latin typeface="Arial"/>
                <a:cs typeface="Arial"/>
              </a:rPr>
              <a:t> </a:t>
            </a:r>
            <a:r>
              <a:rPr sz="2100" b="1" spc="-55" dirty="0">
                <a:solidFill>
                  <a:srgbClr val="FFFFFF"/>
                </a:solidFill>
                <a:latin typeface="Arial"/>
                <a:cs typeface="Arial"/>
              </a:rPr>
              <a:t>and</a:t>
            </a:r>
            <a:r>
              <a:rPr sz="2100" b="1" spc="-95" dirty="0">
                <a:solidFill>
                  <a:srgbClr val="FFFFFF"/>
                </a:solidFill>
                <a:latin typeface="Arial"/>
                <a:cs typeface="Arial"/>
              </a:rPr>
              <a:t> </a:t>
            </a:r>
            <a:r>
              <a:rPr sz="2100" b="1" spc="-90" dirty="0">
                <a:solidFill>
                  <a:srgbClr val="FFFFFF"/>
                </a:solidFill>
                <a:latin typeface="Arial"/>
                <a:cs typeface="Arial"/>
              </a:rPr>
              <a:t>Large-</a:t>
            </a:r>
            <a:r>
              <a:rPr sz="2100" b="1" spc="-10" dirty="0">
                <a:solidFill>
                  <a:srgbClr val="FFFFFF"/>
                </a:solidFill>
                <a:latin typeface="Arial"/>
                <a:cs typeface="Arial"/>
              </a:rPr>
              <a:t>Scale Transport</a:t>
            </a:r>
            <a:endParaRPr sz="2100" dirty="0">
              <a:latin typeface="Arial"/>
              <a:cs typeface="Arial"/>
            </a:endParaRPr>
          </a:p>
          <a:p>
            <a:pPr>
              <a:lnSpc>
                <a:spcPct val="100000"/>
              </a:lnSpc>
              <a:spcBef>
                <a:spcPts val="2250"/>
              </a:spcBef>
            </a:pPr>
            <a:endParaRPr sz="2100" dirty="0">
              <a:latin typeface="Arial"/>
              <a:cs typeface="Arial"/>
            </a:endParaRPr>
          </a:p>
          <a:p>
            <a:pPr marL="424180">
              <a:lnSpc>
                <a:spcPct val="100000"/>
              </a:lnSpc>
            </a:pPr>
            <a:r>
              <a:rPr sz="2100" b="1" spc="-85" dirty="0">
                <a:solidFill>
                  <a:srgbClr val="FFFFFF"/>
                </a:solidFill>
                <a:latin typeface="Arial"/>
                <a:cs typeface="Arial"/>
              </a:rPr>
              <a:t>Ozone</a:t>
            </a:r>
            <a:r>
              <a:rPr sz="2100" b="1" spc="-125" dirty="0">
                <a:solidFill>
                  <a:srgbClr val="FFFFFF"/>
                </a:solidFill>
                <a:latin typeface="Arial"/>
                <a:cs typeface="Arial"/>
              </a:rPr>
              <a:t> </a:t>
            </a:r>
            <a:r>
              <a:rPr sz="2100" b="1" spc="-85" dirty="0">
                <a:solidFill>
                  <a:srgbClr val="FFFFFF"/>
                </a:solidFill>
                <a:latin typeface="Arial"/>
                <a:cs typeface="Arial"/>
              </a:rPr>
              <a:t>Layer</a:t>
            </a:r>
            <a:r>
              <a:rPr sz="2100" b="1" spc="-120" dirty="0">
                <a:solidFill>
                  <a:srgbClr val="FFFFFF"/>
                </a:solidFill>
                <a:latin typeface="Arial"/>
                <a:cs typeface="Arial"/>
              </a:rPr>
              <a:t> </a:t>
            </a:r>
            <a:r>
              <a:rPr sz="2100" b="1" spc="-10" dirty="0">
                <a:solidFill>
                  <a:srgbClr val="FFFFFF"/>
                </a:solidFill>
                <a:latin typeface="Arial"/>
                <a:cs typeface="Arial"/>
              </a:rPr>
              <a:t>Recovery</a:t>
            </a:r>
            <a:endParaRPr sz="2100" dirty="0">
              <a:latin typeface="Arial"/>
              <a:cs typeface="Arial"/>
            </a:endParaRPr>
          </a:p>
          <a:p>
            <a:pPr>
              <a:lnSpc>
                <a:spcPct val="100000"/>
              </a:lnSpc>
            </a:pPr>
            <a:endParaRPr sz="2100" dirty="0">
              <a:latin typeface="Arial"/>
              <a:cs typeface="Arial"/>
            </a:endParaRPr>
          </a:p>
          <a:p>
            <a:pPr>
              <a:lnSpc>
                <a:spcPct val="100000"/>
              </a:lnSpc>
              <a:spcBef>
                <a:spcPts val="229"/>
              </a:spcBef>
            </a:pPr>
            <a:endParaRPr sz="2100" dirty="0">
              <a:latin typeface="Arial"/>
              <a:cs typeface="Arial"/>
            </a:endParaRPr>
          </a:p>
          <a:p>
            <a:pPr marL="424180" marR="5080">
              <a:lnSpc>
                <a:spcPts val="2300"/>
              </a:lnSpc>
            </a:pPr>
            <a:r>
              <a:rPr sz="2100" b="1" spc="-60" dirty="0">
                <a:solidFill>
                  <a:srgbClr val="FFFFFF"/>
                </a:solidFill>
                <a:latin typeface="Arial"/>
                <a:cs typeface="Arial"/>
              </a:rPr>
              <a:t>Stratosphere-</a:t>
            </a:r>
            <a:r>
              <a:rPr sz="2100" b="1" spc="-80" dirty="0">
                <a:solidFill>
                  <a:srgbClr val="FFFFFF"/>
                </a:solidFill>
                <a:latin typeface="Arial"/>
                <a:cs typeface="Arial"/>
              </a:rPr>
              <a:t>Troposphere </a:t>
            </a:r>
            <a:r>
              <a:rPr sz="2100" b="1" spc="-10" dirty="0">
                <a:solidFill>
                  <a:srgbClr val="FFFFFF"/>
                </a:solidFill>
                <a:latin typeface="Arial"/>
                <a:cs typeface="Arial"/>
              </a:rPr>
              <a:t>Coupling</a:t>
            </a:r>
            <a:endParaRPr sz="2100" dirty="0">
              <a:latin typeface="Arial"/>
              <a:cs typeface="Arial"/>
            </a:endParaRPr>
          </a:p>
          <a:p>
            <a:pPr>
              <a:lnSpc>
                <a:spcPct val="100000"/>
              </a:lnSpc>
              <a:spcBef>
                <a:spcPts val="2375"/>
              </a:spcBef>
            </a:pPr>
            <a:endParaRPr sz="2100" dirty="0">
              <a:latin typeface="Arial"/>
              <a:cs typeface="Arial"/>
            </a:endParaRPr>
          </a:p>
          <a:p>
            <a:pPr marL="12700">
              <a:lnSpc>
                <a:spcPct val="100000"/>
              </a:lnSpc>
            </a:pPr>
            <a:r>
              <a:rPr lang="en-US" sz="2100" b="1" spc="-10" dirty="0">
                <a:solidFill>
                  <a:srgbClr val="FFFFFF"/>
                </a:solidFill>
                <a:latin typeface="Arial"/>
                <a:cs typeface="Arial"/>
              </a:rPr>
              <a:t>Atmospheric</a:t>
            </a:r>
            <a:r>
              <a:rPr sz="2100" b="1" spc="-120" dirty="0">
                <a:solidFill>
                  <a:srgbClr val="FFFFFF"/>
                </a:solidFill>
                <a:latin typeface="Arial"/>
                <a:cs typeface="Arial"/>
              </a:rPr>
              <a:t> </a:t>
            </a:r>
            <a:r>
              <a:rPr sz="2100" b="1" spc="-10" dirty="0">
                <a:solidFill>
                  <a:srgbClr val="FFFFFF"/>
                </a:solidFill>
                <a:latin typeface="Arial"/>
                <a:cs typeface="Arial"/>
              </a:rPr>
              <a:t>Feedbacks</a:t>
            </a:r>
            <a:endParaRPr sz="2100" dirty="0">
              <a:latin typeface="Arial"/>
              <a:cs typeface="Arial"/>
            </a:endParaRPr>
          </a:p>
        </p:txBody>
      </p:sp>
      <p:grpSp>
        <p:nvGrpSpPr>
          <p:cNvPr id="19" name="object 19"/>
          <p:cNvGrpSpPr/>
          <p:nvPr/>
        </p:nvGrpSpPr>
        <p:grpSpPr>
          <a:xfrm>
            <a:off x="6602965" y="997070"/>
            <a:ext cx="1602740" cy="4505960"/>
            <a:chOff x="6602965" y="997070"/>
            <a:chExt cx="1602740" cy="4505960"/>
          </a:xfrm>
        </p:grpSpPr>
        <p:sp>
          <p:nvSpPr>
            <p:cNvPr id="20" name="object 20"/>
            <p:cNvSpPr/>
            <p:nvPr/>
          </p:nvSpPr>
          <p:spPr>
            <a:xfrm>
              <a:off x="6816724" y="4368246"/>
              <a:ext cx="898525" cy="898525"/>
            </a:xfrm>
            <a:custGeom>
              <a:avLst/>
              <a:gdLst/>
              <a:ahLst/>
              <a:cxnLst/>
              <a:rect l="l" t="t" r="r" b="b"/>
              <a:pathLst>
                <a:path w="898525" h="898525">
                  <a:moveTo>
                    <a:pt x="449116" y="0"/>
                  </a:moveTo>
                  <a:lnTo>
                    <a:pt x="400180" y="2635"/>
                  </a:lnTo>
                  <a:lnTo>
                    <a:pt x="352770" y="10358"/>
                  </a:lnTo>
                  <a:lnTo>
                    <a:pt x="307161" y="22896"/>
                  </a:lnTo>
                  <a:lnTo>
                    <a:pt x="263625" y="39974"/>
                  </a:lnTo>
                  <a:lnTo>
                    <a:pt x="222438" y="61317"/>
                  </a:lnTo>
                  <a:lnTo>
                    <a:pt x="183874" y="86653"/>
                  </a:lnTo>
                  <a:lnTo>
                    <a:pt x="148205" y="115708"/>
                  </a:lnTo>
                  <a:lnTo>
                    <a:pt x="115707" y="148206"/>
                  </a:lnTo>
                  <a:lnTo>
                    <a:pt x="86653" y="183875"/>
                  </a:lnTo>
                  <a:lnTo>
                    <a:pt x="61317" y="222439"/>
                  </a:lnTo>
                  <a:lnTo>
                    <a:pt x="39973" y="263626"/>
                  </a:lnTo>
                  <a:lnTo>
                    <a:pt x="22896" y="307162"/>
                  </a:lnTo>
                  <a:lnTo>
                    <a:pt x="10358" y="352771"/>
                  </a:lnTo>
                  <a:lnTo>
                    <a:pt x="2635" y="400181"/>
                  </a:lnTo>
                  <a:lnTo>
                    <a:pt x="0" y="449117"/>
                  </a:lnTo>
                  <a:lnTo>
                    <a:pt x="2635" y="498054"/>
                  </a:lnTo>
                  <a:lnTo>
                    <a:pt x="10358" y="545464"/>
                  </a:lnTo>
                  <a:lnTo>
                    <a:pt x="22896" y="591073"/>
                  </a:lnTo>
                  <a:lnTo>
                    <a:pt x="39973" y="634609"/>
                  </a:lnTo>
                  <a:lnTo>
                    <a:pt x="61317" y="675796"/>
                  </a:lnTo>
                  <a:lnTo>
                    <a:pt x="86653" y="714360"/>
                  </a:lnTo>
                  <a:lnTo>
                    <a:pt x="115707" y="750029"/>
                  </a:lnTo>
                  <a:lnTo>
                    <a:pt x="148205" y="782527"/>
                  </a:lnTo>
                  <a:lnTo>
                    <a:pt x="183874" y="811581"/>
                  </a:lnTo>
                  <a:lnTo>
                    <a:pt x="222438" y="836917"/>
                  </a:lnTo>
                  <a:lnTo>
                    <a:pt x="263625" y="858261"/>
                  </a:lnTo>
                  <a:lnTo>
                    <a:pt x="307161" y="875339"/>
                  </a:lnTo>
                  <a:lnTo>
                    <a:pt x="352770" y="887876"/>
                  </a:lnTo>
                  <a:lnTo>
                    <a:pt x="400180" y="895600"/>
                  </a:lnTo>
                  <a:lnTo>
                    <a:pt x="449116" y="898235"/>
                  </a:lnTo>
                  <a:lnTo>
                    <a:pt x="498052" y="895600"/>
                  </a:lnTo>
                  <a:lnTo>
                    <a:pt x="545462" y="887876"/>
                  </a:lnTo>
                  <a:lnTo>
                    <a:pt x="591072" y="875339"/>
                  </a:lnTo>
                  <a:lnTo>
                    <a:pt x="634607" y="858261"/>
                  </a:lnTo>
                  <a:lnTo>
                    <a:pt x="675794" y="836917"/>
                  </a:lnTo>
                  <a:lnTo>
                    <a:pt x="714359" y="811581"/>
                  </a:lnTo>
                  <a:lnTo>
                    <a:pt x="750028" y="782527"/>
                  </a:lnTo>
                  <a:lnTo>
                    <a:pt x="782526" y="750029"/>
                  </a:lnTo>
                  <a:lnTo>
                    <a:pt x="811580" y="714360"/>
                  </a:lnTo>
                  <a:lnTo>
                    <a:pt x="836916" y="675796"/>
                  </a:lnTo>
                  <a:lnTo>
                    <a:pt x="858260" y="634609"/>
                  </a:lnTo>
                  <a:lnTo>
                    <a:pt x="875337" y="591073"/>
                  </a:lnTo>
                  <a:lnTo>
                    <a:pt x="887875" y="545464"/>
                  </a:lnTo>
                  <a:lnTo>
                    <a:pt x="895598" y="498054"/>
                  </a:lnTo>
                  <a:lnTo>
                    <a:pt x="898234" y="449117"/>
                  </a:lnTo>
                  <a:lnTo>
                    <a:pt x="895598" y="400181"/>
                  </a:lnTo>
                  <a:lnTo>
                    <a:pt x="887875" y="352771"/>
                  </a:lnTo>
                  <a:lnTo>
                    <a:pt x="875337" y="307162"/>
                  </a:lnTo>
                  <a:lnTo>
                    <a:pt x="858260" y="263626"/>
                  </a:lnTo>
                  <a:lnTo>
                    <a:pt x="836916" y="222439"/>
                  </a:lnTo>
                  <a:lnTo>
                    <a:pt x="811580" y="183875"/>
                  </a:lnTo>
                  <a:lnTo>
                    <a:pt x="782526" y="148206"/>
                  </a:lnTo>
                  <a:lnTo>
                    <a:pt x="750028" y="115708"/>
                  </a:lnTo>
                  <a:lnTo>
                    <a:pt x="714359" y="86653"/>
                  </a:lnTo>
                  <a:lnTo>
                    <a:pt x="675794" y="61317"/>
                  </a:lnTo>
                  <a:lnTo>
                    <a:pt x="634607" y="39974"/>
                  </a:lnTo>
                  <a:lnTo>
                    <a:pt x="591072" y="22896"/>
                  </a:lnTo>
                  <a:lnTo>
                    <a:pt x="545462" y="10358"/>
                  </a:lnTo>
                  <a:lnTo>
                    <a:pt x="498052" y="2635"/>
                  </a:lnTo>
                  <a:lnTo>
                    <a:pt x="449116" y="0"/>
                  </a:lnTo>
                  <a:close/>
                </a:path>
              </a:pathLst>
            </a:custGeom>
            <a:solidFill>
              <a:srgbClr val="FFFFFF"/>
            </a:solidFill>
          </p:spPr>
          <p:txBody>
            <a:bodyPr wrap="square" lIns="0" tIns="0" rIns="0" bIns="0" rtlCol="0"/>
            <a:lstStyle/>
            <a:p>
              <a:endParaRPr/>
            </a:p>
          </p:txBody>
        </p:sp>
        <p:sp>
          <p:nvSpPr>
            <p:cNvPr id="21" name="object 21"/>
            <p:cNvSpPr/>
            <p:nvPr/>
          </p:nvSpPr>
          <p:spPr>
            <a:xfrm>
              <a:off x="6816724" y="4368246"/>
              <a:ext cx="898525" cy="898525"/>
            </a:xfrm>
            <a:custGeom>
              <a:avLst/>
              <a:gdLst/>
              <a:ahLst/>
              <a:cxnLst/>
              <a:rect l="l" t="t" r="r" b="b"/>
              <a:pathLst>
                <a:path w="898525" h="898525">
                  <a:moveTo>
                    <a:pt x="0" y="449117"/>
                  </a:moveTo>
                  <a:lnTo>
                    <a:pt x="2635" y="400181"/>
                  </a:lnTo>
                  <a:lnTo>
                    <a:pt x="10358" y="352771"/>
                  </a:lnTo>
                  <a:lnTo>
                    <a:pt x="22896" y="307161"/>
                  </a:lnTo>
                  <a:lnTo>
                    <a:pt x="39973" y="263626"/>
                  </a:lnTo>
                  <a:lnTo>
                    <a:pt x="61317" y="222439"/>
                  </a:lnTo>
                  <a:lnTo>
                    <a:pt x="86653" y="183874"/>
                  </a:lnTo>
                  <a:lnTo>
                    <a:pt x="115707" y="148206"/>
                  </a:lnTo>
                  <a:lnTo>
                    <a:pt x="148206" y="115707"/>
                  </a:lnTo>
                  <a:lnTo>
                    <a:pt x="183874" y="86653"/>
                  </a:lnTo>
                  <a:lnTo>
                    <a:pt x="222439" y="61317"/>
                  </a:lnTo>
                  <a:lnTo>
                    <a:pt x="263626" y="39973"/>
                  </a:lnTo>
                  <a:lnTo>
                    <a:pt x="307161" y="22896"/>
                  </a:lnTo>
                  <a:lnTo>
                    <a:pt x="352771" y="10358"/>
                  </a:lnTo>
                  <a:lnTo>
                    <a:pt x="400181" y="2635"/>
                  </a:lnTo>
                  <a:lnTo>
                    <a:pt x="449117" y="0"/>
                  </a:lnTo>
                  <a:lnTo>
                    <a:pt x="498053" y="2635"/>
                  </a:lnTo>
                  <a:lnTo>
                    <a:pt x="545463" y="10358"/>
                  </a:lnTo>
                  <a:lnTo>
                    <a:pt x="591073" y="22896"/>
                  </a:lnTo>
                  <a:lnTo>
                    <a:pt x="634608" y="39973"/>
                  </a:lnTo>
                  <a:lnTo>
                    <a:pt x="675795" y="61317"/>
                  </a:lnTo>
                  <a:lnTo>
                    <a:pt x="714360" y="86653"/>
                  </a:lnTo>
                  <a:lnTo>
                    <a:pt x="750028" y="115707"/>
                  </a:lnTo>
                  <a:lnTo>
                    <a:pt x="782527" y="148206"/>
                  </a:lnTo>
                  <a:lnTo>
                    <a:pt x="811581" y="183874"/>
                  </a:lnTo>
                  <a:lnTo>
                    <a:pt x="836917" y="222439"/>
                  </a:lnTo>
                  <a:lnTo>
                    <a:pt x="858261" y="263626"/>
                  </a:lnTo>
                  <a:lnTo>
                    <a:pt x="875338" y="307161"/>
                  </a:lnTo>
                  <a:lnTo>
                    <a:pt x="887876" y="352771"/>
                  </a:lnTo>
                  <a:lnTo>
                    <a:pt x="895599" y="400181"/>
                  </a:lnTo>
                  <a:lnTo>
                    <a:pt x="898235" y="449117"/>
                  </a:lnTo>
                  <a:lnTo>
                    <a:pt x="895599" y="498053"/>
                  </a:lnTo>
                  <a:lnTo>
                    <a:pt x="887876" y="545463"/>
                  </a:lnTo>
                  <a:lnTo>
                    <a:pt x="875338" y="591073"/>
                  </a:lnTo>
                  <a:lnTo>
                    <a:pt x="858261" y="634608"/>
                  </a:lnTo>
                  <a:lnTo>
                    <a:pt x="836917" y="675795"/>
                  </a:lnTo>
                  <a:lnTo>
                    <a:pt x="811581" y="714360"/>
                  </a:lnTo>
                  <a:lnTo>
                    <a:pt x="782527" y="750028"/>
                  </a:lnTo>
                  <a:lnTo>
                    <a:pt x="750028" y="782527"/>
                  </a:lnTo>
                  <a:lnTo>
                    <a:pt x="714360" y="811581"/>
                  </a:lnTo>
                  <a:lnTo>
                    <a:pt x="675795" y="836917"/>
                  </a:lnTo>
                  <a:lnTo>
                    <a:pt x="634608" y="858261"/>
                  </a:lnTo>
                  <a:lnTo>
                    <a:pt x="591073" y="875338"/>
                  </a:lnTo>
                  <a:lnTo>
                    <a:pt x="545463" y="887876"/>
                  </a:lnTo>
                  <a:lnTo>
                    <a:pt x="498053" y="895599"/>
                  </a:lnTo>
                  <a:lnTo>
                    <a:pt x="449117" y="898235"/>
                  </a:lnTo>
                  <a:lnTo>
                    <a:pt x="400181" y="895599"/>
                  </a:lnTo>
                  <a:lnTo>
                    <a:pt x="352771" y="887876"/>
                  </a:lnTo>
                  <a:lnTo>
                    <a:pt x="307161" y="875338"/>
                  </a:lnTo>
                  <a:lnTo>
                    <a:pt x="263626" y="858261"/>
                  </a:lnTo>
                  <a:lnTo>
                    <a:pt x="222439" y="836917"/>
                  </a:lnTo>
                  <a:lnTo>
                    <a:pt x="183874" y="811581"/>
                  </a:lnTo>
                  <a:lnTo>
                    <a:pt x="148206" y="782527"/>
                  </a:lnTo>
                  <a:lnTo>
                    <a:pt x="115707" y="750028"/>
                  </a:lnTo>
                  <a:lnTo>
                    <a:pt x="86653" y="714360"/>
                  </a:lnTo>
                  <a:lnTo>
                    <a:pt x="61317" y="675795"/>
                  </a:lnTo>
                  <a:lnTo>
                    <a:pt x="39973" y="634608"/>
                  </a:lnTo>
                  <a:lnTo>
                    <a:pt x="22896" y="591073"/>
                  </a:lnTo>
                  <a:lnTo>
                    <a:pt x="10358" y="545463"/>
                  </a:lnTo>
                  <a:lnTo>
                    <a:pt x="2635" y="498053"/>
                  </a:lnTo>
                  <a:lnTo>
                    <a:pt x="0" y="449117"/>
                  </a:lnTo>
                  <a:close/>
                </a:path>
              </a:pathLst>
            </a:custGeom>
            <a:ln w="19050">
              <a:solidFill>
                <a:srgbClr val="65172D"/>
              </a:solidFill>
            </a:ln>
          </p:spPr>
          <p:txBody>
            <a:bodyPr wrap="square" lIns="0" tIns="0" rIns="0" bIns="0" rtlCol="0"/>
            <a:lstStyle/>
            <a:p>
              <a:endParaRPr/>
            </a:p>
          </p:txBody>
        </p:sp>
        <p:pic>
          <p:nvPicPr>
            <p:cNvPr id="22" name="object 22"/>
            <p:cNvPicPr/>
            <p:nvPr/>
          </p:nvPicPr>
          <p:blipFill>
            <a:blip r:embed="rId3" cstate="print"/>
            <a:stretch>
              <a:fillRect/>
            </a:stretch>
          </p:blipFill>
          <p:spPr>
            <a:xfrm>
              <a:off x="6641089" y="1035195"/>
              <a:ext cx="1097279" cy="1097258"/>
            </a:xfrm>
            <a:prstGeom prst="rect">
              <a:avLst/>
            </a:prstGeom>
          </p:spPr>
        </p:pic>
        <p:sp>
          <p:nvSpPr>
            <p:cNvPr id="23" name="object 23"/>
            <p:cNvSpPr/>
            <p:nvPr/>
          </p:nvSpPr>
          <p:spPr>
            <a:xfrm>
              <a:off x="6622015" y="1016120"/>
              <a:ext cx="1136015" cy="1136015"/>
            </a:xfrm>
            <a:custGeom>
              <a:avLst/>
              <a:gdLst/>
              <a:ahLst/>
              <a:cxnLst/>
              <a:rect l="l" t="t" r="r" b="b"/>
              <a:pathLst>
                <a:path w="1136015" h="1136014">
                  <a:moveTo>
                    <a:pt x="567714" y="0"/>
                  </a:moveTo>
                  <a:lnTo>
                    <a:pt x="625731" y="2929"/>
                  </a:lnTo>
                  <a:lnTo>
                    <a:pt x="682102" y="11532"/>
                  </a:lnTo>
                  <a:lnTo>
                    <a:pt x="736522" y="25525"/>
                  </a:lnTo>
                  <a:lnTo>
                    <a:pt x="788695" y="44621"/>
                  </a:lnTo>
                  <a:lnTo>
                    <a:pt x="838329" y="68531"/>
                  </a:lnTo>
                  <a:lnTo>
                    <a:pt x="885138" y="96968"/>
                  </a:lnTo>
                  <a:lnTo>
                    <a:pt x="928838" y="129646"/>
                  </a:lnTo>
                  <a:lnTo>
                    <a:pt x="969147" y="166281"/>
                  </a:lnTo>
                  <a:lnTo>
                    <a:pt x="1005782" y="206590"/>
                  </a:lnTo>
                  <a:lnTo>
                    <a:pt x="1038460" y="250290"/>
                  </a:lnTo>
                  <a:lnTo>
                    <a:pt x="1066897" y="297099"/>
                  </a:lnTo>
                  <a:lnTo>
                    <a:pt x="1090807" y="346733"/>
                  </a:lnTo>
                  <a:lnTo>
                    <a:pt x="1109903" y="398905"/>
                  </a:lnTo>
                  <a:lnTo>
                    <a:pt x="1123895" y="453325"/>
                  </a:lnTo>
                  <a:lnTo>
                    <a:pt x="1132499" y="509696"/>
                  </a:lnTo>
                  <a:lnTo>
                    <a:pt x="1135428" y="567714"/>
                  </a:lnTo>
                  <a:lnTo>
                    <a:pt x="1132499" y="625731"/>
                  </a:lnTo>
                  <a:lnTo>
                    <a:pt x="1123895" y="682102"/>
                  </a:lnTo>
                  <a:lnTo>
                    <a:pt x="1109903" y="736522"/>
                  </a:lnTo>
                  <a:lnTo>
                    <a:pt x="1090807" y="788695"/>
                  </a:lnTo>
                  <a:lnTo>
                    <a:pt x="1066897" y="838329"/>
                  </a:lnTo>
                  <a:lnTo>
                    <a:pt x="1038460" y="885138"/>
                  </a:lnTo>
                  <a:lnTo>
                    <a:pt x="1005782" y="928838"/>
                  </a:lnTo>
                  <a:lnTo>
                    <a:pt x="969147" y="969147"/>
                  </a:lnTo>
                  <a:lnTo>
                    <a:pt x="928838" y="1005782"/>
                  </a:lnTo>
                  <a:lnTo>
                    <a:pt x="885138" y="1038460"/>
                  </a:lnTo>
                  <a:lnTo>
                    <a:pt x="838329" y="1066897"/>
                  </a:lnTo>
                  <a:lnTo>
                    <a:pt x="788695" y="1090807"/>
                  </a:lnTo>
                  <a:lnTo>
                    <a:pt x="736522" y="1109903"/>
                  </a:lnTo>
                  <a:lnTo>
                    <a:pt x="682102" y="1123895"/>
                  </a:lnTo>
                  <a:lnTo>
                    <a:pt x="625731" y="1132499"/>
                  </a:lnTo>
                  <a:lnTo>
                    <a:pt x="567714" y="1135428"/>
                  </a:lnTo>
                  <a:lnTo>
                    <a:pt x="509696" y="1132499"/>
                  </a:lnTo>
                  <a:lnTo>
                    <a:pt x="453325" y="1123895"/>
                  </a:lnTo>
                  <a:lnTo>
                    <a:pt x="398905" y="1109903"/>
                  </a:lnTo>
                  <a:lnTo>
                    <a:pt x="346733" y="1090807"/>
                  </a:lnTo>
                  <a:lnTo>
                    <a:pt x="297099" y="1066897"/>
                  </a:lnTo>
                  <a:lnTo>
                    <a:pt x="250290" y="1038460"/>
                  </a:lnTo>
                  <a:lnTo>
                    <a:pt x="206590" y="1005782"/>
                  </a:lnTo>
                  <a:lnTo>
                    <a:pt x="166281" y="969147"/>
                  </a:lnTo>
                  <a:lnTo>
                    <a:pt x="129646" y="928838"/>
                  </a:lnTo>
                  <a:lnTo>
                    <a:pt x="96968" y="885138"/>
                  </a:lnTo>
                  <a:lnTo>
                    <a:pt x="68531" y="838329"/>
                  </a:lnTo>
                  <a:lnTo>
                    <a:pt x="44621" y="788695"/>
                  </a:lnTo>
                  <a:lnTo>
                    <a:pt x="25525" y="736522"/>
                  </a:lnTo>
                  <a:lnTo>
                    <a:pt x="11532" y="682103"/>
                  </a:lnTo>
                  <a:lnTo>
                    <a:pt x="2929" y="625731"/>
                  </a:lnTo>
                  <a:lnTo>
                    <a:pt x="0" y="567714"/>
                  </a:lnTo>
                  <a:lnTo>
                    <a:pt x="2929" y="509696"/>
                  </a:lnTo>
                  <a:lnTo>
                    <a:pt x="11532" y="453325"/>
                  </a:lnTo>
                  <a:lnTo>
                    <a:pt x="25525" y="398905"/>
                  </a:lnTo>
                  <a:lnTo>
                    <a:pt x="44620" y="346733"/>
                  </a:lnTo>
                  <a:lnTo>
                    <a:pt x="68531" y="297099"/>
                  </a:lnTo>
                  <a:lnTo>
                    <a:pt x="96968" y="250290"/>
                  </a:lnTo>
                  <a:lnTo>
                    <a:pt x="129646" y="206590"/>
                  </a:lnTo>
                  <a:lnTo>
                    <a:pt x="166281" y="166281"/>
                  </a:lnTo>
                  <a:lnTo>
                    <a:pt x="206590" y="129646"/>
                  </a:lnTo>
                  <a:lnTo>
                    <a:pt x="250290" y="96968"/>
                  </a:lnTo>
                  <a:lnTo>
                    <a:pt x="297099" y="68531"/>
                  </a:lnTo>
                  <a:lnTo>
                    <a:pt x="346733" y="44620"/>
                  </a:lnTo>
                  <a:lnTo>
                    <a:pt x="398905" y="25525"/>
                  </a:lnTo>
                  <a:lnTo>
                    <a:pt x="453325" y="11532"/>
                  </a:lnTo>
                  <a:lnTo>
                    <a:pt x="509696" y="2929"/>
                  </a:lnTo>
                  <a:lnTo>
                    <a:pt x="567714" y="0"/>
                  </a:lnTo>
                  <a:close/>
                </a:path>
              </a:pathLst>
            </a:custGeom>
            <a:ln w="38100">
              <a:solidFill>
                <a:srgbClr val="61AECE"/>
              </a:solidFill>
            </a:ln>
          </p:spPr>
          <p:txBody>
            <a:bodyPr wrap="square" lIns="0" tIns="0" rIns="0" bIns="0" rtlCol="0"/>
            <a:lstStyle/>
            <a:p>
              <a:endParaRPr/>
            </a:p>
          </p:txBody>
        </p:sp>
        <p:pic>
          <p:nvPicPr>
            <p:cNvPr id="24" name="object 24"/>
            <p:cNvPicPr/>
            <p:nvPr/>
          </p:nvPicPr>
          <p:blipFill>
            <a:blip r:embed="rId4" cstate="print"/>
            <a:stretch>
              <a:fillRect/>
            </a:stretch>
          </p:blipFill>
          <p:spPr>
            <a:xfrm>
              <a:off x="7048568" y="3277936"/>
              <a:ext cx="1106578" cy="1097279"/>
            </a:xfrm>
            <a:prstGeom prst="rect">
              <a:avLst/>
            </a:prstGeom>
          </p:spPr>
        </p:pic>
        <p:sp>
          <p:nvSpPr>
            <p:cNvPr id="25" name="object 25"/>
            <p:cNvSpPr/>
            <p:nvPr/>
          </p:nvSpPr>
          <p:spPr>
            <a:xfrm>
              <a:off x="7029494" y="3258862"/>
              <a:ext cx="1144905" cy="1136015"/>
            </a:xfrm>
            <a:custGeom>
              <a:avLst/>
              <a:gdLst/>
              <a:ahLst/>
              <a:cxnLst/>
              <a:rect l="l" t="t" r="r" b="b"/>
              <a:pathLst>
                <a:path w="1144904" h="1136014">
                  <a:moveTo>
                    <a:pt x="572364" y="0"/>
                  </a:moveTo>
                  <a:lnTo>
                    <a:pt x="630841" y="2928"/>
                  </a:lnTo>
                  <a:lnTo>
                    <a:pt x="687659" y="11526"/>
                  </a:lnTo>
                  <a:lnTo>
                    <a:pt x="742511" y="25512"/>
                  </a:lnTo>
                  <a:lnTo>
                    <a:pt x="795101" y="44598"/>
                  </a:lnTo>
                  <a:lnTo>
                    <a:pt x="845136" y="68498"/>
                  </a:lnTo>
                  <a:lnTo>
                    <a:pt x="892326" y="96926"/>
                  </a:lnTo>
                  <a:lnTo>
                    <a:pt x="936385" y="129596"/>
                  </a:lnTo>
                  <a:lnTo>
                    <a:pt x="977027" y="166224"/>
                  </a:lnTo>
                  <a:lnTo>
                    <a:pt x="1013969" y="206529"/>
                  </a:lnTo>
                  <a:lnTo>
                    <a:pt x="1046923" y="250228"/>
                  </a:lnTo>
                  <a:lnTo>
                    <a:pt x="1075603" y="297039"/>
                  </a:lnTo>
                  <a:lnTo>
                    <a:pt x="1099719" y="346679"/>
                  </a:lnTo>
                  <a:lnTo>
                    <a:pt x="1118979" y="398861"/>
                  </a:lnTo>
                  <a:lnTo>
                    <a:pt x="1133094" y="453294"/>
                  </a:lnTo>
                  <a:lnTo>
                    <a:pt x="1141772" y="509680"/>
                  </a:lnTo>
                  <a:lnTo>
                    <a:pt x="1144728" y="567713"/>
                  </a:lnTo>
                  <a:lnTo>
                    <a:pt x="1141772" y="625747"/>
                  </a:lnTo>
                  <a:lnTo>
                    <a:pt x="1133094" y="682133"/>
                  </a:lnTo>
                  <a:lnTo>
                    <a:pt x="1118979" y="736565"/>
                  </a:lnTo>
                  <a:lnTo>
                    <a:pt x="1099719" y="788747"/>
                  </a:lnTo>
                  <a:lnTo>
                    <a:pt x="1075603" y="838388"/>
                  </a:lnTo>
                  <a:lnTo>
                    <a:pt x="1046923" y="885199"/>
                  </a:lnTo>
                  <a:lnTo>
                    <a:pt x="1013969" y="928898"/>
                  </a:lnTo>
                  <a:lnTo>
                    <a:pt x="977027" y="969203"/>
                  </a:lnTo>
                  <a:lnTo>
                    <a:pt x="936385" y="1005831"/>
                  </a:lnTo>
                  <a:lnTo>
                    <a:pt x="892326" y="1038500"/>
                  </a:lnTo>
                  <a:lnTo>
                    <a:pt x="845136" y="1066928"/>
                  </a:lnTo>
                  <a:lnTo>
                    <a:pt x="795101" y="1090828"/>
                  </a:lnTo>
                  <a:lnTo>
                    <a:pt x="742511" y="1109915"/>
                  </a:lnTo>
                  <a:lnTo>
                    <a:pt x="687659" y="1123900"/>
                  </a:lnTo>
                  <a:lnTo>
                    <a:pt x="630841" y="1132499"/>
                  </a:lnTo>
                  <a:lnTo>
                    <a:pt x="572364" y="1135427"/>
                  </a:lnTo>
                  <a:lnTo>
                    <a:pt x="513887" y="1132499"/>
                  </a:lnTo>
                  <a:lnTo>
                    <a:pt x="457069" y="1123900"/>
                  </a:lnTo>
                  <a:lnTo>
                    <a:pt x="402216" y="1109915"/>
                  </a:lnTo>
                  <a:lnTo>
                    <a:pt x="349626" y="1090828"/>
                  </a:lnTo>
                  <a:lnTo>
                    <a:pt x="299591" y="1066928"/>
                  </a:lnTo>
                  <a:lnTo>
                    <a:pt x="252402" y="1038500"/>
                  </a:lnTo>
                  <a:lnTo>
                    <a:pt x="208343" y="1005831"/>
                  </a:lnTo>
                  <a:lnTo>
                    <a:pt x="167700" y="969203"/>
                  </a:lnTo>
                  <a:lnTo>
                    <a:pt x="130758" y="928898"/>
                  </a:lnTo>
                  <a:lnTo>
                    <a:pt x="97804" y="885199"/>
                  </a:lnTo>
                  <a:lnTo>
                    <a:pt x="69124" y="838388"/>
                  </a:lnTo>
                  <a:lnTo>
                    <a:pt x="45009" y="788747"/>
                  </a:lnTo>
                  <a:lnTo>
                    <a:pt x="25748" y="736565"/>
                  </a:lnTo>
                  <a:lnTo>
                    <a:pt x="11633" y="682133"/>
                  </a:lnTo>
                  <a:lnTo>
                    <a:pt x="2955" y="625747"/>
                  </a:lnTo>
                  <a:lnTo>
                    <a:pt x="0" y="567713"/>
                  </a:lnTo>
                  <a:lnTo>
                    <a:pt x="2955" y="509680"/>
                  </a:lnTo>
                  <a:lnTo>
                    <a:pt x="11633" y="453294"/>
                  </a:lnTo>
                  <a:lnTo>
                    <a:pt x="25748" y="398861"/>
                  </a:lnTo>
                  <a:lnTo>
                    <a:pt x="45009" y="346679"/>
                  </a:lnTo>
                  <a:lnTo>
                    <a:pt x="69124" y="297039"/>
                  </a:lnTo>
                  <a:lnTo>
                    <a:pt x="97804" y="250228"/>
                  </a:lnTo>
                  <a:lnTo>
                    <a:pt x="130758" y="206529"/>
                  </a:lnTo>
                  <a:lnTo>
                    <a:pt x="167700" y="166224"/>
                  </a:lnTo>
                  <a:lnTo>
                    <a:pt x="208343" y="129596"/>
                  </a:lnTo>
                  <a:lnTo>
                    <a:pt x="252402" y="96926"/>
                  </a:lnTo>
                  <a:lnTo>
                    <a:pt x="299591" y="68498"/>
                  </a:lnTo>
                  <a:lnTo>
                    <a:pt x="349626" y="44598"/>
                  </a:lnTo>
                  <a:lnTo>
                    <a:pt x="402216" y="25512"/>
                  </a:lnTo>
                  <a:lnTo>
                    <a:pt x="457069" y="11526"/>
                  </a:lnTo>
                  <a:lnTo>
                    <a:pt x="513887" y="2928"/>
                  </a:lnTo>
                  <a:lnTo>
                    <a:pt x="572364" y="0"/>
                  </a:lnTo>
                  <a:close/>
                </a:path>
              </a:pathLst>
            </a:custGeom>
            <a:ln w="38100">
              <a:solidFill>
                <a:srgbClr val="C0A664"/>
              </a:solidFill>
            </a:ln>
          </p:spPr>
          <p:txBody>
            <a:bodyPr wrap="square" lIns="0" tIns="0" rIns="0" bIns="0" rtlCol="0"/>
            <a:lstStyle/>
            <a:p>
              <a:endParaRPr/>
            </a:p>
          </p:txBody>
        </p:sp>
        <p:pic>
          <p:nvPicPr>
            <p:cNvPr id="26" name="object 26"/>
            <p:cNvPicPr/>
            <p:nvPr/>
          </p:nvPicPr>
          <p:blipFill>
            <a:blip r:embed="rId5" cstate="print"/>
            <a:stretch>
              <a:fillRect/>
            </a:stretch>
          </p:blipFill>
          <p:spPr>
            <a:xfrm>
              <a:off x="6646097" y="4367397"/>
              <a:ext cx="1092273" cy="1097280"/>
            </a:xfrm>
            <a:prstGeom prst="rect">
              <a:avLst/>
            </a:prstGeom>
          </p:spPr>
        </p:pic>
        <p:sp>
          <p:nvSpPr>
            <p:cNvPr id="27" name="object 27"/>
            <p:cNvSpPr/>
            <p:nvPr/>
          </p:nvSpPr>
          <p:spPr>
            <a:xfrm>
              <a:off x="6627023" y="4348323"/>
              <a:ext cx="1130935" cy="1136015"/>
            </a:xfrm>
            <a:custGeom>
              <a:avLst/>
              <a:gdLst/>
              <a:ahLst/>
              <a:cxnLst/>
              <a:rect l="l" t="t" r="r" b="b"/>
              <a:pathLst>
                <a:path w="1130934" h="1136014">
                  <a:moveTo>
                    <a:pt x="565211" y="0"/>
                  </a:moveTo>
                  <a:lnTo>
                    <a:pt x="622981" y="2930"/>
                  </a:lnTo>
                  <a:lnTo>
                    <a:pt x="679112" y="11536"/>
                  </a:lnTo>
                  <a:lnTo>
                    <a:pt x="733298" y="25533"/>
                  </a:lnTo>
                  <a:lnTo>
                    <a:pt x="785246" y="44633"/>
                  </a:lnTo>
                  <a:lnTo>
                    <a:pt x="834665" y="68548"/>
                  </a:lnTo>
                  <a:lnTo>
                    <a:pt x="881269" y="96991"/>
                  </a:lnTo>
                  <a:lnTo>
                    <a:pt x="924775" y="129673"/>
                  </a:lnTo>
                  <a:lnTo>
                    <a:pt x="964904" y="166312"/>
                  </a:lnTo>
                  <a:lnTo>
                    <a:pt x="1001374" y="206623"/>
                  </a:lnTo>
                  <a:lnTo>
                    <a:pt x="1033904" y="250323"/>
                  </a:lnTo>
                  <a:lnTo>
                    <a:pt x="1062211" y="297131"/>
                  </a:lnTo>
                  <a:lnTo>
                    <a:pt x="1086010" y="346762"/>
                  </a:lnTo>
                  <a:lnTo>
                    <a:pt x="1105016" y="398929"/>
                  </a:lnTo>
                  <a:lnTo>
                    <a:pt x="1118943" y="453342"/>
                  </a:lnTo>
                  <a:lnTo>
                    <a:pt x="1127506" y="509705"/>
                  </a:lnTo>
                  <a:lnTo>
                    <a:pt x="1130422" y="567714"/>
                  </a:lnTo>
                  <a:lnTo>
                    <a:pt x="1127506" y="625723"/>
                  </a:lnTo>
                  <a:lnTo>
                    <a:pt x="1118943" y="682086"/>
                  </a:lnTo>
                  <a:lnTo>
                    <a:pt x="1105016" y="736499"/>
                  </a:lnTo>
                  <a:lnTo>
                    <a:pt x="1086010" y="788666"/>
                  </a:lnTo>
                  <a:lnTo>
                    <a:pt x="1062211" y="838297"/>
                  </a:lnTo>
                  <a:lnTo>
                    <a:pt x="1033904" y="885105"/>
                  </a:lnTo>
                  <a:lnTo>
                    <a:pt x="1001374" y="928805"/>
                  </a:lnTo>
                  <a:lnTo>
                    <a:pt x="964904" y="969116"/>
                  </a:lnTo>
                  <a:lnTo>
                    <a:pt x="924775" y="1005755"/>
                  </a:lnTo>
                  <a:lnTo>
                    <a:pt x="881269" y="1038437"/>
                  </a:lnTo>
                  <a:lnTo>
                    <a:pt x="834665" y="1066880"/>
                  </a:lnTo>
                  <a:lnTo>
                    <a:pt x="785246" y="1090795"/>
                  </a:lnTo>
                  <a:lnTo>
                    <a:pt x="733298" y="1109896"/>
                  </a:lnTo>
                  <a:lnTo>
                    <a:pt x="679111" y="1123892"/>
                  </a:lnTo>
                  <a:lnTo>
                    <a:pt x="622981" y="1132498"/>
                  </a:lnTo>
                  <a:lnTo>
                    <a:pt x="565211" y="1135428"/>
                  </a:lnTo>
                  <a:lnTo>
                    <a:pt x="507440" y="1132498"/>
                  </a:lnTo>
                  <a:lnTo>
                    <a:pt x="451310" y="1123892"/>
                  </a:lnTo>
                  <a:lnTo>
                    <a:pt x="397123" y="1109896"/>
                  </a:lnTo>
                  <a:lnTo>
                    <a:pt x="345175" y="1090795"/>
                  </a:lnTo>
                  <a:lnTo>
                    <a:pt x="295757" y="1066880"/>
                  </a:lnTo>
                  <a:lnTo>
                    <a:pt x="249152" y="1038437"/>
                  </a:lnTo>
                  <a:lnTo>
                    <a:pt x="205646" y="1005755"/>
                  </a:lnTo>
                  <a:lnTo>
                    <a:pt x="165517" y="969116"/>
                  </a:lnTo>
                  <a:lnTo>
                    <a:pt x="129047" y="928805"/>
                  </a:lnTo>
                  <a:lnTo>
                    <a:pt x="96518" y="885105"/>
                  </a:lnTo>
                  <a:lnTo>
                    <a:pt x="68211" y="838297"/>
                  </a:lnTo>
                  <a:lnTo>
                    <a:pt x="44412" y="788666"/>
                  </a:lnTo>
                  <a:lnTo>
                    <a:pt x="25405" y="736499"/>
                  </a:lnTo>
                  <a:lnTo>
                    <a:pt x="11478" y="682086"/>
                  </a:lnTo>
                  <a:lnTo>
                    <a:pt x="2915" y="625723"/>
                  </a:lnTo>
                  <a:lnTo>
                    <a:pt x="0" y="567714"/>
                  </a:lnTo>
                  <a:lnTo>
                    <a:pt x="2915" y="509705"/>
                  </a:lnTo>
                  <a:lnTo>
                    <a:pt x="11478" y="453342"/>
                  </a:lnTo>
                  <a:lnTo>
                    <a:pt x="25405" y="398929"/>
                  </a:lnTo>
                  <a:lnTo>
                    <a:pt x="44412" y="346762"/>
                  </a:lnTo>
                  <a:lnTo>
                    <a:pt x="68211" y="297131"/>
                  </a:lnTo>
                  <a:lnTo>
                    <a:pt x="96518" y="250323"/>
                  </a:lnTo>
                  <a:lnTo>
                    <a:pt x="129047" y="206623"/>
                  </a:lnTo>
                  <a:lnTo>
                    <a:pt x="165517" y="166312"/>
                  </a:lnTo>
                  <a:lnTo>
                    <a:pt x="205646" y="129673"/>
                  </a:lnTo>
                  <a:lnTo>
                    <a:pt x="249152" y="96990"/>
                  </a:lnTo>
                  <a:lnTo>
                    <a:pt x="295757" y="68548"/>
                  </a:lnTo>
                  <a:lnTo>
                    <a:pt x="345175" y="44633"/>
                  </a:lnTo>
                  <a:lnTo>
                    <a:pt x="397123" y="25533"/>
                  </a:lnTo>
                  <a:lnTo>
                    <a:pt x="451310" y="11536"/>
                  </a:lnTo>
                  <a:lnTo>
                    <a:pt x="507440" y="2930"/>
                  </a:lnTo>
                  <a:lnTo>
                    <a:pt x="565211" y="0"/>
                  </a:lnTo>
                  <a:close/>
                </a:path>
              </a:pathLst>
            </a:custGeom>
            <a:ln w="38100">
              <a:solidFill>
                <a:srgbClr val="65172C"/>
              </a:solidFill>
            </a:ln>
          </p:spPr>
          <p:txBody>
            <a:bodyPr wrap="square" lIns="0" tIns="0" rIns="0" bIns="0" rtlCol="0"/>
            <a:lstStyle/>
            <a:p>
              <a:endParaRPr/>
            </a:p>
          </p:txBody>
        </p:sp>
        <p:pic>
          <p:nvPicPr>
            <p:cNvPr id="28" name="object 28"/>
            <p:cNvPicPr/>
            <p:nvPr/>
          </p:nvPicPr>
          <p:blipFill>
            <a:blip r:embed="rId6" cstate="print"/>
            <a:stretch>
              <a:fillRect/>
            </a:stretch>
          </p:blipFill>
          <p:spPr>
            <a:xfrm>
              <a:off x="7069835" y="2121842"/>
              <a:ext cx="1097279" cy="1097279"/>
            </a:xfrm>
            <a:prstGeom prst="rect">
              <a:avLst/>
            </a:prstGeom>
          </p:spPr>
        </p:pic>
        <p:sp>
          <p:nvSpPr>
            <p:cNvPr id="29" name="object 29"/>
            <p:cNvSpPr/>
            <p:nvPr/>
          </p:nvSpPr>
          <p:spPr>
            <a:xfrm>
              <a:off x="7050760" y="2102768"/>
              <a:ext cx="1136015" cy="1136015"/>
            </a:xfrm>
            <a:custGeom>
              <a:avLst/>
              <a:gdLst/>
              <a:ahLst/>
              <a:cxnLst/>
              <a:rect l="l" t="t" r="r" b="b"/>
              <a:pathLst>
                <a:path w="1136015" h="1136014">
                  <a:moveTo>
                    <a:pt x="567714" y="0"/>
                  </a:moveTo>
                  <a:lnTo>
                    <a:pt x="625731" y="2929"/>
                  </a:lnTo>
                  <a:lnTo>
                    <a:pt x="682102" y="11532"/>
                  </a:lnTo>
                  <a:lnTo>
                    <a:pt x="736522" y="25525"/>
                  </a:lnTo>
                  <a:lnTo>
                    <a:pt x="788695" y="44621"/>
                  </a:lnTo>
                  <a:lnTo>
                    <a:pt x="838329" y="68531"/>
                  </a:lnTo>
                  <a:lnTo>
                    <a:pt x="885138" y="96968"/>
                  </a:lnTo>
                  <a:lnTo>
                    <a:pt x="928838" y="129646"/>
                  </a:lnTo>
                  <a:lnTo>
                    <a:pt x="969147" y="166281"/>
                  </a:lnTo>
                  <a:lnTo>
                    <a:pt x="1005782" y="206590"/>
                  </a:lnTo>
                  <a:lnTo>
                    <a:pt x="1038460" y="250290"/>
                  </a:lnTo>
                  <a:lnTo>
                    <a:pt x="1066897" y="297099"/>
                  </a:lnTo>
                  <a:lnTo>
                    <a:pt x="1090807" y="346733"/>
                  </a:lnTo>
                  <a:lnTo>
                    <a:pt x="1109903" y="398905"/>
                  </a:lnTo>
                  <a:lnTo>
                    <a:pt x="1123895" y="453325"/>
                  </a:lnTo>
                  <a:lnTo>
                    <a:pt x="1132499" y="509696"/>
                  </a:lnTo>
                  <a:lnTo>
                    <a:pt x="1135428" y="567714"/>
                  </a:lnTo>
                  <a:lnTo>
                    <a:pt x="1132499" y="625731"/>
                  </a:lnTo>
                  <a:lnTo>
                    <a:pt x="1123895" y="682102"/>
                  </a:lnTo>
                  <a:lnTo>
                    <a:pt x="1109903" y="736522"/>
                  </a:lnTo>
                  <a:lnTo>
                    <a:pt x="1090807" y="788695"/>
                  </a:lnTo>
                  <a:lnTo>
                    <a:pt x="1066897" y="838329"/>
                  </a:lnTo>
                  <a:lnTo>
                    <a:pt x="1038460" y="885138"/>
                  </a:lnTo>
                  <a:lnTo>
                    <a:pt x="1005782" y="928838"/>
                  </a:lnTo>
                  <a:lnTo>
                    <a:pt x="969147" y="969147"/>
                  </a:lnTo>
                  <a:lnTo>
                    <a:pt x="928838" y="1005781"/>
                  </a:lnTo>
                  <a:lnTo>
                    <a:pt x="885138" y="1038460"/>
                  </a:lnTo>
                  <a:lnTo>
                    <a:pt x="838329" y="1066897"/>
                  </a:lnTo>
                  <a:lnTo>
                    <a:pt x="788695" y="1090807"/>
                  </a:lnTo>
                  <a:lnTo>
                    <a:pt x="736522" y="1109903"/>
                  </a:lnTo>
                  <a:lnTo>
                    <a:pt x="682102" y="1123895"/>
                  </a:lnTo>
                  <a:lnTo>
                    <a:pt x="625731" y="1132499"/>
                  </a:lnTo>
                  <a:lnTo>
                    <a:pt x="567714" y="1135428"/>
                  </a:lnTo>
                  <a:lnTo>
                    <a:pt x="509696" y="1132499"/>
                  </a:lnTo>
                  <a:lnTo>
                    <a:pt x="453325" y="1123895"/>
                  </a:lnTo>
                  <a:lnTo>
                    <a:pt x="398905" y="1109903"/>
                  </a:lnTo>
                  <a:lnTo>
                    <a:pt x="346733" y="1090807"/>
                  </a:lnTo>
                  <a:lnTo>
                    <a:pt x="297099" y="1066897"/>
                  </a:lnTo>
                  <a:lnTo>
                    <a:pt x="250290" y="1038460"/>
                  </a:lnTo>
                  <a:lnTo>
                    <a:pt x="206590" y="1005781"/>
                  </a:lnTo>
                  <a:lnTo>
                    <a:pt x="166281" y="969147"/>
                  </a:lnTo>
                  <a:lnTo>
                    <a:pt x="129646" y="928838"/>
                  </a:lnTo>
                  <a:lnTo>
                    <a:pt x="96968" y="885138"/>
                  </a:lnTo>
                  <a:lnTo>
                    <a:pt x="68531" y="838329"/>
                  </a:lnTo>
                  <a:lnTo>
                    <a:pt x="44621" y="788695"/>
                  </a:lnTo>
                  <a:lnTo>
                    <a:pt x="25525" y="736522"/>
                  </a:lnTo>
                  <a:lnTo>
                    <a:pt x="11532" y="682103"/>
                  </a:lnTo>
                  <a:lnTo>
                    <a:pt x="2929" y="625731"/>
                  </a:lnTo>
                  <a:lnTo>
                    <a:pt x="0" y="567714"/>
                  </a:lnTo>
                  <a:lnTo>
                    <a:pt x="2929" y="509696"/>
                  </a:lnTo>
                  <a:lnTo>
                    <a:pt x="11532" y="453325"/>
                  </a:lnTo>
                  <a:lnTo>
                    <a:pt x="25525" y="398905"/>
                  </a:lnTo>
                  <a:lnTo>
                    <a:pt x="44620" y="346733"/>
                  </a:lnTo>
                  <a:lnTo>
                    <a:pt x="68531" y="297099"/>
                  </a:lnTo>
                  <a:lnTo>
                    <a:pt x="96968" y="250290"/>
                  </a:lnTo>
                  <a:lnTo>
                    <a:pt x="129646" y="206590"/>
                  </a:lnTo>
                  <a:lnTo>
                    <a:pt x="166281" y="166281"/>
                  </a:lnTo>
                  <a:lnTo>
                    <a:pt x="206590" y="129646"/>
                  </a:lnTo>
                  <a:lnTo>
                    <a:pt x="250290" y="96968"/>
                  </a:lnTo>
                  <a:lnTo>
                    <a:pt x="297099" y="68531"/>
                  </a:lnTo>
                  <a:lnTo>
                    <a:pt x="346733" y="44620"/>
                  </a:lnTo>
                  <a:lnTo>
                    <a:pt x="398905" y="25525"/>
                  </a:lnTo>
                  <a:lnTo>
                    <a:pt x="453325" y="11532"/>
                  </a:lnTo>
                  <a:lnTo>
                    <a:pt x="509696" y="2929"/>
                  </a:lnTo>
                  <a:lnTo>
                    <a:pt x="567714" y="0"/>
                  </a:lnTo>
                  <a:close/>
                </a:path>
              </a:pathLst>
            </a:custGeom>
            <a:ln w="38100">
              <a:solidFill>
                <a:srgbClr val="122236"/>
              </a:solidFill>
            </a:ln>
          </p:spPr>
          <p:txBody>
            <a:bodyPr wrap="square" lIns="0" tIns="0" rIns="0" bIns="0" rtlCol="0"/>
            <a:lstStyle/>
            <a:p>
              <a:endParaRPr/>
            </a:p>
          </p:txBody>
        </p:sp>
      </p:grpSp>
      <p:sp>
        <p:nvSpPr>
          <p:cNvPr id="30" name="object 30"/>
          <p:cNvSpPr txBox="1"/>
          <p:nvPr/>
        </p:nvSpPr>
        <p:spPr>
          <a:xfrm>
            <a:off x="9005020" y="727963"/>
            <a:ext cx="1437640" cy="391160"/>
          </a:xfrm>
          <a:prstGeom prst="rect">
            <a:avLst/>
          </a:prstGeom>
        </p:spPr>
        <p:txBody>
          <a:bodyPr vert="horz" wrap="square" lIns="0" tIns="12700" rIns="0" bIns="0" rtlCol="0">
            <a:spAutoFit/>
          </a:bodyPr>
          <a:lstStyle/>
          <a:p>
            <a:pPr marL="12700">
              <a:lnSpc>
                <a:spcPct val="100000"/>
              </a:lnSpc>
              <a:spcBef>
                <a:spcPts val="100"/>
              </a:spcBef>
            </a:pPr>
            <a:r>
              <a:rPr sz="2400" b="1" spc="-170" dirty="0">
                <a:latin typeface="Arial"/>
                <a:cs typeface="Arial"/>
              </a:rPr>
              <a:t>Objectives:</a:t>
            </a:r>
            <a:endParaRPr sz="2400">
              <a:latin typeface="Arial"/>
              <a:cs typeface="Arial"/>
            </a:endParaRPr>
          </a:p>
        </p:txBody>
      </p:sp>
      <p:sp>
        <p:nvSpPr>
          <p:cNvPr id="31" name="object 31"/>
          <p:cNvSpPr txBox="1"/>
          <p:nvPr/>
        </p:nvSpPr>
        <p:spPr>
          <a:xfrm>
            <a:off x="545403" y="4880355"/>
            <a:ext cx="5116830" cy="510540"/>
          </a:xfrm>
          <a:prstGeom prst="rect">
            <a:avLst/>
          </a:prstGeom>
        </p:spPr>
        <p:txBody>
          <a:bodyPr vert="horz" wrap="square" lIns="0" tIns="22860" rIns="0" bIns="0" rtlCol="0">
            <a:spAutoFit/>
          </a:bodyPr>
          <a:lstStyle/>
          <a:p>
            <a:pPr marL="216535" marR="5080" indent="-204470">
              <a:lnSpc>
                <a:spcPts val="1900"/>
              </a:lnSpc>
              <a:spcBef>
                <a:spcPts val="180"/>
              </a:spcBef>
            </a:pPr>
            <a:r>
              <a:rPr sz="1600" i="1" spc="-120" dirty="0">
                <a:latin typeface="Arial"/>
                <a:cs typeface="Arial"/>
              </a:rPr>
              <a:t>Complex</a:t>
            </a:r>
            <a:r>
              <a:rPr sz="1600" i="1" spc="-60" dirty="0">
                <a:latin typeface="Arial"/>
                <a:cs typeface="Arial"/>
              </a:rPr>
              <a:t> </a:t>
            </a:r>
            <a:r>
              <a:rPr sz="1600" i="1" spc="-55" dirty="0">
                <a:latin typeface="Arial"/>
                <a:cs typeface="Arial"/>
              </a:rPr>
              <a:t>interactions </a:t>
            </a:r>
            <a:r>
              <a:rPr sz="1600" i="1" spc="-60" dirty="0">
                <a:latin typeface="Arial"/>
                <a:cs typeface="Arial"/>
              </a:rPr>
              <a:t>driven</a:t>
            </a:r>
            <a:r>
              <a:rPr sz="1600" i="1" spc="-55" dirty="0">
                <a:latin typeface="Arial"/>
                <a:cs typeface="Arial"/>
              </a:rPr>
              <a:t> </a:t>
            </a:r>
            <a:r>
              <a:rPr sz="1600" i="1" spc="-90" dirty="0">
                <a:latin typeface="Arial"/>
                <a:cs typeface="Arial"/>
              </a:rPr>
              <a:t>by</a:t>
            </a:r>
            <a:r>
              <a:rPr sz="1600" i="1" spc="-55" dirty="0">
                <a:latin typeface="Arial"/>
                <a:cs typeface="Arial"/>
              </a:rPr>
              <a:t> </a:t>
            </a:r>
            <a:r>
              <a:rPr sz="1600" i="1" spc="-125" dirty="0">
                <a:latin typeface="Arial"/>
                <a:cs typeface="Arial"/>
              </a:rPr>
              <a:t>processes</a:t>
            </a:r>
            <a:r>
              <a:rPr sz="1600" i="1" spc="-55" dirty="0">
                <a:latin typeface="Arial"/>
                <a:cs typeface="Arial"/>
              </a:rPr>
              <a:t> </a:t>
            </a:r>
            <a:r>
              <a:rPr sz="1600" i="1" spc="-80" dirty="0">
                <a:latin typeface="Arial"/>
                <a:cs typeface="Arial"/>
              </a:rPr>
              <a:t>on</a:t>
            </a:r>
            <a:r>
              <a:rPr sz="1600" i="1" spc="-55" dirty="0">
                <a:latin typeface="Arial"/>
                <a:cs typeface="Arial"/>
              </a:rPr>
              <a:t> </a:t>
            </a:r>
            <a:r>
              <a:rPr sz="1600" i="1" spc="-65" dirty="0">
                <a:latin typeface="Arial"/>
                <a:cs typeface="Arial"/>
              </a:rPr>
              <a:t>small</a:t>
            </a:r>
            <a:r>
              <a:rPr sz="1600" i="1" spc="-55" dirty="0">
                <a:latin typeface="Arial"/>
                <a:cs typeface="Arial"/>
              </a:rPr>
              <a:t> </a:t>
            </a:r>
            <a:r>
              <a:rPr sz="1600" i="1" spc="-45" dirty="0">
                <a:latin typeface="Arial"/>
                <a:cs typeface="Arial"/>
              </a:rPr>
              <a:t>spatial</a:t>
            </a:r>
            <a:r>
              <a:rPr sz="1600" i="1" spc="-60" dirty="0">
                <a:latin typeface="Arial"/>
                <a:cs typeface="Arial"/>
              </a:rPr>
              <a:t> </a:t>
            </a:r>
            <a:r>
              <a:rPr sz="1600" i="1" spc="-45" dirty="0">
                <a:latin typeface="Arial"/>
                <a:cs typeface="Arial"/>
              </a:rPr>
              <a:t>(10s </a:t>
            </a:r>
            <a:r>
              <a:rPr sz="1600" i="1" spc="-90" dirty="0">
                <a:latin typeface="Arial"/>
                <a:cs typeface="Arial"/>
              </a:rPr>
              <a:t>km</a:t>
            </a:r>
            <a:r>
              <a:rPr sz="1600" i="1" spc="-70" dirty="0">
                <a:latin typeface="Arial"/>
                <a:cs typeface="Arial"/>
              </a:rPr>
              <a:t> </a:t>
            </a:r>
            <a:r>
              <a:rPr sz="1600" i="1" spc="-60" dirty="0">
                <a:latin typeface="Arial"/>
                <a:cs typeface="Arial"/>
              </a:rPr>
              <a:t>horiz.,</a:t>
            </a:r>
            <a:r>
              <a:rPr sz="1600" i="1" spc="-65" dirty="0">
                <a:latin typeface="Arial"/>
                <a:cs typeface="Arial"/>
              </a:rPr>
              <a:t> </a:t>
            </a:r>
            <a:r>
              <a:rPr sz="1600" i="1" spc="-85" dirty="0">
                <a:latin typeface="Arial"/>
                <a:cs typeface="Arial"/>
              </a:rPr>
              <a:t>1</a:t>
            </a:r>
            <a:r>
              <a:rPr sz="1600" i="1" spc="-70" dirty="0">
                <a:latin typeface="Arial"/>
                <a:cs typeface="Arial"/>
              </a:rPr>
              <a:t> </a:t>
            </a:r>
            <a:r>
              <a:rPr sz="1600" i="1" spc="-90" dirty="0">
                <a:latin typeface="Arial"/>
                <a:cs typeface="Arial"/>
              </a:rPr>
              <a:t>km</a:t>
            </a:r>
            <a:r>
              <a:rPr sz="1600" i="1" spc="-65" dirty="0">
                <a:latin typeface="Arial"/>
                <a:cs typeface="Arial"/>
              </a:rPr>
              <a:t> </a:t>
            </a:r>
            <a:r>
              <a:rPr sz="1600" i="1" spc="-45" dirty="0">
                <a:latin typeface="Arial"/>
                <a:cs typeface="Arial"/>
              </a:rPr>
              <a:t>vertical)</a:t>
            </a:r>
            <a:r>
              <a:rPr sz="1600" i="1" spc="-65" dirty="0">
                <a:latin typeface="Arial"/>
                <a:cs typeface="Arial"/>
              </a:rPr>
              <a:t> </a:t>
            </a:r>
            <a:r>
              <a:rPr sz="1600" i="1" spc="-80" dirty="0">
                <a:latin typeface="Arial"/>
                <a:cs typeface="Arial"/>
              </a:rPr>
              <a:t>and</a:t>
            </a:r>
            <a:r>
              <a:rPr sz="1600" i="1" spc="-60" dirty="0">
                <a:latin typeface="Arial"/>
                <a:cs typeface="Arial"/>
              </a:rPr>
              <a:t> </a:t>
            </a:r>
            <a:r>
              <a:rPr sz="1600" i="1" spc="-50" dirty="0">
                <a:latin typeface="Arial"/>
                <a:cs typeface="Arial"/>
              </a:rPr>
              <a:t>short</a:t>
            </a:r>
            <a:r>
              <a:rPr sz="1600" i="1" spc="-65" dirty="0">
                <a:latin typeface="Arial"/>
                <a:cs typeface="Arial"/>
              </a:rPr>
              <a:t> </a:t>
            </a:r>
            <a:r>
              <a:rPr sz="1600" i="1" spc="-45" dirty="0">
                <a:latin typeface="Arial"/>
                <a:cs typeface="Arial"/>
              </a:rPr>
              <a:t>temporal</a:t>
            </a:r>
            <a:r>
              <a:rPr sz="1600" i="1" spc="-75" dirty="0">
                <a:latin typeface="Arial"/>
                <a:cs typeface="Arial"/>
              </a:rPr>
              <a:t> </a:t>
            </a:r>
            <a:r>
              <a:rPr sz="1600" i="1" spc="-120" dirty="0">
                <a:latin typeface="Arial"/>
                <a:cs typeface="Arial"/>
              </a:rPr>
              <a:t>scales</a:t>
            </a:r>
            <a:r>
              <a:rPr sz="1600" i="1" spc="-60" dirty="0">
                <a:latin typeface="Arial"/>
                <a:cs typeface="Arial"/>
              </a:rPr>
              <a:t> </a:t>
            </a:r>
            <a:r>
              <a:rPr sz="1600" i="1" spc="-10" dirty="0">
                <a:latin typeface="Arial"/>
                <a:cs typeface="Arial"/>
              </a:rPr>
              <a:t>(days)</a:t>
            </a:r>
            <a:endParaRPr sz="1600">
              <a:latin typeface="Arial"/>
              <a:cs typeface="Arial"/>
            </a:endParaRPr>
          </a:p>
        </p:txBody>
      </p:sp>
      <p:sp>
        <p:nvSpPr>
          <p:cNvPr id="32" name="object 32"/>
          <p:cNvSpPr txBox="1"/>
          <p:nvPr/>
        </p:nvSpPr>
        <p:spPr>
          <a:xfrm>
            <a:off x="752029" y="6504940"/>
            <a:ext cx="9813290" cy="269240"/>
          </a:xfrm>
          <a:prstGeom prst="rect">
            <a:avLst/>
          </a:prstGeom>
        </p:spPr>
        <p:txBody>
          <a:bodyPr vert="horz" wrap="square" lIns="0" tIns="12700" rIns="0" bIns="0" rtlCol="0">
            <a:spAutoFit/>
          </a:bodyPr>
          <a:lstStyle/>
          <a:p>
            <a:pPr marL="12700">
              <a:lnSpc>
                <a:spcPct val="100000"/>
              </a:lnSpc>
              <a:spcBef>
                <a:spcPts val="100"/>
              </a:spcBef>
            </a:pPr>
            <a:r>
              <a:rPr sz="1600" i="1" spc="-45" dirty="0">
                <a:latin typeface="Arial"/>
                <a:cs typeface="Arial"/>
              </a:rPr>
              <a:t>…convective</a:t>
            </a:r>
            <a:r>
              <a:rPr sz="1600" i="1" spc="-85" dirty="0">
                <a:latin typeface="Arial"/>
                <a:cs typeface="Arial"/>
              </a:rPr>
              <a:t> </a:t>
            </a:r>
            <a:r>
              <a:rPr sz="1600" i="1" spc="-10" dirty="0">
                <a:latin typeface="Arial"/>
                <a:cs typeface="Arial"/>
              </a:rPr>
              <a:t>outflow,</a:t>
            </a:r>
            <a:r>
              <a:rPr sz="1600" i="1" spc="-75" dirty="0">
                <a:latin typeface="Arial"/>
                <a:cs typeface="Arial"/>
              </a:rPr>
              <a:t> </a:t>
            </a:r>
            <a:r>
              <a:rPr sz="1600" i="1" spc="-50" dirty="0">
                <a:latin typeface="Arial"/>
                <a:cs typeface="Arial"/>
              </a:rPr>
              <a:t>gravity</a:t>
            </a:r>
            <a:r>
              <a:rPr sz="1600" i="1" spc="-80" dirty="0">
                <a:latin typeface="Arial"/>
                <a:cs typeface="Arial"/>
              </a:rPr>
              <a:t> </a:t>
            </a:r>
            <a:r>
              <a:rPr sz="1600" i="1" spc="-50" dirty="0">
                <a:latin typeface="Arial"/>
                <a:cs typeface="Arial"/>
              </a:rPr>
              <a:t>waves,</a:t>
            </a:r>
            <a:r>
              <a:rPr sz="1600" i="1" spc="-75" dirty="0">
                <a:latin typeface="Arial"/>
                <a:cs typeface="Arial"/>
              </a:rPr>
              <a:t> </a:t>
            </a:r>
            <a:r>
              <a:rPr sz="1600" i="1" spc="-165" dirty="0">
                <a:latin typeface="Arial"/>
                <a:cs typeface="Arial"/>
              </a:rPr>
              <a:t>STE,</a:t>
            </a:r>
            <a:r>
              <a:rPr sz="1600" i="1" spc="-75" dirty="0">
                <a:latin typeface="Arial"/>
                <a:cs typeface="Arial"/>
              </a:rPr>
              <a:t> </a:t>
            </a:r>
            <a:r>
              <a:rPr sz="1600" i="1" dirty="0">
                <a:latin typeface="Arial"/>
                <a:cs typeface="Arial"/>
              </a:rPr>
              <a:t>cirrus</a:t>
            </a:r>
            <a:r>
              <a:rPr sz="1600" i="1" spc="-85" dirty="0">
                <a:latin typeface="Arial"/>
                <a:cs typeface="Arial"/>
              </a:rPr>
              <a:t> </a:t>
            </a:r>
            <a:r>
              <a:rPr sz="1600" i="1" dirty="0">
                <a:latin typeface="Arial"/>
                <a:cs typeface="Arial"/>
              </a:rPr>
              <a:t>clouds,</a:t>
            </a:r>
            <a:r>
              <a:rPr sz="1600" i="1" spc="-75" dirty="0">
                <a:latin typeface="Arial"/>
                <a:cs typeface="Arial"/>
              </a:rPr>
              <a:t> </a:t>
            </a:r>
            <a:r>
              <a:rPr sz="1600" i="1" dirty="0">
                <a:latin typeface="Arial"/>
                <a:cs typeface="Arial"/>
              </a:rPr>
              <a:t>volcanic</a:t>
            </a:r>
            <a:r>
              <a:rPr sz="1600" i="1" spc="-80" dirty="0">
                <a:latin typeface="Arial"/>
                <a:cs typeface="Arial"/>
              </a:rPr>
              <a:t> </a:t>
            </a:r>
            <a:r>
              <a:rPr sz="1600" i="1" spc="-10" dirty="0">
                <a:latin typeface="Arial"/>
                <a:cs typeface="Arial"/>
              </a:rPr>
              <a:t>eruptions,</a:t>
            </a:r>
            <a:r>
              <a:rPr sz="1600" i="1" spc="-75" dirty="0">
                <a:latin typeface="Arial"/>
                <a:cs typeface="Arial"/>
              </a:rPr>
              <a:t> </a:t>
            </a:r>
            <a:r>
              <a:rPr sz="1600" i="1" dirty="0">
                <a:latin typeface="Arial"/>
                <a:cs typeface="Arial"/>
              </a:rPr>
              <a:t>wildfire</a:t>
            </a:r>
            <a:r>
              <a:rPr sz="1600" i="1" spc="-80" dirty="0">
                <a:latin typeface="Arial"/>
                <a:cs typeface="Arial"/>
              </a:rPr>
              <a:t> </a:t>
            </a:r>
            <a:r>
              <a:rPr sz="1600" i="1" spc="-10" dirty="0">
                <a:latin typeface="Arial"/>
                <a:cs typeface="Arial"/>
              </a:rPr>
              <a:t>plumes,</a:t>
            </a:r>
            <a:r>
              <a:rPr sz="1600" i="1" spc="-80" dirty="0">
                <a:latin typeface="Arial"/>
                <a:cs typeface="Arial"/>
              </a:rPr>
              <a:t> </a:t>
            </a:r>
            <a:r>
              <a:rPr sz="1600" i="1" spc="-10" dirty="0">
                <a:latin typeface="Arial"/>
                <a:cs typeface="Arial"/>
              </a:rPr>
              <a:t>monsoon</a:t>
            </a:r>
            <a:r>
              <a:rPr sz="1600" i="1" spc="-75" dirty="0">
                <a:latin typeface="Arial"/>
                <a:cs typeface="Arial"/>
              </a:rPr>
              <a:t> </a:t>
            </a:r>
            <a:r>
              <a:rPr sz="1600" i="1" spc="-10" dirty="0">
                <a:latin typeface="Arial"/>
                <a:cs typeface="Arial"/>
              </a:rPr>
              <a:t>pollution…</a:t>
            </a:r>
            <a:endParaRPr sz="1600">
              <a:latin typeface="Arial"/>
              <a:cs typeface="Arial"/>
            </a:endParaRPr>
          </a:p>
        </p:txBody>
      </p:sp>
      <p:sp>
        <p:nvSpPr>
          <p:cNvPr id="33" name="Slide Number Placeholder 32">
            <a:extLst>
              <a:ext uri="{FF2B5EF4-FFF2-40B4-BE49-F238E27FC236}">
                <a16:creationId xmlns:a16="http://schemas.microsoft.com/office/drawing/2014/main" id="{210A3C64-969C-7386-5924-CDAA4E861878}"/>
              </a:ext>
            </a:extLst>
          </p:cNvPr>
          <p:cNvSpPr>
            <a:spLocks noGrp="1"/>
          </p:cNvSpPr>
          <p:nvPr>
            <p:ph type="sldNum" sz="quarter" idx="12"/>
          </p:nvPr>
        </p:nvSpPr>
        <p:spPr/>
        <p:txBody>
          <a:bodyPr/>
          <a:lstStyle/>
          <a:p>
            <a:fld id="{FB899B0C-03F0-194B-A549-2D868A974F66}" type="slidenum">
              <a:rPr lang="en-US" smtClean="0"/>
              <a:t>2</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5487B-ABEE-8089-16B4-319CEE3AAA1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8BAD3F8-E33A-C5A8-C3FA-A06DE8DCF5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402" y="6122388"/>
            <a:ext cx="9080122" cy="633751"/>
          </a:xfrm>
          <a:prstGeom prst="rect">
            <a:avLst/>
          </a:prstGeom>
        </p:spPr>
      </p:pic>
      <p:sp>
        <p:nvSpPr>
          <p:cNvPr id="8" name="Title 8">
            <a:extLst>
              <a:ext uri="{FF2B5EF4-FFF2-40B4-BE49-F238E27FC236}">
                <a16:creationId xmlns:a16="http://schemas.microsoft.com/office/drawing/2014/main" id="{FB437088-FAB9-A1D0-7C16-8E794B3BE3B8}"/>
              </a:ext>
            </a:extLst>
          </p:cNvPr>
          <p:cNvSpPr txBox="1">
            <a:spLocks/>
          </p:cNvSpPr>
          <p:nvPr/>
        </p:nvSpPr>
        <p:spPr>
          <a:xfrm>
            <a:off x="142402" y="134934"/>
            <a:ext cx="11453853" cy="986019"/>
          </a:xfrm>
          <a:prstGeom prst="rect">
            <a:avLst/>
          </a:prstGeom>
        </p:spPr>
        <p:txBody>
          <a:bodyPr>
            <a:normAutofit fontScale="97500"/>
          </a:bodyPr>
          <a:lstStyle>
            <a:lvl1pPr algn="l" defTabSz="914400" rtl="0" eaLnBrk="1" latinLnBrk="0" hangingPunct="1">
              <a:lnSpc>
                <a:spcPct val="85000"/>
              </a:lnSpc>
              <a:spcBef>
                <a:spcPct val="0"/>
              </a:spcBef>
              <a:buNone/>
              <a:defRPr sz="3200" kern="1200" spc="-50" baseline="0">
                <a:solidFill>
                  <a:schemeClr val="accent2"/>
                </a:solidFill>
                <a:latin typeface="+mj-lt"/>
                <a:ea typeface="+mj-ea"/>
                <a:cs typeface="+mj-cs"/>
              </a:defRPr>
            </a:lvl1pPr>
          </a:lstStyle>
          <a:p>
            <a:pPr algn="ctr" fontAlgn="auto">
              <a:spcAft>
                <a:spcPts val="0"/>
              </a:spcAft>
            </a:pPr>
            <a:r>
              <a:rPr lang="en-US" sz="2800" b="1" dirty="0">
                <a:solidFill>
                  <a:schemeClr val="tx1"/>
                </a:solidFill>
                <a:latin typeface="+mn-lt"/>
                <a:cs typeface="Arial" panose="020B0604020202020204" pitchFamily="34" charset="0"/>
              </a:rPr>
              <a:t>STRIVE: A global 3D view of atmospheric composition and temperature</a:t>
            </a:r>
          </a:p>
        </p:txBody>
      </p:sp>
      <p:sp>
        <p:nvSpPr>
          <p:cNvPr id="5" name="TextBox 4">
            <a:extLst>
              <a:ext uri="{FF2B5EF4-FFF2-40B4-BE49-F238E27FC236}">
                <a16:creationId xmlns:a16="http://schemas.microsoft.com/office/drawing/2014/main" id="{F2688E27-3264-2FCD-ADAF-180D6C195E10}"/>
              </a:ext>
            </a:extLst>
          </p:cNvPr>
          <p:cNvSpPr txBox="1"/>
          <p:nvPr/>
        </p:nvSpPr>
        <p:spPr>
          <a:xfrm>
            <a:off x="6779623" y="3790295"/>
            <a:ext cx="5360126" cy="2339102"/>
          </a:xfrm>
          <a:prstGeom prst="rect">
            <a:avLst/>
          </a:prstGeom>
          <a:noFill/>
        </p:spPr>
        <p:txBody>
          <a:bodyPr wrap="square">
            <a:spAutoFit/>
          </a:bodyPr>
          <a:lstStyle/>
          <a:p>
            <a:pPr rtl="0" fontAlgn="base">
              <a:spcBef>
                <a:spcPts val="0"/>
              </a:spcBef>
              <a:spcAft>
                <a:spcPts val="0"/>
              </a:spcAft>
            </a:pPr>
            <a:endParaRPr lang="en-US" sz="1700" b="0" dirty="0">
              <a:solidFill>
                <a:srgbClr val="000000"/>
              </a:solidFill>
              <a:latin typeface="+mn-lt"/>
            </a:endParaRPr>
          </a:p>
          <a:p>
            <a:pPr marL="285750" indent="-285750" rtl="0" fontAlgn="base">
              <a:spcBef>
                <a:spcPts val="600"/>
              </a:spcBef>
              <a:spcAft>
                <a:spcPts val="0"/>
              </a:spcAft>
              <a:buFont typeface="Wingdings" pitchFamily="2" charset="2"/>
              <a:buChar char="Ø"/>
            </a:pPr>
            <a:r>
              <a:rPr lang="en-US" sz="1700" dirty="0">
                <a:solidFill>
                  <a:srgbClr val="000000"/>
                </a:solidFill>
                <a:latin typeface="+mn-lt"/>
              </a:rPr>
              <a:t>STRIVE observes troposphere-stratosphere coupling to </a:t>
            </a:r>
            <a:r>
              <a:rPr lang="en-US" sz="1700" dirty="0">
                <a:solidFill>
                  <a:srgbClr val="000000"/>
                </a:solidFill>
              </a:rPr>
              <a:t>view processes key to seasonal </a:t>
            </a:r>
            <a:r>
              <a:rPr lang="en-US" sz="1700" dirty="0">
                <a:solidFill>
                  <a:srgbClr val="000000"/>
                </a:solidFill>
                <a:latin typeface="+mn-lt"/>
              </a:rPr>
              <a:t>weather predictability and </a:t>
            </a:r>
            <a:r>
              <a:rPr lang="en-US" sz="1700" i="0" u="none" strike="noStrike" dirty="0">
                <a:solidFill>
                  <a:srgbClr val="000000"/>
                </a:solidFill>
                <a:effectLst/>
                <a:latin typeface="+mn-lt"/>
              </a:rPr>
              <a:t>directly quantifies stratosphere-troposphere exchange of ozone.</a:t>
            </a:r>
            <a:endParaRPr lang="en-US" sz="1700" b="0" i="0" u="none" strike="noStrike" dirty="0">
              <a:solidFill>
                <a:srgbClr val="000000"/>
              </a:solidFill>
              <a:effectLst/>
              <a:latin typeface="+mn-lt"/>
            </a:endParaRPr>
          </a:p>
          <a:p>
            <a:pPr marL="285750" indent="-285750">
              <a:spcBef>
                <a:spcPts val="600"/>
              </a:spcBef>
              <a:spcAft>
                <a:spcPts val="0"/>
              </a:spcAft>
              <a:buFont typeface="Wingdings" pitchFamily="2" charset="2"/>
              <a:buChar char="Ø"/>
            </a:pPr>
            <a:r>
              <a:rPr lang="en-US" sz="1700" i="0" u="none" strike="noStrike" dirty="0">
                <a:solidFill>
                  <a:srgbClr val="000000"/>
                </a:solidFill>
                <a:effectLst/>
                <a:latin typeface="+mn-lt"/>
              </a:rPr>
              <a:t>STRIVE measures the fine scale gradients in radiatively active species that are key to quantifying  atmospheric feedbacks in the UTLS.</a:t>
            </a:r>
          </a:p>
        </p:txBody>
      </p:sp>
      <p:sp>
        <p:nvSpPr>
          <p:cNvPr id="16" name="TextBox 15">
            <a:extLst>
              <a:ext uri="{FF2B5EF4-FFF2-40B4-BE49-F238E27FC236}">
                <a16:creationId xmlns:a16="http://schemas.microsoft.com/office/drawing/2014/main" id="{D1A11DD3-B113-CABB-339A-6CD6CB4623E4}"/>
              </a:ext>
            </a:extLst>
          </p:cNvPr>
          <p:cNvSpPr txBox="1"/>
          <p:nvPr/>
        </p:nvSpPr>
        <p:spPr>
          <a:xfrm>
            <a:off x="58974" y="4055486"/>
            <a:ext cx="6772900" cy="2000548"/>
          </a:xfrm>
          <a:prstGeom prst="rect">
            <a:avLst/>
          </a:prstGeom>
          <a:noFill/>
        </p:spPr>
        <p:txBody>
          <a:bodyPr wrap="square">
            <a:spAutoFit/>
          </a:bodyPr>
          <a:lstStyle/>
          <a:p>
            <a:pPr marL="285750" indent="-285750">
              <a:spcBef>
                <a:spcPts val="600"/>
              </a:spcBef>
              <a:spcAft>
                <a:spcPts val="0"/>
              </a:spcAft>
              <a:buFont typeface="Wingdings" pitchFamily="2" charset="2"/>
              <a:buChar char="Ø"/>
            </a:pPr>
            <a:r>
              <a:rPr lang="en-US" sz="1700" i="0" u="none" strike="noStrike" dirty="0">
                <a:solidFill>
                  <a:srgbClr val="000000"/>
                </a:solidFill>
                <a:effectLst/>
                <a:latin typeface="+mn-lt"/>
              </a:rPr>
              <a:t>STRIVE’s detailed pollutant, water vapor, aerosol, cloud, and temperature observations in the UTLS will quantify vertical transport fluxes connecting the troposphere to the global atmosphere.</a:t>
            </a:r>
          </a:p>
          <a:p>
            <a:pPr marL="285750" indent="-285750" rtl="0" fontAlgn="base">
              <a:spcBef>
                <a:spcPts val="600"/>
              </a:spcBef>
              <a:spcAft>
                <a:spcPts val="0"/>
              </a:spcAft>
              <a:buFont typeface="Wingdings" pitchFamily="2" charset="2"/>
              <a:buChar char="Ø"/>
            </a:pPr>
            <a:r>
              <a:rPr lang="en-US" sz="1700" i="0" u="none" strike="noStrike" dirty="0">
                <a:solidFill>
                  <a:srgbClr val="000000"/>
                </a:solidFill>
                <a:effectLst/>
                <a:latin typeface="+mn-lt"/>
              </a:rPr>
              <a:t>STRIVE’s broad coverage of trace gases, aerosols, and temperature at high resolution provides a comprehensive view of the chemical, radiative, and dynamical mechanisms affecting the stratospheric ozone layer.  </a:t>
            </a:r>
          </a:p>
        </p:txBody>
      </p:sp>
      <p:sp>
        <p:nvSpPr>
          <p:cNvPr id="17" name="Rectangle 16">
            <a:extLst>
              <a:ext uri="{FF2B5EF4-FFF2-40B4-BE49-F238E27FC236}">
                <a16:creationId xmlns:a16="http://schemas.microsoft.com/office/drawing/2014/main" id="{2532A25C-959E-3BEA-6285-F47D49A5011D}"/>
              </a:ext>
            </a:extLst>
          </p:cNvPr>
          <p:cNvSpPr/>
          <p:nvPr/>
        </p:nvSpPr>
        <p:spPr>
          <a:xfrm>
            <a:off x="9527266" y="752127"/>
            <a:ext cx="2616747" cy="3109043"/>
          </a:xfrm>
          <a:prstGeom prst="rect">
            <a:avLst/>
          </a:prstGeom>
          <a:solidFill>
            <a:schemeClr val="bg1"/>
          </a:solidFill>
          <a:ln w="28575">
            <a:solidFill>
              <a:srgbClr val="A8D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98100D03-C74B-D9F3-3ACB-29247CC8E9D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2159" y="1270320"/>
            <a:ext cx="1992057" cy="2348987"/>
          </a:xfrm>
          <a:prstGeom prst="rect">
            <a:avLst/>
          </a:prstGeom>
        </p:spPr>
      </p:pic>
      <p:sp>
        <p:nvSpPr>
          <p:cNvPr id="19" name="TextBox 18">
            <a:extLst>
              <a:ext uri="{FF2B5EF4-FFF2-40B4-BE49-F238E27FC236}">
                <a16:creationId xmlns:a16="http://schemas.microsoft.com/office/drawing/2014/main" id="{7CA886B5-617F-58E2-6355-284D9EC72C6A}"/>
              </a:ext>
            </a:extLst>
          </p:cNvPr>
          <p:cNvSpPr txBox="1"/>
          <p:nvPr/>
        </p:nvSpPr>
        <p:spPr>
          <a:xfrm>
            <a:off x="10012851" y="3607726"/>
            <a:ext cx="1462260" cy="246221"/>
          </a:xfrm>
          <a:prstGeom prst="rect">
            <a:avLst/>
          </a:prstGeom>
          <a:noFill/>
        </p:spPr>
        <p:txBody>
          <a:bodyPr wrap="none" rtlCol="0">
            <a:spAutoFit/>
          </a:bodyPr>
          <a:lstStyle/>
          <a:p>
            <a:r>
              <a:rPr lang="en-US" sz="1000" i="1" dirty="0"/>
              <a:t>Solomon et al. (2010)</a:t>
            </a:r>
          </a:p>
        </p:txBody>
      </p:sp>
      <p:sp>
        <p:nvSpPr>
          <p:cNvPr id="21" name="Rectangle 20">
            <a:extLst>
              <a:ext uri="{FF2B5EF4-FFF2-40B4-BE49-F238E27FC236}">
                <a16:creationId xmlns:a16="http://schemas.microsoft.com/office/drawing/2014/main" id="{438D8E47-99A5-CBD0-2581-BE208CD01548}"/>
              </a:ext>
            </a:extLst>
          </p:cNvPr>
          <p:cNvSpPr/>
          <p:nvPr/>
        </p:nvSpPr>
        <p:spPr>
          <a:xfrm>
            <a:off x="2742266" y="748816"/>
            <a:ext cx="3363737" cy="3109043"/>
          </a:xfrm>
          <a:prstGeom prst="rect">
            <a:avLst/>
          </a:prstGeom>
          <a:solidFill>
            <a:schemeClr val="bg1"/>
          </a:solidFill>
          <a:ln w="28575">
            <a:solidFill>
              <a:srgbClr val="A8D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432B7543-0BB1-20DD-67B6-893667AF6F60}"/>
              </a:ext>
            </a:extLst>
          </p:cNvPr>
          <p:cNvSpPr/>
          <p:nvPr/>
        </p:nvSpPr>
        <p:spPr>
          <a:xfrm>
            <a:off x="6187791" y="748816"/>
            <a:ext cx="3266046" cy="3109043"/>
          </a:xfrm>
          <a:prstGeom prst="rect">
            <a:avLst/>
          </a:prstGeom>
          <a:solidFill>
            <a:schemeClr val="bg1"/>
          </a:solidFill>
          <a:ln w="28575">
            <a:solidFill>
              <a:srgbClr val="A8D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EAB7D8F-7675-558D-46E4-8DBE69601699}"/>
              </a:ext>
            </a:extLst>
          </p:cNvPr>
          <p:cNvSpPr/>
          <p:nvPr/>
        </p:nvSpPr>
        <p:spPr>
          <a:xfrm>
            <a:off x="58974" y="748816"/>
            <a:ext cx="2616747" cy="3109043"/>
          </a:xfrm>
          <a:prstGeom prst="rect">
            <a:avLst/>
          </a:prstGeom>
          <a:solidFill>
            <a:schemeClr val="bg1"/>
          </a:solidFill>
          <a:ln w="28575">
            <a:solidFill>
              <a:srgbClr val="A8D8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Large stormclouds above the Earth viewed from space">
            <a:extLst>
              <a:ext uri="{FF2B5EF4-FFF2-40B4-BE49-F238E27FC236}">
                <a16:creationId xmlns:a16="http://schemas.microsoft.com/office/drawing/2014/main" id="{403EA30A-CA53-42E5-7409-0DD642E4D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56" y="1494098"/>
            <a:ext cx="2560320" cy="192024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D57C442E-2570-A070-F4E4-AE1604479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5960" y="1354968"/>
            <a:ext cx="2916991" cy="2479755"/>
          </a:xfrm>
          <a:prstGeom prst="rect">
            <a:avLst/>
          </a:prstGeom>
        </p:spPr>
      </p:pic>
      <p:pic>
        <p:nvPicPr>
          <p:cNvPr id="12" name="Picture 11">
            <a:extLst>
              <a:ext uri="{FF2B5EF4-FFF2-40B4-BE49-F238E27FC236}">
                <a16:creationId xmlns:a16="http://schemas.microsoft.com/office/drawing/2014/main" id="{10BBF438-D23C-4AF1-6208-095CACAC798D}"/>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422438" y="855867"/>
            <a:ext cx="2035558" cy="571772"/>
          </a:xfrm>
          <a:prstGeom prst="rect">
            <a:avLst/>
          </a:prstGeom>
        </p:spPr>
      </p:pic>
      <p:pic>
        <p:nvPicPr>
          <p:cNvPr id="14" name="Picture 13">
            <a:extLst>
              <a:ext uri="{FF2B5EF4-FFF2-40B4-BE49-F238E27FC236}">
                <a16:creationId xmlns:a16="http://schemas.microsoft.com/office/drawing/2014/main" id="{85CC0A7F-3B48-003B-CE97-E9B59CBB5D2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689205" y="769714"/>
            <a:ext cx="2245593" cy="585254"/>
          </a:xfrm>
          <a:prstGeom prst="rect">
            <a:avLst/>
          </a:prstGeom>
        </p:spPr>
      </p:pic>
      <p:pic>
        <p:nvPicPr>
          <p:cNvPr id="15" name="Picture 14">
            <a:extLst>
              <a:ext uri="{FF2B5EF4-FFF2-40B4-BE49-F238E27FC236}">
                <a16:creationId xmlns:a16="http://schemas.microsoft.com/office/drawing/2014/main" id="{10346124-7190-F6E9-05B3-658E4FE3ED06}"/>
              </a:ext>
            </a:extLst>
          </p:cNvPr>
          <p:cNvPicPr>
            <a:picLocks noChangeAspect="1"/>
          </p:cNvPicPr>
          <p:nvPr/>
        </p:nvPicPr>
        <p:blipFill>
          <a:blip r:embed="rId8">
            <a:extLst>
              <a:ext uri="{28A0092B-C50C-407E-A947-70E740481C1C}">
                <a14:useLocalDpi xmlns:a14="http://schemas.microsoft.com/office/drawing/2010/main"/>
              </a:ext>
            </a:extLst>
          </a:blip>
          <a:srcRect t="6526" r="77415"/>
          <a:stretch>
            <a:fillRect/>
          </a:stretch>
        </p:blipFill>
        <p:spPr>
          <a:xfrm>
            <a:off x="9620386" y="804734"/>
            <a:ext cx="404561" cy="479143"/>
          </a:xfrm>
          <a:prstGeom prst="rect">
            <a:avLst/>
          </a:prstGeom>
        </p:spPr>
      </p:pic>
      <p:sp>
        <p:nvSpPr>
          <p:cNvPr id="2" name="TextBox 1">
            <a:extLst>
              <a:ext uri="{FF2B5EF4-FFF2-40B4-BE49-F238E27FC236}">
                <a16:creationId xmlns:a16="http://schemas.microsoft.com/office/drawing/2014/main" id="{4705A224-63F8-A4CB-42C8-C93D6F80CD35}"/>
              </a:ext>
            </a:extLst>
          </p:cNvPr>
          <p:cNvSpPr txBox="1"/>
          <p:nvPr/>
        </p:nvSpPr>
        <p:spPr>
          <a:xfrm>
            <a:off x="10003607" y="855867"/>
            <a:ext cx="2182160" cy="338554"/>
          </a:xfrm>
          <a:prstGeom prst="rect">
            <a:avLst/>
          </a:prstGeom>
          <a:noFill/>
        </p:spPr>
        <p:txBody>
          <a:bodyPr wrap="square" rtlCol="0">
            <a:spAutoFit/>
          </a:bodyPr>
          <a:lstStyle/>
          <a:p>
            <a:r>
              <a:rPr lang="en-US" sz="1600" spc="-150" dirty="0">
                <a:solidFill>
                  <a:schemeClr val="accent2">
                    <a:lumMod val="50000"/>
                  </a:schemeClr>
                </a:solidFill>
                <a:latin typeface="Arial" panose="020B0604020202020204" pitchFamily="34" charset="0"/>
                <a:cs typeface="Arial" panose="020B0604020202020204" pitchFamily="34" charset="0"/>
              </a:rPr>
              <a:t>Atmospheric Feedbacks</a:t>
            </a:r>
          </a:p>
        </p:txBody>
      </p:sp>
      <p:pic>
        <p:nvPicPr>
          <p:cNvPr id="3" name="Picture 2">
            <a:extLst>
              <a:ext uri="{FF2B5EF4-FFF2-40B4-BE49-F238E27FC236}">
                <a16:creationId xmlns:a16="http://schemas.microsoft.com/office/drawing/2014/main" id="{9C5A0CFF-D6D2-CF68-8D90-40FBE945AC51}"/>
              </a:ext>
            </a:extLst>
          </p:cNvPr>
          <p:cNvPicPr>
            <a:picLocks noChangeAspect="1"/>
          </p:cNvPicPr>
          <p:nvPr/>
        </p:nvPicPr>
        <p:blipFill>
          <a:blip r:embed="rId9"/>
          <a:srcRect r="37796"/>
          <a:stretch>
            <a:fillRect/>
          </a:stretch>
        </p:blipFill>
        <p:spPr>
          <a:xfrm>
            <a:off x="2768841" y="1194421"/>
            <a:ext cx="3321250" cy="2000548"/>
          </a:xfrm>
          <a:prstGeom prst="rect">
            <a:avLst/>
          </a:prstGeom>
        </p:spPr>
      </p:pic>
      <p:pic>
        <p:nvPicPr>
          <p:cNvPr id="4" name="Picture 3">
            <a:extLst>
              <a:ext uri="{FF2B5EF4-FFF2-40B4-BE49-F238E27FC236}">
                <a16:creationId xmlns:a16="http://schemas.microsoft.com/office/drawing/2014/main" id="{D006656D-E7B0-2671-71B6-7D28758A683A}"/>
              </a:ext>
            </a:extLst>
          </p:cNvPr>
          <p:cNvPicPr>
            <a:picLocks noChangeAspect="1"/>
          </p:cNvPicPr>
          <p:nvPr/>
        </p:nvPicPr>
        <p:blipFill>
          <a:blip r:embed="rId9"/>
          <a:srcRect l="60977" t="15591" b="54488"/>
          <a:stretch>
            <a:fillRect/>
          </a:stretch>
        </p:blipFill>
        <p:spPr>
          <a:xfrm>
            <a:off x="2768841" y="3255036"/>
            <a:ext cx="1863115" cy="535259"/>
          </a:xfrm>
          <a:prstGeom prst="rect">
            <a:avLst/>
          </a:prstGeom>
        </p:spPr>
      </p:pic>
      <p:pic>
        <p:nvPicPr>
          <p:cNvPr id="6" name="Picture 5">
            <a:extLst>
              <a:ext uri="{FF2B5EF4-FFF2-40B4-BE49-F238E27FC236}">
                <a16:creationId xmlns:a16="http://schemas.microsoft.com/office/drawing/2014/main" id="{6952CF9D-2352-1653-7127-271935381E00}"/>
              </a:ext>
            </a:extLst>
          </p:cNvPr>
          <p:cNvPicPr>
            <a:picLocks noChangeAspect="1"/>
          </p:cNvPicPr>
          <p:nvPr/>
        </p:nvPicPr>
        <p:blipFill>
          <a:blip r:embed="rId9"/>
          <a:srcRect l="60977" t="46013" b="25815"/>
          <a:stretch>
            <a:fillRect/>
          </a:stretch>
        </p:blipFill>
        <p:spPr>
          <a:xfrm>
            <a:off x="4299303" y="3329092"/>
            <a:ext cx="1778188" cy="480991"/>
          </a:xfrm>
          <a:prstGeom prst="rect">
            <a:avLst/>
          </a:prstGeom>
        </p:spPr>
      </p:pic>
      <p:pic>
        <p:nvPicPr>
          <p:cNvPr id="13" name="Picture 12">
            <a:extLst>
              <a:ext uri="{FF2B5EF4-FFF2-40B4-BE49-F238E27FC236}">
                <a16:creationId xmlns:a16="http://schemas.microsoft.com/office/drawing/2014/main" id="{ED8E5AE0-A8F2-030C-C803-8BA00B3D271B}"/>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3695178" y="771156"/>
            <a:ext cx="1476034" cy="538580"/>
          </a:xfrm>
          <a:prstGeom prst="rect">
            <a:avLst/>
          </a:prstGeom>
        </p:spPr>
      </p:pic>
      <p:sp>
        <p:nvSpPr>
          <p:cNvPr id="9" name="Slide Number Placeholder 8">
            <a:extLst>
              <a:ext uri="{FF2B5EF4-FFF2-40B4-BE49-F238E27FC236}">
                <a16:creationId xmlns:a16="http://schemas.microsoft.com/office/drawing/2014/main" id="{F0582570-5AC0-2BF3-32AB-573A92A87F7F}"/>
              </a:ext>
            </a:extLst>
          </p:cNvPr>
          <p:cNvSpPr>
            <a:spLocks noGrp="1"/>
          </p:cNvSpPr>
          <p:nvPr>
            <p:ph type="sldNum" sz="quarter" idx="12"/>
          </p:nvPr>
        </p:nvSpPr>
        <p:spPr/>
        <p:txBody>
          <a:bodyPr/>
          <a:lstStyle/>
          <a:p>
            <a:fld id="{FB899B0C-03F0-194B-A549-2D868A974F66}" type="slidenum">
              <a:rPr lang="en-US" smtClean="0"/>
              <a:t>3</a:t>
            </a:fld>
            <a:endParaRPr lang="en-US"/>
          </a:p>
        </p:txBody>
      </p:sp>
    </p:spTree>
    <p:extLst>
      <p:ext uri="{BB962C8B-B14F-4D97-AF65-F5344CB8AC3E}">
        <p14:creationId xmlns:p14="http://schemas.microsoft.com/office/powerpoint/2010/main" val="35679992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3F48E-DB3B-7F2D-DEC3-B746518D05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402" y="6122388"/>
            <a:ext cx="9080122" cy="633751"/>
          </a:xfrm>
          <a:prstGeom prst="rect">
            <a:avLst/>
          </a:prstGeom>
        </p:spPr>
      </p:pic>
      <p:pic>
        <p:nvPicPr>
          <p:cNvPr id="11" name="Picture 10">
            <a:extLst>
              <a:ext uri="{FF2B5EF4-FFF2-40B4-BE49-F238E27FC236}">
                <a16:creationId xmlns:a16="http://schemas.microsoft.com/office/drawing/2014/main" id="{617E9199-6794-958E-924A-3E81CAF1167B}"/>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2526" y="0"/>
            <a:ext cx="12192000" cy="6293648"/>
          </a:xfrm>
          <a:prstGeom prst="rect">
            <a:avLst/>
          </a:prstGeom>
        </p:spPr>
      </p:pic>
      <p:sp>
        <p:nvSpPr>
          <p:cNvPr id="15" name="Rectangle 14">
            <a:extLst>
              <a:ext uri="{FF2B5EF4-FFF2-40B4-BE49-F238E27FC236}">
                <a16:creationId xmlns:a16="http://schemas.microsoft.com/office/drawing/2014/main" id="{59EA93EA-A045-F28C-672A-7DA0DA3393C5}"/>
              </a:ext>
            </a:extLst>
          </p:cNvPr>
          <p:cNvSpPr/>
          <p:nvPr/>
        </p:nvSpPr>
        <p:spPr>
          <a:xfrm>
            <a:off x="7188825" y="2275398"/>
            <a:ext cx="4953071" cy="3919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27E2A32-37DA-3625-C67E-59B7C26F3DFB}"/>
              </a:ext>
            </a:extLst>
          </p:cNvPr>
          <p:cNvSpPr txBox="1"/>
          <p:nvPr/>
        </p:nvSpPr>
        <p:spPr>
          <a:xfrm>
            <a:off x="567847" y="235459"/>
            <a:ext cx="11624153" cy="430887"/>
          </a:xfrm>
          <a:prstGeom prst="rect">
            <a:avLst/>
          </a:prstGeom>
          <a:noFill/>
        </p:spPr>
        <p:txBody>
          <a:bodyPr wrap="square" rtlCol="0">
            <a:spAutoFit/>
          </a:bodyPr>
          <a:lstStyle/>
          <a:p>
            <a:r>
              <a:rPr lang="en-US" sz="2200" b="1" dirty="0">
                <a:solidFill>
                  <a:schemeClr val="bg1"/>
                </a:solidFill>
                <a:latin typeface="Calibri" panose="020F0502020204030204" pitchFamily="34" charset="0"/>
                <a:cs typeface="Calibri" panose="020F0502020204030204" pitchFamily="34" charset="0"/>
              </a:rPr>
              <a:t>Need for Vertically Resolved Trace Gas, Temperature, and Aerosol Measurements in the UT/LS</a:t>
            </a:r>
          </a:p>
        </p:txBody>
      </p:sp>
      <p:sp>
        <p:nvSpPr>
          <p:cNvPr id="9" name="Content Placeholder 13">
            <a:extLst>
              <a:ext uri="{FF2B5EF4-FFF2-40B4-BE49-F238E27FC236}">
                <a16:creationId xmlns:a16="http://schemas.microsoft.com/office/drawing/2014/main" id="{74CD9188-0C11-3736-A183-5F6038DF192D}"/>
              </a:ext>
            </a:extLst>
          </p:cNvPr>
          <p:cNvSpPr txBox="1">
            <a:spLocks/>
          </p:cNvSpPr>
          <p:nvPr/>
        </p:nvSpPr>
        <p:spPr>
          <a:xfrm>
            <a:off x="293806" y="707867"/>
            <a:ext cx="11367925" cy="2093907"/>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latin typeface="Calibri" panose="020F0502020204030204" pitchFamily="34" charset="0"/>
                <a:cs typeface="Calibri" panose="020F0502020204030204" pitchFamily="34" charset="0"/>
              </a:rPr>
              <a:t>From the 2017 ES Decadal Survey</a:t>
            </a:r>
          </a:p>
          <a:p>
            <a:pPr marL="0" indent="0">
              <a:buNone/>
            </a:pPr>
            <a:r>
              <a:rPr lang="en-US" sz="1800" b="1" dirty="0">
                <a:solidFill>
                  <a:schemeClr val="bg1"/>
                </a:solidFill>
                <a:latin typeface="Calibri" panose="020F0502020204030204" pitchFamily="34" charset="0"/>
                <a:cs typeface="Calibri" panose="020F0502020204030204" pitchFamily="34" charset="0"/>
              </a:rPr>
              <a:t>“The tropical UT/LS has long been characterized as a nexus for the interaction of climate and atmospheric composition, and the conduit in the exchanges between stratospheric and tropospheric thermodynamical states. In addition, climate models poorly represent the processes that control the vertical distribution of radiatively active constituents in the UT/LS, even though changes in these constituents have a strong influence on the global climate (SPARC, 2010)”.</a:t>
            </a:r>
          </a:p>
          <a:p>
            <a:pPr marL="0" indent="0">
              <a:buNone/>
            </a:pPr>
            <a:endParaRPr lang="en-US" sz="1800" b="1" dirty="0">
              <a:solidFill>
                <a:schemeClr val="bg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BE6123D-4806-B6E0-1909-5AD18E821BDC}"/>
              </a:ext>
            </a:extLst>
          </p:cNvPr>
          <p:cNvSpPr txBox="1"/>
          <p:nvPr/>
        </p:nvSpPr>
        <p:spPr>
          <a:xfrm>
            <a:off x="231176" y="2778934"/>
            <a:ext cx="6895019" cy="3416320"/>
          </a:xfrm>
          <a:prstGeom prst="rect">
            <a:avLst/>
          </a:prstGeom>
          <a:noFill/>
        </p:spPr>
        <p:txBody>
          <a:bodyPr wrap="square">
            <a:spAutoFit/>
          </a:bodyPr>
          <a:lstStyle/>
          <a:p>
            <a:pPr marL="60325" indent="0">
              <a:buFont typeface="Arial" panose="020B0604020202020204" pitchFamily="34" charset="0"/>
              <a:buNone/>
            </a:pPr>
            <a:r>
              <a:rPr lang="en-US" b="1" dirty="0">
                <a:solidFill>
                  <a:schemeClr val="bg1"/>
                </a:solidFill>
                <a:latin typeface="Calibri" panose="020F0502020204030204" pitchFamily="34" charset="0"/>
                <a:cs typeface="Calibri" panose="020F0502020204030204" pitchFamily="34" charset="0"/>
              </a:rPr>
              <a:t>Global high vertical resolution measurements of trace gases, temperatures, and aerosols in the UT/LS was identified in the ESDS as a critical part of our needed observing system to:</a:t>
            </a:r>
          </a:p>
          <a:p>
            <a:pPr marL="60325" indent="0">
              <a:buFont typeface="Arial" panose="020B0604020202020204" pitchFamily="34" charset="0"/>
              <a:buNone/>
            </a:pPr>
            <a:endParaRPr lang="en-US" b="1" dirty="0">
              <a:solidFill>
                <a:schemeClr val="bg1"/>
              </a:solidFill>
              <a:latin typeface="Calibri" panose="020F0502020204030204" pitchFamily="34" charset="0"/>
              <a:cs typeface="Calibri" panose="020F0502020204030204" pitchFamily="34" charset="0"/>
            </a:endParaRPr>
          </a:p>
          <a:p>
            <a:pPr marL="60325" indent="0">
              <a:buFont typeface="Arial" panose="020B0604020202020204" pitchFamily="34" charset="0"/>
              <a:buNone/>
            </a:pPr>
            <a:endParaRPr lang="en-US" b="1" dirty="0">
              <a:solidFill>
                <a:schemeClr val="bg1"/>
              </a:solidFill>
              <a:latin typeface="Calibri" panose="020F0502020204030204" pitchFamily="34" charset="0"/>
              <a:cs typeface="Calibri" panose="020F0502020204030204" pitchFamily="34" charset="0"/>
            </a:endParaRPr>
          </a:p>
          <a:p>
            <a:pPr marL="60325" indent="0">
              <a:buFont typeface="Arial" panose="020B0604020202020204" pitchFamily="34" charset="0"/>
              <a:buNone/>
            </a:pPr>
            <a:endParaRPr lang="en-US" dirty="0">
              <a:solidFill>
                <a:schemeClr val="bg1"/>
              </a:solidFill>
              <a:latin typeface="Calibri" panose="020F0502020204030204" pitchFamily="34" charset="0"/>
              <a:cs typeface="Calibri" panose="020F0502020204030204" pitchFamily="34" charset="0"/>
            </a:endParaRPr>
          </a:p>
          <a:p>
            <a:pPr marL="173038" indent="-173038">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Connect the surface to the stratosphere through convective processes</a:t>
            </a:r>
          </a:p>
          <a:p>
            <a:pPr marL="173038" indent="-173038">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Inform on processes/mechanisms impacting </a:t>
            </a:r>
            <a:r>
              <a:rPr lang="en-US" dirty="0" err="1">
                <a:solidFill>
                  <a:schemeClr val="bg1"/>
                </a:solidFill>
                <a:latin typeface="Calibri" panose="020F0502020204030204" pitchFamily="34" charset="0"/>
                <a:cs typeface="Calibri" panose="020F0502020204030204" pitchFamily="34" charset="0"/>
              </a:rPr>
              <a:t>strat</a:t>
            </a:r>
            <a:r>
              <a:rPr lang="en-US" dirty="0">
                <a:solidFill>
                  <a:schemeClr val="bg1"/>
                </a:solidFill>
                <a:latin typeface="Calibri" panose="020F0502020204030204" pitchFamily="34" charset="0"/>
                <a:cs typeface="Calibri" panose="020F0502020204030204" pitchFamily="34" charset="0"/>
              </a:rPr>
              <a:t>.-trop. exchange </a:t>
            </a:r>
          </a:p>
          <a:p>
            <a:pPr marL="173038" indent="-173038">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Assess the interaction of chemistry and transport in one of the most dynamically active regions</a:t>
            </a:r>
          </a:p>
          <a:p>
            <a:pPr marL="173038" indent="-173038">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Understand the radiative budget of the UT/S</a:t>
            </a:r>
          </a:p>
          <a:p>
            <a:pPr marL="173038" indent="-173038">
              <a:buFont typeface="Arial" panose="020B0604020202020204" pitchFamily="34" charset="0"/>
              <a:buChar char="•"/>
            </a:pPr>
            <a:r>
              <a:rPr lang="en-US" dirty="0">
                <a:solidFill>
                  <a:schemeClr val="bg1"/>
                </a:solidFill>
                <a:latin typeface="Calibri" panose="020F0502020204030204" pitchFamily="34" charset="0"/>
                <a:cs typeface="Calibri" panose="020F0502020204030204" pitchFamily="34" charset="0"/>
              </a:rPr>
              <a:t>Provide a robust continued CDR for UT/LS composition</a:t>
            </a:r>
            <a:endParaRPr lang="en-US"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755DF844-2D9B-0095-A763-850D93F5D5B6}"/>
              </a:ext>
            </a:extLst>
          </p:cNvPr>
          <p:cNvSpPr txBox="1"/>
          <p:nvPr/>
        </p:nvSpPr>
        <p:spPr>
          <a:xfrm>
            <a:off x="7315200" y="2312894"/>
            <a:ext cx="4346531" cy="338554"/>
          </a:xfrm>
          <a:prstGeom prst="rect">
            <a:avLst/>
          </a:prstGeom>
          <a:noFill/>
        </p:spPr>
        <p:txBody>
          <a:bodyPr wrap="square" rtlCol="0">
            <a:spAutoFit/>
          </a:bodyPr>
          <a:lstStyle/>
          <a:p>
            <a:r>
              <a:rPr lang="en-US" sz="1600" b="1" dirty="0">
                <a:latin typeface="Calibri" panose="020F0502020204030204" pitchFamily="34" charset="0"/>
                <a:cs typeface="Calibri" panose="020F0502020204030204" pitchFamily="34" charset="0"/>
              </a:rPr>
              <a:t>Stratospheric Fraction Tracer using O</a:t>
            </a:r>
            <a:r>
              <a:rPr lang="en-US" sz="1600" b="1" baseline="-25000" dirty="0">
                <a:latin typeface="Calibri" panose="020F0502020204030204" pitchFamily="34" charset="0"/>
                <a:cs typeface="Calibri" panose="020F0502020204030204" pitchFamily="34" charset="0"/>
              </a:rPr>
              <a:t>3</a:t>
            </a:r>
            <a:r>
              <a:rPr lang="en-US" sz="1600" b="1" dirty="0">
                <a:latin typeface="Calibri" panose="020F0502020204030204" pitchFamily="34" charset="0"/>
                <a:cs typeface="Calibri" panose="020F0502020204030204" pitchFamily="34" charset="0"/>
              </a:rPr>
              <a:t> and H</a:t>
            </a:r>
            <a:r>
              <a:rPr lang="en-US" sz="1600" b="1" baseline="-25000" dirty="0">
                <a:latin typeface="Calibri" panose="020F0502020204030204" pitchFamily="34" charset="0"/>
                <a:cs typeface="Calibri" panose="020F0502020204030204" pitchFamily="34" charset="0"/>
              </a:rPr>
              <a:t>2</a:t>
            </a:r>
            <a:r>
              <a:rPr lang="en-US" sz="1600" b="1" dirty="0">
                <a:latin typeface="Calibri" panose="020F0502020204030204" pitchFamily="34" charset="0"/>
                <a:cs typeface="Calibri" panose="020F0502020204030204" pitchFamily="34" charset="0"/>
              </a:rPr>
              <a:t>O</a:t>
            </a:r>
          </a:p>
        </p:txBody>
      </p:sp>
      <p:pic>
        <p:nvPicPr>
          <p:cNvPr id="5" name="Picture 4">
            <a:extLst>
              <a:ext uri="{FF2B5EF4-FFF2-40B4-BE49-F238E27FC236}">
                <a16:creationId xmlns:a16="http://schemas.microsoft.com/office/drawing/2014/main" id="{ECB63CB8-4E09-D883-B4CC-C6F00221F807}"/>
              </a:ext>
            </a:extLst>
          </p:cNvPr>
          <p:cNvPicPr>
            <a:picLocks noChangeAspect="1"/>
          </p:cNvPicPr>
          <p:nvPr/>
        </p:nvPicPr>
        <p:blipFill>
          <a:blip r:embed="rId4"/>
          <a:stretch>
            <a:fillRect/>
          </a:stretch>
        </p:blipFill>
        <p:spPr>
          <a:xfrm>
            <a:off x="7221318" y="2641616"/>
            <a:ext cx="4878384" cy="3530875"/>
          </a:xfrm>
          <a:prstGeom prst="rect">
            <a:avLst/>
          </a:prstGeom>
        </p:spPr>
      </p:pic>
      <p:sp>
        <p:nvSpPr>
          <p:cNvPr id="2" name="Slide Number Placeholder 1">
            <a:extLst>
              <a:ext uri="{FF2B5EF4-FFF2-40B4-BE49-F238E27FC236}">
                <a16:creationId xmlns:a16="http://schemas.microsoft.com/office/drawing/2014/main" id="{33AD5460-A4ED-4E37-EA1A-BA5E5801EDBD}"/>
              </a:ext>
            </a:extLst>
          </p:cNvPr>
          <p:cNvSpPr>
            <a:spLocks noGrp="1"/>
          </p:cNvSpPr>
          <p:nvPr>
            <p:ph type="sldNum" sz="quarter" idx="12"/>
          </p:nvPr>
        </p:nvSpPr>
        <p:spPr/>
        <p:txBody>
          <a:bodyPr/>
          <a:lstStyle/>
          <a:p>
            <a:fld id="{FB899B0C-03F0-194B-A549-2D868A974F66}" type="slidenum">
              <a:rPr lang="en-US" smtClean="0"/>
              <a:t>4</a:t>
            </a:fld>
            <a:endParaRPr lang="en-US"/>
          </a:p>
        </p:txBody>
      </p:sp>
    </p:spTree>
    <p:extLst>
      <p:ext uri="{BB962C8B-B14F-4D97-AF65-F5344CB8AC3E}">
        <p14:creationId xmlns:p14="http://schemas.microsoft.com/office/powerpoint/2010/main" val="299487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0FD821-02A7-405B-D81A-C5D16992A8A8}"/>
              </a:ext>
            </a:extLst>
          </p:cNvPr>
          <p:cNvSpPr>
            <a:spLocks noGrp="1"/>
          </p:cNvSpPr>
          <p:nvPr>
            <p:ph idx="1"/>
          </p:nvPr>
        </p:nvSpPr>
        <p:spPr>
          <a:xfrm>
            <a:off x="272321" y="3627566"/>
            <a:ext cx="6795744" cy="2074838"/>
          </a:xfrm>
        </p:spPr>
        <p:txBody>
          <a:bodyPr vert="horz" lIns="91440" tIns="45720" rIns="91440" bIns="45720" rtlCol="0" anchor="t">
            <a:normAutofit/>
          </a:bodyPr>
          <a:lstStyle/>
          <a:p>
            <a:pPr marL="19050" indent="0">
              <a:buClr>
                <a:schemeClr val="tx1"/>
              </a:buClr>
              <a:buNone/>
            </a:pPr>
            <a:r>
              <a:rPr lang="en-US" sz="2000" dirty="0">
                <a:latin typeface="Calibri"/>
                <a:ea typeface="Calibri"/>
                <a:cs typeface="Calibri"/>
              </a:rPr>
              <a:t>Two limb-viewing instruments, providing near-global, daily coverage of the upper troposphere and stratosphere:</a:t>
            </a:r>
          </a:p>
          <a:p>
            <a:pPr marL="19050" indent="0">
              <a:buClr>
                <a:schemeClr val="tx1"/>
              </a:buClr>
              <a:buNone/>
            </a:pPr>
            <a:endParaRPr lang="en-US" sz="1200" dirty="0">
              <a:latin typeface="Calibri"/>
              <a:ea typeface="Calibri"/>
              <a:cs typeface="Calibri"/>
            </a:endParaRPr>
          </a:p>
          <a:p>
            <a:pPr marL="19050" indent="0">
              <a:spcBef>
                <a:spcPts val="400"/>
              </a:spcBef>
              <a:buClr>
                <a:schemeClr val="tx1"/>
              </a:buClr>
              <a:buNone/>
            </a:pPr>
            <a:r>
              <a:rPr lang="en-US" sz="2400" b="1" dirty="0">
                <a:solidFill>
                  <a:srgbClr val="E64C1A"/>
                </a:solidFill>
                <a:latin typeface="Calibri" panose="020F0502020204030204" pitchFamily="34" charset="0"/>
                <a:cs typeface="Calibri" panose="020F0502020204030204" pitchFamily="34" charset="0"/>
              </a:rPr>
              <a:t>ALICE</a:t>
            </a:r>
            <a:r>
              <a:rPr lang="en-US" sz="2200" dirty="0">
                <a:solidFill>
                  <a:srgbClr val="E64C1A"/>
                </a:solidFill>
                <a:latin typeface="Calibri" panose="020F0502020204030204" pitchFamily="34" charset="0"/>
                <a:cs typeface="Calibri" panose="020F0502020204030204" pitchFamily="34" charset="0"/>
              </a:rPr>
              <a:t> </a:t>
            </a:r>
            <a:r>
              <a:rPr lang="en-US" sz="2000" dirty="0">
                <a:solidFill>
                  <a:srgbClr val="E64C1A"/>
                </a:solidFill>
                <a:latin typeface="Calibri" panose="020F0502020204030204" pitchFamily="34" charset="0"/>
                <a:cs typeface="Calibri" panose="020F0502020204030204" pitchFamily="34" charset="0"/>
              </a:rPr>
              <a:t>(Advanced Limb Infrared Chemistry Experiment)</a:t>
            </a:r>
          </a:p>
          <a:p>
            <a:pPr marL="19050" indent="0">
              <a:spcBef>
                <a:spcPts val="400"/>
              </a:spcBef>
              <a:buClr>
                <a:schemeClr val="tx1"/>
              </a:buClr>
              <a:buNone/>
            </a:pPr>
            <a:r>
              <a:rPr lang="en-US" altLang="en-US" sz="2400" b="1" dirty="0">
                <a:solidFill>
                  <a:srgbClr val="2291FF"/>
                </a:solidFill>
                <a:latin typeface="Calibri" panose="020F0502020204030204" pitchFamily="34" charset="0"/>
                <a:cs typeface="Calibri" panose="020F0502020204030204" pitchFamily="34" charset="0"/>
              </a:rPr>
              <a:t>ARGOS</a:t>
            </a:r>
            <a:r>
              <a:rPr lang="en-US" altLang="en-US" sz="2000" b="1" dirty="0">
                <a:solidFill>
                  <a:srgbClr val="2291FF"/>
                </a:solidFill>
                <a:latin typeface="Calibri" panose="020F0502020204030204" pitchFamily="34" charset="0"/>
                <a:cs typeface="Calibri" panose="020F0502020204030204" pitchFamily="34" charset="0"/>
              </a:rPr>
              <a:t> </a:t>
            </a:r>
            <a:r>
              <a:rPr lang="en-US" altLang="en-US" sz="2000" dirty="0">
                <a:solidFill>
                  <a:srgbClr val="2291FF"/>
                </a:solidFill>
                <a:latin typeface="Calibri" panose="020F0502020204030204" pitchFamily="34" charset="0"/>
                <a:cs typeface="Calibri" panose="020F0502020204030204" pitchFamily="34" charset="0"/>
              </a:rPr>
              <a:t>(Aerosol Radiometer for Global Observations of the Stratosphere)</a:t>
            </a:r>
            <a:endParaRPr lang="en-US" sz="2000" dirty="0">
              <a:latin typeface="Calibri" panose="020F0502020204030204" pitchFamily="34" charset="0"/>
              <a:cs typeface="Calibri" panose="020F0502020204030204" pitchFamily="34" charset="0"/>
            </a:endParaRPr>
          </a:p>
          <a:p>
            <a:pPr marL="19050" indent="0">
              <a:spcAft>
                <a:spcPts val="600"/>
              </a:spcAft>
              <a:buClr>
                <a:schemeClr val="tx1"/>
              </a:buClr>
              <a:buNone/>
            </a:pPr>
            <a:endParaRPr lang="en-US" altLang="en-US" sz="2000" b="1" dirty="0">
              <a:solidFill>
                <a:srgbClr val="E64C1A"/>
              </a:solidFill>
              <a:latin typeface="Calibri" panose="020F0502020204030204" pitchFamily="34" charset="0"/>
              <a:cs typeface="Calibri" panose="020F0502020204030204" pitchFamily="34" charset="0"/>
            </a:endParaRPr>
          </a:p>
          <a:p>
            <a:pPr marL="19050" indent="0">
              <a:buClr>
                <a:schemeClr val="tx1"/>
              </a:buClr>
              <a:buNone/>
            </a:pPr>
            <a:endParaRPr lang="en-US" sz="2000" dirty="0">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BACCED9-D617-7271-10F0-DB7D49C74D35}"/>
              </a:ext>
            </a:extLst>
          </p:cNvPr>
          <p:cNvSpPr>
            <a:spLocks noGrp="1"/>
          </p:cNvSpPr>
          <p:nvPr>
            <p:ph type="title"/>
          </p:nvPr>
        </p:nvSpPr>
        <p:spPr>
          <a:xfrm>
            <a:off x="272321" y="146304"/>
            <a:ext cx="11081656" cy="490837"/>
          </a:xfrm>
        </p:spPr>
        <p:txBody>
          <a:bodyPr/>
          <a:lstStyle/>
          <a:p>
            <a:r>
              <a:rPr lang="en-US" dirty="0"/>
              <a:t>STRIVE Mission Design and Instruments</a:t>
            </a:r>
          </a:p>
        </p:txBody>
      </p:sp>
      <p:pic>
        <p:nvPicPr>
          <p:cNvPr id="5" name="Picture 4">
            <a:extLst>
              <a:ext uri="{FF2B5EF4-FFF2-40B4-BE49-F238E27FC236}">
                <a16:creationId xmlns:a16="http://schemas.microsoft.com/office/drawing/2014/main" id="{D5E96C87-DA95-3162-A49D-D0BEDE335B43}"/>
              </a:ext>
            </a:extLst>
          </p:cNvPr>
          <p:cNvPicPr>
            <a:picLocks noChangeAspect="1"/>
          </p:cNvPicPr>
          <p:nvPr/>
        </p:nvPicPr>
        <p:blipFill>
          <a:blip r:embed="rId2"/>
          <a:srcRect l="3633" r="11885"/>
          <a:stretch>
            <a:fillRect/>
          </a:stretch>
        </p:blipFill>
        <p:spPr>
          <a:xfrm>
            <a:off x="7033410" y="2806274"/>
            <a:ext cx="5158590" cy="3171861"/>
          </a:xfrm>
          <a:prstGeom prst="rect">
            <a:avLst/>
          </a:prstGeom>
        </p:spPr>
      </p:pic>
      <p:sp>
        <p:nvSpPr>
          <p:cNvPr id="12" name="TextBox 11">
            <a:extLst>
              <a:ext uri="{FF2B5EF4-FFF2-40B4-BE49-F238E27FC236}">
                <a16:creationId xmlns:a16="http://schemas.microsoft.com/office/drawing/2014/main" id="{9E23E794-5C43-7103-2C3A-D5560016B896}"/>
              </a:ext>
            </a:extLst>
          </p:cNvPr>
          <p:cNvSpPr txBox="1"/>
          <p:nvPr/>
        </p:nvSpPr>
        <p:spPr>
          <a:xfrm>
            <a:off x="204272" y="1258954"/>
            <a:ext cx="6665091" cy="2092881"/>
          </a:xfrm>
          <a:prstGeom prst="rect">
            <a:avLst/>
          </a:prstGeom>
          <a:noFill/>
          <a:ln w="19050">
            <a:solidFill>
              <a:schemeClr val="accent1">
                <a:shade val="15000"/>
              </a:schemeClr>
            </a:solidFill>
          </a:ln>
        </p:spPr>
        <p:txBody>
          <a:bodyPr wrap="square">
            <a:spAutoFit/>
          </a:bodyPr>
          <a:lstStyle/>
          <a:p>
            <a:pPr marL="342900" indent="-342900">
              <a:spcBef>
                <a:spcPts val="600"/>
              </a:spcBef>
              <a:buClr>
                <a:schemeClr val="tx1"/>
              </a:buClr>
              <a:buFont typeface="Arial" panose="020B0604020202020204" pitchFamily="34" charset="0"/>
              <a:buChar char="•"/>
            </a:pPr>
            <a:r>
              <a:rPr lang="en-US" altLang="en-US" sz="2000" dirty="0"/>
              <a:t>Sun synchronous orbit (801 km) observing Earth’s Limb at ~3250 km distance</a:t>
            </a:r>
          </a:p>
          <a:p>
            <a:pPr marL="342900" indent="-342900">
              <a:spcBef>
                <a:spcPts val="600"/>
              </a:spcBef>
              <a:buClr>
                <a:schemeClr val="tx1"/>
              </a:buClr>
              <a:buFont typeface="Arial" panose="020B0604020202020204" pitchFamily="34" charset="0"/>
              <a:buChar char="•"/>
            </a:pPr>
            <a:r>
              <a:rPr lang="en-US" altLang="en-US" sz="2000" dirty="0"/>
              <a:t>Afternoon equator crossing time (13:30 local time) for connecting to longer term record and synergies with JPSS and FALCON</a:t>
            </a:r>
          </a:p>
          <a:p>
            <a:pPr marL="342900" indent="-342900">
              <a:spcBef>
                <a:spcPts val="600"/>
              </a:spcBef>
              <a:buClr>
                <a:schemeClr val="tx1"/>
              </a:buClr>
              <a:buFont typeface="Arial" panose="020B0604020202020204" pitchFamily="34" charset="0"/>
              <a:buChar char="•"/>
            </a:pPr>
            <a:r>
              <a:rPr lang="en-US" altLang="en-US" sz="2000" dirty="0"/>
              <a:t>3-year prime mission with a NET 2030 planned launch</a:t>
            </a:r>
          </a:p>
        </p:txBody>
      </p:sp>
      <p:pic>
        <p:nvPicPr>
          <p:cNvPr id="13" name="Picture 12" descr="A satellite in space with solar panels&#10;&#10;AI-generated content may be incorrect.">
            <a:extLst>
              <a:ext uri="{FF2B5EF4-FFF2-40B4-BE49-F238E27FC236}">
                <a16:creationId xmlns:a16="http://schemas.microsoft.com/office/drawing/2014/main" id="{4BC0332F-31AF-7065-D8BD-247E15F5397C}"/>
              </a:ext>
            </a:extLst>
          </p:cNvPr>
          <p:cNvPicPr>
            <a:picLocks noChangeAspect="1"/>
          </p:cNvPicPr>
          <p:nvPr/>
        </p:nvPicPr>
        <p:blipFill>
          <a:blip r:embed="rId3"/>
          <a:stretch>
            <a:fillRect/>
          </a:stretch>
        </p:blipFill>
        <p:spPr>
          <a:xfrm rot="20392795">
            <a:off x="7160596" y="-6647"/>
            <a:ext cx="5096752" cy="3822564"/>
          </a:xfrm>
          <a:prstGeom prst="rect">
            <a:avLst/>
          </a:prstGeom>
        </p:spPr>
      </p:pic>
      <p:sp>
        <p:nvSpPr>
          <p:cNvPr id="15" name="TextBox 14">
            <a:extLst>
              <a:ext uri="{FF2B5EF4-FFF2-40B4-BE49-F238E27FC236}">
                <a16:creationId xmlns:a16="http://schemas.microsoft.com/office/drawing/2014/main" id="{C5CCAF92-B830-F980-B0D0-ACA79A62A9CB}"/>
              </a:ext>
            </a:extLst>
          </p:cNvPr>
          <p:cNvSpPr txBox="1"/>
          <p:nvPr/>
        </p:nvSpPr>
        <p:spPr>
          <a:xfrm>
            <a:off x="7080073" y="1145561"/>
            <a:ext cx="50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Spacecraft: Northrop Grumman LEOStar-2 </a:t>
            </a:r>
          </a:p>
        </p:txBody>
      </p:sp>
      <p:sp>
        <p:nvSpPr>
          <p:cNvPr id="18" name="Text Placeholder 2">
            <a:extLst>
              <a:ext uri="{FF2B5EF4-FFF2-40B4-BE49-F238E27FC236}">
                <a16:creationId xmlns:a16="http://schemas.microsoft.com/office/drawing/2014/main" id="{8CFA1F77-B9C9-4E4E-AF05-DE4EEBD7DE65}"/>
              </a:ext>
            </a:extLst>
          </p:cNvPr>
          <p:cNvSpPr>
            <a:spLocks noGrp="1"/>
          </p:cNvSpPr>
          <p:nvPr>
            <p:ph type="body" sz="quarter" idx="17"/>
          </p:nvPr>
        </p:nvSpPr>
        <p:spPr>
          <a:xfrm>
            <a:off x="0" y="5978135"/>
            <a:ext cx="12192000" cy="879865"/>
          </a:xfrm>
          <a:noFill/>
        </p:spPr>
        <p:txBody>
          <a:bodyPr/>
          <a:lstStyle/>
          <a:p>
            <a:r>
              <a:rPr lang="en-US" sz="2100" b="1" dirty="0"/>
              <a:t>STRIVE provides the vertical detail and dense global sampling to reveal fine-scale processes</a:t>
            </a:r>
          </a:p>
        </p:txBody>
      </p:sp>
    </p:spTree>
    <p:extLst>
      <p:ext uri="{BB962C8B-B14F-4D97-AF65-F5344CB8AC3E}">
        <p14:creationId xmlns:p14="http://schemas.microsoft.com/office/powerpoint/2010/main" val="537140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52C9E-948E-04D1-621A-CA228F52ED36}"/>
            </a:ext>
          </a:extLst>
        </p:cNvPr>
        <p:cNvGrpSpPr/>
        <p:nvPr/>
      </p:nvGrpSpPr>
      <p:grpSpPr>
        <a:xfrm>
          <a:off x="0" y="0"/>
          <a:ext cx="0" cy="0"/>
          <a:chOff x="0" y="0"/>
          <a:chExt cx="0" cy="0"/>
        </a:xfrm>
      </p:grpSpPr>
      <p:sp>
        <p:nvSpPr>
          <p:cNvPr id="79" name="Rectangle 78">
            <a:extLst>
              <a:ext uri="{FF2B5EF4-FFF2-40B4-BE49-F238E27FC236}">
                <a16:creationId xmlns:a16="http://schemas.microsoft.com/office/drawing/2014/main" id="{4A865B72-0FAA-61E6-08E7-7B02DBE3F9B2}"/>
              </a:ext>
            </a:extLst>
          </p:cNvPr>
          <p:cNvSpPr/>
          <p:nvPr/>
        </p:nvSpPr>
        <p:spPr>
          <a:xfrm>
            <a:off x="6514575" y="0"/>
            <a:ext cx="5677425"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28F9A38-846C-63CF-5F33-026C7782002E}"/>
              </a:ext>
            </a:extLst>
          </p:cNvPr>
          <p:cNvSpPr>
            <a:spLocks noGrp="1"/>
          </p:cNvSpPr>
          <p:nvPr>
            <p:ph type="title"/>
          </p:nvPr>
        </p:nvSpPr>
        <p:spPr>
          <a:xfrm>
            <a:off x="272144" y="61896"/>
            <a:ext cx="11081656" cy="490837"/>
          </a:xfrm>
        </p:spPr>
        <p:txBody>
          <a:bodyPr/>
          <a:lstStyle/>
          <a:p>
            <a:r>
              <a:rPr lang="en-US" dirty="0"/>
              <a:t>ALICE: The core science instrument of STRIVE</a:t>
            </a:r>
          </a:p>
        </p:txBody>
      </p:sp>
      <p:pic>
        <p:nvPicPr>
          <p:cNvPr id="5" name="Picture 4">
            <a:extLst>
              <a:ext uri="{FF2B5EF4-FFF2-40B4-BE49-F238E27FC236}">
                <a16:creationId xmlns:a16="http://schemas.microsoft.com/office/drawing/2014/main" id="{5D333186-559A-CBE1-D395-4FD6F0A6F29A}"/>
              </a:ext>
            </a:extLst>
          </p:cNvPr>
          <p:cNvPicPr>
            <a:picLocks noChangeAspect="1"/>
          </p:cNvPicPr>
          <p:nvPr/>
        </p:nvPicPr>
        <p:blipFill>
          <a:blip r:embed="rId2"/>
          <a:srcRect t="12238" b="1"/>
          <a:stretch>
            <a:fillRect/>
          </a:stretch>
        </p:blipFill>
        <p:spPr>
          <a:xfrm>
            <a:off x="-4877" y="839338"/>
            <a:ext cx="6615434" cy="6018662"/>
          </a:xfrm>
          <a:prstGeom prst="rect">
            <a:avLst/>
          </a:prstGeom>
        </p:spPr>
      </p:pic>
      <p:pic>
        <p:nvPicPr>
          <p:cNvPr id="6" name="Picture 5">
            <a:extLst>
              <a:ext uri="{FF2B5EF4-FFF2-40B4-BE49-F238E27FC236}">
                <a16:creationId xmlns:a16="http://schemas.microsoft.com/office/drawing/2014/main" id="{4EAB50A8-B020-A4B7-016B-BC44F1536E45}"/>
              </a:ext>
            </a:extLst>
          </p:cNvPr>
          <p:cNvPicPr>
            <a:picLocks noChangeAspect="1"/>
          </p:cNvPicPr>
          <p:nvPr/>
        </p:nvPicPr>
        <p:blipFill>
          <a:blip r:embed="rId3"/>
          <a:stretch>
            <a:fillRect/>
          </a:stretch>
        </p:blipFill>
        <p:spPr>
          <a:xfrm rot="20602067" flipH="1" flipV="1">
            <a:off x="2203615" y="1292922"/>
            <a:ext cx="1240174" cy="389565"/>
          </a:xfrm>
          <a:prstGeom prst="rect">
            <a:avLst/>
          </a:prstGeom>
          <a:scene3d>
            <a:camera prst="orthographicFront">
              <a:rot lat="350188" lon="11058368" rev="20535093"/>
            </a:camera>
            <a:lightRig rig="threePt" dir="t"/>
          </a:scene3d>
        </p:spPr>
      </p:pic>
      <p:cxnSp>
        <p:nvCxnSpPr>
          <p:cNvPr id="7" name="Straight Arrow Connector 6">
            <a:extLst>
              <a:ext uri="{FF2B5EF4-FFF2-40B4-BE49-F238E27FC236}">
                <a16:creationId xmlns:a16="http://schemas.microsoft.com/office/drawing/2014/main" id="{8851B7C5-914D-1616-6329-F11AF357099B}"/>
              </a:ext>
            </a:extLst>
          </p:cNvPr>
          <p:cNvCxnSpPr>
            <a:cxnSpLocks/>
          </p:cNvCxnSpPr>
          <p:nvPr/>
        </p:nvCxnSpPr>
        <p:spPr>
          <a:xfrm flipV="1">
            <a:off x="4607854" y="4545237"/>
            <a:ext cx="858033" cy="106413"/>
          </a:xfrm>
          <a:prstGeom prst="straightConnector1">
            <a:avLst/>
          </a:prstGeom>
          <a:ln w="25400">
            <a:solidFill>
              <a:schemeClr val="bg1"/>
            </a:solidFill>
            <a:headEnd type="triangle" w="lg" len="med"/>
            <a:tailEnd type="triangle" w="lg" len="med"/>
          </a:ln>
          <a:scene3d>
            <a:camera prst="isometricRightUp">
              <a:rot lat="900001" lon="18899998" rev="179996"/>
            </a:camera>
            <a:lightRig rig="threePt" dir="t"/>
          </a:scene3d>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0AEA6432-B65B-5189-F872-E2081B58D06D}"/>
              </a:ext>
            </a:extLst>
          </p:cNvPr>
          <p:cNvCxnSpPr>
            <a:cxnSpLocks/>
          </p:cNvCxnSpPr>
          <p:nvPr/>
        </p:nvCxnSpPr>
        <p:spPr>
          <a:xfrm flipH="1">
            <a:off x="1613504" y="1438064"/>
            <a:ext cx="499738" cy="416537"/>
          </a:xfrm>
          <a:prstGeom prst="straightConnector1">
            <a:avLst/>
          </a:prstGeom>
          <a:ln w="12700">
            <a:solidFill>
              <a:schemeClr val="bg1"/>
            </a:solidFill>
            <a:prstDash val="sysDot"/>
            <a:headEnd w="sm" len="med"/>
            <a:tailEnd type="triangle" w="sm" len="med"/>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F0EE8E8-B80D-F95E-02DD-01750A3115AF}"/>
                  </a:ext>
                </a:extLst>
              </p:cNvPr>
              <p:cNvSpPr txBox="1"/>
              <p:nvPr/>
            </p:nvSpPr>
            <p:spPr>
              <a:xfrm>
                <a:off x="26786" y="5228583"/>
                <a:ext cx="6591722" cy="1631216"/>
              </a:xfrm>
              <a:prstGeom prst="rect">
                <a:avLst/>
              </a:prstGeom>
              <a:solidFill>
                <a:schemeClr val="tx1">
                  <a:alpha val="53667"/>
                </a:schemeClr>
              </a:solidFill>
            </p:spPr>
            <p:txBody>
              <a:bodyPr wrap="square">
                <a:spAutoFit/>
              </a:bodyPr>
              <a:lstStyle/>
              <a:p>
                <a:pPr marL="194310" marR="0" lvl="0" indent="-194310" algn="l" defTabSz="914400" rtl="0" eaLnBrk="1" fontAlgn="auto" latinLnBrk="0" hangingPunct="1">
                  <a:lnSpc>
                    <a:spcPct val="100000"/>
                  </a:lnSpc>
                  <a:spcBef>
                    <a:spcPts val="0"/>
                  </a:spcBef>
                  <a:spcAft>
                    <a:spcPts val="0"/>
                  </a:spcAft>
                  <a:buClr>
                    <a:srgbClr val="E97131"/>
                  </a:buClr>
                  <a:buSzPct val="100000"/>
                  <a:buFont typeface="Wingdings" pitchFamily="2" charset="2"/>
                  <a:buChar char="q"/>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Dyson imaging spectrometer measuring emitted IR radiation (4.5-14.1 </a:t>
                </a:r>
                <a14:m>
                  <m:oMath xmlns:m="http://schemas.openxmlformats.org/officeDocument/2006/math">
                    <m:r>
                      <a:rPr kumimoji="0" lang="en-US" sz="1800" b="1" i="0"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𝛍</m:t>
                    </m:r>
                  </m:oMath>
                </a14:m>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m) during day &amp; night</a:t>
                </a:r>
              </a:p>
              <a:p>
                <a:pPr marL="194310" marR="0" lvl="0" indent="-194310" algn="l" defTabSz="914400" rtl="0" eaLnBrk="1" fontAlgn="auto" latinLnBrk="0" hangingPunct="1">
                  <a:lnSpc>
                    <a:spcPct val="100000"/>
                  </a:lnSpc>
                  <a:spcBef>
                    <a:spcPts val="600"/>
                  </a:spcBef>
                  <a:spcAft>
                    <a:spcPts val="0"/>
                  </a:spcAft>
                  <a:buClr>
                    <a:srgbClr val="E97131"/>
                  </a:buClr>
                  <a:buSzPct val="100000"/>
                  <a:buFont typeface="Wingdings" pitchFamily="2" charset="2"/>
                  <a:buChar char="q"/>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Vertically scans Earth’s limb, viewing 256 km cross-track by 1 km vertically in 200 m increments; 40 km spacing along track</a:t>
                </a:r>
              </a:p>
              <a:p>
                <a:pPr marL="194310" marR="0" lvl="0" indent="-194310" algn="l" defTabSz="914400" rtl="0" eaLnBrk="1" fontAlgn="auto" latinLnBrk="0" hangingPunct="1">
                  <a:lnSpc>
                    <a:spcPct val="100000"/>
                  </a:lnSpc>
                  <a:spcBef>
                    <a:spcPts val="600"/>
                  </a:spcBef>
                  <a:spcAft>
                    <a:spcPts val="0"/>
                  </a:spcAft>
                  <a:buClr>
                    <a:srgbClr val="E97131"/>
                  </a:buClr>
                  <a:buSzPct val="100000"/>
                  <a:buFont typeface="Wingdings" pitchFamily="2" charset="2"/>
                  <a:buChar char="q"/>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 410,000 profiles per day at 1 km vertical resolution</a:t>
                </a:r>
              </a:p>
            </p:txBody>
          </p:sp>
        </mc:Choice>
        <mc:Fallback xmlns="">
          <p:sp>
            <p:nvSpPr>
              <p:cNvPr id="9" name="TextBox 8">
                <a:extLst>
                  <a:ext uri="{FF2B5EF4-FFF2-40B4-BE49-F238E27FC236}">
                    <a16:creationId xmlns:a16="http://schemas.microsoft.com/office/drawing/2014/main" id="{3F0EE8E8-B80D-F95E-02DD-01750A3115AF}"/>
                  </a:ext>
                </a:extLst>
              </p:cNvPr>
              <p:cNvSpPr txBox="1">
                <a:spLocks noRot="1" noChangeAspect="1" noMove="1" noResize="1" noEditPoints="1" noAdjustHandles="1" noChangeArrowheads="1" noChangeShapeType="1" noTextEdit="1"/>
              </p:cNvSpPr>
              <p:nvPr/>
            </p:nvSpPr>
            <p:spPr>
              <a:xfrm>
                <a:off x="26786" y="5228583"/>
                <a:ext cx="6591722" cy="1631216"/>
              </a:xfrm>
              <a:prstGeom prst="rect">
                <a:avLst/>
              </a:prstGeom>
              <a:blipFill>
                <a:blip r:embed="rId4"/>
                <a:stretch>
                  <a:fillRect l="-384" t="-1550" r="-192" b="-5426"/>
                </a:stretch>
              </a:blipFill>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CD7531AE-A846-22BD-7BE3-3B8F246B0B3A}"/>
              </a:ext>
            </a:extLst>
          </p:cNvPr>
          <p:cNvCxnSpPr>
            <a:cxnSpLocks/>
          </p:cNvCxnSpPr>
          <p:nvPr/>
        </p:nvCxnSpPr>
        <p:spPr>
          <a:xfrm flipV="1">
            <a:off x="5463454" y="3736386"/>
            <a:ext cx="127268" cy="607207"/>
          </a:xfrm>
          <a:prstGeom prst="straightConnector1">
            <a:avLst/>
          </a:prstGeom>
          <a:ln w="25400">
            <a:solidFill>
              <a:schemeClr val="bg1"/>
            </a:solidFill>
            <a:headEnd type="triangle" w="lg" len="med"/>
            <a:tailEnd type="triangle" w="lg" len="med"/>
          </a:ln>
          <a:scene3d>
            <a:camera prst="isometricRightUp">
              <a:rot lat="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B6D2949-E4EF-89D2-746D-3FCB16691DE7}"/>
              </a:ext>
            </a:extLst>
          </p:cNvPr>
          <p:cNvSpPr txBox="1"/>
          <p:nvPr/>
        </p:nvSpPr>
        <p:spPr>
          <a:xfrm rot="17717349">
            <a:off x="5278163" y="3813422"/>
            <a:ext cx="808235" cy="338554"/>
          </a:xfrm>
          <a:prstGeom prst="rect">
            <a:avLst/>
          </a:prstGeom>
          <a:noFill/>
          <a:scene3d>
            <a:camera prst="isometricOffAxis2Right">
              <a:rot lat="687422" lon="20844533" rev="838619"/>
            </a:camera>
            <a:lightRig rig="threePt" dir="t"/>
          </a:scene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5-70 km</a:t>
            </a:r>
          </a:p>
        </p:txBody>
      </p:sp>
      <p:sp>
        <p:nvSpPr>
          <p:cNvPr id="12" name="TextBox 11">
            <a:extLst>
              <a:ext uri="{FF2B5EF4-FFF2-40B4-BE49-F238E27FC236}">
                <a16:creationId xmlns:a16="http://schemas.microsoft.com/office/drawing/2014/main" id="{99B87E7D-0FA6-BF46-B1D4-441D824DDDDE}"/>
              </a:ext>
            </a:extLst>
          </p:cNvPr>
          <p:cNvSpPr txBox="1"/>
          <p:nvPr/>
        </p:nvSpPr>
        <p:spPr>
          <a:xfrm rot="2614250">
            <a:off x="2923792" y="4216819"/>
            <a:ext cx="17956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profiles every 40 km</a:t>
            </a:r>
          </a:p>
        </p:txBody>
      </p:sp>
      <p:cxnSp>
        <p:nvCxnSpPr>
          <p:cNvPr id="13" name="Straight Arrow Connector 12">
            <a:extLst>
              <a:ext uri="{FF2B5EF4-FFF2-40B4-BE49-F238E27FC236}">
                <a16:creationId xmlns:a16="http://schemas.microsoft.com/office/drawing/2014/main" id="{24C6E8DC-57E9-8769-B890-C84A983B3EEE}"/>
              </a:ext>
            </a:extLst>
          </p:cNvPr>
          <p:cNvCxnSpPr>
            <a:cxnSpLocks/>
          </p:cNvCxnSpPr>
          <p:nvPr/>
        </p:nvCxnSpPr>
        <p:spPr>
          <a:xfrm flipH="1" flipV="1">
            <a:off x="3662494" y="4006660"/>
            <a:ext cx="631242" cy="585665"/>
          </a:xfrm>
          <a:prstGeom prst="straightConnector1">
            <a:avLst/>
          </a:prstGeom>
          <a:ln w="25400">
            <a:solidFill>
              <a:schemeClr val="bg1"/>
            </a:solidFill>
            <a:headEnd type="triangle" w="lg" len="med"/>
            <a:tailEnd type="triangle" w="lg" len="med"/>
          </a:ln>
          <a:scene3d>
            <a:camera prst="isometricRightUp">
              <a:rot lat="0" lon="0" rev="0"/>
            </a:camera>
            <a:lightRig rig="threePt" dir="t"/>
          </a:scene3d>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EBFCC4E-F868-C01A-3A85-7C8F8342AA9C}"/>
              </a:ext>
            </a:extLst>
          </p:cNvPr>
          <p:cNvCxnSpPr>
            <a:cxnSpLocks/>
          </p:cNvCxnSpPr>
          <p:nvPr/>
        </p:nvCxnSpPr>
        <p:spPr>
          <a:xfrm>
            <a:off x="2294514" y="1416962"/>
            <a:ext cx="3063060" cy="2930929"/>
          </a:xfrm>
          <a:prstGeom prst="line">
            <a:avLst/>
          </a:prstGeom>
          <a:ln w="15875">
            <a:solidFill>
              <a:srgbClr val="FD4507"/>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0369AC5D-4AA5-8B25-16C7-6611BBEEA29C}"/>
              </a:ext>
            </a:extLst>
          </p:cNvPr>
          <p:cNvCxnSpPr>
            <a:cxnSpLocks/>
          </p:cNvCxnSpPr>
          <p:nvPr/>
        </p:nvCxnSpPr>
        <p:spPr>
          <a:xfrm>
            <a:off x="2294935" y="1412664"/>
            <a:ext cx="3164840" cy="2282057"/>
          </a:xfrm>
          <a:prstGeom prst="line">
            <a:avLst/>
          </a:prstGeom>
          <a:ln w="15875">
            <a:solidFill>
              <a:srgbClr val="FD4507"/>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020131B1-5DB2-8006-A9B1-6375A93647AF}"/>
              </a:ext>
            </a:extLst>
          </p:cNvPr>
          <p:cNvCxnSpPr>
            <a:cxnSpLocks/>
          </p:cNvCxnSpPr>
          <p:nvPr/>
        </p:nvCxnSpPr>
        <p:spPr>
          <a:xfrm>
            <a:off x="2294935" y="1412664"/>
            <a:ext cx="2381937" cy="3238986"/>
          </a:xfrm>
          <a:prstGeom prst="line">
            <a:avLst/>
          </a:prstGeom>
          <a:ln w="15875">
            <a:solidFill>
              <a:srgbClr val="FD4507"/>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27492E4-C8E0-303C-626F-126188BF416A}"/>
              </a:ext>
            </a:extLst>
          </p:cNvPr>
          <p:cNvCxnSpPr>
            <a:cxnSpLocks/>
          </p:cNvCxnSpPr>
          <p:nvPr/>
        </p:nvCxnSpPr>
        <p:spPr>
          <a:xfrm>
            <a:off x="2294935" y="1412664"/>
            <a:ext cx="2476757" cy="2593162"/>
          </a:xfrm>
          <a:prstGeom prst="line">
            <a:avLst/>
          </a:prstGeom>
          <a:ln w="15875">
            <a:solidFill>
              <a:srgbClr val="FD4507"/>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C08BFF63-4A99-5821-DBEE-75D766C9466E}"/>
              </a:ext>
            </a:extLst>
          </p:cNvPr>
          <p:cNvSpPr txBox="1"/>
          <p:nvPr/>
        </p:nvSpPr>
        <p:spPr>
          <a:xfrm>
            <a:off x="826905" y="1359348"/>
            <a:ext cx="11205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Flight direction</a:t>
            </a:r>
          </a:p>
        </p:txBody>
      </p:sp>
      <p:pic>
        <p:nvPicPr>
          <p:cNvPr id="19" name="Picture 18">
            <a:extLst>
              <a:ext uri="{FF2B5EF4-FFF2-40B4-BE49-F238E27FC236}">
                <a16:creationId xmlns:a16="http://schemas.microsoft.com/office/drawing/2014/main" id="{B9C1157F-8178-232F-4D81-F71FE5055FC5}"/>
              </a:ext>
            </a:extLst>
          </p:cNvPr>
          <p:cNvPicPr>
            <a:picLocks/>
          </p:cNvPicPr>
          <p:nvPr/>
        </p:nvPicPr>
        <p:blipFill>
          <a:blip r:embed="rId5">
            <a:alphaModFix amt="63000"/>
          </a:blip>
          <a:srcRect/>
          <a:stretch/>
        </p:blipFill>
        <p:spPr>
          <a:xfrm rot="17978885">
            <a:off x="3618132" y="2799162"/>
            <a:ext cx="670814" cy="1144143"/>
          </a:xfrm>
          <a:prstGeom prst="rect">
            <a:avLst/>
          </a:prstGeom>
          <a:ln w="15875">
            <a:solidFill>
              <a:srgbClr val="FD4507"/>
            </a:solidFill>
            <a:prstDash val="sysDot"/>
          </a:ln>
          <a:scene3d>
            <a:camera prst="isometricRightUp">
              <a:rot lat="18720000" lon="18899998" rev="3431464"/>
            </a:camera>
            <a:lightRig rig="threePt" dir="t"/>
          </a:scene3d>
        </p:spPr>
      </p:pic>
      <p:pic>
        <p:nvPicPr>
          <p:cNvPr id="20" name="Picture 19">
            <a:extLst>
              <a:ext uri="{FF2B5EF4-FFF2-40B4-BE49-F238E27FC236}">
                <a16:creationId xmlns:a16="http://schemas.microsoft.com/office/drawing/2014/main" id="{91723C33-D40E-AE9C-69DE-9773C0794F49}"/>
              </a:ext>
            </a:extLst>
          </p:cNvPr>
          <p:cNvPicPr>
            <a:picLocks/>
          </p:cNvPicPr>
          <p:nvPr/>
        </p:nvPicPr>
        <p:blipFill>
          <a:blip r:embed="rId5">
            <a:alphaModFix amt="63000"/>
          </a:blip>
          <a:srcRect/>
          <a:stretch/>
        </p:blipFill>
        <p:spPr>
          <a:xfrm rot="17978885">
            <a:off x="3789631" y="2918891"/>
            <a:ext cx="670814" cy="1144143"/>
          </a:xfrm>
          <a:prstGeom prst="rect">
            <a:avLst/>
          </a:prstGeom>
          <a:ln w="15875">
            <a:solidFill>
              <a:srgbClr val="FD4507"/>
            </a:solidFill>
            <a:prstDash val="sysDot"/>
          </a:ln>
          <a:scene3d>
            <a:camera prst="isometricRightUp">
              <a:rot lat="18720000" lon="18899998" rev="3431464"/>
            </a:camera>
            <a:lightRig rig="threePt" dir="t"/>
          </a:scene3d>
        </p:spPr>
      </p:pic>
      <p:pic>
        <p:nvPicPr>
          <p:cNvPr id="21" name="Picture 20">
            <a:extLst>
              <a:ext uri="{FF2B5EF4-FFF2-40B4-BE49-F238E27FC236}">
                <a16:creationId xmlns:a16="http://schemas.microsoft.com/office/drawing/2014/main" id="{480C1D48-AD6C-77B0-A732-5C1019978F26}"/>
              </a:ext>
            </a:extLst>
          </p:cNvPr>
          <p:cNvPicPr>
            <a:picLocks/>
          </p:cNvPicPr>
          <p:nvPr/>
        </p:nvPicPr>
        <p:blipFill>
          <a:blip r:embed="rId5">
            <a:alphaModFix amt="63000"/>
          </a:blip>
          <a:srcRect/>
          <a:stretch/>
        </p:blipFill>
        <p:spPr>
          <a:xfrm rot="17978885">
            <a:off x="3925643" y="3014607"/>
            <a:ext cx="670814" cy="1144143"/>
          </a:xfrm>
          <a:prstGeom prst="rect">
            <a:avLst/>
          </a:prstGeom>
          <a:ln w="15875">
            <a:solidFill>
              <a:srgbClr val="FD4507"/>
            </a:solidFill>
            <a:prstDash val="sysDot"/>
          </a:ln>
          <a:scene3d>
            <a:camera prst="isometricRightUp">
              <a:rot lat="18720000" lon="18899998" rev="3431464"/>
            </a:camera>
            <a:lightRig rig="threePt" dir="t"/>
          </a:scene3d>
        </p:spPr>
      </p:pic>
      <p:pic>
        <p:nvPicPr>
          <p:cNvPr id="22" name="Picture 21">
            <a:extLst>
              <a:ext uri="{FF2B5EF4-FFF2-40B4-BE49-F238E27FC236}">
                <a16:creationId xmlns:a16="http://schemas.microsoft.com/office/drawing/2014/main" id="{C96949B9-E80B-AED4-EBAD-85C531E32EF2}"/>
              </a:ext>
            </a:extLst>
          </p:cNvPr>
          <p:cNvPicPr>
            <a:picLocks/>
          </p:cNvPicPr>
          <p:nvPr/>
        </p:nvPicPr>
        <p:blipFill>
          <a:blip r:embed="rId5">
            <a:alphaModFix amt="63000"/>
          </a:blip>
          <a:srcRect/>
          <a:stretch/>
        </p:blipFill>
        <p:spPr>
          <a:xfrm rot="17978885">
            <a:off x="4097142" y="3134336"/>
            <a:ext cx="670814" cy="1144143"/>
          </a:xfrm>
          <a:prstGeom prst="rect">
            <a:avLst/>
          </a:prstGeom>
          <a:ln w="15875">
            <a:solidFill>
              <a:srgbClr val="FD4507"/>
            </a:solidFill>
            <a:prstDash val="sysDot"/>
          </a:ln>
          <a:scene3d>
            <a:camera prst="isometricRightUp">
              <a:rot lat="18720000" lon="18899998" rev="3431464"/>
            </a:camera>
            <a:lightRig rig="threePt" dir="t"/>
          </a:scene3d>
        </p:spPr>
      </p:pic>
      <p:pic>
        <p:nvPicPr>
          <p:cNvPr id="23" name="Picture 22">
            <a:extLst>
              <a:ext uri="{FF2B5EF4-FFF2-40B4-BE49-F238E27FC236}">
                <a16:creationId xmlns:a16="http://schemas.microsoft.com/office/drawing/2014/main" id="{B2B75E6B-24CF-1D1A-065E-7673277E921B}"/>
              </a:ext>
            </a:extLst>
          </p:cNvPr>
          <p:cNvPicPr>
            <a:picLocks/>
          </p:cNvPicPr>
          <p:nvPr/>
        </p:nvPicPr>
        <p:blipFill>
          <a:blip r:embed="rId5">
            <a:alphaModFix amt="63000"/>
          </a:blip>
          <a:srcRect/>
          <a:stretch/>
        </p:blipFill>
        <p:spPr>
          <a:xfrm rot="17978885">
            <a:off x="4251522" y="3244178"/>
            <a:ext cx="670814" cy="1144143"/>
          </a:xfrm>
          <a:prstGeom prst="rect">
            <a:avLst/>
          </a:prstGeom>
          <a:ln w="15875">
            <a:solidFill>
              <a:srgbClr val="FD4507"/>
            </a:solidFill>
            <a:prstDash val="sysDot"/>
          </a:ln>
          <a:scene3d>
            <a:camera prst="isometricRightUp">
              <a:rot lat="18720000" lon="18899998" rev="3431464"/>
            </a:camera>
            <a:lightRig rig="threePt" dir="t"/>
          </a:scene3d>
        </p:spPr>
      </p:pic>
      <p:pic>
        <p:nvPicPr>
          <p:cNvPr id="24" name="Picture 23">
            <a:extLst>
              <a:ext uri="{FF2B5EF4-FFF2-40B4-BE49-F238E27FC236}">
                <a16:creationId xmlns:a16="http://schemas.microsoft.com/office/drawing/2014/main" id="{11D9FE1C-78B5-BD8B-E77E-A79433D160F0}"/>
              </a:ext>
            </a:extLst>
          </p:cNvPr>
          <p:cNvPicPr>
            <a:picLocks/>
          </p:cNvPicPr>
          <p:nvPr/>
        </p:nvPicPr>
        <p:blipFill>
          <a:blip r:embed="rId5">
            <a:alphaModFix amt="63000"/>
          </a:blip>
          <a:srcRect/>
          <a:stretch/>
        </p:blipFill>
        <p:spPr>
          <a:xfrm rot="17978885">
            <a:off x="4423021" y="3363907"/>
            <a:ext cx="670814" cy="1144143"/>
          </a:xfrm>
          <a:prstGeom prst="rect">
            <a:avLst/>
          </a:prstGeom>
          <a:ln w="15875">
            <a:solidFill>
              <a:srgbClr val="FD4507"/>
            </a:solidFill>
            <a:prstDash val="sysDot"/>
          </a:ln>
          <a:scene3d>
            <a:camera prst="isometricRightUp">
              <a:rot lat="18720000" lon="18899998" rev="3431464"/>
            </a:camera>
            <a:lightRig rig="threePt" dir="t"/>
          </a:scene3d>
        </p:spPr>
      </p:pic>
      <p:pic>
        <p:nvPicPr>
          <p:cNvPr id="25" name="Picture 24">
            <a:extLst>
              <a:ext uri="{FF2B5EF4-FFF2-40B4-BE49-F238E27FC236}">
                <a16:creationId xmlns:a16="http://schemas.microsoft.com/office/drawing/2014/main" id="{F5C4962B-D5CA-35E2-DA5E-25D3739247D2}"/>
              </a:ext>
            </a:extLst>
          </p:cNvPr>
          <p:cNvPicPr>
            <a:picLocks/>
          </p:cNvPicPr>
          <p:nvPr/>
        </p:nvPicPr>
        <p:blipFill>
          <a:blip r:embed="rId6">
            <a:alphaModFix amt="63000"/>
          </a:blip>
          <a:srcRect/>
          <a:stretch/>
        </p:blipFill>
        <p:spPr>
          <a:xfrm rot="17978885">
            <a:off x="4582731" y="3471251"/>
            <a:ext cx="683514" cy="1144143"/>
          </a:xfrm>
          <a:prstGeom prst="rect">
            <a:avLst/>
          </a:prstGeom>
          <a:ln w="15875">
            <a:solidFill>
              <a:srgbClr val="FD4507"/>
            </a:solidFill>
            <a:prstDash val="sysDot"/>
          </a:ln>
          <a:scene3d>
            <a:camera prst="isometricRightUp">
              <a:rot lat="18720000" lon="18899998" rev="3431464"/>
            </a:camera>
            <a:lightRig rig="threePt" dir="t"/>
          </a:scene3d>
        </p:spPr>
      </p:pic>
      <p:pic>
        <p:nvPicPr>
          <p:cNvPr id="26" name="Picture 25">
            <a:extLst>
              <a:ext uri="{FF2B5EF4-FFF2-40B4-BE49-F238E27FC236}">
                <a16:creationId xmlns:a16="http://schemas.microsoft.com/office/drawing/2014/main" id="{DAD95424-1596-56DC-4F62-281ABA39EB67}"/>
              </a:ext>
            </a:extLst>
          </p:cNvPr>
          <p:cNvPicPr>
            <a:picLocks noChangeAspect="1"/>
          </p:cNvPicPr>
          <p:nvPr/>
        </p:nvPicPr>
        <p:blipFill>
          <a:blip r:embed="rId7">
            <a:alphaModFix/>
          </a:blip>
          <a:stretch>
            <a:fillRect/>
          </a:stretch>
        </p:blipFill>
        <p:spPr>
          <a:xfrm rot="21394785">
            <a:off x="4154434" y="3846464"/>
            <a:ext cx="1831024" cy="661505"/>
          </a:xfrm>
          <a:prstGeom prst="rect">
            <a:avLst/>
          </a:prstGeom>
          <a:ln w="22225">
            <a:solidFill>
              <a:srgbClr val="FD4507"/>
            </a:solidFill>
          </a:ln>
          <a:scene3d>
            <a:camera prst="orthographicFront">
              <a:rot lat="20760000" lon="4206000" rev="20850000"/>
            </a:camera>
            <a:lightRig rig="threePt" dir="t"/>
          </a:scene3d>
        </p:spPr>
      </p:pic>
      <p:sp>
        <p:nvSpPr>
          <p:cNvPr id="27" name="TextBox 26">
            <a:extLst>
              <a:ext uri="{FF2B5EF4-FFF2-40B4-BE49-F238E27FC236}">
                <a16:creationId xmlns:a16="http://schemas.microsoft.com/office/drawing/2014/main" id="{AE2416C6-B45D-E9C0-0881-8752CE108A61}"/>
              </a:ext>
            </a:extLst>
          </p:cNvPr>
          <p:cNvSpPr txBox="1"/>
          <p:nvPr/>
        </p:nvSpPr>
        <p:spPr>
          <a:xfrm rot="19953848">
            <a:off x="4363767" y="4474830"/>
            <a:ext cx="1995000" cy="528350"/>
          </a:xfrm>
          <a:prstGeom prst="rect">
            <a:avLst/>
          </a:prstGeom>
          <a:noFill/>
        </p:spPr>
        <p:txBody>
          <a:bodyPr wrap="square" rtlCol="0">
            <a:spAutoFit/>
          </a:bodyPr>
          <a:lstStyle/>
          <a:p>
            <a:pPr marL="0" marR="0" lvl="0" indent="0" algn="ctr" defTabSz="342900" rtl="0" eaLnBrk="1" fontAlgn="auto" latinLnBrk="0" hangingPunct="1">
              <a:lnSpc>
                <a:spcPts val="1720"/>
              </a:lnSpc>
              <a:spcBef>
                <a:spcPts val="0"/>
              </a:spcBef>
              <a:spcAft>
                <a:spcPts val="0"/>
              </a:spcAft>
              <a:buClrTx/>
              <a:buSzTx/>
              <a:buFontTx/>
              <a:buNone/>
              <a:tabLst/>
              <a:defRPr/>
            </a:pPr>
            <a:r>
              <a:rPr kumimoji="0" lang="en-US" sz="1600" b="1" i="0" u="none" strike="noStrike" kern="1200" cap="none" spc="-3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256 km swath </a:t>
            </a:r>
          </a:p>
          <a:p>
            <a:pPr marL="0" marR="0" lvl="0" indent="0" algn="ctr" defTabSz="342900" rtl="0" eaLnBrk="1" fontAlgn="auto" latinLnBrk="0" hangingPunct="1">
              <a:lnSpc>
                <a:spcPts val="1720"/>
              </a:lnSpc>
              <a:spcBef>
                <a:spcPts val="0"/>
              </a:spcBef>
              <a:spcAft>
                <a:spcPts val="0"/>
              </a:spcAft>
              <a:buClrTx/>
              <a:buSzTx/>
              <a:buFontTx/>
              <a:buNone/>
              <a:tabLst/>
              <a:defRPr/>
            </a:pPr>
            <a:r>
              <a:rPr kumimoji="0" lang="en-US" sz="1600" b="1" i="0" u="none" strike="noStrike" kern="1200" cap="none" spc="-3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8 km cross track res</a:t>
            </a:r>
            <a:r>
              <a:rPr kumimoji="0" lang="en-US" sz="1600" b="0" i="0" u="none" strike="noStrike" kern="1200" cap="none" spc="-3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a:t>
            </a:r>
          </a:p>
        </p:txBody>
      </p:sp>
      <p:sp>
        <p:nvSpPr>
          <p:cNvPr id="78" name="TextBox 77">
            <a:extLst>
              <a:ext uri="{FF2B5EF4-FFF2-40B4-BE49-F238E27FC236}">
                <a16:creationId xmlns:a16="http://schemas.microsoft.com/office/drawing/2014/main" id="{04BE474B-B0E6-EE13-FB28-23C70E50B4EC}"/>
              </a:ext>
            </a:extLst>
          </p:cNvPr>
          <p:cNvSpPr txBox="1"/>
          <p:nvPr/>
        </p:nvSpPr>
        <p:spPr>
          <a:xfrm>
            <a:off x="4074137" y="559056"/>
            <a:ext cx="2555751" cy="14619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ALICE Products</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T, O</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3</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 CH</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4</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 CFC-11, CFC-12, CO, HCN, NO</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HNO</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3</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,ClONO</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5</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extinction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Additional species (SEO)</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SO</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2</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14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ClO</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NH</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3</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PAN, SF</a:t>
            </a:r>
            <a:r>
              <a:rPr kumimoji="0" lang="en-US" sz="1400" b="0" i="0" u="none" strike="noStrike" kern="1200" cap="none" spc="0" normalizeH="0" baseline="-25000" noProof="0" dirty="0">
                <a:ln>
                  <a:noFill/>
                </a:ln>
                <a:solidFill>
                  <a:prstClr val="white"/>
                </a:solidFill>
                <a:effectLst/>
                <a:uLnTx/>
                <a:uFillTx/>
                <a:latin typeface="Calibri" panose="020F0502020204030204" pitchFamily="34" charset="0"/>
                <a:ea typeface="+mn-ea"/>
                <a:cs typeface="Calibri" panose="020F0502020204030204" pitchFamily="34" charset="0"/>
              </a:rPr>
              <a:t>6</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HCFC-22</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D3CBD8AB-4BDB-CC19-AA89-666AF920F662}"/>
              </a:ext>
            </a:extLst>
          </p:cNvPr>
          <p:cNvSpPr txBox="1"/>
          <p:nvPr/>
        </p:nvSpPr>
        <p:spPr>
          <a:xfrm>
            <a:off x="7381668" y="1859922"/>
            <a:ext cx="4463694" cy="646331"/>
          </a:xfrm>
          <a:prstGeom prst="rect">
            <a:avLst/>
          </a:prstGeom>
          <a:solidFill>
            <a:srgbClr val="FF813C"/>
          </a:solidFill>
        </p:spPr>
        <p:txBody>
          <a:bodyPr wrap="square" lIns="18288" rIns="18288"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First of its kind, 3D-view of atmospheric composition and temperature</a:t>
            </a:r>
          </a:p>
        </p:txBody>
      </p:sp>
      <p:sp>
        <p:nvSpPr>
          <p:cNvPr id="91" name="TextBox 90">
            <a:extLst>
              <a:ext uri="{FF2B5EF4-FFF2-40B4-BE49-F238E27FC236}">
                <a16:creationId xmlns:a16="http://schemas.microsoft.com/office/drawing/2014/main" id="{C1EBA1AD-39AC-5C76-622D-1A49C7FD1217}"/>
              </a:ext>
            </a:extLst>
          </p:cNvPr>
          <p:cNvSpPr txBox="1"/>
          <p:nvPr/>
        </p:nvSpPr>
        <p:spPr>
          <a:xfrm>
            <a:off x="7389272" y="6139408"/>
            <a:ext cx="41144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Simulated ALICE gravity wave-induced temperature perturbation over Iceland</a:t>
            </a:r>
          </a:p>
        </p:txBody>
      </p:sp>
      <p:sp>
        <p:nvSpPr>
          <p:cNvPr id="92" name="TextBox 91">
            <a:extLst>
              <a:ext uri="{FF2B5EF4-FFF2-40B4-BE49-F238E27FC236}">
                <a16:creationId xmlns:a16="http://schemas.microsoft.com/office/drawing/2014/main" id="{1240E406-761C-76B7-5BFF-688A9E7775A4}"/>
              </a:ext>
            </a:extLst>
          </p:cNvPr>
          <p:cNvSpPr txBox="1"/>
          <p:nvPr/>
        </p:nvSpPr>
        <p:spPr>
          <a:xfrm>
            <a:off x="7275591" y="640492"/>
            <a:ext cx="4382315" cy="1018869"/>
          </a:xfrm>
          <a:prstGeom prst="rect">
            <a:avLst/>
          </a:prstGeom>
          <a:noFill/>
        </p:spPr>
        <p:txBody>
          <a:bodyPr wrap="square" rtlCol="0">
            <a:spAutoFit/>
          </a:bodyPr>
          <a:lstStyle/>
          <a:p>
            <a:pPr marL="0" marR="0" lvl="0" indent="0" algn="ctr" defTabSz="914400" rtl="0" eaLnBrk="1" fontAlgn="auto" latinLnBrk="0" hangingPunct="1">
              <a:lnSpc>
                <a:spcPts val="178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Builds on HIRDLS scientific heritage, with enhanced spectral coverage, broader swath with finer cross-track resolution, and faster vertical scans for unprecedented detail</a:t>
            </a:r>
          </a:p>
        </p:txBody>
      </p:sp>
      <p:pic>
        <p:nvPicPr>
          <p:cNvPr id="2" name="Picture 1" descr="Logo&#10;&#10;AI-generated content may be incorrect.">
            <a:extLst>
              <a:ext uri="{FF2B5EF4-FFF2-40B4-BE49-F238E27FC236}">
                <a16:creationId xmlns:a16="http://schemas.microsoft.com/office/drawing/2014/main" id="{26D9B5C2-7F2E-1B7D-EECE-CBDA42D7C188}"/>
              </a:ext>
            </a:extLst>
          </p:cNvPr>
          <p:cNvPicPr>
            <a:picLocks noChangeAspect="1"/>
          </p:cNvPicPr>
          <p:nvPr/>
        </p:nvPicPr>
        <p:blipFill>
          <a:blip r:embed="rId8"/>
          <a:srcRect t="1" b="13716"/>
          <a:stretch/>
        </p:blipFill>
        <p:spPr>
          <a:xfrm>
            <a:off x="9958802" y="107535"/>
            <a:ext cx="2154882" cy="453574"/>
          </a:xfrm>
          <a:prstGeom prst="rect">
            <a:avLst/>
          </a:prstGeom>
        </p:spPr>
      </p:pic>
      <p:pic>
        <p:nvPicPr>
          <p:cNvPr id="35" name="Picture 34">
            <a:extLst>
              <a:ext uri="{FF2B5EF4-FFF2-40B4-BE49-F238E27FC236}">
                <a16:creationId xmlns:a16="http://schemas.microsoft.com/office/drawing/2014/main" id="{7702CA90-485F-7EBF-A0BB-752F5E1505FD}"/>
              </a:ext>
            </a:extLst>
          </p:cNvPr>
          <p:cNvPicPr>
            <a:picLocks noChangeAspect="1"/>
          </p:cNvPicPr>
          <p:nvPr/>
        </p:nvPicPr>
        <p:blipFill>
          <a:blip r:embed="rId9"/>
          <a:stretch>
            <a:fillRect/>
          </a:stretch>
        </p:blipFill>
        <p:spPr>
          <a:xfrm>
            <a:off x="7378321" y="2506253"/>
            <a:ext cx="4463694" cy="3578998"/>
          </a:xfrm>
          <a:prstGeom prst="rect">
            <a:avLst/>
          </a:prstGeom>
        </p:spPr>
      </p:pic>
      <p:pic>
        <p:nvPicPr>
          <p:cNvPr id="32" name="Picture 31">
            <a:extLst>
              <a:ext uri="{FF2B5EF4-FFF2-40B4-BE49-F238E27FC236}">
                <a16:creationId xmlns:a16="http://schemas.microsoft.com/office/drawing/2014/main" id="{CB8C04DB-D1BE-4194-3AE7-35CA1DB041ED}"/>
              </a:ext>
            </a:extLst>
          </p:cNvPr>
          <p:cNvPicPr>
            <a:picLocks noChangeAspect="1"/>
          </p:cNvPicPr>
          <p:nvPr/>
        </p:nvPicPr>
        <p:blipFill>
          <a:blip r:embed="rId10"/>
          <a:stretch>
            <a:fillRect/>
          </a:stretch>
        </p:blipFill>
        <p:spPr>
          <a:xfrm>
            <a:off x="65795" y="3170209"/>
            <a:ext cx="2425700" cy="2032000"/>
          </a:xfrm>
          <a:prstGeom prst="rect">
            <a:avLst/>
          </a:prstGeom>
        </p:spPr>
      </p:pic>
    </p:spTree>
    <p:extLst>
      <p:ext uri="{BB962C8B-B14F-4D97-AF65-F5344CB8AC3E}">
        <p14:creationId xmlns:p14="http://schemas.microsoft.com/office/powerpoint/2010/main" val="2152503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991EF36-1A4D-8021-E44B-0D2E27A5F16E}"/>
              </a:ext>
            </a:extLst>
          </p:cNvPr>
          <p:cNvSpPr/>
          <p:nvPr/>
        </p:nvSpPr>
        <p:spPr>
          <a:xfrm>
            <a:off x="5812972" y="356"/>
            <a:ext cx="6379026" cy="85873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C42ABDF5-283D-720E-658D-F1940ADA4F8F}"/>
              </a:ext>
            </a:extLst>
          </p:cNvPr>
          <p:cNvSpPr/>
          <p:nvPr/>
        </p:nvSpPr>
        <p:spPr>
          <a:xfrm>
            <a:off x="7705151" y="7318"/>
            <a:ext cx="4486849" cy="68506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2F46C3C-83C3-AE1D-17CB-8703CF6BF51E}"/>
              </a:ext>
            </a:extLst>
          </p:cNvPr>
          <p:cNvSpPr>
            <a:spLocks noGrp="1"/>
          </p:cNvSpPr>
          <p:nvPr>
            <p:ph type="title"/>
          </p:nvPr>
        </p:nvSpPr>
        <p:spPr>
          <a:xfrm>
            <a:off x="131464" y="64008"/>
            <a:ext cx="11081656" cy="490837"/>
          </a:xfrm>
        </p:spPr>
        <p:txBody>
          <a:bodyPr/>
          <a:lstStyle/>
          <a:p>
            <a:r>
              <a:rPr lang="en-US" spc="-100" dirty="0"/>
              <a:t>ARGOS: A contributed instrument enhancing the science</a:t>
            </a:r>
          </a:p>
        </p:txBody>
      </p:sp>
      <p:pic>
        <p:nvPicPr>
          <p:cNvPr id="5" name="Picture 4">
            <a:extLst>
              <a:ext uri="{FF2B5EF4-FFF2-40B4-BE49-F238E27FC236}">
                <a16:creationId xmlns:a16="http://schemas.microsoft.com/office/drawing/2014/main" id="{7896DE3F-8ED1-CC5A-1B72-87C94D0A4340}"/>
              </a:ext>
            </a:extLst>
          </p:cNvPr>
          <p:cNvPicPr>
            <a:picLocks noChangeAspect="1"/>
          </p:cNvPicPr>
          <p:nvPr/>
        </p:nvPicPr>
        <p:blipFill>
          <a:blip r:embed="rId3"/>
          <a:srcRect l="1302" t="14369"/>
          <a:stretch>
            <a:fillRect/>
          </a:stretch>
        </p:blipFill>
        <p:spPr>
          <a:xfrm>
            <a:off x="0" y="859088"/>
            <a:ext cx="7720276" cy="5119554"/>
          </a:xfrm>
          <a:prstGeom prst="rect">
            <a:avLst/>
          </a:prstGeom>
        </p:spPr>
      </p:pic>
      <p:pic>
        <p:nvPicPr>
          <p:cNvPr id="7" name="Picture 6">
            <a:extLst>
              <a:ext uri="{FF2B5EF4-FFF2-40B4-BE49-F238E27FC236}">
                <a16:creationId xmlns:a16="http://schemas.microsoft.com/office/drawing/2014/main" id="{DD9F2A39-662F-0741-25F0-8DA603D8474E}"/>
              </a:ext>
            </a:extLst>
          </p:cNvPr>
          <p:cNvPicPr>
            <a:picLocks noChangeAspect="1"/>
          </p:cNvPicPr>
          <p:nvPr/>
        </p:nvPicPr>
        <p:blipFill>
          <a:blip r:embed="rId4"/>
          <a:stretch>
            <a:fillRect/>
          </a:stretch>
        </p:blipFill>
        <p:spPr>
          <a:xfrm rot="20602067" flipH="1" flipV="1">
            <a:off x="3471105" y="1371858"/>
            <a:ext cx="1240174" cy="389565"/>
          </a:xfrm>
          <a:prstGeom prst="rect">
            <a:avLst/>
          </a:prstGeom>
          <a:scene3d>
            <a:camera prst="orthographicFront">
              <a:rot lat="350188" lon="11058368" rev="20535093"/>
            </a:camera>
            <a:lightRig rig="threePt" dir="t"/>
          </a:scene3d>
        </p:spPr>
      </p:pic>
      <p:sp>
        <p:nvSpPr>
          <p:cNvPr id="8" name="TextBox 7">
            <a:extLst>
              <a:ext uri="{FF2B5EF4-FFF2-40B4-BE49-F238E27FC236}">
                <a16:creationId xmlns:a16="http://schemas.microsoft.com/office/drawing/2014/main" id="{1BBE2BF5-07C5-342C-5F2C-48B8C88F9EA1}"/>
              </a:ext>
            </a:extLst>
          </p:cNvPr>
          <p:cNvSpPr txBox="1"/>
          <p:nvPr/>
        </p:nvSpPr>
        <p:spPr>
          <a:xfrm rot="19961296">
            <a:off x="5946748" y="2510673"/>
            <a:ext cx="868771" cy="338554"/>
          </a:xfrm>
          <a:prstGeom prst="rect">
            <a:avLst/>
          </a:prstGeom>
          <a:noFill/>
          <a:scene3d>
            <a:camera prst="isometricOffAxis2Right">
              <a:rot lat="687422" lon="20844533" rev="838619"/>
            </a:camera>
            <a:lightRig rig="threePt" dir="t"/>
          </a:scene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5-35 km</a:t>
            </a:r>
          </a:p>
        </p:txBody>
      </p:sp>
      <p:sp>
        <p:nvSpPr>
          <p:cNvPr id="9" name="TextBox 8">
            <a:extLst>
              <a:ext uri="{FF2B5EF4-FFF2-40B4-BE49-F238E27FC236}">
                <a16:creationId xmlns:a16="http://schemas.microsoft.com/office/drawing/2014/main" id="{DE6EEA5F-62C2-D58A-2E80-AE0692CD5D40}"/>
              </a:ext>
            </a:extLst>
          </p:cNvPr>
          <p:cNvSpPr txBox="1"/>
          <p:nvPr/>
        </p:nvSpPr>
        <p:spPr>
          <a:xfrm rot="1993414">
            <a:off x="2908551" y="2338579"/>
            <a:ext cx="46198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45°</a:t>
            </a:r>
          </a:p>
        </p:txBody>
      </p:sp>
      <p:cxnSp>
        <p:nvCxnSpPr>
          <p:cNvPr id="10" name="Straight Arrow Connector 9">
            <a:extLst>
              <a:ext uri="{FF2B5EF4-FFF2-40B4-BE49-F238E27FC236}">
                <a16:creationId xmlns:a16="http://schemas.microsoft.com/office/drawing/2014/main" id="{A1524D40-10AB-F227-4974-D65B552C1043}"/>
              </a:ext>
            </a:extLst>
          </p:cNvPr>
          <p:cNvCxnSpPr>
            <a:cxnSpLocks/>
          </p:cNvCxnSpPr>
          <p:nvPr/>
        </p:nvCxnSpPr>
        <p:spPr>
          <a:xfrm flipV="1">
            <a:off x="6064323" y="2508608"/>
            <a:ext cx="218490" cy="201922"/>
          </a:xfrm>
          <a:prstGeom prst="straightConnector1">
            <a:avLst/>
          </a:prstGeom>
          <a:ln w="25400">
            <a:solidFill>
              <a:schemeClr val="bg1"/>
            </a:solidFill>
            <a:headEnd type="triangle" w="med" len="sm"/>
            <a:tailEnd type="triangle" w="med" len="sm"/>
          </a:ln>
          <a:scene3d>
            <a:camera prst="isometricRightUp">
              <a:rot lat="0" lon="0" rev="0"/>
            </a:camera>
            <a:lightRig rig="threePt" dir="t"/>
          </a:scene3d>
        </p:spPr>
        <p:style>
          <a:lnRef idx="2">
            <a:schemeClr val="accent1"/>
          </a:lnRef>
          <a:fillRef idx="0">
            <a:schemeClr val="accent1"/>
          </a:fillRef>
          <a:effectRef idx="1">
            <a:schemeClr val="accent1"/>
          </a:effectRef>
          <a:fontRef idx="minor">
            <a:schemeClr val="tx1"/>
          </a:fontRef>
        </p:style>
      </p:cxnSp>
      <p:pic>
        <p:nvPicPr>
          <p:cNvPr id="11" name="Graphic 10" descr="Line arrow: Clockwise curve with solid fill">
            <a:extLst>
              <a:ext uri="{FF2B5EF4-FFF2-40B4-BE49-F238E27FC236}">
                <a16:creationId xmlns:a16="http://schemas.microsoft.com/office/drawing/2014/main" id="{37316E6B-4D19-70EB-4164-3586E586575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0223326">
            <a:off x="2984176" y="2030647"/>
            <a:ext cx="448379" cy="448379"/>
          </a:xfrm>
          <a:prstGeom prst="rect">
            <a:avLst/>
          </a:prstGeom>
        </p:spPr>
      </p:pic>
      <p:sp>
        <p:nvSpPr>
          <p:cNvPr id="12" name="TextBox 11">
            <a:extLst>
              <a:ext uri="{FF2B5EF4-FFF2-40B4-BE49-F238E27FC236}">
                <a16:creationId xmlns:a16="http://schemas.microsoft.com/office/drawing/2014/main" id="{34556739-D4DD-B255-9C23-7D58AEDD6B38}"/>
              </a:ext>
            </a:extLst>
          </p:cNvPr>
          <p:cNvSpPr txBox="1"/>
          <p:nvPr/>
        </p:nvSpPr>
        <p:spPr>
          <a:xfrm>
            <a:off x="8072284" y="717944"/>
            <a:ext cx="4120021" cy="1018869"/>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ts val="178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a:ea typeface="Calibri"/>
                <a:cs typeface="Calibri"/>
              </a:rPr>
              <a:t>Building on OMPS-LP heritage, with 8 viewing directions and faster sampling </a:t>
            </a:r>
            <a:r>
              <a:rPr kumimoji="0" lang="en-US" sz="1800" b="0" i="1" u="none" strike="noStrike" kern="1200" cap="none" spc="0" normalizeH="0" baseline="0" noProof="0" dirty="0">
                <a:ln>
                  <a:noFill/>
                </a:ln>
                <a:solidFill>
                  <a:prstClr val="white"/>
                </a:solidFill>
                <a:effectLst/>
                <a:uLnTx/>
                <a:uFillTx/>
                <a:latin typeface="Calibri"/>
                <a:ea typeface="Calibri"/>
                <a:cs typeface="Calibri"/>
                <a:sym typeface="Wingdings" pitchFamily="2" charset="2"/>
              </a:rPr>
              <a:t>to deliver major gains in sensitivity, spatial coverage, and constraints on aerosol size</a:t>
            </a:r>
            <a:endParaRPr kumimoji="0" lang="en-US" sz="1800" b="0" i="1" u="none" strike="noStrike" kern="1200" cap="none" spc="0" normalizeH="0" baseline="0" noProof="0" dirty="0">
              <a:ln>
                <a:noFill/>
              </a:ln>
              <a:solidFill>
                <a:prstClr val="white"/>
              </a:solidFill>
              <a:effectLst/>
              <a:uLnTx/>
              <a:uFillTx/>
              <a:latin typeface="Calibri"/>
              <a:ea typeface="Calibri"/>
              <a:cs typeface="Calibri"/>
            </a:endParaRPr>
          </a:p>
        </p:txBody>
      </p:sp>
      <p:cxnSp>
        <p:nvCxnSpPr>
          <p:cNvPr id="13" name="Straight Arrow Connector 12">
            <a:extLst>
              <a:ext uri="{FF2B5EF4-FFF2-40B4-BE49-F238E27FC236}">
                <a16:creationId xmlns:a16="http://schemas.microsoft.com/office/drawing/2014/main" id="{542FADA8-ED2E-95C2-BDA7-59B0E5A6CC72}"/>
              </a:ext>
            </a:extLst>
          </p:cNvPr>
          <p:cNvCxnSpPr>
            <a:cxnSpLocks/>
          </p:cNvCxnSpPr>
          <p:nvPr/>
        </p:nvCxnSpPr>
        <p:spPr>
          <a:xfrm flipH="1" flipV="1">
            <a:off x="3008671" y="863499"/>
            <a:ext cx="584944" cy="500249"/>
          </a:xfrm>
          <a:prstGeom prst="straightConnector1">
            <a:avLst/>
          </a:prstGeom>
          <a:ln w="19050">
            <a:solidFill>
              <a:schemeClr val="bg1"/>
            </a:solidFill>
            <a:prstDash val="sysDot"/>
            <a:headEnd w="sm"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F9A18DB-F0D5-9D3F-C2A2-EC6C3C809959}"/>
              </a:ext>
            </a:extLst>
          </p:cNvPr>
          <p:cNvCxnSpPr>
            <a:cxnSpLocks/>
          </p:cNvCxnSpPr>
          <p:nvPr/>
        </p:nvCxnSpPr>
        <p:spPr>
          <a:xfrm>
            <a:off x="4888514" y="3648184"/>
            <a:ext cx="540407" cy="687664"/>
          </a:xfrm>
          <a:prstGeom prst="straightConnector1">
            <a:avLst/>
          </a:prstGeom>
          <a:ln w="25400">
            <a:solidFill>
              <a:schemeClr val="bg1"/>
            </a:solidFill>
            <a:headEnd type="triangle" w="lg" len="med"/>
            <a:tailEnd type="triangle" w="lg" len="med"/>
          </a:ln>
          <a:scene3d>
            <a:camera prst="isometricRightUp">
              <a:rot lat="0" lon="0" rev="0"/>
            </a:camera>
            <a:lightRig rig="threePt" dir="t"/>
          </a:scene3d>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CE2319F0-2653-92AD-0D71-76FD9F988171}"/>
              </a:ext>
            </a:extLst>
          </p:cNvPr>
          <p:cNvSpPr txBox="1"/>
          <p:nvPr/>
        </p:nvSpPr>
        <p:spPr>
          <a:xfrm>
            <a:off x="1" y="5503427"/>
            <a:ext cx="7832034" cy="1354217"/>
          </a:xfrm>
          <a:prstGeom prst="rect">
            <a:avLst/>
          </a:prstGeom>
          <a:solidFill>
            <a:schemeClr val="tx1"/>
          </a:solidFill>
        </p:spPr>
        <p:txBody>
          <a:bodyPr wrap="square">
            <a:spAutoFit/>
          </a:bodyPr>
          <a:lstStyle/>
          <a:p>
            <a:pPr marL="194310" marR="0" lvl="0" indent="-194310" algn="l" defTabSz="914400" rtl="0" eaLnBrk="1" fontAlgn="auto" latinLnBrk="0" hangingPunct="1">
              <a:lnSpc>
                <a:spcPct val="100000"/>
              </a:lnSpc>
              <a:spcBef>
                <a:spcPts val="0"/>
              </a:spcBef>
              <a:spcAft>
                <a:spcPts val="0"/>
              </a:spcAft>
              <a:buClr>
                <a:srgbClr val="E97131"/>
              </a:buClr>
              <a:buSzPct val="100000"/>
              <a:buFont typeface="Wingdings" pitchFamily="2" charset="2"/>
              <a:buChar char="q"/>
              <a:tabLst/>
              <a:defRPr/>
            </a:pPr>
            <a:r>
              <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Simultaneous dual-spectral (870 nm and 1550 nm) and multi-direction (8 angles) radiometer measuring vertical limb profile using scattered solar light</a:t>
            </a:r>
          </a:p>
          <a:p>
            <a:pPr marL="194310" marR="0" lvl="0" indent="-194310" algn="l" defTabSz="914400" rtl="0" eaLnBrk="1" fontAlgn="auto" latinLnBrk="0" hangingPunct="1">
              <a:lnSpc>
                <a:spcPct val="100000"/>
              </a:lnSpc>
              <a:spcBef>
                <a:spcPts val="600"/>
              </a:spcBef>
              <a:spcAft>
                <a:spcPts val="0"/>
              </a:spcAft>
              <a:buClr>
                <a:srgbClr val="E97131"/>
              </a:buClr>
              <a:buSzPct val="100000"/>
              <a:buFont typeface="Wingdings" pitchFamily="2" charset="2"/>
              <a:buChar char="q"/>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 100,000 profiles per day at 1 km vertical resolution; 20 km spacing along track</a:t>
            </a:r>
          </a:p>
          <a:p>
            <a:pPr marL="194310" marR="0" lvl="0" indent="-194310" algn="l" defTabSz="914400" rtl="0" eaLnBrk="1" fontAlgn="auto" latinLnBrk="0" hangingPunct="1">
              <a:lnSpc>
                <a:spcPct val="100000"/>
              </a:lnSpc>
              <a:spcBef>
                <a:spcPts val="600"/>
              </a:spcBef>
              <a:spcAft>
                <a:spcPts val="0"/>
              </a:spcAft>
              <a:buClr>
                <a:srgbClr val="E97131"/>
              </a:buClr>
              <a:buSzPct val="100000"/>
              <a:buFont typeface="Wingdings" pitchFamily="2" charset="2"/>
              <a:buChar char="q"/>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Arial Narrow" panose="020B0604020202020204" pitchFamily="34" charset="0"/>
              </a:rPr>
              <a:t> Successful technology demonstration launched in March 2025</a:t>
            </a:r>
          </a:p>
        </p:txBody>
      </p:sp>
      <p:pic>
        <p:nvPicPr>
          <p:cNvPr id="16" name="combined.png" descr="combined.png">
            <a:extLst>
              <a:ext uri="{FF2B5EF4-FFF2-40B4-BE49-F238E27FC236}">
                <a16:creationId xmlns:a16="http://schemas.microsoft.com/office/drawing/2014/main" id="{F6F51B3F-D82F-8828-560F-699FF4CDA5F2}"/>
              </a:ext>
            </a:extLst>
          </p:cNvPr>
          <p:cNvPicPr>
            <a:picLocks noChangeAspect="1"/>
          </p:cNvPicPr>
          <p:nvPr/>
        </p:nvPicPr>
        <p:blipFill>
          <a:blip r:embed="rId6"/>
          <a:srcRect l="8889" t="59579" r="22735" b="8519"/>
          <a:stretch/>
        </p:blipFill>
        <p:spPr>
          <a:xfrm>
            <a:off x="8251830" y="2557091"/>
            <a:ext cx="3417508" cy="3188899"/>
          </a:xfrm>
          <a:prstGeom prst="rect">
            <a:avLst/>
          </a:prstGeom>
          <a:ln w="12700">
            <a:miter lim="400000"/>
          </a:ln>
        </p:spPr>
      </p:pic>
      <p:pic>
        <p:nvPicPr>
          <p:cNvPr id="18" name="combined.png" descr="combined.png">
            <a:extLst>
              <a:ext uri="{FF2B5EF4-FFF2-40B4-BE49-F238E27FC236}">
                <a16:creationId xmlns:a16="http://schemas.microsoft.com/office/drawing/2014/main" id="{83F98370-7B9B-D066-EE23-AFA007224019}"/>
              </a:ext>
            </a:extLst>
          </p:cNvPr>
          <p:cNvPicPr>
            <a:picLocks noChangeAspect="1"/>
          </p:cNvPicPr>
          <p:nvPr/>
        </p:nvPicPr>
        <p:blipFill>
          <a:blip r:embed="rId6"/>
          <a:srcRect l="76318" t="54832" r="10132" b="4263"/>
          <a:stretch/>
        </p:blipFill>
        <p:spPr>
          <a:xfrm>
            <a:off x="11668726" y="2552027"/>
            <a:ext cx="523885" cy="3191256"/>
          </a:xfrm>
          <a:prstGeom prst="rect">
            <a:avLst/>
          </a:prstGeom>
          <a:ln w="12700">
            <a:miter lim="400000"/>
          </a:ln>
        </p:spPr>
      </p:pic>
      <p:sp>
        <p:nvSpPr>
          <p:cNvPr id="19" name="TextBox 18">
            <a:extLst>
              <a:ext uri="{FF2B5EF4-FFF2-40B4-BE49-F238E27FC236}">
                <a16:creationId xmlns:a16="http://schemas.microsoft.com/office/drawing/2014/main" id="{9B44F86D-8292-99D6-B332-89D5F59E7FAF}"/>
              </a:ext>
            </a:extLst>
          </p:cNvPr>
          <p:cNvSpPr txBox="1"/>
          <p:nvPr/>
        </p:nvSpPr>
        <p:spPr>
          <a:xfrm>
            <a:off x="8251829" y="5744767"/>
            <a:ext cx="3941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One day of simulated ARGOS sampling of 2017 British Columbia </a:t>
            </a:r>
            <a:r>
              <a:rPr kumimoji="0" lang="en-US" sz="1600" b="0"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pyroCb</a:t>
            </a:r>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smoke plume in stratosphere</a:t>
            </a:r>
          </a:p>
        </p:txBody>
      </p:sp>
      <p:sp>
        <p:nvSpPr>
          <p:cNvPr id="21" name="TextBox 20">
            <a:extLst>
              <a:ext uri="{FF2B5EF4-FFF2-40B4-BE49-F238E27FC236}">
                <a16:creationId xmlns:a16="http://schemas.microsoft.com/office/drawing/2014/main" id="{ECDA7286-5791-BD97-A47D-5D3A3E80A0B7}"/>
              </a:ext>
            </a:extLst>
          </p:cNvPr>
          <p:cNvSpPr txBox="1"/>
          <p:nvPr/>
        </p:nvSpPr>
        <p:spPr>
          <a:xfrm rot="3140440">
            <a:off x="4064342" y="3882914"/>
            <a:ext cx="17956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profiles every 20 km</a:t>
            </a:r>
          </a:p>
        </p:txBody>
      </p:sp>
      <p:sp>
        <p:nvSpPr>
          <p:cNvPr id="22" name="Rectangle 21">
            <a:extLst>
              <a:ext uri="{FF2B5EF4-FFF2-40B4-BE49-F238E27FC236}">
                <a16:creationId xmlns:a16="http://schemas.microsoft.com/office/drawing/2014/main" id="{257AA761-458E-3FC9-B172-BC3B034E2E47}"/>
              </a:ext>
            </a:extLst>
          </p:cNvPr>
          <p:cNvSpPr/>
          <p:nvPr/>
        </p:nvSpPr>
        <p:spPr>
          <a:xfrm>
            <a:off x="7978" y="3648184"/>
            <a:ext cx="2400410" cy="1836139"/>
          </a:xfrm>
          <a:prstGeom prst="rect">
            <a:avLst/>
          </a:prstGeom>
          <a:solidFill>
            <a:schemeClr val="bg1"/>
          </a:solidFill>
          <a:ln>
            <a:solidFill>
              <a:srgbClr val="E971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66B37C6-CB50-86D2-F064-7F8452B54D66}"/>
              </a:ext>
            </a:extLst>
          </p:cNvPr>
          <p:cNvSpPr txBox="1"/>
          <p:nvPr/>
        </p:nvSpPr>
        <p:spPr>
          <a:xfrm>
            <a:off x="5657622" y="859088"/>
            <a:ext cx="2048492"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sng"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ARGOS Products</a:t>
            </a: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aerosol extinction, Ångström exponent, radius, number density, PSCs</a:t>
            </a: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AD05B95C-68C4-0078-8190-EEF609AF884C}"/>
              </a:ext>
            </a:extLst>
          </p:cNvPr>
          <p:cNvSpPr txBox="1"/>
          <p:nvPr/>
        </p:nvSpPr>
        <p:spPr>
          <a:xfrm>
            <a:off x="8251829" y="1913467"/>
            <a:ext cx="3940169" cy="646331"/>
          </a:xfrm>
          <a:prstGeom prst="rect">
            <a:avLst/>
          </a:prstGeom>
          <a:solidFill>
            <a:srgbClr val="FF81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Unprecedented global tracking of smoke and aerosols</a:t>
            </a:r>
          </a:p>
        </p:txBody>
      </p:sp>
      <p:pic>
        <p:nvPicPr>
          <p:cNvPr id="2" name="Picture 1" descr="Logo&#10;&#10;AI-generated content may be incorrect.">
            <a:extLst>
              <a:ext uri="{FF2B5EF4-FFF2-40B4-BE49-F238E27FC236}">
                <a16:creationId xmlns:a16="http://schemas.microsoft.com/office/drawing/2014/main" id="{4300727F-A621-423C-5EAC-0524B94E2814}"/>
              </a:ext>
            </a:extLst>
          </p:cNvPr>
          <p:cNvPicPr>
            <a:picLocks noChangeAspect="1"/>
          </p:cNvPicPr>
          <p:nvPr/>
        </p:nvPicPr>
        <p:blipFill>
          <a:blip r:embed="rId7"/>
          <a:srcRect t="1" b="13716"/>
          <a:stretch/>
        </p:blipFill>
        <p:spPr>
          <a:xfrm>
            <a:off x="9958802" y="107535"/>
            <a:ext cx="2154882" cy="453574"/>
          </a:xfrm>
          <a:prstGeom prst="rect">
            <a:avLst/>
          </a:prstGeom>
        </p:spPr>
      </p:pic>
      <p:pic>
        <p:nvPicPr>
          <p:cNvPr id="6" name="Picture 5">
            <a:extLst>
              <a:ext uri="{FF2B5EF4-FFF2-40B4-BE49-F238E27FC236}">
                <a16:creationId xmlns:a16="http://schemas.microsoft.com/office/drawing/2014/main" id="{86D04C10-3E58-8D2B-EDAA-B3CE923C9FD8}"/>
              </a:ext>
            </a:extLst>
          </p:cNvPr>
          <p:cNvPicPr>
            <a:picLocks noChangeAspect="1"/>
          </p:cNvPicPr>
          <p:nvPr/>
        </p:nvPicPr>
        <p:blipFill>
          <a:blip r:embed="rId8"/>
          <a:srcRect t="4851"/>
          <a:stretch>
            <a:fillRect/>
          </a:stretch>
        </p:blipFill>
        <p:spPr>
          <a:xfrm>
            <a:off x="86860" y="3713357"/>
            <a:ext cx="2271208" cy="1747065"/>
          </a:xfrm>
          <a:prstGeom prst="rect">
            <a:avLst/>
          </a:prstGeom>
        </p:spPr>
      </p:pic>
    </p:spTree>
    <p:extLst>
      <p:ext uri="{BB962C8B-B14F-4D97-AF65-F5344CB8AC3E}">
        <p14:creationId xmlns:p14="http://schemas.microsoft.com/office/powerpoint/2010/main" val="2565368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D2CC80-78F0-C483-C945-BA99F2E27395}"/>
              </a:ext>
            </a:extLst>
          </p:cNvPr>
          <p:cNvSpPr/>
          <p:nvPr/>
        </p:nvSpPr>
        <p:spPr>
          <a:xfrm>
            <a:off x="286895" y="707783"/>
            <a:ext cx="6774766" cy="374573"/>
          </a:xfrm>
          <a:prstGeom prst="rect">
            <a:avLst/>
          </a:prstGeom>
          <a:solidFill>
            <a:srgbClr val="000C23"/>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B070592-9772-4830-F5E2-75578CB45AE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402" y="6122388"/>
            <a:ext cx="9080122" cy="633751"/>
          </a:xfrm>
          <a:prstGeom prst="rect">
            <a:avLst/>
          </a:prstGeom>
        </p:spPr>
      </p:pic>
      <p:sp>
        <p:nvSpPr>
          <p:cNvPr id="6" name="TextBox 5">
            <a:extLst>
              <a:ext uri="{FF2B5EF4-FFF2-40B4-BE49-F238E27FC236}">
                <a16:creationId xmlns:a16="http://schemas.microsoft.com/office/drawing/2014/main" id="{1CCA470A-09A5-5789-7AEA-7442E9734FD8}"/>
              </a:ext>
            </a:extLst>
          </p:cNvPr>
          <p:cNvSpPr txBox="1"/>
          <p:nvPr/>
        </p:nvSpPr>
        <p:spPr>
          <a:xfrm>
            <a:off x="163515" y="5587636"/>
            <a:ext cx="11469362" cy="646331"/>
          </a:xfrm>
          <a:prstGeom prst="rect">
            <a:avLst/>
          </a:prstGeom>
          <a:noFill/>
        </p:spPr>
        <p:txBody>
          <a:bodyPr wrap="square" rtlCol="0">
            <a:spAutoFit/>
          </a:bodyPr>
          <a:lstStyle/>
          <a:p>
            <a:r>
              <a:rPr lang="en-US" b="1" dirty="0"/>
              <a:t>ALICE’s measurements in the information rich mid-longwave IR has many more potential species for additional products and is significantly complemented with ARGOS enhanced aerosol measurements.</a:t>
            </a:r>
          </a:p>
        </p:txBody>
      </p:sp>
      <p:sp>
        <p:nvSpPr>
          <p:cNvPr id="7" name="Title 4">
            <a:extLst>
              <a:ext uri="{FF2B5EF4-FFF2-40B4-BE49-F238E27FC236}">
                <a16:creationId xmlns:a16="http://schemas.microsoft.com/office/drawing/2014/main" id="{E6D5AB0A-5661-AF90-5572-AF238758CB39}"/>
              </a:ext>
            </a:extLst>
          </p:cNvPr>
          <p:cNvSpPr txBox="1">
            <a:spLocks/>
          </p:cNvSpPr>
          <p:nvPr/>
        </p:nvSpPr>
        <p:spPr>
          <a:xfrm>
            <a:off x="754281" y="108417"/>
            <a:ext cx="10985214" cy="5288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Calibri" panose="020F0502020204030204" pitchFamily="34" charset="0"/>
                <a:cs typeface="Calibri" panose="020F0502020204030204" pitchFamily="34" charset="0"/>
              </a:rPr>
              <a:t>STRIVE Products and Altitude Range</a:t>
            </a:r>
          </a:p>
        </p:txBody>
      </p:sp>
      <p:sp>
        <p:nvSpPr>
          <p:cNvPr id="11" name="TextBox 10">
            <a:extLst>
              <a:ext uri="{FF2B5EF4-FFF2-40B4-BE49-F238E27FC236}">
                <a16:creationId xmlns:a16="http://schemas.microsoft.com/office/drawing/2014/main" id="{2FA5A1A2-C39D-F1D0-8EA2-936FBCAE2C85}"/>
              </a:ext>
            </a:extLst>
          </p:cNvPr>
          <p:cNvSpPr txBox="1"/>
          <p:nvPr/>
        </p:nvSpPr>
        <p:spPr>
          <a:xfrm>
            <a:off x="7271657" y="4430486"/>
            <a:ext cx="4682348" cy="923330"/>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Additional species with enhancement options: OCS, polar </a:t>
            </a:r>
            <a:r>
              <a:rPr lang="en-US" b="1" dirty="0" err="1">
                <a:latin typeface="Calibri" panose="020F0502020204030204" pitchFamily="34" charset="0"/>
                <a:cs typeface="Calibri" panose="020F0502020204030204" pitchFamily="34" charset="0"/>
              </a:rPr>
              <a:t>ClO</a:t>
            </a:r>
            <a:r>
              <a:rPr lang="en-US" b="1" dirty="0">
                <a:latin typeface="Calibri" panose="020F0502020204030204" pitchFamily="34" charset="0"/>
                <a:cs typeface="Calibri" panose="020F0502020204030204" pitchFamily="34" charset="0"/>
              </a:rPr>
              <a:t>, CCl</a:t>
            </a:r>
            <a:r>
              <a:rPr lang="en-US" b="1" baseline="-25000" dirty="0">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 HCFC-22, SF</a:t>
            </a:r>
            <a:r>
              <a:rPr lang="en-US" b="1" baseline="-25000" dirty="0">
                <a:latin typeface="Calibri" panose="020F0502020204030204" pitchFamily="34" charset="0"/>
                <a:cs typeface="Calibri" panose="020F0502020204030204" pitchFamily="34" charset="0"/>
              </a:rPr>
              <a:t>6</a:t>
            </a:r>
            <a:r>
              <a:rPr lang="en-US" b="1" dirty="0">
                <a:latin typeface="Calibri" panose="020F0502020204030204" pitchFamily="34" charset="0"/>
                <a:cs typeface="Calibri" panose="020F0502020204030204" pitchFamily="34" charset="0"/>
              </a:rPr>
              <a:t>, NH</a:t>
            </a:r>
            <a:r>
              <a:rPr lang="en-US" b="1" baseline="-25000" dirty="0">
                <a:latin typeface="Calibri" panose="020F0502020204030204" pitchFamily="34" charset="0"/>
                <a:cs typeface="Calibri" panose="020F0502020204030204" pitchFamily="34" charset="0"/>
              </a:rPr>
              <a:t>3</a:t>
            </a:r>
            <a:r>
              <a:rPr lang="en-US" b="1" dirty="0">
                <a:latin typeface="Calibri" panose="020F0502020204030204" pitchFamily="34" charset="0"/>
                <a:cs typeface="Calibri" panose="020F0502020204030204" pitchFamily="34" charset="0"/>
              </a:rPr>
              <a:t>, PAN, plume SO</a:t>
            </a:r>
            <a:r>
              <a:rPr lang="en-US" b="1" baseline="-25000" dirty="0">
                <a:latin typeface="Calibri" panose="020F0502020204030204" pitchFamily="34" charset="0"/>
                <a:cs typeface="Calibri" panose="020F0502020204030204" pitchFamily="34" charset="0"/>
              </a:rPr>
              <a:t>2</a:t>
            </a:r>
            <a:r>
              <a:rPr lang="en-US" b="1" dirty="0">
                <a:latin typeface="Calibri" panose="020F0502020204030204" pitchFamily="34" charset="0"/>
                <a:cs typeface="Calibri" panose="020F0502020204030204" pitchFamily="34" charset="0"/>
              </a:rPr>
              <a:t>, among others</a:t>
            </a:r>
          </a:p>
        </p:txBody>
      </p:sp>
      <p:grpSp>
        <p:nvGrpSpPr>
          <p:cNvPr id="2" name="Group 1">
            <a:extLst>
              <a:ext uri="{FF2B5EF4-FFF2-40B4-BE49-F238E27FC236}">
                <a16:creationId xmlns:a16="http://schemas.microsoft.com/office/drawing/2014/main" id="{AD8C82E2-29B7-E70A-53E3-30DA02AE462B}"/>
              </a:ext>
            </a:extLst>
          </p:cNvPr>
          <p:cNvGrpSpPr/>
          <p:nvPr/>
        </p:nvGrpSpPr>
        <p:grpSpPr>
          <a:xfrm>
            <a:off x="7579603" y="706837"/>
            <a:ext cx="4416500" cy="3756700"/>
            <a:chOff x="8159804" y="2048828"/>
            <a:chExt cx="3714870" cy="3159550"/>
          </a:xfrm>
        </p:grpSpPr>
        <p:pic>
          <p:nvPicPr>
            <p:cNvPr id="3" name="Picture 2" descr="Diagram, venn diagram&#10;&#10;Description automatically generated">
              <a:extLst>
                <a:ext uri="{FF2B5EF4-FFF2-40B4-BE49-F238E27FC236}">
                  <a16:creationId xmlns:a16="http://schemas.microsoft.com/office/drawing/2014/main" id="{A6F3AE87-83D2-5073-3437-8A82E259C8A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159804" y="2048828"/>
              <a:ext cx="3574241" cy="3159550"/>
            </a:xfrm>
            <a:prstGeom prst="rect">
              <a:avLst/>
            </a:prstGeom>
          </p:spPr>
        </p:pic>
        <p:sp>
          <p:nvSpPr>
            <p:cNvPr id="8" name="Rectangle 7">
              <a:extLst>
                <a:ext uri="{FF2B5EF4-FFF2-40B4-BE49-F238E27FC236}">
                  <a16:creationId xmlns:a16="http://schemas.microsoft.com/office/drawing/2014/main" id="{D0C29A8B-EFEE-F4F9-FD51-FEC7A798E9E6}"/>
                </a:ext>
              </a:extLst>
            </p:cNvPr>
            <p:cNvSpPr/>
            <p:nvPr/>
          </p:nvSpPr>
          <p:spPr>
            <a:xfrm>
              <a:off x="10722279" y="4559474"/>
              <a:ext cx="1152395" cy="6489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9CE788-4E0B-56C9-DF51-1D3246F910E5}"/>
                </a:ext>
              </a:extLst>
            </p:cNvPr>
            <p:cNvSpPr/>
            <p:nvPr/>
          </p:nvSpPr>
          <p:spPr>
            <a:xfrm>
              <a:off x="10582564" y="4697508"/>
              <a:ext cx="423798" cy="43909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screenshot of a computer&#10;&#10;AI-generated content may be incorrect.">
            <a:extLst>
              <a:ext uri="{FF2B5EF4-FFF2-40B4-BE49-F238E27FC236}">
                <a16:creationId xmlns:a16="http://schemas.microsoft.com/office/drawing/2014/main" id="{F48F1814-B1AF-C379-CAF2-5271A9728A1A}"/>
              </a:ext>
            </a:extLst>
          </p:cNvPr>
          <p:cNvPicPr>
            <a:picLocks noChangeAspect="1"/>
          </p:cNvPicPr>
          <p:nvPr/>
        </p:nvPicPr>
        <p:blipFill>
          <a:blip r:embed="rId4"/>
          <a:stretch>
            <a:fillRect/>
          </a:stretch>
        </p:blipFill>
        <p:spPr>
          <a:xfrm>
            <a:off x="274427" y="1011898"/>
            <a:ext cx="6809166" cy="4155013"/>
          </a:xfrm>
          <a:prstGeom prst="rect">
            <a:avLst/>
          </a:prstGeom>
        </p:spPr>
      </p:pic>
      <p:sp>
        <p:nvSpPr>
          <p:cNvPr id="14" name="TextBox 13">
            <a:extLst>
              <a:ext uri="{FF2B5EF4-FFF2-40B4-BE49-F238E27FC236}">
                <a16:creationId xmlns:a16="http://schemas.microsoft.com/office/drawing/2014/main" id="{73624114-D895-2823-39E2-DC8F446621DE}"/>
              </a:ext>
            </a:extLst>
          </p:cNvPr>
          <p:cNvSpPr txBox="1"/>
          <p:nvPr/>
        </p:nvSpPr>
        <p:spPr>
          <a:xfrm>
            <a:off x="200951" y="731329"/>
            <a:ext cx="1513552"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Temperature</a:t>
            </a:r>
          </a:p>
        </p:txBody>
      </p:sp>
      <p:sp>
        <p:nvSpPr>
          <p:cNvPr id="15" name="TextBox 14">
            <a:extLst>
              <a:ext uri="{FF2B5EF4-FFF2-40B4-BE49-F238E27FC236}">
                <a16:creationId xmlns:a16="http://schemas.microsoft.com/office/drawing/2014/main" id="{837E7798-4F83-F5A1-0080-B3F817356E33}"/>
              </a:ext>
            </a:extLst>
          </p:cNvPr>
          <p:cNvSpPr txBox="1"/>
          <p:nvPr/>
        </p:nvSpPr>
        <p:spPr>
          <a:xfrm>
            <a:off x="867919" y="1035444"/>
            <a:ext cx="471024"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O</a:t>
            </a:r>
            <a:r>
              <a:rPr lang="en-US" sz="1400" b="1" baseline="-25000" dirty="0">
                <a:solidFill>
                  <a:schemeClr val="bg1"/>
                </a:solidFill>
                <a:latin typeface="Calibri" panose="020F0502020204030204" pitchFamily="34" charset="0"/>
                <a:cs typeface="Calibri" panose="020F0502020204030204" pitchFamily="34" charset="0"/>
              </a:rPr>
              <a:t>3</a:t>
            </a:r>
          </a:p>
        </p:txBody>
      </p:sp>
      <p:sp>
        <p:nvSpPr>
          <p:cNvPr id="16" name="TextBox 15">
            <a:extLst>
              <a:ext uri="{FF2B5EF4-FFF2-40B4-BE49-F238E27FC236}">
                <a16:creationId xmlns:a16="http://schemas.microsoft.com/office/drawing/2014/main" id="{069348FF-D78B-F981-194D-8FB9423D4C62}"/>
              </a:ext>
            </a:extLst>
          </p:cNvPr>
          <p:cNvSpPr txBox="1"/>
          <p:nvPr/>
        </p:nvSpPr>
        <p:spPr>
          <a:xfrm>
            <a:off x="1150947" y="1253156"/>
            <a:ext cx="563555"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H</a:t>
            </a:r>
            <a:r>
              <a:rPr lang="en-US" sz="1400" b="1" baseline="-25000" dirty="0">
                <a:solidFill>
                  <a:schemeClr val="bg1"/>
                </a:solidFill>
                <a:latin typeface="Calibri" panose="020F0502020204030204" pitchFamily="34" charset="0"/>
                <a:cs typeface="Calibri" panose="020F0502020204030204" pitchFamily="34" charset="0"/>
              </a:rPr>
              <a:t>2</a:t>
            </a:r>
            <a:r>
              <a:rPr lang="en-US" sz="1400" b="1" dirty="0">
                <a:solidFill>
                  <a:schemeClr val="bg1"/>
                </a:solidFill>
                <a:latin typeface="Calibri" panose="020F0502020204030204" pitchFamily="34" charset="0"/>
                <a:cs typeface="Calibri" panose="020F0502020204030204" pitchFamily="34" charset="0"/>
              </a:rPr>
              <a:t>O</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A346E53-DAEF-7967-BDE0-0FDE1E5F70FC}"/>
              </a:ext>
            </a:extLst>
          </p:cNvPr>
          <p:cNvSpPr txBox="1"/>
          <p:nvPr/>
        </p:nvSpPr>
        <p:spPr>
          <a:xfrm>
            <a:off x="1440888" y="1510025"/>
            <a:ext cx="471024"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CH</a:t>
            </a:r>
            <a:r>
              <a:rPr lang="en-US" sz="1400" b="1" baseline="-25000" dirty="0">
                <a:solidFill>
                  <a:schemeClr val="bg1"/>
                </a:solidFill>
                <a:latin typeface="Calibri" panose="020F0502020204030204" pitchFamily="34" charset="0"/>
                <a:cs typeface="Calibri" panose="020F0502020204030204" pitchFamily="34" charset="0"/>
              </a:rPr>
              <a:t>4</a:t>
            </a:r>
          </a:p>
        </p:txBody>
      </p:sp>
      <p:sp>
        <p:nvSpPr>
          <p:cNvPr id="18" name="TextBox 17">
            <a:extLst>
              <a:ext uri="{FF2B5EF4-FFF2-40B4-BE49-F238E27FC236}">
                <a16:creationId xmlns:a16="http://schemas.microsoft.com/office/drawing/2014/main" id="{16ECE4E6-A581-148F-3C7B-43719AD2D49F}"/>
              </a:ext>
            </a:extLst>
          </p:cNvPr>
          <p:cNvSpPr txBox="1"/>
          <p:nvPr/>
        </p:nvSpPr>
        <p:spPr>
          <a:xfrm>
            <a:off x="1714501" y="1959085"/>
            <a:ext cx="530677"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N</a:t>
            </a:r>
            <a:r>
              <a:rPr lang="en-US" sz="1400" b="1" baseline="-25000" dirty="0">
                <a:solidFill>
                  <a:schemeClr val="bg1"/>
                </a:solidFill>
                <a:latin typeface="Calibri" panose="020F0502020204030204" pitchFamily="34" charset="0"/>
                <a:cs typeface="Calibri" panose="020F0502020204030204" pitchFamily="34" charset="0"/>
              </a:rPr>
              <a:t>2</a:t>
            </a:r>
            <a:r>
              <a:rPr lang="en-US" sz="1400" b="1" dirty="0">
                <a:solidFill>
                  <a:schemeClr val="bg1"/>
                </a:solidFill>
                <a:latin typeface="Calibri" panose="020F0502020204030204" pitchFamily="34" charset="0"/>
                <a:cs typeface="Calibri" panose="020F0502020204030204" pitchFamily="34" charset="0"/>
              </a:rPr>
              <a:t>O</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D7FC90D5-01FD-5BF3-D35F-5C64098DC601}"/>
              </a:ext>
            </a:extLst>
          </p:cNvPr>
          <p:cNvSpPr txBox="1"/>
          <p:nvPr/>
        </p:nvSpPr>
        <p:spPr>
          <a:xfrm>
            <a:off x="1875744" y="2922760"/>
            <a:ext cx="689884" cy="292388"/>
          </a:xfrm>
          <a:prstGeom prst="rect">
            <a:avLst/>
          </a:prstGeom>
          <a:noFill/>
        </p:spPr>
        <p:txBody>
          <a:bodyPr wrap="square" rtlCol="0">
            <a:spAutoFit/>
          </a:bodyPr>
          <a:lstStyle/>
          <a:p>
            <a:r>
              <a:rPr lang="en-US" sz="1300" b="1" dirty="0">
                <a:solidFill>
                  <a:schemeClr val="bg1"/>
                </a:solidFill>
                <a:latin typeface="Calibri" panose="020F0502020204030204" pitchFamily="34" charset="0"/>
                <a:cs typeface="Calibri" panose="020F0502020204030204" pitchFamily="34" charset="0"/>
              </a:rPr>
              <a:t>CFC-11</a:t>
            </a:r>
            <a:endParaRPr lang="en-US" sz="1300" b="1" baseline="-25000" dirty="0">
              <a:solidFill>
                <a:schemeClr val="bg1"/>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5FCDF7F-3690-EEEF-F618-B16686CD96F4}"/>
              </a:ext>
            </a:extLst>
          </p:cNvPr>
          <p:cNvSpPr txBox="1"/>
          <p:nvPr/>
        </p:nvSpPr>
        <p:spPr>
          <a:xfrm>
            <a:off x="2198235" y="2641525"/>
            <a:ext cx="689884" cy="292388"/>
          </a:xfrm>
          <a:prstGeom prst="rect">
            <a:avLst/>
          </a:prstGeom>
          <a:noFill/>
        </p:spPr>
        <p:txBody>
          <a:bodyPr wrap="square" rtlCol="0">
            <a:spAutoFit/>
          </a:bodyPr>
          <a:lstStyle/>
          <a:p>
            <a:r>
              <a:rPr lang="en-US" sz="1300" b="1" dirty="0">
                <a:solidFill>
                  <a:schemeClr val="bg1"/>
                </a:solidFill>
                <a:latin typeface="Calibri" panose="020F0502020204030204" pitchFamily="34" charset="0"/>
                <a:cs typeface="Calibri" panose="020F0502020204030204" pitchFamily="34" charset="0"/>
              </a:rPr>
              <a:t>CFC-12</a:t>
            </a:r>
            <a:endParaRPr lang="en-US" sz="1300" b="1" baseline="-25000" dirty="0">
              <a:solidFill>
                <a:schemeClr val="bg1"/>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16268B45-DD69-73B5-FE17-CD69AAA73962}"/>
              </a:ext>
            </a:extLst>
          </p:cNvPr>
          <p:cNvSpPr txBox="1"/>
          <p:nvPr/>
        </p:nvSpPr>
        <p:spPr>
          <a:xfrm>
            <a:off x="2614612" y="2923459"/>
            <a:ext cx="53300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CO</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3C2C0E9-3045-B923-14DA-AA2021FC292B}"/>
              </a:ext>
            </a:extLst>
          </p:cNvPr>
          <p:cNvSpPr txBox="1"/>
          <p:nvPr/>
        </p:nvSpPr>
        <p:spPr>
          <a:xfrm>
            <a:off x="2824160" y="3075857"/>
            <a:ext cx="53300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HCN</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FE52ACC-CFD0-5850-68C2-1A7973956FC8}"/>
              </a:ext>
            </a:extLst>
          </p:cNvPr>
          <p:cNvSpPr txBox="1"/>
          <p:nvPr/>
        </p:nvSpPr>
        <p:spPr>
          <a:xfrm>
            <a:off x="3156492" y="2046102"/>
            <a:ext cx="53067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NO</a:t>
            </a:r>
            <a:r>
              <a:rPr lang="en-US" sz="1400" b="1" baseline="-25000" dirty="0">
                <a:solidFill>
                  <a:schemeClr val="bg1"/>
                </a:solidFill>
                <a:latin typeface="Calibri" panose="020F0502020204030204" pitchFamily="34" charset="0"/>
                <a:cs typeface="Calibri" panose="020F0502020204030204" pitchFamily="34" charset="0"/>
              </a:rPr>
              <a:t>2</a:t>
            </a:r>
          </a:p>
        </p:txBody>
      </p:sp>
      <p:sp>
        <p:nvSpPr>
          <p:cNvPr id="24" name="TextBox 23">
            <a:extLst>
              <a:ext uri="{FF2B5EF4-FFF2-40B4-BE49-F238E27FC236}">
                <a16:creationId xmlns:a16="http://schemas.microsoft.com/office/drawing/2014/main" id="{A920EE81-F864-1FDA-BC2E-3A94C62C5FD7}"/>
              </a:ext>
            </a:extLst>
          </p:cNvPr>
          <p:cNvSpPr txBox="1"/>
          <p:nvPr/>
        </p:nvSpPr>
        <p:spPr>
          <a:xfrm>
            <a:off x="3428693" y="2253202"/>
            <a:ext cx="689884"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HNO</a:t>
            </a:r>
            <a:r>
              <a:rPr lang="en-US" sz="1400" b="1" baseline="-25000" dirty="0">
                <a:solidFill>
                  <a:schemeClr val="bg1"/>
                </a:solidFill>
                <a:latin typeface="Calibri" panose="020F0502020204030204" pitchFamily="34" charset="0"/>
                <a:cs typeface="Calibri" panose="020F0502020204030204" pitchFamily="34" charset="0"/>
              </a:rPr>
              <a:t>3</a:t>
            </a:r>
          </a:p>
        </p:txBody>
      </p:sp>
      <p:sp>
        <p:nvSpPr>
          <p:cNvPr id="25" name="TextBox 24">
            <a:extLst>
              <a:ext uri="{FF2B5EF4-FFF2-40B4-BE49-F238E27FC236}">
                <a16:creationId xmlns:a16="http://schemas.microsoft.com/office/drawing/2014/main" id="{DBF781FF-1A8B-4FAE-4E57-E24B6FB42492}"/>
              </a:ext>
            </a:extLst>
          </p:cNvPr>
          <p:cNvSpPr txBox="1"/>
          <p:nvPr/>
        </p:nvSpPr>
        <p:spPr>
          <a:xfrm>
            <a:off x="3682441" y="2509279"/>
            <a:ext cx="752245"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ClONO</a:t>
            </a:r>
            <a:r>
              <a:rPr lang="en-US" sz="1400" b="1" baseline="-25000" dirty="0">
                <a:solidFill>
                  <a:schemeClr val="bg1"/>
                </a:solidFill>
                <a:latin typeface="Calibri" panose="020F0502020204030204" pitchFamily="34" charset="0"/>
                <a:cs typeface="Calibri" panose="020F0502020204030204" pitchFamily="34" charset="0"/>
              </a:rPr>
              <a:t>2</a:t>
            </a:r>
          </a:p>
        </p:txBody>
      </p:sp>
      <p:sp>
        <p:nvSpPr>
          <p:cNvPr id="26" name="TextBox 25">
            <a:extLst>
              <a:ext uri="{FF2B5EF4-FFF2-40B4-BE49-F238E27FC236}">
                <a16:creationId xmlns:a16="http://schemas.microsoft.com/office/drawing/2014/main" id="{69E41958-E55D-DD63-2F1C-357244B62E44}"/>
              </a:ext>
            </a:extLst>
          </p:cNvPr>
          <p:cNvSpPr txBox="1"/>
          <p:nvPr/>
        </p:nvSpPr>
        <p:spPr>
          <a:xfrm>
            <a:off x="4023863" y="2700051"/>
            <a:ext cx="752245"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N</a:t>
            </a:r>
            <a:r>
              <a:rPr lang="en-US" sz="1400" b="1" baseline="-25000" dirty="0">
                <a:solidFill>
                  <a:schemeClr val="bg1"/>
                </a:solidFill>
                <a:latin typeface="Calibri" panose="020F0502020204030204" pitchFamily="34" charset="0"/>
                <a:cs typeface="Calibri" panose="020F0502020204030204" pitchFamily="34" charset="0"/>
              </a:rPr>
              <a:t>2</a:t>
            </a:r>
            <a:r>
              <a:rPr lang="en-US" sz="1400" b="1" dirty="0">
                <a:solidFill>
                  <a:schemeClr val="bg1"/>
                </a:solidFill>
                <a:latin typeface="Calibri" panose="020F0502020204030204" pitchFamily="34" charset="0"/>
                <a:cs typeface="Calibri" panose="020F0502020204030204" pitchFamily="34" charset="0"/>
              </a:rPr>
              <a:t>O</a:t>
            </a:r>
            <a:r>
              <a:rPr lang="en-US" sz="1400" b="1" baseline="-25000" dirty="0">
                <a:solidFill>
                  <a:schemeClr val="bg1"/>
                </a:solidFill>
                <a:latin typeface="Calibri" panose="020F0502020204030204" pitchFamily="34" charset="0"/>
                <a:cs typeface="Calibri" panose="020F0502020204030204" pitchFamily="34" charset="0"/>
              </a:rPr>
              <a:t>5</a:t>
            </a:r>
          </a:p>
        </p:txBody>
      </p:sp>
      <p:sp>
        <p:nvSpPr>
          <p:cNvPr id="27" name="TextBox 26">
            <a:extLst>
              <a:ext uri="{FF2B5EF4-FFF2-40B4-BE49-F238E27FC236}">
                <a16:creationId xmlns:a16="http://schemas.microsoft.com/office/drawing/2014/main" id="{19BFCBDA-9EAE-D2E8-1EF9-BB0B69F09FDF}"/>
              </a:ext>
            </a:extLst>
          </p:cNvPr>
          <p:cNvSpPr txBox="1"/>
          <p:nvPr/>
        </p:nvSpPr>
        <p:spPr>
          <a:xfrm>
            <a:off x="4376299" y="3180632"/>
            <a:ext cx="53300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CTH</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8FF22925-D604-E69C-33F5-BD9D31A2C97A}"/>
              </a:ext>
            </a:extLst>
          </p:cNvPr>
          <p:cNvSpPr txBox="1"/>
          <p:nvPr/>
        </p:nvSpPr>
        <p:spPr>
          <a:xfrm>
            <a:off x="4610901" y="1932777"/>
            <a:ext cx="761909" cy="738664"/>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Cloud/Aerosol Type</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7A346621-4DFE-B4A4-E63E-EF3D1361F07E}"/>
              </a:ext>
            </a:extLst>
          </p:cNvPr>
          <p:cNvSpPr txBox="1"/>
          <p:nvPr/>
        </p:nvSpPr>
        <p:spPr>
          <a:xfrm>
            <a:off x="4869738" y="2557667"/>
            <a:ext cx="874428" cy="292388"/>
          </a:xfrm>
          <a:prstGeom prst="rect">
            <a:avLst/>
          </a:prstGeom>
          <a:noFill/>
        </p:spPr>
        <p:txBody>
          <a:bodyPr wrap="square" rtlCol="0">
            <a:spAutoFit/>
          </a:bodyPr>
          <a:lstStyle/>
          <a:p>
            <a:r>
              <a:rPr lang="en-US" sz="1300" b="1" dirty="0">
                <a:solidFill>
                  <a:schemeClr val="bg1"/>
                </a:solidFill>
                <a:latin typeface="Calibri" panose="020F0502020204030204" pitchFamily="34" charset="0"/>
                <a:cs typeface="Calibri" panose="020F0502020204030204" pitchFamily="34" charset="0"/>
              </a:rPr>
              <a:t>Extinction </a:t>
            </a:r>
            <a:endParaRPr lang="en-US" sz="1300" b="1" baseline="-25000" dirty="0">
              <a:solidFill>
                <a:schemeClr val="bg1"/>
              </a:solidFill>
              <a:latin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567D5BB1-64FD-25D5-2082-6401DA5F6966}"/>
              </a:ext>
            </a:extLst>
          </p:cNvPr>
          <p:cNvSpPr txBox="1"/>
          <p:nvPr/>
        </p:nvSpPr>
        <p:spPr>
          <a:xfrm>
            <a:off x="5249907" y="3162495"/>
            <a:ext cx="53300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CTH</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34F003F5-B999-FB08-A91D-0E0DC9CD472B}"/>
              </a:ext>
            </a:extLst>
          </p:cNvPr>
          <p:cNvSpPr txBox="1"/>
          <p:nvPr/>
        </p:nvSpPr>
        <p:spPr>
          <a:xfrm>
            <a:off x="5529498" y="2853939"/>
            <a:ext cx="533006" cy="307777"/>
          </a:xfrm>
          <a:prstGeom prst="rect">
            <a:avLst/>
          </a:prstGeom>
          <a:noFill/>
        </p:spPr>
        <p:txBody>
          <a:bodyPr wrap="square" rtlCol="0">
            <a:spAutoFit/>
          </a:bodyPr>
          <a:lstStyle/>
          <a:p>
            <a:r>
              <a:rPr lang="en-US" sz="1400" b="1" dirty="0">
                <a:solidFill>
                  <a:schemeClr val="bg1"/>
                </a:solidFill>
                <a:latin typeface="Calibri" panose="020F0502020204030204" pitchFamily="34" charset="0"/>
                <a:cs typeface="Calibri" panose="020F0502020204030204" pitchFamily="34" charset="0"/>
              </a:rPr>
              <a:t>PSC</a:t>
            </a:r>
            <a:endParaRPr lang="en-US" sz="1400" b="1" baseline="-25000" dirty="0">
              <a:solidFill>
                <a:schemeClr val="bg1"/>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48B0D707-63F0-409C-0D64-ADA3F725EA82}"/>
              </a:ext>
            </a:extLst>
          </p:cNvPr>
          <p:cNvSpPr txBox="1"/>
          <p:nvPr/>
        </p:nvSpPr>
        <p:spPr>
          <a:xfrm>
            <a:off x="6068439" y="2277897"/>
            <a:ext cx="963361" cy="492443"/>
          </a:xfrm>
          <a:prstGeom prst="rect">
            <a:avLst/>
          </a:prstGeom>
          <a:noFill/>
        </p:spPr>
        <p:txBody>
          <a:bodyPr wrap="square" rtlCol="0">
            <a:spAutoFit/>
          </a:bodyPr>
          <a:lstStyle/>
          <a:p>
            <a:r>
              <a:rPr lang="en-US" sz="1300" b="1" dirty="0">
                <a:solidFill>
                  <a:schemeClr val="bg1"/>
                </a:solidFill>
                <a:latin typeface="Calibri" panose="020F0502020204030204" pitchFamily="34" charset="0"/>
                <a:cs typeface="Calibri" panose="020F0502020204030204" pitchFamily="34" charset="0"/>
              </a:rPr>
              <a:t>Aerosol Properties</a:t>
            </a:r>
            <a:endParaRPr lang="en-US" sz="1300" b="1" baseline="-25000" dirty="0">
              <a:solidFill>
                <a:schemeClr val="bg1"/>
              </a:solidFill>
              <a:latin typeface="Calibri" panose="020F0502020204030204" pitchFamily="34" charset="0"/>
              <a:cs typeface="Calibri" panose="020F0502020204030204" pitchFamily="34" charset="0"/>
            </a:endParaRPr>
          </a:p>
        </p:txBody>
      </p:sp>
      <p:sp>
        <p:nvSpPr>
          <p:cNvPr id="33" name="Left Brace 32">
            <a:extLst>
              <a:ext uri="{FF2B5EF4-FFF2-40B4-BE49-F238E27FC236}">
                <a16:creationId xmlns:a16="http://schemas.microsoft.com/office/drawing/2014/main" id="{6CDBBAE8-F40C-D042-B3B4-086DD0F2A25B}"/>
              </a:ext>
            </a:extLst>
          </p:cNvPr>
          <p:cNvSpPr/>
          <p:nvPr/>
        </p:nvSpPr>
        <p:spPr>
          <a:xfrm rot="16200000">
            <a:off x="2788925" y="2950520"/>
            <a:ext cx="280090" cy="4545314"/>
          </a:xfrm>
          <a:prstGeom prst="leftBrace">
            <a:avLst/>
          </a:prstGeom>
          <a:ln>
            <a:solidFill>
              <a:srgbClr val="D7977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34" name="Left Brace 33">
            <a:extLst>
              <a:ext uri="{FF2B5EF4-FFF2-40B4-BE49-F238E27FC236}">
                <a16:creationId xmlns:a16="http://schemas.microsoft.com/office/drawing/2014/main" id="{B4DFF700-7C5A-8AFF-6CCE-77D18FDE7E07}"/>
              </a:ext>
            </a:extLst>
          </p:cNvPr>
          <p:cNvSpPr/>
          <p:nvPr/>
        </p:nvSpPr>
        <p:spPr>
          <a:xfrm rot="16200000">
            <a:off x="5998165" y="4336419"/>
            <a:ext cx="307777" cy="1786558"/>
          </a:xfrm>
          <a:prstGeom prst="leftBrace">
            <a:avLst/>
          </a:prstGeom>
          <a:ln>
            <a:solidFill>
              <a:srgbClr val="B291A8"/>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ysClr val="windowText" lastClr="000000"/>
              </a:solidFill>
            </a:endParaRPr>
          </a:p>
        </p:txBody>
      </p:sp>
      <p:sp>
        <p:nvSpPr>
          <p:cNvPr id="35" name="TextBox 34">
            <a:extLst>
              <a:ext uri="{FF2B5EF4-FFF2-40B4-BE49-F238E27FC236}">
                <a16:creationId xmlns:a16="http://schemas.microsoft.com/office/drawing/2014/main" id="{29D08F2C-9417-A6B8-8773-E81926DC517B}"/>
              </a:ext>
            </a:extLst>
          </p:cNvPr>
          <p:cNvSpPr txBox="1"/>
          <p:nvPr/>
        </p:nvSpPr>
        <p:spPr>
          <a:xfrm>
            <a:off x="5707548" y="5314238"/>
            <a:ext cx="1710783" cy="369332"/>
          </a:xfrm>
          <a:prstGeom prst="rect">
            <a:avLst/>
          </a:prstGeom>
          <a:noFill/>
        </p:spPr>
        <p:txBody>
          <a:bodyPr wrap="square" rtlCol="0">
            <a:spAutoFit/>
          </a:bodyPr>
          <a:lstStyle/>
          <a:p>
            <a:r>
              <a:rPr lang="en-US" b="1" dirty="0">
                <a:solidFill>
                  <a:srgbClr val="B291A8"/>
                </a:solidFill>
              </a:rPr>
              <a:t>ARGOS</a:t>
            </a:r>
          </a:p>
        </p:txBody>
      </p:sp>
      <p:sp>
        <p:nvSpPr>
          <p:cNvPr id="36" name="TextBox 35">
            <a:extLst>
              <a:ext uri="{FF2B5EF4-FFF2-40B4-BE49-F238E27FC236}">
                <a16:creationId xmlns:a16="http://schemas.microsoft.com/office/drawing/2014/main" id="{A034ACA5-DE9A-CA84-BB01-B9BD1B99BB7B}"/>
              </a:ext>
            </a:extLst>
          </p:cNvPr>
          <p:cNvSpPr txBox="1"/>
          <p:nvPr/>
        </p:nvSpPr>
        <p:spPr>
          <a:xfrm>
            <a:off x="2543177" y="5301286"/>
            <a:ext cx="1710783" cy="369332"/>
          </a:xfrm>
          <a:prstGeom prst="rect">
            <a:avLst/>
          </a:prstGeom>
          <a:noFill/>
        </p:spPr>
        <p:txBody>
          <a:bodyPr wrap="square" rtlCol="0">
            <a:spAutoFit/>
          </a:bodyPr>
          <a:lstStyle/>
          <a:p>
            <a:r>
              <a:rPr lang="en-US" b="1" dirty="0">
                <a:solidFill>
                  <a:srgbClr val="D79776"/>
                </a:solidFill>
              </a:rPr>
              <a:t>ALICE</a:t>
            </a:r>
          </a:p>
        </p:txBody>
      </p:sp>
      <p:sp>
        <p:nvSpPr>
          <p:cNvPr id="4" name="Slide Number Placeholder 3">
            <a:extLst>
              <a:ext uri="{FF2B5EF4-FFF2-40B4-BE49-F238E27FC236}">
                <a16:creationId xmlns:a16="http://schemas.microsoft.com/office/drawing/2014/main" id="{5E36B9A3-BF2F-7D28-9EB6-B4005AB7E28B}"/>
              </a:ext>
            </a:extLst>
          </p:cNvPr>
          <p:cNvSpPr>
            <a:spLocks noGrp="1"/>
          </p:cNvSpPr>
          <p:nvPr>
            <p:ph type="sldNum" sz="quarter" idx="12"/>
          </p:nvPr>
        </p:nvSpPr>
        <p:spPr/>
        <p:txBody>
          <a:bodyPr/>
          <a:lstStyle/>
          <a:p>
            <a:fld id="{FB899B0C-03F0-194B-A549-2D868A974F66}" type="slidenum">
              <a:rPr lang="en-US" smtClean="0"/>
              <a:t>8</a:t>
            </a:fld>
            <a:endParaRPr lang="en-US"/>
          </a:p>
        </p:txBody>
      </p:sp>
    </p:spTree>
    <p:extLst>
      <p:ext uri="{BB962C8B-B14F-4D97-AF65-F5344CB8AC3E}">
        <p14:creationId xmlns:p14="http://schemas.microsoft.com/office/powerpoint/2010/main" val="17239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9BC2C-F1C9-6483-DF87-46A142D507A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2402" y="6122388"/>
            <a:ext cx="9080122" cy="633751"/>
          </a:xfrm>
          <a:prstGeom prst="rect">
            <a:avLst/>
          </a:prstGeom>
        </p:spPr>
      </p:pic>
      <p:sp>
        <p:nvSpPr>
          <p:cNvPr id="8" name="TextBox 7">
            <a:extLst>
              <a:ext uri="{FF2B5EF4-FFF2-40B4-BE49-F238E27FC236}">
                <a16:creationId xmlns:a16="http://schemas.microsoft.com/office/drawing/2014/main" id="{45D7950B-4447-9C47-2D36-66B0C3CA7144}"/>
              </a:ext>
            </a:extLst>
          </p:cNvPr>
          <p:cNvSpPr txBox="1"/>
          <p:nvPr/>
        </p:nvSpPr>
        <p:spPr>
          <a:xfrm>
            <a:off x="142402" y="203293"/>
            <a:ext cx="12694208" cy="430887"/>
          </a:xfrm>
          <a:prstGeom prst="rect">
            <a:avLst/>
          </a:prstGeom>
          <a:noFill/>
        </p:spPr>
        <p:txBody>
          <a:bodyPr wrap="square" rtlCol="0">
            <a:spAutoFit/>
          </a:bodyPr>
          <a:lstStyle/>
          <a:p>
            <a:r>
              <a:rPr lang="en-US" sz="2200" b="1" dirty="0"/>
              <a:t>ALICE Measurements Provide Important Vertically-resolved Profiles Well Into the Troposphere </a:t>
            </a:r>
          </a:p>
        </p:txBody>
      </p:sp>
      <p:grpSp>
        <p:nvGrpSpPr>
          <p:cNvPr id="11" name="Group 10">
            <a:extLst>
              <a:ext uri="{FF2B5EF4-FFF2-40B4-BE49-F238E27FC236}">
                <a16:creationId xmlns:a16="http://schemas.microsoft.com/office/drawing/2014/main" id="{24264596-1D61-8B5C-659E-C8ED31CB9B1F}"/>
              </a:ext>
            </a:extLst>
          </p:cNvPr>
          <p:cNvGrpSpPr/>
          <p:nvPr/>
        </p:nvGrpSpPr>
        <p:grpSpPr>
          <a:xfrm>
            <a:off x="2264294" y="811668"/>
            <a:ext cx="9556377" cy="5600701"/>
            <a:chOff x="2277035" y="934570"/>
            <a:chExt cx="9556377" cy="5600701"/>
          </a:xfrm>
        </p:grpSpPr>
        <p:pic>
          <p:nvPicPr>
            <p:cNvPr id="9" name="Picture 8">
              <a:extLst>
                <a:ext uri="{FF2B5EF4-FFF2-40B4-BE49-F238E27FC236}">
                  <a16:creationId xmlns:a16="http://schemas.microsoft.com/office/drawing/2014/main" id="{9B246C8E-B3BF-ACD7-8F8E-A8453D34F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7035" y="934570"/>
              <a:ext cx="9448800" cy="5451231"/>
            </a:xfrm>
            <a:prstGeom prst="rect">
              <a:avLst/>
            </a:prstGeom>
          </p:spPr>
        </p:pic>
        <p:sp>
          <p:nvSpPr>
            <p:cNvPr id="10" name="Rectangle 9">
              <a:extLst>
                <a:ext uri="{FF2B5EF4-FFF2-40B4-BE49-F238E27FC236}">
                  <a16:creationId xmlns:a16="http://schemas.microsoft.com/office/drawing/2014/main" id="{52195D7E-2299-620A-6B8A-457F6C50B720}"/>
                </a:ext>
              </a:extLst>
            </p:cNvPr>
            <p:cNvSpPr/>
            <p:nvPr/>
          </p:nvSpPr>
          <p:spPr>
            <a:xfrm>
              <a:off x="10824882" y="6016469"/>
              <a:ext cx="1008530" cy="5188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715CE92E-1B34-CFA3-15E4-33B101A847DE}"/>
              </a:ext>
            </a:extLst>
          </p:cNvPr>
          <p:cNvSpPr txBox="1"/>
          <p:nvPr/>
        </p:nvSpPr>
        <p:spPr>
          <a:xfrm>
            <a:off x="142402" y="1124824"/>
            <a:ext cx="2470169" cy="2585323"/>
          </a:xfrm>
          <a:prstGeom prst="rect">
            <a:avLst/>
          </a:prstGeom>
          <a:noFill/>
        </p:spPr>
        <p:txBody>
          <a:bodyPr wrap="square" rtlCol="0">
            <a:spAutoFit/>
          </a:bodyPr>
          <a:lstStyle/>
          <a:p>
            <a:r>
              <a:rPr lang="en-US" dirty="0"/>
              <a:t>Daily # of Profiles:</a:t>
            </a:r>
          </a:p>
          <a:p>
            <a:r>
              <a:rPr lang="en-US" dirty="0"/>
              <a:t>20 km - ~ 414,000</a:t>
            </a:r>
          </a:p>
          <a:p>
            <a:r>
              <a:rPr lang="en-US" dirty="0"/>
              <a:t>12 km - ~ 266,000</a:t>
            </a:r>
          </a:p>
          <a:p>
            <a:r>
              <a:rPr lang="en-US" dirty="0"/>
              <a:t>  6 km  - ~ 18,000</a:t>
            </a:r>
          </a:p>
          <a:p>
            <a:endParaRPr lang="en-US" dirty="0"/>
          </a:p>
          <a:p>
            <a:r>
              <a:rPr lang="en-US" dirty="0"/>
              <a:t>Using HIRDLS cloud-free statistics as an example show ALICE would provide orders</a:t>
            </a:r>
          </a:p>
        </p:txBody>
      </p:sp>
      <p:sp>
        <p:nvSpPr>
          <p:cNvPr id="16" name="TextBox 15">
            <a:extLst>
              <a:ext uri="{FF2B5EF4-FFF2-40B4-BE49-F238E27FC236}">
                <a16:creationId xmlns:a16="http://schemas.microsoft.com/office/drawing/2014/main" id="{8EF6B4E0-A455-E395-8BD5-BD6FC9F5B1DE}"/>
              </a:ext>
            </a:extLst>
          </p:cNvPr>
          <p:cNvSpPr txBox="1"/>
          <p:nvPr/>
        </p:nvSpPr>
        <p:spPr>
          <a:xfrm>
            <a:off x="142402" y="3671091"/>
            <a:ext cx="3998674" cy="2308324"/>
          </a:xfrm>
          <a:prstGeom prst="rect">
            <a:avLst/>
          </a:prstGeom>
          <a:noFill/>
        </p:spPr>
        <p:txBody>
          <a:bodyPr wrap="square">
            <a:spAutoFit/>
          </a:bodyPr>
          <a:lstStyle/>
          <a:p>
            <a:r>
              <a:rPr lang="en-US" dirty="0"/>
              <a:t>of magnitude more information than current and past instruments with significant global coverage each day</a:t>
            </a:r>
          </a:p>
          <a:p>
            <a:endParaRPr lang="en-US" dirty="0"/>
          </a:p>
          <a:p>
            <a:r>
              <a:rPr lang="en-US" dirty="0"/>
              <a:t>ARGOS would provide a similar picture of aerosol measurements with ~¼ of the ALICE profile numbers but more distributed with its 8 apertures views </a:t>
            </a:r>
          </a:p>
        </p:txBody>
      </p:sp>
      <p:sp>
        <p:nvSpPr>
          <p:cNvPr id="2" name="Slide Number Placeholder 1">
            <a:extLst>
              <a:ext uri="{FF2B5EF4-FFF2-40B4-BE49-F238E27FC236}">
                <a16:creationId xmlns:a16="http://schemas.microsoft.com/office/drawing/2014/main" id="{403EC7CA-0FBF-7F79-63DF-BA423FA354F4}"/>
              </a:ext>
            </a:extLst>
          </p:cNvPr>
          <p:cNvSpPr>
            <a:spLocks noGrp="1"/>
          </p:cNvSpPr>
          <p:nvPr>
            <p:ph type="sldNum" sz="quarter" idx="12"/>
          </p:nvPr>
        </p:nvSpPr>
        <p:spPr/>
        <p:txBody>
          <a:bodyPr/>
          <a:lstStyle/>
          <a:p>
            <a:fld id="{FB899B0C-03F0-194B-A549-2D868A974F66}" type="slidenum">
              <a:rPr lang="en-US" smtClean="0"/>
              <a:t>9</a:t>
            </a:fld>
            <a:endParaRPr lang="en-US"/>
          </a:p>
        </p:txBody>
      </p:sp>
      <p:pic>
        <p:nvPicPr>
          <p:cNvPr id="4" name="Picture 3">
            <a:extLst>
              <a:ext uri="{FF2B5EF4-FFF2-40B4-BE49-F238E27FC236}">
                <a16:creationId xmlns:a16="http://schemas.microsoft.com/office/drawing/2014/main" id="{5A5FB49D-145A-D3A3-06FF-10150D2BDDA4}"/>
              </a:ext>
            </a:extLst>
          </p:cNvPr>
          <p:cNvPicPr>
            <a:picLocks noChangeAspect="1"/>
          </p:cNvPicPr>
          <p:nvPr/>
        </p:nvPicPr>
        <p:blipFill>
          <a:blip r:embed="rId4"/>
          <a:stretch>
            <a:fillRect/>
          </a:stretch>
        </p:blipFill>
        <p:spPr>
          <a:xfrm>
            <a:off x="9277609" y="3683355"/>
            <a:ext cx="2844800" cy="2590800"/>
          </a:xfrm>
          <a:prstGeom prst="rect">
            <a:avLst/>
          </a:prstGeom>
        </p:spPr>
      </p:pic>
    </p:spTree>
    <p:extLst>
      <p:ext uri="{BB962C8B-B14F-4D97-AF65-F5344CB8AC3E}">
        <p14:creationId xmlns:p14="http://schemas.microsoft.com/office/powerpoint/2010/main" val="667053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17735</TotalTime>
  <Words>1341</Words>
  <Application>Microsoft Macintosh PowerPoint</Application>
  <PresentationFormat>Widescreen</PresentationFormat>
  <Paragraphs>147</Paragraphs>
  <Slides>11</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Abadi MT Condensed Light</vt:lpstr>
      <vt:lpstr>Aptos</vt:lpstr>
      <vt:lpstr>Aptos Display</vt:lpstr>
      <vt:lpstr>Arial</vt:lpstr>
      <vt:lpstr>Arial Narrow</vt:lpstr>
      <vt:lpstr>Calibri</vt:lpstr>
      <vt:lpstr>Cambria Math</vt:lpstr>
      <vt:lpstr>Courier New</vt:lpstr>
      <vt:lpstr>Helvetica</vt:lpstr>
      <vt:lpstr>Wingdings</vt:lpstr>
      <vt:lpstr>Office Theme</vt:lpstr>
      <vt:lpstr>1_Office Theme</vt:lpstr>
      <vt:lpstr>PowerPoint Presentation</vt:lpstr>
      <vt:lpstr>STRIVE: A global 3D view of atmospheric composition and temperature</vt:lpstr>
      <vt:lpstr>PowerPoint Presentation</vt:lpstr>
      <vt:lpstr>PowerPoint Presentation</vt:lpstr>
      <vt:lpstr>STRIVE Mission Design and Instruments</vt:lpstr>
      <vt:lpstr>ALICE: The core science instrument of STRIVE</vt:lpstr>
      <vt:lpstr>ARGOS: A contributed instrument enhancing the science</vt:lpstr>
      <vt:lpstr>PowerPoint Presentation</vt:lpstr>
      <vt:lpstr>PowerPoint Presentation</vt:lpstr>
      <vt:lpstr>ALICE and ARGOS: unparalleled measurements for exploring chemical-aerosol-radiative interactions in upper troposphere and stratosphere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Oman, Luke D. (GSFC-6140)</dc:creator>
  <cp:lastModifiedBy>Oman, Luke D. (GSFC-6140)</cp:lastModifiedBy>
  <cp:revision>68</cp:revision>
  <dcterms:created xsi:type="dcterms:W3CDTF">2024-12-06T02:17:27Z</dcterms:created>
  <dcterms:modified xsi:type="dcterms:W3CDTF">2026-04-20T19:50:48Z</dcterms:modified>
</cp:coreProperties>
</file>