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63" r:id="rId2"/>
    <p:sldId id="336" r:id="rId3"/>
    <p:sldId id="2145706767" r:id="rId4"/>
    <p:sldId id="2147481599" r:id="rId5"/>
    <p:sldId id="2147481600" r:id="rId6"/>
    <p:sldId id="2147481514" r:id="rId7"/>
    <p:sldId id="2147481597" r:id="rId8"/>
    <p:sldId id="2145706618" r:id="rId9"/>
    <p:sldId id="2145708894" r:id="rId10"/>
    <p:sldId id="2145708873" r:id="rId11"/>
    <p:sldId id="2147481606" r:id="rId12"/>
    <p:sldId id="311" r:id="rId13"/>
    <p:sldId id="2147481588" r:id="rId14"/>
    <p:sldId id="2147481589" r:id="rId15"/>
    <p:sldId id="2147481598" r:id="rId16"/>
    <p:sldId id="288" r:id="rId17"/>
    <p:sldId id="2145706548" r:id="rId18"/>
    <p:sldId id="390" r:id="rId19"/>
    <p:sldId id="2147481609" r:id="rId20"/>
    <p:sldId id="2147481497" r:id="rId21"/>
    <p:sldId id="2147481608" r:id="rId22"/>
    <p:sldId id="2147481567" r:id="rId23"/>
    <p:sldId id="2147481569" r:id="rId24"/>
    <p:sldId id="2147481574" r:id="rId25"/>
    <p:sldId id="2147481570" r:id="rId26"/>
    <p:sldId id="304"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9092E1-B282-4819-B588-BB572E694F37}" v="5" dt="2026-04-20T15:54:01.8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80630" autoAdjust="0"/>
  </p:normalViewPr>
  <p:slideViewPr>
    <p:cSldViewPr snapToGrid="0">
      <p:cViewPr varScale="1">
        <p:scale>
          <a:sx n="56" d="100"/>
          <a:sy n="56" d="100"/>
        </p:scale>
        <p:origin x="84" y="720"/>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onoff, Molly L. (HQ-DK000)[BOOZ ALLEN HAMILTON INC]" userId="02802cde-8245-4a91-b661-7bafa3da75eb" providerId="ADAL" clId="{822BA191-FC93-4F25-AA5D-A680C9AA5655}"/>
    <pc:docChg chg="addSld modSld sldOrd">
      <pc:chgData name="Olonoff, Molly L. (HQ-DK000)[BOOZ ALLEN HAMILTON INC]" userId="02802cde-8245-4a91-b661-7bafa3da75eb" providerId="ADAL" clId="{822BA191-FC93-4F25-AA5D-A680C9AA5655}" dt="2026-04-20T17:07:15.842" v="14"/>
      <pc:docMkLst>
        <pc:docMk/>
      </pc:docMkLst>
      <pc:sldChg chg="modSp mod">
        <pc:chgData name="Olonoff, Molly L. (HQ-DK000)[BOOZ ALLEN HAMILTON INC]" userId="02802cde-8245-4a91-b661-7bafa3da75eb" providerId="ADAL" clId="{822BA191-FC93-4F25-AA5D-A680C9AA5655}" dt="2026-04-20T15:45:18.337" v="2" actId="948"/>
        <pc:sldMkLst>
          <pc:docMk/>
          <pc:sldMk cId="2312614027" sldId="304"/>
        </pc:sldMkLst>
        <pc:spChg chg="mod">
          <ac:chgData name="Olonoff, Molly L. (HQ-DK000)[BOOZ ALLEN HAMILTON INC]" userId="02802cde-8245-4a91-b661-7bafa3da75eb" providerId="ADAL" clId="{822BA191-FC93-4F25-AA5D-A680C9AA5655}" dt="2026-04-20T15:45:18.337" v="2" actId="948"/>
          <ac:spMkLst>
            <pc:docMk/>
            <pc:sldMk cId="2312614027" sldId="304"/>
            <ac:spMk id="3" creationId="{F715B802-858E-E538-4782-08CE5387FFD0}"/>
          </ac:spMkLst>
        </pc:spChg>
      </pc:sldChg>
      <pc:sldChg chg="add ord modTransition">
        <pc:chgData name="Olonoff, Molly L. (HQ-DK000)[BOOZ ALLEN HAMILTON INC]" userId="02802cde-8245-4a91-b661-7bafa3da75eb" providerId="ADAL" clId="{822BA191-FC93-4F25-AA5D-A680C9AA5655}" dt="2026-04-20T17:07:15.842" v="14"/>
        <pc:sldMkLst>
          <pc:docMk/>
          <pc:sldMk cId="2621177925" sldId="2145708894"/>
        </pc:sldMkLst>
      </pc:sldChg>
      <pc:sldChg chg="modSp mod">
        <pc:chgData name="Olonoff, Molly L. (HQ-DK000)[BOOZ ALLEN HAMILTON INC]" userId="02802cde-8245-4a91-b661-7bafa3da75eb" providerId="ADAL" clId="{822BA191-FC93-4F25-AA5D-A680C9AA5655}" dt="2026-04-20T15:48:47.263" v="9" actId="1038"/>
        <pc:sldMkLst>
          <pc:docMk/>
          <pc:sldMk cId="4155355279" sldId="2147481606"/>
        </pc:sldMkLst>
        <pc:graphicFrameChg chg="mod">
          <ac:chgData name="Olonoff, Molly L. (HQ-DK000)[BOOZ ALLEN HAMILTON INC]" userId="02802cde-8245-4a91-b661-7bafa3da75eb" providerId="ADAL" clId="{822BA191-FC93-4F25-AA5D-A680C9AA5655}" dt="2026-04-20T15:48:47.263" v="9" actId="1038"/>
          <ac:graphicFrameMkLst>
            <pc:docMk/>
            <pc:sldMk cId="4155355279" sldId="2147481606"/>
            <ac:graphicFrameMk id="11" creationId="{0624A6AA-DE91-8E22-F8D4-82BF454DAD89}"/>
          </ac:graphicFrameMkLst>
        </pc:graphicFrameChg>
      </pc:sldChg>
      <pc:sldChg chg="modTransition">
        <pc:chgData name="Olonoff, Molly L. (HQ-DK000)[BOOZ ALLEN HAMILTON INC]" userId="02802cde-8245-4a91-b661-7bafa3da75eb" providerId="ADAL" clId="{822BA191-FC93-4F25-AA5D-A680C9AA5655}" dt="2026-04-20T15:49:34.773" v="10"/>
        <pc:sldMkLst>
          <pc:docMk/>
          <pc:sldMk cId="2213457416" sldId="214748160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9CDA222-A887-4E92-8555-26C7C2C5C597}" type="datetimeFigureOut">
              <a:rPr lang="en-US" smtClean="0"/>
              <a:t>4/20/2026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4356F4D-D97D-40E7-8564-4DDACB73B471}" type="slidenum">
              <a:rPr lang="en-US" smtClean="0"/>
              <a:t>‹#›</a:t>
            </a:fld>
            <a:endParaRPr lang="en-US"/>
          </a:p>
        </p:txBody>
      </p:sp>
    </p:spTree>
    <p:extLst>
      <p:ext uri="{BB962C8B-B14F-4D97-AF65-F5344CB8AC3E}">
        <p14:creationId xmlns:p14="http://schemas.microsoft.com/office/powerpoint/2010/main" val="1917502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B9ED5C6A-5C1A-D945-BAEC-B14ADEDD4A69}" type="slidenum">
              <a:rPr lang="en-US">
                <a:solidFill>
                  <a:prstClr val="black"/>
                </a:solidFill>
                <a:latin typeface="Aptos" panose="02110004020202020204"/>
              </a:rPr>
              <a:pPr defTabSz="931774">
                <a:defRPr/>
              </a:pPr>
              <a:t>1</a:t>
            </a:fld>
            <a:endParaRPr lang="en-US">
              <a:solidFill>
                <a:prstClr val="black"/>
              </a:solidFill>
              <a:latin typeface="Aptos" panose="02110004020202020204"/>
            </a:endParaRPr>
          </a:p>
        </p:txBody>
      </p:sp>
    </p:spTree>
    <p:extLst>
      <p:ext uri="{BB962C8B-B14F-4D97-AF65-F5344CB8AC3E}">
        <p14:creationId xmlns:p14="http://schemas.microsoft.com/office/powerpoint/2010/main" val="1277258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Source: March 2026 CESAS Presentation</a:t>
            </a:r>
          </a:p>
          <a:p>
            <a:endParaRPr lang="en-US"/>
          </a:p>
        </p:txBody>
      </p:sp>
      <p:sp>
        <p:nvSpPr>
          <p:cNvPr id="4" name="Slide Number Placeholder 3"/>
          <p:cNvSpPr>
            <a:spLocks noGrp="1"/>
          </p:cNvSpPr>
          <p:nvPr>
            <p:ph type="sldNum" sz="quarter" idx="5"/>
          </p:nvPr>
        </p:nvSpPr>
        <p:spPr/>
        <p:txBody>
          <a:bodyPr/>
          <a:lstStyle/>
          <a:p>
            <a:pPr defTabSz="931774">
              <a:defRPr/>
            </a:pPr>
            <a:fld id="{2F8C878E-FBC8-404A-8280-3B2985198F87}" type="slidenum">
              <a:rPr lang="en-US">
                <a:solidFill>
                  <a:prstClr val="black"/>
                </a:solidFill>
                <a:latin typeface="Aptos" panose="02110004020202020204"/>
              </a:rPr>
              <a:pPr defTabSz="931774">
                <a:defRPr/>
              </a:pPr>
              <a:t>10</a:t>
            </a:fld>
            <a:endParaRPr lang="en-US">
              <a:solidFill>
                <a:prstClr val="black"/>
              </a:solidFill>
              <a:latin typeface="Aptos" panose="02110004020202020204"/>
            </a:endParaRPr>
          </a:p>
        </p:txBody>
      </p:sp>
    </p:spTree>
    <p:extLst>
      <p:ext uri="{BB962C8B-B14F-4D97-AF65-F5344CB8AC3E}">
        <p14:creationId xmlns:p14="http://schemas.microsoft.com/office/powerpoint/2010/main" val="3404109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7F294D03-11CE-3343-A7D4-ED881A432A03}" type="slidenum">
              <a:rPr lang="en-US">
                <a:solidFill>
                  <a:prstClr val="black"/>
                </a:solidFill>
                <a:latin typeface="Aptos" panose="02110004020202020204"/>
              </a:rPr>
              <a:pPr defTabSz="931774">
                <a:defRPr/>
              </a:pPr>
              <a:t>11</a:t>
            </a:fld>
            <a:endParaRPr lang="en-US">
              <a:solidFill>
                <a:prstClr val="black"/>
              </a:solidFill>
              <a:latin typeface="Aptos" panose="02110004020202020204"/>
            </a:endParaRPr>
          </a:p>
        </p:txBody>
      </p:sp>
    </p:spTree>
    <p:extLst>
      <p:ext uri="{BB962C8B-B14F-4D97-AF65-F5344CB8AC3E}">
        <p14:creationId xmlns:p14="http://schemas.microsoft.com/office/powerpoint/2010/main" val="3229369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4.17.2026: Updated</a:t>
            </a:r>
            <a:endParaRPr lang="en-US"/>
          </a:p>
        </p:txBody>
      </p:sp>
      <p:sp>
        <p:nvSpPr>
          <p:cNvPr id="4" name="Slide Number Placeholder 3"/>
          <p:cNvSpPr>
            <a:spLocks noGrp="1"/>
          </p:cNvSpPr>
          <p:nvPr>
            <p:ph type="sldNum" sz="quarter" idx="5"/>
          </p:nvPr>
        </p:nvSpPr>
        <p:spPr/>
        <p:txBody>
          <a:bodyPr/>
          <a:lstStyle/>
          <a:p>
            <a:pPr defTabSz="931774">
              <a:defRPr/>
            </a:pPr>
            <a:fld id="{2F8C878E-FBC8-404A-8280-3B2985198F87}" type="slidenum">
              <a:rPr lang="en-US">
                <a:solidFill>
                  <a:prstClr val="black"/>
                </a:solidFill>
                <a:latin typeface="Aptos" panose="02110004020202020204"/>
              </a:rPr>
              <a:pPr defTabSz="931774">
                <a:defRPr/>
              </a:pPr>
              <a:t>12</a:t>
            </a:fld>
            <a:endParaRPr lang="en-US">
              <a:solidFill>
                <a:prstClr val="black"/>
              </a:solidFill>
              <a:latin typeface="Aptos" panose="02110004020202020204"/>
            </a:endParaRPr>
          </a:p>
        </p:txBody>
      </p:sp>
    </p:spTree>
    <p:extLst>
      <p:ext uri="{BB962C8B-B14F-4D97-AF65-F5344CB8AC3E}">
        <p14:creationId xmlns:p14="http://schemas.microsoft.com/office/powerpoint/2010/main" val="731638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8646A-7647-3BEF-1567-6981A23862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63F43E-CD93-5702-F7E2-641C9F55E6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FA76F4-5D19-45A1-FCD3-6266E09F2FE8}"/>
              </a:ext>
            </a:extLst>
          </p:cNvPr>
          <p:cNvSpPr>
            <a:spLocks noGrp="1"/>
          </p:cNvSpPr>
          <p:nvPr>
            <p:ph type="body" idx="1"/>
          </p:nvPr>
        </p:nvSpPr>
        <p:spPr/>
        <p:txBody>
          <a:bodyPr/>
          <a:lstStyle/>
          <a:p>
            <a:pPr defTabSz="931774">
              <a:defRPr/>
            </a:pPr>
            <a:r>
              <a:rPr lang="en-US"/>
              <a:t>Source: March 2026 CESAS Presentation</a:t>
            </a:r>
          </a:p>
          <a:p>
            <a:pPr defTabSz="931774">
              <a:defRPr/>
            </a:pPr>
            <a:r>
              <a:rPr lang="en-US"/>
              <a:t>Link: </a:t>
            </a:r>
            <a:r>
              <a:rPr lang="en-US" sz="1000" b="1">
                <a:solidFill>
                  <a:schemeClr val="bg1"/>
                </a:solidFill>
              </a:rPr>
              <a:t>https://esdresearch.nasa.gov/</a:t>
            </a:r>
          </a:p>
          <a:p>
            <a:pPr defTabSz="931774">
              <a:defRPr/>
            </a:pPr>
            <a:endParaRPr lang="en-US"/>
          </a:p>
          <a:p>
            <a:pPr defTabSz="931774">
              <a:defRPr/>
            </a:pPr>
            <a:endParaRPr lang="en-US"/>
          </a:p>
        </p:txBody>
      </p:sp>
      <p:sp>
        <p:nvSpPr>
          <p:cNvPr id="4" name="Slide Number Placeholder 3">
            <a:extLst>
              <a:ext uri="{FF2B5EF4-FFF2-40B4-BE49-F238E27FC236}">
                <a16:creationId xmlns:a16="http://schemas.microsoft.com/office/drawing/2014/main" id="{57BCAC9E-1D93-7050-33FB-3C9702AA367E}"/>
              </a:ext>
            </a:extLst>
          </p:cNvPr>
          <p:cNvSpPr>
            <a:spLocks noGrp="1"/>
          </p:cNvSpPr>
          <p:nvPr>
            <p:ph type="sldNum" sz="quarter" idx="5"/>
          </p:nvPr>
        </p:nvSpPr>
        <p:spPr/>
        <p:txBody>
          <a:bodyPr/>
          <a:lstStyle/>
          <a:p>
            <a:pPr defTabSz="931774">
              <a:defRPr/>
            </a:pPr>
            <a:fld id="{2F8C878E-FBC8-404A-8280-3B2985198F87}" type="slidenum">
              <a:rPr lang="en-US">
                <a:solidFill>
                  <a:prstClr val="black"/>
                </a:solidFill>
                <a:latin typeface="Aptos" panose="02110004020202020204"/>
              </a:rPr>
              <a:pPr defTabSz="931774">
                <a:defRPr/>
              </a:pPr>
              <a:t>13</a:t>
            </a:fld>
            <a:endParaRPr lang="en-US">
              <a:solidFill>
                <a:prstClr val="black"/>
              </a:solidFill>
              <a:latin typeface="Aptos" panose="02110004020202020204"/>
            </a:endParaRPr>
          </a:p>
        </p:txBody>
      </p:sp>
    </p:spTree>
    <p:extLst>
      <p:ext uri="{BB962C8B-B14F-4D97-AF65-F5344CB8AC3E}">
        <p14:creationId xmlns:p14="http://schemas.microsoft.com/office/powerpoint/2010/main" val="2778008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defTabSz="931774">
              <a:defRPr/>
            </a:pPr>
            <a:r>
              <a:rPr lang="en-US"/>
              <a:t>Source: March 2026 CESAS Presentation</a:t>
            </a:r>
          </a:p>
          <a:p>
            <a:endParaRPr lang="en-US" b="1">
              <a:latin typeface="Aptos (Body)"/>
            </a:endParaRPr>
          </a:p>
          <a:p>
            <a:pPr marL="174708" indent="-174708">
              <a:buFont typeface="Arial" panose="020B0604020202020204" pitchFamily="34" charset="0"/>
              <a:buChar char="•"/>
            </a:pPr>
            <a:r>
              <a:rPr lang="en-US" b="1">
                <a:latin typeface="Aptos (Body)"/>
              </a:rPr>
              <a:t>239 total selections </a:t>
            </a:r>
            <a:r>
              <a:rPr lang="en-US">
                <a:latin typeface="Aptos (Body)"/>
              </a:rPr>
              <a:t>in calendar year 2025 (all stats here are based on when the steering committee occurred)</a:t>
            </a:r>
          </a:p>
          <a:p>
            <a:pPr marL="640594" lvl="1" indent="-174708">
              <a:buFont typeface="Arial" panose="020B0604020202020204" pitchFamily="34" charset="0"/>
              <a:buChar char="•"/>
            </a:pPr>
            <a:r>
              <a:rPr lang="en-US" b="1">
                <a:latin typeface="Aptos (Body)"/>
              </a:rPr>
              <a:t>182 selectables </a:t>
            </a:r>
            <a:r>
              <a:rPr lang="en-US">
                <a:latin typeface="Aptos (Body)"/>
              </a:rPr>
              <a:t>as of January 8, 2026 </a:t>
            </a:r>
          </a:p>
          <a:p>
            <a:pPr marL="174708" indent="-174708">
              <a:buFont typeface="Arial" panose="020B0604020202020204" pitchFamily="34" charset="0"/>
              <a:buChar char="•"/>
            </a:pPr>
            <a:r>
              <a:rPr lang="en-US">
                <a:latin typeface="Aptos (Body)"/>
              </a:rPr>
              <a:t>FINESST numbers:</a:t>
            </a:r>
          </a:p>
          <a:p>
            <a:pPr marL="640594" lvl="1" indent="-174708">
              <a:buFont typeface="Arial" panose="020B0604020202020204" pitchFamily="34" charset="0"/>
              <a:buChar char="•"/>
            </a:pPr>
            <a:r>
              <a:rPr lang="en-US">
                <a:latin typeface="Aptos (Body)"/>
              </a:rPr>
              <a:t>55 selections, 565 proposals, 838 panelists, 420 external reviewers, 63 panels</a:t>
            </a:r>
          </a:p>
          <a:p>
            <a:pPr marL="640594" lvl="1" indent="-174708">
              <a:buFont typeface="Arial" panose="020B0604020202020204" pitchFamily="34" charset="0"/>
              <a:buChar char="•"/>
            </a:pPr>
            <a:r>
              <a:rPr lang="en-US">
                <a:latin typeface="Aptos (Body)"/>
              </a:rPr>
              <a:t>FINESST selection rate: 9.7%</a:t>
            </a:r>
          </a:p>
          <a:p>
            <a:pPr marL="174708" indent="-174708">
              <a:buFont typeface="Arial" panose="020B0604020202020204" pitchFamily="34" charset="0"/>
              <a:buChar char="•"/>
            </a:pPr>
            <a:r>
              <a:rPr lang="en-US">
                <a:latin typeface="Aptos (Body)"/>
              </a:rPr>
              <a:t>85 of the 110 panels were DAPR</a:t>
            </a:r>
          </a:p>
          <a:p>
            <a:pPr marL="640594" lvl="1" indent="-174708">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defTabSz="931774">
              <a:defRPr/>
            </a:pPr>
            <a:fld id="{F89F2616-7F05-48F6-BC42-57C1FEDE2E25}" type="slidenum">
              <a:rPr lang="en-US">
                <a:solidFill>
                  <a:prstClr val="black"/>
                </a:solidFill>
                <a:latin typeface="Aptos" panose="02110004020202020204"/>
              </a:rPr>
              <a:pPr defTabSz="931774">
                <a:defRPr/>
              </a:pPr>
              <a:t>14</a:t>
            </a:fld>
            <a:endParaRPr lang="en-US">
              <a:solidFill>
                <a:prstClr val="black"/>
              </a:solidFill>
              <a:latin typeface="Aptos" panose="02110004020202020204"/>
            </a:endParaRPr>
          </a:p>
        </p:txBody>
      </p:sp>
    </p:spTree>
    <p:extLst>
      <p:ext uri="{BB962C8B-B14F-4D97-AF65-F5344CB8AC3E}">
        <p14:creationId xmlns:p14="http://schemas.microsoft.com/office/powerpoint/2010/main" val="4179543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March 2026 CESAS Presentation</a:t>
            </a:r>
          </a:p>
          <a:p>
            <a:endParaRPr lang="en-US"/>
          </a:p>
          <a:p>
            <a:r>
              <a:rPr lang="en-US"/>
              <a:t>Models underpin state of the art prediction and risk assessment to support economic growth, national priorities and national security</a:t>
            </a:r>
          </a:p>
          <a:p>
            <a:endParaRPr lang="en-US"/>
          </a:p>
          <a:p>
            <a:r>
              <a:rPr lang="en-US"/>
              <a:t>The strategy:</a:t>
            </a:r>
          </a:p>
          <a:p>
            <a:pPr marL="174708" indent="-174708">
              <a:buFont typeface="Arial" panose="020B0604020202020204" pitchFamily="34" charset="0"/>
              <a:buChar char="•"/>
            </a:pPr>
            <a:r>
              <a:rPr lang="en-US"/>
              <a:t>involves the best experts where they are and workflows for greater effectiveness.</a:t>
            </a:r>
          </a:p>
          <a:p>
            <a:pPr marL="174708" indent="-174708">
              <a:buFont typeface="Arial" panose="020B0604020202020204" pitchFamily="34" charset="0"/>
              <a:buChar char="•"/>
            </a:pPr>
            <a:r>
              <a:rPr lang="en-US"/>
              <a:t>aligns investments around the advanced technologies and techniques. </a:t>
            </a:r>
          </a:p>
          <a:p>
            <a:pPr marL="174708" indent="-174708">
              <a:buFont typeface="Arial" panose="020B0604020202020204" pitchFamily="34" charset="0"/>
              <a:buChar char="•"/>
            </a:pPr>
            <a:r>
              <a:rPr lang="en-US"/>
              <a:t>taps expertise from all the major elements, integrating expertise – GISS, JPL, etc.</a:t>
            </a:r>
          </a:p>
          <a:p>
            <a:pPr marL="640594" lvl="1" indent="-174708">
              <a:buFont typeface="Arial" panose="020B0604020202020204" pitchFamily="34" charset="0"/>
              <a:buChar char="•"/>
            </a:pPr>
            <a:r>
              <a:rPr lang="en-US"/>
              <a:t>Creates an integrated team that was “in pockets” around the agency.</a:t>
            </a:r>
          </a:p>
          <a:p>
            <a:endParaRPr lang="en-US"/>
          </a:p>
        </p:txBody>
      </p:sp>
      <p:sp>
        <p:nvSpPr>
          <p:cNvPr id="4" name="Slide Number Placeholder 3"/>
          <p:cNvSpPr>
            <a:spLocks noGrp="1"/>
          </p:cNvSpPr>
          <p:nvPr>
            <p:ph type="sldNum" sz="quarter" idx="5"/>
          </p:nvPr>
        </p:nvSpPr>
        <p:spPr/>
        <p:txBody>
          <a:bodyPr/>
          <a:lstStyle/>
          <a:p>
            <a:pPr defTabSz="931774">
              <a:defRPr/>
            </a:pPr>
            <a:fld id="{2E630C17-161C-4634-874F-95851DB07ED1}" type="slidenum">
              <a:rPr lang="en-US">
                <a:solidFill>
                  <a:prstClr val="black"/>
                </a:solidFill>
                <a:latin typeface="Aptos" panose="02110004020202020204"/>
              </a:rPr>
              <a:pPr defTabSz="931774">
                <a:defRPr/>
              </a:pPr>
              <a:t>15</a:t>
            </a:fld>
            <a:endParaRPr lang="en-US">
              <a:solidFill>
                <a:prstClr val="black"/>
              </a:solidFill>
              <a:latin typeface="Aptos" panose="02110004020202020204"/>
            </a:endParaRPr>
          </a:p>
        </p:txBody>
      </p:sp>
    </p:spTree>
    <p:extLst>
      <p:ext uri="{BB962C8B-B14F-4D97-AF65-F5344CB8AC3E}">
        <p14:creationId xmlns:p14="http://schemas.microsoft.com/office/powerpoint/2010/main" val="868701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Source: March 2026 CESAS Presentation</a:t>
            </a:r>
          </a:p>
          <a:p>
            <a:endParaRPr lang="en-US"/>
          </a:p>
        </p:txBody>
      </p:sp>
      <p:sp>
        <p:nvSpPr>
          <p:cNvPr id="4" name="Slide Number Placeholder 3"/>
          <p:cNvSpPr>
            <a:spLocks noGrp="1"/>
          </p:cNvSpPr>
          <p:nvPr>
            <p:ph type="sldNum" sz="quarter" idx="5"/>
          </p:nvPr>
        </p:nvSpPr>
        <p:spPr/>
        <p:txBody>
          <a:bodyPr/>
          <a:lstStyle/>
          <a:p>
            <a:pPr defTabSz="931774">
              <a:defRPr/>
            </a:pPr>
            <a:fld id="{2E630C17-161C-4634-874F-95851DB07ED1}" type="slidenum">
              <a:rPr lang="en-US">
                <a:solidFill>
                  <a:prstClr val="black"/>
                </a:solidFill>
                <a:latin typeface="Aptos" panose="02110004020202020204"/>
              </a:rPr>
              <a:pPr defTabSz="931774">
                <a:defRPr/>
              </a:pPr>
              <a:t>16</a:t>
            </a:fld>
            <a:endParaRPr lang="en-US">
              <a:solidFill>
                <a:prstClr val="black"/>
              </a:solidFill>
              <a:latin typeface="Aptos" panose="02110004020202020204"/>
            </a:endParaRPr>
          </a:p>
        </p:txBody>
      </p:sp>
    </p:spTree>
    <p:extLst>
      <p:ext uri="{BB962C8B-B14F-4D97-AF65-F5344CB8AC3E}">
        <p14:creationId xmlns:p14="http://schemas.microsoft.com/office/powerpoint/2010/main" val="604198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100">
                <a:latin typeface="Calibri" panose="020F0502020204030204" pitchFamily="34" charset="0"/>
                <a:ea typeface="Calibri" panose="020F0502020204030204" pitchFamily="34" charset="0"/>
                <a:cs typeface="Calibri" panose="020F0502020204030204" pitchFamily="34" charset="0"/>
              </a:rPr>
              <a:t>Source: ECR, added February 2026</a:t>
            </a:r>
          </a:p>
          <a:p>
            <a:endParaRPr lang="en-US" sz="1100">
              <a:latin typeface="Calibri" panose="020F0502020204030204" pitchFamily="34" charset="0"/>
              <a:ea typeface="Calibri" panose="020F0502020204030204" pitchFamily="34" charset="0"/>
              <a:cs typeface="Calibri" panose="020F0502020204030204" pitchFamily="34" charset="0"/>
            </a:endParaRPr>
          </a:p>
          <a:p>
            <a:r>
              <a:rPr lang="en-US" sz="1100">
                <a:latin typeface="Calibri" panose="020F0502020204030204" pitchFamily="34" charset="0"/>
                <a:ea typeface="Calibri" panose="020F0502020204030204" pitchFamily="34" charset="0"/>
                <a:cs typeface="Calibri" panose="020F0502020204030204" pitchFamily="34" charset="0"/>
              </a:rPr>
              <a:t>ECR is a journey towards Excellence… a journey towards discovery, participation, community, and action. Our mission is to Empower the next generation of Earth science researchers to create a workforce that enables solutions to benefit society, respond to changes in the Earth’s system, and to support the Earth Science to Action Strategy. ECR is Striving for Excellence in Earth Science with the following Projects:</a:t>
            </a:r>
          </a:p>
          <a:p>
            <a:pPr defTabSz="465887">
              <a:defRPr/>
            </a:pPr>
            <a:r>
              <a:rPr lang="en-US" sz="1100">
                <a:latin typeface="Calibri" panose="020F0502020204030204" pitchFamily="34" charset="0"/>
                <a:ea typeface="Calibri" panose="020F0502020204030204" pitchFamily="34" charset="0"/>
                <a:cs typeface="Calibri" panose="020F0502020204030204" pitchFamily="34" charset="0"/>
              </a:rPr>
              <a:t>FIES2A - An interdisciplinary summer internship for young Earth science-interested students to get immersed in a workforce development experience at one of NASA’s Centers to conduct research focused on Earth System Science. </a:t>
            </a:r>
          </a:p>
          <a:p>
            <a:pPr defTabSz="465887">
              <a:defRPr/>
            </a:pPr>
            <a:r>
              <a:rPr lang="en-US" sz="1100">
                <a:latin typeface="Calibri" panose="020F0502020204030204" pitchFamily="34" charset="0"/>
                <a:ea typeface="Calibri" panose="020F0502020204030204" pitchFamily="34" charset="0"/>
                <a:cs typeface="Calibri" panose="020F0502020204030204" pitchFamily="34" charset="0"/>
              </a:rPr>
              <a:t>SARP - A summer internship for rising-senior undergraduates. SARP is a unique NASA internship that gives the students hands-on experience in Earth system science research, as well as in all aspects of a scientific campaign.</a:t>
            </a:r>
          </a:p>
          <a:p>
            <a:pPr defTabSz="465887">
              <a:defRPr/>
            </a:pPr>
            <a:r>
              <a:rPr lang="en-US" sz="1100">
                <a:latin typeface="Calibri" panose="020F0502020204030204" pitchFamily="34" charset="0"/>
                <a:ea typeface="Calibri" panose="020F0502020204030204" pitchFamily="34" charset="0"/>
                <a:cs typeface="Calibri" panose="020F0502020204030204" pitchFamily="34" charset="0"/>
              </a:rPr>
              <a:t>FINESST - Competitive Program: NASA research grants for graduate students up to 3 years and up to $50K per year to propose research on all Earth Science Division elements. </a:t>
            </a:r>
          </a:p>
          <a:p>
            <a:pPr defTabSz="465887">
              <a:defRPr/>
            </a:pPr>
            <a:r>
              <a:rPr lang="en-US" sz="1100">
                <a:latin typeface="Calibri" panose="020F0502020204030204" pitchFamily="34" charset="0"/>
                <a:ea typeface="Calibri" panose="020F0502020204030204" pitchFamily="34" charset="0"/>
                <a:cs typeface="Calibri" panose="020F0502020204030204" pitchFamily="34" charset="0"/>
              </a:rPr>
              <a:t>ECIP - Competitive Program: NASA research grants for early career researchers (</a:t>
            </a:r>
            <a:r>
              <a:rPr lang="en-US" sz="1100" i="1">
                <a:latin typeface="Calibri" panose="020F0502020204030204" pitchFamily="34" charset="0"/>
                <a:ea typeface="Calibri" panose="020F0502020204030204" pitchFamily="34" charset="0"/>
                <a:cs typeface="Calibri" panose="020F0502020204030204" pitchFamily="34" charset="0"/>
              </a:rPr>
              <a:t>i.e.,</a:t>
            </a:r>
            <a:r>
              <a:rPr lang="en-US" sz="1100">
                <a:latin typeface="Calibri" panose="020F0502020204030204" pitchFamily="34" charset="0"/>
                <a:ea typeface="Calibri" panose="020F0502020204030204" pitchFamily="34" charset="0"/>
                <a:cs typeface="Calibri" panose="020F0502020204030204" pitchFamily="34" charset="0"/>
              </a:rPr>
              <a:t> 6 years after PhD) up to 3 years and up to $100K per year to propose research on all Earth Science Division elements. </a:t>
            </a:r>
          </a:p>
          <a:p>
            <a:pPr defTabSz="465887">
              <a:defRPr/>
            </a:pPr>
            <a:endParaRPr lang="en-US" sz="1100">
              <a:latin typeface="Calibri" panose="020F0502020204030204" pitchFamily="34" charset="0"/>
              <a:ea typeface="Calibri" panose="020F0502020204030204" pitchFamily="34" charset="0"/>
              <a:cs typeface="Calibri" panose="020F0502020204030204" pitchFamily="34" charset="0"/>
            </a:endParaRPr>
          </a:p>
          <a:p>
            <a:pPr defTabSz="465887">
              <a:defRPr/>
            </a:pPr>
            <a:r>
              <a:rPr lang="en-US" sz="1100">
                <a:latin typeface="Calibri" panose="020F0502020204030204" pitchFamily="34" charset="0"/>
                <a:ea typeface="Calibri" panose="020F0502020204030204" pitchFamily="34" charset="0"/>
                <a:cs typeface="Calibri" panose="020F0502020204030204" pitchFamily="34" charset="0"/>
              </a:rPr>
              <a:t>ECR also works in collaboration with other workforce development programs across the agency such as the Office of STEM Engagement (MUREP, </a:t>
            </a:r>
            <a:r>
              <a:rPr lang="en-US" sz="1100" err="1">
                <a:latin typeface="Calibri" panose="020F0502020204030204" pitchFamily="34" charset="0"/>
                <a:ea typeface="Calibri" panose="020F0502020204030204" pitchFamily="34" charset="0"/>
                <a:cs typeface="Calibri" panose="020F0502020204030204" pitchFamily="34" charset="0"/>
              </a:rPr>
              <a:t>EPSCoR</a:t>
            </a:r>
            <a:r>
              <a:rPr lang="en-US" sz="1100">
                <a:latin typeface="Calibri" panose="020F0502020204030204" pitchFamily="34" charset="0"/>
                <a:ea typeface="Calibri" panose="020F0502020204030204" pitchFamily="34" charset="0"/>
                <a:cs typeface="Calibri" panose="020F0502020204030204" pitchFamily="34" charset="0"/>
              </a:rPr>
              <a:t>, Space Grant), Space Apps among others. </a:t>
            </a:r>
          </a:p>
          <a:p>
            <a:pPr defTabSz="465887">
              <a:defRPr/>
            </a:pPr>
            <a:endParaRPr lang="en-US" sz="1100">
              <a:latin typeface="Calibri" panose="020F0502020204030204" pitchFamily="34" charset="0"/>
              <a:ea typeface="Calibri" panose="020F0502020204030204" pitchFamily="34" charset="0"/>
              <a:cs typeface="Calibri" panose="020F0502020204030204" pitchFamily="34" charset="0"/>
            </a:endParaRPr>
          </a:p>
          <a:p>
            <a:pPr>
              <a:defRPr/>
            </a:pPr>
            <a:r>
              <a:rPr lang="en-US" sz="1100">
                <a:latin typeface="Calibri" panose="020F0502020204030204" pitchFamily="34" charset="0"/>
                <a:ea typeface="Calibri" panose="020F0502020204030204" pitchFamily="34" charset="0"/>
                <a:cs typeface="Calibri" panose="020F0502020204030204" pitchFamily="34" charset="0"/>
              </a:rPr>
              <a:t>Questions: Yaitza Luna-Cruz (Program Manager) or Cynthia Hall (Associate Program Scientist)</a:t>
            </a:r>
          </a:p>
          <a:p>
            <a:endParaRPr lang="en-US" dirty="0">
              <a:solidFill>
                <a:srgbClr val="24334A"/>
              </a:solidFill>
            </a:endParaRPr>
          </a:p>
        </p:txBody>
      </p:sp>
    </p:spTree>
    <p:extLst>
      <p:ext uri="{BB962C8B-B14F-4D97-AF65-F5344CB8AC3E}">
        <p14:creationId xmlns:p14="http://schemas.microsoft.com/office/powerpoint/2010/main" val="969523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April 2026, from Melissa</a:t>
            </a:r>
          </a:p>
        </p:txBody>
      </p:sp>
      <p:sp>
        <p:nvSpPr>
          <p:cNvPr id="4" name="Slide Number Placeholder 3"/>
          <p:cNvSpPr>
            <a:spLocks noGrp="1"/>
          </p:cNvSpPr>
          <p:nvPr>
            <p:ph type="sldNum" sz="quarter" idx="5"/>
          </p:nvPr>
        </p:nvSpPr>
        <p:spPr/>
        <p:txBody>
          <a:bodyPr/>
          <a:lstStyle/>
          <a:p>
            <a:pPr defTabSz="931774">
              <a:defRPr/>
            </a:pPr>
            <a:fld id="{2E630C17-161C-4634-874F-95851DB07ED1}" type="slidenum">
              <a:rPr lang="en-US">
                <a:solidFill>
                  <a:prstClr val="black"/>
                </a:solidFill>
                <a:latin typeface="Aptos" panose="02110004020202020204"/>
              </a:rPr>
              <a:pPr defTabSz="931774">
                <a:defRPr/>
              </a:pPr>
              <a:t>18</a:t>
            </a:fld>
            <a:endParaRPr lang="en-US">
              <a:solidFill>
                <a:prstClr val="black"/>
              </a:solidFill>
              <a:latin typeface="Aptos" panose="02110004020202020204"/>
            </a:endParaRPr>
          </a:p>
        </p:txBody>
      </p:sp>
    </p:spTree>
    <p:extLst>
      <p:ext uri="{BB962C8B-B14F-4D97-AF65-F5344CB8AC3E}">
        <p14:creationId xmlns:p14="http://schemas.microsoft.com/office/powerpoint/2010/main" val="3053605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356F4D-D97D-40E7-8564-4DDACB73B471}" type="slidenum">
              <a:rPr lang="en-US" smtClean="0"/>
              <a:t>19</a:t>
            </a:fld>
            <a:endParaRPr lang="en-US"/>
          </a:p>
        </p:txBody>
      </p:sp>
    </p:spTree>
    <p:extLst>
      <p:ext uri="{BB962C8B-B14F-4D97-AF65-F5344CB8AC3E}">
        <p14:creationId xmlns:p14="http://schemas.microsoft.com/office/powerpoint/2010/main" val="3579884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March 2026 CESAS Presentation</a:t>
            </a:r>
          </a:p>
        </p:txBody>
      </p:sp>
      <p:sp>
        <p:nvSpPr>
          <p:cNvPr id="4" name="Slide Number Placeholder 3"/>
          <p:cNvSpPr>
            <a:spLocks noGrp="1"/>
          </p:cNvSpPr>
          <p:nvPr>
            <p:ph type="sldNum" sz="quarter" idx="5"/>
          </p:nvPr>
        </p:nvSpPr>
        <p:spPr/>
        <p:txBody>
          <a:bodyPr/>
          <a:lstStyle/>
          <a:p>
            <a:pPr defTabSz="931774">
              <a:defRPr/>
            </a:pPr>
            <a:fld id="{B9ED5C6A-5C1A-D945-BAEC-B14ADEDD4A69}" type="slidenum">
              <a:rPr lang="en-US">
                <a:solidFill>
                  <a:prstClr val="black"/>
                </a:solidFill>
                <a:latin typeface="Aptos" panose="02110004020202020204"/>
              </a:rPr>
              <a:pPr defTabSz="931774">
                <a:defRPr/>
              </a:pPr>
              <a:t>2</a:t>
            </a:fld>
            <a:endParaRPr lang="en-US">
              <a:solidFill>
                <a:prstClr val="black"/>
              </a:solidFill>
              <a:latin typeface="Aptos" panose="02110004020202020204"/>
            </a:endParaRPr>
          </a:p>
        </p:txBody>
      </p:sp>
    </p:spTree>
    <p:extLst>
      <p:ext uri="{BB962C8B-B14F-4D97-AF65-F5344CB8AC3E}">
        <p14:creationId xmlns:p14="http://schemas.microsoft.com/office/powerpoint/2010/main" val="1951230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356F4D-D97D-40E7-8564-4DDACB73B471}" type="slidenum">
              <a:rPr lang="en-US" smtClean="0"/>
              <a:t>20</a:t>
            </a:fld>
            <a:endParaRPr lang="en-US"/>
          </a:p>
        </p:txBody>
      </p:sp>
    </p:spTree>
    <p:extLst>
      <p:ext uri="{BB962C8B-B14F-4D97-AF65-F5344CB8AC3E}">
        <p14:creationId xmlns:p14="http://schemas.microsoft.com/office/powerpoint/2010/main" val="2270283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356F4D-D97D-40E7-8564-4DDACB73B471}" type="slidenum">
              <a:rPr lang="en-US" smtClean="0"/>
              <a:t>21</a:t>
            </a:fld>
            <a:endParaRPr lang="en-US"/>
          </a:p>
        </p:txBody>
      </p:sp>
    </p:spTree>
    <p:extLst>
      <p:ext uri="{BB962C8B-B14F-4D97-AF65-F5344CB8AC3E}">
        <p14:creationId xmlns:p14="http://schemas.microsoft.com/office/powerpoint/2010/main" val="456095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defTabSz="931774">
              <a:defRPr/>
            </a:pPr>
            <a:r>
              <a:rPr lang="en-US"/>
              <a:t>Created for March 2026 CESAS MIO Presentation</a:t>
            </a:r>
          </a:p>
          <a:p>
            <a:endParaRPr lang="en-US">
              <a:latin typeface="Calibri"/>
              <a:ea typeface="Calibri"/>
              <a:cs typeface="Calibri"/>
            </a:endParaRPr>
          </a:p>
          <a:p>
            <a:r>
              <a:rPr lang="en-US">
                <a:latin typeface="Calibri"/>
                <a:ea typeface="Calibri"/>
                <a:cs typeface="Calibri"/>
              </a:rPr>
              <a:t>ESO IRB said we weren’t organized to do this collectively, took the action to establish MIO</a:t>
            </a:r>
          </a:p>
          <a:p>
            <a:endParaRPr lang="en-US">
              <a:latin typeface="Calibri"/>
              <a:ea typeface="Calibri"/>
              <a:cs typeface="Calibri"/>
            </a:endParaRPr>
          </a:p>
          <a:p>
            <a:r>
              <a:rPr lang="en-US">
                <a:latin typeface="Calibri"/>
                <a:ea typeface="Calibri"/>
                <a:cs typeface="Calibri"/>
              </a:rPr>
              <a:t>NASA is uniquely positioned to glue everything together</a:t>
            </a:r>
          </a:p>
          <a:p>
            <a:r>
              <a:rPr lang="en-US">
                <a:latin typeface="Calibri"/>
                <a:ea typeface="Calibri"/>
                <a:cs typeface="Calibri"/>
              </a:rPr>
              <a:t>Restructure the way we did our science teams</a:t>
            </a:r>
          </a:p>
          <a:p>
            <a:r>
              <a:rPr lang="en-US">
                <a:latin typeface="Calibri"/>
                <a:ea typeface="Calibri"/>
                <a:cs typeface="Calibri"/>
              </a:rPr>
              <a:t>How do we get the most out of earth system science and application where it’s the interaction of the systems is where the discovery comes</a:t>
            </a:r>
          </a:p>
          <a:p>
            <a:endParaRPr lang="en-US">
              <a:latin typeface="Calibri"/>
              <a:ea typeface="Calibri"/>
              <a:cs typeface="Calibri"/>
            </a:endParaRPr>
          </a:p>
          <a:p>
            <a:r>
              <a:rPr lang="en-US">
                <a:latin typeface="Calibri"/>
                <a:ea typeface="Calibri"/>
                <a:cs typeface="Calibri"/>
              </a:rPr>
              <a:t>Broaden to MIO</a:t>
            </a:r>
            <a:endParaRPr lang="en-US">
              <a:latin typeface="+mn-lt"/>
              <a:ea typeface="Calibri"/>
              <a:cs typeface="Calibri"/>
            </a:endParaRPr>
          </a:p>
          <a:p>
            <a:endParaRPr lang="en-US">
              <a:latin typeface="Calibri"/>
              <a:ea typeface="Calibri"/>
              <a:cs typeface="Calibri"/>
            </a:endParaRPr>
          </a:p>
          <a:p>
            <a:r>
              <a:rPr lang="en-US">
                <a:latin typeface="Calibri"/>
                <a:ea typeface="Calibri"/>
                <a:cs typeface="Calibri"/>
              </a:rPr>
              <a:t>Budget uncertainty to do best possible science under range of possible futures </a:t>
            </a:r>
          </a:p>
          <a:p>
            <a:r>
              <a:rPr lang="en-US">
                <a:latin typeface="Calibri"/>
                <a:ea typeface="Calibri"/>
                <a:cs typeface="Calibri"/>
              </a:rPr>
              <a:t>Solid thinking from </a:t>
            </a:r>
            <a:r>
              <a:rPr lang="en-US" err="1">
                <a:latin typeface="Calibri"/>
                <a:ea typeface="Calibri"/>
                <a:cs typeface="Calibri"/>
              </a:rPr>
              <a:t>iESO</a:t>
            </a:r>
            <a:r>
              <a:rPr lang="en-US">
                <a:latin typeface="Calibri"/>
                <a:ea typeface="Calibri"/>
                <a:cs typeface="Calibri"/>
              </a:rPr>
              <a:t> and that applies more broadly across the collection of missions we're able to partner on, fund </a:t>
            </a:r>
            <a:r>
              <a:rPr lang="en-US" err="1">
                <a:latin typeface="Calibri"/>
                <a:ea typeface="Calibri"/>
                <a:cs typeface="Calibri"/>
              </a:rPr>
              <a:t>etc</a:t>
            </a:r>
            <a:r>
              <a:rPr lang="en-US">
                <a:latin typeface="Calibri"/>
                <a:ea typeface="Calibri"/>
                <a:cs typeface="Calibri"/>
              </a:rPr>
              <a:t> </a:t>
            </a:r>
          </a:p>
          <a:p>
            <a:endParaRPr lang="en-US">
              <a:latin typeface="Calibri"/>
              <a:ea typeface="Calibri"/>
              <a:cs typeface="Calibri"/>
            </a:endParaRPr>
          </a:p>
          <a:p>
            <a:endParaRPr lang="en-US">
              <a:latin typeface="Calibri"/>
              <a:ea typeface="Calibri"/>
              <a:cs typeface="Calibri"/>
            </a:endParaRPr>
          </a:p>
          <a:p>
            <a:endParaRPr lang="en-US"/>
          </a:p>
        </p:txBody>
      </p:sp>
      <p:sp>
        <p:nvSpPr>
          <p:cNvPr id="4" name="Slide Number Placeholder 3"/>
          <p:cNvSpPr>
            <a:spLocks noGrp="1"/>
          </p:cNvSpPr>
          <p:nvPr>
            <p:ph type="sldNum" sz="quarter" idx="5"/>
          </p:nvPr>
        </p:nvSpPr>
        <p:spPr/>
        <p:txBody>
          <a:bodyPr/>
          <a:lstStyle/>
          <a:p>
            <a:pPr defTabSz="931774">
              <a:defRPr/>
            </a:pPr>
            <a:fld id="{B9ED5C6A-5C1A-D945-BAEC-B14ADEDD4A69}" type="slidenum">
              <a:rPr lang="en-US">
                <a:solidFill>
                  <a:prstClr val="black"/>
                </a:solidFill>
                <a:latin typeface="Aptos" panose="02110004020202020204"/>
              </a:rPr>
              <a:pPr defTabSz="931774">
                <a:defRPr/>
              </a:pPr>
              <a:t>22</a:t>
            </a:fld>
            <a:endParaRPr lang="en-US">
              <a:solidFill>
                <a:prstClr val="black"/>
              </a:solidFill>
              <a:latin typeface="Aptos" panose="02110004020202020204"/>
            </a:endParaRPr>
          </a:p>
        </p:txBody>
      </p:sp>
    </p:spTree>
    <p:extLst>
      <p:ext uri="{BB962C8B-B14F-4D97-AF65-F5344CB8AC3E}">
        <p14:creationId xmlns:p14="http://schemas.microsoft.com/office/powerpoint/2010/main" val="2152087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A1D07-C340-B81A-E1D7-7A2EA60EFA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724D62-6926-224B-4BE4-881A67D2849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166530B-7DAC-0745-C0F7-0141E0ADFB3E}"/>
              </a:ext>
            </a:extLst>
          </p:cNvPr>
          <p:cNvSpPr>
            <a:spLocks noGrp="1"/>
          </p:cNvSpPr>
          <p:nvPr>
            <p:ph type="body" idx="1"/>
          </p:nvPr>
        </p:nvSpPr>
        <p:spPr/>
        <p:txBody>
          <a:bodyPr/>
          <a:lstStyle/>
          <a:p>
            <a:pPr defTabSz="931774">
              <a:defRPr/>
            </a:pPr>
            <a:r>
              <a:rPr lang="en-US"/>
              <a:t>Created for March 2026 CESAS MIO Presentation</a:t>
            </a:r>
          </a:p>
          <a:p>
            <a:endParaRPr lang="en-US"/>
          </a:p>
          <a:p>
            <a:r>
              <a:rPr lang="en-US"/>
              <a:t>Maximize science and applications from individual missions and observations combined across NASA and partner fleets</a:t>
            </a:r>
          </a:p>
          <a:p>
            <a:endParaRPr lang="en-US">
              <a:latin typeface="Calibri"/>
              <a:ea typeface="Calibri"/>
              <a:cs typeface="Calibri"/>
            </a:endParaRPr>
          </a:p>
          <a:p>
            <a:r>
              <a:rPr lang="en-US">
                <a:latin typeface="Calibri"/>
                <a:ea typeface="Calibri"/>
                <a:cs typeface="Calibri"/>
              </a:rPr>
              <a:t>Just giving a short MIO highlight here, John Sullivan will provide more information later this afternoon. </a:t>
            </a:r>
            <a:endParaRPr lang="en-US"/>
          </a:p>
          <a:p>
            <a:endParaRPr lang="en-US">
              <a:latin typeface="Calibri"/>
              <a:ea typeface="Calibri"/>
              <a:cs typeface="Calibri"/>
            </a:endParaRPr>
          </a:p>
          <a:p>
            <a:r>
              <a:rPr lang="en-US">
                <a:latin typeface="Calibri"/>
                <a:ea typeface="Calibri"/>
                <a:cs typeface="Calibri"/>
              </a:rPr>
              <a:t>We believe integration in Earth observation can really help us maximize the value of our missions, and maintain our position as a leading innovator in Earth science discovery </a:t>
            </a:r>
          </a:p>
          <a:p>
            <a:endParaRPr lang="en-US">
              <a:latin typeface="Calibri"/>
              <a:ea typeface="Calibri"/>
              <a:cs typeface="Calibri"/>
            </a:endParaRPr>
          </a:p>
          <a:p>
            <a:r>
              <a:rPr lang="en-US">
                <a:latin typeface="Calibri"/>
                <a:ea typeface="Calibri"/>
                <a:cs typeface="Calibri"/>
              </a:rPr>
              <a:t>Science only we can do – multi-mission, cutting edge </a:t>
            </a:r>
          </a:p>
          <a:p>
            <a:pPr algn="l"/>
            <a:endParaRPr lang="en-US"/>
          </a:p>
          <a:p>
            <a:pPr algn="l"/>
            <a:r>
              <a:rPr lang="en-US"/>
              <a:t>Goal of MIO</a:t>
            </a:r>
          </a:p>
          <a:p>
            <a:pPr algn="l"/>
            <a:r>
              <a:rPr lang="en-US"/>
              <a:t>Making sure the mission focused science teams make the most of each mission and then work across missions to get the max science across the portfolio</a:t>
            </a:r>
          </a:p>
          <a:p>
            <a:pPr algn="l"/>
            <a:endParaRPr lang="en-US"/>
          </a:p>
          <a:p>
            <a:endParaRPr lang="en-US"/>
          </a:p>
        </p:txBody>
      </p:sp>
      <p:sp>
        <p:nvSpPr>
          <p:cNvPr id="4" name="Slide Number Placeholder 3">
            <a:extLst>
              <a:ext uri="{FF2B5EF4-FFF2-40B4-BE49-F238E27FC236}">
                <a16:creationId xmlns:a16="http://schemas.microsoft.com/office/drawing/2014/main" id="{DB81C233-00CA-59A1-7375-15F8962C520E}"/>
              </a:ext>
            </a:extLst>
          </p:cNvPr>
          <p:cNvSpPr>
            <a:spLocks noGrp="1"/>
          </p:cNvSpPr>
          <p:nvPr>
            <p:ph type="sldNum" sz="quarter" idx="5"/>
          </p:nvPr>
        </p:nvSpPr>
        <p:spPr/>
        <p:txBody>
          <a:bodyPr/>
          <a:lstStyle/>
          <a:p>
            <a:pPr defTabSz="931774">
              <a:defRPr/>
            </a:pPr>
            <a:fld id="{B9ED5C6A-5C1A-D945-BAEC-B14ADEDD4A69}" type="slidenum">
              <a:rPr lang="en-US">
                <a:solidFill>
                  <a:prstClr val="black"/>
                </a:solidFill>
                <a:latin typeface="Aptos" panose="02110004020202020204"/>
              </a:rPr>
              <a:pPr defTabSz="931774">
                <a:defRPr/>
              </a:pPr>
              <a:t>23</a:t>
            </a:fld>
            <a:endParaRPr lang="en-US">
              <a:solidFill>
                <a:prstClr val="black"/>
              </a:solidFill>
              <a:latin typeface="Aptos" panose="02110004020202020204"/>
            </a:endParaRPr>
          </a:p>
        </p:txBody>
      </p:sp>
    </p:spTree>
    <p:extLst>
      <p:ext uri="{BB962C8B-B14F-4D97-AF65-F5344CB8AC3E}">
        <p14:creationId xmlns:p14="http://schemas.microsoft.com/office/powerpoint/2010/main" val="600244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Created for March 2026 CESAS MIO Presentation</a:t>
            </a:r>
          </a:p>
          <a:p>
            <a:endParaRPr lang="en-US"/>
          </a:p>
        </p:txBody>
      </p:sp>
      <p:sp>
        <p:nvSpPr>
          <p:cNvPr id="4" name="Slide Number Placeholder 3"/>
          <p:cNvSpPr>
            <a:spLocks noGrp="1"/>
          </p:cNvSpPr>
          <p:nvPr>
            <p:ph type="sldNum" sz="quarter" idx="5"/>
          </p:nvPr>
        </p:nvSpPr>
        <p:spPr/>
        <p:txBody>
          <a:bodyPr/>
          <a:lstStyle/>
          <a:p>
            <a:pPr defTabSz="931774">
              <a:defRPr/>
            </a:pPr>
            <a:fld id="{19658C43-B040-7643-97F8-7BA8361B9A13}" type="slidenum">
              <a:rPr lang="en-US">
                <a:solidFill>
                  <a:prstClr val="black"/>
                </a:solidFill>
                <a:latin typeface="Aptos" panose="02110004020202020204"/>
              </a:rPr>
              <a:pPr defTabSz="931774">
                <a:defRPr/>
              </a:pPr>
              <a:t>24</a:t>
            </a:fld>
            <a:endParaRPr lang="en-US">
              <a:solidFill>
                <a:prstClr val="black"/>
              </a:solidFill>
              <a:latin typeface="Aptos" panose="02110004020202020204"/>
            </a:endParaRPr>
          </a:p>
        </p:txBody>
      </p:sp>
    </p:spTree>
    <p:extLst>
      <p:ext uri="{BB962C8B-B14F-4D97-AF65-F5344CB8AC3E}">
        <p14:creationId xmlns:p14="http://schemas.microsoft.com/office/powerpoint/2010/main" val="3521193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5C585-4BFC-AE6F-946E-EC3D04BEE8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A89C23-9E22-3052-022C-58438B8AE02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A867160-56FD-6E3A-B044-E432771E671C}"/>
              </a:ext>
            </a:extLst>
          </p:cNvPr>
          <p:cNvSpPr>
            <a:spLocks noGrp="1"/>
          </p:cNvSpPr>
          <p:nvPr>
            <p:ph type="body" idx="1"/>
          </p:nvPr>
        </p:nvSpPr>
        <p:spPr/>
        <p:txBody>
          <a:bodyPr/>
          <a:lstStyle/>
          <a:p>
            <a:pPr defTabSz="931774">
              <a:defRPr/>
            </a:pPr>
            <a:r>
              <a:rPr lang="en-US"/>
              <a:t>Created for March 2026 CESAS MIO Presentation</a:t>
            </a:r>
          </a:p>
          <a:p>
            <a:endParaRPr lang="en-US"/>
          </a:p>
        </p:txBody>
      </p:sp>
      <p:sp>
        <p:nvSpPr>
          <p:cNvPr id="4" name="Slide Number Placeholder 3">
            <a:extLst>
              <a:ext uri="{FF2B5EF4-FFF2-40B4-BE49-F238E27FC236}">
                <a16:creationId xmlns:a16="http://schemas.microsoft.com/office/drawing/2014/main" id="{C484B971-31AB-80FB-2D46-F309ADA7A24B}"/>
              </a:ext>
            </a:extLst>
          </p:cNvPr>
          <p:cNvSpPr>
            <a:spLocks noGrp="1"/>
          </p:cNvSpPr>
          <p:nvPr>
            <p:ph type="sldNum" sz="quarter" idx="5"/>
          </p:nvPr>
        </p:nvSpPr>
        <p:spPr/>
        <p:txBody>
          <a:bodyPr/>
          <a:lstStyle/>
          <a:p>
            <a:pPr defTabSz="931774">
              <a:defRPr/>
            </a:pPr>
            <a:fld id="{B9ED5C6A-5C1A-D945-BAEC-B14ADEDD4A69}" type="slidenum">
              <a:rPr lang="en-US">
                <a:solidFill>
                  <a:prstClr val="black"/>
                </a:solidFill>
                <a:latin typeface="Aptos" panose="02110004020202020204"/>
              </a:rPr>
              <a:pPr defTabSz="931774">
                <a:defRPr/>
              </a:pPr>
              <a:t>25</a:t>
            </a:fld>
            <a:endParaRPr lang="en-US">
              <a:solidFill>
                <a:prstClr val="black"/>
              </a:solidFill>
              <a:latin typeface="Aptos" panose="02110004020202020204"/>
            </a:endParaRPr>
          </a:p>
        </p:txBody>
      </p:sp>
    </p:spTree>
    <p:extLst>
      <p:ext uri="{BB962C8B-B14F-4D97-AF65-F5344CB8AC3E}">
        <p14:creationId xmlns:p14="http://schemas.microsoft.com/office/powerpoint/2010/main" val="3777517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356F4D-D97D-40E7-8564-4DDACB73B471}" type="slidenum">
              <a:rPr lang="en-US" smtClean="0"/>
              <a:t>26</a:t>
            </a:fld>
            <a:endParaRPr lang="en-US"/>
          </a:p>
        </p:txBody>
      </p:sp>
    </p:spTree>
    <p:extLst>
      <p:ext uri="{BB962C8B-B14F-4D97-AF65-F5344CB8AC3E}">
        <p14:creationId xmlns:p14="http://schemas.microsoft.com/office/powerpoint/2010/main" val="473819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Source: March 2026 CESAS Presentation</a:t>
            </a:r>
          </a:p>
        </p:txBody>
      </p:sp>
      <p:sp>
        <p:nvSpPr>
          <p:cNvPr id="4" name="Slide Number Placeholder 3"/>
          <p:cNvSpPr>
            <a:spLocks noGrp="1"/>
          </p:cNvSpPr>
          <p:nvPr>
            <p:ph type="sldNum" sz="quarter" idx="5"/>
          </p:nvPr>
        </p:nvSpPr>
        <p:spPr/>
        <p:txBody>
          <a:bodyPr/>
          <a:lstStyle/>
          <a:p>
            <a:pPr defTabSz="931774">
              <a:defRPr/>
            </a:pPr>
            <a:fld id="{CC291842-2608-AD45-9E08-14D814B63AC2}" type="slidenum">
              <a:rPr lang="en-US">
                <a:solidFill>
                  <a:prstClr val="black"/>
                </a:solidFill>
                <a:latin typeface="Aptos" panose="02110004020202020204"/>
              </a:rPr>
              <a:pPr defTabSz="931774">
                <a:defRPr/>
              </a:pPr>
              <a:t>3</a:t>
            </a:fld>
            <a:endParaRPr lang="en-US">
              <a:solidFill>
                <a:prstClr val="black"/>
              </a:solidFill>
              <a:latin typeface="Aptos" panose="02110004020202020204"/>
            </a:endParaRPr>
          </a:p>
        </p:txBody>
      </p:sp>
    </p:spTree>
    <p:extLst>
      <p:ext uri="{BB962C8B-B14F-4D97-AF65-F5344CB8AC3E}">
        <p14:creationId xmlns:p14="http://schemas.microsoft.com/office/powerpoint/2010/main" val="3691783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2E630C17-161C-4634-874F-95851DB07ED1}" type="slidenum">
              <a:rPr lang="en-US">
                <a:solidFill>
                  <a:prstClr val="black"/>
                </a:solidFill>
                <a:latin typeface="Aptos" panose="02110004020202020204"/>
              </a:rPr>
              <a:pPr defTabSz="931774">
                <a:defRPr/>
              </a:pPr>
              <a:t>4</a:t>
            </a:fld>
            <a:endParaRPr lang="en-US">
              <a:solidFill>
                <a:prstClr val="black"/>
              </a:solidFill>
              <a:latin typeface="Aptos" panose="02110004020202020204"/>
            </a:endParaRPr>
          </a:p>
        </p:txBody>
      </p:sp>
    </p:spTree>
    <p:extLst>
      <p:ext uri="{BB962C8B-B14F-4D97-AF65-F5344CB8AC3E}">
        <p14:creationId xmlns:p14="http://schemas.microsoft.com/office/powerpoint/2010/main" val="1023401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4CB91-EE39-8459-3E12-1F9401134D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2C7C17-06D9-3A49-3E10-E7AC7C74D3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BB8BC3-B49C-C229-C6BF-935AD526C6A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FF5274-4A1E-C428-7A9E-4BC25C6BEBF2}"/>
              </a:ext>
            </a:extLst>
          </p:cNvPr>
          <p:cNvSpPr>
            <a:spLocks noGrp="1"/>
          </p:cNvSpPr>
          <p:nvPr>
            <p:ph type="sldNum" sz="quarter" idx="5"/>
          </p:nvPr>
        </p:nvSpPr>
        <p:spPr/>
        <p:txBody>
          <a:bodyPr/>
          <a:lstStyle/>
          <a:p>
            <a:pPr defTabSz="931774">
              <a:defRPr/>
            </a:pPr>
            <a:fld id="{2E630C17-161C-4634-874F-95851DB07ED1}" type="slidenum">
              <a:rPr lang="en-US">
                <a:solidFill>
                  <a:prstClr val="black"/>
                </a:solidFill>
                <a:latin typeface="Aptos" panose="02110004020202020204"/>
              </a:rPr>
              <a:pPr defTabSz="931774">
                <a:defRPr/>
              </a:pPr>
              <a:t>5</a:t>
            </a:fld>
            <a:endParaRPr lang="en-US">
              <a:solidFill>
                <a:prstClr val="black"/>
              </a:solidFill>
              <a:latin typeface="Aptos" panose="02110004020202020204"/>
            </a:endParaRPr>
          </a:p>
        </p:txBody>
      </p:sp>
    </p:spTree>
    <p:extLst>
      <p:ext uri="{BB962C8B-B14F-4D97-AF65-F5344CB8AC3E}">
        <p14:creationId xmlns:p14="http://schemas.microsoft.com/office/powerpoint/2010/main" val="3838838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40D59-8CC0-0E3D-5761-B2868FFB95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22CE76-5CBE-A3CE-5E41-8ED4FF493CF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9869D76-758F-60F2-65FD-262BBBB0CCF4}"/>
              </a:ext>
            </a:extLst>
          </p:cNvPr>
          <p:cNvSpPr>
            <a:spLocks noGrp="1"/>
          </p:cNvSpPr>
          <p:nvPr>
            <p:ph type="body" idx="1"/>
          </p:nvPr>
        </p:nvSpPr>
        <p:spPr/>
        <p:txBody>
          <a:bodyPr/>
          <a:lstStyle/>
          <a:p>
            <a:pPr defTabSz="931774">
              <a:defRPr/>
            </a:pPr>
            <a:r>
              <a:rPr lang="en-US"/>
              <a:t>Source: March 2026 CESAS Presentation</a:t>
            </a:r>
          </a:p>
          <a:p>
            <a:endParaRPr lang="en-US"/>
          </a:p>
        </p:txBody>
      </p:sp>
      <p:sp>
        <p:nvSpPr>
          <p:cNvPr id="4" name="Slide Number Placeholder 3">
            <a:extLst>
              <a:ext uri="{FF2B5EF4-FFF2-40B4-BE49-F238E27FC236}">
                <a16:creationId xmlns:a16="http://schemas.microsoft.com/office/drawing/2014/main" id="{D914482B-E18F-968C-DB6D-D7B7F94AF8BB}"/>
              </a:ext>
            </a:extLst>
          </p:cNvPr>
          <p:cNvSpPr>
            <a:spLocks noGrp="1"/>
          </p:cNvSpPr>
          <p:nvPr>
            <p:ph type="sldNum" sz="quarter" idx="5"/>
          </p:nvPr>
        </p:nvSpPr>
        <p:spPr/>
        <p:txBody>
          <a:bodyPr/>
          <a:lstStyle/>
          <a:p>
            <a:pPr defTabSz="931774">
              <a:defRPr/>
            </a:pPr>
            <a:fld id="{B9ED5C6A-5C1A-D945-BAEC-B14ADEDD4A69}" type="slidenum">
              <a:rPr lang="en-US">
                <a:solidFill>
                  <a:prstClr val="black"/>
                </a:solidFill>
                <a:latin typeface="Aptos" panose="02110004020202020204"/>
              </a:rPr>
              <a:pPr defTabSz="931774">
                <a:defRPr/>
              </a:pPr>
              <a:t>6</a:t>
            </a:fld>
            <a:endParaRPr lang="en-US">
              <a:solidFill>
                <a:prstClr val="black"/>
              </a:solidFill>
              <a:latin typeface="Aptos" panose="02110004020202020204"/>
            </a:endParaRPr>
          </a:p>
        </p:txBody>
      </p:sp>
    </p:spTree>
    <p:extLst>
      <p:ext uri="{BB962C8B-B14F-4D97-AF65-F5344CB8AC3E}">
        <p14:creationId xmlns:p14="http://schemas.microsoft.com/office/powerpoint/2010/main" val="2382468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March 2026 CESAS Presentation</a:t>
            </a:r>
          </a:p>
          <a:p>
            <a:endParaRPr lang="en-US"/>
          </a:p>
        </p:txBody>
      </p:sp>
      <p:sp>
        <p:nvSpPr>
          <p:cNvPr id="4" name="Slide Number Placeholder 3"/>
          <p:cNvSpPr>
            <a:spLocks noGrp="1"/>
          </p:cNvSpPr>
          <p:nvPr>
            <p:ph type="sldNum" sz="quarter" idx="5"/>
          </p:nvPr>
        </p:nvSpPr>
        <p:spPr/>
        <p:txBody>
          <a:bodyPr/>
          <a:lstStyle/>
          <a:p>
            <a:pPr defTabSz="931774">
              <a:defRPr/>
            </a:pPr>
            <a:fld id="{2E630C17-161C-4634-874F-95851DB07ED1}" type="slidenum">
              <a:rPr lang="en-US">
                <a:solidFill>
                  <a:prstClr val="black"/>
                </a:solidFill>
                <a:latin typeface="Aptos" panose="02110004020202020204"/>
              </a:rPr>
              <a:pPr defTabSz="931774">
                <a:defRPr/>
              </a:pPr>
              <a:t>7</a:t>
            </a:fld>
            <a:endParaRPr lang="en-US">
              <a:solidFill>
                <a:prstClr val="black"/>
              </a:solidFill>
              <a:latin typeface="Aptos" panose="02110004020202020204"/>
            </a:endParaRPr>
          </a:p>
        </p:txBody>
      </p:sp>
    </p:spTree>
    <p:extLst>
      <p:ext uri="{BB962C8B-B14F-4D97-AF65-F5344CB8AC3E}">
        <p14:creationId xmlns:p14="http://schemas.microsoft.com/office/powerpoint/2010/main" val="2367432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Source: January 2026 CESAS Presentation</a:t>
            </a:r>
          </a:p>
          <a:p>
            <a:endParaRPr lang="en-US">
              <a:latin typeface="Calibri"/>
              <a:ea typeface="Calibri"/>
              <a:cs typeface="Calibri"/>
            </a:endParaRPr>
          </a:p>
          <a:p>
            <a:pPr defTabSz="931774">
              <a:defRPr/>
            </a:pPr>
            <a:r>
              <a:rPr lang="en-US" b="1">
                <a:solidFill>
                  <a:prstClr val="white"/>
                </a:solidFill>
                <a:latin typeface="Arial"/>
                <a:ea typeface="Calibri"/>
                <a:cs typeface="Arial"/>
              </a:rPr>
              <a:t>Airborne Science Program</a:t>
            </a:r>
          </a:p>
          <a:p>
            <a:pPr defTabSz="931774">
              <a:defRPr/>
            </a:pPr>
            <a:r>
              <a:rPr lang="en-US" b="1">
                <a:solidFill>
                  <a:prstClr val="white"/>
                </a:solidFill>
                <a:latin typeface="Arial"/>
                <a:ea typeface="Calibri"/>
                <a:cs typeface="Arial"/>
              </a:rPr>
              <a:t>Integrated Earth System Modeling</a:t>
            </a:r>
          </a:p>
          <a:p>
            <a:pPr defTabSz="931774">
              <a:defRPr/>
            </a:pPr>
            <a:r>
              <a:rPr lang="en-US" b="1">
                <a:solidFill>
                  <a:prstClr val="white"/>
                </a:solidFill>
                <a:latin typeface="Arial"/>
                <a:ea typeface="Calibri"/>
                <a:cs typeface="Arial"/>
              </a:rPr>
              <a:t>Ground Networks, Calibration Labs, and Crowdsourcing</a:t>
            </a:r>
          </a:p>
          <a:p>
            <a:pPr defTabSz="931774">
              <a:defRPr/>
            </a:pPr>
            <a:r>
              <a:rPr lang="en-US" b="1">
                <a:solidFill>
                  <a:prstClr val="white"/>
                </a:solidFill>
                <a:latin typeface="Arial"/>
                <a:ea typeface="Calibri"/>
                <a:cs typeface="Arial"/>
              </a:rPr>
              <a:t>Early Career Research</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931774">
              <a:defRPr/>
            </a:pPr>
            <a:fld id="{19658C43-B040-7643-97F8-7BA8361B9A13}" type="slidenum">
              <a:rPr lang="en-US">
                <a:solidFill>
                  <a:prstClr val="black"/>
                </a:solidFill>
                <a:latin typeface="Aptos" panose="02110004020202020204"/>
              </a:rPr>
              <a:pPr defTabSz="931774">
                <a:defRPr/>
              </a:pPr>
              <a:t>8</a:t>
            </a:fld>
            <a:endParaRPr lang="en-US">
              <a:solidFill>
                <a:prstClr val="black"/>
              </a:solidFill>
              <a:latin typeface="Aptos" panose="02110004020202020204"/>
            </a:endParaRPr>
          </a:p>
        </p:txBody>
      </p:sp>
    </p:spTree>
    <p:extLst>
      <p:ext uri="{BB962C8B-B14F-4D97-AF65-F5344CB8AC3E}">
        <p14:creationId xmlns:p14="http://schemas.microsoft.com/office/powerpoint/2010/main" val="384473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latin typeface="Arial"/>
                <a:ea typeface="Times New Roman" panose="02020603050405020304" pitchFamily="18" charset="0"/>
                <a:cs typeface="Arial"/>
              </a:rPr>
              <a:t>Source: January 2026 CESAS Presentation</a:t>
            </a:r>
          </a:p>
          <a:p>
            <a:pPr marL="0" indent="0">
              <a:buNone/>
            </a:pPr>
            <a:endParaRPr lang="en-US">
              <a:latin typeface="Arial"/>
              <a:ea typeface="Times New Roman" panose="02020603050405020304" pitchFamily="18" charset="0"/>
              <a:cs typeface="Arial"/>
            </a:endParaRPr>
          </a:p>
          <a:p>
            <a:pPr marL="0" indent="0">
              <a:buNone/>
            </a:pPr>
            <a:r>
              <a:rPr lang="en-US">
                <a:latin typeface="Arial"/>
                <a:ea typeface="Times New Roman" panose="02020603050405020304" pitchFamily="18" charset="0"/>
                <a:cs typeface="Arial"/>
              </a:rPr>
              <a:t>The Airborne Science project aims to provide unique airborne platforms needed to collect Earth science observations to support: </a:t>
            </a:r>
          </a:p>
          <a:p>
            <a:pPr marL="971550" lvl="1" indent="-514350">
              <a:buAutoNum type="alphaLcParenR"/>
            </a:pPr>
            <a:r>
              <a:rPr lang="en-US">
                <a:solidFill>
                  <a:schemeClr val="bg1"/>
                </a:solidFill>
                <a:cs typeface="Arial"/>
              </a:rPr>
              <a:t>Fundamental Earth System Science research; </a:t>
            </a:r>
          </a:p>
          <a:p>
            <a:pPr marL="971550" lvl="1" indent="-514350">
              <a:buAutoNum type="alphaLcParenR"/>
            </a:pPr>
            <a:r>
              <a:rPr lang="en-US">
                <a:solidFill>
                  <a:schemeClr val="bg1"/>
                </a:solidFill>
                <a:cs typeface="Arial"/>
              </a:rPr>
              <a:t>Development and testing of new sensors/capabilities; </a:t>
            </a:r>
          </a:p>
          <a:p>
            <a:pPr marL="971550" lvl="1" indent="-514350">
              <a:buAutoNum type="alphaLcParenR"/>
            </a:pPr>
            <a:r>
              <a:rPr lang="en-US">
                <a:solidFill>
                  <a:schemeClr val="bg1"/>
                </a:solidFill>
                <a:cs typeface="Arial"/>
              </a:rPr>
              <a:t>Calibration and validation of satellite/ground observations; and</a:t>
            </a:r>
          </a:p>
          <a:p>
            <a:pPr marL="971550" lvl="1" indent="-514350">
              <a:buAutoNum type="alphaLcParenR"/>
            </a:pPr>
            <a:r>
              <a:rPr lang="en-US">
                <a:solidFill>
                  <a:schemeClr val="bg1"/>
                </a:solidFill>
                <a:cs typeface="Arial"/>
              </a:rPr>
              <a:t>Rapid instrument deployment for emergency response (as possible)</a:t>
            </a:r>
          </a:p>
          <a:p>
            <a:endParaRPr lang="en-US"/>
          </a:p>
          <a:p>
            <a:r>
              <a:rPr lang="en-US" sz="2000" b="1"/>
              <a:t>Unique NASA ESD Airborne Science Platforms:</a:t>
            </a:r>
          </a:p>
          <a:p>
            <a:pPr lvl="1"/>
            <a:r>
              <a:rPr lang="en-US" sz="2000">
                <a:solidFill>
                  <a:schemeClr val="bg1"/>
                </a:solidFill>
              </a:rPr>
              <a:t>Ultra High altitude (&gt; 60,000 ft) </a:t>
            </a:r>
            <a:r>
              <a:rPr lang="en-US" sz="2000" i="1">
                <a:solidFill>
                  <a:schemeClr val="bg1"/>
                </a:solidFill>
              </a:rPr>
              <a:t>in-situ sampling</a:t>
            </a:r>
            <a:r>
              <a:rPr lang="en-US" sz="2000">
                <a:solidFill>
                  <a:schemeClr val="bg1"/>
                </a:solidFill>
              </a:rPr>
              <a:t>: ER-2 and WB-57</a:t>
            </a:r>
          </a:p>
          <a:p>
            <a:pPr lvl="1"/>
            <a:r>
              <a:rPr lang="en-US" sz="2000">
                <a:solidFill>
                  <a:schemeClr val="bg1"/>
                </a:solidFill>
              </a:rPr>
              <a:t>Ultra large capacity and extra-long duration (&gt; 18 </a:t>
            </a:r>
            <a:r>
              <a:rPr lang="en-US" sz="2000" err="1">
                <a:solidFill>
                  <a:schemeClr val="bg1"/>
                </a:solidFill>
              </a:rPr>
              <a:t>hr</a:t>
            </a:r>
            <a:r>
              <a:rPr lang="en-US" sz="2000">
                <a:solidFill>
                  <a:schemeClr val="bg1"/>
                </a:solidFill>
              </a:rPr>
              <a:t>): B777</a:t>
            </a:r>
          </a:p>
          <a:p>
            <a:pPr lvl="1"/>
            <a:r>
              <a:rPr lang="en-US" sz="2000">
                <a:solidFill>
                  <a:schemeClr val="bg1"/>
                </a:solidFill>
              </a:rPr>
              <a:t>Large capacity, greater maneuverability, and long duration (&gt;12 </a:t>
            </a:r>
            <a:r>
              <a:rPr lang="en-US" sz="2000" err="1">
                <a:solidFill>
                  <a:schemeClr val="bg1"/>
                </a:solidFill>
              </a:rPr>
              <a:t>hr</a:t>
            </a:r>
            <a:r>
              <a:rPr lang="en-US" sz="2000">
                <a:solidFill>
                  <a:schemeClr val="bg1"/>
                </a:solidFill>
              </a:rPr>
              <a:t>): P-3 </a:t>
            </a:r>
          </a:p>
          <a:p>
            <a:pPr lvl="2"/>
            <a:r>
              <a:rPr lang="en-US">
                <a:solidFill>
                  <a:schemeClr val="bg1"/>
                </a:solidFill>
              </a:rPr>
              <a:t>Four engines on this aircraft provide extra safety margin for low altitude (500-1000 ft) </a:t>
            </a:r>
            <a:r>
              <a:rPr lang="en-US" err="1">
                <a:solidFill>
                  <a:schemeClr val="bg1"/>
                </a:solidFill>
              </a:rPr>
              <a:t>obs</a:t>
            </a:r>
            <a:r>
              <a:rPr lang="en-US">
                <a:solidFill>
                  <a:schemeClr val="bg1"/>
                </a:solidFill>
              </a:rPr>
              <a:t>, ability to land on snow (McMurdo) or gravel runways, truly all-weather aircraft with flight into known icing conditions</a:t>
            </a:r>
          </a:p>
          <a:p>
            <a:pPr lvl="1"/>
            <a:r>
              <a:rPr lang="en-US" sz="2000">
                <a:solidFill>
                  <a:schemeClr val="bg1"/>
                </a:solidFill>
              </a:rPr>
              <a:t>Medium capacity, higher altitude (&gt;45,000 ft) with long duration (&gt;10 </a:t>
            </a:r>
            <a:r>
              <a:rPr lang="en-US" sz="2000" err="1">
                <a:solidFill>
                  <a:schemeClr val="bg1"/>
                </a:solidFill>
              </a:rPr>
              <a:t>hrs</a:t>
            </a:r>
            <a:r>
              <a:rPr lang="en-US" sz="2000">
                <a:solidFill>
                  <a:schemeClr val="bg1"/>
                </a:solidFill>
              </a:rPr>
              <a:t>): GIV and GV</a:t>
            </a:r>
          </a:p>
          <a:p>
            <a:pPr lvl="2"/>
            <a:r>
              <a:rPr lang="en-US">
                <a:solidFill>
                  <a:schemeClr val="bg1"/>
                </a:solidFill>
              </a:rPr>
              <a:t>GV has superior cabin environment: lower noise and lower cabin pressure altitude (4000 ft)</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658C43-B040-7643-97F8-7BA8361B9A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52003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F2B907-BC9D-4F2B-8F55-9E0F2E61DFCE}"/>
              </a:ext>
            </a:extLst>
          </p:cNvPr>
          <p:cNvSpPr/>
          <p:nvPr userDrawn="1"/>
        </p:nvSpPr>
        <p:spPr>
          <a:xfrm>
            <a:off x="0" y="0"/>
            <a:ext cx="12192000" cy="6858000"/>
          </a:xfrm>
          <a:prstGeom prst="rect">
            <a:avLst/>
          </a:prstGeom>
          <a:gradFill>
            <a:gsLst>
              <a:gs pos="40000">
                <a:srgbClr val="0064AE"/>
              </a:gs>
              <a:gs pos="12000">
                <a:srgbClr val="26376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6279D2E-19E9-90FE-04E9-FF179E96B430}"/>
              </a:ext>
            </a:extLst>
          </p:cNvPr>
          <p:cNvSpPr/>
          <p:nvPr userDrawn="1"/>
        </p:nvSpPr>
        <p:spPr>
          <a:xfrm>
            <a:off x="0" y="0"/>
            <a:ext cx="12192000" cy="6858000"/>
          </a:xfrm>
          <a:prstGeom prst="rect">
            <a:avLst/>
          </a:prstGeom>
          <a:gradFill>
            <a:gsLst>
              <a:gs pos="99000">
                <a:srgbClr val="453A97"/>
              </a:gs>
              <a:gs pos="67000">
                <a:srgbClr val="453A97">
                  <a:alpha val="0"/>
                </a:srgbClr>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Diagram&#10;&#10;AI-generated content may be incorrect.">
            <a:extLst>
              <a:ext uri="{FF2B5EF4-FFF2-40B4-BE49-F238E27FC236}">
                <a16:creationId xmlns:a16="http://schemas.microsoft.com/office/drawing/2014/main" id="{F128BECE-ABBF-570C-1B88-2522EFEA4F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305" y="113605"/>
            <a:ext cx="2865676" cy="1350174"/>
          </a:xfrm>
          <a:prstGeom prst="rect">
            <a:avLst/>
          </a:prstGeom>
        </p:spPr>
      </p:pic>
      <p:sp>
        <p:nvSpPr>
          <p:cNvPr id="16" name="Text Placeholder 15">
            <a:extLst>
              <a:ext uri="{FF2B5EF4-FFF2-40B4-BE49-F238E27FC236}">
                <a16:creationId xmlns:a16="http://schemas.microsoft.com/office/drawing/2014/main" id="{39719DB7-42C6-E644-555F-14FD4B489DBB}"/>
              </a:ext>
            </a:extLst>
          </p:cNvPr>
          <p:cNvSpPr>
            <a:spLocks noGrp="1"/>
          </p:cNvSpPr>
          <p:nvPr>
            <p:ph type="body" sz="quarter" idx="10" hasCustomPrompt="1"/>
          </p:nvPr>
        </p:nvSpPr>
        <p:spPr>
          <a:xfrm>
            <a:off x="514350" y="2817683"/>
            <a:ext cx="3406297" cy="902979"/>
          </a:xfrm>
        </p:spPr>
        <p:txBody>
          <a:bodyPr>
            <a:noAutofit/>
          </a:bodyPr>
          <a:lstStyle>
            <a:lvl1pPr marL="0" indent="0">
              <a:lnSpc>
                <a:spcPts val="3700"/>
              </a:lnSpc>
              <a:spcBef>
                <a:spcPts val="0"/>
              </a:spcBef>
              <a:buNone/>
              <a:defRPr sz="4000" b="1" i="0">
                <a:solidFill>
                  <a:schemeClr val="bg1"/>
                </a:solidFill>
                <a:latin typeface="Arial" panose="020B0604020202020204" pitchFamily="34" charset="0"/>
                <a:cs typeface="Arial" panose="020B0604020202020204" pitchFamily="34" charset="0"/>
              </a:defRPr>
            </a:lvl1pPr>
          </a:lstStyle>
          <a:p>
            <a:r>
              <a:rPr lang="en-US" b="1">
                <a:effectLst/>
                <a:latin typeface="Arial" panose="020B0604020202020204" pitchFamily="34" charset="0"/>
              </a:rPr>
              <a:t>Title Goes Here </a:t>
            </a:r>
            <a:endParaRPr lang="en-US">
              <a:effectLst/>
              <a:latin typeface="Arial" panose="020B0604020202020204" pitchFamily="34" charset="0"/>
            </a:endParaRPr>
          </a:p>
        </p:txBody>
      </p:sp>
      <p:sp>
        <p:nvSpPr>
          <p:cNvPr id="17" name="Text Placeholder 15">
            <a:extLst>
              <a:ext uri="{FF2B5EF4-FFF2-40B4-BE49-F238E27FC236}">
                <a16:creationId xmlns:a16="http://schemas.microsoft.com/office/drawing/2014/main" id="{1F1FD111-9E6E-5A1A-2B95-EE88204B83D4}"/>
              </a:ext>
            </a:extLst>
          </p:cNvPr>
          <p:cNvSpPr>
            <a:spLocks noGrp="1"/>
          </p:cNvSpPr>
          <p:nvPr>
            <p:ph type="body" sz="quarter" idx="11" hasCustomPrompt="1"/>
          </p:nvPr>
        </p:nvSpPr>
        <p:spPr>
          <a:xfrm>
            <a:off x="514350" y="3825340"/>
            <a:ext cx="3406297" cy="485384"/>
          </a:xfrm>
        </p:spPr>
        <p:txBody>
          <a:bodyPr>
            <a:noAutofit/>
          </a:bodyPr>
          <a:lstStyle>
            <a:lvl1pPr marL="0" indent="0">
              <a:buNone/>
              <a:defRPr sz="2500">
                <a:solidFill>
                  <a:schemeClr val="bg1"/>
                </a:solidFill>
              </a:defRPr>
            </a:lvl1pPr>
          </a:lstStyle>
          <a:p>
            <a:r>
              <a:rPr lang="en-US">
                <a:effectLst/>
                <a:latin typeface="Arial" panose="020B0604020202020204" pitchFamily="34" charset="0"/>
              </a:rPr>
              <a:t>Subtitle Goes Here</a:t>
            </a:r>
          </a:p>
        </p:txBody>
      </p:sp>
      <p:sp>
        <p:nvSpPr>
          <p:cNvPr id="18" name="Text Placeholder 15">
            <a:extLst>
              <a:ext uri="{FF2B5EF4-FFF2-40B4-BE49-F238E27FC236}">
                <a16:creationId xmlns:a16="http://schemas.microsoft.com/office/drawing/2014/main" id="{D3885829-C761-D464-4574-861C6BE96623}"/>
              </a:ext>
            </a:extLst>
          </p:cNvPr>
          <p:cNvSpPr>
            <a:spLocks noGrp="1"/>
          </p:cNvSpPr>
          <p:nvPr>
            <p:ph type="body" sz="quarter" idx="12" hasCustomPrompt="1"/>
          </p:nvPr>
        </p:nvSpPr>
        <p:spPr>
          <a:xfrm>
            <a:off x="514350" y="2543827"/>
            <a:ext cx="3406297" cy="236951"/>
          </a:xfrm>
        </p:spPr>
        <p:txBody>
          <a:bodyPr>
            <a:noAutofit/>
          </a:bodyPr>
          <a:lstStyle>
            <a:lvl1pPr marL="0" indent="0">
              <a:buNone/>
              <a:defRPr sz="1200" spc="600">
                <a:solidFill>
                  <a:schemeClr val="bg1"/>
                </a:solidFill>
              </a:defRPr>
            </a:lvl1pPr>
          </a:lstStyle>
          <a:p>
            <a:r>
              <a:rPr lang="en-US">
                <a:effectLst/>
                <a:latin typeface="Arial" panose="020B0604020202020204" pitchFamily="34" charset="0"/>
              </a:rPr>
              <a:t>MISSION / TOPIC</a:t>
            </a:r>
          </a:p>
        </p:txBody>
      </p:sp>
      <p:sp>
        <p:nvSpPr>
          <p:cNvPr id="19" name="Text Placeholder 15">
            <a:extLst>
              <a:ext uri="{FF2B5EF4-FFF2-40B4-BE49-F238E27FC236}">
                <a16:creationId xmlns:a16="http://schemas.microsoft.com/office/drawing/2014/main" id="{998EC992-5605-AD44-A47F-2F67316C6C2C}"/>
              </a:ext>
            </a:extLst>
          </p:cNvPr>
          <p:cNvSpPr>
            <a:spLocks noGrp="1"/>
          </p:cNvSpPr>
          <p:nvPr>
            <p:ph type="body" sz="quarter" idx="13" hasCustomPrompt="1"/>
          </p:nvPr>
        </p:nvSpPr>
        <p:spPr>
          <a:xfrm>
            <a:off x="514350" y="5502058"/>
            <a:ext cx="3406297" cy="360123"/>
          </a:xfrm>
        </p:spPr>
        <p:txBody>
          <a:bodyPr>
            <a:noAutofit/>
          </a:bodyPr>
          <a:lstStyle>
            <a:lvl1pPr marL="0" indent="0">
              <a:buNone/>
              <a:defRPr lang="en-US" sz="1800" b="1" smtClean="0">
                <a:solidFill>
                  <a:schemeClr val="bg1"/>
                </a:solidFill>
                <a:effectLst/>
              </a:defRPr>
            </a:lvl1pPr>
          </a:lstStyle>
          <a:p>
            <a:r>
              <a:rPr lang="en-US" b="1">
                <a:solidFill>
                  <a:srgbClr val="EDEDED"/>
                </a:solidFill>
                <a:effectLst/>
                <a:latin typeface="Arial" panose="020B0604020202020204" pitchFamily="34" charset="0"/>
              </a:rPr>
              <a:t>Presenter Name Goes Here</a:t>
            </a:r>
            <a:endParaRPr lang="en-US">
              <a:solidFill>
                <a:srgbClr val="EDEDED"/>
              </a:solidFill>
              <a:effectLst/>
              <a:latin typeface="Arial" panose="020B0604020202020204" pitchFamily="34" charset="0"/>
            </a:endParaRPr>
          </a:p>
        </p:txBody>
      </p:sp>
      <p:sp>
        <p:nvSpPr>
          <p:cNvPr id="20" name="Text Placeholder 15">
            <a:extLst>
              <a:ext uri="{FF2B5EF4-FFF2-40B4-BE49-F238E27FC236}">
                <a16:creationId xmlns:a16="http://schemas.microsoft.com/office/drawing/2014/main" id="{7CD44280-A1BF-91DE-8C40-5991AEF8AA1B}"/>
              </a:ext>
            </a:extLst>
          </p:cNvPr>
          <p:cNvSpPr>
            <a:spLocks noGrp="1"/>
          </p:cNvSpPr>
          <p:nvPr>
            <p:ph type="body" sz="quarter" idx="14" hasCustomPrompt="1"/>
          </p:nvPr>
        </p:nvSpPr>
        <p:spPr>
          <a:xfrm>
            <a:off x="514350" y="5794332"/>
            <a:ext cx="3406297" cy="360123"/>
          </a:xfrm>
        </p:spPr>
        <p:txBody>
          <a:bodyPr>
            <a:noAutofit/>
          </a:bodyPr>
          <a:lstStyle>
            <a:lvl1pPr marL="0" indent="0">
              <a:buNone/>
              <a:defRPr sz="1800">
                <a:solidFill>
                  <a:schemeClr val="bg1"/>
                </a:solidFill>
              </a:defRPr>
            </a:lvl1pPr>
          </a:lstStyle>
          <a:p>
            <a:r>
              <a:rPr lang="en-US">
                <a:effectLst/>
                <a:latin typeface="Arial" panose="020B0604020202020204" pitchFamily="34" charset="0"/>
              </a:rPr>
              <a:t>Presenter Title</a:t>
            </a:r>
          </a:p>
        </p:txBody>
      </p:sp>
      <p:cxnSp>
        <p:nvCxnSpPr>
          <p:cNvPr id="22" name="Straight Connector 21">
            <a:extLst>
              <a:ext uri="{FF2B5EF4-FFF2-40B4-BE49-F238E27FC236}">
                <a16:creationId xmlns:a16="http://schemas.microsoft.com/office/drawing/2014/main" id="{E61786D4-A60E-5A44-F8BA-6ECF15CD41F1}"/>
              </a:ext>
            </a:extLst>
          </p:cNvPr>
          <p:cNvCxnSpPr>
            <a:cxnSpLocks/>
          </p:cNvCxnSpPr>
          <p:nvPr userDrawn="1"/>
        </p:nvCxnSpPr>
        <p:spPr>
          <a:xfrm>
            <a:off x="0" y="6275540"/>
            <a:ext cx="3920647" cy="0"/>
          </a:xfrm>
          <a:prstGeom prst="line">
            <a:avLst/>
          </a:prstGeom>
          <a:ln w="63500">
            <a:gradFill>
              <a:gsLst>
                <a:gs pos="0">
                  <a:srgbClr val="00B4F0">
                    <a:alpha val="0"/>
                  </a:srgbClr>
                </a:gs>
                <a:gs pos="100000">
                  <a:srgbClr val="00B4F0"/>
                </a:gs>
              </a:gsLst>
              <a:lin ang="6000000" scaled="0"/>
            </a:gradFill>
          </a:ln>
        </p:spPr>
        <p:style>
          <a:lnRef idx="2">
            <a:schemeClr val="accent1"/>
          </a:lnRef>
          <a:fillRef idx="0">
            <a:schemeClr val="accent1"/>
          </a:fillRef>
          <a:effectRef idx="1">
            <a:schemeClr val="accent1"/>
          </a:effectRef>
          <a:fontRef idx="minor">
            <a:schemeClr val="tx1"/>
          </a:fontRef>
        </p:style>
      </p:cxnSp>
      <p:pic>
        <p:nvPicPr>
          <p:cNvPr id="6" name="Picture 5" descr="A picture containing colorful, tableware, dishware&#10;&#10;AI-generated content may be incorrect.">
            <a:extLst>
              <a:ext uri="{FF2B5EF4-FFF2-40B4-BE49-F238E27FC236}">
                <a16:creationId xmlns:a16="http://schemas.microsoft.com/office/drawing/2014/main" id="{7A42E5CB-46B6-F4FB-1B33-3EFB315216A0}"/>
              </a:ext>
            </a:extLst>
          </p:cNvPr>
          <p:cNvPicPr>
            <a:picLocks noChangeAspect="1"/>
          </p:cNvPicPr>
          <p:nvPr userDrawn="1"/>
        </p:nvPicPr>
        <p:blipFill>
          <a:blip r:embed="rId3" cstate="screen">
            <a:extLst>
              <a:ext uri="{28A0092B-C50C-407E-A947-70E740481C1C}">
                <a14:useLocalDpi xmlns:a14="http://schemas.microsoft.com/office/drawing/2010/main"/>
              </a:ext>
            </a:extLst>
          </a:blip>
          <a:srcRect t="7264" b="4628"/>
          <a:stretch>
            <a:fillRect/>
          </a:stretch>
        </p:blipFill>
        <p:spPr>
          <a:xfrm>
            <a:off x="4156364" y="0"/>
            <a:ext cx="7783686" cy="6858000"/>
          </a:xfrm>
          <a:prstGeom prst="rect">
            <a:avLst/>
          </a:prstGeom>
        </p:spPr>
      </p:pic>
      <p:pic>
        <p:nvPicPr>
          <p:cNvPr id="3" name="Picture 2" descr="A black background with white text&#10;&#10;AI-generated content may be incorrect.">
            <a:extLst>
              <a:ext uri="{FF2B5EF4-FFF2-40B4-BE49-F238E27FC236}">
                <a16:creationId xmlns:a16="http://schemas.microsoft.com/office/drawing/2014/main" id="{3B59C94E-E4EA-2BEB-DD89-31274505F3B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861657" y="2755727"/>
            <a:ext cx="4277991" cy="1313840"/>
          </a:xfrm>
          <a:prstGeom prst="rect">
            <a:avLst/>
          </a:prstGeom>
        </p:spPr>
      </p:pic>
      <p:pic>
        <p:nvPicPr>
          <p:cNvPr id="4" name="Picture 3" descr="A picture containing transport, aircraft, airplane&#10;&#10;AI-generated content may be incorrect.">
            <a:extLst>
              <a:ext uri="{FF2B5EF4-FFF2-40B4-BE49-F238E27FC236}">
                <a16:creationId xmlns:a16="http://schemas.microsoft.com/office/drawing/2014/main" id="{1FDBE2B6-234C-F245-7F43-07D733C8D97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302786">
            <a:off x="8229251" y="3168684"/>
            <a:ext cx="3307220" cy="2003085"/>
          </a:xfrm>
          <a:prstGeom prst="rect">
            <a:avLst/>
          </a:prstGeom>
        </p:spPr>
      </p:pic>
      <p:pic>
        <p:nvPicPr>
          <p:cNvPr id="5" name="Picture 4" descr="A satellite in space&#10;&#10;AI-generated content may be incorrect.">
            <a:extLst>
              <a:ext uri="{FF2B5EF4-FFF2-40B4-BE49-F238E27FC236}">
                <a16:creationId xmlns:a16="http://schemas.microsoft.com/office/drawing/2014/main" id="{90869467-6057-C4F8-20D1-B7F6BA75963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21108010">
            <a:off x="3409003" y="137786"/>
            <a:ext cx="3645411" cy="3856885"/>
          </a:xfrm>
          <a:prstGeom prst="rect">
            <a:avLst/>
          </a:prstGeom>
        </p:spPr>
      </p:pic>
    </p:spTree>
    <p:extLst>
      <p:ext uri="{BB962C8B-B14F-4D97-AF65-F5344CB8AC3E}">
        <p14:creationId xmlns:p14="http://schemas.microsoft.com/office/powerpoint/2010/main" val="3676254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5B202D-AA64-A74E-867A-21D9293F49EA}" type="datetimeFigureOut">
              <a:rPr lang="en-US" smtClean="0"/>
              <a:t>4/20/2026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06FD60-5928-904D-9484-3E212EAE85C9}" type="slidenum">
              <a:rPr lang="en-US" smtClean="0"/>
              <a:t>‹#›</a:t>
            </a:fld>
            <a:endParaRPr lang="en-US"/>
          </a:p>
        </p:txBody>
      </p:sp>
    </p:spTree>
    <p:extLst>
      <p:ext uri="{BB962C8B-B14F-4D97-AF65-F5344CB8AC3E}">
        <p14:creationId xmlns:p14="http://schemas.microsoft.com/office/powerpoint/2010/main" val="425625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Photo Slide 1">
    <p:bg>
      <p:bgPr>
        <a:gradFill>
          <a:gsLst>
            <a:gs pos="53000">
              <a:srgbClr val="263765"/>
            </a:gs>
            <a:gs pos="100000">
              <a:srgbClr val="0061A8"/>
            </a:gs>
          </a:gsLst>
          <a:lin ang="19200000" scaled="0"/>
        </a:gradFill>
        <a:effectLst/>
      </p:bgPr>
    </p:bg>
    <p:spTree>
      <p:nvGrpSpPr>
        <p:cNvPr id="1" name=""/>
        <p:cNvGrpSpPr/>
        <p:nvPr/>
      </p:nvGrpSpPr>
      <p:grpSpPr>
        <a:xfrm>
          <a:off x="0" y="0"/>
          <a:ext cx="0" cy="0"/>
          <a:chOff x="0" y="0"/>
          <a:chExt cx="0" cy="0"/>
        </a:xfrm>
      </p:grpSpPr>
      <p:sp>
        <p:nvSpPr>
          <p:cNvPr id="14" name="Text Placeholder 16">
            <a:extLst>
              <a:ext uri="{FF2B5EF4-FFF2-40B4-BE49-F238E27FC236}">
                <a16:creationId xmlns:a16="http://schemas.microsoft.com/office/drawing/2014/main" id="{59D3B852-4875-A817-0894-1A08FC8FB450}"/>
              </a:ext>
            </a:extLst>
          </p:cNvPr>
          <p:cNvSpPr>
            <a:spLocks noGrp="1"/>
          </p:cNvSpPr>
          <p:nvPr>
            <p:ph type="body" sz="quarter" idx="38" hasCustomPrompt="1"/>
          </p:nvPr>
        </p:nvSpPr>
        <p:spPr>
          <a:xfrm>
            <a:off x="1080274" y="2424341"/>
            <a:ext cx="3461746" cy="686708"/>
          </a:xfrm>
        </p:spPr>
        <p:txBody>
          <a:bodyPr>
            <a:noAutofit/>
          </a:bodyPr>
          <a:lstStyle>
            <a:lvl1pPr marL="0" indent="0">
              <a:buNone/>
              <a:defRPr sz="5000" b="0" i="0">
                <a:solidFill>
                  <a:schemeClr val="bg1"/>
                </a:solidFill>
                <a:latin typeface="Arial" panose="020B0604020202020204" pitchFamily="34" charset="0"/>
                <a:cs typeface="Arial" panose="020B0604020202020204" pitchFamily="34" charset="0"/>
              </a:defRPr>
            </a:lvl1pPr>
          </a:lstStyle>
          <a:p>
            <a:pPr lvl="0"/>
            <a:r>
              <a:rPr lang="en-US"/>
              <a:t>Team Title</a:t>
            </a:r>
          </a:p>
        </p:txBody>
      </p:sp>
      <p:sp>
        <p:nvSpPr>
          <p:cNvPr id="15" name="Text Placeholder 16">
            <a:extLst>
              <a:ext uri="{FF2B5EF4-FFF2-40B4-BE49-F238E27FC236}">
                <a16:creationId xmlns:a16="http://schemas.microsoft.com/office/drawing/2014/main" id="{A071903F-BE8A-2C45-2578-A4B62000C418}"/>
              </a:ext>
            </a:extLst>
          </p:cNvPr>
          <p:cNvSpPr>
            <a:spLocks noGrp="1"/>
          </p:cNvSpPr>
          <p:nvPr>
            <p:ph type="body" sz="quarter" idx="39" hasCustomPrompt="1"/>
          </p:nvPr>
        </p:nvSpPr>
        <p:spPr>
          <a:xfrm>
            <a:off x="1080273" y="3786827"/>
            <a:ext cx="3476174" cy="1113929"/>
          </a:xfrm>
        </p:spPr>
        <p:txBody>
          <a:bodyPr>
            <a:noAutofit/>
          </a:bodyPr>
          <a:lstStyle>
            <a:lvl1pPr marL="0" indent="0">
              <a:spcBef>
                <a:spcPts val="1600"/>
              </a:spcBef>
              <a:buNone/>
              <a:defRPr sz="140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Lorem ipsum dolor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consectetur</a:t>
            </a:r>
            <a:r>
              <a:rPr lang="en-US">
                <a:effectLst/>
                <a:latin typeface="Arial" panose="020B0604020202020204" pitchFamily="34" charset="0"/>
              </a:rPr>
              <a:t> </a:t>
            </a:r>
            <a:r>
              <a:rPr lang="en-US" err="1">
                <a:effectLst/>
                <a:latin typeface="Arial" panose="020B0604020202020204" pitchFamily="34" charset="0"/>
              </a:rPr>
              <a:t>adipiscing</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 Mauris auctor dui diam, in dictum diam </a:t>
            </a:r>
            <a:r>
              <a:rPr lang="en-US" err="1">
                <a:effectLst/>
                <a:latin typeface="Arial" panose="020B0604020202020204" pitchFamily="34" charset="0"/>
              </a:rPr>
              <a:t>porttitor</a:t>
            </a:r>
            <a:r>
              <a:rPr lang="en-US">
                <a:effectLst/>
                <a:latin typeface="Arial" panose="020B0604020202020204" pitchFamily="34" charset="0"/>
              </a:rPr>
              <a:t> vitae. Mauris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hendrerit</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a:t>
            </a:r>
          </a:p>
        </p:txBody>
      </p:sp>
      <p:sp>
        <p:nvSpPr>
          <p:cNvPr id="10" name="Text Placeholder 16">
            <a:extLst>
              <a:ext uri="{FF2B5EF4-FFF2-40B4-BE49-F238E27FC236}">
                <a16:creationId xmlns:a16="http://schemas.microsoft.com/office/drawing/2014/main" id="{F4A6D78A-9E6B-EF1B-BA69-05DDB33D351F}"/>
              </a:ext>
            </a:extLst>
          </p:cNvPr>
          <p:cNvSpPr>
            <a:spLocks noGrp="1"/>
          </p:cNvSpPr>
          <p:nvPr>
            <p:ph type="body" sz="quarter" idx="40" hasCustomPrompt="1"/>
          </p:nvPr>
        </p:nvSpPr>
        <p:spPr>
          <a:xfrm>
            <a:off x="1080274" y="3044474"/>
            <a:ext cx="3461746" cy="686708"/>
          </a:xfrm>
        </p:spPr>
        <p:txBody>
          <a:bodyPr>
            <a:noAutofit/>
          </a:bodyPr>
          <a:lstStyle>
            <a:lvl1pPr marL="0" indent="0">
              <a:buNone/>
              <a:defRPr sz="5000" b="1" i="0">
                <a:solidFill>
                  <a:schemeClr val="bg1"/>
                </a:solidFill>
                <a:latin typeface="Arial" panose="020B0604020202020204" pitchFamily="34" charset="0"/>
                <a:cs typeface="Arial" panose="020B0604020202020204" pitchFamily="34" charset="0"/>
              </a:defRPr>
            </a:lvl1pPr>
          </a:lstStyle>
          <a:p>
            <a:pPr lvl="0"/>
            <a:r>
              <a:rPr lang="en-US"/>
              <a:t>Goes Here</a:t>
            </a:r>
          </a:p>
        </p:txBody>
      </p:sp>
      <p:sp>
        <p:nvSpPr>
          <p:cNvPr id="19" name="Picture Placeholder 20">
            <a:extLst>
              <a:ext uri="{FF2B5EF4-FFF2-40B4-BE49-F238E27FC236}">
                <a16:creationId xmlns:a16="http://schemas.microsoft.com/office/drawing/2014/main" id="{CBFE5F66-962C-B541-EF0A-B94C70E778B2}"/>
              </a:ext>
            </a:extLst>
          </p:cNvPr>
          <p:cNvSpPr>
            <a:spLocks noGrp="1"/>
          </p:cNvSpPr>
          <p:nvPr>
            <p:ph type="pic" sz="quarter" idx="33" hasCustomPrompt="1"/>
          </p:nvPr>
        </p:nvSpPr>
        <p:spPr>
          <a:xfrm>
            <a:off x="5743399" y="897252"/>
            <a:ext cx="1404327" cy="1404327"/>
          </a:xfrm>
          <a:prstGeom prst="ellipse">
            <a:avLst/>
          </a:prstGeom>
          <a:solidFill>
            <a:schemeClr val="tx1">
              <a:lumMod val="65000"/>
              <a:lumOff val="35000"/>
            </a:schemeClr>
          </a:solidFill>
          <a:ln w="76200">
            <a:gradFill>
              <a:gsLst>
                <a:gs pos="56000">
                  <a:srgbClr val="00A6DE"/>
                </a:gs>
                <a:gs pos="0">
                  <a:schemeClr val="accent1">
                    <a:lumMod val="5000"/>
                    <a:lumOff val="95000"/>
                  </a:schemeClr>
                </a:gs>
                <a:gs pos="100000">
                  <a:srgbClr val="0061A8"/>
                </a:gs>
              </a:gsLst>
              <a:lin ang="5400000" scaled="1"/>
            </a:gradFill>
          </a:ln>
        </p:spPr>
        <p:txBody>
          <a:bodyPr anchor="ctr">
            <a:normAutofit/>
          </a:bodyPr>
          <a:lstStyle>
            <a:lvl1pPr marL="0" indent="0" algn="ctr">
              <a:buNone/>
              <a:defRPr sz="1400" b="0" i="0">
                <a:solidFill>
                  <a:schemeClr val="bg1"/>
                </a:solidFill>
                <a:latin typeface="Arial" panose="020B0604020202020204" pitchFamily="34" charset="0"/>
                <a:cs typeface="Arial" panose="020B0604020202020204" pitchFamily="34" charset="0"/>
              </a:defRPr>
            </a:lvl1pPr>
          </a:lstStyle>
          <a:p>
            <a:r>
              <a:rPr lang="en-US"/>
              <a:t>Photo</a:t>
            </a:r>
          </a:p>
        </p:txBody>
      </p:sp>
      <p:sp>
        <p:nvSpPr>
          <p:cNvPr id="23" name="Text Placeholder 16">
            <a:extLst>
              <a:ext uri="{FF2B5EF4-FFF2-40B4-BE49-F238E27FC236}">
                <a16:creationId xmlns:a16="http://schemas.microsoft.com/office/drawing/2014/main" id="{0806069D-7534-AAEC-8F48-0353E7D4D524}"/>
              </a:ext>
            </a:extLst>
          </p:cNvPr>
          <p:cNvSpPr>
            <a:spLocks noGrp="1"/>
          </p:cNvSpPr>
          <p:nvPr>
            <p:ph type="body" sz="quarter" idx="41" hasCustomPrompt="1"/>
          </p:nvPr>
        </p:nvSpPr>
        <p:spPr>
          <a:xfrm>
            <a:off x="7277724" y="1305983"/>
            <a:ext cx="1335024" cy="261079"/>
          </a:xfrm>
        </p:spPr>
        <p:txBody>
          <a:bodyPr>
            <a:noAutofit/>
          </a:bodyPr>
          <a:lstStyle>
            <a:lvl1pPr marL="0" indent="0">
              <a:spcBef>
                <a:spcPts val="1600"/>
              </a:spcBef>
              <a:buNone/>
              <a:defRPr sz="1500" b="1"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Name</a:t>
            </a:r>
          </a:p>
        </p:txBody>
      </p:sp>
      <p:sp>
        <p:nvSpPr>
          <p:cNvPr id="24" name="Text Placeholder 16">
            <a:extLst>
              <a:ext uri="{FF2B5EF4-FFF2-40B4-BE49-F238E27FC236}">
                <a16:creationId xmlns:a16="http://schemas.microsoft.com/office/drawing/2014/main" id="{1B940605-4D73-3AD6-ED24-7114A60C0B2D}"/>
              </a:ext>
            </a:extLst>
          </p:cNvPr>
          <p:cNvSpPr>
            <a:spLocks noGrp="1"/>
          </p:cNvSpPr>
          <p:nvPr>
            <p:ph type="body" sz="quarter" idx="42" hasCustomPrompt="1"/>
          </p:nvPr>
        </p:nvSpPr>
        <p:spPr>
          <a:xfrm>
            <a:off x="7277724" y="1560816"/>
            <a:ext cx="1335024"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Title</a:t>
            </a:r>
          </a:p>
        </p:txBody>
      </p:sp>
      <p:sp>
        <p:nvSpPr>
          <p:cNvPr id="25" name="Text Placeholder 16">
            <a:extLst>
              <a:ext uri="{FF2B5EF4-FFF2-40B4-BE49-F238E27FC236}">
                <a16:creationId xmlns:a16="http://schemas.microsoft.com/office/drawing/2014/main" id="{917AB34A-DA55-1110-68D9-D3D6A61464C6}"/>
              </a:ext>
            </a:extLst>
          </p:cNvPr>
          <p:cNvSpPr>
            <a:spLocks noGrp="1"/>
          </p:cNvSpPr>
          <p:nvPr>
            <p:ph type="body" sz="quarter" idx="43" hasCustomPrompt="1"/>
          </p:nvPr>
        </p:nvSpPr>
        <p:spPr>
          <a:xfrm>
            <a:off x="7277724" y="1759436"/>
            <a:ext cx="1335024"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Center</a:t>
            </a:r>
          </a:p>
        </p:txBody>
      </p:sp>
      <p:sp>
        <p:nvSpPr>
          <p:cNvPr id="26" name="Picture Placeholder 20">
            <a:extLst>
              <a:ext uri="{FF2B5EF4-FFF2-40B4-BE49-F238E27FC236}">
                <a16:creationId xmlns:a16="http://schemas.microsoft.com/office/drawing/2014/main" id="{267EB956-35D2-CA66-DD3A-55A8FD3B42DD}"/>
              </a:ext>
            </a:extLst>
          </p:cNvPr>
          <p:cNvSpPr>
            <a:spLocks noGrp="1"/>
          </p:cNvSpPr>
          <p:nvPr>
            <p:ph type="pic" sz="quarter" idx="44" hasCustomPrompt="1"/>
          </p:nvPr>
        </p:nvSpPr>
        <p:spPr>
          <a:xfrm>
            <a:off x="8911652" y="897252"/>
            <a:ext cx="1404327" cy="1404327"/>
          </a:xfrm>
          <a:prstGeom prst="ellipse">
            <a:avLst/>
          </a:prstGeom>
          <a:solidFill>
            <a:schemeClr val="tx1">
              <a:lumMod val="65000"/>
              <a:lumOff val="35000"/>
            </a:schemeClr>
          </a:solidFill>
          <a:ln w="76200">
            <a:gradFill>
              <a:gsLst>
                <a:gs pos="56000">
                  <a:srgbClr val="00A6DE"/>
                </a:gs>
                <a:gs pos="0">
                  <a:schemeClr val="accent1">
                    <a:lumMod val="5000"/>
                    <a:lumOff val="95000"/>
                  </a:schemeClr>
                </a:gs>
                <a:gs pos="100000">
                  <a:srgbClr val="0061A8"/>
                </a:gs>
              </a:gsLst>
              <a:lin ang="5400000" scaled="1"/>
            </a:gradFill>
          </a:ln>
        </p:spPr>
        <p:txBody>
          <a:bodyPr anchor="ctr">
            <a:normAutofit/>
          </a:bodyPr>
          <a:lstStyle>
            <a:lvl1pPr marL="0" indent="0" algn="ctr">
              <a:buNone/>
              <a:defRPr sz="1400" b="0" i="0">
                <a:solidFill>
                  <a:schemeClr val="bg1"/>
                </a:solidFill>
                <a:latin typeface="Arial" panose="020B0604020202020204" pitchFamily="34" charset="0"/>
                <a:cs typeface="Arial" panose="020B0604020202020204" pitchFamily="34" charset="0"/>
              </a:defRPr>
            </a:lvl1pPr>
          </a:lstStyle>
          <a:p>
            <a:r>
              <a:rPr lang="en-US"/>
              <a:t>Photo</a:t>
            </a:r>
          </a:p>
        </p:txBody>
      </p:sp>
      <p:sp>
        <p:nvSpPr>
          <p:cNvPr id="27" name="Text Placeholder 16">
            <a:extLst>
              <a:ext uri="{FF2B5EF4-FFF2-40B4-BE49-F238E27FC236}">
                <a16:creationId xmlns:a16="http://schemas.microsoft.com/office/drawing/2014/main" id="{0BDD4B6C-48CA-4E5D-BAF3-6525AB7DBC48}"/>
              </a:ext>
            </a:extLst>
          </p:cNvPr>
          <p:cNvSpPr>
            <a:spLocks noGrp="1"/>
          </p:cNvSpPr>
          <p:nvPr>
            <p:ph type="body" sz="quarter" idx="45" hasCustomPrompt="1"/>
          </p:nvPr>
        </p:nvSpPr>
        <p:spPr>
          <a:xfrm>
            <a:off x="10445979" y="1305983"/>
            <a:ext cx="1332662" cy="261079"/>
          </a:xfrm>
        </p:spPr>
        <p:txBody>
          <a:bodyPr>
            <a:noAutofit/>
          </a:bodyPr>
          <a:lstStyle>
            <a:lvl1pPr marL="0" indent="0">
              <a:spcBef>
                <a:spcPts val="1600"/>
              </a:spcBef>
              <a:buNone/>
              <a:defRPr sz="1500" b="1"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Name</a:t>
            </a:r>
          </a:p>
        </p:txBody>
      </p:sp>
      <p:sp>
        <p:nvSpPr>
          <p:cNvPr id="28" name="Text Placeholder 16">
            <a:extLst>
              <a:ext uri="{FF2B5EF4-FFF2-40B4-BE49-F238E27FC236}">
                <a16:creationId xmlns:a16="http://schemas.microsoft.com/office/drawing/2014/main" id="{FC939BB5-14CC-FFA0-5AF7-C0F87FA1B908}"/>
              </a:ext>
            </a:extLst>
          </p:cNvPr>
          <p:cNvSpPr>
            <a:spLocks noGrp="1"/>
          </p:cNvSpPr>
          <p:nvPr>
            <p:ph type="body" sz="quarter" idx="46" hasCustomPrompt="1"/>
          </p:nvPr>
        </p:nvSpPr>
        <p:spPr>
          <a:xfrm>
            <a:off x="10445979" y="1560816"/>
            <a:ext cx="1332662"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Title</a:t>
            </a:r>
          </a:p>
        </p:txBody>
      </p:sp>
      <p:sp>
        <p:nvSpPr>
          <p:cNvPr id="29" name="Text Placeholder 16">
            <a:extLst>
              <a:ext uri="{FF2B5EF4-FFF2-40B4-BE49-F238E27FC236}">
                <a16:creationId xmlns:a16="http://schemas.microsoft.com/office/drawing/2014/main" id="{C9EB53E9-1C08-10BC-7982-9E40FE720653}"/>
              </a:ext>
            </a:extLst>
          </p:cNvPr>
          <p:cNvSpPr>
            <a:spLocks noGrp="1"/>
          </p:cNvSpPr>
          <p:nvPr>
            <p:ph type="body" sz="quarter" idx="47" hasCustomPrompt="1"/>
          </p:nvPr>
        </p:nvSpPr>
        <p:spPr>
          <a:xfrm>
            <a:off x="10445979" y="1759436"/>
            <a:ext cx="1332662"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Center</a:t>
            </a:r>
          </a:p>
        </p:txBody>
      </p:sp>
      <p:sp>
        <p:nvSpPr>
          <p:cNvPr id="30" name="Picture Placeholder 20">
            <a:extLst>
              <a:ext uri="{FF2B5EF4-FFF2-40B4-BE49-F238E27FC236}">
                <a16:creationId xmlns:a16="http://schemas.microsoft.com/office/drawing/2014/main" id="{B7D47362-C0E2-BAC6-F6F3-A848D10AD0AB}"/>
              </a:ext>
            </a:extLst>
          </p:cNvPr>
          <p:cNvSpPr>
            <a:spLocks noGrp="1"/>
          </p:cNvSpPr>
          <p:nvPr>
            <p:ph type="pic" sz="quarter" idx="48" hasCustomPrompt="1"/>
          </p:nvPr>
        </p:nvSpPr>
        <p:spPr>
          <a:xfrm>
            <a:off x="5743399" y="2673836"/>
            <a:ext cx="1404327" cy="1404327"/>
          </a:xfrm>
          <a:prstGeom prst="ellipse">
            <a:avLst/>
          </a:prstGeom>
          <a:solidFill>
            <a:schemeClr val="tx1">
              <a:lumMod val="65000"/>
              <a:lumOff val="35000"/>
            </a:schemeClr>
          </a:solidFill>
          <a:ln w="76200">
            <a:gradFill>
              <a:gsLst>
                <a:gs pos="56000">
                  <a:srgbClr val="00A6DE"/>
                </a:gs>
                <a:gs pos="0">
                  <a:schemeClr val="accent1">
                    <a:lumMod val="5000"/>
                    <a:lumOff val="95000"/>
                  </a:schemeClr>
                </a:gs>
                <a:gs pos="100000">
                  <a:srgbClr val="0061A8"/>
                </a:gs>
              </a:gsLst>
              <a:lin ang="5400000" scaled="1"/>
            </a:gradFill>
          </a:ln>
        </p:spPr>
        <p:txBody>
          <a:bodyPr anchor="ctr">
            <a:normAutofit/>
          </a:bodyPr>
          <a:lstStyle>
            <a:lvl1pPr marL="0" indent="0" algn="ctr">
              <a:buNone/>
              <a:defRPr sz="1400" b="0" i="0">
                <a:solidFill>
                  <a:schemeClr val="bg1"/>
                </a:solidFill>
                <a:latin typeface="Arial" panose="020B0604020202020204" pitchFamily="34" charset="0"/>
                <a:cs typeface="Arial" panose="020B0604020202020204" pitchFamily="34" charset="0"/>
              </a:defRPr>
            </a:lvl1pPr>
          </a:lstStyle>
          <a:p>
            <a:r>
              <a:rPr lang="en-US"/>
              <a:t>Photo</a:t>
            </a:r>
          </a:p>
        </p:txBody>
      </p:sp>
      <p:sp>
        <p:nvSpPr>
          <p:cNvPr id="31" name="Text Placeholder 16">
            <a:extLst>
              <a:ext uri="{FF2B5EF4-FFF2-40B4-BE49-F238E27FC236}">
                <a16:creationId xmlns:a16="http://schemas.microsoft.com/office/drawing/2014/main" id="{A840C603-9437-5928-829A-8C221A8A2F14}"/>
              </a:ext>
            </a:extLst>
          </p:cNvPr>
          <p:cNvSpPr>
            <a:spLocks noGrp="1"/>
          </p:cNvSpPr>
          <p:nvPr>
            <p:ph type="body" sz="quarter" idx="49" hasCustomPrompt="1"/>
          </p:nvPr>
        </p:nvSpPr>
        <p:spPr>
          <a:xfrm>
            <a:off x="7277726" y="3082567"/>
            <a:ext cx="1335024" cy="261079"/>
          </a:xfrm>
        </p:spPr>
        <p:txBody>
          <a:bodyPr>
            <a:noAutofit/>
          </a:bodyPr>
          <a:lstStyle>
            <a:lvl1pPr marL="0" indent="0">
              <a:spcBef>
                <a:spcPts val="1600"/>
              </a:spcBef>
              <a:buNone/>
              <a:defRPr sz="1500" b="1"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Name</a:t>
            </a:r>
          </a:p>
        </p:txBody>
      </p:sp>
      <p:sp>
        <p:nvSpPr>
          <p:cNvPr id="32" name="Text Placeholder 16">
            <a:extLst>
              <a:ext uri="{FF2B5EF4-FFF2-40B4-BE49-F238E27FC236}">
                <a16:creationId xmlns:a16="http://schemas.microsoft.com/office/drawing/2014/main" id="{5ACEEDCA-F92C-E045-58BF-C9BFFACA4636}"/>
              </a:ext>
            </a:extLst>
          </p:cNvPr>
          <p:cNvSpPr>
            <a:spLocks noGrp="1"/>
          </p:cNvSpPr>
          <p:nvPr>
            <p:ph type="body" sz="quarter" idx="50" hasCustomPrompt="1"/>
          </p:nvPr>
        </p:nvSpPr>
        <p:spPr>
          <a:xfrm>
            <a:off x="7277726" y="3337400"/>
            <a:ext cx="1335024"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Title</a:t>
            </a:r>
          </a:p>
        </p:txBody>
      </p:sp>
      <p:sp>
        <p:nvSpPr>
          <p:cNvPr id="33" name="Text Placeholder 16">
            <a:extLst>
              <a:ext uri="{FF2B5EF4-FFF2-40B4-BE49-F238E27FC236}">
                <a16:creationId xmlns:a16="http://schemas.microsoft.com/office/drawing/2014/main" id="{B8415D9D-E55C-1539-A2BB-EDA6ACA883F7}"/>
              </a:ext>
            </a:extLst>
          </p:cNvPr>
          <p:cNvSpPr>
            <a:spLocks noGrp="1"/>
          </p:cNvSpPr>
          <p:nvPr>
            <p:ph type="body" sz="quarter" idx="51" hasCustomPrompt="1"/>
          </p:nvPr>
        </p:nvSpPr>
        <p:spPr>
          <a:xfrm>
            <a:off x="7277726" y="3536020"/>
            <a:ext cx="1335024"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Center</a:t>
            </a:r>
          </a:p>
        </p:txBody>
      </p:sp>
      <p:sp>
        <p:nvSpPr>
          <p:cNvPr id="34" name="Picture Placeholder 20">
            <a:extLst>
              <a:ext uri="{FF2B5EF4-FFF2-40B4-BE49-F238E27FC236}">
                <a16:creationId xmlns:a16="http://schemas.microsoft.com/office/drawing/2014/main" id="{53234553-1E1C-000B-4452-D72BCCF57104}"/>
              </a:ext>
            </a:extLst>
          </p:cNvPr>
          <p:cNvSpPr>
            <a:spLocks noGrp="1"/>
          </p:cNvSpPr>
          <p:nvPr>
            <p:ph type="pic" sz="quarter" idx="52" hasCustomPrompt="1"/>
          </p:nvPr>
        </p:nvSpPr>
        <p:spPr>
          <a:xfrm>
            <a:off x="8911652" y="2673836"/>
            <a:ext cx="1404327" cy="1404327"/>
          </a:xfrm>
          <a:prstGeom prst="ellipse">
            <a:avLst/>
          </a:prstGeom>
          <a:solidFill>
            <a:schemeClr val="tx1">
              <a:lumMod val="65000"/>
              <a:lumOff val="35000"/>
            </a:schemeClr>
          </a:solidFill>
          <a:ln w="76200">
            <a:gradFill>
              <a:gsLst>
                <a:gs pos="56000">
                  <a:srgbClr val="00A6DE"/>
                </a:gs>
                <a:gs pos="0">
                  <a:schemeClr val="accent1">
                    <a:lumMod val="5000"/>
                    <a:lumOff val="95000"/>
                  </a:schemeClr>
                </a:gs>
                <a:gs pos="100000">
                  <a:srgbClr val="0061A8"/>
                </a:gs>
              </a:gsLst>
              <a:lin ang="5400000" scaled="1"/>
            </a:gradFill>
          </a:ln>
        </p:spPr>
        <p:txBody>
          <a:bodyPr anchor="ctr">
            <a:normAutofit/>
          </a:bodyPr>
          <a:lstStyle>
            <a:lvl1pPr marL="0" indent="0" algn="ctr">
              <a:buNone/>
              <a:defRPr sz="1400" b="0" i="0">
                <a:solidFill>
                  <a:schemeClr val="bg1"/>
                </a:solidFill>
                <a:latin typeface="Arial" panose="020B0604020202020204" pitchFamily="34" charset="0"/>
                <a:cs typeface="Arial" panose="020B0604020202020204" pitchFamily="34" charset="0"/>
              </a:defRPr>
            </a:lvl1pPr>
          </a:lstStyle>
          <a:p>
            <a:r>
              <a:rPr lang="en-US"/>
              <a:t>Photo</a:t>
            </a:r>
          </a:p>
        </p:txBody>
      </p:sp>
      <p:sp>
        <p:nvSpPr>
          <p:cNvPr id="35" name="Text Placeholder 16">
            <a:extLst>
              <a:ext uri="{FF2B5EF4-FFF2-40B4-BE49-F238E27FC236}">
                <a16:creationId xmlns:a16="http://schemas.microsoft.com/office/drawing/2014/main" id="{96B49617-6E02-53C5-F2FA-3401C6C0770D}"/>
              </a:ext>
            </a:extLst>
          </p:cNvPr>
          <p:cNvSpPr>
            <a:spLocks noGrp="1"/>
          </p:cNvSpPr>
          <p:nvPr>
            <p:ph type="body" sz="quarter" idx="53" hasCustomPrompt="1"/>
          </p:nvPr>
        </p:nvSpPr>
        <p:spPr>
          <a:xfrm>
            <a:off x="10445979" y="3082567"/>
            <a:ext cx="1332662" cy="261079"/>
          </a:xfrm>
        </p:spPr>
        <p:txBody>
          <a:bodyPr>
            <a:noAutofit/>
          </a:bodyPr>
          <a:lstStyle>
            <a:lvl1pPr marL="0" indent="0">
              <a:spcBef>
                <a:spcPts val="1600"/>
              </a:spcBef>
              <a:buNone/>
              <a:defRPr sz="1500" b="1"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Name</a:t>
            </a:r>
          </a:p>
        </p:txBody>
      </p:sp>
      <p:sp>
        <p:nvSpPr>
          <p:cNvPr id="36" name="Text Placeholder 16">
            <a:extLst>
              <a:ext uri="{FF2B5EF4-FFF2-40B4-BE49-F238E27FC236}">
                <a16:creationId xmlns:a16="http://schemas.microsoft.com/office/drawing/2014/main" id="{DF9F8D02-5FAD-FBEB-9FCD-C5725CC25D13}"/>
              </a:ext>
            </a:extLst>
          </p:cNvPr>
          <p:cNvSpPr>
            <a:spLocks noGrp="1"/>
          </p:cNvSpPr>
          <p:nvPr>
            <p:ph type="body" sz="quarter" idx="54" hasCustomPrompt="1"/>
          </p:nvPr>
        </p:nvSpPr>
        <p:spPr>
          <a:xfrm>
            <a:off x="10445979" y="3337400"/>
            <a:ext cx="1332662"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Title</a:t>
            </a:r>
          </a:p>
        </p:txBody>
      </p:sp>
      <p:sp>
        <p:nvSpPr>
          <p:cNvPr id="37" name="Text Placeholder 16">
            <a:extLst>
              <a:ext uri="{FF2B5EF4-FFF2-40B4-BE49-F238E27FC236}">
                <a16:creationId xmlns:a16="http://schemas.microsoft.com/office/drawing/2014/main" id="{9FD7AC0E-A88F-29AA-C810-AFFE8F181000}"/>
              </a:ext>
            </a:extLst>
          </p:cNvPr>
          <p:cNvSpPr>
            <a:spLocks noGrp="1"/>
          </p:cNvSpPr>
          <p:nvPr>
            <p:ph type="body" sz="quarter" idx="55" hasCustomPrompt="1"/>
          </p:nvPr>
        </p:nvSpPr>
        <p:spPr>
          <a:xfrm>
            <a:off x="10445979" y="3536020"/>
            <a:ext cx="1332662"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Center</a:t>
            </a:r>
          </a:p>
        </p:txBody>
      </p:sp>
      <p:sp>
        <p:nvSpPr>
          <p:cNvPr id="38" name="Picture Placeholder 20">
            <a:extLst>
              <a:ext uri="{FF2B5EF4-FFF2-40B4-BE49-F238E27FC236}">
                <a16:creationId xmlns:a16="http://schemas.microsoft.com/office/drawing/2014/main" id="{7F8CE0DF-686B-B2B3-B7B0-84E5A9E6A76C}"/>
              </a:ext>
            </a:extLst>
          </p:cNvPr>
          <p:cNvSpPr>
            <a:spLocks noGrp="1"/>
          </p:cNvSpPr>
          <p:nvPr>
            <p:ph type="pic" sz="quarter" idx="56" hasCustomPrompt="1"/>
          </p:nvPr>
        </p:nvSpPr>
        <p:spPr>
          <a:xfrm>
            <a:off x="5743399" y="4471406"/>
            <a:ext cx="1404327" cy="1404327"/>
          </a:xfrm>
          <a:prstGeom prst="ellipse">
            <a:avLst/>
          </a:prstGeom>
          <a:solidFill>
            <a:schemeClr val="tx1">
              <a:lumMod val="65000"/>
              <a:lumOff val="35000"/>
            </a:schemeClr>
          </a:solidFill>
          <a:ln w="76200">
            <a:gradFill>
              <a:gsLst>
                <a:gs pos="56000">
                  <a:srgbClr val="00A6DE"/>
                </a:gs>
                <a:gs pos="0">
                  <a:schemeClr val="accent1">
                    <a:lumMod val="5000"/>
                    <a:lumOff val="95000"/>
                  </a:schemeClr>
                </a:gs>
                <a:gs pos="100000">
                  <a:srgbClr val="0061A8"/>
                </a:gs>
              </a:gsLst>
              <a:lin ang="5400000" scaled="1"/>
            </a:gradFill>
          </a:ln>
        </p:spPr>
        <p:txBody>
          <a:bodyPr anchor="ctr">
            <a:normAutofit/>
          </a:bodyPr>
          <a:lstStyle>
            <a:lvl1pPr marL="0" indent="0" algn="ctr">
              <a:buNone/>
              <a:defRPr sz="1400" b="0" i="0">
                <a:solidFill>
                  <a:schemeClr val="bg1"/>
                </a:solidFill>
                <a:latin typeface="Arial" panose="020B0604020202020204" pitchFamily="34" charset="0"/>
                <a:cs typeface="Arial" panose="020B0604020202020204" pitchFamily="34" charset="0"/>
              </a:defRPr>
            </a:lvl1pPr>
          </a:lstStyle>
          <a:p>
            <a:r>
              <a:rPr lang="en-US"/>
              <a:t>Photo</a:t>
            </a:r>
          </a:p>
        </p:txBody>
      </p:sp>
      <p:sp>
        <p:nvSpPr>
          <p:cNvPr id="39" name="Text Placeholder 16">
            <a:extLst>
              <a:ext uri="{FF2B5EF4-FFF2-40B4-BE49-F238E27FC236}">
                <a16:creationId xmlns:a16="http://schemas.microsoft.com/office/drawing/2014/main" id="{392C693C-1D7A-D5B2-F96D-3988DF5F3588}"/>
              </a:ext>
            </a:extLst>
          </p:cNvPr>
          <p:cNvSpPr>
            <a:spLocks noGrp="1"/>
          </p:cNvSpPr>
          <p:nvPr>
            <p:ph type="body" sz="quarter" idx="57" hasCustomPrompt="1"/>
          </p:nvPr>
        </p:nvSpPr>
        <p:spPr>
          <a:xfrm>
            <a:off x="7277724" y="4880137"/>
            <a:ext cx="1335024" cy="261079"/>
          </a:xfrm>
        </p:spPr>
        <p:txBody>
          <a:bodyPr>
            <a:noAutofit/>
          </a:bodyPr>
          <a:lstStyle>
            <a:lvl1pPr marL="0" indent="0">
              <a:spcBef>
                <a:spcPts val="1600"/>
              </a:spcBef>
              <a:buNone/>
              <a:defRPr sz="1500" b="1"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Name</a:t>
            </a:r>
          </a:p>
        </p:txBody>
      </p:sp>
      <p:sp>
        <p:nvSpPr>
          <p:cNvPr id="40" name="Text Placeholder 16">
            <a:extLst>
              <a:ext uri="{FF2B5EF4-FFF2-40B4-BE49-F238E27FC236}">
                <a16:creationId xmlns:a16="http://schemas.microsoft.com/office/drawing/2014/main" id="{8398C31C-3A04-B973-EBCF-6469A47EE252}"/>
              </a:ext>
            </a:extLst>
          </p:cNvPr>
          <p:cNvSpPr>
            <a:spLocks noGrp="1"/>
          </p:cNvSpPr>
          <p:nvPr>
            <p:ph type="body" sz="quarter" idx="58" hasCustomPrompt="1"/>
          </p:nvPr>
        </p:nvSpPr>
        <p:spPr>
          <a:xfrm>
            <a:off x="7277724" y="5134970"/>
            <a:ext cx="1335024"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Title</a:t>
            </a:r>
          </a:p>
        </p:txBody>
      </p:sp>
      <p:sp>
        <p:nvSpPr>
          <p:cNvPr id="41" name="Text Placeholder 16">
            <a:extLst>
              <a:ext uri="{FF2B5EF4-FFF2-40B4-BE49-F238E27FC236}">
                <a16:creationId xmlns:a16="http://schemas.microsoft.com/office/drawing/2014/main" id="{91308530-07BB-4ED6-D9C2-FFB15225D0E4}"/>
              </a:ext>
            </a:extLst>
          </p:cNvPr>
          <p:cNvSpPr>
            <a:spLocks noGrp="1"/>
          </p:cNvSpPr>
          <p:nvPr>
            <p:ph type="body" sz="quarter" idx="59" hasCustomPrompt="1"/>
          </p:nvPr>
        </p:nvSpPr>
        <p:spPr>
          <a:xfrm>
            <a:off x="7277724" y="5333590"/>
            <a:ext cx="1335024"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Center</a:t>
            </a:r>
          </a:p>
        </p:txBody>
      </p:sp>
      <p:sp>
        <p:nvSpPr>
          <p:cNvPr id="42" name="Picture Placeholder 20">
            <a:extLst>
              <a:ext uri="{FF2B5EF4-FFF2-40B4-BE49-F238E27FC236}">
                <a16:creationId xmlns:a16="http://schemas.microsoft.com/office/drawing/2014/main" id="{476BADF7-851D-0786-4021-44476710CAE0}"/>
              </a:ext>
            </a:extLst>
          </p:cNvPr>
          <p:cNvSpPr>
            <a:spLocks noGrp="1"/>
          </p:cNvSpPr>
          <p:nvPr>
            <p:ph type="pic" sz="quarter" idx="60" hasCustomPrompt="1"/>
          </p:nvPr>
        </p:nvSpPr>
        <p:spPr>
          <a:xfrm>
            <a:off x="8911652" y="4471406"/>
            <a:ext cx="1404327" cy="1404327"/>
          </a:xfrm>
          <a:prstGeom prst="ellipse">
            <a:avLst/>
          </a:prstGeom>
          <a:solidFill>
            <a:schemeClr val="tx1">
              <a:lumMod val="65000"/>
              <a:lumOff val="35000"/>
            </a:schemeClr>
          </a:solidFill>
          <a:ln w="76200">
            <a:gradFill>
              <a:gsLst>
                <a:gs pos="56000">
                  <a:srgbClr val="00A6DE"/>
                </a:gs>
                <a:gs pos="0">
                  <a:schemeClr val="accent1">
                    <a:lumMod val="5000"/>
                    <a:lumOff val="95000"/>
                  </a:schemeClr>
                </a:gs>
                <a:gs pos="100000">
                  <a:srgbClr val="0061A8"/>
                </a:gs>
              </a:gsLst>
              <a:lin ang="5400000" scaled="1"/>
            </a:gradFill>
          </a:ln>
        </p:spPr>
        <p:txBody>
          <a:bodyPr anchor="ctr">
            <a:normAutofit/>
          </a:bodyPr>
          <a:lstStyle>
            <a:lvl1pPr marL="0" indent="0" algn="ctr">
              <a:buNone/>
              <a:defRPr sz="1400" b="0" i="0">
                <a:solidFill>
                  <a:schemeClr val="bg1"/>
                </a:solidFill>
                <a:latin typeface="Arial" panose="020B0604020202020204" pitchFamily="34" charset="0"/>
                <a:cs typeface="Arial" panose="020B0604020202020204" pitchFamily="34" charset="0"/>
              </a:defRPr>
            </a:lvl1pPr>
          </a:lstStyle>
          <a:p>
            <a:r>
              <a:rPr lang="en-US"/>
              <a:t>Photo</a:t>
            </a:r>
          </a:p>
        </p:txBody>
      </p:sp>
      <p:sp>
        <p:nvSpPr>
          <p:cNvPr id="43" name="Text Placeholder 16">
            <a:extLst>
              <a:ext uri="{FF2B5EF4-FFF2-40B4-BE49-F238E27FC236}">
                <a16:creationId xmlns:a16="http://schemas.microsoft.com/office/drawing/2014/main" id="{A3733E4E-4543-85DC-36C3-49A9AAE9A028}"/>
              </a:ext>
            </a:extLst>
          </p:cNvPr>
          <p:cNvSpPr>
            <a:spLocks noGrp="1"/>
          </p:cNvSpPr>
          <p:nvPr>
            <p:ph type="body" sz="quarter" idx="61" hasCustomPrompt="1"/>
          </p:nvPr>
        </p:nvSpPr>
        <p:spPr>
          <a:xfrm>
            <a:off x="10445979" y="4880137"/>
            <a:ext cx="1332662" cy="261079"/>
          </a:xfrm>
        </p:spPr>
        <p:txBody>
          <a:bodyPr>
            <a:noAutofit/>
          </a:bodyPr>
          <a:lstStyle>
            <a:lvl1pPr marL="0" indent="0">
              <a:spcBef>
                <a:spcPts val="1600"/>
              </a:spcBef>
              <a:buNone/>
              <a:defRPr sz="1500" b="1"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Name</a:t>
            </a:r>
          </a:p>
        </p:txBody>
      </p:sp>
      <p:sp>
        <p:nvSpPr>
          <p:cNvPr id="44" name="Text Placeholder 16">
            <a:extLst>
              <a:ext uri="{FF2B5EF4-FFF2-40B4-BE49-F238E27FC236}">
                <a16:creationId xmlns:a16="http://schemas.microsoft.com/office/drawing/2014/main" id="{E359664C-CE97-4A5F-BD75-EAC9180F98A0}"/>
              </a:ext>
            </a:extLst>
          </p:cNvPr>
          <p:cNvSpPr>
            <a:spLocks noGrp="1"/>
          </p:cNvSpPr>
          <p:nvPr>
            <p:ph type="body" sz="quarter" idx="62" hasCustomPrompt="1"/>
          </p:nvPr>
        </p:nvSpPr>
        <p:spPr>
          <a:xfrm>
            <a:off x="10445979" y="5134970"/>
            <a:ext cx="1332662"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Title</a:t>
            </a:r>
          </a:p>
        </p:txBody>
      </p:sp>
      <p:sp>
        <p:nvSpPr>
          <p:cNvPr id="45" name="Text Placeholder 16">
            <a:extLst>
              <a:ext uri="{FF2B5EF4-FFF2-40B4-BE49-F238E27FC236}">
                <a16:creationId xmlns:a16="http://schemas.microsoft.com/office/drawing/2014/main" id="{9489A9ED-2FD7-EA9A-B21E-9F47E4FCCD11}"/>
              </a:ext>
            </a:extLst>
          </p:cNvPr>
          <p:cNvSpPr>
            <a:spLocks noGrp="1"/>
          </p:cNvSpPr>
          <p:nvPr>
            <p:ph type="body" sz="quarter" idx="63" hasCustomPrompt="1"/>
          </p:nvPr>
        </p:nvSpPr>
        <p:spPr>
          <a:xfrm>
            <a:off x="10445979" y="5333590"/>
            <a:ext cx="1332662" cy="261079"/>
          </a:xfrm>
        </p:spPr>
        <p:txBody>
          <a:bodyPr>
            <a:noAutofit/>
          </a:bodyPr>
          <a:lstStyle>
            <a:lvl1pPr marL="0" indent="0">
              <a:spcBef>
                <a:spcPts val="1600"/>
              </a:spcBef>
              <a:buNone/>
              <a:defRPr sz="115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Center</a:t>
            </a:r>
          </a:p>
        </p:txBody>
      </p:sp>
      <p:sp>
        <p:nvSpPr>
          <p:cNvPr id="4" name="TextBox 3">
            <a:extLst>
              <a:ext uri="{FF2B5EF4-FFF2-40B4-BE49-F238E27FC236}">
                <a16:creationId xmlns:a16="http://schemas.microsoft.com/office/drawing/2014/main" id="{FE689C52-C0BB-8FBA-A603-173A34F901F1}"/>
              </a:ext>
            </a:extLst>
          </p:cNvPr>
          <p:cNvSpPr txBox="1"/>
          <p:nvPr userDrawn="1"/>
        </p:nvSpPr>
        <p:spPr>
          <a:xfrm>
            <a:off x="11702472" y="6527512"/>
            <a:ext cx="540328" cy="292388"/>
          </a:xfrm>
          <a:prstGeom prst="rect">
            <a:avLst/>
          </a:prstGeom>
          <a:noFill/>
        </p:spPr>
        <p:txBody>
          <a:bodyPr wrap="square" rtlCol="0">
            <a:spAutoFit/>
          </a:bodyPr>
          <a:lstStyle/>
          <a:p>
            <a:pPr algn="ctr"/>
            <a:fld id="{5A6537DD-D9D9-FE42-A788-1E00199B8A7D}" type="slidenum">
              <a:rPr lang="en-US" sz="1300" smtClean="0">
                <a:solidFill>
                  <a:schemeClr val="bg1"/>
                </a:solidFill>
                <a:effectLst/>
                <a:latin typeface="Arial" panose="020B0604020202020204" pitchFamily="34" charset="0"/>
              </a:rPr>
              <a:pPr algn="ctr"/>
              <a:t>‹#›</a:t>
            </a:fld>
            <a:endParaRPr lang="en-US" sz="1300">
              <a:solidFill>
                <a:schemeClr val="bg1"/>
              </a:solidFill>
            </a:endParaRPr>
          </a:p>
        </p:txBody>
      </p:sp>
    </p:spTree>
    <p:extLst>
      <p:ext uri="{BB962C8B-B14F-4D97-AF65-F5344CB8AC3E}">
        <p14:creationId xmlns:p14="http://schemas.microsoft.com/office/powerpoint/2010/main" val="2367969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5B202D-AA64-A74E-867A-21D9293F49EA}" type="datetimeFigureOut">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6FD60-5928-904D-9484-3E212EAE85C9}" type="slidenum">
              <a:rPr lang="en-US" smtClean="0"/>
              <a:t>‹#›</a:t>
            </a:fld>
            <a:endParaRPr lang="en-US"/>
          </a:p>
        </p:txBody>
      </p:sp>
    </p:spTree>
    <p:extLst>
      <p:ext uri="{BB962C8B-B14F-4D97-AF65-F5344CB8AC3E}">
        <p14:creationId xmlns:p14="http://schemas.microsoft.com/office/powerpoint/2010/main" val="579995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ext Slide 1">
    <p:bg>
      <p:bgPr>
        <a:gradFill>
          <a:gsLst>
            <a:gs pos="53000">
              <a:srgbClr val="263765"/>
            </a:gs>
            <a:gs pos="0">
              <a:srgbClr val="0061A8"/>
            </a:gs>
          </a:gsLst>
          <a:lin ang="19200000" scaled="0"/>
        </a:gradFill>
        <a:effectLst/>
      </p:bgPr>
    </p:bg>
    <p:spTree>
      <p:nvGrpSpPr>
        <p:cNvPr id="1" name=""/>
        <p:cNvGrpSpPr/>
        <p:nvPr/>
      </p:nvGrpSpPr>
      <p:grpSpPr>
        <a:xfrm>
          <a:off x="0" y="0"/>
          <a:ext cx="0" cy="0"/>
          <a:chOff x="0" y="0"/>
          <a:chExt cx="0" cy="0"/>
        </a:xfrm>
      </p:grpSpPr>
      <p:pic>
        <p:nvPicPr>
          <p:cNvPr id="11" name="Picture 10" descr="A picture containing icon&#10;&#10;AI-generated content may be incorrect.">
            <a:extLst>
              <a:ext uri="{FF2B5EF4-FFF2-40B4-BE49-F238E27FC236}">
                <a16:creationId xmlns:a16="http://schemas.microsoft.com/office/drawing/2014/main" id="{1E4D9BFB-DDC3-7EC4-6058-4883BC7F7803}"/>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125" t="9684" r="38368" b="32736"/>
          <a:stretch/>
        </p:blipFill>
        <p:spPr>
          <a:xfrm>
            <a:off x="6181538" y="0"/>
            <a:ext cx="6010462" cy="6858000"/>
          </a:xfrm>
          <a:prstGeom prst="rect">
            <a:avLst/>
          </a:prstGeom>
        </p:spPr>
      </p:pic>
      <p:sp>
        <p:nvSpPr>
          <p:cNvPr id="12" name="Text Placeholder 15">
            <a:extLst>
              <a:ext uri="{FF2B5EF4-FFF2-40B4-BE49-F238E27FC236}">
                <a16:creationId xmlns:a16="http://schemas.microsoft.com/office/drawing/2014/main" id="{8A0B9B27-E180-2C53-F96A-BBD4021B388D}"/>
              </a:ext>
            </a:extLst>
          </p:cNvPr>
          <p:cNvSpPr>
            <a:spLocks noGrp="1"/>
          </p:cNvSpPr>
          <p:nvPr>
            <p:ph type="body" sz="quarter" idx="29" hasCustomPrompt="1"/>
          </p:nvPr>
        </p:nvSpPr>
        <p:spPr>
          <a:xfrm>
            <a:off x="1066418" y="1679563"/>
            <a:ext cx="5276456" cy="236951"/>
          </a:xfrm>
        </p:spPr>
        <p:txBody>
          <a:bodyPr>
            <a:noAutofit/>
          </a:bodyPr>
          <a:lstStyle>
            <a:lvl1pPr marL="0" indent="0">
              <a:buNone/>
              <a:defRPr sz="1200" spc="300">
                <a:solidFill>
                  <a:schemeClr val="bg1"/>
                </a:solidFill>
              </a:defRPr>
            </a:lvl1pPr>
          </a:lstStyle>
          <a:p>
            <a:r>
              <a:rPr lang="en-US">
                <a:effectLst/>
                <a:latin typeface="Arial" panose="020B0604020202020204" pitchFamily="34" charset="0"/>
              </a:rPr>
              <a:t>MISSION / TOPIC</a:t>
            </a:r>
          </a:p>
        </p:txBody>
      </p:sp>
      <p:sp>
        <p:nvSpPr>
          <p:cNvPr id="13" name="Text Placeholder 16">
            <a:extLst>
              <a:ext uri="{FF2B5EF4-FFF2-40B4-BE49-F238E27FC236}">
                <a16:creationId xmlns:a16="http://schemas.microsoft.com/office/drawing/2014/main" id="{08FEA6D5-A94A-B356-C2FD-E9B96A987D20}"/>
              </a:ext>
            </a:extLst>
          </p:cNvPr>
          <p:cNvSpPr>
            <a:spLocks noGrp="1"/>
          </p:cNvSpPr>
          <p:nvPr>
            <p:ph type="body" sz="quarter" idx="15" hasCustomPrompt="1"/>
          </p:nvPr>
        </p:nvSpPr>
        <p:spPr>
          <a:xfrm>
            <a:off x="1066418" y="1902259"/>
            <a:ext cx="5273832" cy="353291"/>
          </a:xfrm>
        </p:spPr>
        <p:txBody>
          <a:bodyPr>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stStyle>
          <a:p>
            <a:pPr lvl="0"/>
            <a:r>
              <a:rPr lang="en-US"/>
              <a:t>Text Header Goes Here</a:t>
            </a:r>
          </a:p>
        </p:txBody>
      </p:sp>
      <p:sp>
        <p:nvSpPr>
          <p:cNvPr id="14" name="Text Placeholder 16">
            <a:extLst>
              <a:ext uri="{FF2B5EF4-FFF2-40B4-BE49-F238E27FC236}">
                <a16:creationId xmlns:a16="http://schemas.microsoft.com/office/drawing/2014/main" id="{11201F57-432C-D442-5915-50C3CC9FE590}"/>
              </a:ext>
            </a:extLst>
          </p:cNvPr>
          <p:cNvSpPr>
            <a:spLocks noGrp="1"/>
          </p:cNvSpPr>
          <p:nvPr>
            <p:ph type="body" sz="quarter" idx="30" hasCustomPrompt="1"/>
          </p:nvPr>
        </p:nvSpPr>
        <p:spPr>
          <a:xfrm>
            <a:off x="1066418" y="2373314"/>
            <a:ext cx="5293285" cy="1467164"/>
          </a:xfrm>
        </p:spPr>
        <p:txBody>
          <a:bodyPr>
            <a:noAutofit/>
          </a:bodyPr>
          <a:lstStyle>
            <a:lvl1pPr marL="0" indent="0">
              <a:spcBef>
                <a:spcPts val="1600"/>
              </a:spcBef>
              <a:buNone/>
              <a:defRPr sz="1400" b="0" i="0">
                <a:solidFill>
                  <a:schemeClr val="bg1"/>
                </a:solidFill>
                <a:latin typeface="Arial" panose="020B0604020202020204" pitchFamily="34" charset="0"/>
                <a:cs typeface="Arial" panose="020B0604020202020204" pitchFamily="34" charset="0"/>
              </a:defRPr>
            </a:lvl1pPr>
          </a:lstStyle>
          <a:p>
            <a:pPr>
              <a:buNone/>
            </a:pPr>
            <a:r>
              <a:rPr lang="en-US" err="1">
                <a:effectLst/>
                <a:latin typeface="Arial" panose="020B0604020202020204" pitchFamily="34" charset="0"/>
              </a:rPr>
              <a:t>Cus</a:t>
            </a:r>
            <a:r>
              <a:rPr lang="en-US">
                <a:effectLst/>
                <a:latin typeface="Arial" panose="020B0604020202020204" pitchFamily="34" charset="0"/>
              </a:rPr>
              <a:t> </a:t>
            </a:r>
            <a:r>
              <a:rPr lang="en-US" err="1">
                <a:effectLst/>
                <a:latin typeface="Arial" panose="020B0604020202020204" pitchFamily="34" charset="0"/>
              </a:rPr>
              <a:t>quamenis</a:t>
            </a:r>
            <a:r>
              <a:rPr lang="en-US">
                <a:effectLst/>
                <a:latin typeface="Arial" panose="020B0604020202020204" pitchFamily="34" charset="0"/>
              </a:rPr>
              <a:t> </a:t>
            </a:r>
            <a:r>
              <a:rPr lang="en-US" err="1">
                <a:effectLst/>
                <a:latin typeface="Arial" panose="020B0604020202020204" pitchFamily="34" charset="0"/>
              </a:rPr>
              <a:t>repra</a:t>
            </a:r>
            <a:r>
              <a:rPr lang="en-US">
                <a:effectLst/>
                <a:latin typeface="Arial" panose="020B0604020202020204" pitchFamily="34" charset="0"/>
              </a:rPr>
              <a:t> </a:t>
            </a:r>
            <a:r>
              <a:rPr lang="en-US" err="1">
                <a:effectLst/>
                <a:latin typeface="Arial" panose="020B0604020202020204" pitchFamily="34" charset="0"/>
              </a:rPr>
              <a:t>nonsequ</a:t>
            </a:r>
            <a:r>
              <a:rPr lang="en-US">
                <a:effectLst/>
                <a:latin typeface="Arial" panose="020B0604020202020204" pitchFamily="34" charset="0"/>
              </a:rPr>
              <a:t> </a:t>
            </a:r>
            <a:r>
              <a:rPr lang="en-US" err="1">
                <a:effectLst/>
                <a:latin typeface="Arial" panose="020B0604020202020204" pitchFamily="34" charset="0"/>
              </a:rPr>
              <a:t>odigeni</a:t>
            </a:r>
            <a:r>
              <a:rPr lang="en-US">
                <a:effectLst/>
                <a:latin typeface="Arial" panose="020B0604020202020204" pitchFamily="34" charset="0"/>
              </a:rPr>
              <a:t> </a:t>
            </a:r>
            <a:r>
              <a:rPr lang="en-US" err="1">
                <a:effectLst/>
                <a:latin typeface="Arial" panose="020B0604020202020204" pitchFamily="34" charset="0"/>
              </a:rPr>
              <a:t>offic</a:t>
            </a:r>
            <a:r>
              <a:rPr lang="en-US">
                <a:effectLst/>
                <a:latin typeface="Arial" panose="020B0604020202020204" pitchFamily="34" charset="0"/>
              </a:rPr>
              <a:t> tor </a:t>
            </a:r>
            <a:r>
              <a:rPr lang="en-US" err="1">
                <a:effectLst/>
                <a:latin typeface="Arial" panose="020B0604020202020204" pitchFamily="34" charset="0"/>
              </a:rPr>
              <a:t>secum</a:t>
            </a:r>
            <a:r>
              <a:rPr lang="en-US">
                <a:effectLst/>
                <a:latin typeface="Arial" panose="020B0604020202020204" pitchFamily="34" charset="0"/>
              </a:rPr>
              <a:t> </a:t>
            </a:r>
            <a:r>
              <a:rPr lang="en-US" err="1">
                <a:effectLst/>
                <a:latin typeface="Arial" panose="020B0604020202020204" pitchFamily="34" charset="0"/>
              </a:rPr>
              <a:t>quissit</a:t>
            </a:r>
            <a:r>
              <a:rPr lang="en-US">
                <a:effectLst/>
                <a:latin typeface="Arial" panose="020B0604020202020204" pitchFamily="34" charset="0"/>
              </a:rPr>
              <a:t> es </a:t>
            </a:r>
            <a:r>
              <a:rPr lang="en-US" err="1">
                <a:effectLst/>
                <a:latin typeface="Arial" panose="020B0604020202020204" pitchFamily="34" charset="0"/>
              </a:rPr>
              <a:t>enia</a:t>
            </a:r>
            <a:r>
              <a:rPr lang="en-US">
                <a:effectLst/>
                <a:latin typeface="Arial" panose="020B0604020202020204" pitchFamily="34" charset="0"/>
              </a:rPr>
              <a:t> </a:t>
            </a:r>
            <a:r>
              <a:rPr lang="en-US" err="1">
                <a:effectLst/>
                <a:latin typeface="Arial" panose="020B0604020202020204" pitchFamily="34" charset="0"/>
              </a:rPr>
              <a:t>eum</a:t>
            </a:r>
            <a:r>
              <a:rPr lang="en-US">
                <a:effectLst/>
                <a:latin typeface="Arial" panose="020B0604020202020204" pitchFamily="34" charset="0"/>
              </a:rPr>
              <a:t> </a:t>
            </a:r>
            <a:r>
              <a:rPr lang="en-US" err="1">
                <a:effectLst/>
                <a:latin typeface="Arial" panose="020B0604020202020204" pitchFamily="34" charset="0"/>
              </a:rPr>
              <a:t>essinvelis</a:t>
            </a:r>
            <a:r>
              <a:rPr lang="en-US">
                <a:effectLst/>
                <a:latin typeface="Arial" panose="020B0604020202020204" pitchFamily="34" charset="0"/>
              </a:rPr>
              <a:t> </a:t>
            </a:r>
            <a:r>
              <a:rPr lang="en-US" err="1">
                <a:effectLst/>
                <a:latin typeface="Arial" panose="020B0604020202020204" pitchFamily="34" charset="0"/>
              </a:rPr>
              <a:t>moluptatur</a:t>
            </a:r>
            <a:r>
              <a:rPr lang="en-US">
                <a:effectLst/>
                <a:latin typeface="Arial" panose="020B0604020202020204" pitchFamily="34" charset="0"/>
              </a:rPr>
              <a:t>? Ra </a:t>
            </a:r>
            <a:r>
              <a:rPr lang="en-US" err="1">
                <a:effectLst/>
                <a:latin typeface="Arial" panose="020B0604020202020204" pitchFamily="34" charset="0"/>
              </a:rPr>
              <a:t>sundam</a:t>
            </a:r>
            <a:r>
              <a:rPr lang="en-US">
                <a:effectLst/>
                <a:latin typeface="Arial" panose="020B0604020202020204" pitchFamily="34" charset="0"/>
              </a:rPr>
              <a:t>, </a:t>
            </a:r>
            <a:r>
              <a:rPr lang="en-US" err="1">
                <a:effectLst/>
                <a:latin typeface="Arial" panose="020B0604020202020204" pitchFamily="34" charset="0"/>
              </a:rPr>
              <a:t>sa</a:t>
            </a:r>
            <a:r>
              <a:rPr lang="en-US">
                <a:effectLst/>
                <a:latin typeface="Arial" panose="020B0604020202020204" pitchFamily="34" charset="0"/>
              </a:rPr>
              <a:t> des </a:t>
            </a:r>
            <a:r>
              <a:rPr lang="en-US" err="1">
                <a:effectLst/>
                <a:latin typeface="Arial" panose="020B0604020202020204" pitchFamily="34" charset="0"/>
              </a:rPr>
              <a:t>dolorem</a:t>
            </a:r>
            <a:r>
              <a:rPr lang="en-US">
                <a:effectLst/>
                <a:latin typeface="Arial" panose="020B0604020202020204" pitchFamily="34" charset="0"/>
              </a:rPr>
              <a:t> </a:t>
            </a:r>
            <a:r>
              <a:rPr lang="en-US" err="1">
                <a:effectLst/>
                <a:latin typeface="Arial" panose="020B0604020202020204" pitchFamily="34" charset="0"/>
              </a:rPr>
              <a:t>oluptaspis</a:t>
            </a:r>
            <a:r>
              <a:rPr lang="en-US">
                <a:effectLst/>
                <a:latin typeface="Arial" panose="020B0604020202020204" pitchFamily="34" charset="0"/>
              </a:rPr>
              <a:t> estrum </a:t>
            </a:r>
            <a:r>
              <a:rPr lang="en-US" err="1">
                <a:effectLst/>
                <a:latin typeface="Arial" panose="020B0604020202020204" pitchFamily="34" charset="0"/>
              </a:rPr>
              <a:t>eum</a:t>
            </a:r>
            <a:r>
              <a:rPr lang="en-US">
                <a:effectLst/>
                <a:latin typeface="Arial" panose="020B0604020202020204" pitchFamily="34" charset="0"/>
              </a:rPr>
              <a:t> il </a:t>
            </a:r>
            <a:r>
              <a:rPr lang="en-US" err="1">
                <a:effectLst/>
                <a:latin typeface="Arial" panose="020B0604020202020204" pitchFamily="34" charset="0"/>
              </a:rPr>
              <a:t>inctae</a:t>
            </a:r>
            <a:r>
              <a:rPr lang="en-US">
                <a:effectLst/>
                <a:latin typeface="Arial" panose="020B0604020202020204" pitchFamily="34" charset="0"/>
              </a:rPr>
              <a:t> </a:t>
            </a:r>
            <a:r>
              <a:rPr lang="en-US" err="1">
                <a:effectLst/>
                <a:latin typeface="Arial" panose="020B0604020202020204" pitchFamily="34" charset="0"/>
              </a:rPr>
              <a:t>verio</a:t>
            </a:r>
            <a:r>
              <a:rPr lang="en-US">
                <a:effectLst/>
                <a:latin typeface="Arial" panose="020B0604020202020204" pitchFamily="34" charset="0"/>
              </a:rPr>
              <a:t>. Qui num, </a:t>
            </a:r>
            <a:r>
              <a:rPr lang="en-US" err="1">
                <a:effectLst/>
                <a:latin typeface="Arial" panose="020B0604020202020204" pitchFamily="34" charset="0"/>
              </a:rPr>
              <a:t>officil</a:t>
            </a:r>
            <a:r>
              <a:rPr lang="en-US">
                <a:effectLst/>
                <a:latin typeface="Arial" panose="020B0604020202020204" pitchFamily="34" charset="0"/>
              </a:rPr>
              <a:t> </a:t>
            </a:r>
            <a:r>
              <a:rPr lang="en-US" err="1">
                <a:effectLst/>
                <a:latin typeface="Arial" panose="020B0604020202020204" pitchFamily="34" charset="0"/>
              </a:rPr>
              <a:t>luptaer</a:t>
            </a:r>
            <a:r>
              <a:rPr lang="en-US">
                <a:effectLst/>
                <a:latin typeface="Arial" panose="020B0604020202020204" pitchFamily="34" charset="0"/>
              </a:rPr>
              <a:t> </a:t>
            </a:r>
            <a:r>
              <a:rPr lang="en-US" err="1">
                <a:effectLst/>
                <a:latin typeface="Arial" panose="020B0604020202020204" pitchFamily="34" charset="0"/>
              </a:rPr>
              <a:t>eptusam</a:t>
            </a:r>
            <a:r>
              <a:rPr lang="en-US">
                <a:effectLst/>
                <a:latin typeface="Arial" panose="020B0604020202020204" pitchFamily="34" charset="0"/>
              </a:rPr>
              <a:t> </a:t>
            </a:r>
            <a:r>
              <a:rPr lang="en-US" err="1">
                <a:effectLst/>
                <a:latin typeface="Arial" panose="020B0604020202020204" pitchFamily="34" charset="0"/>
              </a:rPr>
              <a:t>faci</a:t>
            </a:r>
            <a:r>
              <a:rPr lang="en-US">
                <a:effectLst/>
                <a:latin typeface="Arial" panose="020B0604020202020204" pitchFamily="34" charset="0"/>
              </a:rPr>
              <a:t> </a:t>
            </a:r>
            <a:r>
              <a:rPr lang="en-US" err="1">
                <a:effectLst/>
                <a:latin typeface="Arial" panose="020B0604020202020204" pitchFamily="34" charset="0"/>
              </a:rPr>
              <a:t>toritat</a:t>
            </a:r>
            <a:r>
              <a:rPr lang="en-US">
                <a:effectLst/>
                <a:latin typeface="Arial" panose="020B0604020202020204" pitchFamily="34" charset="0"/>
              </a:rPr>
              <a:t> </a:t>
            </a:r>
            <a:r>
              <a:rPr lang="en-US" err="1">
                <a:effectLst/>
                <a:latin typeface="Arial" panose="020B0604020202020204" pitchFamily="34" charset="0"/>
              </a:rPr>
              <a:t>umquossime</a:t>
            </a:r>
            <a:r>
              <a:rPr lang="en-US">
                <a:effectLst/>
                <a:latin typeface="Arial" panose="020B0604020202020204" pitchFamily="34" charset="0"/>
              </a:rPr>
              <a:t> </a:t>
            </a:r>
            <a:r>
              <a:rPr lang="en-US" err="1">
                <a:effectLst/>
                <a:latin typeface="Arial" panose="020B0604020202020204" pitchFamily="34" charset="0"/>
              </a:rPr>
              <a:t>dolupta</a:t>
            </a:r>
            <a:r>
              <a:rPr lang="en-US">
                <a:effectLst/>
                <a:latin typeface="Arial" panose="020B0604020202020204" pitchFamily="34" charset="0"/>
              </a:rPr>
              <a:t> </a:t>
            </a:r>
            <a:r>
              <a:rPr lang="en-US" err="1">
                <a:effectLst/>
                <a:latin typeface="Arial" panose="020B0604020202020204" pitchFamily="34" charset="0"/>
              </a:rPr>
              <a:t>tquidebis</a:t>
            </a:r>
            <a:r>
              <a:rPr lang="en-US">
                <a:effectLst/>
                <a:latin typeface="Arial" panose="020B0604020202020204" pitchFamily="34" charset="0"/>
              </a:rPr>
              <a:t> </a:t>
            </a:r>
            <a:r>
              <a:rPr lang="en-US" err="1">
                <a:effectLst/>
                <a:latin typeface="Arial" panose="020B0604020202020204" pitchFamily="34" charset="0"/>
              </a:rPr>
              <a:t>explatu</a:t>
            </a:r>
            <a:r>
              <a:rPr lang="en-US">
                <a:effectLst/>
                <a:latin typeface="Arial" panose="020B0604020202020204" pitchFamily="34" charset="0"/>
              </a:rPr>
              <a:t> </a:t>
            </a:r>
            <a:r>
              <a:rPr lang="en-US" err="1">
                <a:effectLst/>
                <a:latin typeface="Arial" panose="020B0604020202020204" pitchFamily="34" charset="0"/>
              </a:rPr>
              <a:t>sandipiet</a:t>
            </a:r>
            <a:r>
              <a:rPr lang="en-US">
                <a:effectLst/>
                <a:latin typeface="Arial" panose="020B0604020202020204" pitchFamily="34" charset="0"/>
              </a:rPr>
              <a:t> </a:t>
            </a:r>
            <a:r>
              <a:rPr lang="en-US" err="1">
                <a:effectLst/>
                <a:latin typeface="Arial" panose="020B0604020202020204" pitchFamily="34" charset="0"/>
              </a:rPr>
              <a:t>estio</a:t>
            </a:r>
            <a:r>
              <a:rPr lang="en-US">
                <a:effectLst/>
                <a:latin typeface="Arial" panose="020B0604020202020204" pitchFamily="34" charset="0"/>
              </a:rPr>
              <a:t> </a:t>
            </a:r>
            <a:r>
              <a:rPr lang="en-US" err="1">
                <a:effectLst/>
                <a:latin typeface="Arial" panose="020B0604020202020204" pitchFamily="34" charset="0"/>
              </a:rPr>
              <a:t>eatiatem</a:t>
            </a:r>
            <a:r>
              <a:rPr lang="en-US">
                <a:effectLst/>
                <a:latin typeface="Arial" panose="020B0604020202020204" pitchFamily="34" charset="0"/>
              </a:rPr>
              <a:t> </a:t>
            </a:r>
            <a:r>
              <a:rPr lang="en-US" err="1">
                <a:effectLst/>
                <a:latin typeface="Arial" panose="020B0604020202020204" pitchFamily="34" charset="0"/>
              </a:rPr>
              <a:t>adignis</a:t>
            </a:r>
            <a:r>
              <a:rPr lang="en-US">
                <a:effectLst/>
                <a:latin typeface="Arial" panose="020B0604020202020204" pitchFamily="34" charset="0"/>
              </a:rPr>
              <a:t> mi, </a:t>
            </a:r>
            <a:r>
              <a:rPr lang="en-US" err="1">
                <a:effectLst/>
                <a:latin typeface="Arial" panose="020B0604020202020204" pitchFamily="34" charset="0"/>
              </a:rPr>
              <a:t>aut</a:t>
            </a:r>
            <a:r>
              <a:rPr lang="en-US">
                <a:effectLst/>
                <a:latin typeface="Arial" panose="020B0604020202020204" pitchFamily="34" charset="0"/>
              </a:rPr>
              <a:t> </a:t>
            </a:r>
            <a:r>
              <a:rPr lang="en-US" err="1">
                <a:effectLst/>
                <a:latin typeface="Arial" panose="020B0604020202020204" pitchFamily="34" charset="0"/>
              </a:rPr>
              <a:t>volum</a:t>
            </a:r>
            <a:r>
              <a:rPr lang="en-US">
                <a:effectLst/>
                <a:latin typeface="Arial" panose="020B0604020202020204" pitchFamily="34" charset="0"/>
              </a:rPr>
              <a:t> </a:t>
            </a:r>
            <a:r>
              <a:rPr lang="en-US" err="1">
                <a:effectLst/>
                <a:latin typeface="Arial" panose="020B0604020202020204" pitchFamily="34" charset="0"/>
              </a:rPr>
              <a:t>remolorum</a:t>
            </a:r>
            <a:r>
              <a:rPr lang="en-US">
                <a:effectLst/>
                <a:latin typeface="Arial" panose="020B0604020202020204" pitchFamily="34" charset="0"/>
              </a:rPr>
              <a:t> </a:t>
            </a:r>
            <a:r>
              <a:rPr lang="en-US" err="1">
                <a:effectLst/>
                <a:latin typeface="Arial" panose="020B0604020202020204" pitchFamily="34" charset="0"/>
              </a:rPr>
              <a:t>ipsam</a:t>
            </a:r>
            <a:r>
              <a:rPr lang="en-US">
                <a:effectLst/>
                <a:latin typeface="Arial" panose="020B0604020202020204" pitchFamily="34" charset="0"/>
              </a:rPr>
              <a:t> et </a:t>
            </a:r>
            <a:r>
              <a:rPr lang="en-US" err="1">
                <a:effectLst/>
                <a:latin typeface="Arial" panose="020B0604020202020204" pitchFamily="34" charset="0"/>
              </a:rPr>
              <a:t>alique</a:t>
            </a:r>
            <a:r>
              <a:rPr lang="en-US">
                <a:effectLst/>
                <a:latin typeface="Arial" panose="020B0604020202020204" pitchFamily="34" charset="0"/>
              </a:rPr>
              <a:t> </a:t>
            </a:r>
            <a:r>
              <a:rPr lang="en-US" err="1">
                <a:effectLst/>
                <a:latin typeface="Arial" panose="020B0604020202020204" pitchFamily="34" charset="0"/>
              </a:rPr>
              <a:t>excerep</a:t>
            </a:r>
            <a:r>
              <a:rPr lang="en-US">
                <a:effectLst/>
                <a:latin typeface="Arial" panose="020B0604020202020204" pitchFamily="34" charset="0"/>
              </a:rPr>
              <a:t> </a:t>
            </a:r>
            <a:r>
              <a:rPr lang="en-US" err="1">
                <a:effectLst/>
                <a:latin typeface="Arial" panose="020B0604020202020204" pitchFamily="34" charset="0"/>
              </a:rPr>
              <a:t>eriandese</a:t>
            </a:r>
            <a:r>
              <a:rPr lang="en-US">
                <a:effectLst/>
                <a:latin typeface="Arial" panose="020B0604020202020204" pitchFamily="34" charset="0"/>
              </a:rPr>
              <a:t> </a:t>
            </a:r>
            <a:r>
              <a:rPr lang="en-US" err="1">
                <a:effectLst/>
                <a:latin typeface="Arial" panose="020B0604020202020204" pitchFamily="34" charset="0"/>
              </a:rPr>
              <a:t>inum</a:t>
            </a:r>
            <a:r>
              <a:rPr lang="en-US">
                <a:effectLst/>
                <a:latin typeface="Arial" panose="020B0604020202020204" pitchFamily="34" charset="0"/>
              </a:rPr>
              <a:t> </a:t>
            </a:r>
            <a:r>
              <a:rPr lang="en-US" err="1">
                <a:effectLst/>
                <a:latin typeface="Arial" panose="020B0604020202020204" pitchFamily="34" charset="0"/>
              </a:rPr>
              <a:t>quidio</a:t>
            </a:r>
            <a:r>
              <a:rPr lang="en-US">
                <a:effectLst/>
                <a:latin typeface="Arial" panose="020B0604020202020204" pitchFamily="34" charset="0"/>
              </a:rPr>
              <a:t> </a:t>
            </a:r>
            <a:r>
              <a:rPr lang="en-US" err="1">
                <a:effectLst/>
                <a:latin typeface="Arial" panose="020B0604020202020204" pitchFamily="34" charset="0"/>
              </a:rPr>
              <a:t>illaut</a:t>
            </a:r>
            <a:r>
              <a:rPr lang="en-US">
                <a:effectLst/>
                <a:latin typeface="Arial" panose="020B0604020202020204" pitchFamily="34" charset="0"/>
              </a:rPr>
              <a:t> </a:t>
            </a:r>
            <a:r>
              <a:rPr lang="en-US" err="1">
                <a:effectLst/>
                <a:latin typeface="Arial" panose="020B0604020202020204" pitchFamily="34" charset="0"/>
              </a:rPr>
              <a:t>quis</a:t>
            </a:r>
            <a:r>
              <a:rPr lang="en-US">
                <a:effectLst/>
                <a:latin typeface="Arial" panose="020B0604020202020204" pitchFamily="34" charset="0"/>
              </a:rPr>
              <a:t> int. Qui num, </a:t>
            </a:r>
            <a:r>
              <a:rPr lang="en-US" err="1">
                <a:effectLst/>
                <a:latin typeface="Arial" panose="020B0604020202020204" pitchFamily="34" charset="0"/>
              </a:rPr>
              <a:t>officil</a:t>
            </a:r>
            <a:r>
              <a:rPr lang="en-US">
                <a:effectLst/>
                <a:latin typeface="Arial" panose="020B0604020202020204" pitchFamily="34" charset="0"/>
              </a:rPr>
              <a:t> </a:t>
            </a:r>
            <a:r>
              <a:rPr lang="en-US" err="1">
                <a:effectLst/>
                <a:latin typeface="Arial" panose="020B0604020202020204" pitchFamily="34" charset="0"/>
              </a:rPr>
              <a:t>luptaer</a:t>
            </a:r>
            <a:r>
              <a:rPr lang="en-US">
                <a:effectLst/>
                <a:latin typeface="Arial" panose="020B0604020202020204" pitchFamily="34" charset="0"/>
              </a:rPr>
              <a:t> </a:t>
            </a:r>
            <a:r>
              <a:rPr lang="en-US" err="1">
                <a:effectLst/>
                <a:latin typeface="Arial" panose="020B0604020202020204" pitchFamily="34" charset="0"/>
              </a:rPr>
              <a:t>eptusam</a:t>
            </a:r>
            <a:r>
              <a:rPr lang="en-US">
                <a:effectLst/>
                <a:latin typeface="Arial" panose="020B0604020202020204" pitchFamily="34" charset="0"/>
              </a:rPr>
              <a:t> </a:t>
            </a:r>
            <a:r>
              <a:rPr lang="en-US" err="1">
                <a:effectLst/>
                <a:latin typeface="Arial" panose="020B0604020202020204" pitchFamily="34" charset="0"/>
              </a:rPr>
              <a:t>faci</a:t>
            </a:r>
            <a:r>
              <a:rPr lang="en-US">
                <a:effectLst/>
                <a:latin typeface="Arial" panose="020B0604020202020204" pitchFamily="34" charset="0"/>
              </a:rPr>
              <a:t> </a:t>
            </a:r>
            <a:r>
              <a:rPr lang="en-US" err="1">
                <a:effectLst/>
                <a:latin typeface="Arial" panose="020B0604020202020204" pitchFamily="34" charset="0"/>
              </a:rPr>
              <a:t>toritat</a:t>
            </a:r>
            <a:r>
              <a:rPr lang="en-US">
                <a:effectLst/>
                <a:latin typeface="Arial" panose="020B0604020202020204" pitchFamily="34" charset="0"/>
              </a:rPr>
              <a:t> </a:t>
            </a:r>
            <a:r>
              <a:rPr lang="en-US" err="1">
                <a:effectLst/>
                <a:latin typeface="Arial" panose="020B0604020202020204" pitchFamily="34" charset="0"/>
              </a:rPr>
              <a:t>umquossime</a:t>
            </a:r>
            <a:r>
              <a:rPr lang="en-US">
                <a:effectLst/>
                <a:latin typeface="Arial" panose="020B0604020202020204" pitchFamily="34" charset="0"/>
              </a:rPr>
              <a:t> </a:t>
            </a:r>
            <a:r>
              <a:rPr lang="en-US" err="1">
                <a:effectLst/>
                <a:latin typeface="Arial" panose="020B0604020202020204" pitchFamily="34" charset="0"/>
              </a:rPr>
              <a:t>dolupta</a:t>
            </a:r>
            <a:r>
              <a:rPr lang="en-US">
                <a:effectLst/>
                <a:latin typeface="Arial" panose="020B0604020202020204" pitchFamily="34" charset="0"/>
              </a:rPr>
              <a:t> </a:t>
            </a:r>
            <a:r>
              <a:rPr lang="en-US" err="1">
                <a:effectLst/>
                <a:latin typeface="Arial" panose="020B0604020202020204" pitchFamily="34" charset="0"/>
              </a:rPr>
              <a:t>tquidebis</a:t>
            </a:r>
            <a:r>
              <a:rPr lang="en-US">
                <a:effectLst/>
                <a:latin typeface="Arial" panose="020B0604020202020204" pitchFamily="34" charset="0"/>
              </a:rPr>
              <a:t>.</a:t>
            </a:r>
          </a:p>
        </p:txBody>
      </p:sp>
      <p:sp>
        <p:nvSpPr>
          <p:cNvPr id="15" name="Text Placeholder 16">
            <a:extLst>
              <a:ext uri="{FF2B5EF4-FFF2-40B4-BE49-F238E27FC236}">
                <a16:creationId xmlns:a16="http://schemas.microsoft.com/office/drawing/2014/main" id="{7A57B959-C4A6-0F93-FB6E-AB562140DE8E}"/>
              </a:ext>
            </a:extLst>
          </p:cNvPr>
          <p:cNvSpPr>
            <a:spLocks noGrp="1"/>
          </p:cNvSpPr>
          <p:nvPr>
            <p:ph type="body" sz="quarter" idx="31" hasCustomPrompt="1"/>
          </p:nvPr>
        </p:nvSpPr>
        <p:spPr>
          <a:xfrm>
            <a:off x="1066418" y="3894753"/>
            <a:ext cx="5293285" cy="630382"/>
          </a:xfrm>
        </p:spPr>
        <p:txBody>
          <a:bodyPr>
            <a:noAutofit/>
          </a:bodyPr>
          <a:lstStyle>
            <a:lvl1pPr marL="179388" indent="-179388">
              <a:buFont typeface="Arial" panose="020B0604020202020204" pitchFamily="34" charset="0"/>
              <a:buChar char="•"/>
              <a:tabLst/>
              <a:defRPr sz="140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In dictum diam </a:t>
            </a:r>
            <a:r>
              <a:rPr lang="en-US" err="1">
                <a:effectLst/>
                <a:latin typeface="Arial" panose="020B0604020202020204" pitchFamily="34" charset="0"/>
              </a:rPr>
              <a:t>porttitor</a:t>
            </a:r>
            <a:r>
              <a:rPr lang="en-US">
                <a:effectLst/>
                <a:latin typeface="Arial" panose="020B0604020202020204" pitchFamily="34" charset="0"/>
              </a:rPr>
              <a:t> vitae. </a:t>
            </a:r>
          </a:p>
        </p:txBody>
      </p:sp>
      <p:sp>
        <p:nvSpPr>
          <p:cNvPr id="4" name="TextBox 3">
            <a:extLst>
              <a:ext uri="{FF2B5EF4-FFF2-40B4-BE49-F238E27FC236}">
                <a16:creationId xmlns:a16="http://schemas.microsoft.com/office/drawing/2014/main" id="{AB6C6AD6-C3D1-69D1-0AA0-E4E13C89287B}"/>
              </a:ext>
            </a:extLst>
          </p:cNvPr>
          <p:cNvSpPr txBox="1"/>
          <p:nvPr userDrawn="1"/>
        </p:nvSpPr>
        <p:spPr>
          <a:xfrm>
            <a:off x="11746234" y="6565612"/>
            <a:ext cx="540328" cy="292388"/>
          </a:xfrm>
          <a:prstGeom prst="rect">
            <a:avLst/>
          </a:prstGeom>
          <a:noFill/>
        </p:spPr>
        <p:txBody>
          <a:bodyPr wrap="square" rtlCol="0">
            <a:spAutoFit/>
          </a:bodyPr>
          <a:lstStyle/>
          <a:p>
            <a:pPr algn="ctr"/>
            <a:fld id="{5A6537DD-D9D9-FE42-A788-1E00199B8A7D}" type="slidenum">
              <a:rPr lang="en-US" sz="1300" smtClean="0">
                <a:solidFill>
                  <a:schemeClr val="bg1"/>
                </a:solidFill>
                <a:effectLst/>
                <a:latin typeface="Arial" panose="020B0604020202020204" pitchFamily="34" charset="0"/>
              </a:rPr>
              <a:pPr algn="ctr"/>
              <a:t>‹#›</a:t>
            </a:fld>
            <a:endParaRPr lang="en-US" sz="1300">
              <a:solidFill>
                <a:schemeClr val="bg1"/>
              </a:solidFill>
            </a:endParaRPr>
          </a:p>
        </p:txBody>
      </p:sp>
      <p:sp>
        <p:nvSpPr>
          <p:cNvPr id="18" name="Text Placeholder 16">
            <a:extLst>
              <a:ext uri="{FF2B5EF4-FFF2-40B4-BE49-F238E27FC236}">
                <a16:creationId xmlns:a16="http://schemas.microsoft.com/office/drawing/2014/main" id="{262C045D-BEA1-C213-14C9-030BCA88BCEB}"/>
              </a:ext>
            </a:extLst>
          </p:cNvPr>
          <p:cNvSpPr>
            <a:spLocks noGrp="1"/>
          </p:cNvSpPr>
          <p:nvPr>
            <p:ph type="body" sz="quarter" idx="32" hasCustomPrompt="1"/>
          </p:nvPr>
        </p:nvSpPr>
        <p:spPr>
          <a:xfrm>
            <a:off x="1225186" y="4868056"/>
            <a:ext cx="5175614" cy="744449"/>
          </a:xfrm>
        </p:spPr>
        <p:txBody>
          <a:bodyPr>
            <a:noAutofit/>
          </a:bodyPr>
          <a:lstStyle>
            <a:lvl1pPr marL="0" indent="0">
              <a:buFont typeface="Arial" panose="020B0604020202020204" pitchFamily="34" charset="0"/>
              <a:buNone/>
              <a:defRPr sz="2200" b="0" i="0">
                <a:solidFill>
                  <a:schemeClr val="bg1"/>
                </a:solidFill>
                <a:latin typeface="Arial" panose="020B0604020202020204" pitchFamily="34" charset="0"/>
                <a:cs typeface="Arial" panose="020B0604020202020204" pitchFamily="34" charset="0"/>
              </a:defRPr>
            </a:lvl1pPr>
          </a:lstStyle>
          <a:p>
            <a:r>
              <a:rPr lang="en-US" err="1">
                <a:effectLst/>
                <a:latin typeface="Arial" panose="020B0604020202020204" pitchFamily="34" charset="0"/>
              </a:rPr>
              <a:t>Vidicatque</a:t>
            </a:r>
            <a:r>
              <a:rPr lang="en-US">
                <a:effectLst/>
                <a:latin typeface="Arial" panose="020B0604020202020204" pitchFamily="34" charset="0"/>
              </a:rPr>
              <a:t> et la </a:t>
            </a:r>
            <a:r>
              <a:rPr lang="en-US" err="1">
                <a:effectLst/>
                <a:latin typeface="Arial" panose="020B0604020202020204" pitchFamily="34" charset="0"/>
              </a:rPr>
              <a:t>volore</a:t>
            </a:r>
            <a:r>
              <a:rPr lang="en-US">
                <a:effectLst/>
                <a:latin typeface="Arial" panose="020B0604020202020204" pitchFamily="34" charset="0"/>
              </a:rPr>
              <a:t> </a:t>
            </a:r>
            <a:r>
              <a:rPr lang="en-US" err="1">
                <a:effectLst/>
                <a:latin typeface="Arial" panose="020B0604020202020204" pitchFamily="34" charset="0"/>
              </a:rPr>
              <a:t>idebis</a:t>
            </a:r>
            <a:r>
              <a:rPr lang="en-US">
                <a:effectLst/>
                <a:latin typeface="Arial" panose="020B0604020202020204" pitchFamily="34" charset="0"/>
              </a:rPr>
              <a:t> </a:t>
            </a:r>
            <a:r>
              <a:rPr lang="en-US" err="1">
                <a:effectLst/>
                <a:latin typeface="Arial" panose="020B0604020202020204" pitchFamily="34" charset="0"/>
              </a:rPr>
              <a:t>doluptae</a:t>
            </a:r>
            <a:r>
              <a:rPr lang="en-US">
                <a:effectLst/>
                <a:latin typeface="Arial" panose="020B0604020202020204" pitchFamily="34" charset="0"/>
              </a:rPr>
              <a:t> </a:t>
            </a:r>
            <a:r>
              <a:rPr lang="en-US" err="1">
                <a:effectLst/>
                <a:latin typeface="Arial" panose="020B0604020202020204" pitchFamily="34" charset="0"/>
              </a:rPr>
              <a:t>preius</a:t>
            </a:r>
            <a:r>
              <a:rPr lang="en-US">
                <a:effectLst/>
                <a:latin typeface="Arial" panose="020B0604020202020204" pitchFamily="34" charset="0"/>
              </a:rPr>
              <a:t> </a:t>
            </a:r>
            <a:r>
              <a:rPr lang="en-US" err="1">
                <a:effectLst/>
                <a:latin typeface="Arial" panose="020B0604020202020204" pitchFamily="34" charset="0"/>
              </a:rPr>
              <a:t>serunti</a:t>
            </a:r>
            <a:r>
              <a:rPr lang="en-US">
                <a:effectLst/>
                <a:latin typeface="Arial" panose="020B0604020202020204" pitchFamily="34" charset="0"/>
              </a:rPr>
              <a:t> </a:t>
            </a:r>
            <a:r>
              <a:rPr lang="en-US" err="1">
                <a:effectLst/>
                <a:latin typeface="Arial" panose="020B0604020202020204" pitchFamily="34" charset="0"/>
              </a:rPr>
              <a:t>onsenectate</a:t>
            </a:r>
            <a:r>
              <a:rPr lang="en-US">
                <a:effectLst/>
                <a:latin typeface="Arial" panose="020B0604020202020204" pitchFamily="34" charset="0"/>
              </a:rPr>
              <a:t> </a:t>
            </a:r>
            <a:r>
              <a:rPr lang="en-US" err="1">
                <a:effectLst/>
                <a:latin typeface="Arial" panose="020B0604020202020204" pitchFamily="34" charset="0"/>
              </a:rPr>
              <a:t>veriaes</a:t>
            </a:r>
            <a:endParaRPr lang="en-US">
              <a:effectLst/>
              <a:latin typeface="Arial" panose="020B0604020202020204" pitchFamily="34" charset="0"/>
            </a:endParaRPr>
          </a:p>
        </p:txBody>
      </p:sp>
      <p:sp>
        <p:nvSpPr>
          <p:cNvPr id="7" name="Text Placeholder 16">
            <a:extLst>
              <a:ext uri="{FF2B5EF4-FFF2-40B4-BE49-F238E27FC236}">
                <a16:creationId xmlns:a16="http://schemas.microsoft.com/office/drawing/2014/main" id="{4B5FDEBD-1F96-14C5-681A-A6FDFB7FCC15}"/>
              </a:ext>
            </a:extLst>
          </p:cNvPr>
          <p:cNvSpPr>
            <a:spLocks noGrp="1"/>
          </p:cNvSpPr>
          <p:nvPr>
            <p:ph type="body" sz="quarter" idx="26" hasCustomPrompt="1"/>
          </p:nvPr>
        </p:nvSpPr>
        <p:spPr>
          <a:xfrm>
            <a:off x="801756" y="346642"/>
            <a:ext cx="2773651" cy="331304"/>
          </a:xfrm>
        </p:spPr>
        <p:txBody>
          <a:bodyPr>
            <a:noAutofit/>
          </a:bodyPr>
          <a:lstStyle>
            <a:lvl1pPr marL="0" indent="0">
              <a:buNone/>
              <a:defRPr sz="2500" b="0" i="0">
                <a:solidFill>
                  <a:schemeClr val="bg1"/>
                </a:solidFill>
                <a:latin typeface="Arial" panose="020B0604020202020204" pitchFamily="34" charset="0"/>
                <a:cs typeface="Arial" panose="020B0604020202020204" pitchFamily="34" charset="0"/>
              </a:defRPr>
            </a:lvl1pPr>
          </a:lstStyle>
          <a:p>
            <a:pPr lvl="0"/>
            <a:r>
              <a:rPr lang="en-US"/>
              <a:t>Slide Title</a:t>
            </a:r>
          </a:p>
        </p:txBody>
      </p:sp>
      <p:sp>
        <p:nvSpPr>
          <p:cNvPr id="8" name="Text Placeholder 16">
            <a:extLst>
              <a:ext uri="{FF2B5EF4-FFF2-40B4-BE49-F238E27FC236}">
                <a16:creationId xmlns:a16="http://schemas.microsoft.com/office/drawing/2014/main" id="{4D89C1C5-AC3A-08BB-A871-4F074D548352}"/>
              </a:ext>
            </a:extLst>
          </p:cNvPr>
          <p:cNvSpPr>
            <a:spLocks noGrp="1"/>
          </p:cNvSpPr>
          <p:nvPr>
            <p:ph type="body" sz="quarter" idx="27" hasCustomPrompt="1"/>
          </p:nvPr>
        </p:nvSpPr>
        <p:spPr>
          <a:xfrm>
            <a:off x="801756" y="716532"/>
            <a:ext cx="2763377" cy="331304"/>
          </a:xfrm>
        </p:spPr>
        <p:txBody>
          <a:bodyPr>
            <a:noAutofit/>
          </a:bodyPr>
          <a:lstStyle>
            <a:lvl1pPr marL="0" indent="0">
              <a:buNone/>
              <a:defRPr sz="2500" b="1" i="0">
                <a:solidFill>
                  <a:schemeClr val="bg1"/>
                </a:solidFill>
                <a:latin typeface="Arial" panose="020B0604020202020204" pitchFamily="34" charset="0"/>
                <a:cs typeface="Arial" panose="020B0604020202020204" pitchFamily="34" charset="0"/>
              </a:defRPr>
            </a:lvl1pPr>
          </a:lstStyle>
          <a:p>
            <a:pPr lvl="0"/>
            <a:r>
              <a:rPr lang="en-US"/>
              <a:t>Goes Here</a:t>
            </a:r>
          </a:p>
        </p:txBody>
      </p:sp>
    </p:spTree>
    <p:extLst>
      <p:ext uri="{BB962C8B-B14F-4D97-AF65-F5344CB8AC3E}">
        <p14:creationId xmlns:p14="http://schemas.microsoft.com/office/powerpoint/2010/main" val="3795621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Highlight Slide 5">
    <p:bg>
      <p:bgPr>
        <a:solidFill>
          <a:srgbClr val="020E1C"/>
        </a:solidFill>
        <a:effectLst/>
      </p:bgPr>
    </p:bg>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E61B6157-92B5-0D2B-6702-71739F9540A4}"/>
              </a:ext>
            </a:extLst>
          </p:cNvPr>
          <p:cNvSpPr>
            <a:spLocks noGrp="1"/>
          </p:cNvSpPr>
          <p:nvPr>
            <p:ph type="body" sz="quarter" idx="27" hasCustomPrompt="1"/>
          </p:nvPr>
        </p:nvSpPr>
        <p:spPr>
          <a:xfrm>
            <a:off x="-114300" y="3641588"/>
            <a:ext cx="5499100" cy="2517912"/>
          </a:xfrm>
        </p:spPr>
        <p:txBody>
          <a:bodyPr>
            <a:noAutofit/>
          </a:bodyPr>
          <a:lstStyle>
            <a:lvl1pPr marL="0" indent="0">
              <a:buNone/>
              <a:defRPr sz="21000" b="1" i="0" spc="300">
                <a:solidFill>
                  <a:schemeClr val="bg1"/>
                </a:solidFill>
                <a:latin typeface="Arial" panose="020B0604020202020204" pitchFamily="34" charset="0"/>
                <a:cs typeface="Arial" panose="020B0604020202020204" pitchFamily="34" charset="0"/>
              </a:defRPr>
            </a:lvl1pPr>
          </a:lstStyle>
          <a:p>
            <a:pPr lvl="0"/>
            <a:r>
              <a:rPr lang="en-US"/>
              <a:t>##</a:t>
            </a:r>
          </a:p>
        </p:txBody>
      </p:sp>
      <p:sp>
        <p:nvSpPr>
          <p:cNvPr id="10" name="Freeform 9">
            <a:extLst>
              <a:ext uri="{FF2B5EF4-FFF2-40B4-BE49-F238E27FC236}">
                <a16:creationId xmlns:a16="http://schemas.microsoft.com/office/drawing/2014/main" id="{2179582D-A5F8-BA95-F606-79226D181897}"/>
              </a:ext>
            </a:extLst>
          </p:cNvPr>
          <p:cNvSpPr/>
          <p:nvPr userDrawn="1"/>
        </p:nvSpPr>
        <p:spPr>
          <a:xfrm rot="10800000" flipV="1">
            <a:off x="5500160" y="0"/>
            <a:ext cx="6691840" cy="6858000"/>
          </a:xfrm>
          <a:custGeom>
            <a:avLst/>
            <a:gdLst>
              <a:gd name="connsiteX0" fmla="*/ 0 w 6691840"/>
              <a:gd name="connsiteY0" fmla="*/ 0 h 6858000"/>
              <a:gd name="connsiteX1" fmla="*/ 6691840 w 6691840"/>
              <a:gd name="connsiteY1" fmla="*/ 0 h 6858000"/>
              <a:gd name="connsiteX2" fmla="*/ 5543742 w 6691840"/>
              <a:gd name="connsiteY2" fmla="*/ 6858000 h 6858000"/>
              <a:gd name="connsiteX3" fmla="*/ 0 w 6691840"/>
              <a:gd name="connsiteY3" fmla="*/ 6858000 h 6858000"/>
              <a:gd name="connsiteX4" fmla="*/ 0 w 66918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1840" h="6858000">
                <a:moveTo>
                  <a:pt x="0" y="0"/>
                </a:moveTo>
                <a:lnTo>
                  <a:pt x="6691840" y="0"/>
                </a:lnTo>
                <a:lnTo>
                  <a:pt x="5543742" y="6858000"/>
                </a:lnTo>
                <a:lnTo>
                  <a:pt x="0" y="6858000"/>
                </a:lnTo>
                <a:lnTo>
                  <a:pt x="0" y="0"/>
                </a:lnTo>
                <a:close/>
              </a:path>
            </a:pathLst>
          </a:custGeom>
          <a:gradFill>
            <a:gsLst>
              <a:gs pos="38000">
                <a:srgbClr val="263766"/>
              </a:gs>
              <a:gs pos="100000">
                <a:srgbClr val="0061A8">
                  <a:lumMod val="96000"/>
                  <a:lumOff val="4000"/>
                </a:srgbClr>
              </a:gs>
            </a:gsLst>
            <a:lin ang="19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 Placeholder 16">
            <a:extLst>
              <a:ext uri="{FF2B5EF4-FFF2-40B4-BE49-F238E27FC236}">
                <a16:creationId xmlns:a16="http://schemas.microsoft.com/office/drawing/2014/main" id="{9987B320-2B8D-CB8D-31C3-1319807819CC}"/>
              </a:ext>
            </a:extLst>
          </p:cNvPr>
          <p:cNvSpPr>
            <a:spLocks noGrp="1"/>
          </p:cNvSpPr>
          <p:nvPr>
            <p:ph type="body" sz="quarter" idx="28" hasCustomPrompt="1"/>
          </p:nvPr>
        </p:nvSpPr>
        <p:spPr>
          <a:xfrm>
            <a:off x="8788400" y="2781300"/>
            <a:ext cx="2667000" cy="1295400"/>
          </a:xfrm>
        </p:spPr>
        <p:txBody>
          <a:bodyPr>
            <a:noAutofit/>
          </a:bodyPr>
          <a:lstStyle>
            <a:lvl1pPr marL="0" indent="0">
              <a:buNone/>
              <a:defRPr sz="2200" b="1" i="0" spc="0">
                <a:solidFill>
                  <a:schemeClr val="bg1"/>
                </a:solidFill>
                <a:latin typeface="Arial" panose="020B0604020202020204" pitchFamily="34" charset="0"/>
                <a:cs typeface="Arial" panose="020B0604020202020204" pitchFamily="34" charset="0"/>
              </a:defRPr>
            </a:lvl1pPr>
          </a:lstStyle>
          <a:p>
            <a:pPr algn="r"/>
            <a:r>
              <a:rPr lang="en-US">
                <a:effectLst/>
                <a:latin typeface="Arial" panose="020B0604020202020204" pitchFamily="34" charset="0"/>
              </a:rPr>
              <a:t>Lorem ipsum dolor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consectetur</a:t>
            </a:r>
            <a:r>
              <a:rPr lang="en-US">
                <a:effectLst/>
                <a:latin typeface="Arial" panose="020B0604020202020204" pitchFamily="34" charset="0"/>
              </a:rPr>
              <a:t> </a:t>
            </a:r>
            <a:r>
              <a:rPr lang="en-US" err="1">
                <a:effectLst/>
                <a:latin typeface="Arial" panose="020B0604020202020204" pitchFamily="34" charset="0"/>
              </a:rPr>
              <a:t>adipiscing</a:t>
            </a:r>
            <a:endParaRPr lang="en-US">
              <a:effectLst/>
              <a:latin typeface="Arial" panose="020B0604020202020204" pitchFamily="34" charset="0"/>
            </a:endParaRPr>
          </a:p>
        </p:txBody>
      </p:sp>
    </p:spTree>
    <p:extLst>
      <p:ext uri="{BB962C8B-B14F-4D97-AF65-F5344CB8AC3E}">
        <p14:creationId xmlns:p14="http://schemas.microsoft.com/office/powerpoint/2010/main" val="2751615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9_Title and Content">
    <p:bg>
      <p:bgPr>
        <a:blipFill dpi="0" rotWithShape="1">
          <a:blip r:embed="rId2">
            <a:lum/>
          </a:blip>
          <a:srcRect/>
          <a:stretch>
            <a:fillRect t="-36000" b="-36000"/>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B2DCF11-975D-F37E-AAEA-AF30C02567C3}"/>
              </a:ext>
            </a:extLst>
          </p:cNvPr>
          <p:cNvSpPr/>
          <p:nvPr userDrawn="1"/>
        </p:nvSpPr>
        <p:spPr>
          <a:xfrm>
            <a:off x="0" y="0"/>
            <a:ext cx="12192000" cy="6858000"/>
          </a:xfrm>
          <a:prstGeom prst="rect">
            <a:avLst/>
          </a:prstGeom>
          <a:gradFill>
            <a:gsLst>
              <a:gs pos="59000">
                <a:srgbClr val="263765"/>
              </a:gs>
              <a:gs pos="0">
                <a:srgbClr val="0061A8">
                  <a:alpha val="63208"/>
                </a:srgbClr>
              </a:gs>
            </a:gsLst>
            <a:lin ang="18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E96C9DF-BD9A-0B26-73A5-068B047CBD38}"/>
              </a:ext>
            </a:extLst>
          </p:cNvPr>
          <p:cNvSpPr/>
          <p:nvPr userDrawn="1"/>
        </p:nvSpPr>
        <p:spPr>
          <a:xfrm>
            <a:off x="0" y="-6635"/>
            <a:ext cx="12192000" cy="6858000"/>
          </a:xfrm>
          <a:prstGeom prst="rect">
            <a:avLst/>
          </a:prstGeom>
          <a:gradFill>
            <a:gsLst>
              <a:gs pos="82000">
                <a:srgbClr val="453A97">
                  <a:lumMod val="96000"/>
                  <a:lumOff val="4000"/>
                </a:srgbClr>
              </a:gs>
              <a:gs pos="49000">
                <a:srgbClr val="453A97">
                  <a:alpha val="0"/>
                </a:srgbClr>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5">
            <a:extLst>
              <a:ext uri="{FF2B5EF4-FFF2-40B4-BE49-F238E27FC236}">
                <a16:creationId xmlns:a16="http://schemas.microsoft.com/office/drawing/2014/main" id="{9DB23E8F-CB84-3C71-26E9-DE40CF3B0595}"/>
              </a:ext>
            </a:extLst>
          </p:cNvPr>
          <p:cNvSpPr>
            <a:spLocks noGrp="1"/>
          </p:cNvSpPr>
          <p:nvPr>
            <p:ph type="body" sz="quarter" idx="12" hasCustomPrompt="1"/>
          </p:nvPr>
        </p:nvSpPr>
        <p:spPr>
          <a:xfrm rot="5400000">
            <a:off x="-1399691" y="1917831"/>
            <a:ext cx="3406297" cy="236951"/>
          </a:xfrm>
          <a:prstGeom prst="rect">
            <a:avLst/>
          </a:prstGeom>
        </p:spPr>
        <p:txBody>
          <a:bodyPr>
            <a:noAutofit/>
          </a:bodyPr>
          <a:lstStyle>
            <a:lvl1pPr marL="0" indent="0">
              <a:buNone/>
              <a:defRPr sz="1200" spc="300">
                <a:solidFill>
                  <a:schemeClr val="bg1"/>
                </a:solidFill>
              </a:defRPr>
            </a:lvl1pPr>
          </a:lstStyle>
          <a:p>
            <a:r>
              <a:rPr lang="en-US">
                <a:effectLst/>
                <a:latin typeface="Arial" panose="020B0604020202020204" pitchFamily="34" charset="0"/>
              </a:rPr>
              <a:t>MISSION / TOPIC</a:t>
            </a:r>
          </a:p>
        </p:txBody>
      </p:sp>
      <p:cxnSp>
        <p:nvCxnSpPr>
          <p:cNvPr id="6" name="Straight Connector 5">
            <a:extLst>
              <a:ext uri="{FF2B5EF4-FFF2-40B4-BE49-F238E27FC236}">
                <a16:creationId xmlns:a16="http://schemas.microsoft.com/office/drawing/2014/main" id="{944DC893-3AF1-1D27-9119-7830477932CA}"/>
              </a:ext>
            </a:extLst>
          </p:cNvPr>
          <p:cNvCxnSpPr>
            <a:cxnSpLocks/>
          </p:cNvCxnSpPr>
          <p:nvPr userDrawn="1"/>
        </p:nvCxnSpPr>
        <p:spPr>
          <a:xfrm>
            <a:off x="591414" y="420684"/>
            <a:ext cx="0" cy="6003363"/>
          </a:xfrm>
          <a:prstGeom prst="line">
            <a:avLst/>
          </a:prstGeom>
          <a:ln w="31750">
            <a:gradFill>
              <a:gsLst>
                <a:gs pos="100000">
                  <a:srgbClr val="00A6DE">
                    <a:alpha val="0"/>
                  </a:srgbClr>
                </a:gs>
                <a:gs pos="71000">
                  <a:srgbClr val="00A6DE"/>
                </a:gs>
              </a:gsLst>
              <a:lin ang="5400000" scaled="1"/>
            </a:gra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C9D88F1A-8EC3-6A5F-6836-E014234702AC}"/>
              </a:ext>
            </a:extLst>
          </p:cNvPr>
          <p:cNvSpPr txBox="1"/>
          <p:nvPr userDrawn="1"/>
        </p:nvSpPr>
        <p:spPr>
          <a:xfrm>
            <a:off x="27710" y="6151418"/>
            <a:ext cx="540328" cy="292388"/>
          </a:xfrm>
          <a:prstGeom prst="rect">
            <a:avLst/>
          </a:prstGeom>
          <a:noFill/>
        </p:spPr>
        <p:txBody>
          <a:bodyPr wrap="square" rtlCol="0">
            <a:spAutoFit/>
          </a:bodyPr>
          <a:lstStyle/>
          <a:p>
            <a:pPr algn="ctr"/>
            <a:fld id="{5A6537DD-D9D9-FE42-A788-1E00199B8A7D}" type="slidenum">
              <a:rPr lang="en-US" sz="1300" smtClean="0">
                <a:solidFill>
                  <a:schemeClr val="bg1"/>
                </a:solidFill>
                <a:effectLst/>
                <a:latin typeface="Arial" panose="020B0604020202020204" pitchFamily="34" charset="0"/>
              </a:rPr>
              <a:pPr algn="ctr"/>
              <a:t>‹#›</a:t>
            </a:fld>
            <a:endParaRPr lang="en-US" sz="1300">
              <a:solidFill>
                <a:schemeClr val="bg1"/>
              </a:solidFill>
            </a:endParaRPr>
          </a:p>
        </p:txBody>
      </p:sp>
      <p:sp>
        <p:nvSpPr>
          <p:cNvPr id="14" name="Text Placeholder 16">
            <a:extLst>
              <a:ext uri="{FF2B5EF4-FFF2-40B4-BE49-F238E27FC236}">
                <a16:creationId xmlns:a16="http://schemas.microsoft.com/office/drawing/2014/main" id="{03B47FBC-1257-3F71-ACDF-65F105619D52}"/>
              </a:ext>
            </a:extLst>
          </p:cNvPr>
          <p:cNvSpPr>
            <a:spLocks noGrp="1"/>
          </p:cNvSpPr>
          <p:nvPr>
            <p:ph type="body" sz="quarter" idx="26" hasCustomPrompt="1"/>
          </p:nvPr>
        </p:nvSpPr>
        <p:spPr>
          <a:xfrm>
            <a:off x="801756" y="346642"/>
            <a:ext cx="2773651" cy="331304"/>
          </a:xfrm>
          <a:prstGeom prst="rect">
            <a:avLst/>
          </a:prstGeom>
        </p:spPr>
        <p:txBody>
          <a:bodyPr>
            <a:noAutofit/>
          </a:bodyPr>
          <a:lstStyle>
            <a:lvl1pPr marL="0" indent="0">
              <a:buNone/>
              <a:defRPr sz="2500" b="0" i="0">
                <a:solidFill>
                  <a:schemeClr val="bg1"/>
                </a:solidFill>
                <a:latin typeface="Arial" panose="020B0604020202020204" pitchFamily="34" charset="0"/>
                <a:cs typeface="Arial" panose="020B0604020202020204" pitchFamily="34" charset="0"/>
              </a:defRPr>
            </a:lvl1pPr>
          </a:lstStyle>
          <a:p>
            <a:pPr lvl="0"/>
            <a:r>
              <a:rPr lang="en-US"/>
              <a:t>Slide Title</a:t>
            </a:r>
          </a:p>
        </p:txBody>
      </p:sp>
      <p:sp>
        <p:nvSpPr>
          <p:cNvPr id="15" name="Text Placeholder 16">
            <a:extLst>
              <a:ext uri="{FF2B5EF4-FFF2-40B4-BE49-F238E27FC236}">
                <a16:creationId xmlns:a16="http://schemas.microsoft.com/office/drawing/2014/main" id="{5BCEB54B-6FB9-EEAE-045E-A4D08D4E9C3D}"/>
              </a:ext>
            </a:extLst>
          </p:cNvPr>
          <p:cNvSpPr>
            <a:spLocks noGrp="1"/>
          </p:cNvSpPr>
          <p:nvPr>
            <p:ph type="body" sz="quarter" idx="27" hasCustomPrompt="1"/>
          </p:nvPr>
        </p:nvSpPr>
        <p:spPr>
          <a:xfrm>
            <a:off x="801756" y="716532"/>
            <a:ext cx="2763377" cy="331304"/>
          </a:xfrm>
          <a:prstGeom prst="rect">
            <a:avLst/>
          </a:prstGeom>
        </p:spPr>
        <p:txBody>
          <a:bodyPr>
            <a:noAutofit/>
          </a:bodyPr>
          <a:lstStyle>
            <a:lvl1pPr marL="0" indent="0">
              <a:buNone/>
              <a:defRPr sz="2500" b="1" i="0">
                <a:solidFill>
                  <a:schemeClr val="bg1"/>
                </a:solidFill>
                <a:latin typeface="Arial" panose="020B0604020202020204" pitchFamily="34" charset="0"/>
                <a:cs typeface="Arial" panose="020B0604020202020204" pitchFamily="34" charset="0"/>
              </a:defRPr>
            </a:lvl1pPr>
          </a:lstStyle>
          <a:p>
            <a:pPr lvl="0"/>
            <a:r>
              <a:rPr lang="en-US"/>
              <a:t>Goes Here</a:t>
            </a:r>
          </a:p>
        </p:txBody>
      </p:sp>
    </p:spTree>
    <p:extLst>
      <p:ext uri="{BB962C8B-B14F-4D97-AF65-F5344CB8AC3E}">
        <p14:creationId xmlns:p14="http://schemas.microsoft.com/office/powerpoint/2010/main" val="378278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40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D4C2B-94DB-196D-3AA9-2234429D5D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7DBED0-FA41-ED31-F3C0-A9131DC08F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40A3FD-15AF-320C-53C1-3073D6159F34}"/>
              </a:ext>
            </a:extLst>
          </p:cNvPr>
          <p:cNvSpPr>
            <a:spLocks noGrp="1"/>
          </p:cNvSpPr>
          <p:nvPr>
            <p:ph type="dt" sz="half" idx="10"/>
          </p:nvPr>
        </p:nvSpPr>
        <p:spPr/>
        <p:txBody>
          <a:bodyPr/>
          <a:lstStyle/>
          <a:p>
            <a:fld id="{CE164051-1843-904C-8889-A79D1611C714}" type="datetimeFigureOut">
              <a:rPr lang="en-US" smtClean="0"/>
              <a:t>4/20/2026</a:t>
            </a:fld>
            <a:endParaRPr lang="en-US"/>
          </a:p>
        </p:txBody>
      </p:sp>
      <p:sp>
        <p:nvSpPr>
          <p:cNvPr id="5" name="Footer Placeholder 4">
            <a:extLst>
              <a:ext uri="{FF2B5EF4-FFF2-40B4-BE49-F238E27FC236}">
                <a16:creationId xmlns:a16="http://schemas.microsoft.com/office/drawing/2014/main" id="{9B77C7AD-7DBF-5CA2-2FFB-62A8226ADA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F4677A-1D2A-BB11-9421-9AB9DB044C87}"/>
              </a:ext>
            </a:extLst>
          </p:cNvPr>
          <p:cNvSpPr>
            <a:spLocks noGrp="1"/>
          </p:cNvSpPr>
          <p:nvPr>
            <p:ph type="sldNum" sz="quarter" idx="12"/>
          </p:nvPr>
        </p:nvSpPr>
        <p:spPr/>
        <p:txBody>
          <a:bodyPr/>
          <a:lstStyle/>
          <a:p>
            <a:fld id="{C3B00D37-A0F7-CB44-AC5F-F6979B842F23}" type="slidenum">
              <a:rPr lang="en-US" smtClean="0"/>
              <a:t>‹#›</a:t>
            </a:fld>
            <a:endParaRPr lang="en-US"/>
          </a:p>
        </p:txBody>
      </p:sp>
    </p:spTree>
    <p:extLst>
      <p:ext uri="{BB962C8B-B14F-4D97-AF65-F5344CB8AC3E}">
        <p14:creationId xmlns:p14="http://schemas.microsoft.com/office/powerpoint/2010/main" val="11625834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End Slide">
    <p:bg>
      <p:bgPr>
        <a:gradFill>
          <a:gsLst>
            <a:gs pos="14000">
              <a:srgbClr val="263765"/>
            </a:gs>
            <a:gs pos="52000">
              <a:srgbClr val="2B5D95"/>
            </a:gs>
            <a:gs pos="100000">
              <a:srgbClr val="3060A0"/>
            </a:gs>
            <a:gs pos="80000">
              <a:srgbClr val="2C67A2"/>
            </a:gs>
          </a:gsLst>
          <a:lin ang="3000000" scaled="0"/>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392F8DE-21DF-3613-975D-E66BEDF10865}"/>
              </a:ext>
            </a:extLst>
          </p:cNvPr>
          <p:cNvSpPr/>
          <p:nvPr userDrawn="1"/>
        </p:nvSpPr>
        <p:spPr>
          <a:xfrm>
            <a:off x="0" y="0"/>
            <a:ext cx="12192000" cy="6858000"/>
          </a:xfrm>
          <a:prstGeom prst="rect">
            <a:avLst/>
          </a:prstGeom>
          <a:gradFill>
            <a:gsLst>
              <a:gs pos="92000">
                <a:srgbClr val="453A97"/>
              </a:gs>
              <a:gs pos="56000">
                <a:srgbClr val="453A97">
                  <a:alpha val="0"/>
                </a:srgbClr>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Shape, arrow&#10;&#10;AI-generated content may be incorrect.">
            <a:extLst>
              <a:ext uri="{FF2B5EF4-FFF2-40B4-BE49-F238E27FC236}">
                <a16:creationId xmlns:a16="http://schemas.microsoft.com/office/drawing/2014/main" id="{0E48FEB2-FC96-3EDD-5CBD-E84735EBD3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42423" y="2401697"/>
            <a:ext cx="2046654" cy="1787584"/>
          </a:xfrm>
          <a:prstGeom prst="rect">
            <a:avLst/>
          </a:prstGeom>
        </p:spPr>
      </p:pic>
      <p:sp>
        <p:nvSpPr>
          <p:cNvPr id="9" name="TextBox 8">
            <a:extLst>
              <a:ext uri="{FF2B5EF4-FFF2-40B4-BE49-F238E27FC236}">
                <a16:creationId xmlns:a16="http://schemas.microsoft.com/office/drawing/2014/main" id="{4161AD75-66D6-96A6-14C7-998B3CEAC625}"/>
              </a:ext>
            </a:extLst>
          </p:cNvPr>
          <p:cNvSpPr txBox="1"/>
          <p:nvPr userDrawn="1"/>
        </p:nvSpPr>
        <p:spPr>
          <a:xfrm>
            <a:off x="6308624" y="3959631"/>
            <a:ext cx="6216444" cy="553998"/>
          </a:xfrm>
          <a:prstGeom prst="rect">
            <a:avLst/>
          </a:prstGeom>
          <a:noFill/>
        </p:spPr>
        <p:txBody>
          <a:bodyPr wrap="square">
            <a:spAutoFit/>
          </a:bodyPr>
          <a:lstStyle/>
          <a:p>
            <a:pPr algn="l"/>
            <a:r>
              <a:rPr lang="en-US" sz="3000">
                <a:solidFill>
                  <a:schemeClr val="bg1"/>
                </a:solidFill>
                <a:effectLst/>
                <a:latin typeface="Inter" panose="02000503000000020004" pitchFamily="2" charset="0"/>
              </a:rPr>
              <a:t>Your Home. </a:t>
            </a:r>
          </a:p>
        </p:txBody>
      </p:sp>
      <p:sp>
        <p:nvSpPr>
          <p:cNvPr id="10" name="TextBox 9">
            <a:extLst>
              <a:ext uri="{FF2B5EF4-FFF2-40B4-BE49-F238E27FC236}">
                <a16:creationId xmlns:a16="http://schemas.microsoft.com/office/drawing/2014/main" id="{4F0DDEA7-86D5-204D-D424-C802942338E7}"/>
              </a:ext>
            </a:extLst>
          </p:cNvPr>
          <p:cNvSpPr txBox="1"/>
          <p:nvPr userDrawn="1"/>
        </p:nvSpPr>
        <p:spPr>
          <a:xfrm>
            <a:off x="8052619" y="4351516"/>
            <a:ext cx="3392129" cy="677108"/>
          </a:xfrm>
          <a:prstGeom prst="rect">
            <a:avLst/>
          </a:prstGeom>
          <a:noFill/>
        </p:spPr>
        <p:txBody>
          <a:bodyPr wrap="square">
            <a:spAutoFit/>
          </a:bodyPr>
          <a:lstStyle/>
          <a:p>
            <a:pPr algn="l"/>
            <a:r>
              <a:rPr lang="en-US" sz="3800" b="1">
                <a:solidFill>
                  <a:schemeClr val="bg1"/>
                </a:solidFill>
                <a:effectLst/>
                <a:latin typeface="Inter" panose="02000503000000020004" pitchFamily="2" charset="0"/>
              </a:rPr>
              <a:t>Our Mission.</a:t>
            </a:r>
          </a:p>
        </p:txBody>
      </p:sp>
      <p:sp>
        <p:nvSpPr>
          <p:cNvPr id="11" name="TextBox 10">
            <a:extLst>
              <a:ext uri="{FF2B5EF4-FFF2-40B4-BE49-F238E27FC236}">
                <a16:creationId xmlns:a16="http://schemas.microsoft.com/office/drawing/2014/main" id="{E5D11427-7BC6-E3F3-DE44-B575BEB180A2}"/>
              </a:ext>
            </a:extLst>
          </p:cNvPr>
          <p:cNvSpPr txBox="1"/>
          <p:nvPr userDrawn="1"/>
        </p:nvSpPr>
        <p:spPr>
          <a:xfrm>
            <a:off x="7101348" y="5107857"/>
            <a:ext cx="3089788" cy="338554"/>
          </a:xfrm>
          <a:prstGeom prst="rect">
            <a:avLst/>
          </a:prstGeom>
          <a:noFill/>
        </p:spPr>
        <p:txBody>
          <a:bodyPr wrap="square">
            <a:spAutoFit/>
          </a:bodyPr>
          <a:lstStyle/>
          <a:p>
            <a:pPr algn="ctr"/>
            <a:r>
              <a:rPr lang="en-US" sz="1600" b="0">
                <a:solidFill>
                  <a:schemeClr val="bg1"/>
                </a:solidFill>
                <a:effectLst/>
                <a:latin typeface="Inter" panose="02000503000000020004" pitchFamily="2" charset="0"/>
              </a:rPr>
              <a:t>science.nasa.gov/earth</a:t>
            </a:r>
          </a:p>
        </p:txBody>
      </p:sp>
      <p:pic>
        <p:nvPicPr>
          <p:cNvPr id="12" name="Picture 11" descr="A black background with white text&#10;&#10;AI-generated content may be incorrect.">
            <a:extLst>
              <a:ext uri="{FF2B5EF4-FFF2-40B4-BE49-F238E27FC236}">
                <a16:creationId xmlns:a16="http://schemas.microsoft.com/office/drawing/2014/main" id="{D94B47A3-8A52-F96D-CAB6-2E92E994CC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1806" y="2608243"/>
            <a:ext cx="4665390" cy="1432816"/>
          </a:xfrm>
          <a:prstGeom prst="rect">
            <a:avLst/>
          </a:prstGeom>
        </p:spPr>
      </p:pic>
      <p:pic>
        <p:nvPicPr>
          <p:cNvPr id="5" name="Picture 4" descr="A picture containing dishware&#10;&#10;AI-generated content may be incorrect.">
            <a:extLst>
              <a:ext uri="{FF2B5EF4-FFF2-40B4-BE49-F238E27FC236}">
                <a16:creationId xmlns:a16="http://schemas.microsoft.com/office/drawing/2014/main" id="{919E667C-C4FF-348A-DD12-47DFABAA92B2}"/>
              </a:ext>
            </a:extLst>
          </p:cNvPr>
          <p:cNvPicPr>
            <a:picLocks noChangeAspect="1"/>
          </p:cNvPicPr>
          <p:nvPr userDrawn="1"/>
        </p:nvPicPr>
        <p:blipFill>
          <a:blip r:embed="rId4" cstate="screen">
            <a:extLst>
              <a:ext uri="{28A0092B-C50C-407E-A947-70E740481C1C}">
                <a14:useLocalDpi xmlns:a14="http://schemas.microsoft.com/office/drawing/2010/main"/>
              </a:ext>
            </a:extLst>
          </a:blip>
          <a:srcRect l="52163" t="7838" b="5746"/>
          <a:stretch>
            <a:fillRect/>
          </a:stretch>
        </p:blipFill>
        <p:spPr>
          <a:xfrm>
            <a:off x="0" y="-18056"/>
            <a:ext cx="3806232" cy="6876056"/>
          </a:xfrm>
          <a:prstGeom prst="rect">
            <a:avLst/>
          </a:prstGeom>
        </p:spPr>
      </p:pic>
    </p:spTree>
    <p:extLst>
      <p:ext uri="{BB962C8B-B14F-4D97-AF65-F5344CB8AC3E}">
        <p14:creationId xmlns:p14="http://schemas.microsoft.com/office/powerpoint/2010/main" val="2416205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graphic Slide 2">
    <p:bg>
      <p:bgPr>
        <a:gradFill>
          <a:gsLst>
            <a:gs pos="31000">
              <a:srgbClr val="263765"/>
            </a:gs>
            <a:gs pos="98000">
              <a:srgbClr val="0A5EA4"/>
            </a:gs>
          </a:gsLst>
          <a:lin ang="5400000" scaled="0"/>
        </a:gradFill>
        <a:effectLst/>
      </p:bgPr>
    </p:bg>
    <p:spTree>
      <p:nvGrpSpPr>
        <p:cNvPr id="1" name=""/>
        <p:cNvGrpSpPr/>
        <p:nvPr/>
      </p:nvGrpSpPr>
      <p:grpSpPr>
        <a:xfrm>
          <a:off x="0" y="0"/>
          <a:ext cx="0" cy="0"/>
          <a:chOff x="0" y="0"/>
          <a:chExt cx="0" cy="0"/>
        </a:xfrm>
      </p:grpSpPr>
      <p:sp>
        <p:nvSpPr>
          <p:cNvPr id="4" name="Text Placeholder 15">
            <a:extLst>
              <a:ext uri="{FF2B5EF4-FFF2-40B4-BE49-F238E27FC236}">
                <a16:creationId xmlns:a16="http://schemas.microsoft.com/office/drawing/2014/main" id="{2EED0949-8EF6-7624-58C9-0ECF2F09DA92}"/>
              </a:ext>
            </a:extLst>
          </p:cNvPr>
          <p:cNvSpPr>
            <a:spLocks noGrp="1"/>
          </p:cNvSpPr>
          <p:nvPr>
            <p:ph type="body" sz="quarter" idx="12" hasCustomPrompt="1"/>
          </p:nvPr>
        </p:nvSpPr>
        <p:spPr>
          <a:xfrm rot="5400000">
            <a:off x="-1399691" y="1917831"/>
            <a:ext cx="3406297" cy="236951"/>
          </a:xfrm>
        </p:spPr>
        <p:txBody>
          <a:bodyPr>
            <a:noAutofit/>
          </a:bodyPr>
          <a:lstStyle>
            <a:lvl1pPr marL="0" indent="0">
              <a:buNone/>
              <a:defRPr sz="1200" spc="300">
                <a:solidFill>
                  <a:schemeClr val="bg1"/>
                </a:solidFill>
              </a:defRPr>
            </a:lvl1pPr>
          </a:lstStyle>
          <a:p>
            <a:r>
              <a:rPr lang="en-US">
                <a:effectLst/>
                <a:latin typeface="Arial" panose="020B0604020202020204" pitchFamily="34" charset="0"/>
              </a:rPr>
              <a:t>MISSION / TOPIC</a:t>
            </a:r>
          </a:p>
        </p:txBody>
      </p:sp>
      <p:cxnSp>
        <p:nvCxnSpPr>
          <p:cNvPr id="5" name="Straight Connector 4">
            <a:extLst>
              <a:ext uri="{FF2B5EF4-FFF2-40B4-BE49-F238E27FC236}">
                <a16:creationId xmlns:a16="http://schemas.microsoft.com/office/drawing/2014/main" id="{6370470C-D715-A1B3-4A71-0F11CC77BBC2}"/>
              </a:ext>
            </a:extLst>
          </p:cNvPr>
          <p:cNvCxnSpPr>
            <a:cxnSpLocks/>
          </p:cNvCxnSpPr>
          <p:nvPr userDrawn="1"/>
        </p:nvCxnSpPr>
        <p:spPr>
          <a:xfrm>
            <a:off x="591414" y="420684"/>
            <a:ext cx="0" cy="6003363"/>
          </a:xfrm>
          <a:prstGeom prst="line">
            <a:avLst/>
          </a:prstGeom>
          <a:ln w="31750">
            <a:gradFill>
              <a:gsLst>
                <a:gs pos="100000">
                  <a:srgbClr val="00A6DE">
                    <a:alpha val="0"/>
                  </a:srgbClr>
                </a:gs>
                <a:gs pos="71000">
                  <a:srgbClr val="00A6DE"/>
                </a:gs>
              </a:gsLst>
              <a:lin ang="5400000" scaled="1"/>
            </a:gradFill>
          </a:ln>
        </p:spPr>
        <p:style>
          <a:lnRef idx="2">
            <a:schemeClr val="accent1"/>
          </a:lnRef>
          <a:fillRef idx="0">
            <a:schemeClr val="accent1"/>
          </a:fillRef>
          <a:effectRef idx="1">
            <a:schemeClr val="accent1"/>
          </a:effectRef>
          <a:fontRef idx="minor">
            <a:schemeClr val="tx1"/>
          </a:fontRef>
        </p:style>
      </p:cxnSp>
      <p:sp>
        <p:nvSpPr>
          <p:cNvPr id="28" name="Text Placeholder 16">
            <a:extLst>
              <a:ext uri="{FF2B5EF4-FFF2-40B4-BE49-F238E27FC236}">
                <a16:creationId xmlns:a16="http://schemas.microsoft.com/office/drawing/2014/main" id="{5F87B933-2F5B-178E-CE3D-46CD789B8FED}"/>
              </a:ext>
            </a:extLst>
          </p:cNvPr>
          <p:cNvSpPr>
            <a:spLocks noGrp="1"/>
          </p:cNvSpPr>
          <p:nvPr>
            <p:ph type="body" sz="quarter" idx="31" hasCustomPrompt="1"/>
          </p:nvPr>
        </p:nvSpPr>
        <p:spPr>
          <a:xfrm>
            <a:off x="1172321" y="1718901"/>
            <a:ext cx="1037479" cy="374413"/>
          </a:xfrm>
        </p:spPr>
        <p:txBody>
          <a:bodyPr>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stStyle>
          <a:p>
            <a:pPr lvl="0"/>
            <a:r>
              <a:rPr lang="en-US"/>
              <a:t>Title</a:t>
            </a:r>
          </a:p>
        </p:txBody>
      </p:sp>
      <p:sp>
        <p:nvSpPr>
          <p:cNvPr id="29" name="Text Placeholder 16">
            <a:extLst>
              <a:ext uri="{FF2B5EF4-FFF2-40B4-BE49-F238E27FC236}">
                <a16:creationId xmlns:a16="http://schemas.microsoft.com/office/drawing/2014/main" id="{2C1AAADD-3DD8-5FAA-2ACE-6149D61589FB}"/>
              </a:ext>
            </a:extLst>
          </p:cNvPr>
          <p:cNvSpPr>
            <a:spLocks noGrp="1"/>
          </p:cNvSpPr>
          <p:nvPr>
            <p:ph type="body" sz="quarter" idx="33" hasCustomPrompt="1"/>
          </p:nvPr>
        </p:nvSpPr>
        <p:spPr>
          <a:xfrm>
            <a:off x="1172321" y="2032861"/>
            <a:ext cx="1354979" cy="1307239"/>
          </a:xfrm>
        </p:spPr>
        <p:txBody>
          <a:bodyPr>
            <a:noAutofit/>
          </a:bodyPr>
          <a:lstStyle>
            <a:lvl1pPr marL="0" indent="0">
              <a:lnSpc>
                <a:spcPct val="100000"/>
              </a:lnSpc>
              <a:spcBef>
                <a:spcPts val="1600"/>
              </a:spcBef>
              <a:buNone/>
              <a:defRPr sz="140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Lorem ipsum dolor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consectetur</a:t>
            </a:r>
            <a:r>
              <a:rPr lang="en-US">
                <a:effectLst/>
                <a:latin typeface="Arial" panose="020B0604020202020204" pitchFamily="34" charset="0"/>
              </a:rPr>
              <a:t> </a:t>
            </a:r>
            <a:r>
              <a:rPr lang="en-US" err="1">
                <a:effectLst/>
                <a:latin typeface="Arial" panose="020B0604020202020204" pitchFamily="34" charset="0"/>
              </a:rPr>
              <a:t>adipiscing</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 Mauris auctor dui diam. </a:t>
            </a:r>
          </a:p>
        </p:txBody>
      </p:sp>
      <p:sp>
        <p:nvSpPr>
          <p:cNvPr id="30" name="Text Placeholder 16">
            <a:extLst>
              <a:ext uri="{FF2B5EF4-FFF2-40B4-BE49-F238E27FC236}">
                <a16:creationId xmlns:a16="http://schemas.microsoft.com/office/drawing/2014/main" id="{4C90F0C0-2BB8-337D-96E6-9826F74C8A36}"/>
              </a:ext>
            </a:extLst>
          </p:cNvPr>
          <p:cNvSpPr>
            <a:spLocks noGrp="1"/>
          </p:cNvSpPr>
          <p:nvPr>
            <p:ph type="body" sz="quarter" idx="34" hasCustomPrompt="1"/>
          </p:nvPr>
        </p:nvSpPr>
        <p:spPr>
          <a:xfrm>
            <a:off x="10261600" y="1895840"/>
            <a:ext cx="1342279" cy="374413"/>
          </a:xfrm>
        </p:spPr>
        <p:txBody>
          <a:bodyPr>
            <a:noAutofit/>
          </a:bodyPr>
          <a:lstStyle>
            <a:lvl1pPr marL="0" indent="0" algn="r">
              <a:buNone/>
              <a:defRPr sz="1800" b="1" i="0">
                <a:solidFill>
                  <a:schemeClr val="bg1"/>
                </a:solidFill>
                <a:latin typeface="Arial" panose="020B0604020202020204" pitchFamily="34" charset="0"/>
                <a:cs typeface="Arial" panose="020B0604020202020204" pitchFamily="34" charset="0"/>
              </a:defRPr>
            </a:lvl1pPr>
          </a:lstStyle>
          <a:p>
            <a:pPr lvl="0"/>
            <a:r>
              <a:rPr lang="en-US"/>
              <a:t>Title</a:t>
            </a:r>
          </a:p>
        </p:txBody>
      </p:sp>
      <p:sp>
        <p:nvSpPr>
          <p:cNvPr id="31" name="Text Placeholder 16">
            <a:extLst>
              <a:ext uri="{FF2B5EF4-FFF2-40B4-BE49-F238E27FC236}">
                <a16:creationId xmlns:a16="http://schemas.microsoft.com/office/drawing/2014/main" id="{9A0D2B9B-64B5-C181-ED24-1DBED0A3CE36}"/>
              </a:ext>
            </a:extLst>
          </p:cNvPr>
          <p:cNvSpPr>
            <a:spLocks noGrp="1"/>
          </p:cNvSpPr>
          <p:nvPr>
            <p:ph type="body" sz="quarter" idx="35" hasCustomPrompt="1"/>
          </p:nvPr>
        </p:nvSpPr>
        <p:spPr>
          <a:xfrm>
            <a:off x="10261600" y="2209800"/>
            <a:ext cx="1354979" cy="1307239"/>
          </a:xfrm>
        </p:spPr>
        <p:txBody>
          <a:bodyPr>
            <a:noAutofit/>
          </a:bodyPr>
          <a:lstStyle>
            <a:lvl1pPr marL="0" indent="0" algn="r">
              <a:lnSpc>
                <a:spcPct val="100000"/>
              </a:lnSpc>
              <a:spcBef>
                <a:spcPts val="1600"/>
              </a:spcBef>
              <a:buNone/>
              <a:defRPr sz="140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Lorem ipsum dolor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consectetur</a:t>
            </a:r>
            <a:r>
              <a:rPr lang="en-US">
                <a:effectLst/>
                <a:latin typeface="Arial" panose="020B0604020202020204" pitchFamily="34" charset="0"/>
              </a:rPr>
              <a:t> </a:t>
            </a:r>
            <a:r>
              <a:rPr lang="en-US" err="1">
                <a:effectLst/>
                <a:latin typeface="Arial" panose="020B0604020202020204" pitchFamily="34" charset="0"/>
              </a:rPr>
              <a:t>adipiscing</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 Mauris auctor dui diam. </a:t>
            </a:r>
          </a:p>
        </p:txBody>
      </p:sp>
      <p:sp>
        <p:nvSpPr>
          <p:cNvPr id="32" name="Text Placeholder 16">
            <a:extLst>
              <a:ext uri="{FF2B5EF4-FFF2-40B4-BE49-F238E27FC236}">
                <a16:creationId xmlns:a16="http://schemas.microsoft.com/office/drawing/2014/main" id="{104E842D-C31A-A294-1E77-8BF5A61A5126}"/>
              </a:ext>
            </a:extLst>
          </p:cNvPr>
          <p:cNvSpPr>
            <a:spLocks noGrp="1"/>
          </p:cNvSpPr>
          <p:nvPr>
            <p:ph type="body" sz="quarter" idx="36" hasCustomPrompt="1"/>
          </p:nvPr>
        </p:nvSpPr>
        <p:spPr>
          <a:xfrm>
            <a:off x="9620328" y="4080241"/>
            <a:ext cx="2021652" cy="341922"/>
          </a:xfrm>
        </p:spPr>
        <p:txBody>
          <a:bodyPr>
            <a:noAutofit/>
          </a:bodyPr>
          <a:lstStyle>
            <a:lvl1pPr marL="0" indent="0" algn="r">
              <a:buNone/>
              <a:defRPr sz="1800" b="1" i="0">
                <a:solidFill>
                  <a:schemeClr val="bg1"/>
                </a:solidFill>
                <a:latin typeface="Arial" panose="020B0604020202020204" pitchFamily="34" charset="0"/>
                <a:cs typeface="Arial" panose="020B0604020202020204" pitchFamily="34" charset="0"/>
              </a:defRPr>
            </a:lvl1pPr>
          </a:lstStyle>
          <a:p>
            <a:pPr lvl="0"/>
            <a:r>
              <a:rPr lang="en-US"/>
              <a:t>Title</a:t>
            </a:r>
          </a:p>
        </p:txBody>
      </p:sp>
      <p:sp>
        <p:nvSpPr>
          <p:cNvPr id="33" name="Text Placeholder 16">
            <a:extLst>
              <a:ext uri="{FF2B5EF4-FFF2-40B4-BE49-F238E27FC236}">
                <a16:creationId xmlns:a16="http://schemas.microsoft.com/office/drawing/2014/main" id="{A358A67D-E343-2FD7-111F-61F1431BC7CE}"/>
              </a:ext>
            </a:extLst>
          </p:cNvPr>
          <p:cNvSpPr>
            <a:spLocks noGrp="1"/>
          </p:cNvSpPr>
          <p:nvPr>
            <p:ph type="body" sz="quarter" idx="37" hasCustomPrompt="1"/>
          </p:nvPr>
        </p:nvSpPr>
        <p:spPr>
          <a:xfrm>
            <a:off x="9613900" y="4394201"/>
            <a:ext cx="2040779" cy="990599"/>
          </a:xfrm>
        </p:spPr>
        <p:txBody>
          <a:bodyPr>
            <a:noAutofit/>
          </a:bodyPr>
          <a:lstStyle>
            <a:lvl1pPr marL="0" indent="0" algn="r">
              <a:lnSpc>
                <a:spcPct val="100000"/>
              </a:lnSpc>
              <a:spcBef>
                <a:spcPts val="1600"/>
              </a:spcBef>
              <a:buNone/>
              <a:defRPr sz="140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Lorem ipsum dolor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consectetur</a:t>
            </a:r>
            <a:r>
              <a:rPr lang="en-US">
                <a:effectLst/>
                <a:latin typeface="Arial" panose="020B0604020202020204" pitchFamily="34" charset="0"/>
              </a:rPr>
              <a:t> </a:t>
            </a:r>
            <a:r>
              <a:rPr lang="en-US" err="1">
                <a:effectLst/>
                <a:latin typeface="Arial" panose="020B0604020202020204" pitchFamily="34" charset="0"/>
              </a:rPr>
              <a:t>adipiscing</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 Mauris auctor dui diam. </a:t>
            </a:r>
          </a:p>
        </p:txBody>
      </p:sp>
      <p:sp>
        <p:nvSpPr>
          <p:cNvPr id="2" name="TextBox 1">
            <a:extLst>
              <a:ext uri="{FF2B5EF4-FFF2-40B4-BE49-F238E27FC236}">
                <a16:creationId xmlns:a16="http://schemas.microsoft.com/office/drawing/2014/main" id="{52E57D48-3268-8DD2-7992-C6475B18C8CD}"/>
              </a:ext>
            </a:extLst>
          </p:cNvPr>
          <p:cNvSpPr txBox="1"/>
          <p:nvPr userDrawn="1"/>
        </p:nvSpPr>
        <p:spPr>
          <a:xfrm>
            <a:off x="27710" y="6151418"/>
            <a:ext cx="540328" cy="292388"/>
          </a:xfrm>
          <a:prstGeom prst="rect">
            <a:avLst/>
          </a:prstGeom>
          <a:noFill/>
        </p:spPr>
        <p:txBody>
          <a:bodyPr wrap="square" rtlCol="0">
            <a:spAutoFit/>
          </a:bodyPr>
          <a:lstStyle/>
          <a:p>
            <a:pPr algn="ctr"/>
            <a:fld id="{5A6537DD-D9D9-FE42-A788-1E00199B8A7D}" type="slidenum">
              <a:rPr lang="en-US" sz="1300" smtClean="0">
                <a:solidFill>
                  <a:schemeClr val="bg1"/>
                </a:solidFill>
                <a:effectLst/>
                <a:latin typeface="Arial" panose="020B0604020202020204" pitchFamily="34" charset="0"/>
              </a:rPr>
              <a:pPr algn="ctr"/>
              <a:t>‹#›</a:t>
            </a:fld>
            <a:endParaRPr lang="en-US" sz="1300">
              <a:solidFill>
                <a:schemeClr val="bg1"/>
              </a:solidFill>
            </a:endParaRPr>
          </a:p>
        </p:txBody>
      </p:sp>
      <p:sp>
        <p:nvSpPr>
          <p:cNvPr id="8" name="Text Placeholder 16">
            <a:extLst>
              <a:ext uri="{FF2B5EF4-FFF2-40B4-BE49-F238E27FC236}">
                <a16:creationId xmlns:a16="http://schemas.microsoft.com/office/drawing/2014/main" id="{5042DABD-FACB-9F42-6451-1E8A0D5BA0D3}"/>
              </a:ext>
            </a:extLst>
          </p:cNvPr>
          <p:cNvSpPr>
            <a:spLocks noGrp="1"/>
          </p:cNvSpPr>
          <p:nvPr>
            <p:ph type="body" sz="quarter" idx="26" hasCustomPrompt="1"/>
          </p:nvPr>
        </p:nvSpPr>
        <p:spPr>
          <a:xfrm>
            <a:off x="801756" y="346642"/>
            <a:ext cx="2773651" cy="331304"/>
          </a:xfrm>
        </p:spPr>
        <p:txBody>
          <a:bodyPr>
            <a:noAutofit/>
          </a:bodyPr>
          <a:lstStyle>
            <a:lvl1pPr marL="0" indent="0">
              <a:buNone/>
              <a:defRPr sz="2500" b="0" i="0">
                <a:solidFill>
                  <a:schemeClr val="bg1"/>
                </a:solidFill>
                <a:latin typeface="Arial" panose="020B0604020202020204" pitchFamily="34" charset="0"/>
                <a:cs typeface="Arial" panose="020B0604020202020204" pitchFamily="34" charset="0"/>
              </a:defRPr>
            </a:lvl1pPr>
          </a:lstStyle>
          <a:p>
            <a:pPr lvl="0"/>
            <a:r>
              <a:rPr lang="en-US"/>
              <a:t>Slide Title</a:t>
            </a:r>
          </a:p>
        </p:txBody>
      </p:sp>
      <p:sp>
        <p:nvSpPr>
          <p:cNvPr id="9" name="Text Placeholder 16">
            <a:extLst>
              <a:ext uri="{FF2B5EF4-FFF2-40B4-BE49-F238E27FC236}">
                <a16:creationId xmlns:a16="http://schemas.microsoft.com/office/drawing/2014/main" id="{9878EFD7-39AC-4669-9A95-4A6BC1077CF4}"/>
              </a:ext>
            </a:extLst>
          </p:cNvPr>
          <p:cNvSpPr>
            <a:spLocks noGrp="1"/>
          </p:cNvSpPr>
          <p:nvPr>
            <p:ph type="body" sz="quarter" idx="27" hasCustomPrompt="1"/>
          </p:nvPr>
        </p:nvSpPr>
        <p:spPr>
          <a:xfrm>
            <a:off x="801756" y="716532"/>
            <a:ext cx="2763377" cy="331304"/>
          </a:xfrm>
        </p:spPr>
        <p:txBody>
          <a:bodyPr>
            <a:noAutofit/>
          </a:bodyPr>
          <a:lstStyle>
            <a:lvl1pPr marL="0" indent="0">
              <a:buNone/>
              <a:defRPr sz="2500" b="1" i="0">
                <a:solidFill>
                  <a:schemeClr val="bg1"/>
                </a:solidFill>
                <a:latin typeface="Arial" panose="020B0604020202020204" pitchFamily="34" charset="0"/>
                <a:cs typeface="Arial" panose="020B0604020202020204" pitchFamily="34" charset="0"/>
              </a:defRPr>
            </a:lvl1pPr>
          </a:lstStyle>
          <a:p>
            <a:pPr lvl="0"/>
            <a:r>
              <a:rPr lang="en-US"/>
              <a:t>Goes Here</a:t>
            </a:r>
          </a:p>
        </p:txBody>
      </p:sp>
    </p:spTree>
    <p:extLst>
      <p:ext uri="{BB962C8B-B14F-4D97-AF65-F5344CB8AC3E}">
        <p14:creationId xmlns:p14="http://schemas.microsoft.com/office/powerpoint/2010/main" val="867820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 Slide 7">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8DF88AB-0216-5B62-64AE-6DB925632CFE}"/>
              </a:ext>
            </a:extLst>
          </p:cNvPr>
          <p:cNvSpPr/>
          <p:nvPr userDrawn="1"/>
        </p:nvSpPr>
        <p:spPr>
          <a:xfrm>
            <a:off x="0" y="1892300"/>
            <a:ext cx="12192000" cy="4965700"/>
          </a:xfrm>
          <a:prstGeom prst="rect">
            <a:avLst/>
          </a:prstGeom>
          <a:gradFill>
            <a:gsLst>
              <a:gs pos="61000">
                <a:srgbClr val="263765"/>
              </a:gs>
              <a:gs pos="100000">
                <a:srgbClr val="0A5EA4"/>
              </a:gs>
            </a:gsLst>
            <a:lin ang="18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5">
            <a:extLst>
              <a:ext uri="{FF2B5EF4-FFF2-40B4-BE49-F238E27FC236}">
                <a16:creationId xmlns:a16="http://schemas.microsoft.com/office/drawing/2014/main" id="{2EED0949-8EF6-7624-58C9-0ECF2F09DA92}"/>
              </a:ext>
            </a:extLst>
          </p:cNvPr>
          <p:cNvSpPr>
            <a:spLocks noGrp="1"/>
          </p:cNvSpPr>
          <p:nvPr>
            <p:ph type="body" sz="quarter" idx="12" hasCustomPrompt="1"/>
          </p:nvPr>
        </p:nvSpPr>
        <p:spPr>
          <a:xfrm rot="5400000">
            <a:off x="-1399691" y="3772031"/>
            <a:ext cx="3406297" cy="236951"/>
          </a:xfrm>
        </p:spPr>
        <p:txBody>
          <a:bodyPr>
            <a:noAutofit/>
          </a:bodyPr>
          <a:lstStyle>
            <a:lvl1pPr marL="0" indent="0">
              <a:buNone/>
              <a:defRPr sz="1200" spc="300">
                <a:solidFill>
                  <a:schemeClr val="bg1"/>
                </a:solidFill>
              </a:defRPr>
            </a:lvl1pPr>
          </a:lstStyle>
          <a:p>
            <a:r>
              <a:rPr lang="en-US">
                <a:effectLst/>
                <a:latin typeface="Arial" panose="020B0604020202020204" pitchFamily="34" charset="0"/>
              </a:rPr>
              <a:t>MISSION / TOPIC</a:t>
            </a:r>
          </a:p>
        </p:txBody>
      </p:sp>
      <p:cxnSp>
        <p:nvCxnSpPr>
          <p:cNvPr id="5" name="Straight Connector 4">
            <a:extLst>
              <a:ext uri="{FF2B5EF4-FFF2-40B4-BE49-F238E27FC236}">
                <a16:creationId xmlns:a16="http://schemas.microsoft.com/office/drawing/2014/main" id="{6370470C-D715-A1B3-4A71-0F11CC77BBC2}"/>
              </a:ext>
            </a:extLst>
          </p:cNvPr>
          <p:cNvCxnSpPr>
            <a:cxnSpLocks/>
          </p:cNvCxnSpPr>
          <p:nvPr userDrawn="1"/>
        </p:nvCxnSpPr>
        <p:spPr>
          <a:xfrm>
            <a:off x="591414" y="2197100"/>
            <a:ext cx="0" cy="4318000"/>
          </a:xfrm>
          <a:prstGeom prst="line">
            <a:avLst/>
          </a:prstGeom>
          <a:ln w="31750">
            <a:gradFill>
              <a:gsLst>
                <a:gs pos="100000">
                  <a:srgbClr val="00A6DE">
                    <a:alpha val="0"/>
                  </a:srgbClr>
                </a:gs>
                <a:gs pos="71000">
                  <a:srgbClr val="00A6DE"/>
                </a:gs>
              </a:gsLst>
              <a:lin ang="5400000" scaled="1"/>
            </a:gradFill>
          </a:ln>
        </p:spPr>
        <p:style>
          <a:lnRef idx="2">
            <a:schemeClr val="accent1"/>
          </a:lnRef>
          <a:fillRef idx="0">
            <a:schemeClr val="accent1"/>
          </a:fillRef>
          <a:effectRef idx="1">
            <a:schemeClr val="accent1"/>
          </a:effectRef>
          <a:fontRef idx="minor">
            <a:schemeClr val="tx1"/>
          </a:fontRef>
        </p:style>
      </p:cxnSp>
      <p:pic>
        <p:nvPicPr>
          <p:cNvPr id="31" name="Picture 30" descr="Logo&#10;&#10;AI-generated content may be incorrect.">
            <a:extLst>
              <a:ext uri="{FF2B5EF4-FFF2-40B4-BE49-F238E27FC236}">
                <a16:creationId xmlns:a16="http://schemas.microsoft.com/office/drawing/2014/main" id="{719F0109-5F5F-E54A-A970-2E850F19A085}"/>
              </a:ext>
            </a:extLst>
          </p:cNvPr>
          <p:cNvPicPr>
            <a:picLocks noChangeAspect="1"/>
          </p:cNvPicPr>
          <p:nvPr userDrawn="1"/>
        </p:nvPicPr>
        <p:blipFill>
          <a:blip r:embed="rId2" cstate="screen">
            <a:extLst>
              <a:ext uri="{28A0092B-C50C-407E-A947-70E740481C1C}">
                <a14:useLocalDpi xmlns:a14="http://schemas.microsoft.com/office/drawing/2010/main"/>
              </a:ext>
            </a:extLst>
          </a:blip>
          <a:srcRect t="18924" r="34572"/>
          <a:stretch/>
        </p:blipFill>
        <p:spPr>
          <a:xfrm>
            <a:off x="7721600" y="0"/>
            <a:ext cx="4470400" cy="5549900"/>
          </a:xfrm>
          <a:prstGeom prst="rect">
            <a:avLst/>
          </a:prstGeom>
        </p:spPr>
      </p:pic>
      <p:sp>
        <p:nvSpPr>
          <p:cNvPr id="12" name="Text Placeholder 16">
            <a:extLst>
              <a:ext uri="{FF2B5EF4-FFF2-40B4-BE49-F238E27FC236}">
                <a16:creationId xmlns:a16="http://schemas.microsoft.com/office/drawing/2014/main" id="{4CF4B482-2301-BC19-B712-D73946CD7DBE}"/>
              </a:ext>
            </a:extLst>
          </p:cNvPr>
          <p:cNvSpPr>
            <a:spLocks noGrp="1"/>
          </p:cNvSpPr>
          <p:nvPr>
            <p:ph type="body" sz="quarter" idx="54" hasCustomPrompt="1"/>
          </p:nvPr>
        </p:nvSpPr>
        <p:spPr>
          <a:xfrm>
            <a:off x="1202580" y="3645613"/>
            <a:ext cx="2201019" cy="1955800"/>
          </a:xfrm>
        </p:spPr>
        <p:txBody>
          <a:bodyPr>
            <a:noAutofit/>
          </a:bodyPr>
          <a:lstStyle>
            <a:lvl1pPr marL="0" indent="0">
              <a:spcBef>
                <a:spcPts val="1600"/>
              </a:spcBef>
              <a:buNone/>
              <a:defRPr sz="140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Lorem ipsum dolor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consectetur</a:t>
            </a:r>
            <a:r>
              <a:rPr lang="en-US">
                <a:effectLst/>
                <a:latin typeface="Arial" panose="020B0604020202020204" pitchFamily="34" charset="0"/>
              </a:rPr>
              <a:t> </a:t>
            </a:r>
            <a:r>
              <a:rPr lang="en-US" err="1">
                <a:effectLst/>
                <a:latin typeface="Arial" panose="020B0604020202020204" pitchFamily="34" charset="0"/>
              </a:rPr>
              <a:t>adipiscing</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 Mauris auctor dui diam, in dictum diam </a:t>
            </a:r>
            <a:r>
              <a:rPr lang="en-US" err="1">
                <a:effectLst/>
                <a:latin typeface="Arial" panose="020B0604020202020204" pitchFamily="34" charset="0"/>
              </a:rPr>
              <a:t>porttitor</a:t>
            </a:r>
            <a:r>
              <a:rPr lang="en-US">
                <a:effectLst/>
                <a:latin typeface="Arial" panose="020B0604020202020204" pitchFamily="34" charset="0"/>
              </a:rPr>
              <a:t> vitae. Mauris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hendrerit</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 In </a:t>
            </a:r>
            <a:r>
              <a:rPr lang="en-US" err="1">
                <a:effectLst/>
                <a:latin typeface="Arial" panose="020B0604020202020204" pitchFamily="34" charset="0"/>
              </a:rPr>
              <a:t>egestas</a:t>
            </a:r>
            <a:r>
              <a:rPr lang="en-US">
                <a:effectLst/>
                <a:latin typeface="Arial" panose="020B0604020202020204" pitchFamily="34" charset="0"/>
              </a:rPr>
              <a:t> </a:t>
            </a:r>
            <a:r>
              <a:rPr lang="en-US" err="1">
                <a:effectLst/>
                <a:latin typeface="Arial" panose="020B0604020202020204" pitchFamily="34" charset="0"/>
              </a:rPr>
              <a:t>rhoncus</a:t>
            </a:r>
            <a:r>
              <a:rPr lang="en-US">
                <a:effectLst/>
                <a:latin typeface="Arial" panose="020B0604020202020204" pitchFamily="34" charset="0"/>
              </a:rPr>
              <a:t> </a:t>
            </a:r>
            <a:r>
              <a:rPr lang="en-US" err="1">
                <a:effectLst/>
                <a:latin typeface="Arial" panose="020B0604020202020204" pitchFamily="34" charset="0"/>
              </a:rPr>
              <a:t>quam</a:t>
            </a:r>
            <a:r>
              <a:rPr lang="en-US">
                <a:effectLst/>
                <a:latin typeface="Arial" panose="020B0604020202020204" pitchFamily="34" charset="0"/>
              </a:rPr>
              <a:t>, </a:t>
            </a:r>
            <a:r>
              <a:rPr lang="en-US" err="1">
                <a:effectLst/>
                <a:latin typeface="Arial" panose="020B0604020202020204" pitchFamily="34" charset="0"/>
              </a:rPr>
              <a:t>quis</a:t>
            </a:r>
            <a:r>
              <a:rPr lang="en-US">
                <a:effectLst/>
                <a:latin typeface="Arial" panose="020B0604020202020204" pitchFamily="34" charset="0"/>
              </a:rPr>
              <a:t> </a:t>
            </a:r>
            <a:r>
              <a:rPr lang="en-US" err="1">
                <a:effectLst/>
                <a:latin typeface="Arial" panose="020B0604020202020204" pitchFamily="34" charset="0"/>
              </a:rPr>
              <a:t>bibendum</a:t>
            </a:r>
            <a:r>
              <a:rPr lang="en-US">
                <a:effectLst/>
                <a:latin typeface="Arial" panose="020B0604020202020204" pitchFamily="34" charset="0"/>
              </a:rPr>
              <a:t> libero. </a:t>
            </a:r>
          </a:p>
        </p:txBody>
      </p:sp>
      <p:sp>
        <p:nvSpPr>
          <p:cNvPr id="13" name="Text Placeholder 16">
            <a:extLst>
              <a:ext uri="{FF2B5EF4-FFF2-40B4-BE49-F238E27FC236}">
                <a16:creationId xmlns:a16="http://schemas.microsoft.com/office/drawing/2014/main" id="{3D637C9A-A4D9-081C-2E19-49FA0E50FBCE}"/>
              </a:ext>
            </a:extLst>
          </p:cNvPr>
          <p:cNvSpPr>
            <a:spLocks noGrp="1"/>
          </p:cNvSpPr>
          <p:nvPr>
            <p:ph type="body" sz="quarter" idx="55" hasCustomPrompt="1"/>
          </p:nvPr>
        </p:nvSpPr>
        <p:spPr>
          <a:xfrm>
            <a:off x="1202580" y="3332514"/>
            <a:ext cx="2201019" cy="300399"/>
          </a:xfrm>
        </p:spPr>
        <p:txBody>
          <a:bodyPr>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stStyle>
          <a:p>
            <a:pPr lvl="0"/>
            <a:r>
              <a:rPr lang="en-US"/>
              <a:t>Title</a:t>
            </a:r>
          </a:p>
        </p:txBody>
      </p:sp>
      <p:sp>
        <p:nvSpPr>
          <p:cNvPr id="14" name="Text Placeholder 16">
            <a:extLst>
              <a:ext uri="{FF2B5EF4-FFF2-40B4-BE49-F238E27FC236}">
                <a16:creationId xmlns:a16="http://schemas.microsoft.com/office/drawing/2014/main" id="{5EF48182-4C30-500F-EAB7-C4B82B876B3D}"/>
              </a:ext>
            </a:extLst>
          </p:cNvPr>
          <p:cNvSpPr>
            <a:spLocks noGrp="1"/>
          </p:cNvSpPr>
          <p:nvPr>
            <p:ph type="body" sz="quarter" idx="56" hasCustomPrompt="1"/>
          </p:nvPr>
        </p:nvSpPr>
        <p:spPr>
          <a:xfrm>
            <a:off x="3962400" y="3645613"/>
            <a:ext cx="2201019" cy="1955800"/>
          </a:xfrm>
        </p:spPr>
        <p:txBody>
          <a:bodyPr>
            <a:noAutofit/>
          </a:bodyPr>
          <a:lstStyle>
            <a:lvl1pPr marL="0" indent="0">
              <a:spcBef>
                <a:spcPts val="1600"/>
              </a:spcBef>
              <a:buNone/>
              <a:defRPr sz="140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Lorem ipsum dolor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consectetur</a:t>
            </a:r>
            <a:r>
              <a:rPr lang="en-US">
                <a:effectLst/>
                <a:latin typeface="Arial" panose="020B0604020202020204" pitchFamily="34" charset="0"/>
              </a:rPr>
              <a:t> </a:t>
            </a:r>
            <a:r>
              <a:rPr lang="en-US" err="1">
                <a:effectLst/>
                <a:latin typeface="Arial" panose="020B0604020202020204" pitchFamily="34" charset="0"/>
              </a:rPr>
              <a:t>adipiscing</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 Mauris auctor dui diam, in dictum diam </a:t>
            </a:r>
            <a:r>
              <a:rPr lang="en-US" err="1">
                <a:effectLst/>
                <a:latin typeface="Arial" panose="020B0604020202020204" pitchFamily="34" charset="0"/>
              </a:rPr>
              <a:t>porttitor</a:t>
            </a:r>
            <a:r>
              <a:rPr lang="en-US">
                <a:effectLst/>
                <a:latin typeface="Arial" panose="020B0604020202020204" pitchFamily="34" charset="0"/>
              </a:rPr>
              <a:t> vitae. Mauris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hendrerit</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 In </a:t>
            </a:r>
            <a:r>
              <a:rPr lang="en-US" err="1">
                <a:effectLst/>
                <a:latin typeface="Arial" panose="020B0604020202020204" pitchFamily="34" charset="0"/>
              </a:rPr>
              <a:t>egestas</a:t>
            </a:r>
            <a:r>
              <a:rPr lang="en-US">
                <a:effectLst/>
                <a:latin typeface="Arial" panose="020B0604020202020204" pitchFamily="34" charset="0"/>
              </a:rPr>
              <a:t> </a:t>
            </a:r>
            <a:r>
              <a:rPr lang="en-US" err="1">
                <a:effectLst/>
                <a:latin typeface="Arial" panose="020B0604020202020204" pitchFamily="34" charset="0"/>
              </a:rPr>
              <a:t>rhoncus</a:t>
            </a:r>
            <a:r>
              <a:rPr lang="en-US">
                <a:effectLst/>
                <a:latin typeface="Arial" panose="020B0604020202020204" pitchFamily="34" charset="0"/>
              </a:rPr>
              <a:t> </a:t>
            </a:r>
            <a:r>
              <a:rPr lang="en-US" err="1">
                <a:effectLst/>
                <a:latin typeface="Arial" panose="020B0604020202020204" pitchFamily="34" charset="0"/>
              </a:rPr>
              <a:t>quam</a:t>
            </a:r>
            <a:r>
              <a:rPr lang="en-US">
                <a:effectLst/>
                <a:latin typeface="Arial" panose="020B0604020202020204" pitchFamily="34" charset="0"/>
              </a:rPr>
              <a:t>, </a:t>
            </a:r>
            <a:r>
              <a:rPr lang="en-US" err="1">
                <a:effectLst/>
                <a:latin typeface="Arial" panose="020B0604020202020204" pitchFamily="34" charset="0"/>
              </a:rPr>
              <a:t>quis</a:t>
            </a:r>
            <a:r>
              <a:rPr lang="en-US">
                <a:effectLst/>
                <a:latin typeface="Arial" panose="020B0604020202020204" pitchFamily="34" charset="0"/>
              </a:rPr>
              <a:t> </a:t>
            </a:r>
            <a:r>
              <a:rPr lang="en-US" err="1">
                <a:effectLst/>
                <a:latin typeface="Arial" panose="020B0604020202020204" pitchFamily="34" charset="0"/>
              </a:rPr>
              <a:t>bibendum</a:t>
            </a:r>
            <a:r>
              <a:rPr lang="en-US">
                <a:effectLst/>
                <a:latin typeface="Arial" panose="020B0604020202020204" pitchFamily="34" charset="0"/>
              </a:rPr>
              <a:t> libero. </a:t>
            </a:r>
          </a:p>
        </p:txBody>
      </p:sp>
      <p:sp>
        <p:nvSpPr>
          <p:cNvPr id="15" name="Text Placeholder 16">
            <a:extLst>
              <a:ext uri="{FF2B5EF4-FFF2-40B4-BE49-F238E27FC236}">
                <a16:creationId xmlns:a16="http://schemas.microsoft.com/office/drawing/2014/main" id="{70558C3B-CFE1-1C6C-7BF7-55DD7AC22005}"/>
              </a:ext>
            </a:extLst>
          </p:cNvPr>
          <p:cNvSpPr>
            <a:spLocks noGrp="1"/>
          </p:cNvSpPr>
          <p:nvPr>
            <p:ph type="body" sz="quarter" idx="57" hasCustomPrompt="1"/>
          </p:nvPr>
        </p:nvSpPr>
        <p:spPr>
          <a:xfrm>
            <a:off x="3962400" y="3332514"/>
            <a:ext cx="2201019" cy="300399"/>
          </a:xfrm>
        </p:spPr>
        <p:txBody>
          <a:bodyPr>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stStyle>
          <a:p>
            <a:pPr lvl="0"/>
            <a:r>
              <a:rPr lang="en-US"/>
              <a:t>Title</a:t>
            </a:r>
          </a:p>
        </p:txBody>
      </p:sp>
      <p:sp>
        <p:nvSpPr>
          <p:cNvPr id="17" name="Text Placeholder 16">
            <a:extLst>
              <a:ext uri="{FF2B5EF4-FFF2-40B4-BE49-F238E27FC236}">
                <a16:creationId xmlns:a16="http://schemas.microsoft.com/office/drawing/2014/main" id="{D22F69EB-8B4B-15EC-6E50-A7292D406C1E}"/>
              </a:ext>
            </a:extLst>
          </p:cNvPr>
          <p:cNvSpPr>
            <a:spLocks noGrp="1"/>
          </p:cNvSpPr>
          <p:nvPr>
            <p:ph type="body" sz="quarter" idx="58" hasCustomPrompt="1"/>
          </p:nvPr>
        </p:nvSpPr>
        <p:spPr>
          <a:xfrm>
            <a:off x="6731000" y="3645613"/>
            <a:ext cx="2201019" cy="1955800"/>
          </a:xfrm>
        </p:spPr>
        <p:txBody>
          <a:bodyPr>
            <a:noAutofit/>
          </a:bodyPr>
          <a:lstStyle>
            <a:lvl1pPr marL="0" indent="0">
              <a:spcBef>
                <a:spcPts val="1600"/>
              </a:spcBef>
              <a:buNone/>
              <a:defRPr sz="140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Lorem ipsum dolor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consectetur</a:t>
            </a:r>
            <a:r>
              <a:rPr lang="en-US">
                <a:effectLst/>
                <a:latin typeface="Arial" panose="020B0604020202020204" pitchFamily="34" charset="0"/>
              </a:rPr>
              <a:t> </a:t>
            </a:r>
            <a:r>
              <a:rPr lang="en-US" err="1">
                <a:effectLst/>
                <a:latin typeface="Arial" panose="020B0604020202020204" pitchFamily="34" charset="0"/>
              </a:rPr>
              <a:t>adipiscing</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 Mauris auctor dui diam, in dictum diam </a:t>
            </a:r>
            <a:r>
              <a:rPr lang="en-US" err="1">
                <a:effectLst/>
                <a:latin typeface="Arial" panose="020B0604020202020204" pitchFamily="34" charset="0"/>
              </a:rPr>
              <a:t>porttitor</a:t>
            </a:r>
            <a:r>
              <a:rPr lang="en-US">
                <a:effectLst/>
                <a:latin typeface="Arial" panose="020B0604020202020204" pitchFamily="34" charset="0"/>
              </a:rPr>
              <a:t> vitae. Mauris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hendrerit</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 In </a:t>
            </a:r>
            <a:r>
              <a:rPr lang="en-US" err="1">
                <a:effectLst/>
                <a:latin typeface="Arial" panose="020B0604020202020204" pitchFamily="34" charset="0"/>
              </a:rPr>
              <a:t>egestas</a:t>
            </a:r>
            <a:r>
              <a:rPr lang="en-US">
                <a:effectLst/>
                <a:latin typeface="Arial" panose="020B0604020202020204" pitchFamily="34" charset="0"/>
              </a:rPr>
              <a:t> </a:t>
            </a:r>
            <a:r>
              <a:rPr lang="en-US" err="1">
                <a:effectLst/>
                <a:latin typeface="Arial" panose="020B0604020202020204" pitchFamily="34" charset="0"/>
              </a:rPr>
              <a:t>rhoncus</a:t>
            </a:r>
            <a:r>
              <a:rPr lang="en-US">
                <a:effectLst/>
                <a:latin typeface="Arial" panose="020B0604020202020204" pitchFamily="34" charset="0"/>
              </a:rPr>
              <a:t> </a:t>
            </a:r>
            <a:r>
              <a:rPr lang="en-US" err="1">
                <a:effectLst/>
                <a:latin typeface="Arial" panose="020B0604020202020204" pitchFamily="34" charset="0"/>
              </a:rPr>
              <a:t>quam</a:t>
            </a:r>
            <a:r>
              <a:rPr lang="en-US">
                <a:effectLst/>
                <a:latin typeface="Arial" panose="020B0604020202020204" pitchFamily="34" charset="0"/>
              </a:rPr>
              <a:t>, </a:t>
            </a:r>
            <a:r>
              <a:rPr lang="en-US" err="1">
                <a:effectLst/>
                <a:latin typeface="Arial" panose="020B0604020202020204" pitchFamily="34" charset="0"/>
              </a:rPr>
              <a:t>quis</a:t>
            </a:r>
            <a:r>
              <a:rPr lang="en-US">
                <a:effectLst/>
                <a:latin typeface="Arial" panose="020B0604020202020204" pitchFamily="34" charset="0"/>
              </a:rPr>
              <a:t> </a:t>
            </a:r>
            <a:r>
              <a:rPr lang="en-US" err="1">
                <a:effectLst/>
                <a:latin typeface="Arial" panose="020B0604020202020204" pitchFamily="34" charset="0"/>
              </a:rPr>
              <a:t>bibendum</a:t>
            </a:r>
            <a:r>
              <a:rPr lang="en-US">
                <a:effectLst/>
                <a:latin typeface="Arial" panose="020B0604020202020204" pitchFamily="34" charset="0"/>
              </a:rPr>
              <a:t> libero. </a:t>
            </a:r>
          </a:p>
        </p:txBody>
      </p:sp>
      <p:sp>
        <p:nvSpPr>
          <p:cNvPr id="18" name="Text Placeholder 16">
            <a:extLst>
              <a:ext uri="{FF2B5EF4-FFF2-40B4-BE49-F238E27FC236}">
                <a16:creationId xmlns:a16="http://schemas.microsoft.com/office/drawing/2014/main" id="{6818DA9D-B615-7DAF-74B7-8CD40DFE35D1}"/>
              </a:ext>
            </a:extLst>
          </p:cNvPr>
          <p:cNvSpPr>
            <a:spLocks noGrp="1"/>
          </p:cNvSpPr>
          <p:nvPr>
            <p:ph type="body" sz="quarter" idx="59" hasCustomPrompt="1"/>
          </p:nvPr>
        </p:nvSpPr>
        <p:spPr>
          <a:xfrm>
            <a:off x="6731000" y="3332514"/>
            <a:ext cx="2201019" cy="300399"/>
          </a:xfrm>
        </p:spPr>
        <p:txBody>
          <a:bodyPr>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stStyle>
          <a:p>
            <a:pPr lvl="0"/>
            <a:r>
              <a:rPr lang="en-US"/>
              <a:t>Title</a:t>
            </a:r>
          </a:p>
        </p:txBody>
      </p:sp>
      <p:sp>
        <p:nvSpPr>
          <p:cNvPr id="19" name="Text Placeholder 16">
            <a:extLst>
              <a:ext uri="{FF2B5EF4-FFF2-40B4-BE49-F238E27FC236}">
                <a16:creationId xmlns:a16="http://schemas.microsoft.com/office/drawing/2014/main" id="{15335CCD-56FE-9A81-EB8F-732A12E58BBA}"/>
              </a:ext>
            </a:extLst>
          </p:cNvPr>
          <p:cNvSpPr>
            <a:spLocks noGrp="1"/>
          </p:cNvSpPr>
          <p:nvPr>
            <p:ph type="body" sz="quarter" idx="60" hasCustomPrompt="1"/>
          </p:nvPr>
        </p:nvSpPr>
        <p:spPr>
          <a:xfrm>
            <a:off x="9512300" y="3645613"/>
            <a:ext cx="2201019" cy="1955800"/>
          </a:xfrm>
        </p:spPr>
        <p:txBody>
          <a:bodyPr>
            <a:noAutofit/>
          </a:bodyPr>
          <a:lstStyle>
            <a:lvl1pPr marL="0" indent="0">
              <a:spcBef>
                <a:spcPts val="1600"/>
              </a:spcBef>
              <a:buNone/>
              <a:defRPr sz="1400" b="0" i="0">
                <a:solidFill>
                  <a:schemeClr val="bg1"/>
                </a:solidFill>
                <a:latin typeface="Arial" panose="020B0604020202020204" pitchFamily="34" charset="0"/>
                <a:cs typeface="Arial" panose="020B0604020202020204" pitchFamily="34" charset="0"/>
              </a:defRPr>
            </a:lvl1pPr>
          </a:lstStyle>
          <a:p>
            <a:r>
              <a:rPr lang="en-US">
                <a:effectLst/>
                <a:latin typeface="Arial" panose="020B0604020202020204" pitchFamily="34" charset="0"/>
              </a:rPr>
              <a:t>Lorem ipsum dolor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consectetur</a:t>
            </a:r>
            <a:r>
              <a:rPr lang="en-US">
                <a:effectLst/>
                <a:latin typeface="Arial" panose="020B0604020202020204" pitchFamily="34" charset="0"/>
              </a:rPr>
              <a:t> </a:t>
            </a:r>
            <a:r>
              <a:rPr lang="en-US" err="1">
                <a:effectLst/>
                <a:latin typeface="Arial" panose="020B0604020202020204" pitchFamily="34" charset="0"/>
              </a:rPr>
              <a:t>adipiscing</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 Mauris auctor dui diam, in dictum diam </a:t>
            </a:r>
            <a:r>
              <a:rPr lang="en-US" err="1">
                <a:effectLst/>
                <a:latin typeface="Arial" panose="020B0604020202020204" pitchFamily="34" charset="0"/>
              </a:rPr>
              <a:t>porttitor</a:t>
            </a:r>
            <a:r>
              <a:rPr lang="en-US">
                <a:effectLst/>
                <a:latin typeface="Arial" panose="020B0604020202020204" pitchFamily="34" charset="0"/>
              </a:rPr>
              <a:t> vitae. Mauris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hendrerit</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 In </a:t>
            </a:r>
            <a:r>
              <a:rPr lang="en-US" err="1">
                <a:effectLst/>
                <a:latin typeface="Arial" panose="020B0604020202020204" pitchFamily="34" charset="0"/>
              </a:rPr>
              <a:t>egestas</a:t>
            </a:r>
            <a:r>
              <a:rPr lang="en-US">
                <a:effectLst/>
                <a:latin typeface="Arial" panose="020B0604020202020204" pitchFamily="34" charset="0"/>
              </a:rPr>
              <a:t> </a:t>
            </a:r>
            <a:r>
              <a:rPr lang="en-US" err="1">
                <a:effectLst/>
                <a:latin typeface="Arial" panose="020B0604020202020204" pitchFamily="34" charset="0"/>
              </a:rPr>
              <a:t>rhoncus</a:t>
            </a:r>
            <a:r>
              <a:rPr lang="en-US">
                <a:effectLst/>
                <a:latin typeface="Arial" panose="020B0604020202020204" pitchFamily="34" charset="0"/>
              </a:rPr>
              <a:t> </a:t>
            </a:r>
            <a:r>
              <a:rPr lang="en-US" err="1">
                <a:effectLst/>
                <a:latin typeface="Arial" panose="020B0604020202020204" pitchFamily="34" charset="0"/>
              </a:rPr>
              <a:t>quam</a:t>
            </a:r>
            <a:r>
              <a:rPr lang="en-US">
                <a:effectLst/>
                <a:latin typeface="Arial" panose="020B0604020202020204" pitchFamily="34" charset="0"/>
              </a:rPr>
              <a:t>, </a:t>
            </a:r>
            <a:r>
              <a:rPr lang="en-US" err="1">
                <a:effectLst/>
                <a:latin typeface="Arial" panose="020B0604020202020204" pitchFamily="34" charset="0"/>
              </a:rPr>
              <a:t>quis</a:t>
            </a:r>
            <a:r>
              <a:rPr lang="en-US">
                <a:effectLst/>
                <a:latin typeface="Arial" panose="020B0604020202020204" pitchFamily="34" charset="0"/>
              </a:rPr>
              <a:t> </a:t>
            </a:r>
            <a:r>
              <a:rPr lang="en-US" err="1">
                <a:effectLst/>
                <a:latin typeface="Arial" panose="020B0604020202020204" pitchFamily="34" charset="0"/>
              </a:rPr>
              <a:t>bibendum</a:t>
            </a:r>
            <a:r>
              <a:rPr lang="en-US">
                <a:effectLst/>
                <a:latin typeface="Arial" panose="020B0604020202020204" pitchFamily="34" charset="0"/>
              </a:rPr>
              <a:t> libero. </a:t>
            </a:r>
          </a:p>
        </p:txBody>
      </p:sp>
      <p:sp>
        <p:nvSpPr>
          <p:cNvPr id="20" name="Text Placeholder 16">
            <a:extLst>
              <a:ext uri="{FF2B5EF4-FFF2-40B4-BE49-F238E27FC236}">
                <a16:creationId xmlns:a16="http://schemas.microsoft.com/office/drawing/2014/main" id="{E62897D9-15CA-5A90-933E-7C37F09DDFDE}"/>
              </a:ext>
            </a:extLst>
          </p:cNvPr>
          <p:cNvSpPr>
            <a:spLocks noGrp="1"/>
          </p:cNvSpPr>
          <p:nvPr>
            <p:ph type="body" sz="quarter" idx="61" hasCustomPrompt="1"/>
          </p:nvPr>
        </p:nvSpPr>
        <p:spPr>
          <a:xfrm>
            <a:off x="9512300" y="3332514"/>
            <a:ext cx="2201019" cy="300399"/>
          </a:xfrm>
        </p:spPr>
        <p:txBody>
          <a:bodyPr>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stStyle>
          <a:p>
            <a:pPr lvl="0"/>
            <a:r>
              <a:rPr lang="en-US"/>
              <a:t>Title</a:t>
            </a:r>
          </a:p>
        </p:txBody>
      </p:sp>
      <p:sp>
        <p:nvSpPr>
          <p:cNvPr id="6" name="Text Placeholder 5">
            <a:extLst>
              <a:ext uri="{FF2B5EF4-FFF2-40B4-BE49-F238E27FC236}">
                <a16:creationId xmlns:a16="http://schemas.microsoft.com/office/drawing/2014/main" id="{04CEAE72-5A1C-2A38-0046-FD9D8606EE25}"/>
              </a:ext>
            </a:extLst>
          </p:cNvPr>
          <p:cNvSpPr>
            <a:spLocks noGrp="1"/>
          </p:cNvSpPr>
          <p:nvPr>
            <p:ph type="body" sz="quarter" idx="62" hasCustomPrompt="1"/>
          </p:nvPr>
        </p:nvSpPr>
        <p:spPr>
          <a:xfrm>
            <a:off x="680757" y="447956"/>
            <a:ext cx="3425078" cy="1093973"/>
          </a:xfrm>
        </p:spPr>
        <p:txBody>
          <a:bodyPr/>
          <a:lstStyle>
            <a:lvl1pPr marL="17463" indent="-17463">
              <a:buNone/>
              <a:tabLst/>
              <a:defRPr sz="2500" b="1">
                <a:solidFill>
                  <a:schemeClr val="accent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Lorem Ipsum dolor sit </a:t>
            </a:r>
            <a:r>
              <a:rPr lang="en-US" err="1"/>
              <a:t>amet</a:t>
            </a:r>
            <a:r>
              <a:rPr lang="en-US"/>
              <a:t>, </a:t>
            </a:r>
            <a:r>
              <a:rPr lang="en-US" err="1"/>
              <a:t>consectetur</a:t>
            </a:r>
            <a:r>
              <a:rPr lang="en-US"/>
              <a:t> </a:t>
            </a:r>
            <a:r>
              <a:rPr lang="en-US" err="1"/>
              <a:t>adipiscing</a:t>
            </a:r>
            <a:endParaRPr lang="en-US"/>
          </a:p>
        </p:txBody>
      </p:sp>
      <p:sp>
        <p:nvSpPr>
          <p:cNvPr id="2" name="TextBox 1">
            <a:extLst>
              <a:ext uri="{FF2B5EF4-FFF2-40B4-BE49-F238E27FC236}">
                <a16:creationId xmlns:a16="http://schemas.microsoft.com/office/drawing/2014/main" id="{7DA04144-3188-B03C-7AC9-AFC8AEE2C2A8}"/>
              </a:ext>
            </a:extLst>
          </p:cNvPr>
          <p:cNvSpPr txBox="1"/>
          <p:nvPr userDrawn="1"/>
        </p:nvSpPr>
        <p:spPr>
          <a:xfrm>
            <a:off x="27710" y="6151418"/>
            <a:ext cx="540328" cy="292388"/>
          </a:xfrm>
          <a:prstGeom prst="rect">
            <a:avLst/>
          </a:prstGeom>
          <a:noFill/>
        </p:spPr>
        <p:txBody>
          <a:bodyPr wrap="square" rtlCol="0">
            <a:spAutoFit/>
          </a:bodyPr>
          <a:lstStyle/>
          <a:p>
            <a:pPr algn="ctr"/>
            <a:fld id="{5A6537DD-D9D9-FE42-A788-1E00199B8A7D}" type="slidenum">
              <a:rPr lang="en-US" sz="1300" smtClean="0">
                <a:solidFill>
                  <a:schemeClr val="bg1"/>
                </a:solidFill>
                <a:effectLst/>
                <a:latin typeface="Arial" panose="020B0604020202020204" pitchFamily="34" charset="0"/>
              </a:rPr>
              <a:pPr algn="ctr"/>
              <a:t>‹#›</a:t>
            </a:fld>
            <a:endParaRPr lang="en-US" sz="1300">
              <a:solidFill>
                <a:schemeClr val="bg1"/>
              </a:solidFill>
            </a:endParaRPr>
          </a:p>
        </p:txBody>
      </p:sp>
      <p:sp>
        <p:nvSpPr>
          <p:cNvPr id="7" name="Text Placeholder 16">
            <a:extLst>
              <a:ext uri="{FF2B5EF4-FFF2-40B4-BE49-F238E27FC236}">
                <a16:creationId xmlns:a16="http://schemas.microsoft.com/office/drawing/2014/main" id="{200CF040-4E2D-9351-5A07-6D2BA157A340}"/>
              </a:ext>
            </a:extLst>
          </p:cNvPr>
          <p:cNvSpPr>
            <a:spLocks noGrp="1"/>
          </p:cNvSpPr>
          <p:nvPr>
            <p:ph type="body" sz="quarter" idx="26" hasCustomPrompt="1"/>
          </p:nvPr>
        </p:nvSpPr>
        <p:spPr>
          <a:xfrm>
            <a:off x="801756" y="2122433"/>
            <a:ext cx="2773651" cy="331304"/>
          </a:xfrm>
        </p:spPr>
        <p:txBody>
          <a:bodyPr>
            <a:noAutofit/>
          </a:bodyPr>
          <a:lstStyle>
            <a:lvl1pPr marL="0" indent="0">
              <a:buNone/>
              <a:defRPr sz="2500" b="0" i="0">
                <a:solidFill>
                  <a:schemeClr val="bg1"/>
                </a:solidFill>
                <a:latin typeface="Arial" panose="020B0604020202020204" pitchFamily="34" charset="0"/>
                <a:cs typeface="Arial" panose="020B0604020202020204" pitchFamily="34" charset="0"/>
              </a:defRPr>
            </a:lvl1pPr>
          </a:lstStyle>
          <a:p>
            <a:pPr lvl="0"/>
            <a:r>
              <a:rPr lang="en-US"/>
              <a:t>Slide Title</a:t>
            </a:r>
          </a:p>
        </p:txBody>
      </p:sp>
      <p:sp>
        <p:nvSpPr>
          <p:cNvPr id="8" name="Text Placeholder 16">
            <a:extLst>
              <a:ext uri="{FF2B5EF4-FFF2-40B4-BE49-F238E27FC236}">
                <a16:creationId xmlns:a16="http://schemas.microsoft.com/office/drawing/2014/main" id="{468C4CD5-C51F-EBCE-7907-055A5FF52A2C}"/>
              </a:ext>
            </a:extLst>
          </p:cNvPr>
          <p:cNvSpPr>
            <a:spLocks noGrp="1"/>
          </p:cNvSpPr>
          <p:nvPr>
            <p:ph type="body" sz="quarter" idx="27" hasCustomPrompt="1"/>
          </p:nvPr>
        </p:nvSpPr>
        <p:spPr>
          <a:xfrm>
            <a:off x="801756" y="2492323"/>
            <a:ext cx="2763377" cy="331304"/>
          </a:xfrm>
        </p:spPr>
        <p:txBody>
          <a:bodyPr>
            <a:noAutofit/>
          </a:bodyPr>
          <a:lstStyle>
            <a:lvl1pPr marL="0" indent="0">
              <a:buNone/>
              <a:defRPr sz="2500" b="1" i="0">
                <a:solidFill>
                  <a:schemeClr val="bg1"/>
                </a:solidFill>
                <a:latin typeface="Arial" panose="020B0604020202020204" pitchFamily="34" charset="0"/>
                <a:cs typeface="Arial" panose="020B0604020202020204" pitchFamily="34" charset="0"/>
              </a:defRPr>
            </a:lvl1pPr>
          </a:lstStyle>
          <a:p>
            <a:pPr lvl="0"/>
            <a:r>
              <a:rPr lang="en-US"/>
              <a:t>Goes Here</a:t>
            </a:r>
          </a:p>
        </p:txBody>
      </p:sp>
      <p:sp>
        <p:nvSpPr>
          <p:cNvPr id="16" name="Text Placeholder 15">
            <a:extLst>
              <a:ext uri="{FF2B5EF4-FFF2-40B4-BE49-F238E27FC236}">
                <a16:creationId xmlns:a16="http://schemas.microsoft.com/office/drawing/2014/main" id="{694D4F8E-8D15-9DE6-F1B3-16A90BCCE3EF}"/>
              </a:ext>
            </a:extLst>
          </p:cNvPr>
          <p:cNvSpPr>
            <a:spLocks noGrp="1"/>
          </p:cNvSpPr>
          <p:nvPr>
            <p:ph type="body" sz="quarter" idx="63" hasCustomPrompt="1"/>
          </p:nvPr>
        </p:nvSpPr>
        <p:spPr>
          <a:xfrm>
            <a:off x="4284382" y="644712"/>
            <a:ext cx="2457076" cy="664135"/>
          </a:xfrm>
        </p:spPr>
        <p:txBody>
          <a:bodyPr/>
          <a:lstStyle>
            <a:lvl1pPr marL="17463" indent="0">
              <a:buNone/>
              <a:tabLst/>
              <a:defRPr sz="1400">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Lorem ipsum dolor sit </a:t>
            </a:r>
            <a:r>
              <a:rPr lang="en-US" err="1"/>
              <a:t>amet</a:t>
            </a:r>
            <a:r>
              <a:rPr lang="en-US"/>
              <a:t>, </a:t>
            </a:r>
            <a:r>
              <a:rPr lang="en-US" err="1"/>
              <a:t>consecteur</a:t>
            </a:r>
            <a:r>
              <a:rPr lang="en-US"/>
              <a:t> </a:t>
            </a:r>
            <a:r>
              <a:rPr lang="en-US" err="1"/>
              <a:t>adipiscing</a:t>
            </a:r>
            <a:r>
              <a:rPr lang="en-US"/>
              <a:t> </a:t>
            </a:r>
            <a:r>
              <a:rPr lang="en-US" err="1"/>
              <a:t>elit</a:t>
            </a:r>
            <a:r>
              <a:rPr lang="en-US"/>
              <a:t>. Mauris auctor dui diam</a:t>
            </a:r>
          </a:p>
        </p:txBody>
      </p:sp>
    </p:spTree>
    <p:extLst>
      <p:ext uri="{BB962C8B-B14F-4D97-AF65-F5344CB8AC3E}">
        <p14:creationId xmlns:p14="http://schemas.microsoft.com/office/powerpoint/2010/main" val="1432648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age 2">
    <p:bg>
      <p:bgPr>
        <a:gradFill>
          <a:gsLst>
            <a:gs pos="100000">
              <a:srgbClr val="0A5EA4"/>
            </a:gs>
            <a:gs pos="33000">
              <a:srgbClr val="263766"/>
            </a:gs>
          </a:gsLst>
          <a:lin ang="19200000" scaled="0"/>
        </a:gradFill>
        <a:effectLst/>
      </p:bgPr>
    </p:bg>
    <p:spTree>
      <p:nvGrpSpPr>
        <p:cNvPr id="1" name=""/>
        <p:cNvGrpSpPr/>
        <p:nvPr/>
      </p:nvGrpSpPr>
      <p:grpSpPr>
        <a:xfrm>
          <a:off x="0" y="0"/>
          <a:ext cx="0" cy="0"/>
          <a:chOff x="0" y="0"/>
          <a:chExt cx="0" cy="0"/>
        </a:xfrm>
      </p:grpSpPr>
      <p:sp>
        <p:nvSpPr>
          <p:cNvPr id="29" name="Text Placeholder 15">
            <a:extLst>
              <a:ext uri="{FF2B5EF4-FFF2-40B4-BE49-F238E27FC236}">
                <a16:creationId xmlns:a16="http://schemas.microsoft.com/office/drawing/2014/main" id="{BA246521-4698-35DD-2A89-35EB856522F1}"/>
              </a:ext>
            </a:extLst>
          </p:cNvPr>
          <p:cNvSpPr>
            <a:spLocks noGrp="1"/>
          </p:cNvSpPr>
          <p:nvPr>
            <p:ph type="body" sz="quarter" idx="12" hasCustomPrompt="1"/>
          </p:nvPr>
        </p:nvSpPr>
        <p:spPr>
          <a:xfrm rot="5400000">
            <a:off x="-1399691" y="1917831"/>
            <a:ext cx="3406297" cy="236951"/>
          </a:xfrm>
        </p:spPr>
        <p:txBody>
          <a:bodyPr>
            <a:noAutofit/>
          </a:bodyPr>
          <a:lstStyle>
            <a:lvl1pPr marL="0" indent="0">
              <a:buNone/>
              <a:defRPr sz="1200" spc="300">
                <a:solidFill>
                  <a:schemeClr val="bg1"/>
                </a:solidFill>
              </a:defRPr>
            </a:lvl1pPr>
          </a:lstStyle>
          <a:p>
            <a:r>
              <a:rPr lang="en-US">
                <a:effectLst/>
                <a:latin typeface="Arial" panose="020B0604020202020204" pitchFamily="34" charset="0"/>
              </a:rPr>
              <a:t>MISSION / TOPIC</a:t>
            </a:r>
          </a:p>
        </p:txBody>
      </p:sp>
      <p:cxnSp>
        <p:nvCxnSpPr>
          <p:cNvPr id="33" name="Straight Connector 32">
            <a:extLst>
              <a:ext uri="{FF2B5EF4-FFF2-40B4-BE49-F238E27FC236}">
                <a16:creationId xmlns:a16="http://schemas.microsoft.com/office/drawing/2014/main" id="{44E559B3-9DF6-2052-0AFD-145965C38E8D}"/>
              </a:ext>
            </a:extLst>
          </p:cNvPr>
          <p:cNvCxnSpPr>
            <a:cxnSpLocks/>
          </p:cNvCxnSpPr>
          <p:nvPr userDrawn="1"/>
        </p:nvCxnSpPr>
        <p:spPr>
          <a:xfrm>
            <a:off x="591414" y="420684"/>
            <a:ext cx="0" cy="6003363"/>
          </a:xfrm>
          <a:prstGeom prst="line">
            <a:avLst/>
          </a:prstGeom>
          <a:ln w="31750">
            <a:gradFill>
              <a:gsLst>
                <a:gs pos="100000">
                  <a:srgbClr val="00A6DE">
                    <a:alpha val="0"/>
                  </a:srgbClr>
                </a:gs>
                <a:gs pos="71000">
                  <a:srgbClr val="00A6DE"/>
                </a:gs>
              </a:gsLst>
              <a:lin ang="5400000" scaled="1"/>
            </a:gra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13100BC9-3359-6C3B-4CB7-BCC92E71C7C5}"/>
              </a:ext>
            </a:extLst>
          </p:cNvPr>
          <p:cNvSpPr txBox="1"/>
          <p:nvPr userDrawn="1"/>
        </p:nvSpPr>
        <p:spPr>
          <a:xfrm>
            <a:off x="27710" y="6151418"/>
            <a:ext cx="540328" cy="292388"/>
          </a:xfrm>
          <a:prstGeom prst="rect">
            <a:avLst/>
          </a:prstGeom>
          <a:noFill/>
        </p:spPr>
        <p:txBody>
          <a:bodyPr wrap="square" rtlCol="0">
            <a:spAutoFit/>
          </a:bodyPr>
          <a:lstStyle/>
          <a:p>
            <a:pPr algn="ctr"/>
            <a:fld id="{5A6537DD-D9D9-FE42-A788-1E00199B8A7D}" type="slidenum">
              <a:rPr lang="en-US" sz="1300" smtClean="0">
                <a:solidFill>
                  <a:schemeClr val="bg1"/>
                </a:solidFill>
                <a:effectLst/>
                <a:latin typeface="Arial" panose="020B0604020202020204" pitchFamily="34" charset="0"/>
              </a:rPr>
              <a:pPr algn="ctr"/>
              <a:t>‹#›</a:t>
            </a:fld>
            <a:endParaRPr lang="en-US" sz="1300">
              <a:solidFill>
                <a:schemeClr val="bg1"/>
              </a:solidFill>
            </a:endParaRPr>
          </a:p>
        </p:txBody>
      </p:sp>
      <p:sp>
        <p:nvSpPr>
          <p:cNvPr id="5" name="Text Placeholder 16">
            <a:extLst>
              <a:ext uri="{FF2B5EF4-FFF2-40B4-BE49-F238E27FC236}">
                <a16:creationId xmlns:a16="http://schemas.microsoft.com/office/drawing/2014/main" id="{5145C225-D9C7-2367-58B2-0FF594EA1FE8}"/>
              </a:ext>
            </a:extLst>
          </p:cNvPr>
          <p:cNvSpPr>
            <a:spLocks noGrp="1"/>
          </p:cNvSpPr>
          <p:nvPr>
            <p:ph type="body" sz="quarter" idx="26" hasCustomPrompt="1"/>
          </p:nvPr>
        </p:nvSpPr>
        <p:spPr>
          <a:xfrm>
            <a:off x="801756" y="346642"/>
            <a:ext cx="2773651" cy="331304"/>
          </a:xfrm>
        </p:spPr>
        <p:txBody>
          <a:bodyPr>
            <a:noAutofit/>
          </a:bodyPr>
          <a:lstStyle>
            <a:lvl1pPr marL="0" indent="0">
              <a:buNone/>
              <a:defRPr sz="2500" b="0" i="0">
                <a:solidFill>
                  <a:schemeClr val="bg1"/>
                </a:solidFill>
                <a:latin typeface="Arial" panose="020B0604020202020204" pitchFamily="34" charset="0"/>
                <a:cs typeface="Arial" panose="020B0604020202020204" pitchFamily="34" charset="0"/>
              </a:defRPr>
            </a:lvl1pPr>
          </a:lstStyle>
          <a:p>
            <a:pPr lvl="0"/>
            <a:r>
              <a:rPr lang="en-US"/>
              <a:t>Slide Title</a:t>
            </a:r>
          </a:p>
        </p:txBody>
      </p:sp>
      <p:sp>
        <p:nvSpPr>
          <p:cNvPr id="6" name="Text Placeholder 16">
            <a:extLst>
              <a:ext uri="{FF2B5EF4-FFF2-40B4-BE49-F238E27FC236}">
                <a16:creationId xmlns:a16="http://schemas.microsoft.com/office/drawing/2014/main" id="{B5DC01FD-2B9D-0113-F222-804905A30FB9}"/>
              </a:ext>
            </a:extLst>
          </p:cNvPr>
          <p:cNvSpPr>
            <a:spLocks noGrp="1"/>
          </p:cNvSpPr>
          <p:nvPr>
            <p:ph type="body" sz="quarter" idx="27" hasCustomPrompt="1"/>
          </p:nvPr>
        </p:nvSpPr>
        <p:spPr>
          <a:xfrm>
            <a:off x="801756" y="716532"/>
            <a:ext cx="2763377" cy="331304"/>
          </a:xfrm>
        </p:spPr>
        <p:txBody>
          <a:bodyPr>
            <a:noAutofit/>
          </a:bodyPr>
          <a:lstStyle>
            <a:lvl1pPr marL="0" indent="0">
              <a:buNone/>
              <a:defRPr sz="2500" b="1" i="0">
                <a:solidFill>
                  <a:schemeClr val="bg1"/>
                </a:solidFill>
                <a:latin typeface="Arial" panose="020B0604020202020204" pitchFamily="34" charset="0"/>
                <a:cs typeface="Arial" panose="020B0604020202020204" pitchFamily="34" charset="0"/>
              </a:defRPr>
            </a:lvl1pPr>
          </a:lstStyle>
          <a:p>
            <a:pPr lvl="0"/>
            <a:r>
              <a:rPr lang="en-US"/>
              <a:t>Goes Here</a:t>
            </a:r>
          </a:p>
        </p:txBody>
      </p:sp>
    </p:spTree>
    <p:extLst>
      <p:ext uri="{BB962C8B-B14F-4D97-AF65-F5344CB8AC3E}">
        <p14:creationId xmlns:p14="http://schemas.microsoft.com/office/powerpoint/2010/main" val="3866631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age 3">
    <p:bg>
      <p:bgPr>
        <a:gradFill>
          <a:gsLst>
            <a:gs pos="52000">
              <a:srgbClr val="263765"/>
            </a:gs>
            <a:gs pos="100000">
              <a:srgbClr val="0061A8"/>
            </a:gs>
          </a:gsLst>
          <a:lin ang="19200000" scaled="0"/>
        </a:gradFill>
        <a:effectLst/>
      </p:bgPr>
    </p:bg>
    <p:spTree>
      <p:nvGrpSpPr>
        <p:cNvPr id="1" name=""/>
        <p:cNvGrpSpPr/>
        <p:nvPr/>
      </p:nvGrpSpPr>
      <p:grpSpPr>
        <a:xfrm>
          <a:off x="0" y="0"/>
          <a:ext cx="0" cy="0"/>
          <a:chOff x="0" y="0"/>
          <a:chExt cx="0" cy="0"/>
        </a:xfrm>
      </p:grpSpPr>
      <p:sp>
        <p:nvSpPr>
          <p:cNvPr id="2" name="Text Placeholder 15">
            <a:extLst>
              <a:ext uri="{FF2B5EF4-FFF2-40B4-BE49-F238E27FC236}">
                <a16:creationId xmlns:a16="http://schemas.microsoft.com/office/drawing/2014/main" id="{AA86DE54-320F-5C58-02D6-09F7DFFD22FF}"/>
              </a:ext>
            </a:extLst>
          </p:cNvPr>
          <p:cNvSpPr>
            <a:spLocks noGrp="1"/>
          </p:cNvSpPr>
          <p:nvPr>
            <p:ph type="body" sz="quarter" idx="12" hasCustomPrompt="1"/>
          </p:nvPr>
        </p:nvSpPr>
        <p:spPr>
          <a:xfrm rot="5400000">
            <a:off x="-1399691" y="1917831"/>
            <a:ext cx="3406297" cy="236951"/>
          </a:xfrm>
        </p:spPr>
        <p:txBody>
          <a:bodyPr>
            <a:noAutofit/>
          </a:bodyPr>
          <a:lstStyle>
            <a:lvl1pPr marL="0" indent="0">
              <a:buNone/>
              <a:defRPr sz="1200" spc="300">
                <a:solidFill>
                  <a:schemeClr val="bg1"/>
                </a:solidFill>
              </a:defRPr>
            </a:lvl1pPr>
          </a:lstStyle>
          <a:p>
            <a:r>
              <a:rPr lang="en-US">
                <a:effectLst/>
                <a:latin typeface="Arial" panose="020B0604020202020204" pitchFamily="34" charset="0"/>
              </a:rPr>
              <a:t>MISSION / TOPIC</a:t>
            </a:r>
          </a:p>
        </p:txBody>
      </p:sp>
      <p:cxnSp>
        <p:nvCxnSpPr>
          <p:cNvPr id="3" name="Straight Connector 2">
            <a:extLst>
              <a:ext uri="{FF2B5EF4-FFF2-40B4-BE49-F238E27FC236}">
                <a16:creationId xmlns:a16="http://schemas.microsoft.com/office/drawing/2014/main" id="{E924EC1F-B5C8-02C4-D18F-4C9202CA7747}"/>
              </a:ext>
            </a:extLst>
          </p:cNvPr>
          <p:cNvCxnSpPr>
            <a:cxnSpLocks/>
          </p:cNvCxnSpPr>
          <p:nvPr userDrawn="1"/>
        </p:nvCxnSpPr>
        <p:spPr>
          <a:xfrm>
            <a:off x="591414" y="420684"/>
            <a:ext cx="0" cy="6003363"/>
          </a:xfrm>
          <a:prstGeom prst="line">
            <a:avLst/>
          </a:prstGeom>
          <a:ln w="31750">
            <a:gradFill>
              <a:gsLst>
                <a:gs pos="100000">
                  <a:srgbClr val="00A6DE">
                    <a:alpha val="0"/>
                  </a:srgbClr>
                </a:gs>
                <a:gs pos="71000">
                  <a:srgbClr val="00A6DE"/>
                </a:gs>
              </a:gsLst>
              <a:lin ang="5400000" scaled="1"/>
            </a:gradFill>
          </a:ln>
        </p:spPr>
        <p:style>
          <a:lnRef idx="2">
            <a:schemeClr val="accent1"/>
          </a:lnRef>
          <a:fillRef idx="0">
            <a:schemeClr val="accent1"/>
          </a:fillRef>
          <a:effectRef idx="1">
            <a:schemeClr val="accent1"/>
          </a:effectRef>
          <a:fontRef idx="minor">
            <a:schemeClr val="tx1"/>
          </a:fontRef>
        </p:style>
      </p:cxnSp>
      <p:pic>
        <p:nvPicPr>
          <p:cNvPr id="12" name="Picture 11" descr="Icon&#10;&#10;AI-generated content may be incorrect.">
            <a:extLst>
              <a:ext uri="{FF2B5EF4-FFF2-40B4-BE49-F238E27FC236}">
                <a16:creationId xmlns:a16="http://schemas.microsoft.com/office/drawing/2014/main" id="{CE12C5DA-EDCB-B01C-9C5B-B4C783F7082F}"/>
              </a:ext>
            </a:extLst>
          </p:cNvPr>
          <p:cNvPicPr>
            <a:picLocks noChangeAspect="1"/>
          </p:cNvPicPr>
          <p:nvPr userDrawn="1"/>
        </p:nvPicPr>
        <p:blipFill>
          <a:blip r:embed="rId2" cstate="screen">
            <a:extLst>
              <a:ext uri="{28A0092B-C50C-407E-A947-70E740481C1C}">
                <a14:useLocalDpi xmlns:a14="http://schemas.microsoft.com/office/drawing/2010/main"/>
              </a:ext>
            </a:extLst>
          </a:blip>
          <a:srcRect r="56073" b="74424"/>
          <a:stretch/>
        </p:blipFill>
        <p:spPr>
          <a:xfrm>
            <a:off x="3237875" y="1420625"/>
            <a:ext cx="8954125" cy="5437375"/>
          </a:xfrm>
          <a:prstGeom prst="rect">
            <a:avLst/>
          </a:prstGeom>
        </p:spPr>
      </p:pic>
      <p:sp>
        <p:nvSpPr>
          <p:cNvPr id="4" name="TextBox 3">
            <a:extLst>
              <a:ext uri="{FF2B5EF4-FFF2-40B4-BE49-F238E27FC236}">
                <a16:creationId xmlns:a16="http://schemas.microsoft.com/office/drawing/2014/main" id="{91518B97-3DCD-761F-C48E-727A58EC82B1}"/>
              </a:ext>
            </a:extLst>
          </p:cNvPr>
          <p:cNvSpPr txBox="1"/>
          <p:nvPr userDrawn="1"/>
        </p:nvSpPr>
        <p:spPr>
          <a:xfrm>
            <a:off x="27710" y="6151418"/>
            <a:ext cx="540328" cy="292388"/>
          </a:xfrm>
          <a:prstGeom prst="rect">
            <a:avLst/>
          </a:prstGeom>
          <a:noFill/>
        </p:spPr>
        <p:txBody>
          <a:bodyPr wrap="square" rtlCol="0">
            <a:spAutoFit/>
          </a:bodyPr>
          <a:lstStyle/>
          <a:p>
            <a:pPr algn="ctr"/>
            <a:fld id="{5A6537DD-D9D9-FE42-A788-1E00199B8A7D}" type="slidenum">
              <a:rPr lang="en-US" sz="1300" smtClean="0">
                <a:solidFill>
                  <a:schemeClr val="bg1"/>
                </a:solidFill>
                <a:effectLst/>
                <a:latin typeface="Arial" panose="020B0604020202020204" pitchFamily="34" charset="0"/>
              </a:rPr>
              <a:pPr algn="ctr"/>
              <a:t>‹#›</a:t>
            </a:fld>
            <a:endParaRPr lang="en-US" sz="1300">
              <a:solidFill>
                <a:schemeClr val="bg1"/>
              </a:solidFill>
            </a:endParaRPr>
          </a:p>
        </p:txBody>
      </p:sp>
      <p:sp>
        <p:nvSpPr>
          <p:cNvPr id="5" name="Text Placeholder 16">
            <a:extLst>
              <a:ext uri="{FF2B5EF4-FFF2-40B4-BE49-F238E27FC236}">
                <a16:creationId xmlns:a16="http://schemas.microsoft.com/office/drawing/2014/main" id="{7CB72773-68E7-6631-0FD6-47BBD914A259}"/>
              </a:ext>
            </a:extLst>
          </p:cNvPr>
          <p:cNvSpPr>
            <a:spLocks noGrp="1"/>
          </p:cNvSpPr>
          <p:nvPr>
            <p:ph type="body" sz="quarter" idx="26" hasCustomPrompt="1"/>
          </p:nvPr>
        </p:nvSpPr>
        <p:spPr>
          <a:xfrm>
            <a:off x="801756" y="346642"/>
            <a:ext cx="2773651" cy="331304"/>
          </a:xfrm>
        </p:spPr>
        <p:txBody>
          <a:bodyPr>
            <a:noAutofit/>
          </a:bodyPr>
          <a:lstStyle>
            <a:lvl1pPr marL="0" indent="0">
              <a:buNone/>
              <a:defRPr sz="2500" b="0" i="0">
                <a:solidFill>
                  <a:schemeClr val="bg1"/>
                </a:solidFill>
                <a:latin typeface="Arial" panose="020B0604020202020204" pitchFamily="34" charset="0"/>
                <a:cs typeface="Arial" panose="020B0604020202020204" pitchFamily="34" charset="0"/>
              </a:defRPr>
            </a:lvl1pPr>
          </a:lstStyle>
          <a:p>
            <a:pPr lvl="0"/>
            <a:r>
              <a:rPr lang="en-US"/>
              <a:t>Slide Title</a:t>
            </a:r>
          </a:p>
        </p:txBody>
      </p:sp>
      <p:sp>
        <p:nvSpPr>
          <p:cNvPr id="6" name="Text Placeholder 16">
            <a:extLst>
              <a:ext uri="{FF2B5EF4-FFF2-40B4-BE49-F238E27FC236}">
                <a16:creationId xmlns:a16="http://schemas.microsoft.com/office/drawing/2014/main" id="{19E9B298-0ED3-AE33-39AF-FF4401E2DE19}"/>
              </a:ext>
            </a:extLst>
          </p:cNvPr>
          <p:cNvSpPr>
            <a:spLocks noGrp="1"/>
          </p:cNvSpPr>
          <p:nvPr>
            <p:ph type="body" sz="quarter" idx="27" hasCustomPrompt="1"/>
          </p:nvPr>
        </p:nvSpPr>
        <p:spPr>
          <a:xfrm>
            <a:off x="801756" y="716532"/>
            <a:ext cx="2763377" cy="331304"/>
          </a:xfrm>
        </p:spPr>
        <p:txBody>
          <a:bodyPr>
            <a:noAutofit/>
          </a:bodyPr>
          <a:lstStyle>
            <a:lvl1pPr marL="0" indent="0">
              <a:buNone/>
              <a:defRPr sz="2500" b="1" i="0">
                <a:solidFill>
                  <a:schemeClr val="bg1"/>
                </a:solidFill>
                <a:latin typeface="Arial" panose="020B0604020202020204" pitchFamily="34" charset="0"/>
                <a:cs typeface="Arial" panose="020B0604020202020204" pitchFamily="34" charset="0"/>
              </a:defRPr>
            </a:lvl1pPr>
          </a:lstStyle>
          <a:p>
            <a:pPr lvl="0"/>
            <a:r>
              <a:rPr lang="en-US"/>
              <a:t>Goes Here</a:t>
            </a:r>
          </a:p>
        </p:txBody>
      </p:sp>
    </p:spTree>
    <p:extLst>
      <p:ext uri="{BB962C8B-B14F-4D97-AF65-F5344CB8AC3E}">
        <p14:creationId xmlns:p14="http://schemas.microsoft.com/office/powerpoint/2010/main" val="1473757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OC Slide 3">
    <p:bg>
      <p:bgPr>
        <a:blipFill dpi="0" rotWithShape="1">
          <a:blip r:embed="rId2" cstate="screen">
            <a:lum/>
            <a:extLst>
              <a:ext uri="{28A0092B-C50C-407E-A947-70E740481C1C}">
                <a14:useLocalDpi xmlns:a14="http://schemas.microsoft.com/office/drawing/2010/main"/>
              </a:ext>
            </a:extLst>
          </a:blip>
          <a:srcRect/>
          <a:stretch>
            <a:fillRect l="14000" t="-38000" r="-20000" b="-39000"/>
          </a:stretch>
        </a:blip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2EC06948-1952-6CCE-CE4C-87E375176632}"/>
              </a:ext>
            </a:extLst>
          </p:cNvPr>
          <p:cNvSpPr/>
          <p:nvPr userDrawn="1"/>
        </p:nvSpPr>
        <p:spPr>
          <a:xfrm>
            <a:off x="0" y="0"/>
            <a:ext cx="11065414" cy="6858000"/>
          </a:xfrm>
          <a:custGeom>
            <a:avLst/>
            <a:gdLst>
              <a:gd name="connsiteX0" fmla="*/ 0 w 11065414"/>
              <a:gd name="connsiteY0" fmla="*/ 0 h 6858000"/>
              <a:gd name="connsiteX1" fmla="*/ 11065414 w 11065414"/>
              <a:gd name="connsiteY1" fmla="*/ 0 h 6858000"/>
              <a:gd name="connsiteX2" fmla="*/ 10951282 w 11065414"/>
              <a:gd name="connsiteY2" fmla="*/ 58455 h 6858000"/>
              <a:gd name="connsiteX3" fmla="*/ 8945217 w 11065414"/>
              <a:gd name="connsiteY3" fmla="*/ 3429001 h 6858000"/>
              <a:gd name="connsiteX4" fmla="*/ 10951282 w 11065414"/>
              <a:gd name="connsiteY4" fmla="*/ 6799547 h 6858000"/>
              <a:gd name="connsiteX5" fmla="*/ 11065410 w 11065414"/>
              <a:gd name="connsiteY5" fmla="*/ 6858000 h 6858000"/>
              <a:gd name="connsiteX6" fmla="*/ 0 w 1106541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5414" h="6858000">
                <a:moveTo>
                  <a:pt x="0" y="0"/>
                </a:moveTo>
                <a:lnTo>
                  <a:pt x="11065414" y="0"/>
                </a:lnTo>
                <a:lnTo>
                  <a:pt x="10951282" y="58455"/>
                </a:lnTo>
                <a:cubicBezTo>
                  <a:pt x="9756380" y="707565"/>
                  <a:pt x="8945217" y="1973555"/>
                  <a:pt x="8945217" y="3429001"/>
                </a:cubicBezTo>
                <a:cubicBezTo>
                  <a:pt x="8945217" y="4884448"/>
                  <a:pt x="9756380" y="6150437"/>
                  <a:pt x="10951282" y="6799547"/>
                </a:cubicBezTo>
                <a:lnTo>
                  <a:pt x="11065410" y="6858000"/>
                </a:lnTo>
                <a:lnTo>
                  <a:pt x="0" y="6858000"/>
                </a:lnTo>
                <a:close/>
              </a:path>
            </a:pathLst>
          </a:custGeom>
          <a:gradFill>
            <a:gsLst>
              <a:gs pos="53000">
                <a:srgbClr val="263765"/>
              </a:gs>
              <a:gs pos="0">
                <a:srgbClr val="0061A8"/>
              </a:gs>
            </a:gsLst>
            <a:lin ang="19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8" name="Picture 27" descr="Shape, logo&#10;&#10;AI-generated content may be incorrect.">
            <a:extLst>
              <a:ext uri="{FF2B5EF4-FFF2-40B4-BE49-F238E27FC236}">
                <a16:creationId xmlns:a16="http://schemas.microsoft.com/office/drawing/2014/main" id="{90076895-99EF-1174-9A6A-6A7D30BB3B0A}"/>
              </a:ext>
            </a:extLst>
          </p:cNvPr>
          <p:cNvPicPr>
            <a:picLocks/>
          </p:cNvPicPr>
          <p:nvPr userDrawn="1"/>
        </p:nvPicPr>
        <p:blipFill>
          <a:blip r:embed="rId3" cstate="screen">
            <a:extLst>
              <a:ext uri="{28A0092B-C50C-407E-A947-70E740481C1C}">
                <a14:useLocalDpi xmlns:a14="http://schemas.microsoft.com/office/drawing/2010/main"/>
              </a:ext>
            </a:extLst>
          </a:blip>
          <a:srcRect t="12882" r="57251" b="12206"/>
          <a:stretch/>
        </p:blipFill>
        <p:spPr>
          <a:xfrm>
            <a:off x="8278369" y="-1"/>
            <a:ext cx="3913632" cy="6858001"/>
          </a:xfrm>
          <a:prstGeom prst="rect">
            <a:avLst/>
          </a:prstGeom>
        </p:spPr>
      </p:pic>
      <p:sp>
        <p:nvSpPr>
          <p:cNvPr id="2" name="TextBox 1">
            <a:extLst>
              <a:ext uri="{FF2B5EF4-FFF2-40B4-BE49-F238E27FC236}">
                <a16:creationId xmlns:a16="http://schemas.microsoft.com/office/drawing/2014/main" id="{A6E0E83D-46D8-8235-C43A-12AA58E82063}"/>
              </a:ext>
            </a:extLst>
          </p:cNvPr>
          <p:cNvSpPr txBox="1"/>
          <p:nvPr userDrawn="1"/>
        </p:nvSpPr>
        <p:spPr>
          <a:xfrm>
            <a:off x="11651672" y="6565613"/>
            <a:ext cx="540328" cy="292388"/>
          </a:xfrm>
          <a:prstGeom prst="rect">
            <a:avLst/>
          </a:prstGeom>
          <a:noFill/>
        </p:spPr>
        <p:txBody>
          <a:bodyPr wrap="square" rtlCol="0">
            <a:spAutoFit/>
          </a:bodyPr>
          <a:lstStyle/>
          <a:p>
            <a:pPr algn="ctr"/>
            <a:fld id="{5A6537DD-D9D9-FE42-A788-1E00199B8A7D}" type="slidenum">
              <a:rPr lang="en-US" sz="1300" smtClean="0">
                <a:solidFill>
                  <a:schemeClr val="bg1"/>
                </a:solidFill>
                <a:effectLst/>
                <a:latin typeface="Arial" panose="020B0604020202020204" pitchFamily="34" charset="0"/>
              </a:rPr>
              <a:pPr algn="ctr"/>
              <a:t>‹#›</a:t>
            </a:fld>
            <a:endParaRPr lang="en-US" sz="1300">
              <a:solidFill>
                <a:schemeClr val="bg1"/>
              </a:solidFill>
            </a:endParaRPr>
          </a:p>
        </p:txBody>
      </p:sp>
      <p:sp>
        <p:nvSpPr>
          <p:cNvPr id="7" name="Text Placeholder 16">
            <a:extLst>
              <a:ext uri="{FF2B5EF4-FFF2-40B4-BE49-F238E27FC236}">
                <a16:creationId xmlns:a16="http://schemas.microsoft.com/office/drawing/2014/main" id="{2707D830-CEEA-EB2D-B0A6-C01F42B01467}"/>
              </a:ext>
            </a:extLst>
          </p:cNvPr>
          <p:cNvSpPr>
            <a:spLocks noGrp="1"/>
          </p:cNvSpPr>
          <p:nvPr>
            <p:ph type="body" sz="quarter" idx="27" hasCustomPrompt="1"/>
          </p:nvPr>
        </p:nvSpPr>
        <p:spPr>
          <a:xfrm>
            <a:off x="408056" y="360932"/>
            <a:ext cx="8082801" cy="705868"/>
          </a:xfrm>
        </p:spPr>
        <p:txBody>
          <a:bodyPr>
            <a:noAutofit/>
          </a:bodyPr>
          <a:lstStyle>
            <a:lvl1pPr marL="0" indent="0">
              <a:buNone/>
              <a:defRPr sz="3600" b="1" i="0">
                <a:solidFill>
                  <a:schemeClr val="bg1"/>
                </a:solidFill>
                <a:latin typeface="Arial" panose="020B0604020202020204" pitchFamily="34" charset="0"/>
                <a:cs typeface="Arial" panose="020B0604020202020204" pitchFamily="34" charset="0"/>
              </a:defRPr>
            </a:lvl1pPr>
          </a:lstStyle>
          <a:p>
            <a:pPr lvl="0"/>
            <a:r>
              <a:rPr lang="en-US"/>
              <a:t>Goes Here</a:t>
            </a:r>
          </a:p>
        </p:txBody>
      </p:sp>
    </p:spTree>
    <p:extLst>
      <p:ext uri="{BB962C8B-B14F-4D97-AF65-F5344CB8AC3E}">
        <p14:creationId xmlns:p14="http://schemas.microsoft.com/office/powerpoint/2010/main" val="4173266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R&amp;A USE ME">
    <p:bg>
      <p:bgPr>
        <a:gradFill>
          <a:gsLst>
            <a:gs pos="100000">
              <a:srgbClr val="0A5EA4"/>
            </a:gs>
            <a:gs pos="33000">
              <a:srgbClr val="263766"/>
            </a:gs>
          </a:gsLst>
          <a:lin ang="19200000" scaled="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100BC9-3359-6C3B-4CB7-BCC92E71C7C5}"/>
              </a:ext>
            </a:extLst>
          </p:cNvPr>
          <p:cNvSpPr txBox="1"/>
          <p:nvPr userDrawn="1"/>
        </p:nvSpPr>
        <p:spPr>
          <a:xfrm>
            <a:off x="11651672" y="6483013"/>
            <a:ext cx="540328" cy="292388"/>
          </a:xfrm>
          <a:prstGeom prst="rect">
            <a:avLst/>
          </a:prstGeom>
          <a:noFill/>
        </p:spPr>
        <p:txBody>
          <a:bodyPr wrap="square" rtlCol="0">
            <a:spAutoFit/>
          </a:bodyPr>
          <a:lstStyle/>
          <a:p>
            <a:pPr algn="ctr"/>
            <a:fld id="{5A6537DD-D9D9-FE42-A788-1E00199B8A7D}" type="slidenum">
              <a:rPr lang="en-US" sz="1300" smtClean="0">
                <a:solidFill>
                  <a:schemeClr val="bg1"/>
                </a:solidFill>
                <a:effectLst/>
                <a:latin typeface="Arial" panose="020B0604020202020204" pitchFamily="34" charset="0"/>
              </a:rPr>
              <a:pPr algn="ctr"/>
              <a:t>‹#›</a:t>
            </a:fld>
            <a:endParaRPr lang="en-US" sz="1300">
              <a:solidFill>
                <a:schemeClr val="bg1"/>
              </a:solidFill>
            </a:endParaRPr>
          </a:p>
        </p:txBody>
      </p:sp>
      <p:sp>
        <p:nvSpPr>
          <p:cNvPr id="6" name="Text Placeholder 16">
            <a:extLst>
              <a:ext uri="{FF2B5EF4-FFF2-40B4-BE49-F238E27FC236}">
                <a16:creationId xmlns:a16="http://schemas.microsoft.com/office/drawing/2014/main" id="{B5DC01FD-2B9D-0113-F222-804905A30FB9}"/>
              </a:ext>
            </a:extLst>
          </p:cNvPr>
          <p:cNvSpPr>
            <a:spLocks noGrp="1"/>
          </p:cNvSpPr>
          <p:nvPr>
            <p:ph type="body" sz="quarter" idx="27" hasCustomPrompt="1"/>
          </p:nvPr>
        </p:nvSpPr>
        <p:spPr>
          <a:xfrm>
            <a:off x="408056" y="360932"/>
            <a:ext cx="11441044" cy="705868"/>
          </a:xfrm>
        </p:spPr>
        <p:txBody>
          <a:bodyPr>
            <a:noAutofit/>
          </a:bodyPr>
          <a:lstStyle>
            <a:lvl1pPr marL="0" indent="0">
              <a:buNone/>
              <a:defRPr sz="3600" b="1" i="0">
                <a:solidFill>
                  <a:schemeClr val="bg1"/>
                </a:solidFill>
                <a:latin typeface="Arial" panose="020B0604020202020204" pitchFamily="34" charset="0"/>
                <a:cs typeface="Arial" panose="020B0604020202020204" pitchFamily="34" charset="0"/>
              </a:defRPr>
            </a:lvl1pPr>
          </a:lstStyle>
          <a:p>
            <a:pPr lvl="0"/>
            <a:r>
              <a:rPr lang="en-US"/>
              <a:t>Goes Here</a:t>
            </a:r>
          </a:p>
        </p:txBody>
      </p:sp>
    </p:spTree>
    <p:extLst>
      <p:ext uri="{BB962C8B-B14F-4D97-AF65-F5344CB8AC3E}">
        <p14:creationId xmlns:p14="http://schemas.microsoft.com/office/powerpoint/2010/main" val="2210182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8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22053B34-B035-4C83-B47B-8F69E35E6306}" type="datetimeFigureOut">
              <a:rPr lang="en-US" smtClean="0"/>
              <a:t>4/20/2026</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a:xfrm>
            <a:off x="9382698" y="43573"/>
            <a:ext cx="2743200" cy="365125"/>
          </a:xfrm>
          <a:prstGeom prst="rect">
            <a:avLst/>
          </a:prstGeom>
        </p:spPr>
        <p:txBody>
          <a:bodyPr/>
          <a:lstStyle>
            <a:lvl1pPr>
              <a:defRPr>
                <a:solidFill>
                  <a:srgbClr val="65CBF9"/>
                </a:solidFill>
              </a:defRPr>
            </a:lvl1pPr>
          </a:lstStyle>
          <a:p>
            <a:fld id="{E2AC203D-A4CF-4129-BF50-30FD23831331}" type="slidenum">
              <a:rPr lang="en-US" smtClean="0"/>
              <a:t>‹#›</a:t>
            </a:fld>
            <a:endParaRPr lang="en-US"/>
          </a:p>
        </p:txBody>
      </p:sp>
      <p:pic>
        <p:nvPicPr>
          <p:cNvPr id="2" name="Picture 1" descr="A galaxy in space&#10;&#10;Description automatically generated with low confidence">
            <a:extLst>
              <a:ext uri="{FF2B5EF4-FFF2-40B4-BE49-F238E27FC236}">
                <a16:creationId xmlns:a16="http://schemas.microsoft.com/office/drawing/2014/main" id="{6DE21ABA-FE54-944C-48AA-1A2AAFC5DF72}"/>
              </a:ext>
            </a:extLst>
          </p:cNvPr>
          <p:cNvPicPr>
            <a:picLocks noChangeAspect="1"/>
          </p:cNvPicPr>
          <p:nvPr userDrawn="1"/>
        </p:nvPicPr>
        <p:blipFill>
          <a:blip r:embed="rId2">
            <a:alphaModFix amt="88000"/>
            <a:extLst>
              <a:ext uri="{28A0092B-C50C-407E-A947-70E740481C1C}">
                <a14:useLocalDpi xmlns:a14="http://schemas.microsoft.com/office/drawing/2010/main" val="0"/>
              </a:ext>
            </a:extLst>
          </a:blip>
          <a:stretch>
            <a:fillRect/>
          </a:stretch>
        </p:blipFill>
        <p:spPr>
          <a:xfrm>
            <a:off x="1" y="0"/>
            <a:ext cx="8729565" cy="6858000"/>
          </a:xfrm>
          <a:prstGeom prst="rect">
            <a:avLst/>
          </a:prstGeom>
        </p:spPr>
      </p:pic>
      <p:sp>
        <p:nvSpPr>
          <p:cNvPr id="3" name="Rectangle 2">
            <a:extLst>
              <a:ext uri="{FF2B5EF4-FFF2-40B4-BE49-F238E27FC236}">
                <a16:creationId xmlns:a16="http://schemas.microsoft.com/office/drawing/2014/main" id="{83120436-0A13-42B5-E1C2-349590E42671}"/>
              </a:ext>
            </a:extLst>
          </p:cNvPr>
          <p:cNvSpPr/>
          <p:nvPr userDrawn="1"/>
        </p:nvSpPr>
        <p:spPr>
          <a:xfrm>
            <a:off x="0" y="0"/>
            <a:ext cx="12192000" cy="6858000"/>
          </a:xfrm>
          <a:prstGeom prst="rect">
            <a:avLst/>
          </a:prstGeom>
          <a:gradFill flip="none" rotWithShape="1">
            <a:gsLst>
              <a:gs pos="100000">
                <a:srgbClr val="133B70">
                  <a:alpha val="34000"/>
                </a:srgbClr>
              </a:gs>
              <a:gs pos="17000">
                <a:srgbClr val="010F23"/>
              </a:gs>
              <a:gs pos="50000">
                <a:srgbClr val="010F23"/>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a:p>
        </p:txBody>
      </p:sp>
      <p:sp>
        <p:nvSpPr>
          <p:cNvPr id="7" name="Rectangle 6">
            <a:extLst>
              <a:ext uri="{FF2B5EF4-FFF2-40B4-BE49-F238E27FC236}">
                <a16:creationId xmlns:a16="http://schemas.microsoft.com/office/drawing/2014/main" id="{F9AFC737-2017-428F-6841-381B150DE668}"/>
              </a:ext>
            </a:extLst>
          </p:cNvPr>
          <p:cNvSpPr/>
          <p:nvPr userDrawn="1"/>
        </p:nvSpPr>
        <p:spPr>
          <a:xfrm>
            <a:off x="0" y="0"/>
            <a:ext cx="12192000" cy="6858000"/>
          </a:xfrm>
          <a:prstGeom prst="rect">
            <a:avLst/>
          </a:prstGeom>
          <a:gradFill>
            <a:gsLst>
              <a:gs pos="0">
                <a:srgbClr val="633564">
                  <a:lumMod val="0"/>
                  <a:alpha val="0"/>
                </a:srgbClr>
              </a:gs>
              <a:gs pos="100000">
                <a:srgbClr val="7030A0">
                  <a:lumMod val="42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000"/>
          </a:p>
        </p:txBody>
      </p:sp>
    </p:spTree>
    <p:extLst>
      <p:ext uri="{BB962C8B-B14F-4D97-AF65-F5344CB8AC3E}">
        <p14:creationId xmlns:p14="http://schemas.microsoft.com/office/powerpoint/2010/main" val="426773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8_Text slid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3F0859-CD55-9E95-137A-99F59F0E5DA2}"/>
              </a:ext>
            </a:extLst>
          </p:cNvPr>
          <p:cNvSpPr/>
          <p:nvPr userDrawn="1"/>
        </p:nvSpPr>
        <p:spPr>
          <a:xfrm rot="10800000">
            <a:off x="-9819" y="0"/>
            <a:ext cx="12210167" cy="6868271"/>
          </a:xfrm>
          <a:prstGeom prst="rect">
            <a:avLst/>
          </a:prstGeom>
          <a:gradFill flip="none" rotWithShape="1">
            <a:gsLst>
              <a:gs pos="18000">
                <a:srgbClr val="245898"/>
              </a:gs>
              <a:gs pos="59000">
                <a:srgbClr val="00102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380BE22-01AF-8D32-7305-F04C6A08A078}"/>
              </a:ext>
            </a:extLst>
          </p:cNvPr>
          <p:cNvSpPr/>
          <p:nvPr userDrawn="1"/>
        </p:nvSpPr>
        <p:spPr>
          <a:xfrm>
            <a:off x="0" y="-1"/>
            <a:ext cx="12192000" cy="458547"/>
          </a:xfrm>
          <a:prstGeom prst="rect">
            <a:avLst/>
          </a:prstGeom>
          <a:solidFill>
            <a:srgbClr val="016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12">
            <a:extLst>
              <a:ext uri="{FF2B5EF4-FFF2-40B4-BE49-F238E27FC236}">
                <a16:creationId xmlns:a16="http://schemas.microsoft.com/office/drawing/2014/main" id="{9A77E9DA-6791-090B-4538-649F1A86F377}"/>
              </a:ext>
            </a:extLst>
          </p:cNvPr>
          <p:cNvSpPr/>
          <p:nvPr userDrawn="1"/>
        </p:nvSpPr>
        <p:spPr>
          <a:xfrm>
            <a:off x="11260264" y="0"/>
            <a:ext cx="931736" cy="458548"/>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258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D52198C6-2BC8-8028-0CDB-DBC5471D651D}"/>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bg1"/>
                </a:solidFill>
              </a:rPr>
              <a:pPr/>
              <a:t>‹#›</a:t>
            </a:fld>
            <a:endParaRPr lang="en-US" b="0">
              <a:solidFill>
                <a:schemeClr val="bg1"/>
              </a:solidFill>
            </a:endParaRPr>
          </a:p>
        </p:txBody>
      </p:sp>
      <p:sp>
        <p:nvSpPr>
          <p:cNvPr id="11" name="Slide Number Placeholder 5">
            <a:extLst>
              <a:ext uri="{FF2B5EF4-FFF2-40B4-BE49-F238E27FC236}">
                <a16:creationId xmlns:a16="http://schemas.microsoft.com/office/drawing/2014/main" id="{3E6B5B81-8270-0FC1-C6DB-C3850CB5EAA3}"/>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a:solidFill>
                <a:schemeClr val="bg1"/>
              </a:solidFill>
            </a:endParaRPr>
          </a:p>
        </p:txBody>
      </p:sp>
      <p:sp>
        <p:nvSpPr>
          <p:cNvPr id="13" name="Title 5">
            <a:extLst>
              <a:ext uri="{FF2B5EF4-FFF2-40B4-BE49-F238E27FC236}">
                <a16:creationId xmlns:a16="http://schemas.microsoft.com/office/drawing/2014/main" id="{95C1D026-14CA-9A36-0FF1-72AE552AA8D0}"/>
              </a:ext>
            </a:extLst>
          </p:cNvPr>
          <p:cNvSpPr>
            <a:spLocks noGrp="1"/>
          </p:cNvSpPr>
          <p:nvPr>
            <p:ph type="title" hasCustomPrompt="1"/>
          </p:nvPr>
        </p:nvSpPr>
        <p:spPr>
          <a:xfrm>
            <a:off x="604909" y="1043538"/>
            <a:ext cx="10668515" cy="590931"/>
          </a:xfrm>
        </p:spPr>
        <p:txBody>
          <a:bodyPr/>
          <a:lstStyle>
            <a:lvl1pPr algn="l">
              <a:defRPr sz="3600" b="1" i="0">
                <a:latin typeface="Arial" panose="020B0604020202020204" pitchFamily="34" charset="0"/>
                <a:cs typeface="Arial" panose="020B0604020202020204" pitchFamily="34" charset="0"/>
              </a:defRPr>
            </a:lvl1pPr>
          </a:lstStyle>
          <a:p>
            <a:r>
              <a:rPr lang="en-US"/>
              <a:t>Title here</a:t>
            </a:r>
          </a:p>
        </p:txBody>
      </p:sp>
      <p:sp>
        <p:nvSpPr>
          <p:cNvPr id="16" name="Text Placeholder 15">
            <a:extLst>
              <a:ext uri="{FF2B5EF4-FFF2-40B4-BE49-F238E27FC236}">
                <a16:creationId xmlns:a16="http://schemas.microsoft.com/office/drawing/2014/main" id="{76F61DA1-8341-127D-9998-5AAAAB1CEBCF}"/>
              </a:ext>
            </a:extLst>
          </p:cNvPr>
          <p:cNvSpPr>
            <a:spLocks noGrp="1"/>
          </p:cNvSpPr>
          <p:nvPr>
            <p:ph type="body" sz="quarter" idx="16" hasCustomPrompt="1"/>
          </p:nvPr>
        </p:nvSpPr>
        <p:spPr>
          <a:xfrm>
            <a:off x="638761" y="56858"/>
            <a:ext cx="10634663" cy="338554"/>
          </a:xfrm>
        </p:spPr>
        <p:txBody>
          <a:bodyPr/>
          <a:lstStyle>
            <a:lvl1pPr marL="0" indent="0">
              <a:lnSpc>
                <a:spcPct val="100000"/>
              </a:lnSpc>
              <a:buNone/>
              <a:defRPr sz="1600" b="0" i="0">
                <a:latin typeface="Arial" panose="020B0604020202020204" pitchFamily="34" charset="0"/>
                <a:cs typeface="Arial" panose="020B0604020202020204" pitchFamily="34" charset="0"/>
              </a:defRPr>
            </a:lvl1pPr>
          </a:lstStyle>
          <a:p>
            <a:pPr>
              <a:spcAft>
                <a:spcPts val="600"/>
              </a:spcAft>
            </a:pPr>
            <a:r>
              <a:rPr lang="en-US"/>
              <a:t>BODY HERE</a:t>
            </a:r>
            <a:endParaRPr lang="en-US" sz="1600"/>
          </a:p>
        </p:txBody>
      </p:sp>
    </p:spTree>
    <p:extLst>
      <p:ext uri="{BB962C8B-B14F-4D97-AF65-F5344CB8AC3E}">
        <p14:creationId xmlns:p14="http://schemas.microsoft.com/office/powerpoint/2010/main" val="3410934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14000">
              <a:srgbClr val="263765"/>
            </a:gs>
            <a:gs pos="52000">
              <a:srgbClr val="2B5D95"/>
            </a:gs>
            <a:gs pos="100000">
              <a:srgbClr val="3060A0"/>
            </a:gs>
            <a:gs pos="80000">
              <a:srgbClr val="2C67A2"/>
            </a:gs>
          </a:gsLst>
          <a:lin ang="30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AF53D0-D28E-D2A5-1205-599566E388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A69B7A-33DB-B00A-0DD6-C3EF1F82D0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234172-524E-E154-C021-82D1F511B6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3C9492BA-DF26-BB44-AD58-CA7EF244E6A2}" type="datetimeFigureOut">
              <a:rPr lang="en-US" smtClean="0"/>
              <a:pPr/>
              <a:t>4/20/2026</a:t>
            </a:fld>
            <a:endParaRPr lang="en-US"/>
          </a:p>
        </p:txBody>
      </p:sp>
      <p:sp>
        <p:nvSpPr>
          <p:cNvPr id="5" name="Footer Placeholder 4">
            <a:extLst>
              <a:ext uri="{FF2B5EF4-FFF2-40B4-BE49-F238E27FC236}">
                <a16:creationId xmlns:a16="http://schemas.microsoft.com/office/drawing/2014/main" id="{F4C43E60-1531-1A82-FF72-8D5C2DACD3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069695AC-0B48-DD9D-13B2-5D95FE8D30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F28F148D-C876-C740-87DB-2DF2E42174E1}" type="slidenum">
              <a:rPr lang="en-US" smtClean="0"/>
              <a:pPr/>
              <a:t>‹#›</a:t>
            </a:fld>
            <a:endParaRPr lang="en-US"/>
          </a:p>
        </p:txBody>
      </p:sp>
    </p:spTree>
    <p:extLst>
      <p:ext uri="{BB962C8B-B14F-4D97-AF65-F5344CB8AC3E}">
        <p14:creationId xmlns:p14="http://schemas.microsoft.com/office/powerpoint/2010/main" val="27586012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6" r:id="rId14"/>
    <p:sldLayoutId id="2147483677" r:id="rId15"/>
    <p:sldLayoutId id="2147483678" r:id="rId16"/>
    <p:sldLayoutId id="2147483679" r:id="rId17"/>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nspires.nasaprs.com/external/viewrepositorydocument/cmdocumentid=1041498/solicitationId=%7B0073A14E-AFC3-13BD-0128-56AFE0030B08%7D/viewSolicitationDocument=1/Table%203%20ROSES-2025_Amend%2048.html"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52.png"/><Relationship Id="rId7" Type="http://schemas.openxmlformats.org/officeDocument/2006/relationships/image" Target="../media/image55.png"/><Relationship Id="rId12" Type="http://schemas.openxmlformats.org/officeDocument/2006/relationships/image" Target="../media/image58.png"/><Relationship Id="rId17" Type="http://schemas.openxmlformats.org/officeDocument/2006/relationships/image" Target="../media/image61.jpeg"/><Relationship Id="rId2" Type="http://schemas.openxmlformats.org/officeDocument/2006/relationships/notesSlide" Target="../notesSlides/notesSlide17.xml"/><Relationship Id="rId16" Type="http://schemas.microsoft.com/office/2007/relationships/hdphoto" Target="../media/hdphoto5.wdp"/><Relationship Id="rId1" Type="http://schemas.openxmlformats.org/officeDocument/2006/relationships/slideLayout" Target="../slideLayouts/slideLayout8.xml"/><Relationship Id="rId6" Type="http://schemas.openxmlformats.org/officeDocument/2006/relationships/image" Target="../media/image54.png"/><Relationship Id="rId11" Type="http://schemas.openxmlformats.org/officeDocument/2006/relationships/image" Target="../media/image57.png"/><Relationship Id="rId5" Type="http://schemas.microsoft.com/office/2007/relationships/hdphoto" Target="../media/hdphoto1.wdp"/><Relationship Id="rId15" Type="http://schemas.openxmlformats.org/officeDocument/2006/relationships/image" Target="../media/image60.png"/><Relationship Id="rId10" Type="http://schemas.microsoft.com/office/2007/relationships/hdphoto" Target="../media/hdphoto3.wdp"/><Relationship Id="rId4" Type="http://schemas.openxmlformats.org/officeDocument/2006/relationships/image" Target="../media/image53.png"/><Relationship Id="rId9" Type="http://schemas.openxmlformats.org/officeDocument/2006/relationships/image" Target="../media/image56.png"/><Relationship Id="rId1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9.svg"/><Relationship Id="rId5" Type="http://schemas.openxmlformats.org/officeDocument/2006/relationships/image" Target="../media/image36.png"/><Relationship Id="rId4" Type="http://schemas.openxmlformats.org/officeDocument/2006/relationships/image" Target="../media/image68.sv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EC10F07-3766-90DC-D2A0-0E9EE26A52A7}"/>
              </a:ext>
            </a:extLst>
          </p:cNvPr>
          <p:cNvSpPr>
            <a:spLocks noGrp="1"/>
          </p:cNvSpPr>
          <p:nvPr>
            <p:ph type="body" sz="quarter" idx="10"/>
          </p:nvPr>
        </p:nvSpPr>
        <p:spPr>
          <a:xfrm>
            <a:off x="188674" y="2842735"/>
            <a:ext cx="4145332" cy="902979"/>
          </a:xfrm>
        </p:spPr>
        <p:txBody>
          <a:bodyPr/>
          <a:lstStyle/>
          <a:p>
            <a:pPr>
              <a:lnSpc>
                <a:spcPct val="100000"/>
              </a:lnSpc>
            </a:pPr>
            <a:r>
              <a:rPr lang="en-US" sz="3400" dirty="0"/>
              <a:t>Earth System Science Research</a:t>
            </a:r>
          </a:p>
        </p:txBody>
      </p:sp>
      <p:sp>
        <p:nvSpPr>
          <p:cNvPr id="8" name="Text Placeholder 7">
            <a:extLst>
              <a:ext uri="{FF2B5EF4-FFF2-40B4-BE49-F238E27FC236}">
                <a16:creationId xmlns:a16="http://schemas.microsoft.com/office/drawing/2014/main" id="{67BEB621-C074-A28B-D855-2A7C68F742E8}"/>
              </a:ext>
            </a:extLst>
          </p:cNvPr>
          <p:cNvSpPr>
            <a:spLocks noGrp="1"/>
          </p:cNvSpPr>
          <p:nvPr>
            <p:ph type="body" sz="quarter" idx="11"/>
          </p:nvPr>
        </p:nvSpPr>
        <p:spPr>
          <a:xfrm>
            <a:off x="226252" y="4013228"/>
            <a:ext cx="4959523" cy="644741"/>
          </a:xfrm>
        </p:spPr>
        <p:txBody>
          <a:bodyPr/>
          <a:lstStyle/>
          <a:p>
            <a:pPr>
              <a:lnSpc>
                <a:spcPct val="100000"/>
              </a:lnSpc>
            </a:pPr>
            <a:r>
              <a:rPr lang="en-US" sz="2000" b="1" dirty="0"/>
              <a:t>Dr. Barry Lefer</a:t>
            </a:r>
            <a:r>
              <a:rPr lang="en-US" sz="2000" dirty="0"/>
              <a:t> </a:t>
            </a:r>
            <a:br>
              <a:rPr lang="en-US" sz="2000" dirty="0"/>
            </a:br>
            <a:r>
              <a:rPr lang="en-US" sz="2000" dirty="0"/>
              <a:t>Associate Director for Research</a:t>
            </a:r>
          </a:p>
          <a:p>
            <a:pPr>
              <a:lnSpc>
                <a:spcPct val="100000"/>
              </a:lnSpc>
            </a:pPr>
            <a:r>
              <a:rPr lang="en-US" sz="2000" b="1" dirty="0"/>
              <a:t>Dr. Michelle Hawkins</a:t>
            </a:r>
            <a:r>
              <a:rPr lang="en-US" sz="2000" dirty="0"/>
              <a:t> </a:t>
            </a:r>
            <a:br>
              <a:rPr lang="en-US" sz="2000" dirty="0"/>
            </a:br>
            <a:r>
              <a:rPr lang="en-US" sz="2000" dirty="0"/>
              <a:t>Deputy Associate Director for Research</a:t>
            </a:r>
          </a:p>
        </p:txBody>
      </p:sp>
      <p:sp>
        <p:nvSpPr>
          <p:cNvPr id="9" name="Text Placeholder 8">
            <a:extLst>
              <a:ext uri="{FF2B5EF4-FFF2-40B4-BE49-F238E27FC236}">
                <a16:creationId xmlns:a16="http://schemas.microsoft.com/office/drawing/2014/main" id="{10FDF43B-970C-0928-69AD-0ECC03A2A221}"/>
              </a:ext>
            </a:extLst>
          </p:cNvPr>
          <p:cNvSpPr>
            <a:spLocks noGrp="1"/>
          </p:cNvSpPr>
          <p:nvPr>
            <p:ph type="body" sz="quarter" idx="12"/>
          </p:nvPr>
        </p:nvSpPr>
        <p:spPr>
          <a:xfrm>
            <a:off x="226252" y="2505092"/>
            <a:ext cx="3736054" cy="263545"/>
          </a:xfrm>
        </p:spPr>
        <p:txBody>
          <a:bodyPr/>
          <a:lstStyle/>
          <a:p>
            <a:pPr>
              <a:lnSpc>
                <a:spcPct val="100000"/>
              </a:lnSpc>
            </a:pPr>
            <a:r>
              <a:rPr lang="en-US" dirty="0"/>
              <a:t>Atmosphere Investigator Meeting</a:t>
            </a:r>
          </a:p>
        </p:txBody>
      </p:sp>
      <p:sp>
        <p:nvSpPr>
          <p:cNvPr id="10" name="Text Placeholder 9">
            <a:extLst>
              <a:ext uri="{FF2B5EF4-FFF2-40B4-BE49-F238E27FC236}">
                <a16:creationId xmlns:a16="http://schemas.microsoft.com/office/drawing/2014/main" id="{98BD487E-D9A4-3886-64BC-8A0AD4164A28}"/>
              </a:ext>
            </a:extLst>
          </p:cNvPr>
          <p:cNvSpPr>
            <a:spLocks noGrp="1"/>
          </p:cNvSpPr>
          <p:nvPr>
            <p:ph type="body" sz="quarter" idx="13"/>
          </p:nvPr>
        </p:nvSpPr>
        <p:spPr>
          <a:xfrm>
            <a:off x="251304" y="5832431"/>
            <a:ext cx="5149850" cy="644742"/>
          </a:xfrm>
        </p:spPr>
        <p:txBody>
          <a:bodyPr/>
          <a:lstStyle/>
          <a:p>
            <a:r>
              <a:rPr lang="en-US" sz="2000" b="0" dirty="0"/>
              <a:t>April 21, 2026</a:t>
            </a:r>
          </a:p>
        </p:txBody>
      </p:sp>
    </p:spTree>
    <p:extLst>
      <p:ext uri="{BB962C8B-B14F-4D97-AF65-F5344CB8AC3E}">
        <p14:creationId xmlns:p14="http://schemas.microsoft.com/office/powerpoint/2010/main" val="357957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DA901C-1FC7-78F4-3C3D-70F4D7EA7045}"/>
              </a:ext>
            </a:extLst>
          </p:cNvPr>
          <p:cNvSpPr>
            <a:spLocks noGrp="1"/>
          </p:cNvSpPr>
          <p:nvPr>
            <p:ph type="body" sz="quarter" idx="27"/>
          </p:nvPr>
        </p:nvSpPr>
        <p:spPr>
          <a:xfrm>
            <a:off x="308396" y="208532"/>
            <a:ext cx="8429204" cy="705868"/>
          </a:xfrm>
        </p:spPr>
        <p:txBody>
          <a:bodyPr/>
          <a:lstStyle/>
          <a:p>
            <a:pPr lvl="0">
              <a:defRPr/>
            </a:pPr>
            <a:r>
              <a:rPr lang="en-US" sz="3200">
                <a:solidFill>
                  <a:srgbClr val="FFFFFF"/>
                </a:solidFill>
              </a:rPr>
              <a:t>Our Goal: Reduce Submission Burden and Reviewer Workload While Increasing Productivity and Efficiency</a:t>
            </a:r>
          </a:p>
        </p:txBody>
      </p:sp>
      <p:sp>
        <p:nvSpPr>
          <p:cNvPr id="18" name="Text Placeholder 43">
            <a:extLst>
              <a:ext uri="{FF2B5EF4-FFF2-40B4-BE49-F238E27FC236}">
                <a16:creationId xmlns:a16="http://schemas.microsoft.com/office/drawing/2014/main" id="{547B19D0-976D-1674-0BBB-D27E7B0E0378}"/>
              </a:ext>
            </a:extLst>
          </p:cNvPr>
          <p:cNvSpPr txBox="1">
            <a:spLocks/>
          </p:cNvSpPr>
          <p:nvPr/>
        </p:nvSpPr>
        <p:spPr>
          <a:xfrm>
            <a:off x="449331" y="1778368"/>
            <a:ext cx="7598966" cy="537333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mn-ea"/>
                <a:cs typeface="+mn-cs"/>
              </a:rPr>
              <a:t>Some potential changes include:</a:t>
            </a:r>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endParaRPr>
          </a:p>
          <a:p>
            <a:pPr marL="914400" marR="0" lvl="1" indent="-36576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2000" b="0" i="0" u="none" strike="noStrike" kern="1200" cap="none" spc="0" normalizeH="0" baseline="0" noProof="0">
                <a:ln>
                  <a:noFill/>
                </a:ln>
                <a:solidFill>
                  <a:srgbClr val="FFFFFF"/>
                </a:solidFill>
                <a:effectLst/>
                <a:uLnTx/>
                <a:uFillTx/>
                <a:latin typeface="Arial" panose="020B0604020202020204"/>
                <a:ea typeface="+mn-ea"/>
                <a:cs typeface="Arial"/>
              </a:rPr>
              <a:t>ESD Research releasing an element for each Sphere instead of each program</a:t>
            </a:r>
          </a:p>
          <a:p>
            <a:pPr marL="914400" marR="0" lvl="1" indent="-36576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2000" b="0" i="0" u="none" strike="noStrike" kern="1200" cap="none" spc="0" normalizeH="0" baseline="0" noProof="0">
                <a:ln>
                  <a:noFill/>
                </a:ln>
                <a:solidFill>
                  <a:srgbClr val="FFFFFF"/>
                </a:solidFill>
                <a:effectLst/>
                <a:uLnTx/>
                <a:uFillTx/>
                <a:latin typeface="Arial" panose="020B0604020202020204"/>
                <a:ea typeface="+mn-ea"/>
                <a:cs typeface="Arial"/>
              </a:rPr>
              <a:t>Implementing a two-step process or mandatory NOI </a:t>
            </a:r>
          </a:p>
          <a:p>
            <a:pPr marL="914400" marR="0" lvl="1" indent="-36576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2000" b="0" i="0" u="none" strike="noStrike" kern="1200" cap="none" spc="0" normalizeH="0" baseline="0" noProof="0">
                <a:ln>
                  <a:noFill/>
                </a:ln>
                <a:solidFill>
                  <a:srgbClr val="FFFFFF"/>
                </a:solidFill>
                <a:effectLst/>
                <a:uLnTx/>
                <a:uFillTx/>
                <a:latin typeface="Arial" panose="020B0604020202020204"/>
                <a:ea typeface="+mn-ea"/>
                <a:cs typeface="Arial"/>
              </a:rPr>
              <a:t>Reducing proposal length (5, 10, and 12 pages)</a:t>
            </a:r>
          </a:p>
          <a:p>
            <a:pPr marL="914400" marR="0" lvl="1" indent="-36576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2000" b="0" i="0" u="none" strike="noStrike" kern="1200" cap="none" spc="0" normalizeH="0" baseline="0" noProof="0">
                <a:ln>
                  <a:noFill/>
                </a:ln>
                <a:solidFill>
                  <a:srgbClr val="FFFFFF"/>
                </a:solidFill>
                <a:effectLst/>
                <a:uLnTx/>
                <a:uFillTx/>
                <a:latin typeface="Arial" panose="020B0604020202020204"/>
                <a:ea typeface="+mn-ea"/>
                <a:cs typeface="Arial"/>
              </a:rPr>
              <a:t>Proposing a fixed dollar amount with budget submitted and finalized after selection</a:t>
            </a:r>
          </a:p>
          <a:p>
            <a:pPr marL="914400" marR="0" lvl="1" indent="-36576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2000" b="0" i="0" u="none" strike="noStrike" kern="1200" cap="none" spc="0" normalizeH="0" baseline="0" noProof="0">
                <a:ln>
                  <a:noFill/>
                </a:ln>
                <a:solidFill>
                  <a:srgbClr val="FFFFFF"/>
                </a:solidFill>
                <a:effectLst/>
                <a:uLnTx/>
                <a:uFillTx/>
                <a:latin typeface="Arial" panose="020B0604020202020204"/>
                <a:ea typeface="+mn-ea"/>
                <a:cs typeface="Arial"/>
              </a:rPr>
              <a:t>Open solicitation with no due dates</a:t>
            </a:r>
          </a:p>
          <a:p>
            <a:pPr marL="914400" marR="0" lvl="1" indent="-36576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2000" b="0" i="0" u="none" strike="noStrike" kern="1200" cap="none" spc="0" normalizeH="0" baseline="0" noProof="0">
                <a:ln>
                  <a:noFill/>
                </a:ln>
                <a:solidFill>
                  <a:srgbClr val="FFFFFF"/>
                </a:solidFill>
                <a:effectLst/>
                <a:uLnTx/>
                <a:uFillTx/>
                <a:latin typeface="Arial" panose="020B0604020202020204"/>
                <a:ea typeface="+mn-ea"/>
                <a:cs typeface="Arial"/>
              </a:rPr>
              <a:t>Utilizing pre-panel reviews for modified proposal triage</a:t>
            </a:r>
          </a:p>
          <a:p>
            <a:pPr marL="54864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FFFFFF"/>
                </a:solidFill>
                <a:effectLst/>
                <a:uLnTx/>
                <a:uFillTx/>
                <a:latin typeface="Arial" panose="020B0604020202020204"/>
                <a:ea typeface="+mn-ea"/>
                <a:cs typeface="+mn-cs"/>
              </a:rPr>
              <a:t>Implementing some or all of these measures will reduce review time (proposal submittal to selection decision) from six months to under three months.</a:t>
            </a: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Arial"/>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1941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C40ED34-E918-822F-ED77-BE6E030E4880}"/>
              </a:ext>
            </a:extLst>
          </p:cNvPr>
          <p:cNvSpPr>
            <a:spLocks noGrp="1"/>
          </p:cNvSpPr>
          <p:nvPr>
            <p:ph type="body" sz="quarter" idx="27"/>
          </p:nvPr>
        </p:nvSpPr>
        <p:spPr>
          <a:xfrm>
            <a:off x="420582" y="384344"/>
            <a:ext cx="6406103" cy="1331440"/>
          </a:xfrm>
        </p:spPr>
        <p:txBody>
          <a:bodyPr/>
          <a:lstStyle/>
          <a:p>
            <a:r>
              <a:rPr lang="en-US" sz="4000" b="1" dirty="0"/>
              <a:t>Current &amp; Planned ROSES-25 Opportunities</a:t>
            </a:r>
          </a:p>
        </p:txBody>
      </p:sp>
      <p:graphicFrame>
        <p:nvGraphicFramePr>
          <p:cNvPr id="11" name="Table 10">
            <a:extLst>
              <a:ext uri="{FF2B5EF4-FFF2-40B4-BE49-F238E27FC236}">
                <a16:creationId xmlns:a16="http://schemas.microsoft.com/office/drawing/2014/main" id="{0624A6AA-DE91-8E22-F8D4-82BF454DAD89}"/>
              </a:ext>
            </a:extLst>
          </p:cNvPr>
          <p:cNvGraphicFramePr>
            <a:graphicFrameLocks noGrp="1"/>
          </p:cNvGraphicFramePr>
          <p:nvPr>
            <p:extLst>
              <p:ext uri="{D42A27DB-BD31-4B8C-83A1-F6EECF244321}">
                <p14:modId xmlns:p14="http://schemas.microsoft.com/office/powerpoint/2010/main" val="3755197853"/>
              </p:ext>
            </p:extLst>
          </p:nvPr>
        </p:nvGraphicFramePr>
        <p:xfrm>
          <a:off x="529316" y="2042160"/>
          <a:ext cx="11179056" cy="4632960"/>
        </p:xfrm>
        <a:graphic>
          <a:graphicData uri="http://schemas.openxmlformats.org/drawingml/2006/table">
            <a:tbl>
              <a:tblPr firstRow="1" bandRow="1">
                <a:tableStyleId>{5C22544A-7EE6-4342-B048-85BDC9FD1C3A}</a:tableStyleId>
              </a:tblPr>
              <a:tblGrid>
                <a:gridCol w="3694069">
                  <a:extLst>
                    <a:ext uri="{9D8B030D-6E8A-4147-A177-3AD203B41FA5}">
                      <a16:colId xmlns:a16="http://schemas.microsoft.com/office/drawing/2014/main" val="2503791623"/>
                    </a:ext>
                  </a:extLst>
                </a:gridCol>
                <a:gridCol w="208280">
                  <a:extLst>
                    <a:ext uri="{9D8B030D-6E8A-4147-A177-3AD203B41FA5}">
                      <a16:colId xmlns:a16="http://schemas.microsoft.com/office/drawing/2014/main" val="2728365178"/>
                    </a:ext>
                  </a:extLst>
                </a:gridCol>
                <a:gridCol w="1085682">
                  <a:extLst>
                    <a:ext uri="{9D8B030D-6E8A-4147-A177-3AD203B41FA5}">
                      <a16:colId xmlns:a16="http://schemas.microsoft.com/office/drawing/2014/main" val="2293538787"/>
                    </a:ext>
                  </a:extLst>
                </a:gridCol>
                <a:gridCol w="2518913">
                  <a:extLst>
                    <a:ext uri="{9D8B030D-6E8A-4147-A177-3AD203B41FA5}">
                      <a16:colId xmlns:a16="http://schemas.microsoft.com/office/drawing/2014/main" val="3761733982"/>
                    </a:ext>
                  </a:extLst>
                </a:gridCol>
                <a:gridCol w="3672112">
                  <a:extLst>
                    <a:ext uri="{9D8B030D-6E8A-4147-A177-3AD203B41FA5}">
                      <a16:colId xmlns:a16="http://schemas.microsoft.com/office/drawing/2014/main" val="2566435506"/>
                    </a:ext>
                  </a:extLst>
                </a:gridCol>
              </a:tblGrid>
              <a:tr h="349176">
                <a:tc>
                  <a:txBody>
                    <a:bodyPr/>
                    <a:lstStyle/>
                    <a:p>
                      <a:r>
                        <a:rPr lang="en-US">
                          <a:solidFill>
                            <a:schemeClr val="bg1"/>
                          </a:solidFill>
                        </a:rPr>
                        <a:t>Title</a:t>
                      </a:r>
                    </a:p>
                  </a:txBody>
                  <a:tcPr>
                    <a:lnL w="12700" cmpd="sng">
                      <a:noFill/>
                    </a:lnL>
                    <a:lnR w="12700" cmpd="sng">
                      <a:noFill/>
                    </a:lnR>
                    <a:lnT w="76200" cap="flat" cmpd="sng" algn="ctr">
                      <a:solidFill>
                        <a:srgbClr val="00A6DE"/>
                      </a:solidFill>
                      <a:prstDash val="solid"/>
                      <a:round/>
                      <a:headEnd type="none" w="med" len="med"/>
                      <a:tailEnd type="none" w="med" len="med"/>
                    </a:lnT>
                    <a:lnB w="76200" cap="flat" cmpd="sng" algn="ctr">
                      <a:solidFill>
                        <a:srgbClr val="00A6D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1"/>
                        </a:solidFill>
                      </a:endParaRPr>
                    </a:p>
                  </a:txBody>
                  <a:tcPr>
                    <a:lnL w="12700" cmpd="sng">
                      <a:noFill/>
                    </a:lnL>
                    <a:lnR w="12700" cmpd="sng">
                      <a:noFill/>
                    </a:lnR>
                    <a:lnT w="76200" cap="flat" cmpd="sng" algn="ctr">
                      <a:solidFill>
                        <a:srgbClr val="00A6DE"/>
                      </a:solidFill>
                      <a:prstDash val="solid"/>
                      <a:round/>
                      <a:headEnd type="none" w="med" len="med"/>
                      <a:tailEnd type="none" w="med" len="med"/>
                    </a:lnT>
                    <a:lnB w="76200" cap="flat" cmpd="sng" algn="ctr">
                      <a:solidFill>
                        <a:srgbClr val="00A6D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olidFill>
                            <a:schemeClr val="bg1"/>
                          </a:solidFill>
                        </a:rPr>
                        <a:t>Element</a:t>
                      </a:r>
                    </a:p>
                  </a:txBody>
                  <a:tcPr>
                    <a:lnL w="12700" cmpd="sng">
                      <a:noFill/>
                    </a:lnL>
                    <a:lnR w="12700" cmpd="sng">
                      <a:noFill/>
                    </a:lnR>
                    <a:lnT w="76200" cap="flat" cmpd="sng" algn="ctr">
                      <a:solidFill>
                        <a:srgbClr val="00A6DE"/>
                      </a:solidFill>
                      <a:prstDash val="solid"/>
                      <a:round/>
                      <a:headEnd type="none" w="med" len="med"/>
                      <a:tailEnd type="none" w="med" len="med"/>
                    </a:lnT>
                    <a:lnB w="76200" cap="flat" cmpd="sng" algn="ctr">
                      <a:solidFill>
                        <a:srgbClr val="00A6D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solidFill>
                            <a:schemeClr val="bg1"/>
                          </a:solidFill>
                        </a:rPr>
                        <a:t>Deadline</a:t>
                      </a:r>
                    </a:p>
                  </a:txBody>
                  <a:tcPr>
                    <a:lnL w="12700" cmpd="sng">
                      <a:noFill/>
                    </a:lnL>
                    <a:lnR w="12700" cmpd="sng">
                      <a:noFill/>
                    </a:lnR>
                    <a:lnT w="76200" cap="flat" cmpd="sng" algn="ctr">
                      <a:solidFill>
                        <a:srgbClr val="00A6DE"/>
                      </a:solidFill>
                      <a:prstDash val="solid"/>
                      <a:round/>
                      <a:headEnd type="none" w="med" len="med"/>
                      <a:tailEnd type="none" w="med" len="med"/>
                    </a:lnT>
                    <a:lnB w="76200" cap="flat" cmpd="sng" algn="ctr">
                      <a:solidFill>
                        <a:srgbClr val="00A6D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solidFill>
                            <a:schemeClr val="bg1"/>
                          </a:solidFill>
                        </a:rPr>
                        <a:t>Program Officer(s)</a:t>
                      </a:r>
                    </a:p>
                  </a:txBody>
                  <a:tcPr>
                    <a:lnL w="12700" cmpd="sng">
                      <a:noFill/>
                    </a:lnL>
                    <a:lnR w="12700" cmpd="sng">
                      <a:noFill/>
                    </a:lnR>
                    <a:lnT w="76200" cap="flat" cmpd="sng" algn="ctr">
                      <a:solidFill>
                        <a:srgbClr val="00A6DE"/>
                      </a:solidFill>
                      <a:prstDash val="solid"/>
                      <a:round/>
                      <a:headEnd type="none" w="med" len="med"/>
                      <a:tailEnd type="none" w="med" len="med"/>
                    </a:lnT>
                    <a:lnB w="76200" cap="flat" cmpd="sng" algn="ctr">
                      <a:solidFill>
                        <a:srgbClr val="00A6D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1454836"/>
                  </a:ext>
                </a:extLst>
              </a:tr>
              <a:tr h="457200">
                <a:tc>
                  <a:txBody>
                    <a:bodyPr/>
                    <a:lstStyle/>
                    <a:p>
                      <a:pPr marL="91440" algn="l" fontAlgn="ctr">
                        <a:spcBef>
                          <a:spcPts val="0"/>
                        </a:spcBef>
                        <a:buNone/>
                      </a:pPr>
                      <a:r>
                        <a:rPr lang="en-US" sz="1600" b="0" dirty="0">
                          <a:solidFill>
                            <a:schemeClr val="bg1"/>
                          </a:solidFill>
                        </a:rPr>
                        <a:t>Early Career Investigator Program in Earth Science (ECIP-ES)</a:t>
                      </a:r>
                      <a:endParaRPr lang="en-US" sz="1600" b="0" i="1" u="none" strike="noStrike" dirty="0">
                        <a:solidFill>
                          <a:schemeClr val="bg1"/>
                        </a:solidFill>
                        <a:effectLst/>
                        <a:latin typeface="Arial" panose="020B0604020202020204" pitchFamily="34" charset="0"/>
                        <a:cs typeface="Arial" panose="020B0604020202020204" pitchFamily="34" charset="0"/>
                      </a:endParaRPr>
                    </a:p>
                  </a:txBody>
                  <a:tcPr marL="0" marT="91440" marB="91440" anchor="ctr">
                    <a:lnL w="12700" cmpd="sng">
                      <a:noFill/>
                    </a:lnL>
                    <a:lnR w="12700" cmpd="sng">
                      <a:noFill/>
                    </a:lnR>
                    <a:lnT w="76200" cap="flat" cmpd="sng" algn="ctr">
                      <a:solidFill>
                        <a:srgbClr val="00A6DE"/>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l" fontAlgn="ctr">
                        <a:spcBef>
                          <a:spcPts val="0"/>
                        </a:spcBef>
                        <a:buNone/>
                      </a:pPr>
                      <a:endParaRPr lang="en-US" sz="1600" b="0" i="0" u="none" strike="noStrike" dirty="0">
                        <a:solidFill>
                          <a:schemeClr val="bg1"/>
                        </a:solidFill>
                        <a:effectLst/>
                        <a:latin typeface="Arial" panose="020B0604020202020204" pitchFamily="34" charset="0"/>
                        <a:cs typeface="Arial" panose="020B0604020202020204" pitchFamily="34" charset="0"/>
                      </a:endParaRPr>
                    </a:p>
                  </a:txBody>
                  <a:tcPr marL="0" marT="91440" marB="91440" anchor="ctr">
                    <a:lnL w="12700" cmpd="sng">
                      <a:noFill/>
                    </a:lnL>
                    <a:lnR w="12700" cmpd="sng">
                      <a:noFill/>
                    </a:lnR>
                    <a:lnT w="76200" cap="flat" cmpd="sng" algn="ctr">
                      <a:solidFill>
                        <a:srgbClr val="00A6DE"/>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l" fontAlgn="ctr">
                        <a:spcBef>
                          <a:spcPts val="0"/>
                        </a:spcBef>
                        <a:buNone/>
                      </a:pPr>
                      <a:r>
                        <a:rPr lang="en-US" sz="1600" b="0" i="0" u="none" strike="noStrike" dirty="0">
                          <a:solidFill>
                            <a:schemeClr val="bg1"/>
                          </a:solidFill>
                          <a:effectLst/>
                          <a:latin typeface="Arial" panose="020B0604020202020204" pitchFamily="34" charset="0"/>
                          <a:cs typeface="Arial" panose="020B0604020202020204" pitchFamily="34" charset="0"/>
                        </a:rPr>
                        <a:t>A.11</a:t>
                      </a:r>
                    </a:p>
                  </a:txBody>
                  <a:tcPr marL="0" marT="91440" marB="91440" anchor="ctr">
                    <a:lnL w="12700" cmpd="sng">
                      <a:noFill/>
                    </a:lnL>
                    <a:lnR w="12700" cmpd="sng">
                      <a:noFill/>
                    </a:lnR>
                    <a:lnT w="76200" cap="flat" cmpd="sng" algn="ctr">
                      <a:solidFill>
                        <a:srgbClr val="00A6DE"/>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l" fontAlgn="ctr">
                        <a:spcBef>
                          <a:spcPts val="0"/>
                        </a:spcBef>
                        <a:buNone/>
                      </a:pPr>
                      <a:r>
                        <a:rPr lang="en-US" sz="1600" b="0" i="0" u="none" strike="noStrike" dirty="0">
                          <a:solidFill>
                            <a:schemeClr val="bg1"/>
                          </a:solidFill>
                          <a:effectLst/>
                          <a:latin typeface="Arial" panose="020B0604020202020204" pitchFamily="34" charset="0"/>
                          <a:cs typeface="Arial" panose="020B0604020202020204" pitchFamily="34" charset="0"/>
                        </a:rPr>
                        <a:t>May 18 / June 17</a:t>
                      </a:r>
                      <a:br>
                        <a:rPr lang="en-US" sz="1600" b="0" i="0" u="none" strike="noStrike" dirty="0">
                          <a:solidFill>
                            <a:schemeClr val="bg1"/>
                          </a:solidFill>
                          <a:effectLst/>
                          <a:latin typeface="Arial" panose="020B0604020202020204" pitchFamily="34" charset="0"/>
                          <a:cs typeface="Arial" panose="020B0604020202020204" pitchFamily="34" charset="0"/>
                        </a:rPr>
                      </a:br>
                      <a:r>
                        <a:rPr lang="en-US" sz="1400" b="0" i="0" u="none" strike="noStrike" dirty="0">
                          <a:solidFill>
                            <a:schemeClr val="bg1"/>
                          </a:solidFill>
                          <a:effectLst/>
                          <a:latin typeface="Arial" panose="020B0604020202020204" pitchFamily="34" charset="0"/>
                          <a:cs typeface="Arial" panose="020B0604020202020204" pitchFamily="34" charset="0"/>
                        </a:rPr>
                        <a:t>(Mandatory NOI / Proposal)</a:t>
                      </a:r>
                      <a:endParaRPr lang="en-US" sz="1600" b="0" i="0" u="none" strike="noStrike" dirty="0">
                        <a:solidFill>
                          <a:schemeClr val="bg1"/>
                        </a:solidFill>
                        <a:effectLst/>
                        <a:latin typeface="Arial" panose="020B0604020202020204" pitchFamily="34" charset="0"/>
                        <a:cs typeface="Arial" panose="020B0604020202020204" pitchFamily="34" charset="0"/>
                      </a:endParaRPr>
                    </a:p>
                  </a:txBody>
                  <a:tcPr marL="0" marT="91440" marB="91440" anchor="ctr">
                    <a:lnL w="12700" cmpd="sng">
                      <a:noFill/>
                    </a:lnL>
                    <a:lnR w="12700" cmpd="sng">
                      <a:noFill/>
                    </a:lnR>
                    <a:lnT w="76200" cap="flat" cmpd="sng" algn="ctr">
                      <a:solidFill>
                        <a:srgbClr val="00A6DE"/>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lang="en-US" sz="1600" b="0" i="0" u="none" strike="noStrike" kern="1200" dirty="0">
                          <a:solidFill>
                            <a:schemeClr val="bg1"/>
                          </a:solidFill>
                          <a:effectLst/>
                          <a:latin typeface="+mn-lt"/>
                          <a:ea typeface="+mn-ea"/>
                          <a:cs typeface="Arial" panose="020B0604020202020204" pitchFamily="34" charset="0"/>
                        </a:rPr>
                        <a:t>Ya</a:t>
                      </a:r>
                      <a:r>
                        <a:rPr lang="en-US" sz="1600" b="0" i="0" kern="1200" dirty="0">
                          <a:solidFill>
                            <a:schemeClr val="bg1"/>
                          </a:solidFill>
                          <a:effectLst/>
                          <a:latin typeface="+mn-lt"/>
                          <a:ea typeface="+mn-ea"/>
                          <a:cs typeface="+mn-cs"/>
                        </a:rPr>
                        <a:t>í</a:t>
                      </a:r>
                      <a:r>
                        <a:rPr lang="en-US" sz="1600" b="0" i="0" u="none" strike="noStrike" kern="1200" dirty="0">
                          <a:solidFill>
                            <a:schemeClr val="bg1"/>
                          </a:solidFill>
                          <a:effectLst/>
                          <a:latin typeface="+mn-lt"/>
                          <a:ea typeface="+mn-ea"/>
                          <a:cs typeface="Arial" panose="020B0604020202020204" pitchFamily="34" charset="0"/>
                        </a:rPr>
                        <a:t>tza Luna-Cruz, Cyndi Hall</a:t>
                      </a:r>
                    </a:p>
                  </a:txBody>
                  <a:tcPr marL="0" marT="91440" marB="91440" anchor="ctr">
                    <a:lnL w="12700" cmpd="sng">
                      <a:noFill/>
                    </a:lnL>
                    <a:lnR w="12700" cmpd="sng">
                      <a:noFill/>
                    </a:lnR>
                    <a:lnT w="76200" cap="flat" cmpd="sng" algn="ctr">
                      <a:solidFill>
                        <a:srgbClr val="00A6DE"/>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6877314"/>
                  </a:ext>
                </a:extLst>
              </a:tr>
              <a:tr h="457200">
                <a:tc>
                  <a:txBody>
                    <a:bodyPr/>
                    <a:lstStyle/>
                    <a:p>
                      <a:pPr marL="91440" algn="l" fontAlgn="ctr">
                        <a:spcBef>
                          <a:spcPts val="0"/>
                        </a:spcBef>
                        <a:buNone/>
                      </a:pPr>
                      <a:r>
                        <a:rPr lang="en-US" sz="1600" b="0" i="0" u="none" strike="noStrike" dirty="0">
                          <a:solidFill>
                            <a:schemeClr val="bg1"/>
                          </a:solidFill>
                          <a:effectLst/>
                          <a:latin typeface="Arial" panose="020B0604020202020204" pitchFamily="34" charset="0"/>
                          <a:cs typeface="Arial" panose="020B0604020202020204" pitchFamily="34" charset="0"/>
                        </a:rPr>
                        <a:t>Earth Venture Suborbital-4 Hemispheric Airborne Measurements of Air Quality (HAMAQ) Science Team</a:t>
                      </a:r>
                    </a:p>
                  </a:txBody>
                  <a:tcPr marL="0" marT="91440" marB="9144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l" fontAlgn="ctr">
                        <a:spcBef>
                          <a:spcPts val="0"/>
                        </a:spcBef>
                        <a:buNone/>
                      </a:pPr>
                      <a:endParaRPr lang="en-US" sz="1600" b="0" i="0" u="none" strike="noStrike" dirty="0">
                        <a:solidFill>
                          <a:schemeClr val="bg1"/>
                        </a:solidFill>
                        <a:effectLst/>
                        <a:latin typeface="Arial" panose="020B0604020202020204" pitchFamily="34" charset="0"/>
                        <a:cs typeface="Arial" panose="020B0604020202020204" pitchFamily="34" charset="0"/>
                      </a:endParaRPr>
                    </a:p>
                  </a:txBody>
                  <a:tcPr marL="0" marT="91440" marB="9144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l" fontAlgn="ctr">
                        <a:spcBef>
                          <a:spcPts val="0"/>
                        </a:spcBef>
                        <a:buNone/>
                      </a:pPr>
                      <a:r>
                        <a:rPr lang="en-US" sz="1600" b="0" i="0" u="none" strike="noStrike">
                          <a:solidFill>
                            <a:schemeClr val="bg1"/>
                          </a:solidFill>
                          <a:effectLst/>
                          <a:latin typeface="Arial" panose="020B0604020202020204" pitchFamily="34" charset="0"/>
                          <a:cs typeface="Arial" panose="020B0604020202020204" pitchFamily="34" charset="0"/>
                        </a:rPr>
                        <a:t>A.12</a:t>
                      </a:r>
                      <a:endParaRPr lang="en-US" sz="1600" b="0" i="0" u="none" strike="noStrike" dirty="0">
                        <a:solidFill>
                          <a:schemeClr val="bg1"/>
                        </a:solidFill>
                        <a:effectLst/>
                        <a:latin typeface="Arial" panose="020B0604020202020204" pitchFamily="34" charset="0"/>
                        <a:cs typeface="Arial" panose="020B0604020202020204" pitchFamily="34" charset="0"/>
                      </a:endParaRPr>
                    </a:p>
                  </a:txBody>
                  <a:tcPr marL="0" marT="91440" marB="9144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lang="en-US" sz="1600" b="0" dirty="0">
                          <a:solidFill>
                            <a:schemeClr val="bg1"/>
                          </a:solidFill>
                        </a:rPr>
                        <a:t>May 20 / July 21</a:t>
                      </a:r>
                      <a:br>
                        <a:rPr lang="en-US" sz="1600" b="0" dirty="0">
                          <a:solidFill>
                            <a:schemeClr val="bg1"/>
                          </a:solidFill>
                        </a:rPr>
                      </a:br>
                      <a:r>
                        <a:rPr lang="en-US" sz="1400" b="0" i="0" u="none" strike="noStrike" dirty="0">
                          <a:solidFill>
                            <a:schemeClr val="bg1"/>
                          </a:solidFill>
                          <a:effectLst/>
                          <a:latin typeface="Arial" panose="020B0604020202020204" pitchFamily="34" charset="0"/>
                          <a:cs typeface="Arial" panose="020B0604020202020204" pitchFamily="34" charset="0"/>
                        </a:rPr>
                        <a:t>(NOI / Proposal)</a:t>
                      </a:r>
                      <a:endParaRPr lang="en-US" sz="1600" b="0" dirty="0">
                        <a:solidFill>
                          <a:schemeClr val="bg1"/>
                        </a:solidFill>
                      </a:endParaRPr>
                    </a:p>
                  </a:txBody>
                  <a:tcPr marL="0" marT="91440" marB="9144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l" fontAlgn="ctr">
                        <a:spcBef>
                          <a:spcPts val="0"/>
                        </a:spcBef>
                        <a:buNone/>
                      </a:pPr>
                      <a:r>
                        <a:rPr lang="en-US" sz="1600" b="0" i="0" u="none" strike="noStrike" dirty="0">
                          <a:solidFill>
                            <a:schemeClr val="bg1"/>
                          </a:solidFill>
                          <a:effectLst/>
                          <a:latin typeface="Arial" panose="020B0604020202020204" pitchFamily="34" charset="0"/>
                          <a:cs typeface="Arial" panose="020B0604020202020204" pitchFamily="34" charset="0"/>
                        </a:rPr>
                        <a:t>Emma Knowland, Jim Crawford</a:t>
                      </a:r>
                    </a:p>
                  </a:txBody>
                  <a:tcPr marL="0" marT="91440" marB="9144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324252"/>
                  </a:ext>
                </a:extLst>
              </a:tr>
              <a:tr h="457200">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bg1"/>
                          </a:solidFill>
                          <a:effectLst/>
                          <a:latin typeface="Arial" panose="020B0604020202020204" pitchFamily="34" charset="0"/>
                          <a:cs typeface="Arial" panose="020B0604020202020204" pitchFamily="34" charset="0"/>
                        </a:rPr>
                        <a:t>Future Investigators in NASA Earth and Space Science and Technology (FINESST)</a:t>
                      </a:r>
                    </a:p>
                  </a:txBody>
                  <a:tcPr marL="0" marT="91440" marB="9144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l" fontAlgn="ctr">
                        <a:spcBef>
                          <a:spcPts val="0"/>
                        </a:spcBef>
                        <a:buNone/>
                      </a:pPr>
                      <a:endParaRPr lang="en-US" sz="1600" b="0" i="0" u="none" strike="noStrike">
                        <a:solidFill>
                          <a:schemeClr val="bg1"/>
                        </a:solidFill>
                        <a:effectLst/>
                        <a:latin typeface="Arial" panose="020B0604020202020204" pitchFamily="34" charset="0"/>
                        <a:cs typeface="Arial" panose="020B0604020202020204" pitchFamily="34" charset="0"/>
                      </a:endParaRPr>
                    </a:p>
                  </a:txBody>
                  <a:tcPr marL="0" marT="91440" marB="9144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l" fontAlgn="ctr">
                        <a:spcBef>
                          <a:spcPts val="0"/>
                        </a:spcBef>
                        <a:buNone/>
                      </a:pPr>
                      <a:r>
                        <a:rPr lang="en-US" sz="1600" b="0" i="0" u="none" strike="noStrike" dirty="0">
                          <a:solidFill>
                            <a:schemeClr val="bg1"/>
                          </a:solidFill>
                          <a:effectLst/>
                          <a:latin typeface="Arial" panose="020B0604020202020204" pitchFamily="34" charset="0"/>
                          <a:cs typeface="Arial" panose="020B0604020202020204" pitchFamily="34" charset="0"/>
                        </a:rPr>
                        <a:t>F.5</a:t>
                      </a:r>
                    </a:p>
                  </a:txBody>
                  <a:tcPr marL="0" marT="91440" marB="9144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lang="en-US" sz="1600" b="0" dirty="0">
                          <a:solidFill>
                            <a:schemeClr val="bg1"/>
                          </a:solidFill>
                        </a:rPr>
                        <a:t>July 14, 2026</a:t>
                      </a:r>
                    </a:p>
                  </a:txBody>
                  <a:tcPr marL="0" marT="91440" marB="9144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bg1"/>
                          </a:solidFill>
                          <a:effectLst/>
                          <a:latin typeface="+mj-lt"/>
                          <a:cs typeface="Arial" panose="020B0604020202020204" pitchFamily="34" charset="0"/>
                        </a:rPr>
                        <a:t>Ya</a:t>
                      </a:r>
                      <a:r>
                        <a:rPr lang="en-US" sz="1600" b="0" i="0" kern="1200" dirty="0">
                          <a:solidFill>
                            <a:schemeClr val="bg1"/>
                          </a:solidFill>
                          <a:effectLst/>
                          <a:latin typeface="+mj-lt"/>
                          <a:ea typeface="+mn-ea"/>
                          <a:cs typeface="+mn-cs"/>
                        </a:rPr>
                        <a:t>í</a:t>
                      </a:r>
                      <a:r>
                        <a:rPr lang="en-US" sz="1600" b="0" i="0" u="none" strike="noStrike" dirty="0">
                          <a:solidFill>
                            <a:schemeClr val="bg1"/>
                          </a:solidFill>
                          <a:effectLst/>
                          <a:latin typeface="+mj-lt"/>
                          <a:cs typeface="Arial" panose="020B0604020202020204" pitchFamily="34" charset="0"/>
                        </a:rPr>
                        <a:t>tza Luna-Cruz, Cyndi Hall</a:t>
                      </a:r>
                    </a:p>
                  </a:txBody>
                  <a:tcPr marL="0" marT="91440" marB="9144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932325"/>
                  </a:ext>
                </a:extLst>
              </a:tr>
              <a:tr h="457200">
                <a:tc>
                  <a:txBody>
                    <a:bodyPr/>
                    <a:lstStyle/>
                    <a:p>
                      <a:pPr marL="91440" algn="l" fontAlgn="ctr">
                        <a:spcBef>
                          <a:spcPts val="0"/>
                        </a:spcBef>
                        <a:buNone/>
                      </a:pPr>
                      <a:r>
                        <a:rPr lang="en-US" sz="1600" b="0" kern="1200" dirty="0">
                          <a:solidFill>
                            <a:schemeClr val="bg1"/>
                          </a:solidFill>
                          <a:effectLst/>
                          <a:latin typeface="+mn-lt"/>
                          <a:ea typeface="+mn-ea"/>
                          <a:cs typeface="+mn-cs"/>
                        </a:rPr>
                        <a:t>Rapid Response and Novel Research in Earth Science (RRNES)</a:t>
                      </a:r>
                      <a:endParaRPr lang="en-US" sz="1600" b="0" i="0" u="none" strike="noStrike" dirty="0">
                        <a:solidFill>
                          <a:schemeClr val="bg1"/>
                        </a:solidFill>
                        <a:effectLst/>
                        <a:latin typeface="Arial" panose="020B0604020202020204" pitchFamily="34" charset="0"/>
                        <a:cs typeface="Arial" panose="020B0604020202020204" pitchFamily="34" charset="0"/>
                      </a:endParaRPr>
                    </a:p>
                  </a:txBody>
                  <a:tcPr marL="0" marT="91440" marB="9144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l" fontAlgn="ctr">
                        <a:spcBef>
                          <a:spcPts val="0"/>
                        </a:spcBef>
                        <a:buNone/>
                      </a:pPr>
                      <a:endParaRPr lang="en-US" sz="1600" b="0" i="0" u="none" strike="noStrike">
                        <a:solidFill>
                          <a:schemeClr val="bg1"/>
                        </a:solidFill>
                        <a:effectLst/>
                        <a:latin typeface="Arial" panose="020B0604020202020204" pitchFamily="34" charset="0"/>
                        <a:cs typeface="Arial" panose="020B0604020202020204" pitchFamily="34" charset="0"/>
                      </a:endParaRPr>
                    </a:p>
                  </a:txBody>
                  <a:tcPr marL="0" marT="91440" marB="9144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l" fontAlgn="ctr">
                        <a:spcBef>
                          <a:spcPts val="0"/>
                        </a:spcBef>
                        <a:buNone/>
                      </a:pPr>
                      <a:r>
                        <a:rPr lang="en-US" sz="1600" b="0" kern="1200" dirty="0">
                          <a:solidFill>
                            <a:schemeClr val="bg1"/>
                          </a:solidFill>
                          <a:effectLst/>
                          <a:latin typeface="+mn-lt"/>
                          <a:ea typeface="+mn-ea"/>
                          <a:cs typeface="+mn-cs"/>
                        </a:rPr>
                        <a:t>A.4 </a:t>
                      </a:r>
                      <a:endParaRPr lang="en-US" sz="1600" b="0" i="0" u="none" strike="noStrike" dirty="0">
                        <a:solidFill>
                          <a:schemeClr val="bg1"/>
                        </a:solidFill>
                        <a:effectLst/>
                        <a:latin typeface="Arial" panose="020B0604020202020204" pitchFamily="34" charset="0"/>
                        <a:cs typeface="Arial" panose="020B0604020202020204" pitchFamily="34" charset="0"/>
                      </a:endParaRPr>
                    </a:p>
                  </a:txBody>
                  <a:tcPr marL="0" marT="91440" marB="9144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lang="en-US" sz="1600" b="0" dirty="0">
                          <a:solidFill>
                            <a:schemeClr val="bg1"/>
                          </a:solidFill>
                        </a:rPr>
                        <a:t>No Due Date</a:t>
                      </a:r>
                    </a:p>
                  </a:txBody>
                  <a:tcPr marL="0" marT="91440" marB="9144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l" fontAlgn="ctr">
                        <a:spcBef>
                          <a:spcPts val="0"/>
                        </a:spcBef>
                        <a:buNone/>
                      </a:pPr>
                      <a:r>
                        <a:rPr lang="en-US" sz="1600" b="0" i="0" u="none" strike="noStrike" dirty="0">
                          <a:solidFill>
                            <a:schemeClr val="bg1"/>
                          </a:solidFill>
                          <a:effectLst/>
                          <a:latin typeface="Arial" panose="020B0604020202020204" pitchFamily="34" charset="0"/>
                          <a:cs typeface="Arial" panose="020B0604020202020204" pitchFamily="34" charset="0"/>
                        </a:rPr>
                        <a:t>Krishna </a:t>
                      </a:r>
                      <a:r>
                        <a:rPr lang="en-US" sz="1600" b="0" i="0" u="none" strike="noStrike" dirty="0" err="1">
                          <a:solidFill>
                            <a:schemeClr val="bg1"/>
                          </a:solidFill>
                          <a:effectLst/>
                          <a:latin typeface="Arial" panose="020B0604020202020204" pitchFamily="34" charset="0"/>
                          <a:cs typeface="Arial" panose="020B0604020202020204" pitchFamily="34" charset="0"/>
                        </a:rPr>
                        <a:t>Vadrevu</a:t>
                      </a:r>
                      <a:endParaRPr lang="en-US" sz="1600" b="0" i="0" u="none" strike="noStrike" dirty="0">
                        <a:solidFill>
                          <a:schemeClr val="bg1"/>
                        </a:solidFill>
                        <a:effectLst/>
                        <a:latin typeface="Arial" panose="020B0604020202020204" pitchFamily="34" charset="0"/>
                        <a:cs typeface="Arial" panose="020B0604020202020204" pitchFamily="34" charset="0"/>
                      </a:endParaRPr>
                    </a:p>
                  </a:txBody>
                  <a:tcPr marL="0" marT="91440" marB="9144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8906264"/>
                  </a:ext>
                </a:extLst>
              </a:tr>
              <a:tr h="0">
                <a:tc>
                  <a:txBody>
                    <a:bodyPr/>
                    <a:lstStyle/>
                    <a:p>
                      <a:pPr marL="91440" algn="l" fontAlgn="ctr">
                        <a:spcBef>
                          <a:spcPts val="0"/>
                        </a:spcBef>
                        <a:buNone/>
                      </a:pPr>
                      <a:r>
                        <a:rPr lang="en-US" sz="1600" b="0" i="0" u="none" strike="noStrike" dirty="0">
                          <a:solidFill>
                            <a:schemeClr val="bg1"/>
                          </a:solidFill>
                          <a:effectLst/>
                          <a:latin typeface="Arial" panose="020B0604020202020204" pitchFamily="34" charset="0"/>
                          <a:cs typeface="Arial" panose="020B0604020202020204" pitchFamily="34" charset="0"/>
                        </a:rPr>
                        <a:t>Atmosphere</a:t>
                      </a:r>
                    </a:p>
                  </a:txBody>
                  <a:tcPr marL="0" marT="91440" marB="9144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l" fontAlgn="ctr">
                        <a:spcBef>
                          <a:spcPts val="0"/>
                        </a:spcBef>
                        <a:buNone/>
                      </a:pPr>
                      <a:endParaRPr lang="en-US" sz="1600" b="0" i="0" u="none" strike="noStrike" dirty="0">
                        <a:solidFill>
                          <a:schemeClr val="bg1"/>
                        </a:solidFill>
                        <a:effectLst/>
                        <a:latin typeface="Arial" panose="020B0604020202020204" pitchFamily="34" charset="0"/>
                        <a:cs typeface="Arial" panose="020B0604020202020204" pitchFamily="34" charset="0"/>
                      </a:endParaRPr>
                    </a:p>
                  </a:txBody>
                  <a:tcPr marL="0" marT="91440" marB="9144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l" fontAlgn="ctr">
                        <a:spcBef>
                          <a:spcPts val="0"/>
                        </a:spcBef>
                        <a:buNone/>
                      </a:pPr>
                      <a:r>
                        <a:rPr lang="en-US" sz="1600" b="0" i="1" u="none" strike="noStrike" dirty="0">
                          <a:solidFill>
                            <a:schemeClr val="bg1"/>
                          </a:solidFill>
                          <a:effectLst/>
                          <a:latin typeface="Arial" panose="020B0604020202020204" pitchFamily="34" charset="0"/>
                          <a:cs typeface="Arial" panose="020B0604020202020204" pitchFamily="34" charset="0"/>
                        </a:rPr>
                        <a:t>A.X</a:t>
                      </a:r>
                    </a:p>
                  </a:txBody>
                  <a:tcPr marL="0" marT="91440" marB="9144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l" fontAlgn="ctr">
                        <a:spcBef>
                          <a:spcPts val="0"/>
                        </a:spcBef>
                        <a:buNone/>
                      </a:pPr>
                      <a:r>
                        <a:rPr lang="en-US" sz="1600" b="0" i="1" u="none" strike="noStrike" dirty="0">
                          <a:solidFill>
                            <a:schemeClr val="bg1"/>
                          </a:solidFill>
                          <a:effectLst/>
                          <a:latin typeface="Arial" panose="020B0604020202020204" pitchFamily="34" charset="0"/>
                          <a:cs typeface="Arial" panose="020B0604020202020204" pitchFamily="34" charset="0"/>
                        </a:rPr>
                        <a:t>TBD</a:t>
                      </a:r>
                    </a:p>
                  </a:txBody>
                  <a:tcPr marL="0" marT="91440" marB="9144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l" fontAlgn="ctr">
                        <a:spcBef>
                          <a:spcPts val="0"/>
                        </a:spcBef>
                        <a:buNone/>
                      </a:pPr>
                      <a:r>
                        <a:rPr lang="en-US" sz="1600" b="0" i="0" u="none" strike="noStrike" dirty="0">
                          <a:solidFill>
                            <a:schemeClr val="bg1"/>
                          </a:solidFill>
                          <a:effectLst/>
                          <a:latin typeface="Arial" panose="020B0604020202020204" pitchFamily="34" charset="0"/>
                          <a:cs typeface="Arial" panose="020B0604020202020204" pitchFamily="34" charset="0"/>
                        </a:rPr>
                        <a:t>Ken </a:t>
                      </a:r>
                      <a:r>
                        <a:rPr lang="en-US" sz="1600" b="0" i="0" u="none" strike="noStrike" dirty="0" err="1">
                          <a:solidFill>
                            <a:schemeClr val="bg1"/>
                          </a:solidFill>
                          <a:effectLst/>
                          <a:latin typeface="Arial" panose="020B0604020202020204" pitchFamily="34" charset="0"/>
                          <a:cs typeface="Arial" panose="020B0604020202020204" pitchFamily="34" charset="0"/>
                        </a:rPr>
                        <a:t>Jucks</a:t>
                      </a:r>
                      <a:r>
                        <a:rPr lang="en-US" sz="1600" b="0" i="0" u="none" strike="noStrike" dirty="0">
                          <a:solidFill>
                            <a:schemeClr val="bg1"/>
                          </a:solidFill>
                          <a:effectLst/>
                          <a:latin typeface="Arial" panose="020B0604020202020204" pitchFamily="34" charset="0"/>
                          <a:cs typeface="Arial" panose="020B0604020202020204" pitchFamily="34" charset="0"/>
                        </a:rPr>
                        <a:t>, Emma Knowland, John Sullivan, Ed </a:t>
                      </a:r>
                      <a:r>
                        <a:rPr lang="en-US" sz="1600" b="0" i="0" u="none" strike="noStrike" dirty="0" err="1">
                          <a:solidFill>
                            <a:schemeClr val="bg1"/>
                          </a:solidFill>
                          <a:effectLst/>
                          <a:latin typeface="Arial" panose="020B0604020202020204" pitchFamily="34" charset="0"/>
                          <a:cs typeface="Arial" panose="020B0604020202020204" pitchFamily="34" charset="0"/>
                        </a:rPr>
                        <a:t>Nowottnick</a:t>
                      </a:r>
                      <a:r>
                        <a:rPr lang="en-US" sz="1600" b="0" i="0" u="none" strike="noStrike" dirty="0">
                          <a:solidFill>
                            <a:schemeClr val="bg1"/>
                          </a:solidFill>
                          <a:effectLst/>
                          <a:latin typeface="Arial" panose="020B0604020202020204" pitchFamily="34" charset="0"/>
                          <a:cs typeface="Arial" panose="020B0604020202020204" pitchFamily="34" charset="0"/>
                        </a:rPr>
                        <a:t>, Will McCarty</a:t>
                      </a:r>
                    </a:p>
                  </a:txBody>
                  <a:tcPr marL="0" marT="91440" marB="9144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0891814"/>
                  </a:ext>
                </a:extLst>
              </a:tr>
              <a:tr h="0">
                <a:tc>
                  <a:txBody>
                    <a:bodyPr/>
                    <a:lstStyle/>
                    <a:p>
                      <a:pPr marL="91440" algn="l" fontAlgn="ctr">
                        <a:spcBef>
                          <a:spcPts val="0"/>
                        </a:spcBef>
                        <a:buNone/>
                      </a:pPr>
                      <a:endParaRPr lang="en-US" sz="1600" b="0" i="1" u="none" strike="noStrike">
                        <a:solidFill>
                          <a:schemeClr val="bg1"/>
                        </a:solidFill>
                        <a:effectLst/>
                        <a:latin typeface="Arial" panose="020B0604020202020204" pitchFamily="34" charset="0"/>
                        <a:cs typeface="Arial" panose="020B0604020202020204" pitchFamily="34" charset="0"/>
                      </a:endParaRPr>
                    </a:p>
                  </a:txBody>
                  <a:tcPr marL="0" marT="91440" marB="9144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l" fontAlgn="ctr">
                        <a:spcBef>
                          <a:spcPts val="0"/>
                        </a:spcBef>
                        <a:buNone/>
                      </a:pPr>
                      <a:endParaRPr lang="en-US" sz="1600" b="0" i="0" u="none" strike="noStrike">
                        <a:solidFill>
                          <a:schemeClr val="bg1"/>
                        </a:solidFill>
                        <a:effectLst/>
                        <a:latin typeface="Arial" panose="020B0604020202020204" pitchFamily="34" charset="0"/>
                        <a:cs typeface="Arial" panose="020B0604020202020204" pitchFamily="34" charset="0"/>
                      </a:endParaRPr>
                    </a:p>
                  </a:txBody>
                  <a:tcPr marL="0" marT="91440" marB="9144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l" fontAlgn="ctr">
                        <a:spcBef>
                          <a:spcPts val="0"/>
                        </a:spcBef>
                        <a:buNone/>
                      </a:pPr>
                      <a:endParaRPr lang="en-US" sz="1600" b="0" i="0" u="none" strike="noStrike">
                        <a:solidFill>
                          <a:schemeClr val="bg1"/>
                        </a:solidFill>
                        <a:effectLst/>
                        <a:latin typeface="Arial" panose="020B0604020202020204" pitchFamily="34" charset="0"/>
                        <a:cs typeface="Arial" panose="020B0604020202020204" pitchFamily="34" charset="0"/>
                      </a:endParaRPr>
                    </a:p>
                  </a:txBody>
                  <a:tcPr marL="0" marT="91440" marB="9144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l" fontAlgn="ctr">
                        <a:spcBef>
                          <a:spcPts val="0"/>
                        </a:spcBef>
                        <a:buNone/>
                      </a:pPr>
                      <a:endParaRPr lang="en-US" sz="1600" b="0" i="0" u="none" strike="noStrike">
                        <a:solidFill>
                          <a:schemeClr val="bg1"/>
                        </a:solidFill>
                        <a:effectLst/>
                        <a:latin typeface="Arial" panose="020B0604020202020204" pitchFamily="34" charset="0"/>
                        <a:cs typeface="Arial" panose="020B0604020202020204" pitchFamily="34" charset="0"/>
                      </a:endParaRPr>
                    </a:p>
                  </a:txBody>
                  <a:tcPr marL="0" marT="91440" marB="9144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l" fontAlgn="ctr">
                        <a:spcBef>
                          <a:spcPts val="0"/>
                        </a:spcBef>
                        <a:buNone/>
                      </a:pPr>
                      <a:endParaRPr lang="en-US" sz="1600" b="0" i="0" u="none" strike="noStrike" dirty="0">
                        <a:solidFill>
                          <a:schemeClr val="bg1"/>
                        </a:solidFill>
                        <a:effectLst/>
                        <a:latin typeface="Arial" panose="020B0604020202020204" pitchFamily="34" charset="0"/>
                        <a:cs typeface="Arial" panose="020B0604020202020204" pitchFamily="34" charset="0"/>
                      </a:endParaRPr>
                    </a:p>
                  </a:txBody>
                  <a:tcPr marL="0" marT="91440" marB="9144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8126067"/>
                  </a:ext>
                </a:extLst>
              </a:tr>
            </a:tbl>
          </a:graphicData>
        </a:graphic>
      </p:graphicFrame>
      <p:sp>
        <p:nvSpPr>
          <p:cNvPr id="2" name="Rectangle 1">
            <a:extLst>
              <a:ext uri="{FF2B5EF4-FFF2-40B4-BE49-F238E27FC236}">
                <a16:creationId xmlns:a16="http://schemas.microsoft.com/office/drawing/2014/main" id="{25FD9C7F-4F6F-5F3E-4C58-CDD792F838FE}"/>
              </a:ext>
            </a:extLst>
          </p:cNvPr>
          <p:cNvSpPr/>
          <p:nvPr/>
        </p:nvSpPr>
        <p:spPr>
          <a:xfrm>
            <a:off x="7951027" y="661078"/>
            <a:ext cx="2229656" cy="7526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Link to ROSES-25 Table of Solicited Research Programs</a:t>
            </a:r>
            <a:r>
              <a:rPr kumimoji="0" lang="en-US" sz="1800" b="0" i="1" u="none" strike="noStrike" kern="1200" cap="none" spc="0" normalizeH="0" baseline="0" noProof="0" dirty="0">
                <a:ln>
                  <a:noFill/>
                </a:ln>
                <a:solidFill>
                  <a:srgbClr val="FFFFFF"/>
                </a:solidFill>
                <a:effectLst/>
                <a:uLnTx/>
                <a:uFillTx/>
                <a:latin typeface="Arial" panose="020B0604020202020204"/>
                <a:ea typeface="+mn-ea"/>
                <a:cs typeface="+mn-cs"/>
              </a:rPr>
              <a:t> </a:t>
            </a:r>
          </a:p>
        </p:txBody>
      </p:sp>
      <p:pic>
        <p:nvPicPr>
          <p:cNvPr id="3" name="Picture 2">
            <a:extLst>
              <a:ext uri="{FF2B5EF4-FFF2-40B4-BE49-F238E27FC236}">
                <a16:creationId xmlns:a16="http://schemas.microsoft.com/office/drawing/2014/main" id="{45627E99-9B6E-BC28-2EF1-F24A1F8128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7845" y="132463"/>
            <a:ext cx="1763098" cy="1763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35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 Placeholder 40">
            <a:extLst>
              <a:ext uri="{FF2B5EF4-FFF2-40B4-BE49-F238E27FC236}">
                <a16:creationId xmlns:a16="http://schemas.microsoft.com/office/drawing/2014/main" id="{21F8FC80-3FCE-B163-AF19-71C9138CD3EB}"/>
              </a:ext>
            </a:extLst>
          </p:cNvPr>
          <p:cNvSpPr>
            <a:spLocks noGrp="1"/>
          </p:cNvSpPr>
          <p:nvPr>
            <p:ph type="body" sz="quarter" idx="4294967295"/>
          </p:nvPr>
        </p:nvSpPr>
        <p:spPr>
          <a:xfrm>
            <a:off x="330975" y="305736"/>
            <a:ext cx="8990013" cy="1173162"/>
          </a:xfrm>
        </p:spPr>
        <p:txBody>
          <a:bodyPr/>
          <a:lstStyle/>
          <a:p>
            <a:pPr marL="0" indent="0">
              <a:buNone/>
            </a:pPr>
            <a:r>
              <a:rPr lang="en-US" sz="4000" b="1" dirty="0"/>
              <a:t>Planned ROSES-26 Elements</a:t>
            </a:r>
          </a:p>
          <a:p>
            <a:pPr marL="0" indent="0">
              <a:spcBef>
                <a:spcPts val="0"/>
              </a:spcBef>
              <a:buNone/>
            </a:pPr>
            <a:r>
              <a:rPr lang="en-US" sz="1800" dirty="0"/>
              <a:t>Estimated for Summer 2026 (release date and elements subject to change)</a:t>
            </a:r>
          </a:p>
        </p:txBody>
      </p:sp>
      <p:sp>
        <p:nvSpPr>
          <p:cNvPr id="44" name="Text Placeholder 43">
            <a:extLst>
              <a:ext uri="{FF2B5EF4-FFF2-40B4-BE49-F238E27FC236}">
                <a16:creationId xmlns:a16="http://schemas.microsoft.com/office/drawing/2014/main" id="{46900C6A-1DF6-2AAC-C9D3-7EDBC2B3948A}"/>
              </a:ext>
            </a:extLst>
          </p:cNvPr>
          <p:cNvSpPr>
            <a:spLocks noGrp="1"/>
          </p:cNvSpPr>
          <p:nvPr>
            <p:ph type="body" sz="quarter" idx="4294967295"/>
          </p:nvPr>
        </p:nvSpPr>
        <p:spPr>
          <a:xfrm>
            <a:off x="1600121" y="3301490"/>
            <a:ext cx="1971675" cy="3625993"/>
          </a:xfrm>
        </p:spPr>
        <p:txBody>
          <a:bodyPr>
            <a:normAutofit fontScale="55000" lnSpcReduction="20000"/>
          </a:bodyPr>
          <a:lstStyle/>
          <a:p>
            <a:pPr marL="182880" indent="-182880">
              <a:lnSpc>
                <a:spcPct val="120000"/>
              </a:lnSpc>
              <a:spcBef>
                <a:spcPts val="600"/>
              </a:spcBef>
              <a:buFont typeface="Arial" panose="020B0604020202020204" pitchFamily="34" charset="0"/>
              <a:buChar char="•"/>
            </a:pPr>
            <a:r>
              <a:rPr lang="en-US" sz="2500" dirty="0"/>
              <a:t>Atmosphere</a:t>
            </a:r>
          </a:p>
          <a:p>
            <a:pPr marL="182880" indent="-182880">
              <a:lnSpc>
                <a:spcPct val="120000"/>
              </a:lnSpc>
              <a:spcBef>
                <a:spcPts val="600"/>
              </a:spcBef>
              <a:buFont typeface="Arial" panose="020B0604020202020204" pitchFamily="34" charset="0"/>
              <a:buChar char="•"/>
            </a:pPr>
            <a:r>
              <a:rPr lang="en-US" sz="2500" dirty="0"/>
              <a:t>Biosphere </a:t>
            </a:r>
          </a:p>
          <a:p>
            <a:pPr marL="182880" indent="-182880">
              <a:lnSpc>
                <a:spcPct val="120000"/>
              </a:lnSpc>
              <a:spcBef>
                <a:spcPts val="600"/>
              </a:spcBef>
              <a:buFont typeface="Arial" panose="020B0604020202020204" pitchFamily="34" charset="0"/>
              <a:buChar char="•"/>
            </a:pPr>
            <a:r>
              <a:rPr lang="en-US" sz="2500" dirty="0"/>
              <a:t>Cryosphere </a:t>
            </a:r>
          </a:p>
          <a:p>
            <a:pPr marL="182880" indent="-182880">
              <a:lnSpc>
                <a:spcPct val="120000"/>
              </a:lnSpc>
              <a:spcBef>
                <a:spcPts val="600"/>
              </a:spcBef>
              <a:buFont typeface="Arial" panose="020B0604020202020204" pitchFamily="34" charset="0"/>
              <a:buChar char="•"/>
            </a:pPr>
            <a:r>
              <a:rPr lang="en-US" sz="2500" dirty="0"/>
              <a:t>Geosphere</a:t>
            </a:r>
          </a:p>
          <a:p>
            <a:pPr marL="182880" indent="-182880">
              <a:lnSpc>
                <a:spcPct val="120000"/>
              </a:lnSpc>
              <a:spcBef>
                <a:spcPts val="600"/>
              </a:spcBef>
              <a:buFont typeface="Arial" panose="020B0604020202020204" pitchFamily="34" charset="0"/>
              <a:buChar char="•"/>
            </a:pPr>
            <a:r>
              <a:rPr lang="en-US" sz="2500" dirty="0"/>
              <a:t>Hydrosphere</a:t>
            </a:r>
          </a:p>
          <a:p>
            <a:pPr marL="182880" indent="-182880">
              <a:lnSpc>
                <a:spcPct val="120000"/>
              </a:lnSpc>
              <a:spcBef>
                <a:spcPts val="600"/>
              </a:spcBef>
              <a:buFont typeface="Arial" panose="020B0604020202020204" pitchFamily="34" charset="0"/>
              <a:buChar char="•"/>
            </a:pPr>
            <a:r>
              <a:rPr lang="en-US" sz="2500" dirty="0"/>
              <a:t>Integrated Earth System Modeling (IESM)</a:t>
            </a:r>
          </a:p>
          <a:p>
            <a:pPr marL="182880" indent="-182880">
              <a:lnSpc>
                <a:spcPct val="120000"/>
              </a:lnSpc>
              <a:spcBef>
                <a:spcPts val="600"/>
              </a:spcBef>
              <a:buFont typeface="Arial" panose="020B0604020202020204" pitchFamily="34" charset="0"/>
              <a:buChar char="•"/>
            </a:pPr>
            <a:r>
              <a:rPr lang="en-US" sz="2500" dirty="0"/>
              <a:t>Professional Engineering and Scientist Exchange Program (PESEP)</a:t>
            </a:r>
          </a:p>
          <a:p>
            <a:pPr marL="285750" indent="-285750">
              <a:buFont typeface="Arial" panose="020B0604020202020204" pitchFamily="34" charset="0"/>
              <a:buChar char="•"/>
            </a:pPr>
            <a:endParaRPr lang="en-US" dirty="0"/>
          </a:p>
        </p:txBody>
      </p:sp>
      <p:sp>
        <p:nvSpPr>
          <p:cNvPr id="40" name="Text Placeholder 39">
            <a:extLst>
              <a:ext uri="{FF2B5EF4-FFF2-40B4-BE49-F238E27FC236}">
                <a16:creationId xmlns:a16="http://schemas.microsoft.com/office/drawing/2014/main" id="{C2DFE4FE-522E-4E37-9BD5-A96A1795A860}"/>
              </a:ext>
            </a:extLst>
          </p:cNvPr>
          <p:cNvSpPr>
            <a:spLocks noGrp="1"/>
          </p:cNvSpPr>
          <p:nvPr>
            <p:ph type="body" sz="quarter" idx="4294967295"/>
          </p:nvPr>
        </p:nvSpPr>
        <p:spPr>
          <a:xfrm>
            <a:off x="1620296" y="2683052"/>
            <a:ext cx="1746250" cy="300037"/>
          </a:xfrm>
        </p:spPr>
        <p:txBody>
          <a:bodyPr>
            <a:noAutofit/>
          </a:bodyPr>
          <a:lstStyle/>
          <a:p>
            <a:pPr marL="0" indent="0">
              <a:buNone/>
            </a:pPr>
            <a:r>
              <a:rPr lang="en-US" sz="1800" b="1" dirty="0"/>
              <a:t>Earth System Science</a:t>
            </a:r>
          </a:p>
        </p:txBody>
      </p:sp>
      <p:sp>
        <p:nvSpPr>
          <p:cNvPr id="46" name="Text Placeholder 45">
            <a:extLst>
              <a:ext uri="{FF2B5EF4-FFF2-40B4-BE49-F238E27FC236}">
                <a16:creationId xmlns:a16="http://schemas.microsoft.com/office/drawing/2014/main" id="{36065E91-1884-B615-B7E6-14E3E2E393D4}"/>
              </a:ext>
            </a:extLst>
          </p:cNvPr>
          <p:cNvSpPr>
            <a:spLocks noGrp="1"/>
          </p:cNvSpPr>
          <p:nvPr>
            <p:ph type="body" sz="quarter" idx="4294967295"/>
          </p:nvPr>
        </p:nvSpPr>
        <p:spPr>
          <a:xfrm>
            <a:off x="3852745" y="2727698"/>
            <a:ext cx="1746250" cy="301625"/>
          </a:xfrm>
        </p:spPr>
        <p:txBody>
          <a:bodyPr>
            <a:normAutofit fontScale="62500" lnSpcReduction="20000"/>
          </a:bodyPr>
          <a:lstStyle/>
          <a:p>
            <a:pPr marL="0" indent="0">
              <a:buNone/>
            </a:pPr>
            <a:r>
              <a:rPr lang="en-US" b="1" dirty="0"/>
              <a:t>Technology</a:t>
            </a:r>
          </a:p>
        </p:txBody>
      </p:sp>
      <p:sp>
        <p:nvSpPr>
          <p:cNvPr id="48" name="Text Placeholder 47">
            <a:extLst>
              <a:ext uri="{FF2B5EF4-FFF2-40B4-BE49-F238E27FC236}">
                <a16:creationId xmlns:a16="http://schemas.microsoft.com/office/drawing/2014/main" id="{2A0616F7-6532-13FC-7CF0-091B82A171F8}"/>
              </a:ext>
            </a:extLst>
          </p:cNvPr>
          <p:cNvSpPr>
            <a:spLocks noGrp="1"/>
          </p:cNvSpPr>
          <p:nvPr>
            <p:ph type="body" sz="quarter" idx="4294967295"/>
          </p:nvPr>
        </p:nvSpPr>
        <p:spPr>
          <a:xfrm>
            <a:off x="6192838" y="2727699"/>
            <a:ext cx="1747837" cy="301625"/>
          </a:xfrm>
        </p:spPr>
        <p:txBody>
          <a:bodyPr>
            <a:normAutofit fontScale="62500" lnSpcReduction="20000"/>
          </a:bodyPr>
          <a:lstStyle/>
          <a:p>
            <a:pPr marL="0" indent="0">
              <a:buNone/>
            </a:pPr>
            <a:r>
              <a:rPr lang="en-US" b="1" dirty="0"/>
              <a:t>Earth Action</a:t>
            </a:r>
          </a:p>
        </p:txBody>
      </p:sp>
      <p:cxnSp>
        <p:nvCxnSpPr>
          <p:cNvPr id="4" name="Straight Connector 3">
            <a:extLst>
              <a:ext uri="{FF2B5EF4-FFF2-40B4-BE49-F238E27FC236}">
                <a16:creationId xmlns:a16="http://schemas.microsoft.com/office/drawing/2014/main" id="{1702A541-9683-07DF-2D9D-1D4271EAA536}"/>
              </a:ext>
            </a:extLst>
          </p:cNvPr>
          <p:cNvCxnSpPr>
            <a:cxnSpLocks/>
          </p:cNvCxnSpPr>
          <p:nvPr/>
        </p:nvCxnSpPr>
        <p:spPr>
          <a:xfrm>
            <a:off x="3676867" y="1457834"/>
            <a:ext cx="0" cy="512064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48D626CC-98B5-7106-3D52-8FC302BE996F}"/>
              </a:ext>
            </a:extLst>
          </p:cNvPr>
          <p:cNvCxnSpPr>
            <a:cxnSpLocks/>
          </p:cNvCxnSpPr>
          <p:nvPr/>
        </p:nvCxnSpPr>
        <p:spPr>
          <a:xfrm>
            <a:off x="5949680" y="1457834"/>
            <a:ext cx="0" cy="512064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pic>
        <p:nvPicPr>
          <p:cNvPr id="8" name="Graphic 7">
            <a:extLst>
              <a:ext uri="{FF2B5EF4-FFF2-40B4-BE49-F238E27FC236}">
                <a16:creationId xmlns:a16="http://schemas.microsoft.com/office/drawing/2014/main" id="{DFEA1A66-ACE0-67FC-11F4-4A7A2E4DDC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0248" y="1457834"/>
            <a:ext cx="1143000" cy="1143000"/>
          </a:xfrm>
          <a:prstGeom prst="rect">
            <a:avLst/>
          </a:prstGeom>
        </p:spPr>
      </p:pic>
      <p:pic>
        <p:nvPicPr>
          <p:cNvPr id="10" name="Graphic 9">
            <a:extLst>
              <a:ext uri="{FF2B5EF4-FFF2-40B4-BE49-F238E27FC236}">
                <a16:creationId xmlns:a16="http://schemas.microsoft.com/office/drawing/2014/main" id="{5376F9B3-CE44-C6C3-0C41-5957012232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30630" y="1457834"/>
            <a:ext cx="1143000" cy="1143000"/>
          </a:xfrm>
          <a:prstGeom prst="rect">
            <a:avLst/>
          </a:prstGeom>
        </p:spPr>
      </p:pic>
      <p:sp>
        <p:nvSpPr>
          <p:cNvPr id="11" name="Text Placeholder 43">
            <a:extLst>
              <a:ext uri="{FF2B5EF4-FFF2-40B4-BE49-F238E27FC236}">
                <a16:creationId xmlns:a16="http://schemas.microsoft.com/office/drawing/2014/main" id="{0AEC9632-2403-3970-1A3B-642CDC04A463}"/>
              </a:ext>
            </a:extLst>
          </p:cNvPr>
          <p:cNvSpPr txBox="1">
            <a:spLocks/>
          </p:cNvSpPr>
          <p:nvPr/>
        </p:nvSpPr>
        <p:spPr>
          <a:xfrm>
            <a:off x="3852745" y="3306810"/>
            <a:ext cx="2066544" cy="3403014"/>
          </a:xfrm>
          <a:prstGeom prst="rect">
            <a:avLst/>
          </a:prstGeom>
        </p:spPr>
        <p:txBody>
          <a:bodyPr vert="horz" lIns="91440" tIns="45720" rIns="91440" bIns="45720" rtlCol="0" anchor="t">
            <a:noAutofit/>
          </a:bodyPr>
          <a:lstStyle>
            <a:lvl1pPr marL="0" indent="0" algn="l" defTabSz="914400" rtl="0" eaLnBrk="1" latinLnBrk="0" hangingPunct="1">
              <a:lnSpc>
                <a:spcPct val="95000"/>
              </a:lnSpc>
              <a:spcBef>
                <a:spcPts val="1600"/>
              </a:spcBef>
              <a:buFont typeface="Arial" panose="020B0604020202020204" pitchFamily="34" charset="0"/>
              <a:buNone/>
              <a:defRPr sz="14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srgbClr val="FFFFFF"/>
                </a:solidFill>
                <a:effectLst/>
                <a:uLnTx/>
                <a:uFillTx/>
                <a:latin typeface="Arial"/>
                <a:ea typeface="+mn-ea"/>
                <a:cs typeface="Arial"/>
              </a:rPr>
              <a:t>FireSense</a:t>
            </a:r>
            <a:r>
              <a:rPr kumimoji="0" lang="en-US" sz="1400" b="0" i="0" u="none" strike="noStrike" kern="1200" cap="none" spc="0" normalizeH="0" baseline="0" noProof="0" dirty="0">
                <a:ln>
                  <a:noFill/>
                </a:ln>
                <a:solidFill>
                  <a:srgbClr val="FFFFFF"/>
                </a:solidFill>
                <a:effectLst/>
                <a:uLnTx/>
                <a:uFillTx/>
                <a:latin typeface="Arial"/>
                <a:ea typeface="+mn-ea"/>
                <a:cs typeface="Arial"/>
              </a:rPr>
              <a:t> Technology</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a:ea typeface="+mn-ea"/>
                <a:cs typeface="Arial"/>
              </a:rPr>
              <a:t>Intelligent Systems</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a:ea typeface="+mn-ea"/>
                <a:cs typeface="Arial"/>
              </a:rPr>
              <a:t>Venture Technology Accelerator </a:t>
            </a:r>
          </a:p>
        </p:txBody>
      </p:sp>
      <p:sp>
        <p:nvSpPr>
          <p:cNvPr id="12" name="Text Placeholder 43">
            <a:extLst>
              <a:ext uri="{FF2B5EF4-FFF2-40B4-BE49-F238E27FC236}">
                <a16:creationId xmlns:a16="http://schemas.microsoft.com/office/drawing/2014/main" id="{61F608CE-637D-47EF-EDF8-9948FDEE49D1}"/>
              </a:ext>
            </a:extLst>
          </p:cNvPr>
          <p:cNvSpPr txBox="1">
            <a:spLocks/>
          </p:cNvSpPr>
          <p:nvPr/>
        </p:nvSpPr>
        <p:spPr>
          <a:xfrm>
            <a:off x="6142797" y="3289540"/>
            <a:ext cx="2418519" cy="3403014"/>
          </a:xfrm>
          <a:prstGeom prst="rect">
            <a:avLst/>
          </a:prstGeom>
        </p:spPr>
        <p:txBody>
          <a:bodyPr vert="horz" lIns="91440" tIns="45720" rIns="91440" bIns="45720" rtlCol="0" anchor="t">
            <a:noAutofit/>
          </a:bodyPr>
          <a:lstStyle>
            <a:lvl1pPr marL="0" indent="0" algn="l" defTabSz="914400" rtl="0" eaLnBrk="1" latinLnBrk="0" hangingPunct="1">
              <a:lnSpc>
                <a:spcPct val="95000"/>
              </a:lnSpc>
              <a:spcBef>
                <a:spcPts val="1600"/>
              </a:spcBef>
              <a:buFont typeface="Arial" panose="020B0604020202020204" pitchFamily="34" charset="0"/>
              <a:buNone/>
              <a:defRPr sz="14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Accelerating Earth Solutions</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Commercial Data Calibration and Validation</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Disaster Risk Reduction, Recovery, Resilience</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Energy &amp; Infrastructure</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INNOVATE</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User-Centered Applications from Large Earth Foundational Models</a:t>
            </a:r>
          </a:p>
        </p:txBody>
      </p:sp>
      <p:pic>
        <p:nvPicPr>
          <p:cNvPr id="13" name="Graphic 12">
            <a:extLst>
              <a:ext uri="{FF2B5EF4-FFF2-40B4-BE49-F238E27FC236}">
                <a16:creationId xmlns:a16="http://schemas.microsoft.com/office/drawing/2014/main" id="{4D501FEF-D19A-5829-A7B1-6A81F8E59C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28012" y="1457834"/>
            <a:ext cx="1143000" cy="1143000"/>
          </a:xfrm>
          <a:prstGeom prst="rect">
            <a:avLst/>
          </a:prstGeom>
        </p:spPr>
      </p:pic>
      <p:sp>
        <p:nvSpPr>
          <p:cNvPr id="15" name="Text Placeholder 47">
            <a:extLst>
              <a:ext uri="{FF2B5EF4-FFF2-40B4-BE49-F238E27FC236}">
                <a16:creationId xmlns:a16="http://schemas.microsoft.com/office/drawing/2014/main" id="{5B9F06CD-D43E-936C-BCC6-335DF6F6F0F4}"/>
              </a:ext>
            </a:extLst>
          </p:cNvPr>
          <p:cNvSpPr txBox="1">
            <a:spLocks/>
          </p:cNvSpPr>
          <p:nvPr/>
        </p:nvSpPr>
        <p:spPr>
          <a:xfrm>
            <a:off x="8805807" y="2683052"/>
            <a:ext cx="1746504" cy="3003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ESD and SMD</a:t>
            </a:r>
          </a:p>
        </p:txBody>
      </p:sp>
      <p:cxnSp>
        <p:nvCxnSpPr>
          <p:cNvPr id="16" name="Straight Connector 15">
            <a:extLst>
              <a:ext uri="{FF2B5EF4-FFF2-40B4-BE49-F238E27FC236}">
                <a16:creationId xmlns:a16="http://schemas.microsoft.com/office/drawing/2014/main" id="{0620DD4F-F3FA-B375-564C-424FBB4CD963}"/>
              </a:ext>
            </a:extLst>
          </p:cNvPr>
          <p:cNvCxnSpPr>
            <a:cxnSpLocks/>
          </p:cNvCxnSpPr>
          <p:nvPr/>
        </p:nvCxnSpPr>
        <p:spPr>
          <a:xfrm>
            <a:off x="8561317" y="1457834"/>
            <a:ext cx="0" cy="512064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8" name="Text Placeholder 43">
            <a:extLst>
              <a:ext uri="{FF2B5EF4-FFF2-40B4-BE49-F238E27FC236}">
                <a16:creationId xmlns:a16="http://schemas.microsoft.com/office/drawing/2014/main" id="{A6BB0732-9807-B870-C62E-297AF93F90D2}"/>
              </a:ext>
            </a:extLst>
          </p:cNvPr>
          <p:cNvSpPr txBox="1">
            <a:spLocks/>
          </p:cNvSpPr>
          <p:nvPr/>
        </p:nvSpPr>
        <p:spPr>
          <a:xfrm>
            <a:off x="8686414" y="3301490"/>
            <a:ext cx="2302801" cy="3403014"/>
          </a:xfrm>
          <a:prstGeom prst="rect">
            <a:avLst/>
          </a:prstGeom>
        </p:spPr>
        <p:txBody>
          <a:bodyPr vert="horz" lIns="91440" tIns="45720" rIns="91440" bIns="45720" rtlCol="0">
            <a:noAutofit/>
          </a:bodyPr>
          <a:lstStyle>
            <a:lvl1pPr marL="0" indent="0" algn="l" defTabSz="914400" rtl="0" eaLnBrk="1" latinLnBrk="0" hangingPunct="1">
              <a:lnSpc>
                <a:spcPct val="95000"/>
              </a:lnSpc>
              <a:spcBef>
                <a:spcPts val="1600"/>
              </a:spcBef>
              <a:buFont typeface="Arial" panose="020B0604020202020204" pitchFamily="34" charset="0"/>
              <a:buNone/>
              <a:defRPr sz="14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Future Investigators in NASA Earth and Space Science and Technology (FINESST)</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Arial"/>
                <a:ea typeface="+mn-ea"/>
                <a:cs typeface="Arial"/>
              </a:rPr>
              <a:t>Multisource Integrated Observatory (MIO)</a:t>
            </a: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Rapid Response and Novel Research in Earth Science (RRNES)</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Supporting High-Impact Opportunities for Uniting Teams (SHOUT)</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9" name="Graphic 18">
            <a:extLst>
              <a:ext uri="{FF2B5EF4-FFF2-40B4-BE49-F238E27FC236}">
                <a16:creationId xmlns:a16="http://schemas.microsoft.com/office/drawing/2014/main" id="{C0B66B24-9E55-90E0-4F56-C642B66AEE8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49488" y="1457834"/>
            <a:ext cx="1143000" cy="1143000"/>
          </a:xfrm>
          <a:prstGeom prst="rect">
            <a:avLst/>
          </a:prstGeom>
        </p:spPr>
      </p:pic>
    </p:spTree>
    <p:extLst>
      <p:ext uri="{BB962C8B-B14F-4D97-AF65-F5344CB8AC3E}">
        <p14:creationId xmlns:p14="http://schemas.microsoft.com/office/powerpoint/2010/main" val="426730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5CF57-56BA-DD4D-CF8D-B5B88844515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AF58285-6D45-FD6B-DB80-E3FA3705740E}"/>
              </a:ext>
            </a:extLst>
          </p:cNvPr>
          <p:cNvSpPr/>
          <p:nvPr/>
        </p:nvSpPr>
        <p:spPr>
          <a:xfrm>
            <a:off x="390767" y="859686"/>
            <a:ext cx="5527419" cy="4092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600" b="1" dirty="0">
                <a:solidFill>
                  <a:sysClr val="windowText" lastClr="000000"/>
                </a:solidFill>
              </a:rPr>
              <a:t>First INSPYRE Science Team Meeting</a:t>
            </a:r>
          </a:p>
        </p:txBody>
      </p:sp>
      <p:pic>
        <p:nvPicPr>
          <p:cNvPr id="15" name="Picture 14" descr="Text&#10;&#10;AI-generated content may be incorrect.">
            <a:extLst>
              <a:ext uri="{FF2B5EF4-FFF2-40B4-BE49-F238E27FC236}">
                <a16:creationId xmlns:a16="http://schemas.microsoft.com/office/drawing/2014/main" id="{C1EAEE1D-DB1A-1845-AECB-FF29F73C17DB}"/>
              </a:ext>
            </a:extLst>
          </p:cNvPr>
          <p:cNvPicPr>
            <a:picLocks noChangeAspect="1"/>
          </p:cNvPicPr>
          <p:nvPr/>
        </p:nvPicPr>
        <p:blipFill>
          <a:blip r:embed="rId3"/>
          <a:srcRect t="3344"/>
          <a:stretch>
            <a:fillRect/>
          </a:stretch>
        </p:blipFill>
        <p:spPr>
          <a:xfrm>
            <a:off x="6151084" y="849194"/>
            <a:ext cx="2813130" cy="3571158"/>
          </a:xfrm>
          <a:prstGeom prst="rect">
            <a:avLst/>
          </a:prstGeom>
          <a:effectLst>
            <a:outerShdw blurRad="50800" dist="38100" dir="2700000" algn="tl" rotWithShape="0">
              <a:prstClr val="black">
                <a:alpha val="40000"/>
              </a:prstClr>
            </a:outerShdw>
          </a:effectLst>
        </p:spPr>
      </p:pic>
      <p:sp>
        <p:nvSpPr>
          <p:cNvPr id="2" name="Text Placeholder 1">
            <a:extLst>
              <a:ext uri="{FF2B5EF4-FFF2-40B4-BE49-F238E27FC236}">
                <a16:creationId xmlns:a16="http://schemas.microsoft.com/office/drawing/2014/main" id="{E014B303-D433-49D2-1A6F-5C108BCFC250}"/>
              </a:ext>
            </a:extLst>
          </p:cNvPr>
          <p:cNvSpPr>
            <a:spLocks noGrp="1"/>
          </p:cNvSpPr>
          <p:nvPr>
            <p:ph type="body" sz="quarter" idx="27"/>
          </p:nvPr>
        </p:nvSpPr>
        <p:spPr>
          <a:xfrm>
            <a:off x="154375" y="149791"/>
            <a:ext cx="11441044" cy="705868"/>
          </a:xfrm>
        </p:spPr>
        <p:txBody>
          <a:bodyPr/>
          <a:lstStyle/>
          <a:p>
            <a:r>
              <a:rPr lang="en-US"/>
              <a:t>NASA Earth Science Research Results Portal</a:t>
            </a:r>
          </a:p>
        </p:txBody>
      </p:sp>
      <p:pic>
        <p:nvPicPr>
          <p:cNvPr id="17" name="Picture 16" descr="Text&#10;&#10;AI-generated content may be incorrect.">
            <a:extLst>
              <a:ext uri="{FF2B5EF4-FFF2-40B4-BE49-F238E27FC236}">
                <a16:creationId xmlns:a16="http://schemas.microsoft.com/office/drawing/2014/main" id="{AABAE6C8-053D-4387-08A5-99CF8BAC98D0}"/>
              </a:ext>
            </a:extLst>
          </p:cNvPr>
          <p:cNvPicPr>
            <a:picLocks noChangeAspect="1"/>
          </p:cNvPicPr>
          <p:nvPr/>
        </p:nvPicPr>
        <p:blipFill>
          <a:blip r:embed="rId4"/>
          <a:stretch>
            <a:fillRect/>
          </a:stretch>
        </p:blipFill>
        <p:spPr>
          <a:xfrm>
            <a:off x="8077518" y="1849585"/>
            <a:ext cx="2997354" cy="3772094"/>
          </a:xfrm>
          <a:prstGeom prst="rect">
            <a:avLst/>
          </a:prstGeom>
          <a:effectLst>
            <a:outerShdw blurRad="50800" dist="38100" dir="2700000" algn="tl" rotWithShape="0">
              <a:prstClr val="black">
                <a:alpha val="40000"/>
              </a:prstClr>
            </a:outerShdw>
          </a:effectLst>
        </p:spPr>
      </p:pic>
      <p:pic>
        <p:nvPicPr>
          <p:cNvPr id="21" name="Picture 20" descr="A picture containing text, indoor, control panel&#10;&#10;AI-generated content may be incorrect.">
            <a:extLst>
              <a:ext uri="{FF2B5EF4-FFF2-40B4-BE49-F238E27FC236}">
                <a16:creationId xmlns:a16="http://schemas.microsoft.com/office/drawing/2014/main" id="{440035EB-8C21-6F3B-5E28-A3825BA088C4}"/>
              </a:ext>
            </a:extLst>
          </p:cNvPr>
          <p:cNvPicPr>
            <a:picLocks noChangeAspect="1"/>
          </p:cNvPicPr>
          <p:nvPr/>
        </p:nvPicPr>
        <p:blipFill>
          <a:blip r:embed="rId5"/>
          <a:stretch>
            <a:fillRect/>
          </a:stretch>
        </p:blipFill>
        <p:spPr>
          <a:xfrm>
            <a:off x="380966" y="4184329"/>
            <a:ext cx="4772355" cy="2494810"/>
          </a:xfrm>
          <a:prstGeom prst="rect">
            <a:avLst/>
          </a:prstGeom>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CC12744C-FD69-17DF-6C4B-941BDA6D9A4F}"/>
              </a:ext>
            </a:extLst>
          </p:cNvPr>
          <p:cNvSpPr txBox="1"/>
          <p:nvPr/>
        </p:nvSpPr>
        <p:spPr>
          <a:xfrm>
            <a:off x="5168623" y="6183418"/>
            <a:ext cx="14960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Campaign Highlights</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E36BEB8A-C455-7B1C-2B42-548126F96AF7}"/>
              </a:ext>
            </a:extLst>
          </p:cNvPr>
          <p:cNvSpPr txBox="1"/>
          <p:nvPr/>
        </p:nvSpPr>
        <p:spPr>
          <a:xfrm>
            <a:off x="9339027" y="5667660"/>
            <a:ext cx="228663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Research Results and Scientific Developments</a:t>
            </a:r>
          </a:p>
        </p:txBody>
      </p:sp>
      <p:sp>
        <p:nvSpPr>
          <p:cNvPr id="25" name="TextBox 24">
            <a:extLst>
              <a:ext uri="{FF2B5EF4-FFF2-40B4-BE49-F238E27FC236}">
                <a16:creationId xmlns:a16="http://schemas.microsoft.com/office/drawing/2014/main" id="{BF2DF6B0-9A3B-833D-4A5D-CEA72A634EF3}"/>
              </a:ext>
            </a:extLst>
          </p:cNvPr>
          <p:cNvSpPr txBox="1"/>
          <p:nvPr/>
        </p:nvSpPr>
        <p:spPr>
          <a:xfrm>
            <a:off x="3951533" y="3721118"/>
            <a:ext cx="2053738"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Meetings and Events</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6" name="Picture 5" descr="Text&#10;&#10;AI-generated content may be incorrect.">
            <a:extLst>
              <a:ext uri="{FF2B5EF4-FFF2-40B4-BE49-F238E27FC236}">
                <a16:creationId xmlns:a16="http://schemas.microsoft.com/office/drawing/2014/main" id="{6E727451-C4BA-15BC-77D2-B5E8498680FC}"/>
              </a:ext>
            </a:extLst>
          </p:cNvPr>
          <p:cNvPicPr>
            <a:picLocks noChangeAspect="1"/>
          </p:cNvPicPr>
          <p:nvPr/>
        </p:nvPicPr>
        <p:blipFill>
          <a:blip r:embed="rId6"/>
          <a:stretch>
            <a:fillRect/>
          </a:stretch>
        </p:blipFill>
        <p:spPr>
          <a:xfrm>
            <a:off x="6525896" y="2829749"/>
            <a:ext cx="2813131" cy="3748951"/>
          </a:xfrm>
          <a:prstGeom prst="rect">
            <a:avLst/>
          </a:prstGeom>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22AD0264-C1C3-950C-A834-B7AF276FEEE6}"/>
              </a:ext>
            </a:extLst>
          </p:cNvPr>
          <p:cNvPicPr>
            <a:picLocks noChangeAspect="1"/>
          </p:cNvPicPr>
          <p:nvPr/>
        </p:nvPicPr>
        <p:blipFill>
          <a:blip r:embed="rId7"/>
          <a:stretch>
            <a:fillRect/>
          </a:stretch>
        </p:blipFill>
        <p:spPr>
          <a:xfrm>
            <a:off x="380966" y="4184329"/>
            <a:ext cx="4772355" cy="246909"/>
          </a:xfrm>
          <a:prstGeom prst="rect">
            <a:avLst/>
          </a:prstGeom>
          <a:effectLst>
            <a:outerShdw blurRad="50800" dist="38100" dir="2700000" algn="tl" rotWithShape="0">
              <a:prstClr val="black">
                <a:alpha val="40000"/>
              </a:prstClr>
            </a:outerShdw>
          </a:effectLst>
        </p:spPr>
      </p:pic>
      <p:pic>
        <p:nvPicPr>
          <p:cNvPr id="1028" name="Picture 4">
            <a:extLst>
              <a:ext uri="{FF2B5EF4-FFF2-40B4-BE49-F238E27FC236}">
                <a16:creationId xmlns:a16="http://schemas.microsoft.com/office/drawing/2014/main" id="{ED5C9657-EA04-A02C-AA97-BC531B86D5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22419" y="-74048"/>
            <a:ext cx="1769581" cy="17695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923A8F-BA3C-2E82-F841-E4DAF611E514}"/>
              </a:ext>
            </a:extLst>
          </p:cNvPr>
          <p:cNvSpPr txBox="1"/>
          <p:nvPr/>
        </p:nvSpPr>
        <p:spPr>
          <a:xfrm>
            <a:off x="9149858" y="995319"/>
            <a:ext cx="1508125"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Aptos" panose="020B0004020202020204" pitchFamily="34" charset="0"/>
              </a:rPr>
              <a:t>esdresearch.nasa.gov</a:t>
            </a:r>
            <a:endParaRPr kumimoji="0" lang="en-US" sz="1600" b="1"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26" name="Picture 2" descr="INSPYRE Group Photo">
            <a:extLst>
              <a:ext uri="{FF2B5EF4-FFF2-40B4-BE49-F238E27FC236}">
                <a16:creationId xmlns:a16="http://schemas.microsoft.com/office/drawing/2014/main" id="{25D1EA30-5635-42E3-642E-E6AC5FC1416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082" t="20530" r="4913" b="18027"/>
          <a:stretch>
            <a:fillRect/>
          </a:stretch>
        </p:blipFill>
        <p:spPr bwMode="auto">
          <a:xfrm>
            <a:off x="387273" y="1196491"/>
            <a:ext cx="5530913" cy="254622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93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atellite image of the earth&#10;&#10;AI-generated content may be incorrect.">
            <a:extLst>
              <a:ext uri="{FF2B5EF4-FFF2-40B4-BE49-F238E27FC236}">
                <a16:creationId xmlns:a16="http://schemas.microsoft.com/office/drawing/2014/main" id="{6F2F6DD5-049A-FC1B-7A06-17D48B211DA0}"/>
              </a:ext>
            </a:extLst>
          </p:cNvPr>
          <p:cNvPicPr>
            <a:picLocks noChangeAspect="1"/>
          </p:cNvPicPr>
          <p:nvPr/>
        </p:nvPicPr>
        <p:blipFill>
          <a:blip r:embed="rId3">
            <a:extLst>
              <a:ext uri="{28A0092B-C50C-407E-A947-70E740481C1C}">
                <a14:useLocalDpi xmlns:a14="http://schemas.microsoft.com/office/drawing/2010/main" val="0"/>
              </a:ext>
            </a:extLst>
          </a:blip>
          <a:srcRect t="36007" b="29979"/>
          <a:stretch>
            <a:fillRect/>
          </a:stretch>
        </p:blipFill>
        <p:spPr>
          <a:xfrm>
            <a:off x="0" y="-32691"/>
            <a:ext cx="12192000" cy="3645135"/>
          </a:xfrm>
          <a:prstGeom prst="rect">
            <a:avLst/>
          </a:prstGeom>
        </p:spPr>
      </p:pic>
      <p:sp>
        <p:nvSpPr>
          <p:cNvPr id="4" name="Oval 3">
            <a:extLst>
              <a:ext uri="{FF2B5EF4-FFF2-40B4-BE49-F238E27FC236}">
                <a16:creationId xmlns:a16="http://schemas.microsoft.com/office/drawing/2014/main" id="{F8FD439B-F0C2-2873-AAAD-62BDDB46F7E7}"/>
              </a:ext>
            </a:extLst>
          </p:cNvPr>
          <p:cNvSpPr/>
          <p:nvPr/>
        </p:nvSpPr>
        <p:spPr>
          <a:xfrm>
            <a:off x="3525703" y="747189"/>
            <a:ext cx="2286000" cy="2194560"/>
          </a:xfrm>
          <a:prstGeom prst="ellipse">
            <a:avLst/>
          </a:prstGeom>
          <a:noFill/>
          <a:ln w="127000">
            <a:solidFill>
              <a:schemeClr val="bg1"/>
            </a:solidFill>
          </a:ln>
          <a:effectLst>
            <a:glow rad="1397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Oval 4">
            <a:extLst>
              <a:ext uri="{FF2B5EF4-FFF2-40B4-BE49-F238E27FC236}">
                <a16:creationId xmlns:a16="http://schemas.microsoft.com/office/drawing/2014/main" id="{8D95FD12-7AE7-A9AC-E4DF-24C81A012151}"/>
              </a:ext>
            </a:extLst>
          </p:cNvPr>
          <p:cNvSpPr/>
          <p:nvPr/>
        </p:nvSpPr>
        <p:spPr>
          <a:xfrm>
            <a:off x="736318" y="732881"/>
            <a:ext cx="2286000" cy="2194560"/>
          </a:xfrm>
          <a:prstGeom prst="ellipse">
            <a:avLst/>
          </a:prstGeom>
          <a:noFill/>
          <a:ln w="127000">
            <a:solidFill>
              <a:schemeClr val="bg1"/>
            </a:solidFill>
          </a:ln>
          <a:effectLst>
            <a:glow rad="1397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Oval 5">
            <a:extLst>
              <a:ext uri="{FF2B5EF4-FFF2-40B4-BE49-F238E27FC236}">
                <a16:creationId xmlns:a16="http://schemas.microsoft.com/office/drawing/2014/main" id="{7BA560CA-9280-7FCA-BD2A-C0B53FA10E2D}"/>
              </a:ext>
            </a:extLst>
          </p:cNvPr>
          <p:cNvSpPr/>
          <p:nvPr/>
        </p:nvSpPr>
        <p:spPr>
          <a:xfrm>
            <a:off x="6292736" y="759447"/>
            <a:ext cx="2286000" cy="2194560"/>
          </a:xfrm>
          <a:prstGeom prst="ellipse">
            <a:avLst/>
          </a:prstGeom>
          <a:noFill/>
          <a:ln w="127000">
            <a:solidFill>
              <a:schemeClr val="bg1"/>
            </a:solidFill>
          </a:ln>
          <a:effectLst>
            <a:glow rad="1397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Oval 6">
            <a:extLst>
              <a:ext uri="{FF2B5EF4-FFF2-40B4-BE49-F238E27FC236}">
                <a16:creationId xmlns:a16="http://schemas.microsoft.com/office/drawing/2014/main" id="{81D2B61C-D3B4-0D5D-C346-5FEE6D3CB317}"/>
              </a:ext>
            </a:extLst>
          </p:cNvPr>
          <p:cNvSpPr/>
          <p:nvPr/>
        </p:nvSpPr>
        <p:spPr>
          <a:xfrm>
            <a:off x="9059769" y="732881"/>
            <a:ext cx="2286000" cy="2194560"/>
          </a:xfrm>
          <a:prstGeom prst="ellipse">
            <a:avLst/>
          </a:prstGeom>
          <a:noFill/>
          <a:ln w="127000">
            <a:solidFill>
              <a:schemeClr val="bg1"/>
            </a:solidFill>
          </a:ln>
          <a:effectLst>
            <a:glow rad="1397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itle 2">
            <a:extLst>
              <a:ext uri="{FF2B5EF4-FFF2-40B4-BE49-F238E27FC236}">
                <a16:creationId xmlns:a16="http://schemas.microsoft.com/office/drawing/2014/main" id="{40D321F1-092A-78F4-56F3-638C94510E10}"/>
              </a:ext>
            </a:extLst>
          </p:cNvPr>
          <p:cNvSpPr txBox="1">
            <a:spLocks/>
          </p:cNvSpPr>
          <p:nvPr/>
        </p:nvSpPr>
        <p:spPr>
          <a:xfrm>
            <a:off x="736318" y="1172723"/>
            <a:ext cx="2308352" cy="1394228"/>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Arial" panose="020B0604020202020204"/>
                <a:ea typeface="Calibri" panose="020F0502020204030204" pitchFamily="34" charset="0"/>
                <a:cs typeface="Aptos Serif" panose="02020604070405020304" pitchFamily="18" charset="0"/>
              </a:rPr>
              <a:t>1512</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small" spc="0" normalizeH="0" baseline="0" noProof="0">
                <a:ln>
                  <a:noFill/>
                </a:ln>
                <a:solidFill>
                  <a:prstClr val="white"/>
                </a:solidFill>
                <a:effectLst/>
                <a:uLnTx/>
                <a:uFillTx/>
                <a:latin typeface="Arial" panose="020B0604020202020204"/>
                <a:ea typeface="Calibri" panose="020F0502020204030204" pitchFamily="34" charset="0"/>
                <a:cs typeface="Aptos Serif" panose="02020604070405020304" pitchFamily="18" charset="0"/>
              </a:rPr>
              <a:t>Proposals </a:t>
            </a:r>
            <a:br>
              <a:rPr kumimoji="0" lang="en-US" sz="2000" b="1" i="0" u="none" strike="noStrike" kern="1200" cap="small" spc="0" normalizeH="0" baseline="0" noProof="0">
                <a:ln>
                  <a:noFill/>
                </a:ln>
                <a:solidFill>
                  <a:prstClr val="white"/>
                </a:solidFill>
                <a:effectLst/>
                <a:uLnTx/>
                <a:uFillTx/>
                <a:latin typeface="Arial" panose="020B0604020202020204"/>
                <a:ea typeface="Calibri" panose="020F0502020204030204" pitchFamily="34" charset="0"/>
                <a:cs typeface="Aptos Serif" panose="02020604070405020304" pitchFamily="18" charset="0"/>
              </a:rPr>
            </a:br>
            <a:r>
              <a:rPr kumimoji="0" lang="en-US" sz="2000" b="1" i="0" u="none" strike="noStrike" kern="1200" cap="small" spc="0" normalizeH="0" baseline="0" noProof="0">
                <a:ln>
                  <a:noFill/>
                </a:ln>
                <a:solidFill>
                  <a:prstClr val="white"/>
                </a:solidFill>
                <a:effectLst/>
                <a:uLnTx/>
                <a:uFillTx/>
                <a:latin typeface="Arial" panose="020B0604020202020204"/>
                <a:ea typeface="Calibri" panose="020F0502020204030204" pitchFamily="34" charset="0"/>
                <a:cs typeface="Aptos Serif" panose="02020604070405020304" pitchFamily="18" charset="0"/>
              </a:rPr>
              <a:t>Reviewed</a:t>
            </a:r>
            <a:endParaRPr kumimoji="0" lang="en-US" sz="3600" b="1" i="0" u="none" strike="noStrike" kern="1200" cap="small" spc="0" normalizeH="0" baseline="0" noProof="0">
              <a:ln>
                <a:noFill/>
              </a:ln>
              <a:solidFill>
                <a:prstClr val="white"/>
              </a:solidFill>
              <a:effectLst/>
              <a:uLnTx/>
              <a:uFillTx/>
              <a:latin typeface="Arial" panose="020B0604020202020204"/>
              <a:ea typeface="Calibri" panose="020F0502020204030204" pitchFamily="34" charset="0"/>
              <a:cs typeface="Aptos Serif" panose="02020604070405020304" pitchFamily="18" charset="0"/>
            </a:endParaRPr>
          </a:p>
        </p:txBody>
      </p:sp>
      <p:sp>
        <p:nvSpPr>
          <p:cNvPr id="9" name="Title 2">
            <a:extLst>
              <a:ext uri="{FF2B5EF4-FFF2-40B4-BE49-F238E27FC236}">
                <a16:creationId xmlns:a16="http://schemas.microsoft.com/office/drawing/2014/main" id="{44BB429D-B7A9-2FCF-9D8C-677B41AFA71D}"/>
              </a:ext>
            </a:extLst>
          </p:cNvPr>
          <p:cNvSpPr txBox="1">
            <a:spLocks/>
          </p:cNvSpPr>
          <p:nvPr/>
        </p:nvSpPr>
        <p:spPr>
          <a:xfrm>
            <a:off x="3617143" y="1187031"/>
            <a:ext cx="2103120" cy="1117229"/>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Arial" panose="020B0604020202020204"/>
                <a:ea typeface="Calibri" panose="020F0502020204030204" pitchFamily="34" charset="0"/>
                <a:cs typeface="Aptos Serif" panose="02020604070405020304" pitchFamily="18" charset="0"/>
              </a:rPr>
              <a:t>110</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small" spc="0" normalizeH="0" baseline="0" noProof="0">
                <a:ln>
                  <a:noFill/>
                </a:ln>
                <a:solidFill>
                  <a:prstClr val="white"/>
                </a:solidFill>
                <a:effectLst/>
                <a:uLnTx/>
                <a:uFillTx/>
                <a:latin typeface="Arial" panose="020B0604020202020204"/>
                <a:ea typeface="Calibri" panose="020F0502020204030204" pitchFamily="34" charset="0"/>
                <a:cs typeface="Aptos Serif" panose="02020604070405020304" pitchFamily="18" charset="0"/>
              </a:rPr>
              <a:t>Panels</a:t>
            </a:r>
            <a:endParaRPr kumimoji="0" lang="en-US" sz="3600" b="1" i="0" u="none" strike="noStrike" kern="1200" cap="small" spc="0" normalizeH="0" baseline="0" noProof="0">
              <a:ln>
                <a:noFill/>
              </a:ln>
              <a:solidFill>
                <a:prstClr val="white"/>
              </a:solidFill>
              <a:effectLst/>
              <a:uLnTx/>
              <a:uFillTx/>
              <a:latin typeface="Arial" panose="020B0604020202020204"/>
              <a:ea typeface="Calibri" panose="020F0502020204030204" pitchFamily="34" charset="0"/>
              <a:cs typeface="Aptos Serif" panose="02020604070405020304" pitchFamily="18" charset="0"/>
            </a:endParaRPr>
          </a:p>
        </p:txBody>
      </p:sp>
      <p:sp>
        <p:nvSpPr>
          <p:cNvPr id="10" name="Title 2">
            <a:extLst>
              <a:ext uri="{FF2B5EF4-FFF2-40B4-BE49-F238E27FC236}">
                <a16:creationId xmlns:a16="http://schemas.microsoft.com/office/drawing/2014/main" id="{90553A78-FC8F-A5D4-DCB4-790AB61E0309}"/>
              </a:ext>
            </a:extLst>
          </p:cNvPr>
          <p:cNvSpPr txBox="1">
            <a:spLocks/>
          </p:cNvSpPr>
          <p:nvPr/>
        </p:nvSpPr>
        <p:spPr>
          <a:xfrm>
            <a:off x="6407876" y="1197383"/>
            <a:ext cx="2103120" cy="1117229"/>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Arial" panose="020B0604020202020204"/>
                <a:ea typeface="Calibri" panose="020F0502020204030204" pitchFamily="34" charset="0"/>
                <a:cs typeface="Aptos Serif" panose="02020604070405020304" pitchFamily="18" charset="0"/>
              </a:rPr>
              <a:t>1507</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small" spc="0" normalizeH="0" baseline="0" noProof="0">
                <a:ln>
                  <a:noFill/>
                </a:ln>
                <a:solidFill>
                  <a:prstClr val="white"/>
                </a:solidFill>
                <a:effectLst/>
                <a:uLnTx/>
                <a:uFillTx/>
                <a:latin typeface="Arial" panose="020B0604020202020204"/>
                <a:ea typeface="Calibri" panose="020F0502020204030204" pitchFamily="34" charset="0"/>
                <a:cs typeface="Aptos Serif" panose="02020604070405020304" pitchFamily="18" charset="0"/>
              </a:rPr>
              <a:t>Panelists</a:t>
            </a:r>
            <a:endParaRPr kumimoji="0" lang="en-US" sz="3600" b="1" i="0" u="none" strike="noStrike" kern="1200" cap="small" spc="0" normalizeH="0" baseline="0" noProof="0">
              <a:ln>
                <a:noFill/>
              </a:ln>
              <a:solidFill>
                <a:prstClr val="white"/>
              </a:solidFill>
              <a:effectLst/>
              <a:uLnTx/>
              <a:uFillTx/>
              <a:latin typeface="Arial" panose="020B0604020202020204"/>
              <a:ea typeface="Calibri" panose="020F0502020204030204" pitchFamily="34" charset="0"/>
              <a:cs typeface="Aptos Serif" panose="02020604070405020304" pitchFamily="18" charset="0"/>
            </a:endParaRPr>
          </a:p>
        </p:txBody>
      </p:sp>
      <p:sp>
        <p:nvSpPr>
          <p:cNvPr id="11" name="Title 2">
            <a:extLst>
              <a:ext uri="{FF2B5EF4-FFF2-40B4-BE49-F238E27FC236}">
                <a16:creationId xmlns:a16="http://schemas.microsoft.com/office/drawing/2014/main" id="{852CA746-51F1-289A-136E-D005C172177A}"/>
              </a:ext>
            </a:extLst>
          </p:cNvPr>
          <p:cNvSpPr txBox="1">
            <a:spLocks/>
          </p:cNvSpPr>
          <p:nvPr/>
        </p:nvSpPr>
        <p:spPr>
          <a:xfrm>
            <a:off x="9151209" y="1169111"/>
            <a:ext cx="2103120" cy="1394228"/>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Arial" panose="020B0604020202020204"/>
                <a:ea typeface="Calibri" panose="020F0502020204030204" pitchFamily="34" charset="0"/>
                <a:cs typeface="Aptos Serif" panose="02020604070405020304" pitchFamily="18" charset="0"/>
              </a:rPr>
              <a:t>593</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small" spc="0" normalizeH="0" baseline="0" noProof="0">
                <a:ln>
                  <a:noFill/>
                </a:ln>
                <a:solidFill>
                  <a:prstClr val="white"/>
                </a:solidFill>
                <a:effectLst/>
                <a:uLnTx/>
                <a:uFillTx/>
                <a:latin typeface="Arial" panose="020B0604020202020204"/>
                <a:ea typeface="Calibri" panose="020F0502020204030204" pitchFamily="34" charset="0"/>
                <a:cs typeface="Aptos Serif" panose="02020604070405020304" pitchFamily="18" charset="0"/>
              </a:rPr>
              <a:t>External</a:t>
            </a:r>
            <a:br>
              <a:rPr kumimoji="0" lang="en-US" sz="2000" b="1" i="0" u="none" strike="noStrike" kern="1200" cap="small" spc="0" normalizeH="0" baseline="0" noProof="0">
                <a:ln>
                  <a:noFill/>
                </a:ln>
                <a:solidFill>
                  <a:prstClr val="white"/>
                </a:solidFill>
                <a:effectLst/>
                <a:uLnTx/>
                <a:uFillTx/>
                <a:latin typeface="Arial" panose="020B0604020202020204"/>
                <a:ea typeface="Calibri" panose="020F0502020204030204" pitchFamily="34" charset="0"/>
                <a:cs typeface="Aptos Serif" panose="02020604070405020304" pitchFamily="18" charset="0"/>
              </a:rPr>
            </a:br>
            <a:r>
              <a:rPr kumimoji="0" lang="en-US" sz="2000" b="1" i="0" u="none" strike="noStrike" kern="1200" cap="small" spc="0" normalizeH="0" baseline="0" noProof="0">
                <a:ln>
                  <a:noFill/>
                </a:ln>
                <a:solidFill>
                  <a:prstClr val="white"/>
                </a:solidFill>
                <a:effectLst/>
                <a:uLnTx/>
                <a:uFillTx/>
                <a:latin typeface="Arial" panose="020B0604020202020204"/>
                <a:ea typeface="Calibri" panose="020F0502020204030204" pitchFamily="34" charset="0"/>
                <a:cs typeface="Aptos Serif" panose="02020604070405020304" pitchFamily="18" charset="0"/>
              </a:rPr>
              <a:t>Reviewers</a:t>
            </a:r>
            <a:endParaRPr kumimoji="0" lang="en-US" sz="3600" b="1" i="0" u="none" strike="noStrike" kern="1200" cap="small" spc="0" normalizeH="0" baseline="0" noProof="0">
              <a:ln>
                <a:noFill/>
              </a:ln>
              <a:solidFill>
                <a:prstClr val="white"/>
              </a:solidFill>
              <a:effectLst/>
              <a:uLnTx/>
              <a:uFillTx/>
              <a:latin typeface="Arial" panose="020B0604020202020204"/>
              <a:ea typeface="Calibri" panose="020F0502020204030204" pitchFamily="34" charset="0"/>
              <a:cs typeface="Aptos Serif" panose="02020604070405020304" pitchFamily="18" charset="0"/>
            </a:endParaRPr>
          </a:p>
        </p:txBody>
      </p:sp>
      <p:sp>
        <p:nvSpPr>
          <p:cNvPr id="17" name="Title 2">
            <a:extLst>
              <a:ext uri="{FF2B5EF4-FFF2-40B4-BE49-F238E27FC236}">
                <a16:creationId xmlns:a16="http://schemas.microsoft.com/office/drawing/2014/main" id="{B4F60C15-0EA0-252F-4217-5614E7B46FF0}"/>
              </a:ext>
            </a:extLst>
          </p:cNvPr>
          <p:cNvSpPr txBox="1">
            <a:spLocks/>
          </p:cNvSpPr>
          <p:nvPr/>
        </p:nvSpPr>
        <p:spPr>
          <a:xfrm>
            <a:off x="136890" y="4048527"/>
            <a:ext cx="6739894" cy="2197525"/>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Arial" panose="020B0604020202020204"/>
                <a:ea typeface="+mj-ea"/>
                <a:cs typeface="+mj-cs"/>
              </a:rPr>
              <a:t>ESD Research by the Numbers:</a:t>
            </a:r>
            <a:br>
              <a:rPr kumimoji="0" lang="en-US" sz="5400" b="1" i="0" u="none" strike="noStrike" kern="1200" cap="none" spc="0" normalizeH="0" baseline="0" noProof="0">
                <a:ln>
                  <a:noFill/>
                </a:ln>
                <a:solidFill>
                  <a:prstClr val="white"/>
                </a:solidFill>
                <a:effectLst/>
                <a:uLnTx/>
                <a:uFillTx/>
                <a:latin typeface="Arial" panose="020B0604020202020204"/>
                <a:ea typeface="+mj-ea"/>
                <a:cs typeface="+mj-cs"/>
              </a:rPr>
            </a:br>
            <a:r>
              <a:rPr kumimoji="0" lang="en-US" sz="4400" b="1" i="0" u="none" strike="noStrike" kern="1200" cap="none" spc="0" normalizeH="0" baseline="0" noProof="0">
                <a:ln>
                  <a:noFill/>
                </a:ln>
                <a:solidFill>
                  <a:prstClr val="white"/>
                </a:solidFill>
                <a:effectLst/>
                <a:uLnTx/>
                <a:uFillTx/>
                <a:latin typeface="Arial" panose="020B0604020202020204"/>
                <a:ea typeface="+mj-ea"/>
                <a:cs typeface="+mj-cs"/>
              </a:rPr>
              <a:t>Calendar Year 2025</a:t>
            </a:r>
          </a:p>
        </p:txBody>
      </p:sp>
      <p:sp>
        <p:nvSpPr>
          <p:cNvPr id="28" name="Rectangle: Rounded Corners 27">
            <a:extLst>
              <a:ext uri="{FF2B5EF4-FFF2-40B4-BE49-F238E27FC236}">
                <a16:creationId xmlns:a16="http://schemas.microsoft.com/office/drawing/2014/main" id="{68071D97-1C07-BD8F-D82A-922D1466E301}"/>
              </a:ext>
            </a:extLst>
          </p:cNvPr>
          <p:cNvSpPr/>
          <p:nvPr/>
        </p:nvSpPr>
        <p:spPr>
          <a:xfrm>
            <a:off x="7051406" y="4101626"/>
            <a:ext cx="4245725" cy="2162175"/>
          </a:xfrm>
          <a:prstGeom prst="roundRect">
            <a:avLst>
              <a:gd name="adj" fmla="val 6597"/>
            </a:avLst>
          </a:prstGeom>
          <a:solidFill>
            <a:srgbClr val="0B5CA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cript MT Bold" panose="03040602040607080904" pitchFamily="66" charset="0"/>
                <a:ea typeface="+mn-ea"/>
                <a:cs typeface="+mn-cs"/>
              </a:rPr>
              <a:t>Thank You! </a:t>
            </a:r>
          </a:p>
        </p:txBody>
      </p:sp>
      <p:pic>
        <p:nvPicPr>
          <p:cNvPr id="26" name="Graphic 25" descr="Fireworks with solid fill">
            <a:extLst>
              <a:ext uri="{FF2B5EF4-FFF2-40B4-BE49-F238E27FC236}">
                <a16:creationId xmlns:a16="http://schemas.microsoft.com/office/drawing/2014/main" id="{10E3E6A2-79E3-C28C-FB33-1BADD529CD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12829" y="4120676"/>
            <a:ext cx="914400" cy="914400"/>
          </a:xfrm>
          <a:prstGeom prst="rect">
            <a:avLst/>
          </a:prstGeom>
        </p:spPr>
      </p:pic>
      <p:pic>
        <p:nvPicPr>
          <p:cNvPr id="29" name="Graphic 28" descr="Fireworks with solid fill">
            <a:extLst>
              <a:ext uri="{FF2B5EF4-FFF2-40B4-BE49-F238E27FC236}">
                <a16:creationId xmlns:a16="http://schemas.microsoft.com/office/drawing/2014/main" id="{24360576-F1CF-77E4-ACFD-7CA5DE5EAF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39929" y="5386528"/>
            <a:ext cx="914400" cy="914400"/>
          </a:xfrm>
          <a:prstGeom prst="rect">
            <a:avLst/>
          </a:prstGeom>
        </p:spPr>
      </p:pic>
      <p:cxnSp>
        <p:nvCxnSpPr>
          <p:cNvPr id="31" name="Straight Connector 30">
            <a:extLst>
              <a:ext uri="{FF2B5EF4-FFF2-40B4-BE49-F238E27FC236}">
                <a16:creationId xmlns:a16="http://schemas.microsoft.com/office/drawing/2014/main" id="{9A533389-E9CD-B254-82ED-F43615E5A16F}"/>
              </a:ext>
            </a:extLst>
          </p:cNvPr>
          <p:cNvCxnSpPr>
            <a:cxnSpLocks/>
          </p:cNvCxnSpPr>
          <p:nvPr/>
        </p:nvCxnSpPr>
        <p:spPr>
          <a:xfrm>
            <a:off x="327855" y="1866225"/>
            <a:ext cx="401318" cy="1"/>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62E967BF-1683-F597-43D1-F515775A2D26}"/>
              </a:ext>
            </a:extLst>
          </p:cNvPr>
          <p:cNvCxnSpPr>
            <a:cxnSpLocks/>
          </p:cNvCxnSpPr>
          <p:nvPr/>
        </p:nvCxnSpPr>
        <p:spPr>
          <a:xfrm>
            <a:off x="3049637" y="1866225"/>
            <a:ext cx="457200" cy="1"/>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D151EF8D-605F-51D9-9FE1-149E6027D558}"/>
              </a:ext>
            </a:extLst>
          </p:cNvPr>
          <p:cNvCxnSpPr>
            <a:cxnSpLocks/>
          </p:cNvCxnSpPr>
          <p:nvPr/>
        </p:nvCxnSpPr>
        <p:spPr>
          <a:xfrm>
            <a:off x="5839394" y="1866225"/>
            <a:ext cx="457200" cy="1"/>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B85BEB0D-47A2-30F4-3F40-AC97D7E0CB83}"/>
              </a:ext>
            </a:extLst>
          </p:cNvPr>
          <p:cNvCxnSpPr>
            <a:cxnSpLocks/>
          </p:cNvCxnSpPr>
          <p:nvPr/>
        </p:nvCxnSpPr>
        <p:spPr>
          <a:xfrm>
            <a:off x="8614843" y="1866225"/>
            <a:ext cx="457200" cy="1"/>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35" name="Oval 34">
            <a:extLst>
              <a:ext uri="{FF2B5EF4-FFF2-40B4-BE49-F238E27FC236}">
                <a16:creationId xmlns:a16="http://schemas.microsoft.com/office/drawing/2014/main" id="{684B0452-0A9A-F24D-F08F-8995DD0CFF34}"/>
              </a:ext>
            </a:extLst>
          </p:cNvPr>
          <p:cNvSpPr/>
          <p:nvPr/>
        </p:nvSpPr>
        <p:spPr>
          <a:xfrm>
            <a:off x="246519" y="1820505"/>
            <a:ext cx="91440" cy="914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38" name="Straight Connector 37">
            <a:extLst>
              <a:ext uri="{FF2B5EF4-FFF2-40B4-BE49-F238E27FC236}">
                <a16:creationId xmlns:a16="http://schemas.microsoft.com/office/drawing/2014/main" id="{25BE84BD-C364-303F-C519-85D03DD1FF6C}"/>
              </a:ext>
            </a:extLst>
          </p:cNvPr>
          <p:cNvCxnSpPr>
            <a:cxnSpLocks/>
          </p:cNvCxnSpPr>
          <p:nvPr/>
        </p:nvCxnSpPr>
        <p:spPr>
          <a:xfrm>
            <a:off x="11414452" y="1856051"/>
            <a:ext cx="401318" cy="1"/>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39" name="Oval 38">
            <a:extLst>
              <a:ext uri="{FF2B5EF4-FFF2-40B4-BE49-F238E27FC236}">
                <a16:creationId xmlns:a16="http://schemas.microsoft.com/office/drawing/2014/main" id="{A4760AD8-4D60-305D-A933-666B24A3F733}"/>
              </a:ext>
            </a:extLst>
          </p:cNvPr>
          <p:cNvSpPr/>
          <p:nvPr/>
        </p:nvSpPr>
        <p:spPr>
          <a:xfrm>
            <a:off x="11781220" y="1810331"/>
            <a:ext cx="91440" cy="914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 name="Graphic 2" descr="Rose with solid fill">
            <a:extLst>
              <a:ext uri="{FF2B5EF4-FFF2-40B4-BE49-F238E27FC236}">
                <a16:creationId xmlns:a16="http://schemas.microsoft.com/office/drawing/2014/main" id="{B68EDCFD-94E2-6540-5CF3-10763D374A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740071">
            <a:off x="6978535" y="5331651"/>
            <a:ext cx="914401" cy="914401"/>
          </a:xfrm>
          <a:prstGeom prst="rect">
            <a:avLst/>
          </a:prstGeom>
        </p:spPr>
      </p:pic>
      <p:pic>
        <p:nvPicPr>
          <p:cNvPr id="12" name="Graphic 11" descr="Rose with solid fill">
            <a:extLst>
              <a:ext uri="{FF2B5EF4-FFF2-40B4-BE49-F238E27FC236}">
                <a16:creationId xmlns:a16="http://schemas.microsoft.com/office/drawing/2014/main" id="{663BF9C1-28EC-D690-A942-0669F0B80F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809876">
            <a:off x="10431368" y="4188727"/>
            <a:ext cx="914401" cy="914401"/>
          </a:xfrm>
          <a:prstGeom prst="rect">
            <a:avLst/>
          </a:prstGeom>
        </p:spPr>
      </p:pic>
    </p:spTree>
    <p:extLst>
      <p:ext uri="{BB962C8B-B14F-4D97-AF65-F5344CB8AC3E}">
        <p14:creationId xmlns:p14="http://schemas.microsoft.com/office/powerpoint/2010/main" val="29224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C424F3A0-6B38-ED5D-BD89-D14EAA410C7B}"/>
              </a:ext>
            </a:extLst>
          </p:cNvPr>
          <p:cNvSpPr txBox="1">
            <a:spLocks/>
          </p:cNvSpPr>
          <p:nvPr/>
        </p:nvSpPr>
        <p:spPr>
          <a:xfrm>
            <a:off x="282645" y="331294"/>
            <a:ext cx="7032555" cy="3532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Integrated Earth System Modeling Strategy</a:t>
            </a:r>
          </a:p>
        </p:txBody>
      </p:sp>
      <p:sp>
        <p:nvSpPr>
          <p:cNvPr id="10" name="Text Placeholder 32">
            <a:extLst>
              <a:ext uri="{FF2B5EF4-FFF2-40B4-BE49-F238E27FC236}">
                <a16:creationId xmlns:a16="http://schemas.microsoft.com/office/drawing/2014/main" id="{FAC7554A-97FD-3064-00E0-BC3A287447E0}"/>
              </a:ext>
            </a:extLst>
          </p:cNvPr>
          <p:cNvSpPr txBox="1">
            <a:spLocks/>
          </p:cNvSpPr>
          <p:nvPr/>
        </p:nvSpPr>
        <p:spPr>
          <a:xfrm>
            <a:off x="308771" y="1683891"/>
            <a:ext cx="5969813" cy="14671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600"/>
              </a:spcBef>
              <a:buFont typeface="Arial" panose="020B0604020202020204" pitchFamily="34" charset="0"/>
              <a:buNone/>
              <a:defRPr sz="14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6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Models underpin state-of-the-art prediction and global analyses that support economic growth, national priorities and security:</a:t>
            </a:r>
          </a:p>
        </p:txBody>
      </p:sp>
      <p:sp>
        <p:nvSpPr>
          <p:cNvPr id="11" name="Text Placeholder 8">
            <a:extLst>
              <a:ext uri="{FF2B5EF4-FFF2-40B4-BE49-F238E27FC236}">
                <a16:creationId xmlns:a16="http://schemas.microsoft.com/office/drawing/2014/main" id="{D034D6D8-CB6B-C018-10E7-989FEF70B684}"/>
              </a:ext>
            </a:extLst>
          </p:cNvPr>
          <p:cNvSpPr txBox="1">
            <a:spLocks/>
          </p:cNvSpPr>
          <p:nvPr/>
        </p:nvSpPr>
        <p:spPr>
          <a:xfrm>
            <a:off x="538242" y="2972296"/>
            <a:ext cx="5293285" cy="3260199"/>
          </a:xfrm>
          <a:prstGeom prst="rect">
            <a:avLst/>
          </a:prstGeom>
        </p:spPr>
        <p:txBody>
          <a:bodyPr vert="horz" lIns="91440" tIns="45720" rIns="91440" bIns="45720" rtlCol="0">
            <a:noAutofit/>
          </a:bodyPr>
          <a:lstStyle>
            <a:lvl1pPr marL="179388" indent="-179388" algn="l" defTabSz="914400" rtl="0" eaLnBrk="1" latinLnBrk="0" hangingPunct="1">
              <a:lnSpc>
                <a:spcPct val="90000"/>
              </a:lnSpc>
              <a:spcBef>
                <a:spcPts val="1000"/>
              </a:spcBef>
              <a:buFont typeface="Arial" panose="020B0604020202020204" pitchFamily="34" charset="0"/>
              <a:buChar char="•"/>
              <a:tabLst/>
              <a:defRPr sz="14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8" marR="0" lvl="0" indent="-179388" algn="l" defTabSz="914400" rtl="0" eaLnBrk="0" fontAlgn="base" latinLnBrk="0" hangingPunct="0">
              <a:lnSpc>
                <a:spcPct val="100000"/>
              </a:lnSpc>
              <a:spcBef>
                <a:spcPts val="1600"/>
              </a:spcBef>
              <a:spcAft>
                <a:spcPct val="0"/>
              </a:spcAft>
              <a:buClrTx/>
              <a:buSzTx/>
              <a:buFont typeface="Arial" panose="020B0604020202020204" pitchFamily="34" charset="0"/>
              <a:buChar char="•"/>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Streamline</a:t>
            </a: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Engage leading experts in the field nationwide to identify streamlined modeling approaches and consolidated workflows for greater effectiveness</a:t>
            </a:r>
          </a:p>
          <a:p>
            <a:pPr marL="179388" marR="0" lvl="0" indent="-179388" algn="l" defTabSz="914400" rtl="0" eaLnBrk="0" fontAlgn="base" latinLnBrk="0" hangingPunct="0">
              <a:lnSpc>
                <a:spcPct val="100000"/>
              </a:lnSpc>
              <a:spcBef>
                <a:spcPts val="1600"/>
              </a:spcBef>
              <a:spcAft>
                <a:spcPct val="0"/>
              </a:spcAft>
              <a:buClrTx/>
              <a:buSzTx/>
              <a:buFont typeface="Arial" panose="020B0604020202020204" pitchFamily="34" charset="0"/>
              <a:buChar char="•"/>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Prioritize</a:t>
            </a: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Align investments around advanced technologies, mission needs, and new modeling techniques, including AI/ML</a:t>
            </a:r>
          </a:p>
          <a:p>
            <a:pPr marL="179388" marR="0" lvl="0" indent="-179388" algn="l" defTabSz="914400" rtl="0" eaLnBrk="0" fontAlgn="base" latinLnBrk="0" hangingPunct="0">
              <a:lnSpc>
                <a:spcPct val="100000"/>
              </a:lnSpc>
              <a:spcBef>
                <a:spcPts val="1600"/>
              </a:spcBef>
              <a:spcAft>
                <a:spcPct val="0"/>
              </a:spcAft>
              <a:buClrTx/>
              <a:buSzTx/>
              <a:buFont typeface="Arial" panose="020B0604020202020204" pitchFamily="34" charset="0"/>
              <a:buChar char="•"/>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Flexible and scalable</a:t>
            </a: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Define modular and connected modeling approaches that maximize scientific computing systems</a:t>
            </a:r>
          </a:p>
          <a:p>
            <a:pPr marL="179388" marR="0" lvl="0" indent="-17938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5133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C8DE0CEB-5327-0A62-4DB6-D8DB440D153D}"/>
              </a:ext>
            </a:extLst>
          </p:cNvPr>
          <p:cNvPicPr>
            <a:picLocks noChangeAspect="1"/>
          </p:cNvPicPr>
          <p:nvPr/>
        </p:nvPicPr>
        <p:blipFill>
          <a:blip r:embed="rId3"/>
          <a:stretch>
            <a:fillRect/>
          </a:stretch>
        </p:blipFill>
        <p:spPr>
          <a:xfrm>
            <a:off x="5005301" y="1564396"/>
            <a:ext cx="6122962" cy="5175181"/>
          </a:xfrm>
          <a:prstGeom prst="rect">
            <a:avLst/>
          </a:prstGeom>
        </p:spPr>
      </p:pic>
      <p:sp>
        <p:nvSpPr>
          <p:cNvPr id="61" name="Isosceles Triangle 60">
            <a:extLst>
              <a:ext uri="{FF2B5EF4-FFF2-40B4-BE49-F238E27FC236}">
                <a16:creationId xmlns:a16="http://schemas.microsoft.com/office/drawing/2014/main" id="{44BC76E7-6E4F-0C18-4F2E-A0D8AE85C4F8}"/>
              </a:ext>
            </a:extLst>
          </p:cNvPr>
          <p:cNvSpPr/>
          <p:nvPr/>
        </p:nvSpPr>
        <p:spPr>
          <a:xfrm rot="5400000">
            <a:off x="8980477" y="3668316"/>
            <a:ext cx="2447039" cy="995816"/>
          </a:xfrm>
          <a:prstGeom prst="triangle">
            <a:avLst/>
          </a:prstGeom>
          <a:gradFill flip="none" rotWithShape="1">
            <a:gsLst>
              <a:gs pos="54000">
                <a:srgbClr val="D8D8D8">
                  <a:alpha val="20000"/>
                </a:srgbClr>
              </a:gs>
              <a:gs pos="35000">
                <a:srgbClr val="D8D8D8">
                  <a:alpha val="0"/>
                </a:srgbClr>
              </a:gs>
              <a:gs pos="70000">
                <a:srgbClr val="D8D8D8">
                  <a:alpha val="40000"/>
                </a:srgbClr>
              </a:gs>
              <a:gs pos="100000">
                <a:schemeClr val="bg2">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9" name="Picture 2" descr="Three side-by-side black and white images showing full disk Earth images acquired by GOES-East (left image), GOES-West (center image), and Himawari-8 (right image). All images show Earth as it appeared on September 24, 2019, and show clouds, storm systems, and fronts. GOES-East shows the Atlantic Ocean and Eastern U.S.; GOES-West shows Western U.S. and Pacific Ocean; Himawari-8 image shows Asia, Australia, and Pacific Ocean.">
            <a:extLst>
              <a:ext uri="{FF2B5EF4-FFF2-40B4-BE49-F238E27FC236}">
                <a16:creationId xmlns:a16="http://schemas.microsoft.com/office/drawing/2014/main" id="{CB2F5116-DFF5-8040-208E-34AD80E635FB}"/>
              </a:ext>
            </a:extLst>
          </p:cNvPr>
          <p:cNvPicPr>
            <a:picLocks noChangeAspect="1" noChangeArrowheads="1"/>
          </p:cNvPicPr>
          <p:nvPr/>
        </p:nvPicPr>
        <p:blipFill rotWithShape="1">
          <a:blip r:embed="rId4">
            <a:duotone>
              <a:schemeClr val="bg2">
                <a:shade val="45000"/>
                <a:satMod val="135000"/>
              </a:schemeClr>
              <a:prstClr val="white"/>
            </a:duotone>
            <a:alphaModFix amt="51000"/>
            <a:extLst>
              <a:ext uri="{28A0092B-C50C-407E-A947-70E740481C1C}">
                <a14:useLocalDpi xmlns:a14="http://schemas.microsoft.com/office/drawing/2010/main" val="0"/>
              </a:ext>
            </a:extLst>
          </a:blip>
          <a:srcRect l="795" t="2702" r="67500" b="2362"/>
          <a:stretch>
            <a:fillRect/>
          </a:stretch>
        </p:blipFill>
        <p:spPr bwMode="auto">
          <a:xfrm>
            <a:off x="2309431" y="4963999"/>
            <a:ext cx="1392181" cy="1397172"/>
          </a:xfrm>
          <a:prstGeom prst="ellipse">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3ECE29E7-ECC6-7730-3FA2-F6D7B02D7C84}"/>
              </a:ext>
            </a:extLst>
          </p:cNvPr>
          <p:cNvSpPr>
            <a:spLocks noGrp="1"/>
          </p:cNvSpPr>
          <p:nvPr>
            <p:ph type="title" idx="4294967295"/>
          </p:nvPr>
        </p:nvSpPr>
        <p:spPr>
          <a:xfrm>
            <a:off x="228600" y="293688"/>
            <a:ext cx="11963400" cy="701675"/>
          </a:xfrm>
        </p:spPr>
        <p:txBody>
          <a:bodyPr>
            <a:noAutofit/>
          </a:bodyPr>
          <a:lstStyle/>
          <a:p>
            <a:pPr>
              <a:tabLst>
                <a:tab pos="3370263" algn="l"/>
              </a:tabLst>
            </a:pPr>
            <a:r>
              <a:rPr lang="en-US" sz="3200" b="1"/>
              <a:t>Integrated Modeling Virtual Institute (IMVI):</a:t>
            </a:r>
            <a:br>
              <a:rPr lang="en-US" sz="3200"/>
            </a:br>
            <a:r>
              <a:rPr lang="en-US" sz="3200" b="1">
                <a:cs typeface="Arial"/>
              </a:rPr>
              <a:t>From Independent to Integrated</a:t>
            </a:r>
            <a:endParaRPr lang="en-US" sz="3200" b="1"/>
          </a:p>
        </p:txBody>
      </p:sp>
      <p:sp>
        <p:nvSpPr>
          <p:cNvPr id="70" name="TextBox 69">
            <a:extLst>
              <a:ext uri="{FF2B5EF4-FFF2-40B4-BE49-F238E27FC236}">
                <a16:creationId xmlns:a16="http://schemas.microsoft.com/office/drawing/2014/main" id="{E1CDA170-3632-3AEB-D13D-25400BFFAE59}"/>
              </a:ext>
            </a:extLst>
          </p:cNvPr>
          <p:cNvSpPr txBox="1"/>
          <p:nvPr/>
        </p:nvSpPr>
        <p:spPr>
          <a:xfrm>
            <a:off x="336550" y="1416919"/>
            <a:ext cx="4999311"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DDCFB"/>
                </a:solidFill>
                <a:effectLst/>
                <a:uLnTx/>
                <a:uFillTx/>
                <a:latin typeface="Arial" panose="020B0604020202020204"/>
                <a:ea typeface="+mn-ea"/>
                <a:cs typeface="Helvetica"/>
              </a:rPr>
              <a:t>INDEPENDENT MODELS TODAY </a:t>
            </a:r>
            <a:endParaRPr kumimoji="0" lang="en-US" sz="2000" b="1" i="0" u="none" strike="noStrike" kern="1200" cap="none" spc="0" normalizeH="0" baseline="0" noProof="0">
              <a:ln>
                <a:noFill/>
              </a:ln>
              <a:solidFill>
                <a:srgbClr val="9DDCFB"/>
              </a:solidFill>
              <a:effectLst/>
              <a:uLnTx/>
              <a:uFillTx/>
              <a:latin typeface="Arial" panose="020B0604020202020204"/>
              <a:ea typeface="+mn-ea"/>
              <a:cs typeface="Helvetica" panose="020B0604020202020204" pitchFamily="34" charset="0"/>
            </a:endParaRPr>
          </a:p>
        </p:txBody>
      </p:sp>
      <p:sp>
        <p:nvSpPr>
          <p:cNvPr id="71" name="TextBox 70">
            <a:extLst>
              <a:ext uri="{FF2B5EF4-FFF2-40B4-BE49-F238E27FC236}">
                <a16:creationId xmlns:a16="http://schemas.microsoft.com/office/drawing/2014/main" id="{A65B0E1E-1257-7BF2-E7A4-A9A353ADA126}"/>
              </a:ext>
            </a:extLst>
          </p:cNvPr>
          <p:cNvSpPr txBox="1"/>
          <p:nvPr/>
        </p:nvSpPr>
        <p:spPr>
          <a:xfrm>
            <a:off x="5562449" y="1416919"/>
            <a:ext cx="49993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DDCFB"/>
                </a:solidFill>
                <a:effectLst/>
                <a:uLnTx/>
                <a:uFillTx/>
                <a:latin typeface="Arial" panose="020B0604020202020204"/>
                <a:ea typeface="+mn-ea"/>
                <a:cs typeface="Helvetica" panose="020B0604020202020204" pitchFamily="34" charset="0"/>
              </a:rPr>
              <a:t>INTEGRATED MODELING WITH IMVI </a:t>
            </a:r>
          </a:p>
        </p:txBody>
      </p:sp>
      <p:grpSp>
        <p:nvGrpSpPr>
          <p:cNvPr id="7" name="Group 6">
            <a:extLst>
              <a:ext uri="{FF2B5EF4-FFF2-40B4-BE49-F238E27FC236}">
                <a16:creationId xmlns:a16="http://schemas.microsoft.com/office/drawing/2014/main" id="{7D951FF4-01D8-6D7D-BB65-A76EBD48F844}"/>
              </a:ext>
            </a:extLst>
          </p:cNvPr>
          <p:cNvGrpSpPr/>
          <p:nvPr/>
        </p:nvGrpSpPr>
        <p:grpSpPr>
          <a:xfrm>
            <a:off x="2619224" y="2700785"/>
            <a:ext cx="2665013" cy="640080"/>
            <a:chOff x="988343" y="2202268"/>
            <a:chExt cx="2529009" cy="640080"/>
          </a:xfrm>
          <a:solidFill>
            <a:srgbClr val="A9D3D2"/>
          </a:solidFill>
        </p:grpSpPr>
        <p:sp>
          <p:nvSpPr>
            <p:cNvPr id="8" name="Rounded Rectangle 10">
              <a:extLst>
                <a:ext uri="{FF2B5EF4-FFF2-40B4-BE49-F238E27FC236}">
                  <a16:creationId xmlns:a16="http://schemas.microsoft.com/office/drawing/2014/main" id="{A4B085C3-70B8-D26D-61CC-99EC261276AB}"/>
                </a:ext>
              </a:extLst>
            </p:cNvPr>
            <p:cNvSpPr/>
            <p:nvPr/>
          </p:nvSpPr>
          <p:spPr>
            <a:xfrm>
              <a:off x="988343" y="2202268"/>
              <a:ext cx="2529009" cy="640080"/>
            </a:xfrm>
            <a:prstGeom prst="roundRect">
              <a:avLst>
                <a:gd name="adj" fmla="val 50000"/>
              </a:avLst>
            </a:prstGeom>
            <a:grp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D462FA0B-5A3A-761F-FF3F-FEDD80C80ED5}"/>
                </a:ext>
              </a:extLst>
            </p:cNvPr>
            <p:cNvSpPr/>
            <p:nvPr/>
          </p:nvSpPr>
          <p:spPr>
            <a:xfrm>
              <a:off x="1036957" y="2389758"/>
              <a:ext cx="2431780" cy="265099"/>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95000"/>
                      <a:lumOff val="5000"/>
                    </a:prstClr>
                  </a:solidFill>
                  <a:effectLst/>
                  <a:uLnTx/>
                  <a:uFillTx/>
                  <a:latin typeface="Arial" panose="020B0604020202020204"/>
                  <a:ea typeface="+mn-ea"/>
                  <a:cs typeface="Arial"/>
                </a:rPr>
                <a:t>Ex.: Chemistry, turbulence, cloud processes</a:t>
              </a:r>
            </a:p>
          </p:txBody>
        </p:sp>
      </p:grpSp>
      <p:grpSp>
        <p:nvGrpSpPr>
          <p:cNvPr id="10" name="Group 9">
            <a:extLst>
              <a:ext uri="{FF2B5EF4-FFF2-40B4-BE49-F238E27FC236}">
                <a16:creationId xmlns:a16="http://schemas.microsoft.com/office/drawing/2014/main" id="{3E03FB4F-DB44-E775-996F-089492DDD701}"/>
              </a:ext>
            </a:extLst>
          </p:cNvPr>
          <p:cNvGrpSpPr/>
          <p:nvPr/>
        </p:nvGrpSpPr>
        <p:grpSpPr>
          <a:xfrm>
            <a:off x="2619225" y="1949415"/>
            <a:ext cx="2665014" cy="640080"/>
            <a:chOff x="988343" y="2202268"/>
            <a:chExt cx="2529009" cy="640080"/>
          </a:xfrm>
          <a:solidFill>
            <a:srgbClr val="99AA93"/>
          </a:solidFill>
        </p:grpSpPr>
        <p:sp>
          <p:nvSpPr>
            <p:cNvPr id="11" name="Rounded Rectangle 10">
              <a:extLst>
                <a:ext uri="{FF2B5EF4-FFF2-40B4-BE49-F238E27FC236}">
                  <a16:creationId xmlns:a16="http://schemas.microsoft.com/office/drawing/2014/main" id="{C3D36025-8DA5-2DA3-9B70-FA55286BD785}"/>
                </a:ext>
              </a:extLst>
            </p:cNvPr>
            <p:cNvSpPr/>
            <p:nvPr/>
          </p:nvSpPr>
          <p:spPr>
            <a:xfrm>
              <a:off x="988343" y="2202268"/>
              <a:ext cx="2529009" cy="640080"/>
            </a:xfrm>
            <a:prstGeom prst="roundRect">
              <a:avLst>
                <a:gd name="adj" fmla="val 50000"/>
              </a:avLst>
            </a:prstGeom>
            <a:grp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53BC5789-9BED-B38D-4E6A-5E3F7DD2E5B5}"/>
                </a:ext>
              </a:extLst>
            </p:cNvPr>
            <p:cNvSpPr/>
            <p:nvPr/>
          </p:nvSpPr>
          <p:spPr>
            <a:xfrm>
              <a:off x="1036957" y="2389758"/>
              <a:ext cx="2431780" cy="265099"/>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95000"/>
                      <a:lumOff val="5000"/>
                    </a:prstClr>
                  </a:solidFill>
                  <a:effectLst/>
                  <a:uLnTx/>
                  <a:uFillTx/>
                  <a:latin typeface="Arial" panose="020B0604020202020204"/>
                  <a:ea typeface="+mn-ea"/>
                  <a:cs typeface="+mn-cs"/>
                </a:rPr>
                <a:t>LIS</a:t>
              </a:r>
              <a:r>
                <a:rPr kumimoji="0" lang="en-US" sz="1200" b="0" i="0" u="none" strike="noStrike" kern="1200" cap="none" spc="0" normalizeH="0" baseline="0" noProof="0">
                  <a:ln>
                    <a:noFill/>
                  </a:ln>
                  <a:solidFill>
                    <a:prstClr val="black">
                      <a:lumMod val="95000"/>
                      <a:lumOff val="5000"/>
                    </a:prstClr>
                  </a:solidFill>
                  <a:effectLst/>
                  <a:uLnTx/>
                  <a:uFillTx/>
                  <a:latin typeface="Arial" panose="020B0604020202020204"/>
                  <a:ea typeface="+mn-ea"/>
                  <a:cs typeface="+mn-cs"/>
                </a:rPr>
                <a:t> (Land Information System)</a:t>
              </a:r>
            </a:p>
          </p:txBody>
        </p:sp>
      </p:grpSp>
      <p:grpSp>
        <p:nvGrpSpPr>
          <p:cNvPr id="13" name="Group 12">
            <a:extLst>
              <a:ext uri="{FF2B5EF4-FFF2-40B4-BE49-F238E27FC236}">
                <a16:creationId xmlns:a16="http://schemas.microsoft.com/office/drawing/2014/main" id="{1A148879-6E78-3033-3704-A90CD27A95DE}"/>
              </a:ext>
            </a:extLst>
          </p:cNvPr>
          <p:cNvGrpSpPr/>
          <p:nvPr/>
        </p:nvGrpSpPr>
        <p:grpSpPr>
          <a:xfrm>
            <a:off x="2619222" y="3457565"/>
            <a:ext cx="2665013" cy="640080"/>
            <a:chOff x="988343" y="2202268"/>
            <a:chExt cx="2529009" cy="640080"/>
          </a:xfrm>
          <a:solidFill>
            <a:srgbClr val="90A6BF"/>
          </a:solidFill>
        </p:grpSpPr>
        <p:sp>
          <p:nvSpPr>
            <p:cNvPr id="14" name="Rounded Rectangle 10">
              <a:extLst>
                <a:ext uri="{FF2B5EF4-FFF2-40B4-BE49-F238E27FC236}">
                  <a16:creationId xmlns:a16="http://schemas.microsoft.com/office/drawing/2014/main" id="{DF56ECCF-BB9D-BC0D-0636-8D4AAAFF9800}"/>
                </a:ext>
              </a:extLst>
            </p:cNvPr>
            <p:cNvSpPr/>
            <p:nvPr/>
          </p:nvSpPr>
          <p:spPr>
            <a:xfrm>
              <a:off x="988343" y="2202268"/>
              <a:ext cx="2529009" cy="640080"/>
            </a:xfrm>
            <a:prstGeom prst="roundRect">
              <a:avLst>
                <a:gd name="adj" fmla="val 50000"/>
              </a:avLst>
            </a:prstGeom>
            <a:grp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BBE4DB3B-2D89-8C39-6E96-5BD2D08ED39A}"/>
                </a:ext>
              </a:extLst>
            </p:cNvPr>
            <p:cNvSpPr/>
            <p:nvPr/>
          </p:nvSpPr>
          <p:spPr>
            <a:xfrm>
              <a:off x="1012650" y="2389758"/>
              <a:ext cx="2480394" cy="265099"/>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95000"/>
                      <a:lumOff val="5000"/>
                    </a:prstClr>
                  </a:solidFill>
                  <a:effectLst/>
                  <a:uLnTx/>
                  <a:uFillTx/>
                  <a:latin typeface="Arial" panose="020B0604020202020204"/>
                  <a:ea typeface="+mn-ea"/>
                  <a:cs typeface="+mn-cs"/>
                </a:rPr>
                <a:t>ECCO </a:t>
              </a:r>
              <a:r>
                <a:rPr kumimoji="0" lang="en-US" sz="1200" b="0" i="0" u="none" strike="noStrike" kern="1200" cap="none" spc="0" normalizeH="0" baseline="0" noProof="0">
                  <a:ln>
                    <a:noFill/>
                  </a:ln>
                  <a:solidFill>
                    <a:prstClr val="black">
                      <a:lumMod val="95000"/>
                      <a:lumOff val="5000"/>
                    </a:prstClr>
                  </a:solidFill>
                  <a:effectLst/>
                  <a:uLnTx/>
                  <a:uFillTx/>
                  <a:latin typeface="Arial" panose="020B0604020202020204"/>
                  <a:ea typeface="+mn-ea"/>
                  <a:cs typeface="+mn-cs"/>
                </a:rPr>
                <a:t>(Estimating the Circulation and Climate of Oceans) </a:t>
              </a:r>
            </a:p>
          </p:txBody>
        </p:sp>
      </p:grpSp>
      <p:grpSp>
        <p:nvGrpSpPr>
          <p:cNvPr id="16" name="Group 15">
            <a:extLst>
              <a:ext uri="{FF2B5EF4-FFF2-40B4-BE49-F238E27FC236}">
                <a16:creationId xmlns:a16="http://schemas.microsoft.com/office/drawing/2014/main" id="{3E034719-4156-60B8-59D5-7BBDA872351E}"/>
              </a:ext>
            </a:extLst>
          </p:cNvPr>
          <p:cNvGrpSpPr/>
          <p:nvPr/>
        </p:nvGrpSpPr>
        <p:grpSpPr>
          <a:xfrm>
            <a:off x="2619222" y="4204324"/>
            <a:ext cx="2665013" cy="640080"/>
            <a:chOff x="988343" y="2202268"/>
            <a:chExt cx="2529009" cy="640080"/>
          </a:xfrm>
          <a:solidFill>
            <a:srgbClr val="90A6BF"/>
          </a:solidFill>
        </p:grpSpPr>
        <p:sp>
          <p:nvSpPr>
            <p:cNvPr id="17" name="Rounded Rectangle 10">
              <a:extLst>
                <a:ext uri="{FF2B5EF4-FFF2-40B4-BE49-F238E27FC236}">
                  <a16:creationId xmlns:a16="http://schemas.microsoft.com/office/drawing/2014/main" id="{B12602B7-0FE4-E5FD-3DEB-C479359392DD}"/>
                </a:ext>
              </a:extLst>
            </p:cNvPr>
            <p:cNvSpPr/>
            <p:nvPr/>
          </p:nvSpPr>
          <p:spPr>
            <a:xfrm>
              <a:off x="988343" y="2202268"/>
              <a:ext cx="2529009" cy="640080"/>
            </a:xfrm>
            <a:prstGeom prst="roundRect">
              <a:avLst>
                <a:gd name="adj" fmla="val 50000"/>
              </a:avLst>
            </a:prstGeom>
            <a:solidFill>
              <a:srgbClr val="DBBAA2"/>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04E9E6B-B213-97D4-AFBC-71C5E4628E95}"/>
                </a:ext>
              </a:extLst>
            </p:cNvPr>
            <p:cNvSpPr/>
            <p:nvPr/>
          </p:nvSpPr>
          <p:spPr>
            <a:xfrm>
              <a:off x="1012650" y="2389758"/>
              <a:ext cx="2480394" cy="265099"/>
            </a:xfrm>
            <a:prstGeom prst="rect">
              <a:avLst/>
            </a:prstGeom>
            <a:solidFill>
              <a:srgbClr val="DBBA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95000"/>
                      <a:lumOff val="5000"/>
                    </a:prstClr>
                  </a:solidFill>
                  <a:effectLst/>
                  <a:uLnTx/>
                  <a:uFillTx/>
                  <a:latin typeface="Arial" panose="020B0604020202020204"/>
                  <a:ea typeface="+mn-ea"/>
                  <a:cs typeface="+mn-cs"/>
                </a:rPr>
                <a:t>ISSM </a:t>
              </a:r>
              <a:r>
                <a:rPr kumimoji="0" lang="en-US" sz="1200" b="0" i="0" u="none" strike="noStrike" kern="1200" cap="none" spc="0" normalizeH="0" baseline="0" noProof="0">
                  <a:ln>
                    <a:noFill/>
                  </a:ln>
                  <a:solidFill>
                    <a:prstClr val="black">
                      <a:lumMod val="95000"/>
                      <a:lumOff val="5000"/>
                    </a:prstClr>
                  </a:solidFill>
                  <a:effectLst/>
                  <a:uLnTx/>
                  <a:uFillTx/>
                  <a:latin typeface="Arial" panose="020B0604020202020204"/>
                  <a:ea typeface="+mn-ea"/>
                  <a:cs typeface="+mn-cs"/>
                </a:rPr>
                <a:t>(Ice Sheet and Sea-Level System Model) </a:t>
              </a:r>
            </a:p>
          </p:txBody>
        </p:sp>
      </p:grpSp>
      <p:grpSp>
        <p:nvGrpSpPr>
          <p:cNvPr id="19" name="Group 18">
            <a:extLst>
              <a:ext uri="{FF2B5EF4-FFF2-40B4-BE49-F238E27FC236}">
                <a16:creationId xmlns:a16="http://schemas.microsoft.com/office/drawing/2014/main" id="{20CD46F7-32F3-12E7-8DD7-EA7EDD9A38B1}"/>
              </a:ext>
            </a:extLst>
          </p:cNvPr>
          <p:cNvGrpSpPr/>
          <p:nvPr/>
        </p:nvGrpSpPr>
        <p:grpSpPr>
          <a:xfrm>
            <a:off x="2619221" y="4963999"/>
            <a:ext cx="2665013" cy="640080"/>
            <a:chOff x="988343" y="2202268"/>
            <a:chExt cx="2529009" cy="640080"/>
          </a:xfrm>
          <a:solidFill>
            <a:schemeClr val="bg1">
              <a:alpha val="90000"/>
            </a:schemeClr>
          </a:solidFill>
        </p:grpSpPr>
        <p:sp>
          <p:nvSpPr>
            <p:cNvPr id="20" name="Rounded Rectangle 10">
              <a:extLst>
                <a:ext uri="{FF2B5EF4-FFF2-40B4-BE49-F238E27FC236}">
                  <a16:creationId xmlns:a16="http://schemas.microsoft.com/office/drawing/2014/main" id="{B38D8BEE-CB34-3940-6210-6037C6C6DCF1}"/>
                </a:ext>
              </a:extLst>
            </p:cNvPr>
            <p:cNvSpPr/>
            <p:nvPr/>
          </p:nvSpPr>
          <p:spPr>
            <a:xfrm>
              <a:off x="988343" y="2202268"/>
              <a:ext cx="2529009" cy="640080"/>
            </a:xfrm>
            <a:prstGeom prst="roundRect">
              <a:avLst>
                <a:gd name="adj" fmla="val 50000"/>
              </a:avLst>
            </a:prstGeom>
            <a:grp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39A77355-2971-7658-6BDC-E641115036A9}"/>
                </a:ext>
              </a:extLst>
            </p:cNvPr>
            <p:cNvSpPr/>
            <p:nvPr/>
          </p:nvSpPr>
          <p:spPr>
            <a:xfrm>
              <a:off x="1012650" y="2389758"/>
              <a:ext cx="2480394" cy="2650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95000"/>
                      <a:lumOff val="5000"/>
                    </a:prstClr>
                  </a:solidFill>
                  <a:effectLst/>
                  <a:uLnTx/>
                  <a:uFillTx/>
                  <a:latin typeface="Arial" panose="020B0604020202020204"/>
                  <a:ea typeface="+mn-ea"/>
                  <a:cs typeface="+mn-cs"/>
                </a:rPr>
                <a:t>GEOS </a:t>
              </a:r>
              <a:r>
                <a:rPr kumimoji="0" lang="en-US" sz="1200" b="0" i="0" u="none" strike="noStrike" kern="1200" cap="none" spc="0" normalizeH="0" baseline="0" noProof="0">
                  <a:ln>
                    <a:noFill/>
                  </a:ln>
                  <a:solidFill>
                    <a:prstClr val="black">
                      <a:lumMod val="95000"/>
                      <a:lumOff val="5000"/>
                    </a:prstClr>
                  </a:solidFill>
                  <a:effectLst/>
                  <a:uLnTx/>
                  <a:uFillTx/>
                  <a:latin typeface="Arial" panose="020B0604020202020204"/>
                  <a:ea typeface="+mn-ea"/>
                  <a:cs typeface="+mn-cs"/>
                </a:rPr>
                <a:t>(Global Earth Observing System Model) </a:t>
              </a:r>
            </a:p>
          </p:txBody>
        </p:sp>
      </p:grpSp>
      <p:grpSp>
        <p:nvGrpSpPr>
          <p:cNvPr id="25" name="Group 24">
            <a:extLst>
              <a:ext uri="{FF2B5EF4-FFF2-40B4-BE49-F238E27FC236}">
                <a16:creationId xmlns:a16="http://schemas.microsoft.com/office/drawing/2014/main" id="{D7005CC8-26A1-66A1-2A1F-17461A2C932B}"/>
              </a:ext>
            </a:extLst>
          </p:cNvPr>
          <p:cNvGrpSpPr/>
          <p:nvPr/>
        </p:nvGrpSpPr>
        <p:grpSpPr>
          <a:xfrm>
            <a:off x="2619221" y="5714478"/>
            <a:ext cx="2665013" cy="640080"/>
            <a:chOff x="988343" y="2202268"/>
            <a:chExt cx="2529009" cy="640080"/>
          </a:xfrm>
          <a:solidFill>
            <a:srgbClr val="D8D8D8">
              <a:alpha val="90000"/>
            </a:srgbClr>
          </a:solidFill>
        </p:grpSpPr>
        <p:sp>
          <p:nvSpPr>
            <p:cNvPr id="26" name="Rounded Rectangle 10">
              <a:extLst>
                <a:ext uri="{FF2B5EF4-FFF2-40B4-BE49-F238E27FC236}">
                  <a16:creationId xmlns:a16="http://schemas.microsoft.com/office/drawing/2014/main" id="{9410B973-8571-59AA-2890-4BCEA5DB98BA}"/>
                </a:ext>
              </a:extLst>
            </p:cNvPr>
            <p:cNvSpPr/>
            <p:nvPr/>
          </p:nvSpPr>
          <p:spPr>
            <a:xfrm>
              <a:off x="988343" y="2202268"/>
              <a:ext cx="2529009" cy="640080"/>
            </a:xfrm>
            <a:prstGeom prst="roundRect">
              <a:avLst>
                <a:gd name="adj" fmla="val 50000"/>
              </a:avLst>
            </a:prstGeom>
            <a:grp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D2339288-31F6-076E-8D8E-C495D412692F}"/>
                </a:ext>
              </a:extLst>
            </p:cNvPr>
            <p:cNvSpPr/>
            <p:nvPr/>
          </p:nvSpPr>
          <p:spPr>
            <a:xfrm>
              <a:off x="1012650" y="2389758"/>
              <a:ext cx="2480394" cy="2650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95000"/>
                      <a:lumOff val="5000"/>
                    </a:prstClr>
                  </a:solidFill>
                  <a:effectLst/>
                  <a:uLnTx/>
                  <a:uFillTx/>
                  <a:latin typeface="Arial" panose="020B0604020202020204"/>
                  <a:ea typeface="+mn-ea"/>
                  <a:cs typeface="+mn-cs"/>
                </a:rPr>
                <a:t>Model E </a:t>
              </a:r>
              <a:r>
                <a:rPr kumimoji="0" lang="en-US" sz="1200" b="0" i="0" u="none" strike="noStrike" kern="1200" cap="none" spc="0" normalizeH="0" baseline="0" noProof="0">
                  <a:ln>
                    <a:noFill/>
                  </a:ln>
                  <a:solidFill>
                    <a:prstClr val="black">
                      <a:lumMod val="95000"/>
                      <a:lumOff val="5000"/>
                    </a:prstClr>
                  </a:solidFill>
                  <a:effectLst/>
                  <a:uLnTx/>
                  <a:uFillTx/>
                  <a:latin typeface="Arial" panose="020B0604020202020204"/>
                  <a:ea typeface="+mn-ea"/>
                  <a:cs typeface="+mn-cs"/>
                </a:rPr>
                <a:t>(Global Earth Observing System Model) </a:t>
              </a:r>
            </a:p>
          </p:txBody>
        </p:sp>
      </p:grpSp>
      <p:sp>
        <p:nvSpPr>
          <p:cNvPr id="31" name="Text Placeholder 2">
            <a:extLst>
              <a:ext uri="{FF2B5EF4-FFF2-40B4-BE49-F238E27FC236}">
                <a16:creationId xmlns:a16="http://schemas.microsoft.com/office/drawing/2014/main" id="{A6B82AA4-F31C-5A4B-0113-3A97CB6C66D1}"/>
              </a:ext>
            </a:extLst>
          </p:cNvPr>
          <p:cNvSpPr txBox="1">
            <a:spLocks/>
          </p:cNvSpPr>
          <p:nvPr/>
        </p:nvSpPr>
        <p:spPr>
          <a:xfrm>
            <a:off x="336550" y="2097473"/>
            <a:ext cx="1672678" cy="338554"/>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Land</a:t>
            </a:r>
          </a:p>
        </p:txBody>
      </p:sp>
      <p:sp>
        <p:nvSpPr>
          <p:cNvPr id="32" name="Text Placeholder 2">
            <a:extLst>
              <a:ext uri="{FF2B5EF4-FFF2-40B4-BE49-F238E27FC236}">
                <a16:creationId xmlns:a16="http://schemas.microsoft.com/office/drawing/2014/main" id="{644F76E6-6511-2C3D-1EAA-D08C313D6BDE}"/>
              </a:ext>
            </a:extLst>
          </p:cNvPr>
          <p:cNvSpPr txBox="1">
            <a:spLocks/>
          </p:cNvSpPr>
          <p:nvPr/>
        </p:nvSpPr>
        <p:spPr>
          <a:xfrm>
            <a:off x="336550" y="2851547"/>
            <a:ext cx="1672678" cy="338554"/>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Atmosphere</a:t>
            </a:r>
          </a:p>
        </p:txBody>
      </p:sp>
      <p:sp>
        <p:nvSpPr>
          <p:cNvPr id="33" name="Text Placeholder 2">
            <a:extLst>
              <a:ext uri="{FF2B5EF4-FFF2-40B4-BE49-F238E27FC236}">
                <a16:creationId xmlns:a16="http://schemas.microsoft.com/office/drawing/2014/main" id="{68209DA2-C26E-C3FC-E69A-15CEC9439D2E}"/>
              </a:ext>
            </a:extLst>
          </p:cNvPr>
          <p:cNvSpPr txBox="1">
            <a:spLocks/>
          </p:cNvSpPr>
          <p:nvPr/>
        </p:nvSpPr>
        <p:spPr>
          <a:xfrm>
            <a:off x="336550" y="3605621"/>
            <a:ext cx="1672678" cy="338554"/>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Ocean</a:t>
            </a:r>
          </a:p>
        </p:txBody>
      </p:sp>
      <p:sp>
        <p:nvSpPr>
          <p:cNvPr id="34" name="Text Placeholder 2">
            <a:extLst>
              <a:ext uri="{FF2B5EF4-FFF2-40B4-BE49-F238E27FC236}">
                <a16:creationId xmlns:a16="http://schemas.microsoft.com/office/drawing/2014/main" id="{0DEF20C0-5D9A-BA28-731F-92E53311F286}"/>
              </a:ext>
            </a:extLst>
          </p:cNvPr>
          <p:cNvSpPr txBox="1">
            <a:spLocks/>
          </p:cNvSpPr>
          <p:nvPr/>
        </p:nvSpPr>
        <p:spPr>
          <a:xfrm>
            <a:off x="336550" y="4355086"/>
            <a:ext cx="1672678" cy="338554"/>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Ice</a:t>
            </a:r>
          </a:p>
        </p:txBody>
      </p:sp>
      <p:sp>
        <p:nvSpPr>
          <p:cNvPr id="35" name="Text Placeholder 2">
            <a:extLst>
              <a:ext uri="{FF2B5EF4-FFF2-40B4-BE49-F238E27FC236}">
                <a16:creationId xmlns:a16="http://schemas.microsoft.com/office/drawing/2014/main" id="{431996D7-0CA8-2001-6BF7-28E903F563CF}"/>
              </a:ext>
            </a:extLst>
          </p:cNvPr>
          <p:cNvSpPr txBox="1">
            <a:spLocks/>
          </p:cNvSpPr>
          <p:nvPr/>
        </p:nvSpPr>
        <p:spPr>
          <a:xfrm>
            <a:off x="341384" y="4942626"/>
            <a:ext cx="1861948" cy="338554"/>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Earth System</a:t>
            </a:r>
          </a:p>
        </p:txBody>
      </p:sp>
      <p:sp>
        <p:nvSpPr>
          <p:cNvPr id="36" name="Text Placeholder 2">
            <a:extLst>
              <a:ext uri="{FF2B5EF4-FFF2-40B4-BE49-F238E27FC236}">
                <a16:creationId xmlns:a16="http://schemas.microsoft.com/office/drawing/2014/main" id="{D967D668-E631-4F19-EC7F-A28D91194CD2}"/>
              </a:ext>
            </a:extLst>
          </p:cNvPr>
          <p:cNvSpPr txBox="1">
            <a:spLocks/>
          </p:cNvSpPr>
          <p:nvPr/>
        </p:nvSpPr>
        <p:spPr>
          <a:xfrm>
            <a:off x="341384" y="5692091"/>
            <a:ext cx="1861948" cy="338554"/>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Earth System</a:t>
            </a:r>
          </a:p>
        </p:txBody>
      </p:sp>
      <p:sp>
        <p:nvSpPr>
          <p:cNvPr id="37" name="Text Placeholder 2">
            <a:extLst>
              <a:ext uri="{FF2B5EF4-FFF2-40B4-BE49-F238E27FC236}">
                <a16:creationId xmlns:a16="http://schemas.microsoft.com/office/drawing/2014/main" id="{005A3511-090A-EEC9-B569-7EB5466F499E}"/>
              </a:ext>
            </a:extLst>
          </p:cNvPr>
          <p:cNvSpPr txBox="1">
            <a:spLocks/>
          </p:cNvSpPr>
          <p:nvPr/>
        </p:nvSpPr>
        <p:spPr>
          <a:xfrm>
            <a:off x="341383" y="5181296"/>
            <a:ext cx="1995414" cy="430887"/>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1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Reanalysis and short-term and seasonal prediction</a:t>
            </a:r>
          </a:p>
        </p:txBody>
      </p:sp>
      <p:sp>
        <p:nvSpPr>
          <p:cNvPr id="38" name="Text Placeholder 2">
            <a:extLst>
              <a:ext uri="{FF2B5EF4-FFF2-40B4-BE49-F238E27FC236}">
                <a16:creationId xmlns:a16="http://schemas.microsoft.com/office/drawing/2014/main" id="{CD29BA3E-6837-5561-F372-6FCCF41B2306}"/>
              </a:ext>
            </a:extLst>
          </p:cNvPr>
          <p:cNvSpPr txBox="1">
            <a:spLocks/>
          </p:cNvSpPr>
          <p:nvPr/>
        </p:nvSpPr>
        <p:spPr>
          <a:xfrm>
            <a:off x="341383" y="5928359"/>
            <a:ext cx="2089871" cy="600164"/>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1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Decadal and long-term prediction and planetary atmospheres</a:t>
            </a:r>
          </a:p>
        </p:txBody>
      </p:sp>
      <p:sp>
        <p:nvSpPr>
          <p:cNvPr id="42" name="Text Placeholder 2">
            <a:extLst>
              <a:ext uri="{FF2B5EF4-FFF2-40B4-BE49-F238E27FC236}">
                <a16:creationId xmlns:a16="http://schemas.microsoft.com/office/drawing/2014/main" id="{22FD14E6-D7A1-E640-7889-BA27B2F2A979}"/>
              </a:ext>
            </a:extLst>
          </p:cNvPr>
          <p:cNvSpPr txBox="1">
            <a:spLocks/>
          </p:cNvSpPr>
          <p:nvPr/>
        </p:nvSpPr>
        <p:spPr>
          <a:xfrm>
            <a:off x="10448934" y="3695282"/>
            <a:ext cx="1580604" cy="866904"/>
          </a:xfrm>
          <a:prstGeom prst="rect">
            <a:avLst/>
          </a:prstGeom>
        </p:spPr>
        <p:txBody>
          <a:bodyPr vert="horz" wrap="square" lIns="91440" tIns="45720" rIns="91440" bIns="45720" rtlCol="0" anchor="t">
            <a:sp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Arial"/>
              </a:rPr>
              <a:t>Foundation Models</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mn-ea"/>
                <a:cs typeface="Arial"/>
              </a:rPr>
              <a:t>Partnerships</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Text Placeholder 2">
            <a:extLst>
              <a:ext uri="{FF2B5EF4-FFF2-40B4-BE49-F238E27FC236}">
                <a16:creationId xmlns:a16="http://schemas.microsoft.com/office/drawing/2014/main" id="{C9291DA4-7F3B-BFFB-5884-AF31E8ED8388}"/>
              </a:ext>
            </a:extLst>
          </p:cNvPr>
          <p:cNvSpPr txBox="1">
            <a:spLocks/>
          </p:cNvSpPr>
          <p:nvPr/>
        </p:nvSpPr>
        <p:spPr>
          <a:xfrm>
            <a:off x="7120172" y="4034265"/>
            <a:ext cx="1988060" cy="338554"/>
          </a:xfrm>
          <a:prstGeom prst="rect">
            <a:avLst/>
          </a:prstGeom>
        </p:spPr>
        <p:txBody>
          <a:bodyPr vert="horz" wrap="square" lIns="91440" tIns="45720" rIns="91440" bIns="45720" rtlCol="0" anchor="t">
            <a:sp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a:ea typeface="+mn-ea"/>
                <a:cs typeface="Arial"/>
              </a:rPr>
              <a:t>Core Integration</a:t>
            </a:r>
          </a:p>
        </p:txBody>
      </p:sp>
      <p:sp>
        <p:nvSpPr>
          <p:cNvPr id="46" name="Rectangle 45">
            <a:extLst>
              <a:ext uri="{FF2B5EF4-FFF2-40B4-BE49-F238E27FC236}">
                <a16:creationId xmlns:a16="http://schemas.microsoft.com/office/drawing/2014/main" id="{1A323AAA-D5D2-D262-37F4-7E978CD35DED}"/>
              </a:ext>
            </a:extLst>
          </p:cNvPr>
          <p:cNvSpPr/>
          <p:nvPr/>
        </p:nvSpPr>
        <p:spPr>
          <a:xfrm rot="18856827">
            <a:off x="8838530" y="5234249"/>
            <a:ext cx="960664" cy="2650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95000"/>
                    <a:lumOff val="5000"/>
                  </a:prstClr>
                </a:solidFill>
                <a:effectLst/>
                <a:uLnTx/>
                <a:uFillTx/>
                <a:latin typeface="Arial" panose="020B0604020202020204"/>
                <a:ea typeface="+mn-ea"/>
                <a:cs typeface="+mn-cs"/>
              </a:rPr>
              <a:t>LIS</a:t>
            </a:r>
            <a:endParaRPr kumimoji="0" lang="en-US" sz="1200" b="0" i="0" u="none" strike="noStrike" kern="1200" cap="none" spc="0" normalizeH="0" baseline="0" noProof="0">
              <a:ln>
                <a:noFill/>
              </a:ln>
              <a:solidFill>
                <a:prstClr val="black">
                  <a:lumMod val="95000"/>
                  <a:lumOff val="5000"/>
                </a:prstClr>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049256B8-49C4-004D-1C3D-1FCE68F13C5A}"/>
              </a:ext>
            </a:extLst>
          </p:cNvPr>
          <p:cNvSpPr/>
          <p:nvPr/>
        </p:nvSpPr>
        <p:spPr>
          <a:xfrm rot="2787663">
            <a:off x="6389494" y="5180927"/>
            <a:ext cx="960664" cy="2650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95000"/>
                    <a:lumOff val="5000"/>
                  </a:prstClr>
                </a:solidFill>
                <a:effectLst/>
                <a:uLnTx/>
                <a:uFillTx/>
                <a:latin typeface="Arial" panose="020B0604020202020204"/>
                <a:ea typeface="+mn-ea"/>
                <a:cs typeface="+mn-cs"/>
              </a:rPr>
              <a:t>ECCO</a:t>
            </a:r>
            <a:endParaRPr kumimoji="0" lang="en-US" sz="1200" b="0" i="0" u="none" strike="noStrike" kern="1200" cap="none" spc="0" normalizeH="0" baseline="0" noProof="0">
              <a:ln>
                <a:noFill/>
              </a:ln>
              <a:solidFill>
                <a:prstClr val="black">
                  <a:lumMod val="95000"/>
                  <a:lumOff val="5000"/>
                </a:prstClr>
              </a:solidFill>
              <a:effectLst/>
              <a:uLnTx/>
              <a:uFillTx/>
              <a:latin typeface="Arial" panose="020B0604020202020204"/>
              <a:ea typeface="+mn-ea"/>
              <a:cs typeface="+mn-cs"/>
            </a:endParaRPr>
          </a:p>
        </p:txBody>
      </p:sp>
      <p:sp>
        <p:nvSpPr>
          <p:cNvPr id="48" name="Rectangle 47">
            <a:extLst>
              <a:ext uri="{FF2B5EF4-FFF2-40B4-BE49-F238E27FC236}">
                <a16:creationId xmlns:a16="http://schemas.microsoft.com/office/drawing/2014/main" id="{C44B0070-2ADC-3F27-BC35-35CD02D0BDCE}"/>
              </a:ext>
            </a:extLst>
          </p:cNvPr>
          <p:cNvSpPr/>
          <p:nvPr/>
        </p:nvSpPr>
        <p:spPr>
          <a:xfrm rot="2655699">
            <a:off x="8799397" y="2813581"/>
            <a:ext cx="960664" cy="2650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95000"/>
                    <a:lumOff val="5000"/>
                  </a:prstClr>
                </a:solidFill>
                <a:effectLst/>
                <a:uLnTx/>
                <a:uFillTx/>
                <a:latin typeface="Arial" panose="020B0604020202020204"/>
                <a:ea typeface="+mn-ea"/>
                <a:cs typeface="+mn-cs"/>
              </a:rPr>
              <a:t>ISSM</a:t>
            </a:r>
            <a:endParaRPr kumimoji="0" lang="en-US" sz="1200" b="0" i="0" u="none" strike="noStrike" kern="1200" cap="none" spc="0" normalizeH="0" baseline="0" noProof="0">
              <a:ln>
                <a:noFill/>
              </a:ln>
              <a:solidFill>
                <a:prstClr val="black">
                  <a:lumMod val="95000"/>
                  <a:lumOff val="5000"/>
                </a:prstClr>
              </a:solidFill>
              <a:effectLst/>
              <a:uLnTx/>
              <a:uFillTx/>
              <a:latin typeface="Arial" panose="020B0604020202020204"/>
              <a:ea typeface="+mn-ea"/>
              <a:cs typeface="+mn-cs"/>
            </a:endParaRPr>
          </a:p>
        </p:txBody>
      </p:sp>
      <p:sp>
        <p:nvSpPr>
          <p:cNvPr id="49" name="Rectangle 48">
            <a:extLst>
              <a:ext uri="{FF2B5EF4-FFF2-40B4-BE49-F238E27FC236}">
                <a16:creationId xmlns:a16="http://schemas.microsoft.com/office/drawing/2014/main" id="{F29BB71F-C1CD-CECF-8DD3-1FF4A8717D09}"/>
              </a:ext>
            </a:extLst>
          </p:cNvPr>
          <p:cNvSpPr/>
          <p:nvPr/>
        </p:nvSpPr>
        <p:spPr>
          <a:xfrm rot="19017362">
            <a:off x="6351275" y="2754176"/>
            <a:ext cx="960664" cy="2650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95000"/>
                    <a:lumOff val="5000"/>
                  </a:prstClr>
                </a:solidFill>
                <a:effectLst/>
                <a:uLnTx/>
                <a:uFillTx/>
                <a:latin typeface="Arial" panose="020B0604020202020204"/>
                <a:ea typeface="+mn-ea"/>
                <a:cs typeface="Arial"/>
              </a:rPr>
              <a:t>Physical, Chemical Processes</a:t>
            </a:r>
          </a:p>
        </p:txBody>
      </p:sp>
      <p:sp>
        <p:nvSpPr>
          <p:cNvPr id="50" name="Rectangle 49">
            <a:extLst>
              <a:ext uri="{FF2B5EF4-FFF2-40B4-BE49-F238E27FC236}">
                <a16:creationId xmlns:a16="http://schemas.microsoft.com/office/drawing/2014/main" id="{B62EE932-2DCC-A2F6-4C27-7FC1B43044D9}"/>
              </a:ext>
            </a:extLst>
          </p:cNvPr>
          <p:cNvSpPr/>
          <p:nvPr/>
        </p:nvSpPr>
        <p:spPr>
          <a:xfrm>
            <a:off x="6792300" y="3533269"/>
            <a:ext cx="2613784" cy="2650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95000"/>
                    <a:lumOff val="5000"/>
                  </a:prstClr>
                </a:solidFill>
                <a:effectLst/>
                <a:uLnTx/>
                <a:uFillTx/>
                <a:latin typeface="Arial" panose="020B0604020202020204"/>
                <a:ea typeface="+mn-ea"/>
                <a:cs typeface="+mn-cs"/>
              </a:rPr>
              <a:t>GEOS +  </a:t>
            </a:r>
            <a:endParaRPr kumimoji="0" lang="en-US" sz="1200" b="0" i="0" u="none" strike="noStrike" kern="1200" cap="none" spc="0" normalizeH="0" baseline="0" noProof="0">
              <a:ln>
                <a:noFill/>
              </a:ln>
              <a:solidFill>
                <a:prstClr val="black">
                  <a:lumMod val="95000"/>
                  <a:lumOff val="5000"/>
                </a:prstClr>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95000"/>
                    <a:lumOff val="5000"/>
                  </a:prstClr>
                </a:solidFill>
                <a:effectLst/>
                <a:uLnTx/>
                <a:uFillTx/>
                <a:latin typeface="Arial" panose="020B0604020202020204"/>
                <a:ea typeface="+mn-ea"/>
                <a:cs typeface="+mn-cs"/>
              </a:rPr>
              <a:t>Model-E capabilities</a:t>
            </a:r>
            <a:endParaRPr kumimoji="0" lang="en-US" sz="1200" b="1" i="0" u="none" strike="noStrike" kern="1200" cap="none" spc="0" normalizeH="0" baseline="0" noProof="0">
              <a:ln>
                <a:noFill/>
              </a:ln>
              <a:solidFill>
                <a:prstClr val="black">
                  <a:lumMod val="95000"/>
                  <a:lumOff val="5000"/>
                </a:prstClr>
              </a:solidFill>
              <a:effectLst/>
              <a:uLnTx/>
              <a:uFillTx/>
              <a:latin typeface="Arial" panose="020B0604020202020204"/>
              <a:ea typeface="+mn-ea"/>
              <a:cs typeface="Arial"/>
            </a:endParaRPr>
          </a:p>
        </p:txBody>
      </p:sp>
      <p:sp>
        <p:nvSpPr>
          <p:cNvPr id="52" name="Text Placeholder 2">
            <a:extLst>
              <a:ext uri="{FF2B5EF4-FFF2-40B4-BE49-F238E27FC236}">
                <a16:creationId xmlns:a16="http://schemas.microsoft.com/office/drawing/2014/main" id="{2A3B5BB4-7D9D-4FCC-DB5F-8E23492EF71D}"/>
              </a:ext>
            </a:extLst>
          </p:cNvPr>
          <p:cNvSpPr txBox="1">
            <a:spLocks/>
          </p:cNvSpPr>
          <p:nvPr/>
        </p:nvSpPr>
        <p:spPr>
          <a:xfrm>
            <a:off x="7120172" y="3137597"/>
            <a:ext cx="1988060" cy="338554"/>
          </a:xfrm>
          <a:prstGeom prst="rect">
            <a:avLst/>
          </a:prstGeom>
        </p:spPr>
        <p:txBody>
          <a:bodyPr vert="horz" wrap="square" lIns="91440" tIns="45720" rIns="91440" bIns="45720" rtlCol="0" anchor="t">
            <a:sp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a:ea typeface="+mn-ea"/>
                <a:cs typeface="Arial"/>
              </a:rPr>
              <a:t>Earth System</a:t>
            </a:r>
          </a:p>
        </p:txBody>
      </p:sp>
      <p:sp>
        <p:nvSpPr>
          <p:cNvPr id="53" name="Rectangle 52">
            <a:extLst>
              <a:ext uri="{FF2B5EF4-FFF2-40B4-BE49-F238E27FC236}">
                <a16:creationId xmlns:a16="http://schemas.microsoft.com/office/drawing/2014/main" id="{93DF1CD4-AF94-C5C3-F3BC-1406A55EA9E2}"/>
              </a:ext>
            </a:extLst>
          </p:cNvPr>
          <p:cNvSpPr/>
          <p:nvPr/>
        </p:nvSpPr>
        <p:spPr>
          <a:xfrm>
            <a:off x="6807310" y="4572460"/>
            <a:ext cx="2613784" cy="2650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95000"/>
                    <a:lumOff val="5000"/>
                  </a:prstClr>
                </a:solidFill>
                <a:effectLst/>
                <a:uLnTx/>
                <a:uFillTx/>
                <a:latin typeface="Arial" panose="020B0604020202020204"/>
                <a:ea typeface="+mn-ea"/>
                <a:cs typeface="+mn-cs"/>
              </a:rPr>
              <a:t>Software Engineering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95000"/>
                    <a:lumOff val="5000"/>
                  </a:prstClr>
                </a:solidFill>
                <a:effectLst/>
                <a:uLnTx/>
                <a:uFillTx/>
                <a:latin typeface="Arial" panose="020B0604020202020204"/>
                <a:ea typeface="+mn-ea"/>
                <a:cs typeface="+mn-cs"/>
              </a:rPr>
              <a:t>User Needs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95000"/>
                    <a:lumOff val="5000"/>
                  </a:prstClr>
                </a:solidFill>
                <a:effectLst/>
                <a:uLnTx/>
                <a:uFillTx/>
                <a:latin typeface="Arial" panose="020B0604020202020204"/>
                <a:ea typeface="+mn-ea"/>
                <a:cs typeface="+mn-cs"/>
              </a:rPr>
              <a:t>Code/Data Repositories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95000"/>
                    <a:lumOff val="5000"/>
                  </a:prstClr>
                </a:solidFill>
                <a:effectLst/>
                <a:uLnTx/>
                <a:uFillTx/>
                <a:latin typeface="Arial" panose="020B0604020202020204"/>
                <a:ea typeface="+mn-ea"/>
                <a:cs typeface="+mn-cs"/>
              </a:rPr>
              <a:t>AI/ML, Computing</a:t>
            </a:r>
          </a:p>
        </p:txBody>
      </p:sp>
      <p:sp>
        <p:nvSpPr>
          <p:cNvPr id="55" name="Text Placeholder 2">
            <a:extLst>
              <a:ext uri="{FF2B5EF4-FFF2-40B4-BE49-F238E27FC236}">
                <a16:creationId xmlns:a16="http://schemas.microsoft.com/office/drawing/2014/main" id="{9B473990-312C-0A34-8BB0-54E3726BE4C4}"/>
              </a:ext>
            </a:extLst>
          </p:cNvPr>
          <p:cNvSpPr txBox="1">
            <a:spLocks/>
          </p:cNvSpPr>
          <p:nvPr/>
        </p:nvSpPr>
        <p:spPr>
          <a:xfrm rot="18891492">
            <a:off x="5995268" y="2281370"/>
            <a:ext cx="1672678" cy="1235893"/>
          </a:xfrm>
          <a:prstGeom prst="rect">
            <a:avLst/>
          </a:prstGeom>
        </p:spPr>
        <p:txBody>
          <a:bodyPr vert="horz" wrap="square" lIns="91440" tIns="45720" rIns="91440" bIns="45720" rtlCol="0">
            <a:prstTxWarp prst="textArchUp">
              <a:avLst/>
            </a:prstTxWarp>
            <a:sp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Atmosphere</a:t>
            </a:r>
          </a:p>
        </p:txBody>
      </p:sp>
      <p:sp>
        <p:nvSpPr>
          <p:cNvPr id="57" name="Text Placeholder 2">
            <a:extLst>
              <a:ext uri="{FF2B5EF4-FFF2-40B4-BE49-F238E27FC236}">
                <a16:creationId xmlns:a16="http://schemas.microsoft.com/office/drawing/2014/main" id="{15ACAF3C-820F-8C67-C17D-DF197BCB4C69}"/>
              </a:ext>
            </a:extLst>
          </p:cNvPr>
          <p:cNvSpPr txBox="1">
            <a:spLocks/>
          </p:cNvSpPr>
          <p:nvPr/>
        </p:nvSpPr>
        <p:spPr>
          <a:xfrm rot="2625826">
            <a:off x="8453240" y="2313784"/>
            <a:ext cx="1672678" cy="1235893"/>
          </a:xfrm>
          <a:prstGeom prst="rect">
            <a:avLst/>
          </a:prstGeom>
        </p:spPr>
        <p:txBody>
          <a:bodyPr vert="horz" wrap="square" lIns="91440" tIns="45720" rIns="91440" bIns="45720" rtlCol="0">
            <a:prstTxWarp prst="textArchUp">
              <a:avLst/>
            </a:prstTxWarp>
            <a:sp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Ice</a:t>
            </a:r>
          </a:p>
        </p:txBody>
      </p:sp>
      <p:sp>
        <p:nvSpPr>
          <p:cNvPr id="58" name="Text Placeholder 2">
            <a:extLst>
              <a:ext uri="{FF2B5EF4-FFF2-40B4-BE49-F238E27FC236}">
                <a16:creationId xmlns:a16="http://schemas.microsoft.com/office/drawing/2014/main" id="{AB7A7458-EAAA-70F0-F4E6-F32EEDBC4B63}"/>
              </a:ext>
            </a:extLst>
          </p:cNvPr>
          <p:cNvSpPr txBox="1">
            <a:spLocks/>
          </p:cNvSpPr>
          <p:nvPr/>
        </p:nvSpPr>
        <p:spPr>
          <a:xfrm rot="18891492">
            <a:off x="8474991" y="4776032"/>
            <a:ext cx="1672678" cy="1235893"/>
          </a:xfrm>
          <a:prstGeom prst="rect">
            <a:avLst/>
          </a:prstGeom>
        </p:spPr>
        <p:txBody>
          <a:bodyPr vert="horz" wrap="square" lIns="91440" tIns="45720" rIns="91440" bIns="45720" rtlCol="0">
            <a:prstTxWarp prst="textArchDown">
              <a:avLst/>
            </a:prstTxWarp>
            <a:sp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Land</a:t>
            </a:r>
          </a:p>
        </p:txBody>
      </p:sp>
      <p:sp>
        <p:nvSpPr>
          <p:cNvPr id="59" name="Text Placeholder 2">
            <a:extLst>
              <a:ext uri="{FF2B5EF4-FFF2-40B4-BE49-F238E27FC236}">
                <a16:creationId xmlns:a16="http://schemas.microsoft.com/office/drawing/2014/main" id="{1E927ECF-6155-5F5E-90AC-7C1922905BA5}"/>
              </a:ext>
            </a:extLst>
          </p:cNvPr>
          <p:cNvSpPr txBox="1">
            <a:spLocks/>
          </p:cNvSpPr>
          <p:nvPr/>
        </p:nvSpPr>
        <p:spPr>
          <a:xfrm rot="3021384">
            <a:off x="5995269" y="4660130"/>
            <a:ext cx="1672678" cy="1235893"/>
          </a:xfrm>
          <a:prstGeom prst="rect">
            <a:avLst/>
          </a:prstGeom>
        </p:spPr>
        <p:txBody>
          <a:bodyPr vert="horz" wrap="square" lIns="91440" tIns="45720" rIns="91440" bIns="45720" rtlCol="0">
            <a:prstTxWarp prst="textArchDown">
              <a:avLst/>
            </a:prstTxWarp>
            <a:sp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Ocean</a:t>
            </a:r>
          </a:p>
        </p:txBody>
      </p:sp>
      <p:sp>
        <p:nvSpPr>
          <p:cNvPr id="75" name="Isosceles Triangle 74">
            <a:extLst>
              <a:ext uri="{FF2B5EF4-FFF2-40B4-BE49-F238E27FC236}">
                <a16:creationId xmlns:a16="http://schemas.microsoft.com/office/drawing/2014/main" id="{91F8876F-910C-C694-DABD-D28958056064}"/>
              </a:ext>
            </a:extLst>
          </p:cNvPr>
          <p:cNvSpPr/>
          <p:nvPr/>
        </p:nvSpPr>
        <p:spPr>
          <a:xfrm rot="5400000">
            <a:off x="4406732" y="3654079"/>
            <a:ext cx="2447039" cy="995816"/>
          </a:xfrm>
          <a:prstGeom prst="triangle">
            <a:avLst/>
          </a:prstGeom>
          <a:gradFill flip="none" rotWithShape="1">
            <a:gsLst>
              <a:gs pos="54000">
                <a:srgbClr val="D8D8D8">
                  <a:alpha val="20000"/>
                </a:srgbClr>
              </a:gs>
              <a:gs pos="35000">
                <a:srgbClr val="D8D8D8">
                  <a:alpha val="0"/>
                </a:srgbClr>
              </a:gs>
              <a:gs pos="70000">
                <a:srgbClr val="D8D8D8">
                  <a:alpha val="40000"/>
                </a:srgbClr>
              </a:gs>
              <a:gs pos="100000">
                <a:schemeClr val="bg2">
                  <a:lumMod val="7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77" name="Straight Connector 76">
            <a:extLst>
              <a:ext uri="{FF2B5EF4-FFF2-40B4-BE49-F238E27FC236}">
                <a16:creationId xmlns:a16="http://schemas.microsoft.com/office/drawing/2014/main" id="{CE10B8B0-C7E4-61F6-3FAB-D5E4C8BB4004}"/>
              </a:ext>
            </a:extLst>
          </p:cNvPr>
          <p:cNvCxnSpPr/>
          <p:nvPr/>
        </p:nvCxnSpPr>
        <p:spPr>
          <a:xfrm>
            <a:off x="5431526" y="1929475"/>
            <a:ext cx="51419" cy="4445024"/>
          </a:xfrm>
          <a:prstGeom prst="line">
            <a:avLst/>
          </a:prstGeom>
          <a:ln w="41275">
            <a:solidFill>
              <a:srgbClr val="D8D8D8"/>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0A5FD889-2F70-79F2-DE64-6A2A4644DB94}"/>
              </a:ext>
            </a:extLst>
          </p:cNvPr>
          <p:cNvSpPr txBox="1"/>
          <p:nvPr/>
        </p:nvSpPr>
        <p:spPr>
          <a:xfrm>
            <a:off x="11061133" y="6549533"/>
            <a:ext cx="898767" cy="21544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a:ea typeface="+mn-ea"/>
                <a:cs typeface="Arial"/>
              </a:rPr>
              <a:t>03.25.2026</a:t>
            </a:r>
            <a:endParaRPr kumimoji="0" lang="en-US"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8285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19D50-B36A-77F7-4FB4-C85E9C430E1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778F301-B3D4-BA75-E896-090ECDC4E758}"/>
              </a:ext>
            </a:extLst>
          </p:cNvPr>
          <p:cNvPicPr>
            <a:picLocks noChangeAspect="1"/>
          </p:cNvPicPr>
          <p:nvPr/>
        </p:nvPicPr>
        <p:blipFill>
          <a:blip r:embed="rId3"/>
          <a:srcRect l="174" r="1344" b="6058"/>
          <a:stretch>
            <a:fillRect/>
          </a:stretch>
        </p:blipFill>
        <p:spPr>
          <a:xfrm>
            <a:off x="0" y="1569376"/>
            <a:ext cx="12192000" cy="5288625"/>
          </a:xfrm>
          <a:prstGeom prst="rect">
            <a:avLst/>
          </a:prstGeom>
        </p:spPr>
      </p:pic>
      <p:pic>
        <p:nvPicPr>
          <p:cNvPr id="19" name="Picture 18">
            <a:extLst>
              <a:ext uri="{FF2B5EF4-FFF2-40B4-BE49-F238E27FC236}">
                <a16:creationId xmlns:a16="http://schemas.microsoft.com/office/drawing/2014/main" id="{090FADD9-4475-365E-A36B-3B455EDB2F0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53" b="94313" l="9964" r="89858">
                        <a14:foregroundMark x1="35231" y1="37441" x2="35231" y2="37441"/>
                        <a14:foregroundMark x1="55516" y1="18009" x2="55516" y2="18009"/>
                        <a14:foregroundMark x1="25979" y1="94313" x2="25979" y2="94313"/>
                        <a14:foregroundMark x1="89858" y1="50711" x2="89858" y2="50711"/>
                      </a14:backgroundRemoval>
                    </a14:imgEffect>
                    <a14:imgEffect>
                      <a14:brightnessContrast bright="100000" contrast="100000"/>
                    </a14:imgEffect>
                  </a14:imgLayer>
                </a14:imgProps>
              </a:ext>
            </a:extLst>
          </a:blip>
          <a:srcRect/>
          <a:stretch/>
        </p:blipFill>
        <p:spPr>
          <a:xfrm>
            <a:off x="1075605" y="4549049"/>
            <a:ext cx="2209969" cy="1662310"/>
          </a:xfrm>
          <a:prstGeom prst="rect">
            <a:avLst/>
          </a:prstGeom>
        </p:spPr>
      </p:pic>
      <p:pic>
        <p:nvPicPr>
          <p:cNvPr id="35" name="Picture 34" descr="A picture containing text, outdoor, sign, blue&#10;&#10;AI-generated content may be incorrect.">
            <a:extLst>
              <a:ext uri="{FF2B5EF4-FFF2-40B4-BE49-F238E27FC236}">
                <a16:creationId xmlns:a16="http://schemas.microsoft.com/office/drawing/2014/main" id="{AB7CFC88-7C19-9FF7-075B-43F5F1826F0E}"/>
              </a:ext>
            </a:extLst>
          </p:cNvPr>
          <p:cNvPicPr>
            <a:picLocks noChangeAspect="1"/>
          </p:cNvPicPr>
          <p:nvPr/>
        </p:nvPicPr>
        <p:blipFill>
          <a:blip r:embed="rId6"/>
          <a:stretch>
            <a:fillRect/>
          </a:stretch>
        </p:blipFill>
        <p:spPr>
          <a:xfrm>
            <a:off x="289537" y="117827"/>
            <a:ext cx="1462908" cy="1450053"/>
          </a:xfrm>
          <a:prstGeom prst="rect">
            <a:avLst/>
          </a:prstGeom>
        </p:spPr>
      </p:pic>
      <p:sp>
        <p:nvSpPr>
          <p:cNvPr id="40" name="TextBox 39">
            <a:extLst>
              <a:ext uri="{FF2B5EF4-FFF2-40B4-BE49-F238E27FC236}">
                <a16:creationId xmlns:a16="http://schemas.microsoft.com/office/drawing/2014/main" id="{37083366-8349-1FAF-A6C0-33C8C7F6B532}"/>
              </a:ext>
            </a:extLst>
          </p:cNvPr>
          <p:cNvSpPr txBox="1"/>
          <p:nvPr/>
        </p:nvSpPr>
        <p:spPr>
          <a:xfrm>
            <a:off x="312972" y="1681550"/>
            <a:ext cx="5783029" cy="1631216"/>
          </a:xfrm>
          <a:prstGeom prst="rect">
            <a:avLst/>
          </a:prstGeom>
          <a:noFill/>
        </p:spPr>
        <p:txBody>
          <a:bodyPr wrap="square">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Light"/>
              </a:rPr>
              <a:t>Empowering the next generation of Earth science researchers to create a workforce that enables solutions to benefit society, respond to changes in the Earth’s system, and to support the </a:t>
            </a:r>
          </a:p>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Light"/>
              </a:rPr>
              <a:t>Earth Science to Action Strategy. </a:t>
            </a:r>
          </a:p>
        </p:txBody>
      </p:sp>
      <p:sp>
        <p:nvSpPr>
          <p:cNvPr id="41" name="Rectangle 40">
            <a:extLst>
              <a:ext uri="{FF2B5EF4-FFF2-40B4-BE49-F238E27FC236}">
                <a16:creationId xmlns:a16="http://schemas.microsoft.com/office/drawing/2014/main" id="{5A004685-3283-AF06-093F-7E50607F5B5E}"/>
              </a:ext>
            </a:extLst>
          </p:cNvPr>
          <p:cNvSpPr/>
          <p:nvPr/>
        </p:nvSpPr>
        <p:spPr>
          <a:xfrm>
            <a:off x="1790294" y="308046"/>
            <a:ext cx="7872471" cy="677108"/>
          </a:xfrm>
          <a:prstGeom prst="rect">
            <a:avLst/>
          </a:prstGeom>
          <a:noFill/>
        </p:spPr>
        <p:txBody>
          <a:bodyPr wrap="square" lIns="91440" tIns="45720" rIns="91440" bIns="45720">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3800" b="1" i="0" u="none" strike="noStrike" kern="0" cap="none" spc="0" normalizeH="0" baseline="0" noProof="0">
                <a:ln w="0"/>
                <a:solidFill>
                  <a:srgbClr val="FFFFFF"/>
                </a:solidFill>
                <a:effectLst>
                  <a:outerShdw blurRad="38100" dist="25400" dir="5400000" algn="ctr" rotWithShape="0">
                    <a:srgbClr val="6E747A">
                      <a:alpha val="43000"/>
                    </a:srgbClr>
                  </a:outerShdw>
                </a:effectLst>
                <a:uLnTx/>
                <a:uFillTx/>
                <a:latin typeface="Open Sans" panose="020B0606030504020204" pitchFamily="34" charset="0"/>
                <a:ea typeface="Open Sans" panose="020B0606030504020204" pitchFamily="34" charset="0"/>
                <a:cs typeface="Open Sans" panose="020B0606030504020204" pitchFamily="34" charset="0"/>
                <a:sym typeface="Helvetica Light"/>
              </a:rPr>
              <a:t>Early Career Research Program</a:t>
            </a:r>
          </a:p>
        </p:txBody>
      </p:sp>
      <p:grpSp>
        <p:nvGrpSpPr>
          <p:cNvPr id="53" name="Group 52">
            <a:extLst>
              <a:ext uri="{FF2B5EF4-FFF2-40B4-BE49-F238E27FC236}">
                <a16:creationId xmlns:a16="http://schemas.microsoft.com/office/drawing/2014/main" id="{F4930A2A-A5A7-E816-C357-9FFB17EABD7E}"/>
              </a:ext>
            </a:extLst>
          </p:cNvPr>
          <p:cNvGrpSpPr/>
          <p:nvPr/>
        </p:nvGrpSpPr>
        <p:grpSpPr>
          <a:xfrm>
            <a:off x="-33382" y="4959927"/>
            <a:ext cx="4817660" cy="1965278"/>
            <a:chOff x="-33382" y="4959927"/>
            <a:chExt cx="4817660" cy="1965278"/>
          </a:xfrm>
        </p:grpSpPr>
        <p:sp>
          <p:nvSpPr>
            <p:cNvPr id="43" name="Freeform 42">
              <a:extLst>
                <a:ext uri="{FF2B5EF4-FFF2-40B4-BE49-F238E27FC236}">
                  <a16:creationId xmlns:a16="http://schemas.microsoft.com/office/drawing/2014/main" id="{6363285D-B9F1-835C-7469-180663A1882B}"/>
                </a:ext>
              </a:extLst>
            </p:cNvPr>
            <p:cNvSpPr/>
            <p:nvPr/>
          </p:nvSpPr>
          <p:spPr>
            <a:xfrm>
              <a:off x="-33382" y="4959927"/>
              <a:ext cx="4817660" cy="1965278"/>
            </a:xfrm>
            <a:custGeom>
              <a:avLst/>
              <a:gdLst>
                <a:gd name="csX0" fmla="*/ 13648 w 4817660"/>
                <a:gd name="csY0" fmla="*/ 1869744 h 1965278"/>
                <a:gd name="csX1" fmla="*/ 1160060 w 4817660"/>
                <a:gd name="csY1" fmla="*/ 1473959 h 1965278"/>
                <a:gd name="csX2" fmla="*/ 1910687 w 4817660"/>
                <a:gd name="csY2" fmla="*/ 1269242 h 1965278"/>
                <a:gd name="csX3" fmla="*/ 2483893 w 4817660"/>
                <a:gd name="csY3" fmla="*/ 968991 h 1965278"/>
                <a:gd name="csX4" fmla="*/ 3657600 w 4817660"/>
                <a:gd name="csY4" fmla="*/ 600502 h 1965278"/>
                <a:gd name="csX5" fmla="*/ 4462818 w 4817660"/>
                <a:gd name="csY5" fmla="*/ 436729 h 1965278"/>
                <a:gd name="csX6" fmla="*/ 3330054 w 4817660"/>
                <a:gd name="csY6" fmla="*/ 54591 h 1965278"/>
                <a:gd name="csX7" fmla="*/ 3330054 w 4817660"/>
                <a:gd name="csY7" fmla="*/ 54591 h 1965278"/>
                <a:gd name="csX8" fmla="*/ 3534770 w 4817660"/>
                <a:gd name="csY8" fmla="*/ 0 h 1965278"/>
                <a:gd name="csX9" fmla="*/ 4217158 w 4817660"/>
                <a:gd name="csY9" fmla="*/ 218364 h 1965278"/>
                <a:gd name="csX10" fmla="*/ 4817660 w 4817660"/>
                <a:gd name="csY10" fmla="*/ 423081 h 1965278"/>
                <a:gd name="csX11" fmla="*/ 3753135 w 4817660"/>
                <a:gd name="csY11" fmla="*/ 750627 h 1965278"/>
                <a:gd name="csX12" fmla="*/ 2688609 w 4817660"/>
                <a:gd name="csY12" fmla="*/ 1037230 h 1965278"/>
                <a:gd name="csX13" fmla="*/ 2142699 w 4817660"/>
                <a:gd name="csY13" fmla="*/ 1323833 h 1965278"/>
                <a:gd name="csX14" fmla="*/ 1692323 w 4817660"/>
                <a:gd name="csY14" fmla="*/ 1514902 h 1965278"/>
                <a:gd name="csX15" fmla="*/ 1173708 w 4817660"/>
                <a:gd name="csY15" fmla="*/ 1624084 h 1965278"/>
                <a:gd name="csX16" fmla="*/ 0 w 4817660"/>
                <a:gd name="csY16" fmla="*/ 1965278 h 1965278"/>
                <a:gd name="csX17" fmla="*/ 13648 w 4817660"/>
                <a:gd name="csY17" fmla="*/ 1869744 h 196527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4817660" h="1965278">
                  <a:moveTo>
                    <a:pt x="13648" y="1869744"/>
                  </a:moveTo>
                  <a:lnTo>
                    <a:pt x="1160060" y="1473959"/>
                  </a:lnTo>
                  <a:lnTo>
                    <a:pt x="1910687" y="1269242"/>
                  </a:lnTo>
                  <a:lnTo>
                    <a:pt x="2483893" y="968991"/>
                  </a:lnTo>
                  <a:lnTo>
                    <a:pt x="3657600" y="600502"/>
                  </a:lnTo>
                  <a:lnTo>
                    <a:pt x="4462818" y="436729"/>
                  </a:lnTo>
                  <a:lnTo>
                    <a:pt x="3330054" y="54591"/>
                  </a:lnTo>
                  <a:lnTo>
                    <a:pt x="3330054" y="54591"/>
                  </a:lnTo>
                  <a:lnTo>
                    <a:pt x="3534770" y="0"/>
                  </a:lnTo>
                  <a:lnTo>
                    <a:pt x="4217158" y="218364"/>
                  </a:lnTo>
                  <a:lnTo>
                    <a:pt x="4817660" y="423081"/>
                  </a:lnTo>
                  <a:lnTo>
                    <a:pt x="3753135" y="750627"/>
                  </a:lnTo>
                  <a:lnTo>
                    <a:pt x="2688609" y="1037230"/>
                  </a:lnTo>
                  <a:lnTo>
                    <a:pt x="2142699" y="1323833"/>
                  </a:lnTo>
                  <a:lnTo>
                    <a:pt x="1692323" y="1514902"/>
                  </a:lnTo>
                  <a:lnTo>
                    <a:pt x="1173708" y="1624084"/>
                  </a:lnTo>
                  <a:lnTo>
                    <a:pt x="0" y="1965278"/>
                  </a:lnTo>
                  <a:lnTo>
                    <a:pt x="13648" y="1869744"/>
                  </a:lnTo>
                  <a:close/>
                </a:path>
              </a:pathLst>
            </a:custGeom>
            <a:solidFill>
              <a:schemeClr val="tx1"/>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sp>
          <p:nvSpPr>
            <p:cNvPr id="25" name="Freeform 24">
              <a:extLst>
                <a:ext uri="{FF2B5EF4-FFF2-40B4-BE49-F238E27FC236}">
                  <a16:creationId xmlns:a16="http://schemas.microsoft.com/office/drawing/2014/main" id="{5CB66087-3FD1-E4E1-C622-26C43AAC2BDC}"/>
                </a:ext>
              </a:extLst>
            </p:cNvPr>
            <p:cNvSpPr/>
            <p:nvPr/>
          </p:nvSpPr>
          <p:spPr>
            <a:xfrm>
              <a:off x="0" y="4959927"/>
              <a:ext cx="4592783" cy="1898073"/>
            </a:xfrm>
            <a:custGeom>
              <a:avLst/>
              <a:gdLst>
                <a:gd name="csX0" fmla="*/ 0 w 4641273"/>
                <a:gd name="csY0" fmla="*/ 2008909 h 2008909"/>
                <a:gd name="csX1" fmla="*/ 1149927 w 4641273"/>
                <a:gd name="csY1" fmla="*/ 1620981 h 2008909"/>
                <a:gd name="csX2" fmla="*/ 1870364 w 4641273"/>
                <a:gd name="csY2" fmla="*/ 1427018 h 2008909"/>
                <a:gd name="csX3" fmla="*/ 2687782 w 4641273"/>
                <a:gd name="csY3" fmla="*/ 1011381 h 2008909"/>
                <a:gd name="csX4" fmla="*/ 4641273 w 4641273"/>
                <a:gd name="csY4" fmla="*/ 443345 h 2008909"/>
                <a:gd name="csX5" fmla="*/ 3366655 w 4641273"/>
                <a:gd name="csY5" fmla="*/ 0 h 2008909"/>
                <a:gd name="csX6" fmla="*/ 3366655 w 4641273"/>
                <a:gd name="csY6" fmla="*/ 0 h 200890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641273" h="2008909">
                  <a:moveTo>
                    <a:pt x="0" y="2008909"/>
                  </a:moveTo>
                  <a:lnTo>
                    <a:pt x="1149927" y="1620981"/>
                  </a:lnTo>
                  <a:lnTo>
                    <a:pt x="1870364" y="1427018"/>
                  </a:lnTo>
                  <a:lnTo>
                    <a:pt x="2687782" y="1011381"/>
                  </a:lnTo>
                  <a:lnTo>
                    <a:pt x="4641273" y="443345"/>
                  </a:lnTo>
                  <a:lnTo>
                    <a:pt x="3366655" y="0"/>
                  </a:lnTo>
                  <a:lnTo>
                    <a:pt x="3366655" y="0"/>
                  </a:lnTo>
                </a:path>
              </a:pathLst>
            </a:custGeom>
            <a:no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grpSp>
      <p:grpSp>
        <p:nvGrpSpPr>
          <p:cNvPr id="2" name="Group 1">
            <a:extLst>
              <a:ext uri="{FF2B5EF4-FFF2-40B4-BE49-F238E27FC236}">
                <a16:creationId xmlns:a16="http://schemas.microsoft.com/office/drawing/2014/main" id="{1B2F08C0-914F-F24B-6A69-3FC4B18916D9}"/>
              </a:ext>
            </a:extLst>
          </p:cNvPr>
          <p:cNvGrpSpPr/>
          <p:nvPr/>
        </p:nvGrpSpPr>
        <p:grpSpPr>
          <a:xfrm>
            <a:off x="3407723" y="1569376"/>
            <a:ext cx="7113864" cy="3305263"/>
            <a:chOff x="3407723" y="1569375"/>
            <a:chExt cx="7113864" cy="3305263"/>
          </a:xfrm>
        </p:grpSpPr>
        <p:sp>
          <p:nvSpPr>
            <p:cNvPr id="54" name="Freeform 53">
              <a:extLst>
                <a:ext uri="{FF2B5EF4-FFF2-40B4-BE49-F238E27FC236}">
                  <a16:creationId xmlns:a16="http://schemas.microsoft.com/office/drawing/2014/main" id="{943B8331-57D1-A67E-6424-1A974E935589}"/>
                </a:ext>
              </a:extLst>
            </p:cNvPr>
            <p:cNvSpPr/>
            <p:nvPr/>
          </p:nvSpPr>
          <p:spPr>
            <a:xfrm>
              <a:off x="3407723" y="1569375"/>
              <a:ext cx="7113864" cy="3305263"/>
            </a:xfrm>
            <a:custGeom>
              <a:avLst/>
              <a:gdLst>
                <a:gd name="csX0" fmla="*/ 0 w 7113864"/>
                <a:gd name="csY0" fmla="*/ 3254929 h 3305263"/>
                <a:gd name="csX1" fmla="*/ 335560 w 7113864"/>
                <a:gd name="csY1" fmla="*/ 3070371 h 3305263"/>
                <a:gd name="csX2" fmla="*/ 637564 w 7113864"/>
                <a:gd name="csY2" fmla="*/ 2927758 h 3305263"/>
                <a:gd name="csX3" fmla="*/ 1560353 w 7113864"/>
                <a:gd name="csY3" fmla="*/ 3078760 h 3305263"/>
                <a:gd name="csX4" fmla="*/ 1862356 w 7113864"/>
                <a:gd name="csY4" fmla="*/ 2583809 h 3305263"/>
                <a:gd name="csX5" fmla="*/ 2499920 w 7113864"/>
                <a:gd name="csY5" fmla="*/ 2625754 h 3305263"/>
                <a:gd name="csX6" fmla="*/ 2667699 w 7113864"/>
                <a:gd name="csY6" fmla="*/ 2617365 h 3305263"/>
                <a:gd name="csX7" fmla="*/ 2516698 w 7113864"/>
                <a:gd name="csY7" fmla="*/ 2474753 h 3305263"/>
                <a:gd name="csX8" fmla="*/ 2801923 w 7113864"/>
                <a:gd name="csY8" fmla="*/ 1988191 h 3305263"/>
                <a:gd name="csX9" fmla="*/ 3632433 w 7113864"/>
                <a:gd name="csY9" fmla="*/ 1719743 h 3305263"/>
                <a:gd name="csX10" fmla="*/ 4219663 w 7113864"/>
                <a:gd name="csY10" fmla="*/ 2147582 h 3305263"/>
                <a:gd name="csX11" fmla="*/ 4588778 w 7113864"/>
                <a:gd name="csY11" fmla="*/ 1510019 h 3305263"/>
                <a:gd name="csX12" fmla="*/ 4865615 w 7113864"/>
                <a:gd name="csY12" fmla="*/ 1459685 h 3305263"/>
                <a:gd name="csX13" fmla="*/ 5444455 w 7113864"/>
                <a:gd name="csY13" fmla="*/ 1560353 h 3305263"/>
                <a:gd name="csX14" fmla="*/ 6132353 w 7113864"/>
                <a:gd name="csY14" fmla="*/ 1031846 h 3305263"/>
                <a:gd name="csX15" fmla="*/ 7029975 w 7113864"/>
                <a:gd name="csY15" fmla="*/ 654342 h 3305263"/>
                <a:gd name="csX16" fmla="*/ 6878973 w 7113864"/>
                <a:gd name="csY16" fmla="*/ 8389 h 3305263"/>
                <a:gd name="csX17" fmla="*/ 6988030 w 7113864"/>
                <a:gd name="csY17" fmla="*/ 0 h 3305263"/>
                <a:gd name="csX18" fmla="*/ 7113864 w 7113864"/>
                <a:gd name="csY18" fmla="*/ 738231 h 3305263"/>
                <a:gd name="csX19" fmla="*/ 6132353 w 7113864"/>
                <a:gd name="csY19" fmla="*/ 1191237 h 3305263"/>
                <a:gd name="csX20" fmla="*/ 5461233 w 7113864"/>
                <a:gd name="csY20" fmla="*/ 1686187 h 3305263"/>
                <a:gd name="csX21" fmla="*/ 4689446 w 7113864"/>
                <a:gd name="csY21" fmla="*/ 1560353 h 3305263"/>
                <a:gd name="csX22" fmla="*/ 4236441 w 7113864"/>
                <a:gd name="csY22" fmla="*/ 2332140 h 3305263"/>
                <a:gd name="csX23" fmla="*/ 3624044 w 7113864"/>
                <a:gd name="csY23" fmla="*/ 1853967 h 3305263"/>
                <a:gd name="csX24" fmla="*/ 2894202 w 7113864"/>
                <a:gd name="csY24" fmla="*/ 2097248 h 3305263"/>
                <a:gd name="csX25" fmla="*/ 2667699 w 7113864"/>
                <a:gd name="csY25" fmla="*/ 2525087 h 3305263"/>
                <a:gd name="csX26" fmla="*/ 2751589 w 7113864"/>
                <a:gd name="csY26" fmla="*/ 2726422 h 3305263"/>
                <a:gd name="csX27" fmla="*/ 2634143 w 7113864"/>
                <a:gd name="csY27" fmla="*/ 2759978 h 3305263"/>
                <a:gd name="csX28" fmla="*/ 1904301 w 7113864"/>
                <a:gd name="csY28" fmla="*/ 2759978 h 3305263"/>
                <a:gd name="csX29" fmla="*/ 1593909 w 7113864"/>
                <a:gd name="csY29" fmla="*/ 3221373 h 3305263"/>
                <a:gd name="csX30" fmla="*/ 696287 w 7113864"/>
                <a:gd name="csY30" fmla="*/ 3061982 h 3305263"/>
                <a:gd name="csX31" fmla="*/ 117446 w 7113864"/>
                <a:gd name="csY31" fmla="*/ 3305263 h 3305263"/>
                <a:gd name="csX32" fmla="*/ 0 w 7113864"/>
                <a:gd name="csY32" fmla="*/ 3254929 h 33052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7113864" h="3305263">
                  <a:moveTo>
                    <a:pt x="0" y="3254929"/>
                  </a:moveTo>
                  <a:lnTo>
                    <a:pt x="335560" y="3070371"/>
                  </a:lnTo>
                  <a:lnTo>
                    <a:pt x="637564" y="2927758"/>
                  </a:lnTo>
                  <a:lnTo>
                    <a:pt x="1560353" y="3078760"/>
                  </a:lnTo>
                  <a:lnTo>
                    <a:pt x="1862356" y="2583809"/>
                  </a:lnTo>
                  <a:lnTo>
                    <a:pt x="2499920" y="2625754"/>
                  </a:lnTo>
                  <a:lnTo>
                    <a:pt x="2667699" y="2617365"/>
                  </a:lnTo>
                  <a:lnTo>
                    <a:pt x="2516698" y="2474753"/>
                  </a:lnTo>
                  <a:lnTo>
                    <a:pt x="2801923" y="1988191"/>
                  </a:lnTo>
                  <a:lnTo>
                    <a:pt x="3632433" y="1719743"/>
                  </a:lnTo>
                  <a:lnTo>
                    <a:pt x="4219663" y="2147582"/>
                  </a:lnTo>
                  <a:lnTo>
                    <a:pt x="4588778" y="1510019"/>
                  </a:lnTo>
                  <a:lnTo>
                    <a:pt x="4865615" y="1459685"/>
                  </a:lnTo>
                  <a:lnTo>
                    <a:pt x="5444455" y="1560353"/>
                  </a:lnTo>
                  <a:lnTo>
                    <a:pt x="6132353" y="1031846"/>
                  </a:lnTo>
                  <a:lnTo>
                    <a:pt x="7029975" y="654342"/>
                  </a:lnTo>
                  <a:lnTo>
                    <a:pt x="6878973" y="8389"/>
                  </a:lnTo>
                  <a:lnTo>
                    <a:pt x="6988030" y="0"/>
                  </a:lnTo>
                  <a:lnTo>
                    <a:pt x="7113864" y="738231"/>
                  </a:lnTo>
                  <a:lnTo>
                    <a:pt x="6132353" y="1191237"/>
                  </a:lnTo>
                  <a:lnTo>
                    <a:pt x="5461233" y="1686187"/>
                  </a:lnTo>
                  <a:lnTo>
                    <a:pt x="4689446" y="1560353"/>
                  </a:lnTo>
                  <a:lnTo>
                    <a:pt x="4236441" y="2332140"/>
                  </a:lnTo>
                  <a:lnTo>
                    <a:pt x="3624044" y="1853967"/>
                  </a:lnTo>
                  <a:lnTo>
                    <a:pt x="2894202" y="2097248"/>
                  </a:lnTo>
                  <a:lnTo>
                    <a:pt x="2667699" y="2525087"/>
                  </a:lnTo>
                  <a:lnTo>
                    <a:pt x="2751589" y="2726422"/>
                  </a:lnTo>
                  <a:lnTo>
                    <a:pt x="2634143" y="2759978"/>
                  </a:lnTo>
                  <a:lnTo>
                    <a:pt x="1904301" y="2759978"/>
                  </a:lnTo>
                  <a:lnTo>
                    <a:pt x="1593909" y="3221373"/>
                  </a:lnTo>
                  <a:lnTo>
                    <a:pt x="696287" y="3061982"/>
                  </a:lnTo>
                  <a:lnTo>
                    <a:pt x="117446" y="3305263"/>
                  </a:lnTo>
                  <a:lnTo>
                    <a:pt x="0" y="3254929"/>
                  </a:lnTo>
                  <a:close/>
                </a:path>
              </a:pathLst>
            </a:custGeom>
            <a:solidFill>
              <a:schemeClr val="tx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sp>
          <p:nvSpPr>
            <p:cNvPr id="33" name="Freeform 32">
              <a:extLst>
                <a:ext uri="{FF2B5EF4-FFF2-40B4-BE49-F238E27FC236}">
                  <a16:creationId xmlns:a16="http://schemas.microsoft.com/office/drawing/2014/main" id="{42036A81-1D0C-DDC8-8623-3484DB88983E}"/>
                </a:ext>
              </a:extLst>
            </p:cNvPr>
            <p:cNvSpPr/>
            <p:nvPr/>
          </p:nvSpPr>
          <p:spPr>
            <a:xfrm>
              <a:off x="3526971" y="1611086"/>
              <a:ext cx="6937829" cy="3178628"/>
            </a:xfrm>
            <a:custGeom>
              <a:avLst/>
              <a:gdLst>
                <a:gd name="csX0" fmla="*/ 0 w 6937829"/>
                <a:gd name="csY0" fmla="*/ 3178628 h 3178628"/>
                <a:gd name="csX1" fmla="*/ 566058 w 6937829"/>
                <a:gd name="csY1" fmla="*/ 2931885 h 3178628"/>
                <a:gd name="csX2" fmla="*/ 1451429 w 6937829"/>
                <a:gd name="csY2" fmla="*/ 3091543 h 3178628"/>
                <a:gd name="csX3" fmla="*/ 1756229 w 6937829"/>
                <a:gd name="csY3" fmla="*/ 2612571 h 3178628"/>
                <a:gd name="csX4" fmla="*/ 2554515 w 6937829"/>
                <a:gd name="csY4" fmla="*/ 2656114 h 3178628"/>
                <a:gd name="csX5" fmla="*/ 2481943 w 6937829"/>
                <a:gd name="csY5" fmla="*/ 2423885 h 3178628"/>
                <a:gd name="csX6" fmla="*/ 2743200 w 6937829"/>
                <a:gd name="csY6" fmla="*/ 1973943 h 3178628"/>
                <a:gd name="csX7" fmla="*/ 3526972 w 6937829"/>
                <a:gd name="csY7" fmla="*/ 1741714 h 3178628"/>
                <a:gd name="csX8" fmla="*/ 4107543 w 6937829"/>
                <a:gd name="csY8" fmla="*/ 2191657 h 3178628"/>
                <a:gd name="csX9" fmla="*/ 4368800 w 6937829"/>
                <a:gd name="csY9" fmla="*/ 1698171 h 3178628"/>
                <a:gd name="csX10" fmla="*/ 4557486 w 6937829"/>
                <a:gd name="csY10" fmla="*/ 1451428 h 3178628"/>
                <a:gd name="csX11" fmla="*/ 5283200 w 6937829"/>
                <a:gd name="csY11" fmla="*/ 1582057 h 3178628"/>
                <a:gd name="csX12" fmla="*/ 5965372 w 6937829"/>
                <a:gd name="csY12" fmla="*/ 1074057 h 3178628"/>
                <a:gd name="csX13" fmla="*/ 6937829 w 6937829"/>
                <a:gd name="csY13" fmla="*/ 653143 h 3178628"/>
                <a:gd name="csX14" fmla="*/ 6821715 w 6937829"/>
                <a:gd name="csY14" fmla="*/ 0 h 3178628"/>
                <a:gd name="csX15" fmla="*/ 6821715 w 6937829"/>
                <a:gd name="csY15" fmla="*/ 0 h 31786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6937829" h="3178628">
                  <a:moveTo>
                    <a:pt x="0" y="3178628"/>
                  </a:moveTo>
                  <a:lnTo>
                    <a:pt x="566058" y="2931885"/>
                  </a:lnTo>
                  <a:lnTo>
                    <a:pt x="1451429" y="3091543"/>
                  </a:lnTo>
                  <a:lnTo>
                    <a:pt x="1756229" y="2612571"/>
                  </a:lnTo>
                  <a:lnTo>
                    <a:pt x="2554515" y="2656114"/>
                  </a:lnTo>
                  <a:lnTo>
                    <a:pt x="2481943" y="2423885"/>
                  </a:lnTo>
                  <a:lnTo>
                    <a:pt x="2743200" y="1973943"/>
                  </a:lnTo>
                  <a:lnTo>
                    <a:pt x="3526972" y="1741714"/>
                  </a:lnTo>
                  <a:lnTo>
                    <a:pt x="4107543" y="2191657"/>
                  </a:lnTo>
                  <a:lnTo>
                    <a:pt x="4368800" y="1698171"/>
                  </a:lnTo>
                  <a:lnTo>
                    <a:pt x="4557486" y="1451428"/>
                  </a:lnTo>
                  <a:lnTo>
                    <a:pt x="5283200" y="1582057"/>
                  </a:lnTo>
                  <a:lnTo>
                    <a:pt x="5965372" y="1074057"/>
                  </a:lnTo>
                  <a:lnTo>
                    <a:pt x="6937829" y="653143"/>
                  </a:lnTo>
                  <a:lnTo>
                    <a:pt x="6821715" y="0"/>
                  </a:lnTo>
                  <a:lnTo>
                    <a:pt x="6821715" y="0"/>
                  </a:lnTo>
                </a:path>
              </a:pathLst>
            </a:custGeom>
            <a:no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grpSp>
      <p:sp>
        <p:nvSpPr>
          <p:cNvPr id="30" name="Oval 29">
            <a:extLst>
              <a:ext uri="{FF2B5EF4-FFF2-40B4-BE49-F238E27FC236}">
                <a16:creationId xmlns:a16="http://schemas.microsoft.com/office/drawing/2014/main" id="{E9FE2F04-24FE-38E0-3FF1-D35FB8EBF3F1}"/>
              </a:ext>
            </a:extLst>
          </p:cNvPr>
          <p:cNvSpPr/>
          <p:nvPr/>
        </p:nvSpPr>
        <p:spPr>
          <a:xfrm>
            <a:off x="7918889" y="2935462"/>
            <a:ext cx="281241" cy="275771"/>
          </a:xfrm>
          <a:prstGeom prst="ellipse">
            <a:avLst/>
          </a:prstGeom>
          <a:solidFill>
            <a:srgbClr val="DD201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sp>
        <p:nvSpPr>
          <p:cNvPr id="29" name="Oval 28">
            <a:extLst>
              <a:ext uri="{FF2B5EF4-FFF2-40B4-BE49-F238E27FC236}">
                <a16:creationId xmlns:a16="http://schemas.microsoft.com/office/drawing/2014/main" id="{68AAB9FF-B4F3-DC19-2797-1C79F5C0A6C3}"/>
              </a:ext>
            </a:extLst>
          </p:cNvPr>
          <p:cNvSpPr/>
          <p:nvPr/>
        </p:nvSpPr>
        <p:spPr>
          <a:xfrm>
            <a:off x="5866770" y="3980846"/>
            <a:ext cx="281241" cy="275771"/>
          </a:xfrm>
          <a:prstGeom prst="ellipse">
            <a:avLst/>
          </a:prstGeom>
          <a:solidFill>
            <a:srgbClr val="DD201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sp>
        <p:nvSpPr>
          <p:cNvPr id="44" name="Oval 43">
            <a:extLst>
              <a:ext uri="{FF2B5EF4-FFF2-40B4-BE49-F238E27FC236}">
                <a16:creationId xmlns:a16="http://schemas.microsoft.com/office/drawing/2014/main" id="{5B18682B-67D5-5A52-3EB9-9DD05648A10A}"/>
              </a:ext>
            </a:extLst>
          </p:cNvPr>
          <p:cNvSpPr/>
          <p:nvPr/>
        </p:nvSpPr>
        <p:spPr>
          <a:xfrm>
            <a:off x="3264871" y="4802253"/>
            <a:ext cx="281241" cy="275771"/>
          </a:xfrm>
          <a:prstGeom prst="ellipse">
            <a:avLst/>
          </a:prstGeom>
          <a:solidFill>
            <a:srgbClr val="DD201A"/>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pic>
        <p:nvPicPr>
          <p:cNvPr id="55" name="Picture 54">
            <a:extLst>
              <a:ext uri="{FF2B5EF4-FFF2-40B4-BE49-F238E27FC236}">
                <a16:creationId xmlns:a16="http://schemas.microsoft.com/office/drawing/2014/main" id="{E20F7289-1074-6389-9D9E-BE0B4FF79A3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143" b="92571" l="10000" r="90000">
                        <a14:foregroundMark x1="52500" y1="7143" x2="52500" y2="7143"/>
                        <a14:foregroundMark x1="53000" y1="82857" x2="53000" y2="82857"/>
                        <a14:foregroundMark x1="51500" y1="92571" x2="51500" y2="92571"/>
                      </a14:backgroundRemoval>
                    </a14:imgEffect>
                  </a14:imgLayer>
                </a14:imgProps>
              </a:ext>
            </a:extLst>
          </a:blip>
          <a:stretch>
            <a:fillRect/>
          </a:stretch>
        </p:blipFill>
        <p:spPr>
          <a:xfrm>
            <a:off x="3218600" y="4393214"/>
            <a:ext cx="378499" cy="662373"/>
          </a:xfrm>
          <a:prstGeom prst="rect">
            <a:avLst/>
          </a:prstGeom>
        </p:spPr>
      </p:pic>
      <p:pic>
        <p:nvPicPr>
          <p:cNvPr id="56" name="Picture 55">
            <a:extLst>
              <a:ext uri="{FF2B5EF4-FFF2-40B4-BE49-F238E27FC236}">
                <a16:creationId xmlns:a16="http://schemas.microsoft.com/office/drawing/2014/main" id="{7B163767-EED7-38A8-24C6-AB302F9A93B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143" b="92571" l="10000" r="90000">
                        <a14:foregroundMark x1="52500" y1="7143" x2="52500" y2="7143"/>
                        <a14:foregroundMark x1="53000" y1="82857" x2="53000" y2="82857"/>
                        <a14:foregroundMark x1="51500" y1="92571" x2="51500" y2="92571"/>
                      </a14:backgroundRemoval>
                    </a14:imgEffect>
                  </a14:imgLayer>
                </a14:imgProps>
              </a:ext>
            </a:extLst>
          </a:blip>
          <a:stretch>
            <a:fillRect/>
          </a:stretch>
        </p:blipFill>
        <p:spPr>
          <a:xfrm>
            <a:off x="5818140" y="3573715"/>
            <a:ext cx="378499" cy="662373"/>
          </a:xfrm>
          <a:prstGeom prst="rect">
            <a:avLst/>
          </a:prstGeom>
        </p:spPr>
      </p:pic>
      <p:pic>
        <p:nvPicPr>
          <p:cNvPr id="57" name="Picture 56">
            <a:extLst>
              <a:ext uri="{FF2B5EF4-FFF2-40B4-BE49-F238E27FC236}">
                <a16:creationId xmlns:a16="http://schemas.microsoft.com/office/drawing/2014/main" id="{FBB0B40F-0D0F-ADD7-5ED2-0B82C78417B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143" b="92571" l="10000" r="90000">
                        <a14:foregroundMark x1="52500" y1="7143" x2="52500" y2="7143"/>
                        <a14:foregroundMark x1="53000" y1="82857" x2="53000" y2="82857"/>
                        <a14:foregroundMark x1="51500" y1="92571" x2="51500" y2="92571"/>
                      </a14:backgroundRemoval>
                    </a14:imgEffect>
                  </a14:imgLayer>
                </a14:imgProps>
              </a:ext>
            </a:extLst>
          </a:blip>
          <a:stretch>
            <a:fillRect/>
          </a:stretch>
        </p:blipFill>
        <p:spPr>
          <a:xfrm>
            <a:off x="7866851" y="2496235"/>
            <a:ext cx="378499" cy="662373"/>
          </a:xfrm>
          <a:prstGeom prst="rect">
            <a:avLst/>
          </a:prstGeom>
        </p:spPr>
      </p:pic>
      <p:sp>
        <p:nvSpPr>
          <p:cNvPr id="59" name="Oval 58">
            <a:extLst>
              <a:ext uri="{FF2B5EF4-FFF2-40B4-BE49-F238E27FC236}">
                <a16:creationId xmlns:a16="http://schemas.microsoft.com/office/drawing/2014/main" id="{94F04078-7DB6-3BC5-35B2-57706D650B91}"/>
              </a:ext>
            </a:extLst>
          </p:cNvPr>
          <p:cNvSpPr/>
          <p:nvPr/>
        </p:nvSpPr>
        <p:spPr>
          <a:xfrm>
            <a:off x="9511207" y="2488488"/>
            <a:ext cx="281241" cy="275771"/>
          </a:xfrm>
          <a:prstGeom prst="ellipse">
            <a:avLst/>
          </a:prstGeom>
          <a:solidFill>
            <a:srgbClr val="DD201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pic>
        <p:nvPicPr>
          <p:cNvPr id="8" name="Picture 7">
            <a:extLst>
              <a:ext uri="{FF2B5EF4-FFF2-40B4-BE49-F238E27FC236}">
                <a16:creationId xmlns:a16="http://schemas.microsoft.com/office/drawing/2014/main" id="{24AB8DF2-EABD-704C-576C-BD0224A8464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89" b="89903" l="6836" r="89941">
                        <a14:foregroundMark x1="6836" y1="32438" x2="6836" y2="32438"/>
                        <a14:backgroundMark x1="49512" y1="84318" x2="50000" y2="71966"/>
                        <a14:backgroundMark x1="69629" y1="85285" x2="69629" y2="32653"/>
                        <a14:backgroundMark x1="61621" y1="9345" x2="64453" y2="39635"/>
                        <a14:backgroundMark x1="64453" y1="39635" x2="67383" y2="46187"/>
                        <a14:backgroundMark x1="34277" y1="19871" x2="34277" y2="19871"/>
                        <a14:backgroundMark x1="37207" y1="70032" x2="37207" y2="70032"/>
                        <a14:backgroundMark x1="22363" y1="72288" x2="22363" y2="72288"/>
                        <a14:backgroundMark x1="20117" y1="73255" x2="24414" y2="72718"/>
                        <a14:backgroundMark x1="24414" y1="71536" x2="24414" y2="71536"/>
                        <a14:backgroundMark x1="25391" y1="71536" x2="24902" y2="72395"/>
                        <a14:backgroundMark x1="21387" y1="60687" x2="20703" y2="61547"/>
                        <a14:backgroundMark x1="22363" y1="60580" x2="21191" y2="60902"/>
                        <a14:backgroundMark x1="35938" y1="19549" x2="33008" y2="20086"/>
                      </a14:backgroundRemoval>
                    </a14:imgEffect>
                  </a14:imgLayer>
                </a14:imgProps>
              </a:ext>
            </a:extLst>
          </a:blip>
          <a:srcRect r="44101" b="11417"/>
          <a:stretch>
            <a:fillRect/>
          </a:stretch>
        </p:blipFill>
        <p:spPr>
          <a:xfrm>
            <a:off x="-272485" y="4068828"/>
            <a:ext cx="1856577" cy="2789173"/>
          </a:xfrm>
          <a:prstGeom prst="rect">
            <a:avLst/>
          </a:prstGeom>
        </p:spPr>
      </p:pic>
      <p:pic>
        <p:nvPicPr>
          <p:cNvPr id="9" name="Picture 8" descr="A picture containing text, outdoor, sign, blue&#10;&#10;AI-generated content may be incorrect.">
            <a:extLst>
              <a:ext uri="{FF2B5EF4-FFF2-40B4-BE49-F238E27FC236}">
                <a16:creationId xmlns:a16="http://schemas.microsoft.com/office/drawing/2014/main" id="{6D7015E3-48EF-DF62-C082-54490437DB31}"/>
              </a:ext>
            </a:extLst>
          </p:cNvPr>
          <p:cNvPicPr>
            <a:picLocks noChangeAspect="1"/>
          </p:cNvPicPr>
          <p:nvPr/>
        </p:nvPicPr>
        <p:blipFill>
          <a:blip r:embed="rId6"/>
          <a:stretch>
            <a:fillRect/>
          </a:stretch>
        </p:blipFill>
        <p:spPr>
          <a:xfrm rot="20937641">
            <a:off x="89330" y="4780078"/>
            <a:ext cx="955131" cy="946735"/>
          </a:xfrm>
          <a:prstGeom prst="rect">
            <a:avLst/>
          </a:prstGeom>
        </p:spPr>
      </p:pic>
      <p:sp>
        <p:nvSpPr>
          <p:cNvPr id="10" name="Rectangle 9">
            <a:extLst>
              <a:ext uri="{FF2B5EF4-FFF2-40B4-BE49-F238E27FC236}">
                <a16:creationId xmlns:a16="http://schemas.microsoft.com/office/drawing/2014/main" id="{833078A3-6C3F-CF76-2916-5EE47EB17312}"/>
              </a:ext>
            </a:extLst>
          </p:cNvPr>
          <p:cNvSpPr/>
          <p:nvPr/>
        </p:nvSpPr>
        <p:spPr>
          <a:xfrm>
            <a:off x="4672427" y="4743646"/>
            <a:ext cx="1382307" cy="461665"/>
          </a:xfrm>
          <a:prstGeom prst="rect">
            <a:avLst/>
          </a:prstGeom>
          <a:noFill/>
        </p:spPr>
        <p:txBody>
          <a:bodyPr wrap="square" lIns="91440" tIns="45720" rIns="91440" bIns="45720">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a:ln w="0"/>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Open Sans" panose="020B0606030504020204" pitchFamily="34" charset="0"/>
                <a:cs typeface="Arial" panose="020B0604020202020204" pitchFamily="34" charset="0"/>
                <a:sym typeface="Helvetica Light"/>
              </a:rPr>
              <a:t>FIES2A</a:t>
            </a:r>
          </a:p>
        </p:txBody>
      </p:sp>
      <p:pic>
        <p:nvPicPr>
          <p:cNvPr id="20" name="Picture 19">
            <a:extLst>
              <a:ext uri="{FF2B5EF4-FFF2-40B4-BE49-F238E27FC236}">
                <a16:creationId xmlns:a16="http://schemas.microsoft.com/office/drawing/2014/main" id="{9BD6E0F5-6CCC-C850-91AC-EA81727CE476}"/>
              </a:ext>
            </a:extLst>
          </p:cNvPr>
          <p:cNvPicPr>
            <a:picLocks noChangeAspect="1"/>
          </p:cNvPicPr>
          <p:nvPr/>
        </p:nvPicPr>
        <p:blipFill>
          <a:blip r:embed="rId11"/>
          <a:stretch>
            <a:fillRect/>
          </a:stretch>
        </p:blipFill>
        <p:spPr>
          <a:xfrm>
            <a:off x="9696147" y="56506"/>
            <a:ext cx="1304495" cy="1543840"/>
          </a:xfrm>
          <a:prstGeom prst="rect">
            <a:avLst/>
          </a:prstGeom>
        </p:spPr>
      </p:pic>
      <p:sp>
        <p:nvSpPr>
          <p:cNvPr id="15" name="Rectangle 14">
            <a:extLst>
              <a:ext uri="{FF2B5EF4-FFF2-40B4-BE49-F238E27FC236}">
                <a16:creationId xmlns:a16="http://schemas.microsoft.com/office/drawing/2014/main" id="{9ACF0783-E6E0-6930-23A3-15BB9626C8BC}"/>
              </a:ext>
            </a:extLst>
          </p:cNvPr>
          <p:cNvSpPr/>
          <p:nvPr/>
        </p:nvSpPr>
        <p:spPr>
          <a:xfrm>
            <a:off x="6096000" y="4078099"/>
            <a:ext cx="1181100" cy="461665"/>
          </a:xfrm>
          <a:prstGeom prst="rect">
            <a:avLst/>
          </a:prstGeom>
          <a:noFill/>
        </p:spPr>
        <p:txBody>
          <a:bodyPr wrap="square" lIns="91440" tIns="45720" rIns="91440" bIns="45720">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a:ln w="0"/>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Open Sans" panose="020B0606030504020204" pitchFamily="34" charset="0"/>
                <a:cs typeface="Arial" panose="020B0604020202020204" pitchFamily="34" charset="0"/>
                <a:sym typeface="Helvetica Light"/>
              </a:rPr>
              <a:t>SARP</a:t>
            </a:r>
          </a:p>
        </p:txBody>
      </p:sp>
      <p:sp>
        <p:nvSpPr>
          <p:cNvPr id="16" name="Rectangle 15">
            <a:extLst>
              <a:ext uri="{FF2B5EF4-FFF2-40B4-BE49-F238E27FC236}">
                <a16:creationId xmlns:a16="http://schemas.microsoft.com/office/drawing/2014/main" id="{F2195961-2D6C-BB5B-F492-641D4B4AAABC}"/>
              </a:ext>
            </a:extLst>
          </p:cNvPr>
          <p:cNvSpPr/>
          <p:nvPr/>
        </p:nvSpPr>
        <p:spPr>
          <a:xfrm>
            <a:off x="7861738" y="3316930"/>
            <a:ext cx="1730924" cy="461665"/>
          </a:xfrm>
          <a:prstGeom prst="rect">
            <a:avLst/>
          </a:prstGeom>
          <a:noFill/>
        </p:spPr>
        <p:txBody>
          <a:bodyPr wrap="square" lIns="91440" tIns="45720" rIns="91440" bIns="45720">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a:ln w="0"/>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Open Sans" panose="020B0606030504020204" pitchFamily="34" charset="0"/>
                <a:cs typeface="Arial" panose="020B0604020202020204" pitchFamily="34" charset="0"/>
                <a:sym typeface="Helvetica Light"/>
              </a:rPr>
              <a:t>FINESST</a:t>
            </a:r>
          </a:p>
        </p:txBody>
      </p:sp>
      <p:sp>
        <p:nvSpPr>
          <p:cNvPr id="17" name="Rectangle 16">
            <a:extLst>
              <a:ext uri="{FF2B5EF4-FFF2-40B4-BE49-F238E27FC236}">
                <a16:creationId xmlns:a16="http://schemas.microsoft.com/office/drawing/2014/main" id="{58A8118C-C5FA-438C-49C4-E2A773480216}"/>
              </a:ext>
            </a:extLst>
          </p:cNvPr>
          <p:cNvSpPr/>
          <p:nvPr/>
        </p:nvSpPr>
        <p:spPr>
          <a:xfrm>
            <a:off x="9597952" y="2567029"/>
            <a:ext cx="1139333" cy="461665"/>
          </a:xfrm>
          <a:prstGeom prst="rect">
            <a:avLst/>
          </a:prstGeom>
          <a:noFill/>
        </p:spPr>
        <p:txBody>
          <a:bodyPr wrap="square" lIns="91440" tIns="45720" rIns="91440" bIns="45720">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a:ln w="0"/>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Open Sans" panose="020B0606030504020204" pitchFamily="34" charset="0"/>
                <a:cs typeface="Arial" panose="020B0604020202020204" pitchFamily="34" charset="0"/>
                <a:sym typeface="Helvetica Light"/>
              </a:rPr>
              <a:t>ECIP</a:t>
            </a:r>
          </a:p>
        </p:txBody>
      </p:sp>
      <p:pic>
        <p:nvPicPr>
          <p:cNvPr id="18" name="Picture 17">
            <a:extLst>
              <a:ext uri="{FF2B5EF4-FFF2-40B4-BE49-F238E27FC236}">
                <a16:creationId xmlns:a16="http://schemas.microsoft.com/office/drawing/2014/main" id="{9EE645A2-F379-2F5B-DEAD-3D2FC330C53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143" b="92571" l="10000" r="90000">
                        <a14:foregroundMark x1="52500" y1="7143" x2="52500" y2="7143"/>
                        <a14:foregroundMark x1="53000" y1="82857" x2="53000" y2="82857"/>
                        <a14:foregroundMark x1="51500" y1="92571" x2="51500" y2="92571"/>
                      </a14:backgroundRemoval>
                    </a14:imgEffect>
                  </a14:imgLayer>
                </a14:imgProps>
              </a:ext>
            </a:extLst>
          </a:blip>
          <a:stretch>
            <a:fillRect/>
          </a:stretch>
        </p:blipFill>
        <p:spPr>
          <a:xfrm>
            <a:off x="9437182" y="2039868"/>
            <a:ext cx="378499" cy="662373"/>
          </a:xfrm>
          <a:prstGeom prst="rect">
            <a:avLst/>
          </a:prstGeom>
        </p:spPr>
      </p:pic>
      <p:sp>
        <p:nvSpPr>
          <p:cNvPr id="22" name="Rectangle 21">
            <a:extLst>
              <a:ext uri="{FF2B5EF4-FFF2-40B4-BE49-F238E27FC236}">
                <a16:creationId xmlns:a16="http://schemas.microsoft.com/office/drawing/2014/main" id="{A6444453-D2FF-557C-3A55-93E54C96DCAC}"/>
              </a:ext>
            </a:extLst>
          </p:cNvPr>
          <p:cNvSpPr/>
          <p:nvPr/>
        </p:nvSpPr>
        <p:spPr>
          <a:xfrm rot="20494885">
            <a:off x="98308" y="5906578"/>
            <a:ext cx="1140563" cy="400110"/>
          </a:xfrm>
          <a:prstGeom prst="rect">
            <a:avLst/>
          </a:prstGeom>
          <a:noFill/>
        </p:spPr>
        <p:txBody>
          <a:bodyPr wrap="square" lIns="91440" tIns="45720" rIns="91440" bIns="45720">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a:ln w="0"/>
                <a:solidFill>
                  <a:srgbClr val="FFFFFF"/>
                </a:solidFill>
                <a:effectLst>
                  <a:outerShdw blurRad="38100" dist="25400" dir="5400000" algn="ctr" rotWithShape="0">
                    <a:srgbClr val="6E747A">
                      <a:alpha val="43000"/>
                    </a:srgbClr>
                  </a:outerShdw>
                </a:effectLst>
                <a:uLnTx/>
                <a:uFillTx/>
                <a:latin typeface="Open Sans" panose="020B0606030504020204" pitchFamily="34" charset="0"/>
                <a:ea typeface="Open Sans" panose="020B0606030504020204" pitchFamily="34" charset="0"/>
                <a:cs typeface="Open Sans" panose="020B0606030504020204" pitchFamily="34" charset="0"/>
                <a:sym typeface="Helvetica Light"/>
              </a:rPr>
              <a:t>START</a:t>
            </a:r>
          </a:p>
        </p:txBody>
      </p:sp>
      <p:sp>
        <p:nvSpPr>
          <p:cNvPr id="23" name="Rectangle 22">
            <a:extLst>
              <a:ext uri="{FF2B5EF4-FFF2-40B4-BE49-F238E27FC236}">
                <a16:creationId xmlns:a16="http://schemas.microsoft.com/office/drawing/2014/main" id="{353F62AC-32BF-43F2-B349-FC5FC07A7637}"/>
              </a:ext>
            </a:extLst>
          </p:cNvPr>
          <p:cNvSpPr/>
          <p:nvPr/>
        </p:nvSpPr>
        <p:spPr>
          <a:xfrm rot="21407478">
            <a:off x="179045" y="6310172"/>
            <a:ext cx="1140563" cy="400110"/>
          </a:xfrm>
          <a:prstGeom prst="rect">
            <a:avLst/>
          </a:prstGeom>
          <a:noFill/>
        </p:spPr>
        <p:txBody>
          <a:bodyPr wrap="square" lIns="91440" tIns="45720" rIns="91440" bIns="45720">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a:ln w="0"/>
                <a:solidFill>
                  <a:srgbClr val="FFFFFF"/>
                </a:solidFill>
                <a:effectLst>
                  <a:outerShdw blurRad="38100" dist="25400" dir="5400000" algn="ctr" rotWithShape="0">
                    <a:srgbClr val="6E747A">
                      <a:alpha val="43000"/>
                    </a:srgbClr>
                  </a:outerShdw>
                </a:effectLst>
                <a:uLnTx/>
                <a:uFillTx/>
                <a:latin typeface="Open Sans" panose="020B0606030504020204" pitchFamily="34" charset="0"/>
                <a:ea typeface="Open Sans" panose="020B0606030504020204" pitchFamily="34" charset="0"/>
                <a:cs typeface="Open Sans" panose="020B0606030504020204" pitchFamily="34" charset="0"/>
                <a:sym typeface="Helvetica Light"/>
              </a:rPr>
              <a:t>HERE</a:t>
            </a:r>
          </a:p>
        </p:txBody>
      </p:sp>
      <p:pic>
        <p:nvPicPr>
          <p:cNvPr id="24" name="Picture 23" descr="A close-up of a plant&#10;&#10;AI-generated content may be incorrect.">
            <a:extLst>
              <a:ext uri="{FF2B5EF4-FFF2-40B4-BE49-F238E27FC236}">
                <a16:creationId xmlns:a16="http://schemas.microsoft.com/office/drawing/2014/main" id="{79A9B7FE-06BA-D9F9-BBE2-4982E20BB80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770" b="95594" l="9783" r="89946">
                        <a14:foregroundMark x1="29348" y1="91571" x2="40082" y2="91762"/>
                        <a14:foregroundMark x1="40082" y1="91762" x2="62092" y2="91379"/>
                        <a14:foregroundMark x1="62092" y1="91379" x2="64538" y2="92146"/>
                        <a14:foregroundMark x1="26495" y1="95211" x2="43886" y2="95594"/>
                        <a14:foregroundMark x1="43886" y1="95594" x2="66576" y2="93678"/>
                        <a14:foregroundMark x1="66576" y1="93678" x2="69293" y2="93678"/>
                        <a14:foregroundMark x1="61141" y1="95594" x2="74049" y2="95785"/>
                        <a14:foregroundMark x1="79738" y1="94120" x2="80031" y2="94034"/>
                        <a14:foregroundMark x1="74049" y1="95785" x2="75946" y2="95230"/>
                        <a14:foregroundMark x1="28940" y1="94636" x2="24667" y2="94636"/>
                        <a14:foregroundMark x1="34511" y1="9770" x2="34511" y2="9770"/>
                        <a14:backgroundMark x1="55707" y1="27203" x2="56114" y2="36015"/>
                        <a14:backgroundMark x1="56793" y1="22797" x2="58424" y2="37548"/>
                        <a14:backgroundMark x1="58424" y1="37548" x2="56793" y2="40996"/>
                        <a14:backgroundMark x1="62636" y1="13410" x2="62228" y2="23563"/>
                        <a14:backgroundMark x1="64946" y1="33908" x2="64130" y2="49234"/>
                        <a14:backgroundMark x1="64130" y1="49234" x2="63043" y2="51724"/>
                        <a14:backgroundMark x1="64130" y1="35824" x2="61685" y2="49234"/>
                        <a14:backgroundMark x1="32337" y1="29885" x2="31522" y2="44253"/>
                        <a14:backgroundMark x1="39130" y1="15517" x2="39130" y2="17625"/>
                        <a14:backgroundMark x1="44158" y1="14368" x2="45924" y2="29693"/>
                        <a14:backgroundMark x1="45924" y1="29693" x2="46467" y2="31226"/>
                        <a14:backgroundMark x1="48098" y1="17050" x2="51087" y2="31034"/>
                        <a14:backgroundMark x1="51087" y1="31034" x2="51087" y2="31418"/>
                        <a14:backgroundMark x1="55707" y1="45211" x2="55707" y2="38123"/>
                        <a14:backgroundMark x1="63043" y1="61111" x2="63043" y2="61111"/>
                        <a14:backgroundMark x1="26766" y1="64943" x2="25272" y2="59004"/>
                        <a14:backgroundMark x1="24728" y1="94828" x2="21060" y2="90996"/>
                        <a14:backgroundMark x1="15897" y1="91571" x2="23098" y2="95785"/>
                        <a14:backgroundMark x1="81114" y1="97701" x2="73505" y2="90996"/>
                        <a14:backgroundMark x1="81522" y1="96169" x2="80163" y2="96169"/>
                        <a14:backgroundMark x1="80163" y1="95785" x2="78668" y2="90230"/>
                        <a14:backgroundMark x1="79755" y1="94636" x2="85462" y2="94828"/>
                        <a14:backgroundMark x1="80027" y1="94636" x2="78533" y2="94828"/>
                        <a14:backgroundMark x1="45380" y1="34291" x2="45652" y2="38506"/>
                        <a14:backgroundMark x1="55163" y1="29885" x2="55571" y2="36782"/>
                        <a14:backgroundMark x1="34511" y1="17433" x2="35734" y2="23946"/>
                        <a14:backgroundMark x1="33967" y1="34100" x2="35462" y2="49617"/>
                        <a14:backgroundMark x1="41848" y1="44636" x2="42799" y2="48659"/>
                        <a14:backgroundMark x1="40353" y1="18008" x2="40217" y2="20498"/>
                        <a14:backgroundMark x1="64674" y1="17433" x2="64402" y2="22414"/>
                        <a14:backgroundMark x1="59375" y1="15326" x2="57337" y2="16858"/>
                      </a14:backgroundRemoval>
                    </a14:imgEffect>
                  </a14:imgLayer>
                </a14:imgProps>
              </a:ext>
            </a:extLst>
          </a:blip>
          <a:stretch>
            <a:fillRect/>
          </a:stretch>
        </p:blipFill>
        <p:spPr>
          <a:xfrm>
            <a:off x="492136" y="6658165"/>
            <a:ext cx="706400" cy="210599"/>
          </a:xfrm>
          <a:prstGeom prst="rect">
            <a:avLst/>
          </a:prstGeom>
        </p:spPr>
      </p:pic>
      <p:sp>
        <p:nvSpPr>
          <p:cNvPr id="5" name="TextBox 4">
            <a:extLst>
              <a:ext uri="{FF2B5EF4-FFF2-40B4-BE49-F238E27FC236}">
                <a16:creationId xmlns:a16="http://schemas.microsoft.com/office/drawing/2014/main" id="{BC16E062-CA7E-C636-495B-D0608FC4CCDB}"/>
              </a:ext>
            </a:extLst>
          </p:cNvPr>
          <p:cNvSpPr txBox="1"/>
          <p:nvPr/>
        </p:nvSpPr>
        <p:spPr>
          <a:xfrm>
            <a:off x="4778777" y="5144948"/>
            <a:ext cx="4286599"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Open Sans"/>
                <a:ea typeface="Open Sans"/>
                <a:cs typeface="Open Sans"/>
                <a:sym typeface="Open Sans"/>
              </a:rPr>
              <a:t>First Immersion in Earth Science to Action </a:t>
            </a:r>
            <a:endParaRPr kumimoji="0" lang="en-US" sz="1400" b="0" i="0" u="none" strike="noStrike" kern="0" cap="none" spc="0" normalizeH="0" baseline="0" noProof="0">
              <a:ln>
                <a:noFill/>
              </a:ln>
              <a:solidFill>
                <a:srgbClr val="FFFFFF"/>
              </a:solidFill>
              <a:effectLst/>
              <a:uLnTx/>
              <a:uFillTx/>
              <a:latin typeface="Open Sans"/>
              <a:ea typeface="Open Sans"/>
              <a:cs typeface="Open Sans"/>
              <a:sym typeface="Helvetica Light"/>
            </a:endParaRPr>
          </a:p>
        </p:txBody>
      </p:sp>
      <p:sp>
        <p:nvSpPr>
          <p:cNvPr id="6" name="TextBox 5">
            <a:extLst>
              <a:ext uri="{FF2B5EF4-FFF2-40B4-BE49-F238E27FC236}">
                <a16:creationId xmlns:a16="http://schemas.microsoft.com/office/drawing/2014/main" id="{45B444E2-E35C-B8CC-34EC-52FDC85975EC}"/>
              </a:ext>
            </a:extLst>
          </p:cNvPr>
          <p:cNvSpPr txBox="1"/>
          <p:nvPr/>
        </p:nvSpPr>
        <p:spPr>
          <a:xfrm>
            <a:off x="6214444" y="4458635"/>
            <a:ext cx="3304814"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Open Sans"/>
                <a:ea typeface="Open Sans"/>
                <a:cs typeface="Open Sans"/>
                <a:sym typeface="Open Sans"/>
              </a:rPr>
              <a:t>Student Airborne Research Project</a:t>
            </a:r>
            <a:endParaRPr kumimoji="0" lang="en-US" sz="1400" b="0" i="0" u="none" strike="noStrike" kern="0" cap="none" spc="0" normalizeH="0" baseline="0" noProof="0">
              <a:ln>
                <a:noFill/>
              </a:ln>
              <a:solidFill>
                <a:srgbClr val="FFFFFF"/>
              </a:solidFill>
              <a:effectLst/>
              <a:uLnTx/>
              <a:uFillTx/>
              <a:latin typeface="Open Sans"/>
              <a:ea typeface="Open Sans"/>
              <a:cs typeface="Open Sans"/>
              <a:sym typeface="Helvetica Light"/>
            </a:endParaRPr>
          </a:p>
        </p:txBody>
      </p:sp>
      <p:sp>
        <p:nvSpPr>
          <p:cNvPr id="7" name="TextBox 6">
            <a:extLst>
              <a:ext uri="{FF2B5EF4-FFF2-40B4-BE49-F238E27FC236}">
                <a16:creationId xmlns:a16="http://schemas.microsoft.com/office/drawing/2014/main" id="{D7612CEA-0E19-324D-505E-7D37C8BE08BD}"/>
              </a:ext>
            </a:extLst>
          </p:cNvPr>
          <p:cNvSpPr txBox="1"/>
          <p:nvPr/>
        </p:nvSpPr>
        <p:spPr>
          <a:xfrm>
            <a:off x="8024650" y="3721209"/>
            <a:ext cx="4286599"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Open Sans"/>
                <a:ea typeface="Open Sans"/>
                <a:cs typeface="Open Sans"/>
                <a:sym typeface="Open Sans"/>
              </a:rPr>
              <a:t>Future Investigators in NASA Earth and Space Sciences and Technology</a:t>
            </a:r>
            <a:endParaRPr kumimoji="0" lang="en-US" sz="1400" b="0" i="0" u="none" strike="noStrike" kern="0" cap="none" spc="0" normalizeH="0" baseline="0" noProof="0">
              <a:ln>
                <a:noFill/>
              </a:ln>
              <a:solidFill>
                <a:srgbClr val="FFFFFF"/>
              </a:solidFill>
              <a:effectLst/>
              <a:uLnTx/>
              <a:uFillTx/>
              <a:latin typeface="Open Sans"/>
              <a:ea typeface="Open Sans"/>
              <a:cs typeface="Open Sans"/>
              <a:sym typeface="Helvetica Light"/>
            </a:endParaRPr>
          </a:p>
        </p:txBody>
      </p:sp>
      <p:sp>
        <p:nvSpPr>
          <p:cNvPr id="13" name="TextBox 12">
            <a:extLst>
              <a:ext uri="{FF2B5EF4-FFF2-40B4-BE49-F238E27FC236}">
                <a16:creationId xmlns:a16="http://schemas.microsoft.com/office/drawing/2014/main" id="{A887ABB5-43E9-46C3-A786-2F5D885B837F}"/>
              </a:ext>
            </a:extLst>
          </p:cNvPr>
          <p:cNvSpPr txBox="1"/>
          <p:nvPr/>
        </p:nvSpPr>
        <p:spPr>
          <a:xfrm>
            <a:off x="9738015" y="2934568"/>
            <a:ext cx="2355508"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Open Sans"/>
                <a:ea typeface="Open Sans"/>
                <a:cs typeface="Open Sans"/>
                <a:sym typeface="Open Sans"/>
              </a:rPr>
              <a:t>Early Career Investigator </a:t>
            </a: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Open Sans"/>
                <a:ea typeface="Open Sans"/>
                <a:cs typeface="Open Sans"/>
                <a:sym typeface="Open Sans"/>
              </a:rPr>
              <a:t>Program in Earth Science</a:t>
            </a:r>
            <a:endParaRPr kumimoji="0" lang="en-US" sz="1400" b="0" i="0" u="none" strike="noStrike" kern="0" cap="none" spc="0" normalizeH="0" baseline="0" noProof="0">
              <a:ln>
                <a:noFill/>
              </a:ln>
              <a:solidFill>
                <a:srgbClr val="FFFFFF"/>
              </a:solidFill>
              <a:effectLst/>
              <a:uLnTx/>
              <a:uFillTx/>
              <a:latin typeface="Open Sans"/>
              <a:ea typeface="Open Sans"/>
              <a:cs typeface="Open Sans"/>
              <a:sym typeface="Helvetica Light"/>
            </a:endParaRPr>
          </a:p>
        </p:txBody>
      </p:sp>
      <p:sp>
        <p:nvSpPr>
          <p:cNvPr id="26" name="Rectangle 25">
            <a:extLst>
              <a:ext uri="{FF2B5EF4-FFF2-40B4-BE49-F238E27FC236}">
                <a16:creationId xmlns:a16="http://schemas.microsoft.com/office/drawing/2014/main" id="{0D2D68BF-4418-1950-9744-0B5AD82F2C72}"/>
              </a:ext>
            </a:extLst>
          </p:cNvPr>
          <p:cNvSpPr/>
          <p:nvPr/>
        </p:nvSpPr>
        <p:spPr>
          <a:xfrm>
            <a:off x="1537754" y="3250378"/>
            <a:ext cx="3078581" cy="461665"/>
          </a:xfrm>
          <a:prstGeom prst="rect">
            <a:avLst/>
          </a:prstGeom>
          <a:noFill/>
        </p:spPr>
        <p:txBody>
          <a:bodyPr wrap="square" lIns="91440" tIns="45720" rIns="91440" bIns="45720">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w="0"/>
                <a:solidFill>
                  <a:srgbClr val="FFFFFF"/>
                </a:solidFill>
                <a:effectLst>
                  <a:outerShdw blurRad="38100" dist="25400" dir="5400000" algn="ctr" rotWithShape="0">
                    <a:srgbClr val="6E747A">
                      <a:alpha val="43000"/>
                    </a:srgbClr>
                  </a:outerShdw>
                </a:effectLst>
                <a:uLnTx/>
                <a:uFillTx/>
                <a:latin typeface="Open Sans" panose="020B0606030504020204" pitchFamily="34" charset="0"/>
                <a:ea typeface="Open Sans" panose="020B0606030504020204" pitchFamily="34" charset="0"/>
                <a:cs typeface="Open Sans" panose="020B0606030504020204" pitchFamily="34" charset="0"/>
                <a:sym typeface="Helvetica Light"/>
              </a:rPr>
              <a:t>#NASAEarthECR</a:t>
            </a:r>
          </a:p>
        </p:txBody>
      </p:sp>
      <p:pic>
        <p:nvPicPr>
          <p:cNvPr id="28" name="Picture 27">
            <a:extLst>
              <a:ext uri="{FF2B5EF4-FFF2-40B4-BE49-F238E27FC236}">
                <a16:creationId xmlns:a16="http://schemas.microsoft.com/office/drawing/2014/main" id="{156BFFC9-5A63-54D1-73FB-C42BA795F6F4}"/>
              </a:ext>
            </a:extLst>
          </p:cNvPr>
          <p:cNvPicPr>
            <a:picLocks noChangeAspect="1"/>
          </p:cNvPicPr>
          <p:nvPr/>
        </p:nvPicPr>
        <p:blipFill>
          <a:blip r:embed="rId14"/>
          <a:stretch>
            <a:fillRect/>
          </a:stretch>
        </p:blipFill>
        <p:spPr>
          <a:xfrm>
            <a:off x="2141866" y="584334"/>
            <a:ext cx="7554281" cy="1288672"/>
          </a:xfrm>
          <a:prstGeom prst="rect">
            <a:avLst/>
          </a:prstGeom>
        </p:spPr>
      </p:pic>
      <p:pic>
        <p:nvPicPr>
          <p:cNvPr id="37" name="Picture 36" descr="Logo, company name&#10;&#10;AI-generated content may be incorrect.">
            <a:extLst>
              <a:ext uri="{FF2B5EF4-FFF2-40B4-BE49-F238E27FC236}">
                <a16:creationId xmlns:a16="http://schemas.microsoft.com/office/drawing/2014/main" id="{6219D1A6-07AD-6980-C3B7-E87DD3D29257}"/>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473" b="95863" l="2637" r="99219">
                        <a14:foregroundMark x1="50195" y1="4846" x2="50195" y2="66548"/>
                        <a14:foregroundMark x1="12793" y1="44681" x2="11914" y2="55910"/>
                        <a14:foregroundMark x1="11914" y1="55910" x2="27344" y2="68440"/>
                        <a14:foregroundMark x1="27344" y1="68440" x2="45898" y2="70567"/>
                        <a14:foregroundMark x1="45898" y1="70567" x2="72852" y2="65012"/>
                        <a14:foregroundMark x1="72852" y1="65012" x2="79590" y2="59693"/>
                        <a14:foregroundMark x1="79590" y1="59693" x2="81543" y2="50473"/>
                        <a14:foregroundMark x1="81543" y1="50473" x2="58496" y2="44681"/>
                        <a14:foregroundMark x1="58496" y1="44681" x2="39160" y2="46690"/>
                        <a14:foregroundMark x1="39160" y1="46690" x2="43555" y2="56856"/>
                        <a14:foregroundMark x1="43555" y1="56856" x2="50195" y2="53783"/>
                        <a14:foregroundMark x1="66895" y1="45745" x2="22852" y2="55437"/>
                        <a14:foregroundMark x1="22852" y1="55437" x2="19824" y2="54255"/>
                        <a14:foregroundMark x1="81836" y1="52600" x2="40527" y2="53783"/>
                        <a14:foregroundMark x1="73926" y1="21277" x2="73828" y2="42080"/>
                        <a14:foregroundMark x1="73828" y1="42080" x2="73047" y2="43617"/>
                        <a14:foregroundMark x1="91504" y1="19149" x2="91504" y2="19149"/>
                        <a14:foregroundMark x1="7031" y1="46099" x2="7031" y2="46099"/>
                        <a14:foregroundMark x1="16602" y1="55437" x2="22949" y2="46217"/>
                        <a14:foregroundMark x1="22949" y1="46217" x2="28809" y2="41608"/>
                        <a14:foregroundMark x1="21582" y1="39362" x2="17188" y2="53428"/>
                        <a14:foregroundMark x1="17188" y1="53428" x2="16797" y2="62411"/>
                        <a14:foregroundMark x1="16797" y1="62411" x2="16992" y2="62648"/>
                        <a14:foregroundMark x1="13672" y1="39716" x2="14355" y2="65839"/>
                        <a14:foregroundMark x1="26270" y1="33097" x2="35645" y2="48345"/>
                        <a14:foregroundMark x1="34375" y1="62648" x2="35742" y2="53546"/>
                        <a14:foregroundMark x1="35742" y1="53546" x2="38867" y2="48109"/>
                        <a14:foregroundMark x1="35449" y1="59102" x2="45117" y2="59220"/>
                        <a14:foregroundMark x1="52930" y1="64184" x2="62793" y2="51537"/>
                        <a14:foregroundMark x1="59473" y1="37707" x2="58789" y2="56265"/>
                        <a14:foregroundMark x1="2637" y1="63712" x2="2637" y2="63712"/>
                        <a14:foregroundMark x1="28613" y1="36643" x2="30566" y2="53073"/>
                        <a14:foregroundMark x1="38672" y1="96217" x2="38672" y2="96217"/>
                        <a14:foregroundMark x1="42578" y1="40898" x2="30566" y2="65839"/>
                        <a14:foregroundMark x1="95605" y1="13121" x2="95605" y2="13121"/>
                        <a14:foregroundMark x1="63477" y1="39362" x2="57813" y2="50236"/>
                        <a14:foregroundMark x1="74414" y1="51891" x2="66992" y2="54965"/>
                        <a14:foregroundMark x1="66992" y1="54965" x2="62793" y2="59574"/>
                        <a14:foregroundMark x1="99219" y1="6619" x2="99219" y2="6619"/>
                        <a14:foregroundMark x1="44141" y1="473" x2="44141" y2="473"/>
                      </a14:backgroundRemoval>
                    </a14:imgEffect>
                  </a14:imgLayer>
                </a14:imgProps>
              </a:ext>
              <a:ext uri="{28A0092B-C50C-407E-A947-70E740481C1C}">
                <a14:useLocalDpi xmlns:a14="http://schemas.microsoft.com/office/drawing/2010/main" val="0"/>
              </a:ext>
            </a:extLst>
          </a:blip>
          <a:stretch>
            <a:fillRect/>
          </a:stretch>
        </p:blipFill>
        <p:spPr>
          <a:xfrm>
            <a:off x="10085567" y="1206773"/>
            <a:ext cx="605343" cy="500118"/>
          </a:xfrm>
          <a:prstGeom prst="rect">
            <a:avLst/>
          </a:prstGeom>
        </p:spPr>
      </p:pic>
      <p:pic>
        <p:nvPicPr>
          <p:cNvPr id="4" name="Picture 3" descr="Qr code&#10;&#10;AI-generated content may be incorrect.">
            <a:extLst>
              <a:ext uri="{FF2B5EF4-FFF2-40B4-BE49-F238E27FC236}">
                <a16:creationId xmlns:a16="http://schemas.microsoft.com/office/drawing/2014/main" id="{66666455-6363-B679-1EA7-3CA2347B3804}"/>
              </a:ext>
            </a:extLst>
          </p:cNvPr>
          <p:cNvPicPr>
            <a:picLocks noChangeAspect="1"/>
          </p:cNvPicPr>
          <p:nvPr/>
        </p:nvPicPr>
        <p:blipFill>
          <a:blip r:embed="rId17"/>
          <a:stretch>
            <a:fillRect/>
          </a:stretch>
        </p:blipFill>
        <p:spPr>
          <a:xfrm>
            <a:off x="9555855" y="4294366"/>
            <a:ext cx="2389923" cy="2389923"/>
          </a:xfrm>
          <a:prstGeom prst="rect">
            <a:avLst/>
          </a:prstGeom>
        </p:spPr>
      </p:pic>
    </p:spTree>
    <p:extLst>
      <p:ext uri="{BB962C8B-B14F-4D97-AF65-F5344CB8AC3E}">
        <p14:creationId xmlns:p14="http://schemas.microsoft.com/office/powerpoint/2010/main" val="112589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0">
            <a:extLst>
              <a:ext uri="{FF2B5EF4-FFF2-40B4-BE49-F238E27FC236}">
                <a16:creationId xmlns:a16="http://schemas.microsoft.com/office/drawing/2014/main" id="{39B94BB7-09EE-92AC-29A5-28DDB17B9D62}"/>
              </a:ext>
            </a:extLst>
          </p:cNvPr>
          <p:cNvSpPr txBox="1"/>
          <p:nvPr/>
        </p:nvSpPr>
        <p:spPr>
          <a:xfrm>
            <a:off x="253674" y="1472604"/>
            <a:ext cx="11151745" cy="243143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Established by ESD to identify, evaluate, and acquire commercial satellite data that support NASA's Earth science research and application goals.</a:t>
            </a:r>
          </a:p>
          <a:p>
            <a:pPr marL="45720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CSDA Commercial Data complements existing NASA/US Gov satellite fleet with shorter revisit times, higher spatial resolution, and complementary measurements.</a:t>
            </a:r>
          </a:p>
          <a:p>
            <a:pPr marL="45720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CSDA has 15 commercial vendors on contract representing </a:t>
            </a:r>
            <a:r>
              <a:rPr kumimoji="0" lang="en-US" sz="1600" b="0"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Synthetic Aperture Radar (SAR), Precipitation radar, Multispectral, Hyperspectral, GNSS-R/RO, Methane Emissions, and Digital Elevation Models (DEMs).</a:t>
            </a:r>
          </a:p>
          <a:p>
            <a:pPr marL="45720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US Gov funded researchers covered by End User License Agreement (EULAs). </a:t>
            </a:r>
            <a:r>
              <a:rPr kumimoji="0" lang="en-US" sz="1600" b="0" i="0" u="none" strike="noStrike" kern="1200" cap="none" spc="0" normalizeH="0" baseline="0" noProof="0" dirty="0">
                <a:ln>
                  <a:noFill/>
                </a:ln>
                <a:solidFill>
                  <a:srgbClr val="FFFFFF"/>
                </a:solidFill>
                <a:effectLst/>
                <a:uLnTx/>
                <a:uFillTx/>
                <a:latin typeface="Arial"/>
                <a:ea typeface="Times New Roman" panose="02020603050405020304" pitchFamily="18" charset="0"/>
                <a:cs typeface="Arial"/>
              </a:rPr>
              <a:t>NASA</a:t>
            </a:r>
            <a:r>
              <a:rPr kumimoji="0" lang="en-US" sz="1600" b="0" i="0" u="none" strike="noStrike" kern="1200" cap="none" spc="-20" normalizeH="0" baseline="0" noProof="0" dirty="0">
                <a:ln>
                  <a:noFill/>
                </a:ln>
                <a:solidFill>
                  <a:srgbClr val="FFFFFF"/>
                </a:solidFill>
                <a:effectLst/>
                <a:uLnTx/>
                <a:uFillTx/>
                <a:latin typeface="Arial"/>
                <a:ea typeface="Times New Roman" panose="02020603050405020304" pitchFamily="18" charset="0"/>
                <a:cs typeface="Arial"/>
              </a:rPr>
              <a:t> </a:t>
            </a:r>
            <a:r>
              <a:rPr kumimoji="0" lang="en-US" sz="1600" b="0" i="0" u="none" strike="noStrike" kern="1200" cap="none" spc="0" normalizeH="0" baseline="0" noProof="0" dirty="0">
                <a:ln>
                  <a:noFill/>
                </a:ln>
                <a:solidFill>
                  <a:srgbClr val="FFFFFF"/>
                </a:solidFill>
                <a:effectLst/>
                <a:uLnTx/>
                <a:uFillTx/>
                <a:latin typeface="Arial"/>
                <a:ea typeface="Times New Roman" panose="02020603050405020304" pitchFamily="18" charset="0"/>
                <a:cs typeface="Arial"/>
              </a:rPr>
              <a:t>will</a:t>
            </a:r>
            <a:r>
              <a:rPr kumimoji="0" lang="en-US" sz="1600" b="0" i="0" u="none" strike="noStrike" kern="1200" cap="none" spc="-5" normalizeH="0" baseline="0" noProof="0" dirty="0">
                <a:ln>
                  <a:noFill/>
                </a:ln>
                <a:solidFill>
                  <a:srgbClr val="FFFFFF"/>
                </a:solidFill>
                <a:effectLst/>
                <a:uLnTx/>
                <a:uFillTx/>
                <a:latin typeface="Arial"/>
                <a:ea typeface="Times New Roman" panose="02020603050405020304" pitchFamily="18" charset="0"/>
                <a:cs typeface="Arial"/>
              </a:rPr>
              <a:t> </a:t>
            </a:r>
            <a:r>
              <a:rPr kumimoji="0" lang="en-US" sz="1600" b="0" i="0" u="none" strike="noStrike" kern="1200" cap="none" spc="0" normalizeH="0" baseline="0" noProof="0" dirty="0">
                <a:ln>
                  <a:noFill/>
                </a:ln>
                <a:solidFill>
                  <a:srgbClr val="FFFFFF"/>
                </a:solidFill>
                <a:effectLst/>
                <a:uLnTx/>
                <a:uFillTx/>
                <a:latin typeface="Arial"/>
                <a:ea typeface="Times New Roman" panose="02020603050405020304" pitchFamily="18" charset="0"/>
                <a:cs typeface="Arial"/>
              </a:rPr>
              <a:t>not</a:t>
            </a:r>
            <a:r>
              <a:rPr kumimoji="0" lang="en-US" sz="1600" b="0" i="0" u="none" strike="noStrike" kern="1200" cap="none" spc="-20" normalizeH="0" baseline="0" noProof="0" dirty="0">
                <a:ln>
                  <a:noFill/>
                </a:ln>
                <a:solidFill>
                  <a:srgbClr val="FFFFFF"/>
                </a:solidFill>
                <a:effectLst/>
                <a:uLnTx/>
                <a:uFillTx/>
                <a:latin typeface="Arial"/>
                <a:ea typeface="Times New Roman" panose="02020603050405020304" pitchFamily="18" charset="0"/>
                <a:cs typeface="Arial"/>
              </a:rPr>
              <a:t> </a:t>
            </a:r>
            <a:r>
              <a:rPr kumimoji="0" lang="en-US" sz="1600" b="0" i="0" u="none" strike="noStrike" kern="1200" cap="none" spc="0" normalizeH="0" baseline="0" noProof="0" dirty="0">
                <a:ln>
                  <a:noFill/>
                </a:ln>
                <a:solidFill>
                  <a:srgbClr val="FFFFFF"/>
                </a:solidFill>
                <a:effectLst/>
                <a:uLnTx/>
                <a:uFillTx/>
                <a:latin typeface="Arial"/>
                <a:ea typeface="Times New Roman" panose="02020603050405020304" pitchFamily="18" charset="0"/>
                <a:cs typeface="Arial"/>
              </a:rPr>
              <a:t>prohibit</a:t>
            </a:r>
            <a:r>
              <a:rPr kumimoji="0" lang="en-US" sz="1600" b="0" i="0" u="none" strike="noStrike" kern="1200" cap="none" spc="-20" normalizeH="0" baseline="0" noProof="0" dirty="0">
                <a:ln>
                  <a:noFill/>
                </a:ln>
                <a:solidFill>
                  <a:srgbClr val="FFFFFF"/>
                </a:solidFill>
                <a:effectLst/>
                <a:uLnTx/>
                <a:uFillTx/>
                <a:latin typeface="Arial"/>
                <a:ea typeface="Times New Roman" panose="02020603050405020304" pitchFamily="18" charset="0"/>
                <a:cs typeface="Arial"/>
              </a:rPr>
              <a:t> </a:t>
            </a:r>
            <a:r>
              <a:rPr kumimoji="0" lang="en-US" sz="1600" b="0" i="0" u="none" strike="noStrike" kern="1200" cap="none" spc="0" normalizeH="0" baseline="0" noProof="0" dirty="0">
                <a:ln>
                  <a:noFill/>
                </a:ln>
                <a:solidFill>
                  <a:srgbClr val="FFFFFF"/>
                </a:solidFill>
                <a:effectLst/>
                <a:uLnTx/>
                <a:uFillTx/>
                <a:latin typeface="Arial"/>
                <a:ea typeface="Times New Roman" panose="02020603050405020304" pitchFamily="18" charset="0"/>
                <a:cs typeface="Arial"/>
              </a:rPr>
              <a:t>agency</a:t>
            </a:r>
            <a:r>
              <a:rPr kumimoji="0" lang="en-US" sz="1600" b="0" i="0" u="none" strike="noStrike" kern="1200" cap="none" spc="-20" normalizeH="0" baseline="0" noProof="0" dirty="0">
                <a:ln>
                  <a:noFill/>
                </a:ln>
                <a:solidFill>
                  <a:srgbClr val="FFFFFF"/>
                </a:solidFill>
                <a:effectLst/>
                <a:uLnTx/>
                <a:uFillTx/>
                <a:latin typeface="Arial"/>
                <a:ea typeface="Times New Roman" panose="02020603050405020304" pitchFamily="18" charset="0"/>
                <a:cs typeface="Arial"/>
              </a:rPr>
              <a:t> </a:t>
            </a:r>
            <a:r>
              <a:rPr kumimoji="0" lang="en-US" sz="1600" b="0" i="0" u="none" strike="noStrike" kern="1200" cap="none" spc="0" normalizeH="0" baseline="0" noProof="0" dirty="0">
                <a:ln>
                  <a:noFill/>
                </a:ln>
                <a:solidFill>
                  <a:srgbClr val="FFFFFF"/>
                </a:solidFill>
                <a:effectLst/>
                <a:uLnTx/>
                <a:uFillTx/>
                <a:latin typeface="Arial"/>
                <a:ea typeface="Times New Roman" panose="02020603050405020304" pitchFamily="18" charset="0"/>
                <a:cs typeface="Arial"/>
              </a:rPr>
              <a:t>usage</a:t>
            </a:r>
            <a:r>
              <a:rPr kumimoji="0" lang="en-US" sz="1600" b="0" i="0" u="none" strike="noStrike" kern="1200" cap="none" spc="-30" normalizeH="0" baseline="0" noProof="0" dirty="0">
                <a:ln>
                  <a:noFill/>
                </a:ln>
                <a:solidFill>
                  <a:srgbClr val="FFFFFF"/>
                </a:solidFill>
                <a:effectLst/>
                <a:uLnTx/>
                <a:uFillTx/>
                <a:latin typeface="Arial"/>
                <a:ea typeface="Times New Roman" panose="02020603050405020304" pitchFamily="18" charset="0"/>
                <a:cs typeface="Arial"/>
              </a:rPr>
              <a:t> </a:t>
            </a:r>
            <a:r>
              <a:rPr kumimoji="0" lang="en-US" sz="1600" b="0" i="0" u="none" strike="noStrike" kern="1200" cap="none" spc="0" normalizeH="0" baseline="0" noProof="0" dirty="0">
                <a:ln>
                  <a:noFill/>
                </a:ln>
                <a:solidFill>
                  <a:srgbClr val="FFFFFF"/>
                </a:solidFill>
                <a:effectLst/>
                <a:uLnTx/>
                <a:uFillTx/>
                <a:latin typeface="Arial"/>
                <a:ea typeface="Times New Roman" panose="02020603050405020304" pitchFamily="18" charset="0"/>
                <a:cs typeface="Arial"/>
              </a:rPr>
              <a:t>of</a:t>
            </a:r>
            <a:r>
              <a:rPr kumimoji="0" lang="en-US" sz="1600" b="0" i="0" u="none" strike="noStrike" kern="1200" cap="none" spc="-20" normalizeH="0" baseline="0" noProof="0" dirty="0">
                <a:ln>
                  <a:noFill/>
                </a:ln>
                <a:solidFill>
                  <a:srgbClr val="FFFFFF"/>
                </a:solidFill>
                <a:effectLst/>
                <a:uLnTx/>
                <a:uFillTx/>
                <a:latin typeface="Arial"/>
                <a:ea typeface="Times New Roman" panose="02020603050405020304" pitchFamily="18" charset="0"/>
                <a:cs typeface="Arial"/>
              </a:rPr>
              <a:t> </a:t>
            </a:r>
            <a:r>
              <a:rPr kumimoji="0" lang="en-US" sz="1600" b="0" i="0" u="none" strike="noStrike" kern="1200" cap="none" spc="0" normalizeH="0" baseline="0" noProof="0" dirty="0">
                <a:ln>
                  <a:noFill/>
                </a:ln>
                <a:solidFill>
                  <a:srgbClr val="FFFFFF"/>
                </a:solidFill>
                <a:effectLst/>
                <a:uLnTx/>
                <a:uFillTx/>
                <a:latin typeface="Arial"/>
                <a:ea typeface="Times New Roman" panose="02020603050405020304" pitchFamily="18" charset="0"/>
                <a:cs typeface="Arial"/>
              </a:rPr>
              <a:t>the</a:t>
            </a:r>
            <a:r>
              <a:rPr kumimoji="0" lang="en-US" sz="1600" b="0" i="0" u="none" strike="noStrike" kern="1200" cap="none" spc="-20" normalizeH="0" baseline="0" noProof="0" dirty="0">
                <a:ln>
                  <a:noFill/>
                </a:ln>
                <a:solidFill>
                  <a:srgbClr val="FFFFFF"/>
                </a:solidFill>
                <a:effectLst/>
                <a:uLnTx/>
                <a:uFillTx/>
                <a:latin typeface="Arial"/>
                <a:ea typeface="Times New Roman" panose="02020603050405020304" pitchFamily="18" charset="0"/>
                <a:cs typeface="Arial"/>
              </a:rPr>
              <a:t> </a:t>
            </a:r>
            <a:r>
              <a:rPr kumimoji="0" lang="en-US" sz="1600" b="0" i="0" u="none" strike="noStrike" kern="1200" cap="none" spc="0" normalizeH="0" baseline="0" noProof="0" dirty="0">
                <a:ln>
                  <a:noFill/>
                </a:ln>
                <a:solidFill>
                  <a:srgbClr val="FFFFFF"/>
                </a:solidFill>
                <a:effectLst/>
                <a:uLnTx/>
                <a:uFillTx/>
                <a:latin typeface="Arial"/>
                <a:ea typeface="Times New Roman" panose="02020603050405020304" pitchFamily="18" charset="0"/>
                <a:cs typeface="Arial"/>
              </a:rPr>
              <a:t>data</a:t>
            </a:r>
            <a:r>
              <a:rPr kumimoji="0" lang="en-US" sz="1600" b="0" i="0" u="none" strike="noStrike" kern="1200" cap="none" spc="-30" normalizeH="0" baseline="0" noProof="0" dirty="0">
                <a:ln>
                  <a:noFill/>
                </a:ln>
                <a:solidFill>
                  <a:srgbClr val="FFFFFF"/>
                </a:solidFill>
                <a:effectLst/>
                <a:uLnTx/>
                <a:uFillTx/>
                <a:latin typeface="Arial"/>
                <a:ea typeface="Times New Roman" panose="02020603050405020304" pitchFamily="18" charset="0"/>
                <a:cs typeface="Arial"/>
              </a:rPr>
              <a:t> </a:t>
            </a:r>
            <a:r>
              <a:rPr kumimoji="0" lang="en-US" sz="1600" b="0" i="0" u="none" strike="noStrike" kern="1200" cap="none" spc="0" normalizeH="0" baseline="0" noProof="0" dirty="0">
                <a:ln>
                  <a:noFill/>
                </a:ln>
                <a:solidFill>
                  <a:srgbClr val="FFFFFF"/>
                </a:solidFill>
                <a:effectLst/>
                <a:uLnTx/>
                <a:uFillTx/>
                <a:latin typeface="Arial"/>
                <a:ea typeface="Times New Roman" panose="02020603050405020304" pitchFamily="18" charset="0"/>
                <a:cs typeface="Arial"/>
              </a:rPr>
              <a:t>if</a:t>
            </a:r>
            <a:r>
              <a:rPr kumimoji="0" lang="en-US" sz="1600" b="0" i="0" u="none" strike="noStrike" kern="1200" cap="none" spc="-10" normalizeH="0" baseline="0" noProof="0" dirty="0">
                <a:ln>
                  <a:noFill/>
                </a:ln>
                <a:solidFill>
                  <a:srgbClr val="FFFFFF"/>
                </a:solidFill>
                <a:effectLst/>
                <a:uLnTx/>
                <a:uFillTx/>
                <a:latin typeface="Arial"/>
                <a:ea typeface="Times New Roman" panose="02020603050405020304" pitchFamily="18" charset="0"/>
                <a:cs typeface="Arial"/>
              </a:rPr>
              <a:t> </a:t>
            </a:r>
            <a:r>
              <a:rPr kumimoji="0" lang="en-US" sz="1600" b="0" i="0" u="none" strike="noStrike" kern="1200" cap="none" spc="0" normalizeH="0" baseline="0" noProof="0" dirty="0">
                <a:ln>
                  <a:noFill/>
                </a:ln>
                <a:solidFill>
                  <a:srgbClr val="FFFFFF"/>
                </a:solidFill>
                <a:effectLst/>
                <a:uLnTx/>
                <a:uFillTx/>
                <a:latin typeface="Arial"/>
                <a:ea typeface="Times New Roman" panose="02020603050405020304" pitchFamily="18" charset="0"/>
                <a:cs typeface="Arial"/>
              </a:rPr>
              <a:t>it abides</a:t>
            </a:r>
            <a:r>
              <a:rPr kumimoji="0" lang="en-US" sz="1600" b="0" i="0" u="none" strike="noStrike" kern="1200" cap="none" spc="-10" normalizeH="0" baseline="0" noProof="0" dirty="0">
                <a:ln>
                  <a:noFill/>
                </a:ln>
                <a:solidFill>
                  <a:srgbClr val="FFFFFF"/>
                </a:solidFill>
                <a:effectLst/>
                <a:uLnTx/>
                <a:uFillTx/>
                <a:latin typeface="Arial"/>
                <a:ea typeface="Times New Roman" panose="02020603050405020304" pitchFamily="18" charset="0"/>
                <a:cs typeface="Arial"/>
              </a:rPr>
              <a:t> </a:t>
            </a:r>
            <a:r>
              <a:rPr kumimoji="0" lang="en-US" sz="1600" b="0" i="0" u="none" strike="noStrike" kern="1200" cap="none" spc="0" normalizeH="0" baseline="0" noProof="0" dirty="0">
                <a:ln>
                  <a:noFill/>
                </a:ln>
                <a:solidFill>
                  <a:srgbClr val="FFFFFF"/>
                </a:solidFill>
                <a:effectLst/>
                <a:uLnTx/>
                <a:uFillTx/>
                <a:latin typeface="Arial"/>
                <a:ea typeface="Times New Roman" panose="02020603050405020304" pitchFamily="18" charset="0"/>
                <a:cs typeface="Arial"/>
              </a:rPr>
              <a:t>by</a:t>
            </a:r>
            <a:r>
              <a:rPr kumimoji="0" lang="en-US" sz="1600" b="0" i="0" u="none" strike="noStrike" kern="1200" cap="none" spc="-10" normalizeH="0" baseline="0" noProof="0" dirty="0">
                <a:ln>
                  <a:noFill/>
                </a:ln>
                <a:solidFill>
                  <a:srgbClr val="FFFFFF"/>
                </a:solidFill>
                <a:effectLst/>
                <a:uLnTx/>
                <a:uFillTx/>
                <a:latin typeface="Arial"/>
                <a:ea typeface="Times New Roman" panose="02020603050405020304" pitchFamily="18" charset="0"/>
                <a:cs typeface="Arial"/>
              </a:rPr>
              <a:t> </a:t>
            </a:r>
            <a:r>
              <a:rPr kumimoji="0" lang="en-US" sz="1600" b="0" i="0" u="none" strike="noStrike" kern="1200" cap="none" spc="0" normalizeH="0" baseline="0" noProof="0" dirty="0">
                <a:ln>
                  <a:noFill/>
                </a:ln>
                <a:solidFill>
                  <a:srgbClr val="FFFFFF"/>
                </a:solidFill>
                <a:effectLst/>
                <a:uLnTx/>
                <a:uFillTx/>
                <a:latin typeface="Arial"/>
                <a:ea typeface="Times New Roman" panose="02020603050405020304" pitchFamily="18" charset="0"/>
                <a:cs typeface="Arial"/>
              </a:rPr>
              <a:t>the</a:t>
            </a:r>
            <a:r>
              <a:rPr kumimoji="0" lang="en-US" sz="1600" b="0" i="0" u="none" strike="noStrike" kern="1200" cap="none" spc="-20" normalizeH="0" baseline="0" noProof="0" dirty="0">
                <a:ln>
                  <a:noFill/>
                </a:ln>
                <a:solidFill>
                  <a:srgbClr val="FFFFFF"/>
                </a:solidFill>
                <a:effectLst/>
                <a:uLnTx/>
                <a:uFillTx/>
                <a:latin typeface="Arial"/>
                <a:ea typeface="Times New Roman" panose="02020603050405020304" pitchFamily="18" charset="0"/>
                <a:cs typeface="Arial"/>
              </a:rPr>
              <a:t> </a:t>
            </a:r>
            <a:r>
              <a:rPr kumimoji="0" lang="en-US" sz="1600" b="0" i="0" u="none" strike="noStrike" kern="1200" cap="none" spc="0" normalizeH="0" baseline="0" noProof="0" dirty="0">
                <a:ln>
                  <a:noFill/>
                </a:ln>
                <a:solidFill>
                  <a:srgbClr val="FFFFFF"/>
                </a:solidFill>
                <a:effectLst/>
                <a:uLnTx/>
                <a:uFillTx/>
                <a:latin typeface="Arial"/>
                <a:ea typeface="Times New Roman" panose="02020603050405020304" pitchFamily="18" charset="0"/>
                <a:cs typeface="Arial"/>
              </a:rPr>
              <a:t>EULA requirements.</a:t>
            </a:r>
            <a:endParaRPr kumimoji="0" lang="en-US" sz="1900" b="0" i="0" u="none" strike="noStrike" kern="1200" cap="none" spc="0" normalizeH="0" baseline="0" noProof="0" dirty="0">
              <a:ln>
                <a:noFill/>
              </a:ln>
              <a:solidFill>
                <a:srgbClr val="FFFFFF"/>
              </a:solidFill>
              <a:effectLst/>
              <a:uLnTx/>
              <a:uFillTx/>
              <a:latin typeface="Arial" panose="020B0604020202020204"/>
              <a:ea typeface="Calibri"/>
              <a:cs typeface="Calibri"/>
            </a:endParaRPr>
          </a:p>
        </p:txBody>
      </p:sp>
      <p:pic>
        <p:nvPicPr>
          <p:cNvPr id="4" name="Picture 6">
            <a:extLst>
              <a:ext uri="{FF2B5EF4-FFF2-40B4-BE49-F238E27FC236}">
                <a16:creationId xmlns:a16="http://schemas.microsoft.com/office/drawing/2014/main" id="{8D3155AA-897E-32AA-EC37-60C322DF91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651" y="4193488"/>
            <a:ext cx="1583457" cy="1502084"/>
          </a:xfrm>
          <a:prstGeom prst="rect">
            <a:avLst/>
          </a:prstGeom>
          <a:solidFill>
            <a:schemeClr val="accent6">
              <a:lumMod val="75000"/>
            </a:schemeClr>
          </a:solidFill>
          <a:ln w="28575">
            <a:solidFill>
              <a:schemeClr val="accent5">
                <a:lumMod val="75000"/>
              </a:schemeClr>
            </a:solidFill>
          </a:ln>
        </p:spPr>
      </p:pic>
      <p:pic>
        <p:nvPicPr>
          <p:cNvPr id="5" name="Picture 4">
            <a:extLst>
              <a:ext uri="{FF2B5EF4-FFF2-40B4-BE49-F238E27FC236}">
                <a16:creationId xmlns:a16="http://schemas.microsoft.com/office/drawing/2014/main" id="{124C1BC6-7AC3-C514-E437-6BB7D7517F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547" y="4828067"/>
            <a:ext cx="1554460" cy="1477457"/>
          </a:xfrm>
          <a:prstGeom prst="rect">
            <a:avLst/>
          </a:prstGeom>
          <a:solidFill>
            <a:schemeClr val="accent6">
              <a:lumMod val="75000"/>
            </a:schemeClr>
          </a:solidFill>
          <a:ln w="28575">
            <a:solidFill>
              <a:schemeClr val="accent5">
                <a:lumMod val="75000"/>
              </a:schemeClr>
            </a:solidFill>
          </a:ln>
        </p:spPr>
      </p:pic>
      <p:sp>
        <p:nvSpPr>
          <p:cNvPr id="6" name="TextBox 5">
            <a:extLst>
              <a:ext uri="{FF2B5EF4-FFF2-40B4-BE49-F238E27FC236}">
                <a16:creationId xmlns:a16="http://schemas.microsoft.com/office/drawing/2014/main" id="{65F16C25-985C-6B97-5AF1-AB0DD480E969}"/>
              </a:ext>
            </a:extLst>
          </p:cNvPr>
          <p:cNvSpPr txBox="1"/>
          <p:nvPr/>
        </p:nvSpPr>
        <p:spPr>
          <a:xfrm>
            <a:off x="627355" y="6336896"/>
            <a:ext cx="192534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Landsat 30 m (</a:t>
            </a:r>
            <a:r>
              <a:rPr kumimoji="0" lang="en-US" sz="14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NASA)</a:t>
            </a:r>
          </a:p>
        </p:txBody>
      </p:sp>
      <p:sp>
        <p:nvSpPr>
          <p:cNvPr id="7" name="TextBox 6">
            <a:extLst>
              <a:ext uri="{FF2B5EF4-FFF2-40B4-BE49-F238E27FC236}">
                <a16:creationId xmlns:a16="http://schemas.microsoft.com/office/drawing/2014/main" id="{08C4C022-A4C1-3042-8F1D-206A4C2089E5}"/>
              </a:ext>
            </a:extLst>
          </p:cNvPr>
          <p:cNvSpPr txBox="1"/>
          <p:nvPr/>
        </p:nvSpPr>
        <p:spPr>
          <a:xfrm>
            <a:off x="2361450" y="5726944"/>
            <a:ext cx="135372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BlackSky</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1 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(Commercial)</a:t>
            </a:r>
          </a:p>
        </p:txBody>
      </p:sp>
      <p:grpSp>
        <p:nvGrpSpPr>
          <p:cNvPr id="13" name="Group 12">
            <a:extLst>
              <a:ext uri="{FF2B5EF4-FFF2-40B4-BE49-F238E27FC236}">
                <a16:creationId xmlns:a16="http://schemas.microsoft.com/office/drawing/2014/main" id="{F4402BDD-6AB9-0C6D-4247-DF4471390EA7}"/>
              </a:ext>
            </a:extLst>
          </p:cNvPr>
          <p:cNvGrpSpPr/>
          <p:nvPr/>
        </p:nvGrpSpPr>
        <p:grpSpPr>
          <a:xfrm>
            <a:off x="3996025" y="4193488"/>
            <a:ext cx="4600609" cy="2558472"/>
            <a:chOff x="3923773" y="3906644"/>
            <a:chExt cx="5325302" cy="3152290"/>
          </a:xfrm>
        </p:grpSpPr>
        <p:pic>
          <p:nvPicPr>
            <p:cNvPr id="14" name="Picture 2">
              <a:extLst>
                <a:ext uri="{FF2B5EF4-FFF2-40B4-BE49-F238E27FC236}">
                  <a16:creationId xmlns:a16="http://schemas.microsoft.com/office/drawing/2014/main" id="{42AFEFD4-5970-5DE4-187C-4884ADABC7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8420" y="3906644"/>
              <a:ext cx="5280655" cy="2480121"/>
            </a:xfrm>
            <a:prstGeom prst="rect">
              <a:avLst/>
            </a:prstGeom>
            <a:noFill/>
            <a:ln w="28575">
              <a:solidFill>
                <a:srgbClr val="2E75B6"/>
              </a:solidFill>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50D5B92-A481-3D26-8A30-58D94D04C31A}"/>
                </a:ext>
              </a:extLst>
            </p:cNvPr>
            <p:cNvSpPr txBox="1"/>
            <p:nvPr/>
          </p:nvSpPr>
          <p:spPr>
            <a:xfrm>
              <a:off x="3923773" y="6414275"/>
              <a:ext cx="5325301" cy="64465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Airbus: X-band High Spatial Resolution Interferometry (Lohman, 2022)</a:t>
              </a:r>
            </a:p>
          </p:txBody>
        </p:sp>
      </p:grpSp>
      <p:sp>
        <p:nvSpPr>
          <p:cNvPr id="16" name="TextBox 15">
            <a:extLst>
              <a:ext uri="{FF2B5EF4-FFF2-40B4-BE49-F238E27FC236}">
                <a16:creationId xmlns:a16="http://schemas.microsoft.com/office/drawing/2014/main" id="{8072C1F5-167B-5AC8-4478-6AA2B170A5A9}"/>
              </a:ext>
            </a:extLst>
          </p:cNvPr>
          <p:cNvSpPr txBox="1"/>
          <p:nvPr/>
        </p:nvSpPr>
        <p:spPr>
          <a:xfrm>
            <a:off x="253674" y="691690"/>
            <a:ext cx="396134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Program Manager: Melissa Martin (HQ)</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Project Manager: Dana Ostrenga (GSFC)</a:t>
            </a:r>
          </a:p>
        </p:txBody>
      </p:sp>
      <p:sp>
        <p:nvSpPr>
          <p:cNvPr id="19" name="TextBox 18">
            <a:extLst>
              <a:ext uri="{FF2B5EF4-FFF2-40B4-BE49-F238E27FC236}">
                <a16:creationId xmlns:a16="http://schemas.microsoft.com/office/drawing/2014/main" id="{DED76586-9990-B9B4-08D8-B060D52E422B}"/>
              </a:ext>
            </a:extLst>
          </p:cNvPr>
          <p:cNvSpPr txBox="1"/>
          <p:nvPr/>
        </p:nvSpPr>
        <p:spPr>
          <a:xfrm>
            <a:off x="5014450" y="691690"/>
            <a:ext cx="368241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Project Scientist: Fritz Policelli (GSFC)</a:t>
            </a:r>
          </a:p>
        </p:txBody>
      </p:sp>
      <p:grpSp>
        <p:nvGrpSpPr>
          <p:cNvPr id="20" name="Group 19">
            <a:extLst>
              <a:ext uri="{FF2B5EF4-FFF2-40B4-BE49-F238E27FC236}">
                <a16:creationId xmlns:a16="http://schemas.microsoft.com/office/drawing/2014/main" id="{9F21ADE8-7335-9CE9-69BD-45B1844F873B}"/>
              </a:ext>
            </a:extLst>
          </p:cNvPr>
          <p:cNvGrpSpPr/>
          <p:nvPr/>
        </p:nvGrpSpPr>
        <p:grpSpPr>
          <a:xfrm>
            <a:off x="9010225" y="4235882"/>
            <a:ext cx="2661894" cy="2103461"/>
            <a:chOff x="9607468" y="4700774"/>
            <a:chExt cx="2528114" cy="2013522"/>
          </a:xfrm>
        </p:grpSpPr>
        <p:pic>
          <p:nvPicPr>
            <p:cNvPr id="21" name="Picture 20">
              <a:extLst>
                <a:ext uri="{FF2B5EF4-FFF2-40B4-BE49-F238E27FC236}">
                  <a16:creationId xmlns:a16="http://schemas.microsoft.com/office/drawing/2014/main" id="{4C347C34-4107-6DD2-1A52-C8D5ACAFCEA9}"/>
                </a:ext>
              </a:extLst>
            </p:cNvPr>
            <p:cNvPicPr>
              <a:picLocks noChangeAspect="1"/>
            </p:cNvPicPr>
            <p:nvPr/>
          </p:nvPicPr>
          <p:blipFill rotWithShape="1">
            <a:blip r:embed="rId6"/>
            <a:srcRect l="7797" t="8723" r="7575" b="5100"/>
            <a:stretch/>
          </p:blipFill>
          <p:spPr>
            <a:xfrm>
              <a:off x="10025771" y="4700774"/>
              <a:ext cx="1691508" cy="1722467"/>
            </a:xfrm>
            <a:prstGeom prst="rect">
              <a:avLst/>
            </a:prstGeom>
          </p:spPr>
        </p:pic>
        <p:sp>
          <p:nvSpPr>
            <p:cNvPr id="22" name="Content Placeholder 3">
              <a:extLst>
                <a:ext uri="{FF2B5EF4-FFF2-40B4-BE49-F238E27FC236}">
                  <a16:creationId xmlns:a16="http://schemas.microsoft.com/office/drawing/2014/main" id="{6BA7A475-B9DD-4D44-CDEC-4FFFD87B1F9E}"/>
                </a:ext>
              </a:extLst>
            </p:cNvPr>
            <p:cNvSpPr txBox="1">
              <a:spLocks/>
            </p:cNvSpPr>
            <p:nvPr/>
          </p:nvSpPr>
          <p:spPr>
            <a:xfrm>
              <a:off x="9607468" y="6421276"/>
              <a:ext cx="2528114" cy="293020"/>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1400" b="0" i="1"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Learn more about CSDA</a:t>
              </a:r>
              <a:endParaRPr kumimoji="0" lang="en-GB" sz="1400" b="0"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0" name="Text Placeholder 9">
            <a:extLst>
              <a:ext uri="{FF2B5EF4-FFF2-40B4-BE49-F238E27FC236}">
                <a16:creationId xmlns:a16="http://schemas.microsoft.com/office/drawing/2014/main" id="{2C84C511-CA69-C02A-7FC3-3EE6BF99BA1A}"/>
              </a:ext>
            </a:extLst>
          </p:cNvPr>
          <p:cNvSpPr>
            <a:spLocks noGrp="1"/>
          </p:cNvSpPr>
          <p:nvPr>
            <p:ph type="body" sz="quarter" idx="27"/>
          </p:nvPr>
        </p:nvSpPr>
        <p:spPr>
          <a:xfrm>
            <a:off x="208328" y="219457"/>
            <a:ext cx="11846020" cy="597438"/>
          </a:xfrm>
        </p:spPr>
        <p:txBody>
          <a:bodyPr/>
          <a:lstStyle/>
          <a:p>
            <a:r>
              <a:rPr lang="it-IT" sz="3200" dirty="0"/>
              <a:t>Commercial Satellite Data Acquisition (CSDA) Program</a:t>
            </a:r>
          </a:p>
        </p:txBody>
      </p:sp>
    </p:spTree>
    <p:extLst>
      <p:ext uri="{BB962C8B-B14F-4D97-AF65-F5344CB8AC3E}">
        <p14:creationId xmlns:p14="http://schemas.microsoft.com/office/powerpoint/2010/main" val="1593141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17C276E-5CA7-4865-C85F-05E507955999}"/>
              </a:ext>
            </a:extLst>
          </p:cNvPr>
          <p:cNvPicPr>
            <a:picLocks noChangeAspect="1"/>
          </p:cNvPicPr>
          <p:nvPr/>
        </p:nvPicPr>
        <p:blipFill>
          <a:blip r:embed="rId3"/>
          <a:srcRect t="6339" b="6339"/>
          <a:stretch/>
        </p:blipFill>
        <p:spPr>
          <a:xfrm>
            <a:off x="-832581" y="228598"/>
            <a:ext cx="13362152" cy="6565901"/>
          </a:xfrm>
          <a:prstGeom prst="rect">
            <a:avLst/>
          </a:prstGeom>
        </p:spPr>
      </p:pic>
      <p:sp>
        <p:nvSpPr>
          <p:cNvPr id="14" name="Title 1">
            <a:extLst>
              <a:ext uri="{FF2B5EF4-FFF2-40B4-BE49-F238E27FC236}">
                <a16:creationId xmlns:a16="http://schemas.microsoft.com/office/drawing/2014/main" id="{A89955C8-AF3C-0FCD-9371-59C3286E8212}"/>
              </a:ext>
            </a:extLst>
          </p:cNvPr>
          <p:cNvSpPr txBox="1">
            <a:spLocks/>
          </p:cNvSpPr>
          <p:nvPr/>
        </p:nvSpPr>
        <p:spPr>
          <a:xfrm>
            <a:off x="224329" y="228598"/>
            <a:ext cx="7497272" cy="56673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a:ea typeface="+mj-ea"/>
                <a:cs typeface="+mj-cs"/>
              </a:rPr>
              <a:t>Evolution of NASA Mission Science Teams</a:t>
            </a:r>
            <a:endParaRPr kumimoji="0" lang="en-US" sz="4000" b="0" i="0" u="none" strike="noStrike" kern="1200" cap="none" spc="0" normalizeH="0" baseline="0" noProof="0" dirty="0">
              <a:ln>
                <a:noFill/>
              </a:ln>
              <a:solidFill>
                <a:srgbClr val="000000"/>
              </a:solidFill>
              <a:effectLst/>
              <a:uLnTx/>
              <a:uFillTx/>
              <a:latin typeface="Arial" panose="020B06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a:ea typeface="+mj-ea"/>
              <a:cs typeface="Arial"/>
            </a:endParaRPr>
          </a:p>
        </p:txBody>
      </p:sp>
    </p:spTree>
    <p:extLst>
      <p:ext uri="{BB962C8B-B14F-4D97-AF65-F5344CB8AC3E}">
        <p14:creationId xmlns:p14="http://schemas.microsoft.com/office/powerpoint/2010/main" val="221345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4EB6CD-15B4-FA84-E4A6-7D0FA1CD9567}"/>
              </a:ext>
            </a:extLst>
          </p:cNvPr>
          <p:cNvSpPr>
            <a:spLocks noGrp="1"/>
          </p:cNvSpPr>
          <p:nvPr>
            <p:ph type="body" sz="quarter" idx="27"/>
          </p:nvPr>
        </p:nvSpPr>
        <p:spPr>
          <a:xfrm>
            <a:off x="255656" y="265682"/>
            <a:ext cx="9593738" cy="705868"/>
          </a:xfrm>
        </p:spPr>
        <p:txBody>
          <a:bodyPr/>
          <a:lstStyle/>
          <a:p>
            <a:r>
              <a:rPr lang="en-US" sz="4000"/>
              <a:t>Increasing the Speed of Earth Science</a:t>
            </a:r>
          </a:p>
          <a:p>
            <a:endParaRPr lang="en-US"/>
          </a:p>
        </p:txBody>
      </p:sp>
      <p:sp>
        <p:nvSpPr>
          <p:cNvPr id="6" name="TextBox 5">
            <a:extLst>
              <a:ext uri="{FF2B5EF4-FFF2-40B4-BE49-F238E27FC236}">
                <a16:creationId xmlns:a16="http://schemas.microsoft.com/office/drawing/2014/main" id="{866867B6-EC5C-6960-579B-58221F220298}"/>
              </a:ext>
            </a:extLst>
          </p:cNvPr>
          <p:cNvSpPr txBox="1"/>
          <p:nvPr/>
        </p:nvSpPr>
        <p:spPr>
          <a:xfrm>
            <a:off x="408056" y="1316419"/>
            <a:ext cx="7616271"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FFFFFF"/>
                </a:solidFill>
                <a:effectLst/>
                <a:uLnTx/>
                <a:uFillTx/>
                <a:latin typeface="Arial" panose="020B0604020202020204"/>
                <a:ea typeface="+mn-ea"/>
                <a:cs typeface="+mn-cs"/>
              </a:rPr>
              <a:t>NASA’s Earth Science Division is accelerating functions and simplifying processes with the goal of increasing speed of science and scale of impact.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FFFFFF"/>
                </a:solidFill>
                <a:effectLst/>
                <a:uLnTx/>
                <a:uFillTx/>
                <a:latin typeface="Arial" panose="020B0604020202020204"/>
                <a:ea typeface="+mn-ea"/>
                <a:cs typeface="+mn-cs"/>
              </a:rPr>
              <a:t>This includes: </a:t>
            </a:r>
          </a:p>
          <a:p>
            <a:pPr marL="45720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a:ln>
                  <a:noFill/>
                </a:ln>
                <a:solidFill>
                  <a:srgbClr val="FFFFFF"/>
                </a:solidFill>
                <a:effectLst/>
                <a:uLnTx/>
                <a:uFillTx/>
                <a:latin typeface="Arial" panose="020B0604020202020204"/>
                <a:ea typeface="+mn-ea"/>
                <a:cs typeface="+mn-cs"/>
              </a:rPr>
              <a:t>Speed to orbit</a:t>
            </a:r>
          </a:p>
          <a:p>
            <a:pPr marL="45720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a:ln>
                  <a:noFill/>
                </a:ln>
                <a:solidFill>
                  <a:srgbClr val="FFFFFF"/>
                </a:solidFill>
                <a:effectLst/>
                <a:uLnTx/>
                <a:uFillTx/>
                <a:latin typeface="Arial" panose="020B0604020202020204"/>
                <a:ea typeface="+mn-ea"/>
                <a:cs typeface="+mn-cs"/>
              </a:rPr>
              <a:t>Speed to science and scientific discovery</a:t>
            </a:r>
          </a:p>
          <a:p>
            <a:pPr marL="45720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a:ln>
                  <a:noFill/>
                </a:ln>
                <a:solidFill>
                  <a:srgbClr val="FFFFFF"/>
                </a:solidFill>
                <a:effectLst/>
                <a:uLnTx/>
                <a:uFillTx/>
                <a:latin typeface="Arial" panose="020B0604020202020204"/>
                <a:ea typeface="+mn-ea"/>
                <a:cs typeface="+mn-cs"/>
              </a:rPr>
              <a:t>Speed and scale of impact of science</a:t>
            </a:r>
          </a:p>
          <a:p>
            <a:pPr marL="45720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a:ln>
                  <a:noFill/>
                </a:ln>
                <a:solidFill>
                  <a:srgbClr val="FFFFFF"/>
                </a:solidFill>
                <a:effectLst/>
                <a:uLnTx/>
                <a:uFillTx/>
                <a:latin typeface="Arial" panose="020B0604020202020204"/>
                <a:ea typeface="+mn-ea"/>
                <a:cs typeface="+mn-cs"/>
              </a:rPr>
              <a:t>Driving interdisciplinary science to go after most complex questions</a:t>
            </a:r>
          </a:p>
        </p:txBody>
      </p:sp>
    </p:spTree>
    <p:extLst>
      <p:ext uri="{BB962C8B-B14F-4D97-AF65-F5344CB8AC3E}">
        <p14:creationId xmlns:p14="http://schemas.microsoft.com/office/powerpoint/2010/main" val="336962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A171E5-C99A-ED12-F145-BDACF882AC31}"/>
              </a:ext>
            </a:extLst>
          </p:cNvPr>
          <p:cNvSpPr/>
          <p:nvPr/>
        </p:nvSpPr>
        <p:spPr>
          <a:xfrm>
            <a:off x="3842535" y="1013174"/>
            <a:ext cx="8349465" cy="6880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t>Questions?</a:t>
            </a:r>
          </a:p>
        </p:txBody>
      </p:sp>
    </p:spTree>
    <p:extLst>
      <p:ext uri="{BB962C8B-B14F-4D97-AF65-F5344CB8AC3E}">
        <p14:creationId xmlns:p14="http://schemas.microsoft.com/office/powerpoint/2010/main" val="196278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9BE799E-413E-27A8-8794-4918AEE10736}"/>
              </a:ext>
            </a:extLst>
          </p:cNvPr>
          <p:cNvSpPr txBox="1">
            <a:spLocks/>
          </p:cNvSpPr>
          <p:nvPr/>
        </p:nvSpPr>
        <p:spPr>
          <a:xfrm>
            <a:off x="172990" y="2685255"/>
            <a:ext cx="11846020" cy="5974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sz="9600" b="1" dirty="0"/>
              <a:t>Backup</a:t>
            </a:r>
          </a:p>
        </p:txBody>
      </p:sp>
    </p:spTree>
    <p:extLst>
      <p:ext uri="{BB962C8B-B14F-4D97-AF65-F5344CB8AC3E}">
        <p14:creationId xmlns:p14="http://schemas.microsoft.com/office/powerpoint/2010/main" val="55958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1A5E37-51AD-5CF0-182E-327C8826C438}"/>
              </a:ext>
            </a:extLst>
          </p:cNvPr>
          <p:cNvSpPr>
            <a:spLocks noGrp="1"/>
          </p:cNvSpPr>
          <p:nvPr>
            <p:ph type="body" sz="quarter" idx="12"/>
          </p:nvPr>
        </p:nvSpPr>
        <p:spPr>
          <a:xfrm rot="5400000">
            <a:off x="-2580074" y="3203749"/>
            <a:ext cx="5850669" cy="109486"/>
          </a:xfrm>
        </p:spPr>
        <p:txBody>
          <a:bodyPr/>
          <a:lstStyle/>
          <a:p>
            <a:r>
              <a:rPr lang="en-US"/>
              <a:t>Multisource Integrated Observatory</a:t>
            </a:r>
          </a:p>
        </p:txBody>
      </p:sp>
      <p:sp>
        <p:nvSpPr>
          <p:cNvPr id="3" name="Text Placeholder 2">
            <a:extLst>
              <a:ext uri="{FF2B5EF4-FFF2-40B4-BE49-F238E27FC236}">
                <a16:creationId xmlns:a16="http://schemas.microsoft.com/office/drawing/2014/main" id="{CCA6B40D-BDE3-563A-6701-6870760AA252}"/>
              </a:ext>
            </a:extLst>
          </p:cNvPr>
          <p:cNvSpPr>
            <a:spLocks noGrp="1"/>
          </p:cNvSpPr>
          <p:nvPr>
            <p:ph type="body" sz="quarter" idx="26"/>
          </p:nvPr>
        </p:nvSpPr>
        <p:spPr>
          <a:xfrm>
            <a:off x="801755" y="333157"/>
            <a:ext cx="10202943" cy="344789"/>
          </a:xfrm>
        </p:spPr>
        <p:txBody>
          <a:bodyPr vert="horz" lIns="91440" tIns="45720" rIns="91440" bIns="45720" rtlCol="0" anchor="t">
            <a:noAutofit/>
          </a:bodyPr>
          <a:lstStyle/>
          <a:p>
            <a:r>
              <a:rPr lang="en-US" sz="2800" b="1" err="1"/>
              <a:t>iESO</a:t>
            </a:r>
            <a:r>
              <a:rPr lang="en-US" sz="2800" b="1"/>
              <a:t> </a:t>
            </a:r>
            <a:r>
              <a:rPr lang="en-US" sz="3200" b="1"/>
              <a:t>Transition</a:t>
            </a:r>
            <a:r>
              <a:rPr lang="en-US" sz="2800" b="1"/>
              <a:t> to MIO</a:t>
            </a:r>
          </a:p>
        </p:txBody>
      </p:sp>
      <p:sp>
        <p:nvSpPr>
          <p:cNvPr id="6" name="Text Placeholder 3">
            <a:extLst>
              <a:ext uri="{FF2B5EF4-FFF2-40B4-BE49-F238E27FC236}">
                <a16:creationId xmlns:a16="http://schemas.microsoft.com/office/drawing/2014/main" id="{9A5C0402-91D6-975D-586C-CBD504126FB8}"/>
              </a:ext>
            </a:extLst>
          </p:cNvPr>
          <p:cNvSpPr txBox="1">
            <a:spLocks/>
          </p:cNvSpPr>
          <p:nvPr/>
        </p:nvSpPr>
        <p:spPr>
          <a:xfrm>
            <a:off x="1143052" y="1525197"/>
            <a:ext cx="9349301" cy="4334520"/>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err="1">
                <a:ln>
                  <a:noFill/>
                </a:ln>
                <a:solidFill>
                  <a:srgbClr val="FFFFFF"/>
                </a:solidFill>
                <a:effectLst/>
                <a:uLnTx/>
                <a:uFillTx/>
                <a:latin typeface="Arial" panose="020B0604020202020204"/>
                <a:ea typeface="+mn-ea"/>
                <a:cs typeface="Arial"/>
              </a:rPr>
              <a:t>iESO</a:t>
            </a:r>
            <a:r>
              <a:rPr kumimoji="0" lang="en-US" sz="2800" b="0" i="0" u="none" strike="noStrike" kern="1200" cap="none" spc="0" normalizeH="0" baseline="0" noProof="0">
                <a:ln>
                  <a:noFill/>
                </a:ln>
                <a:solidFill>
                  <a:srgbClr val="FFFFFF"/>
                </a:solidFill>
                <a:effectLst/>
                <a:uLnTx/>
                <a:uFillTx/>
                <a:latin typeface="Arial" panose="020B0604020202020204"/>
                <a:ea typeface="+mn-ea"/>
                <a:cs typeface="Arial"/>
              </a:rPr>
              <a:t> supported the Earth System Observatory (ESO).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solidFill>
                <a:effectLst/>
                <a:uLnTx/>
                <a:uFillTx/>
                <a:latin typeface="Arial" panose="020B0604020202020204"/>
                <a:ea typeface="+mn-ea"/>
                <a:cs typeface="Arial"/>
              </a:rPr>
              <a:t>As the ESO is evolving, there is growing opportunity in integrated Earth-observing and encouraging synergies across ESD programs.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solidFill>
                <a:effectLst/>
                <a:uLnTx/>
                <a:uFillTx/>
                <a:latin typeface="Arial" panose="020B0604020202020204"/>
                <a:ea typeface="+mn-ea"/>
                <a:cs typeface="Arial"/>
              </a:rPr>
              <a:t>ESD is thus transitioning </a:t>
            </a:r>
            <a:r>
              <a:rPr kumimoji="0" lang="en-US" sz="2800" b="0" i="0" u="none" strike="noStrike" kern="1200" cap="none" spc="0" normalizeH="0" baseline="0" noProof="0" err="1">
                <a:ln>
                  <a:noFill/>
                </a:ln>
                <a:solidFill>
                  <a:prstClr val="white"/>
                </a:solidFill>
                <a:effectLst/>
                <a:uLnTx/>
                <a:uFillTx/>
                <a:latin typeface="Arial" panose="020B0604020202020204"/>
                <a:ea typeface="+mn-ea"/>
                <a:cs typeface="Arial"/>
              </a:rPr>
              <a:t>iESO</a:t>
            </a:r>
            <a:r>
              <a:rPr kumimoji="0" lang="en-US" sz="2800" b="0" i="0" u="none" strike="noStrike" kern="1200" cap="none" spc="0" normalizeH="0" baseline="0" noProof="0">
                <a:ln>
                  <a:noFill/>
                </a:ln>
                <a:solidFill>
                  <a:prstClr val="white"/>
                </a:solidFill>
                <a:effectLst/>
                <a:uLnTx/>
                <a:uFillTx/>
                <a:latin typeface="Arial" panose="020B0604020202020204"/>
                <a:ea typeface="+mn-ea"/>
                <a:cs typeface="Arial"/>
              </a:rPr>
              <a:t> into a new Multisource Integrated Observatory (MIO) project.</a:t>
            </a:r>
            <a:endParaRPr kumimoji="0" lang="en-US" sz="3600" b="0" i="0" u="none" strike="noStrike" kern="1200" cap="none" spc="0" normalizeH="0" baseline="0" noProof="0">
              <a:ln>
                <a:noFill/>
              </a:ln>
              <a:solidFill>
                <a:prstClr val="white"/>
              </a:solidFill>
              <a:effectLst/>
              <a:uLnTx/>
              <a:uFillTx/>
              <a:latin typeface="Arial" panose="020B0604020202020204"/>
              <a:ea typeface="+mn-ea"/>
              <a:cs typeface="Aria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solidFill>
                <a:effectLst/>
                <a:uLnTx/>
                <a:uFillTx/>
                <a:latin typeface="Arial" panose="020B0604020202020204"/>
                <a:ea typeface="+mn-ea"/>
                <a:cs typeface="Arial"/>
              </a:rPr>
              <a:t>This transition involves substantial changes to our approach to current mission science teams.</a:t>
            </a:r>
            <a:endParaRPr kumimoji="0" lang="en-US" sz="3600" b="0" i="0" u="none" strike="noStrike" kern="1200" cap="none" spc="0" normalizeH="0" baseline="0" noProof="0">
              <a:ln>
                <a:noFill/>
              </a:ln>
              <a:solidFill>
                <a:prstClr val="white"/>
              </a:solidFill>
              <a:effectLst/>
              <a:uLnTx/>
              <a:uFillTx/>
              <a:latin typeface="Arial" panose="020B0604020202020204"/>
              <a:ea typeface="+mn-ea"/>
              <a:cs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FFFFFF"/>
              </a:solidFill>
              <a:effectLst/>
              <a:uLnTx/>
              <a:uFillTx/>
              <a:latin typeface="Arial"/>
              <a:ea typeface="+mn-ea"/>
              <a:cs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sng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77470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5F2A0-2F4B-B49F-84AD-6C681A2D4AB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6D56F0B-D9E5-C5C1-AFBC-4DC84D7FDE22}"/>
              </a:ext>
            </a:extLst>
          </p:cNvPr>
          <p:cNvSpPr>
            <a:spLocks noGrp="1"/>
          </p:cNvSpPr>
          <p:nvPr>
            <p:ph type="body" sz="quarter" idx="12"/>
          </p:nvPr>
        </p:nvSpPr>
        <p:spPr>
          <a:xfrm rot="5400000">
            <a:off x="-2580074" y="3203749"/>
            <a:ext cx="5850669" cy="109486"/>
          </a:xfrm>
        </p:spPr>
        <p:txBody>
          <a:bodyPr/>
          <a:lstStyle/>
          <a:p>
            <a:r>
              <a:rPr lang="en-US"/>
              <a:t>Multisource Integrated Observatory</a:t>
            </a:r>
          </a:p>
        </p:txBody>
      </p:sp>
      <p:sp>
        <p:nvSpPr>
          <p:cNvPr id="3" name="Text Placeholder 2">
            <a:extLst>
              <a:ext uri="{FF2B5EF4-FFF2-40B4-BE49-F238E27FC236}">
                <a16:creationId xmlns:a16="http://schemas.microsoft.com/office/drawing/2014/main" id="{1EFA4DD5-8DDB-CD0D-A087-73922E7A7B52}"/>
              </a:ext>
            </a:extLst>
          </p:cNvPr>
          <p:cNvSpPr>
            <a:spLocks noGrp="1"/>
          </p:cNvSpPr>
          <p:nvPr>
            <p:ph type="body" sz="quarter" idx="26"/>
          </p:nvPr>
        </p:nvSpPr>
        <p:spPr>
          <a:xfrm>
            <a:off x="801755" y="333157"/>
            <a:ext cx="10202943" cy="344789"/>
          </a:xfrm>
        </p:spPr>
        <p:txBody>
          <a:bodyPr vert="horz" lIns="91440" tIns="45720" rIns="91440" bIns="45720" rtlCol="0" anchor="t">
            <a:noAutofit/>
          </a:bodyPr>
          <a:lstStyle/>
          <a:p>
            <a:r>
              <a:rPr lang="en-US" sz="2800" b="1">
                <a:latin typeface="Arial"/>
                <a:cs typeface="Arial"/>
              </a:rPr>
              <a:t>Multisource Integrated Observatory Goal and Objectives </a:t>
            </a:r>
          </a:p>
        </p:txBody>
      </p:sp>
      <p:sp>
        <p:nvSpPr>
          <p:cNvPr id="5" name="Text Placeholder 3">
            <a:extLst>
              <a:ext uri="{FF2B5EF4-FFF2-40B4-BE49-F238E27FC236}">
                <a16:creationId xmlns:a16="http://schemas.microsoft.com/office/drawing/2014/main" id="{BCE0AAF2-3825-0D30-6A92-9E314B4E6BAB}"/>
              </a:ext>
            </a:extLst>
          </p:cNvPr>
          <p:cNvSpPr txBox="1">
            <a:spLocks/>
          </p:cNvSpPr>
          <p:nvPr/>
        </p:nvSpPr>
        <p:spPr>
          <a:xfrm>
            <a:off x="1004879" y="1095158"/>
            <a:ext cx="9301494" cy="4641335"/>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FFFFFF"/>
                </a:solidFill>
                <a:effectLst/>
                <a:uLnTx/>
                <a:uFillTx/>
                <a:latin typeface="Arial" panose="020B0604020202020204"/>
                <a:ea typeface="+mn-ea"/>
                <a:cs typeface="+mn-cs"/>
              </a:rPr>
              <a:t>ESD sees growing opportunities in integrated Earth-observing to answer complex Earth system science questions </a:t>
            </a:r>
          </a:p>
          <a:p>
            <a:pPr marL="0" marR="0" lvl="0" indent="0" algn="l"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kumimoji="0" lang="en-US" sz="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kumimoji="0" lang="en-US" sz="1800" b="1" i="0" u="none" strike="noStrike" kern="100" cap="none" spc="0" normalizeH="0" baseline="0" noProof="0">
                <a:ln>
                  <a:noFill/>
                </a:ln>
                <a:solidFill>
                  <a:srgbClr val="FFFFFF"/>
                </a:solidFill>
                <a:effectLst/>
                <a:uLnTx/>
                <a:uFillTx/>
                <a:latin typeface="Arial" panose="020B0604020202020204"/>
                <a:ea typeface="Calibri"/>
                <a:cs typeface="Arial"/>
              </a:rPr>
              <a:t>Goal: </a:t>
            </a:r>
            <a:r>
              <a:rPr kumimoji="0" lang="en-US" sz="1800" b="0" i="0" u="none" strike="noStrike" kern="100" cap="none" spc="0" normalizeH="0" baseline="0" noProof="0">
                <a:ln>
                  <a:noFill/>
                </a:ln>
                <a:solidFill>
                  <a:srgbClr val="FFFFFF"/>
                </a:solidFill>
                <a:effectLst/>
                <a:uLnTx/>
                <a:uFillTx/>
                <a:latin typeface="Arial" panose="020B0604020202020204"/>
                <a:ea typeface="Calibri"/>
                <a:cs typeface="Calibri"/>
              </a:rPr>
              <a:t>Maximize science and applications from individual missions and observations combined across NASA, partner, and commercial fleets</a:t>
            </a:r>
          </a:p>
          <a:p>
            <a:pPr marL="0" marR="0" lvl="0" indent="0" algn="l"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kumimoji="0" lang="en-US" sz="1800" b="0" i="0" u="none" strike="noStrike" kern="100" cap="none" spc="0" normalizeH="0" baseline="0" noProof="0">
              <a:ln>
                <a:noFill/>
              </a:ln>
              <a:solidFill>
                <a:srgbClr val="FFFFFF"/>
              </a:solidFill>
              <a:effectLst/>
              <a:uLnTx/>
              <a:uFillTx/>
              <a:latin typeface="Arial" panose="020B0604020202020204"/>
              <a:ea typeface="Calibri"/>
              <a:cs typeface="Calibri"/>
            </a:endParaRPr>
          </a:p>
          <a:p>
            <a:pPr marL="0" marR="0" lvl="0" indent="0" algn="l"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kumimoji="0" lang="en-US" sz="1800" b="1" i="0" u="none" strike="noStrike" kern="100" cap="none" spc="0" normalizeH="0" baseline="0" noProof="0">
                <a:ln>
                  <a:noFill/>
                </a:ln>
                <a:solidFill>
                  <a:srgbClr val="FFFFFF"/>
                </a:solidFill>
                <a:effectLst/>
                <a:uLnTx/>
                <a:uFillTx/>
                <a:latin typeface="Arial" panose="020B0604020202020204"/>
                <a:ea typeface="Aptos" panose="020B0004020202020204" pitchFamily="34" charset="0"/>
                <a:cs typeface="Arial"/>
              </a:rPr>
              <a:t>Objectives</a:t>
            </a:r>
            <a:endParaRPr kumimoji="0" lang="en-US" sz="1800" b="1" i="0" u="none" strike="noStrike" kern="100" cap="none" spc="0" normalizeH="0" baseline="0" noProof="0">
              <a:ln>
                <a:noFill/>
              </a:ln>
              <a:solidFill>
                <a:srgbClr val="FFFFFF"/>
              </a:solidFill>
              <a:effectLst/>
              <a:uLnTx/>
              <a:uFillTx/>
              <a:latin typeface="Arial" panose="020B0604020202020204"/>
              <a:ea typeface="+mn-ea"/>
              <a:cs typeface="Arial"/>
            </a:endParaRPr>
          </a:p>
          <a:p>
            <a:pPr marL="971550" marR="0" lvl="1"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1800" b="0" i="0" u="none" strike="noStrike" kern="100" cap="none" spc="0" normalizeH="0" baseline="0" noProof="0">
                <a:ln>
                  <a:noFill/>
                </a:ln>
                <a:solidFill>
                  <a:srgbClr val="FFFFFF"/>
                </a:solidFill>
                <a:effectLst/>
                <a:uLnTx/>
                <a:uFillTx/>
                <a:latin typeface="Arial" panose="020B0604020202020204"/>
                <a:ea typeface="Calibri"/>
                <a:cs typeface="Calibri"/>
              </a:rPr>
              <a:t>Integrate the broad spectrum of activities required to accelerate the pace of scientific discovery and innovation </a:t>
            </a:r>
          </a:p>
          <a:p>
            <a:pPr marL="971550" marR="0" lvl="1"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1800" b="0" i="0" u="none" strike="noStrike" kern="100" cap="none" spc="0" normalizeH="0" baseline="0" noProof="0">
                <a:ln>
                  <a:noFill/>
                </a:ln>
                <a:solidFill>
                  <a:srgbClr val="FFFFFF"/>
                </a:solidFill>
                <a:effectLst/>
                <a:uLnTx/>
                <a:uFillTx/>
                <a:latin typeface="Arial" panose="020B0604020202020204"/>
                <a:ea typeface="Calibri"/>
                <a:cs typeface="Calibri"/>
              </a:rPr>
              <a:t>Deliver high-impact, actionable applications</a:t>
            </a:r>
            <a:r>
              <a:rPr kumimoji="0" lang="en-US" sz="1800" b="1" i="0" u="none" strike="noStrike" kern="100" cap="none" spc="0" normalizeH="0" baseline="0" noProof="0">
                <a:ln>
                  <a:noFill/>
                </a:ln>
                <a:solidFill>
                  <a:srgbClr val="FFFFFF"/>
                </a:solidFill>
                <a:effectLst/>
                <a:uLnTx/>
                <a:uFillTx/>
                <a:latin typeface="Arial" panose="020B0604020202020204"/>
                <a:ea typeface="Calibri"/>
                <a:cs typeface="Calibri"/>
              </a:rPr>
              <a:t> </a:t>
            </a:r>
            <a:r>
              <a:rPr kumimoji="0" lang="en-US" sz="1800" b="0" i="0" u="none" strike="noStrike" kern="100" cap="none" spc="0" normalizeH="0" baseline="0" noProof="0">
                <a:ln>
                  <a:noFill/>
                </a:ln>
                <a:solidFill>
                  <a:srgbClr val="FFFFFF"/>
                </a:solidFill>
                <a:effectLst/>
                <a:uLnTx/>
                <a:uFillTx/>
                <a:latin typeface="Arial" panose="020B0604020202020204"/>
                <a:ea typeface="Calibri"/>
                <a:cs typeface="Calibri"/>
              </a:rPr>
              <a:t>based on multisource data, technology, and science</a:t>
            </a:r>
          </a:p>
          <a:p>
            <a:pPr marL="971550" marR="0" lvl="1"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1800" b="0" i="0" u="none" strike="noStrike" kern="100" cap="none" spc="0" normalizeH="0" baseline="0" noProof="0">
                <a:ln>
                  <a:noFill/>
                </a:ln>
                <a:solidFill>
                  <a:srgbClr val="FFFFFF"/>
                </a:solidFill>
                <a:effectLst/>
                <a:uLnTx/>
                <a:uFillTx/>
                <a:latin typeface="Arial" panose="020B0604020202020204"/>
                <a:ea typeface="Calibri"/>
                <a:cs typeface="Calibri"/>
              </a:rPr>
              <a:t>Advance science-to-application pipelines across public and private sectors</a:t>
            </a:r>
          </a:p>
        </p:txBody>
      </p:sp>
    </p:spTree>
    <p:extLst>
      <p:ext uri="{BB962C8B-B14F-4D97-AF65-F5344CB8AC3E}">
        <p14:creationId xmlns:p14="http://schemas.microsoft.com/office/powerpoint/2010/main" val="76791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5EEF73B5-5594-4DFB-CC68-225EFE647F23}"/>
              </a:ext>
            </a:extLst>
          </p:cNvPr>
          <p:cNvSpPr>
            <a:spLocks noGrp="1"/>
          </p:cNvSpPr>
          <p:nvPr>
            <p:ph type="body" sz="quarter" idx="12"/>
          </p:nvPr>
        </p:nvSpPr>
        <p:spPr>
          <a:xfrm rot="5400000">
            <a:off x="-1667566" y="4113310"/>
            <a:ext cx="3985057" cy="155978"/>
          </a:xfrm>
        </p:spPr>
        <p:txBody>
          <a:bodyPr/>
          <a:lstStyle/>
          <a:p>
            <a:r>
              <a:rPr lang="en-US"/>
              <a:t>Multisource Integrated Observatory </a:t>
            </a:r>
          </a:p>
        </p:txBody>
      </p:sp>
      <p:sp>
        <p:nvSpPr>
          <p:cNvPr id="23" name="Text Placeholder 22">
            <a:extLst>
              <a:ext uri="{FF2B5EF4-FFF2-40B4-BE49-F238E27FC236}">
                <a16:creationId xmlns:a16="http://schemas.microsoft.com/office/drawing/2014/main" id="{F989737E-6313-3639-620C-2E2D8A39E977}"/>
              </a:ext>
            </a:extLst>
          </p:cNvPr>
          <p:cNvSpPr>
            <a:spLocks noGrp="1"/>
          </p:cNvSpPr>
          <p:nvPr>
            <p:ph type="body" sz="quarter" idx="54"/>
          </p:nvPr>
        </p:nvSpPr>
        <p:spPr>
          <a:xfrm>
            <a:off x="842680" y="4057992"/>
            <a:ext cx="2201019" cy="1955800"/>
          </a:xfrm>
        </p:spPr>
        <p:txBody>
          <a:bodyPr/>
          <a:lstStyle/>
          <a:p>
            <a:r>
              <a:rPr lang="en-US"/>
              <a:t>Extracting maximum value and impact by combining observations from multiple sources</a:t>
            </a:r>
          </a:p>
          <a:p>
            <a:r>
              <a:rPr lang="en-US"/>
              <a:t>Including ground-based, airborne, partner, and commercial observations, plus stakeholder insights</a:t>
            </a:r>
          </a:p>
        </p:txBody>
      </p:sp>
      <p:sp>
        <p:nvSpPr>
          <p:cNvPr id="24" name="Text Placeholder 23">
            <a:extLst>
              <a:ext uri="{FF2B5EF4-FFF2-40B4-BE49-F238E27FC236}">
                <a16:creationId xmlns:a16="http://schemas.microsoft.com/office/drawing/2014/main" id="{1916D757-F262-9EDC-CA32-864CBD9B768C}"/>
              </a:ext>
            </a:extLst>
          </p:cNvPr>
          <p:cNvSpPr>
            <a:spLocks noGrp="1"/>
          </p:cNvSpPr>
          <p:nvPr>
            <p:ph type="body" sz="quarter" idx="55"/>
          </p:nvPr>
        </p:nvSpPr>
        <p:spPr>
          <a:xfrm>
            <a:off x="842680" y="3682138"/>
            <a:ext cx="2201019" cy="300399"/>
          </a:xfrm>
        </p:spPr>
        <p:txBody>
          <a:bodyPr/>
          <a:lstStyle/>
          <a:p>
            <a:r>
              <a:rPr lang="en-US"/>
              <a:t>Multisource</a:t>
            </a:r>
          </a:p>
        </p:txBody>
      </p:sp>
      <p:sp>
        <p:nvSpPr>
          <p:cNvPr id="25" name="Text Placeholder 24">
            <a:extLst>
              <a:ext uri="{FF2B5EF4-FFF2-40B4-BE49-F238E27FC236}">
                <a16:creationId xmlns:a16="http://schemas.microsoft.com/office/drawing/2014/main" id="{50148D08-9C1B-8A74-3CF2-CDA8947B43B8}"/>
              </a:ext>
            </a:extLst>
          </p:cNvPr>
          <p:cNvSpPr>
            <a:spLocks noGrp="1"/>
          </p:cNvSpPr>
          <p:nvPr>
            <p:ph type="body" sz="quarter" idx="56"/>
          </p:nvPr>
        </p:nvSpPr>
        <p:spPr>
          <a:xfrm>
            <a:off x="3611280" y="4057992"/>
            <a:ext cx="2201019" cy="1955800"/>
          </a:xfrm>
        </p:spPr>
        <p:txBody>
          <a:bodyPr/>
          <a:lstStyle/>
          <a:p>
            <a:r>
              <a:rPr lang="en-US"/>
              <a:t>Breaking through collaboration barriers to enable cross-cutting teams</a:t>
            </a:r>
          </a:p>
          <a:p>
            <a:r>
              <a:rPr lang="en-US"/>
              <a:t>Coordinating observations, cross-validation, and measurements across platforms</a:t>
            </a:r>
          </a:p>
          <a:p>
            <a:endParaRPr lang="en-US"/>
          </a:p>
        </p:txBody>
      </p:sp>
      <p:sp>
        <p:nvSpPr>
          <p:cNvPr id="26" name="Text Placeholder 25">
            <a:extLst>
              <a:ext uri="{FF2B5EF4-FFF2-40B4-BE49-F238E27FC236}">
                <a16:creationId xmlns:a16="http://schemas.microsoft.com/office/drawing/2014/main" id="{76E02188-877A-07F9-FDE2-F92376C2DBB6}"/>
              </a:ext>
            </a:extLst>
          </p:cNvPr>
          <p:cNvSpPr>
            <a:spLocks noGrp="1"/>
          </p:cNvSpPr>
          <p:nvPr>
            <p:ph type="body" sz="quarter" idx="57"/>
          </p:nvPr>
        </p:nvSpPr>
        <p:spPr>
          <a:xfrm>
            <a:off x="3611280" y="3682138"/>
            <a:ext cx="2201019" cy="300399"/>
          </a:xfrm>
        </p:spPr>
        <p:txBody>
          <a:bodyPr/>
          <a:lstStyle/>
          <a:p>
            <a:r>
              <a:rPr lang="en-US"/>
              <a:t>Integrated</a:t>
            </a:r>
          </a:p>
        </p:txBody>
      </p:sp>
      <p:sp>
        <p:nvSpPr>
          <p:cNvPr id="27" name="Text Placeholder 26">
            <a:extLst>
              <a:ext uri="{FF2B5EF4-FFF2-40B4-BE49-F238E27FC236}">
                <a16:creationId xmlns:a16="http://schemas.microsoft.com/office/drawing/2014/main" id="{10FB48D4-FDD6-7686-8509-5230E799ACA4}"/>
              </a:ext>
            </a:extLst>
          </p:cNvPr>
          <p:cNvSpPr>
            <a:spLocks noGrp="1"/>
          </p:cNvSpPr>
          <p:nvPr>
            <p:ph type="body" sz="quarter" idx="58"/>
          </p:nvPr>
        </p:nvSpPr>
        <p:spPr>
          <a:xfrm>
            <a:off x="6392580" y="4057992"/>
            <a:ext cx="2201019" cy="1955800"/>
          </a:xfrm>
        </p:spPr>
        <p:txBody>
          <a:bodyPr/>
          <a:lstStyle/>
          <a:p>
            <a:r>
              <a:rPr lang="en-US"/>
              <a:t>Unifying the program of record into an enterprise for Earth system science questions </a:t>
            </a:r>
          </a:p>
          <a:p>
            <a:r>
              <a:rPr lang="en-US"/>
              <a:t>Addressing the most important societal challenges</a:t>
            </a:r>
          </a:p>
        </p:txBody>
      </p:sp>
      <p:sp>
        <p:nvSpPr>
          <p:cNvPr id="28" name="Text Placeholder 27">
            <a:extLst>
              <a:ext uri="{FF2B5EF4-FFF2-40B4-BE49-F238E27FC236}">
                <a16:creationId xmlns:a16="http://schemas.microsoft.com/office/drawing/2014/main" id="{3DB8F8CE-6572-07E5-1259-8AE77C7B7135}"/>
              </a:ext>
            </a:extLst>
          </p:cNvPr>
          <p:cNvSpPr>
            <a:spLocks noGrp="1"/>
          </p:cNvSpPr>
          <p:nvPr>
            <p:ph type="body" sz="quarter" idx="59"/>
          </p:nvPr>
        </p:nvSpPr>
        <p:spPr>
          <a:xfrm>
            <a:off x="6392580" y="3682138"/>
            <a:ext cx="2201019" cy="300399"/>
          </a:xfrm>
        </p:spPr>
        <p:txBody>
          <a:bodyPr/>
          <a:lstStyle/>
          <a:p>
            <a:r>
              <a:rPr lang="en-US"/>
              <a:t>Observatory</a:t>
            </a:r>
          </a:p>
        </p:txBody>
      </p:sp>
      <p:sp>
        <p:nvSpPr>
          <p:cNvPr id="29" name="Text Placeholder 28">
            <a:extLst>
              <a:ext uri="{FF2B5EF4-FFF2-40B4-BE49-F238E27FC236}">
                <a16:creationId xmlns:a16="http://schemas.microsoft.com/office/drawing/2014/main" id="{67EFAFD4-4318-E8CA-545A-94D94EA3A8CB}"/>
              </a:ext>
            </a:extLst>
          </p:cNvPr>
          <p:cNvSpPr>
            <a:spLocks noGrp="1"/>
          </p:cNvSpPr>
          <p:nvPr>
            <p:ph type="body" sz="quarter" idx="60"/>
          </p:nvPr>
        </p:nvSpPr>
        <p:spPr>
          <a:xfrm>
            <a:off x="246973" y="522513"/>
            <a:ext cx="3981632" cy="857023"/>
          </a:xfrm>
        </p:spPr>
        <p:txBody>
          <a:bodyPr anchor="b">
            <a:normAutofit/>
          </a:bodyPr>
          <a:lstStyle/>
          <a:p>
            <a:r>
              <a:rPr lang="en-US" sz="4500" b="1">
                <a:solidFill>
                  <a:schemeClr val="tx1"/>
                </a:solidFill>
              </a:rPr>
              <a:t>Why MIO?</a:t>
            </a:r>
          </a:p>
        </p:txBody>
      </p:sp>
      <p:sp>
        <p:nvSpPr>
          <p:cNvPr id="30" name="Text Placeholder 29">
            <a:extLst>
              <a:ext uri="{FF2B5EF4-FFF2-40B4-BE49-F238E27FC236}">
                <a16:creationId xmlns:a16="http://schemas.microsoft.com/office/drawing/2014/main" id="{361EA742-AD48-FA64-F2CA-9B648B2E1C30}"/>
              </a:ext>
            </a:extLst>
          </p:cNvPr>
          <p:cNvSpPr>
            <a:spLocks noGrp="1"/>
          </p:cNvSpPr>
          <p:nvPr>
            <p:ph type="body" sz="quarter" idx="61"/>
          </p:nvPr>
        </p:nvSpPr>
        <p:spPr>
          <a:xfrm>
            <a:off x="842680" y="2198770"/>
            <a:ext cx="5701556" cy="664135"/>
          </a:xfrm>
        </p:spPr>
        <p:txBody>
          <a:bodyPr>
            <a:noAutofit/>
          </a:bodyPr>
          <a:lstStyle/>
          <a:p>
            <a:r>
              <a:rPr lang="en-US" sz="1800">
                <a:solidFill>
                  <a:schemeClr val="bg1"/>
                </a:solidFill>
              </a:rPr>
              <a:t>Combining multisource data to advance Earth science and inform critical decisions on national security, resource management, and disaster response</a:t>
            </a:r>
          </a:p>
        </p:txBody>
      </p:sp>
      <p:sp>
        <p:nvSpPr>
          <p:cNvPr id="19" name="Text Placeholder 18">
            <a:extLst>
              <a:ext uri="{FF2B5EF4-FFF2-40B4-BE49-F238E27FC236}">
                <a16:creationId xmlns:a16="http://schemas.microsoft.com/office/drawing/2014/main" id="{E27C37E8-0C15-A7C0-17C4-2BA8EDBBF095}"/>
              </a:ext>
            </a:extLst>
          </p:cNvPr>
          <p:cNvSpPr>
            <a:spLocks noGrp="1"/>
          </p:cNvSpPr>
          <p:nvPr>
            <p:ph type="body" sz="quarter" idx="26"/>
          </p:nvPr>
        </p:nvSpPr>
        <p:spPr>
          <a:xfrm>
            <a:off x="9171180" y="2697253"/>
            <a:ext cx="2773651" cy="331304"/>
          </a:xfrm>
        </p:spPr>
        <p:txBody>
          <a:bodyPr/>
          <a:lstStyle/>
          <a:p>
            <a:r>
              <a:rPr lang="en-US" b="1"/>
              <a:t>COMPONENTS</a:t>
            </a:r>
          </a:p>
        </p:txBody>
      </p:sp>
      <p:sp>
        <p:nvSpPr>
          <p:cNvPr id="10" name="Text Placeholder 9">
            <a:extLst>
              <a:ext uri="{FF2B5EF4-FFF2-40B4-BE49-F238E27FC236}">
                <a16:creationId xmlns:a16="http://schemas.microsoft.com/office/drawing/2014/main" id="{FD57D8C6-59F1-6923-D2B2-71D0529AC210}"/>
              </a:ext>
            </a:extLst>
          </p:cNvPr>
          <p:cNvSpPr>
            <a:spLocks noGrp="1"/>
          </p:cNvSpPr>
          <p:nvPr>
            <p:ph type="body" sz="quarter" idx="27"/>
          </p:nvPr>
        </p:nvSpPr>
        <p:spPr>
          <a:xfrm>
            <a:off x="10085577" y="3553695"/>
            <a:ext cx="2201019" cy="331304"/>
          </a:xfrm>
        </p:spPr>
        <p:txBody>
          <a:bodyPr vert="horz" lIns="91440" tIns="45720" rIns="91440" bIns="45720" rtlCol="0" anchor="t">
            <a:noAutofit/>
          </a:bodyPr>
          <a:lstStyle/>
          <a:p>
            <a:r>
              <a:rPr lang="en-US">
                <a:latin typeface="Arial"/>
                <a:cs typeface="Arial"/>
              </a:rPr>
              <a:t>Multisource DARTs</a:t>
            </a:r>
            <a:endParaRPr lang="en-US"/>
          </a:p>
        </p:txBody>
      </p:sp>
      <p:cxnSp>
        <p:nvCxnSpPr>
          <p:cNvPr id="2" name="Straight Connector 1">
            <a:extLst>
              <a:ext uri="{FF2B5EF4-FFF2-40B4-BE49-F238E27FC236}">
                <a16:creationId xmlns:a16="http://schemas.microsoft.com/office/drawing/2014/main" id="{04FC4EEF-D9CC-4B8B-DED2-82F984243374}"/>
              </a:ext>
            </a:extLst>
          </p:cNvPr>
          <p:cNvCxnSpPr>
            <a:cxnSpLocks/>
          </p:cNvCxnSpPr>
          <p:nvPr/>
        </p:nvCxnSpPr>
        <p:spPr>
          <a:xfrm flipV="1">
            <a:off x="3341259" y="3757782"/>
            <a:ext cx="0" cy="2303788"/>
          </a:xfrm>
          <a:prstGeom prst="line">
            <a:avLst/>
          </a:prstGeom>
          <a:ln w="635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BD54BA96-1132-4AE5-88ED-97D23E66A662}"/>
              </a:ext>
            </a:extLst>
          </p:cNvPr>
          <p:cNvCxnSpPr>
            <a:cxnSpLocks/>
          </p:cNvCxnSpPr>
          <p:nvPr/>
        </p:nvCxnSpPr>
        <p:spPr>
          <a:xfrm flipV="1">
            <a:off x="6097629" y="3757782"/>
            <a:ext cx="0" cy="2303788"/>
          </a:xfrm>
          <a:prstGeom prst="line">
            <a:avLst/>
          </a:prstGeom>
          <a:ln w="635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8A8EBE3C-93CC-8D04-C07A-CBC4517EB605}"/>
              </a:ext>
            </a:extLst>
          </p:cNvPr>
          <p:cNvCxnSpPr>
            <a:cxnSpLocks/>
          </p:cNvCxnSpPr>
          <p:nvPr/>
        </p:nvCxnSpPr>
        <p:spPr>
          <a:xfrm flipV="1">
            <a:off x="8882389" y="3757782"/>
            <a:ext cx="0" cy="2303788"/>
          </a:xfrm>
          <a:prstGeom prst="line">
            <a:avLst/>
          </a:prstGeom>
          <a:ln w="63500">
            <a:solidFill>
              <a:schemeClr val="bg1"/>
            </a:solidFill>
          </a:ln>
        </p:spPr>
        <p:style>
          <a:lnRef idx="2">
            <a:schemeClr val="accent1"/>
          </a:lnRef>
          <a:fillRef idx="0">
            <a:schemeClr val="accent1"/>
          </a:fillRef>
          <a:effectRef idx="1">
            <a:schemeClr val="accent1"/>
          </a:effectRef>
          <a:fontRef idx="minor">
            <a:schemeClr val="tx1"/>
          </a:fontRef>
        </p:style>
      </p:cxnSp>
      <p:sp>
        <p:nvSpPr>
          <p:cNvPr id="13" name="Text Placeholder 9">
            <a:extLst>
              <a:ext uri="{FF2B5EF4-FFF2-40B4-BE49-F238E27FC236}">
                <a16:creationId xmlns:a16="http://schemas.microsoft.com/office/drawing/2014/main" id="{D598528E-144E-CBE4-0BA1-325657B15C03}"/>
              </a:ext>
            </a:extLst>
          </p:cNvPr>
          <p:cNvSpPr txBox="1">
            <a:spLocks/>
          </p:cNvSpPr>
          <p:nvPr/>
        </p:nvSpPr>
        <p:spPr>
          <a:xfrm>
            <a:off x="10085577" y="4483243"/>
            <a:ext cx="2201019" cy="3313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600"/>
              </a:spcBef>
              <a:buFont typeface="Arial" panose="020B0604020202020204" pitchFamily="34" charset="0"/>
              <a:buNone/>
              <a:defRPr sz="14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6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Mission DARTs</a:t>
            </a:r>
          </a:p>
        </p:txBody>
      </p:sp>
      <p:sp>
        <p:nvSpPr>
          <p:cNvPr id="14" name="Text Placeholder 9">
            <a:extLst>
              <a:ext uri="{FF2B5EF4-FFF2-40B4-BE49-F238E27FC236}">
                <a16:creationId xmlns:a16="http://schemas.microsoft.com/office/drawing/2014/main" id="{07BD04F2-FB6E-513B-99AF-C4B48E972F8D}"/>
              </a:ext>
            </a:extLst>
          </p:cNvPr>
          <p:cNvSpPr txBox="1">
            <a:spLocks/>
          </p:cNvSpPr>
          <p:nvPr/>
        </p:nvSpPr>
        <p:spPr>
          <a:xfrm>
            <a:off x="10085577" y="5438718"/>
            <a:ext cx="2201019" cy="3313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600"/>
              </a:spcBef>
              <a:buFont typeface="Arial" panose="020B0604020202020204" pitchFamily="34" charset="0"/>
              <a:buNone/>
              <a:defRPr sz="14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6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Project Office</a:t>
            </a:r>
          </a:p>
        </p:txBody>
      </p:sp>
      <p:pic>
        <p:nvPicPr>
          <p:cNvPr id="15" name="Graphic 14">
            <a:extLst>
              <a:ext uri="{FF2B5EF4-FFF2-40B4-BE49-F238E27FC236}">
                <a16:creationId xmlns:a16="http://schemas.microsoft.com/office/drawing/2014/main" id="{595703A7-B8A7-B445-5766-97D2CC40E8C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71180" y="3268401"/>
            <a:ext cx="914400" cy="914400"/>
          </a:xfrm>
          <a:prstGeom prst="rect">
            <a:avLst/>
          </a:prstGeom>
        </p:spPr>
      </p:pic>
      <p:pic>
        <p:nvPicPr>
          <p:cNvPr id="16" name="Graphic 15">
            <a:extLst>
              <a:ext uri="{FF2B5EF4-FFF2-40B4-BE49-F238E27FC236}">
                <a16:creationId xmlns:a16="http://schemas.microsoft.com/office/drawing/2014/main" id="{0245BC4C-A5C2-A413-8F7A-3A2430F03FD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171180" y="4191695"/>
            <a:ext cx="914400" cy="914400"/>
          </a:xfrm>
          <a:prstGeom prst="rect">
            <a:avLst/>
          </a:prstGeom>
        </p:spPr>
      </p:pic>
      <p:pic>
        <p:nvPicPr>
          <p:cNvPr id="17" name="Graphic 16">
            <a:extLst>
              <a:ext uri="{FF2B5EF4-FFF2-40B4-BE49-F238E27FC236}">
                <a16:creationId xmlns:a16="http://schemas.microsoft.com/office/drawing/2014/main" id="{F2A94FBD-5669-2AD6-8B06-30F2E381AC0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171180" y="5147170"/>
            <a:ext cx="914400" cy="914400"/>
          </a:xfrm>
          <a:prstGeom prst="rect">
            <a:avLst/>
          </a:prstGeom>
        </p:spPr>
      </p:pic>
    </p:spTree>
    <p:extLst>
      <p:ext uri="{BB962C8B-B14F-4D97-AF65-F5344CB8AC3E}">
        <p14:creationId xmlns:p14="http://schemas.microsoft.com/office/powerpoint/2010/main" val="184377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779A2-D9FC-41FC-F7FE-B04349AF77C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468254F-7A91-7D2D-B4FE-0F0D2D5C1981}"/>
              </a:ext>
            </a:extLst>
          </p:cNvPr>
          <p:cNvSpPr>
            <a:spLocks noGrp="1"/>
          </p:cNvSpPr>
          <p:nvPr>
            <p:ph type="body" sz="quarter" idx="12"/>
          </p:nvPr>
        </p:nvSpPr>
        <p:spPr>
          <a:xfrm rot="5400000">
            <a:off x="-2593464" y="3042503"/>
            <a:ext cx="5724742" cy="306051"/>
          </a:xfrm>
        </p:spPr>
        <p:txBody>
          <a:bodyPr/>
          <a:lstStyle/>
          <a:p>
            <a:r>
              <a:rPr lang="en-US"/>
              <a:t>Multisource Integrated Observatory</a:t>
            </a:r>
          </a:p>
        </p:txBody>
      </p:sp>
      <p:pic>
        <p:nvPicPr>
          <p:cNvPr id="8" name="Picture 7">
            <a:extLst>
              <a:ext uri="{FF2B5EF4-FFF2-40B4-BE49-F238E27FC236}">
                <a16:creationId xmlns:a16="http://schemas.microsoft.com/office/drawing/2014/main" id="{8DDD2490-D17D-E7C7-4502-9E77A5665E59}"/>
              </a:ext>
            </a:extLst>
          </p:cNvPr>
          <p:cNvPicPr>
            <a:picLocks noChangeAspect="1"/>
          </p:cNvPicPr>
          <p:nvPr/>
        </p:nvPicPr>
        <p:blipFill>
          <a:blip r:embed="rId3"/>
          <a:srcRect/>
          <a:stretch/>
        </p:blipFill>
        <p:spPr>
          <a:xfrm>
            <a:off x="8722749" y="3087464"/>
            <a:ext cx="2340233" cy="2340233"/>
          </a:xfrm>
          <a:prstGeom prst="rect">
            <a:avLst/>
          </a:prstGeom>
        </p:spPr>
      </p:pic>
      <p:pic>
        <p:nvPicPr>
          <p:cNvPr id="9" name="Picture 8" descr="Logo&#10;&#10;AI-generated content may be incorrect.">
            <a:extLst>
              <a:ext uri="{FF2B5EF4-FFF2-40B4-BE49-F238E27FC236}">
                <a16:creationId xmlns:a16="http://schemas.microsoft.com/office/drawing/2014/main" id="{1C14E50B-0849-F2F0-69CB-DFF0F9FB7AE0}"/>
              </a:ext>
            </a:extLst>
          </p:cNvPr>
          <p:cNvPicPr>
            <a:picLocks noChangeAspect="1"/>
          </p:cNvPicPr>
          <p:nvPr/>
        </p:nvPicPr>
        <p:blipFill>
          <a:blip r:embed="rId4"/>
          <a:stretch>
            <a:fillRect/>
          </a:stretch>
        </p:blipFill>
        <p:spPr>
          <a:xfrm>
            <a:off x="4859156" y="3147774"/>
            <a:ext cx="2340233" cy="2340233"/>
          </a:xfrm>
          <a:prstGeom prst="rect">
            <a:avLst/>
          </a:prstGeom>
        </p:spPr>
      </p:pic>
      <p:pic>
        <p:nvPicPr>
          <p:cNvPr id="10" name="Picture 9" descr="Logo&#10;&#10;AI-generated content may be incorrect.">
            <a:extLst>
              <a:ext uri="{FF2B5EF4-FFF2-40B4-BE49-F238E27FC236}">
                <a16:creationId xmlns:a16="http://schemas.microsoft.com/office/drawing/2014/main" id="{ECD03FD3-C190-0D4A-0A20-4E4F1D88C3F8}"/>
              </a:ext>
            </a:extLst>
          </p:cNvPr>
          <p:cNvPicPr>
            <a:picLocks noChangeAspect="1"/>
          </p:cNvPicPr>
          <p:nvPr/>
        </p:nvPicPr>
        <p:blipFill>
          <a:blip r:embed="rId5"/>
          <a:stretch>
            <a:fillRect/>
          </a:stretch>
        </p:blipFill>
        <p:spPr>
          <a:xfrm>
            <a:off x="1127494" y="3087464"/>
            <a:ext cx="2340233" cy="2340233"/>
          </a:xfrm>
          <a:prstGeom prst="rect">
            <a:avLst/>
          </a:prstGeom>
        </p:spPr>
      </p:pic>
      <p:sp>
        <p:nvSpPr>
          <p:cNvPr id="11" name="TextBox 10">
            <a:extLst>
              <a:ext uri="{FF2B5EF4-FFF2-40B4-BE49-F238E27FC236}">
                <a16:creationId xmlns:a16="http://schemas.microsoft.com/office/drawing/2014/main" id="{754142C5-37F7-1611-7437-F5A78FB917E3}"/>
              </a:ext>
            </a:extLst>
          </p:cNvPr>
          <p:cNvSpPr txBox="1"/>
          <p:nvPr/>
        </p:nvSpPr>
        <p:spPr>
          <a:xfrm>
            <a:off x="1258709" y="5248299"/>
            <a:ext cx="207780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60" normalizeH="0" baseline="0" noProof="0">
                <a:ln>
                  <a:noFill/>
                </a:ln>
                <a:solidFill>
                  <a:prstClr val="white"/>
                </a:solidFill>
                <a:effectLst/>
                <a:uLnTx/>
                <a:uFillTx/>
                <a:latin typeface="Arial" panose="020B0604020202020204"/>
                <a:ea typeface="+mn-ea"/>
                <a:cs typeface="+mn-cs"/>
              </a:rPr>
              <a:t>WATER</a:t>
            </a:r>
          </a:p>
        </p:txBody>
      </p:sp>
      <p:sp>
        <p:nvSpPr>
          <p:cNvPr id="12" name="TextBox 11">
            <a:extLst>
              <a:ext uri="{FF2B5EF4-FFF2-40B4-BE49-F238E27FC236}">
                <a16:creationId xmlns:a16="http://schemas.microsoft.com/office/drawing/2014/main" id="{AF1562A6-8E53-F6A3-A29F-65EB6375562F}"/>
              </a:ext>
            </a:extLst>
          </p:cNvPr>
          <p:cNvSpPr txBox="1"/>
          <p:nvPr/>
        </p:nvSpPr>
        <p:spPr>
          <a:xfrm>
            <a:off x="5001194" y="5191149"/>
            <a:ext cx="206374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60" normalizeH="0" baseline="0" noProof="0">
                <a:ln>
                  <a:noFill/>
                </a:ln>
                <a:solidFill>
                  <a:prstClr val="white"/>
                </a:solidFill>
                <a:effectLst/>
                <a:uLnTx/>
                <a:uFillTx/>
                <a:latin typeface="Arial" panose="020B0604020202020204"/>
                <a:ea typeface="+mn-ea"/>
                <a:cs typeface="+mn-cs"/>
              </a:rPr>
              <a:t>LIFE</a:t>
            </a:r>
          </a:p>
        </p:txBody>
      </p:sp>
      <p:sp>
        <p:nvSpPr>
          <p:cNvPr id="13" name="TextBox 12">
            <a:extLst>
              <a:ext uri="{FF2B5EF4-FFF2-40B4-BE49-F238E27FC236}">
                <a16:creationId xmlns:a16="http://schemas.microsoft.com/office/drawing/2014/main" id="{F7C22052-D9C8-2935-BA2B-B8DE66916C99}"/>
              </a:ext>
            </a:extLst>
          </p:cNvPr>
          <p:cNvSpPr txBox="1"/>
          <p:nvPr/>
        </p:nvSpPr>
        <p:spPr>
          <a:xfrm>
            <a:off x="7850434" y="5200674"/>
            <a:ext cx="4341819"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60" normalizeH="0" baseline="0" noProof="0">
                <a:ln>
                  <a:noFill/>
                </a:ln>
                <a:solidFill>
                  <a:prstClr val="white"/>
                </a:solidFill>
                <a:effectLst/>
                <a:uLnTx/>
                <a:uFillTx/>
                <a:latin typeface="Arial" panose="020B0604020202020204"/>
                <a:ea typeface="+mn-ea"/>
                <a:cs typeface="+mn-cs"/>
              </a:rPr>
              <a:t>CHALLENGES (RFI)</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FE75CADC-34F0-99E3-29DC-D89F10FE0816}"/>
              </a:ext>
            </a:extLst>
          </p:cNvPr>
          <p:cNvSpPr txBox="1"/>
          <p:nvPr/>
        </p:nvSpPr>
        <p:spPr>
          <a:xfrm>
            <a:off x="1496625" y="195393"/>
            <a:ext cx="9679927"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prstClr val="white"/>
                </a:solidFill>
                <a:effectLst/>
                <a:uLnTx/>
                <a:uFillTx/>
                <a:latin typeface="Arial" panose="020B0604020202020204"/>
                <a:ea typeface="+mn-ea"/>
                <a:cs typeface="+mn-cs"/>
              </a:rPr>
              <a:t>Multisource Integrated Observatory (MIO)</a:t>
            </a:r>
          </a:p>
        </p:txBody>
      </p:sp>
      <p:sp>
        <p:nvSpPr>
          <p:cNvPr id="15" name="TextBox 14">
            <a:extLst>
              <a:ext uri="{FF2B5EF4-FFF2-40B4-BE49-F238E27FC236}">
                <a16:creationId xmlns:a16="http://schemas.microsoft.com/office/drawing/2014/main" id="{68440F20-684A-747F-A352-5EA68F36A3CB}"/>
              </a:ext>
            </a:extLst>
          </p:cNvPr>
          <p:cNvSpPr txBox="1"/>
          <p:nvPr/>
        </p:nvSpPr>
        <p:spPr>
          <a:xfrm>
            <a:off x="577516" y="1123092"/>
            <a:ext cx="11309685" cy="138499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a:ea typeface="+mn-ea"/>
                <a:cs typeface="+mn-cs"/>
              </a:rPr>
              <a:t>Maximizing the value and impact of NASA Earth Science by combining observations from multiple NASA missions, domestic and international partners, and commercial industry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300" normalizeH="0" baseline="0" noProof="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a:ln>
                  <a:noFill/>
                </a:ln>
                <a:solidFill>
                  <a:prstClr val="white"/>
                </a:solidFill>
                <a:effectLst/>
                <a:uLnTx/>
                <a:uFillTx/>
                <a:latin typeface="Arial" panose="020B0604020202020204"/>
                <a:ea typeface="+mn-ea"/>
                <a:cs typeface="+mn-cs"/>
                <a:sym typeface="Wingdings" pitchFamily="2" charset="2"/>
              </a:rPr>
              <a:t>3 multisource thematic teams solicited through ROSES 2026</a:t>
            </a:r>
            <a:endParaRPr kumimoji="0" lang="en-US" sz="2400" b="1" i="0" u="none" strike="noStrike" kern="1200" cap="none" spc="300" normalizeH="0" baseline="0" noProof="0">
              <a:ln>
                <a:noFill/>
              </a:ln>
              <a:solidFill>
                <a:prstClr val="white"/>
              </a:solidFill>
              <a:effectLst/>
              <a:uLnTx/>
              <a:uFillTx/>
              <a:latin typeface="Arial" panose="020B0604020202020204"/>
              <a:ea typeface="+mn-ea"/>
              <a:cs typeface="Arial"/>
            </a:endParaRPr>
          </a:p>
        </p:txBody>
      </p:sp>
      <p:sp>
        <p:nvSpPr>
          <p:cNvPr id="16" name="TextBox 15">
            <a:extLst>
              <a:ext uri="{FF2B5EF4-FFF2-40B4-BE49-F238E27FC236}">
                <a16:creationId xmlns:a16="http://schemas.microsoft.com/office/drawing/2014/main" id="{5D576E53-D011-7B9A-5EC1-28D06C41AA75}"/>
              </a:ext>
            </a:extLst>
          </p:cNvPr>
          <p:cNvSpPr txBox="1"/>
          <p:nvPr/>
        </p:nvSpPr>
        <p:spPr>
          <a:xfrm>
            <a:off x="766927" y="5570006"/>
            <a:ext cx="306247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Multi-source proposals that advance our understanding and decision-making ability to characterize the complete water cycle</a:t>
            </a:r>
          </a:p>
        </p:txBody>
      </p:sp>
      <p:sp>
        <p:nvSpPr>
          <p:cNvPr id="17" name="TextBox 16">
            <a:extLst>
              <a:ext uri="{FF2B5EF4-FFF2-40B4-BE49-F238E27FC236}">
                <a16:creationId xmlns:a16="http://schemas.microsoft.com/office/drawing/2014/main" id="{64AF53D6-8384-6BCB-9C3B-E339CF4C3DD9}"/>
              </a:ext>
            </a:extLst>
          </p:cNvPr>
          <p:cNvSpPr txBox="1"/>
          <p:nvPr/>
        </p:nvSpPr>
        <p:spPr>
          <a:xfrm>
            <a:off x="4621031" y="5558307"/>
            <a:ext cx="2829755"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Multi-source proposals that advance our understanding and decision-making ability to protect life on Planet Earth</a:t>
            </a:r>
          </a:p>
        </p:txBody>
      </p:sp>
      <p:sp>
        <p:nvSpPr>
          <p:cNvPr id="18" name="TextBox 17">
            <a:extLst>
              <a:ext uri="{FF2B5EF4-FFF2-40B4-BE49-F238E27FC236}">
                <a16:creationId xmlns:a16="http://schemas.microsoft.com/office/drawing/2014/main" id="{C79BAC13-B884-A238-17B1-165384006FD9}"/>
              </a:ext>
            </a:extLst>
          </p:cNvPr>
          <p:cNvSpPr txBox="1"/>
          <p:nvPr/>
        </p:nvSpPr>
        <p:spPr>
          <a:xfrm>
            <a:off x="8146752" y="5677011"/>
            <a:ext cx="3478701" cy="73866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Identifying large scale interconnected  challenges that can be addressed with multisource data</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Arial"/>
            </a:endParaRPr>
          </a:p>
        </p:txBody>
      </p:sp>
    </p:spTree>
    <p:extLst>
      <p:ext uri="{BB962C8B-B14F-4D97-AF65-F5344CB8AC3E}">
        <p14:creationId xmlns:p14="http://schemas.microsoft.com/office/powerpoint/2010/main" val="4576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EF4CBD-9BBE-5BA7-54E8-A56D39EBDAC9}"/>
              </a:ext>
            </a:extLst>
          </p:cNvPr>
          <p:cNvPicPr>
            <a:picLocks noChangeAspect="1"/>
          </p:cNvPicPr>
          <p:nvPr/>
        </p:nvPicPr>
        <p:blipFill>
          <a:blip r:embed="rId3"/>
          <a:stretch>
            <a:fillRect/>
          </a:stretch>
        </p:blipFill>
        <p:spPr>
          <a:xfrm>
            <a:off x="0" y="1860"/>
            <a:ext cx="13243034" cy="6849710"/>
          </a:xfrm>
          <a:prstGeom prst="rect">
            <a:avLst/>
          </a:prstGeom>
        </p:spPr>
      </p:pic>
      <p:sp>
        <p:nvSpPr>
          <p:cNvPr id="9" name="Rectangle 8">
            <a:extLst>
              <a:ext uri="{FF2B5EF4-FFF2-40B4-BE49-F238E27FC236}">
                <a16:creationId xmlns:a16="http://schemas.microsoft.com/office/drawing/2014/main" id="{F65862D5-C63B-190F-F28E-C30465CD6491}"/>
              </a:ext>
            </a:extLst>
          </p:cNvPr>
          <p:cNvSpPr/>
          <p:nvPr/>
        </p:nvSpPr>
        <p:spPr>
          <a:xfrm rot="10243538">
            <a:off x="7498829" y="-814114"/>
            <a:ext cx="6656136" cy="8120566"/>
          </a:xfrm>
          <a:prstGeom prst="rect">
            <a:avLst/>
          </a:prstGeom>
          <a:gradFill flip="none" rotWithShape="1">
            <a:gsLst>
              <a:gs pos="0">
                <a:srgbClr val="005A9E"/>
              </a:gs>
              <a:gs pos="100000">
                <a:srgbClr val="263766"/>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F715B802-858E-E538-4782-08CE5387FFD0}"/>
              </a:ext>
            </a:extLst>
          </p:cNvPr>
          <p:cNvSpPr>
            <a:spLocks noGrp="1"/>
          </p:cNvSpPr>
          <p:nvPr>
            <p:ph type="body" sz="quarter" idx="27"/>
          </p:nvPr>
        </p:nvSpPr>
        <p:spPr>
          <a:xfrm>
            <a:off x="7910777" y="2794441"/>
            <a:ext cx="2550241" cy="1258530"/>
          </a:xfrm>
        </p:spPr>
        <p:txBody>
          <a:bodyPr anchor="ctr"/>
          <a:lstStyle/>
          <a:p>
            <a:pPr>
              <a:lnSpc>
                <a:spcPct val="100000"/>
              </a:lnSpc>
            </a:pPr>
            <a:r>
              <a:rPr lang="en-US" sz="1600" dirty="0"/>
              <a:t>Scan the QR code or go to https://science.nasa.gov/earth-science/mio/</a:t>
            </a:r>
          </a:p>
        </p:txBody>
      </p:sp>
      <p:sp>
        <p:nvSpPr>
          <p:cNvPr id="4" name="Rectangle 3">
            <a:extLst>
              <a:ext uri="{FF2B5EF4-FFF2-40B4-BE49-F238E27FC236}">
                <a16:creationId xmlns:a16="http://schemas.microsoft.com/office/drawing/2014/main" id="{DE106BE9-6A20-B6EC-7E8C-7FB0F0D001E9}"/>
              </a:ext>
            </a:extLst>
          </p:cNvPr>
          <p:cNvSpPr/>
          <p:nvPr/>
        </p:nvSpPr>
        <p:spPr>
          <a:xfrm>
            <a:off x="8077009" y="2423004"/>
            <a:ext cx="4137765" cy="2011993"/>
          </a:xfrm>
          <a:prstGeom prst="rect">
            <a:avLst/>
          </a:prstGeom>
          <a:noFill/>
          <a:ln w="66675">
            <a:gradFill>
              <a:gsLst>
                <a:gs pos="8000">
                  <a:schemeClr val="bg1">
                    <a:alpha val="0"/>
                  </a:schemeClr>
                </a:gs>
                <a:gs pos="33000">
                  <a:srgbClr val="00B4F0">
                    <a:alpha val="71528"/>
                  </a:srgbClr>
                </a:gs>
                <a:gs pos="100000">
                  <a:srgbClr val="0064AE"/>
                </a:gs>
              </a:gsLst>
              <a:lin ang="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EE023F1E-BE15-95A2-7507-AD9BF2C79EFB}"/>
              </a:ext>
            </a:extLst>
          </p:cNvPr>
          <p:cNvPicPr>
            <a:picLocks noChangeAspect="1"/>
          </p:cNvPicPr>
          <p:nvPr/>
        </p:nvPicPr>
        <p:blipFill>
          <a:blip r:embed="rId4"/>
          <a:stretch>
            <a:fillRect/>
          </a:stretch>
        </p:blipFill>
        <p:spPr>
          <a:xfrm>
            <a:off x="10435649" y="2806733"/>
            <a:ext cx="1216743" cy="1235178"/>
          </a:xfrm>
          <a:prstGeom prst="rect">
            <a:avLst/>
          </a:prstGeom>
        </p:spPr>
      </p:pic>
    </p:spTree>
    <p:extLst>
      <p:ext uri="{BB962C8B-B14F-4D97-AF65-F5344CB8AC3E}">
        <p14:creationId xmlns:p14="http://schemas.microsoft.com/office/powerpoint/2010/main" val="231261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B4C84-4F49-FA7F-A41E-44563721857C}"/>
            </a:ext>
          </a:extLst>
        </p:cNvPr>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705D1AB1-75C5-3019-647D-073A61F81682}"/>
              </a:ext>
            </a:extLst>
          </p:cNvPr>
          <p:cNvSpPr txBox="1">
            <a:spLocks/>
          </p:cNvSpPr>
          <p:nvPr/>
        </p:nvSpPr>
        <p:spPr>
          <a:xfrm>
            <a:off x="9298167" y="642233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lumMod val="8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AFB6D5"/>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A2B856E7-84DD-6B67-1B68-969B74B0A109}"/>
              </a:ext>
            </a:extLst>
          </p:cNvPr>
          <p:cNvSpPr txBox="1"/>
          <p:nvPr/>
        </p:nvSpPr>
        <p:spPr>
          <a:xfrm>
            <a:off x="344898" y="351335"/>
            <a:ext cx="11834011" cy="53508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76543"/>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a:ea typeface="+mn-ea"/>
                <a:cs typeface="Arial"/>
              </a:rPr>
              <a:t>NASA’s End-to-End Earth System Science Capability</a:t>
            </a:r>
            <a:endParaRPr kumimoji="0" lang="en-US"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TextBox 36">
            <a:extLst>
              <a:ext uri="{FF2B5EF4-FFF2-40B4-BE49-F238E27FC236}">
                <a16:creationId xmlns:a16="http://schemas.microsoft.com/office/drawing/2014/main" id="{F5345265-A057-9549-6142-C8150FA5BECC}"/>
              </a:ext>
            </a:extLst>
          </p:cNvPr>
          <p:cNvSpPr txBox="1"/>
          <p:nvPr/>
        </p:nvSpPr>
        <p:spPr>
          <a:xfrm>
            <a:off x="540393" y="6501868"/>
            <a:ext cx="898767" cy="21544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a:ea typeface="+mn-ea"/>
                <a:cs typeface="Arial"/>
              </a:rPr>
              <a:t>12.11.2025</a:t>
            </a:r>
            <a:endParaRPr kumimoji="0" lang="en-US"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A1DC55BA-C0D3-25E9-AD89-8FE4B4B387D3}"/>
              </a:ext>
            </a:extLst>
          </p:cNvPr>
          <p:cNvSpPr txBox="1"/>
          <p:nvPr/>
        </p:nvSpPr>
        <p:spPr>
          <a:xfrm>
            <a:off x="5177930" y="5303183"/>
            <a:ext cx="1793242" cy="73866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1,330 Active Research Projects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49 States</a:t>
            </a:r>
          </a:p>
        </p:txBody>
      </p:sp>
      <p:sp>
        <p:nvSpPr>
          <p:cNvPr id="15" name="TextBox 14">
            <a:extLst>
              <a:ext uri="{FF2B5EF4-FFF2-40B4-BE49-F238E27FC236}">
                <a16:creationId xmlns:a16="http://schemas.microsoft.com/office/drawing/2014/main" id="{2F7BD09F-8A17-80E6-8677-E3BC1C493CA7}"/>
              </a:ext>
            </a:extLst>
          </p:cNvPr>
          <p:cNvSpPr txBox="1"/>
          <p:nvPr/>
        </p:nvSpPr>
        <p:spPr>
          <a:xfrm>
            <a:off x="3240188" y="5346891"/>
            <a:ext cx="1461604" cy="4801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24 Missions on Orbit</a:t>
            </a: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TextBox 17">
            <a:extLst>
              <a:ext uri="{FF2B5EF4-FFF2-40B4-BE49-F238E27FC236}">
                <a16:creationId xmlns:a16="http://schemas.microsoft.com/office/drawing/2014/main" id="{B42885D5-28F6-89FC-4A24-7E065A59FCE9}"/>
              </a:ext>
            </a:extLst>
          </p:cNvPr>
          <p:cNvSpPr txBox="1"/>
          <p:nvPr/>
        </p:nvSpPr>
        <p:spPr>
          <a:xfrm>
            <a:off x="7141900" y="5340140"/>
            <a:ext cx="2087832" cy="95410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Collect 160 TB/Day</a:t>
            </a: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Serving 600 TB/Day</a:t>
            </a:r>
            <a:endParaRPr kumimoji="0" lang="en-US" sz="14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&gt;10M Users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World-Class Models</a:t>
            </a:r>
            <a:endParaRPr kumimoji="0" lang="en-US" sz="1400" b="0" i="0" u="none" strike="noStrike" kern="1200" cap="none" spc="0" normalizeH="0" baseline="0" noProof="0">
              <a:ln>
                <a:noFill/>
              </a:ln>
              <a:solidFill>
                <a:prstClr val="white"/>
              </a:solidFill>
              <a:effectLst/>
              <a:uLnTx/>
              <a:uFillTx/>
              <a:latin typeface="Arial"/>
              <a:ea typeface="+mn-ea"/>
              <a:cs typeface="Arial"/>
            </a:endParaRPr>
          </a:p>
        </p:txBody>
      </p:sp>
      <p:sp>
        <p:nvSpPr>
          <p:cNvPr id="19" name="TextBox 18">
            <a:extLst>
              <a:ext uri="{FF2B5EF4-FFF2-40B4-BE49-F238E27FC236}">
                <a16:creationId xmlns:a16="http://schemas.microsoft.com/office/drawing/2014/main" id="{EABB4D73-1B85-0C1E-FD8A-11B83DF99E92}"/>
              </a:ext>
            </a:extLst>
          </p:cNvPr>
          <p:cNvSpPr txBox="1"/>
          <p:nvPr/>
        </p:nvSpPr>
        <p:spPr>
          <a:xfrm>
            <a:off x="9301085" y="5332317"/>
            <a:ext cx="2012939" cy="116955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Agriculture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Energy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Disasters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Wildfires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&amp; more</a:t>
            </a: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8945CAFC-E065-9C09-8AEB-CE59021AEA45}"/>
              </a:ext>
            </a:extLst>
          </p:cNvPr>
          <p:cNvSpPr txBox="1"/>
          <p:nvPr/>
        </p:nvSpPr>
        <p:spPr>
          <a:xfrm>
            <a:off x="977556" y="5340140"/>
            <a:ext cx="1741439" cy="44550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81481"/>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10 Tech Infusions/year</a:t>
            </a:r>
            <a:endParaRPr kumimoji="0" lang="en-US" sz="14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2" name="Rounded Rectangle 51">
            <a:extLst>
              <a:ext uri="{FF2B5EF4-FFF2-40B4-BE49-F238E27FC236}">
                <a16:creationId xmlns:a16="http://schemas.microsoft.com/office/drawing/2014/main" id="{3AF9964D-A112-F53D-CF69-0C9E0F087471}"/>
              </a:ext>
            </a:extLst>
          </p:cNvPr>
          <p:cNvSpPr/>
          <p:nvPr/>
        </p:nvSpPr>
        <p:spPr>
          <a:xfrm rot="5400000">
            <a:off x="9766697" y="779898"/>
            <a:ext cx="1064300" cy="2030353"/>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3" name="Rounded Rectangle 52">
            <a:extLst>
              <a:ext uri="{FF2B5EF4-FFF2-40B4-BE49-F238E27FC236}">
                <a16:creationId xmlns:a16="http://schemas.microsoft.com/office/drawing/2014/main" id="{96A1B7BC-FB00-9920-FE8D-7C9E939EC8B4}"/>
              </a:ext>
            </a:extLst>
          </p:cNvPr>
          <p:cNvSpPr/>
          <p:nvPr/>
        </p:nvSpPr>
        <p:spPr>
          <a:xfrm rot="5400000">
            <a:off x="7660910" y="774310"/>
            <a:ext cx="1064300" cy="2041525"/>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4" name="Rounded Rectangle 53">
            <a:extLst>
              <a:ext uri="{FF2B5EF4-FFF2-40B4-BE49-F238E27FC236}">
                <a16:creationId xmlns:a16="http://schemas.microsoft.com/office/drawing/2014/main" id="{332C3DAB-EE56-0AB8-9DCA-01780EBC83C0}"/>
              </a:ext>
            </a:extLst>
          </p:cNvPr>
          <p:cNvSpPr/>
          <p:nvPr/>
        </p:nvSpPr>
        <p:spPr>
          <a:xfrm rot="5400000">
            <a:off x="5542401" y="776500"/>
            <a:ext cx="1064300" cy="2037144"/>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5" name="Rounded Rectangle 54">
            <a:extLst>
              <a:ext uri="{FF2B5EF4-FFF2-40B4-BE49-F238E27FC236}">
                <a16:creationId xmlns:a16="http://schemas.microsoft.com/office/drawing/2014/main" id="{1C7E054F-5F45-A469-7F41-579C7CDB32FD}"/>
              </a:ext>
            </a:extLst>
          </p:cNvPr>
          <p:cNvSpPr/>
          <p:nvPr/>
        </p:nvSpPr>
        <p:spPr>
          <a:xfrm rot="5400000">
            <a:off x="3438840" y="771814"/>
            <a:ext cx="1064300" cy="2046514"/>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6" name="Rounded Rectangle 55">
            <a:extLst>
              <a:ext uri="{FF2B5EF4-FFF2-40B4-BE49-F238E27FC236}">
                <a16:creationId xmlns:a16="http://schemas.microsoft.com/office/drawing/2014/main" id="{4C244202-94CB-2DE3-E8A9-12A269ED768F}"/>
              </a:ext>
            </a:extLst>
          </p:cNvPr>
          <p:cNvSpPr/>
          <p:nvPr/>
        </p:nvSpPr>
        <p:spPr>
          <a:xfrm rot="5400000">
            <a:off x="1316126" y="771813"/>
            <a:ext cx="1064300" cy="2046515"/>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7" name="TextBox 56">
            <a:extLst>
              <a:ext uri="{FF2B5EF4-FFF2-40B4-BE49-F238E27FC236}">
                <a16:creationId xmlns:a16="http://schemas.microsoft.com/office/drawing/2014/main" id="{504ED6A6-6544-B7D3-6D46-27D32B7AEA73}"/>
              </a:ext>
            </a:extLst>
          </p:cNvPr>
          <p:cNvSpPr txBox="1"/>
          <p:nvPr/>
        </p:nvSpPr>
        <p:spPr>
          <a:xfrm>
            <a:off x="834756" y="1555347"/>
            <a:ext cx="23191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Technology</a:t>
            </a:r>
          </a:p>
        </p:txBody>
      </p:sp>
      <p:sp>
        <p:nvSpPr>
          <p:cNvPr id="58" name="TextBox 57">
            <a:extLst>
              <a:ext uri="{FF2B5EF4-FFF2-40B4-BE49-F238E27FC236}">
                <a16:creationId xmlns:a16="http://schemas.microsoft.com/office/drawing/2014/main" id="{004127A3-E06A-5DBE-CEDC-AB51BCD4E228}"/>
              </a:ext>
            </a:extLst>
          </p:cNvPr>
          <p:cNvSpPr txBox="1"/>
          <p:nvPr/>
        </p:nvSpPr>
        <p:spPr>
          <a:xfrm>
            <a:off x="2982778" y="1555347"/>
            <a:ext cx="23191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Flight</a:t>
            </a:r>
          </a:p>
        </p:txBody>
      </p:sp>
      <p:sp>
        <p:nvSpPr>
          <p:cNvPr id="59" name="TextBox 58">
            <a:extLst>
              <a:ext uri="{FF2B5EF4-FFF2-40B4-BE49-F238E27FC236}">
                <a16:creationId xmlns:a16="http://schemas.microsoft.com/office/drawing/2014/main" id="{52E358FD-1AFC-B3FF-053B-715B073D9A0A}"/>
              </a:ext>
            </a:extLst>
          </p:cNvPr>
          <p:cNvSpPr txBox="1"/>
          <p:nvPr/>
        </p:nvSpPr>
        <p:spPr>
          <a:xfrm>
            <a:off x="5027866" y="1596528"/>
            <a:ext cx="1461604" cy="29655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1481"/>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Research </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0" name="TextBox 59">
            <a:extLst>
              <a:ext uri="{FF2B5EF4-FFF2-40B4-BE49-F238E27FC236}">
                <a16:creationId xmlns:a16="http://schemas.microsoft.com/office/drawing/2014/main" id="{3A804019-7BE3-9CF1-12E7-A947A5BA138B}"/>
              </a:ext>
            </a:extLst>
          </p:cNvPr>
          <p:cNvSpPr txBox="1"/>
          <p:nvPr/>
        </p:nvSpPr>
        <p:spPr>
          <a:xfrm>
            <a:off x="7110538" y="1589774"/>
            <a:ext cx="2167030" cy="30330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1481"/>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Data Systems</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1" name="TextBox 60">
            <a:extLst>
              <a:ext uri="{FF2B5EF4-FFF2-40B4-BE49-F238E27FC236}">
                <a16:creationId xmlns:a16="http://schemas.microsoft.com/office/drawing/2014/main" id="{039F6B6E-2171-BF35-A98D-7B6CD755F94A}"/>
              </a:ext>
            </a:extLst>
          </p:cNvPr>
          <p:cNvSpPr txBox="1"/>
          <p:nvPr/>
        </p:nvSpPr>
        <p:spPr>
          <a:xfrm>
            <a:off x="9301085" y="1555347"/>
            <a:ext cx="16565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Earth Action</a:t>
            </a:r>
          </a:p>
        </p:txBody>
      </p:sp>
      <p:pic>
        <p:nvPicPr>
          <p:cNvPr id="62" name="Picture 61">
            <a:extLst>
              <a:ext uri="{FF2B5EF4-FFF2-40B4-BE49-F238E27FC236}">
                <a16:creationId xmlns:a16="http://schemas.microsoft.com/office/drawing/2014/main" id="{02A2236D-AAD0-C867-0953-8D99C6FBDF09}"/>
              </a:ext>
            </a:extLst>
          </p:cNvPr>
          <p:cNvPicPr>
            <a:picLocks noChangeAspect="1"/>
          </p:cNvPicPr>
          <p:nvPr/>
        </p:nvPicPr>
        <p:blipFill>
          <a:blip r:embed="rId3"/>
          <a:srcRect/>
          <a:stretch/>
        </p:blipFill>
        <p:spPr>
          <a:xfrm>
            <a:off x="623679" y="1734606"/>
            <a:ext cx="10944642" cy="3894257"/>
          </a:xfrm>
          <a:prstGeom prst="rect">
            <a:avLst/>
          </a:prstGeom>
        </p:spPr>
      </p:pic>
    </p:spTree>
    <p:extLst>
      <p:ext uri="{BB962C8B-B14F-4D97-AF65-F5344CB8AC3E}">
        <p14:creationId xmlns:p14="http://schemas.microsoft.com/office/powerpoint/2010/main" val="279663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1977C-C2CA-64B2-58A1-EA78EF945835}"/>
            </a:ext>
          </a:extLst>
        </p:cNvPr>
        <p:cNvGrpSpPr/>
        <p:nvPr/>
      </p:nvGrpSpPr>
      <p:grpSpPr>
        <a:xfrm>
          <a:off x="0" y="0"/>
          <a:ext cx="0" cy="0"/>
          <a:chOff x="0" y="0"/>
          <a:chExt cx="0" cy="0"/>
        </a:xfrm>
      </p:grpSpPr>
      <p:pic>
        <p:nvPicPr>
          <p:cNvPr id="10" name="Picture 9" descr="Graphical user interface, website&#10;&#10;AI-generated content may be incorrect.">
            <a:extLst>
              <a:ext uri="{FF2B5EF4-FFF2-40B4-BE49-F238E27FC236}">
                <a16:creationId xmlns:a16="http://schemas.microsoft.com/office/drawing/2014/main" id="{E6338A60-30BA-4F3E-EBF6-C0DC27D763B5}"/>
              </a:ext>
            </a:extLst>
          </p:cNvPr>
          <p:cNvPicPr>
            <a:picLocks noChangeAspect="1"/>
          </p:cNvPicPr>
          <p:nvPr/>
        </p:nvPicPr>
        <p:blipFill>
          <a:blip r:embed="rId3"/>
          <a:stretch>
            <a:fillRect/>
          </a:stretch>
        </p:blipFill>
        <p:spPr>
          <a:xfrm>
            <a:off x="0" y="0"/>
            <a:ext cx="12013196" cy="6858000"/>
          </a:xfrm>
          <a:prstGeom prst="rect">
            <a:avLst/>
          </a:prstGeom>
        </p:spPr>
      </p:pic>
      <p:sp>
        <p:nvSpPr>
          <p:cNvPr id="9" name="Rectangle 8">
            <a:extLst>
              <a:ext uri="{FF2B5EF4-FFF2-40B4-BE49-F238E27FC236}">
                <a16:creationId xmlns:a16="http://schemas.microsoft.com/office/drawing/2014/main" id="{CB5B2275-CC5D-D6EE-752F-D46868E988F7}"/>
              </a:ext>
            </a:extLst>
          </p:cNvPr>
          <p:cNvSpPr/>
          <p:nvPr/>
        </p:nvSpPr>
        <p:spPr>
          <a:xfrm rot="10243538">
            <a:off x="7498829" y="-814114"/>
            <a:ext cx="6656136" cy="8120566"/>
          </a:xfrm>
          <a:prstGeom prst="rect">
            <a:avLst/>
          </a:prstGeom>
          <a:gradFill flip="none" rotWithShape="1">
            <a:gsLst>
              <a:gs pos="0">
                <a:srgbClr val="005A9E"/>
              </a:gs>
              <a:gs pos="100000">
                <a:srgbClr val="263766"/>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5443E967-5306-BEBB-48F6-9ED06ED22981}"/>
              </a:ext>
            </a:extLst>
          </p:cNvPr>
          <p:cNvSpPr>
            <a:spLocks noGrp="1"/>
          </p:cNvSpPr>
          <p:nvPr>
            <p:ph type="body" sz="quarter" idx="27"/>
          </p:nvPr>
        </p:nvSpPr>
        <p:spPr>
          <a:xfrm>
            <a:off x="7866743" y="2794441"/>
            <a:ext cx="2594275" cy="1258530"/>
          </a:xfrm>
        </p:spPr>
        <p:txBody>
          <a:bodyPr anchor="ctr"/>
          <a:lstStyle/>
          <a:p>
            <a:r>
              <a:rPr lang="en-US" sz="1600"/>
              <a:t>Scan the QR code or go to science.nasa.gov/earth-science/research/</a:t>
            </a:r>
          </a:p>
        </p:txBody>
      </p:sp>
      <p:sp>
        <p:nvSpPr>
          <p:cNvPr id="4" name="Rectangle 3">
            <a:extLst>
              <a:ext uri="{FF2B5EF4-FFF2-40B4-BE49-F238E27FC236}">
                <a16:creationId xmlns:a16="http://schemas.microsoft.com/office/drawing/2014/main" id="{7CD59C21-8681-42D2-2896-DA6D342369DD}"/>
              </a:ext>
            </a:extLst>
          </p:cNvPr>
          <p:cNvSpPr/>
          <p:nvPr/>
        </p:nvSpPr>
        <p:spPr>
          <a:xfrm>
            <a:off x="8077009" y="2423004"/>
            <a:ext cx="4137765" cy="2011993"/>
          </a:xfrm>
          <a:prstGeom prst="rect">
            <a:avLst/>
          </a:prstGeom>
          <a:noFill/>
          <a:ln w="66675">
            <a:gradFill>
              <a:gsLst>
                <a:gs pos="8000">
                  <a:schemeClr val="bg1">
                    <a:alpha val="0"/>
                  </a:schemeClr>
                </a:gs>
                <a:gs pos="33000">
                  <a:srgbClr val="00B4F0">
                    <a:alpha val="71528"/>
                  </a:srgbClr>
                </a:gs>
                <a:gs pos="100000">
                  <a:srgbClr val="0064AE"/>
                </a:gs>
              </a:gsLst>
              <a:lin ang="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026" name="Picture 2">
            <a:extLst>
              <a:ext uri="{FF2B5EF4-FFF2-40B4-BE49-F238E27FC236}">
                <a16:creationId xmlns:a16="http://schemas.microsoft.com/office/drawing/2014/main" id="{C45E57FF-561B-E9CA-FD9F-8081912D7C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2920" y="2593568"/>
            <a:ext cx="1660276" cy="1660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65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E053A-2F00-395B-B536-BF9DB7F7A87A}"/>
            </a:ext>
          </a:extLst>
        </p:cNvPr>
        <p:cNvGrpSpPr/>
        <p:nvPr/>
      </p:nvGrpSpPr>
      <p:grpSpPr>
        <a:xfrm>
          <a:off x="0" y="0"/>
          <a:ext cx="0" cy="0"/>
          <a:chOff x="0" y="0"/>
          <a:chExt cx="0" cy="0"/>
        </a:xfrm>
      </p:grpSpPr>
      <p:pic>
        <p:nvPicPr>
          <p:cNvPr id="5" name="Picture 4" descr="Graphical user interface, website&#10;&#10;AI-generated content may be incorrect.">
            <a:extLst>
              <a:ext uri="{FF2B5EF4-FFF2-40B4-BE49-F238E27FC236}">
                <a16:creationId xmlns:a16="http://schemas.microsoft.com/office/drawing/2014/main" id="{5AB173BE-C8F7-2041-B0CB-0C2CABC4615C}"/>
              </a:ext>
            </a:extLst>
          </p:cNvPr>
          <p:cNvPicPr>
            <a:picLocks noChangeAspect="1"/>
          </p:cNvPicPr>
          <p:nvPr/>
        </p:nvPicPr>
        <p:blipFill>
          <a:blip r:embed="rId3"/>
          <a:stretch>
            <a:fillRect/>
          </a:stretch>
        </p:blipFill>
        <p:spPr>
          <a:xfrm>
            <a:off x="-26810" y="7232"/>
            <a:ext cx="10172701" cy="6858000"/>
          </a:xfrm>
          <a:prstGeom prst="rect">
            <a:avLst/>
          </a:prstGeom>
        </p:spPr>
      </p:pic>
      <p:sp>
        <p:nvSpPr>
          <p:cNvPr id="9" name="Rectangle 8">
            <a:extLst>
              <a:ext uri="{FF2B5EF4-FFF2-40B4-BE49-F238E27FC236}">
                <a16:creationId xmlns:a16="http://schemas.microsoft.com/office/drawing/2014/main" id="{E6786868-A62E-9494-F186-69DFE4A96FBA}"/>
              </a:ext>
            </a:extLst>
          </p:cNvPr>
          <p:cNvSpPr/>
          <p:nvPr/>
        </p:nvSpPr>
        <p:spPr>
          <a:xfrm rot="10243538">
            <a:off x="7498829" y="-814114"/>
            <a:ext cx="6656136" cy="8120566"/>
          </a:xfrm>
          <a:prstGeom prst="rect">
            <a:avLst/>
          </a:prstGeom>
          <a:gradFill flip="none" rotWithShape="1">
            <a:gsLst>
              <a:gs pos="0">
                <a:srgbClr val="005A9E"/>
              </a:gs>
              <a:gs pos="100000">
                <a:srgbClr val="263766"/>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239D75D2-4E55-56D8-D2AC-083522FEE6CC}"/>
              </a:ext>
            </a:extLst>
          </p:cNvPr>
          <p:cNvSpPr>
            <a:spLocks noGrp="1"/>
          </p:cNvSpPr>
          <p:nvPr>
            <p:ph type="body" sz="quarter" idx="27"/>
          </p:nvPr>
        </p:nvSpPr>
        <p:spPr>
          <a:xfrm>
            <a:off x="7866744" y="2794441"/>
            <a:ext cx="2517334" cy="1258530"/>
          </a:xfrm>
        </p:spPr>
        <p:txBody>
          <a:bodyPr anchor="ctr"/>
          <a:lstStyle/>
          <a:p>
            <a:pPr>
              <a:lnSpc>
                <a:spcPct val="100000"/>
              </a:lnSpc>
            </a:pPr>
            <a:r>
              <a:rPr lang="en-US" sz="1600" dirty="0"/>
              <a:t>Scan the QR code or go to https://science.</a:t>
            </a:r>
            <a:br>
              <a:rPr lang="en-US" sz="1600" dirty="0"/>
            </a:br>
            <a:r>
              <a:rPr lang="en-US" sz="1600" dirty="0"/>
              <a:t>nasa.gov/earth-science/research/atmosphere/</a:t>
            </a:r>
          </a:p>
        </p:txBody>
      </p:sp>
      <p:sp>
        <p:nvSpPr>
          <p:cNvPr id="4" name="Rectangle 3">
            <a:extLst>
              <a:ext uri="{FF2B5EF4-FFF2-40B4-BE49-F238E27FC236}">
                <a16:creationId xmlns:a16="http://schemas.microsoft.com/office/drawing/2014/main" id="{01FFF64F-4B87-7306-3AD5-D1732D47EB8C}"/>
              </a:ext>
            </a:extLst>
          </p:cNvPr>
          <p:cNvSpPr/>
          <p:nvPr/>
        </p:nvSpPr>
        <p:spPr>
          <a:xfrm>
            <a:off x="8077009" y="2423004"/>
            <a:ext cx="4137765" cy="2011993"/>
          </a:xfrm>
          <a:prstGeom prst="rect">
            <a:avLst/>
          </a:prstGeom>
          <a:noFill/>
          <a:ln w="66675">
            <a:gradFill>
              <a:gsLst>
                <a:gs pos="8000">
                  <a:schemeClr val="bg1">
                    <a:alpha val="0"/>
                  </a:schemeClr>
                </a:gs>
                <a:gs pos="33000">
                  <a:srgbClr val="00B4F0">
                    <a:alpha val="71528"/>
                  </a:srgbClr>
                </a:gs>
                <a:gs pos="100000">
                  <a:srgbClr val="0064AE"/>
                </a:gs>
              </a:gsLst>
              <a:lin ang="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2">
            <a:extLst>
              <a:ext uri="{FF2B5EF4-FFF2-40B4-BE49-F238E27FC236}">
                <a16:creationId xmlns:a16="http://schemas.microsoft.com/office/drawing/2014/main" id="{F861362E-FC66-D0B8-D1C3-7CEE2C4BAB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4161" y="2500024"/>
            <a:ext cx="1872343" cy="1872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24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0204E-BA96-8D44-6F98-5BAF80104CF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A2CAD1F-2D76-F9A3-9AA2-CF6EDF7B8645}"/>
              </a:ext>
            </a:extLst>
          </p:cNvPr>
          <p:cNvSpPr>
            <a:spLocks noGrp="1"/>
          </p:cNvSpPr>
          <p:nvPr>
            <p:ph type="body" sz="quarter" idx="27"/>
          </p:nvPr>
        </p:nvSpPr>
        <p:spPr/>
        <p:txBody>
          <a:bodyPr/>
          <a:lstStyle/>
          <a:p>
            <a:r>
              <a:rPr lang="en-US" sz="4000"/>
              <a:t>ESD Research Strategy Provides Flexibility</a:t>
            </a:r>
            <a:endParaRPr lang="en-US" sz="4000" b="0"/>
          </a:p>
          <a:p>
            <a:endParaRPr lang="en-US"/>
          </a:p>
        </p:txBody>
      </p:sp>
      <p:sp>
        <p:nvSpPr>
          <p:cNvPr id="5" name="Text Placeholder 2">
            <a:extLst>
              <a:ext uri="{FF2B5EF4-FFF2-40B4-BE49-F238E27FC236}">
                <a16:creationId xmlns:a16="http://schemas.microsoft.com/office/drawing/2014/main" id="{F7023699-3F75-F573-AB22-3C24C09AC6B1}"/>
              </a:ext>
            </a:extLst>
          </p:cNvPr>
          <p:cNvSpPr txBox="1">
            <a:spLocks/>
          </p:cNvSpPr>
          <p:nvPr/>
        </p:nvSpPr>
        <p:spPr>
          <a:xfrm>
            <a:off x="571500" y="1317013"/>
            <a:ext cx="6038850" cy="4667945"/>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Arial" panose="020B0604020202020204"/>
                <a:ea typeface="+mn-ea"/>
                <a:cs typeface="+mn-cs"/>
              </a:rPr>
              <a:t>Simplify Research organization structure (transition to Spheres)​​</a:t>
            </a:r>
          </a:p>
          <a:p>
            <a:pPr marL="228600" marR="0" lvl="0" indent="-22860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Arial" panose="020B0604020202020204"/>
                <a:ea typeface="+mn-ea"/>
                <a:cs typeface="+mn-cs"/>
              </a:rPr>
              <a:t>Use directed funds to maintain community-serving capabilities​​</a:t>
            </a: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Arial"/>
            </a:endParaRPr>
          </a:p>
          <a:p>
            <a:pPr marL="228600" marR="0" lvl="0" indent="-22860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Arial" panose="020B0604020202020204"/>
                <a:ea typeface="+mn-ea"/>
                <a:cs typeface="+mn-cs"/>
              </a:rPr>
              <a:t>Provide steady cadence of ROSES opportunities for all</a:t>
            </a: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Arial"/>
            </a:endParaRPr>
          </a:p>
          <a:p>
            <a:pPr marL="228600" marR="0" lvl="0" indent="-22860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Arial" panose="020B0604020202020204"/>
                <a:ea typeface="+mn-ea"/>
                <a:cs typeface="+mn-cs"/>
              </a:rPr>
              <a:t>Streamline and accelerate the ROSES application, evaluation, and award process​es</a:t>
            </a: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Arial" panose="020B0604020202020204"/>
            </a:endParaRPr>
          </a:p>
          <a:p>
            <a:pPr marL="228600" marR="0" lvl="0" indent="-22860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Arial" panose="020B0604020202020204"/>
                <a:ea typeface="+mn-ea"/>
                <a:cs typeface="+mn-cs"/>
              </a:rPr>
              <a:t>Enhance communication to our science community</a:t>
            </a:r>
            <a:endParaRPr kumimoji="0" lang="en-US" sz="2800" b="0" i="0" u="none" strike="noStrike" kern="1200" cap="none" spc="0" normalizeH="0" baseline="0" noProof="0">
              <a:ln>
                <a:noFill/>
              </a:ln>
              <a:solidFill>
                <a:srgbClr val="FF0000"/>
              </a:solidFill>
              <a:effectLst/>
              <a:uLnTx/>
              <a:uFillTx/>
              <a:latin typeface="Arial" panose="020B0604020202020204"/>
              <a:ea typeface="+mn-ea"/>
              <a:cs typeface="+mn-cs"/>
            </a:endParaRPr>
          </a:p>
        </p:txBody>
      </p:sp>
      <p:pic>
        <p:nvPicPr>
          <p:cNvPr id="6" name="Picture 2" descr="Diagram&#10;&#10;AI-generated content may be incorrect.">
            <a:extLst>
              <a:ext uri="{FF2B5EF4-FFF2-40B4-BE49-F238E27FC236}">
                <a16:creationId xmlns:a16="http://schemas.microsoft.com/office/drawing/2014/main" id="{BC5520EF-BAFA-31AF-E812-4BA6ACAB2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936" y="1219426"/>
            <a:ext cx="5390164" cy="5390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2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6AD83B-7A58-7579-6486-770A019C576B}"/>
              </a:ext>
            </a:extLst>
          </p:cNvPr>
          <p:cNvSpPr>
            <a:spLocks noGrp="1"/>
          </p:cNvSpPr>
          <p:nvPr>
            <p:ph type="body" sz="quarter" idx="27"/>
          </p:nvPr>
        </p:nvSpPr>
        <p:spPr>
          <a:xfrm>
            <a:off x="413648" y="175926"/>
            <a:ext cx="11441044" cy="70586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Arial"/>
              </a:rPr>
              <a:t>ESD Research advances Earth system science by enabling the use of satellite, airborne, and ground-based observations, along with modeling approaches, to improve understanding of Earth processes.</a:t>
            </a:r>
          </a:p>
          <a:p>
            <a:endParaRPr lang="en-US"/>
          </a:p>
        </p:txBody>
      </p:sp>
      <p:sp>
        <p:nvSpPr>
          <p:cNvPr id="3" name="Rectangle 2">
            <a:extLst>
              <a:ext uri="{FF2B5EF4-FFF2-40B4-BE49-F238E27FC236}">
                <a16:creationId xmlns:a16="http://schemas.microsoft.com/office/drawing/2014/main" id="{1F41DE0D-F3D5-EA47-42DB-4BFCEE049421}"/>
              </a:ext>
            </a:extLst>
          </p:cNvPr>
          <p:cNvSpPr/>
          <p:nvPr/>
        </p:nvSpPr>
        <p:spPr>
          <a:xfrm rot="5400000">
            <a:off x="5063852" y="3358300"/>
            <a:ext cx="2011680" cy="5970814"/>
          </a:xfrm>
          <a:prstGeom prst="rect">
            <a:avLst/>
          </a:prstGeom>
          <a:gradFill>
            <a:gsLst>
              <a:gs pos="100000">
                <a:srgbClr val="0166B1"/>
              </a:gs>
              <a:gs pos="25000">
                <a:schemeClr val="bg1">
                  <a:alpha val="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65801237-C0C5-8BF4-3D47-F0CF03A5F1FA}"/>
              </a:ext>
            </a:extLst>
          </p:cNvPr>
          <p:cNvSpPr txBox="1"/>
          <p:nvPr/>
        </p:nvSpPr>
        <p:spPr>
          <a:xfrm>
            <a:off x="3081222" y="5353322"/>
            <a:ext cx="6075477" cy="1292662"/>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7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Biosphere</a:t>
            </a:r>
          </a:p>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Studies the interactions between/within terrestrial and aquatic ecosystems, along with changes in their biogeochemistry and biodiversity, to further understand the Earth system in which both human-induced and natural changes influence productivity and the availability of natural resources.</a:t>
            </a:r>
          </a:p>
        </p:txBody>
      </p:sp>
      <p:sp>
        <p:nvSpPr>
          <p:cNvPr id="5" name="Oval 4">
            <a:extLst>
              <a:ext uri="{FF2B5EF4-FFF2-40B4-BE49-F238E27FC236}">
                <a16:creationId xmlns:a16="http://schemas.microsoft.com/office/drawing/2014/main" id="{CC7DBE61-A15F-2460-8B27-8DE132013C6B}"/>
              </a:ext>
            </a:extLst>
          </p:cNvPr>
          <p:cNvSpPr/>
          <p:nvPr/>
        </p:nvSpPr>
        <p:spPr>
          <a:xfrm>
            <a:off x="4165312" y="1437990"/>
            <a:ext cx="3937717" cy="3689828"/>
          </a:xfrm>
          <a:prstGeom prst="ellipse">
            <a:avLst/>
          </a:prstGeom>
          <a:noFill/>
          <a:ln w="1079500">
            <a:gradFill>
              <a:gsLst>
                <a:gs pos="32000">
                  <a:srgbClr val="0166B1">
                    <a:alpha val="0"/>
                  </a:srgbClr>
                </a:gs>
                <a:gs pos="100000">
                  <a:srgbClr val="0166B1"/>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descr="Diagram&#10;&#10;AI-generated content may be incorrect.">
            <a:extLst>
              <a:ext uri="{FF2B5EF4-FFF2-40B4-BE49-F238E27FC236}">
                <a16:creationId xmlns:a16="http://schemas.microsoft.com/office/drawing/2014/main" id="{781427C6-3106-7A0B-B064-8167D4522D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8903" y="1000638"/>
            <a:ext cx="4871948" cy="4871948"/>
          </a:xfrm>
          <a:prstGeom prst="rect">
            <a:avLst/>
          </a:prstGeom>
        </p:spPr>
      </p:pic>
      <p:sp>
        <p:nvSpPr>
          <p:cNvPr id="7" name="Rectangle 6">
            <a:extLst>
              <a:ext uri="{FF2B5EF4-FFF2-40B4-BE49-F238E27FC236}">
                <a16:creationId xmlns:a16="http://schemas.microsoft.com/office/drawing/2014/main" id="{ED76B348-7CCA-4A95-8230-97A75F631683}"/>
              </a:ext>
            </a:extLst>
          </p:cNvPr>
          <p:cNvSpPr/>
          <p:nvPr/>
        </p:nvSpPr>
        <p:spPr>
          <a:xfrm rot="5400000">
            <a:off x="9007762" y="2781277"/>
            <a:ext cx="2641573" cy="3541045"/>
          </a:xfrm>
          <a:prstGeom prst="rect">
            <a:avLst/>
          </a:prstGeom>
          <a:gradFill>
            <a:gsLst>
              <a:gs pos="100000">
                <a:srgbClr val="0166B1"/>
              </a:gs>
              <a:gs pos="25000">
                <a:schemeClr val="bg1">
                  <a:alpha val="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A1D7F82E-4AC6-0519-78E0-CE8E8A68E27D}"/>
              </a:ext>
            </a:extLst>
          </p:cNvPr>
          <p:cNvSpPr/>
          <p:nvPr/>
        </p:nvSpPr>
        <p:spPr>
          <a:xfrm rot="5400000">
            <a:off x="623966" y="2679942"/>
            <a:ext cx="2488064" cy="3554634"/>
          </a:xfrm>
          <a:prstGeom prst="rect">
            <a:avLst/>
          </a:prstGeom>
          <a:gradFill>
            <a:gsLst>
              <a:gs pos="100000">
                <a:srgbClr val="0166B1"/>
              </a:gs>
              <a:gs pos="25000">
                <a:schemeClr val="bg1">
                  <a:alpha val="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C9599FB3-4855-F9DB-DAC8-537E04707A04}"/>
              </a:ext>
            </a:extLst>
          </p:cNvPr>
          <p:cNvSpPr/>
          <p:nvPr/>
        </p:nvSpPr>
        <p:spPr>
          <a:xfrm rot="5400000">
            <a:off x="1088171" y="160755"/>
            <a:ext cx="2219898" cy="4210386"/>
          </a:xfrm>
          <a:prstGeom prst="rect">
            <a:avLst/>
          </a:prstGeom>
          <a:gradFill>
            <a:gsLst>
              <a:gs pos="100000">
                <a:srgbClr val="0166B1"/>
              </a:gs>
              <a:gs pos="25000">
                <a:schemeClr val="bg1">
                  <a:alpha val="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A9EA7C08-BC8E-B385-4874-DC87C51A2884}"/>
              </a:ext>
            </a:extLst>
          </p:cNvPr>
          <p:cNvSpPr/>
          <p:nvPr/>
        </p:nvSpPr>
        <p:spPr>
          <a:xfrm rot="5400000">
            <a:off x="9008106" y="176764"/>
            <a:ext cx="2111019" cy="4070914"/>
          </a:xfrm>
          <a:prstGeom prst="rect">
            <a:avLst/>
          </a:prstGeom>
          <a:gradFill>
            <a:gsLst>
              <a:gs pos="100000">
                <a:srgbClr val="0166B1"/>
              </a:gs>
              <a:gs pos="25000">
                <a:schemeClr val="bg1">
                  <a:alpha val="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A4DE89BA-DEC2-65E5-C2D2-37A4D5CD4E4C}"/>
              </a:ext>
            </a:extLst>
          </p:cNvPr>
          <p:cNvSpPr txBox="1"/>
          <p:nvPr/>
        </p:nvSpPr>
        <p:spPr>
          <a:xfrm>
            <a:off x="90681" y="1156712"/>
            <a:ext cx="4085553" cy="150810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a:ea typeface="Calibri"/>
                <a:cs typeface="Arial"/>
              </a:rPr>
              <a:t>Atmosphere</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Calibri"/>
                <a:cs typeface="Arial"/>
              </a:rPr>
              <a:t>Studies the dynamics and thermodynamics of the atmosphere, its physical and chemical composition, and the interdependent impacts that these have on the Earth’s radiative balance, air quality, and weather.</a:t>
            </a:r>
          </a:p>
        </p:txBody>
      </p:sp>
      <p:sp>
        <p:nvSpPr>
          <p:cNvPr id="12" name="TextBox 11">
            <a:extLst>
              <a:ext uri="{FF2B5EF4-FFF2-40B4-BE49-F238E27FC236}">
                <a16:creationId xmlns:a16="http://schemas.microsoft.com/office/drawing/2014/main" id="{C8D89667-3800-4DDA-AFE2-4E5BD872D64A}"/>
              </a:ext>
            </a:extLst>
          </p:cNvPr>
          <p:cNvSpPr txBox="1"/>
          <p:nvPr/>
        </p:nvSpPr>
        <p:spPr>
          <a:xfrm>
            <a:off x="8040100" y="1170749"/>
            <a:ext cx="4056727"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7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Cryosphere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Studies polar ice, including the Antarctic and Greenland ice sheets, polar glaciers, sea ice in the Arctic and Southern Oceans, and the cryosphere’s link to Earth system</a:t>
            </a:r>
          </a:p>
        </p:txBody>
      </p:sp>
      <p:sp>
        <p:nvSpPr>
          <p:cNvPr id="13" name="TextBox 12">
            <a:extLst>
              <a:ext uri="{FF2B5EF4-FFF2-40B4-BE49-F238E27FC236}">
                <a16:creationId xmlns:a16="http://schemas.microsoft.com/office/drawing/2014/main" id="{44DC7887-25AB-8B18-012D-0519B06699DF}"/>
              </a:ext>
            </a:extLst>
          </p:cNvPr>
          <p:cNvSpPr txBox="1"/>
          <p:nvPr/>
        </p:nvSpPr>
        <p:spPr>
          <a:xfrm>
            <a:off x="90681" y="3267731"/>
            <a:ext cx="3581810" cy="1508105"/>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a:ea typeface="Calibri"/>
                <a:cs typeface="Arial"/>
              </a:rPr>
              <a:t>Geosphere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Calibri"/>
                <a:cs typeface="Arial"/>
              </a:rPr>
              <a:t>Studies processes and changes in the Earth’s core, mantle, and crust along with surface topography and geology, and the hazards they generate, along with studying geodesy and geodynamics.</a:t>
            </a:r>
          </a:p>
        </p:txBody>
      </p:sp>
      <p:sp>
        <p:nvSpPr>
          <p:cNvPr id="14" name="TextBox 13">
            <a:extLst>
              <a:ext uri="{FF2B5EF4-FFF2-40B4-BE49-F238E27FC236}">
                <a16:creationId xmlns:a16="http://schemas.microsoft.com/office/drawing/2014/main" id="{25E4C804-0650-45CD-FC33-839783660897}"/>
              </a:ext>
            </a:extLst>
          </p:cNvPr>
          <p:cNvSpPr txBox="1"/>
          <p:nvPr/>
        </p:nvSpPr>
        <p:spPr>
          <a:xfrm>
            <a:off x="8571305" y="3257140"/>
            <a:ext cx="3551648" cy="215443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700" b="1" i="0" u="none" strike="noStrike" kern="1200" cap="none" spc="0" normalizeH="0" baseline="0" noProof="0">
                <a:ln>
                  <a:noFill/>
                </a:ln>
                <a:solidFill>
                  <a:prstClr val="white"/>
                </a:solidFill>
                <a:effectLst/>
                <a:uLnTx/>
                <a:uFillTx/>
                <a:latin typeface="Arial"/>
                <a:ea typeface="Calibri"/>
                <a:cs typeface="Arial"/>
              </a:rPr>
              <a:t>Hydrosphere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Calibri"/>
                <a:cs typeface="Arial"/>
              </a:rPr>
              <a:t>Improves the observation, understanding, and prediction of water and energy in the Earth System across land, ocean, and the atmosphere through the integration of measurements from satellites, surface networks, and airborne campaigns.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a:ea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Calibri"/>
                <a:cs typeface="Arial"/>
              </a:rPr>
              <a:t> </a:t>
            </a:r>
          </a:p>
        </p:txBody>
      </p:sp>
    </p:spTree>
    <p:extLst>
      <p:ext uri="{BB962C8B-B14F-4D97-AF65-F5344CB8AC3E}">
        <p14:creationId xmlns:p14="http://schemas.microsoft.com/office/powerpoint/2010/main" val="95362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picture containing different&#10;&#10;AI-generated content may be incorrect.">
            <a:extLst>
              <a:ext uri="{FF2B5EF4-FFF2-40B4-BE49-F238E27FC236}">
                <a16:creationId xmlns:a16="http://schemas.microsoft.com/office/drawing/2014/main" id="{A50475D6-29B3-8874-4A20-1BE97F3EBDED}"/>
              </a:ext>
            </a:extLst>
          </p:cNvPr>
          <p:cNvPicPr>
            <a:picLocks noChangeAspect="1"/>
          </p:cNvPicPr>
          <p:nvPr/>
        </p:nvPicPr>
        <p:blipFill>
          <a:blip r:embed="rId3">
            <a:extLst>
              <a:ext uri="{28A0092B-C50C-407E-A947-70E740481C1C}">
                <a14:useLocalDpi xmlns:a14="http://schemas.microsoft.com/office/drawing/2010/main" val="0"/>
              </a:ext>
            </a:extLst>
          </a:blip>
          <a:srcRect l="24681" r="7410"/>
          <a:stretch/>
        </p:blipFill>
        <p:spPr>
          <a:xfrm>
            <a:off x="1273655" y="-2865"/>
            <a:ext cx="10918345" cy="6863729"/>
          </a:xfrm>
          <a:prstGeom prst="rect">
            <a:avLst/>
          </a:prstGeom>
          <a:gradFill>
            <a:gsLst>
              <a:gs pos="100000">
                <a:srgbClr val="066B66"/>
              </a:gs>
              <a:gs pos="0">
                <a:schemeClr val="bg1">
                  <a:alpha val="0"/>
                </a:schemeClr>
              </a:gs>
            </a:gsLst>
            <a:lin ang="10800000" scaled="0"/>
          </a:gradFill>
        </p:spPr>
      </p:pic>
      <p:sp>
        <p:nvSpPr>
          <p:cNvPr id="42" name="Rectangle 41">
            <a:extLst>
              <a:ext uri="{FF2B5EF4-FFF2-40B4-BE49-F238E27FC236}">
                <a16:creationId xmlns:a16="http://schemas.microsoft.com/office/drawing/2014/main" id="{ED76812A-0023-CD9D-FB80-550D70479D75}"/>
              </a:ext>
            </a:extLst>
          </p:cNvPr>
          <p:cNvSpPr/>
          <p:nvPr/>
        </p:nvSpPr>
        <p:spPr>
          <a:xfrm rot="5400000">
            <a:off x="2668939" y="-2667001"/>
            <a:ext cx="6854122" cy="12192000"/>
          </a:xfrm>
          <a:prstGeom prst="rect">
            <a:avLst/>
          </a:prstGeom>
          <a:gradFill flip="none" rotWithShape="1">
            <a:gsLst>
              <a:gs pos="100000">
                <a:srgbClr val="263766"/>
              </a:gs>
              <a:gs pos="24000">
                <a:srgbClr val="263766">
                  <a:alpha val="45000"/>
                </a:srgbClr>
              </a:gs>
              <a:gs pos="48000">
                <a:srgbClr val="263766"/>
              </a:gs>
              <a:gs pos="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10CAB9EC-9E0A-E9EB-EA8B-80189F7FA7C0}"/>
              </a:ext>
            </a:extLst>
          </p:cNvPr>
          <p:cNvSpPr txBox="1"/>
          <p:nvPr/>
        </p:nvSpPr>
        <p:spPr>
          <a:xfrm>
            <a:off x="249830" y="1127925"/>
            <a:ext cx="8414668"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Arial"/>
              </a:rPr>
              <a:t>Foundational cross-cutting activities, opportunities, technologies, systems, or processes that benefit all Earth Science Division elements and Science Spheres.</a:t>
            </a:r>
          </a:p>
        </p:txBody>
      </p:sp>
      <p:sp>
        <p:nvSpPr>
          <p:cNvPr id="4" name="Title 3">
            <a:extLst>
              <a:ext uri="{FF2B5EF4-FFF2-40B4-BE49-F238E27FC236}">
                <a16:creationId xmlns:a16="http://schemas.microsoft.com/office/drawing/2014/main" id="{39A65467-69AC-9E07-E0C3-D655DEAE8544}"/>
              </a:ext>
            </a:extLst>
          </p:cNvPr>
          <p:cNvSpPr>
            <a:spLocks noGrp="1"/>
          </p:cNvSpPr>
          <p:nvPr>
            <p:ph type="title"/>
          </p:nvPr>
        </p:nvSpPr>
        <p:spPr>
          <a:xfrm>
            <a:off x="249830" y="344271"/>
            <a:ext cx="10668515" cy="590931"/>
          </a:xfrm>
        </p:spPr>
        <p:txBody>
          <a:bodyPr/>
          <a:lstStyle/>
          <a:p>
            <a:r>
              <a:rPr kumimoji="0" lang="en-US" sz="3600" b="1" i="0" u="none" strike="noStrike" kern="1200" cap="none" spc="0" normalizeH="0" baseline="0" noProof="0">
                <a:ln>
                  <a:noFill/>
                </a:ln>
                <a:solidFill>
                  <a:prstClr val="white"/>
                </a:solidFill>
                <a:effectLst/>
                <a:uLnTx/>
                <a:uFillTx/>
                <a:latin typeface="Arial"/>
                <a:ea typeface="+mn-ea"/>
                <a:cs typeface="Arial"/>
              </a:rPr>
              <a:t>Enabling Capabilities</a:t>
            </a:r>
            <a:endParaRPr lang="en-US"/>
          </a:p>
        </p:txBody>
      </p:sp>
      <p:pic>
        <p:nvPicPr>
          <p:cNvPr id="19" name="Picture Placeholder 43">
            <a:extLst>
              <a:ext uri="{FF2B5EF4-FFF2-40B4-BE49-F238E27FC236}">
                <a16:creationId xmlns:a16="http://schemas.microsoft.com/office/drawing/2014/main" id="{C65B8BF1-5479-8EFF-F9A1-99021C5F46FE}"/>
              </a:ext>
            </a:extLst>
          </p:cNvPr>
          <p:cNvPicPr>
            <a:picLocks noChangeAspect="1"/>
          </p:cNvPicPr>
          <p:nvPr/>
        </p:nvPicPr>
        <p:blipFill>
          <a:blip r:embed="rId4">
            <a:extLst>
              <a:ext uri="{28A0092B-C50C-407E-A947-70E740481C1C}">
                <a14:useLocalDpi xmlns:a14="http://schemas.microsoft.com/office/drawing/2010/main" val="0"/>
              </a:ext>
            </a:extLst>
          </a:blip>
          <a:srcRect l="16667" r="16667"/>
          <a:stretch/>
        </p:blipFill>
        <p:spPr>
          <a:xfrm>
            <a:off x="495603" y="2726836"/>
            <a:ext cx="1404327" cy="1404327"/>
          </a:xfrm>
          <a:prstGeom prst="ellipse">
            <a:avLst/>
          </a:prstGeom>
          <a:solidFill>
            <a:schemeClr val="tx1">
              <a:lumMod val="65000"/>
              <a:lumOff val="35000"/>
            </a:schemeClr>
          </a:solidFill>
          <a:ln w="76200">
            <a:gradFill>
              <a:gsLst>
                <a:gs pos="56000">
                  <a:srgbClr val="00A6DE"/>
                </a:gs>
                <a:gs pos="0">
                  <a:schemeClr val="accent1">
                    <a:lumMod val="5000"/>
                    <a:lumOff val="95000"/>
                  </a:schemeClr>
                </a:gs>
                <a:gs pos="100000">
                  <a:srgbClr val="0061A8"/>
                </a:gs>
              </a:gsLst>
              <a:lin ang="5400000" scaled="1"/>
            </a:gradFill>
          </a:ln>
        </p:spPr>
      </p:pic>
      <p:pic>
        <p:nvPicPr>
          <p:cNvPr id="20" name="Picture Placeholder 45">
            <a:extLst>
              <a:ext uri="{FF2B5EF4-FFF2-40B4-BE49-F238E27FC236}">
                <a16:creationId xmlns:a16="http://schemas.microsoft.com/office/drawing/2014/main" id="{7659DF35-6934-FCA2-EA5E-5D69512308D9}"/>
              </a:ext>
            </a:extLst>
          </p:cNvPr>
          <p:cNvPicPr>
            <a:picLocks noChangeAspect="1"/>
          </p:cNvPicPr>
          <p:nvPr/>
        </p:nvPicPr>
        <p:blipFill>
          <a:blip r:embed="rId5">
            <a:extLst>
              <a:ext uri="{28A0092B-C50C-407E-A947-70E740481C1C}">
                <a14:useLocalDpi xmlns:a14="http://schemas.microsoft.com/office/drawing/2010/main" val="0"/>
              </a:ext>
            </a:extLst>
          </a:blip>
          <a:srcRect l="12500" r="12500"/>
          <a:stretch/>
        </p:blipFill>
        <p:spPr>
          <a:xfrm>
            <a:off x="4094924" y="2726836"/>
            <a:ext cx="1404327" cy="1404327"/>
          </a:xfrm>
          <a:prstGeom prst="ellipse">
            <a:avLst/>
          </a:prstGeom>
          <a:solidFill>
            <a:schemeClr val="tx1">
              <a:lumMod val="65000"/>
              <a:lumOff val="35000"/>
            </a:schemeClr>
          </a:solidFill>
          <a:ln w="76200">
            <a:gradFill>
              <a:gsLst>
                <a:gs pos="56000">
                  <a:srgbClr val="00A6DE"/>
                </a:gs>
                <a:gs pos="0">
                  <a:schemeClr val="accent1">
                    <a:lumMod val="5000"/>
                    <a:lumOff val="95000"/>
                  </a:schemeClr>
                </a:gs>
                <a:gs pos="100000">
                  <a:srgbClr val="0061A8"/>
                </a:gs>
              </a:gsLst>
              <a:lin ang="5400000" scaled="1"/>
            </a:gradFill>
          </a:ln>
        </p:spPr>
      </p:pic>
      <p:sp>
        <p:nvSpPr>
          <p:cNvPr id="24" name="Text Placeholder 6">
            <a:extLst>
              <a:ext uri="{FF2B5EF4-FFF2-40B4-BE49-F238E27FC236}">
                <a16:creationId xmlns:a16="http://schemas.microsoft.com/office/drawing/2014/main" id="{8BD8EE09-0DB1-18FB-720D-316AA31EEA60}"/>
              </a:ext>
            </a:extLst>
          </p:cNvPr>
          <p:cNvSpPr txBox="1">
            <a:spLocks/>
          </p:cNvSpPr>
          <p:nvPr/>
        </p:nvSpPr>
        <p:spPr>
          <a:xfrm>
            <a:off x="2026273" y="3033766"/>
            <a:ext cx="1404327" cy="940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600"/>
              </a:spcBef>
              <a:buFont typeface="Arial" panose="020B0604020202020204" pitchFamily="34" charset="0"/>
              <a:buNone/>
              <a:defRPr sz="15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6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Airborne Science Program</a:t>
            </a:r>
          </a:p>
        </p:txBody>
      </p:sp>
      <p:sp>
        <p:nvSpPr>
          <p:cNvPr id="27" name="Text Placeholder 6">
            <a:extLst>
              <a:ext uri="{FF2B5EF4-FFF2-40B4-BE49-F238E27FC236}">
                <a16:creationId xmlns:a16="http://schemas.microsoft.com/office/drawing/2014/main" id="{03B293F4-A877-A086-12F1-1C9E86A1F364}"/>
              </a:ext>
            </a:extLst>
          </p:cNvPr>
          <p:cNvSpPr txBox="1">
            <a:spLocks/>
          </p:cNvSpPr>
          <p:nvPr/>
        </p:nvSpPr>
        <p:spPr>
          <a:xfrm>
            <a:off x="5625594" y="3033766"/>
            <a:ext cx="1404328" cy="60678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600"/>
              </a:spcBef>
              <a:buFont typeface="Arial" panose="020B0604020202020204" pitchFamily="34" charset="0"/>
              <a:buNone/>
              <a:defRPr sz="15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6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Early Career Research</a:t>
            </a:r>
          </a:p>
        </p:txBody>
      </p:sp>
      <p:pic>
        <p:nvPicPr>
          <p:cNvPr id="28" name="Picture Placeholder 43">
            <a:extLst>
              <a:ext uri="{FF2B5EF4-FFF2-40B4-BE49-F238E27FC236}">
                <a16:creationId xmlns:a16="http://schemas.microsoft.com/office/drawing/2014/main" id="{B4C5B7D5-E80B-A0A8-90F0-7CD47E85644C}"/>
              </a:ext>
            </a:extLst>
          </p:cNvPr>
          <p:cNvPicPr>
            <a:picLocks noChangeAspect="1"/>
          </p:cNvPicPr>
          <p:nvPr/>
        </p:nvPicPr>
        <p:blipFill>
          <a:blip r:embed="rId6">
            <a:extLst>
              <a:ext uri="{28A0092B-C50C-407E-A947-70E740481C1C}">
                <a14:useLocalDpi xmlns:a14="http://schemas.microsoft.com/office/drawing/2010/main" val="0"/>
              </a:ext>
            </a:extLst>
          </a:blip>
          <a:srcRect l="9917" r="9917"/>
          <a:stretch/>
        </p:blipFill>
        <p:spPr>
          <a:xfrm>
            <a:off x="495603" y="4611808"/>
            <a:ext cx="1404327" cy="1404327"/>
          </a:xfrm>
          <a:prstGeom prst="ellipse">
            <a:avLst/>
          </a:prstGeom>
          <a:solidFill>
            <a:schemeClr val="tx1">
              <a:lumMod val="65000"/>
              <a:lumOff val="35000"/>
            </a:schemeClr>
          </a:solidFill>
          <a:ln w="76200">
            <a:gradFill>
              <a:gsLst>
                <a:gs pos="56000">
                  <a:srgbClr val="00A6DE"/>
                </a:gs>
                <a:gs pos="0">
                  <a:schemeClr val="accent1">
                    <a:lumMod val="5000"/>
                    <a:lumOff val="95000"/>
                  </a:schemeClr>
                </a:gs>
                <a:gs pos="100000">
                  <a:srgbClr val="0061A8"/>
                </a:gs>
              </a:gsLst>
              <a:lin ang="5400000" scaled="1"/>
            </a:gradFill>
          </a:ln>
        </p:spPr>
      </p:pic>
      <p:pic>
        <p:nvPicPr>
          <p:cNvPr id="29" name="Picture Placeholder 45">
            <a:extLst>
              <a:ext uri="{FF2B5EF4-FFF2-40B4-BE49-F238E27FC236}">
                <a16:creationId xmlns:a16="http://schemas.microsoft.com/office/drawing/2014/main" id="{6B859DCD-136B-8B3F-13E6-10D3B6BC6C34}"/>
              </a:ext>
            </a:extLst>
          </p:cNvPr>
          <p:cNvPicPr>
            <a:picLocks noChangeAspect="1"/>
          </p:cNvPicPr>
          <p:nvPr/>
        </p:nvPicPr>
        <p:blipFill>
          <a:blip r:embed="rId7">
            <a:extLst>
              <a:ext uri="{28A0092B-C50C-407E-A947-70E740481C1C}">
                <a14:useLocalDpi xmlns:a14="http://schemas.microsoft.com/office/drawing/2010/main" val="0"/>
              </a:ext>
            </a:extLst>
          </a:blip>
          <a:srcRect l="11052" r="11052"/>
          <a:stretch/>
        </p:blipFill>
        <p:spPr>
          <a:xfrm>
            <a:off x="4094924" y="4611808"/>
            <a:ext cx="1404327" cy="1404327"/>
          </a:xfrm>
          <a:prstGeom prst="ellipse">
            <a:avLst/>
          </a:prstGeom>
          <a:solidFill>
            <a:schemeClr val="tx1">
              <a:lumMod val="65000"/>
              <a:lumOff val="35000"/>
            </a:schemeClr>
          </a:solidFill>
          <a:ln w="76200">
            <a:gradFill>
              <a:gsLst>
                <a:gs pos="56000">
                  <a:srgbClr val="00A6DE"/>
                </a:gs>
                <a:gs pos="0">
                  <a:schemeClr val="accent1">
                    <a:lumMod val="5000"/>
                    <a:lumOff val="95000"/>
                  </a:schemeClr>
                </a:gs>
                <a:gs pos="100000">
                  <a:srgbClr val="0061A8"/>
                </a:gs>
              </a:gsLst>
              <a:lin ang="5400000" scaled="1"/>
            </a:gradFill>
          </a:ln>
        </p:spPr>
      </p:pic>
      <p:sp>
        <p:nvSpPr>
          <p:cNvPr id="30" name="Text Placeholder 6">
            <a:extLst>
              <a:ext uri="{FF2B5EF4-FFF2-40B4-BE49-F238E27FC236}">
                <a16:creationId xmlns:a16="http://schemas.microsoft.com/office/drawing/2014/main" id="{76F1CC2F-145B-9D23-47FB-ED3B93086365}"/>
              </a:ext>
            </a:extLst>
          </p:cNvPr>
          <p:cNvSpPr txBox="1">
            <a:spLocks/>
          </p:cNvSpPr>
          <p:nvPr/>
        </p:nvSpPr>
        <p:spPr>
          <a:xfrm>
            <a:off x="2026273" y="4690236"/>
            <a:ext cx="1910727" cy="15081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600"/>
              </a:spcBef>
              <a:buFont typeface="Arial" panose="020B0604020202020204" pitchFamily="34" charset="0"/>
              <a:buNone/>
              <a:defRPr sz="15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6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Ground Networks, Calibration Labs, and Crowdsourcing</a:t>
            </a:r>
          </a:p>
        </p:txBody>
      </p:sp>
      <p:sp>
        <p:nvSpPr>
          <p:cNvPr id="31" name="Text Placeholder 6">
            <a:extLst>
              <a:ext uri="{FF2B5EF4-FFF2-40B4-BE49-F238E27FC236}">
                <a16:creationId xmlns:a16="http://schemas.microsoft.com/office/drawing/2014/main" id="{D2673105-258D-4C88-7291-F53586F9E471}"/>
              </a:ext>
            </a:extLst>
          </p:cNvPr>
          <p:cNvSpPr txBox="1">
            <a:spLocks/>
          </p:cNvSpPr>
          <p:nvPr/>
        </p:nvSpPr>
        <p:spPr>
          <a:xfrm>
            <a:off x="5625594" y="4952842"/>
            <a:ext cx="1810181" cy="12455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600"/>
              </a:spcBef>
              <a:buFont typeface="Arial" panose="020B0604020202020204" pitchFamily="34" charset="0"/>
              <a:buNone/>
              <a:defRPr sz="15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6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Integrated Earth System Modeling</a:t>
            </a:r>
          </a:p>
        </p:txBody>
      </p:sp>
    </p:spTree>
    <p:extLst>
      <p:ext uri="{BB962C8B-B14F-4D97-AF65-F5344CB8AC3E}">
        <p14:creationId xmlns:p14="http://schemas.microsoft.com/office/powerpoint/2010/main" val="146940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A91D743A-9ECC-C600-92C6-5A5E09EE07A3}"/>
              </a:ext>
            </a:extLst>
          </p:cNvPr>
          <p:cNvPicPr>
            <a:picLocks noChangeAspect="1"/>
          </p:cNvPicPr>
          <p:nvPr/>
        </p:nvPicPr>
        <p:blipFill>
          <a:blip r:embed="rId3"/>
          <a:srcRect/>
          <a:stretch>
            <a:fillRect/>
          </a:stretch>
        </p:blipFill>
        <p:spPr>
          <a:xfrm>
            <a:off x="0" y="0"/>
            <a:ext cx="12191980" cy="6857990"/>
          </a:xfrm>
          <a:prstGeom prst="rect">
            <a:avLst/>
          </a:prstGeom>
        </p:spPr>
      </p:pic>
      <p:sp>
        <p:nvSpPr>
          <p:cNvPr id="4" name="Title 11">
            <a:extLst>
              <a:ext uri="{FF2B5EF4-FFF2-40B4-BE49-F238E27FC236}">
                <a16:creationId xmlns:a16="http://schemas.microsoft.com/office/drawing/2014/main" id="{28EA2ACD-E501-E286-CAC9-847B0AFC09AF}"/>
              </a:ext>
            </a:extLst>
          </p:cNvPr>
          <p:cNvSpPr>
            <a:spLocks noGrp="1"/>
          </p:cNvSpPr>
          <p:nvPr>
            <p:ph type="title" idx="4294967295"/>
          </p:nvPr>
        </p:nvSpPr>
        <p:spPr>
          <a:xfrm>
            <a:off x="0" y="0"/>
            <a:ext cx="12192000" cy="850900"/>
          </a:xfrm>
          <a:solidFill>
            <a:schemeClr val="tx1">
              <a:lumMod val="50000"/>
              <a:lumOff val="50000"/>
              <a:alpha val="80000"/>
            </a:schemeClr>
          </a:solidFill>
        </p:spPr>
        <p:txBody>
          <a:bodyPr>
            <a:normAutofit fontScale="90000"/>
          </a:bodyPr>
          <a:lstStyle/>
          <a:p>
            <a:pPr algn="ctr"/>
            <a:r>
              <a:rPr lang="en-US" sz="2700" b="1" dirty="0">
                <a:solidFill>
                  <a:schemeClr val="bg1"/>
                </a:solidFill>
                <a:latin typeface="+mn-lt"/>
              </a:rPr>
              <a:t>The ESD Airborne Science Program is Modernizing and Recapitalizing a Diverse </a:t>
            </a:r>
            <a:r>
              <a:rPr lang="en-US" sz="2700" b="1" dirty="0">
                <a:latin typeface="+mn-lt"/>
              </a:rPr>
              <a:t>F</a:t>
            </a:r>
            <a:r>
              <a:rPr lang="en-US" sz="2700" b="1" dirty="0">
                <a:solidFill>
                  <a:schemeClr val="bg1"/>
                </a:solidFill>
                <a:latin typeface="+mn-lt"/>
              </a:rPr>
              <a:t>leet to Support </a:t>
            </a:r>
            <a:r>
              <a:rPr lang="en-US" sz="2700" b="1" dirty="0">
                <a:latin typeface="+mn-lt"/>
              </a:rPr>
              <a:t>W</a:t>
            </a:r>
            <a:r>
              <a:rPr lang="en-US" sz="2700" b="1" dirty="0">
                <a:solidFill>
                  <a:schemeClr val="bg1"/>
                </a:solidFill>
                <a:latin typeface="+mn-lt"/>
              </a:rPr>
              <a:t>orld-Class Airborne Science Well </a:t>
            </a:r>
            <a:r>
              <a:rPr lang="en-US" sz="2700" b="1" dirty="0">
                <a:latin typeface="+mn-lt"/>
              </a:rPr>
              <a:t>i</a:t>
            </a:r>
            <a:r>
              <a:rPr lang="en-US" sz="2700" b="1" dirty="0">
                <a:solidFill>
                  <a:schemeClr val="bg1"/>
                </a:solidFill>
                <a:latin typeface="+mn-lt"/>
              </a:rPr>
              <a:t>nto the Future</a:t>
            </a:r>
          </a:p>
        </p:txBody>
      </p:sp>
    </p:spTree>
    <p:extLst>
      <p:ext uri="{BB962C8B-B14F-4D97-AF65-F5344CB8AC3E}">
        <p14:creationId xmlns:p14="http://schemas.microsoft.com/office/powerpoint/2010/main" val="2621177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Office Theme">
  <a:themeElements>
    <a:clrScheme name="NASA Earth">
      <a:dk1>
        <a:srgbClr val="000000"/>
      </a:dk1>
      <a:lt1>
        <a:srgbClr val="FFFFFF"/>
      </a:lt1>
      <a:dk2>
        <a:srgbClr val="44546A"/>
      </a:dk2>
      <a:lt2>
        <a:srgbClr val="E7E6E6"/>
      </a:lt2>
      <a:accent1>
        <a:srgbClr val="263766"/>
      </a:accent1>
      <a:accent2>
        <a:srgbClr val="0066B2"/>
      </a:accent2>
      <a:accent3>
        <a:srgbClr val="00B3F0"/>
      </a:accent3>
      <a:accent4>
        <a:srgbClr val="614786"/>
      </a:accent4>
      <a:accent5>
        <a:srgbClr val="0A6154"/>
      </a:accent5>
      <a:accent6>
        <a:srgbClr val="5B7B2E"/>
      </a:accent6>
      <a:hlink>
        <a:srgbClr val="0066B2"/>
      </a:hlink>
      <a:folHlink>
        <a:srgbClr val="4C4D4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4" id="{2132E298-E23B-E945-BA6E-814F1B501FDC}" vid="{1C6E7C8C-9F5E-B740-8FA7-96A655B28B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5872</TotalTime>
  <Words>2676</Words>
  <Application>Microsoft Office PowerPoint</Application>
  <PresentationFormat>Widescreen</PresentationFormat>
  <Paragraphs>366</Paragraphs>
  <Slides>26</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Aptos</vt:lpstr>
      <vt:lpstr>Aptos (Body)</vt:lpstr>
      <vt:lpstr>Arial</vt:lpstr>
      <vt:lpstr>Calibri</vt:lpstr>
      <vt:lpstr>Helvetica Light</vt:lpstr>
      <vt:lpstr>Inter</vt:lpstr>
      <vt:lpstr>Open Sans</vt:lpstr>
      <vt:lpstr>Script MT Bold</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Enabling Capabilities</vt:lpstr>
      <vt:lpstr>The ESD Airborne Science Program is Modernizing and Recapitalizing a Diverse Fleet to Support World-Class Airborne Science Well into the Future</vt:lpstr>
      <vt:lpstr>PowerPoint Presentation</vt:lpstr>
      <vt:lpstr>PowerPoint Presentation</vt:lpstr>
      <vt:lpstr>PowerPoint Presentation</vt:lpstr>
      <vt:lpstr>PowerPoint Presentation</vt:lpstr>
      <vt:lpstr>PowerPoint Presentation</vt:lpstr>
      <vt:lpstr>PowerPoint Presentation</vt:lpstr>
      <vt:lpstr>Integrated Modeling Virtual Institute (IMVI): From Independent to Integrated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Olonoff, Molly L. (HQ-DK000)[BOOZ ALLEN HAMILTON INC]</dc:creator>
  <cp:lastModifiedBy>NASA</cp:lastModifiedBy>
  <cp:revision>2</cp:revision>
  <dcterms:created xsi:type="dcterms:W3CDTF">2026-04-15T13:38:05Z</dcterms:created>
  <dcterms:modified xsi:type="dcterms:W3CDTF">2026-04-20T17:07:24Z</dcterms:modified>
</cp:coreProperties>
</file>