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34"/>
  </p:notesMasterIdLst>
  <p:sldIdLst>
    <p:sldId id="256" r:id="rId3"/>
    <p:sldId id="289" r:id="rId4"/>
    <p:sldId id="257" r:id="rId5"/>
    <p:sldId id="258" r:id="rId6"/>
    <p:sldId id="259" r:id="rId7"/>
    <p:sldId id="264" r:id="rId8"/>
    <p:sldId id="262" r:id="rId9"/>
    <p:sldId id="260" r:id="rId10"/>
    <p:sldId id="261" r:id="rId11"/>
    <p:sldId id="265" r:id="rId12"/>
    <p:sldId id="266" r:id="rId13"/>
    <p:sldId id="267" r:id="rId14"/>
    <p:sldId id="284" r:id="rId15"/>
    <p:sldId id="268" r:id="rId16"/>
    <p:sldId id="285" r:id="rId17"/>
    <p:sldId id="269" r:id="rId18"/>
    <p:sldId id="275" r:id="rId19"/>
    <p:sldId id="276" r:id="rId20"/>
    <p:sldId id="277" r:id="rId21"/>
    <p:sldId id="270" r:id="rId22"/>
    <p:sldId id="281" r:id="rId23"/>
    <p:sldId id="282" r:id="rId24"/>
    <p:sldId id="283" r:id="rId25"/>
    <p:sldId id="271" r:id="rId26"/>
    <p:sldId id="288" r:id="rId27"/>
    <p:sldId id="272" r:id="rId28"/>
    <p:sldId id="273" r:id="rId29"/>
    <p:sldId id="287" r:id="rId30"/>
    <p:sldId id="274" r:id="rId31"/>
    <p:sldId id="279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80F5A-1864-0D41-8928-B44E3B1294D2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1E70-5719-2D4C-A93E-C744C96B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429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 defTabSz="913429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 defTabSz="913429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 defTabSz="913429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 defTabSz="913429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defTabSz="91342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defTabSz="91342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defTabSz="91342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defTabSz="91342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46144B-C747-BC4C-9960-598E5A75B34C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8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n Blue Bottom Line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286000" y="25400"/>
            <a:ext cx="6858000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09664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in Blue Bottom Line  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9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0" y="685800"/>
            <a:ext cx="9144000" cy="56388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170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49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6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0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26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58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9143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71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983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115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46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0052"/>
            <a:ext cx="8229600" cy="495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0BDB4-F143-E540-A943-6DDF30DB86D4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57B36-014D-1244-B631-F4732D3A6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90DD-179C-6B48-A813-43CAF1D13B6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DE54F-DC58-F44B-BDB4-A2DAA43715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3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265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Radiation: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/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Challenges,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Science Questions,</a:t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3600" dirty="0" smtClean="0">
                <a:latin typeface="Arial"/>
                <a:cs typeface="Arial"/>
              </a:rPr>
              <a:t>Needed and Missing Observations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267335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Bruce Wielicki</a:t>
            </a:r>
          </a:p>
          <a:p>
            <a:r>
              <a:rPr lang="en-US" i="1" dirty="0" smtClean="0">
                <a:latin typeface="Arial"/>
                <a:cs typeface="Arial"/>
              </a:rPr>
              <a:t>NASA Langley Research Center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NASA Atmospheric Composition Workshop</a:t>
            </a:r>
          </a:p>
          <a:p>
            <a:r>
              <a:rPr lang="en-US" b="1" dirty="0" smtClean="0">
                <a:latin typeface="Arial"/>
                <a:cs typeface="Arial"/>
              </a:rPr>
              <a:t>NASA Ames, May 6-8, 2014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16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0" y="-23813"/>
            <a:ext cx="9144000" cy="685801"/>
          </a:xfrm>
        </p:spPr>
        <p:txBody>
          <a:bodyPr/>
          <a:lstStyle/>
          <a:p>
            <a:pPr algn="ctr"/>
            <a:r>
              <a:rPr lang="en-US" sz="2400">
                <a:latin typeface="Arial" charset="0"/>
                <a:ea typeface="ヒラギノ角ゴ Pro W3" charset="0"/>
                <a:cs typeface="ヒラギノ角ゴ Pro W3" charset="0"/>
              </a:rPr>
              <a:t>Accuracy Requirements of the Climate Observing System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248400"/>
            <a:ext cx="9144000" cy="304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/>
              <a:t>Even a perfect observing system is limited by natural variability</a:t>
            </a:r>
          </a:p>
        </p:txBody>
      </p:sp>
      <p:sp>
        <p:nvSpPr>
          <p:cNvPr id="100355" name="TextBox 8"/>
          <p:cNvSpPr txBox="1">
            <a:spLocks noChangeArrowheads="1"/>
          </p:cNvSpPr>
          <p:nvPr/>
        </p:nvSpPr>
        <p:spPr bwMode="auto">
          <a:xfrm>
            <a:off x="5913438" y="1281113"/>
            <a:ext cx="32305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19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900">
              <a:solidFill>
                <a:srgbClr val="000000"/>
              </a:solidFill>
            </a:endParaRPr>
          </a:p>
        </p:txBody>
      </p:sp>
      <p:pic>
        <p:nvPicPr>
          <p:cNvPr id="10035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013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943600" y="1066800"/>
            <a:ext cx="26797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length of time required to detect a climate trend caused by human activities is determined by:</a:t>
            </a:r>
          </a:p>
          <a:p>
            <a:pPr eaLnBrk="1" hangingPunct="1">
              <a:defRPr/>
            </a:pP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Natural variability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magnitude of human driven climate change</a:t>
            </a:r>
            <a:br>
              <a:rPr lang="en-US" sz="1900" b="0" i="1" dirty="0" smtClean="0">
                <a:solidFill>
                  <a:srgbClr val="000000"/>
                </a:solidFill>
              </a:rPr>
            </a:br>
            <a:endParaRPr lang="en-US" sz="1900" b="0" i="1" dirty="0" smtClean="0">
              <a:solidFill>
                <a:srgbClr val="000000"/>
              </a:solidFill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b="0" i="1" dirty="0" smtClean="0">
                <a:solidFill>
                  <a:srgbClr val="000000"/>
                </a:solidFill>
              </a:rPr>
              <a:t>The accuracy of the observing system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100358" name="TextBox 7"/>
          <p:cNvSpPr txBox="1">
            <a:spLocks noChangeArrowheads="1"/>
          </p:cNvSpPr>
          <p:nvPr/>
        </p:nvSpPr>
        <p:spPr bwMode="auto">
          <a:xfrm rot="-5400000">
            <a:off x="-1502568" y="3145631"/>
            <a:ext cx="43434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</a:rPr>
              <a:t>Uncertainty of Observable Trend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32888" cy="685800"/>
          </a:xfrm>
        </p:spPr>
        <p:txBody>
          <a:bodyPr/>
          <a:lstStyle/>
          <a:p>
            <a:pPr algn="ctr"/>
            <a:r>
              <a:rPr lang="en-US" sz="2800">
                <a:latin typeface="Arial" charset="0"/>
                <a:ea typeface="ヒラギノ角ゴ Pro W3" charset="0"/>
                <a:cs typeface="ヒラギノ角ゴ Pro W3" charset="0"/>
              </a:rPr>
              <a:t>Reflected Solar Accuracy and Climate Trends</a:t>
            </a:r>
          </a:p>
        </p:txBody>
      </p:sp>
      <p:pic>
        <p:nvPicPr>
          <p:cNvPr id="101378" name="Content Placeholder 3" descr="BAMS Nov 15 Figure 2b V3 with CLARREO + CERES Labe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0439" r="24023" b="6784"/>
          <a:stretch>
            <a:fillRect/>
          </a:stretch>
        </p:blipFill>
        <p:spPr>
          <a:xfrm>
            <a:off x="301625" y="874713"/>
            <a:ext cx="5081588" cy="5200650"/>
          </a:xfrm>
        </p:spPr>
      </p:pic>
      <p:sp>
        <p:nvSpPr>
          <p:cNvPr id="10137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248400"/>
            <a:ext cx="9144000" cy="304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sz="1600" b="1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High accuracy is critical to more rapid understanding of climate change</a:t>
            </a:r>
          </a:p>
        </p:txBody>
      </p:sp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5426075" y="1017588"/>
            <a:ext cx="37052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Climate Sensitivity Uncertainty 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is a factor of 4 (IPCC, 90% conf) 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which =</a:t>
            </a:r>
            <a:r>
              <a:rPr lang="en-US" sz="1800" b="0" i="1">
                <a:solidFill>
                  <a:srgbClr val="000000"/>
                </a:solidFill>
              </a:rPr>
              <a:t>factor of 16 uncertainty in 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climate change economic impacts</a:t>
            </a: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Climate Sensitivity Uncertainty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Cloud Feedback Uncertainty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Low Cloud Feedback = 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Changes in SW CRF/decade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(y-axis of figure)</a:t>
            </a:r>
          </a:p>
          <a:p>
            <a:pPr eaLnBrk="1" hangingPunct="1"/>
            <a:endParaRPr lang="en-US" sz="1800" b="0" i="1">
              <a:solidFill>
                <a:srgbClr val="000000"/>
              </a:solidFill>
            </a:endParaRP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Higher Accuracy Observations =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CLARREO reference intercal of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CERES = </a:t>
            </a:r>
            <a:r>
              <a:rPr lang="en-US" sz="1800" b="0" i="1">
                <a:solidFill>
                  <a:srgbClr val="000000"/>
                </a:solidFill>
              </a:rPr>
              <a:t>narrowed uncertainty</a:t>
            </a:r>
          </a:p>
          <a:p>
            <a:pPr eaLnBrk="1" hangingPunct="1"/>
            <a:r>
              <a:rPr lang="en-US" sz="1800" b="0" i="1">
                <a:solidFill>
                  <a:srgbClr val="000000"/>
                </a:solidFill>
              </a:rPr>
              <a:t>15 to 20 years earlier</a:t>
            </a: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  <a:p>
            <a:pPr eaLnBrk="1" hangingPunct="1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1381" name="TextBox 6"/>
          <p:cNvSpPr txBox="1">
            <a:spLocks noChangeArrowheads="1"/>
          </p:cNvSpPr>
          <p:nvPr/>
        </p:nvSpPr>
        <p:spPr bwMode="auto">
          <a:xfrm>
            <a:off x="7062216" y="5913950"/>
            <a:ext cx="2133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i="1" dirty="0">
                <a:solidFill>
                  <a:srgbClr val="000000"/>
                </a:solidFill>
              </a:rPr>
              <a:t>Wielicki et al. 2013,</a:t>
            </a:r>
          </a:p>
          <a:p>
            <a:pPr eaLnBrk="1" hangingPunct="1"/>
            <a:r>
              <a:rPr lang="en-US" sz="1400" b="0" i="1" dirty="0">
                <a:solidFill>
                  <a:srgbClr val="000000"/>
                </a:solidFill>
              </a:rPr>
              <a:t>Bulletin of the American Meteorological Society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051"/>
            <a:ext cx="8229600" cy="549461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How can we reduce the large uncertainty in aerosol indirect </a:t>
            </a:r>
            <a:r>
              <a:rPr lang="en-US" b="1" i="1" dirty="0" err="1" smtClean="0"/>
              <a:t>radiative</a:t>
            </a:r>
            <a:r>
              <a:rPr lang="en-US" b="1" i="1" dirty="0" smtClean="0"/>
              <a:t> forcing?</a:t>
            </a:r>
          </a:p>
          <a:p>
            <a:pPr lvl="1"/>
            <a:r>
              <a:rPr lang="en-US" dirty="0" smtClean="0"/>
              <a:t>Remains the dominant limit on using past modern observations of warming to determine climate sensitivity</a:t>
            </a:r>
          </a:p>
          <a:p>
            <a:pPr lvl="1"/>
            <a:r>
              <a:rPr lang="en-US" dirty="0" smtClean="0"/>
              <a:t>No current known algorithm or analysis method to accurately determine directly from observations for large time/space scales (i.e. no equivalent of </a:t>
            </a:r>
            <a:r>
              <a:rPr lang="en-US" dirty="0" err="1" smtClean="0"/>
              <a:t>radiative</a:t>
            </a:r>
            <a:r>
              <a:rPr lang="en-US" dirty="0" smtClean="0"/>
              <a:t> kernel analysis for feedbacks) or </a:t>
            </a:r>
            <a:r>
              <a:rPr lang="en-US" dirty="0" err="1" smtClean="0"/>
              <a:t>radiative</a:t>
            </a:r>
            <a:r>
              <a:rPr lang="en-US" dirty="0" smtClean="0"/>
              <a:t> forcing for greenhouse gases.</a:t>
            </a:r>
          </a:p>
          <a:p>
            <a:pPr lvl="1"/>
            <a:r>
              <a:rPr lang="en-US" dirty="0" smtClean="0"/>
              <a:t>Dominated by oceanic low cloud/aerosol interactions</a:t>
            </a:r>
          </a:p>
          <a:p>
            <a:pPr lvl="1"/>
            <a:r>
              <a:rPr lang="en-US" dirty="0" smtClean="0"/>
              <a:t>Links </a:t>
            </a:r>
            <a:r>
              <a:rPr lang="en-US" dirty="0" err="1" smtClean="0"/>
              <a:t>radiative</a:t>
            </a:r>
            <a:r>
              <a:rPr lang="en-US" dirty="0" smtClean="0"/>
              <a:t> questions to aerosol area questions (aerosol primary)</a:t>
            </a:r>
          </a:p>
          <a:p>
            <a:pPr lvl="1"/>
            <a:r>
              <a:rPr lang="en-US" dirty="0" smtClean="0"/>
              <a:t>Key observations include aerosol physical and </a:t>
            </a:r>
            <a:r>
              <a:rPr lang="en-US" dirty="0" err="1" smtClean="0"/>
              <a:t>radiative</a:t>
            </a:r>
            <a:r>
              <a:rPr lang="en-US" dirty="0" smtClean="0"/>
              <a:t> properties, TOA </a:t>
            </a:r>
            <a:r>
              <a:rPr lang="en-US" dirty="0" err="1" smtClean="0"/>
              <a:t>radiative</a:t>
            </a:r>
            <a:r>
              <a:rPr lang="en-US" dirty="0" smtClean="0"/>
              <a:t> fluxes, cloud physical properties, surface air temperature, atmosphere dynamic state to separate cloud dynamics changes from aerosol changes</a:t>
            </a:r>
            <a:endParaRPr lang="en-US" dirty="0" smtClean="0"/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Those in </a:t>
            </a:r>
            <a:r>
              <a:rPr lang="en-US" dirty="0" err="1" smtClean="0"/>
              <a:t>radiative</a:t>
            </a:r>
            <a:r>
              <a:rPr lang="en-US" dirty="0" smtClean="0"/>
              <a:t> question 1 (climate sensitivity)</a:t>
            </a:r>
          </a:p>
          <a:p>
            <a:pPr lvl="2"/>
            <a:r>
              <a:rPr lang="en-US" dirty="0" smtClean="0"/>
              <a:t>Higher accuracy aerosol physical and </a:t>
            </a:r>
            <a:r>
              <a:rPr lang="en-US" dirty="0" err="1" smtClean="0"/>
              <a:t>radiative</a:t>
            </a:r>
            <a:r>
              <a:rPr lang="en-US" dirty="0" smtClean="0"/>
              <a:t> properties including aerosol composition, absorption</a:t>
            </a:r>
          </a:p>
          <a:p>
            <a:pPr lvl="2"/>
            <a:r>
              <a:rPr lang="en-US" dirty="0" smtClean="0"/>
              <a:t>ACE is decadal survey approach but uncertain anthropogenic </a:t>
            </a:r>
            <a:r>
              <a:rPr lang="en-US" dirty="0" err="1" smtClean="0"/>
              <a:t>radiative</a:t>
            </a:r>
            <a:r>
              <a:rPr lang="en-US" dirty="0" smtClean="0"/>
              <a:t> forcing accuracy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64" b="-343"/>
          <a:stretch/>
        </p:blipFill>
        <p:spPr bwMode="auto">
          <a:xfrm>
            <a:off x="457200" y="133052"/>
            <a:ext cx="8229600" cy="6603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686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What caused the recent global warming “hiatus” or slowing?  Can the current observing system adequately track energy flows to support a definitive answer?</a:t>
            </a:r>
          </a:p>
          <a:p>
            <a:pPr lvl="1"/>
            <a:r>
              <a:rPr lang="en-US" dirty="0" smtClean="0"/>
              <a:t>Natural variability?</a:t>
            </a:r>
          </a:p>
          <a:p>
            <a:pPr lvl="1"/>
            <a:r>
              <a:rPr lang="en-US" dirty="0" smtClean="0"/>
              <a:t>Time varying rates of ocean heat uptake by deep and abyssal ocean?</a:t>
            </a:r>
          </a:p>
          <a:p>
            <a:pPr lvl="1"/>
            <a:r>
              <a:rPr lang="en-US" dirty="0" smtClean="0"/>
              <a:t>Noise in the relationships between surface ocean/air temperature and deeper ocean temperatures (not as tightly tied as the atmosphere)?</a:t>
            </a:r>
          </a:p>
          <a:p>
            <a:pPr lvl="1"/>
            <a:r>
              <a:rPr lang="en-US" dirty="0" smtClean="0"/>
              <a:t>Changes in aerosol forcing?</a:t>
            </a:r>
          </a:p>
          <a:p>
            <a:pPr lvl="1"/>
            <a:r>
              <a:rPr lang="en-US" dirty="0" smtClean="0"/>
              <a:t>Key observations include tropospheric and stratospheric aerosol physical and </a:t>
            </a:r>
            <a:r>
              <a:rPr lang="en-US" dirty="0" err="1" smtClean="0"/>
              <a:t>radiative</a:t>
            </a:r>
            <a:r>
              <a:rPr lang="en-US" dirty="0" smtClean="0"/>
              <a:t> properties, TOA </a:t>
            </a:r>
            <a:r>
              <a:rPr lang="en-US" dirty="0" err="1" smtClean="0"/>
              <a:t>radiative</a:t>
            </a:r>
            <a:r>
              <a:rPr lang="en-US" dirty="0" smtClean="0"/>
              <a:t> fluxes, ocean heat storage </a:t>
            </a:r>
            <a:r>
              <a:rPr lang="en-US" dirty="0" err="1" smtClean="0"/>
              <a:t>vs</a:t>
            </a:r>
            <a:r>
              <a:rPr lang="en-US" dirty="0" smtClean="0"/>
              <a:t> depth, ocean sea level and ice sheet mass (</a:t>
            </a:r>
            <a:r>
              <a:rPr lang="en-US" dirty="0" err="1" smtClean="0"/>
              <a:t>constrians</a:t>
            </a:r>
            <a:r>
              <a:rPr lang="en-US" dirty="0" smtClean="0"/>
              <a:t> ocean thermal expansion </a:t>
            </a:r>
            <a:endParaRPr lang="en-US" dirty="0" smtClean="0"/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Sufficient sampling of deep ocean (&gt; 1000m) observations? </a:t>
            </a:r>
          </a:p>
          <a:p>
            <a:pPr lvl="2"/>
            <a:r>
              <a:rPr lang="en-US" dirty="0" smtClean="0"/>
              <a:t>Sufficient knowledge of aerosol </a:t>
            </a:r>
            <a:r>
              <a:rPr lang="en-US" dirty="0" err="1" smtClean="0"/>
              <a:t>radiative</a:t>
            </a:r>
            <a:r>
              <a:rPr lang="en-US" dirty="0" smtClean="0"/>
              <a:t> forcing (link to question 2)</a:t>
            </a:r>
          </a:p>
          <a:p>
            <a:pPr lvl="2"/>
            <a:r>
              <a:rPr lang="en-US" dirty="0" smtClean="0"/>
              <a:t>Uncertain climate sensitivity (i.e. “expected warming”: link to question 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0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5 at 11.10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" b="1966"/>
          <a:stretch/>
        </p:blipFill>
        <p:spPr>
          <a:xfrm>
            <a:off x="65511" y="0"/>
            <a:ext cx="8572914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7663" y="6027003"/>
            <a:ext cx="756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IPCC</a:t>
            </a:r>
          </a:p>
          <a:p>
            <a:r>
              <a:rPr lang="en-US" sz="2400" b="1" dirty="0" smtClean="0"/>
              <a:t>AR5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302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In the current observing system we cannot close the surface and atmosphere energy budgets to better than ~ 15 Wm</a:t>
            </a:r>
            <a:r>
              <a:rPr lang="en-US" b="1" i="1" baseline="30000" dirty="0" smtClean="0"/>
              <a:t>-2</a:t>
            </a:r>
            <a:r>
              <a:rPr lang="en-US" b="1" i="1" dirty="0" smtClean="0"/>
              <a:t>.</a:t>
            </a:r>
          </a:p>
          <a:p>
            <a:pPr lvl="1"/>
            <a:r>
              <a:rPr lang="en-US" dirty="0" smtClean="0"/>
              <a:t>At the surface: either latent heat flux estimates are too low </a:t>
            </a:r>
            <a:r>
              <a:rPr lang="en-US" dirty="0"/>
              <a:t>o</a:t>
            </a:r>
            <a:r>
              <a:rPr lang="en-US" dirty="0" smtClean="0"/>
              <a:t>r downward net radiation estimates are too high</a:t>
            </a:r>
          </a:p>
          <a:p>
            <a:pPr lvl="1"/>
            <a:r>
              <a:rPr lang="en-US" dirty="0" smtClean="0"/>
              <a:t>In the atmosphere: either </a:t>
            </a:r>
            <a:r>
              <a:rPr lang="en-US" dirty="0" err="1" smtClean="0"/>
              <a:t>radiative</a:t>
            </a:r>
            <a:r>
              <a:rPr lang="en-US" dirty="0" smtClean="0"/>
              <a:t> cooling is too strong, or latent heating (i.e. </a:t>
            </a:r>
            <a:r>
              <a:rPr lang="en-US" dirty="0" err="1" smtClean="0"/>
              <a:t>precip</a:t>
            </a:r>
            <a:r>
              <a:rPr lang="en-US" dirty="0" smtClean="0"/>
              <a:t>) is too low</a:t>
            </a:r>
          </a:p>
          <a:p>
            <a:pPr lvl="1"/>
            <a:r>
              <a:rPr lang="en-US" dirty="0" smtClean="0"/>
              <a:t>How accurate do we need to know this?  5, 2, 1, 0.2 Wm</a:t>
            </a:r>
            <a:r>
              <a:rPr lang="en-US" baseline="30000" dirty="0" smtClean="0"/>
              <a:t>-2 </a:t>
            </a:r>
            <a:r>
              <a:rPr lang="en-US" dirty="0" smtClean="0"/>
              <a:t>?  Mean fields versus climate change?</a:t>
            </a:r>
          </a:p>
          <a:p>
            <a:pPr lvl="1"/>
            <a:r>
              <a:rPr lang="en-US" dirty="0" smtClean="0"/>
              <a:t>Key observations include surface </a:t>
            </a:r>
            <a:r>
              <a:rPr lang="en-US" dirty="0" err="1" smtClean="0"/>
              <a:t>radiative</a:t>
            </a:r>
            <a:r>
              <a:rPr lang="en-US" dirty="0" smtClean="0"/>
              <a:t>, latent, and sensible heat fluxes, atmosphere </a:t>
            </a:r>
            <a:r>
              <a:rPr lang="en-US" dirty="0" err="1" smtClean="0"/>
              <a:t>radiative</a:t>
            </a:r>
            <a:r>
              <a:rPr lang="en-US" dirty="0" smtClean="0"/>
              <a:t> heating rates, precipitation</a:t>
            </a:r>
            <a:r>
              <a:rPr lang="en-US" dirty="0" smtClean="0"/>
              <a:t>, ocean sea surface salinity (</a:t>
            </a:r>
            <a:r>
              <a:rPr lang="en-US" dirty="0" err="1" smtClean="0"/>
              <a:t>precip</a:t>
            </a:r>
            <a:r>
              <a:rPr lang="en-US" dirty="0" smtClean="0"/>
              <a:t> – evaporation)</a:t>
            </a:r>
            <a:endParaRPr lang="en-US" dirty="0" smtClean="0"/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More accurate surface turbulent latent heat fluxes</a:t>
            </a:r>
          </a:p>
          <a:p>
            <a:pPr lvl="2"/>
            <a:r>
              <a:rPr lang="en-US" dirty="0" smtClean="0"/>
              <a:t>More accurate precipitation (GPM?)</a:t>
            </a:r>
          </a:p>
          <a:p>
            <a:pPr lvl="2"/>
            <a:r>
              <a:rPr lang="en-US" dirty="0" smtClean="0"/>
              <a:t>Improved BSRN open ocean (not islands) sampling: ships? Buoys?</a:t>
            </a:r>
          </a:p>
          <a:p>
            <a:pPr lvl="2"/>
            <a:r>
              <a:rPr lang="en-US" dirty="0" smtClean="0"/>
              <a:t>Current land BSRN surface </a:t>
            </a:r>
            <a:r>
              <a:rPr lang="en-US" dirty="0" err="1" smtClean="0"/>
              <a:t>radiative</a:t>
            </a:r>
            <a:r>
              <a:rPr lang="en-US" dirty="0" smtClean="0"/>
              <a:t> flux accuracy ~ 5 Wm</a:t>
            </a:r>
            <a:r>
              <a:rPr lang="en-US" baseline="30000" dirty="0" smtClean="0"/>
              <a:t>-2</a:t>
            </a:r>
            <a:r>
              <a:rPr lang="en-US" dirty="0" smtClean="0"/>
              <a:t> 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5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5 at 10.25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769"/>
          <a:stretch/>
        </p:blipFill>
        <p:spPr>
          <a:xfrm>
            <a:off x="28575" y="157238"/>
            <a:ext cx="9035416" cy="6374191"/>
          </a:xfrm>
        </p:spPr>
      </p:pic>
    </p:spTree>
    <p:extLst>
      <p:ext uri="{BB962C8B-B14F-4D97-AF65-F5344CB8AC3E}">
        <p14:creationId xmlns:p14="http://schemas.microsoft.com/office/powerpoint/2010/main" val="133050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5 at 10.26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98"/>
          <a:stretch/>
        </p:blipFill>
        <p:spPr>
          <a:xfrm>
            <a:off x="0" y="0"/>
            <a:ext cx="9047238" cy="6714954"/>
          </a:xfrm>
        </p:spPr>
      </p:pic>
    </p:spTree>
    <p:extLst>
      <p:ext uri="{BB962C8B-B14F-4D97-AF65-F5344CB8AC3E}">
        <p14:creationId xmlns:p14="http://schemas.microsoft.com/office/powerpoint/2010/main" val="3004678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5 at 10.29.5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876"/>
          <a:stretch/>
        </p:blipFill>
        <p:spPr>
          <a:xfrm>
            <a:off x="86439" y="12094"/>
            <a:ext cx="8964386" cy="6845905"/>
          </a:xfrm>
        </p:spPr>
      </p:pic>
    </p:spTree>
    <p:extLst>
      <p:ext uri="{BB962C8B-B14F-4D97-AF65-F5344CB8AC3E}">
        <p14:creationId xmlns:p14="http://schemas.microsoft.com/office/powerpoint/2010/main" val="37476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there be light.</a:t>
            </a:r>
            <a:endParaRPr lang="en-US" dirty="0"/>
          </a:p>
        </p:txBody>
      </p:sp>
      <p:pic>
        <p:nvPicPr>
          <p:cNvPr id="4" name="Content Placeholder 3" descr="Screen Shot 2014-05-06 at 3.1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b="10211"/>
          <a:stretch>
            <a:fillRect/>
          </a:stretch>
        </p:blipFill>
        <p:spPr>
          <a:xfrm>
            <a:off x="5185" y="1245800"/>
            <a:ext cx="9078005" cy="5467047"/>
          </a:xfrm>
        </p:spPr>
      </p:pic>
    </p:spTree>
    <p:extLst>
      <p:ext uri="{BB962C8B-B14F-4D97-AF65-F5344CB8AC3E}">
        <p14:creationId xmlns:p14="http://schemas.microsoft.com/office/powerpoint/2010/main" val="202937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In light of dramatic reductions in arctic sea-ice, are cloud cover or properties changing as well?  If so, are those changes reducing or amplifying the </a:t>
            </a:r>
            <a:r>
              <a:rPr lang="en-US" b="1" i="1" dirty="0" err="1" smtClean="0"/>
              <a:t>radiative</a:t>
            </a:r>
            <a:r>
              <a:rPr lang="en-US" b="1" i="1" dirty="0" smtClean="0"/>
              <a:t> effects of sea-ice change?</a:t>
            </a:r>
          </a:p>
          <a:p>
            <a:pPr lvl="1"/>
            <a:r>
              <a:rPr lang="en-US" dirty="0" smtClean="0"/>
              <a:t>Need sufficiently long climate record to overcome large arctic natural variability</a:t>
            </a:r>
          </a:p>
          <a:p>
            <a:pPr lvl="1"/>
            <a:r>
              <a:rPr lang="en-US" dirty="0" smtClean="0"/>
              <a:t>Need highly accurate cloud properties despite snow/ice backgrounds (active </a:t>
            </a:r>
            <a:r>
              <a:rPr lang="en-US" dirty="0" err="1" smtClean="0"/>
              <a:t>lidar</a:t>
            </a:r>
            <a:r>
              <a:rPr lang="en-US" dirty="0" smtClean="0"/>
              <a:t>/radar)</a:t>
            </a:r>
          </a:p>
          <a:p>
            <a:pPr lvl="1"/>
            <a:r>
              <a:rPr lang="en-US" dirty="0" smtClean="0"/>
              <a:t>Field experiments in spring/summer/fall?</a:t>
            </a:r>
          </a:p>
          <a:p>
            <a:pPr lvl="1"/>
            <a:r>
              <a:rPr lang="en-US" dirty="0" smtClean="0"/>
              <a:t>Key observations include TOA and surface </a:t>
            </a:r>
            <a:r>
              <a:rPr lang="en-US" dirty="0" err="1" smtClean="0"/>
              <a:t>radiative</a:t>
            </a:r>
            <a:r>
              <a:rPr lang="en-US" dirty="0" smtClean="0"/>
              <a:t> fluxes, cloud physical properties, sea-ice extent and thickness, atmospheric dynamic state</a:t>
            </a:r>
            <a:endParaRPr lang="en-US" dirty="0" smtClean="0"/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Accuracy of boundary layer temperature/humidity structure </a:t>
            </a:r>
          </a:p>
          <a:p>
            <a:pPr lvl="2"/>
            <a:r>
              <a:rPr lang="en-US" dirty="0" smtClean="0"/>
              <a:t>Mixed phase cloud properties?</a:t>
            </a:r>
          </a:p>
          <a:p>
            <a:pPr lvl="2"/>
            <a:r>
              <a:rPr lang="en-US" dirty="0" smtClean="0"/>
              <a:t>Improved BSRN quality open ocean (not islands) sampling: ships? Buoys?</a:t>
            </a:r>
          </a:p>
        </p:txBody>
      </p:sp>
    </p:spTree>
    <p:extLst>
      <p:ext uri="{BB962C8B-B14F-4D97-AF65-F5344CB8AC3E}">
        <p14:creationId xmlns:p14="http://schemas.microsoft.com/office/powerpoint/2010/main" val="259714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1 at 11.1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6" y="1089755"/>
            <a:ext cx="3952548" cy="4600093"/>
          </a:xfrm>
          <a:prstGeom prst="rect">
            <a:avLst/>
          </a:prstGeom>
        </p:spPr>
      </p:pic>
      <p:pic>
        <p:nvPicPr>
          <p:cNvPr id="5" name="Picture 4" descr="Screen Shot 2014-04-11 at 11.11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95" y="1089755"/>
            <a:ext cx="3952548" cy="401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38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Trend in Annual Mean CERES All-Sky TOA Flux by Latitude (2000-2012)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035" y="90508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Reflected SW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4104" y="871091"/>
            <a:ext cx="140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Outgoing LW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6622" y="642594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Hartmann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Ceppi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JCLIM,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64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1 at 11.02.4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7491"/>
          <a:stretch/>
        </p:blipFill>
        <p:spPr>
          <a:xfrm>
            <a:off x="62713" y="1079642"/>
            <a:ext cx="8919173" cy="4478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13" y="109760"/>
            <a:ext cx="9028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CERES All-Sky SW TOA Flux Trend Tracks Decline in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September Sea-Ice Extent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622" y="6425947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Hartmann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Ceppi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JCLIM, 2014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26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11 at 11.44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21129" r="76752"/>
          <a:stretch/>
        </p:blipFill>
        <p:spPr>
          <a:xfrm>
            <a:off x="310493" y="878227"/>
            <a:ext cx="2867610" cy="2891689"/>
          </a:xfrm>
          <a:prstGeom prst="rect">
            <a:avLst/>
          </a:prstGeom>
        </p:spPr>
      </p:pic>
      <p:pic>
        <p:nvPicPr>
          <p:cNvPr id="5" name="Picture 4" descr="Screen Shot 2014-04-11 at 11.44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t="21290" r="51279"/>
          <a:stretch/>
        </p:blipFill>
        <p:spPr>
          <a:xfrm>
            <a:off x="3266539" y="852752"/>
            <a:ext cx="3027367" cy="2917164"/>
          </a:xfrm>
          <a:prstGeom prst="rect">
            <a:avLst/>
          </a:prstGeom>
        </p:spPr>
      </p:pic>
      <p:pic>
        <p:nvPicPr>
          <p:cNvPr id="6" name="Picture 5" descr="Screen Shot 2014-04-11 at 11.44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 t="21906" r="27044"/>
          <a:stretch/>
        </p:blipFill>
        <p:spPr>
          <a:xfrm>
            <a:off x="334013" y="3850595"/>
            <a:ext cx="2977832" cy="2926056"/>
          </a:xfrm>
          <a:prstGeom prst="rect">
            <a:avLst/>
          </a:prstGeom>
        </p:spPr>
      </p:pic>
      <p:pic>
        <p:nvPicPr>
          <p:cNvPr id="7" name="Picture 6" descr="Screen Shot 2014-04-11 at 11.44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6" t="21960" r="2156"/>
          <a:stretch/>
        </p:blipFill>
        <p:spPr>
          <a:xfrm>
            <a:off x="3297899" y="3850595"/>
            <a:ext cx="3099259" cy="2927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099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Calibri"/>
              </a:rPr>
              <a:t>TOA Flux Trends (2001 – 2012; CERES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SYN1deg </a:t>
            </a:r>
            <a:r>
              <a:rPr lang="en-US" sz="2400" b="1" dirty="0">
                <a:solidFill>
                  <a:srgbClr val="0000FF"/>
                </a:solidFill>
                <a:latin typeface="Calibri"/>
              </a:rPr>
              <a:t>Edition 3)</a:t>
            </a:r>
            <a:endParaRPr lang="en-US" sz="2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1" y="2036369"/>
            <a:ext cx="49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4689" y="6186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Clear-Sky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243" y="57161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All-Sky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71" y="4822620"/>
            <a:ext cx="49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LW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2540" y="926703"/>
            <a:ext cx="28458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Weaker trends for all-sky than clear-sky TOA flux.</a:t>
            </a:r>
          </a:p>
          <a:p>
            <a:pPr marL="285750" indent="-285750">
              <a:spcBef>
                <a:spcPts val="600"/>
              </a:spcBef>
              <a:buFont typeface="Symbol" charset="0"/>
              <a:buChar char="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Clouds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mask part of the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influence of surface and lower atmosphere changes on TOA flux.</a:t>
            </a:r>
          </a:p>
          <a:p>
            <a:pPr marL="285750" indent="-285750">
              <a:buFont typeface="Symbol" charset="0"/>
              <a:buChar char="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17475" indent="-117475"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Are clouds changing over the Arctic Ocean?</a:t>
            </a:r>
          </a:p>
          <a:p>
            <a:pPr marL="285750" indent="-285750">
              <a:spcBef>
                <a:spcPts val="600"/>
              </a:spcBef>
              <a:buFont typeface="Symbol" charset="0"/>
              <a:buChar char="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If so, do they enhance or counter radiative effects of sea-ice changes?</a:t>
            </a:r>
          </a:p>
          <a:p>
            <a:pPr marL="117475" indent="-117475">
              <a:buFontTx/>
              <a:buChar char="-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17475" indent="-117475"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How do you separate the radiative effects of cloud changes from those due to non-cloud changes (e.g., sea-ice extent, T &amp; q)?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7920" y="6035524"/>
            <a:ext cx="219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Loeb et al CERES STM</a:t>
            </a:r>
          </a:p>
          <a:p>
            <a:r>
              <a:rPr lang="en-US" dirty="0" smtClean="0"/>
              <a:t>April,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Can we spectrally verify the water vapor greenhouse effect and water vapor feedback that dominates the Far-Infrared portion of the spectrum (15-100</a:t>
            </a:r>
            <a:r>
              <a:rPr lang="el-GR" b="1" i="1" dirty="0" smtClean="0"/>
              <a:t>μ</a:t>
            </a:r>
            <a:r>
              <a:rPr lang="en-US" b="1" i="1" dirty="0" smtClean="0"/>
              <a:t>m)?</a:t>
            </a:r>
          </a:p>
          <a:p>
            <a:pPr lvl="1"/>
            <a:r>
              <a:rPr lang="en-US" dirty="0" smtClean="0"/>
              <a:t>We have tested this using broadband fluxes (5 – 100</a:t>
            </a:r>
            <a:r>
              <a:rPr lang="el-GR" dirty="0" smtClean="0"/>
              <a:t>μ</a:t>
            </a:r>
            <a:r>
              <a:rPr lang="en-US" dirty="0" smtClean="0"/>
              <a:t>m integral) but never using spectrally resolved observations</a:t>
            </a:r>
          </a:p>
          <a:p>
            <a:pPr lvl="1"/>
            <a:r>
              <a:rPr lang="en-US" dirty="0" smtClean="0"/>
              <a:t>Half of the infrared energy is in the Far-infrared beyond 15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Far infrared is dominated by water vapor absorption/emission in the upper troposphere</a:t>
            </a:r>
          </a:p>
          <a:p>
            <a:pPr lvl="1"/>
            <a:r>
              <a:rPr lang="en-US" dirty="0" smtClean="0"/>
              <a:t>Far-IR dominates outgoing infrared energy in polar regions.</a:t>
            </a:r>
          </a:p>
          <a:p>
            <a:pPr lvl="1"/>
            <a:r>
              <a:rPr lang="en-US" dirty="0" smtClean="0"/>
              <a:t>Key observations include: Spectral and broadband TOA </a:t>
            </a:r>
            <a:r>
              <a:rPr lang="en-US" dirty="0" smtClean="0"/>
              <a:t>radiances and fluxes, </a:t>
            </a:r>
            <a:r>
              <a:rPr lang="en-US" dirty="0" smtClean="0"/>
              <a:t>cloud properties including particle size, temperature and humidity profiles</a:t>
            </a:r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Far-IR spectra at large time/space scales</a:t>
            </a:r>
          </a:p>
          <a:p>
            <a:pPr lvl="2"/>
            <a:r>
              <a:rPr lang="en-US" dirty="0" smtClean="0"/>
              <a:t>Accuracy of upper tropospheric humidity?</a:t>
            </a:r>
          </a:p>
          <a:p>
            <a:pPr lvl="2"/>
            <a:r>
              <a:rPr lang="en-US" dirty="0" smtClean="0"/>
              <a:t>Surface emissivity in the Far-infrared?</a:t>
            </a:r>
          </a:p>
          <a:p>
            <a:pPr lvl="2"/>
            <a:r>
              <a:rPr lang="en-US" dirty="0" smtClean="0"/>
              <a:t>Cirrus particle size </a:t>
            </a:r>
            <a:r>
              <a:rPr lang="en-US" dirty="0" err="1" smtClean="0"/>
              <a:t>radiative</a:t>
            </a:r>
            <a:r>
              <a:rPr lang="en-US" dirty="0" smtClean="0"/>
              <a:t> effects: particle size ~ wavelength</a:t>
            </a:r>
          </a:p>
        </p:txBody>
      </p:sp>
    </p:spTree>
    <p:extLst>
      <p:ext uri="{BB962C8B-B14F-4D97-AF65-F5344CB8AC3E}">
        <p14:creationId xmlns:p14="http://schemas.microsoft.com/office/powerpoint/2010/main" val="1040216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5-06 at 12.45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r="952"/>
          <a:stretch>
            <a:fillRect/>
          </a:stretch>
        </p:blipFill>
        <p:spPr>
          <a:xfrm>
            <a:off x="0" y="927480"/>
            <a:ext cx="9089590" cy="5474024"/>
          </a:xfrm>
        </p:spPr>
      </p:pic>
    </p:spTree>
    <p:extLst>
      <p:ext uri="{BB962C8B-B14F-4D97-AF65-F5344CB8AC3E}">
        <p14:creationId xmlns:p14="http://schemas.microsoft.com/office/powerpoint/2010/main" val="285977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How can we prove that our satellite retrieval algorithms have sufficiently stable bias errors to correctly observe climate change?</a:t>
            </a:r>
          </a:p>
          <a:p>
            <a:pPr lvl="1"/>
            <a:r>
              <a:rPr lang="en-US" dirty="0" smtClean="0"/>
              <a:t>Retrieval bias errors typically &gt;&gt; climate change magnitude.</a:t>
            </a:r>
          </a:p>
          <a:p>
            <a:pPr lvl="1"/>
            <a:r>
              <a:rPr lang="en-US" dirty="0" smtClean="0"/>
              <a:t>Instantaneous retrieval methods often nonlinear and complex.</a:t>
            </a:r>
          </a:p>
          <a:p>
            <a:pPr lvl="1"/>
            <a:r>
              <a:rPr lang="en-US" dirty="0" smtClean="0"/>
              <a:t>As climate changes, retrieval assumptions can vary: e.g. cloud 3-D structure assumptions for cloud optical depth</a:t>
            </a:r>
          </a:p>
          <a:p>
            <a:pPr lvl="1"/>
            <a:r>
              <a:rPr lang="en-US" dirty="0" smtClean="0"/>
              <a:t>Cloud optical depth 20 to 30% bias error </a:t>
            </a:r>
            <a:r>
              <a:rPr lang="en-US" dirty="0" err="1" smtClean="0"/>
              <a:t>vs</a:t>
            </a:r>
            <a:r>
              <a:rPr lang="en-US" dirty="0" smtClean="0"/>
              <a:t> significant 1%/decade climate change</a:t>
            </a:r>
          </a:p>
          <a:p>
            <a:pPr lvl="1"/>
            <a:r>
              <a:rPr lang="en-US" dirty="0" smtClean="0"/>
              <a:t>More than just keeping algorithm code constant</a:t>
            </a:r>
          </a:p>
          <a:p>
            <a:pPr lvl="1"/>
            <a:r>
              <a:rPr lang="en-US" dirty="0" smtClean="0"/>
              <a:t>Key observations include: Long term validation observations which themselves can demonstrate stability at climate change levels</a:t>
            </a:r>
          </a:p>
          <a:p>
            <a:pPr lvl="1"/>
            <a:r>
              <a:rPr lang="en-US" dirty="0" smtClean="0"/>
              <a:t>Modeling or OSSE studies can investigate this aspect of retrieval bias stability</a:t>
            </a:r>
          </a:p>
          <a:p>
            <a:pPr lvl="1"/>
            <a:r>
              <a:rPr lang="en-US" i="1" dirty="0" smtClean="0"/>
              <a:t>Algorithms for optimal climate change retrievals may differ from optimal instantaneous retrievals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7570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Can we retrieve climate change using averaged radiances and </a:t>
            </a:r>
            <a:r>
              <a:rPr lang="en-US" b="1" i="1" dirty="0" err="1" smtClean="0"/>
              <a:t>reflectances</a:t>
            </a:r>
            <a:r>
              <a:rPr lang="en-US" b="1" i="1" dirty="0" smtClean="0"/>
              <a:t>?  Advantages/disadvantages </a:t>
            </a:r>
            <a:r>
              <a:rPr lang="en-US" b="1" i="1" dirty="0" err="1" smtClean="0"/>
              <a:t>vs</a:t>
            </a:r>
            <a:r>
              <a:rPr lang="en-US" b="1" i="1" dirty="0" smtClean="0"/>
              <a:t> averaging instantaneous retrievals?</a:t>
            </a:r>
          </a:p>
          <a:p>
            <a:pPr lvl="1"/>
            <a:r>
              <a:rPr lang="en-US" dirty="0" smtClean="0"/>
              <a:t>Maximum information content for instantaneous retrievals.</a:t>
            </a:r>
          </a:p>
          <a:p>
            <a:pPr lvl="1"/>
            <a:r>
              <a:rPr lang="en-US" dirty="0" smtClean="0"/>
              <a:t>Maximum linearity for time averaged anomaly retrievals.</a:t>
            </a:r>
          </a:p>
          <a:p>
            <a:pPr lvl="1"/>
            <a:r>
              <a:rPr lang="en-US" dirty="0" smtClean="0"/>
              <a:t>Provide an independent analysis method?</a:t>
            </a:r>
          </a:p>
          <a:p>
            <a:pPr lvl="1"/>
            <a:r>
              <a:rPr lang="en-US" dirty="0" smtClean="0"/>
              <a:t>Climate change analogy to weather models assimilating IR spectra directly instead of retrievals.  </a:t>
            </a:r>
          </a:p>
          <a:p>
            <a:pPr lvl="1"/>
            <a:r>
              <a:rPr lang="en-US" dirty="0" smtClean="0"/>
              <a:t>OSSEs being performed and published for infrared and reflected solar spectra: i.e. using spectral fingerprints of climate change</a:t>
            </a:r>
          </a:p>
          <a:p>
            <a:pPr lvl="2"/>
            <a:r>
              <a:rPr lang="en-US" dirty="0" smtClean="0"/>
              <a:t>New 30x faster high spectral resolution radiation codes (PCRTM) developed for use in such tests (contact </a:t>
            </a:r>
            <a:r>
              <a:rPr lang="en-US" dirty="0" err="1" smtClean="0"/>
              <a:t>Xu</a:t>
            </a:r>
            <a:r>
              <a:rPr lang="en-US" dirty="0" smtClean="0"/>
              <a:t> Liu, </a:t>
            </a:r>
            <a:r>
              <a:rPr lang="en-US" dirty="0" err="1" smtClean="0"/>
              <a:t>LaRC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Studies underway for IR spectra using AIRS/IASI (L. </a:t>
            </a:r>
            <a:r>
              <a:rPr lang="en-US" dirty="0" err="1" smtClean="0"/>
              <a:t>Strow</a:t>
            </a:r>
            <a:r>
              <a:rPr lang="en-US" dirty="0" smtClean="0"/>
              <a:t>, W. Smith, Sr.)</a:t>
            </a:r>
          </a:p>
        </p:txBody>
      </p:sp>
    </p:spTree>
    <p:extLst>
      <p:ext uri="{BB962C8B-B14F-4D97-AF65-F5344CB8AC3E}">
        <p14:creationId xmlns:p14="http://schemas.microsoft.com/office/powerpoint/2010/main" val="1961986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Spectral Decadal Change is Linear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/>
              <a:t>Instantaneous changes are nonlinear: decadal change is highly linear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 cstate="print"/>
          <a:srcRect t="7903" b="12292"/>
          <a:stretch>
            <a:fillRect/>
          </a:stretch>
        </p:blipFill>
        <p:spPr bwMode="auto">
          <a:xfrm>
            <a:off x="304800" y="685800"/>
            <a:ext cx="72771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124200" y="4267200"/>
            <a:ext cx="436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Doubled CO2 change of all-sky</a:t>
            </a:r>
          </a:p>
          <a:p>
            <a:r>
              <a:rPr lang="en-US" sz="1800"/>
              <a:t>Global spectral radiance from</a:t>
            </a:r>
          </a:p>
          <a:p>
            <a:r>
              <a:rPr lang="en-US" sz="1800"/>
              <a:t>T(z), q(z), CO</a:t>
            </a:r>
            <a:r>
              <a:rPr lang="en-US" sz="1800" baseline="-25000"/>
              <a:t>2</a:t>
            </a:r>
            <a:r>
              <a:rPr lang="en-US" sz="1800"/>
              <a:t>, clouds, for the</a:t>
            </a:r>
          </a:p>
          <a:p>
            <a:r>
              <a:rPr lang="en-US" sz="1800"/>
              <a:t>CFMIP CCCMA coupled climate model 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200400" y="914400"/>
            <a:ext cx="3970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Nonlinear portion of decadal change</a:t>
            </a:r>
          </a:p>
          <a:p>
            <a:r>
              <a:rPr lang="en-US" sz="1600"/>
              <a:t>Is a few percent of total (offset by 0.01)</a:t>
            </a:r>
          </a:p>
        </p:txBody>
      </p:sp>
      <p:cxnSp>
        <p:nvCxnSpPr>
          <p:cNvPr id="25607" name="Straight Arrow Connector 9"/>
          <p:cNvCxnSpPr>
            <a:cxnSpLocks noChangeShapeType="1"/>
            <a:stCxn id="25606" idx="1"/>
          </p:cNvCxnSpPr>
          <p:nvPr/>
        </p:nvCxnSpPr>
        <p:spPr bwMode="auto">
          <a:xfrm rot="10800000" flipV="1">
            <a:off x="2895600" y="1206500"/>
            <a:ext cx="304800" cy="469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608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2971800" y="3810000"/>
            <a:ext cx="685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7620000" y="838200"/>
            <a:ext cx="134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Huang et al.</a:t>
            </a:r>
          </a:p>
          <a:p>
            <a:r>
              <a:rPr lang="en-US" sz="1600"/>
              <a:t>2010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7469188" y="4114800"/>
            <a:ext cx="1722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similar linearity</a:t>
            </a:r>
          </a:p>
          <a:p>
            <a:r>
              <a:rPr lang="en-US" sz="1600" i="1"/>
              <a:t>found for </a:t>
            </a:r>
          </a:p>
          <a:p>
            <a:r>
              <a:rPr lang="en-US" sz="1600" i="1"/>
              <a:t>decadal change</a:t>
            </a:r>
          </a:p>
          <a:p>
            <a:r>
              <a:rPr lang="en-US" sz="1600" i="1"/>
              <a:t>of reflected </a:t>
            </a:r>
          </a:p>
          <a:p>
            <a:r>
              <a:rPr lang="en-US" sz="1600" i="1"/>
              <a:t>solar spectra</a:t>
            </a:r>
          </a:p>
          <a:p>
            <a:r>
              <a:rPr lang="en-US" sz="1600" i="1"/>
              <a:t>Jin et al., 2010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3733800" y="2209800"/>
            <a:ext cx="351631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solidFill>
                  <a:srgbClr val="0000FF"/>
                </a:solidFill>
              </a:rPr>
              <a:t>Blue = total of all changes</a:t>
            </a:r>
          </a:p>
          <a:p>
            <a:r>
              <a:rPr lang="en-US" sz="1800" i="1">
                <a:solidFill>
                  <a:srgbClr val="FF0000"/>
                </a:solidFill>
              </a:rPr>
              <a:t>Red = linear sum of individual </a:t>
            </a:r>
          </a:p>
          <a:p>
            <a:r>
              <a:rPr lang="en-US" sz="1800" i="1">
                <a:solidFill>
                  <a:srgbClr val="FF0000"/>
                </a:solidFill>
              </a:rPr>
              <a:t>Component changes</a:t>
            </a:r>
          </a:p>
        </p:txBody>
      </p:sp>
      <p:cxnSp>
        <p:nvCxnSpPr>
          <p:cNvPr id="25612" name="Straight Arrow Connector 18"/>
          <p:cNvCxnSpPr>
            <a:cxnSpLocks noChangeShapeType="1"/>
          </p:cNvCxnSpPr>
          <p:nvPr/>
        </p:nvCxnSpPr>
        <p:spPr bwMode="auto">
          <a:xfrm rot="5400000">
            <a:off x="3314700" y="26289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13" name="TextBox 22"/>
          <p:cNvSpPr txBox="1">
            <a:spLocks noChangeArrowheads="1"/>
          </p:cNvSpPr>
          <p:nvPr/>
        </p:nvSpPr>
        <p:spPr bwMode="auto">
          <a:xfrm>
            <a:off x="1600200" y="5867400"/>
            <a:ext cx="777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 </a:t>
            </a:r>
            <a:r>
              <a:rPr lang="en-US" sz="1600">
                <a:latin typeface="Symbol" pitchFamily="18" charset="2"/>
                <a:ea typeface="Symbol" pitchFamily="18" charset="2"/>
                <a:cs typeface="Symbol" pitchFamily="18" charset="2"/>
              </a:rPr>
              <a:t>m</a:t>
            </a:r>
            <a:r>
              <a:rPr lang="en-US" sz="1600"/>
              <a:t>m</a:t>
            </a:r>
          </a:p>
        </p:txBody>
      </p:sp>
      <p:sp>
        <p:nvSpPr>
          <p:cNvPr id="25614" name="TextBox 23"/>
          <p:cNvSpPr txBox="1">
            <a:spLocks noChangeArrowheads="1"/>
          </p:cNvSpPr>
          <p:nvPr/>
        </p:nvSpPr>
        <p:spPr bwMode="auto">
          <a:xfrm>
            <a:off x="2582863" y="5867400"/>
            <a:ext cx="769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 </a:t>
            </a:r>
            <a:r>
              <a:rPr lang="en-US" sz="1600">
                <a:latin typeface="Symbol" pitchFamily="18" charset="2"/>
                <a:ea typeface="Symbol" pitchFamily="18" charset="2"/>
                <a:cs typeface="Symbol" pitchFamily="18" charset="2"/>
              </a:rPr>
              <a:t>m</a:t>
            </a:r>
            <a:r>
              <a:rPr lang="en-US" sz="1600"/>
              <a:t>m</a:t>
            </a:r>
          </a:p>
        </p:txBody>
      </p:sp>
      <p:sp>
        <p:nvSpPr>
          <p:cNvPr id="25615" name="TextBox 24"/>
          <p:cNvSpPr txBox="1">
            <a:spLocks noChangeArrowheads="1"/>
          </p:cNvSpPr>
          <p:nvPr/>
        </p:nvSpPr>
        <p:spPr bwMode="auto">
          <a:xfrm>
            <a:off x="4524375" y="5867400"/>
            <a:ext cx="657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 </a:t>
            </a:r>
            <a:r>
              <a:rPr lang="en-US" sz="1600">
                <a:latin typeface="Symbol" pitchFamily="18" charset="2"/>
                <a:ea typeface="Symbol" pitchFamily="18" charset="2"/>
                <a:cs typeface="Symbol" pitchFamily="18" charset="2"/>
              </a:rPr>
              <a:t>m</a:t>
            </a:r>
            <a:r>
              <a:rPr lang="en-US" sz="160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524000" y="2952690"/>
            <a:ext cx="3420227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Spectral Radiance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326"/>
            <a:ext cx="8444762" cy="5494611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Can we improve the rigor of climate change observation requirements using climate model OSSEs?</a:t>
            </a:r>
          </a:p>
          <a:p>
            <a:pPr lvl="1"/>
            <a:r>
              <a:rPr lang="en-US" dirty="0" smtClean="0"/>
              <a:t>More rigorous hypothesis test method.</a:t>
            </a:r>
          </a:p>
          <a:p>
            <a:pPr lvl="1"/>
            <a:r>
              <a:rPr lang="en-US" dirty="0" smtClean="0"/>
              <a:t>Encourages more quantitative and rigorous requirements</a:t>
            </a:r>
          </a:p>
          <a:p>
            <a:pPr lvl="1"/>
            <a:r>
              <a:rPr lang="en-US" dirty="0" smtClean="0"/>
              <a:t>Clearer relationships between modeling and observations</a:t>
            </a:r>
          </a:p>
          <a:p>
            <a:pPr lvl="1"/>
            <a:r>
              <a:rPr lang="en-US" dirty="0" smtClean="0"/>
              <a:t>Better interdisciplinary understanding of modelers/</a:t>
            </a:r>
            <a:r>
              <a:rPr lang="en-US" dirty="0" err="1" smtClean="0"/>
              <a:t>observationalists</a:t>
            </a:r>
            <a:endParaRPr lang="en-US" dirty="0" smtClean="0"/>
          </a:p>
          <a:p>
            <a:pPr lvl="1"/>
            <a:r>
              <a:rPr lang="en-US" dirty="0" smtClean="0"/>
              <a:t>Ability to determine the point of diminishing returns with increased capabilities (e.g. accuracy, sampling)</a:t>
            </a:r>
          </a:p>
          <a:p>
            <a:pPr lvl="1"/>
            <a:r>
              <a:rPr lang="en-US" dirty="0" smtClean="0"/>
              <a:t>Allows diverse tests for robustness of results by using multiple models (CMIP) or even PPEs.</a:t>
            </a:r>
          </a:p>
          <a:p>
            <a:pPr lvl="1"/>
            <a:r>
              <a:rPr lang="en-US" dirty="0" smtClean="0"/>
              <a:t>Allows tests using 100 year IPCC forcing scenarios</a:t>
            </a:r>
          </a:p>
          <a:p>
            <a:pPr lvl="1"/>
            <a:r>
              <a:rPr lang="en-US" dirty="0" smtClean="0"/>
              <a:t>Use of observations and climate model nature runs to estimate natural variability (climate change noise)</a:t>
            </a:r>
          </a:p>
          <a:p>
            <a:pPr lvl="1"/>
            <a:r>
              <a:rPr lang="en-US" dirty="0" smtClean="0"/>
              <a:t>Use of COSP observation simulators allows use for wide range of climate models</a:t>
            </a:r>
          </a:p>
        </p:txBody>
      </p:sp>
    </p:spTree>
    <p:extLst>
      <p:ext uri="{BB962C8B-B14F-4D97-AF65-F5344CB8AC3E}">
        <p14:creationId xmlns:p14="http://schemas.microsoft.com/office/powerpoint/2010/main" val="258758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176"/>
            <a:ext cx="8229600" cy="56720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Lack of a rigorous climate observing system</a:t>
            </a:r>
          </a:p>
          <a:p>
            <a:r>
              <a:rPr lang="en-US" dirty="0" smtClean="0"/>
              <a:t>Climate science underfunded by roughly a factor of 3-4.</a:t>
            </a:r>
          </a:p>
          <a:p>
            <a:r>
              <a:rPr lang="en-US" dirty="0" smtClean="0"/>
              <a:t>Economic value of improved climate </a:t>
            </a:r>
            <a:r>
              <a:rPr lang="en-US" dirty="0" err="1" smtClean="0"/>
              <a:t>obs</a:t>
            </a:r>
            <a:r>
              <a:rPr lang="en-US" dirty="0" smtClean="0"/>
              <a:t> ~ $17 Trillion </a:t>
            </a:r>
          </a:p>
          <a:p>
            <a:endParaRPr lang="en-US" dirty="0" smtClean="0"/>
          </a:p>
          <a:p>
            <a:r>
              <a:rPr lang="en-US" dirty="0" smtClean="0"/>
              <a:t>Climate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o</a:t>
            </a:r>
            <a:r>
              <a:rPr lang="en-US" dirty="0" smtClean="0"/>
              <a:t>bserving requirements often lack rigor </a:t>
            </a:r>
          </a:p>
          <a:p>
            <a:pPr lvl="1"/>
            <a:r>
              <a:rPr lang="en-US" dirty="0" smtClean="0"/>
              <a:t>Not just “better” but “how much better” and “what is enough?”</a:t>
            </a:r>
          </a:p>
          <a:p>
            <a:pPr lvl="1"/>
            <a:r>
              <a:rPr lang="en-US" dirty="0" smtClean="0"/>
              <a:t>Especially an issue for long term calibration and orbit sampling or field experiment sampling</a:t>
            </a:r>
          </a:p>
          <a:p>
            <a:r>
              <a:rPr lang="en-US" dirty="0" smtClean="0"/>
              <a:t>Climate/process model OSSE studies would often help </a:t>
            </a:r>
          </a:p>
          <a:p>
            <a:pPr lvl="1"/>
            <a:r>
              <a:rPr lang="en-US" dirty="0" smtClean="0"/>
              <a:t>Need rigorous hypothesis test, not “back of the envelope”</a:t>
            </a:r>
          </a:p>
          <a:p>
            <a:pPr lvl="1"/>
            <a:r>
              <a:rPr lang="en-US" dirty="0" smtClean="0"/>
              <a:t>Science questions need to be more quantitative, less vague</a:t>
            </a:r>
          </a:p>
          <a:p>
            <a:r>
              <a:rPr lang="en-US" dirty="0" smtClean="0"/>
              <a:t>Need more rigor in science prioritization</a:t>
            </a:r>
          </a:p>
          <a:p>
            <a:pPr lvl="1"/>
            <a:r>
              <a:rPr lang="en-US" dirty="0" smtClean="0"/>
              <a:t>NRC Decadal Survey</a:t>
            </a:r>
          </a:p>
          <a:p>
            <a:pPr lvl="1"/>
            <a:r>
              <a:rPr lang="en-US" dirty="0" smtClean="0"/>
              <a:t>NRC Continuity Study</a:t>
            </a:r>
          </a:p>
          <a:p>
            <a:pPr lvl="1"/>
            <a:r>
              <a:rPr lang="en-US" dirty="0" smtClean="0"/>
              <a:t>WCRP grand challenges (Cloud, Circulation and Climate Sensitivity)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77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42067"/>
            <a:ext cx="8229600" cy="652842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9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5-05 at 10.47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b="2285"/>
          <a:stretch/>
        </p:blipFill>
        <p:spPr>
          <a:xfrm>
            <a:off x="90799" y="96762"/>
            <a:ext cx="8907332" cy="6531428"/>
          </a:xfrm>
        </p:spPr>
      </p:pic>
    </p:spTree>
    <p:extLst>
      <p:ext uri="{BB962C8B-B14F-4D97-AF65-F5344CB8AC3E}">
        <p14:creationId xmlns:p14="http://schemas.microsoft.com/office/powerpoint/2010/main" val="151792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WCRP Grand Challenge: Climate Sensitivity</a:t>
            </a:r>
            <a:endParaRPr lang="en-US" dirty="0"/>
          </a:p>
        </p:txBody>
      </p:sp>
      <p:pic>
        <p:nvPicPr>
          <p:cNvPr id="4" name="Content Placeholder 3" descr="WCRP Grand Challenge Schematic Small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11032" r="8526" b="13753"/>
          <a:stretch/>
        </p:blipFill>
        <p:spPr>
          <a:xfrm>
            <a:off x="365125" y="927480"/>
            <a:ext cx="8256146" cy="5692395"/>
          </a:xfrm>
        </p:spPr>
      </p:pic>
    </p:spTree>
    <p:extLst>
      <p:ext uri="{BB962C8B-B14F-4D97-AF65-F5344CB8AC3E}">
        <p14:creationId xmlns:p14="http://schemas.microsoft.com/office/powerpoint/2010/main" val="1519368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63"/>
            <a:ext cx="8229600" cy="652842"/>
          </a:xfrm>
        </p:spPr>
        <p:txBody>
          <a:bodyPr/>
          <a:lstStyle/>
          <a:p>
            <a:r>
              <a:rPr lang="en-US" dirty="0" smtClean="0"/>
              <a:t>Reducing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627"/>
            <a:ext cx="8229600" cy="5687948"/>
          </a:xfrm>
        </p:spPr>
        <p:txBody>
          <a:bodyPr>
            <a:normAutofit/>
          </a:bodyPr>
          <a:lstStyle/>
          <a:p>
            <a:r>
              <a:rPr lang="en-US" b="1" dirty="0" smtClean="0"/>
              <a:t>Climate Science Uncertainty =&gt;</a:t>
            </a:r>
          </a:p>
          <a:p>
            <a:pPr lvl="1"/>
            <a:r>
              <a:rPr lang="en-US" dirty="0" smtClean="0"/>
              <a:t>Climate Modeling Diagnostics &amp; Hypothesis Tests (e.g. CMIP)</a:t>
            </a:r>
          </a:p>
          <a:p>
            <a:pPr lvl="1"/>
            <a:r>
              <a:rPr lang="en-US" dirty="0" smtClean="0"/>
              <a:t>Process Modeling Diagnostics &amp; Hypothesis Tests (CRM, LES)</a:t>
            </a:r>
          </a:p>
          <a:p>
            <a:pPr lvl="1"/>
            <a:r>
              <a:rPr lang="en-US" i="1" dirty="0" smtClean="0"/>
              <a:t>Model OSSEs for Observation Requirements (rarely done)</a:t>
            </a:r>
          </a:p>
          <a:p>
            <a:pPr lvl="1"/>
            <a:r>
              <a:rPr lang="en-US" i="1" dirty="0" smtClean="0"/>
              <a:t>Field Experiments Observation Requirements (loosely done)</a:t>
            </a:r>
          </a:p>
          <a:p>
            <a:pPr lvl="1"/>
            <a:r>
              <a:rPr lang="en-US" dirty="0" smtClean="0"/>
              <a:t>Satellite Observation Process Retrieval Requirements (well done, focus on instantaneous retrieval needs and accuracy/precision)</a:t>
            </a:r>
          </a:p>
          <a:p>
            <a:pPr lvl="1"/>
            <a:r>
              <a:rPr lang="en-US" i="1" dirty="0" smtClean="0"/>
              <a:t>Satellite Climate Change Observation Requirements (loosely done, ad hoc for calibration, sampling, retrieval algorithms)</a:t>
            </a:r>
          </a:p>
          <a:p>
            <a:pPr lvl="1"/>
            <a:r>
              <a:rPr lang="en-US" i="1" dirty="0" smtClean="0"/>
              <a:t>Combined Satellite, Surface, In-situ, Aircraft Observation Requirements (typically </a:t>
            </a:r>
            <a:r>
              <a:rPr lang="en-US" i="1" dirty="0" err="1" smtClean="0"/>
              <a:t>adhoc</a:t>
            </a:r>
            <a:r>
              <a:rPr lang="en-US" i="1" dirty="0" smtClean="0"/>
              <a:t> discussions of what is currently available to cobble together)</a:t>
            </a:r>
          </a:p>
          <a:p>
            <a:pPr lvl="1"/>
            <a:r>
              <a:rPr lang="en-US" b="1" dirty="0" smtClean="0"/>
              <a:t>Shortcomings are all symptoms of the lack of a planned rigorous climate observing system and the modeling to define its requirements</a:t>
            </a:r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0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Science </a:t>
            </a:r>
            <a:r>
              <a:rPr lang="en-US" dirty="0" smtClean="0"/>
              <a:t>Question Prioritization: Quantify</a:t>
            </a:r>
            <a:br>
              <a:rPr lang="en-US" dirty="0" smtClean="0"/>
            </a:br>
            <a:r>
              <a:rPr lang="en-US" i="1" dirty="0" smtClean="0"/>
              <a:t>Example: Feedback Uncertainty</a:t>
            </a:r>
            <a:endParaRPr lang="en-US" i="1" dirty="0" smtClean="0"/>
          </a:p>
        </p:txBody>
      </p:sp>
      <p:grpSp>
        <p:nvGrpSpPr>
          <p:cNvPr id="14342" name="Group 60"/>
          <p:cNvGrpSpPr>
            <a:grpSpLocks/>
          </p:cNvGrpSpPr>
          <p:nvPr/>
        </p:nvGrpSpPr>
        <p:grpSpPr bwMode="auto">
          <a:xfrm>
            <a:off x="653123" y="1166886"/>
            <a:ext cx="7704686" cy="5144105"/>
            <a:chOff x="4235069" y="729868"/>
            <a:chExt cx="4735285" cy="2651760"/>
          </a:xfrm>
        </p:grpSpPr>
        <p:pic>
          <p:nvPicPr>
            <p:cNvPr id="14347" name="Picture 5"/>
            <p:cNvPicPr preferRelativeResize="0">
              <a:picLocks noChangeAspect="1"/>
            </p:cNvPicPr>
            <p:nvPr/>
          </p:nvPicPr>
          <p:blipFill>
            <a:blip r:embed="rId2" cstate="print"/>
            <a:srcRect l="1785" t="5208" r="1488"/>
            <a:stretch>
              <a:fillRect/>
            </a:stretch>
          </p:blipFill>
          <p:spPr bwMode="auto">
            <a:xfrm>
              <a:off x="4235069" y="729868"/>
              <a:ext cx="4735285" cy="26517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0" name="Rectangle 49"/>
            <p:cNvSpPr/>
            <p:nvPr/>
          </p:nvSpPr>
          <p:spPr bwMode="auto">
            <a:xfrm>
              <a:off x="5181600" y="1154017"/>
              <a:ext cx="411480" cy="1676400"/>
            </a:xfrm>
            <a:prstGeom prst="rect">
              <a:avLst/>
            </a:prstGeom>
            <a:solidFill>
              <a:srgbClr val="FFE1E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576" rIns="0" anchor="ctr"/>
            <a:lstStyle/>
            <a:p>
              <a:pPr eaLnBrk="0" hangingPunct="0">
                <a:defRPr/>
              </a:pPr>
              <a:r>
                <a:rPr lang="en-US" sz="2000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 0.26</a:t>
              </a:r>
              <a:endParaRPr lang="en-US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183915" y="2253866"/>
              <a:ext cx="420624" cy="576072"/>
            </a:xfrm>
            <a:prstGeom prst="rect">
              <a:avLst/>
            </a:prstGeom>
            <a:solidFill>
              <a:srgbClr val="FFE1E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576" rIns="0" anchor="ctr"/>
            <a:lstStyle/>
            <a:p>
              <a:pPr eaLnBrk="0" hangingPunct="0">
                <a:defRPr/>
              </a:pPr>
              <a:r>
                <a:rPr lang="en-US" sz="2000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 0.09</a:t>
              </a:r>
              <a:endParaRPr lang="en-US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197469" y="2504502"/>
              <a:ext cx="420624" cy="329184"/>
            </a:xfrm>
            <a:prstGeom prst="rect">
              <a:avLst/>
            </a:prstGeom>
            <a:solidFill>
              <a:srgbClr val="FFE1E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576" rIns="0" anchor="ctr"/>
            <a:lstStyle/>
            <a:p>
              <a:pPr eaLnBrk="0" hangingPunct="0">
                <a:defRPr/>
              </a:pPr>
              <a:r>
                <a:rPr lang="en-US" sz="2000" dirty="0" smtClean="0"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</a:rPr>
                <a:t> 0.05</a:t>
              </a:r>
              <a:endParaRPr lang="en-US" sz="20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227363" y="1088729"/>
              <a:ext cx="152393" cy="152437"/>
            </a:xfrm>
            <a:prstGeom prst="rect">
              <a:avLst/>
            </a:prstGeom>
            <a:solidFill>
              <a:srgbClr val="FFE1E5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576" rIns="0" anchor="ctr"/>
            <a:lstStyle/>
            <a:p>
              <a:pPr eaLnBrk="0" hangingPunct="0">
                <a:defRPr/>
              </a:pPr>
              <a:endParaRPr lang="en-US" sz="12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>
                <a:latin typeface="Arial" charset="0"/>
              </a:rPr>
              <a:t>Feedbacks Space/Time Sampling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53200" y="679450"/>
            <a:ext cx="2590800" cy="5949950"/>
          </a:xfrm>
          <a:solidFill>
            <a:srgbClr val="FFFFFA">
              <a:alpha val="4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576" rIns="36576">
            <a:normAutofit lnSpcReduction="10000"/>
          </a:bodyPr>
          <a:lstStyle/>
          <a:p>
            <a:pPr eaLnBrk="1" hangingPunct="1">
              <a:defRPr/>
            </a:pPr>
            <a:endParaRPr sz="11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Land and ocean zonal annual means required for temperature lapse rate and water vapor feedbacks, surface albedo feedbacks</a:t>
            </a:r>
          </a:p>
          <a:p>
            <a:pPr eaLnBrk="1" hangingPunct="1">
              <a:buFontTx/>
              <a:buNone/>
              <a:defRPr/>
            </a:pPr>
            <a:endParaRPr sz="11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1000 km regional scale required for cloud feedbacks</a:t>
            </a:r>
          </a:p>
          <a:p>
            <a:pPr eaLnBrk="1" hangingPunct="1">
              <a:buFontTx/>
              <a:buNone/>
              <a:defRPr/>
            </a:pPr>
            <a:endParaRPr sz="11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  <a:defRPr/>
            </a:pPr>
            <a:r>
              <a:rPr sz="2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Seasonal cycle required for reflected solar: cloud feedback, snow/ice albedo feedback </a:t>
            </a:r>
          </a:p>
          <a:p>
            <a:pPr eaLnBrk="1" hangingPunct="1">
              <a:defRPr/>
            </a:pPr>
            <a:endParaRPr sz="20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800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282" r="1218"/>
          <a:stretch>
            <a:fillRect/>
          </a:stretch>
        </p:blipFill>
        <p:spPr bwMode="auto">
          <a:xfrm>
            <a:off x="-23813" y="762000"/>
            <a:ext cx="63738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652145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b"/>
          <a:lstStyle>
            <a:lvl1pPr marL="1762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Multi-model ensemble-mean maps of the temperature, water vapor, albedo, and cloud feedback, computed using climate response patterns from the IPCC AR4 models and the GFDL radiative kernels</a:t>
            </a:r>
          </a:p>
          <a:p>
            <a:pPr eaLnBrk="1" hangingPunct="1">
              <a:defRPr/>
            </a:pPr>
            <a:r>
              <a:rPr lang="en-US" sz="1400" i="1" dirty="0" smtClean="0">
                <a:solidFill>
                  <a:srgbClr val="000000"/>
                </a:solidFill>
              </a:rPr>
              <a:t>					       </a:t>
            </a:r>
            <a:r>
              <a:rPr lang="en-US" sz="1300" i="1" dirty="0" err="1" smtClean="0">
                <a:solidFill>
                  <a:srgbClr val="000000"/>
                </a:solidFill>
              </a:rPr>
              <a:t>Soden</a:t>
            </a:r>
            <a:r>
              <a:rPr lang="en-US" sz="1300" i="1" dirty="0" smtClean="0">
                <a:solidFill>
                  <a:srgbClr val="000000"/>
                </a:solidFill>
              </a:rPr>
              <a:t> et al. 2008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>
            <a:off x="0" y="6629400"/>
            <a:ext cx="6553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4052888" y="714375"/>
            <a:ext cx="1481137" cy="17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Water Vapor Feedback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17563" y="714375"/>
            <a:ext cx="1481137" cy="17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Temperature Feedback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224213"/>
            <a:ext cx="1481138" cy="179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Cloud Feedback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93750" y="3224213"/>
            <a:ext cx="1481138" cy="179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 err="1">
                <a:latin typeface="+mn-lt"/>
                <a:ea typeface="ＭＳ Ｐゴシック" charset="-128"/>
                <a:cs typeface="ＭＳ Ｐゴシック" charset="-128"/>
              </a:rPr>
              <a:t>Albedo</a:t>
            </a: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 Feedback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33413" y="5205413"/>
            <a:ext cx="1828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Global Mean = 0.30 W/m</a:t>
            </a:r>
            <a:r>
              <a:rPr lang="en-US" sz="1000" baseline="30000" dirty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/K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98900" y="5205413"/>
            <a:ext cx="1828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Global Mean = 0.79 W/m</a:t>
            </a:r>
            <a:r>
              <a:rPr lang="en-US" sz="1000" baseline="30000" dirty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/K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894138" y="2695575"/>
            <a:ext cx="1828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Global Mean = 1.9 W/m</a:t>
            </a:r>
            <a:r>
              <a:rPr lang="en-US" sz="1000" baseline="30000" dirty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/K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14363" y="2690813"/>
            <a:ext cx="1828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 eaLnBrk="0" hangingPunct="0">
              <a:defRPr/>
            </a:pP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Global Mean = -4.2 W/m</a:t>
            </a:r>
            <a:r>
              <a:rPr lang="en-US" sz="1000" baseline="30000" dirty="0"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lang="en-US" sz="1000" dirty="0">
                <a:latin typeface="+mn-lt"/>
                <a:ea typeface="ＭＳ Ｐゴシック" charset="-128"/>
                <a:cs typeface="ＭＳ Ｐゴシック" charset="-128"/>
              </a:rPr>
              <a:t>/K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berth Paper Climate Error Source Schematic.xl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3866" r="6018" b="6014"/>
          <a:stretch/>
        </p:blipFill>
        <p:spPr>
          <a:xfrm>
            <a:off x="333375" y="111125"/>
            <a:ext cx="8537407" cy="6515864"/>
          </a:xfrm>
        </p:spPr>
      </p:pic>
      <p:sp>
        <p:nvSpPr>
          <p:cNvPr id="5" name="TextBox 4"/>
          <p:cNvSpPr txBox="1"/>
          <p:nvPr/>
        </p:nvSpPr>
        <p:spPr>
          <a:xfrm>
            <a:off x="6439601" y="0"/>
            <a:ext cx="251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Accuracy of 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Climate Change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3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Questions: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051"/>
            <a:ext cx="8229600" cy="5331137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How can we reduce the large uncertainty in climate sensitivity?</a:t>
            </a:r>
          </a:p>
          <a:p>
            <a:pPr lvl="1"/>
            <a:r>
              <a:rPr lang="en-US" dirty="0" smtClean="0"/>
              <a:t>Remains the dominant limit on predicting future climate change</a:t>
            </a:r>
          </a:p>
          <a:p>
            <a:pPr lvl="1"/>
            <a:r>
              <a:rPr lang="en-US" dirty="0" smtClean="0"/>
              <a:t>Cloud feedback uncertainty dominates</a:t>
            </a:r>
          </a:p>
          <a:p>
            <a:pPr lvl="1"/>
            <a:r>
              <a:rPr lang="en-US" dirty="0" smtClean="0"/>
              <a:t>Water Vapor/Lapse rate feedback uncertainty 2.5 times smaller</a:t>
            </a:r>
            <a:endParaRPr lang="en-US" dirty="0"/>
          </a:p>
          <a:p>
            <a:pPr lvl="1"/>
            <a:r>
              <a:rPr lang="en-US" dirty="0" err="1" smtClean="0"/>
              <a:t>Soden</a:t>
            </a:r>
            <a:r>
              <a:rPr lang="en-US" dirty="0" smtClean="0"/>
              <a:t> et al 2008 </a:t>
            </a:r>
            <a:r>
              <a:rPr lang="en-US" dirty="0" err="1" smtClean="0"/>
              <a:t>radiative</a:t>
            </a:r>
            <a:r>
              <a:rPr lang="en-US" dirty="0" smtClean="0"/>
              <a:t> kernels show relationship to climate change in </a:t>
            </a:r>
            <a:r>
              <a:rPr lang="en-US" dirty="0" err="1" smtClean="0"/>
              <a:t>radiative</a:t>
            </a:r>
            <a:r>
              <a:rPr lang="en-US" dirty="0" smtClean="0"/>
              <a:t> properties (SW CRE, LW CRE)</a:t>
            </a:r>
          </a:p>
          <a:p>
            <a:pPr lvl="1"/>
            <a:r>
              <a:rPr lang="en-US" dirty="0" smtClean="0"/>
              <a:t>Key observations include TOA </a:t>
            </a:r>
            <a:r>
              <a:rPr lang="en-US" dirty="0" err="1" smtClean="0"/>
              <a:t>radiative</a:t>
            </a:r>
            <a:r>
              <a:rPr lang="en-US" dirty="0" smtClean="0"/>
              <a:t> fluxes, cloud physical properties, surface air temperature, atmosphere dynamic state for cloud process studies</a:t>
            </a:r>
          </a:p>
          <a:p>
            <a:pPr lvl="1"/>
            <a:r>
              <a:rPr lang="en-US" dirty="0" smtClean="0"/>
              <a:t>Key missing observations:</a:t>
            </a:r>
          </a:p>
          <a:p>
            <a:pPr lvl="2"/>
            <a:r>
              <a:rPr lang="en-US" dirty="0" smtClean="0"/>
              <a:t>Higher accuracy decadal change of TOA fluxes and cloud properties</a:t>
            </a:r>
          </a:p>
          <a:p>
            <a:pPr lvl="2"/>
            <a:r>
              <a:rPr lang="en-US" dirty="0" smtClean="0"/>
              <a:t>Higher accuracy boundary layer temperature/humidity profiles especially over ocean (use small UAVs from island bases?)</a:t>
            </a:r>
          </a:p>
          <a:p>
            <a:pPr lvl="2"/>
            <a:r>
              <a:rPr lang="en-US" dirty="0" smtClean="0"/>
              <a:t>Higher accuracy vertical velocities</a:t>
            </a:r>
          </a:p>
          <a:p>
            <a:pPr lvl="2"/>
            <a:r>
              <a:rPr lang="en-US" dirty="0" smtClean="0"/>
              <a:t>Higher vertical resolution water vapor profiles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1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2108</Words>
  <Application>Microsoft Macintosh PowerPoint</Application>
  <PresentationFormat>On-screen Show (4:3)</PresentationFormat>
  <Paragraphs>236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Radiation:  Challenges, Science Questions, Needed and Missing Observations</vt:lpstr>
      <vt:lpstr>Let there be light.</vt:lpstr>
      <vt:lpstr>Context</vt:lpstr>
      <vt:lpstr>WCRP Grand Challenge: Climate Sensitivity</vt:lpstr>
      <vt:lpstr>Reducing Uncertainty</vt:lpstr>
      <vt:lpstr>Science Question Prioritization: Quantify Example: Feedback Uncertainty</vt:lpstr>
      <vt:lpstr>Feedbacks Space/Time Sampling Requirements</vt:lpstr>
      <vt:lpstr>PowerPoint Presentation</vt:lpstr>
      <vt:lpstr>Science Questions: 1</vt:lpstr>
      <vt:lpstr>Accuracy Requirements of the Climate Observing System </vt:lpstr>
      <vt:lpstr>Reflected Solar Accuracy and Climate Trends</vt:lpstr>
      <vt:lpstr>Science Questions: 2</vt:lpstr>
      <vt:lpstr>PowerPoint Presentation</vt:lpstr>
      <vt:lpstr>Science Questions: 3</vt:lpstr>
      <vt:lpstr>PowerPoint Presentation</vt:lpstr>
      <vt:lpstr>Science Questions: 4</vt:lpstr>
      <vt:lpstr>PowerPoint Presentation</vt:lpstr>
      <vt:lpstr>PowerPoint Presentation</vt:lpstr>
      <vt:lpstr>PowerPoint Presentation</vt:lpstr>
      <vt:lpstr>Science Questions: 5</vt:lpstr>
      <vt:lpstr>PowerPoint Presentation</vt:lpstr>
      <vt:lpstr>PowerPoint Presentation</vt:lpstr>
      <vt:lpstr>PowerPoint Presentation</vt:lpstr>
      <vt:lpstr>Science Questions: 6</vt:lpstr>
      <vt:lpstr>PowerPoint Presentation</vt:lpstr>
      <vt:lpstr>Science Questions: 7</vt:lpstr>
      <vt:lpstr>Science Questions: 8</vt:lpstr>
      <vt:lpstr>Spectral Decadal Change is Linear</vt:lpstr>
      <vt:lpstr>Science Questions: 9</vt:lpstr>
      <vt:lpstr>Backup Slides</vt:lpstr>
      <vt:lpstr>PowerPoint Presentation</vt:lpstr>
    </vt:vector>
  </TitlesOfParts>
  <Company>NASA Langley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Radiation:  Challenges, Science Questions, Needed and Missing Observations</dc:title>
  <dc:creator>Bruce Wielicki</dc:creator>
  <cp:lastModifiedBy>Bruce Wielicki</cp:lastModifiedBy>
  <cp:revision>38</cp:revision>
  <dcterms:created xsi:type="dcterms:W3CDTF">2014-05-05T20:09:33Z</dcterms:created>
  <dcterms:modified xsi:type="dcterms:W3CDTF">2014-05-06T20:43:40Z</dcterms:modified>
</cp:coreProperties>
</file>