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64" r:id="rId5"/>
    <p:sldId id="258" r:id="rId6"/>
    <p:sldId id="260" r:id="rId7"/>
    <p:sldId id="261" r:id="rId8"/>
    <p:sldId id="263" r:id="rId9"/>
    <p:sldId id="262" r:id="rId10"/>
    <p:sldId id="265"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5C36A9-BD77-4530-95A7-326DDBBFA87B}"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418001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C36A9-BD77-4530-95A7-326DDBBFA87B}"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100458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C36A9-BD77-4530-95A7-326DDBBFA87B}"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4079697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1992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3697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4916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7546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9654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190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41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061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C36A9-BD77-4530-95A7-326DDBBFA87B}"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3678520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90434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99454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10995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82295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21542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66126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76794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00788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8227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9647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5C36A9-BD77-4530-95A7-326DDBBFA87B}"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34518350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84169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63351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27590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76A81-C33B-E149-9C98-2CB8165055FC}" type="datetimeFigureOut">
              <a:rPr lang="en-US" smtClean="0">
                <a:solidFill>
                  <a:prstClr val="black">
                    <a:tint val="75000"/>
                  </a:prstClr>
                </a:solidFill>
              </a:rPr>
              <a:pPr/>
              <a:t>5/8/2014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00A0B52-19BD-A248-9AF1-21B615136D5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3358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5C36A9-BD77-4530-95A7-326DDBBFA87B}"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1963742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C36A9-BD77-4530-95A7-326DDBBFA87B}" type="datetimeFigureOut">
              <a:rPr lang="en-US" smtClean="0"/>
              <a:t>5/8/2014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3457378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5C36A9-BD77-4530-95A7-326DDBBFA87B}" type="datetimeFigureOut">
              <a:rPr lang="en-US" smtClean="0"/>
              <a:t>5/8/2014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2108191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C36A9-BD77-4530-95A7-326DDBBFA87B}" type="datetimeFigureOut">
              <a:rPr lang="en-US" smtClean="0"/>
              <a:t>5/8/2014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2265193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C36A9-BD77-4530-95A7-326DDBBFA87B}"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1389356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C36A9-BD77-4530-95A7-326DDBBFA87B}"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916185-9979-4EF3-93C1-941270D94199}" type="slidenum">
              <a:rPr lang="en-US" smtClean="0"/>
              <a:t>‹#›</a:t>
            </a:fld>
            <a:endParaRPr lang="en-US"/>
          </a:p>
        </p:txBody>
      </p:sp>
    </p:spTree>
    <p:extLst>
      <p:ext uri="{BB962C8B-B14F-4D97-AF65-F5344CB8AC3E}">
        <p14:creationId xmlns:p14="http://schemas.microsoft.com/office/powerpoint/2010/main" val="79450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5C36A9-BD77-4530-95A7-326DDBBFA87B}" type="datetimeFigureOut">
              <a:rPr lang="en-US" smtClean="0"/>
              <a:t>5/8/2014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16185-9979-4EF3-93C1-941270D94199}" type="slidenum">
              <a:rPr lang="en-US" smtClean="0"/>
              <a:t>‹#›</a:t>
            </a:fld>
            <a:endParaRPr lang="en-US"/>
          </a:p>
        </p:txBody>
      </p:sp>
    </p:spTree>
    <p:extLst>
      <p:ext uri="{BB962C8B-B14F-4D97-AF65-F5344CB8AC3E}">
        <p14:creationId xmlns:p14="http://schemas.microsoft.com/office/powerpoint/2010/main" val="1536535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8476A81-C33B-E149-9C98-2CB8165055FC}" type="datetimeFigureOut">
              <a:rPr lang="en-US" smtClean="0">
                <a:solidFill>
                  <a:prstClr val="black">
                    <a:tint val="75000"/>
                  </a:prstClr>
                </a:solidFill>
              </a:rPr>
              <a:pPr defTabSz="457200"/>
              <a:t>5/8/2014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A00A0B52-19BD-A248-9AF1-21B615136D56}"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37374434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8476A81-C33B-E149-9C98-2CB8165055FC}" type="datetimeFigureOut">
              <a:rPr lang="en-US" smtClean="0">
                <a:solidFill>
                  <a:prstClr val="black">
                    <a:tint val="75000"/>
                  </a:prstClr>
                </a:solidFill>
              </a:rPr>
              <a:pPr defTabSz="457200"/>
              <a:t>5/8/2014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A00A0B52-19BD-A248-9AF1-21B615136D56}"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9272789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4.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package" Target="../embeddings/Microsoft_Word_Document1.doc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425"/>
            <a:ext cx="7772400" cy="1470025"/>
          </a:xfrm>
        </p:spPr>
        <p:txBody>
          <a:bodyPr>
            <a:normAutofit/>
          </a:bodyPr>
          <a:lstStyle/>
          <a:p>
            <a:pPr>
              <a:lnSpc>
                <a:spcPts val="3400"/>
              </a:lnSpc>
            </a:pPr>
            <a:r>
              <a:rPr lang="en-US" sz="3600" dirty="0" smtClean="0"/>
              <a:t>Aerosol Aftermath Bottom Line </a:t>
            </a:r>
            <a:br>
              <a:rPr lang="en-US" sz="3600" dirty="0" smtClean="0"/>
            </a:br>
            <a:r>
              <a:rPr lang="en-US" sz="3600" dirty="0" smtClean="0"/>
              <a:t>Preamble</a:t>
            </a:r>
            <a:endParaRPr lang="en-US" sz="3600" dirty="0"/>
          </a:p>
        </p:txBody>
      </p:sp>
      <p:sp>
        <p:nvSpPr>
          <p:cNvPr id="3" name="Subtitle 2"/>
          <p:cNvSpPr>
            <a:spLocks noGrp="1"/>
          </p:cNvSpPr>
          <p:nvPr>
            <p:ph type="subTitle" idx="1"/>
          </p:nvPr>
        </p:nvSpPr>
        <p:spPr>
          <a:xfrm>
            <a:off x="142430" y="1143000"/>
            <a:ext cx="8839200" cy="5029200"/>
          </a:xfrm>
        </p:spPr>
        <p:txBody>
          <a:bodyPr>
            <a:normAutofit/>
          </a:bodyPr>
          <a:lstStyle/>
          <a:p>
            <a:pPr algn="l">
              <a:spcBef>
                <a:spcPts val="0"/>
              </a:spcBef>
              <a:spcAft>
                <a:spcPts val="1800"/>
              </a:spcAft>
              <a:buAutoNum type="arabicPeriod"/>
            </a:pPr>
            <a:r>
              <a:rPr lang="en-US" sz="2000" dirty="0" smtClean="0">
                <a:solidFill>
                  <a:schemeClr val="tx1"/>
                </a:solidFill>
              </a:rPr>
              <a:t>  Universal </a:t>
            </a:r>
            <a:r>
              <a:rPr lang="en-US" sz="2000" dirty="0" smtClean="0">
                <a:solidFill>
                  <a:schemeClr val="tx1"/>
                </a:solidFill>
              </a:rPr>
              <a:t>recognition that aerosol particles are an inherently interdisciplinary </a:t>
            </a:r>
            <a:r>
              <a:rPr lang="en-US" sz="2000" dirty="0" smtClean="0">
                <a:solidFill>
                  <a:schemeClr val="tx1"/>
                </a:solidFill>
              </a:rPr>
              <a:t>field. </a:t>
            </a:r>
            <a:r>
              <a:rPr lang="en-US" sz="2000" b="1" dirty="0" smtClean="0">
                <a:solidFill>
                  <a:schemeClr val="tx1"/>
                </a:solidFill>
              </a:rPr>
              <a:t>Interdisciplinary research </a:t>
            </a:r>
            <a:r>
              <a:rPr lang="en-US" sz="2000" b="1" dirty="0" smtClean="0">
                <a:solidFill>
                  <a:schemeClr val="tx1"/>
                </a:solidFill>
              </a:rPr>
              <a:t>in small teams should </a:t>
            </a:r>
            <a:r>
              <a:rPr lang="en-US" sz="2000" b="1" dirty="0" smtClean="0">
                <a:solidFill>
                  <a:schemeClr val="tx1"/>
                </a:solidFill>
              </a:rPr>
              <a:t>be strongly encouraged.</a:t>
            </a:r>
          </a:p>
          <a:p>
            <a:pPr algn="l">
              <a:spcBef>
                <a:spcPts val="0"/>
              </a:spcBef>
              <a:spcAft>
                <a:spcPts val="1800"/>
              </a:spcAft>
              <a:buAutoNum type="arabicPeriod"/>
            </a:pPr>
            <a:r>
              <a:rPr lang="en-US" sz="2000" dirty="0" smtClean="0">
                <a:solidFill>
                  <a:schemeClr val="tx1"/>
                </a:solidFill>
              </a:rPr>
              <a:t>  There is  </a:t>
            </a:r>
            <a:r>
              <a:rPr lang="en-US" sz="2000" dirty="0" smtClean="0">
                <a:solidFill>
                  <a:schemeClr val="tx1"/>
                </a:solidFill>
              </a:rPr>
              <a:t>insatiable demand for 4 dimensional aerosol fields of a host of particle and gas properties along with associated meteorology.  To meet this demand, aerosol “data” has to be has to be seen as an integrated system satellite data, and network observations integrated with models, along with targeted field campaigns.  </a:t>
            </a:r>
            <a:r>
              <a:rPr lang="en-US" sz="2000" dirty="0" smtClean="0">
                <a:solidFill>
                  <a:schemeClr val="tx1"/>
                </a:solidFill>
              </a:rPr>
              <a:t>There </a:t>
            </a:r>
            <a:r>
              <a:rPr lang="en-US" sz="2000" dirty="0" smtClean="0">
                <a:solidFill>
                  <a:schemeClr val="tx1"/>
                </a:solidFill>
              </a:rPr>
              <a:t>needs to be much more effort on the “how's” of combining datasets and </a:t>
            </a:r>
            <a:r>
              <a:rPr lang="en-US" sz="2000" b="1" dirty="0" smtClean="0">
                <a:solidFill>
                  <a:schemeClr val="tx1"/>
                </a:solidFill>
              </a:rPr>
              <a:t>recognition that </a:t>
            </a:r>
            <a:r>
              <a:rPr lang="en-US" sz="2000" b="1" dirty="0" smtClean="0">
                <a:solidFill>
                  <a:schemeClr val="tx1"/>
                </a:solidFill>
              </a:rPr>
              <a:t>integrated monitoring </a:t>
            </a:r>
            <a:r>
              <a:rPr lang="en-US" sz="2000" b="1" dirty="0" smtClean="0">
                <a:solidFill>
                  <a:schemeClr val="tx1"/>
                </a:solidFill>
              </a:rPr>
              <a:t>is a science in and of itself</a:t>
            </a:r>
            <a:r>
              <a:rPr lang="en-US" sz="2000" dirty="0" smtClean="0">
                <a:solidFill>
                  <a:schemeClr val="tx1"/>
                </a:solidFill>
              </a:rPr>
              <a:t>.</a:t>
            </a:r>
          </a:p>
          <a:p>
            <a:pPr algn="l">
              <a:spcBef>
                <a:spcPts val="0"/>
              </a:spcBef>
              <a:spcAft>
                <a:spcPts val="1800"/>
              </a:spcAft>
              <a:buAutoNum type="arabicPeriod"/>
            </a:pPr>
            <a:r>
              <a:rPr lang="en-US" sz="2000" dirty="0" smtClean="0">
                <a:solidFill>
                  <a:schemeClr val="tx1"/>
                </a:solidFill>
              </a:rPr>
              <a:t>  The </a:t>
            </a:r>
            <a:r>
              <a:rPr lang="en-US" sz="2000" dirty="0" smtClean="0">
                <a:solidFill>
                  <a:schemeClr val="tx1"/>
                </a:solidFill>
              </a:rPr>
              <a:t>tallest observational or “system” challenge is constraint of the </a:t>
            </a:r>
            <a:r>
              <a:rPr lang="en-US" sz="2000" b="1" dirty="0" smtClean="0">
                <a:solidFill>
                  <a:schemeClr val="tx1"/>
                </a:solidFill>
              </a:rPr>
              <a:t>global vertical distribution of absorption, scattering and emission followed by vertical dimensions in </a:t>
            </a:r>
            <a:r>
              <a:rPr lang="en-US" sz="2000" b="1" dirty="0" err="1">
                <a:solidFill>
                  <a:schemeClr val="tx1"/>
                </a:solidFill>
              </a:rPr>
              <a:t>speciated</a:t>
            </a:r>
            <a:r>
              <a:rPr lang="en-US" sz="2000" b="1" dirty="0">
                <a:solidFill>
                  <a:schemeClr val="tx1"/>
                </a:solidFill>
              </a:rPr>
              <a:t>/size resolved </a:t>
            </a:r>
            <a:r>
              <a:rPr lang="en-US" sz="2000" b="1" dirty="0" smtClean="0">
                <a:solidFill>
                  <a:schemeClr val="tx1"/>
                </a:solidFill>
              </a:rPr>
              <a:t>mass, CCN, IN,&amp; heterogeneous site properties</a:t>
            </a:r>
            <a:r>
              <a:rPr lang="en-US" sz="2000" dirty="0" smtClean="0">
                <a:solidFill>
                  <a:schemeClr val="tx1"/>
                </a:solidFill>
              </a:rPr>
              <a:t>.  That is we are going from column properties to the vertical.  There is a lot of “physical process”  and societal impacts related to these challenges.</a:t>
            </a:r>
          </a:p>
          <a:p>
            <a:pPr marL="457200" indent="-457200" algn="l">
              <a:spcBef>
                <a:spcPts val="0"/>
              </a:spcBef>
              <a:spcAft>
                <a:spcPts val="1800"/>
              </a:spcAft>
              <a:buAutoNum type="arabicPeriod"/>
            </a:pPr>
            <a:endParaRPr lang="en-US" sz="2000" dirty="0">
              <a:solidFill>
                <a:schemeClr val="tx1"/>
              </a:solidFill>
            </a:endParaRPr>
          </a:p>
        </p:txBody>
      </p:sp>
      <p:sp>
        <p:nvSpPr>
          <p:cNvPr id="4" name="TextBox 3"/>
          <p:cNvSpPr txBox="1"/>
          <p:nvPr/>
        </p:nvSpPr>
        <p:spPr>
          <a:xfrm>
            <a:off x="76200" y="5943600"/>
            <a:ext cx="8905430" cy="707886"/>
          </a:xfrm>
          <a:prstGeom prst="rect">
            <a:avLst/>
          </a:prstGeom>
          <a:noFill/>
        </p:spPr>
        <p:txBody>
          <a:bodyPr wrap="square" rtlCol="0">
            <a:spAutoFit/>
          </a:bodyPr>
          <a:lstStyle/>
          <a:p>
            <a:pPr algn="ctr"/>
            <a:r>
              <a:rPr lang="en-US" sz="2000" dirty="0" smtClean="0"/>
              <a:t>From here, recommendations are have a strong “what is good enough?” or “What can we  tie off?” connotation that cut across a number of conceptual dimensions.</a:t>
            </a:r>
            <a:endParaRPr lang="en-US" sz="2000" dirty="0"/>
          </a:p>
        </p:txBody>
      </p:sp>
    </p:spTree>
    <p:extLst>
      <p:ext uri="{BB962C8B-B14F-4D97-AF65-F5344CB8AC3E}">
        <p14:creationId xmlns:p14="http://schemas.microsoft.com/office/powerpoint/2010/main" val="297464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pPr>
              <a:lnSpc>
                <a:spcPts val="2400"/>
              </a:lnSpc>
            </a:pPr>
            <a:r>
              <a:rPr lang="en-US" sz="3200" dirty="0" smtClean="0"/>
              <a:t>Overarching recommendations</a:t>
            </a:r>
            <a:r>
              <a:rPr lang="en-US" sz="3200" dirty="0"/>
              <a:t/>
            </a:r>
            <a:br>
              <a:rPr lang="en-US" sz="3200" dirty="0"/>
            </a:br>
            <a:r>
              <a:rPr lang="en-US" sz="3200" dirty="0"/>
              <a:t>Holistic integrated aerosol “systems.” </a:t>
            </a:r>
            <a:r>
              <a:rPr lang="en-US" sz="2000" dirty="0" smtClean="0"/>
              <a:t/>
            </a:r>
            <a:br>
              <a:rPr lang="en-US" sz="2000" dirty="0" smtClean="0"/>
            </a:br>
            <a:r>
              <a:rPr lang="en-US" sz="2000" dirty="0" smtClean="0"/>
              <a:t>There </a:t>
            </a:r>
            <a:r>
              <a:rPr lang="en-US" sz="2000" dirty="0"/>
              <a:t>is lots of science to be </a:t>
            </a:r>
            <a:r>
              <a:rPr lang="en-US" sz="2000" dirty="0" smtClean="0"/>
              <a:t>done. But what floats the most boats? </a:t>
            </a:r>
            <a:r>
              <a:rPr lang="en-US" sz="2000" dirty="0"/>
              <a:t/>
            </a:r>
            <a:br>
              <a:rPr lang="en-US" sz="2000" dirty="0"/>
            </a:br>
            <a:endParaRPr lang="en-US" sz="2000" dirty="0"/>
          </a:p>
        </p:txBody>
      </p:sp>
      <p:sp>
        <p:nvSpPr>
          <p:cNvPr id="3" name="Content Placeholder 2"/>
          <p:cNvSpPr>
            <a:spLocks noGrp="1"/>
          </p:cNvSpPr>
          <p:nvPr>
            <p:ph idx="1"/>
          </p:nvPr>
        </p:nvSpPr>
        <p:spPr>
          <a:xfrm>
            <a:off x="152400" y="1112837"/>
            <a:ext cx="8763000" cy="5745163"/>
          </a:xfrm>
        </p:spPr>
        <p:txBody>
          <a:bodyPr>
            <a:noAutofit/>
          </a:bodyPr>
          <a:lstStyle/>
          <a:p>
            <a:pPr>
              <a:spcBef>
                <a:spcPts val="0"/>
              </a:spcBef>
            </a:pPr>
            <a:r>
              <a:rPr lang="en-US" sz="1800" b="1" dirty="0" smtClean="0"/>
              <a:t>Top 2 measurements: 3 d absorption and speciation</a:t>
            </a:r>
          </a:p>
          <a:p>
            <a:pPr lvl="1">
              <a:spcBef>
                <a:spcPts val="0"/>
              </a:spcBef>
            </a:pPr>
            <a:r>
              <a:rPr lang="en-US" sz="1800" dirty="0" smtClean="0"/>
              <a:t>Absorption is perhaps our communities biggest challenge</a:t>
            </a:r>
          </a:p>
          <a:p>
            <a:pPr lvl="1">
              <a:spcBef>
                <a:spcPts val="0"/>
              </a:spcBef>
            </a:pPr>
            <a:r>
              <a:rPr lang="en-US" sz="1800" dirty="0"/>
              <a:t>How do we segregate natural versus anthropogenic species and  their ultimate radiation and thermodynamic effects by constituent</a:t>
            </a:r>
            <a:r>
              <a:rPr lang="en-US" sz="1800" dirty="0" smtClean="0"/>
              <a:t>?</a:t>
            </a:r>
          </a:p>
          <a:p>
            <a:pPr>
              <a:spcBef>
                <a:spcPts val="0"/>
              </a:spcBef>
            </a:pPr>
            <a:r>
              <a:rPr lang="en-US" sz="1800" b="1" dirty="0" smtClean="0"/>
              <a:t>Vertical </a:t>
            </a:r>
            <a:r>
              <a:rPr lang="en-US" sz="1800" b="1" dirty="0" smtClean="0"/>
              <a:t>dimension </a:t>
            </a:r>
            <a:r>
              <a:rPr lang="en-US" sz="1800" b="1" dirty="0" smtClean="0"/>
              <a:t>part 2</a:t>
            </a:r>
          </a:p>
          <a:p>
            <a:pPr lvl="1">
              <a:spcBef>
                <a:spcPts val="0"/>
              </a:spcBef>
            </a:pPr>
            <a:r>
              <a:rPr lang="en-US" sz="1800" dirty="0"/>
              <a:t> </a:t>
            </a:r>
            <a:r>
              <a:rPr lang="en-US" sz="1800" dirty="0" smtClean="0"/>
              <a:t>Aerosol system in the surface layer and PBL</a:t>
            </a:r>
          </a:p>
          <a:p>
            <a:pPr lvl="1">
              <a:spcBef>
                <a:spcPts val="0"/>
              </a:spcBef>
            </a:pPr>
            <a:r>
              <a:rPr lang="en-US" sz="1800" dirty="0" smtClean="0"/>
              <a:t>Aerosol observations in partly cloudy to cloudy scenes.</a:t>
            </a:r>
          </a:p>
          <a:p>
            <a:pPr>
              <a:spcBef>
                <a:spcPts val="0"/>
              </a:spcBef>
            </a:pPr>
            <a:r>
              <a:rPr lang="en-US" sz="1800" b="1" dirty="0" smtClean="0"/>
              <a:t>Retrievals</a:t>
            </a:r>
            <a:endParaRPr lang="en-US" sz="1800" b="1" dirty="0"/>
          </a:p>
          <a:p>
            <a:pPr lvl="1">
              <a:spcBef>
                <a:spcPts val="0"/>
              </a:spcBef>
            </a:pPr>
            <a:r>
              <a:rPr lang="en-US" sz="1800" dirty="0"/>
              <a:t>How do we put two satellite products together? Not just a-train but </a:t>
            </a:r>
            <a:r>
              <a:rPr lang="en-US" sz="1800" dirty="0" err="1"/>
              <a:t>polar+geo</a:t>
            </a:r>
            <a:r>
              <a:rPr lang="en-US" sz="1800" dirty="0" smtClean="0"/>
              <a:t>?</a:t>
            </a:r>
            <a:endParaRPr lang="en-US" sz="1800" dirty="0" smtClean="0"/>
          </a:p>
          <a:p>
            <a:pPr lvl="1">
              <a:spcBef>
                <a:spcPts val="0"/>
              </a:spcBef>
            </a:pPr>
            <a:r>
              <a:rPr lang="en-US" sz="1800" dirty="0" smtClean="0"/>
              <a:t>Technology </a:t>
            </a:r>
            <a:r>
              <a:rPr lang="en-US" sz="1800" dirty="0" smtClean="0"/>
              <a:t>investment in coupled retrievals</a:t>
            </a:r>
            <a:r>
              <a:rPr lang="en-US" sz="1800" dirty="0" smtClean="0"/>
              <a:t>. </a:t>
            </a:r>
          </a:p>
          <a:p>
            <a:pPr marL="285750" lvl="1">
              <a:spcBef>
                <a:spcPts val="0"/>
              </a:spcBef>
              <a:buFont typeface="Arial" panose="020B0604020202020204" pitchFamily="34" charset="0"/>
              <a:buChar char="•"/>
            </a:pPr>
            <a:r>
              <a:rPr lang="en-US" sz="1800" b="1" dirty="0" smtClean="0"/>
              <a:t>Field campaigns &amp; networks</a:t>
            </a:r>
            <a:endParaRPr lang="en-US" sz="1800" b="1" dirty="0" smtClean="0"/>
          </a:p>
          <a:p>
            <a:pPr lvl="1">
              <a:spcBef>
                <a:spcPts val="0"/>
              </a:spcBef>
            </a:pPr>
            <a:r>
              <a:rPr lang="en-US" sz="1800" dirty="0" smtClean="0"/>
              <a:t>Let aerosol sensitivity findings be a key defining  </a:t>
            </a:r>
            <a:r>
              <a:rPr lang="en-US" sz="1800" dirty="0" smtClean="0"/>
              <a:t>measurement priorities</a:t>
            </a:r>
            <a:r>
              <a:rPr lang="en-US" sz="1800" dirty="0" smtClean="0"/>
              <a:t>. E.g., climate hypothesis driven field campaigns</a:t>
            </a:r>
          </a:p>
          <a:p>
            <a:pPr lvl="1">
              <a:spcBef>
                <a:spcPts val="0"/>
              </a:spcBef>
            </a:pPr>
            <a:r>
              <a:rPr lang="en-US" sz="1800" dirty="0" smtClean="0"/>
              <a:t>Data reduction/development of predictors/typing of aerosol complexity</a:t>
            </a:r>
          </a:p>
          <a:p>
            <a:pPr lvl="1">
              <a:spcBef>
                <a:spcPts val="0"/>
              </a:spcBef>
            </a:pPr>
            <a:r>
              <a:rPr lang="en-US" sz="1800" dirty="0" smtClean="0"/>
              <a:t>Tie in with the climate data record.</a:t>
            </a:r>
            <a:endParaRPr lang="en-US" sz="1800" dirty="0" smtClean="0"/>
          </a:p>
          <a:p>
            <a:pPr>
              <a:spcBef>
                <a:spcPts val="0"/>
              </a:spcBef>
            </a:pPr>
            <a:r>
              <a:rPr lang="en-US" sz="1800" b="1" dirty="0" smtClean="0"/>
              <a:t>Error </a:t>
            </a:r>
            <a:r>
              <a:rPr lang="en-US" sz="1800" b="1" dirty="0"/>
              <a:t>modeling</a:t>
            </a:r>
          </a:p>
          <a:p>
            <a:pPr lvl="1">
              <a:spcBef>
                <a:spcPts val="0"/>
              </a:spcBef>
            </a:pPr>
            <a:r>
              <a:rPr lang="en-US" sz="1800" dirty="0"/>
              <a:t>AERONET </a:t>
            </a:r>
            <a:r>
              <a:rPr lang="en-US" sz="1800" dirty="0" smtClean="0"/>
              <a:t>verification as well as primary versus secondary verification methods.</a:t>
            </a:r>
          </a:p>
          <a:p>
            <a:pPr lvl="1">
              <a:spcBef>
                <a:spcPts val="0"/>
              </a:spcBef>
            </a:pPr>
            <a:r>
              <a:rPr lang="en-US" sz="1800" dirty="0" smtClean="0"/>
              <a:t>How </a:t>
            </a:r>
            <a:r>
              <a:rPr lang="en-US" sz="1800" dirty="0"/>
              <a:t>do remote sensing observational errors relate to the background related to the combined product</a:t>
            </a:r>
            <a:r>
              <a:rPr lang="en-US" sz="1800" dirty="0" smtClean="0"/>
              <a:t>?</a:t>
            </a:r>
          </a:p>
          <a:p>
            <a:r>
              <a:rPr lang="en-US" sz="1800" b="1" dirty="0"/>
              <a:t>Incubator grants-How do we do all of this</a:t>
            </a:r>
            <a:r>
              <a:rPr lang="en-US" sz="1800" b="1" dirty="0" smtClean="0"/>
              <a:t>? </a:t>
            </a:r>
            <a:r>
              <a:rPr lang="en-US" sz="1800" b="1" dirty="0" smtClean="0">
                <a:solidFill>
                  <a:srgbClr val="FF0000"/>
                </a:solidFill>
              </a:rPr>
              <a:t>Link with interdisciplinary research?</a:t>
            </a:r>
            <a:endParaRPr lang="en-US" sz="1800" b="1" dirty="0">
              <a:solidFill>
                <a:srgbClr val="FF0000"/>
              </a:solidFill>
            </a:endParaRPr>
          </a:p>
          <a:p>
            <a:endParaRPr lang="en-US" sz="1800" b="1" dirty="0"/>
          </a:p>
        </p:txBody>
      </p:sp>
    </p:spTree>
    <p:extLst>
      <p:ext uri="{BB962C8B-B14F-4D97-AF65-F5344CB8AC3E}">
        <p14:creationId xmlns:p14="http://schemas.microsoft.com/office/powerpoint/2010/main" val="243068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67"/>
            <a:ext cx="8229600" cy="1143000"/>
          </a:xfrm>
        </p:spPr>
        <p:txBody>
          <a:bodyPr>
            <a:noAutofit/>
          </a:bodyPr>
          <a:lstStyle/>
          <a:p>
            <a:r>
              <a:rPr lang="en-US" sz="3200" dirty="0" smtClean="0"/>
              <a:t>Science Topical </a:t>
            </a:r>
            <a:r>
              <a:rPr lang="en-US" sz="3200" dirty="0" smtClean="0"/>
              <a:t>Packaging</a:t>
            </a:r>
            <a:br>
              <a:rPr lang="en-US" sz="3200" dirty="0" smtClean="0"/>
            </a:br>
            <a:r>
              <a:rPr lang="en-US" sz="3200" b="1" dirty="0" smtClean="0"/>
              <a:t>Climate</a:t>
            </a:r>
            <a:r>
              <a:rPr lang="en-US" sz="3200" dirty="0" smtClean="0"/>
              <a:t> : Process/Weather : Air Quality</a:t>
            </a:r>
            <a:endParaRPr lang="en-US" sz="3200" dirty="0"/>
          </a:p>
        </p:txBody>
      </p:sp>
      <p:sp>
        <p:nvSpPr>
          <p:cNvPr id="3" name="Content Placeholder 2"/>
          <p:cNvSpPr>
            <a:spLocks noGrp="1"/>
          </p:cNvSpPr>
          <p:nvPr>
            <p:ph idx="1"/>
          </p:nvPr>
        </p:nvSpPr>
        <p:spPr>
          <a:xfrm>
            <a:off x="228600" y="1371600"/>
            <a:ext cx="8610600" cy="5105400"/>
          </a:xfrm>
        </p:spPr>
        <p:txBody>
          <a:bodyPr>
            <a:normAutofit lnSpcReduction="10000"/>
          </a:bodyPr>
          <a:lstStyle/>
          <a:p>
            <a:r>
              <a:rPr lang="en-US" sz="1800" dirty="0" err="1" smtClean="0"/>
              <a:t>Salawich</a:t>
            </a:r>
            <a:r>
              <a:rPr lang="en-US" sz="1800" dirty="0" smtClean="0"/>
              <a:t>: The grand challenge of “How anthropogenic aerosol particles effect TOA radiation?”  This includes all direct, semi direct-indirect effects.  Perhaps not tractable, or even doable, but a focus point?</a:t>
            </a:r>
          </a:p>
          <a:p>
            <a:r>
              <a:rPr lang="en-US" sz="1800" dirty="0" smtClean="0"/>
              <a:t>Aerosol-Climate relationships, past-present-future</a:t>
            </a:r>
          </a:p>
          <a:p>
            <a:pPr lvl="1"/>
            <a:r>
              <a:rPr lang="en-US" sz="1800" dirty="0" smtClean="0"/>
              <a:t>(Kondo)How do we set a baseline and help use past climate relationships to help project future changes? Inc. volcanic activity.</a:t>
            </a:r>
          </a:p>
          <a:p>
            <a:pPr lvl="1"/>
            <a:r>
              <a:rPr lang="en-US" sz="1800" dirty="0" smtClean="0"/>
              <a:t>(Murphy+) </a:t>
            </a:r>
            <a:r>
              <a:rPr lang="en-US" sz="1800" b="1" dirty="0" smtClean="0"/>
              <a:t>How are projected changes in atmospheric circulation going to effect aerosol lifecycle?</a:t>
            </a:r>
            <a:r>
              <a:rPr lang="en-US" sz="1800" dirty="0" smtClean="0"/>
              <a:t> Dust, Sea Salt, Biomass Burning, Biogenic precursors.  Can you do a first order iteration on feedback</a:t>
            </a:r>
            <a:r>
              <a:rPr lang="en-US" sz="1800" dirty="0" smtClean="0"/>
              <a:t>?</a:t>
            </a:r>
          </a:p>
          <a:p>
            <a:pPr lvl="1"/>
            <a:r>
              <a:rPr lang="en-US" sz="1800" dirty="0" smtClean="0"/>
              <a:t> What </a:t>
            </a:r>
            <a:r>
              <a:rPr lang="en-US" sz="1800" dirty="0" smtClean="0"/>
              <a:t>is the impact of circulation changes on aerosol related geochemical cycles</a:t>
            </a:r>
            <a:r>
              <a:rPr lang="en-US" sz="1800" dirty="0" smtClean="0"/>
              <a:t>?</a:t>
            </a:r>
            <a:endParaRPr lang="en-US" sz="1800" dirty="0"/>
          </a:p>
          <a:p>
            <a:pPr lvl="1"/>
            <a:r>
              <a:rPr lang="en-US" sz="1800" dirty="0"/>
              <a:t>How will aerosol chemistry interface with ozone in a changing stratosphere?</a:t>
            </a:r>
          </a:p>
          <a:p>
            <a:pPr marL="457200" lvl="1" indent="0">
              <a:buNone/>
            </a:pPr>
            <a:endParaRPr lang="en-US" sz="1800" dirty="0" smtClean="0"/>
          </a:p>
          <a:p>
            <a:r>
              <a:rPr lang="en-US" sz="1800" b="1" dirty="0" smtClean="0"/>
              <a:t>Climate Sensitivities to Aerosol Particles</a:t>
            </a:r>
          </a:p>
          <a:p>
            <a:pPr lvl="1"/>
            <a:r>
              <a:rPr lang="en-US" sz="1800" dirty="0" smtClean="0"/>
              <a:t>What regions  are most susceptible  to aerosol phenomena?</a:t>
            </a:r>
          </a:p>
          <a:p>
            <a:pPr lvl="1"/>
            <a:r>
              <a:rPr lang="en-US" sz="1800" dirty="0" smtClean="0"/>
              <a:t>What are the </a:t>
            </a:r>
            <a:r>
              <a:rPr lang="en-US" sz="1800" dirty="0" err="1" smtClean="0"/>
              <a:t>teleconnections</a:t>
            </a:r>
            <a:r>
              <a:rPr lang="en-US" sz="1800" dirty="0" smtClean="0"/>
              <a:t> between forcing in one region and impact in another?</a:t>
            </a:r>
          </a:p>
          <a:p>
            <a:pPr lvl="1"/>
            <a:r>
              <a:rPr lang="en-US" sz="1800" dirty="0" smtClean="0"/>
              <a:t>Winker: Does the aerosol system have a role in the </a:t>
            </a:r>
            <a:r>
              <a:rPr lang="en-US" sz="1800" dirty="0" smtClean="0"/>
              <a:t>temperature </a:t>
            </a:r>
            <a:r>
              <a:rPr lang="en-US" sz="1800" dirty="0"/>
              <a:t>hiatus</a:t>
            </a:r>
            <a:r>
              <a:rPr lang="en-US" sz="1800" dirty="0" smtClean="0"/>
              <a:t>?</a:t>
            </a:r>
          </a:p>
        </p:txBody>
      </p:sp>
    </p:spTree>
    <p:extLst>
      <p:ext uri="{BB962C8B-B14F-4D97-AF65-F5344CB8AC3E}">
        <p14:creationId xmlns:p14="http://schemas.microsoft.com/office/powerpoint/2010/main" val="2771139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pPr>
              <a:lnSpc>
                <a:spcPts val="3200"/>
              </a:lnSpc>
            </a:pPr>
            <a:r>
              <a:rPr lang="en-US" sz="3200" dirty="0" smtClean="0"/>
              <a:t>Topical Packaging</a:t>
            </a:r>
            <a:br>
              <a:rPr lang="en-US" sz="3200" dirty="0" smtClean="0"/>
            </a:br>
            <a:r>
              <a:rPr lang="en-US" sz="3200" dirty="0" smtClean="0"/>
              <a:t>Climate : </a:t>
            </a:r>
            <a:r>
              <a:rPr lang="en-US" sz="3200" b="1" dirty="0" smtClean="0"/>
              <a:t>Process/Weather</a:t>
            </a:r>
            <a:r>
              <a:rPr lang="en-US" sz="3200" dirty="0" smtClean="0"/>
              <a:t> : Air Quality</a:t>
            </a:r>
            <a:br>
              <a:rPr lang="en-US" sz="3200" dirty="0" smtClean="0"/>
            </a:br>
            <a:r>
              <a:rPr lang="en-US" sz="3200" dirty="0" smtClean="0"/>
              <a:t>(you will notice many ties to Climate)</a:t>
            </a:r>
            <a:endParaRPr lang="en-US" sz="3200" dirty="0"/>
          </a:p>
        </p:txBody>
      </p:sp>
      <p:sp>
        <p:nvSpPr>
          <p:cNvPr id="3" name="Content Placeholder 2"/>
          <p:cNvSpPr>
            <a:spLocks noGrp="1"/>
          </p:cNvSpPr>
          <p:nvPr>
            <p:ph idx="1"/>
          </p:nvPr>
        </p:nvSpPr>
        <p:spPr>
          <a:xfrm>
            <a:off x="381000" y="1371600"/>
            <a:ext cx="8610600" cy="5105400"/>
          </a:xfrm>
        </p:spPr>
        <p:txBody>
          <a:bodyPr>
            <a:noAutofit/>
          </a:bodyPr>
          <a:lstStyle/>
          <a:p>
            <a:r>
              <a:rPr lang="en-US" sz="1800" dirty="0" smtClean="0"/>
              <a:t>Aerosol-Meteorology </a:t>
            </a:r>
            <a:r>
              <a:rPr lang="en-US" sz="1800" dirty="0" smtClean="0"/>
              <a:t>Relationships- </a:t>
            </a:r>
            <a:r>
              <a:rPr lang="en-US" sz="1800" dirty="0" smtClean="0"/>
              <a:t>Passive</a:t>
            </a:r>
          </a:p>
          <a:p>
            <a:pPr lvl="1"/>
            <a:r>
              <a:rPr lang="en-US" sz="1800" dirty="0" smtClean="0"/>
              <a:t>In the absence of feedbacks, how does weather regulate aerosol lifecycle?</a:t>
            </a:r>
          </a:p>
          <a:p>
            <a:pPr lvl="2"/>
            <a:r>
              <a:rPr lang="en-US" sz="1800" b="1" dirty="0" smtClean="0"/>
              <a:t>Clouds as a transformative and removal processes.</a:t>
            </a:r>
          </a:p>
          <a:p>
            <a:pPr lvl="2"/>
            <a:r>
              <a:rPr lang="en-US" sz="1800" b="1" dirty="0" smtClean="0"/>
              <a:t>Vertical redistribution, PBL entrainment/detrainment</a:t>
            </a:r>
          </a:p>
          <a:p>
            <a:pPr lvl="2"/>
            <a:r>
              <a:rPr lang="en-US" sz="1800" dirty="0"/>
              <a:t>W</a:t>
            </a:r>
            <a:r>
              <a:rPr lang="en-US" sz="1800" dirty="0" smtClean="0"/>
              <a:t>eather as a predictor of aerosol sources</a:t>
            </a:r>
          </a:p>
          <a:p>
            <a:pPr lvl="1"/>
            <a:r>
              <a:rPr lang="en-US" sz="1800" dirty="0" smtClean="0"/>
              <a:t>How do large scale meteorological modes (e.g., MJO, NAO, ENSO, </a:t>
            </a:r>
            <a:r>
              <a:rPr lang="en-US" sz="1800" dirty="0" err="1" smtClean="0"/>
              <a:t>etc</a:t>
            </a:r>
            <a:r>
              <a:rPr lang="en-US" sz="1800" dirty="0" smtClean="0"/>
              <a:t>) simultaneously regulate aerosol lifecycle and potentially confounded impacts?</a:t>
            </a:r>
          </a:p>
          <a:p>
            <a:pPr lvl="1"/>
            <a:endParaRPr lang="en-US" sz="1800" dirty="0" smtClean="0"/>
          </a:p>
          <a:p>
            <a:r>
              <a:rPr lang="en-US" sz="1800" dirty="0" smtClean="0"/>
              <a:t>Aerosol-Meteorology Relationships-Feedbacks </a:t>
            </a:r>
          </a:p>
          <a:p>
            <a:pPr lvl="1"/>
            <a:r>
              <a:rPr lang="en-US" sz="1800" b="1" dirty="0" smtClean="0"/>
              <a:t>What meteorological phenomenon are the most susceptible to aerosol  impacts (Radiative, thermodynamic, heat budget)?</a:t>
            </a:r>
          </a:p>
          <a:p>
            <a:pPr lvl="1"/>
            <a:r>
              <a:rPr lang="en-US" sz="1800" b="1" dirty="0"/>
              <a:t>What defines the tipping point between aerosol particles  impacting  precipitation? </a:t>
            </a:r>
            <a:endParaRPr lang="en-US" sz="1800" dirty="0" smtClean="0"/>
          </a:p>
          <a:p>
            <a:pPr lvl="1"/>
            <a:r>
              <a:rPr lang="en-US" sz="1800" dirty="0" smtClean="0"/>
              <a:t>Do </a:t>
            </a:r>
            <a:r>
              <a:rPr lang="en-US" sz="1800" dirty="0" smtClean="0"/>
              <a:t>aerosol particles impact “severe” weather?</a:t>
            </a:r>
          </a:p>
          <a:p>
            <a:pPr lvl="1"/>
            <a:r>
              <a:rPr lang="en-US" sz="1800" dirty="0" smtClean="0">
                <a:cs typeface="Arial" panose="020B0604020202020204" pitchFamily="34" charset="0"/>
              </a:rPr>
              <a:t>What </a:t>
            </a:r>
            <a:r>
              <a:rPr lang="en-US" sz="1800" dirty="0" smtClean="0">
                <a:cs typeface="Arial" panose="020B0604020202020204" pitchFamily="34" charset="0"/>
              </a:rPr>
              <a:t>are the processes that cause a polluted non-precipitating </a:t>
            </a:r>
            <a:r>
              <a:rPr lang="en-US" sz="1800" dirty="0" err="1" smtClean="0">
                <a:cs typeface="Arial" panose="020B0604020202020204" pitchFamily="34" charset="0"/>
              </a:rPr>
              <a:t>airmass</a:t>
            </a:r>
            <a:r>
              <a:rPr lang="en-US" sz="1800" dirty="0" smtClean="0">
                <a:cs typeface="Arial" panose="020B0604020202020204" pitchFamily="34" charset="0"/>
              </a:rPr>
              <a:t> to rapidly change to a clean precipitating </a:t>
            </a:r>
            <a:r>
              <a:rPr lang="en-US" sz="1800" dirty="0" err="1" smtClean="0">
                <a:cs typeface="Arial" panose="020B0604020202020204" pitchFamily="34" charset="0"/>
              </a:rPr>
              <a:t>airmass</a:t>
            </a:r>
            <a:r>
              <a:rPr lang="en-US" sz="1800" dirty="0" smtClean="0">
                <a:cs typeface="Arial" panose="020B0604020202020204" pitchFamily="34" charset="0"/>
              </a:rPr>
              <a:t>? </a:t>
            </a:r>
          </a:p>
          <a:p>
            <a:pPr lvl="1"/>
            <a:endParaRPr lang="en-US" sz="1800" dirty="0" smtClean="0"/>
          </a:p>
          <a:p>
            <a:pPr lvl="1"/>
            <a:endParaRPr lang="en-US" sz="1800" dirty="0" smtClean="0"/>
          </a:p>
        </p:txBody>
      </p:sp>
    </p:spTree>
    <p:extLst>
      <p:ext uri="{BB962C8B-B14F-4D97-AF65-F5344CB8AC3E}">
        <p14:creationId xmlns:p14="http://schemas.microsoft.com/office/powerpoint/2010/main" val="2783837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pPr>
              <a:lnSpc>
                <a:spcPts val="3200"/>
              </a:lnSpc>
            </a:pPr>
            <a:r>
              <a:rPr lang="en-US" sz="3200" dirty="0" smtClean="0"/>
              <a:t>Topical Packaging</a:t>
            </a:r>
            <a:br>
              <a:rPr lang="en-US" sz="3200" dirty="0" smtClean="0"/>
            </a:br>
            <a:r>
              <a:rPr lang="en-US" sz="3200" dirty="0" smtClean="0"/>
              <a:t>Climate : </a:t>
            </a:r>
            <a:r>
              <a:rPr lang="en-US" sz="3200" b="1" dirty="0" smtClean="0"/>
              <a:t>Process/Weather2</a:t>
            </a:r>
            <a:r>
              <a:rPr lang="en-US" sz="3200" dirty="0" smtClean="0"/>
              <a:t> : Air Quality</a:t>
            </a:r>
            <a:br>
              <a:rPr lang="en-US" sz="3200" dirty="0" smtClean="0"/>
            </a:br>
            <a:r>
              <a:rPr lang="en-US" sz="3200" dirty="0" smtClean="0"/>
              <a:t>(you will notice many ties to Climate)</a:t>
            </a:r>
            <a:endParaRPr lang="en-US" sz="3200" dirty="0"/>
          </a:p>
        </p:txBody>
      </p:sp>
      <p:sp>
        <p:nvSpPr>
          <p:cNvPr id="3" name="Content Placeholder 2"/>
          <p:cNvSpPr>
            <a:spLocks noGrp="1"/>
          </p:cNvSpPr>
          <p:nvPr>
            <p:ph idx="1"/>
          </p:nvPr>
        </p:nvSpPr>
        <p:spPr>
          <a:xfrm>
            <a:off x="381000" y="1371600"/>
            <a:ext cx="8610600" cy="5105400"/>
          </a:xfrm>
        </p:spPr>
        <p:txBody>
          <a:bodyPr>
            <a:noAutofit/>
          </a:bodyPr>
          <a:lstStyle/>
          <a:p>
            <a:r>
              <a:rPr lang="en-US" sz="1800" dirty="0" smtClean="0"/>
              <a:t>Aerosol Microphysics</a:t>
            </a:r>
          </a:p>
          <a:p>
            <a:pPr lvl="1"/>
            <a:r>
              <a:rPr lang="en-US" sz="1800" dirty="0" smtClean="0"/>
              <a:t>What can we tie off, what is good </a:t>
            </a:r>
            <a:r>
              <a:rPr lang="en-US" sz="1800" dirty="0" smtClean="0"/>
              <a:t>enough in terms of complexity?</a:t>
            </a:r>
            <a:endParaRPr lang="en-US" sz="1800" dirty="0" smtClean="0"/>
          </a:p>
          <a:p>
            <a:pPr lvl="1"/>
            <a:r>
              <a:rPr lang="en-US" sz="1800" b="1" dirty="0" smtClean="0"/>
              <a:t>Data reduction – what are good predictors to what we want to know?</a:t>
            </a:r>
          </a:p>
          <a:p>
            <a:r>
              <a:rPr lang="en-US" sz="1800" dirty="0" smtClean="0"/>
              <a:t>Aerosol Ice Physics</a:t>
            </a:r>
          </a:p>
          <a:p>
            <a:pPr lvl="1"/>
            <a:r>
              <a:rPr lang="en-US" sz="1800" dirty="0" smtClean="0"/>
              <a:t>Are the cloud guys ready for us? Dust is known IN, how much more do we need to know (lab call?)</a:t>
            </a:r>
          </a:p>
          <a:p>
            <a:pPr lvl="1"/>
            <a:r>
              <a:rPr lang="en-US" sz="1800" b="1" dirty="0" smtClean="0"/>
              <a:t>What is the role of IN </a:t>
            </a:r>
            <a:r>
              <a:rPr lang="en-US" sz="1800" b="1" dirty="0" smtClean="0"/>
              <a:t>in arctic  and southern high </a:t>
            </a:r>
            <a:r>
              <a:rPr lang="en-US" sz="1800" b="1" dirty="0" err="1" smtClean="0"/>
              <a:t>midlatitude</a:t>
            </a:r>
            <a:r>
              <a:rPr lang="en-US" sz="1800" b="1" dirty="0" smtClean="0"/>
              <a:t> environments ?</a:t>
            </a:r>
            <a:endParaRPr lang="en-US" sz="1800" b="1" dirty="0" smtClean="0"/>
          </a:p>
          <a:p>
            <a:r>
              <a:rPr lang="en-US" sz="1800" dirty="0" smtClean="0"/>
              <a:t>Radiation</a:t>
            </a:r>
            <a:endParaRPr lang="en-US" sz="1800" dirty="0"/>
          </a:p>
          <a:p>
            <a:pPr lvl="1"/>
            <a:r>
              <a:rPr lang="en-US" sz="1800" b="1" dirty="0" smtClean="0"/>
              <a:t>What are the relative contributions of “clearly sky,” partly cloudy and cloudy scenes to total aerosol warming? </a:t>
            </a:r>
            <a:endParaRPr lang="en-US" sz="1800" dirty="0" smtClean="0"/>
          </a:p>
          <a:p>
            <a:pPr lvl="1"/>
            <a:r>
              <a:rPr lang="en-US" sz="1800" dirty="0" smtClean="0"/>
              <a:t>How do semi-direct influences on clouds relate to atmospheric flows</a:t>
            </a:r>
          </a:p>
          <a:p>
            <a:pPr lvl="1"/>
            <a:endParaRPr lang="en-US" sz="1800" dirty="0"/>
          </a:p>
          <a:p>
            <a:pPr lvl="1"/>
            <a:r>
              <a:rPr lang="en-US" sz="1800" dirty="0" smtClean="0"/>
              <a:t>Bruce?</a:t>
            </a:r>
            <a:endParaRPr lang="en-US" sz="1800" dirty="0" smtClean="0"/>
          </a:p>
        </p:txBody>
      </p:sp>
    </p:spTree>
    <p:extLst>
      <p:ext uri="{BB962C8B-B14F-4D97-AF65-F5344CB8AC3E}">
        <p14:creationId xmlns:p14="http://schemas.microsoft.com/office/powerpoint/2010/main" val="1209645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837"/>
            <a:ext cx="8229600" cy="4525963"/>
          </a:xfrm>
        </p:spPr>
        <p:txBody>
          <a:bodyPr>
            <a:normAutofit lnSpcReduction="10000"/>
          </a:bodyPr>
          <a:lstStyle/>
          <a:p>
            <a:r>
              <a:rPr lang="en-US" sz="1800" dirty="0"/>
              <a:t>Boundary layer constituents and processes</a:t>
            </a:r>
          </a:p>
          <a:p>
            <a:pPr lvl="1"/>
            <a:r>
              <a:rPr lang="en-US" sz="1800" b="1" dirty="0"/>
              <a:t>How do we get </a:t>
            </a:r>
            <a:r>
              <a:rPr lang="en-US" sz="1800" b="1" dirty="0" err="1"/>
              <a:t>speciated</a:t>
            </a:r>
            <a:r>
              <a:rPr lang="en-US" sz="1800" b="1" dirty="0"/>
              <a:t> aerosol properties  for the  PBL and </a:t>
            </a:r>
            <a:r>
              <a:rPr lang="en-US" sz="1800" b="1" u="sng" dirty="0">
                <a:solidFill>
                  <a:srgbClr val="FF0000"/>
                </a:solidFill>
              </a:rPr>
              <a:t>surface layer</a:t>
            </a:r>
            <a:r>
              <a:rPr lang="en-US" sz="1800" b="1" dirty="0"/>
              <a:t>?</a:t>
            </a:r>
          </a:p>
          <a:p>
            <a:pPr lvl="2"/>
            <a:r>
              <a:rPr lang="en-US" sz="1800" dirty="0"/>
              <a:t>N</a:t>
            </a:r>
            <a:r>
              <a:rPr lang="en-US" sz="1800" dirty="0" smtClean="0"/>
              <a:t>ote </a:t>
            </a:r>
            <a:r>
              <a:rPr lang="en-US" sz="1800" dirty="0"/>
              <a:t>strong interdisciplinary ties to geochemical  </a:t>
            </a:r>
            <a:r>
              <a:rPr lang="en-US" sz="1800" dirty="0" smtClean="0"/>
              <a:t>cycles/ aerosol lifecycle</a:t>
            </a:r>
            <a:endParaRPr lang="en-US" sz="1800" dirty="0"/>
          </a:p>
          <a:p>
            <a:pPr lvl="2"/>
            <a:r>
              <a:rPr lang="en-US" sz="1800" dirty="0"/>
              <a:t>As much of a measurement requirement as a science question</a:t>
            </a:r>
          </a:p>
          <a:p>
            <a:endParaRPr lang="en-US" sz="2000" dirty="0" smtClean="0"/>
          </a:p>
          <a:p>
            <a:r>
              <a:rPr lang="en-US" sz="2000" dirty="0" smtClean="0"/>
              <a:t>Air quality signal processing:</a:t>
            </a:r>
          </a:p>
          <a:p>
            <a:pPr lvl="1"/>
            <a:r>
              <a:rPr lang="en-US" sz="1600" b="1" dirty="0" smtClean="0"/>
              <a:t>Long term trends versus acute exposure. What is in a mean?</a:t>
            </a:r>
          </a:p>
          <a:p>
            <a:pPr lvl="1"/>
            <a:r>
              <a:rPr lang="en-US" sz="1600" dirty="0" smtClean="0"/>
              <a:t>Unified global evaluation.</a:t>
            </a:r>
            <a:endParaRPr lang="en-US" sz="1600" dirty="0"/>
          </a:p>
          <a:p>
            <a:endParaRPr lang="en-US" sz="2000" dirty="0" smtClean="0"/>
          </a:p>
          <a:p>
            <a:endParaRPr lang="en-US" sz="2000" dirty="0" smtClean="0"/>
          </a:p>
          <a:p>
            <a:endParaRPr lang="en-US" sz="2000" dirty="0"/>
          </a:p>
          <a:p>
            <a:r>
              <a:rPr lang="en-US" sz="2000" dirty="0" err="1"/>
              <a:t>Strawa</a:t>
            </a:r>
            <a:r>
              <a:rPr lang="en-US" sz="2000" dirty="0"/>
              <a:t>: Interdisciplinary not just between NASA scientists, but also with other agency users. (Point, Applied Science has a team for that</a:t>
            </a:r>
            <a:r>
              <a:rPr lang="en-US" sz="2000" dirty="0" smtClean="0"/>
              <a:t>). Go interdisciplinary science route?</a:t>
            </a:r>
            <a:endParaRPr lang="en-US" sz="2000" dirty="0"/>
          </a:p>
          <a:p>
            <a:endParaRPr lang="en-US" sz="2000" dirty="0" smtClean="0"/>
          </a:p>
        </p:txBody>
      </p:sp>
      <p:sp>
        <p:nvSpPr>
          <p:cNvPr id="4" name="Title 1"/>
          <p:cNvSpPr txBox="1">
            <a:spLocks/>
          </p:cNvSpPr>
          <p:nvPr/>
        </p:nvSpPr>
        <p:spPr>
          <a:xfrm>
            <a:off x="457200" y="304800"/>
            <a:ext cx="8229600"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ts val="2600"/>
              </a:lnSpc>
            </a:pPr>
            <a:r>
              <a:rPr lang="en-US" sz="3200" dirty="0" smtClean="0"/>
              <a:t>Topical Packaging</a:t>
            </a:r>
            <a:br>
              <a:rPr lang="en-US" sz="3200" dirty="0" smtClean="0"/>
            </a:br>
            <a:r>
              <a:rPr lang="en-US" sz="3200" dirty="0" smtClean="0"/>
              <a:t>Climate : Process/Weather2 : </a:t>
            </a:r>
            <a:r>
              <a:rPr lang="en-US" sz="3200" b="1" dirty="0" smtClean="0"/>
              <a:t>Air Quality</a:t>
            </a:r>
            <a:r>
              <a:rPr lang="en-US" sz="3200" dirty="0" smtClean="0"/>
              <a:t/>
            </a:r>
            <a:br>
              <a:rPr lang="en-US" sz="3200" dirty="0" smtClean="0"/>
            </a:br>
            <a:r>
              <a:rPr lang="en-US" sz="2400" dirty="0" smtClean="0"/>
              <a:t>Community moving towards broader societal impacts of aerosol system science and climate change.</a:t>
            </a:r>
            <a:endParaRPr lang="en-US" sz="2400" dirty="0"/>
          </a:p>
        </p:txBody>
      </p:sp>
    </p:spTree>
    <p:extLst>
      <p:ext uri="{BB962C8B-B14F-4D97-AF65-F5344CB8AC3E}">
        <p14:creationId xmlns:p14="http://schemas.microsoft.com/office/powerpoint/2010/main" val="1998264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757074662"/>
              </p:ext>
            </p:extLst>
          </p:nvPr>
        </p:nvGraphicFramePr>
        <p:xfrm>
          <a:off x="177600" y="415523"/>
          <a:ext cx="8785747" cy="6209473"/>
        </p:xfrm>
        <a:graphic>
          <a:graphicData uri="http://schemas.openxmlformats.org/drawingml/2006/table">
            <a:tbl>
              <a:tblPr firstRow="1" bandRow="1">
                <a:tableStyleId>{D7AC3CCA-C797-4891-BE02-D94E43425B78}</a:tableStyleId>
              </a:tblPr>
              <a:tblGrid>
                <a:gridCol w="1296827"/>
                <a:gridCol w="7488920"/>
              </a:tblGrid>
              <a:tr h="2212343">
                <a:tc>
                  <a:txBody>
                    <a:bodyPr/>
                    <a:lstStyle/>
                    <a:p>
                      <a:r>
                        <a:rPr lang="en-US" sz="1800" b="0" dirty="0" smtClean="0">
                          <a:latin typeface="Arial Narrow"/>
                          <a:cs typeface="Arial Narrow"/>
                        </a:rPr>
                        <a:t>Total column</a:t>
                      </a:r>
                      <a:endParaRPr lang="en-US" sz="1800" b="0" dirty="0">
                        <a:latin typeface="Arial Narrow"/>
                        <a:cs typeface="Arial Narrow"/>
                      </a:endParaRPr>
                    </a:p>
                  </a:txBody>
                  <a:tcPr anchor="ctr">
                    <a:solidFill>
                      <a:schemeClr val="bg1">
                        <a:lumMod val="75000"/>
                      </a:schemeClr>
                    </a:solidFill>
                  </a:tcPr>
                </a:tc>
                <a:tc>
                  <a:txBody>
                    <a:bodyPr/>
                    <a:lstStyle/>
                    <a:p>
                      <a:pPr marL="182880" marR="0" indent="-182880" algn="l" defTabSz="457200" rtl="0" eaLnBrk="1" fontAlgn="auto" latinLnBrk="0" hangingPunct="1">
                        <a:lnSpc>
                          <a:spcPct val="100000"/>
                        </a:lnSpc>
                        <a:spcBef>
                          <a:spcPts val="0"/>
                        </a:spcBef>
                        <a:spcAft>
                          <a:spcPts val="400"/>
                        </a:spcAft>
                        <a:buClrTx/>
                        <a:buSzTx/>
                        <a:buFont typeface="Arial"/>
                        <a:buChar char="•"/>
                        <a:tabLst/>
                        <a:defRPr/>
                      </a:pPr>
                      <a:r>
                        <a:rPr lang="en-US" sz="1800" b="0" dirty="0" smtClean="0">
                          <a:latin typeface="Arial Narrow"/>
                          <a:cs typeface="Arial Narrow"/>
                        </a:rPr>
                        <a:t>What is the direct aerosol radiative effect at the top-of-atmosphere, within-atmosphere, and at the surface on a regional basis and as a function of</a:t>
                      </a:r>
                      <a:r>
                        <a:rPr lang="en-US" sz="1800" b="0" baseline="0" dirty="0" smtClean="0">
                          <a:latin typeface="Arial Narrow"/>
                          <a:cs typeface="Arial Narrow"/>
                        </a:rPr>
                        <a:t> aerosol type</a:t>
                      </a:r>
                      <a:r>
                        <a:rPr lang="en-US" sz="1800" b="0" kern="1200" baseline="0" dirty="0" smtClean="0">
                          <a:solidFill>
                            <a:schemeClr val="dk1"/>
                          </a:solidFill>
                          <a:latin typeface="Arial Narrow"/>
                          <a:ea typeface="+mn-ea"/>
                          <a:cs typeface="Arial Narrow"/>
                        </a:rPr>
                        <a:t>?</a:t>
                      </a:r>
                    </a:p>
                    <a:p>
                      <a:pPr marL="182880" marR="0" indent="-182880" algn="l" defTabSz="457200" rtl="0" eaLnBrk="1" fontAlgn="auto" latinLnBrk="0" hangingPunct="1">
                        <a:lnSpc>
                          <a:spcPct val="100000"/>
                        </a:lnSpc>
                        <a:spcBef>
                          <a:spcPts val="0"/>
                        </a:spcBef>
                        <a:spcAft>
                          <a:spcPts val="400"/>
                        </a:spcAft>
                        <a:buClrTx/>
                        <a:buSzTx/>
                        <a:buFont typeface="Arial"/>
                        <a:buChar char="•"/>
                        <a:tabLst/>
                        <a:defRPr/>
                      </a:pPr>
                      <a:r>
                        <a:rPr lang="en-US" sz="1800" b="0" kern="1200" dirty="0" smtClean="0">
                          <a:solidFill>
                            <a:schemeClr val="dk1"/>
                          </a:solidFill>
                          <a:latin typeface="Arial Narrow"/>
                          <a:ea typeface="+mn-ea"/>
                          <a:cs typeface="Arial Narrow"/>
                        </a:rPr>
                        <a:t>What </a:t>
                      </a:r>
                      <a:r>
                        <a:rPr lang="en-US" sz="1800" b="0" u="none" kern="1200" dirty="0" smtClean="0">
                          <a:solidFill>
                            <a:schemeClr val="dk1"/>
                          </a:solidFill>
                          <a:latin typeface="Arial Narrow"/>
                          <a:ea typeface="+mn-ea"/>
                          <a:cs typeface="Arial Narrow"/>
                        </a:rPr>
                        <a:t>are the sensitivities of regional-scale surface radiative fluxes,</a:t>
                      </a:r>
                      <a:r>
                        <a:rPr lang="en-US" sz="1800" b="0" u="none" kern="1200" baseline="0" dirty="0" smtClean="0">
                          <a:solidFill>
                            <a:schemeClr val="dk1"/>
                          </a:solidFill>
                          <a:latin typeface="Arial Narrow"/>
                          <a:ea typeface="+mn-ea"/>
                          <a:cs typeface="Arial Narrow"/>
                        </a:rPr>
                        <a:t> </a:t>
                      </a:r>
                      <a:r>
                        <a:rPr lang="en-US" sz="1800" b="0" u="none" kern="1200" dirty="0" smtClean="0">
                          <a:solidFill>
                            <a:schemeClr val="dk1"/>
                          </a:solidFill>
                          <a:latin typeface="Arial Narrow"/>
                          <a:ea typeface="+mn-ea"/>
                          <a:cs typeface="Arial Narrow"/>
                        </a:rPr>
                        <a:t>in-atmosphere heating, and cloud-climate feedbacks </a:t>
                      </a:r>
                      <a:r>
                        <a:rPr lang="en-US" sz="1800" b="0" kern="1200" dirty="0" smtClean="0">
                          <a:solidFill>
                            <a:schemeClr val="dk1"/>
                          </a:solidFill>
                          <a:latin typeface="Arial Narrow"/>
                          <a:ea typeface="+mn-ea"/>
                          <a:cs typeface="Arial Narrow"/>
                        </a:rPr>
                        <a:t>to:</a:t>
                      </a:r>
                    </a:p>
                    <a:p>
                      <a:pPr marL="640080" marR="0" lvl="1" indent="-182880" algn="l" defTabSz="457200" rtl="0" eaLnBrk="1" fontAlgn="auto" latinLnBrk="0" hangingPunct="1">
                        <a:lnSpc>
                          <a:spcPct val="100000"/>
                        </a:lnSpc>
                        <a:spcBef>
                          <a:spcPts val="0"/>
                        </a:spcBef>
                        <a:spcAft>
                          <a:spcPts val="400"/>
                        </a:spcAft>
                        <a:buClrTx/>
                        <a:buSzTx/>
                        <a:buFont typeface="Lucida Grande"/>
                        <a:buChar char="-"/>
                        <a:tabLst/>
                        <a:defRPr/>
                      </a:pPr>
                      <a:r>
                        <a:rPr lang="en-US" sz="1750" b="0" kern="1200" dirty="0" smtClean="0">
                          <a:solidFill>
                            <a:schemeClr val="dk1"/>
                          </a:solidFill>
                          <a:latin typeface="Arial Narrow"/>
                          <a:ea typeface="+mn-ea"/>
                          <a:cs typeface="Arial Narrow"/>
                        </a:rPr>
                        <a:t>changes in the relative proportions of natural vs. anthropogenic and primary vs. secondary aerosols (e.g., from climate change or air quality regulations)</a:t>
                      </a:r>
                    </a:p>
                    <a:p>
                      <a:pPr marL="640080" marR="0" lvl="1" indent="-182880" algn="l" defTabSz="457200" rtl="0" eaLnBrk="1" fontAlgn="auto" latinLnBrk="0" hangingPunct="1">
                        <a:lnSpc>
                          <a:spcPct val="100000"/>
                        </a:lnSpc>
                        <a:spcBef>
                          <a:spcPts val="0"/>
                        </a:spcBef>
                        <a:spcAft>
                          <a:spcPts val="400"/>
                        </a:spcAft>
                        <a:buClrTx/>
                        <a:buSzTx/>
                        <a:buFont typeface="Lucida Grande"/>
                        <a:buChar char="-"/>
                        <a:tabLst/>
                        <a:defRPr/>
                      </a:pPr>
                      <a:r>
                        <a:rPr lang="en-US" sz="1750" b="0" kern="1200" dirty="0" smtClean="0">
                          <a:solidFill>
                            <a:schemeClr val="dk1"/>
                          </a:solidFill>
                          <a:latin typeface="Arial Narrow"/>
                          <a:ea typeface="+mn-ea"/>
                          <a:cs typeface="Arial Narrow"/>
                        </a:rPr>
                        <a:t>the horizontal proximity and vertical stratification of aerosols relative to clouds</a:t>
                      </a:r>
                    </a:p>
                  </a:txBody>
                  <a:tcPr anchor="ctr">
                    <a:solidFill>
                      <a:schemeClr val="bg1">
                        <a:lumMod val="75000"/>
                      </a:schemeClr>
                    </a:solidFill>
                  </a:tcPr>
                </a:tc>
              </a:tr>
              <a:tr h="552898">
                <a:tc>
                  <a:txBody>
                    <a:bodyPr/>
                    <a:lstStyle/>
                    <a:p>
                      <a:r>
                        <a:rPr lang="en-US" sz="1800" b="0" dirty="0" smtClean="0">
                          <a:latin typeface="Arial Narrow"/>
                          <a:cs typeface="Arial Narrow"/>
                        </a:rPr>
                        <a:t>Stratosphere</a:t>
                      </a:r>
                      <a:endParaRPr lang="en-US" sz="1800" b="0" dirty="0">
                        <a:latin typeface="Arial Narrow"/>
                        <a:cs typeface="Arial Narrow"/>
                      </a:endParaRPr>
                    </a:p>
                  </a:txBody>
                  <a:tcPr anchor="ctr">
                    <a:solidFill>
                      <a:schemeClr val="bg2"/>
                    </a:solidFill>
                  </a:tcPr>
                </a:tc>
                <a:tc>
                  <a:txBody>
                    <a:bodyPr/>
                    <a:lstStyle/>
                    <a:p>
                      <a:pPr marL="182880" marR="0" indent="-182880" algn="l" defTabSz="457200" rtl="0" eaLnBrk="1" fontAlgn="auto" latinLnBrk="0" hangingPunct="1">
                        <a:lnSpc>
                          <a:spcPct val="100000"/>
                        </a:lnSpc>
                        <a:spcBef>
                          <a:spcPts val="0"/>
                        </a:spcBef>
                        <a:spcAft>
                          <a:spcPts val="400"/>
                        </a:spcAft>
                        <a:buClrTx/>
                        <a:buSzTx/>
                        <a:buFont typeface="Arial"/>
                        <a:buChar char="•"/>
                        <a:tabLst/>
                        <a:defRPr/>
                      </a:pPr>
                      <a:r>
                        <a:rPr lang="en-US" sz="1800" kern="1200" baseline="0" dirty="0" smtClean="0">
                          <a:solidFill>
                            <a:schemeClr val="dk1"/>
                          </a:solidFill>
                          <a:latin typeface="Arial Narrow"/>
                          <a:ea typeface="+mn-ea"/>
                          <a:cs typeface="Arial Narrow"/>
                        </a:rPr>
                        <a:t>What is the impact of volcanic and large wildfire events on the stratospheric aerosol burden, and how do these aerosols affect the surface temperature record? How will aerosol particles impact ozone in  changing climate?</a:t>
                      </a:r>
                    </a:p>
                  </a:txBody>
                  <a:tcPr anchor="ctr">
                    <a:solidFill>
                      <a:schemeClr val="bg2"/>
                    </a:solidFill>
                  </a:tcPr>
                </a:tc>
              </a:tr>
              <a:tr h="613789">
                <a:tc>
                  <a:txBody>
                    <a:bodyPr/>
                    <a:lstStyle/>
                    <a:p>
                      <a:r>
                        <a:rPr lang="en-US" sz="1800" b="0" dirty="0" smtClean="0">
                          <a:latin typeface="Arial Narrow"/>
                          <a:cs typeface="Arial Narrow"/>
                        </a:rPr>
                        <a:t>Upper troposphere</a:t>
                      </a:r>
                      <a:endParaRPr lang="en-US" sz="1800" b="0" dirty="0">
                        <a:latin typeface="Arial Narrow"/>
                        <a:cs typeface="Arial Narrow"/>
                      </a:endParaRPr>
                    </a:p>
                  </a:txBody>
                  <a:tcPr anchor="ctr">
                    <a:solidFill>
                      <a:schemeClr val="bg2">
                        <a:lumMod val="90000"/>
                      </a:schemeClr>
                    </a:solidFill>
                  </a:tcPr>
                </a:tc>
                <a:tc>
                  <a:txBody>
                    <a:bodyPr/>
                    <a:lstStyle/>
                    <a:p>
                      <a:pPr marL="182880" indent="-182880">
                        <a:spcAft>
                          <a:spcPts val="400"/>
                        </a:spcAft>
                        <a:buFont typeface="Arial"/>
                        <a:buChar char="•"/>
                      </a:pPr>
                      <a:r>
                        <a:rPr lang="en-US" sz="1800" kern="1200" dirty="0" smtClean="0">
                          <a:solidFill>
                            <a:schemeClr val="dk1"/>
                          </a:solidFill>
                          <a:latin typeface="Arial Narrow"/>
                          <a:ea typeface="+mn-ea"/>
                          <a:cs typeface="Arial Narrow"/>
                        </a:rPr>
                        <a:t>What is</a:t>
                      </a:r>
                      <a:r>
                        <a:rPr lang="en-US" sz="1800" kern="1200" baseline="0" dirty="0" smtClean="0">
                          <a:solidFill>
                            <a:schemeClr val="dk1"/>
                          </a:solidFill>
                          <a:latin typeface="Arial Narrow"/>
                          <a:ea typeface="+mn-ea"/>
                          <a:cs typeface="Arial Narrow"/>
                        </a:rPr>
                        <a:t> the impact of transported dust on ice nucleation and precipitation from cold clouds?</a:t>
                      </a:r>
                    </a:p>
                  </a:txBody>
                  <a:tcPr marT="0" marB="0" anchor="ctr">
                    <a:solidFill>
                      <a:schemeClr val="bg2">
                        <a:lumMod val="90000"/>
                      </a:schemeClr>
                    </a:solidFill>
                  </a:tcPr>
                </a:tc>
              </a:tr>
              <a:tr h="955454">
                <a:tc>
                  <a:txBody>
                    <a:bodyPr/>
                    <a:lstStyle/>
                    <a:p>
                      <a:r>
                        <a:rPr lang="en-US" sz="1800" b="0" dirty="0" smtClean="0">
                          <a:latin typeface="Arial Narrow"/>
                          <a:cs typeface="Arial Narrow"/>
                        </a:rPr>
                        <a:t>Lower troposphere</a:t>
                      </a:r>
                      <a:endParaRPr lang="en-US" sz="1800" b="0" dirty="0">
                        <a:latin typeface="Arial Narrow"/>
                        <a:cs typeface="Arial Narrow"/>
                      </a:endParaRPr>
                    </a:p>
                  </a:txBody>
                  <a:tcPr anchor="ctr">
                    <a:solidFill>
                      <a:schemeClr val="bg2">
                        <a:lumMod val="75000"/>
                      </a:schemeClr>
                    </a:solidFill>
                  </a:tcPr>
                </a:tc>
                <a:tc>
                  <a:txBody>
                    <a:bodyPr/>
                    <a:lstStyle/>
                    <a:p>
                      <a:pPr marL="182880" indent="-182880">
                        <a:spcAft>
                          <a:spcPts val="400"/>
                        </a:spcAft>
                        <a:buFont typeface="Arial"/>
                        <a:buChar char="•"/>
                      </a:pPr>
                      <a:r>
                        <a:rPr lang="en-US" sz="1800" kern="1200" dirty="0" smtClean="0">
                          <a:solidFill>
                            <a:schemeClr val="dk1"/>
                          </a:solidFill>
                          <a:latin typeface="Arial Narrow"/>
                          <a:ea typeface="+mn-ea"/>
                          <a:cs typeface="Arial Narrow"/>
                        </a:rPr>
                        <a:t>How does aerosol radiative heating impact convective</a:t>
                      </a:r>
                      <a:r>
                        <a:rPr lang="en-US" sz="1800" kern="1200" baseline="0" dirty="0" smtClean="0">
                          <a:solidFill>
                            <a:schemeClr val="dk1"/>
                          </a:solidFill>
                          <a:latin typeface="Arial Narrow"/>
                          <a:ea typeface="+mn-ea"/>
                          <a:cs typeface="Arial Narrow"/>
                        </a:rPr>
                        <a:t> cloud development as a function of aerosol particle type?</a:t>
                      </a:r>
                    </a:p>
                    <a:p>
                      <a:pPr marL="182880" indent="-182880">
                        <a:spcAft>
                          <a:spcPts val="400"/>
                        </a:spcAft>
                        <a:buFont typeface="Arial"/>
                        <a:buChar char="•"/>
                      </a:pPr>
                      <a:r>
                        <a:rPr lang="en-US" sz="1800" kern="1200" dirty="0" smtClean="0">
                          <a:solidFill>
                            <a:schemeClr val="dk1"/>
                          </a:solidFill>
                          <a:latin typeface="Arial Narrow"/>
                          <a:ea typeface="+mn-ea"/>
                          <a:cs typeface="Arial Narrow"/>
                        </a:rPr>
                        <a:t>What</a:t>
                      </a:r>
                      <a:r>
                        <a:rPr lang="en-US" sz="1800" kern="1200" baseline="0" dirty="0" smtClean="0">
                          <a:solidFill>
                            <a:schemeClr val="dk1"/>
                          </a:solidFill>
                          <a:latin typeface="Arial Narrow"/>
                          <a:ea typeface="+mn-ea"/>
                          <a:cs typeface="Arial Narrow"/>
                        </a:rPr>
                        <a:t> types of clouds, precipitation, and severe weather events are susceptible to modification by aerosols, and u</a:t>
                      </a:r>
                      <a:r>
                        <a:rPr lang="en-US" sz="1800" kern="1200" dirty="0" smtClean="0">
                          <a:solidFill>
                            <a:schemeClr val="dk1"/>
                          </a:solidFill>
                          <a:latin typeface="Arial Narrow"/>
                          <a:ea typeface="+mn-ea"/>
                          <a:cs typeface="Arial Narrow"/>
                        </a:rPr>
                        <a:t>nder what environmental conditions?</a:t>
                      </a:r>
                    </a:p>
                  </a:txBody>
                  <a:tcPr anchor="ctr">
                    <a:solidFill>
                      <a:schemeClr val="bg2">
                        <a:lumMod val="75000"/>
                      </a:schemeClr>
                    </a:solidFill>
                  </a:tcPr>
                </a:tc>
              </a:tr>
              <a:tr h="1203130">
                <a:tc>
                  <a:txBody>
                    <a:bodyPr/>
                    <a:lstStyle/>
                    <a:p>
                      <a:r>
                        <a:rPr lang="en-US" sz="1800" b="0" dirty="0" smtClean="0">
                          <a:latin typeface="Arial Narrow"/>
                          <a:cs typeface="Arial Narrow"/>
                        </a:rPr>
                        <a:t>Boundary layer</a:t>
                      </a:r>
                      <a:endParaRPr lang="en-US" sz="1800" b="0" dirty="0">
                        <a:latin typeface="Arial Narrow"/>
                        <a:cs typeface="Arial Narrow"/>
                      </a:endParaRPr>
                    </a:p>
                  </a:txBody>
                  <a:tcPr anchor="ctr">
                    <a:solidFill>
                      <a:schemeClr val="bg2">
                        <a:lumMod val="50000"/>
                      </a:schemeClr>
                    </a:solidFill>
                  </a:tcPr>
                </a:tc>
                <a:tc>
                  <a:txBody>
                    <a:bodyPr/>
                    <a:lstStyle/>
                    <a:p>
                      <a:pPr marL="182880" indent="-182880">
                        <a:spcAft>
                          <a:spcPts val="400"/>
                        </a:spcAft>
                        <a:buFont typeface="Arial"/>
                        <a:buChar char="•"/>
                      </a:pPr>
                      <a:r>
                        <a:rPr lang="en-US" sz="1800" kern="1200" dirty="0" smtClean="0">
                          <a:solidFill>
                            <a:schemeClr val="dk1"/>
                          </a:solidFill>
                          <a:latin typeface="Arial Narrow"/>
                          <a:ea typeface="+mn-ea"/>
                          <a:cs typeface="Arial Narrow"/>
                        </a:rPr>
                        <a:t>What are the abundances, compositions,</a:t>
                      </a:r>
                      <a:r>
                        <a:rPr lang="en-US" sz="1800" kern="1200" baseline="0" dirty="0" smtClean="0">
                          <a:solidFill>
                            <a:schemeClr val="dk1"/>
                          </a:solidFill>
                          <a:latin typeface="Arial Narrow"/>
                          <a:ea typeface="+mn-ea"/>
                          <a:cs typeface="Arial Narrow"/>
                        </a:rPr>
                        <a:t> size distributions, and shapes </a:t>
                      </a:r>
                      <a:r>
                        <a:rPr lang="en-US" sz="1800" kern="1200" dirty="0" smtClean="0">
                          <a:solidFill>
                            <a:schemeClr val="dk1"/>
                          </a:solidFill>
                          <a:latin typeface="Arial Narrow"/>
                          <a:ea typeface="+mn-ea"/>
                          <a:cs typeface="Arial Narrow"/>
                        </a:rPr>
                        <a:t>of the particles associated with adverse human health outcomes and environmental degradations?</a:t>
                      </a:r>
                    </a:p>
                    <a:p>
                      <a:pPr marL="182880" indent="-182880">
                        <a:spcAft>
                          <a:spcPts val="400"/>
                        </a:spcAft>
                        <a:buFont typeface="Arial"/>
                        <a:buChar char="•"/>
                      </a:pPr>
                      <a:r>
                        <a:rPr lang="en-US" sz="1800" kern="1200" dirty="0" smtClean="0">
                          <a:solidFill>
                            <a:schemeClr val="dk1"/>
                          </a:solidFill>
                          <a:latin typeface="Arial Narrow"/>
                          <a:ea typeface="+mn-ea"/>
                          <a:cs typeface="Arial Narrow"/>
                        </a:rPr>
                        <a:t>What are the sources, physical-chemical</a:t>
                      </a:r>
                      <a:r>
                        <a:rPr lang="en-US" sz="1800" kern="1200" baseline="0" dirty="0" smtClean="0">
                          <a:solidFill>
                            <a:schemeClr val="dk1"/>
                          </a:solidFill>
                          <a:latin typeface="Arial Narrow"/>
                          <a:ea typeface="+mn-ea"/>
                          <a:cs typeface="Arial Narrow"/>
                        </a:rPr>
                        <a:t> transformation processes, transport pathways, and sinks of these particles?</a:t>
                      </a:r>
                      <a:endParaRPr lang="en-US" sz="1800" dirty="0">
                        <a:latin typeface="Arial Narrow"/>
                        <a:cs typeface="Arial Narrow"/>
                      </a:endParaRPr>
                    </a:p>
                  </a:txBody>
                  <a:tcPr marR="0" marT="0" marB="0" anchor="ctr">
                    <a:solidFill>
                      <a:schemeClr val="bg2">
                        <a:lumMod val="50000"/>
                      </a:schemeClr>
                    </a:solidFill>
                  </a:tcPr>
                </a:tc>
              </a:tr>
            </a:tbl>
          </a:graphicData>
        </a:graphic>
      </p:graphicFrame>
      <p:sp>
        <p:nvSpPr>
          <p:cNvPr id="2" name="TextBox 1"/>
          <p:cNvSpPr txBox="1"/>
          <p:nvPr/>
        </p:nvSpPr>
        <p:spPr>
          <a:xfrm>
            <a:off x="1905000" y="54002"/>
            <a:ext cx="5074851" cy="369332"/>
          </a:xfrm>
          <a:prstGeom prst="rect">
            <a:avLst/>
          </a:prstGeom>
          <a:noFill/>
        </p:spPr>
        <p:txBody>
          <a:bodyPr wrap="none" rtlCol="0">
            <a:spAutoFit/>
          </a:bodyPr>
          <a:lstStyle/>
          <a:p>
            <a:r>
              <a:rPr lang="en-US" dirty="0" smtClean="0"/>
              <a:t>Processes and Air Quality in the Vertical-Take it </a:t>
            </a:r>
            <a:r>
              <a:rPr lang="en-US" dirty="0"/>
              <a:t>D</a:t>
            </a:r>
            <a:r>
              <a:rPr lang="en-US" dirty="0" smtClean="0"/>
              <a:t>ave</a:t>
            </a:r>
            <a:endParaRPr lang="en-US" dirty="0"/>
          </a:p>
        </p:txBody>
      </p:sp>
    </p:spTree>
    <p:extLst>
      <p:ext uri="{BB962C8B-B14F-4D97-AF65-F5344CB8AC3E}">
        <p14:creationId xmlns:p14="http://schemas.microsoft.com/office/powerpoint/2010/main" val="2374573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228600"/>
            <a:ext cx="8676073" cy="400110"/>
          </a:xfrm>
          <a:prstGeom prst="rect">
            <a:avLst/>
          </a:prstGeom>
          <a:noFill/>
        </p:spPr>
        <p:txBody>
          <a:bodyPr wrap="none" rtlCol="0">
            <a:spAutoFit/>
          </a:bodyPr>
          <a:lstStyle/>
          <a:p>
            <a:r>
              <a:rPr lang="en-US" sz="2000" dirty="0" smtClean="0">
                <a:solidFill>
                  <a:prstClr val="black"/>
                </a:solidFill>
                <a:latin typeface="Arial"/>
                <a:cs typeface="Arial"/>
              </a:rPr>
              <a:t>Satellite measurement requirements from the ACE Science Working Group</a:t>
            </a:r>
            <a:endParaRPr lang="en-US" sz="2000" dirty="0">
              <a:solidFill>
                <a:prstClr val="black"/>
              </a:solidFill>
              <a:latin typeface="Arial"/>
              <a:cs typeface="Arial"/>
            </a:endParaRPr>
          </a:p>
        </p:txBody>
      </p:sp>
      <p:sp>
        <p:nvSpPr>
          <p:cNvPr id="7" name="TextBox 6"/>
          <p:cNvSpPr txBox="1"/>
          <p:nvPr/>
        </p:nvSpPr>
        <p:spPr>
          <a:xfrm rot="16200000">
            <a:off x="-137304" y="4757244"/>
            <a:ext cx="1911062" cy="369332"/>
          </a:xfrm>
          <a:prstGeom prst="rect">
            <a:avLst/>
          </a:prstGeom>
          <a:solidFill>
            <a:schemeClr val="bg2">
              <a:lumMod val="75000"/>
            </a:schemeClr>
          </a:solidFill>
        </p:spPr>
        <p:txBody>
          <a:bodyPr wrap="none" rtlCol="0">
            <a:spAutoFit/>
          </a:bodyPr>
          <a:lstStyle/>
          <a:p>
            <a:r>
              <a:rPr lang="en-US" dirty="0" smtClean="0">
                <a:solidFill>
                  <a:prstClr val="black"/>
                </a:solidFill>
              </a:rPr>
              <a:t>Vertically resolved</a:t>
            </a:r>
            <a:endParaRPr lang="en-US" dirty="0">
              <a:solidFill>
                <a:prstClr val="black"/>
              </a:solidFill>
            </a:endParaRPr>
          </a:p>
        </p:txBody>
      </p:sp>
      <p:sp>
        <p:nvSpPr>
          <p:cNvPr id="8" name="TextBox 7"/>
          <p:cNvSpPr txBox="1"/>
          <p:nvPr/>
        </p:nvSpPr>
        <p:spPr>
          <a:xfrm rot="16200000">
            <a:off x="112634" y="2142465"/>
            <a:ext cx="1411189" cy="369332"/>
          </a:xfrm>
          <a:prstGeom prst="rect">
            <a:avLst/>
          </a:prstGeom>
          <a:solidFill>
            <a:schemeClr val="bg1">
              <a:lumMod val="75000"/>
            </a:schemeClr>
          </a:solidFill>
        </p:spPr>
        <p:txBody>
          <a:bodyPr wrap="none" rtlCol="0">
            <a:spAutoFit/>
          </a:bodyPr>
          <a:lstStyle/>
          <a:p>
            <a:r>
              <a:rPr lang="en-US" dirty="0" smtClean="0">
                <a:solidFill>
                  <a:prstClr val="black"/>
                </a:solidFill>
              </a:rPr>
              <a:t>Total column</a:t>
            </a:r>
            <a:endParaRPr lang="en-US" dirty="0">
              <a:solidFill>
                <a:prstClr val="black"/>
              </a:solidFill>
            </a:endParaRPr>
          </a:p>
        </p:txBody>
      </p:sp>
      <p:grpSp>
        <p:nvGrpSpPr>
          <p:cNvPr id="20" name="Group 19"/>
          <p:cNvGrpSpPr/>
          <p:nvPr/>
        </p:nvGrpSpPr>
        <p:grpSpPr>
          <a:xfrm>
            <a:off x="613643" y="762000"/>
            <a:ext cx="8191426" cy="6096000"/>
            <a:chOff x="613643" y="762000"/>
            <a:chExt cx="8191426" cy="6096000"/>
          </a:xfrm>
        </p:grpSpPr>
        <p:grpSp>
          <p:nvGrpSpPr>
            <p:cNvPr id="17" name="Group 16"/>
            <p:cNvGrpSpPr/>
            <p:nvPr/>
          </p:nvGrpSpPr>
          <p:grpSpPr>
            <a:xfrm>
              <a:off x="1181496" y="762000"/>
              <a:ext cx="7239000" cy="6096000"/>
              <a:chOff x="1395561" y="762000"/>
              <a:chExt cx="7239000" cy="6096000"/>
            </a:xfrm>
          </p:grpSpPr>
          <p:graphicFrame>
            <p:nvGraphicFramePr>
              <p:cNvPr id="5" name="Object 4"/>
              <p:cNvGraphicFramePr>
                <a:graphicFrameLocks noChangeAspect="1"/>
              </p:cNvGraphicFramePr>
              <p:nvPr>
                <p:extLst>
                  <p:ext uri="{D42A27DB-BD31-4B8C-83A1-F6EECF244321}">
                    <p14:modId xmlns:p14="http://schemas.microsoft.com/office/powerpoint/2010/main" val="3997331757"/>
                  </p:ext>
                </p:extLst>
              </p:nvPr>
            </p:nvGraphicFramePr>
            <p:xfrm>
              <a:off x="1395561" y="762000"/>
              <a:ext cx="7239000" cy="6096000"/>
            </p:xfrm>
            <a:graphic>
              <a:graphicData uri="http://schemas.openxmlformats.org/presentationml/2006/ole">
                <mc:AlternateContent xmlns:mc="http://schemas.openxmlformats.org/markup-compatibility/2006">
                  <mc:Choice xmlns:v="urn:schemas-microsoft-com:vml" Requires="v">
                    <p:oleObj spid="_x0000_s2050" name="Document" r:id="rId4" imgW="6184900" imgH="7772400" progId="Word.Document.12">
                      <p:embed/>
                    </p:oleObj>
                  </mc:Choice>
                  <mc:Fallback>
                    <p:oleObj name="Document" r:id="rId4" imgW="6184900" imgH="7772400" progId="Word.Document.12">
                      <p:embed/>
                      <p:pic>
                        <p:nvPicPr>
                          <p:cNvPr id="0" name=""/>
                          <p:cNvPicPr/>
                          <p:nvPr/>
                        </p:nvPicPr>
                        <p:blipFill>
                          <a:blip r:embed="rId5"/>
                          <a:stretch>
                            <a:fillRect/>
                          </a:stretch>
                        </p:blipFill>
                        <p:spPr>
                          <a:xfrm>
                            <a:off x="1395561" y="762000"/>
                            <a:ext cx="7239000" cy="6096000"/>
                          </a:xfrm>
                          <a:prstGeom prst="rect">
                            <a:avLst/>
                          </a:prstGeom>
                        </p:spPr>
                      </p:pic>
                    </p:oleObj>
                  </mc:Fallback>
                </mc:AlternateContent>
              </a:graphicData>
            </a:graphic>
          </p:graphicFrame>
          <p:cxnSp>
            <p:nvCxnSpPr>
              <p:cNvPr id="10" name="Straight Connector 9"/>
              <p:cNvCxnSpPr/>
              <p:nvPr/>
            </p:nvCxnSpPr>
            <p:spPr>
              <a:xfrm>
                <a:off x="1395561" y="3505200"/>
                <a:ext cx="722398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8625135" y="762000"/>
                <a:ext cx="0" cy="5944393"/>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2328994" y="5122542"/>
                <a:ext cx="1795264" cy="24257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6" name="Rectangle 15"/>
              <p:cNvSpPr/>
              <p:nvPr/>
            </p:nvSpPr>
            <p:spPr>
              <a:xfrm>
                <a:off x="1468168" y="6273766"/>
                <a:ext cx="4083163" cy="275669"/>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cxnSp>
          <p:nvCxnSpPr>
            <p:cNvPr id="18" name="Straight Connector 17"/>
            <p:cNvCxnSpPr/>
            <p:nvPr/>
          </p:nvCxnSpPr>
          <p:spPr>
            <a:xfrm>
              <a:off x="1191188" y="6268812"/>
              <a:ext cx="722398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613643" y="6292594"/>
              <a:ext cx="8191426" cy="470874"/>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spTree>
    <p:extLst>
      <p:ext uri="{BB962C8B-B14F-4D97-AF65-F5344CB8AC3E}">
        <p14:creationId xmlns:p14="http://schemas.microsoft.com/office/powerpoint/2010/main" val="4252763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pPr>
              <a:lnSpc>
                <a:spcPts val="2400"/>
              </a:lnSpc>
            </a:pPr>
            <a:r>
              <a:rPr lang="en-US" sz="3200" dirty="0" smtClean="0"/>
              <a:t>Overarching recommendations</a:t>
            </a:r>
            <a:r>
              <a:rPr lang="en-US" sz="3200" dirty="0"/>
              <a:t/>
            </a:r>
            <a:br>
              <a:rPr lang="en-US" sz="3200" dirty="0"/>
            </a:br>
            <a:r>
              <a:rPr lang="en-US" sz="3200" dirty="0"/>
              <a:t>Holistic integrated aerosol “systems.” </a:t>
            </a:r>
            <a:r>
              <a:rPr lang="en-US" sz="2000" dirty="0" smtClean="0"/>
              <a:t/>
            </a:r>
            <a:br>
              <a:rPr lang="en-US" sz="2000" dirty="0" smtClean="0"/>
            </a:br>
            <a:r>
              <a:rPr lang="en-US" sz="2000" dirty="0" smtClean="0"/>
              <a:t>There </a:t>
            </a:r>
            <a:r>
              <a:rPr lang="en-US" sz="2000" dirty="0"/>
              <a:t>is lots of science to be </a:t>
            </a:r>
            <a:r>
              <a:rPr lang="en-US" sz="2000" dirty="0" smtClean="0"/>
              <a:t>done. But what floats the most boats? </a:t>
            </a:r>
            <a:r>
              <a:rPr lang="en-US" sz="2000" dirty="0"/>
              <a:t/>
            </a:r>
            <a:br>
              <a:rPr lang="en-US" sz="2000" dirty="0"/>
            </a:br>
            <a:endParaRPr lang="en-US" sz="2000" dirty="0"/>
          </a:p>
        </p:txBody>
      </p:sp>
      <p:sp>
        <p:nvSpPr>
          <p:cNvPr id="3" name="Content Placeholder 2"/>
          <p:cNvSpPr>
            <a:spLocks noGrp="1"/>
          </p:cNvSpPr>
          <p:nvPr>
            <p:ph idx="1"/>
          </p:nvPr>
        </p:nvSpPr>
        <p:spPr>
          <a:xfrm>
            <a:off x="152400" y="1112837"/>
            <a:ext cx="8763000" cy="5745163"/>
          </a:xfrm>
        </p:spPr>
        <p:txBody>
          <a:bodyPr>
            <a:noAutofit/>
          </a:bodyPr>
          <a:lstStyle/>
          <a:p>
            <a:pPr>
              <a:spcBef>
                <a:spcPts val="0"/>
              </a:spcBef>
            </a:pPr>
            <a:r>
              <a:rPr lang="en-US" sz="1800" b="1" dirty="0" smtClean="0"/>
              <a:t>Top 2 measurements: 3 d absorption and speciation</a:t>
            </a:r>
          </a:p>
          <a:p>
            <a:pPr lvl="1">
              <a:spcBef>
                <a:spcPts val="0"/>
              </a:spcBef>
            </a:pPr>
            <a:r>
              <a:rPr lang="en-US" sz="1800" dirty="0" smtClean="0"/>
              <a:t>Absorption is perhaps our communities biggest challenge</a:t>
            </a:r>
          </a:p>
          <a:p>
            <a:pPr lvl="1">
              <a:spcBef>
                <a:spcPts val="0"/>
              </a:spcBef>
            </a:pPr>
            <a:r>
              <a:rPr lang="en-US" sz="1800" dirty="0"/>
              <a:t>How do we segregate natural versus anthropogenic species and  their ultimate radiation and thermodynamic effects by constituent</a:t>
            </a:r>
            <a:r>
              <a:rPr lang="en-US" sz="1800" dirty="0" smtClean="0"/>
              <a:t>?</a:t>
            </a:r>
          </a:p>
          <a:p>
            <a:pPr>
              <a:spcBef>
                <a:spcPts val="0"/>
              </a:spcBef>
            </a:pPr>
            <a:r>
              <a:rPr lang="en-US" sz="1800" b="1" dirty="0" smtClean="0"/>
              <a:t>Vertical Dimension part 2</a:t>
            </a:r>
          </a:p>
          <a:p>
            <a:pPr lvl="1">
              <a:spcBef>
                <a:spcPts val="0"/>
              </a:spcBef>
            </a:pPr>
            <a:r>
              <a:rPr lang="en-US" sz="1800" b="1" dirty="0"/>
              <a:t> </a:t>
            </a:r>
            <a:r>
              <a:rPr lang="en-US" sz="1800" dirty="0" smtClean="0"/>
              <a:t>Aerosol system in the </a:t>
            </a:r>
            <a:r>
              <a:rPr lang="en-US" sz="1800" dirty="0" smtClean="0">
                <a:solidFill>
                  <a:srgbClr val="FF0000"/>
                </a:solidFill>
              </a:rPr>
              <a:t>surface layer </a:t>
            </a:r>
            <a:r>
              <a:rPr lang="en-US" sz="1800" dirty="0" smtClean="0"/>
              <a:t>and PBL</a:t>
            </a:r>
          </a:p>
          <a:p>
            <a:pPr lvl="1">
              <a:spcBef>
                <a:spcPts val="0"/>
              </a:spcBef>
            </a:pPr>
            <a:r>
              <a:rPr lang="en-US" sz="1800" dirty="0" smtClean="0"/>
              <a:t>Aerosol observations in partly cloudy to cloudy scenes.</a:t>
            </a:r>
          </a:p>
          <a:p>
            <a:pPr>
              <a:spcBef>
                <a:spcPts val="0"/>
              </a:spcBef>
            </a:pPr>
            <a:r>
              <a:rPr lang="en-US" sz="1800" b="1" dirty="0" smtClean="0"/>
              <a:t>Retrievals</a:t>
            </a:r>
            <a:endParaRPr lang="en-US" sz="1800" b="1" dirty="0"/>
          </a:p>
          <a:p>
            <a:pPr lvl="1">
              <a:spcBef>
                <a:spcPts val="0"/>
              </a:spcBef>
            </a:pPr>
            <a:r>
              <a:rPr lang="en-US" sz="1800" dirty="0"/>
              <a:t>How do we put two satellite products together? Not just a-train but </a:t>
            </a:r>
            <a:r>
              <a:rPr lang="en-US" sz="1800" dirty="0" err="1"/>
              <a:t>polar+geo</a:t>
            </a:r>
            <a:r>
              <a:rPr lang="en-US" sz="1800" dirty="0" smtClean="0"/>
              <a:t>?</a:t>
            </a:r>
            <a:endParaRPr lang="en-US" sz="1800" dirty="0" smtClean="0"/>
          </a:p>
          <a:p>
            <a:pPr lvl="1">
              <a:spcBef>
                <a:spcPts val="0"/>
              </a:spcBef>
            </a:pPr>
            <a:r>
              <a:rPr lang="en-US" sz="1800" dirty="0" smtClean="0"/>
              <a:t>Technology </a:t>
            </a:r>
            <a:r>
              <a:rPr lang="en-US" sz="1800" dirty="0" smtClean="0"/>
              <a:t>investment in coupled retrievals</a:t>
            </a:r>
            <a:r>
              <a:rPr lang="en-US" sz="1800" dirty="0" smtClean="0"/>
              <a:t>. Field </a:t>
            </a:r>
            <a:r>
              <a:rPr lang="en-US" sz="1800" dirty="0" smtClean="0"/>
              <a:t>campaign </a:t>
            </a:r>
            <a:r>
              <a:rPr lang="en-US" sz="1800" dirty="0" smtClean="0"/>
              <a:t>and network priorities</a:t>
            </a:r>
          </a:p>
          <a:p>
            <a:pPr marL="285750" lvl="1">
              <a:spcBef>
                <a:spcPts val="0"/>
              </a:spcBef>
              <a:buFont typeface="Arial" panose="020B0604020202020204" pitchFamily="34" charset="0"/>
              <a:buChar char="•"/>
            </a:pPr>
            <a:r>
              <a:rPr lang="en-US" sz="1800" b="1" dirty="0" smtClean="0"/>
              <a:t>Field campaigns</a:t>
            </a:r>
            <a:endParaRPr lang="en-US" sz="1800" b="1" dirty="0" smtClean="0"/>
          </a:p>
          <a:p>
            <a:pPr lvl="1">
              <a:spcBef>
                <a:spcPts val="0"/>
              </a:spcBef>
            </a:pPr>
            <a:r>
              <a:rPr lang="en-US" sz="1800" dirty="0" smtClean="0"/>
              <a:t>Let aerosol sensitivity findings be a key defining  field campaign priorities. E.g., climate hypothesis driven field campaigns</a:t>
            </a:r>
          </a:p>
          <a:p>
            <a:pPr lvl="1">
              <a:spcBef>
                <a:spcPts val="0"/>
              </a:spcBef>
            </a:pPr>
            <a:r>
              <a:rPr lang="en-US" sz="1800" dirty="0" smtClean="0"/>
              <a:t>Data reduction/development of predictors/typing of aerosol complexity</a:t>
            </a:r>
            <a:endParaRPr lang="en-US" sz="1800" dirty="0" smtClean="0"/>
          </a:p>
          <a:p>
            <a:pPr>
              <a:spcBef>
                <a:spcPts val="0"/>
              </a:spcBef>
            </a:pPr>
            <a:r>
              <a:rPr lang="en-US" sz="1800" b="1" dirty="0" smtClean="0"/>
              <a:t>Error </a:t>
            </a:r>
            <a:r>
              <a:rPr lang="en-US" sz="1800" b="1" dirty="0"/>
              <a:t>modeling</a:t>
            </a:r>
          </a:p>
          <a:p>
            <a:pPr lvl="1">
              <a:spcBef>
                <a:spcPts val="0"/>
              </a:spcBef>
            </a:pPr>
            <a:r>
              <a:rPr lang="en-US" sz="1800" dirty="0"/>
              <a:t>AERONET </a:t>
            </a:r>
            <a:r>
              <a:rPr lang="en-US" sz="1800" dirty="0" smtClean="0"/>
              <a:t>verification as well as primary versus secondary verification methods.</a:t>
            </a:r>
          </a:p>
          <a:p>
            <a:pPr lvl="1">
              <a:spcBef>
                <a:spcPts val="0"/>
              </a:spcBef>
            </a:pPr>
            <a:r>
              <a:rPr lang="en-US" sz="1800" dirty="0" smtClean="0"/>
              <a:t>How </a:t>
            </a:r>
            <a:r>
              <a:rPr lang="en-US" sz="1800" dirty="0"/>
              <a:t>do remote sensing observational errors relate to the background related to the combined product</a:t>
            </a:r>
            <a:r>
              <a:rPr lang="en-US" sz="1800" dirty="0" smtClean="0"/>
              <a:t>?</a:t>
            </a:r>
          </a:p>
          <a:p>
            <a:r>
              <a:rPr lang="en-US" sz="1800" b="1" dirty="0"/>
              <a:t>Incubator grants-How do we do all of this</a:t>
            </a:r>
            <a:r>
              <a:rPr lang="en-US" sz="1800" b="1" dirty="0" smtClean="0"/>
              <a:t>? </a:t>
            </a:r>
            <a:r>
              <a:rPr lang="en-US" sz="1800" b="1" dirty="0" smtClean="0">
                <a:solidFill>
                  <a:srgbClr val="FF0000"/>
                </a:solidFill>
              </a:rPr>
              <a:t>Link with interdisciplinary research?</a:t>
            </a:r>
            <a:endParaRPr lang="en-US" sz="1800" b="1" dirty="0">
              <a:solidFill>
                <a:srgbClr val="FF0000"/>
              </a:solidFill>
            </a:endParaRPr>
          </a:p>
          <a:p>
            <a:endParaRPr lang="en-US" sz="1800" b="1" dirty="0"/>
          </a:p>
        </p:txBody>
      </p:sp>
    </p:spTree>
    <p:extLst>
      <p:ext uri="{BB962C8B-B14F-4D97-AF65-F5344CB8AC3E}">
        <p14:creationId xmlns:p14="http://schemas.microsoft.com/office/powerpoint/2010/main" val="335217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403</TotalTime>
  <Words>1226</Words>
  <Application>Microsoft Office PowerPoint</Application>
  <PresentationFormat>On-screen Show (4:3)</PresentationFormat>
  <Paragraphs>109</Paragraphs>
  <Slides>9</Slides>
  <Notes>0</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9</vt:i4>
      </vt:variant>
    </vt:vector>
  </HeadingPairs>
  <TitlesOfParts>
    <vt:vector size="13" baseType="lpstr">
      <vt:lpstr>Office Theme</vt:lpstr>
      <vt:lpstr>1_Office Theme</vt:lpstr>
      <vt:lpstr>2_Office Theme</vt:lpstr>
      <vt:lpstr>Document</vt:lpstr>
      <vt:lpstr>Aerosol Aftermath Bottom Line  Preamble</vt:lpstr>
      <vt:lpstr>Overarching recommendations Holistic integrated aerosol “systems.”  There is lots of science to be done. But what floats the most boats?  </vt:lpstr>
      <vt:lpstr>Science Topical Packaging Climate : Process/Weather : Air Quality</vt:lpstr>
      <vt:lpstr>Topical Packaging Climate : Process/Weather : Air Quality (you will notice many ties to Climate)</vt:lpstr>
      <vt:lpstr>Topical Packaging Climate : Process/Weather2 : Air Quality (you will notice many ties to Climate)</vt:lpstr>
      <vt:lpstr>PowerPoint Presentation</vt:lpstr>
      <vt:lpstr>PowerPoint Presentation</vt:lpstr>
      <vt:lpstr>PowerPoint Presentation</vt:lpstr>
      <vt:lpstr>Overarching recommendations Holistic integrated aerosol “systems.”  There is lots of science to be done. But what floats the most boats?  </vt:lpstr>
    </vt:vector>
  </TitlesOfParts>
  <Company>Naval Research Laboratory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Aerosol Aftermath Bottom Line  Recommendations up Front</dc:title>
  <dc:creator>Reid, Dr. Jeff</dc:creator>
  <cp:lastModifiedBy>Reid, Dr. Jeff</cp:lastModifiedBy>
  <cp:revision>48</cp:revision>
  <dcterms:created xsi:type="dcterms:W3CDTF">2014-05-08T00:55:23Z</dcterms:created>
  <dcterms:modified xsi:type="dcterms:W3CDTF">2014-05-08T15:48:21Z</dcterms:modified>
</cp:coreProperties>
</file>