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embeddings/Microsoft_Equation2.bin" ContentType="application/vnd.openxmlformats-officedocument.oleObject"/>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4"/>
  </p:notesMasterIdLst>
  <p:sldIdLst>
    <p:sldId id="256" r:id="rId2"/>
    <p:sldId id="327" r:id="rId3"/>
    <p:sldId id="328" r:id="rId4"/>
    <p:sldId id="262" r:id="rId5"/>
    <p:sldId id="263" r:id="rId6"/>
    <p:sldId id="311" r:id="rId7"/>
    <p:sldId id="265" r:id="rId8"/>
    <p:sldId id="343" r:id="rId9"/>
    <p:sldId id="279" r:id="rId10"/>
    <p:sldId id="267" r:id="rId11"/>
    <p:sldId id="321" r:id="rId12"/>
    <p:sldId id="268" r:id="rId13"/>
    <p:sldId id="300" r:id="rId14"/>
    <p:sldId id="269" r:id="rId15"/>
    <p:sldId id="307" r:id="rId16"/>
    <p:sldId id="282" r:id="rId17"/>
    <p:sldId id="315" r:id="rId18"/>
    <p:sldId id="333" r:id="rId19"/>
    <p:sldId id="317" r:id="rId20"/>
    <p:sldId id="273" r:id="rId21"/>
    <p:sldId id="325" r:id="rId22"/>
    <p:sldId id="271" r:id="rId23"/>
    <p:sldId id="302" r:id="rId24"/>
    <p:sldId id="334" r:id="rId25"/>
    <p:sldId id="312" r:id="rId26"/>
    <p:sldId id="272" r:id="rId27"/>
    <p:sldId id="299" r:id="rId28"/>
    <p:sldId id="286" r:id="rId29"/>
    <p:sldId id="324" r:id="rId30"/>
    <p:sldId id="287" r:id="rId31"/>
    <p:sldId id="313" r:id="rId32"/>
    <p:sldId id="276" r:id="rId33"/>
    <p:sldId id="309" r:id="rId34"/>
    <p:sldId id="310" r:id="rId35"/>
    <p:sldId id="274" r:id="rId36"/>
    <p:sldId id="295" r:id="rId37"/>
    <p:sldId id="296" r:id="rId38"/>
    <p:sldId id="278" r:id="rId39"/>
    <p:sldId id="339" r:id="rId40"/>
    <p:sldId id="340" r:id="rId41"/>
    <p:sldId id="341" r:id="rId42"/>
    <p:sldId id="34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08B08"/>
    <a:srgbClr val="EB9A1B"/>
    <a:srgbClr val="C6BF47"/>
    <a:srgbClr val="0CAF09"/>
    <a:srgbClr val="2C8FFF"/>
    <a:srgbClr val="9E2CFF"/>
    <a:srgbClr val="558B00"/>
    <a:srgbClr val="CFE937"/>
    <a:srgbClr val="FFFFFE"/>
    <a:srgbClr val="0F4F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9369" autoAdjust="0"/>
    <p:restoredTop sz="95502" autoAdjust="0"/>
  </p:normalViewPr>
  <p:slideViewPr>
    <p:cSldViewPr snapToGrid="0" snapToObjects="1" showGuides="1">
      <p:cViewPr varScale="1">
        <p:scale>
          <a:sx n="93" d="100"/>
          <a:sy n="93" d="100"/>
        </p:scale>
        <p:origin x="-832" y="-96"/>
      </p:cViewPr>
      <p:guideLst>
        <p:guide orient="horz" pos="2160"/>
        <p:guide pos="2880"/>
      </p:guideLst>
    </p:cSldViewPr>
  </p:slideViewPr>
  <p:notesTextViewPr>
    <p:cViewPr>
      <p:scale>
        <a:sx n="100" d="100"/>
        <a:sy n="100" d="100"/>
      </p:scale>
      <p:origin x="0" y="0"/>
    </p:cViewPr>
  </p:notesTextViewPr>
  <p:sorterViewPr>
    <p:cViewPr>
      <p:scale>
        <a:sx n="45" d="100"/>
        <a:sy n="45"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5B3EC-CC61-8344-AFE6-DE0375713597}" type="datetimeFigureOut">
              <a:rPr lang="en-US" smtClean="0"/>
              <a:pPr/>
              <a:t>5/7/14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D6002-4D81-3F4D-B4CC-5293ED2398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0D6002-4D81-3F4D-B4CC-5293ED2398C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0D6002-4D81-3F4D-B4CC-5293ED2398CF}"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752151-DCD2-4971-8771-138218B27F04}" type="slidenum">
              <a:rPr lang="en-US" smtClean="0"/>
              <a:pPr>
                <a:defRPr/>
              </a:pPr>
              <a:t>21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1. An example monthly-mean zonal-mean cross section of atmospheric properties from the NCEP–NCAR reanalysis and NCEP OLR dataset for January 2008. The zonal-mean zonal wind is shaded (5 </a:t>
            </a:r>
            <a:r>
              <a:rPr lang="en-US" sz="1200" kern="1200" baseline="0" dirty="0" err="1" smtClean="0">
                <a:solidFill>
                  <a:schemeClr val="tx1"/>
                </a:solidFill>
                <a:latin typeface="+mn-lt"/>
                <a:ea typeface="+mn-ea"/>
                <a:cs typeface="+mn-cs"/>
              </a:rPr>
              <a:t>m</a:t>
            </a:r>
            <a:r>
              <a:rPr lang="en-US" sz="1200" kern="1200" baseline="0" dirty="0" smtClean="0">
                <a:solidFill>
                  <a:schemeClr val="tx1"/>
                </a:solidFill>
                <a:latin typeface="+mn-lt"/>
                <a:ea typeface="+mn-ea"/>
                <a:cs typeface="+mn-cs"/>
              </a:rPr>
              <a:t> s21 contours), and the mean meridional streamfunction (</a:t>
            </a:r>
            <a:r>
              <a:rPr lang="en-US" sz="1200" kern="1200" baseline="0" dirty="0" err="1" smtClean="0">
                <a:solidFill>
                  <a:schemeClr val="tx1"/>
                </a:solidFill>
                <a:latin typeface="+mn-lt"/>
                <a:ea typeface="+mn-ea"/>
                <a:cs typeface="+mn-cs"/>
              </a:rPr>
              <a:t>c</a:t>
            </a:r>
            <a:r>
              <a:rPr lang="en-US" sz="1200" kern="1200" baseline="0" dirty="0" smtClean="0">
                <a:solidFill>
                  <a:schemeClr val="tx1"/>
                </a:solidFill>
                <a:latin typeface="+mn-lt"/>
                <a:ea typeface="+mn-ea"/>
                <a:cs typeface="+mn-cs"/>
              </a:rPr>
              <a:t>) based on the zonal-mean meridional wind is contoured in blue. Tropical edge diagnostics are denoted by asterisks. Dashed vertical lines illustrate the relative threshold metrics, and the solid vertical bar illustrates the vertical range of averaging for the peak wind metric.</a:t>
            </a:r>
            <a:endParaRPr lang="en-US" dirty="0"/>
          </a:p>
        </p:txBody>
      </p:sp>
      <p:sp>
        <p:nvSpPr>
          <p:cNvPr id="4" name="Slide Number Placeholder 3"/>
          <p:cNvSpPr>
            <a:spLocks noGrp="1"/>
          </p:cNvSpPr>
          <p:nvPr>
            <p:ph type="sldNum" sz="quarter" idx="10"/>
          </p:nvPr>
        </p:nvSpPr>
        <p:spPr/>
        <p:txBody>
          <a:bodyPr/>
          <a:lstStyle/>
          <a:p>
            <a:fld id="{310D6002-4D81-3F4D-B4CC-5293ED2398CF}"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FF2DE6-8377-3047-803D-18CDC8210545}"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F2DE6-8377-3047-803D-18CDC8210545}"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F2DE6-8377-3047-803D-18CDC8210545}"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F2DE6-8377-3047-803D-18CDC8210545}"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FF2DE6-8377-3047-803D-18CDC8210545}"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FF2DE6-8377-3047-803D-18CDC8210545}"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FF2DE6-8377-3047-803D-18CDC8210545}" type="datetimeFigureOut">
              <a:rPr lang="en-US" smtClean="0"/>
              <a:pPr/>
              <a:t>5/7/14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FF2DE6-8377-3047-803D-18CDC8210545}" type="datetimeFigureOut">
              <a:rPr lang="en-US" smtClean="0"/>
              <a:pPr/>
              <a:t>5/7/14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F2DE6-8377-3047-803D-18CDC8210545}" type="datetimeFigureOut">
              <a:rPr lang="en-US" smtClean="0"/>
              <a:pPr/>
              <a:t>5/7/14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F2DE6-8377-3047-803D-18CDC8210545}"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F2DE6-8377-3047-803D-18CDC8210545}"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E7FF2DE6-8377-3047-803D-18CDC8210545}" type="datetimeFigureOut">
              <a:rPr lang="en-US" smtClean="0"/>
              <a:pPr/>
              <a:t>5/7/14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D8BA3BBD-B97B-C64D-B1F1-0500E158DB52}" type="slidenum">
              <a:rPr lang="en-US" smtClean="0"/>
              <a:pPr/>
              <a:t>‹#›</a:t>
            </a:fld>
            <a:endParaRPr lang="en-US"/>
          </a:p>
        </p:txBody>
      </p:sp>
      <p:pic>
        <p:nvPicPr>
          <p:cNvPr id="7" name="Picture 7"/>
          <p:cNvPicPr>
            <a:picLocks noChangeAspect="1" noChangeArrowheads="1"/>
          </p:cNvPicPr>
          <p:nvPr/>
        </p:nvPicPr>
        <p:blipFill>
          <a:blip r:embed="rId13"/>
          <a:srcRect/>
          <a:stretch>
            <a:fillRect/>
          </a:stretch>
        </p:blipFill>
        <p:spPr bwMode="auto">
          <a:xfrm>
            <a:off x="0" y="0"/>
            <a:ext cx="762000" cy="669925"/>
          </a:xfrm>
          <a:prstGeom prst="rect">
            <a:avLst/>
          </a:prstGeom>
          <a:noFill/>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1.pd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embeddings/Microsoft_Equation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2.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5565"/>
            <a:ext cx="7772400" cy="1470025"/>
          </a:xfrm>
        </p:spPr>
        <p:txBody>
          <a:bodyPr/>
          <a:lstStyle/>
          <a:p>
            <a:r>
              <a:rPr lang="en-US" dirty="0" smtClean="0"/>
              <a:t>Atmospheric Circulation Science Questions</a:t>
            </a:r>
            <a:endParaRPr lang="en-US" dirty="0"/>
          </a:p>
        </p:txBody>
      </p:sp>
      <p:sp>
        <p:nvSpPr>
          <p:cNvPr id="3" name="Subtitle 2"/>
          <p:cNvSpPr>
            <a:spLocks noGrp="1"/>
          </p:cNvSpPr>
          <p:nvPr>
            <p:ph type="subTitle" idx="1"/>
          </p:nvPr>
        </p:nvSpPr>
        <p:spPr>
          <a:xfrm>
            <a:off x="1371600" y="3201340"/>
            <a:ext cx="6400800" cy="1752600"/>
          </a:xfrm>
        </p:spPr>
        <p:txBody>
          <a:bodyPr>
            <a:normAutofit fontScale="85000" lnSpcReduction="10000"/>
          </a:bodyPr>
          <a:lstStyle/>
          <a:p>
            <a:r>
              <a:rPr lang="en-US" dirty="0" smtClean="0"/>
              <a:t>Paul A. Newman, Elizabeth A. Barnes, Owen Cooper, Clara </a:t>
            </a:r>
            <a:r>
              <a:rPr lang="en-US" dirty="0" err="1" smtClean="0"/>
              <a:t>Orbe</a:t>
            </a:r>
            <a:r>
              <a:rPr lang="en-US" dirty="0" smtClean="0"/>
              <a:t>, Michael Prather, Bill Randel, Mark </a:t>
            </a:r>
            <a:r>
              <a:rPr lang="en-US" smtClean="0"/>
              <a:t>Schoeberl, Ted </a:t>
            </a:r>
            <a:r>
              <a:rPr lang="en-US" dirty="0" smtClean="0"/>
              <a:t>Shepherd, Darryn Waugh</a:t>
            </a:r>
            <a:endParaRPr lang="en-US" dirty="0"/>
          </a:p>
        </p:txBody>
      </p:sp>
      <p:sp>
        <p:nvSpPr>
          <p:cNvPr id="4" name="TextBox 3"/>
          <p:cNvSpPr txBox="1"/>
          <p:nvPr/>
        </p:nvSpPr>
        <p:spPr>
          <a:xfrm>
            <a:off x="1560763" y="4953940"/>
            <a:ext cx="6022474" cy="830997"/>
          </a:xfrm>
          <a:prstGeom prst="rect">
            <a:avLst/>
          </a:prstGeom>
          <a:noFill/>
        </p:spPr>
        <p:txBody>
          <a:bodyPr wrap="square" rtlCol="0">
            <a:spAutoFit/>
          </a:bodyPr>
          <a:lstStyle/>
          <a:p>
            <a:pPr algn="ctr"/>
            <a:r>
              <a:rPr lang="en-US" sz="2400" dirty="0" smtClean="0"/>
              <a:t>You don't need a weatherman to know which way the wind blows. – B. Dylan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a:t>
            </a:r>
            <a:r>
              <a:rPr lang="en-US" b="1" dirty="0" smtClean="0"/>
              <a:t>2 (sub bullet under 1) </a:t>
            </a:r>
            <a:endParaRPr lang="en-US" dirty="0"/>
          </a:p>
        </p:txBody>
      </p:sp>
      <p:sp>
        <p:nvSpPr>
          <p:cNvPr id="3" name="Content Placeholder 2"/>
          <p:cNvSpPr>
            <a:spLocks noGrp="1"/>
          </p:cNvSpPr>
          <p:nvPr>
            <p:ph idx="1"/>
          </p:nvPr>
        </p:nvSpPr>
        <p:spPr>
          <a:xfrm>
            <a:off x="457200" y="1613855"/>
            <a:ext cx="8229600" cy="4525963"/>
          </a:xfrm>
        </p:spPr>
        <p:txBody>
          <a:bodyPr>
            <a:normAutofit fontScale="92500" lnSpcReduction="20000"/>
          </a:bodyPr>
          <a:lstStyle/>
          <a:p>
            <a:r>
              <a:rPr lang="en-US" dirty="0" smtClean="0"/>
              <a:t>How will changes in the tropospheric circulation (jets/storm tracks, the tropopause, extreme weather, wave events) impact the stratospheric circulation on multiple time scales? </a:t>
            </a:r>
            <a:r>
              <a:rPr lang="en-US" dirty="0" smtClean="0">
                <a:solidFill>
                  <a:srgbClr val="000000"/>
                </a:solidFill>
              </a:rPr>
              <a:t>(See SQ #17 under “Troposphere” section</a:t>
            </a:r>
            <a:r>
              <a:rPr lang="en-US" dirty="0" smtClean="0">
                <a:solidFill>
                  <a:srgbClr val="000000"/>
                </a:solidFill>
              </a:rPr>
              <a:t>) </a:t>
            </a:r>
            <a:r>
              <a:rPr lang="en-US" dirty="0" smtClean="0">
                <a:solidFill>
                  <a:schemeClr val="accent2">
                    <a:lumMod val="75000"/>
                  </a:schemeClr>
                </a:solidFill>
              </a:rPr>
              <a:t>*context for measurements</a:t>
            </a:r>
            <a:r>
              <a:rPr lang="en-US" dirty="0" smtClean="0">
                <a:solidFill>
                  <a:srgbClr val="000000"/>
                </a:solidFill>
              </a:rPr>
              <a:t>*</a:t>
            </a:r>
          </a:p>
          <a:p>
            <a:r>
              <a:rPr lang="en-US" dirty="0" smtClean="0">
                <a:solidFill>
                  <a:srgbClr val="000000"/>
                </a:solidFill>
              </a:rPr>
              <a:t>How will the </a:t>
            </a:r>
            <a:r>
              <a:rPr lang="en-US" dirty="0" smtClean="0"/>
              <a:t>winter polar vortex strength/duration change? Increased SSW frequency?</a:t>
            </a:r>
          </a:p>
          <a:p>
            <a:r>
              <a:rPr lang="en-US" dirty="0" smtClean="0">
                <a:solidFill>
                  <a:srgbClr val="408B08"/>
                </a:solidFill>
              </a:rPr>
              <a:t>Importance: </a:t>
            </a:r>
            <a:r>
              <a:rPr lang="en-US" dirty="0" smtClean="0"/>
              <a:t>Wagging the dog. E.g., increased </a:t>
            </a:r>
            <a:r>
              <a:rPr lang="en-US" dirty="0" err="1" smtClean="0"/>
              <a:t>SSWs</a:t>
            </a:r>
            <a:r>
              <a:rPr lang="en-US" dirty="0" smtClean="0"/>
              <a:t> warm the stratosphere &amp; increase polar ozone levels.</a:t>
            </a: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Increasing frequency of </a:t>
            </a:r>
            <a:r>
              <a:rPr lang="en-US" dirty="0" err="1" smtClean="0"/>
              <a:t>SSWs</a:t>
            </a:r>
            <a:endParaRPr lang="en-US" dirty="0"/>
          </a:p>
        </p:txBody>
      </p:sp>
      <p:pic>
        <p:nvPicPr>
          <p:cNvPr id="5" name="Picture 4"/>
          <p:cNvPicPr>
            <a:picLocks noChangeAspect="1"/>
          </p:cNvPicPr>
          <p:nvPr/>
        </p:nvPicPr>
        <p:blipFill>
          <a:blip r:embed="rId2"/>
          <a:stretch>
            <a:fillRect/>
          </a:stretch>
        </p:blipFill>
        <p:spPr>
          <a:xfrm>
            <a:off x="571659" y="1700668"/>
            <a:ext cx="3657600" cy="2939627"/>
          </a:xfrm>
          <a:prstGeom prst="rect">
            <a:avLst/>
          </a:prstGeom>
        </p:spPr>
      </p:pic>
      <p:sp>
        <p:nvSpPr>
          <p:cNvPr id="6" name="TextBox 5"/>
          <p:cNvSpPr txBox="1"/>
          <p:nvPr/>
        </p:nvSpPr>
        <p:spPr>
          <a:xfrm>
            <a:off x="571659" y="4754620"/>
            <a:ext cx="3657600" cy="1015663"/>
          </a:xfrm>
          <a:prstGeom prst="rect">
            <a:avLst/>
          </a:prstGeom>
          <a:noFill/>
        </p:spPr>
        <p:txBody>
          <a:bodyPr wrap="square" rtlCol="0">
            <a:spAutoFit/>
          </a:bodyPr>
          <a:lstStyle/>
          <a:p>
            <a:pPr algn="just"/>
            <a:r>
              <a:rPr lang="en-US" sz="1000" b="1" dirty="0" smtClean="0">
                <a:latin typeface="Arial"/>
                <a:cs typeface="Arial"/>
              </a:rPr>
              <a:t>Fig. 9. </a:t>
            </a:r>
            <a:r>
              <a:rPr lang="en-US" sz="1000" dirty="0" smtClean="0">
                <a:latin typeface="Arial"/>
                <a:cs typeface="Arial"/>
              </a:rPr>
              <a:t>The mean values of </a:t>
            </a:r>
            <a:r>
              <a:rPr lang="en-US" sz="1000" dirty="0" err="1" smtClean="0">
                <a:latin typeface="Arial"/>
                <a:cs typeface="Arial"/>
              </a:rPr>
              <a:t>SSWs/dec</a:t>
            </a:r>
            <a:r>
              <a:rPr lang="en-US" sz="1000" dirty="0" smtClean="0">
                <a:latin typeface="Arial"/>
                <a:cs typeface="Arial"/>
              </a:rPr>
              <a:t> during the stabilization periods of all simulations are plotted versus the radiative forcing anomaly compared to PI. The A2 value is shown as an open circle because it is based on 63 years only whereas all other means include at least 200 years. </a:t>
            </a:r>
            <a:r>
              <a:rPr lang="en-US" sz="1000" dirty="0" err="1" smtClean="0">
                <a:latin typeface="Arial"/>
                <a:cs typeface="Arial"/>
              </a:rPr>
              <a:t>Schimanke</a:t>
            </a:r>
            <a:r>
              <a:rPr lang="en-US" sz="1000" dirty="0" smtClean="0">
                <a:latin typeface="Arial"/>
                <a:cs typeface="Arial"/>
              </a:rPr>
              <a:t> et al. (2012)</a:t>
            </a:r>
            <a:endParaRPr lang="en-US" sz="1000" dirty="0">
              <a:latin typeface="Arial"/>
              <a:cs typeface="Arial"/>
            </a:endParaRPr>
          </a:p>
        </p:txBody>
      </p:sp>
      <p:pic>
        <p:nvPicPr>
          <p:cNvPr id="7" name="Picture 6"/>
          <p:cNvPicPr>
            <a:picLocks noChangeAspect="1"/>
          </p:cNvPicPr>
          <p:nvPr/>
        </p:nvPicPr>
        <p:blipFill>
          <a:blip r:embed="rId3"/>
          <a:stretch>
            <a:fillRect/>
          </a:stretch>
        </p:blipFill>
        <p:spPr>
          <a:xfrm>
            <a:off x="4817466" y="1570574"/>
            <a:ext cx="3657600" cy="3684298"/>
          </a:xfrm>
          <a:prstGeom prst="rect">
            <a:avLst/>
          </a:prstGeom>
        </p:spPr>
      </p:pic>
      <p:sp>
        <p:nvSpPr>
          <p:cNvPr id="8" name="TextBox 7"/>
          <p:cNvSpPr txBox="1"/>
          <p:nvPr/>
        </p:nvSpPr>
        <p:spPr>
          <a:xfrm>
            <a:off x="4817466" y="5181600"/>
            <a:ext cx="3657600" cy="1169551"/>
          </a:xfrm>
          <a:prstGeom prst="rect">
            <a:avLst/>
          </a:prstGeom>
          <a:noFill/>
        </p:spPr>
        <p:txBody>
          <a:bodyPr wrap="square" rtlCol="0">
            <a:spAutoFit/>
          </a:bodyPr>
          <a:lstStyle/>
          <a:p>
            <a:pPr algn="just"/>
            <a:r>
              <a:rPr lang="en-US" sz="1000" b="1" dirty="0" smtClean="0">
                <a:latin typeface="Arial"/>
                <a:cs typeface="Arial"/>
              </a:rPr>
              <a:t>Fig. 8. </a:t>
            </a:r>
            <a:r>
              <a:rPr lang="en-US" sz="1000" dirty="0" smtClean="0">
                <a:latin typeface="Arial"/>
                <a:cs typeface="Arial"/>
              </a:rPr>
              <a:t>Time series of (a) SSW frequency and (</a:t>
            </a:r>
            <a:r>
              <a:rPr lang="en-US" sz="1000" dirty="0" err="1" smtClean="0">
                <a:latin typeface="Arial"/>
                <a:cs typeface="Arial"/>
              </a:rPr>
              <a:t>c</a:t>
            </a:r>
            <a:r>
              <a:rPr lang="en-US" sz="1000" dirty="0" smtClean="0">
                <a:latin typeface="Arial"/>
                <a:cs typeface="Arial"/>
              </a:rPr>
              <a:t>) ΔT10 computed. The three ensemble members are denoted by the blue, green, and yellow symbols, and the ensemble averages by the solid circles. The red lines are the linear fits through the ensemble averages. Results are computed for 10-yr intervals centered about the position of the plotted symbols. </a:t>
            </a:r>
            <a:r>
              <a:rPr lang="en-US" sz="1000" dirty="0" err="1" smtClean="0">
                <a:latin typeface="Arial"/>
                <a:cs typeface="Arial"/>
              </a:rPr>
              <a:t>McLandress</a:t>
            </a:r>
            <a:r>
              <a:rPr lang="en-US" sz="1000" dirty="0" smtClean="0">
                <a:latin typeface="Arial"/>
                <a:cs typeface="Arial"/>
              </a:rPr>
              <a:t> and Shepherd (2009)</a:t>
            </a:r>
            <a:endParaRPr lang="en-US" sz="10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a:t>
            </a:r>
            <a:r>
              <a:rPr lang="en-US" b="1" dirty="0" smtClean="0"/>
              <a:t>3 (to Strat Comp)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are the primary factors that control H</a:t>
            </a:r>
            <a:r>
              <a:rPr lang="en-US" baseline="-25000" dirty="0" smtClean="0"/>
              <a:t>2</a:t>
            </a:r>
            <a:r>
              <a:rPr lang="en-US" dirty="0" smtClean="0"/>
              <a:t>O in the lower stratosphere</a:t>
            </a:r>
            <a:r>
              <a:rPr lang="en-US" dirty="0" smtClean="0"/>
              <a:t>? Is </a:t>
            </a:r>
            <a:r>
              <a:rPr lang="en-US" dirty="0" smtClean="0"/>
              <a:t>water vapor increasing in the stratosphere?</a:t>
            </a:r>
            <a:r>
              <a:rPr lang="en-US" dirty="0" smtClean="0"/>
              <a:t> </a:t>
            </a:r>
          </a:p>
          <a:p>
            <a:pPr lvl="1"/>
            <a:r>
              <a:rPr lang="en-US" dirty="0" smtClean="0"/>
              <a:t>How will long-term changes in methane, circulation, and TTL processes affect stratospheric water vapor and implied radiative forcing? What are the expected impacts of and feedbacks associated with those changes? How will lifetimes change?</a:t>
            </a:r>
          </a:p>
          <a:p>
            <a:pPr lvl="1"/>
            <a:r>
              <a:rPr lang="en-US" dirty="0" smtClean="0"/>
              <a:t>How will TTL upwelling and water vapor change with changing climate? </a:t>
            </a:r>
          </a:p>
          <a:p>
            <a:r>
              <a:rPr lang="en-US" dirty="0" smtClean="0">
                <a:solidFill>
                  <a:srgbClr val="408B08"/>
                </a:solidFill>
              </a:rPr>
              <a:t>Importance</a:t>
            </a:r>
            <a:r>
              <a:rPr lang="en-US" dirty="0" smtClean="0">
                <a:solidFill>
                  <a:srgbClr val="408B08"/>
                </a:solidFill>
              </a:rPr>
              <a:t>: </a:t>
            </a:r>
            <a:r>
              <a:rPr lang="en-US" dirty="0" smtClean="0"/>
              <a:t>water is </a:t>
            </a:r>
            <a:r>
              <a:rPr lang="en-US" dirty="0" err="1" smtClean="0"/>
              <a:t>radiatively</a:t>
            </a:r>
            <a:r>
              <a:rPr lang="en-US" dirty="0" smtClean="0"/>
              <a:t> important for surface T &amp; water is a major part of the stratospheric hydrogen budget</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Hurst et al. (2011)</a:t>
            </a:r>
            <a:endParaRPr lang="en-US" dirty="0"/>
          </a:p>
        </p:txBody>
      </p:sp>
      <p:grpSp>
        <p:nvGrpSpPr>
          <p:cNvPr id="20" name="Group 19"/>
          <p:cNvGrpSpPr/>
          <p:nvPr/>
        </p:nvGrpSpPr>
        <p:grpSpPr>
          <a:xfrm>
            <a:off x="539924" y="2206812"/>
            <a:ext cx="8064153" cy="2945985"/>
            <a:chOff x="0" y="2206812"/>
            <a:chExt cx="8064153" cy="2945985"/>
          </a:xfrm>
        </p:grpSpPr>
        <p:pic>
          <p:nvPicPr>
            <p:cNvPr id="5" name="Picture 4"/>
            <p:cNvPicPr>
              <a:picLocks noChangeAspect="1"/>
            </p:cNvPicPr>
            <p:nvPr/>
          </p:nvPicPr>
          <p:blipFill>
            <a:blip r:embed="rId2"/>
            <a:stretch>
              <a:fillRect/>
            </a:stretch>
          </p:blipFill>
          <p:spPr>
            <a:xfrm>
              <a:off x="0" y="2206812"/>
              <a:ext cx="7315200" cy="2945985"/>
            </a:xfrm>
            <a:prstGeom prst="rect">
              <a:avLst/>
            </a:prstGeom>
          </p:spPr>
        </p:pic>
        <p:sp>
          <p:nvSpPr>
            <p:cNvPr id="13" name="TextBox 12"/>
            <p:cNvSpPr txBox="1"/>
            <p:nvPr/>
          </p:nvSpPr>
          <p:spPr>
            <a:xfrm>
              <a:off x="7289106" y="3989652"/>
              <a:ext cx="775047" cy="369332"/>
            </a:xfrm>
            <a:prstGeom prst="rect">
              <a:avLst/>
            </a:prstGeom>
            <a:noFill/>
          </p:spPr>
          <p:txBody>
            <a:bodyPr wrap="none" rtlCol="0">
              <a:spAutoFit/>
            </a:bodyPr>
            <a:lstStyle/>
            <a:p>
              <a:r>
                <a:rPr lang="en-US" b="1" dirty="0" smtClean="0">
                  <a:solidFill>
                    <a:srgbClr val="FF0000"/>
                  </a:solidFill>
                  <a:latin typeface="Arial"/>
                  <a:cs typeface="Arial"/>
                </a:rPr>
                <a:t>16-18</a:t>
              </a:r>
              <a:endParaRPr lang="en-US" b="1" dirty="0">
                <a:solidFill>
                  <a:srgbClr val="FF0000"/>
                </a:solidFill>
                <a:latin typeface="Arial"/>
                <a:cs typeface="Arial"/>
              </a:endParaRPr>
            </a:p>
          </p:txBody>
        </p:sp>
        <p:sp>
          <p:nvSpPr>
            <p:cNvPr id="14" name="TextBox 13"/>
            <p:cNvSpPr txBox="1"/>
            <p:nvPr/>
          </p:nvSpPr>
          <p:spPr>
            <a:xfrm>
              <a:off x="7289106" y="3673984"/>
              <a:ext cx="775047" cy="369332"/>
            </a:xfrm>
            <a:prstGeom prst="rect">
              <a:avLst/>
            </a:prstGeom>
            <a:noFill/>
          </p:spPr>
          <p:txBody>
            <a:bodyPr wrap="none" rtlCol="0">
              <a:spAutoFit/>
            </a:bodyPr>
            <a:lstStyle/>
            <a:p>
              <a:r>
                <a:rPr lang="en-US" b="1" dirty="0" smtClean="0">
                  <a:solidFill>
                    <a:srgbClr val="EB9A1B"/>
                  </a:solidFill>
                  <a:latin typeface="Arial"/>
                  <a:cs typeface="Arial"/>
                </a:rPr>
                <a:t>18-20</a:t>
              </a:r>
            </a:p>
          </p:txBody>
        </p:sp>
        <p:sp>
          <p:nvSpPr>
            <p:cNvPr id="15" name="TextBox 14"/>
            <p:cNvSpPr txBox="1"/>
            <p:nvPr/>
          </p:nvSpPr>
          <p:spPr>
            <a:xfrm>
              <a:off x="7289106" y="3358317"/>
              <a:ext cx="775047" cy="369332"/>
            </a:xfrm>
            <a:prstGeom prst="rect">
              <a:avLst/>
            </a:prstGeom>
            <a:noFill/>
          </p:spPr>
          <p:txBody>
            <a:bodyPr wrap="none" rtlCol="0">
              <a:spAutoFit/>
            </a:bodyPr>
            <a:lstStyle/>
            <a:p>
              <a:r>
                <a:rPr lang="en-US" b="1" dirty="0" smtClean="0">
                  <a:solidFill>
                    <a:srgbClr val="C6BF47"/>
                  </a:solidFill>
                  <a:latin typeface="Arial"/>
                  <a:cs typeface="Arial"/>
                </a:rPr>
                <a:t>20-22</a:t>
              </a:r>
              <a:endParaRPr lang="en-US" b="1" dirty="0">
                <a:solidFill>
                  <a:srgbClr val="C6BF47"/>
                </a:solidFill>
                <a:latin typeface="Arial"/>
                <a:cs typeface="Arial"/>
              </a:endParaRPr>
            </a:p>
          </p:txBody>
        </p:sp>
        <p:sp>
          <p:nvSpPr>
            <p:cNvPr id="16" name="TextBox 15"/>
            <p:cNvSpPr txBox="1"/>
            <p:nvPr/>
          </p:nvSpPr>
          <p:spPr>
            <a:xfrm>
              <a:off x="7289106" y="3042650"/>
              <a:ext cx="775047" cy="369332"/>
            </a:xfrm>
            <a:prstGeom prst="rect">
              <a:avLst/>
            </a:prstGeom>
            <a:noFill/>
          </p:spPr>
          <p:txBody>
            <a:bodyPr wrap="none" rtlCol="0">
              <a:spAutoFit/>
            </a:bodyPr>
            <a:lstStyle/>
            <a:p>
              <a:r>
                <a:rPr lang="en-US" b="1" dirty="0" smtClean="0">
                  <a:solidFill>
                    <a:srgbClr val="0CAF09"/>
                  </a:solidFill>
                  <a:latin typeface="Arial"/>
                  <a:cs typeface="Arial"/>
                </a:rPr>
                <a:t>22-24</a:t>
              </a:r>
              <a:endParaRPr lang="en-US" b="1" dirty="0">
                <a:solidFill>
                  <a:srgbClr val="0CAF09"/>
                </a:solidFill>
                <a:latin typeface="Arial"/>
                <a:cs typeface="Arial"/>
              </a:endParaRPr>
            </a:p>
          </p:txBody>
        </p:sp>
        <p:sp>
          <p:nvSpPr>
            <p:cNvPr id="17" name="TextBox 16"/>
            <p:cNvSpPr txBox="1"/>
            <p:nvPr/>
          </p:nvSpPr>
          <p:spPr>
            <a:xfrm>
              <a:off x="7289106" y="2726983"/>
              <a:ext cx="775047" cy="369332"/>
            </a:xfrm>
            <a:prstGeom prst="rect">
              <a:avLst/>
            </a:prstGeom>
            <a:noFill/>
          </p:spPr>
          <p:txBody>
            <a:bodyPr wrap="none" rtlCol="0">
              <a:spAutoFit/>
            </a:bodyPr>
            <a:lstStyle/>
            <a:p>
              <a:r>
                <a:rPr lang="en-US" b="1" dirty="0" smtClean="0">
                  <a:solidFill>
                    <a:srgbClr val="2C8FFF"/>
                  </a:solidFill>
                  <a:latin typeface="Arial"/>
                  <a:cs typeface="Arial"/>
                </a:rPr>
                <a:t>24-26</a:t>
              </a:r>
              <a:endParaRPr lang="en-US" b="1" dirty="0">
                <a:solidFill>
                  <a:srgbClr val="2C8FFF"/>
                </a:solidFill>
                <a:latin typeface="Arial"/>
                <a:cs typeface="Arial"/>
              </a:endParaRPr>
            </a:p>
          </p:txBody>
        </p:sp>
        <p:sp>
          <p:nvSpPr>
            <p:cNvPr id="18" name="TextBox 17"/>
            <p:cNvSpPr txBox="1"/>
            <p:nvPr/>
          </p:nvSpPr>
          <p:spPr>
            <a:xfrm>
              <a:off x="7289106" y="2411316"/>
              <a:ext cx="775047" cy="369332"/>
            </a:xfrm>
            <a:prstGeom prst="rect">
              <a:avLst/>
            </a:prstGeom>
            <a:noFill/>
          </p:spPr>
          <p:txBody>
            <a:bodyPr wrap="none" rtlCol="0">
              <a:spAutoFit/>
            </a:bodyPr>
            <a:lstStyle/>
            <a:p>
              <a:r>
                <a:rPr lang="en-US" b="1" dirty="0" smtClean="0">
                  <a:solidFill>
                    <a:srgbClr val="9E2CFF"/>
                  </a:solidFill>
                  <a:latin typeface="Arial"/>
                  <a:cs typeface="Arial"/>
                </a:rPr>
                <a:t>26-28</a:t>
              </a:r>
              <a:endParaRPr lang="en-US" b="1" dirty="0">
                <a:solidFill>
                  <a:srgbClr val="9E2CFF"/>
                </a:solidFill>
                <a:latin typeface="Arial"/>
                <a:cs typeface="Arial"/>
              </a:endParaRPr>
            </a:p>
          </p:txBody>
        </p:sp>
      </p:grpSp>
      <p:sp>
        <p:nvSpPr>
          <p:cNvPr id="21" name="TextBox 20"/>
          <p:cNvSpPr txBox="1"/>
          <p:nvPr/>
        </p:nvSpPr>
        <p:spPr>
          <a:xfrm>
            <a:off x="2613772" y="5632824"/>
            <a:ext cx="3916457" cy="369332"/>
          </a:xfrm>
          <a:prstGeom prst="rect">
            <a:avLst/>
          </a:prstGeom>
          <a:noFill/>
        </p:spPr>
        <p:txBody>
          <a:bodyPr wrap="none" rtlCol="0">
            <a:spAutoFit/>
          </a:bodyPr>
          <a:lstStyle/>
          <a:p>
            <a:r>
              <a:rPr lang="en-US" b="1" dirty="0" smtClean="0"/>
              <a:t>Water vapor trends in the stratosphere</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a:t>
            </a:r>
            <a:r>
              <a:rPr lang="en-US" b="1" dirty="0" smtClean="0"/>
              <a:t>4 (C)</a:t>
            </a:r>
            <a:endParaRPr lang="en-US" dirty="0"/>
          </a:p>
        </p:txBody>
      </p:sp>
      <p:sp>
        <p:nvSpPr>
          <p:cNvPr id="3" name="Content Placeholder 2"/>
          <p:cNvSpPr>
            <a:spLocks noGrp="1"/>
          </p:cNvSpPr>
          <p:nvPr>
            <p:ph idx="1"/>
          </p:nvPr>
        </p:nvSpPr>
        <p:spPr/>
        <p:txBody>
          <a:bodyPr>
            <a:normAutofit fontScale="85000" lnSpcReduction="10000"/>
          </a:bodyPr>
          <a:lstStyle/>
          <a:p>
            <a:r>
              <a:rPr lang="en-US" sz="3600" dirty="0" smtClean="0"/>
              <a:t>What is the degree of the mid</a:t>
            </a:r>
            <a:r>
              <a:rPr lang="en-US" sz="3600" dirty="0" smtClean="0"/>
              <a:t>-to-upper stratosphere cooling in response to GHG increases? </a:t>
            </a:r>
          </a:p>
          <a:p>
            <a:pPr lvl="1"/>
            <a:r>
              <a:rPr lang="en-US" dirty="0" smtClean="0"/>
              <a:t>How do N</a:t>
            </a:r>
            <a:r>
              <a:rPr lang="en-US" baseline="-25000" dirty="0" smtClean="0"/>
              <a:t>2</a:t>
            </a:r>
            <a:r>
              <a:rPr lang="en-US" dirty="0" smtClean="0"/>
              <a:t>O, CH</a:t>
            </a:r>
            <a:r>
              <a:rPr lang="en-US" baseline="-25000" dirty="0" smtClean="0"/>
              <a:t>4</a:t>
            </a:r>
            <a:r>
              <a:rPr lang="en-US" dirty="0" smtClean="0"/>
              <a:t>, CFCs, </a:t>
            </a:r>
            <a:r>
              <a:rPr lang="en-US" dirty="0" err="1" smtClean="0"/>
              <a:t>HCFCs</a:t>
            </a:r>
            <a:r>
              <a:rPr lang="en-US" dirty="0" smtClean="0"/>
              <a:t>, and HFCs contribute to this change</a:t>
            </a:r>
          </a:p>
          <a:p>
            <a:pPr lvl="1"/>
            <a:r>
              <a:rPr lang="en-US" dirty="0" smtClean="0"/>
              <a:t>Are there direct dynamical responses to this cooling?</a:t>
            </a:r>
            <a:r>
              <a:rPr lang="en-US" dirty="0" smtClean="0"/>
              <a:t> </a:t>
            </a:r>
          </a:p>
          <a:p>
            <a:pPr lvl="1"/>
            <a:r>
              <a:rPr lang="en-US" dirty="0" smtClean="0"/>
              <a:t>Partitioning of change between GHG forcing and internal variability. </a:t>
            </a:r>
          </a:p>
          <a:p>
            <a:r>
              <a:rPr lang="en-US" dirty="0" smtClean="0">
                <a:solidFill>
                  <a:srgbClr val="408B08"/>
                </a:solidFill>
              </a:rPr>
              <a:t>Importance: </a:t>
            </a:r>
            <a:r>
              <a:rPr lang="en-US" dirty="0" smtClean="0"/>
              <a:t>The stratosphere is not going back to it’s pre-industrial state</a:t>
            </a:r>
            <a:r>
              <a:rPr lang="en-US" dirty="0" smtClean="0"/>
              <a:t>.</a:t>
            </a:r>
          </a:p>
          <a:p>
            <a:r>
              <a:rPr lang="en-US" dirty="0" smtClean="0">
                <a:solidFill>
                  <a:srgbClr val="953735"/>
                </a:solidFill>
              </a:rPr>
              <a:t>Need: </a:t>
            </a:r>
            <a:r>
              <a:rPr lang="en-US" dirty="0" smtClean="0"/>
              <a:t>Accurate temperatures.</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8"/>
            <a:ext cx="8229600" cy="733181"/>
          </a:xfrm>
        </p:spPr>
        <p:txBody>
          <a:bodyPr>
            <a:normAutofit/>
          </a:bodyPr>
          <a:lstStyle/>
          <a:p>
            <a:r>
              <a:rPr lang="en-US" sz="3200" dirty="0" smtClean="0"/>
              <a:t>Climate Driven Temperature Change</a:t>
            </a:r>
            <a:endParaRPr lang="en-US" sz="3200" dirty="0"/>
          </a:p>
        </p:txBody>
      </p:sp>
      <p:pic>
        <p:nvPicPr>
          <p:cNvPr id="3" name="Picture 2" descr="figure_10_T.ai"/>
          <p:cNvPicPr>
            <a:picLocks noChangeAspect="1"/>
          </p:cNvPicPr>
          <p:nvPr/>
        </p:nvPicPr>
        <mc:AlternateContent>
          <mc:Choice xmlns:ma="http://schemas.microsoft.com/office/mac/drawingml/2008/main" Requires="ma">
            <p:blipFill>
              <a:blip r:embed="rId2"/>
              <a:srcRect l="10133" t="15150" r="12754" b="22243"/>
              <a:stretch>
                <a:fillRect/>
              </a:stretch>
            </p:blipFill>
          </mc:Choice>
          <mc:Fallback>
            <p:blipFill>
              <a:blip r:embed="rId3"/>
              <a:srcRect l="10133" t="15150" r="12754" b="22243"/>
              <a:stretch>
                <a:fillRect/>
              </a:stretch>
            </p:blipFill>
          </mc:Fallback>
        </mc:AlternateContent>
        <p:spPr>
          <a:xfrm>
            <a:off x="3920585" y="842150"/>
            <a:ext cx="5221454" cy="5486400"/>
          </a:xfrm>
          <a:prstGeom prst="rect">
            <a:avLst/>
          </a:prstGeom>
        </p:spPr>
      </p:pic>
      <p:pic>
        <p:nvPicPr>
          <p:cNvPr id="4" name="Picture 3"/>
          <p:cNvPicPr>
            <a:picLocks noChangeAspect="1"/>
          </p:cNvPicPr>
          <p:nvPr/>
        </p:nvPicPr>
        <p:blipFill>
          <a:blip r:embed="rId4"/>
          <a:stretch>
            <a:fillRect/>
          </a:stretch>
        </p:blipFill>
        <p:spPr>
          <a:xfrm>
            <a:off x="457200" y="1009682"/>
            <a:ext cx="3055072" cy="3657600"/>
          </a:xfrm>
          <a:prstGeom prst="rect">
            <a:avLst/>
          </a:prstGeom>
        </p:spPr>
      </p:pic>
      <p:cxnSp>
        <p:nvCxnSpPr>
          <p:cNvPr id="6" name="Curved Connector 5"/>
          <p:cNvCxnSpPr/>
          <p:nvPr/>
        </p:nvCxnSpPr>
        <p:spPr>
          <a:xfrm rot="10800000">
            <a:off x="3356638" y="1780940"/>
            <a:ext cx="1737360" cy="1159682"/>
          </a:xfrm>
          <a:prstGeom prst="curvedConnector3">
            <a:avLst>
              <a:gd name="adj1" fmla="val 50000"/>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rot="10800000">
            <a:off x="3356638" y="3237353"/>
            <a:ext cx="1737360" cy="2377440"/>
          </a:xfrm>
          <a:prstGeom prst="curvedConnector3">
            <a:avLst>
              <a:gd name="adj1" fmla="val 50000"/>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35706" y="687677"/>
            <a:ext cx="1288559" cy="369332"/>
          </a:xfrm>
          <a:prstGeom prst="rect">
            <a:avLst/>
          </a:prstGeom>
          <a:noFill/>
        </p:spPr>
        <p:txBody>
          <a:bodyPr wrap="none" rtlCol="0">
            <a:spAutoFit/>
          </a:bodyPr>
          <a:lstStyle/>
          <a:p>
            <a:r>
              <a:rPr lang="en-US" b="1" dirty="0" smtClean="0">
                <a:latin typeface="Arial"/>
                <a:cs typeface="Arial"/>
              </a:rPr>
              <a:t>2065-1980</a:t>
            </a:r>
            <a:endParaRPr lang="en-US" b="1" dirty="0">
              <a:latin typeface="Arial"/>
              <a:cs typeface="Arial"/>
            </a:endParaRPr>
          </a:p>
        </p:txBody>
      </p:sp>
      <p:cxnSp>
        <p:nvCxnSpPr>
          <p:cNvPr id="15" name="Straight Connector 14"/>
          <p:cNvCxnSpPr/>
          <p:nvPr/>
        </p:nvCxnSpPr>
        <p:spPr>
          <a:xfrm rot="5400000" flipH="1" flipV="1">
            <a:off x="5432992" y="3486881"/>
            <a:ext cx="4954397" cy="1588"/>
          </a:xfrm>
          <a:prstGeom prst="line">
            <a:avLst/>
          </a:prstGeom>
          <a:ln w="28575" cmpd="sng">
            <a:solidFill>
              <a:schemeClr val="accent4">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3211203" y="3486881"/>
            <a:ext cx="4954397" cy="1588"/>
          </a:xfrm>
          <a:prstGeom prst="line">
            <a:avLst/>
          </a:prstGeom>
          <a:ln w="28575" cmpd="sng">
            <a:solidFill>
              <a:schemeClr val="accent4">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556106" y="687677"/>
            <a:ext cx="698178" cy="369332"/>
          </a:xfrm>
          <a:prstGeom prst="rect">
            <a:avLst/>
          </a:prstGeom>
          <a:noFill/>
        </p:spPr>
        <p:txBody>
          <a:bodyPr wrap="none" rtlCol="0">
            <a:spAutoFit/>
          </a:bodyPr>
          <a:lstStyle/>
          <a:p>
            <a:pPr algn="ctr"/>
            <a:r>
              <a:rPr lang="en-US" b="1" dirty="0" smtClean="0">
                <a:latin typeface="Arial"/>
                <a:cs typeface="Arial"/>
              </a:rPr>
              <a:t>2065</a:t>
            </a:r>
            <a:endParaRPr lang="en-US" b="1" dirty="0">
              <a:latin typeface="Arial"/>
              <a:cs typeface="Arial"/>
            </a:endParaRPr>
          </a:p>
        </p:txBody>
      </p:sp>
      <p:sp>
        <p:nvSpPr>
          <p:cNvPr id="18" name="TextBox 17"/>
          <p:cNvSpPr txBox="1"/>
          <p:nvPr/>
        </p:nvSpPr>
        <p:spPr>
          <a:xfrm>
            <a:off x="5338518" y="687677"/>
            <a:ext cx="698178" cy="369332"/>
          </a:xfrm>
          <a:prstGeom prst="rect">
            <a:avLst/>
          </a:prstGeom>
          <a:noFill/>
        </p:spPr>
        <p:txBody>
          <a:bodyPr wrap="none" rtlCol="0">
            <a:spAutoFit/>
          </a:bodyPr>
          <a:lstStyle/>
          <a:p>
            <a:pPr algn="ctr"/>
            <a:r>
              <a:rPr lang="en-US" b="1" dirty="0" smtClean="0">
                <a:latin typeface="Arial"/>
                <a:cs typeface="Arial"/>
              </a:rPr>
              <a:t>1980</a:t>
            </a:r>
            <a:endParaRPr lang="en-US" b="1" dirty="0">
              <a:latin typeface="Arial"/>
              <a:cs typeface="Arial"/>
            </a:endParaRPr>
          </a:p>
        </p:txBody>
      </p:sp>
      <p:sp>
        <p:nvSpPr>
          <p:cNvPr id="12" name="TextBox 11"/>
          <p:cNvSpPr txBox="1"/>
          <p:nvPr/>
        </p:nvSpPr>
        <p:spPr>
          <a:xfrm>
            <a:off x="457200" y="4810243"/>
            <a:ext cx="3265362" cy="1200328"/>
          </a:xfrm>
          <a:prstGeom prst="rect">
            <a:avLst/>
          </a:prstGeom>
          <a:noFill/>
        </p:spPr>
        <p:txBody>
          <a:bodyPr wrap="square" rtlCol="0">
            <a:spAutoFit/>
          </a:bodyPr>
          <a:lstStyle/>
          <a:p>
            <a:pPr algn="ctr"/>
            <a:r>
              <a:rPr lang="en-US" sz="2400" b="1" dirty="0" smtClean="0">
                <a:latin typeface="Arial"/>
                <a:cs typeface="Arial"/>
              </a:rPr>
              <a:t>Are we doing a good job of detecting these changes?</a:t>
            </a:r>
            <a:endParaRPr lang="en-US" sz="24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a:t>
            </a:r>
            <a:r>
              <a:rPr lang="en-US" b="1" dirty="0" smtClean="0"/>
              <a:t>5 (strat comp)</a:t>
            </a:r>
            <a:endParaRPr lang="en-US" dirty="0"/>
          </a:p>
        </p:txBody>
      </p:sp>
      <p:sp>
        <p:nvSpPr>
          <p:cNvPr id="3" name="Content Placeholder 2"/>
          <p:cNvSpPr>
            <a:spLocks noGrp="1"/>
          </p:cNvSpPr>
          <p:nvPr>
            <p:ph idx="1"/>
          </p:nvPr>
        </p:nvSpPr>
        <p:spPr>
          <a:xfrm>
            <a:off x="457200" y="1671545"/>
            <a:ext cx="8229600" cy="4525963"/>
          </a:xfrm>
        </p:spPr>
        <p:txBody>
          <a:bodyPr>
            <a:noAutofit/>
          </a:bodyPr>
          <a:lstStyle/>
          <a:p>
            <a:r>
              <a:rPr lang="en-US" sz="2400" dirty="0" smtClean="0"/>
              <a:t>Do we understand the distribution of aerosols (e.g., the </a:t>
            </a:r>
            <a:r>
              <a:rPr lang="en-US" sz="2400" dirty="0" err="1" smtClean="0"/>
              <a:t>Junge</a:t>
            </a:r>
            <a:r>
              <a:rPr lang="en-US" sz="2400" dirty="0" smtClean="0"/>
              <a:t> layer) in the stratosphere? </a:t>
            </a:r>
          </a:p>
          <a:p>
            <a:pPr lvl="1"/>
            <a:r>
              <a:rPr lang="en-US" sz="2000" dirty="0" smtClean="0"/>
              <a:t>Do we understand how perturbations to this aerosol layer (natural &amp; anthropogenic) impact transport and climate of the stratosphere? </a:t>
            </a:r>
          </a:p>
          <a:p>
            <a:pPr lvl="1"/>
            <a:r>
              <a:rPr lang="en-US" sz="2000" dirty="0" smtClean="0"/>
              <a:t>What role (if any) do stratospheric aerosols play in the tropospheric warming hiatus? </a:t>
            </a:r>
          </a:p>
          <a:p>
            <a:pPr lvl="1"/>
            <a:r>
              <a:rPr lang="en-US" sz="2000" dirty="0" smtClean="0"/>
              <a:t>Does the Asian monsoon Tropopause Aerosol Layer (ATAL) influence circulation? Is this changing over time?</a:t>
            </a:r>
          </a:p>
          <a:p>
            <a:r>
              <a:rPr lang="en-US" sz="2400" dirty="0" smtClean="0">
                <a:solidFill>
                  <a:srgbClr val="408B08"/>
                </a:solidFill>
              </a:rPr>
              <a:t>Importance: </a:t>
            </a:r>
            <a:r>
              <a:rPr lang="en-US" sz="2400" dirty="0" smtClean="0"/>
              <a:t>aerosols provide surfaces for heterogeneous chemistry and are </a:t>
            </a:r>
            <a:r>
              <a:rPr lang="en-US" sz="2400" dirty="0" err="1" smtClean="0"/>
              <a:t>radiatively</a:t>
            </a:r>
            <a:r>
              <a:rPr lang="en-US" sz="2400" dirty="0" smtClean="0"/>
              <a:t> active (e.g., Mt. Pinatubo). Aerosols have been proposed in geo-engineering projects.</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340"/>
            <a:ext cx="8229600" cy="1143000"/>
          </a:xfrm>
        </p:spPr>
        <p:txBody>
          <a:bodyPr>
            <a:noAutofit/>
          </a:bodyPr>
          <a:lstStyle/>
          <a:p>
            <a:r>
              <a:rPr lang="en-US" sz="2800" dirty="0" smtClean="0"/>
              <a:t>Stratospheric aerosol: from Fuego to </a:t>
            </a:r>
            <a:r>
              <a:rPr lang="en-US" sz="2800" dirty="0" err="1" smtClean="0"/>
              <a:t>Eyjafjallajokull</a:t>
            </a:r>
            <a:r>
              <a:rPr lang="en-US" sz="2800" dirty="0" smtClean="0"/>
              <a:t> (</a:t>
            </a:r>
            <a:r>
              <a:rPr lang="en-US" sz="2800" dirty="0" err="1" smtClean="0"/>
              <a:t>Trickl</a:t>
            </a:r>
            <a:r>
              <a:rPr lang="en-US" sz="2800" dirty="0" smtClean="0"/>
              <a:t> et al., ACP, 2013)</a:t>
            </a:r>
            <a:endParaRPr lang="en-US" sz="2800" dirty="0"/>
          </a:p>
        </p:txBody>
      </p:sp>
      <p:pic>
        <p:nvPicPr>
          <p:cNvPr id="6" name="Picture 5"/>
          <p:cNvPicPr>
            <a:picLocks noChangeAspect="1"/>
          </p:cNvPicPr>
          <p:nvPr/>
        </p:nvPicPr>
        <p:blipFill>
          <a:blip r:embed="rId2"/>
          <a:stretch>
            <a:fillRect/>
          </a:stretch>
        </p:blipFill>
        <p:spPr>
          <a:xfrm>
            <a:off x="0" y="1285073"/>
            <a:ext cx="9144000" cy="4021759"/>
          </a:xfrm>
          <a:prstGeom prst="rect">
            <a:avLst/>
          </a:prstGeom>
        </p:spPr>
      </p:pic>
      <p:sp>
        <p:nvSpPr>
          <p:cNvPr id="7" name="TextBox 6"/>
          <p:cNvSpPr txBox="1"/>
          <p:nvPr/>
        </p:nvSpPr>
        <p:spPr>
          <a:xfrm>
            <a:off x="175680" y="5327758"/>
            <a:ext cx="8792640" cy="1077218"/>
          </a:xfrm>
          <a:prstGeom prst="rect">
            <a:avLst/>
          </a:prstGeom>
          <a:noFill/>
        </p:spPr>
        <p:txBody>
          <a:bodyPr wrap="square" rtlCol="0">
            <a:spAutoFit/>
          </a:bodyPr>
          <a:lstStyle/>
          <a:p>
            <a:r>
              <a:rPr lang="en-US" sz="1600" b="1" i="1" dirty="0" smtClean="0"/>
              <a:t>Fig. 1. </a:t>
            </a:r>
            <a:r>
              <a:rPr lang="en-US" sz="1600" dirty="0" smtClean="0"/>
              <a:t>Time series of the integrated stratospheric backscatter coefficient from the lidar measurements at Garmisch-Partenkirchen: the backscatter coefficients are integrated from 1 km above the tropopause to the upper end of the layer. Several minor events are marked in addition: two PSC observations, the Quebec fire (Q) and the Chisholm fire (Ch).</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Needed measurements for stratospheric observations</a:t>
            </a:r>
            <a:endParaRPr lang="en-US" b="1" dirty="0"/>
          </a:p>
        </p:txBody>
      </p:sp>
      <p:sp>
        <p:nvSpPr>
          <p:cNvPr id="5" name="Content Placeholder 4"/>
          <p:cNvSpPr>
            <a:spLocks noGrp="1"/>
          </p:cNvSpPr>
          <p:nvPr>
            <p:ph idx="1"/>
          </p:nvPr>
        </p:nvSpPr>
        <p:spPr/>
        <p:txBody>
          <a:bodyPr/>
          <a:lstStyle/>
          <a:p>
            <a:r>
              <a:rPr lang="en-US" dirty="0" smtClean="0"/>
              <a:t>O</a:t>
            </a:r>
            <a:r>
              <a:rPr lang="en-US" baseline="-25000" dirty="0" smtClean="0"/>
              <a:t>3</a:t>
            </a:r>
            <a:r>
              <a:rPr lang="en-US" dirty="0" smtClean="0"/>
              <a:t>, H</a:t>
            </a:r>
            <a:r>
              <a:rPr lang="en-US" baseline="-25000" dirty="0" smtClean="0"/>
              <a:t>2</a:t>
            </a:r>
            <a:r>
              <a:rPr lang="en-US" dirty="0" smtClean="0"/>
              <a:t>O, Age-of-air (e.g., CO</a:t>
            </a:r>
            <a:r>
              <a:rPr lang="en-US" baseline="-25000" dirty="0" smtClean="0"/>
              <a:t>2</a:t>
            </a:r>
            <a:r>
              <a:rPr lang="en-US" dirty="0" smtClean="0"/>
              <a:t>, SF</a:t>
            </a:r>
            <a:r>
              <a:rPr lang="en-US" baseline="-25000" dirty="0" smtClean="0"/>
              <a:t>6</a:t>
            </a:r>
            <a:r>
              <a:rPr lang="en-US" dirty="0" smtClean="0"/>
              <a:t>), N</a:t>
            </a:r>
            <a:r>
              <a:rPr lang="en-US" baseline="-25000" dirty="0" smtClean="0"/>
              <a:t>2</a:t>
            </a:r>
            <a:r>
              <a:rPr lang="en-US" dirty="0" smtClean="0"/>
              <a:t>O, CFC-11, CFC-12, CH</a:t>
            </a:r>
            <a:r>
              <a:rPr lang="en-US" baseline="-25000" dirty="0" smtClean="0"/>
              <a:t>4</a:t>
            </a:r>
            <a:r>
              <a:rPr lang="en-US" dirty="0" smtClean="0"/>
              <a:t>, aerosols</a:t>
            </a:r>
            <a:endParaRPr lang="en-US" baseline="-25000" dirty="0" smtClean="0"/>
          </a:p>
          <a:p>
            <a:pPr lvl="1"/>
            <a:r>
              <a:rPr lang="en-US" dirty="0" smtClean="0"/>
              <a:t>Estimate zonal, monthly means from UT to mesosphere</a:t>
            </a:r>
          </a:p>
          <a:p>
            <a:r>
              <a:rPr lang="en-US" dirty="0" smtClean="0"/>
              <a:t>Lower stratospheric mass flux, winds &amp; temperatures</a:t>
            </a:r>
          </a:p>
          <a:p>
            <a:pPr lvl="1"/>
            <a:r>
              <a:rPr lang="en-US" dirty="0" smtClean="0"/>
              <a:t>Daily met observations from UT to mesosphere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oAutofit/>
          </a:bodyPr>
          <a:lstStyle/>
          <a:p>
            <a:r>
              <a:rPr lang="en-US" sz="5400" dirty="0" smtClean="0"/>
              <a:t>B. Strat-</a:t>
            </a:r>
            <a:r>
              <a:rPr lang="en-US" sz="5400" dirty="0" err="1" smtClean="0"/>
              <a:t>Trop</a:t>
            </a:r>
            <a:r>
              <a:rPr lang="en-US" sz="5400" dirty="0" smtClean="0"/>
              <a:t> exchange questions - and implications for climate, air quality and ozone loss</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Why do we care?</a:t>
            </a:r>
            <a:endParaRPr lang="en-US" sz="4800" b="1" dirty="0"/>
          </a:p>
        </p:txBody>
      </p:sp>
      <p:sp>
        <p:nvSpPr>
          <p:cNvPr id="3" name="Content Placeholder 2"/>
          <p:cNvSpPr>
            <a:spLocks noGrp="1"/>
          </p:cNvSpPr>
          <p:nvPr>
            <p:ph idx="1"/>
          </p:nvPr>
        </p:nvSpPr>
        <p:spPr/>
        <p:txBody>
          <a:bodyPr/>
          <a:lstStyle/>
          <a:p>
            <a:r>
              <a:rPr lang="en-US" dirty="0" smtClean="0"/>
              <a:t>Atmospheric circulation controls the transport of trace species that are important for: 1) ozone depletion, 2) climate change, 3) air quality.</a:t>
            </a:r>
          </a:p>
          <a:p>
            <a:r>
              <a:rPr lang="en-US" dirty="0" smtClean="0"/>
              <a:t>Atmospheric dynamics can remotely alter temperatures and other trace gases that have feedback effects on loss processes.</a:t>
            </a:r>
            <a:endParaRPr lang="en-US" dirty="0"/>
          </a:p>
        </p:txBody>
      </p:sp>
      <p:graphicFrame>
        <p:nvGraphicFramePr>
          <p:cNvPr id="4" name="Object 3"/>
          <p:cNvGraphicFramePr>
            <a:graphicFrameLocks noChangeAspect="1"/>
          </p:cNvGraphicFramePr>
          <p:nvPr/>
        </p:nvGraphicFramePr>
        <p:xfrm>
          <a:off x="2512144" y="5231560"/>
          <a:ext cx="4119712" cy="1189195"/>
        </p:xfrm>
        <a:graphic>
          <a:graphicData uri="http://schemas.openxmlformats.org/presentationml/2006/ole">
            <p:oleObj spid="_x0000_s90114" name="Equation" r:id="rId3" imgW="1231900" imgH="355600"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SQ #</a:t>
            </a:r>
            <a:r>
              <a:rPr lang="en-US" b="1" dirty="0" smtClean="0">
                <a:solidFill>
                  <a:srgbClr val="000000"/>
                </a:solidFill>
              </a:rPr>
              <a:t>11 (C)</a:t>
            </a:r>
            <a:endParaRPr lang="en-US"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How do </a:t>
            </a:r>
            <a:r>
              <a:rPr lang="en-US" dirty="0" smtClean="0">
                <a:solidFill>
                  <a:srgbClr val="000000"/>
                </a:solidFill>
              </a:rPr>
              <a:t>monsoons/convection </a:t>
            </a:r>
            <a:r>
              <a:rPr lang="en-US" dirty="0" smtClean="0">
                <a:solidFill>
                  <a:srgbClr val="000000"/>
                </a:solidFill>
              </a:rPr>
              <a:t>contribute to troposphere-stratosphere coupling? Are there stratospheric influences on the </a:t>
            </a:r>
            <a:r>
              <a:rPr lang="en-US" dirty="0" smtClean="0">
                <a:solidFill>
                  <a:srgbClr val="000000"/>
                </a:solidFill>
              </a:rPr>
              <a:t>monsoons/convection?</a:t>
            </a:r>
            <a:endParaRPr lang="en-US" dirty="0" smtClean="0">
              <a:solidFill>
                <a:srgbClr val="000000"/>
              </a:solidFill>
            </a:endParaRPr>
          </a:p>
          <a:p>
            <a:pPr lvl="1"/>
            <a:r>
              <a:rPr lang="en-US" dirty="0" smtClean="0">
                <a:solidFill>
                  <a:srgbClr val="000000"/>
                </a:solidFill>
              </a:rPr>
              <a:t>What is the depth of circulation influence into the lower stratosphere, and how important are monsoons for the stratospheric </a:t>
            </a:r>
            <a:r>
              <a:rPr lang="en-US" dirty="0" err="1" smtClean="0">
                <a:solidFill>
                  <a:srgbClr val="000000"/>
                </a:solidFill>
              </a:rPr>
              <a:t>overworld</a:t>
            </a:r>
            <a:r>
              <a:rPr lang="en-US" dirty="0" smtClean="0">
                <a:solidFill>
                  <a:srgbClr val="000000"/>
                </a:solidFill>
              </a:rPr>
              <a:t>?</a:t>
            </a:r>
            <a:r>
              <a:rPr lang="en-US" dirty="0" smtClean="0"/>
              <a:t> </a:t>
            </a:r>
          </a:p>
          <a:p>
            <a:r>
              <a:rPr lang="en-US" dirty="0" smtClean="0">
                <a:solidFill>
                  <a:srgbClr val="408B08"/>
                </a:solidFill>
              </a:rPr>
              <a:t>Importance: </a:t>
            </a:r>
            <a:r>
              <a:rPr lang="en-US" dirty="0" smtClean="0"/>
              <a:t>The monsoon circulation provides an effective pathway for pollution from Asia, India</a:t>
            </a:r>
            <a:r>
              <a:rPr lang="en-US" dirty="0" smtClean="0"/>
              <a:t>,</a:t>
            </a:r>
            <a:r>
              <a:rPr lang="en-US" dirty="0" smtClean="0"/>
              <a:t> </a:t>
            </a:r>
            <a:r>
              <a:rPr lang="en-US" dirty="0" smtClean="0"/>
              <a:t>Indonesia, and North America </a:t>
            </a:r>
            <a:r>
              <a:rPr lang="en-US" dirty="0" smtClean="0"/>
              <a:t>to enter the global stratosphere.</a:t>
            </a:r>
            <a:endParaRPr lang="en-US" dirty="0" smtClean="0">
              <a:solidFill>
                <a:srgbClr val="000000"/>
              </a:solidFill>
            </a:endParaRP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1" name="Picture 5"/>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2169247"/>
            <a:ext cx="4088095" cy="3657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2" name="Title 1"/>
          <p:cNvSpPr>
            <a:spLocks noGrp="1"/>
          </p:cNvSpPr>
          <p:nvPr>
            <p:ph type="title"/>
          </p:nvPr>
        </p:nvSpPr>
        <p:spPr>
          <a:xfrm>
            <a:off x="821058" y="304800"/>
            <a:ext cx="7797480" cy="685800"/>
          </a:xfrm>
        </p:spPr>
        <p:txBody>
          <a:bodyPr>
            <a:noAutofit/>
          </a:bodyPr>
          <a:lstStyle/>
          <a:p>
            <a:pPr eaLnBrk="1" hangingPunct="1"/>
            <a:r>
              <a:rPr lang="en-US" sz="2800" b="1" dirty="0" smtClean="0">
                <a:ea typeface="Candara" pitchFamily="34" charset="0"/>
              </a:rPr>
              <a:t>Monsoon transport to the stratosphere observed from ACE-FTS hydrogen cyanide</a:t>
            </a:r>
          </a:p>
        </p:txBody>
      </p:sp>
      <p:pic>
        <p:nvPicPr>
          <p:cNvPr id="20484" name="Picture 6"/>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90577" y="1254847"/>
            <a:ext cx="5153423" cy="457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5" name="TextBox 6"/>
          <p:cNvSpPr txBox="1">
            <a:spLocks noChangeArrowheads="1"/>
          </p:cNvSpPr>
          <p:nvPr/>
        </p:nvSpPr>
        <p:spPr bwMode="auto">
          <a:xfrm>
            <a:off x="575670" y="1197771"/>
            <a:ext cx="3403496" cy="830997"/>
          </a:xfrm>
          <a:prstGeom prst="rect">
            <a:avLst/>
          </a:prstGeom>
          <a:noFill/>
          <a:ln w="12700">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US" sz="1600" dirty="0" smtClean="0">
                <a:latin typeface="Arial"/>
                <a:cs typeface="Arial"/>
              </a:rPr>
              <a:t> </a:t>
            </a:r>
            <a:r>
              <a:rPr lang="en-US" sz="1600" u="sng" dirty="0" smtClean="0">
                <a:latin typeface="Arial"/>
                <a:cs typeface="Arial"/>
              </a:rPr>
              <a:t>HCN – biomass burning tracer</a:t>
            </a:r>
          </a:p>
          <a:p>
            <a:pPr marL="342900" indent="-342900" eaLnBrk="1" hangingPunct="1">
              <a:buFont typeface="Arial" pitchFamily="34" charset="0"/>
              <a:buChar char="•"/>
              <a:defRPr/>
            </a:pPr>
            <a:r>
              <a:rPr lang="en-US" sz="1600" dirty="0" smtClean="0">
                <a:latin typeface="Arial"/>
                <a:cs typeface="Arial"/>
              </a:rPr>
              <a:t>Minimum in tropics (ocean sink)</a:t>
            </a:r>
          </a:p>
          <a:p>
            <a:pPr marL="342900" indent="-342900" eaLnBrk="1" hangingPunct="1">
              <a:buFont typeface="Arial" pitchFamily="34" charset="0"/>
              <a:buChar char="•"/>
              <a:defRPr/>
            </a:pPr>
            <a:r>
              <a:rPr lang="en-US" sz="1600" dirty="0" smtClean="0">
                <a:latin typeface="Arial"/>
                <a:cs typeface="Arial"/>
              </a:rPr>
              <a:t>Long lived in free atmosphere</a:t>
            </a:r>
          </a:p>
        </p:txBody>
      </p:sp>
      <p:sp>
        <p:nvSpPr>
          <p:cNvPr id="20492" name="TextBox 7"/>
          <p:cNvSpPr txBox="1">
            <a:spLocks noChangeArrowheads="1"/>
          </p:cNvSpPr>
          <p:nvPr/>
        </p:nvSpPr>
        <p:spPr bwMode="auto">
          <a:xfrm>
            <a:off x="119603" y="5938838"/>
            <a:ext cx="1142560" cy="58477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a:cs typeface="Arial"/>
              </a:rPr>
              <a:t>monsoon</a:t>
            </a:r>
          </a:p>
          <a:p>
            <a:pPr algn="ctr" eaLnBrk="1" hangingPunct="1"/>
            <a:r>
              <a:rPr lang="en-US" sz="1600" b="1" dirty="0">
                <a:latin typeface="Arial"/>
                <a:cs typeface="Arial"/>
              </a:rPr>
              <a:t>maximum</a:t>
            </a:r>
          </a:p>
        </p:txBody>
      </p:sp>
      <p:cxnSp>
        <p:nvCxnSpPr>
          <p:cNvPr id="10" name="Straight Arrow Connector 9"/>
          <p:cNvCxnSpPr>
            <a:stCxn id="20492" idx="0"/>
          </p:cNvCxnSpPr>
          <p:nvPr/>
        </p:nvCxnSpPr>
        <p:spPr bwMode="auto">
          <a:xfrm rot="5400000" flipH="1" flipV="1">
            <a:off x="325598" y="4627723"/>
            <a:ext cx="1676400" cy="945830"/>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494" name="TextBox 12"/>
          <p:cNvSpPr txBox="1">
            <a:spLocks noChangeArrowheads="1"/>
          </p:cNvSpPr>
          <p:nvPr/>
        </p:nvSpPr>
        <p:spPr bwMode="auto">
          <a:xfrm>
            <a:off x="2519316" y="6015296"/>
            <a:ext cx="2237211" cy="58477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a:cs typeface="Arial"/>
              </a:rPr>
              <a:t>minimum for air with </a:t>
            </a:r>
          </a:p>
          <a:p>
            <a:pPr algn="ctr" eaLnBrk="1" hangingPunct="1"/>
            <a:r>
              <a:rPr lang="en-US" sz="1600" b="1" dirty="0">
                <a:latin typeface="Arial"/>
                <a:cs typeface="Arial"/>
              </a:rPr>
              <a:t>recent ocean contact</a:t>
            </a:r>
          </a:p>
        </p:txBody>
      </p:sp>
      <p:cxnSp>
        <p:nvCxnSpPr>
          <p:cNvPr id="15" name="Straight Arrow Connector 14"/>
          <p:cNvCxnSpPr/>
          <p:nvPr/>
        </p:nvCxnSpPr>
        <p:spPr bwMode="auto">
          <a:xfrm rot="16200000" flipV="1">
            <a:off x="2481853" y="5107578"/>
            <a:ext cx="1357720" cy="304800"/>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487" name="TextBox 14"/>
          <p:cNvSpPr txBox="1">
            <a:spLocks noChangeArrowheads="1"/>
          </p:cNvSpPr>
          <p:nvPr/>
        </p:nvSpPr>
        <p:spPr bwMode="auto">
          <a:xfrm>
            <a:off x="5396824" y="5647918"/>
            <a:ext cx="1096674" cy="58477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a:cs typeface="Arial"/>
              </a:rPr>
              <a:t>tropical</a:t>
            </a:r>
          </a:p>
          <a:p>
            <a:pPr algn="ctr" eaLnBrk="1" hangingPunct="1"/>
            <a:r>
              <a:rPr lang="en-US" sz="1600" b="1" dirty="0">
                <a:latin typeface="Arial"/>
                <a:cs typeface="Arial"/>
              </a:rPr>
              <a:t>minimum</a:t>
            </a:r>
          </a:p>
        </p:txBody>
      </p:sp>
      <p:cxnSp>
        <p:nvCxnSpPr>
          <p:cNvPr id="18" name="Straight Arrow Connector 17"/>
          <p:cNvCxnSpPr>
            <a:stCxn id="20487" idx="0"/>
          </p:cNvCxnSpPr>
          <p:nvPr/>
        </p:nvCxnSpPr>
        <p:spPr>
          <a:xfrm rot="5400000" flipH="1" flipV="1">
            <a:off x="5741900" y="4784379"/>
            <a:ext cx="1066800" cy="660278"/>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489" name="TextBox 17"/>
          <p:cNvSpPr txBox="1">
            <a:spLocks noChangeArrowheads="1"/>
          </p:cNvSpPr>
          <p:nvPr/>
        </p:nvSpPr>
        <p:spPr bwMode="auto">
          <a:xfrm>
            <a:off x="7082902" y="5647918"/>
            <a:ext cx="1450137" cy="83099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FF0000"/>
                </a:solidFill>
                <a:latin typeface="Arial"/>
                <a:cs typeface="Arial"/>
              </a:rPr>
              <a:t>transport to</a:t>
            </a:r>
          </a:p>
          <a:p>
            <a:pPr algn="ctr" eaLnBrk="1" hangingPunct="1"/>
            <a:r>
              <a:rPr lang="en-US" sz="1600" b="1" dirty="0">
                <a:solidFill>
                  <a:srgbClr val="FF0000"/>
                </a:solidFill>
                <a:latin typeface="Arial"/>
                <a:cs typeface="Arial"/>
              </a:rPr>
              <a:t>stratosphere </a:t>
            </a:r>
          </a:p>
          <a:p>
            <a:pPr algn="ctr" eaLnBrk="1" hangingPunct="1"/>
            <a:r>
              <a:rPr lang="en-US" sz="1600" b="1" dirty="0">
                <a:solidFill>
                  <a:srgbClr val="FF0000"/>
                </a:solidFill>
                <a:latin typeface="Arial"/>
                <a:cs typeface="Arial"/>
              </a:rPr>
              <a:t>via monsoon</a:t>
            </a:r>
          </a:p>
        </p:txBody>
      </p:sp>
      <p:cxnSp>
        <p:nvCxnSpPr>
          <p:cNvPr id="22" name="Straight Arrow Connector 21"/>
          <p:cNvCxnSpPr/>
          <p:nvPr/>
        </p:nvCxnSpPr>
        <p:spPr>
          <a:xfrm rot="16200000" flipV="1">
            <a:off x="6483941" y="4383420"/>
            <a:ext cx="1904605" cy="471992"/>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89607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a:t>
            </a:r>
            <a:r>
              <a:rPr lang="en-US" b="1" dirty="0" smtClean="0"/>
              <a:t>12 (VI)</a:t>
            </a:r>
            <a:endParaRPr lang="en-US" dirty="0"/>
          </a:p>
        </p:txBody>
      </p:sp>
      <p:sp>
        <p:nvSpPr>
          <p:cNvPr id="3" name="Content Placeholder 2"/>
          <p:cNvSpPr>
            <a:spLocks noGrp="1"/>
          </p:cNvSpPr>
          <p:nvPr>
            <p:ph idx="1"/>
          </p:nvPr>
        </p:nvSpPr>
        <p:spPr>
          <a:xfrm>
            <a:off x="457200" y="1444434"/>
            <a:ext cx="8229600" cy="4525963"/>
          </a:xfrm>
        </p:spPr>
        <p:txBody>
          <a:bodyPr>
            <a:noAutofit/>
          </a:bodyPr>
          <a:lstStyle/>
          <a:p>
            <a:pPr>
              <a:spcBef>
                <a:spcPts val="0"/>
              </a:spcBef>
            </a:pPr>
            <a:r>
              <a:rPr lang="en-US" sz="2000" dirty="0" smtClean="0"/>
              <a:t>What are the chemical and dynamical impacts of stratosphere-troposphere exchange on tropospheric and surface climate?</a:t>
            </a:r>
          </a:p>
          <a:p>
            <a:pPr lvl="1">
              <a:spcBef>
                <a:spcPts val="0"/>
              </a:spcBef>
            </a:pPr>
            <a:r>
              <a:rPr lang="en-US" sz="1600" i="1" dirty="0" smtClean="0"/>
              <a:t>Mechanisms of STE</a:t>
            </a:r>
            <a:r>
              <a:rPr lang="en-US" sz="1600" dirty="0" smtClean="0"/>
              <a:t>: What dynamical processes incur (gross vs. net) mass exchange between the strat and </a:t>
            </a:r>
            <a:r>
              <a:rPr lang="en-US" sz="1600" dirty="0" err="1" smtClean="0"/>
              <a:t>trop</a:t>
            </a:r>
            <a:r>
              <a:rPr lang="en-US" sz="1600" dirty="0" smtClean="0"/>
              <a:t> and what is the net result on </a:t>
            </a:r>
            <a:r>
              <a:rPr lang="en-US" sz="1600" dirty="0" err="1" smtClean="0"/>
              <a:t>trop</a:t>
            </a:r>
            <a:r>
              <a:rPr lang="en-US" sz="1600" dirty="0" smtClean="0"/>
              <a:t> O</a:t>
            </a:r>
            <a:r>
              <a:rPr lang="en-US" sz="1600" baseline="-25000" dirty="0" smtClean="0"/>
              <a:t>3</a:t>
            </a:r>
            <a:r>
              <a:rPr lang="en-US" sz="1600" dirty="0" smtClean="0"/>
              <a:t>?  Specifically, how are stratospheric intrusions linked to the larger-scale circulation and what is their aggregate impact on tropospheric composition (i.e. O</a:t>
            </a:r>
            <a:r>
              <a:rPr lang="en-US" sz="1600" baseline="-25000" dirty="0" smtClean="0"/>
              <a:t>3</a:t>
            </a:r>
            <a:r>
              <a:rPr lang="en-US" sz="1600" dirty="0" smtClean="0"/>
              <a:t>)? How will the frequency and positioning of intrusions change in the future?</a:t>
            </a:r>
          </a:p>
          <a:p>
            <a:pPr lvl="1">
              <a:spcBef>
                <a:spcPts val="0"/>
              </a:spcBef>
            </a:pPr>
            <a:r>
              <a:rPr lang="en-US" sz="1600" i="1" dirty="0" smtClean="0"/>
              <a:t>Compositional constraints on STE</a:t>
            </a:r>
            <a:r>
              <a:rPr lang="en-US" sz="1600" dirty="0" smtClean="0"/>
              <a:t>:  Is the composition (e.g., H</a:t>
            </a:r>
            <a:r>
              <a:rPr lang="en-US" sz="1600" baseline="-25000" dirty="0" smtClean="0"/>
              <a:t>2</a:t>
            </a:r>
            <a:r>
              <a:rPr lang="en-US" sz="1600" dirty="0" smtClean="0"/>
              <a:t>O, O</a:t>
            </a:r>
            <a:r>
              <a:rPr lang="en-US" sz="1600" baseline="-25000" dirty="0" smtClean="0"/>
              <a:t>3</a:t>
            </a:r>
            <a:r>
              <a:rPr lang="en-US" sz="1600" dirty="0" smtClean="0"/>
              <a:t>, aerosols) and UTLS temp. having a large affect on the net mass and chemical exchanges between the strat and the </a:t>
            </a:r>
            <a:r>
              <a:rPr lang="en-US" sz="1600" dirty="0" err="1" smtClean="0"/>
              <a:t>trop</a:t>
            </a:r>
            <a:r>
              <a:rPr lang="en-US" sz="1600" dirty="0" smtClean="0"/>
              <a:t>?  What impacts (if any) do these have on surface composition?   </a:t>
            </a:r>
          </a:p>
          <a:p>
            <a:pPr lvl="1">
              <a:spcBef>
                <a:spcPts val="0"/>
              </a:spcBef>
            </a:pPr>
            <a:r>
              <a:rPr lang="en-US" sz="1600" i="1" dirty="0" smtClean="0"/>
              <a:t>Dynamical constraints on STE</a:t>
            </a:r>
            <a:r>
              <a:rPr lang="en-US" sz="1600" dirty="0" smtClean="0"/>
              <a:t>:  How will changes in UTLS dynamics (i.e. subtropical jets, tropopause shifts, wave propagation changes) affect STE.  How (if) will these changes propagate down to the troposphere/surface?</a:t>
            </a:r>
          </a:p>
          <a:p>
            <a:pPr lvl="1">
              <a:spcBef>
                <a:spcPts val="0"/>
              </a:spcBef>
            </a:pPr>
            <a:r>
              <a:rPr lang="en-US" sz="1600" i="1" dirty="0" smtClean="0"/>
              <a:t>Measuring STE</a:t>
            </a:r>
            <a:r>
              <a:rPr lang="en-US" sz="1600" dirty="0" smtClean="0"/>
              <a:t>: What are the chemical signatures of net STE changes? In terms of O</a:t>
            </a:r>
            <a:r>
              <a:rPr lang="en-US" sz="1600" baseline="-25000" dirty="0" smtClean="0"/>
              <a:t>3</a:t>
            </a:r>
            <a:r>
              <a:rPr lang="en-US" sz="1600" dirty="0" smtClean="0"/>
              <a:t>, how can the “true” STE O</a:t>
            </a:r>
            <a:r>
              <a:rPr lang="en-US" sz="1600" baseline="-25000" dirty="0" smtClean="0"/>
              <a:t>3 </a:t>
            </a:r>
            <a:r>
              <a:rPr lang="en-US" sz="1600" dirty="0" smtClean="0"/>
              <a:t>flux be detected (ideally measured) and how we best quantify its impact on surface O</a:t>
            </a:r>
            <a:r>
              <a:rPr lang="en-US" sz="1600" baseline="-25000" dirty="0" smtClean="0"/>
              <a:t>3</a:t>
            </a:r>
            <a:r>
              <a:rPr lang="en-US" sz="1600" dirty="0" smtClean="0"/>
              <a:t>?</a:t>
            </a:r>
          </a:p>
          <a:p>
            <a:pPr>
              <a:spcBef>
                <a:spcPts val="0"/>
              </a:spcBef>
            </a:pPr>
            <a:r>
              <a:rPr lang="en-US" sz="1800" dirty="0" smtClean="0">
                <a:solidFill>
                  <a:srgbClr val="408B08"/>
                </a:solidFill>
              </a:rPr>
              <a:t>Importance: </a:t>
            </a:r>
            <a:r>
              <a:rPr lang="en-US" sz="1800" dirty="0" smtClean="0"/>
              <a:t>stratospheric ozone is a major contributor to tropospheric chemistry.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0"/>
            <a:ext cx="1642922" cy="132701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695259"/>
            <a:ext cx="8229600" cy="1143000"/>
          </a:xfrm>
        </p:spPr>
        <p:txBody>
          <a:bodyPr>
            <a:normAutofit/>
          </a:bodyPr>
          <a:lstStyle/>
          <a:p>
            <a:r>
              <a:rPr lang="en-US" sz="1600" dirty="0" smtClean="0"/>
              <a:t>Schematic illustration of the </a:t>
            </a:r>
            <a:r>
              <a:rPr lang="en-US" sz="1600" dirty="0" err="1" smtClean="0"/>
              <a:t>extratropical</a:t>
            </a:r>
            <a:r>
              <a:rPr lang="en-US" sz="1600" dirty="0" smtClean="0"/>
              <a:t> UTLS (evaluated at a longitude section) (</a:t>
            </a:r>
            <a:r>
              <a:rPr lang="en-US" sz="1600" dirty="0" err="1" smtClean="0"/>
              <a:t>Gettelman</a:t>
            </a:r>
            <a:r>
              <a:rPr lang="en-US" sz="1600" dirty="0" smtClean="0"/>
              <a:t> et al., </a:t>
            </a:r>
            <a:r>
              <a:rPr lang="en-US" sz="1600" i="1" dirty="0" smtClean="0"/>
              <a:t>The </a:t>
            </a:r>
            <a:r>
              <a:rPr lang="en-US" sz="1600" i="1" dirty="0" err="1" smtClean="0"/>
              <a:t>Extratropical</a:t>
            </a:r>
            <a:r>
              <a:rPr lang="en-US" sz="1600" i="1" dirty="0" smtClean="0"/>
              <a:t> Upper Troposphere and Lower Stratosphere,</a:t>
            </a:r>
            <a:r>
              <a:rPr lang="en-US" sz="1600" dirty="0" smtClean="0"/>
              <a:t> 2011)</a:t>
            </a:r>
            <a:endParaRPr lang="en-US" sz="1600" dirty="0"/>
          </a:p>
        </p:txBody>
      </p:sp>
      <p:pic>
        <p:nvPicPr>
          <p:cNvPr id="4" name="Content Placeholder 3" descr="utls_gettelman_fig.pdf"/>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205" t="9177" r="4573" b="9177"/>
          <a:stretch>
            <a:fillRect/>
          </a:stretch>
        </p:blipFill>
        <p:spPr>
          <a:xfrm>
            <a:off x="240820" y="346517"/>
            <a:ext cx="8662361" cy="5280289"/>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563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Needed measurements for UTLS observations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O</a:t>
            </a:r>
            <a:r>
              <a:rPr lang="en-US" baseline="-25000" dirty="0" smtClean="0"/>
              <a:t>3</a:t>
            </a:r>
            <a:r>
              <a:rPr lang="en-US" dirty="0" smtClean="0"/>
              <a:t>, H</a:t>
            </a:r>
            <a:r>
              <a:rPr lang="en-US" baseline="-25000" dirty="0" smtClean="0"/>
              <a:t>2</a:t>
            </a:r>
            <a:r>
              <a:rPr lang="en-US" dirty="0" smtClean="0"/>
              <a:t>O, aerosols, CO</a:t>
            </a:r>
            <a:r>
              <a:rPr lang="en-US" baseline="-25000" dirty="0" smtClean="0"/>
              <a:t>2</a:t>
            </a:r>
            <a:r>
              <a:rPr lang="en-US" dirty="0" smtClean="0"/>
              <a:t>, &amp; intermediate lifetime species that can be used to trace motion over &lt; seasonal scales (e.g., HDO, HCN, CO, R-222) </a:t>
            </a:r>
            <a:endParaRPr lang="en-US" baseline="-25000" dirty="0" smtClean="0"/>
          </a:p>
          <a:p>
            <a:pPr lvl="1"/>
            <a:r>
              <a:rPr lang="en-US" dirty="0" smtClean="0"/>
              <a:t>Estimate zonal, monthly means from UT to mesosphere</a:t>
            </a:r>
          </a:p>
          <a:p>
            <a:pPr lvl="1"/>
            <a:r>
              <a:rPr lang="en-US" dirty="0" smtClean="0"/>
              <a:t>Measure transient episodes at </a:t>
            </a:r>
            <a:r>
              <a:rPr lang="en-US" dirty="0" err="1" smtClean="0"/>
              <a:t>mesoscale</a:t>
            </a:r>
            <a:r>
              <a:rPr lang="en-US" dirty="0" smtClean="0"/>
              <a:t> wavelengths</a:t>
            </a:r>
          </a:p>
          <a:p>
            <a:pPr lvl="1"/>
            <a:r>
              <a:rPr lang="en-US" dirty="0" smtClean="0"/>
              <a:t>Snapshot observations of a range of species that can fingerprint &amp; quantify air mass origin</a:t>
            </a:r>
          </a:p>
          <a:p>
            <a:r>
              <a:rPr lang="en-US" dirty="0" smtClean="0"/>
              <a:t>UTLS winds &amp; temperatures</a:t>
            </a:r>
          </a:p>
          <a:p>
            <a:pPr lvl="1"/>
            <a:r>
              <a:rPr lang="en-US" dirty="0" smtClean="0"/>
              <a:t>Daily met observations from boundary layer to stratosphere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oAutofit/>
          </a:bodyPr>
          <a:lstStyle/>
          <a:p>
            <a:r>
              <a:rPr lang="en-US" sz="4800" b="1" dirty="0" smtClean="0"/>
              <a:t>C. Tropospheric circulation questions and implication for pollution transport and climate</a:t>
            </a:r>
            <a:endParaRPr lang="en-US" sz="4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a:t>
            </a:r>
            <a:r>
              <a:rPr lang="en-US" b="1" dirty="0" smtClean="0"/>
              <a:t>13 (I)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will the Southern Hemisphere tropospheric circulation respond to the recovery of polar stratospheric ozone over the coming decade? How does this compare with model projections?</a:t>
            </a:r>
          </a:p>
          <a:p>
            <a:pPr lvl="1"/>
            <a:r>
              <a:rPr lang="en-US" dirty="0" smtClean="0"/>
              <a:t>How will future changes in ozone impact surface climate, ocean circulation, and what will be the impacts on Antarctic warming and ice melt? </a:t>
            </a:r>
          </a:p>
          <a:p>
            <a:r>
              <a:rPr lang="en-US" dirty="0" smtClean="0">
                <a:solidFill>
                  <a:srgbClr val="408B08"/>
                </a:solidFill>
              </a:rPr>
              <a:t>Importance</a:t>
            </a:r>
            <a:r>
              <a:rPr lang="en-US" dirty="0" smtClean="0"/>
              <a:t>: ozone depletion is the dominant SH climate forcing agent.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5319058" cy="42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0" y="314214"/>
            <a:ext cx="6007577" cy="6400800"/>
          </a:xfrm>
          <a:prstGeom prst="rect">
            <a:avLst/>
          </a:prstGeom>
        </p:spPr>
      </p:pic>
      <p:sp>
        <p:nvSpPr>
          <p:cNvPr id="2" name="Title 1"/>
          <p:cNvSpPr>
            <a:spLocks noGrp="1"/>
          </p:cNvSpPr>
          <p:nvPr>
            <p:ph type="title"/>
          </p:nvPr>
        </p:nvSpPr>
        <p:spPr>
          <a:xfrm>
            <a:off x="5319058" y="274638"/>
            <a:ext cx="3367741" cy="1143000"/>
          </a:xfrm>
        </p:spPr>
        <p:txBody>
          <a:bodyPr>
            <a:normAutofit fontScale="90000"/>
          </a:bodyPr>
          <a:lstStyle/>
          <a:p>
            <a:r>
              <a:rPr lang="en-US" dirty="0" smtClean="0"/>
              <a:t>SH response to O</a:t>
            </a:r>
            <a:r>
              <a:rPr lang="en-US" baseline="-25000" dirty="0" smtClean="0"/>
              <a:t>3</a:t>
            </a:r>
            <a:r>
              <a:rPr lang="en-US" dirty="0" smtClean="0"/>
              <a:t> hole</a:t>
            </a:r>
            <a:endParaRPr lang="en-US" dirty="0"/>
          </a:p>
        </p:txBody>
      </p:sp>
      <p:sp>
        <p:nvSpPr>
          <p:cNvPr id="4" name="Content Placeholder 3"/>
          <p:cNvSpPr>
            <a:spLocks noGrp="1"/>
          </p:cNvSpPr>
          <p:nvPr>
            <p:ph idx="1"/>
          </p:nvPr>
        </p:nvSpPr>
        <p:spPr>
          <a:xfrm>
            <a:off x="5632824" y="1600200"/>
            <a:ext cx="3511176" cy="4525963"/>
          </a:xfrm>
        </p:spPr>
        <p:txBody>
          <a:bodyPr>
            <a:noAutofit/>
          </a:bodyPr>
          <a:lstStyle/>
          <a:p>
            <a:pPr lvl="0"/>
            <a:r>
              <a:rPr lang="en-US" sz="2000" kern="0" dirty="0" smtClean="0"/>
              <a:t>Data and models suggest that a number of processes in SH summer are sensitive to long-term change in the SAM.</a:t>
            </a:r>
          </a:p>
          <a:p>
            <a:pPr lvl="0"/>
            <a:r>
              <a:rPr lang="en-US" sz="2000" kern="0" dirty="0" smtClean="0"/>
              <a:t>How is the circulation response to O3 hole communicated downward?</a:t>
            </a:r>
          </a:p>
          <a:p>
            <a:pPr lvl="0"/>
            <a:r>
              <a:rPr lang="en-US" sz="2000" kern="0" dirty="0" smtClean="0"/>
              <a:t>Continued observations are critical to understanding climate in the SH as ozone rebounds.</a:t>
            </a:r>
          </a:p>
          <a:p>
            <a:pPr lvl="0"/>
            <a:endParaRPr lang="en-US" sz="2000" kern="0" dirty="0" smtClean="0"/>
          </a:p>
          <a:p>
            <a:endParaRPr lang="en-US" sz="2000" dirty="0"/>
          </a:p>
        </p:txBody>
      </p:sp>
      <p:sp>
        <p:nvSpPr>
          <p:cNvPr id="5" name="TextBox 4"/>
          <p:cNvSpPr txBox="1"/>
          <p:nvPr/>
        </p:nvSpPr>
        <p:spPr>
          <a:xfrm>
            <a:off x="6788743" y="6444734"/>
            <a:ext cx="2355257" cy="369332"/>
          </a:xfrm>
          <a:prstGeom prst="rect">
            <a:avLst/>
          </a:prstGeom>
          <a:noFill/>
        </p:spPr>
        <p:txBody>
          <a:bodyPr wrap="none" rtlCol="0">
            <a:spAutoFit/>
          </a:bodyPr>
          <a:lstStyle/>
          <a:p>
            <a:r>
              <a:rPr lang="en-US" dirty="0" smtClean="0"/>
              <a:t>Thompson et al. (2011)</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SQ #</a:t>
            </a:r>
            <a:r>
              <a:rPr lang="en-US" b="1" dirty="0" smtClean="0"/>
              <a:t>14 (sub-question to monsoon/convection question)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are the transport pathways from the PBL to the stratosphere? </a:t>
            </a:r>
          </a:p>
          <a:p>
            <a:pPr lvl="1"/>
            <a:r>
              <a:rPr lang="en-US" dirty="0" smtClean="0"/>
              <a:t>How, when, and where does transport occur? </a:t>
            </a:r>
          </a:p>
          <a:p>
            <a:pPr lvl="1"/>
            <a:r>
              <a:rPr lang="en-US" dirty="0" smtClean="0"/>
              <a:t>Residence times from the PBL to the stratosphere?  </a:t>
            </a:r>
          </a:p>
          <a:p>
            <a:pPr lvl="1"/>
            <a:r>
              <a:rPr lang="en-US" dirty="0" smtClean="0"/>
              <a:t>What is the interplay between emission, chemical lifetime, and transport timescale for these short-lived species?</a:t>
            </a:r>
          </a:p>
          <a:p>
            <a:r>
              <a:rPr lang="en-US" dirty="0" smtClean="0">
                <a:solidFill>
                  <a:srgbClr val="408B08"/>
                </a:solidFill>
              </a:rPr>
              <a:t>Importance:</a:t>
            </a:r>
            <a:r>
              <a:rPr lang="en-US" dirty="0" smtClean="0">
                <a:solidFill>
                  <a:srgbClr val="408B08"/>
                </a:solidFill>
              </a:rPr>
              <a:t> </a:t>
            </a:r>
            <a:r>
              <a:rPr lang="en-US" dirty="0" smtClean="0"/>
              <a:t>H2O,</a:t>
            </a:r>
            <a:r>
              <a:rPr lang="en-US" dirty="0" smtClean="0">
                <a:solidFill>
                  <a:srgbClr val="408B08"/>
                </a:solidFill>
              </a:rPr>
              <a:t> </a:t>
            </a:r>
            <a:r>
              <a:rPr lang="en-US" dirty="0" err="1" smtClean="0"/>
              <a:t>Cl</a:t>
            </a:r>
            <a:r>
              <a:rPr lang="en-US" dirty="0" smtClean="0"/>
              <a:t> </a:t>
            </a:r>
            <a:r>
              <a:rPr lang="en-US" dirty="0" smtClean="0"/>
              <a:t>&amp; Br containing short lived species could be transported into the stratosphere, counteracting the improvements from the Montreal Protocol.</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579208" cy="828992"/>
          </a:xfrm>
        </p:spPr>
        <p:txBody>
          <a:bodyPr>
            <a:noAutofit/>
          </a:bodyPr>
          <a:lstStyle/>
          <a:p>
            <a:r>
              <a:rPr lang="en-US" sz="3200" dirty="0" smtClean="0"/>
              <a:t>Stratospheric injection of VSLS</a:t>
            </a:r>
            <a:endParaRPr lang="en-US" sz="3200" dirty="0"/>
          </a:p>
        </p:txBody>
      </p:sp>
      <p:pic>
        <p:nvPicPr>
          <p:cNvPr id="5" name="Picture 4"/>
          <p:cNvPicPr>
            <a:picLocks noChangeAspect="1"/>
          </p:cNvPicPr>
          <p:nvPr/>
        </p:nvPicPr>
        <p:blipFill>
          <a:blip r:embed="rId2"/>
          <a:stretch>
            <a:fillRect/>
          </a:stretch>
        </p:blipFill>
        <p:spPr>
          <a:xfrm>
            <a:off x="5036409" y="199402"/>
            <a:ext cx="4105324" cy="5943600"/>
          </a:xfrm>
          <a:prstGeom prst="rect">
            <a:avLst/>
          </a:prstGeom>
        </p:spPr>
      </p:pic>
      <p:sp>
        <p:nvSpPr>
          <p:cNvPr id="6" name="Rectangle 5"/>
          <p:cNvSpPr/>
          <p:nvPr/>
        </p:nvSpPr>
        <p:spPr>
          <a:xfrm>
            <a:off x="5036408" y="6153900"/>
            <a:ext cx="4107592" cy="707886"/>
          </a:xfrm>
          <a:prstGeom prst="rect">
            <a:avLst/>
          </a:prstGeom>
        </p:spPr>
        <p:txBody>
          <a:bodyPr wrap="square">
            <a:spAutoFit/>
          </a:bodyPr>
          <a:lstStyle/>
          <a:p>
            <a:pPr algn="just"/>
            <a:r>
              <a:rPr lang="en-US" sz="1000" b="1" dirty="0" smtClean="0">
                <a:latin typeface="Arial"/>
                <a:cs typeface="Arial"/>
              </a:rPr>
              <a:t>Figure 1</a:t>
            </a:r>
            <a:r>
              <a:rPr lang="en-US" sz="1000" dirty="0" smtClean="0">
                <a:latin typeface="Arial"/>
                <a:cs typeface="Arial"/>
              </a:rPr>
              <a:t>. Sensitivity maps showing % flux into the stratosphere (</a:t>
            </a:r>
            <a:r>
              <a:rPr lang="en-US" sz="1000" i="1" dirty="0" smtClean="0">
                <a:latin typeface="Lucida Calligraphy"/>
                <a:cs typeface="Lucida Calligraphy"/>
              </a:rPr>
              <a:t>F/F</a:t>
            </a:r>
            <a:r>
              <a:rPr lang="en-US" sz="1000" i="1" baseline="-25000" dirty="0" smtClean="0">
                <a:latin typeface="Lucida Calligraphy"/>
                <a:cs typeface="Lucida Calligraphy"/>
              </a:rPr>
              <a:t>in</a:t>
            </a:r>
            <a:r>
              <a:rPr lang="en-US" sz="1000" i="1" dirty="0" smtClean="0">
                <a:latin typeface="Arial"/>
                <a:cs typeface="Arial"/>
              </a:rPr>
              <a:t>) </a:t>
            </a:r>
            <a:r>
              <a:rPr lang="en-US" sz="1000" dirty="0" smtClean="0">
                <a:latin typeface="Arial"/>
                <a:cs typeface="Arial"/>
              </a:rPr>
              <a:t>for an idealized tracer with chemical lifetime </a:t>
            </a:r>
            <a:r>
              <a:rPr lang="en-US" sz="1000" dirty="0" err="1" smtClean="0">
                <a:latin typeface="Symbol Proportional BT" charset="2"/>
                <a:cs typeface="Symbol Proportional BT" charset="2"/>
              </a:rPr>
              <a:t>τ</a:t>
            </a:r>
            <a:r>
              <a:rPr lang="en-US" sz="1000" dirty="0" smtClean="0">
                <a:latin typeface="Arial"/>
                <a:cs typeface="Arial"/>
              </a:rPr>
              <a:t> = 20 days. Emissions are uniform and results have been averaged over 4 years (2007-2011). Haines &amp; </a:t>
            </a:r>
            <a:r>
              <a:rPr lang="en-US" sz="1000" dirty="0" err="1" smtClean="0">
                <a:latin typeface="Arial"/>
                <a:cs typeface="Arial"/>
              </a:rPr>
              <a:t>Esler</a:t>
            </a:r>
            <a:r>
              <a:rPr lang="en-US" sz="1000" dirty="0" smtClean="0">
                <a:latin typeface="Arial"/>
                <a:cs typeface="Arial"/>
              </a:rPr>
              <a:t> (2013).</a:t>
            </a:r>
            <a:endParaRPr lang="en-US" sz="1000" dirty="0">
              <a:latin typeface="Arial"/>
              <a:cs typeface="Arial"/>
            </a:endParaRPr>
          </a:p>
        </p:txBody>
      </p:sp>
      <p:sp>
        <p:nvSpPr>
          <p:cNvPr id="7" name="TextBox 6"/>
          <p:cNvSpPr txBox="1"/>
          <p:nvPr/>
        </p:nvSpPr>
        <p:spPr>
          <a:xfrm>
            <a:off x="226804" y="1221104"/>
            <a:ext cx="4809604" cy="5601533"/>
          </a:xfrm>
          <a:prstGeom prst="rect">
            <a:avLst/>
          </a:prstGeom>
          <a:noFill/>
        </p:spPr>
        <p:txBody>
          <a:bodyPr wrap="square" rtlCol="0">
            <a:spAutoFit/>
          </a:bodyPr>
          <a:lstStyle/>
          <a:p>
            <a:pPr marL="227013" indent="-227013">
              <a:buFont typeface="Arial"/>
              <a:buChar char="•"/>
            </a:pPr>
            <a:r>
              <a:rPr lang="en-US" sz="2000" dirty="0" smtClean="0"/>
              <a:t>Very-short-lived halogens originating from oceanic, land, or anthropogenic sources, when transported into the stratosphere, exerts a significant impact on the chlorine and bromine budgets and ozone depletion in the stratosphere.  </a:t>
            </a:r>
          </a:p>
          <a:p>
            <a:pPr marL="227013" indent="-227013">
              <a:buFont typeface="Arial"/>
              <a:buChar char="•"/>
            </a:pPr>
            <a:r>
              <a:rPr lang="en-US" sz="2000" dirty="0" smtClean="0"/>
              <a:t>Recent years have seen significant progresses in modeling efforts to quantify VSLS contributions to stratospheric inorganic bromine.  These modeling studies suggest that VSLB contributes between 3-7 </a:t>
            </a:r>
            <a:r>
              <a:rPr lang="en-US" sz="2000" dirty="0" err="1" smtClean="0"/>
              <a:t>ppt</a:t>
            </a:r>
            <a:r>
              <a:rPr lang="en-US" sz="2000" dirty="0" smtClean="0"/>
              <a:t> to reactive bromine in the stratosphere, bringing the model estimate in good agreement with satellite and balloon-borne obs.</a:t>
            </a:r>
          </a:p>
          <a:p>
            <a:pPr marL="227013" indent="-227013">
              <a:buFont typeface="Arial"/>
              <a:buChar char="•"/>
            </a:pPr>
            <a:r>
              <a:rPr lang="en-US" sz="2000" dirty="0" smtClean="0"/>
              <a:t>The VSLS halogen contributions are very sensitive to emission locations.</a:t>
            </a:r>
          </a:p>
          <a:p>
            <a:pPr marL="227013" indent="-227013"/>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Why do we care?</a:t>
            </a:r>
            <a:endParaRPr lang="en-US" sz="4800" b="1" dirty="0"/>
          </a:p>
        </p:txBody>
      </p:sp>
      <p:sp>
        <p:nvSpPr>
          <p:cNvPr id="3" name="Content Placeholder 2"/>
          <p:cNvSpPr>
            <a:spLocks noGrp="1"/>
          </p:cNvSpPr>
          <p:nvPr>
            <p:ph idx="4294967295"/>
          </p:nvPr>
        </p:nvSpPr>
        <p:spPr>
          <a:xfrm>
            <a:off x="520254" y="1600200"/>
            <a:ext cx="8229600" cy="742950"/>
          </a:xfrm>
        </p:spPr>
        <p:txBody>
          <a:bodyPr/>
          <a:lstStyle/>
          <a:p>
            <a:r>
              <a:rPr lang="en-US" dirty="0" smtClean="0"/>
              <a:t>Atmospheric circulation</a:t>
            </a:r>
          </a:p>
        </p:txBody>
      </p:sp>
      <p:graphicFrame>
        <p:nvGraphicFramePr>
          <p:cNvPr id="4" name="Object 3"/>
          <p:cNvGraphicFramePr>
            <a:graphicFrameLocks noChangeAspect="1"/>
          </p:cNvGraphicFramePr>
          <p:nvPr/>
        </p:nvGraphicFramePr>
        <p:xfrm>
          <a:off x="2512144" y="5231560"/>
          <a:ext cx="4119712" cy="1189195"/>
        </p:xfrm>
        <a:graphic>
          <a:graphicData uri="http://schemas.openxmlformats.org/presentationml/2006/ole">
            <p:oleObj spid="_x0000_s91138" name="Equation" r:id="rId3" imgW="1231900" imgH="355600" progId="Equation.3">
              <p:embed/>
            </p:oleObj>
          </a:graphicData>
        </a:graphic>
      </p:graphicFrame>
      <p:sp>
        <p:nvSpPr>
          <p:cNvPr id="5" name="Freeform 4"/>
          <p:cNvSpPr/>
          <p:nvPr/>
        </p:nvSpPr>
        <p:spPr>
          <a:xfrm>
            <a:off x="116786" y="1970898"/>
            <a:ext cx="3518187" cy="5065943"/>
          </a:xfrm>
          <a:custGeom>
            <a:avLst/>
            <a:gdLst>
              <a:gd name="connsiteX0" fmla="*/ 484177 w 3666603"/>
              <a:gd name="connsiteY0" fmla="*/ 0 h 4954014"/>
              <a:gd name="connsiteX1" fmla="*/ 250604 w 3666603"/>
              <a:gd name="connsiteY1" fmla="*/ 2394278 h 4954014"/>
              <a:gd name="connsiteX2" fmla="*/ 1987800 w 3666603"/>
              <a:gd name="connsiteY2" fmla="*/ 4657163 h 4954014"/>
              <a:gd name="connsiteX3" fmla="*/ 3666603 w 3666603"/>
              <a:gd name="connsiteY3" fmla="*/ 4175387 h 4954014"/>
              <a:gd name="connsiteX0" fmla="*/ 484177 w 3666603"/>
              <a:gd name="connsiteY0" fmla="*/ 0 h 4908241"/>
              <a:gd name="connsiteX1" fmla="*/ 250604 w 3666603"/>
              <a:gd name="connsiteY1" fmla="*/ 2668916 h 4908241"/>
              <a:gd name="connsiteX2" fmla="*/ 1987800 w 3666603"/>
              <a:gd name="connsiteY2" fmla="*/ 4657163 h 4908241"/>
              <a:gd name="connsiteX3" fmla="*/ 3666603 w 3666603"/>
              <a:gd name="connsiteY3" fmla="*/ 4175387 h 4908241"/>
              <a:gd name="connsiteX0" fmla="*/ 335761 w 3518187"/>
              <a:gd name="connsiteY0" fmla="*/ 0 h 4908241"/>
              <a:gd name="connsiteX1" fmla="*/ 102188 w 3518187"/>
              <a:gd name="connsiteY1" fmla="*/ 2668916 h 4908241"/>
              <a:gd name="connsiteX2" fmla="*/ 1839384 w 3518187"/>
              <a:gd name="connsiteY2" fmla="*/ 4657163 h 4908241"/>
              <a:gd name="connsiteX3" fmla="*/ 3518187 w 3518187"/>
              <a:gd name="connsiteY3" fmla="*/ 4175387 h 4908241"/>
              <a:gd name="connsiteX0" fmla="*/ 335761 w 3518187"/>
              <a:gd name="connsiteY0" fmla="*/ 0 h 4908241"/>
              <a:gd name="connsiteX1" fmla="*/ 102188 w 3518187"/>
              <a:gd name="connsiteY1" fmla="*/ 2668916 h 4908241"/>
              <a:gd name="connsiteX2" fmla="*/ 1328444 w 3518187"/>
              <a:gd name="connsiteY2" fmla="*/ 4657163 h 4908241"/>
              <a:gd name="connsiteX3" fmla="*/ 3518187 w 3518187"/>
              <a:gd name="connsiteY3" fmla="*/ 4175387 h 4908241"/>
              <a:gd name="connsiteX0" fmla="*/ 335761 w 3518187"/>
              <a:gd name="connsiteY0" fmla="*/ 0 h 4908241"/>
              <a:gd name="connsiteX1" fmla="*/ 102188 w 3518187"/>
              <a:gd name="connsiteY1" fmla="*/ 2668916 h 4908241"/>
              <a:gd name="connsiteX2" fmla="*/ 1328444 w 3518187"/>
              <a:gd name="connsiteY2" fmla="*/ 4657163 h 4908241"/>
              <a:gd name="connsiteX3" fmla="*/ 3518187 w 3518187"/>
              <a:gd name="connsiteY3" fmla="*/ 4175387 h 4908241"/>
              <a:gd name="connsiteX0" fmla="*/ 335761 w 3518187"/>
              <a:gd name="connsiteY0" fmla="*/ 0 h 4809696"/>
              <a:gd name="connsiteX1" fmla="*/ 102188 w 3518187"/>
              <a:gd name="connsiteY1" fmla="*/ 2668916 h 4809696"/>
              <a:gd name="connsiteX2" fmla="*/ 1328444 w 3518187"/>
              <a:gd name="connsiteY2" fmla="*/ 4657163 h 4809696"/>
              <a:gd name="connsiteX3" fmla="*/ 3518187 w 3518187"/>
              <a:gd name="connsiteY3" fmla="*/ 4175387 h 4809696"/>
              <a:gd name="connsiteX0" fmla="*/ 335761 w 3518187"/>
              <a:gd name="connsiteY0" fmla="*/ 0 h 5065943"/>
              <a:gd name="connsiteX1" fmla="*/ 102188 w 3518187"/>
              <a:gd name="connsiteY1" fmla="*/ 2668916 h 5065943"/>
              <a:gd name="connsiteX2" fmla="*/ 1328444 w 3518187"/>
              <a:gd name="connsiteY2" fmla="*/ 4657163 h 5065943"/>
              <a:gd name="connsiteX3" fmla="*/ 3518187 w 3518187"/>
              <a:gd name="connsiteY3" fmla="*/ 4175387 h 5065943"/>
              <a:gd name="connsiteX0" fmla="*/ 335761 w 3518187"/>
              <a:gd name="connsiteY0" fmla="*/ 0 h 5065943"/>
              <a:gd name="connsiteX1" fmla="*/ 102188 w 3518187"/>
              <a:gd name="connsiteY1" fmla="*/ 2668916 h 5065943"/>
              <a:gd name="connsiteX2" fmla="*/ 1328444 w 3518187"/>
              <a:gd name="connsiteY2" fmla="*/ 4657163 h 5065943"/>
              <a:gd name="connsiteX3" fmla="*/ 3518187 w 3518187"/>
              <a:gd name="connsiteY3" fmla="*/ 4175387 h 5065943"/>
              <a:gd name="connsiteX0" fmla="*/ 335761 w 3518187"/>
              <a:gd name="connsiteY0" fmla="*/ 0 h 5065943"/>
              <a:gd name="connsiteX1" fmla="*/ 102188 w 3518187"/>
              <a:gd name="connsiteY1" fmla="*/ 2668916 h 5065943"/>
              <a:gd name="connsiteX2" fmla="*/ 1328444 w 3518187"/>
              <a:gd name="connsiteY2" fmla="*/ 4657163 h 5065943"/>
              <a:gd name="connsiteX3" fmla="*/ 3518187 w 3518187"/>
              <a:gd name="connsiteY3" fmla="*/ 4175387 h 5065943"/>
            </a:gdLst>
            <a:ahLst/>
            <a:cxnLst>
              <a:cxn ang="0">
                <a:pos x="connsiteX0" y="connsiteY0"/>
              </a:cxn>
              <a:cxn ang="0">
                <a:pos x="connsiteX1" y="connsiteY1"/>
              </a:cxn>
              <a:cxn ang="0">
                <a:pos x="connsiteX2" y="connsiteY2"/>
              </a:cxn>
              <a:cxn ang="0">
                <a:pos x="connsiteX3" y="connsiteY3"/>
              </a:cxn>
            </a:cxnLst>
            <a:rect l="l" t="t" r="r" b="b"/>
            <a:pathLst>
              <a:path w="3518187" h="5065943">
                <a:moveTo>
                  <a:pt x="335761" y="0"/>
                </a:moveTo>
                <a:cubicBezTo>
                  <a:pt x="6083" y="1393012"/>
                  <a:pt x="0" y="1834325"/>
                  <a:pt x="102188" y="2668916"/>
                </a:cubicBezTo>
                <a:cubicBezTo>
                  <a:pt x="352792" y="3445110"/>
                  <a:pt x="408752" y="3956425"/>
                  <a:pt x="1328444" y="4657163"/>
                </a:cubicBezTo>
                <a:cubicBezTo>
                  <a:pt x="2115513" y="5065943"/>
                  <a:pt x="3518187" y="4175387"/>
                  <a:pt x="3518187" y="4175387"/>
                </a:cubicBezTo>
              </a:path>
            </a:pathLst>
          </a:custGeom>
          <a:ln w="38100" cap="flat" cmpd="sng" algn="ctr">
            <a:solidFill>
              <a:srgbClr val="FF0000"/>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 name="Group 15"/>
          <p:cNvGrpSpPr/>
          <p:nvPr/>
        </p:nvGrpSpPr>
        <p:grpSpPr>
          <a:xfrm>
            <a:off x="408753" y="2297374"/>
            <a:ext cx="8320320" cy="3308740"/>
            <a:chOff x="408753" y="2297374"/>
            <a:chExt cx="8320320" cy="3308740"/>
          </a:xfrm>
        </p:grpSpPr>
        <p:sp>
          <p:nvSpPr>
            <p:cNvPr id="6" name="Freeform 5"/>
            <p:cNvSpPr/>
            <p:nvPr/>
          </p:nvSpPr>
          <p:spPr>
            <a:xfrm>
              <a:off x="408753" y="2598667"/>
              <a:ext cx="5839313" cy="3007447"/>
            </a:xfrm>
            <a:custGeom>
              <a:avLst/>
              <a:gdLst>
                <a:gd name="connsiteX0" fmla="*/ 155715 w 5907438"/>
                <a:gd name="connsiteY0" fmla="*/ 0 h 3007447"/>
                <a:gd name="connsiteX1" fmla="*/ 82723 w 5907438"/>
                <a:gd name="connsiteY1" fmla="*/ 1138742 h 3007447"/>
                <a:gd name="connsiteX2" fmla="*/ 652056 w 5907438"/>
                <a:gd name="connsiteY2" fmla="*/ 2627866 h 3007447"/>
                <a:gd name="connsiteX3" fmla="*/ 3396534 w 5907438"/>
                <a:gd name="connsiteY3" fmla="*/ 2408877 h 3007447"/>
                <a:gd name="connsiteX4" fmla="*/ 5907438 w 5907438"/>
                <a:gd name="connsiteY4" fmla="*/ 3007447 h 3007447"/>
                <a:gd name="connsiteX5" fmla="*/ 5907438 w 5907438"/>
                <a:gd name="connsiteY5" fmla="*/ 3007447 h 3007447"/>
                <a:gd name="connsiteX0" fmla="*/ 155715 w 5907438"/>
                <a:gd name="connsiteY0" fmla="*/ 0 h 3007447"/>
                <a:gd name="connsiteX1" fmla="*/ 82723 w 5907438"/>
                <a:gd name="connsiteY1" fmla="*/ 1413380 h 3007447"/>
                <a:gd name="connsiteX2" fmla="*/ 652056 w 5907438"/>
                <a:gd name="connsiteY2" fmla="*/ 2627866 h 3007447"/>
                <a:gd name="connsiteX3" fmla="*/ 3396534 w 5907438"/>
                <a:gd name="connsiteY3" fmla="*/ 2408877 h 3007447"/>
                <a:gd name="connsiteX4" fmla="*/ 5907438 w 5907438"/>
                <a:gd name="connsiteY4" fmla="*/ 3007447 h 3007447"/>
                <a:gd name="connsiteX5" fmla="*/ 5907438 w 5907438"/>
                <a:gd name="connsiteY5" fmla="*/ 3007447 h 3007447"/>
                <a:gd name="connsiteX0" fmla="*/ 155715 w 5907438"/>
                <a:gd name="connsiteY0" fmla="*/ 0 h 3007447"/>
                <a:gd name="connsiteX1" fmla="*/ 82723 w 5907438"/>
                <a:gd name="connsiteY1" fmla="*/ 1413380 h 3007447"/>
                <a:gd name="connsiteX2" fmla="*/ 652056 w 5907438"/>
                <a:gd name="connsiteY2" fmla="*/ 2627866 h 3007447"/>
                <a:gd name="connsiteX3" fmla="*/ 3396534 w 5907438"/>
                <a:gd name="connsiteY3" fmla="*/ 2408877 h 3007447"/>
                <a:gd name="connsiteX4" fmla="*/ 5907438 w 5907438"/>
                <a:gd name="connsiteY4" fmla="*/ 3007447 h 3007447"/>
                <a:gd name="connsiteX5" fmla="*/ 5907438 w 5907438"/>
                <a:gd name="connsiteY5" fmla="*/ 3007447 h 3007447"/>
                <a:gd name="connsiteX0" fmla="*/ 87590 w 5839313"/>
                <a:gd name="connsiteY0" fmla="*/ 0 h 3007447"/>
                <a:gd name="connsiteX1" fmla="*/ 14598 w 5839313"/>
                <a:gd name="connsiteY1" fmla="*/ 1413380 h 3007447"/>
                <a:gd name="connsiteX2" fmla="*/ 583931 w 5839313"/>
                <a:gd name="connsiteY2" fmla="*/ 2627866 h 3007447"/>
                <a:gd name="connsiteX3" fmla="*/ 3328409 w 5839313"/>
                <a:gd name="connsiteY3" fmla="*/ 2408877 h 3007447"/>
                <a:gd name="connsiteX4" fmla="*/ 5839313 w 5839313"/>
                <a:gd name="connsiteY4" fmla="*/ 3007447 h 3007447"/>
                <a:gd name="connsiteX5" fmla="*/ 5839313 w 5839313"/>
                <a:gd name="connsiteY5" fmla="*/ 3007447 h 3007447"/>
                <a:gd name="connsiteX0" fmla="*/ 87590 w 5839313"/>
                <a:gd name="connsiteY0" fmla="*/ 0 h 3007447"/>
                <a:gd name="connsiteX1" fmla="*/ 14598 w 5839313"/>
                <a:gd name="connsiteY1" fmla="*/ 1413380 h 3007447"/>
                <a:gd name="connsiteX2" fmla="*/ 992683 w 5839313"/>
                <a:gd name="connsiteY2" fmla="*/ 2627866 h 3007447"/>
                <a:gd name="connsiteX3" fmla="*/ 3328409 w 5839313"/>
                <a:gd name="connsiteY3" fmla="*/ 2408877 h 3007447"/>
                <a:gd name="connsiteX4" fmla="*/ 5839313 w 5839313"/>
                <a:gd name="connsiteY4" fmla="*/ 3007447 h 3007447"/>
                <a:gd name="connsiteX5" fmla="*/ 5839313 w 5839313"/>
                <a:gd name="connsiteY5" fmla="*/ 3007447 h 3007447"/>
                <a:gd name="connsiteX0" fmla="*/ 87590 w 5839313"/>
                <a:gd name="connsiteY0" fmla="*/ 0 h 3007447"/>
                <a:gd name="connsiteX1" fmla="*/ 14598 w 5839313"/>
                <a:gd name="connsiteY1" fmla="*/ 1413380 h 3007447"/>
                <a:gd name="connsiteX2" fmla="*/ 992683 w 5839313"/>
                <a:gd name="connsiteY2" fmla="*/ 2627866 h 3007447"/>
                <a:gd name="connsiteX3" fmla="*/ 3328409 w 5839313"/>
                <a:gd name="connsiteY3" fmla="*/ 2408877 h 3007447"/>
                <a:gd name="connsiteX4" fmla="*/ 5839313 w 5839313"/>
                <a:gd name="connsiteY4" fmla="*/ 3007447 h 3007447"/>
                <a:gd name="connsiteX5" fmla="*/ 5839313 w 5839313"/>
                <a:gd name="connsiteY5" fmla="*/ 3007447 h 3007447"/>
                <a:gd name="connsiteX0" fmla="*/ 87590 w 5839313"/>
                <a:gd name="connsiteY0" fmla="*/ 0 h 3007447"/>
                <a:gd name="connsiteX1" fmla="*/ 14598 w 5839313"/>
                <a:gd name="connsiteY1" fmla="*/ 1413380 h 3007447"/>
                <a:gd name="connsiteX2" fmla="*/ 992683 w 5839313"/>
                <a:gd name="connsiteY2" fmla="*/ 2627866 h 3007447"/>
                <a:gd name="connsiteX3" fmla="*/ 3328409 w 5839313"/>
                <a:gd name="connsiteY3" fmla="*/ 2408877 h 3007447"/>
                <a:gd name="connsiteX4" fmla="*/ 5839313 w 5839313"/>
                <a:gd name="connsiteY4" fmla="*/ 3007447 h 3007447"/>
                <a:gd name="connsiteX5" fmla="*/ 5839313 w 5839313"/>
                <a:gd name="connsiteY5" fmla="*/ 3007447 h 3007447"/>
                <a:gd name="connsiteX0" fmla="*/ 87590 w 5839313"/>
                <a:gd name="connsiteY0" fmla="*/ 0 h 3007447"/>
                <a:gd name="connsiteX1" fmla="*/ 14598 w 5839313"/>
                <a:gd name="connsiteY1" fmla="*/ 1413380 h 3007447"/>
                <a:gd name="connsiteX2" fmla="*/ 992683 w 5839313"/>
                <a:gd name="connsiteY2" fmla="*/ 2627866 h 3007447"/>
                <a:gd name="connsiteX3" fmla="*/ 3328409 w 5839313"/>
                <a:gd name="connsiteY3" fmla="*/ 2408877 h 3007447"/>
                <a:gd name="connsiteX4" fmla="*/ 5839313 w 5839313"/>
                <a:gd name="connsiteY4" fmla="*/ 3007447 h 3007447"/>
                <a:gd name="connsiteX5" fmla="*/ 5839313 w 5839313"/>
                <a:gd name="connsiteY5" fmla="*/ 3007447 h 3007447"/>
                <a:gd name="connsiteX0" fmla="*/ 87590 w 5839313"/>
                <a:gd name="connsiteY0" fmla="*/ 0 h 3007447"/>
                <a:gd name="connsiteX1" fmla="*/ 14598 w 5839313"/>
                <a:gd name="connsiteY1" fmla="*/ 1413380 h 3007447"/>
                <a:gd name="connsiteX2" fmla="*/ 992683 w 5839313"/>
                <a:gd name="connsiteY2" fmla="*/ 2627866 h 3007447"/>
                <a:gd name="connsiteX3" fmla="*/ 3328409 w 5839313"/>
                <a:gd name="connsiteY3" fmla="*/ 2408877 h 3007447"/>
                <a:gd name="connsiteX4" fmla="*/ 5839313 w 5839313"/>
                <a:gd name="connsiteY4" fmla="*/ 3007447 h 3007447"/>
                <a:gd name="connsiteX5" fmla="*/ 5839313 w 5839313"/>
                <a:gd name="connsiteY5" fmla="*/ 3007447 h 3007447"/>
                <a:gd name="connsiteX0" fmla="*/ 180046 w 5931769"/>
                <a:gd name="connsiteY0" fmla="*/ 0 h 3007447"/>
                <a:gd name="connsiteX1" fmla="*/ 107054 w 5931769"/>
                <a:gd name="connsiteY1" fmla="*/ 1413380 h 3007447"/>
                <a:gd name="connsiteX2" fmla="*/ 1085139 w 5931769"/>
                <a:gd name="connsiteY2" fmla="*/ 2627866 h 3007447"/>
                <a:gd name="connsiteX3" fmla="*/ 3420865 w 5931769"/>
                <a:gd name="connsiteY3" fmla="*/ 2408877 h 3007447"/>
                <a:gd name="connsiteX4" fmla="*/ 5931769 w 5931769"/>
                <a:gd name="connsiteY4" fmla="*/ 3007447 h 3007447"/>
                <a:gd name="connsiteX5" fmla="*/ 5931769 w 5931769"/>
                <a:gd name="connsiteY5" fmla="*/ 3007447 h 3007447"/>
                <a:gd name="connsiteX0" fmla="*/ 116787 w 5868510"/>
                <a:gd name="connsiteY0" fmla="*/ 0 h 3007447"/>
                <a:gd name="connsiteX1" fmla="*/ 43795 w 5868510"/>
                <a:gd name="connsiteY1" fmla="*/ 1413380 h 3007447"/>
                <a:gd name="connsiteX2" fmla="*/ 1021880 w 5868510"/>
                <a:gd name="connsiteY2" fmla="*/ 2627866 h 3007447"/>
                <a:gd name="connsiteX3" fmla="*/ 3357606 w 5868510"/>
                <a:gd name="connsiteY3" fmla="*/ 2408877 h 3007447"/>
                <a:gd name="connsiteX4" fmla="*/ 5868510 w 5868510"/>
                <a:gd name="connsiteY4" fmla="*/ 3007447 h 3007447"/>
                <a:gd name="connsiteX5" fmla="*/ 5868510 w 5868510"/>
                <a:gd name="connsiteY5" fmla="*/ 3007447 h 3007447"/>
                <a:gd name="connsiteX0" fmla="*/ 87590 w 5839313"/>
                <a:gd name="connsiteY0" fmla="*/ 0 h 3007447"/>
                <a:gd name="connsiteX1" fmla="*/ 14598 w 5839313"/>
                <a:gd name="connsiteY1" fmla="*/ 1413380 h 3007447"/>
                <a:gd name="connsiteX2" fmla="*/ 992683 w 5839313"/>
                <a:gd name="connsiteY2" fmla="*/ 2627866 h 3007447"/>
                <a:gd name="connsiteX3" fmla="*/ 3328409 w 5839313"/>
                <a:gd name="connsiteY3" fmla="*/ 2408877 h 3007447"/>
                <a:gd name="connsiteX4" fmla="*/ 5839313 w 5839313"/>
                <a:gd name="connsiteY4" fmla="*/ 3007447 h 3007447"/>
                <a:gd name="connsiteX5" fmla="*/ 5839313 w 5839313"/>
                <a:gd name="connsiteY5" fmla="*/ 3007447 h 300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9313" h="3007447">
                  <a:moveTo>
                    <a:pt x="87590" y="0"/>
                  </a:moveTo>
                  <a:cubicBezTo>
                    <a:pt x="43794" y="337609"/>
                    <a:pt x="0" y="729040"/>
                    <a:pt x="14598" y="1413380"/>
                  </a:cubicBezTo>
                  <a:cubicBezTo>
                    <a:pt x="34275" y="1778361"/>
                    <a:pt x="60825" y="2267133"/>
                    <a:pt x="992683" y="2627866"/>
                  </a:cubicBezTo>
                  <a:cubicBezTo>
                    <a:pt x="2012130" y="2939774"/>
                    <a:pt x="2520637" y="2345614"/>
                    <a:pt x="3328409" y="2408877"/>
                  </a:cubicBezTo>
                  <a:cubicBezTo>
                    <a:pt x="5038537" y="2525510"/>
                    <a:pt x="5839313" y="3007447"/>
                    <a:pt x="5839313" y="3007447"/>
                  </a:cubicBezTo>
                  <a:lnTo>
                    <a:pt x="5839313" y="3007447"/>
                  </a:lnTo>
                </a:path>
              </a:pathLst>
            </a:custGeom>
            <a:ln w="38100" cap="flat" cmpd="sng" algn="ctr">
              <a:solidFill>
                <a:srgbClr val="FF0000"/>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Content Placeholder 2"/>
            <p:cNvSpPr txBox="1">
              <a:spLocks/>
            </p:cNvSpPr>
            <p:nvPr/>
          </p:nvSpPr>
          <p:spPr>
            <a:xfrm>
              <a:off x="499473" y="2297374"/>
              <a:ext cx="8229600" cy="1676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Arial"/>
                  <a:ea typeface="+mn-ea"/>
                  <a:cs typeface="Arial"/>
                </a:rPr>
                <a:t>Temperatures can affect loss rates (e.g. ozone in mid-upper stratosphere, PSC formation, etc.)</a:t>
              </a:r>
            </a:p>
          </p:txBody>
        </p:sp>
      </p:grpSp>
      <p:grpSp>
        <p:nvGrpSpPr>
          <p:cNvPr id="17" name="Group 16"/>
          <p:cNvGrpSpPr/>
          <p:nvPr/>
        </p:nvGrpSpPr>
        <p:grpSpPr>
          <a:xfrm>
            <a:off x="499473" y="3798497"/>
            <a:ext cx="8229600" cy="2026954"/>
            <a:chOff x="499473" y="3798497"/>
            <a:chExt cx="8229600" cy="2026954"/>
          </a:xfrm>
        </p:grpSpPr>
        <p:sp>
          <p:nvSpPr>
            <p:cNvPr id="7" name="Freeform 6"/>
            <p:cNvSpPr/>
            <p:nvPr/>
          </p:nvSpPr>
          <p:spPr>
            <a:xfrm>
              <a:off x="5912305" y="4554968"/>
              <a:ext cx="744512" cy="1036547"/>
            </a:xfrm>
            <a:custGeom>
              <a:avLst/>
              <a:gdLst>
                <a:gd name="connsiteX0" fmla="*/ 0 w 744512"/>
                <a:gd name="connsiteY0" fmla="*/ 0 h 1036547"/>
                <a:gd name="connsiteX1" fmla="*/ 642324 w 744512"/>
                <a:gd name="connsiteY1" fmla="*/ 408779 h 1036547"/>
                <a:gd name="connsiteX2" fmla="*/ 613128 w 744512"/>
                <a:gd name="connsiteY2" fmla="*/ 1036547 h 1036547"/>
              </a:gdLst>
              <a:ahLst/>
              <a:cxnLst>
                <a:cxn ang="0">
                  <a:pos x="connsiteX0" y="connsiteY0"/>
                </a:cxn>
                <a:cxn ang="0">
                  <a:pos x="connsiteX1" y="connsiteY1"/>
                </a:cxn>
                <a:cxn ang="0">
                  <a:pos x="connsiteX2" y="connsiteY2"/>
                </a:cxn>
              </a:cxnLst>
              <a:rect l="l" t="t" r="r" b="b"/>
              <a:pathLst>
                <a:path w="744512" h="1036547">
                  <a:moveTo>
                    <a:pt x="0" y="0"/>
                  </a:moveTo>
                  <a:cubicBezTo>
                    <a:pt x="270068" y="118010"/>
                    <a:pt x="540136" y="236021"/>
                    <a:pt x="642324" y="408779"/>
                  </a:cubicBezTo>
                  <a:cubicBezTo>
                    <a:pt x="744512" y="581537"/>
                    <a:pt x="678820" y="809042"/>
                    <a:pt x="613128" y="1036547"/>
                  </a:cubicBezTo>
                </a:path>
              </a:pathLst>
            </a:custGeom>
            <a:ln w="38100" cap="flat" cmpd="sng" algn="ctr">
              <a:solidFill>
                <a:srgbClr val="FF0000"/>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a:xfrm>
              <a:off x="499473" y="3798497"/>
              <a:ext cx="8229600" cy="202695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Arial"/>
                  <a:ea typeface="+mn-ea"/>
                  <a:cs typeface="Arial"/>
                </a:rPr>
                <a:t>OH, O(</a:t>
              </a:r>
              <a:r>
                <a:rPr kumimoji="0" lang="en-US" sz="3200" b="0" i="0" u="none" strike="noStrike" kern="1200" cap="none" spc="0" normalizeH="0" baseline="30000" noProof="0" dirty="0" smtClean="0">
                  <a:ln>
                    <a:noFill/>
                  </a:ln>
                  <a:solidFill>
                    <a:schemeClr val="tx1"/>
                  </a:solidFill>
                  <a:effectLst/>
                  <a:uLnTx/>
                  <a:uFillTx/>
                  <a:latin typeface="Arial"/>
                  <a:ea typeface="+mn-ea"/>
                  <a:cs typeface="Arial"/>
                </a:rPr>
                <a:t>1</a:t>
              </a:r>
              <a:r>
                <a:rPr kumimoji="0" lang="en-US" sz="3200" b="0" i="0" u="none" strike="noStrike" kern="1200" cap="none" spc="0" normalizeH="0" baseline="0" noProof="0" dirty="0" smtClean="0">
                  <a:ln>
                    <a:noFill/>
                  </a:ln>
                  <a:solidFill>
                    <a:schemeClr val="tx1"/>
                  </a:solidFill>
                  <a:effectLst/>
                  <a:uLnTx/>
                  <a:uFillTx/>
                  <a:latin typeface="Arial"/>
                  <a:ea typeface="+mn-ea"/>
                  <a:cs typeface="Arial"/>
                </a:rPr>
                <a:t>D), CH</a:t>
              </a:r>
              <a:r>
                <a:rPr kumimoji="0" lang="en-US" sz="3200" b="0" i="0" u="none" strike="noStrike" kern="1200" cap="none" spc="0" normalizeH="0" baseline="-25000" noProof="0" dirty="0" smtClean="0">
                  <a:ln>
                    <a:noFill/>
                  </a:ln>
                  <a:solidFill>
                    <a:schemeClr val="tx1"/>
                  </a:solidFill>
                  <a:effectLst/>
                  <a:uLnTx/>
                  <a:uFillTx/>
                  <a:latin typeface="Arial"/>
                  <a:ea typeface="+mn-ea"/>
                  <a:cs typeface="Arial"/>
                </a:rPr>
                <a:t>4</a:t>
              </a:r>
              <a:r>
                <a:rPr kumimoji="0" lang="en-US" sz="3200" b="0" i="0" u="none" strike="noStrike" kern="1200" cap="none" spc="0" normalizeH="0" baseline="0" noProof="0" dirty="0" smtClean="0">
                  <a:ln>
                    <a:noFill/>
                  </a:ln>
                  <a:solidFill>
                    <a:schemeClr val="tx1"/>
                  </a:solidFill>
                  <a:effectLst/>
                  <a:uLnTx/>
                  <a:uFillTx/>
                  <a:latin typeface="Arial"/>
                  <a:ea typeface="+mn-ea"/>
                  <a:cs typeface="Arial"/>
                </a:rPr>
                <a:t> distributions can impact oxidation &amp; loss processes </a:t>
              </a:r>
              <a:endParaRPr kumimoji="0" lang="en-US" sz="3200" b="0" i="0" u="none" strike="noStrike" kern="1200" cap="none" spc="0" normalizeH="0" baseline="0" noProof="0" dirty="0">
                <a:ln>
                  <a:noFill/>
                </a:ln>
                <a:solidFill>
                  <a:schemeClr val="tx1"/>
                </a:solidFill>
                <a:effectLst/>
                <a:uLnTx/>
                <a:uFillTx/>
                <a:latin typeface="Arial"/>
                <a:ea typeface="+mn-ea"/>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SQ #</a:t>
            </a:r>
            <a:r>
              <a:rPr lang="en-US" b="1" dirty="0" smtClean="0"/>
              <a:t>15 (link </a:t>
            </a:r>
            <a:r>
              <a:rPr lang="en-US" b="1" dirty="0" smtClean="0"/>
              <a:t>to expanding tropics)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Are extratropical basic tropospheric circulation patterns shifting? What are the implications for transport? For example, how will large-scale shifts affect the ventilation of boundary layer pollutants into the free troposphere? (see below)</a:t>
            </a:r>
          </a:p>
          <a:p>
            <a:pPr lvl="1"/>
            <a:r>
              <a:rPr lang="en-US" dirty="0" smtClean="0"/>
              <a:t>Changes in convective or other mechanisms that vertically mix the troposphere are very important in predicting the impact of emerging economies on both O</a:t>
            </a:r>
            <a:r>
              <a:rPr lang="en-US" baseline="-25000" dirty="0" smtClean="0"/>
              <a:t>3</a:t>
            </a:r>
            <a:r>
              <a:rPr lang="en-US" dirty="0" smtClean="0"/>
              <a:t> and aerosols – for both climate forcing and AQ.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5864"/>
            <a:ext cx="2277976" cy="1143000"/>
          </a:xfrm>
        </p:spPr>
        <p:txBody>
          <a:bodyPr>
            <a:noAutofit/>
          </a:bodyPr>
          <a:lstStyle/>
          <a:p>
            <a:r>
              <a:rPr lang="en-US" sz="3200" dirty="0" smtClean="0"/>
              <a:t>Fig. 3.24</a:t>
            </a:r>
            <a:br>
              <a:rPr lang="en-US" sz="3200" dirty="0" smtClean="0"/>
            </a:br>
            <a:r>
              <a:rPr lang="en-US" sz="3200" dirty="0" smtClean="0"/>
              <a:t>IPCC AR4</a:t>
            </a:r>
            <a:endParaRPr lang="en-US" sz="3200" dirty="0"/>
          </a:p>
        </p:txBody>
      </p:sp>
      <p:pic>
        <p:nvPicPr>
          <p:cNvPr id="5" name="Picture 4"/>
          <p:cNvPicPr>
            <a:picLocks noChangeAspect="1"/>
          </p:cNvPicPr>
          <p:nvPr/>
        </p:nvPicPr>
        <p:blipFill>
          <a:blip r:embed="rId2"/>
          <a:stretch>
            <a:fillRect/>
          </a:stretch>
        </p:blipFill>
        <p:spPr>
          <a:xfrm>
            <a:off x="3060680" y="228600"/>
            <a:ext cx="6083320" cy="6400800"/>
          </a:xfrm>
          <a:prstGeom prst="rect">
            <a:avLst/>
          </a:prstGeom>
        </p:spPr>
      </p:pic>
      <p:sp>
        <p:nvSpPr>
          <p:cNvPr id="6" name="TextBox 5"/>
          <p:cNvSpPr txBox="1"/>
          <p:nvPr/>
        </p:nvSpPr>
        <p:spPr>
          <a:xfrm>
            <a:off x="197442" y="1821678"/>
            <a:ext cx="2863238" cy="4278094"/>
          </a:xfrm>
          <a:prstGeom prst="rect">
            <a:avLst/>
          </a:prstGeom>
          <a:noFill/>
        </p:spPr>
        <p:txBody>
          <a:bodyPr wrap="square" rtlCol="0">
            <a:spAutoFit/>
          </a:bodyPr>
          <a:lstStyle/>
          <a:p>
            <a:r>
              <a:rPr lang="en-US" sz="1600" dirty="0" smtClean="0"/>
              <a:t>Linear trends in ERA-40 700 hPa geopotential height from 1979 to 2001 for DJF (top left and bottom right) and JJA (bottom left and top right), for the NH (left) and SH (right). Trends are contoured in 5 </a:t>
            </a:r>
            <a:r>
              <a:rPr lang="en-US" sz="1600" dirty="0" err="1" smtClean="0"/>
              <a:t>gpm</a:t>
            </a:r>
            <a:r>
              <a:rPr lang="en-US" sz="1600" dirty="0" smtClean="0"/>
              <a:t> per decade and are calculated from seasonal means of daily 1200 UTC fields. Red contours are positive, blue negative and black zero; the grey background indicates 1% statistical significance using a standard least squares F-test and assuming independence between years.</a:t>
            </a:r>
            <a:endParaRPr lang="en-US" sz="1600" dirty="0"/>
          </a:p>
        </p:txBody>
      </p:sp>
      <p:sp>
        <p:nvSpPr>
          <p:cNvPr id="7" name="TextBox 6"/>
          <p:cNvSpPr txBox="1"/>
          <p:nvPr/>
        </p:nvSpPr>
        <p:spPr>
          <a:xfrm>
            <a:off x="5584892" y="548356"/>
            <a:ext cx="1139404" cy="461665"/>
          </a:xfrm>
          <a:prstGeom prst="rect">
            <a:avLst/>
          </a:prstGeom>
          <a:noFill/>
        </p:spPr>
        <p:txBody>
          <a:bodyPr wrap="none" rtlCol="0">
            <a:spAutoFit/>
          </a:bodyPr>
          <a:lstStyle/>
          <a:p>
            <a:pPr algn="ctr"/>
            <a:r>
              <a:rPr lang="en-US" sz="2400" b="1" dirty="0" smtClean="0">
                <a:latin typeface="Arial"/>
                <a:cs typeface="Arial"/>
              </a:rPr>
              <a:t>Winter</a:t>
            </a:r>
            <a:endParaRPr lang="en-US" sz="2400" b="1" dirty="0">
              <a:latin typeface="Arial"/>
              <a:cs typeface="Arial"/>
            </a:endParaRPr>
          </a:p>
        </p:txBody>
      </p:sp>
      <p:sp>
        <p:nvSpPr>
          <p:cNvPr id="8" name="TextBox 7"/>
          <p:cNvSpPr txBox="1"/>
          <p:nvPr/>
        </p:nvSpPr>
        <p:spPr>
          <a:xfrm>
            <a:off x="5446483" y="3622110"/>
            <a:ext cx="1416223" cy="461665"/>
          </a:xfrm>
          <a:prstGeom prst="rect">
            <a:avLst/>
          </a:prstGeom>
          <a:noFill/>
        </p:spPr>
        <p:txBody>
          <a:bodyPr wrap="none" rtlCol="0">
            <a:spAutoFit/>
          </a:bodyPr>
          <a:lstStyle/>
          <a:p>
            <a:pPr algn="ctr"/>
            <a:r>
              <a:rPr lang="en-US" sz="2400" b="1" dirty="0" smtClean="0">
                <a:latin typeface="Arial"/>
                <a:cs typeface="Arial"/>
              </a:rPr>
              <a:t>Summer</a:t>
            </a:r>
            <a:endParaRPr lang="en-US" sz="2400" b="1"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SQ #</a:t>
            </a:r>
            <a:r>
              <a:rPr lang="en-US" b="1" dirty="0" smtClean="0"/>
              <a:t>16 (tropospheric composition – </a:t>
            </a:r>
            <a:r>
              <a:rPr lang="en-US" b="1" dirty="0" smtClean="0"/>
              <a:t>source question</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Do we understand</a:t>
            </a:r>
            <a:r>
              <a:rPr lang="en-US" dirty="0" smtClean="0"/>
              <a:t> intercontinental </a:t>
            </a:r>
            <a:r>
              <a:rPr lang="en-US" dirty="0" smtClean="0"/>
              <a:t>transport and its impact on pollutants? </a:t>
            </a:r>
          </a:p>
          <a:p>
            <a:pPr lvl="1"/>
            <a:r>
              <a:rPr lang="en-US" dirty="0" smtClean="0"/>
              <a:t>We understand the processes but we don’t know how the rapid changes in emissions in Asia, USA and Europe have impacted the quantity of pollution transported from one continent to another</a:t>
            </a:r>
            <a:r>
              <a:rPr lang="en-US" dirty="0" smtClean="0"/>
              <a:t>.</a:t>
            </a:r>
          </a:p>
          <a:p>
            <a:pPr lvl="1"/>
            <a:r>
              <a:rPr lang="en-US" dirty="0" smtClean="0">
                <a:solidFill>
                  <a:srgbClr val="FF0000"/>
                </a:solidFill>
              </a:rPr>
              <a:t>Mixing from the free troposphere to the PBL</a:t>
            </a:r>
            <a:endParaRPr lang="en-US" dirty="0" smtClean="0">
              <a:solidFill>
                <a:srgbClr val="FF0000"/>
              </a:solidFill>
            </a:endParaRPr>
          </a:p>
          <a:p>
            <a:r>
              <a:rPr lang="en-US" dirty="0" smtClean="0">
                <a:solidFill>
                  <a:srgbClr val="408B08"/>
                </a:solidFill>
              </a:rPr>
              <a:t>Importance: </a:t>
            </a:r>
            <a:r>
              <a:rPr lang="en-US" dirty="0" smtClean="0"/>
              <a:t>Impact of trans-oceanic pollutants. </a:t>
            </a:r>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ocooper\Documents\TF_HTAP\2010_report\Chapter_A1_figures\transport_processes.jpg"/>
          <p:cNvPicPr>
            <a:picLocks noChangeAspect="1" noChangeArrowheads="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5927" r="1783"/>
          <a:stretch/>
        </p:blipFill>
        <p:spPr bwMode="auto">
          <a:xfrm>
            <a:off x="0" y="835920"/>
            <a:ext cx="9144000" cy="377149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TextBox 5"/>
          <p:cNvSpPr txBox="1"/>
          <p:nvPr/>
        </p:nvSpPr>
        <p:spPr>
          <a:xfrm>
            <a:off x="624259" y="0"/>
            <a:ext cx="7924800" cy="6909583"/>
          </a:xfrm>
          <a:prstGeom prst="rect">
            <a:avLst/>
          </a:prstGeom>
          <a:noFill/>
        </p:spPr>
        <p:txBody>
          <a:bodyPr wrap="square" rtlCol="0">
            <a:spAutoFit/>
          </a:bodyPr>
          <a:lstStyle/>
          <a:p>
            <a:pPr algn="ctr">
              <a:spcAft>
                <a:spcPts val="600"/>
              </a:spcAft>
            </a:pPr>
            <a:r>
              <a:rPr lang="en-US" b="1" dirty="0" smtClean="0">
                <a:solidFill>
                  <a:prstClr val="black"/>
                </a:solidFill>
              </a:rPr>
              <a:t>Task Force on Hemispheric Transport of Air Pollution 2010 assessment report</a:t>
            </a:r>
          </a:p>
          <a:p>
            <a:pPr marL="285750" indent="-285750" algn="ctr">
              <a:buFontTx/>
              <a:buChar char="-"/>
            </a:pPr>
            <a:r>
              <a:rPr lang="en-US" dirty="0" smtClean="0">
                <a:solidFill>
                  <a:prstClr val="black"/>
                </a:solidFill>
              </a:rPr>
              <a:t>extensive review of intercontinental transport and chemical processes</a:t>
            </a:r>
          </a:p>
          <a:p>
            <a:pPr marL="285750" indent="-285750" algn="ctr">
              <a:buFontTx/>
              <a:buChar char="-"/>
            </a:pPr>
            <a:r>
              <a:rPr lang="en-US" dirty="0">
                <a:solidFill>
                  <a:prstClr val="black"/>
                </a:solidFill>
              </a:rPr>
              <a:t>t</a:t>
            </a:r>
            <a:r>
              <a:rPr lang="en-US" dirty="0" smtClean="0">
                <a:solidFill>
                  <a:prstClr val="black"/>
                </a:solidFill>
              </a:rPr>
              <a:t>he major  dynamic and chemical processes are well understood </a:t>
            </a: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pPr>
              <a:spcAft>
                <a:spcPts val="600"/>
              </a:spcAft>
            </a:pPr>
            <a:endParaRPr lang="en-US" sz="1200" dirty="0" smtClean="0">
              <a:solidFill>
                <a:prstClr val="black"/>
              </a:solidFill>
            </a:endParaRPr>
          </a:p>
          <a:p>
            <a:pPr>
              <a:spcAft>
                <a:spcPts val="600"/>
              </a:spcAft>
            </a:pPr>
            <a:r>
              <a:rPr lang="en-US" sz="1200" dirty="0" smtClean="0">
                <a:solidFill>
                  <a:prstClr val="black"/>
                </a:solidFill>
              </a:rPr>
              <a:t>Findings are based on field campaigns that targeted Asian and US pollution plumes:</a:t>
            </a:r>
          </a:p>
          <a:p>
            <a:pPr marL="285750" indent="-285750">
              <a:buFontTx/>
              <a:buChar char="-"/>
            </a:pPr>
            <a:r>
              <a:rPr lang="en-US" sz="1200" dirty="0" smtClean="0">
                <a:solidFill>
                  <a:prstClr val="black"/>
                </a:solidFill>
              </a:rPr>
              <a:t>1993, 1996, 1997 NARE campaigns downwind of USA</a:t>
            </a:r>
          </a:p>
          <a:p>
            <a:pPr marL="285750" indent="-285750">
              <a:buFontTx/>
              <a:buChar char="-"/>
            </a:pPr>
            <a:r>
              <a:rPr lang="en-US" sz="1200" dirty="0" smtClean="0">
                <a:solidFill>
                  <a:prstClr val="black"/>
                </a:solidFill>
              </a:rPr>
              <a:t>Late 1990s:  Pacific northwest studies by Dan Jaffe and colleagues</a:t>
            </a:r>
          </a:p>
          <a:p>
            <a:pPr marL="285750" indent="-285750">
              <a:buFontTx/>
              <a:buChar char="-"/>
            </a:pPr>
            <a:r>
              <a:rPr lang="en-US" sz="1200" dirty="0" smtClean="0">
                <a:solidFill>
                  <a:prstClr val="black"/>
                </a:solidFill>
              </a:rPr>
              <a:t>2001: TRACE-P experiment downwind of Asia</a:t>
            </a:r>
            <a:endParaRPr lang="en-US" sz="1200" dirty="0">
              <a:solidFill>
                <a:prstClr val="black"/>
              </a:solidFill>
            </a:endParaRPr>
          </a:p>
          <a:p>
            <a:pPr marL="285750" indent="-285750">
              <a:buFontTx/>
              <a:buChar char="-"/>
            </a:pPr>
            <a:r>
              <a:rPr lang="en-US" sz="1200" dirty="0" smtClean="0">
                <a:solidFill>
                  <a:prstClr val="black"/>
                </a:solidFill>
              </a:rPr>
              <a:t>2002:  ITCT experiment west of California</a:t>
            </a:r>
          </a:p>
          <a:p>
            <a:pPr marL="285750" indent="-285750">
              <a:buFontTx/>
              <a:buChar char="-"/>
            </a:pPr>
            <a:r>
              <a:rPr lang="en-US" sz="1200" dirty="0" smtClean="0">
                <a:solidFill>
                  <a:prstClr val="black"/>
                </a:solidFill>
              </a:rPr>
              <a:t>2004:  ICARTT/INTEX A experiments downwind of the eastern USA</a:t>
            </a:r>
          </a:p>
          <a:p>
            <a:pPr marL="285750" indent="-285750">
              <a:spcAft>
                <a:spcPts val="600"/>
              </a:spcAft>
              <a:buFontTx/>
              <a:buChar char="-"/>
            </a:pPr>
            <a:r>
              <a:rPr lang="en-US" sz="1200" dirty="0" smtClean="0">
                <a:solidFill>
                  <a:prstClr val="black"/>
                </a:solidFill>
              </a:rPr>
              <a:t>2006:  INTEX B in the eastern North Pacific</a:t>
            </a:r>
          </a:p>
          <a:p>
            <a:r>
              <a:rPr lang="en-US" sz="1050" i="1" dirty="0" err="1" smtClean="0">
                <a:solidFill>
                  <a:prstClr val="black"/>
                </a:solidFill>
              </a:rPr>
              <a:t>Dentener</a:t>
            </a:r>
            <a:r>
              <a:rPr lang="en-US" sz="1050" i="1" dirty="0">
                <a:solidFill>
                  <a:prstClr val="black"/>
                </a:solidFill>
              </a:rPr>
              <a:t>, F., T. Keating, and H. Akimoto (Eds.) (2011), Hemispheric Transport of Air Pollution 2010: Part A: Ozone and Particulate Matter, Air </a:t>
            </a:r>
            <a:r>
              <a:rPr lang="en-US" sz="1050" i="1" dirty="0" err="1">
                <a:solidFill>
                  <a:prstClr val="black"/>
                </a:solidFill>
              </a:rPr>
              <a:t>Pollut</a:t>
            </a:r>
            <a:r>
              <a:rPr lang="en-US" sz="1050" i="1" dirty="0">
                <a:solidFill>
                  <a:prstClr val="black"/>
                </a:solidFill>
              </a:rPr>
              <a:t>. Stud, vol. 17, U. N., New </a:t>
            </a:r>
            <a:r>
              <a:rPr lang="en-US" sz="1050" i="1" dirty="0" smtClean="0">
                <a:solidFill>
                  <a:prstClr val="black"/>
                </a:solidFill>
              </a:rPr>
              <a:t>York.</a:t>
            </a:r>
            <a:endParaRPr lang="en-US" sz="1050" i="1" dirty="0">
              <a:solidFill>
                <a:prstClr val="black"/>
              </a:solidFill>
            </a:endParaRPr>
          </a:p>
        </p:txBody>
      </p:sp>
      <p:sp>
        <p:nvSpPr>
          <p:cNvPr id="3" name="TextBox 2"/>
          <p:cNvSpPr txBox="1"/>
          <p:nvPr/>
        </p:nvSpPr>
        <p:spPr>
          <a:xfrm>
            <a:off x="768445" y="4499301"/>
            <a:ext cx="7607110" cy="338554"/>
          </a:xfrm>
          <a:prstGeom prst="rect">
            <a:avLst/>
          </a:prstGeom>
          <a:noFill/>
        </p:spPr>
        <p:txBody>
          <a:bodyPr wrap="square" rtlCol="0">
            <a:spAutoFit/>
          </a:bodyPr>
          <a:lstStyle/>
          <a:p>
            <a:pPr algn="ctr"/>
            <a:r>
              <a:rPr lang="en-US" sz="1600" b="1" dirty="0"/>
              <a:t>Figure 1.5</a:t>
            </a:r>
            <a:r>
              <a:rPr lang="en-US" sz="1600" dirty="0" smtClean="0"/>
              <a:t>. from the report describing  general inter-continental </a:t>
            </a:r>
            <a:r>
              <a:rPr lang="en-US" sz="1600" dirty="0"/>
              <a:t>transport processes.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0243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ocooper\Documents\Proposals\NASA_ROSES_2012\GOME_Apr_May_1996_1998_NO2.tiff"/>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334" t="-1" r="-3334" b="5451"/>
          <a:stretch/>
        </p:blipFill>
        <p:spPr bwMode="auto">
          <a:xfrm>
            <a:off x="0" y="1938202"/>
            <a:ext cx="5760720" cy="249631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7" name="Picture 3" descr="C:\Users\ocooper\Documents\Proposals\NASA_ROSES_2012\SCIAMACHY_Apr_May_2009_2011_NO2.tiff"/>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334" t="-1" r="-3334" b="5451"/>
          <a:stretch/>
        </p:blipFill>
        <p:spPr bwMode="auto">
          <a:xfrm>
            <a:off x="0" y="1939988"/>
            <a:ext cx="5760720" cy="249631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TextBox 5"/>
          <p:cNvSpPr txBox="1"/>
          <p:nvPr/>
        </p:nvSpPr>
        <p:spPr>
          <a:xfrm>
            <a:off x="0" y="4425120"/>
            <a:ext cx="5334000" cy="1092607"/>
          </a:xfrm>
          <a:prstGeom prst="rect">
            <a:avLst/>
          </a:prstGeom>
          <a:noFill/>
        </p:spPr>
        <p:txBody>
          <a:bodyPr wrap="square" rtlCol="0">
            <a:spAutoFit/>
          </a:bodyPr>
          <a:lstStyle/>
          <a:p>
            <a:pPr>
              <a:spcAft>
                <a:spcPts val="600"/>
              </a:spcAft>
            </a:pPr>
            <a:r>
              <a:rPr lang="en-US" sz="1600" dirty="0" smtClean="0">
                <a:solidFill>
                  <a:prstClr val="black"/>
                </a:solidFill>
              </a:rPr>
              <a:t>Satellites clearly show the shift in tropospheric column NO</a:t>
            </a:r>
            <a:r>
              <a:rPr lang="en-US" sz="1600" baseline="-25000" dirty="0" smtClean="0">
                <a:solidFill>
                  <a:prstClr val="black"/>
                </a:solidFill>
              </a:rPr>
              <a:t>2</a:t>
            </a:r>
            <a:r>
              <a:rPr lang="en-US" sz="1600" dirty="0" smtClean="0">
                <a:solidFill>
                  <a:prstClr val="black"/>
                </a:solidFill>
              </a:rPr>
              <a:t> from North America and Europe to East Asia.</a:t>
            </a:r>
          </a:p>
          <a:p>
            <a:r>
              <a:rPr lang="en-US" sz="1400" i="1" dirty="0">
                <a:solidFill>
                  <a:prstClr val="black"/>
                </a:solidFill>
              </a:rPr>
              <a:t>Parrish, D. D., et al. (2013), Lower tropospheric ozone at northern mid-latitudes:  Changing seasonal cycle, </a:t>
            </a:r>
            <a:r>
              <a:rPr lang="en-US" sz="1400" i="1" dirty="0" err="1">
                <a:solidFill>
                  <a:prstClr val="black"/>
                </a:solidFill>
              </a:rPr>
              <a:t>Geophys</a:t>
            </a:r>
            <a:r>
              <a:rPr lang="en-US" sz="1400" i="1" dirty="0">
                <a:solidFill>
                  <a:prstClr val="black"/>
                </a:solidFill>
              </a:rPr>
              <a:t>. Res. </a:t>
            </a:r>
            <a:r>
              <a:rPr lang="en-US" sz="1400" i="1" dirty="0" err="1">
                <a:solidFill>
                  <a:prstClr val="black"/>
                </a:solidFill>
              </a:rPr>
              <a:t>Lett</a:t>
            </a:r>
            <a:r>
              <a:rPr lang="en-US" sz="1400" i="1" dirty="0">
                <a:solidFill>
                  <a:prstClr val="black"/>
                </a:solidFill>
              </a:rPr>
              <a:t>., 40, </a:t>
            </a:r>
            <a:r>
              <a:rPr lang="en-US" sz="1400" i="1" dirty="0" smtClean="0">
                <a:solidFill>
                  <a:prstClr val="black"/>
                </a:solidFill>
              </a:rPr>
              <a:t>1631-1636</a:t>
            </a:r>
            <a:endParaRPr lang="en-US" sz="1600" dirty="0" smtClean="0">
              <a:solidFill>
                <a:prstClr val="black"/>
              </a:solidFill>
            </a:endParaRPr>
          </a:p>
        </p:txBody>
      </p:sp>
      <p:grpSp>
        <p:nvGrpSpPr>
          <p:cNvPr id="2" name="Group 1"/>
          <p:cNvGrpSpPr/>
          <p:nvPr/>
        </p:nvGrpSpPr>
        <p:grpSpPr>
          <a:xfrm>
            <a:off x="5562600" y="2065098"/>
            <a:ext cx="3505200" cy="3308866"/>
            <a:chOff x="5562600" y="1339334"/>
            <a:chExt cx="3505200" cy="3308866"/>
          </a:xfrm>
        </p:grpSpPr>
        <p:pic>
          <p:nvPicPr>
            <p:cNvPr id="2050"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38800" y="1339334"/>
              <a:ext cx="3276600" cy="238247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 name="TextBox 6"/>
            <p:cNvSpPr txBox="1"/>
            <p:nvPr/>
          </p:nvSpPr>
          <p:spPr>
            <a:xfrm>
              <a:off x="5562600" y="3817203"/>
              <a:ext cx="3505200" cy="830997"/>
            </a:xfrm>
            <a:prstGeom prst="rect">
              <a:avLst/>
            </a:prstGeom>
            <a:noFill/>
          </p:spPr>
          <p:txBody>
            <a:bodyPr wrap="square" rtlCol="0">
              <a:spAutoFit/>
            </a:bodyPr>
            <a:lstStyle/>
            <a:p>
              <a:r>
                <a:rPr lang="en-US" sz="1600" dirty="0" smtClean="0">
                  <a:solidFill>
                    <a:prstClr val="black"/>
                  </a:solidFill>
                </a:rPr>
                <a:t>The same dataset shows a southward shift in Northern Hemisphere emissions where sunlight is more abundant.</a:t>
              </a:r>
            </a:p>
          </p:txBody>
        </p:sp>
      </p:grpSp>
      <p:sp>
        <p:nvSpPr>
          <p:cNvPr id="9" name="TextBox 8"/>
          <p:cNvSpPr txBox="1"/>
          <p:nvPr/>
        </p:nvSpPr>
        <p:spPr>
          <a:xfrm>
            <a:off x="609600" y="5836452"/>
            <a:ext cx="7924800" cy="830997"/>
          </a:xfrm>
          <a:prstGeom prst="rect">
            <a:avLst/>
          </a:prstGeom>
          <a:noFill/>
        </p:spPr>
        <p:txBody>
          <a:bodyPr wrap="square" rtlCol="0">
            <a:spAutoFit/>
          </a:bodyPr>
          <a:lstStyle/>
          <a:p>
            <a:pPr algn="ctr"/>
            <a:r>
              <a:rPr lang="en-US" sz="2400" dirty="0" smtClean="0">
                <a:solidFill>
                  <a:prstClr val="black"/>
                </a:solidFill>
              </a:rPr>
              <a:t>How much Asian pollution is presently reaching the US boundary layer?</a:t>
            </a:r>
          </a:p>
        </p:txBody>
      </p:sp>
      <p:sp>
        <p:nvSpPr>
          <p:cNvPr id="10" name="Title 9"/>
          <p:cNvSpPr>
            <a:spLocks noGrp="1"/>
          </p:cNvSpPr>
          <p:nvPr>
            <p:ph type="title"/>
          </p:nvPr>
        </p:nvSpPr>
        <p:spPr>
          <a:xfrm>
            <a:off x="642017" y="609606"/>
            <a:ext cx="7859967" cy="1143000"/>
          </a:xfrm>
        </p:spPr>
        <p:txBody>
          <a:bodyPr>
            <a:noAutofit/>
          </a:bodyPr>
          <a:lstStyle/>
          <a:p>
            <a:r>
              <a:rPr lang="en-US" sz="2400" dirty="0" smtClean="0">
                <a:solidFill>
                  <a:prstClr val="black"/>
                </a:solidFill>
              </a:rPr>
              <a:t>The Chinese economy is growing at 8%  yr</a:t>
            </a:r>
            <a:r>
              <a:rPr lang="en-US" sz="2400" baseline="30000" dirty="0" smtClean="0">
                <a:solidFill>
                  <a:prstClr val="black"/>
                </a:solidFill>
              </a:rPr>
              <a:t>-1</a:t>
            </a:r>
            <a:r>
              <a:rPr lang="en-US" sz="2400" dirty="0" smtClean="0">
                <a:solidFill>
                  <a:prstClr val="black"/>
                </a:solidFill>
              </a:rPr>
              <a:t> and emissions are increasing. Since 2006 no in-situ field missions have measured the composition of Asian pollution plumes reaching the USA.</a:t>
            </a:r>
            <a:br>
              <a:rPr lang="en-US" sz="2400" dirty="0" smtClean="0">
                <a:solidFill>
                  <a:prstClr val="black"/>
                </a:solidFill>
              </a:rPr>
            </a:b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19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a:t>
            </a:r>
            <a:r>
              <a:rPr lang="en-US" b="1" dirty="0" smtClean="0"/>
              <a:t>17 (C)</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How is transport across and into the tropics changing?</a:t>
            </a:r>
            <a:r>
              <a:rPr lang="en-US" b="1" dirty="0" smtClean="0"/>
              <a:t> </a:t>
            </a:r>
          </a:p>
          <a:p>
            <a:pPr lvl="1"/>
            <a:r>
              <a:rPr lang="en-US" dirty="0" smtClean="0"/>
              <a:t>Are the tropics expanding? Is the Hadley circulation changing? Are the subtropical jets shifting?</a:t>
            </a:r>
          </a:p>
          <a:p>
            <a:pPr lvl="1"/>
            <a:r>
              <a:rPr lang="en-US" dirty="0" smtClean="0"/>
              <a:t>What is the NH-SH exchange (</a:t>
            </a:r>
            <a:r>
              <a:rPr lang="en-US" dirty="0" err="1" smtClean="0"/>
              <a:t>interhemispheric</a:t>
            </a:r>
            <a:r>
              <a:rPr lang="en-US" dirty="0" smtClean="0"/>
              <a:t> exchange time)? Where is it occurring (i.e., pathways)? How could it change with climate? What does it tell us about global </a:t>
            </a:r>
            <a:r>
              <a:rPr lang="en-US" dirty="0" err="1" smtClean="0"/>
              <a:t>trop</a:t>
            </a:r>
            <a:r>
              <a:rPr lang="en-US" dirty="0" smtClean="0"/>
              <a:t> OH?</a:t>
            </a:r>
          </a:p>
          <a:p>
            <a:pPr lvl="1"/>
            <a:r>
              <a:rPr lang="en-US" dirty="0" smtClean="0"/>
              <a:t>How do we define the “atmospheric” equator? ITCZ, mixing minimum?</a:t>
            </a:r>
          </a:p>
          <a:p>
            <a:r>
              <a:rPr lang="en-US" dirty="0" smtClean="0">
                <a:solidFill>
                  <a:srgbClr val="408B08"/>
                </a:solidFill>
              </a:rPr>
              <a:t>Importance: </a:t>
            </a:r>
            <a:r>
              <a:rPr lang="en-US" dirty="0" smtClean="0"/>
              <a:t>Lifetime of CH</a:t>
            </a:r>
            <a:r>
              <a:rPr lang="en-US" baseline="-25000" dirty="0" smtClean="0"/>
              <a:t>4</a:t>
            </a:r>
            <a:r>
              <a:rPr lang="en-US" dirty="0" smtClean="0"/>
              <a:t> &amp; HFCs.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8"/>
            <a:ext cx="8229600" cy="1143000"/>
          </a:xfrm>
        </p:spPr>
        <p:txBody>
          <a:bodyPr/>
          <a:lstStyle/>
          <a:p>
            <a:r>
              <a:rPr lang="en-US" dirty="0" smtClean="0"/>
              <a:t>Davis &amp; Rosenlof (2012)</a:t>
            </a:r>
            <a:endParaRPr lang="en-US" dirty="0"/>
          </a:p>
        </p:txBody>
      </p:sp>
      <p:pic>
        <p:nvPicPr>
          <p:cNvPr id="5" name="Picture 4"/>
          <p:cNvPicPr>
            <a:picLocks noChangeAspect="1"/>
          </p:cNvPicPr>
          <p:nvPr/>
        </p:nvPicPr>
        <p:blipFill>
          <a:blip r:embed="rId3"/>
          <a:stretch>
            <a:fillRect/>
          </a:stretch>
        </p:blipFill>
        <p:spPr>
          <a:xfrm>
            <a:off x="1352550" y="1044410"/>
            <a:ext cx="6438900" cy="5016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Davis &amp; Rosenlof (2012)</a:t>
            </a:r>
            <a:endParaRPr lang="en-US" dirty="0"/>
          </a:p>
        </p:txBody>
      </p:sp>
      <p:pic>
        <p:nvPicPr>
          <p:cNvPr id="3" name="Picture 2"/>
          <p:cNvPicPr>
            <a:picLocks noChangeAspect="1"/>
          </p:cNvPicPr>
          <p:nvPr/>
        </p:nvPicPr>
        <p:blipFill>
          <a:blip r:embed="rId2"/>
          <a:stretch>
            <a:fillRect/>
          </a:stretch>
        </p:blipFill>
        <p:spPr>
          <a:xfrm>
            <a:off x="6413500" y="1417638"/>
            <a:ext cx="2032000" cy="2705100"/>
          </a:xfrm>
          <a:prstGeom prst="rect">
            <a:avLst/>
          </a:prstGeom>
        </p:spPr>
      </p:pic>
      <p:pic>
        <p:nvPicPr>
          <p:cNvPr id="4" name="Picture 3"/>
          <p:cNvPicPr>
            <a:picLocks noChangeAspect="1"/>
          </p:cNvPicPr>
          <p:nvPr/>
        </p:nvPicPr>
        <p:blipFill>
          <a:blip r:embed="rId3"/>
          <a:stretch>
            <a:fillRect/>
          </a:stretch>
        </p:blipFill>
        <p:spPr>
          <a:xfrm>
            <a:off x="6413500" y="4122738"/>
            <a:ext cx="2019300" cy="2730500"/>
          </a:xfrm>
          <a:prstGeom prst="rect">
            <a:avLst/>
          </a:prstGeom>
        </p:spPr>
      </p:pic>
      <p:pic>
        <p:nvPicPr>
          <p:cNvPr id="5" name="Picture 4"/>
          <p:cNvPicPr>
            <a:picLocks noChangeAspect="1"/>
          </p:cNvPicPr>
          <p:nvPr/>
        </p:nvPicPr>
        <p:blipFill>
          <a:blip r:embed="rId4"/>
          <a:stretch>
            <a:fillRect/>
          </a:stretch>
        </p:blipFill>
        <p:spPr>
          <a:xfrm>
            <a:off x="4200525" y="1430338"/>
            <a:ext cx="1981200" cy="2692400"/>
          </a:xfrm>
          <a:prstGeom prst="rect">
            <a:avLst/>
          </a:prstGeom>
        </p:spPr>
      </p:pic>
      <p:pic>
        <p:nvPicPr>
          <p:cNvPr id="6" name="Picture 5"/>
          <p:cNvPicPr>
            <a:picLocks noChangeAspect="1"/>
          </p:cNvPicPr>
          <p:nvPr/>
        </p:nvPicPr>
        <p:blipFill>
          <a:blip r:embed="rId5"/>
          <a:stretch>
            <a:fillRect/>
          </a:stretch>
        </p:blipFill>
        <p:spPr>
          <a:xfrm>
            <a:off x="4200525" y="4122738"/>
            <a:ext cx="2032000" cy="2679700"/>
          </a:xfrm>
          <a:prstGeom prst="rect">
            <a:avLst/>
          </a:prstGeom>
        </p:spPr>
      </p:pic>
      <p:sp>
        <p:nvSpPr>
          <p:cNvPr id="7" name="TextBox 6"/>
          <p:cNvSpPr txBox="1"/>
          <p:nvPr/>
        </p:nvSpPr>
        <p:spPr>
          <a:xfrm>
            <a:off x="457200" y="2951946"/>
            <a:ext cx="3162300" cy="954107"/>
          </a:xfrm>
          <a:prstGeom prst="rect">
            <a:avLst/>
          </a:prstGeom>
          <a:noFill/>
        </p:spPr>
        <p:txBody>
          <a:bodyPr wrap="square" rtlCol="0">
            <a:spAutoFit/>
          </a:bodyPr>
          <a:lstStyle/>
          <a:p>
            <a:r>
              <a:rPr lang="en-US" sz="2800" dirty="0" smtClean="0"/>
              <a:t>Changing width of the tropics.</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a:t>
            </a:r>
            <a:r>
              <a:rPr lang="en-US" b="1" dirty="0" smtClean="0"/>
              <a:t>18 (too broad)</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How does the large-scale circulation interact with convection, clouds, water vapor and precipitation and how do such interactions determine global and regional climate changes?</a:t>
            </a:r>
          </a:p>
          <a:p>
            <a:r>
              <a:rPr lang="en-US" sz="3600" dirty="0" smtClean="0">
                <a:solidFill>
                  <a:srgbClr val="408B08"/>
                </a:solidFill>
              </a:rPr>
              <a:t>Importance: </a:t>
            </a:r>
            <a:r>
              <a:rPr lang="en-US" sz="3600" dirty="0" smtClean="0"/>
              <a:t>Changing climate, e.g., rainfall patterns, etc. (see impact of Antarctic ozone hole on SH rainfall).</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Needed measurements for tropospheric observations</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CO</a:t>
            </a:r>
            <a:r>
              <a:rPr lang="en-US" baseline="-25000" dirty="0" smtClean="0"/>
              <a:t>2</a:t>
            </a:r>
            <a:r>
              <a:rPr lang="en-US" dirty="0" smtClean="0"/>
              <a:t>, CO, CH</a:t>
            </a:r>
            <a:r>
              <a:rPr lang="en-US" baseline="-25000" dirty="0" smtClean="0"/>
              <a:t>4</a:t>
            </a:r>
            <a:r>
              <a:rPr lang="en-US" dirty="0" smtClean="0"/>
              <a:t>, H</a:t>
            </a:r>
            <a:r>
              <a:rPr lang="en-US" baseline="-25000" dirty="0" smtClean="0"/>
              <a:t>2</a:t>
            </a:r>
            <a:r>
              <a:rPr lang="en-US" dirty="0" smtClean="0"/>
              <a:t>O, SF</a:t>
            </a:r>
            <a:r>
              <a:rPr lang="en-US" baseline="-25000" dirty="0" smtClean="0"/>
              <a:t>6</a:t>
            </a:r>
            <a:r>
              <a:rPr lang="en-US" dirty="0" smtClean="0"/>
              <a:t>, O</a:t>
            </a:r>
            <a:r>
              <a:rPr lang="en-US" baseline="-25000" dirty="0" smtClean="0"/>
              <a:t>3</a:t>
            </a:r>
            <a:r>
              <a:rPr lang="en-US" dirty="0" smtClean="0"/>
              <a:t>, aerosols, &amp; intermediate lifetime species that can be used to trace trans-continental &amp; inter-hemispheric scale motions.</a:t>
            </a:r>
            <a:endParaRPr lang="en-US" baseline="-25000" dirty="0" smtClean="0"/>
          </a:p>
          <a:p>
            <a:pPr lvl="1"/>
            <a:r>
              <a:rPr lang="en-US" dirty="0" smtClean="0"/>
              <a:t>Estimate zonal, monthly means from UT to mesosphere</a:t>
            </a:r>
          </a:p>
          <a:p>
            <a:pPr lvl="1"/>
            <a:r>
              <a:rPr lang="en-US" dirty="0" smtClean="0"/>
              <a:t>Measure transient episodes at </a:t>
            </a:r>
            <a:r>
              <a:rPr lang="en-US" dirty="0" err="1" smtClean="0"/>
              <a:t>mesoscale</a:t>
            </a:r>
            <a:r>
              <a:rPr lang="en-US" dirty="0" smtClean="0"/>
              <a:t> wavelengths</a:t>
            </a:r>
          </a:p>
          <a:p>
            <a:r>
              <a:rPr lang="en-US" dirty="0" smtClean="0"/>
              <a:t>Short-lifetime species that can be used to infer vertical transport by convective processes and synoptic scale motion.</a:t>
            </a:r>
          </a:p>
          <a:p>
            <a:r>
              <a:rPr lang="en-US" dirty="0" smtClean="0"/>
              <a:t>Tropospheric winds &amp; temperatures</a:t>
            </a:r>
          </a:p>
          <a:p>
            <a:pPr lvl="1"/>
            <a:r>
              <a:rPr lang="en-US" dirty="0" smtClean="0"/>
              <a:t>6-h met observations from PBL to lower stratosphere.</a:t>
            </a:r>
          </a:p>
          <a:p>
            <a:pPr lvl="1"/>
            <a:r>
              <a:rPr lang="en-US" dirty="0" smtClean="0"/>
              <a:t>Snapshot observations of a range of species that can fingerprint &amp; quantify air mass origin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test_1.ai"/>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938" y="-883"/>
            <a:ext cx="8874125" cy="6858000"/>
          </a:xfrm>
          <a:prstGeom prst="rect">
            <a:avLst/>
          </a:prstGeom>
        </p:spPr>
      </p:pic>
      <p:sp>
        <p:nvSpPr>
          <p:cNvPr id="2" name="Title 1"/>
          <p:cNvSpPr>
            <a:spLocks noGrp="1"/>
          </p:cNvSpPr>
          <p:nvPr>
            <p:ph type="title"/>
          </p:nvPr>
        </p:nvSpPr>
        <p:spPr>
          <a:xfrm>
            <a:off x="457200" y="132542"/>
            <a:ext cx="8229600" cy="711102"/>
          </a:xfrm>
        </p:spPr>
        <p:txBody>
          <a:bodyPr>
            <a:normAutofit fontScale="90000"/>
          </a:bodyPr>
          <a:lstStyle/>
          <a:p>
            <a:r>
              <a:rPr lang="en-US" dirty="0" smtClean="0"/>
              <a:t>Residual Circulation</a:t>
            </a:r>
            <a:endParaRPr lang="en-US" dirty="0"/>
          </a:p>
        </p:txBody>
      </p:sp>
      <p:grpSp>
        <p:nvGrpSpPr>
          <p:cNvPr id="12" name="Group 11"/>
          <p:cNvGrpSpPr/>
          <p:nvPr/>
        </p:nvGrpSpPr>
        <p:grpSpPr>
          <a:xfrm>
            <a:off x="3577524" y="4819175"/>
            <a:ext cx="3083153" cy="819970"/>
            <a:chOff x="3577524" y="4819175"/>
            <a:chExt cx="3083153" cy="819970"/>
          </a:xfrm>
        </p:grpSpPr>
        <p:sp>
          <p:nvSpPr>
            <p:cNvPr id="10" name="Freeform 9"/>
            <p:cNvSpPr/>
            <p:nvPr/>
          </p:nvSpPr>
          <p:spPr>
            <a:xfrm>
              <a:off x="3577524" y="4819175"/>
              <a:ext cx="1114553" cy="819970"/>
            </a:xfrm>
            <a:custGeom>
              <a:avLst/>
              <a:gdLst>
                <a:gd name="connsiteX0" fmla="*/ 1084950 w 1114553"/>
                <a:gd name="connsiteY0" fmla="*/ 704523 h 819970"/>
                <a:gd name="connsiteX1" fmla="*/ 987260 w 1114553"/>
                <a:gd name="connsiteY1" fmla="*/ 162810 h 819970"/>
                <a:gd name="connsiteX2" fmla="*/ 321193 w 1114553"/>
                <a:gd name="connsiteY2" fmla="*/ 74005 h 819970"/>
                <a:gd name="connsiteX3" fmla="*/ 37004 w 1114553"/>
                <a:gd name="connsiteY3" fmla="*/ 606837 h 819970"/>
                <a:gd name="connsiteX4" fmla="*/ 543215 w 1114553"/>
                <a:gd name="connsiteY4" fmla="*/ 819970 h 81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53" h="819970">
                  <a:moveTo>
                    <a:pt x="1084950" y="704523"/>
                  </a:moveTo>
                  <a:cubicBezTo>
                    <a:pt x="1099751" y="486209"/>
                    <a:pt x="1114553" y="267896"/>
                    <a:pt x="987260" y="162810"/>
                  </a:cubicBezTo>
                  <a:cubicBezTo>
                    <a:pt x="859967" y="57724"/>
                    <a:pt x="479569" y="0"/>
                    <a:pt x="321193" y="74005"/>
                  </a:cubicBezTo>
                  <a:cubicBezTo>
                    <a:pt x="162817" y="148010"/>
                    <a:pt x="0" y="482510"/>
                    <a:pt x="37004" y="606837"/>
                  </a:cubicBezTo>
                  <a:cubicBezTo>
                    <a:pt x="74008" y="731164"/>
                    <a:pt x="543215" y="819970"/>
                    <a:pt x="543215" y="819970"/>
                  </a:cubicBezTo>
                </a:path>
              </a:pathLst>
            </a:custGeom>
            <a:ln w="53975">
              <a:solidFill>
                <a:srgbClr val="0FFF00"/>
              </a:solidFill>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Oval 10"/>
            <p:cNvSpPr/>
            <p:nvPr/>
          </p:nvSpPr>
          <p:spPr>
            <a:xfrm>
              <a:off x="4795687" y="4866538"/>
              <a:ext cx="1864990" cy="77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Hadley</a:t>
              </a:r>
            </a:p>
            <a:p>
              <a:pPr algn="ctr"/>
              <a:r>
                <a:rPr lang="en-US" dirty="0" smtClean="0">
                  <a:solidFill>
                    <a:srgbClr val="000000"/>
                  </a:solidFill>
                </a:rPr>
                <a:t>Circulation</a:t>
              </a:r>
              <a:endParaRPr lang="en-US" dirty="0">
                <a:solidFill>
                  <a:srgbClr val="000000"/>
                </a:solidFill>
              </a:endParaRPr>
            </a:p>
          </p:txBody>
        </p:sp>
      </p:grpSp>
      <p:grpSp>
        <p:nvGrpSpPr>
          <p:cNvPr id="21" name="Group 20"/>
          <p:cNvGrpSpPr/>
          <p:nvPr/>
        </p:nvGrpSpPr>
        <p:grpSpPr>
          <a:xfrm>
            <a:off x="1438706" y="2048445"/>
            <a:ext cx="3858750" cy="2391827"/>
            <a:chOff x="1438706" y="2048445"/>
            <a:chExt cx="3858750" cy="2391827"/>
          </a:xfrm>
        </p:grpSpPr>
        <p:sp>
          <p:nvSpPr>
            <p:cNvPr id="18" name="Freeform 17"/>
            <p:cNvSpPr/>
            <p:nvPr/>
          </p:nvSpPr>
          <p:spPr>
            <a:xfrm>
              <a:off x="4484854" y="2104689"/>
              <a:ext cx="812602" cy="2335583"/>
            </a:xfrm>
            <a:custGeom>
              <a:avLst/>
              <a:gdLst>
                <a:gd name="connsiteX0" fmla="*/ 177618 w 812602"/>
                <a:gd name="connsiteY0" fmla="*/ 2335583 h 2335583"/>
                <a:gd name="connsiteX1" fmla="*/ 808162 w 812602"/>
                <a:gd name="connsiteY1" fmla="*/ 1793870 h 2335583"/>
                <a:gd name="connsiteX2" fmla="*/ 150976 w 812602"/>
                <a:gd name="connsiteY2" fmla="*/ 1101187 h 2335583"/>
                <a:gd name="connsiteX3" fmla="*/ 710473 w 812602"/>
                <a:gd name="connsiteY3" fmla="*/ 523952 h 2335583"/>
                <a:gd name="connsiteX4" fmla="*/ 0 w 812602"/>
                <a:gd name="connsiteY4" fmla="*/ 0 h 23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02" h="2335583">
                  <a:moveTo>
                    <a:pt x="177618" y="2335583"/>
                  </a:moveTo>
                  <a:cubicBezTo>
                    <a:pt x="495110" y="2167593"/>
                    <a:pt x="812602" y="1999603"/>
                    <a:pt x="808162" y="1793870"/>
                  </a:cubicBezTo>
                  <a:cubicBezTo>
                    <a:pt x="803722" y="1588137"/>
                    <a:pt x="167258" y="1312840"/>
                    <a:pt x="150976" y="1101187"/>
                  </a:cubicBezTo>
                  <a:cubicBezTo>
                    <a:pt x="134695" y="889534"/>
                    <a:pt x="735636" y="707483"/>
                    <a:pt x="710473" y="523952"/>
                  </a:cubicBezTo>
                  <a:cubicBezTo>
                    <a:pt x="685310" y="340421"/>
                    <a:pt x="0" y="0"/>
                    <a:pt x="0" y="0"/>
                  </a:cubicBezTo>
                </a:path>
              </a:pathLst>
            </a:custGeom>
            <a:ln w="53975">
              <a:solidFill>
                <a:srgbClr val="0FFF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438706" y="2048445"/>
              <a:ext cx="2138818" cy="2160933"/>
            </a:xfrm>
            <a:custGeom>
              <a:avLst/>
              <a:gdLst>
                <a:gd name="connsiteX0" fmla="*/ 1651848 w 1651848"/>
                <a:gd name="connsiteY0" fmla="*/ 224974 h 2160933"/>
                <a:gd name="connsiteX1" fmla="*/ 497331 w 1651848"/>
                <a:gd name="connsiteY1" fmla="*/ 322660 h 2160933"/>
                <a:gd name="connsiteX2" fmla="*/ 0 w 1651848"/>
                <a:gd name="connsiteY2" fmla="*/ 2160933 h 2160933"/>
              </a:gdLst>
              <a:ahLst/>
              <a:cxnLst>
                <a:cxn ang="0">
                  <a:pos x="connsiteX0" y="connsiteY0"/>
                </a:cxn>
                <a:cxn ang="0">
                  <a:pos x="connsiteX1" y="connsiteY1"/>
                </a:cxn>
                <a:cxn ang="0">
                  <a:pos x="connsiteX2" y="connsiteY2"/>
                </a:cxn>
              </a:cxnLst>
              <a:rect l="l" t="t" r="r" b="b"/>
              <a:pathLst>
                <a:path w="1651848" h="2160933">
                  <a:moveTo>
                    <a:pt x="1651848" y="224974"/>
                  </a:moveTo>
                  <a:cubicBezTo>
                    <a:pt x="1212243" y="112487"/>
                    <a:pt x="772639" y="0"/>
                    <a:pt x="497331" y="322660"/>
                  </a:cubicBezTo>
                  <a:cubicBezTo>
                    <a:pt x="222023" y="645320"/>
                    <a:pt x="0" y="2160933"/>
                    <a:pt x="0" y="2160933"/>
                  </a:cubicBezTo>
                </a:path>
              </a:pathLst>
            </a:custGeom>
            <a:ln w="53975">
              <a:solidFill>
                <a:srgbClr val="0FFF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2122535" y="2584239"/>
              <a:ext cx="2211345" cy="12077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Brewer-Dobson Circulation</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Summary</a:t>
            </a:r>
            <a:endParaRPr lang="en-US" dirty="0"/>
          </a:p>
        </p:txBody>
      </p:sp>
      <p:sp>
        <p:nvSpPr>
          <p:cNvPr id="3" name="Content Placeholder 2"/>
          <p:cNvSpPr>
            <a:spLocks noGrp="1"/>
          </p:cNvSpPr>
          <p:nvPr>
            <p:ph idx="1"/>
          </p:nvPr>
        </p:nvSpPr>
        <p:spPr/>
        <p:txBody>
          <a:bodyPr>
            <a:normAutofit fontScale="92500"/>
          </a:bodyPr>
          <a:lstStyle/>
          <a:p>
            <a:r>
              <a:rPr lang="en-US" dirty="0" smtClean="0"/>
              <a:t>Do we understand the basic pathways of our circulation?</a:t>
            </a:r>
          </a:p>
          <a:p>
            <a:r>
              <a:rPr lang="en-US" dirty="0" smtClean="0"/>
              <a:t>Do we understand the basic forcing mechanisms for the circulation?</a:t>
            </a:r>
          </a:p>
          <a:p>
            <a:r>
              <a:rPr lang="en-US" dirty="0" smtClean="0"/>
              <a:t>How is the atmospheric circulation responding to forcing from </a:t>
            </a:r>
            <a:r>
              <a:rPr lang="en-US" dirty="0" err="1" smtClean="0"/>
              <a:t>ODSs</a:t>
            </a:r>
            <a:r>
              <a:rPr lang="en-US" dirty="0" smtClean="0"/>
              <a:t> and </a:t>
            </a:r>
            <a:r>
              <a:rPr lang="en-US" dirty="0" err="1" smtClean="0"/>
              <a:t>GHGs</a:t>
            </a:r>
            <a:r>
              <a:rPr lang="en-US" dirty="0" smtClean="0"/>
              <a:t>?</a:t>
            </a:r>
          </a:p>
          <a:p>
            <a:r>
              <a:rPr lang="en-US" dirty="0" smtClean="0"/>
              <a:t>How does the circulation interact with both sources and sinks of atmospheric trace gases and aerosols?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missed Q’s (1)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What role do gravity waves (</a:t>
            </a:r>
            <a:r>
              <a:rPr lang="en-US" dirty="0" err="1" smtClean="0"/>
              <a:t>GWs</a:t>
            </a:r>
            <a:r>
              <a:rPr lang="en-US" dirty="0" smtClean="0"/>
              <a:t>) play in driving the large-scale circulation? GW sources and sinks? Controls on wave propagation and breaking and resulting impacts on tracer transport?</a:t>
            </a:r>
            <a:r>
              <a:rPr lang="en-US" b="1" dirty="0" smtClean="0"/>
              <a:t> (C)</a:t>
            </a:r>
          </a:p>
          <a:p>
            <a:r>
              <a:rPr lang="en-US" dirty="0" smtClean="0"/>
              <a:t>Is tropical cirrus abundance increasing which would impact climate? </a:t>
            </a:r>
            <a:r>
              <a:rPr lang="en-US" b="1" dirty="0" smtClean="0"/>
              <a:t>(Cloud group)</a:t>
            </a:r>
          </a:p>
          <a:p>
            <a:r>
              <a:rPr lang="en-US" dirty="0" smtClean="0"/>
              <a:t>What differentiates the upper and lower branches of the BDC? Do they interact, and what controls their behavior?</a:t>
            </a:r>
          </a:p>
          <a:p>
            <a:r>
              <a:rPr lang="en-US" dirty="0" smtClean="0"/>
              <a:t>The lower BDC is closely coupled to wave driving in subtropical UTLS. What processes influence subtropical dynamical variability? What are the links to low-frequency tropical/extratropical circulations?</a:t>
            </a:r>
          </a:p>
          <a:p>
            <a:r>
              <a:rPr lang="en-US" dirty="0" smtClean="0">
                <a:solidFill>
                  <a:srgbClr val="000000"/>
                </a:solidFill>
              </a:rPr>
              <a:t>What are the long-term impacts of solar forcing variability on the climate and ozone</a:t>
            </a:r>
            <a:r>
              <a:rPr lang="en-US" dirty="0" smtClean="0">
                <a:solidFill>
                  <a:srgbClr val="000000"/>
                </a:solidFill>
              </a:rPr>
              <a:t>?</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missed Q’s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Are the midlatitude storm tracks</a:t>
            </a:r>
            <a:r>
              <a:rPr lang="en-US" b="1" dirty="0" smtClean="0"/>
              <a:t> </a:t>
            </a:r>
            <a:r>
              <a:rPr lang="en-US" dirty="0" smtClean="0"/>
              <a:t>substantially changing in a systematic way (e.g. shifting poleward, weakening)? What are the associated </a:t>
            </a:r>
            <a:r>
              <a:rPr lang="en-US" dirty="0" err="1" smtClean="0"/>
              <a:t>mesoscale</a:t>
            </a:r>
            <a:r>
              <a:rPr lang="en-US" dirty="0" smtClean="0"/>
              <a:t> circulations, and are they important for larger-scales?  How will their variability change over the coming decade as the troposphere continues to warm?</a:t>
            </a:r>
          </a:p>
          <a:p>
            <a:r>
              <a:rPr lang="en-US" dirty="0" smtClean="0"/>
              <a:t>How do global </a:t>
            </a:r>
            <a:r>
              <a:rPr lang="en-US" dirty="0" err="1" smtClean="0"/>
              <a:t>teleconnections</a:t>
            </a:r>
            <a:r>
              <a:rPr lang="en-US" dirty="0" smtClean="0"/>
              <a:t> and higher-frequency atmospheric variability impact tropospheric transport (AO, El Niño)? How might changes in this variability over the next decade modify concentrations and travel times?</a:t>
            </a:r>
          </a:p>
          <a:p>
            <a:r>
              <a:rPr lang="en-US" dirty="0" smtClean="0"/>
              <a:t>How are the troposphere and stratosphere dynamically coupled? </a:t>
            </a:r>
          </a:p>
          <a:p>
            <a:r>
              <a:rPr lang="en-US" dirty="0" smtClean="0"/>
              <a:t>Is tropical cirrus abundance increasing which would impact climate? </a:t>
            </a:r>
          </a:p>
          <a:p>
            <a:r>
              <a:rPr lang="en-US" dirty="0" smtClean="0"/>
              <a:t>Will mega-pollution events caused by continental scale stagnation episodes change under a future climate?</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test.ai"/>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938" y="0"/>
            <a:ext cx="8874125" cy="6858000"/>
          </a:xfrm>
          <a:prstGeom prst="rect">
            <a:avLst/>
          </a:prstGeom>
        </p:spPr>
      </p:pic>
      <p:sp>
        <p:nvSpPr>
          <p:cNvPr id="2" name="Title 1"/>
          <p:cNvSpPr>
            <a:spLocks noGrp="1"/>
          </p:cNvSpPr>
          <p:nvPr>
            <p:ph type="title"/>
          </p:nvPr>
        </p:nvSpPr>
        <p:spPr>
          <a:xfrm>
            <a:off x="457200" y="132542"/>
            <a:ext cx="8229600" cy="711102"/>
          </a:xfrm>
        </p:spPr>
        <p:txBody>
          <a:bodyPr>
            <a:normAutofit fontScale="90000"/>
          </a:bodyPr>
          <a:lstStyle/>
          <a:p>
            <a:r>
              <a:rPr lang="en-US" dirty="0" smtClean="0"/>
              <a:t>Zonal mean wind (Jun.-Sep. 2006)</a:t>
            </a:r>
            <a:endParaRPr lang="en-US" dirty="0"/>
          </a:p>
        </p:txBody>
      </p:sp>
      <p:sp>
        <p:nvSpPr>
          <p:cNvPr id="13" name="Oval 12"/>
          <p:cNvSpPr/>
          <p:nvPr/>
        </p:nvSpPr>
        <p:spPr>
          <a:xfrm rot="17157369">
            <a:off x="1101231" y="2522074"/>
            <a:ext cx="2602105" cy="905816"/>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Polar Night Jet</a:t>
            </a:r>
            <a:endParaRPr lang="en-US" dirty="0">
              <a:solidFill>
                <a:srgbClr val="000000"/>
              </a:solidFill>
            </a:endParaRPr>
          </a:p>
        </p:txBody>
      </p:sp>
      <p:sp>
        <p:nvSpPr>
          <p:cNvPr id="14" name="Rectangle 13"/>
          <p:cNvSpPr/>
          <p:nvPr/>
        </p:nvSpPr>
        <p:spPr>
          <a:xfrm>
            <a:off x="4706878" y="1798310"/>
            <a:ext cx="1385421" cy="879174"/>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Summer</a:t>
            </a:r>
          </a:p>
          <a:p>
            <a:pPr algn="ctr"/>
            <a:r>
              <a:rPr lang="en-US" dirty="0" smtClean="0">
                <a:solidFill>
                  <a:srgbClr val="000000"/>
                </a:solidFill>
              </a:rPr>
              <a:t>Easterlies</a:t>
            </a:r>
            <a:endParaRPr lang="en-US" dirty="0">
              <a:solidFill>
                <a:srgbClr val="000000"/>
              </a:solidFill>
            </a:endParaRPr>
          </a:p>
        </p:txBody>
      </p:sp>
      <p:sp>
        <p:nvSpPr>
          <p:cNvPr id="15" name="Oval 14"/>
          <p:cNvSpPr/>
          <p:nvPr/>
        </p:nvSpPr>
        <p:spPr>
          <a:xfrm>
            <a:off x="2480657" y="4662286"/>
            <a:ext cx="1305159" cy="602528"/>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Sub-tropical Jet</a:t>
            </a:r>
            <a:endParaRPr lang="en-US" sz="1200" dirty="0">
              <a:solidFill>
                <a:srgbClr val="000000"/>
              </a:solidFill>
            </a:endParaRPr>
          </a:p>
        </p:txBody>
      </p:sp>
      <p:grpSp>
        <p:nvGrpSpPr>
          <p:cNvPr id="26" name="Group 25"/>
          <p:cNvGrpSpPr/>
          <p:nvPr/>
        </p:nvGrpSpPr>
        <p:grpSpPr>
          <a:xfrm>
            <a:off x="4165144" y="2300062"/>
            <a:ext cx="1927155" cy="1802749"/>
            <a:chOff x="4165144" y="2300062"/>
            <a:chExt cx="1927155" cy="1802749"/>
          </a:xfrm>
        </p:grpSpPr>
        <p:sp>
          <p:nvSpPr>
            <p:cNvPr id="16" name="Rectangle 15"/>
            <p:cNvSpPr/>
            <p:nvPr/>
          </p:nvSpPr>
          <p:spPr>
            <a:xfrm>
              <a:off x="4955544" y="3429000"/>
              <a:ext cx="1136755" cy="673811"/>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QBO</a:t>
              </a:r>
              <a:endParaRPr lang="en-US" dirty="0">
                <a:solidFill>
                  <a:srgbClr val="000000"/>
                </a:solidFill>
              </a:endParaRPr>
            </a:p>
          </p:txBody>
        </p:sp>
        <p:cxnSp>
          <p:nvCxnSpPr>
            <p:cNvPr id="21" name="Straight Arrow Connector 20"/>
            <p:cNvCxnSpPr/>
            <p:nvPr/>
          </p:nvCxnSpPr>
          <p:spPr>
            <a:xfrm rot="10800000">
              <a:off x="4165144" y="2300062"/>
              <a:ext cx="790400" cy="14658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4165144" y="3108190"/>
              <a:ext cx="790400" cy="6577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flipV="1">
              <a:off x="4165144" y="3765906"/>
              <a:ext cx="790400" cy="1859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oAutofit/>
          </a:bodyPr>
          <a:lstStyle/>
          <a:p>
            <a:r>
              <a:rPr lang="en-US" sz="5400" dirty="0" smtClean="0"/>
              <a:t>A. Stratospheric Science Questions –implications for ozone change and GHG impacts on the stratosphere</a:t>
            </a:r>
            <a:endParaRPr lang="en-US" sz="5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039"/>
            <a:ext cx="8229600" cy="843795"/>
          </a:xfrm>
        </p:spPr>
        <p:txBody>
          <a:bodyPr>
            <a:normAutofit/>
          </a:bodyPr>
          <a:lstStyle/>
          <a:p>
            <a:r>
              <a:rPr lang="en-US" b="1" dirty="0" smtClean="0"/>
              <a:t>SQ #1</a:t>
            </a:r>
            <a:r>
              <a:rPr lang="en-US" b="1" dirty="0" smtClean="0"/>
              <a:t>: C </a:t>
            </a:r>
            <a:endParaRPr lang="en-US" b="1" dirty="0"/>
          </a:p>
        </p:txBody>
      </p:sp>
      <p:sp>
        <p:nvSpPr>
          <p:cNvPr id="3" name="Content Placeholder 2"/>
          <p:cNvSpPr>
            <a:spLocks noGrp="1"/>
          </p:cNvSpPr>
          <p:nvPr>
            <p:ph idx="1"/>
          </p:nvPr>
        </p:nvSpPr>
        <p:spPr>
          <a:xfrm>
            <a:off x="457200" y="1118433"/>
            <a:ext cx="8229600" cy="4525963"/>
          </a:xfrm>
        </p:spPr>
        <p:txBody>
          <a:bodyPr>
            <a:noAutofit/>
          </a:bodyPr>
          <a:lstStyle/>
          <a:p>
            <a:r>
              <a:rPr lang="en-US" sz="2400" dirty="0" smtClean="0"/>
              <a:t>Is the BD stratospheric circulation accelerating? How will this acceleration affect trends and trace species’ distributions?</a:t>
            </a:r>
          </a:p>
          <a:p>
            <a:pPr lvl="1"/>
            <a:r>
              <a:rPr lang="en-US" sz="2400" dirty="0" smtClean="0"/>
              <a:t>Are observations in the past decades consistent with model predictions of stratospheric circulation changes (e.g., what are the causes and impacts of the Year 2000 change in the circulation and observed trends in age of air)?</a:t>
            </a:r>
          </a:p>
          <a:p>
            <a:pPr lvl="1"/>
            <a:r>
              <a:rPr lang="en-US" sz="2400" dirty="0" smtClean="0"/>
              <a:t>How will wave-driven chemical transport (mean circulation and mixing) in the stratosphere change in the next century?</a:t>
            </a:r>
          </a:p>
          <a:p>
            <a:r>
              <a:rPr lang="en-US" sz="2400" dirty="0" smtClean="0">
                <a:solidFill>
                  <a:srgbClr val="408B08"/>
                </a:solidFill>
              </a:rPr>
              <a:t>Importance:</a:t>
            </a:r>
            <a:r>
              <a:rPr lang="en-US" sz="2400" dirty="0" smtClean="0"/>
              <a:t> Ozone will not recover to 1980 levels in the tropics, and will “super-recover” in the extra-tropics.</a:t>
            </a:r>
            <a:r>
              <a:rPr lang="en-US" sz="2400" dirty="0" smtClean="0"/>
              <a:t> </a:t>
            </a:r>
          </a:p>
          <a:p>
            <a:endParaRPr lang="en-US" sz="2400" dirty="0" smtClean="0"/>
          </a:p>
          <a:p>
            <a:pPr>
              <a:buNone/>
            </a:pPr>
            <a:endParaRPr lang="en-US" sz="1600" dirty="0" smtClean="0"/>
          </a:p>
          <a:p>
            <a:pPr>
              <a:buNone/>
            </a:pPr>
            <a:r>
              <a:rPr lang="en-US" sz="1600" dirty="0" err="1" smtClean="0"/>
              <a:t>Butchart</a:t>
            </a:r>
            <a:r>
              <a:rPr lang="en-US" sz="1600" dirty="0" smtClean="0"/>
              <a:t> &amp; </a:t>
            </a:r>
            <a:r>
              <a:rPr lang="en-US" sz="1600" dirty="0" err="1" smtClean="0"/>
              <a:t>Scaife</a:t>
            </a:r>
            <a:r>
              <a:rPr lang="en-US" sz="1600" dirty="0" smtClean="0"/>
              <a:t> (2001)</a:t>
            </a: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t>Is the BD stratospheric circulation accelerating? How will this acceleration affect trends and trace species’ distributions?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29213"/>
          </a:xfrm>
        </p:spPr>
        <p:txBody>
          <a:bodyPr/>
          <a:lstStyle/>
          <a:p>
            <a:r>
              <a:rPr lang="en-US" dirty="0" smtClean="0"/>
              <a:t>Upward Mass Flux at 70 hPa</a:t>
            </a:r>
            <a:endParaRPr lang="en-US" dirty="0"/>
          </a:p>
        </p:txBody>
      </p:sp>
      <p:pic>
        <p:nvPicPr>
          <p:cNvPr id="5" name="Picture 4"/>
          <p:cNvPicPr>
            <a:picLocks noChangeAspect="1"/>
          </p:cNvPicPr>
          <p:nvPr/>
        </p:nvPicPr>
        <p:blipFill>
          <a:blip r:embed="rId2"/>
          <a:stretch>
            <a:fillRect/>
          </a:stretch>
        </p:blipFill>
        <p:spPr>
          <a:xfrm>
            <a:off x="914400" y="1103851"/>
            <a:ext cx="7315200" cy="5004262"/>
          </a:xfrm>
          <a:prstGeom prst="rect">
            <a:avLst/>
          </a:prstGeom>
        </p:spPr>
      </p:pic>
      <p:sp>
        <p:nvSpPr>
          <p:cNvPr id="6" name="TextBox 5"/>
          <p:cNvSpPr txBox="1"/>
          <p:nvPr/>
        </p:nvSpPr>
        <p:spPr>
          <a:xfrm>
            <a:off x="248171" y="6108113"/>
            <a:ext cx="8685979" cy="584776"/>
          </a:xfrm>
          <a:prstGeom prst="rect">
            <a:avLst/>
          </a:prstGeom>
          <a:noFill/>
        </p:spPr>
        <p:txBody>
          <a:bodyPr wrap="square" rtlCol="0">
            <a:spAutoFit/>
          </a:bodyPr>
          <a:lstStyle/>
          <a:p>
            <a:r>
              <a:rPr lang="en-US" sz="1600" dirty="0" smtClean="0"/>
              <a:t>Fig. 4.11a (CCMVal-2, On average the 70hPa trend in the upward mass flux (from </a:t>
            </a:r>
            <a:r>
              <a:rPr lang="en-US" sz="1600" dirty="0" err="1" smtClean="0"/>
              <a:t>w</a:t>
            </a:r>
            <a:r>
              <a:rPr lang="en-US" sz="1600" dirty="0" smtClean="0"/>
              <a:t>*)was about 2% per decade (Figures 4.11b, </a:t>
            </a:r>
            <a:r>
              <a:rPr lang="en-US" sz="1600" dirty="0" err="1" smtClean="0"/>
              <a:t>c</a:t>
            </a:r>
            <a:r>
              <a:rPr lang="en-US" sz="1600" dirty="0" smtClean="0"/>
              <a:t>, </a:t>
            </a:r>
            <a:r>
              <a:rPr lang="en-US" sz="1600" dirty="0" err="1" smtClean="0"/>
              <a:t>d</a:t>
            </a:r>
            <a:r>
              <a:rPr lang="en-US" sz="1600" dirty="0" smtClean="0"/>
              <a:t>) with the largest trends occurring in JJA (</a:t>
            </a:r>
            <a:r>
              <a:rPr lang="en-US" sz="1600" dirty="0" err="1" smtClean="0"/>
              <a:t>Butchart</a:t>
            </a:r>
            <a:r>
              <a:rPr lang="en-US" sz="1600" dirty="0" smtClean="0"/>
              <a:t> &amp; Charlton-Perez, 2010)</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3471</TotalTime>
  <Words>3254</Words>
  <Application>Microsoft Macintosh PowerPoint</Application>
  <PresentationFormat>On-screen Show (4:3)</PresentationFormat>
  <Paragraphs>220</Paragraphs>
  <Slides>42</Slides>
  <Notes>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Theme</vt:lpstr>
      <vt:lpstr>Equation</vt:lpstr>
      <vt:lpstr>Atmospheric Circulation Science Questions</vt:lpstr>
      <vt:lpstr>Why do we care?</vt:lpstr>
      <vt:lpstr>Why do we care?</vt:lpstr>
      <vt:lpstr>Residual Circulation</vt:lpstr>
      <vt:lpstr>Zonal mean wind (Jun.-Sep. 2006)</vt:lpstr>
      <vt:lpstr>A. Stratospheric Science Questions –implications for ozone change and GHG impacts on the stratosphere</vt:lpstr>
      <vt:lpstr>SQ #1: C </vt:lpstr>
      <vt:lpstr>Slide 8</vt:lpstr>
      <vt:lpstr>Upward Mass Flux at 70 hPa</vt:lpstr>
      <vt:lpstr>SQ #2 (sub bullet under 1) </vt:lpstr>
      <vt:lpstr>Increasing frequency of SSWs</vt:lpstr>
      <vt:lpstr>SQ #3 (to Strat Comp)</vt:lpstr>
      <vt:lpstr>Hurst et al. (2011)</vt:lpstr>
      <vt:lpstr>SQ #4 (C)</vt:lpstr>
      <vt:lpstr>Climate Driven Temperature Change</vt:lpstr>
      <vt:lpstr>SQ #5 (strat comp)</vt:lpstr>
      <vt:lpstr>Stratospheric aerosol: from Fuego to Eyjafjallajokull (Trickl et al., ACP, 2013)</vt:lpstr>
      <vt:lpstr>Needed measurements for stratospheric observations</vt:lpstr>
      <vt:lpstr>B. Strat-Trop exchange questions - and implications for climate, air quality and ozone loss</vt:lpstr>
      <vt:lpstr>SQ #11 (C)</vt:lpstr>
      <vt:lpstr>Monsoon transport to the stratosphere observed from ACE-FTS hydrogen cyanide</vt:lpstr>
      <vt:lpstr>SQ #12 (VI)</vt:lpstr>
      <vt:lpstr>Schematic illustration of the extratropical UTLS (evaluated at a longitude section) (Gettelman et al., The Extratropical Upper Troposphere and Lower Stratosphere, 2011)</vt:lpstr>
      <vt:lpstr>Needed measurements for UTLS observations</vt:lpstr>
      <vt:lpstr>C. Tropospheric circulation questions and implication for pollution transport and climate</vt:lpstr>
      <vt:lpstr>SQ #13 (I)</vt:lpstr>
      <vt:lpstr>SH response to O3 hole</vt:lpstr>
      <vt:lpstr>SQ #14 (sub-question to monsoon/convection question)</vt:lpstr>
      <vt:lpstr>Stratospheric injection of VSLS</vt:lpstr>
      <vt:lpstr>SQ #15 (link to expanding tropics)</vt:lpstr>
      <vt:lpstr>Fig. 3.24 IPCC AR4</vt:lpstr>
      <vt:lpstr>SQ #16 (tropospheric composition – source question)</vt:lpstr>
      <vt:lpstr>Slide 33</vt:lpstr>
      <vt:lpstr>The Chinese economy is growing at 8%  yr-1 and emissions are increasing. Since 2006 no in-situ field missions have measured the composition of Asian pollution plumes reaching the USA. </vt:lpstr>
      <vt:lpstr>SQ #17 (C)</vt:lpstr>
      <vt:lpstr>Davis &amp; Rosenlof (2012)</vt:lpstr>
      <vt:lpstr>Davis &amp; Rosenlof (2012)</vt:lpstr>
      <vt:lpstr>SQ #18 (too broad)</vt:lpstr>
      <vt:lpstr>Needed measurements for tropospheric observations</vt:lpstr>
      <vt:lpstr>Question Summary</vt:lpstr>
      <vt:lpstr>Some missed Q’s (1)</vt:lpstr>
      <vt:lpstr>Some missed Q’s (2)</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Circulation Science Questions</dc:title>
  <dc:creator>Paul A. Newman</dc:creator>
  <cp:lastModifiedBy>Paul A. Newman</cp:lastModifiedBy>
  <cp:revision>43</cp:revision>
  <dcterms:created xsi:type="dcterms:W3CDTF">2014-05-07T18:18:44Z</dcterms:created>
  <dcterms:modified xsi:type="dcterms:W3CDTF">2014-05-07T21:29:36Z</dcterms:modified>
</cp:coreProperties>
</file>