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1.bin" ContentType="application/vnd.openxmlformats-officedocument.oleObject"/>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57" r:id="rId3"/>
    <p:sldId id="260" r:id="rId4"/>
    <p:sldId id="261" r:id="rId5"/>
    <p:sldId id="262" r:id="rId6"/>
    <p:sldId id="263" r:id="rId7"/>
    <p:sldId id="266" r:id="rId8"/>
    <p:sldId id="264" r:id="rId9"/>
    <p:sldId id="265" r:id="rId10"/>
    <p:sldId id="267" r:id="rId11"/>
    <p:sldId id="268" r:id="rId12"/>
    <p:sldId id="274" r:id="rId13"/>
    <p:sldId id="269" r:id="rId14"/>
    <p:sldId id="270" r:id="rId15"/>
    <p:sldId id="271" r:id="rId16"/>
    <p:sldId id="272" r:id="rId17"/>
    <p:sldId id="273" r:id="rId18"/>
    <p:sldId id="258"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6" d="100"/>
          <a:sy n="106" d="100"/>
        </p:scale>
        <p:origin x="-8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8C321-6DFB-774F-B108-D16071BC5FDF}" type="datetimeFigureOut">
              <a:rPr lang="en-US" smtClean="0"/>
              <a:pPr/>
              <a:t>5/8/14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09FE5-4993-444B-96FA-750A63ADDA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3. Long-term evolution of mean age above 24 km altitude. SF</a:t>
            </a:r>
            <a:r>
              <a:rPr lang="en-US" sz="1200" kern="1200" baseline="-250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-derived age values are shown by circles; triangles denote CO</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-derived mean age. The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code shows the (northern) latitude of the measurements. The inner error bars show the 1 sigma standard deviation of the mean-age values between 24 and 35 km for each individual flight. The outer (larger) error bars denote the overall uncertainty of the mean-age value, including an assessment of the representativeness of a single profile observation (see the Methods section and Supplementary Information for more details). The overall uncertainty has been taken into account for the calculation of the long-term trend.</a:t>
            </a:r>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 | Time–height section of the three-cycle mean amplitude of the observed QBO, and the height dependence of the amplitude trend over time. In the main panel, the horizontal axis represents the central date of the three cycle mean of Au; contour intervals are 1ms-1 and 2ms-1 for values less and greater than 10ms-1, respectively. The right panel shows the linear regression trends in the QBO amplitude (in per cent per decade) over time with height from 1953 to 2012 (red) and 1976 to 2012 (blue). Filled circles indicate that the trend at that level is different from zero with a statistical significance P&lt;0.05. Error bars denote P&lt;0.05 confidence intervals in the trend estimates.</a:t>
            </a:r>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2. Decadal differences between 2060–2069 and 1975–1984 from FREF. (top) Ozone concentrations in DU/km (contour interval: 0.4 DU/km). (</a:t>
            </a:r>
            <a:r>
              <a:rPr lang="en-US" sz="1200" kern="1200" baseline="0" dirty="0" err="1"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Total column ozone and contributions from the upper (above 15 hPa) and lower (below 15 hPa) stratosphere. The black vertical lines indicate 2 uncertainties of the decadal difference in the total column ozone.</a:t>
            </a:r>
          </a:p>
          <a:p>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752151-DCD2-4971-8771-138218B27F04}" type="slidenum">
              <a:rPr lang="en-US" smtClean="0"/>
              <a:pPr>
                <a:defRPr/>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1. An example monthly-mean zonal-mean cross section of atmospheric properties from the NCEP–NCAR reanalysis and NCEP OLR dataset for January 2008. The zonal-mean zonal wind is shaded (5 </a:t>
            </a:r>
            <a:r>
              <a:rPr lang="en-US" sz="1200" kern="1200" baseline="0" dirty="0" err="1" smtClean="0">
                <a:solidFill>
                  <a:schemeClr val="tx1"/>
                </a:solidFill>
                <a:latin typeface="+mn-lt"/>
                <a:ea typeface="+mn-ea"/>
                <a:cs typeface="+mn-cs"/>
              </a:rPr>
              <a:t>m</a:t>
            </a:r>
            <a:r>
              <a:rPr lang="en-US" sz="1200" kern="1200" baseline="0" dirty="0" smtClean="0">
                <a:solidFill>
                  <a:schemeClr val="tx1"/>
                </a:solidFill>
                <a:latin typeface="+mn-lt"/>
                <a:ea typeface="+mn-ea"/>
                <a:cs typeface="+mn-cs"/>
              </a:rPr>
              <a:t> s21 contours), and the mean meridional streamfunction (</a:t>
            </a:r>
            <a:r>
              <a:rPr lang="en-US" sz="1200" kern="1200" baseline="0" dirty="0" err="1"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based on the zonal-mean meridional wind is contoured in blue. Tropical edge diagnostics are denoted by asterisks. Dashed vertical lines illustrate the relative threshold metrics, and the solid vertical bar illustrates the vertical range of averaging for the peak wind metric.</a:t>
            </a:r>
            <a:endParaRPr lang="en-US" dirty="0"/>
          </a:p>
        </p:txBody>
      </p:sp>
      <p:sp>
        <p:nvSpPr>
          <p:cNvPr id="4" name="Slide Number Placeholder 3"/>
          <p:cNvSpPr>
            <a:spLocks noGrp="1"/>
          </p:cNvSpPr>
          <p:nvPr>
            <p:ph type="sldNum" sz="quarter" idx="10"/>
          </p:nvPr>
        </p:nvSpPr>
        <p:spPr/>
        <p:txBody>
          <a:bodyPr/>
          <a:lstStyle/>
          <a:p>
            <a:fld id="{310D6002-4D81-3F4D-B4CC-5293ED2398C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F2DE6-8377-3047-803D-18CDC8210545}" type="datetimeFigureOut">
              <a:rPr lang="en-US" smtClean="0"/>
              <a:pPr/>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F2DE6-8377-3047-803D-18CDC8210545}" type="datetimeFigureOut">
              <a:rPr lang="en-US" smtClean="0"/>
              <a:pPr/>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F2DE6-8377-3047-803D-18CDC8210545}" type="datetimeFigureOut">
              <a:rPr lang="en-US" smtClean="0"/>
              <a:pPr/>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F2DE6-8377-3047-803D-18CDC8210545}" type="datetimeFigureOut">
              <a:rPr lang="en-US" smtClean="0"/>
              <a:pPr/>
              <a:t>5/8/14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F2DE6-8377-3047-803D-18CDC8210545}" type="datetimeFigureOut">
              <a:rPr lang="en-US" smtClean="0"/>
              <a:pPr/>
              <a:t>5/8/14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F2DE6-8377-3047-803D-18CDC8210545}" type="datetimeFigureOut">
              <a:rPr lang="en-US" smtClean="0"/>
              <a:pPr/>
              <a:t>5/8/14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F2DE6-8377-3047-803D-18CDC8210545}" type="datetimeFigureOut">
              <a:rPr lang="en-US" smtClean="0"/>
              <a:pPr/>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F2DE6-8377-3047-803D-18CDC8210545}" type="datetimeFigureOut">
              <a:rPr lang="en-US" smtClean="0"/>
              <a:pPr/>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A3BBD-B97B-C64D-B1F1-0500E158D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E7FF2DE6-8377-3047-803D-18CDC8210545}" type="datetimeFigureOut">
              <a:rPr lang="en-US" smtClean="0"/>
              <a:pPr/>
              <a:t>5/8/14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D8BA3BBD-B97B-C64D-B1F1-0500E158DB52}" type="slidenum">
              <a:rPr lang="en-US" smtClean="0"/>
              <a:pPr/>
              <a:t>‹#›</a:t>
            </a:fld>
            <a:endParaRPr lang="en-US"/>
          </a:p>
        </p:txBody>
      </p:sp>
      <p:pic>
        <p:nvPicPr>
          <p:cNvPr id="7" name="Picture 7"/>
          <p:cNvPicPr>
            <a:picLocks noChangeAspect="1" noChangeArrowheads="1"/>
          </p:cNvPicPr>
          <p:nvPr/>
        </p:nvPicPr>
        <p:blipFill>
          <a:blip r:embed="rId13"/>
          <a:srcRect/>
          <a:stretch>
            <a:fillRect/>
          </a:stretch>
        </p:blipFill>
        <p:spPr bwMode="auto">
          <a:xfrm>
            <a:off x="0" y="0"/>
            <a:ext cx="762000" cy="669925"/>
          </a:xfrm>
          <a:prstGeom prst="rect">
            <a:avLst/>
          </a:prstGeom>
          <a:noFill/>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df"/><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796"/>
            <a:ext cx="8229600" cy="1143000"/>
          </a:xfrm>
        </p:spPr>
        <p:txBody>
          <a:bodyPr/>
          <a:lstStyle/>
          <a:p>
            <a:r>
              <a:rPr lang="en-US" dirty="0" smtClean="0"/>
              <a:t>Prioritized Questions</a:t>
            </a:r>
            <a:endParaRPr lang="en-US" dirty="0"/>
          </a:p>
        </p:txBody>
      </p:sp>
      <p:sp>
        <p:nvSpPr>
          <p:cNvPr id="5" name="Content Placeholder 4"/>
          <p:cNvSpPr>
            <a:spLocks noGrp="1"/>
          </p:cNvSpPr>
          <p:nvPr>
            <p:ph idx="1"/>
          </p:nvPr>
        </p:nvSpPr>
        <p:spPr>
          <a:xfrm>
            <a:off x="214062" y="1141988"/>
            <a:ext cx="8676632" cy="4525963"/>
          </a:xfrm>
        </p:spPr>
        <p:txBody>
          <a:bodyPr>
            <a:noAutofit/>
          </a:bodyPr>
          <a:lstStyle/>
          <a:p>
            <a:pPr marL="285750" indent="-285750">
              <a:buFont typeface="+mj-lt"/>
              <a:buAutoNum type="arabicPeriod"/>
            </a:pPr>
            <a:r>
              <a:rPr lang="en-US" sz="1800" dirty="0" smtClean="0"/>
              <a:t>(</a:t>
            </a:r>
            <a:r>
              <a:rPr lang="en-US" sz="1800" dirty="0" err="1" smtClean="0"/>
              <a:t>c</a:t>
            </a:r>
            <a:r>
              <a:rPr lang="en-US" sz="1800" dirty="0" smtClean="0"/>
              <a:t>) To what degree is the BD stratospheric circulation accelerating? How will variability and trends of the BDC affect trends and distributions of trace species? </a:t>
            </a:r>
            <a:r>
              <a:rPr lang="en-US" sz="1800" b="1" i="1" dirty="0" smtClean="0"/>
              <a:t>Pfister &amp; </a:t>
            </a:r>
            <a:r>
              <a:rPr lang="en-US" sz="1800" b="1" i="1" dirty="0" err="1" smtClean="0"/>
              <a:t>Neu</a:t>
            </a:r>
            <a:endParaRPr lang="en-US" sz="1800" b="1" i="1" dirty="0" smtClean="0"/>
          </a:p>
          <a:p>
            <a:pPr marL="285750" indent="-285750">
              <a:buFont typeface="+mj-lt"/>
              <a:buAutoNum type="arabicPeriod"/>
            </a:pPr>
            <a:r>
              <a:rPr lang="en-US" sz="1800" dirty="0" smtClean="0"/>
              <a:t>(</a:t>
            </a:r>
            <a:r>
              <a:rPr lang="en-US" sz="1800" dirty="0" err="1" smtClean="0"/>
              <a:t>c</a:t>
            </a:r>
            <a:r>
              <a:rPr lang="en-US" sz="1800" dirty="0" smtClean="0"/>
              <a:t>) How is the mid-to-upper stratosphere temperature responding to GHG increases? </a:t>
            </a:r>
            <a:r>
              <a:rPr lang="en-US" sz="1800" b="1" i="1" dirty="0" smtClean="0"/>
              <a:t>Newman </a:t>
            </a:r>
          </a:p>
          <a:p>
            <a:pPr marL="285750" indent="-285750">
              <a:buFont typeface="+mj-lt"/>
              <a:buAutoNum type="arabicPeriod"/>
            </a:pPr>
            <a:r>
              <a:rPr lang="en-US" sz="1800" dirty="0" smtClean="0">
                <a:solidFill>
                  <a:srgbClr val="000000"/>
                </a:solidFill>
              </a:rPr>
              <a:t>(</a:t>
            </a:r>
            <a:r>
              <a:rPr lang="en-US" sz="1800" dirty="0" err="1" smtClean="0">
                <a:solidFill>
                  <a:srgbClr val="000000"/>
                </a:solidFill>
              </a:rPr>
              <a:t>c</a:t>
            </a:r>
            <a:r>
              <a:rPr lang="en-US" sz="1800" dirty="0" smtClean="0">
                <a:solidFill>
                  <a:srgbClr val="000000"/>
                </a:solidFill>
              </a:rPr>
              <a:t>) </a:t>
            </a:r>
            <a:r>
              <a:rPr lang="en-US" sz="1800" dirty="0" smtClean="0"/>
              <a:t>What are the transport pathways from the PBL to the stratosphere? </a:t>
            </a:r>
            <a:r>
              <a:rPr lang="en-US" sz="1800" b="1" i="1" dirty="0" smtClean="0">
                <a:solidFill>
                  <a:srgbClr val="000000"/>
                </a:solidFill>
              </a:rPr>
              <a:t>Randel</a:t>
            </a:r>
          </a:p>
          <a:p>
            <a:pPr marL="285750" indent="-285750">
              <a:buFont typeface="+mj-lt"/>
              <a:buAutoNum type="arabicPeriod"/>
            </a:pPr>
            <a:r>
              <a:rPr lang="en-US" sz="1800" dirty="0" smtClean="0"/>
              <a:t>(</a:t>
            </a:r>
            <a:r>
              <a:rPr lang="en-US" sz="1800" dirty="0" err="1" smtClean="0"/>
              <a:t>c</a:t>
            </a:r>
            <a:r>
              <a:rPr lang="en-US" sz="1800" dirty="0" smtClean="0"/>
              <a:t>) What are the processes that control the transport between the tropics and </a:t>
            </a:r>
            <a:r>
              <a:rPr lang="en-US" sz="1800" dirty="0" err="1" smtClean="0"/>
              <a:t>extratropics</a:t>
            </a:r>
            <a:r>
              <a:rPr lang="en-US" sz="1800" dirty="0" smtClean="0"/>
              <a:t> and between hemispheres, and how are they changing? </a:t>
            </a:r>
            <a:r>
              <a:rPr lang="en-US" sz="1800" b="1" dirty="0" smtClean="0"/>
              <a:t> </a:t>
            </a:r>
            <a:r>
              <a:rPr lang="en-US" sz="1800" b="1" i="1" dirty="0" smtClean="0"/>
              <a:t>Thornberry &amp; Moore</a:t>
            </a:r>
          </a:p>
          <a:p>
            <a:pPr marL="285750" indent="-285750">
              <a:buFont typeface="+mj-lt"/>
              <a:buAutoNum type="arabicPeriod"/>
            </a:pPr>
            <a:r>
              <a:rPr lang="en-US" sz="1800" dirty="0" smtClean="0"/>
              <a:t>(</a:t>
            </a:r>
            <a:r>
              <a:rPr lang="en-US" sz="1800" dirty="0" err="1" smtClean="0"/>
              <a:t>c</a:t>
            </a:r>
            <a:r>
              <a:rPr lang="en-US" sz="1800" dirty="0" smtClean="0"/>
              <a:t>) What role do gravity waves (</a:t>
            </a:r>
            <a:r>
              <a:rPr lang="en-US" sz="1800" dirty="0" err="1" smtClean="0"/>
              <a:t>GWs</a:t>
            </a:r>
            <a:r>
              <a:rPr lang="en-US" sz="1800" dirty="0" smtClean="0"/>
              <a:t>) play in driving the large-scale circulation? GW sources and sinks? Controls on wave propagation and breaking and resulting impacts on tracer transport? What is the contribution to mixing? </a:t>
            </a:r>
            <a:r>
              <a:rPr lang="en-US" sz="1800" b="1" i="1" dirty="0" smtClean="0">
                <a:solidFill>
                  <a:srgbClr val="000000"/>
                </a:solidFill>
              </a:rPr>
              <a:t>Robinson</a:t>
            </a:r>
          </a:p>
          <a:p>
            <a:pPr marL="285750" indent="-285750">
              <a:buFont typeface="+mj-lt"/>
              <a:buAutoNum type="arabicPeriod"/>
            </a:pPr>
            <a:r>
              <a:rPr lang="en-US" sz="1800" dirty="0" smtClean="0"/>
              <a:t>(vi) How will the Southern Hemisphere tropospheric circulation respond to the recovery of polar stratospheric ozone over the coming decade?</a:t>
            </a:r>
          </a:p>
          <a:p>
            <a:pPr marL="285750" indent="-285750">
              <a:buFont typeface="+mj-lt"/>
              <a:buAutoNum type="arabicPeriod"/>
            </a:pPr>
            <a:r>
              <a:rPr lang="en-US" sz="1800" dirty="0" smtClean="0">
                <a:solidFill>
                  <a:srgbClr val="000000"/>
                </a:solidFill>
              </a:rPr>
              <a:t>(</a:t>
            </a:r>
            <a:r>
              <a:rPr lang="en-US" sz="1800" dirty="0" err="1" smtClean="0">
                <a:solidFill>
                  <a:srgbClr val="000000"/>
                </a:solidFill>
              </a:rPr>
              <a:t>i</a:t>
            </a:r>
            <a:r>
              <a:rPr lang="en-US" sz="1800" dirty="0" smtClean="0">
                <a:solidFill>
                  <a:srgbClr val="000000"/>
                </a:solidFill>
              </a:rPr>
              <a:t>) </a:t>
            </a:r>
            <a:r>
              <a:rPr lang="en-US" sz="1800" dirty="0" smtClean="0"/>
              <a:t>What are the chemical and dynamical impacts of stratosphere-troposphere exchange on tropospheric and surface climate?</a:t>
            </a:r>
          </a:p>
          <a:p>
            <a:pPr marL="514350" indent="-514350">
              <a:buFont typeface="+mj-lt"/>
              <a:buAutoNum type="arabicPeriod"/>
            </a:pPr>
            <a:endParaRPr lang="en-US" sz="1800" b="1" dirty="0" smtClean="0"/>
          </a:p>
          <a:p>
            <a:pPr marL="514350" indent="-514350">
              <a:buFont typeface="+mj-lt"/>
              <a:buAutoNum type="arabicPeriod"/>
            </a:pPr>
            <a:endParaRPr lang="en-US" sz="1800" b="1" dirty="0" smtClean="0"/>
          </a:p>
          <a:p>
            <a:pPr marL="514350" indent="-514350">
              <a:buFont typeface="+mj-lt"/>
              <a:buAutoNum type="arabicPeriod"/>
            </a:pPr>
            <a:endParaRPr lang="en-US" sz="1800" dirty="0" smtClean="0">
              <a:solidFill>
                <a:srgbClr val="000000"/>
              </a:solidFill>
            </a:endParaRPr>
          </a:p>
          <a:p>
            <a:pPr marL="514350" indent="-514350">
              <a:buFont typeface="+mj-lt"/>
              <a:buAutoNum type="arabicPeriod"/>
            </a:pPr>
            <a:endParaRPr lang="en-US" sz="1800" dirty="0" smtClean="0"/>
          </a:p>
          <a:p>
            <a:pPr marL="514350" indent="-514350">
              <a:buFont typeface="+mj-lt"/>
              <a:buAutoNum type="arabicPeriod"/>
            </a:pPr>
            <a:endParaRPr lang="en-US" sz="1800" dirty="0" smtClean="0"/>
          </a:p>
          <a:p>
            <a:pPr marL="514350" indent="-514350">
              <a:buFont typeface="+mj-lt"/>
              <a:buAutoNum type="arabicPeriod"/>
            </a:pPr>
            <a:endParaRPr lang="en-US" sz="1800" dirty="0"/>
          </a:p>
        </p:txBody>
      </p:sp>
      <p:graphicFrame>
        <p:nvGraphicFramePr>
          <p:cNvPr id="14338" name="Object 2"/>
          <p:cNvGraphicFramePr>
            <a:graphicFrameLocks noChangeAspect="1"/>
          </p:cNvGraphicFramePr>
          <p:nvPr/>
        </p:nvGraphicFramePr>
        <p:xfrm>
          <a:off x="5710178" y="6022758"/>
          <a:ext cx="2759928" cy="797360"/>
        </p:xfrm>
        <a:graphic>
          <a:graphicData uri="http://schemas.openxmlformats.org/presentationml/2006/ole">
            <p:oleObj spid="_x0000_s14338" name="Equation" r:id="rId3" imgW="1231900" imgH="355600" progId="Equation.3">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SQ #3 (C)</a:t>
            </a:r>
            <a:endParaRPr lang="en-US" dirty="0">
              <a:solidFill>
                <a:srgbClr val="0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What are the transport pathways from the PBL to the stratosphere? </a:t>
            </a:r>
          </a:p>
          <a:p>
            <a:pPr lvl="1"/>
            <a:r>
              <a:rPr lang="en-US" dirty="0" smtClean="0"/>
              <a:t>How, when, and where does transport occur? </a:t>
            </a:r>
          </a:p>
          <a:p>
            <a:pPr lvl="1"/>
            <a:r>
              <a:rPr lang="en-US" dirty="0" smtClean="0"/>
              <a:t>What are the primary mechanisms? Monsoon/convection, US summer convection?</a:t>
            </a:r>
          </a:p>
          <a:p>
            <a:pPr lvl="1"/>
            <a:r>
              <a:rPr lang="en-US" dirty="0" smtClean="0"/>
              <a:t>Residence times from the PBL to the stratosphere?  </a:t>
            </a:r>
          </a:p>
          <a:p>
            <a:pPr lvl="1"/>
            <a:r>
              <a:rPr lang="en-US" dirty="0" smtClean="0"/>
              <a:t>What is the interplay between emission (sources), chemical lifetime, and transport timescale for short-lived species?</a:t>
            </a:r>
          </a:p>
          <a:p>
            <a:pPr lvl="1"/>
            <a:r>
              <a:rPr lang="en-US" dirty="0" smtClean="0">
                <a:solidFill>
                  <a:srgbClr val="000000"/>
                </a:solidFill>
              </a:rPr>
              <a:t>What is the depth of circulation influence into the lower stratosphere, and how important are monsoons for the stratospheric </a:t>
            </a:r>
            <a:r>
              <a:rPr lang="en-US" dirty="0" err="1" smtClean="0">
                <a:solidFill>
                  <a:srgbClr val="000000"/>
                </a:solidFill>
              </a:rPr>
              <a:t>overworld</a:t>
            </a:r>
            <a:r>
              <a:rPr lang="en-US" dirty="0" smtClean="0">
                <a:solidFill>
                  <a:srgbClr val="000000"/>
                </a:solidFill>
              </a:rPr>
              <a:t>?</a:t>
            </a:r>
            <a:r>
              <a:rPr lang="en-US" dirty="0" smtClean="0"/>
              <a:t> </a:t>
            </a:r>
          </a:p>
          <a:p>
            <a:r>
              <a:rPr lang="en-US" dirty="0" smtClean="0">
                <a:solidFill>
                  <a:srgbClr val="408B08"/>
                </a:solidFill>
              </a:rPr>
              <a:t>Importance: </a:t>
            </a:r>
            <a:r>
              <a:rPr lang="en-US" dirty="0" smtClean="0"/>
              <a:t>The monsoon circulation provides an effective pathway from Southeast Asia, and North America to the stratosphere.</a:t>
            </a: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91"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169247"/>
            <a:ext cx="4088095" cy="3657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82" name="Title 1"/>
          <p:cNvSpPr>
            <a:spLocks noGrp="1"/>
          </p:cNvSpPr>
          <p:nvPr>
            <p:ph type="title"/>
          </p:nvPr>
        </p:nvSpPr>
        <p:spPr>
          <a:xfrm>
            <a:off x="821058" y="304800"/>
            <a:ext cx="7797480" cy="685800"/>
          </a:xfrm>
        </p:spPr>
        <p:txBody>
          <a:bodyPr>
            <a:noAutofit/>
          </a:bodyPr>
          <a:lstStyle/>
          <a:p>
            <a:pPr eaLnBrk="1" hangingPunct="1"/>
            <a:r>
              <a:rPr lang="en-US" sz="2800" b="1" dirty="0" smtClean="0">
                <a:ea typeface="Candara" pitchFamily="34" charset="0"/>
              </a:rPr>
              <a:t>Monsoon transport to the stratosphere observed from ACE-FTS hydrogen cyanide</a:t>
            </a:r>
          </a:p>
        </p:txBody>
      </p:sp>
      <p:pic>
        <p:nvPicPr>
          <p:cNvPr id="20484" name="Picture 6"/>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90577" y="1254847"/>
            <a:ext cx="5153423" cy="457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485" name="TextBox 6"/>
          <p:cNvSpPr txBox="1">
            <a:spLocks noChangeArrowheads="1"/>
          </p:cNvSpPr>
          <p:nvPr/>
        </p:nvSpPr>
        <p:spPr bwMode="auto">
          <a:xfrm>
            <a:off x="575670" y="1197771"/>
            <a:ext cx="3403496" cy="830997"/>
          </a:xfrm>
          <a:prstGeom prst="rect">
            <a:avLst/>
          </a:prstGeom>
          <a:noFill/>
          <a:ln w="12700">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US" sz="1600" dirty="0" smtClean="0">
                <a:latin typeface="Arial"/>
                <a:cs typeface="Arial"/>
              </a:rPr>
              <a:t> </a:t>
            </a:r>
            <a:r>
              <a:rPr lang="en-US" sz="1600" u="sng" dirty="0" smtClean="0">
                <a:latin typeface="Arial"/>
                <a:cs typeface="Arial"/>
              </a:rPr>
              <a:t>HCN – biomass burning tracer</a:t>
            </a:r>
          </a:p>
          <a:p>
            <a:pPr marL="342900" indent="-342900" eaLnBrk="1" hangingPunct="1">
              <a:buFont typeface="Arial" pitchFamily="34" charset="0"/>
              <a:buChar char="•"/>
              <a:defRPr/>
            </a:pPr>
            <a:r>
              <a:rPr lang="en-US" sz="1600" dirty="0" smtClean="0">
                <a:latin typeface="Arial"/>
                <a:cs typeface="Arial"/>
              </a:rPr>
              <a:t>Minimum in tropics (ocean sink)</a:t>
            </a:r>
          </a:p>
          <a:p>
            <a:pPr marL="342900" indent="-342900" eaLnBrk="1" hangingPunct="1">
              <a:buFont typeface="Arial" pitchFamily="34" charset="0"/>
              <a:buChar char="•"/>
              <a:defRPr/>
            </a:pPr>
            <a:r>
              <a:rPr lang="en-US" sz="1600" dirty="0" smtClean="0">
                <a:latin typeface="Arial"/>
                <a:cs typeface="Arial"/>
              </a:rPr>
              <a:t>Long lived in free atmosphere</a:t>
            </a:r>
          </a:p>
        </p:txBody>
      </p:sp>
      <p:sp>
        <p:nvSpPr>
          <p:cNvPr id="20492" name="TextBox 7"/>
          <p:cNvSpPr txBox="1">
            <a:spLocks noChangeArrowheads="1"/>
          </p:cNvSpPr>
          <p:nvPr/>
        </p:nvSpPr>
        <p:spPr bwMode="auto">
          <a:xfrm>
            <a:off x="119603" y="5938838"/>
            <a:ext cx="1142560" cy="5847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monsoon</a:t>
            </a:r>
          </a:p>
          <a:p>
            <a:pPr algn="ctr" eaLnBrk="1" hangingPunct="1"/>
            <a:r>
              <a:rPr lang="en-US" sz="1600" b="1" dirty="0">
                <a:latin typeface="Arial"/>
                <a:cs typeface="Arial"/>
              </a:rPr>
              <a:t>maximum</a:t>
            </a:r>
          </a:p>
        </p:txBody>
      </p:sp>
      <p:cxnSp>
        <p:nvCxnSpPr>
          <p:cNvPr id="10" name="Straight Arrow Connector 9"/>
          <p:cNvCxnSpPr>
            <a:stCxn id="20492" idx="0"/>
          </p:cNvCxnSpPr>
          <p:nvPr/>
        </p:nvCxnSpPr>
        <p:spPr bwMode="auto">
          <a:xfrm rot="5400000" flipH="1" flipV="1">
            <a:off x="325598" y="4627723"/>
            <a:ext cx="1676400" cy="94583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94" name="TextBox 12"/>
          <p:cNvSpPr txBox="1">
            <a:spLocks noChangeArrowheads="1"/>
          </p:cNvSpPr>
          <p:nvPr/>
        </p:nvSpPr>
        <p:spPr bwMode="auto">
          <a:xfrm>
            <a:off x="2519316" y="6015296"/>
            <a:ext cx="2237211" cy="5847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minimum for air with </a:t>
            </a:r>
          </a:p>
          <a:p>
            <a:pPr algn="ctr" eaLnBrk="1" hangingPunct="1"/>
            <a:r>
              <a:rPr lang="en-US" sz="1600" b="1" dirty="0">
                <a:latin typeface="Arial"/>
                <a:cs typeface="Arial"/>
              </a:rPr>
              <a:t>recent ocean contact</a:t>
            </a:r>
          </a:p>
        </p:txBody>
      </p:sp>
      <p:cxnSp>
        <p:nvCxnSpPr>
          <p:cNvPr id="15" name="Straight Arrow Connector 14"/>
          <p:cNvCxnSpPr/>
          <p:nvPr/>
        </p:nvCxnSpPr>
        <p:spPr bwMode="auto">
          <a:xfrm rot="16200000" flipV="1">
            <a:off x="2481853" y="5107578"/>
            <a:ext cx="1357720" cy="30480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87" name="TextBox 14"/>
          <p:cNvSpPr txBox="1">
            <a:spLocks noChangeArrowheads="1"/>
          </p:cNvSpPr>
          <p:nvPr/>
        </p:nvSpPr>
        <p:spPr bwMode="auto">
          <a:xfrm>
            <a:off x="5396824" y="5647918"/>
            <a:ext cx="1096674" cy="5847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a:cs typeface="Arial"/>
              </a:rPr>
              <a:t>tropical</a:t>
            </a:r>
          </a:p>
          <a:p>
            <a:pPr algn="ctr" eaLnBrk="1" hangingPunct="1"/>
            <a:r>
              <a:rPr lang="en-US" sz="1600" b="1" dirty="0">
                <a:latin typeface="Arial"/>
                <a:cs typeface="Arial"/>
              </a:rPr>
              <a:t>minimum</a:t>
            </a:r>
          </a:p>
        </p:txBody>
      </p:sp>
      <p:cxnSp>
        <p:nvCxnSpPr>
          <p:cNvPr id="18" name="Straight Arrow Connector 17"/>
          <p:cNvCxnSpPr>
            <a:stCxn id="20487" idx="0"/>
          </p:cNvCxnSpPr>
          <p:nvPr/>
        </p:nvCxnSpPr>
        <p:spPr>
          <a:xfrm rot="5400000" flipH="1" flipV="1">
            <a:off x="5741900" y="4784379"/>
            <a:ext cx="1066800" cy="660278"/>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489" name="TextBox 17"/>
          <p:cNvSpPr txBox="1">
            <a:spLocks noChangeArrowheads="1"/>
          </p:cNvSpPr>
          <p:nvPr/>
        </p:nvSpPr>
        <p:spPr bwMode="auto">
          <a:xfrm>
            <a:off x="7082902" y="5647918"/>
            <a:ext cx="1450137" cy="83099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FF0000"/>
                </a:solidFill>
                <a:latin typeface="Arial"/>
                <a:cs typeface="Arial"/>
              </a:rPr>
              <a:t>transport to</a:t>
            </a:r>
          </a:p>
          <a:p>
            <a:pPr algn="ctr" eaLnBrk="1" hangingPunct="1"/>
            <a:r>
              <a:rPr lang="en-US" sz="1600" b="1" dirty="0">
                <a:solidFill>
                  <a:srgbClr val="FF0000"/>
                </a:solidFill>
                <a:latin typeface="Arial"/>
                <a:cs typeface="Arial"/>
              </a:rPr>
              <a:t>stratosphere </a:t>
            </a:r>
          </a:p>
          <a:p>
            <a:pPr algn="ctr" eaLnBrk="1" hangingPunct="1"/>
            <a:r>
              <a:rPr lang="en-US" sz="1600" b="1" dirty="0">
                <a:solidFill>
                  <a:srgbClr val="FF0000"/>
                </a:solidFill>
                <a:latin typeface="Arial"/>
                <a:cs typeface="Arial"/>
              </a:rPr>
              <a:t>via monsoon</a:t>
            </a:r>
          </a:p>
        </p:txBody>
      </p:sp>
      <p:cxnSp>
        <p:nvCxnSpPr>
          <p:cNvPr id="22" name="Straight Arrow Connector 21"/>
          <p:cNvCxnSpPr/>
          <p:nvPr/>
        </p:nvCxnSpPr>
        <p:spPr>
          <a:xfrm rot="16200000" flipV="1">
            <a:off x="6483941" y="4383420"/>
            <a:ext cx="1904605" cy="471992"/>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960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579208" cy="828992"/>
          </a:xfrm>
        </p:spPr>
        <p:txBody>
          <a:bodyPr>
            <a:noAutofit/>
          </a:bodyPr>
          <a:lstStyle/>
          <a:p>
            <a:r>
              <a:rPr lang="en-US" sz="3200" dirty="0" smtClean="0"/>
              <a:t>Stratospheric injection of VSLS</a:t>
            </a:r>
            <a:endParaRPr lang="en-US" sz="3200" dirty="0"/>
          </a:p>
        </p:txBody>
      </p:sp>
      <p:pic>
        <p:nvPicPr>
          <p:cNvPr id="5" name="Picture 4"/>
          <p:cNvPicPr>
            <a:picLocks noChangeAspect="1"/>
          </p:cNvPicPr>
          <p:nvPr/>
        </p:nvPicPr>
        <p:blipFill>
          <a:blip r:embed="rId2"/>
          <a:stretch>
            <a:fillRect/>
          </a:stretch>
        </p:blipFill>
        <p:spPr>
          <a:xfrm>
            <a:off x="5036409" y="199402"/>
            <a:ext cx="4105324" cy="5943600"/>
          </a:xfrm>
          <a:prstGeom prst="rect">
            <a:avLst/>
          </a:prstGeom>
        </p:spPr>
      </p:pic>
      <p:sp>
        <p:nvSpPr>
          <p:cNvPr id="6" name="Rectangle 5"/>
          <p:cNvSpPr/>
          <p:nvPr/>
        </p:nvSpPr>
        <p:spPr>
          <a:xfrm>
            <a:off x="5036408" y="6153900"/>
            <a:ext cx="4107592" cy="707886"/>
          </a:xfrm>
          <a:prstGeom prst="rect">
            <a:avLst/>
          </a:prstGeom>
        </p:spPr>
        <p:txBody>
          <a:bodyPr wrap="square">
            <a:spAutoFit/>
          </a:bodyPr>
          <a:lstStyle/>
          <a:p>
            <a:pPr algn="just"/>
            <a:r>
              <a:rPr lang="en-US" sz="1000" b="1" dirty="0" smtClean="0">
                <a:latin typeface="Arial"/>
                <a:cs typeface="Arial"/>
              </a:rPr>
              <a:t>Figure 1</a:t>
            </a:r>
            <a:r>
              <a:rPr lang="en-US" sz="1000" dirty="0" smtClean="0">
                <a:latin typeface="Arial"/>
                <a:cs typeface="Arial"/>
              </a:rPr>
              <a:t>. Sensitivity maps showing % flux into the stratosphere (</a:t>
            </a:r>
            <a:r>
              <a:rPr lang="en-US" sz="1000" i="1" dirty="0" smtClean="0">
                <a:latin typeface="Lucida Calligraphy"/>
                <a:cs typeface="Lucida Calligraphy"/>
              </a:rPr>
              <a:t>F/F</a:t>
            </a:r>
            <a:r>
              <a:rPr lang="en-US" sz="1000" i="1" baseline="-25000" dirty="0" smtClean="0">
                <a:latin typeface="Lucida Calligraphy"/>
                <a:cs typeface="Lucida Calligraphy"/>
              </a:rPr>
              <a:t>in</a:t>
            </a:r>
            <a:r>
              <a:rPr lang="en-US" sz="1000" i="1" dirty="0" smtClean="0">
                <a:latin typeface="Arial"/>
                <a:cs typeface="Arial"/>
              </a:rPr>
              <a:t>) </a:t>
            </a:r>
            <a:r>
              <a:rPr lang="en-US" sz="1000" dirty="0" smtClean="0">
                <a:latin typeface="Arial"/>
                <a:cs typeface="Arial"/>
              </a:rPr>
              <a:t>for an idealized tracer with chemical lifetime </a:t>
            </a:r>
            <a:r>
              <a:rPr lang="en-US" sz="1000" dirty="0" err="1" smtClean="0">
                <a:latin typeface="Symbol Proportional BT" charset="2"/>
                <a:cs typeface="Symbol Proportional BT" charset="2"/>
              </a:rPr>
              <a:t>τ</a:t>
            </a:r>
            <a:r>
              <a:rPr lang="en-US" sz="1000" dirty="0" smtClean="0">
                <a:latin typeface="Arial"/>
                <a:cs typeface="Arial"/>
              </a:rPr>
              <a:t> = 20 days. Emissions are uniform and results have been averaged over 4 years (2007-2011). Haines &amp; </a:t>
            </a:r>
            <a:r>
              <a:rPr lang="en-US" sz="1000" dirty="0" err="1" smtClean="0">
                <a:latin typeface="Arial"/>
                <a:cs typeface="Arial"/>
              </a:rPr>
              <a:t>Esler</a:t>
            </a:r>
            <a:r>
              <a:rPr lang="en-US" sz="1000" dirty="0" smtClean="0">
                <a:latin typeface="Arial"/>
                <a:cs typeface="Arial"/>
              </a:rPr>
              <a:t> (2013).</a:t>
            </a:r>
            <a:endParaRPr lang="en-US" sz="1000" dirty="0">
              <a:latin typeface="Arial"/>
              <a:cs typeface="Arial"/>
            </a:endParaRPr>
          </a:p>
        </p:txBody>
      </p:sp>
      <p:sp>
        <p:nvSpPr>
          <p:cNvPr id="7" name="TextBox 6"/>
          <p:cNvSpPr txBox="1"/>
          <p:nvPr/>
        </p:nvSpPr>
        <p:spPr>
          <a:xfrm>
            <a:off x="226804" y="1221104"/>
            <a:ext cx="4809604" cy="5601533"/>
          </a:xfrm>
          <a:prstGeom prst="rect">
            <a:avLst/>
          </a:prstGeom>
          <a:noFill/>
        </p:spPr>
        <p:txBody>
          <a:bodyPr wrap="square" rtlCol="0">
            <a:spAutoFit/>
          </a:bodyPr>
          <a:lstStyle/>
          <a:p>
            <a:pPr marL="227013" indent="-227013">
              <a:buFont typeface="Arial"/>
              <a:buChar char="•"/>
            </a:pPr>
            <a:r>
              <a:rPr lang="en-US" sz="2000" dirty="0" smtClean="0"/>
              <a:t>Very-short-lived halogens originating from oceanic, land, or anthropogenic sources, when transported into the stratosphere, exerts a significant impact on the chlorine and bromine budgets and ozone depletion in the stratosphere.  </a:t>
            </a:r>
          </a:p>
          <a:p>
            <a:pPr marL="227013" indent="-227013">
              <a:buFont typeface="Arial"/>
              <a:buChar char="•"/>
            </a:pPr>
            <a:r>
              <a:rPr lang="en-US" sz="2000" dirty="0" smtClean="0"/>
              <a:t>Recent years have seen significant progresses in modeling efforts to quantify VSLS contributions to stratospheric inorganic bromine.  These modeling studies suggest that VSLB contributes between 3-7 </a:t>
            </a:r>
            <a:r>
              <a:rPr lang="en-US" sz="2000" dirty="0" err="1" smtClean="0"/>
              <a:t>ppt</a:t>
            </a:r>
            <a:r>
              <a:rPr lang="en-US" sz="2000" dirty="0" smtClean="0"/>
              <a:t> to reactive bromine in the stratosphere, bringing the model estimate in good agreement with satellite and balloon-borne obs.</a:t>
            </a:r>
          </a:p>
          <a:p>
            <a:pPr marL="227013" indent="-227013">
              <a:buFont typeface="Arial"/>
              <a:buChar char="•"/>
            </a:pPr>
            <a:r>
              <a:rPr lang="en-US" sz="2000" dirty="0" smtClean="0"/>
              <a:t>The VSLS halogen contributions are very sensitive to emission locations.</a:t>
            </a:r>
          </a:p>
          <a:p>
            <a:pPr marL="227013" indent="-227013"/>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#4 (C)</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What are the processes that control the transport between the tropics and </a:t>
            </a:r>
            <a:r>
              <a:rPr lang="en-US" dirty="0" err="1" smtClean="0"/>
              <a:t>extratropics</a:t>
            </a:r>
            <a:r>
              <a:rPr lang="en-US" dirty="0" smtClean="0"/>
              <a:t> and between hemispheres, and how are they changing?</a:t>
            </a:r>
            <a:r>
              <a:rPr lang="en-US" b="1" dirty="0" smtClean="0"/>
              <a:t> </a:t>
            </a:r>
          </a:p>
          <a:p>
            <a:pPr lvl="1"/>
            <a:r>
              <a:rPr lang="en-US" dirty="0" smtClean="0"/>
              <a:t>Are the tropics expanding? Is the Hadley circulation changing? Are the subtropical jets shifting?</a:t>
            </a:r>
          </a:p>
          <a:p>
            <a:pPr lvl="1"/>
            <a:r>
              <a:rPr lang="en-US" dirty="0" smtClean="0"/>
              <a:t>What is the NH-SH exchange (</a:t>
            </a:r>
            <a:r>
              <a:rPr lang="en-US" dirty="0" err="1" smtClean="0"/>
              <a:t>interhemispheric</a:t>
            </a:r>
            <a:r>
              <a:rPr lang="en-US" dirty="0" smtClean="0"/>
              <a:t> exchange temporal and spatial structure)? What are its mechanisms? Where is it occurring (i.e., pathways)? How could it change with climate? What does it tell us about global </a:t>
            </a:r>
            <a:r>
              <a:rPr lang="en-US" dirty="0" err="1" smtClean="0"/>
              <a:t>trop</a:t>
            </a:r>
            <a:r>
              <a:rPr lang="en-US" dirty="0" smtClean="0"/>
              <a:t> OH?</a:t>
            </a:r>
          </a:p>
          <a:p>
            <a:pPr lvl="1"/>
            <a:r>
              <a:rPr lang="en-US" dirty="0" smtClean="0"/>
              <a:t>How do we define the “atmospheric” equator? ITCZ, mixing minimum?</a:t>
            </a:r>
          </a:p>
          <a:p>
            <a:r>
              <a:rPr lang="en-US" dirty="0" smtClean="0">
                <a:solidFill>
                  <a:srgbClr val="408B08"/>
                </a:solidFill>
              </a:rPr>
              <a:t>Importance: </a:t>
            </a:r>
            <a:r>
              <a:rPr lang="en-US" dirty="0" smtClean="0"/>
              <a:t>Lifetime of CH</a:t>
            </a:r>
            <a:r>
              <a:rPr lang="en-US" baseline="-25000" dirty="0" smtClean="0"/>
              <a:t>4</a:t>
            </a:r>
            <a:r>
              <a:rPr lang="en-US" dirty="0" smtClean="0"/>
              <a:t> &amp; HFCs.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38"/>
            <a:ext cx="8229600" cy="1143000"/>
          </a:xfrm>
        </p:spPr>
        <p:txBody>
          <a:bodyPr/>
          <a:lstStyle/>
          <a:p>
            <a:r>
              <a:rPr lang="en-US" dirty="0" smtClean="0"/>
              <a:t>Davis &amp; Rosenlof (2012)</a:t>
            </a:r>
            <a:endParaRPr lang="en-US" dirty="0"/>
          </a:p>
        </p:txBody>
      </p:sp>
      <p:pic>
        <p:nvPicPr>
          <p:cNvPr id="5" name="Picture 4"/>
          <p:cNvPicPr>
            <a:picLocks noChangeAspect="1"/>
          </p:cNvPicPr>
          <p:nvPr/>
        </p:nvPicPr>
        <p:blipFill>
          <a:blip r:embed="rId3"/>
          <a:stretch>
            <a:fillRect/>
          </a:stretch>
        </p:blipFill>
        <p:spPr>
          <a:xfrm>
            <a:off x="1352550" y="1044410"/>
            <a:ext cx="6438900" cy="5016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Davis &amp; Rosenlof (2012)</a:t>
            </a:r>
            <a:endParaRPr lang="en-US" dirty="0"/>
          </a:p>
        </p:txBody>
      </p:sp>
      <p:pic>
        <p:nvPicPr>
          <p:cNvPr id="3" name="Picture 2"/>
          <p:cNvPicPr>
            <a:picLocks noChangeAspect="1"/>
          </p:cNvPicPr>
          <p:nvPr/>
        </p:nvPicPr>
        <p:blipFill>
          <a:blip r:embed="rId2"/>
          <a:stretch>
            <a:fillRect/>
          </a:stretch>
        </p:blipFill>
        <p:spPr>
          <a:xfrm>
            <a:off x="6413500" y="1417638"/>
            <a:ext cx="2032000" cy="2705100"/>
          </a:xfrm>
          <a:prstGeom prst="rect">
            <a:avLst/>
          </a:prstGeom>
        </p:spPr>
      </p:pic>
      <p:pic>
        <p:nvPicPr>
          <p:cNvPr id="4" name="Picture 3"/>
          <p:cNvPicPr>
            <a:picLocks noChangeAspect="1"/>
          </p:cNvPicPr>
          <p:nvPr/>
        </p:nvPicPr>
        <p:blipFill>
          <a:blip r:embed="rId3"/>
          <a:stretch>
            <a:fillRect/>
          </a:stretch>
        </p:blipFill>
        <p:spPr>
          <a:xfrm>
            <a:off x="6413500" y="4122738"/>
            <a:ext cx="2019300" cy="2730500"/>
          </a:xfrm>
          <a:prstGeom prst="rect">
            <a:avLst/>
          </a:prstGeom>
        </p:spPr>
      </p:pic>
      <p:pic>
        <p:nvPicPr>
          <p:cNvPr id="5" name="Picture 4"/>
          <p:cNvPicPr>
            <a:picLocks noChangeAspect="1"/>
          </p:cNvPicPr>
          <p:nvPr/>
        </p:nvPicPr>
        <p:blipFill>
          <a:blip r:embed="rId4"/>
          <a:stretch>
            <a:fillRect/>
          </a:stretch>
        </p:blipFill>
        <p:spPr>
          <a:xfrm>
            <a:off x="4200525" y="1430338"/>
            <a:ext cx="1981200" cy="2692400"/>
          </a:xfrm>
          <a:prstGeom prst="rect">
            <a:avLst/>
          </a:prstGeom>
        </p:spPr>
      </p:pic>
      <p:pic>
        <p:nvPicPr>
          <p:cNvPr id="6" name="Picture 5"/>
          <p:cNvPicPr>
            <a:picLocks noChangeAspect="1"/>
          </p:cNvPicPr>
          <p:nvPr/>
        </p:nvPicPr>
        <p:blipFill>
          <a:blip r:embed="rId5"/>
          <a:stretch>
            <a:fillRect/>
          </a:stretch>
        </p:blipFill>
        <p:spPr>
          <a:xfrm>
            <a:off x="4200525" y="4122738"/>
            <a:ext cx="2032000" cy="2679700"/>
          </a:xfrm>
          <a:prstGeom prst="rect">
            <a:avLst/>
          </a:prstGeom>
        </p:spPr>
      </p:pic>
      <p:sp>
        <p:nvSpPr>
          <p:cNvPr id="7" name="TextBox 6"/>
          <p:cNvSpPr txBox="1"/>
          <p:nvPr/>
        </p:nvSpPr>
        <p:spPr>
          <a:xfrm>
            <a:off x="457200" y="2951946"/>
            <a:ext cx="3162300" cy="954107"/>
          </a:xfrm>
          <a:prstGeom prst="rect">
            <a:avLst/>
          </a:prstGeom>
          <a:noFill/>
        </p:spPr>
        <p:txBody>
          <a:bodyPr wrap="square" rtlCol="0">
            <a:spAutoFit/>
          </a:bodyPr>
          <a:lstStyle/>
          <a:p>
            <a:r>
              <a:rPr lang="en-US" sz="2800" dirty="0" smtClean="0"/>
              <a:t>Changing width of the tropics.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4805864" y="6290846"/>
            <a:ext cx="4261936" cy="307777"/>
          </a:xfrm>
          <a:prstGeom prst="rect">
            <a:avLst/>
          </a:prstGeom>
          <a:solidFill>
            <a:schemeClr val="bg1"/>
          </a:solidFill>
        </p:spPr>
        <p:txBody>
          <a:bodyPr wrap="none" rtlCol="0">
            <a:spAutoFit/>
          </a:bodyPr>
          <a:lstStyle/>
          <a:p>
            <a:r>
              <a:rPr lang="en-US" sz="1400" i="1" dirty="0" smtClean="0">
                <a:latin typeface="Arial" panose="020B0604020202020204" pitchFamily="34" charset="0"/>
                <a:cs typeface="Arial" panose="020B0604020202020204" pitchFamily="34" charset="0"/>
              </a:rPr>
              <a:t>Holmes &amp; Prather, 2014, SPARC poster/draft-paper</a:t>
            </a:r>
            <a:endParaRPr lang="en-US" sz="1400" i="1" dirty="0">
              <a:latin typeface="Arial" panose="020B0604020202020204" pitchFamily="34" charset="0"/>
              <a:cs typeface="Arial" panose="020B0604020202020204" pitchFamily="34" charset="0"/>
            </a:endParaRPr>
          </a:p>
        </p:txBody>
      </p:sp>
      <p:sp>
        <p:nvSpPr>
          <p:cNvPr id="11" name="TextBox 10"/>
          <p:cNvSpPr txBox="1"/>
          <p:nvPr/>
        </p:nvSpPr>
        <p:spPr>
          <a:xfrm>
            <a:off x="76200" y="6581001"/>
            <a:ext cx="4926349" cy="261610"/>
          </a:xfrm>
          <a:prstGeom prst="rect">
            <a:avLst/>
          </a:prstGeom>
          <a:solidFill>
            <a:schemeClr val="bg1"/>
          </a:solidFill>
        </p:spPr>
        <p:txBody>
          <a:bodyPr wrap="none" rtlCol="0">
            <a:spAutoFit/>
          </a:bodyPr>
          <a:lstStyle/>
          <a:p>
            <a:r>
              <a:rPr lang="en-US" sz="1100" i="1" dirty="0" smtClean="0">
                <a:solidFill>
                  <a:schemeClr val="tx1">
                    <a:lumMod val="50000"/>
                    <a:lumOff val="50000"/>
                  </a:schemeClr>
                </a:solidFill>
                <a:latin typeface="Arial" panose="020B0604020202020204" pitchFamily="34" charset="0"/>
                <a:cs typeface="Arial" panose="020B0604020202020204" pitchFamily="34" charset="0"/>
              </a:rPr>
              <a:t>NASA Ames Atmos. Comp. Decadal Workshop  6-8 May 2014) – M. Prather</a:t>
            </a:r>
            <a:endParaRPr lang="en-US" sz="11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205082" y="256401"/>
            <a:ext cx="4551246" cy="3231654"/>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Atmos. Comp.- Atmospheric Circulation  – M. Prather</a:t>
            </a:r>
          </a:p>
          <a:p>
            <a:endParaRPr lang="en-US" sz="1600" dirty="0" smtClean="0">
              <a:latin typeface="Arial" panose="020B0604020202020204" pitchFamily="34" charset="0"/>
              <a:cs typeface="Arial" panose="020B0604020202020204" pitchFamily="34" charset="0"/>
            </a:endParaRPr>
          </a:p>
          <a:p>
            <a:r>
              <a:rPr lang="en-US" sz="1600" b="1" i="1" u="sng" dirty="0" smtClean="0">
                <a:latin typeface="Arial" panose="020B0604020202020204" pitchFamily="34" charset="0"/>
                <a:cs typeface="Arial" panose="020B0604020202020204" pitchFamily="34" charset="0"/>
              </a:rPr>
              <a:t>Tropospheric Pole-to-Pole Mixing</a:t>
            </a:r>
          </a:p>
          <a:p>
            <a:r>
              <a:rPr lang="en-US" sz="1600" b="1" i="1" dirty="0" smtClean="0">
                <a:latin typeface="Arial" panose="020B0604020202020204" pitchFamily="34" charset="0"/>
                <a:cs typeface="Arial" panose="020B0604020202020204" pitchFamily="34" charset="0"/>
              </a:rPr>
              <a:t>   Where’s the Waldo (the equator)?  </a:t>
            </a:r>
          </a:p>
          <a:p>
            <a:r>
              <a:rPr lang="en-US" sz="1600" b="1" i="1" dirty="0" smtClean="0">
                <a:latin typeface="Arial" panose="020B0604020202020204" pitchFamily="34" charset="0"/>
                <a:cs typeface="Arial" panose="020B0604020202020204" pitchFamily="34" charset="0"/>
              </a:rPr>
              <a:t>   N-S decay of CH</a:t>
            </a:r>
            <a:r>
              <a:rPr lang="en-US" sz="1600" b="1" i="1" baseline="-25000" dirty="0" smtClean="0">
                <a:latin typeface="Arial" panose="020B0604020202020204" pitchFamily="34" charset="0"/>
                <a:cs typeface="Arial" panose="020B0604020202020204" pitchFamily="34" charset="0"/>
              </a:rPr>
              <a:t>3</a:t>
            </a:r>
            <a:r>
              <a:rPr lang="en-US" sz="1600" b="1" i="1" dirty="0" smtClean="0">
                <a:latin typeface="Arial" panose="020B0604020202020204" pitchFamily="34" charset="0"/>
                <a:cs typeface="Arial" panose="020B0604020202020204" pitchFamily="34" charset="0"/>
              </a:rPr>
              <a:t>CCl</a:t>
            </a:r>
            <a:r>
              <a:rPr lang="en-US" sz="1600" b="1" i="1" baseline="-25000" dirty="0" smtClean="0">
                <a:latin typeface="Arial" panose="020B0604020202020204" pitchFamily="34" charset="0"/>
                <a:cs typeface="Arial" panose="020B0604020202020204" pitchFamily="34" charset="0"/>
              </a:rPr>
              <a:t>3</a:t>
            </a:r>
            <a:r>
              <a:rPr lang="en-US" sz="1600" b="1" i="1" dirty="0" smtClean="0">
                <a:latin typeface="Arial" panose="020B0604020202020204" pitchFamily="34" charset="0"/>
                <a:cs typeface="Arial" panose="020B0604020202020204" pitchFamily="34" charset="0"/>
              </a:rPr>
              <a:t>?</a:t>
            </a:r>
          </a:p>
          <a:p>
            <a:r>
              <a:rPr lang="en-US" sz="1600" b="1" i="1" dirty="0" smtClean="0">
                <a:latin typeface="Arial" panose="020B0604020202020204" pitchFamily="34" charset="0"/>
                <a:cs typeface="Arial" panose="020B0604020202020204" pitchFamily="34" charset="0"/>
              </a:rPr>
              <a:t>   Better ID of sources? or OH?</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With more interesting diagnostic approaches we</a:t>
            </a:r>
          </a:p>
          <a:p>
            <a:r>
              <a:rPr lang="en-US" sz="1600" dirty="0" smtClean="0">
                <a:latin typeface="Arial" panose="020B0604020202020204" pitchFamily="34" charset="0"/>
                <a:cs typeface="Arial" panose="020B0604020202020204" pitchFamily="34" charset="0"/>
              </a:rPr>
              <a:t>can clearly define mixed regions and surf zones</a:t>
            </a:r>
          </a:p>
          <a:p>
            <a:r>
              <a:rPr lang="en-US" sz="1600" dirty="0" smtClean="0">
                <a:latin typeface="Arial" panose="020B0604020202020204" pitchFamily="34" charset="0"/>
                <a:cs typeface="Arial" panose="020B0604020202020204" pitchFamily="34" charset="0"/>
              </a:rPr>
              <a:t>in the troposphere. </a:t>
            </a:r>
          </a:p>
          <a:p>
            <a:r>
              <a:rPr lang="en-US" sz="1600" dirty="0" smtClean="0">
                <a:latin typeface="Arial" panose="020B0604020202020204" pitchFamily="34" charset="0"/>
                <a:cs typeface="Arial" panose="020B0604020202020204" pitchFamily="34" charset="0"/>
              </a:rPr>
              <a:t>     Will these change in the future? </a:t>
            </a:r>
          </a:p>
          <a:p>
            <a:r>
              <a:rPr lang="en-US" sz="1600" dirty="0" smtClean="0">
                <a:latin typeface="Arial" panose="020B0604020202020204" pitchFamily="34" charset="0"/>
                <a:cs typeface="Arial" panose="020B0604020202020204" pitchFamily="34" charset="0"/>
              </a:rPr>
              <a:t>     How can we document from in situ?  </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from space? </a:t>
            </a:r>
            <a:endParaRPr lang="en-US" sz="1600" b="1" i="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152400"/>
            <a:ext cx="3924300" cy="22985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657600"/>
            <a:ext cx="4451068" cy="2783402"/>
          </a:xfrm>
          <a:prstGeom prst="rect">
            <a:avLst/>
          </a:prstGeom>
          <a:noFill/>
          <a:ln w="28575">
            <a:solidFill>
              <a:srgbClr val="C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6988" y="2514600"/>
            <a:ext cx="4287012" cy="37280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3" name="Straight Connector 2"/>
          <p:cNvCxnSpPr/>
          <p:nvPr/>
        </p:nvCxnSpPr>
        <p:spPr>
          <a:xfrm>
            <a:off x="5181600" y="335280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480060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779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8"/>
            <a:ext cx="8229600" cy="1143000"/>
          </a:xfrm>
        </p:spPr>
        <p:txBody>
          <a:bodyPr/>
          <a:lstStyle/>
          <a:p>
            <a:r>
              <a:rPr lang="en-US" dirty="0" smtClean="0"/>
              <a:t>SQ #5 (</a:t>
            </a:r>
            <a:r>
              <a:rPr lang="en-US" dirty="0" err="1" smtClean="0"/>
              <a:t>c</a:t>
            </a:r>
            <a:r>
              <a:rPr lang="en-US" dirty="0" smtClean="0"/>
              <a:t>)</a:t>
            </a:r>
            <a:endParaRPr lang="en-US" dirty="0"/>
          </a:p>
        </p:txBody>
      </p:sp>
      <p:sp>
        <p:nvSpPr>
          <p:cNvPr id="3" name="Content Placeholder 2"/>
          <p:cNvSpPr>
            <a:spLocks noGrp="1"/>
          </p:cNvSpPr>
          <p:nvPr>
            <p:ph idx="1"/>
          </p:nvPr>
        </p:nvSpPr>
        <p:spPr>
          <a:xfrm>
            <a:off x="457200" y="1104521"/>
            <a:ext cx="8229600" cy="1640834"/>
          </a:xfrm>
        </p:spPr>
        <p:txBody>
          <a:bodyPr>
            <a:normAutofit/>
          </a:bodyPr>
          <a:lstStyle/>
          <a:p>
            <a:r>
              <a:rPr lang="en-US" sz="2400" dirty="0" smtClean="0"/>
              <a:t>What role do gravity waves (</a:t>
            </a:r>
            <a:r>
              <a:rPr lang="en-US" sz="2400" dirty="0" err="1" smtClean="0"/>
              <a:t>GWs</a:t>
            </a:r>
            <a:r>
              <a:rPr lang="en-US" sz="2400" dirty="0" smtClean="0"/>
              <a:t>) play in driving the large-scale circulation? GW sources and sinks? Controls on wave propagation and breaking and resulting impacts on tracer transport? What is the contribution to mixing?</a:t>
            </a:r>
          </a:p>
        </p:txBody>
      </p:sp>
      <p:pic>
        <p:nvPicPr>
          <p:cNvPr id="4" name="Picture 3"/>
          <p:cNvPicPr>
            <a:picLocks noChangeAspect="1"/>
          </p:cNvPicPr>
          <p:nvPr/>
        </p:nvPicPr>
        <p:blipFill>
          <a:blip r:embed="rId2"/>
          <a:stretch>
            <a:fillRect/>
          </a:stretch>
        </p:blipFill>
        <p:spPr>
          <a:xfrm>
            <a:off x="1327150" y="3338813"/>
            <a:ext cx="6489700" cy="2057400"/>
          </a:xfrm>
          <a:prstGeom prst="rect">
            <a:avLst/>
          </a:prstGeom>
        </p:spPr>
      </p:pic>
      <p:sp>
        <p:nvSpPr>
          <p:cNvPr id="5" name="TextBox 4"/>
          <p:cNvSpPr txBox="1"/>
          <p:nvPr/>
        </p:nvSpPr>
        <p:spPr>
          <a:xfrm>
            <a:off x="113403" y="5478264"/>
            <a:ext cx="8917195" cy="600164"/>
          </a:xfrm>
          <a:prstGeom prst="rect">
            <a:avLst/>
          </a:prstGeom>
          <a:noFill/>
        </p:spPr>
        <p:txBody>
          <a:bodyPr wrap="square" rtlCol="0">
            <a:spAutoFit/>
          </a:bodyPr>
          <a:lstStyle/>
          <a:p>
            <a:r>
              <a:rPr lang="en-US" sz="1100" dirty="0" smtClean="0">
                <a:latin typeface="Arial"/>
                <a:cs typeface="Arial"/>
              </a:rPr>
              <a:t>FIG. 2. Polar-cap average temperatures at 70 km: control simulation (red) and the simulations without </a:t>
            </a:r>
            <a:r>
              <a:rPr lang="en-US" sz="1100" dirty="0" err="1" smtClean="0">
                <a:latin typeface="Arial"/>
                <a:cs typeface="Arial"/>
              </a:rPr>
              <a:t>orographic</a:t>
            </a:r>
            <a:r>
              <a:rPr lang="en-US" sz="1100" dirty="0" smtClean="0">
                <a:latin typeface="Arial"/>
                <a:cs typeface="Arial"/>
              </a:rPr>
              <a:t> GWD (blue), without </a:t>
            </a:r>
            <a:r>
              <a:rPr lang="en-US" sz="1100" dirty="0" err="1" smtClean="0">
                <a:latin typeface="Arial"/>
                <a:cs typeface="Arial"/>
              </a:rPr>
              <a:t>nonorographic</a:t>
            </a:r>
            <a:r>
              <a:rPr lang="en-US" sz="1100" dirty="0" smtClean="0">
                <a:latin typeface="Arial"/>
                <a:cs typeface="Arial"/>
              </a:rPr>
              <a:t> GWD (green), and without GWD (yellow). The black dotted curves denote the MLS observations. The three members of each CMAM ensemble are shown. </a:t>
            </a:r>
            <a:r>
              <a:rPr lang="en-US" sz="1100" dirty="0" err="1" smtClean="0">
                <a:latin typeface="Arial"/>
                <a:cs typeface="Arial"/>
              </a:rPr>
              <a:t>McLandress</a:t>
            </a:r>
            <a:r>
              <a:rPr lang="en-US" sz="1100" dirty="0" smtClean="0">
                <a:latin typeface="Arial"/>
                <a:cs typeface="Arial"/>
              </a:rPr>
              <a:t> et al. (2013)</a:t>
            </a:r>
            <a:endParaRPr lang="en-US" sz="11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Question</a:t>
            </a:r>
            <a:endParaRPr lang="en-US" dirty="0"/>
          </a:p>
        </p:txBody>
      </p:sp>
      <p:sp>
        <p:nvSpPr>
          <p:cNvPr id="3" name="Content Placeholder 2"/>
          <p:cNvSpPr>
            <a:spLocks noGrp="1"/>
          </p:cNvSpPr>
          <p:nvPr>
            <p:ph idx="1"/>
          </p:nvPr>
        </p:nvSpPr>
        <p:spPr/>
        <p:txBody>
          <a:bodyPr/>
          <a:lstStyle/>
          <a:p>
            <a:r>
              <a:rPr lang="en-US" dirty="0" smtClean="0"/>
              <a:t>Sub questions</a:t>
            </a:r>
          </a:p>
          <a:p>
            <a:r>
              <a:rPr lang="en-US" dirty="0" smtClean="0"/>
              <a:t>Background material</a:t>
            </a:r>
          </a:p>
          <a:p>
            <a:r>
              <a:rPr lang="en-US" dirty="0" smtClean="0"/>
              <a:t>Cross-cuts</a:t>
            </a:r>
          </a:p>
          <a:p>
            <a:r>
              <a:rPr lang="en-US" dirty="0" smtClean="0"/>
              <a:t>Why is this important for NASA composition focus area?</a:t>
            </a:r>
          </a:p>
          <a:p>
            <a:r>
              <a:rPr lang="en-US" dirty="0" smtClean="0"/>
              <a:t>Observational requirements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Q_041616_ORC_comments.pdf"/>
          <p:cNvPicPr>
            <a:picLocks noChangeAspect="1"/>
          </p:cNvPicPr>
          <p:nvPr/>
        </p:nvPicPr>
        <mc:AlternateContent>
          <mc:Choice xmlns:ma="http://schemas.microsoft.com/office/mac/drawingml/2008/main" Requires="ma">
            <p:blipFill>
              <a:blip r:embed="rId2"/>
              <a:srcRect t="10912" b="44084"/>
              <a:stretch>
                <a:fillRect/>
              </a:stretch>
            </p:blipFill>
          </mc:Choice>
          <mc:Fallback>
            <p:blipFill>
              <a:blip r:embed="rId3"/>
              <a:srcRect t="10912" b="44084"/>
              <a:stretch>
                <a:fillRect/>
              </a:stretch>
            </p:blipFill>
          </mc:Fallback>
        </mc:AlternateContent>
        <p:spPr>
          <a:xfrm>
            <a:off x="457200" y="1098647"/>
            <a:ext cx="8229600" cy="46607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Circulation questions that are handed-off to other sub-groups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To Strat comp</a:t>
            </a:r>
            <a:r>
              <a:rPr lang="en-US" dirty="0" smtClean="0"/>
              <a:t>: What are the primary factors that control H</a:t>
            </a:r>
            <a:r>
              <a:rPr lang="en-US" baseline="-25000" dirty="0" smtClean="0"/>
              <a:t>2</a:t>
            </a:r>
            <a:r>
              <a:rPr lang="en-US" dirty="0" smtClean="0"/>
              <a:t>O in the lower stratosphere? Is water vapor increasing in the stratosphere?</a:t>
            </a:r>
          </a:p>
          <a:p>
            <a:r>
              <a:rPr lang="en-US" b="1" dirty="0" smtClean="0"/>
              <a:t>To aerosols &amp; strat comp: </a:t>
            </a:r>
            <a:r>
              <a:rPr lang="en-US" dirty="0" smtClean="0"/>
              <a:t>Do we understand the distribution of aerosols (e.g., the </a:t>
            </a:r>
            <a:r>
              <a:rPr lang="en-US" dirty="0" err="1" smtClean="0"/>
              <a:t>Junge</a:t>
            </a:r>
            <a:r>
              <a:rPr lang="en-US" dirty="0" smtClean="0"/>
              <a:t> layer) in the stratosphere? </a:t>
            </a:r>
          </a:p>
          <a:p>
            <a:r>
              <a:rPr lang="en-US" b="1" dirty="0" smtClean="0"/>
              <a:t>To </a:t>
            </a:r>
            <a:r>
              <a:rPr lang="en-US" b="1" dirty="0" err="1" smtClean="0"/>
              <a:t>Trop</a:t>
            </a:r>
            <a:r>
              <a:rPr lang="en-US" b="1" dirty="0" smtClean="0"/>
              <a:t> comp: </a:t>
            </a:r>
            <a:r>
              <a:rPr lang="en-US" dirty="0" smtClean="0"/>
              <a:t>Do we understand intercontinental transport and its impact on pollutants? </a:t>
            </a:r>
            <a:endParaRPr lang="en-US" b="1" dirty="0" smtClean="0"/>
          </a:p>
          <a:p>
            <a:r>
              <a:rPr lang="en-US" b="1" dirty="0" smtClean="0"/>
              <a:t>To Clouds: </a:t>
            </a:r>
            <a:r>
              <a:rPr lang="en-US" dirty="0" smtClean="0"/>
              <a:t>Is tropical cirrus abundance increasing which would impact climate?</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039"/>
            <a:ext cx="8229600" cy="843795"/>
          </a:xfrm>
        </p:spPr>
        <p:txBody>
          <a:bodyPr>
            <a:normAutofit/>
          </a:bodyPr>
          <a:lstStyle/>
          <a:p>
            <a:r>
              <a:rPr lang="en-US" b="1" dirty="0" smtClean="0"/>
              <a:t>SQ #1: C </a:t>
            </a:r>
            <a:endParaRPr lang="en-US" b="1" dirty="0"/>
          </a:p>
        </p:txBody>
      </p:sp>
      <p:sp>
        <p:nvSpPr>
          <p:cNvPr id="3" name="Content Placeholder 2"/>
          <p:cNvSpPr>
            <a:spLocks noGrp="1"/>
          </p:cNvSpPr>
          <p:nvPr>
            <p:ph idx="1"/>
          </p:nvPr>
        </p:nvSpPr>
        <p:spPr>
          <a:xfrm>
            <a:off x="457200" y="1118433"/>
            <a:ext cx="8229600" cy="4525963"/>
          </a:xfrm>
        </p:spPr>
        <p:txBody>
          <a:bodyPr>
            <a:noAutofit/>
          </a:bodyPr>
          <a:lstStyle/>
          <a:p>
            <a:r>
              <a:rPr lang="en-US" sz="2000" dirty="0" smtClean="0"/>
              <a:t>To what degree is the BD stratospheric circulation accelerating? How will variability and trends of the BDC affect trends and distributions of trace species?</a:t>
            </a:r>
          </a:p>
          <a:p>
            <a:pPr lvl="1"/>
            <a:r>
              <a:rPr lang="en-US" sz="2000" dirty="0" smtClean="0"/>
              <a:t>Are observations in the past decades consistent with model predictions of stratospheric circulation changes (e.g., what are the causes and impacts of the Year 2000 change in the circulation and observed trends in age of air)?</a:t>
            </a:r>
          </a:p>
          <a:p>
            <a:pPr lvl="1"/>
            <a:r>
              <a:rPr lang="en-US" sz="2000" dirty="0" smtClean="0"/>
              <a:t>How will wave-driven chemical transport (mean circulation and mixing) in the stratosphere change in the next century? </a:t>
            </a:r>
            <a:r>
              <a:rPr lang="en-US" sz="2000" dirty="0" err="1" smtClean="0"/>
              <a:t>E.g</a:t>
            </a:r>
            <a:r>
              <a:rPr lang="en-US" sz="2000" dirty="0" smtClean="0"/>
              <a:t>, SSW impact on tropical convection and tropopause T.</a:t>
            </a:r>
          </a:p>
          <a:p>
            <a:r>
              <a:rPr lang="en-US" sz="2000" dirty="0" smtClean="0">
                <a:solidFill>
                  <a:srgbClr val="408B08"/>
                </a:solidFill>
              </a:rPr>
              <a:t>Importance:</a:t>
            </a:r>
            <a:r>
              <a:rPr lang="en-US" sz="2000" dirty="0" smtClean="0"/>
              <a:t> Ozone will not recover to 1980 levels in the tropics, and will “super-recover” in the extra-tropics. </a:t>
            </a:r>
          </a:p>
          <a:p>
            <a:pPr>
              <a:buNone/>
            </a:pPr>
            <a:endParaRPr lang="en-US" sz="1400" dirty="0" smtClean="0"/>
          </a:p>
          <a:p>
            <a:pPr>
              <a:buNone/>
            </a:pPr>
            <a:r>
              <a:rPr lang="en-US" sz="1400" dirty="0" err="1" smtClean="0"/>
              <a:t>Butchart</a:t>
            </a:r>
            <a:r>
              <a:rPr lang="en-US" sz="1400" dirty="0" smtClean="0"/>
              <a:t> &amp; </a:t>
            </a:r>
            <a:r>
              <a:rPr lang="en-US" sz="1400" dirty="0" err="1" smtClean="0"/>
              <a:t>Scaife</a:t>
            </a:r>
            <a:r>
              <a:rPr lang="en-US" sz="1400" dirty="0" smtClean="0"/>
              <a:t> (2001)</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9213"/>
          </a:xfrm>
        </p:spPr>
        <p:txBody>
          <a:bodyPr/>
          <a:lstStyle/>
          <a:p>
            <a:r>
              <a:rPr lang="en-US" dirty="0" smtClean="0"/>
              <a:t>Upward Mass Flux at 70 hPa</a:t>
            </a:r>
            <a:endParaRPr lang="en-US" dirty="0"/>
          </a:p>
        </p:txBody>
      </p:sp>
      <p:pic>
        <p:nvPicPr>
          <p:cNvPr id="5" name="Picture 4"/>
          <p:cNvPicPr>
            <a:picLocks noChangeAspect="1"/>
          </p:cNvPicPr>
          <p:nvPr/>
        </p:nvPicPr>
        <p:blipFill>
          <a:blip r:embed="rId2"/>
          <a:stretch>
            <a:fillRect/>
          </a:stretch>
        </p:blipFill>
        <p:spPr>
          <a:xfrm>
            <a:off x="914400" y="1103851"/>
            <a:ext cx="7315200" cy="5004262"/>
          </a:xfrm>
          <a:prstGeom prst="rect">
            <a:avLst/>
          </a:prstGeom>
        </p:spPr>
      </p:pic>
      <p:sp>
        <p:nvSpPr>
          <p:cNvPr id="6" name="TextBox 5"/>
          <p:cNvSpPr txBox="1"/>
          <p:nvPr/>
        </p:nvSpPr>
        <p:spPr>
          <a:xfrm>
            <a:off x="248171" y="6108113"/>
            <a:ext cx="8685979" cy="584776"/>
          </a:xfrm>
          <a:prstGeom prst="rect">
            <a:avLst/>
          </a:prstGeom>
          <a:noFill/>
        </p:spPr>
        <p:txBody>
          <a:bodyPr wrap="square" rtlCol="0">
            <a:spAutoFit/>
          </a:bodyPr>
          <a:lstStyle/>
          <a:p>
            <a:r>
              <a:rPr lang="en-US" sz="1600" dirty="0" smtClean="0"/>
              <a:t>Fig. 4.11a (CCMVal-2, On average the 70hPa trend in the upward mass flux (from </a:t>
            </a:r>
            <a:r>
              <a:rPr lang="en-US" sz="1600" dirty="0" err="1" smtClean="0"/>
              <a:t>w</a:t>
            </a:r>
            <a:r>
              <a:rPr lang="en-US" sz="1600" dirty="0" smtClean="0"/>
              <a:t>*)was about 2% per decade (Figures 4.11b, </a:t>
            </a:r>
            <a:r>
              <a:rPr lang="en-US" sz="1600" dirty="0" err="1" smtClean="0"/>
              <a:t>c</a:t>
            </a:r>
            <a:r>
              <a:rPr lang="en-US" sz="1600" dirty="0" smtClean="0"/>
              <a:t>, </a:t>
            </a:r>
            <a:r>
              <a:rPr lang="en-US" sz="1600" dirty="0" err="1" smtClean="0"/>
              <a:t>d</a:t>
            </a:r>
            <a:r>
              <a:rPr lang="en-US" sz="1600" dirty="0" smtClean="0"/>
              <a:t>) with the largest trends occurring in JJA (</a:t>
            </a:r>
            <a:r>
              <a:rPr lang="en-US" sz="1600" dirty="0" err="1" smtClean="0"/>
              <a:t>Butchart</a:t>
            </a:r>
            <a:r>
              <a:rPr lang="en-US" sz="1600" dirty="0" smtClean="0"/>
              <a:t> &amp; Charlton-Perez, 2010)</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Engel et al. (2009)</a:t>
            </a:r>
            <a:endParaRPr lang="en-US" dirty="0"/>
          </a:p>
        </p:txBody>
      </p:sp>
      <p:pic>
        <p:nvPicPr>
          <p:cNvPr id="3" name="Picture 2"/>
          <p:cNvPicPr>
            <a:picLocks noChangeAspect="1"/>
          </p:cNvPicPr>
          <p:nvPr/>
        </p:nvPicPr>
        <p:blipFill>
          <a:blip r:embed="rId3"/>
          <a:stretch>
            <a:fillRect/>
          </a:stretch>
        </p:blipFill>
        <p:spPr>
          <a:xfrm>
            <a:off x="935250" y="1292790"/>
            <a:ext cx="7273501" cy="5029200"/>
          </a:xfrm>
          <a:prstGeom prst="rect">
            <a:avLst/>
          </a:prstGeom>
        </p:spPr>
      </p:pic>
      <p:sp>
        <p:nvSpPr>
          <p:cNvPr id="4" name="TextBox 3"/>
          <p:cNvSpPr txBox="1"/>
          <p:nvPr/>
        </p:nvSpPr>
        <p:spPr>
          <a:xfrm>
            <a:off x="1090706" y="6335053"/>
            <a:ext cx="7044492" cy="369332"/>
          </a:xfrm>
          <a:prstGeom prst="rect">
            <a:avLst/>
          </a:prstGeom>
          <a:noFill/>
        </p:spPr>
        <p:txBody>
          <a:bodyPr wrap="none" rtlCol="0">
            <a:spAutoFit/>
          </a:bodyPr>
          <a:lstStyle/>
          <a:p>
            <a:r>
              <a:rPr lang="en-US" dirty="0" smtClean="0"/>
              <a:t>Mean age above 24 km. Trend is 0.24±0.22 years of mean age per decade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30248"/>
          </a:xfrm>
        </p:spPr>
        <p:txBody>
          <a:bodyPr>
            <a:noAutofit/>
          </a:bodyPr>
          <a:lstStyle/>
          <a:p>
            <a:r>
              <a:rPr lang="en-US" sz="3200" dirty="0" smtClean="0"/>
              <a:t>QBO trend (</a:t>
            </a:r>
            <a:r>
              <a:rPr lang="en-US" sz="3200" dirty="0" err="1" smtClean="0"/>
              <a:t>Kawatani</a:t>
            </a:r>
            <a:r>
              <a:rPr lang="en-US" sz="3200" dirty="0" smtClean="0"/>
              <a:t> &amp; Hamilton, 2013)</a:t>
            </a:r>
            <a:endParaRPr lang="en-US" sz="3200" dirty="0"/>
          </a:p>
        </p:txBody>
      </p:sp>
      <p:pic>
        <p:nvPicPr>
          <p:cNvPr id="5" name="Picture 4"/>
          <p:cNvPicPr>
            <a:picLocks noChangeAspect="1"/>
          </p:cNvPicPr>
          <p:nvPr/>
        </p:nvPicPr>
        <p:blipFill>
          <a:blip r:embed="rId3"/>
          <a:stretch>
            <a:fillRect/>
          </a:stretch>
        </p:blipFill>
        <p:spPr>
          <a:xfrm>
            <a:off x="1075059" y="989412"/>
            <a:ext cx="6993882" cy="482654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983982" y="548808"/>
            <a:ext cx="3922877" cy="1143000"/>
          </a:xfrm>
        </p:spPr>
        <p:txBody>
          <a:bodyPr>
            <a:noAutofit/>
          </a:bodyPr>
          <a:lstStyle/>
          <a:p>
            <a:r>
              <a:rPr lang="en-US" sz="3200" dirty="0" smtClean="0"/>
              <a:t>Climate driven changes of ozone transport (2065-1980)</a:t>
            </a:r>
            <a:endParaRPr lang="en-US" sz="3200" dirty="0"/>
          </a:p>
        </p:txBody>
      </p:sp>
      <p:sp>
        <p:nvSpPr>
          <p:cNvPr id="6" name="Right Brace 5"/>
          <p:cNvSpPr/>
          <p:nvPr/>
        </p:nvSpPr>
        <p:spPr>
          <a:xfrm>
            <a:off x="4003259" y="322864"/>
            <a:ext cx="482321" cy="1143000"/>
          </a:xfrm>
          <a:prstGeom prst="rightBrac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938955" y="884125"/>
            <a:ext cx="1025068" cy="4050902"/>
          </a:xfrm>
          <a:custGeom>
            <a:avLst/>
            <a:gdLst>
              <a:gd name="connsiteX0" fmla="*/ 578785 w 1398731"/>
              <a:gd name="connsiteY0" fmla="*/ 0 h 4050902"/>
              <a:gd name="connsiteX1" fmla="*/ 1302267 w 1398731"/>
              <a:gd name="connsiteY1" fmla="*/ 2411252 h 4050902"/>
              <a:gd name="connsiteX2" fmla="*/ 0 w 1398731"/>
              <a:gd name="connsiteY2" fmla="*/ 4050902 h 4050902"/>
              <a:gd name="connsiteX0" fmla="*/ 578785 w 1102030"/>
              <a:gd name="connsiteY0" fmla="*/ 0 h 4050902"/>
              <a:gd name="connsiteX1" fmla="*/ 1005566 w 1102030"/>
              <a:gd name="connsiteY1" fmla="*/ 2411252 h 4050902"/>
              <a:gd name="connsiteX2" fmla="*/ 0 w 1102030"/>
              <a:gd name="connsiteY2" fmla="*/ 4050902 h 4050902"/>
              <a:gd name="connsiteX0" fmla="*/ 578785 w 1275190"/>
              <a:gd name="connsiteY0" fmla="*/ 0 h 4050902"/>
              <a:gd name="connsiteX1" fmla="*/ 1178726 w 1275190"/>
              <a:gd name="connsiteY1" fmla="*/ 2685890 h 4050902"/>
              <a:gd name="connsiteX2" fmla="*/ 0 w 1275190"/>
              <a:gd name="connsiteY2" fmla="*/ 4050902 h 4050902"/>
              <a:gd name="connsiteX0" fmla="*/ 578785 w 1025068"/>
              <a:gd name="connsiteY0" fmla="*/ 0 h 4050902"/>
              <a:gd name="connsiteX1" fmla="*/ 928604 w 1025068"/>
              <a:gd name="connsiteY1" fmla="*/ 2335894 h 4050902"/>
              <a:gd name="connsiteX2" fmla="*/ 0 w 1025068"/>
              <a:gd name="connsiteY2" fmla="*/ 4050902 h 4050902"/>
            </a:gdLst>
            <a:ahLst/>
            <a:cxnLst>
              <a:cxn ang="0">
                <a:pos x="connsiteX0" y="connsiteY0"/>
              </a:cxn>
              <a:cxn ang="0">
                <a:pos x="connsiteX1" y="connsiteY1"/>
              </a:cxn>
              <a:cxn ang="0">
                <a:pos x="connsiteX2" y="connsiteY2"/>
              </a:cxn>
            </a:cxnLst>
            <a:rect l="l" t="t" r="r" b="b"/>
            <a:pathLst>
              <a:path w="1025068" h="4050902">
                <a:moveTo>
                  <a:pt x="578785" y="0"/>
                </a:moveTo>
                <a:cubicBezTo>
                  <a:pt x="988758" y="868051"/>
                  <a:pt x="1025068" y="1660744"/>
                  <a:pt x="928604" y="2335894"/>
                </a:cubicBezTo>
                <a:cubicBezTo>
                  <a:pt x="832140" y="3011044"/>
                  <a:pt x="0" y="4050902"/>
                  <a:pt x="0" y="4050902"/>
                </a:cubicBezTo>
              </a:path>
            </a:pathLst>
          </a:custGeom>
          <a:ln w="38100" cap="flat" cmpd="sng" algn="ctr">
            <a:solidFill>
              <a:srgbClr val="FF0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a:off x="4003259" y="1514089"/>
            <a:ext cx="482321" cy="1636612"/>
          </a:xfrm>
          <a:prstGeom prst="rightBrac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946662" y="2330876"/>
            <a:ext cx="988758" cy="2377440"/>
          </a:xfrm>
          <a:custGeom>
            <a:avLst/>
            <a:gdLst>
              <a:gd name="connsiteX0" fmla="*/ 578785 w 1398731"/>
              <a:gd name="connsiteY0" fmla="*/ 0 h 4050902"/>
              <a:gd name="connsiteX1" fmla="*/ 1302267 w 1398731"/>
              <a:gd name="connsiteY1" fmla="*/ 2411252 h 4050902"/>
              <a:gd name="connsiteX2" fmla="*/ 0 w 1398731"/>
              <a:gd name="connsiteY2" fmla="*/ 4050902 h 4050902"/>
              <a:gd name="connsiteX0" fmla="*/ 578785 w 988758"/>
              <a:gd name="connsiteY0" fmla="*/ 0 h 4050902"/>
              <a:gd name="connsiteX1" fmla="*/ 878982 w 988758"/>
              <a:gd name="connsiteY1" fmla="*/ 2411253 h 4050902"/>
              <a:gd name="connsiteX2" fmla="*/ 0 w 988758"/>
              <a:gd name="connsiteY2" fmla="*/ 4050902 h 4050902"/>
              <a:gd name="connsiteX0" fmla="*/ 578785 w 988758"/>
              <a:gd name="connsiteY0" fmla="*/ 0 h 4050902"/>
              <a:gd name="connsiteX1" fmla="*/ 599739 w 988758"/>
              <a:gd name="connsiteY1" fmla="*/ 2411253 h 4050902"/>
              <a:gd name="connsiteX2" fmla="*/ 0 w 988758"/>
              <a:gd name="connsiteY2" fmla="*/ 4050902 h 4050902"/>
            </a:gdLst>
            <a:ahLst/>
            <a:cxnLst>
              <a:cxn ang="0">
                <a:pos x="connsiteX0" y="connsiteY0"/>
              </a:cxn>
              <a:cxn ang="0">
                <a:pos x="connsiteX1" y="connsiteY1"/>
              </a:cxn>
              <a:cxn ang="0">
                <a:pos x="connsiteX2" y="connsiteY2"/>
              </a:cxn>
            </a:cxnLst>
            <a:rect l="l" t="t" r="r" b="b"/>
            <a:pathLst>
              <a:path w="988758" h="4050902">
                <a:moveTo>
                  <a:pt x="578785" y="0"/>
                </a:moveTo>
                <a:cubicBezTo>
                  <a:pt x="988758" y="868051"/>
                  <a:pt x="696203" y="1736103"/>
                  <a:pt x="599739" y="2411253"/>
                </a:cubicBezTo>
                <a:cubicBezTo>
                  <a:pt x="503275" y="3086403"/>
                  <a:pt x="0" y="4050902"/>
                  <a:pt x="0" y="4050902"/>
                </a:cubicBezTo>
              </a:path>
            </a:pathLst>
          </a:custGeom>
          <a:ln w="38100" cap="flat" cmpd="sng" algn="ctr">
            <a:solidFill>
              <a:srgbClr val="0000F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4" descr="paper_fig2_pan1.ai"/>
          <p:cNvPicPr>
            <a:picLocks noChangeAspect="1"/>
          </p:cNvPicPr>
          <p:nvPr/>
        </p:nvPicPr>
        <mc:AlternateContent>
          <mc:Choice xmlns:ma="http://schemas.microsoft.com/office/mac/drawingml/2008/main" Requires="ma">
            <p:blipFill>
              <a:blip r:embed="rId3"/>
              <a:srcRect l="12560" r="6820"/>
              <a:stretch>
                <a:fillRect/>
              </a:stretch>
            </p:blipFill>
          </mc:Choice>
          <mc:Fallback>
            <p:blipFill>
              <a:blip r:embed="rId4"/>
              <a:srcRect l="12560" r="6820"/>
              <a:stretch>
                <a:fillRect/>
              </a:stretch>
            </p:blipFill>
          </mc:Fallback>
        </mc:AlternateContent>
        <p:spPr>
          <a:xfrm>
            <a:off x="173160" y="-14022"/>
            <a:ext cx="4272087" cy="6858001"/>
          </a:xfrm>
          <a:prstGeom prst="rect">
            <a:avLst/>
          </a:prstGeom>
        </p:spPr>
      </p:pic>
      <p:sp>
        <p:nvSpPr>
          <p:cNvPr id="16" name="TextBox 15"/>
          <p:cNvSpPr txBox="1"/>
          <p:nvPr/>
        </p:nvSpPr>
        <p:spPr>
          <a:xfrm>
            <a:off x="4983982" y="2330876"/>
            <a:ext cx="4160018" cy="4708981"/>
          </a:xfrm>
          <a:prstGeom prst="rect">
            <a:avLst/>
          </a:prstGeom>
          <a:noFill/>
        </p:spPr>
        <p:txBody>
          <a:bodyPr wrap="square" rtlCol="0">
            <a:spAutoFit/>
          </a:bodyPr>
          <a:lstStyle/>
          <a:p>
            <a:r>
              <a:rPr lang="en-US" sz="2000" dirty="0" smtClean="0">
                <a:latin typeface="Arial"/>
                <a:cs typeface="Arial"/>
              </a:rPr>
              <a:t>Li et al. ACP (2009)</a:t>
            </a:r>
          </a:p>
          <a:p>
            <a:endParaRPr lang="en-US" sz="2000" dirty="0" smtClean="0">
              <a:latin typeface="Arial"/>
              <a:cs typeface="Arial"/>
            </a:endParaRPr>
          </a:p>
          <a:p>
            <a:r>
              <a:rPr lang="en-US" sz="2000" dirty="0" smtClean="0">
                <a:latin typeface="Arial"/>
                <a:cs typeface="Arial"/>
              </a:rPr>
              <a:t>Change of ozone (top, DU/km) and total ozone in 2 layers and total column.   </a:t>
            </a:r>
          </a:p>
          <a:p>
            <a:endParaRPr lang="en-US" sz="2000" dirty="0" smtClean="0">
              <a:latin typeface="Arial"/>
              <a:cs typeface="Arial"/>
            </a:endParaRPr>
          </a:p>
          <a:p>
            <a:r>
              <a:rPr lang="en-US" sz="2000" dirty="0" smtClean="0">
                <a:latin typeface="Arial"/>
                <a:cs typeface="Arial"/>
              </a:rPr>
              <a:t>Stream lines show an increase of both the lower branch of the BD circulation and the upper branch. In the upper stratosphere, the change in column is uniform in latitude, while below 15 hPa, the column changes are transport driven.</a:t>
            </a:r>
          </a:p>
          <a:p>
            <a:endParaRPr lang="en-US" sz="2000" dirty="0" smtClean="0">
              <a:latin typeface="Arial"/>
              <a:cs typeface="Arial"/>
            </a:endParaRPr>
          </a:p>
          <a:p>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 #2 (C)</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How is the mid-to-upper stratosphere temperature responding to GHG increases? </a:t>
            </a:r>
          </a:p>
          <a:p>
            <a:pPr lvl="1"/>
            <a:r>
              <a:rPr lang="en-US" dirty="0" smtClean="0"/>
              <a:t>How do N</a:t>
            </a:r>
            <a:r>
              <a:rPr lang="en-US" baseline="-25000" dirty="0" smtClean="0"/>
              <a:t>2</a:t>
            </a:r>
            <a:r>
              <a:rPr lang="en-US" dirty="0" smtClean="0"/>
              <a:t>O, CH</a:t>
            </a:r>
            <a:r>
              <a:rPr lang="en-US" baseline="-25000" dirty="0" smtClean="0"/>
              <a:t>4</a:t>
            </a:r>
            <a:r>
              <a:rPr lang="en-US" dirty="0" smtClean="0"/>
              <a:t>, CFCs, </a:t>
            </a:r>
            <a:r>
              <a:rPr lang="en-US" dirty="0" err="1" smtClean="0"/>
              <a:t>HCFCs</a:t>
            </a:r>
            <a:r>
              <a:rPr lang="en-US" dirty="0" smtClean="0"/>
              <a:t>, and HFCs contribute to this change</a:t>
            </a:r>
          </a:p>
          <a:p>
            <a:pPr lvl="1"/>
            <a:r>
              <a:rPr lang="en-US" dirty="0" smtClean="0"/>
              <a:t>Are there direct dynamical responses to this temperature change?</a:t>
            </a:r>
          </a:p>
          <a:p>
            <a:pPr lvl="1"/>
            <a:r>
              <a:rPr lang="en-US" dirty="0" smtClean="0"/>
              <a:t>What is the quantitative variability (both annual and interannual) of temperatures in the mid-to-upper stratosphere? Attribution?</a:t>
            </a:r>
          </a:p>
          <a:p>
            <a:r>
              <a:rPr lang="en-US" dirty="0" smtClean="0">
                <a:solidFill>
                  <a:srgbClr val="408B08"/>
                </a:solidFill>
              </a:rPr>
              <a:t>Importance: </a:t>
            </a:r>
            <a:r>
              <a:rPr lang="en-US" dirty="0" smtClean="0"/>
              <a:t>The stratosphere is not going back to it’s pre-industrial state. </a:t>
            </a:r>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48"/>
            <a:ext cx="8229600" cy="733181"/>
          </a:xfrm>
        </p:spPr>
        <p:txBody>
          <a:bodyPr>
            <a:normAutofit/>
          </a:bodyPr>
          <a:lstStyle/>
          <a:p>
            <a:r>
              <a:rPr lang="en-US" sz="3200" dirty="0" smtClean="0"/>
              <a:t>Climate Driven Temperature Change</a:t>
            </a:r>
            <a:endParaRPr lang="en-US" sz="3200" dirty="0"/>
          </a:p>
        </p:txBody>
      </p:sp>
      <p:pic>
        <p:nvPicPr>
          <p:cNvPr id="3" name="Picture 2" descr="figure_10_T.ai"/>
          <p:cNvPicPr>
            <a:picLocks noChangeAspect="1"/>
          </p:cNvPicPr>
          <p:nvPr/>
        </p:nvPicPr>
        <mc:AlternateContent>
          <mc:Choice xmlns:ma="http://schemas.microsoft.com/office/mac/drawingml/2008/main" Requires="ma">
            <p:blipFill>
              <a:blip r:embed="rId2"/>
              <a:srcRect l="10133" t="15150" r="12754" b="22243"/>
              <a:stretch>
                <a:fillRect/>
              </a:stretch>
            </p:blipFill>
          </mc:Choice>
          <mc:Fallback>
            <p:blipFill>
              <a:blip r:embed="rId3"/>
              <a:srcRect l="10133" t="15150" r="12754" b="22243"/>
              <a:stretch>
                <a:fillRect/>
              </a:stretch>
            </p:blipFill>
          </mc:Fallback>
        </mc:AlternateContent>
        <p:spPr>
          <a:xfrm>
            <a:off x="3920585" y="842150"/>
            <a:ext cx="5221454" cy="5486400"/>
          </a:xfrm>
          <a:prstGeom prst="rect">
            <a:avLst/>
          </a:prstGeom>
        </p:spPr>
      </p:pic>
      <p:pic>
        <p:nvPicPr>
          <p:cNvPr id="4" name="Picture 3"/>
          <p:cNvPicPr>
            <a:picLocks noChangeAspect="1"/>
          </p:cNvPicPr>
          <p:nvPr/>
        </p:nvPicPr>
        <p:blipFill>
          <a:blip r:embed="rId4"/>
          <a:stretch>
            <a:fillRect/>
          </a:stretch>
        </p:blipFill>
        <p:spPr>
          <a:xfrm>
            <a:off x="457200" y="1009682"/>
            <a:ext cx="3055072" cy="3657600"/>
          </a:xfrm>
          <a:prstGeom prst="rect">
            <a:avLst/>
          </a:prstGeom>
        </p:spPr>
      </p:pic>
      <p:cxnSp>
        <p:nvCxnSpPr>
          <p:cNvPr id="6" name="Curved Connector 5"/>
          <p:cNvCxnSpPr/>
          <p:nvPr/>
        </p:nvCxnSpPr>
        <p:spPr>
          <a:xfrm rot="10800000">
            <a:off x="3356638" y="1780940"/>
            <a:ext cx="1737360" cy="1159682"/>
          </a:xfrm>
          <a:prstGeom prst="curvedConnector3">
            <a:avLst>
              <a:gd name="adj1" fmla="val 50000"/>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0800000">
            <a:off x="3356638" y="3237353"/>
            <a:ext cx="1737360" cy="2377440"/>
          </a:xfrm>
          <a:prstGeom prst="curvedConnector3">
            <a:avLst>
              <a:gd name="adj1" fmla="val 50000"/>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35706" y="687677"/>
            <a:ext cx="1288559" cy="369332"/>
          </a:xfrm>
          <a:prstGeom prst="rect">
            <a:avLst/>
          </a:prstGeom>
          <a:noFill/>
        </p:spPr>
        <p:txBody>
          <a:bodyPr wrap="none" rtlCol="0">
            <a:spAutoFit/>
          </a:bodyPr>
          <a:lstStyle/>
          <a:p>
            <a:r>
              <a:rPr lang="en-US" b="1" dirty="0" smtClean="0">
                <a:latin typeface="Arial"/>
                <a:cs typeface="Arial"/>
              </a:rPr>
              <a:t>2065-1980</a:t>
            </a:r>
            <a:endParaRPr lang="en-US" b="1" dirty="0">
              <a:latin typeface="Arial"/>
              <a:cs typeface="Arial"/>
            </a:endParaRPr>
          </a:p>
        </p:txBody>
      </p:sp>
      <p:cxnSp>
        <p:nvCxnSpPr>
          <p:cNvPr id="15" name="Straight Connector 14"/>
          <p:cNvCxnSpPr/>
          <p:nvPr/>
        </p:nvCxnSpPr>
        <p:spPr>
          <a:xfrm rot="5400000" flipH="1" flipV="1">
            <a:off x="5432992" y="3486881"/>
            <a:ext cx="4954397" cy="1588"/>
          </a:xfrm>
          <a:prstGeom prst="line">
            <a:avLst/>
          </a:prstGeom>
          <a:ln w="28575" cmpd="sng">
            <a:solidFill>
              <a:schemeClr val="accent4">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3211203" y="3486881"/>
            <a:ext cx="4954397" cy="1588"/>
          </a:xfrm>
          <a:prstGeom prst="line">
            <a:avLst/>
          </a:prstGeom>
          <a:ln w="28575" cmpd="sng">
            <a:solidFill>
              <a:schemeClr val="accent4">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556106" y="687677"/>
            <a:ext cx="698178" cy="369332"/>
          </a:xfrm>
          <a:prstGeom prst="rect">
            <a:avLst/>
          </a:prstGeom>
          <a:noFill/>
        </p:spPr>
        <p:txBody>
          <a:bodyPr wrap="none" rtlCol="0">
            <a:spAutoFit/>
          </a:bodyPr>
          <a:lstStyle/>
          <a:p>
            <a:pPr algn="ctr"/>
            <a:r>
              <a:rPr lang="en-US" b="1" dirty="0" smtClean="0">
                <a:latin typeface="Arial"/>
                <a:cs typeface="Arial"/>
              </a:rPr>
              <a:t>2065</a:t>
            </a:r>
            <a:endParaRPr lang="en-US" b="1" dirty="0">
              <a:latin typeface="Arial"/>
              <a:cs typeface="Arial"/>
            </a:endParaRPr>
          </a:p>
        </p:txBody>
      </p:sp>
      <p:sp>
        <p:nvSpPr>
          <p:cNvPr id="18" name="TextBox 17"/>
          <p:cNvSpPr txBox="1"/>
          <p:nvPr/>
        </p:nvSpPr>
        <p:spPr>
          <a:xfrm>
            <a:off x="5338518" y="687677"/>
            <a:ext cx="698178" cy="369332"/>
          </a:xfrm>
          <a:prstGeom prst="rect">
            <a:avLst/>
          </a:prstGeom>
          <a:noFill/>
        </p:spPr>
        <p:txBody>
          <a:bodyPr wrap="none" rtlCol="0">
            <a:spAutoFit/>
          </a:bodyPr>
          <a:lstStyle/>
          <a:p>
            <a:pPr algn="ctr"/>
            <a:r>
              <a:rPr lang="en-US" b="1" dirty="0" smtClean="0">
                <a:latin typeface="Arial"/>
                <a:cs typeface="Arial"/>
              </a:rPr>
              <a:t>1980</a:t>
            </a:r>
            <a:endParaRPr lang="en-US" b="1" dirty="0">
              <a:latin typeface="Arial"/>
              <a:cs typeface="Arial"/>
            </a:endParaRPr>
          </a:p>
        </p:txBody>
      </p:sp>
      <p:sp>
        <p:nvSpPr>
          <p:cNvPr id="12" name="TextBox 11"/>
          <p:cNvSpPr txBox="1"/>
          <p:nvPr/>
        </p:nvSpPr>
        <p:spPr>
          <a:xfrm>
            <a:off x="457200" y="4810243"/>
            <a:ext cx="3265362" cy="1200328"/>
          </a:xfrm>
          <a:prstGeom prst="rect">
            <a:avLst/>
          </a:prstGeom>
          <a:noFill/>
        </p:spPr>
        <p:txBody>
          <a:bodyPr wrap="square" rtlCol="0">
            <a:spAutoFit/>
          </a:bodyPr>
          <a:lstStyle/>
          <a:p>
            <a:pPr algn="ctr"/>
            <a:r>
              <a:rPr lang="en-US" sz="2400" b="1" dirty="0" smtClean="0">
                <a:latin typeface="Arial"/>
                <a:cs typeface="Arial"/>
              </a:rPr>
              <a:t>Are we doing a good job of detecting these changes?</a:t>
            </a:r>
            <a:endParaRPr lang="en-US" sz="24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338</TotalTime>
  <Words>1863</Words>
  <Application>Microsoft Macintosh PowerPoint</Application>
  <PresentationFormat>On-screen Show (4:3)</PresentationFormat>
  <Paragraphs>114</Paragraphs>
  <Slides>19</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Theme</vt:lpstr>
      <vt:lpstr>Equation</vt:lpstr>
      <vt:lpstr>Prioritized Questions</vt:lpstr>
      <vt:lpstr>Circulation questions that are handed-off to other sub-groups</vt:lpstr>
      <vt:lpstr>SQ #1: C </vt:lpstr>
      <vt:lpstr>Upward Mass Flux at 70 hPa</vt:lpstr>
      <vt:lpstr>Engel et al. (2009)</vt:lpstr>
      <vt:lpstr>QBO trend (Kawatani &amp; Hamilton, 2013)</vt:lpstr>
      <vt:lpstr>Climate driven changes of ozone transport (2065-1980)</vt:lpstr>
      <vt:lpstr>SQ #2 (C)</vt:lpstr>
      <vt:lpstr>Climate Driven Temperature Change</vt:lpstr>
      <vt:lpstr>SQ #3 (C)</vt:lpstr>
      <vt:lpstr>Monsoon transport to the stratosphere observed from ACE-FTS hydrogen cyanide</vt:lpstr>
      <vt:lpstr>Stratospheric injection of VSLS</vt:lpstr>
      <vt:lpstr>SQ #4 (C)</vt:lpstr>
      <vt:lpstr>Davis &amp; Rosenlof (2012)</vt:lpstr>
      <vt:lpstr>Davis &amp; Rosenlof (2012)</vt:lpstr>
      <vt:lpstr>Slide 16</vt:lpstr>
      <vt:lpstr>SQ #5 (c)</vt:lpstr>
      <vt:lpstr>Main Question</vt:lpstr>
      <vt:lpstr>Slide 19</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dc:title>
  <dc:creator>Paul A. Newman</dc:creator>
  <cp:lastModifiedBy>Paul A. Newman</cp:lastModifiedBy>
  <cp:revision>8</cp:revision>
  <dcterms:created xsi:type="dcterms:W3CDTF">2014-05-08T18:03:25Z</dcterms:created>
  <dcterms:modified xsi:type="dcterms:W3CDTF">2014-05-08T18:03:39Z</dcterms:modified>
</cp:coreProperties>
</file>