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6" r:id="rId3"/>
    <p:sldId id="258" r:id="rId4"/>
    <p:sldId id="259" r:id="rId5"/>
    <p:sldId id="260" r:id="rId6"/>
    <p:sldId id="261" r:id="rId7"/>
    <p:sldId id="263" r:id="rId8"/>
    <p:sldId id="262"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09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68CA0F-32C8-1243-8BB0-BBF8CE2154CD}" type="datetimeFigureOut">
              <a:rPr lang="en-US" smtClean="0"/>
              <a:t>5/7/14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DCD566-F64A-F241-83F3-4A07F0BEEE06}" type="slidenum">
              <a:rPr lang="en-US" smtClean="0"/>
              <a:t>‹#›</a:t>
            </a:fld>
            <a:endParaRPr lang="en-US"/>
          </a:p>
        </p:txBody>
      </p:sp>
    </p:spTree>
    <p:extLst>
      <p:ext uri="{BB962C8B-B14F-4D97-AF65-F5344CB8AC3E}">
        <p14:creationId xmlns:p14="http://schemas.microsoft.com/office/powerpoint/2010/main" val="3076019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8CA0F-32C8-1243-8BB0-BBF8CE2154CD}" type="datetimeFigureOut">
              <a:rPr lang="en-US" smtClean="0"/>
              <a:t>5/7/14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DCD566-F64A-F241-83F3-4A07F0BEEE06}" type="slidenum">
              <a:rPr lang="en-US" smtClean="0"/>
              <a:t>‹#›</a:t>
            </a:fld>
            <a:endParaRPr lang="en-US"/>
          </a:p>
        </p:txBody>
      </p:sp>
    </p:spTree>
    <p:extLst>
      <p:ext uri="{BB962C8B-B14F-4D97-AF65-F5344CB8AC3E}">
        <p14:creationId xmlns:p14="http://schemas.microsoft.com/office/powerpoint/2010/main" val="902451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8CA0F-32C8-1243-8BB0-BBF8CE2154CD}" type="datetimeFigureOut">
              <a:rPr lang="en-US" smtClean="0"/>
              <a:t>5/7/14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DCD566-F64A-F241-83F3-4A07F0BEEE06}" type="slidenum">
              <a:rPr lang="en-US" smtClean="0"/>
              <a:t>‹#›</a:t>
            </a:fld>
            <a:endParaRPr lang="en-US"/>
          </a:p>
        </p:txBody>
      </p:sp>
    </p:spTree>
    <p:extLst>
      <p:ext uri="{BB962C8B-B14F-4D97-AF65-F5344CB8AC3E}">
        <p14:creationId xmlns:p14="http://schemas.microsoft.com/office/powerpoint/2010/main" val="4218999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8CA0F-32C8-1243-8BB0-BBF8CE2154CD}" type="datetimeFigureOut">
              <a:rPr lang="en-US" smtClean="0"/>
              <a:t>5/7/14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DCD566-F64A-F241-83F3-4A07F0BEEE06}" type="slidenum">
              <a:rPr lang="en-US" smtClean="0"/>
              <a:t>‹#›</a:t>
            </a:fld>
            <a:endParaRPr lang="en-US"/>
          </a:p>
        </p:txBody>
      </p:sp>
    </p:spTree>
    <p:extLst>
      <p:ext uri="{BB962C8B-B14F-4D97-AF65-F5344CB8AC3E}">
        <p14:creationId xmlns:p14="http://schemas.microsoft.com/office/powerpoint/2010/main" val="131329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68CA0F-32C8-1243-8BB0-BBF8CE2154CD}" type="datetimeFigureOut">
              <a:rPr lang="en-US" smtClean="0"/>
              <a:t>5/7/14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DCD566-F64A-F241-83F3-4A07F0BEEE06}" type="slidenum">
              <a:rPr lang="en-US" smtClean="0"/>
              <a:t>‹#›</a:t>
            </a:fld>
            <a:endParaRPr lang="en-US"/>
          </a:p>
        </p:txBody>
      </p:sp>
    </p:spTree>
    <p:extLst>
      <p:ext uri="{BB962C8B-B14F-4D97-AF65-F5344CB8AC3E}">
        <p14:creationId xmlns:p14="http://schemas.microsoft.com/office/powerpoint/2010/main" val="2986958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68CA0F-32C8-1243-8BB0-BBF8CE2154CD}" type="datetimeFigureOut">
              <a:rPr lang="en-US" smtClean="0"/>
              <a:t>5/7/14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DCD566-F64A-F241-83F3-4A07F0BEEE06}" type="slidenum">
              <a:rPr lang="en-US" smtClean="0"/>
              <a:t>‹#›</a:t>
            </a:fld>
            <a:endParaRPr lang="en-US"/>
          </a:p>
        </p:txBody>
      </p:sp>
    </p:spTree>
    <p:extLst>
      <p:ext uri="{BB962C8B-B14F-4D97-AF65-F5344CB8AC3E}">
        <p14:creationId xmlns:p14="http://schemas.microsoft.com/office/powerpoint/2010/main" val="2728777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68CA0F-32C8-1243-8BB0-BBF8CE2154CD}" type="datetimeFigureOut">
              <a:rPr lang="en-US" smtClean="0"/>
              <a:t>5/7/14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DCD566-F64A-F241-83F3-4A07F0BEEE06}" type="slidenum">
              <a:rPr lang="en-US" smtClean="0"/>
              <a:t>‹#›</a:t>
            </a:fld>
            <a:endParaRPr lang="en-US"/>
          </a:p>
        </p:txBody>
      </p:sp>
    </p:spTree>
    <p:extLst>
      <p:ext uri="{BB962C8B-B14F-4D97-AF65-F5344CB8AC3E}">
        <p14:creationId xmlns:p14="http://schemas.microsoft.com/office/powerpoint/2010/main" val="1712201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68CA0F-32C8-1243-8BB0-BBF8CE2154CD}" type="datetimeFigureOut">
              <a:rPr lang="en-US" smtClean="0"/>
              <a:t>5/7/14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DCD566-F64A-F241-83F3-4A07F0BEEE06}" type="slidenum">
              <a:rPr lang="en-US" smtClean="0"/>
              <a:t>‹#›</a:t>
            </a:fld>
            <a:endParaRPr lang="en-US"/>
          </a:p>
        </p:txBody>
      </p:sp>
    </p:spTree>
    <p:extLst>
      <p:ext uri="{BB962C8B-B14F-4D97-AF65-F5344CB8AC3E}">
        <p14:creationId xmlns:p14="http://schemas.microsoft.com/office/powerpoint/2010/main" val="252278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8CA0F-32C8-1243-8BB0-BBF8CE2154CD}" type="datetimeFigureOut">
              <a:rPr lang="en-US" smtClean="0"/>
              <a:t>5/7/14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DCD566-F64A-F241-83F3-4A07F0BEEE06}" type="slidenum">
              <a:rPr lang="en-US" smtClean="0"/>
              <a:t>‹#›</a:t>
            </a:fld>
            <a:endParaRPr lang="en-US"/>
          </a:p>
        </p:txBody>
      </p:sp>
    </p:spTree>
    <p:extLst>
      <p:ext uri="{BB962C8B-B14F-4D97-AF65-F5344CB8AC3E}">
        <p14:creationId xmlns:p14="http://schemas.microsoft.com/office/powerpoint/2010/main" val="2063092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8CA0F-32C8-1243-8BB0-BBF8CE2154CD}" type="datetimeFigureOut">
              <a:rPr lang="en-US" smtClean="0"/>
              <a:t>5/7/14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DCD566-F64A-F241-83F3-4A07F0BEEE06}" type="slidenum">
              <a:rPr lang="en-US" smtClean="0"/>
              <a:t>‹#›</a:t>
            </a:fld>
            <a:endParaRPr lang="en-US"/>
          </a:p>
        </p:txBody>
      </p:sp>
    </p:spTree>
    <p:extLst>
      <p:ext uri="{BB962C8B-B14F-4D97-AF65-F5344CB8AC3E}">
        <p14:creationId xmlns:p14="http://schemas.microsoft.com/office/powerpoint/2010/main" val="199110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8CA0F-32C8-1243-8BB0-BBF8CE2154CD}" type="datetimeFigureOut">
              <a:rPr lang="en-US" smtClean="0"/>
              <a:t>5/7/14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DCD566-F64A-F241-83F3-4A07F0BEEE06}" type="slidenum">
              <a:rPr lang="en-US" smtClean="0"/>
              <a:t>‹#›</a:t>
            </a:fld>
            <a:endParaRPr lang="en-US"/>
          </a:p>
        </p:txBody>
      </p:sp>
    </p:spTree>
    <p:extLst>
      <p:ext uri="{BB962C8B-B14F-4D97-AF65-F5344CB8AC3E}">
        <p14:creationId xmlns:p14="http://schemas.microsoft.com/office/powerpoint/2010/main" val="16134915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68CA0F-32C8-1243-8BB0-BBF8CE2154CD}" type="datetimeFigureOut">
              <a:rPr lang="en-US" smtClean="0"/>
              <a:t>5/7/14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DCD566-F64A-F241-83F3-4A07F0BEEE06}" type="slidenum">
              <a:rPr lang="en-US" smtClean="0"/>
              <a:t>‹#›</a:t>
            </a:fld>
            <a:endParaRPr lang="en-US"/>
          </a:p>
        </p:txBody>
      </p:sp>
    </p:spTree>
    <p:extLst>
      <p:ext uri="{BB962C8B-B14F-4D97-AF65-F5344CB8AC3E}">
        <p14:creationId xmlns:p14="http://schemas.microsoft.com/office/powerpoint/2010/main" val="1650141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Word_Document1.docx"/><Relationship Id="rId4" Type="http://schemas.openxmlformats.org/officeDocument/2006/relationships/image" Target="../media/image1.png"/><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09239" y="755088"/>
            <a:ext cx="6763390" cy="523220"/>
          </a:xfrm>
          <a:prstGeom prst="rect">
            <a:avLst/>
          </a:prstGeom>
          <a:noFill/>
        </p:spPr>
        <p:txBody>
          <a:bodyPr wrap="none" rtlCol="0">
            <a:spAutoFit/>
          </a:bodyPr>
          <a:lstStyle/>
          <a:p>
            <a:r>
              <a:rPr lang="en-US" sz="2800" b="1" dirty="0" smtClean="0">
                <a:latin typeface="Arial"/>
                <a:cs typeface="Arial"/>
              </a:rPr>
              <a:t>Stratospheric </a:t>
            </a:r>
            <a:r>
              <a:rPr lang="en-US" sz="2800" b="1" dirty="0" smtClean="0">
                <a:latin typeface="Arial"/>
                <a:cs typeface="Arial"/>
              </a:rPr>
              <a:t>Composition - Summary</a:t>
            </a:r>
            <a:endParaRPr lang="en-US" sz="2800" b="1" dirty="0" smtClean="0">
              <a:latin typeface="Arial"/>
              <a:cs typeface="Arial"/>
            </a:endParaRPr>
          </a:p>
        </p:txBody>
      </p:sp>
      <p:sp>
        <p:nvSpPr>
          <p:cNvPr id="3" name="TextBox 2"/>
          <p:cNvSpPr txBox="1"/>
          <p:nvPr/>
        </p:nvSpPr>
        <p:spPr>
          <a:xfrm>
            <a:off x="6303409" y="6488668"/>
            <a:ext cx="2840591" cy="369332"/>
          </a:xfrm>
          <a:prstGeom prst="rect">
            <a:avLst/>
          </a:prstGeom>
          <a:noFill/>
        </p:spPr>
        <p:txBody>
          <a:bodyPr wrap="none" rtlCol="0">
            <a:spAutoFit/>
          </a:bodyPr>
          <a:lstStyle/>
          <a:p>
            <a:r>
              <a:rPr lang="en-US" dirty="0" smtClean="0">
                <a:latin typeface="Arial"/>
                <a:cs typeface="Arial"/>
              </a:rPr>
              <a:t>NASA Ames, May </a:t>
            </a:r>
            <a:r>
              <a:rPr lang="en-US" dirty="0" smtClean="0">
                <a:latin typeface="Arial"/>
                <a:cs typeface="Arial"/>
              </a:rPr>
              <a:t>8, </a:t>
            </a:r>
            <a:r>
              <a:rPr lang="en-US" dirty="0" smtClean="0">
                <a:latin typeface="Arial"/>
                <a:cs typeface="Arial"/>
              </a:rPr>
              <a:t>2014</a:t>
            </a:r>
            <a:endParaRPr lang="en-US" dirty="0">
              <a:latin typeface="Arial"/>
              <a:cs typeface="Arial"/>
            </a:endParaRPr>
          </a:p>
        </p:txBody>
      </p:sp>
      <p:sp>
        <p:nvSpPr>
          <p:cNvPr id="16" name="TextBox 15"/>
          <p:cNvSpPr txBox="1"/>
          <p:nvPr/>
        </p:nvSpPr>
        <p:spPr>
          <a:xfrm>
            <a:off x="689325" y="1518620"/>
            <a:ext cx="8073675" cy="4524315"/>
          </a:xfrm>
          <a:prstGeom prst="rect">
            <a:avLst/>
          </a:prstGeom>
          <a:noFill/>
        </p:spPr>
        <p:txBody>
          <a:bodyPr wrap="square" rtlCol="0">
            <a:spAutoFit/>
          </a:bodyPr>
          <a:lstStyle/>
          <a:p>
            <a:r>
              <a:rPr lang="en-US" sz="2400" dirty="0">
                <a:latin typeface="Arial"/>
                <a:cs typeface="Arial"/>
              </a:rPr>
              <a:t>Categories:</a:t>
            </a:r>
          </a:p>
          <a:p>
            <a:r>
              <a:rPr lang="en-US" sz="2400" dirty="0">
                <a:latin typeface="Arial"/>
                <a:cs typeface="Arial"/>
              </a:rPr>
              <a:t> </a:t>
            </a:r>
          </a:p>
          <a:p>
            <a:pPr marL="457200" indent="-457200">
              <a:buAutoNum type="arabicPeriod"/>
            </a:pPr>
            <a:r>
              <a:rPr lang="en-US" sz="2400" dirty="0" smtClean="0">
                <a:latin typeface="Arial"/>
                <a:cs typeface="Arial"/>
              </a:rPr>
              <a:t>Stratospheric </a:t>
            </a:r>
            <a:r>
              <a:rPr lang="en-US" sz="2400" dirty="0">
                <a:latin typeface="Arial"/>
                <a:cs typeface="Arial"/>
              </a:rPr>
              <a:t>Ozone and Water – What </a:t>
            </a:r>
            <a:r>
              <a:rPr lang="en-US" sz="2400" dirty="0" smtClean="0">
                <a:latin typeface="Arial"/>
                <a:cs typeface="Arial"/>
              </a:rPr>
              <a:t>Impacts Them </a:t>
            </a:r>
            <a:r>
              <a:rPr lang="en-US" sz="2400" dirty="0">
                <a:latin typeface="Arial"/>
                <a:cs typeface="Arial"/>
              </a:rPr>
              <a:t>and </a:t>
            </a:r>
            <a:r>
              <a:rPr lang="en-US" sz="2400" dirty="0" smtClean="0">
                <a:latin typeface="Arial"/>
                <a:cs typeface="Arial"/>
              </a:rPr>
              <a:t>What Do They Impact</a:t>
            </a:r>
            <a:r>
              <a:rPr lang="en-US" sz="2400" dirty="0">
                <a:latin typeface="Arial"/>
                <a:cs typeface="Arial"/>
              </a:rPr>
              <a:t>? </a:t>
            </a:r>
            <a:endParaRPr lang="en-US" sz="2400" dirty="0" smtClean="0">
              <a:latin typeface="Arial"/>
              <a:cs typeface="Arial"/>
            </a:endParaRPr>
          </a:p>
          <a:p>
            <a:pPr marL="457200" indent="-457200">
              <a:buAutoNum type="arabicPeriod"/>
            </a:pPr>
            <a:endParaRPr lang="en-US" sz="2400" dirty="0">
              <a:latin typeface="Arial"/>
              <a:cs typeface="Arial"/>
            </a:endParaRPr>
          </a:p>
          <a:p>
            <a:pPr marL="457200" indent="-457200">
              <a:buAutoNum type="arabicPeriod"/>
            </a:pPr>
            <a:r>
              <a:rPr lang="en-US" sz="2400" dirty="0">
                <a:latin typeface="Arial"/>
                <a:cs typeface="Arial"/>
              </a:rPr>
              <a:t>The Structure of Stratosphere-Troposphere Exchange: How Does it Control the Response of Stratospheric Composition to Increased Climate Forcing?</a:t>
            </a:r>
            <a:r>
              <a:rPr lang="en-US" sz="2400" dirty="0" smtClean="0">
                <a:effectLst/>
                <a:latin typeface="Arial"/>
                <a:cs typeface="Arial"/>
              </a:rPr>
              <a:t> </a:t>
            </a:r>
          </a:p>
          <a:p>
            <a:pPr marL="457200" indent="-457200">
              <a:buAutoNum type="arabicPeriod"/>
            </a:pPr>
            <a:endParaRPr lang="en-US" sz="2400" dirty="0">
              <a:latin typeface="Arial"/>
              <a:cs typeface="Arial"/>
            </a:endParaRPr>
          </a:p>
          <a:p>
            <a:pPr marL="457200" indent="-457200">
              <a:buAutoNum type="arabicPeriod"/>
            </a:pPr>
            <a:r>
              <a:rPr lang="en-US" sz="2400" dirty="0">
                <a:latin typeface="Arial"/>
                <a:cs typeface="Arial"/>
              </a:rPr>
              <a:t>Stratospheric Aerosols: How </a:t>
            </a:r>
            <a:r>
              <a:rPr lang="en-US" sz="2400" dirty="0" smtClean="0">
                <a:latin typeface="Arial"/>
                <a:cs typeface="Arial"/>
              </a:rPr>
              <a:t>Do </a:t>
            </a:r>
            <a:r>
              <a:rPr lang="en-US" sz="2400" dirty="0">
                <a:latin typeface="Arial"/>
                <a:cs typeface="Arial"/>
              </a:rPr>
              <a:t>They Link Ozone Loss With Climate Forced Changes in Water Vapor, Injected Reactive Chemical Species and Temperature?</a:t>
            </a:r>
            <a:r>
              <a:rPr lang="en-US" sz="2400" dirty="0" smtClean="0">
                <a:effectLst/>
                <a:latin typeface="Arial"/>
                <a:cs typeface="Arial"/>
              </a:rPr>
              <a:t> </a:t>
            </a:r>
            <a:endParaRPr lang="en-US" sz="2400" dirty="0" smtClean="0">
              <a:latin typeface="Arial"/>
              <a:cs typeface="Arial"/>
            </a:endParaRPr>
          </a:p>
        </p:txBody>
      </p:sp>
    </p:spTree>
    <p:extLst>
      <p:ext uri="{BB962C8B-B14F-4D97-AF65-F5344CB8AC3E}">
        <p14:creationId xmlns:p14="http://schemas.microsoft.com/office/powerpoint/2010/main" val="367607115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2716273702"/>
              </p:ext>
            </p:extLst>
          </p:nvPr>
        </p:nvGraphicFramePr>
        <p:xfrm>
          <a:off x="504525" y="453571"/>
          <a:ext cx="8308561" cy="6077858"/>
        </p:xfrm>
        <a:graphic>
          <a:graphicData uri="http://schemas.openxmlformats.org/presentationml/2006/ole">
            <mc:AlternateContent xmlns:mc="http://schemas.openxmlformats.org/markup-compatibility/2006">
              <mc:Choice xmlns:v="urn:schemas-microsoft-com:vml" Requires="v">
                <p:oleObj spid="_x0000_s1025" name="Document" r:id="rId3" imgW="6527800" imgH="4775200" progId="Word.Document.12">
                  <p:embed/>
                </p:oleObj>
              </mc:Choice>
              <mc:Fallback>
                <p:oleObj name="Document" r:id="rId3" imgW="6527800" imgH="4775200" progId="Word.Document.12">
                  <p:embed/>
                  <p:pic>
                    <p:nvPicPr>
                      <p:cNvPr id="0" name=""/>
                      <p:cNvPicPr/>
                      <p:nvPr/>
                    </p:nvPicPr>
                    <p:blipFill>
                      <a:blip r:embed="rId4"/>
                      <a:stretch>
                        <a:fillRect/>
                      </a:stretch>
                    </p:blipFill>
                    <p:spPr>
                      <a:xfrm>
                        <a:off x="504525" y="453571"/>
                        <a:ext cx="8308561" cy="6077858"/>
                      </a:xfrm>
                      <a:prstGeom prst="rect">
                        <a:avLst/>
                      </a:prstGeom>
                    </p:spPr>
                  </p:pic>
                </p:oleObj>
              </mc:Fallback>
            </mc:AlternateContent>
          </a:graphicData>
        </a:graphic>
      </p:graphicFrame>
    </p:spTree>
    <p:extLst>
      <p:ext uri="{BB962C8B-B14F-4D97-AF65-F5344CB8AC3E}">
        <p14:creationId xmlns:p14="http://schemas.microsoft.com/office/powerpoint/2010/main" val="424252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5429" y="580571"/>
            <a:ext cx="8218714" cy="5909311"/>
          </a:xfrm>
          <a:prstGeom prst="rect">
            <a:avLst/>
          </a:prstGeom>
          <a:noFill/>
        </p:spPr>
        <p:txBody>
          <a:bodyPr wrap="square" rtlCol="0">
            <a:spAutoFit/>
          </a:bodyPr>
          <a:lstStyle/>
          <a:p>
            <a:pPr lvl="0"/>
            <a:r>
              <a:rPr lang="en-US" b="1" dirty="0">
                <a:latin typeface="Arial"/>
                <a:cs typeface="Arial"/>
              </a:rPr>
              <a:t>Stratospheric Ozone and Water – What Impacts it and What Does it Impact?  </a:t>
            </a:r>
            <a:endParaRPr lang="en-US" sz="1600" dirty="0">
              <a:latin typeface="Arial"/>
              <a:cs typeface="Arial"/>
            </a:endParaRPr>
          </a:p>
          <a:p>
            <a:r>
              <a:rPr lang="en-US" b="1" dirty="0">
                <a:latin typeface="Arial"/>
                <a:cs typeface="Arial"/>
              </a:rPr>
              <a:t> </a:t>
            </a:r>
            <a:endParaRPr lang="en-US" sz="1600" dirty="0">
              <a:latin typeface="Arial"/>
              <a:cs typeface="Arial"/>
            </a:endParaRPr>
          </a:p>
          <a:p>
            <a:pPr lvl="0"/>
            <a:r>
              <a:rPr lang="en-US" b="1" dirty="0">
                <a:latin typeface="Arial"/>
                <a:cs typeface="Arial"/>
              </a:rPr>
              <a:t>(C)</a:t>
            </a:r>
            <a:r>
              <a:rPr lang="en-US" dirty="0">
                <a:latin typeface="Arial"/>
                <a:cs typeface="Arial"/>
              </a:rPr>
              <a:t> How will stratospheric H</a:t>
            </a:r>
            <a:r>
              <a:rPr lang="en-US" baseline="-25000" dirty="0">
                <a:latin typeface="Arial"/>
                <a:cs typeface="Arial"/>
              </a:rPr>
              <a:t>2</a:t>
            </a:r>
            <a:r>
              <a:rPr lang="en-US" dirty="0">
                <a:latin typeface="Arial"/>
                <a:cs typeface="Arial"/>
              </a:rPr>
              <a:t>O and O</a:t>
            </a:r>
            <a:r>
              <a:rPr lang="en-US" baseline="-25000" dirty="0">
                <a:latin typeface="Arial"/>
                <a:cs typeface="Arial"/>
              </a:rPr>
              <a:t>3</a:t>
            </a:r>
            <a:r>
              <a:rPr lang="en-US" dirty="0">
                <a:latin typeface="Arial"/>
                <a:cs typeface="Arial"/>
              </a:rPr>
              <a:t> evolve in a climate with increased GHGs and decreased ODSs?</a:t>
            </a:r>
            <a:endParaRPr lang="en-US" sz="1200" dirty="0">
              <a:latin typeface="Arial"/>
              <a:cs typeface="Arial"/>
            </a:endParaRPr>
          </a:p>
          <a:p>
            <a:r>
              <a:rPr lang="en-US" dirty="0">
                <a:latin typeface="Arial"/>
                <a:cs typeface="Arial"/>
              </a:rPr>
              <a:t> </a:t>
            </a:r>
          </a:p>
          <a:p>
            <a:pPr lvl="1"/>
            <a:r>
              <a:rPr lang="en-US" dirty="0">
                <a:latin typeface="Arial"/>
                <a:cs typeface="Arial"/>
              </a:rPr>
              <a:t>Do we have in place the objective means for forecasting ozone column concentrations given the current rate of climate change? </a:t>
            </a:r>
          </a:p>
          <a:p>
            <a:r>
              <a:rPr lang="en-US" dirty="0">
                <a:latin typeface="Arial"/>
                <a:cs typeface="Arial"/>
              </a:rPr>
              <a:t> </a:t>
            </a:r>
          </a:p>
          <a:p>
            <a:pPr lvl="1"/>
            <a:r>
              <a:rPr lang="en-US" dirty="0">
                <a:latin typeface="Arial"/>
                <a:cs typeface="Arial"/>
              </a:rPr>
              <a:t>Water vapor has been observed to increase in the mid-latitude stratosphere since 1980  - how are the individual pathways that get water into the stratosphere affected by climate change?</a:t>
            </a:r>
          </a:p>
          <a:p>
            <a:r>
              <a:rPr lang="en-US" dirty="0">
                <a:latin typeface="Arial"/>
                <a:cs typeface="Arial"/>
              </a:rPr>
              <a:t> </a:t>
            </a:r>
          </a:p>
          <a:p>
            <a:r>
              <a:rPr lang="en-US" i="1" dirty="0">
                <a:latin typeface="Arial"/>
                <a:cs typeface="Arial"/>
              </a:rPr>
              <a:t>Need the suite of measurements from Goddard Table 1</a:t>
            </a:r>
            <a:endParaRPr lang="en-US" dirty="0">
              <a:latin typeface="Arial"/>
              <a:cs typeface="Arial"/>
            </a:endParaRPr>
          </a:p>
          <a:p>
            <a:r>
              <a:rPr lang="en-US" dirty="0">
                <a:latin typeface="Arial"/>
                <a:cs typeface="Arial"/>
              </a:rPr>
              <a:t> </a:t>
            </a:r>
            <a:endParaRPr lang="en-US" sz="1200" dirty="0">
              <a:latin typeface="Arial"/>
              <a:cs typeface="Arial"/>
            </a:endParaRPr>
          </a:p>
          <a:p>
            <a:pPr lvl="0"/>
            <a:r>
              <a:rPr lang="en-US" b="1" dirty="0">
                <a:latin typeface="Arial"/>
                <a:cs typeface="Arial"/>
              </a:rPr>
              <a:t>(C) </a:t>
            </a:r>
            <a:r>
              <a:rPr lang="en-US" dirty="0">
                <a:latin typeface="Arial"/>
                <a:cs typeface="Arial"/>
              </a:rPr>
              <a:t>How does tracer transport change with increased GHGs? (BDC, rate of tropical upwelling)  (linked to stratospheric circulation)  Anne and Ross</a:t>
            </a:r>
            <a:endParaRPr lang="en-US" sz="1200" dirty="0">
              <a:latin typeface="Arial"/>
              <a:cs typeface="Arial"/>
            </a:endParaRPr>
          </a:p>
          <a:p>
            <a:r>
              <a:rPr lang="en-US" i="1" dirty="0">
                <a:latin typeface="Arial"/>
                <a:cs typeface="Arial"/>
              </a:rPr>
              <a:t>            Satellite measurements of trace gases/temperature/reanalysis met </a:t>
            </a:r>
            <a:endParaRPr lang="en-US" sz="1200" dirty="0">
              <a:latin typeface="Arial"/>
              <a:cs typeface="Arial"/>
            </a:endParaRPr>
          </a:p>
          <a:p>
            <a:r>
              <a:rPr lang="en-US" i="1" dirty="0">
                <a:latin typeface="Arial"/>
                <a:cs typeface="Arial"/>
              </a:rPr>
              <a:t>Fields</a:t>
            </a:r>
            <a:endParaRPr lang="en-US" sz="1200" dirty="0">
              <a:latin typeface="Arial"/>
              <a:cs typeface="Arial"/>
            </a:endParaRPr>
          </a:p>
          <a:p>
            <a:r>
              <a:rPr lang="en-US" i="1" dirty="0">
                <a:latin typeface="Arial"/>
                <a:cs typeface="Arial"/>
              </a:rPr>
              <a:t>		Age-of-air related species, from both satellite and balloons (seasonal)</a:t>
            </a:r>
            <a:endParaRPr lang="en-US" sz="1200" dirty="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2764306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5429" y="580571"/>
            <a:ext cx="8218714" cy="5632312"/>
          </a:xfrm>
          <a:prstGeom prst="rect">
            <a:avLst/>
          </a:prstGeom>
          <a:noFill/>
        </p:spPr>
        <p:txBody>
          <a:bodyPr wrap="square" rtlCol="0">
            <a:spAutoFit/>
          </a:bodyPr>
          <a:lstStyle/>
          <a:p>
            <a:pPr lvl="0"/>
            <a:r>
              <a:rPr lang="en-US" b="1" dirty="0">
                <a:latin typeface="Arial"/>
                <a:cs typeface="Arial"/>
              </a:rPr>
              <a:t>Stratospheric Ozone and Water – What Impacts it and What Does it Impact?  </a:t>
            </a:r>
            <a:endParaRPr lang="en-US" sz="1600" dirty="0">
              <a:latin typeface="Arial"/>
              <a:cs typeface="Arial"/>
            </a:endParaRPr>
          </a:p>
          <a:p>
            <a:r>
              <a:rPr lang="en-US" b="1" dirty="0">
                <a:latin typeface="Arial"/>
                <a:cs typeface="Arial"/>
              </a:rPr>
              <a:t> </a:t>
            </a:r>
            <a:r>
              <a:rPr lang="en-US" i="1" dirty="0">
                <a:latin typeface="Arial"/>
                <a:cs typeface="Arial"/>
              </a:rPr>
              <a:t> </a:t>
            </a:r>
            <a:endParaRPr lang="en-US" sz="1200" dirty="0">
              <a:latin typeface="Arial"/>
              <a:cs typeface="Arial"/>
            </a:endParaRPr>
          </a:p>
          <a:p>
            <a:pPr lvl="0"/>
            <a:r>
              <a:rPr lang="en-US" b="1" dirty="0">
                <a:latin typeface="Arial"/>
                <a:cs typeface="Arial"/>
              </a:rPr>
              <a:t>(C) </a:t>
            </a:r>
            <a:r>
              <a:rPr lang="en-US" dirty="0">
                <a:latin typeface="Arial"/>
                <a:cs typeface="Arial"/>
              </a:rPr>
              <a:t>How is temperature responding, in various regions of the stratosphere, to ODS and GHG </a:t>
            </a:r>
            <a:r>
              <a:rPr lang="en-US" dirty="0" err="1">
                <a:latin typeface="Arial"/>
                <a:cs typeface="Arial"/>
              </a:rPr>
              <a:t>forcings</a:t>
            </a:r>
            <a:r>
              <a:rPr lang="en-US" dirty="0">
                <a:latin typeface="Arial"/>
                <a:cs typeface="Arial"/>
              </a:rPr>
              <a:t>?  (link to stratospheric circulation and radiation)  </a:t>
            </a:r>
            <a:r>
              <a:rPr lang="en-US" i="1" dirty="0">
                <a:latin typeface="Arial"/>
                <a:cs typeface="Arial"/>
              </a:rPr>
              <a:t>O3 forcing </a:t>
            </a:r>
            <a:r>
              <a:rPr lang="en-US" i="1" dirty="0" err="1">
                <a:latin typeface="Arial"/>
                <a:cs typeface="Arial"/>
              </a:rPr>
              <a:t>instead?..mid</a:t>
            </a:r>
            <a:r>
              <a:rPr lang="en-US" i="1" dirty="0">
                <a:latin typeface="Arial"/>
                <a:cs typeface="Arial"/>
              </a:rPr>
              <a:t> and upper stratosphere…changes in temperature…get confirmation from P. Newman)   see first bullet</a:t>
            </a:r>
            <a:endParaRPr lang="en-US" sz="1200" dirty="0">
              <a:latin typeface="Arial"/>
              <a:cs typeface="Arial"/>
            </a:endParaRPr>
          </a:p>
          <a:p>
            <a:r>
              <a:rPr lang="en-US" dirty="0">
                <a:latin typeface="Arial"/>
                <a:cs typeface="Arial"/>
              </a:rPr>
              <a:t> </a:t>
            </a:r>
            <a:endParaRPr lang="en-US" sz="1200" dirty="0">
              <a:latin typeface="Arial"/>
              <a:cs typeface="Arial"/>
            </a:endParaRPr>
          </a:p>
          <a:p>
            <a:pPr lvl="0"/>
            <a:r>
              <a:rPr lang="en-US" b="1" dirty="0">
                <a:latin typeface="Arial"/>
                <a:cs typeface="Arial"/>
              </a:rPr>
              <a:t>(I) </a:t>
            </a:r>
            <a:r>
              <a:rPr lang="en-US" dirty="0">
                <a:latin typeface="Arial"/>
                <a:cs typeface="Arial"/>
              </a:rPr>
              <a:t>What role does continental convection play in altering H</a:t>
            </a:r>
            <a:r>
              <a:rPr lang="en-US" baseline="-25000" dirty="0">
                <a:latin typeface="Arial"/>
                <a:cs typeface="Arial"/>
              </a:rPr>
              <a:t>2</a:t>
            </a:r>
            <a:r>
              <a:rPr lang="en-US" dirty="0">
                <a:latin typeface="Arial"/>
                <a:cs typeface="Arial"/>
              </a:rPr>
              <a:t>O and O</a:t>
            </a:r>
            <a:r>
              <a:rPr lang="en-US" baseline="-25000" dirty="0">
                <a:latin typeface="Arial"/>
                <a:cs typeface="Arial"/>
              </a:rPr>
              <a:t>3</a:t>
            </a:r>
            <a:r>
              <a:rPr lang="en-US" dirty="0">
                <a:latin typeface="Arial"/>
                <a:cs typeface="Arial"/>
              </a:rPr>
              <a:t>?  </a:t>
            </a:r>
            <a:r>
              <a:rPr lang="en-US" i="1" dirty="0">
                <a:latin typeface="Arial"/>
                <a:cs typeface="Arial"/>
              </a:rPr>
              <a:t>(concern for populated regions</a:t>
            </a:r>
            <a:r>
              <a:rPr lang="en-US" dirty="0">
                <a:latin typeface="Arial"/>
                <a:cs typeface="Arial"/>
              </a:rPr>
              <a:t>)   </a:t>
            </a:r>
            <a:r>
              <a:rPr lang="en-US" i="1" dirty="0">
                <a:latin typeface="Arial"/>
                <a:cs typeface="Arial"/>
              </a:rPr>
              <a:t>satellite measurements of H2O, O3,  measurements of overshooting clouds…something like </a:t>
            </a:r>
            <a:r>
              <a:rPr lang="en-US" i="1" dirty="0" err="1">
                <a:latin typeface="Arial"/>
                <a:cs typeface="Arial"/>
              </a:rPr>
              <a:t>calipso</a:t>
            </a:r>
            <a:r>
              <a:rPr lang="en-US" i="1" dirty="0">
                <a:latin typeface="Arial"/>
                <a:cs typeface="Arial"/>
              </a:rPr>
              <a:t>?</a:t>
            </a:r>
            <a:endParaRPr lang="en-US" sz="1200" dirty="0">
              <a:latin typeface="Arial"/>
              <a:cs typeface="Arial"/>
            </a:endParaRPr>
          </a:p>
          <a:p>
            <a:r>
              <a:rPr lang="en-US" i="1" dirty="0">
                <a:latin typeface="Arial"/>
                <a:cs typeface="Arial"/>
              </a:rPr>
              <a:t> </a:t>
            </a:r>
            <a:endParaRPr lang="en-US" sz="1200" dirty="0">
              <a:latin typeface="Arial"/>
              <a:cs typeface="Arial"/>
            </a:endParaRPr>
          </a:p>
          <a:p>
            <a:pPr lvl="0"/>
            <a:r>
              <a:rPr lang="en-US" b="1" dirty="0">
                <a:latin typeface="Arial"/>
                <a:cs typeface="Arial"/>
              </a:rPr>
              <a:t>(I) </a:t>
            </a:r>
            <a:r>
              <a:rPr lang="en-US" dirty="0">
                <a:latin typeface="Arial"/>
                <a:cs typeface="Arial"/>
              </a:rPr>
              <a:t>What is the sensitivity of O</a:t>
            </a:r>
            <a:r>
              <a:rPr lang="en-US" baseline="-25000" dirty="0">
                <a:latin typeface="Arial"/>
                <a:cs typeface="Arial"/>
              </a:rPr>
              <a:t>3</a:t>
            </a:r>
            <a:r>
              <a:rPr lang="en-US" dirty="0">
                <a:latin typeface="Arial"/>
                <a:cs typeface="Arial"/>
              </a:rPr>
              <a:t> to CH</a:t>
            </a:r>
            <a:r>
              <a:rPr lang="en-US" baseline="-25000" dirty="0">
                <a:latin typeface="Arial"/>
                <a:cs typeface="Arial"/>
              </a:rPr>
              <a:t>4</a:t>
            </a:r>
            <a:r>
              <a:rPr lang="en-US" dirty="0">
                <a:latin typeface="Arial"/>
                <a:cs typeface="Arial"/>
              </a:rPr>
              <a:t> and N</a:t>
            </a:r>
            <a:r>
              <a:rPr lang="en-US" baseline="-25000" dirty="0">
                <a:latin typeface="Arial"/>
                <a:cs typeface="Arial"/>
              </a:rPr>
              <a:t>2</a:t>
            </a:r>
            <a:r>
              <a:rPr lang="en-US" dirty="0">
                <a:latin typeface="Arial"/>
                <a:cs typeface="Arial"/>
              </a:rPr>
              <a:t>O, which are chemically active as well as GHGs? (What are the spatial and temporal dependences of non halogen O</a:t>
            </a:r>
            <a:r>
              <a:rPr lang="en-US" baseline="-25000" dirty="0">
                <a:latin typeface="Arial"/>
                <a:cs typeface="Arial"/>
              </a:rPr>
              <a:t>3</a:t>
            </a:r>
            <a:r>
              <a:rPr lang="en-US" dirty="0">
                <a:latin typeface="Arial"/>
                <a:cs typeface="Arial"/>
              </a:rPr>
              <a:t> loss processes?)…</a:t>
            </a:r>
            <a:r>
              <a:rPr lang="en-US" i="1" dirty="0">
                <a:latin typeface="Arial"/>
                <a:cs typeface="Arial"/>
              </a:rPr>
              <a:t>players in chemistry…concerned with future</a:t>
            </a:r>
            <a:endParaRPr lang="en-US" sz="1200" dirty="0">
              <a:latin typeface="Arial"/>
              <a:cs typeface="Arial"/>
            </a:endParaRPr>
          </a:p>
          <a:p>
            <a:r>
              <a:rPr lang="en-US" dirty="0">
                <a:latin typeface="Arial"/>
                <a:cs typeface="Arial"/>
              </a:rPr>
              <a:t> </a:t>
            </a:r>
            <a:endParaRPr lang="en-US" sz="1200" dirty="0">
              <a:latin typeface="Arial"/>
              <a:cs typeface="Arial"/>
            </a:endParaRPr>
          </a:p>
          <a:p>
            <a:pPr lvl="1"/>
            <a:r>
              <a:rPr lang="en-US" dirty="0">
                <a:latin typeface="Arial"/>
                <a:cs typeface="Arial"/>
              </a:rPr>
              <a:t>How does loss of CH4 and N2O change in the future?</a:t>
            </a:r>
            <a:endParaRPr lang="en-US" sz="1200" dirty="0">
              <a:latin typeface="Arial"/>
              <a:cs typeface="Arial"/>
            </a:endParaRPr>
          </a:p>
          <a:p>
            <a:r>
              <a:rPr lang="en-US" dirty="0">
                <a:latin typeface="Arial"/>
                <a:cs typeface="Arial"/>
              </a:rPr>
              <a:t>                      Tracers, NO, NO2, </a:t>
            </a:r>
            <a:r>
              <a:rPr lang="en-US" dirty="0" err="1">
                <a:latin typeface="Arial"/>
                <a:cs typeface="Arial"/>
              </a:rPr>
              <a:t>ClO</a:t>
            </a:r>
            <a:r>
              <a:rPr lang="en-US" dirty="0">
                <a:latin typeface="Arial"/>
                <a:cs typeface="Arial"/>
              </a:rPr>
              <a:t>, </a:t>
            </a:r>
            <a:r>
              <a:rPr lang="en-US" dirty="0" err="1">
                <a:latin typeface="Arial"/>
                <a:cs typeface="Arial"/>
              </a:rPr>
              <a:t>BrO</a:t>
            </a:r>
            <a:r>
              <a:rPr lang="en-US" dirty="0">
                <a:latin typeface="Arial"/>
                <a:cs typeface="Arial"/>
              </a:rPr>
              <a:t>, …….HO2, OH (not from space)  middle stratosphere.</a:t>
            </a:r>
            <a:endParaRPr lang="en-US" sz="1200" dirty="0">
              <a:latin typeface="Arial"/>
              <a:cs typeface="Arial"/>
            </a:endParaRPr>
          </a:p>
          <a:p>
            <a:r>
              <a:rPr lang="en-US" dirty="0">
                <a:latin typeface="Arial"/>
                <a:cs typeface="Arial"/>
              </a:rPr>
              <a:t> </a:t>
            </a:r>
            <a:endParaRPr lang="en-US" sz="1200" dirty="0">
              <a:latin typeface="Arial"/>
              <a:cs typeface="Arial"/>
            </a:endParaRPr>
          </a:p>
        </p:txBody>
      </p:sp>
    </p:spTree>
    <p:extLst>
      <p:ext uri="{BB962C8B-B14F-4D97-AF65-F5344CB8AC3E}">
        <p14:creationId xmlns:p14="http://schemas.microsoft.com/office/powerpoint/2010/main" val="3818241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5429" y="580571"/>
            <a:ext cx="8218714" cy="6186310"/>
          </a:xfrm>
          <a:prstGeom prst="rect">
            <a:avLst/>
          </a:prstGeom>
          <a:noFill/>
        </p:spPr>
        <p:txBody>
          <a:bodyPr wrap="square" rtlCol="0">
            <a:spAutoFit/>
          </a:bodyPr>
          <a:lstStyle/>
          <a:p>
            <a:pPr lvl="0"/>
            <a:r>
              <a:rPr lang="en-US" b="1" dirty="0">
                <a:latin typeface="Arial"/>
                <a:cs typeface="Arial"/>
              </a:rPr>
              <a:t>Stratospheric Ozone and Water – What Impacts it and What Does it Impact?  </a:t>
            </a:r>
            <a:endParaRPr lang="en-US" sz="1600" dirty="0">
              <a:latin typeface="Arial"/>
              <a:cs typeface="Arial"/>
            </a:endParaRPr>
          </a:p>
          <a:p>
            <a:r>
              <a:rPr lang="en-US" b="1" dirty="0">
                <a:latin typeface="Arial"/>
                <a:cs typeface="Arial"/>
              </a:rPr>
              <a:t> </a:t>
            </a:r>
            <a:endParaRPr lang="en-US" sz="1600" dirty="0">
              <a:latin typeface="Arial"/>
              <a:cs typeface="Arial"/>
            </a:endParaRPr>
          </a:p>
          <a:p>
            <a:pPr lvl="0"/>
            <a:r>
              <a:rPr lang="en-US" b="1" dirty="0" smtClean="0">
                <a:latin typeface="Arial"/>
                <a:cs typeface="Arial"/>
              </a:rPr>
              <a:t>(</a:t>
            </a:r>
            <a:r>
              <a:rPr lang="en-US" b="1" dirty="0">
                <a:latin typeface="Arial"/>
                <a:cs typeface="Arial"/>
              </a:rPr>
              <a:t>VI) </a:t>
            </a:r>
            <a:r>
              <a:rPr lang="en-US" dirty="0">
                <a:latin typeface="Arial"/>
                <a:cs typeface="Arial"/>
              </a:rPr>
              <a:t>How do VSL halocarbons get into the stratosphere and how will that change with increased GHGs.  What are the emission regions from which transport is more effective?....model coupled with in situ measurements…whole air sampler species for organic halogenated species, satellite inorganic halogens…</a:t>
            </a:r>
            <a:r>
              <a:rPr lang="en-US" dirty="0" err="1">
                <a:latin typeface="Arial"/>
                <a:cs typeface="Arial"/>
              </a:rPr>
              <a:t>BrO</a:t>
            </a:r>
            <a:r>
              <a:rPr lang="en-US" dirty="0">
                <a:latin typeface="Arial"/>
                <a:cs typeface="Arial"/>
              </a:rPr>
              <a:t>  profiles, DOAS from aircraft</a:t>
            </a:r>
            <a:endParaRPr lang="en-US" sz="1200" dirty="0">
              <a:latin typeface="Arial"/>
              <a:cs typeface="Arial"/>
            </a:endParaRPr>
          </a:p>
          <a:p>
            <a:r>
              <a:rPr lang="en-US" dirty="0">
                <a:latin typeface="Arial"/>
                <a:cs typeface="Arial"/>
              </a:rPr>
              <a:t> </a:t>
            </a:r>
            <a:endParaRPr lang="en-US" sz="1200" dirty="0">
              <a:latin typeface="Arial"/>
              <a:cs typeface="Arial"/>
            </a:endParaRPr>
          </a:p>
          <a:p>
            <a:pPr lvl="0"/>
            <a:r>
              <a:rPr lang="en-US" b="1" dirty="0">
                <a:latin typeface="Arial"/>
                <a:cs typeface="Arial"/>
              </a:rPr>
              <a:t>(I) </a:t>
            </a:r>
            <a:r>
              <a:rPr lang="en-US" dirty="0">
                <a:latin typeface="Arial"/>
                <a:cs typeface="Arial"/>
              </a:rPr>
              <a:t>How can we improve our ability to model </a:t>
            </a:r>
            <a:r>
              <a:rPr lang="en-US" dirty="0" err="1">
                <a:latin typeface="Arial"/>
                <a:cs typeface="Arial"/>
              </a:rPr>
              <a:t>denitrification</a:t>
            </a:r>
            <a:r>
              <a:rPr lang="en-US" dirty="0">
                <a:latin typeface="Arial"/>
                <a:cs typeface="Arial"/>
              </a:rPr>
              <a:t> and springtime chlorine re-activation?  </a:t>
            </a:r>
            <a:r>
              <a:rPr lang="en-US" i="1" dirty="0">
                <a:latin typeface="Arial"/>
                <a:cs typeface="Arial"/>
              </a:rPr>
              <a:t>(microphysics?)   sub bullet, also </a:t>
            </a:r>
            <a:r>
              <a:rPr lang="en-US" i="1" dirty="0" err="1">
                <a:latin typeface="Arial"/>
                <a:cs typeface="Arial"/>
              </a:rPr>
              <a:t>Cl</a:t>
            </a:r>
            <a:r>
              <a:rPr lang="en-US" i="1" dirty="0">
                <a:latin typeface="Arial"/>
                <a:cs typeface="Arial"/>
              </a:rPr>
              <a:t> activation applies to summer </a:t>
            </a:r>
            <a:r>
              <a:rPr lang="en-US" i="1" dirty="0" err="1">
                <a:latin typeface="Arial"/>
                <a:cs typeface="Arial"/>
              </a:rPr>
              <a:t>midlatitudes</a:t>
            </a:r>
            <a:r>
              <a:rPr lang="en-US" i="1" dirty="0">
                <a:latin typeface="Arial"/>
                <a:cs typeface="Arial"/>
              </a:rPr>
              <a:t> and sensitivity to increased h2o</a:t>
            </a:r>
            <a:endParaRPr lang="en-US" sz="1200" dirty="0">
              <a:latin typeface="Arial"/>
              <a:cs typeface="Arial"/>
            </a:endParaRPr>
          </a:p>
          <a:p>
            <a:r>
              <a:rPr lang="en-US" dirty="0">
                <a:latin typeface="Arial"/>
                <a:cs typeface="Arial"/>
              </a:rPr>
              <a:t> </a:t>
            </a:r>
            <a:endParaRPr lang="en-US" sz="1200" dirty="0">
              <a:latin typeface="Arial"/>
              <a:cs typeface="Arial"/>
            </a:endParaRPr>
          </a:p>
          <a:p>
            <a:r>
              <a:rPr lang="en-US" i="1" dirty="0">
                <a:latin typeface="Arial"/>
                <a:cs typeface="Arial"/>
              </a:rPr>
              <a:t>PSC occurrence and T  (from satellite)….daily measurements with high spatial resolution of optical depth.  Maybe in </a:t>
            </a:r>
            <a:r>
              <a:rPr lang="en-US" i="1" dirty="0" err="1">
                <a:latin typeface="Arial"/>
                <a:cs typeface="Arial"/>
              </a:rPr>
              <a:t>situ..high</a:t>
            </a:r>
            <a:r>
              <a:rPr lang="en-US" i="1" dirty="0">
                <a:latin typeface="Arial"/>
                <a:cs typeface="Arial"/>
              </a:rPr>
              <a:t> vertical and horizontal resolution…1 </a:t>
            </a:r>
            <a:r>
              <a:rPr lang="en-US" i="1" dirty="0" err="1">
                <a:latin typeface="Arial"/>
                <a:cs typeface="Arial"/>
              </a:rPr>
              <a:t>hz</a:t>
            </a:r>
            <a:r>
              <a:rPr lang="en-US" i="1" dirty="0">
                <a:latin typeface="Arial"/>
                <a:cs typeface="Arial"/>
              </a:rPr>
              <a:t> aircraft measurements</a:t>
            </a:r>
            <a:endParaRPr lang="en-US" sz="1200" dirty="0">
              <a:latin typeface="Arial"/>
              <a:cs typeface="Arial"/>
            </a:endParaRPr>
          </a:p>
          <a:p>
            <a:r>
              <a:rPr lang="en-US" dirty="0">
                <a:latin typeface="Arial"/>
                <a:cs typeface="Arial"/>
              </a:rPr>
              <a:t> </a:t>
            </a:r>
          </a:p>
          <a:p>
            <a:pPr lvl="0"/>
            <a:r>
              <a:rPr lang="en-US" b="1" dirty="0">
                <a:latin typeface="Arial"/>
                <a:cs typeface="Arial"/>
              </a:rPr>
              <a:t>(VI) </a:t>
            </a:r>
            <a:r>
              <a:rPr lang="en-US" dirty="0">
                <a:latin typeface="Arial"/>
                <a:cs typeface="Arial"/>
              </a:rPr>
              <a:t>Does summertime injection of H2O over the US introduce chlorine activation?</a:t>
            </a:r>
          </a:p>
          <a:p>
            <a:r>
              <a:rPr lang="en-US" i="1" dirty="0">
                <a:latin typeface="Arial"/>
                <a:cs typeface="Arial"/>
              </a:rPr>
              <a:t>        Profiles of </a:t>
            </a:r>
            <a:r>
              <a:rPr lang="en-US" i="1" dirty="0" err="1">
                <a:latin typeface="Arial"/>
                <a:cs typeface="Arial"/>
              </a:rPr>
              <a:t>BrO</a:t>
            </a:r>
            <a:r>
              <a:rPr lang="en-US" i="1" dirty="0">
                <a:latin typeface="Arial"/>
                <a:cs typeface="Arial"/>
              </a:rPr>
              <a:t>, </a:t>
            </a:r>
            <a:r>
              <a:rPr lang="en-US" i="1" dirty="0" err="1">
                <a:latin typeface="Arial"/>
                <a:cs typeface="Arial"/>
              </a:rPr>
              <a:t>ClO</a:t>
            </a:r>
            <a:r>
              <a:rPr lang="en-US" i="1" dirty="0">
                <a:latin typeface="Arial"/>
                <a:cs typeface="Arial"/>
              </a:rPr>
              <a:t>, H2O, T, convection history in the lower stratosphere and upper troposphere….see appendix for original question</a:t>
            </a:r>
            <a:endParaRPr lang="en-US" dirty="0">
              <a:latin typeface="Arial"/>
              <a:cs typeface="Arial"/>
            </a:endParaRPr>
          </a:p>
          <a:p>
            <a:r>
              <a:rPr lang="en-US" i="1" dirty="0">
                <a:latin typeface="Arial"/>
                <a:cs typeface="Arial"/>
              </a:rPr>
              <a:t> </a:t>
            </a:r>
            <a:endParaRPr lang="en-US" dirty="0">
              <a:latin typeface="Arial"/>
              <a:cs typeface="Arial"/>
            </a:endParaRPr>
          </a:p>
        </p:txBody>
      </p:sp>
    </p:spTree>
    <p:extLst>
      <p:ext uri="{BB962C8B-B14F-4D97-AF65-F5344CB8AC3E}">
        <p14:creationId xmlns:p14="http://schemas.microsoft.com/office/powerpoint/2010/main" val="3011560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5429" y="580571"/>
            <a:ext cx="8218714" cy="2585323"/>
          </a:xfrm>
          <a:prstGeom prst="rect">
            <a:avLst/>
          </a:prstGeom>
          <a:noFill/>
        </p:spPr>
        <p:txBody>
          <a:bodyPr wrap="square" rtlCol="0">
            <a:spAutoFit/>
          </a:bodyPr>
          <a:lstStyle/>
          <a:p>
            <a:pPr lvl="0"/>
            <a:r>
              <a:rPr lang="en-US" b="1" dirty="0">
                <a:latin typeface="Arial"/>
                <a:cs typeface="Arial"/>
              </a:rPr>
              <a:t>Stratospheric Ozone and Water – What Impacts it and What Does it Impact?  </a:t>
            </a:r>
            <a:endParaRPr lang="en-US" sz="1600" dirty="0">
              <a:latin typeface="Arial"/>
              <a:cs typeface="Arial"/>
            </a:endParaRPr>
          </a:p>
          <a:p>
            <a:r>
              <a:rPr lang="en-US" b="1" dirty="0">
                <a:latin typeface="Arial"/>
                <a:cs typeface="Arial"/>
              </a:rPr>
              <a:t> </a:t>
            </a:r>
            <a:r>
              <a:rPr lang="en-US" dirty="0">
                <a:latin typeface="Arial"/>
                <a:cs typeface="Arial"/>
              </a:rPr>
              <a:t> </a:t>
            </a:r>
            <a:r>
              <a:rPr lang="en-US" i="1" dirty="0">
                <a:latin typeface="Arial"/>
                <a:cs typeface="Arial"/>
              </a:rPr>
              <a:t> </a:t>
            </a:r>
            <a:endParaRPr lang="en-US" dirty="0">
              <a:latin typeface="Arial"/>
              <a:cs typeface="Arial"/>
            </a:endParaRPr>
          </a:p>
          <a:p>
            <a:pPr lvl="0"/>
            <a:r>
              <a:rPr lang="en-US" b="1" dirty="0">
                <a:latin typeface="Arial"/>
                <a:cs typeface="Arial"/>
              </a:rPr>
              <a:t>(I) </a:t>
            </a:r>
            <a:r>
              <a:rPr lang="en-US" dirty="0">
                <a:latin typeface="Arial"/>
                <a:cs typeface="Arial"/>
              </a:rPr>
              <a:t>What is the effect of future changes of stratospheric ozone and water on surface temperature/</a:t>
            </a:r>
            <a:r>
              <a:rPr lang="en-US" dirty="0" err="1">
                <a:latin typeface="Arial"/>
                <a:cs typeface="Arial"/>
              </a:rPr>
              <a:t>precip</a:t>
            </a:r>
            <a:r>
              <a:rPr lang="en-US" dirty="0">
                <a:latin typeface="Arial"/>
                <a:cs typeface="Arial"/>
              </a:rPr>
              <a:t>?  (link to radiation…link to circulation)  </a:t>
            </a:r>
            <a:r>
              <a:rPr lang="en-US" i="1" dirty="0">
                <a:latin typeface="Arial"/>
                <a:cs typeface="Arial"/>
              </a:rPr>
              <a:t>should be a justification for continued measurements of </a:t>
            </a:r>
            <a:r>
              <a:rPr lang="en-US" i="1" dirty="0" err="1">
                <a:latin typeface="Arial"/>
                <a:cs typeface="Arial"/>
              </a:rPr>
              <a:t>strat</a:t>
            </a:r>
            <a:r>
              <a:rPr lang="en-US" i="1" dirty="0">
                <a:latin typeface="Arial"/>
                <a:cs typeface="Arial"/>
              </a:rPr>
              <a:t> O3 and H2O.</a:t>
            </a:r>
            <a:endParaRPr lang="en-US" dirty="0">
              <a:latin typeface="Arial"/>
              <a:cs typeface="Arial"/>
            </a:endParaRPr>
          </a:p>
          <a:p>
            <a:r>
              <a:rPr lang="en-US" i="1" dirty="0" err="1">
                <a:latin typeface="Arial"/>
                <a:cs typeface="Arial"/>
              </a:rPr>
              <a:t>Strat</a:t>
            </a:r>
            <a:r>
              <a:rPr lang="en-US" i="1" dirty="0">
                <a:latin typeface="Arial"/>
                <a:cs typeface="Arial"/>
              </a:rPr>
              <a:t> ozone and H2O monitoring along with surface weather conditions…monthly averages are probably sufficient.  Can be satellite based.</a:t>
            </a:r>
            <a:endParaRPr lang="en-US" dirty="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1185663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4286" y="544284"/>
            <a:ext cx="8037285" cy="5909311"/>
          </a:xfrm>
          <a:prstGeom prst="rect">
            <a:avLst/>
          </a:prstGeom>
          <a:noFill/>
        </p:spPr>
        <p:txBody>
          <a:bodyPr wrap="square" rtlCol="0">
            <a:spAutoFit/>
          </a:bodyPr>
          <a:lstStyle/>
          <a:p>
            <a:r>
              <a:rPr lang="en-US" b="1" dirty="0">
                <a:latin typeface="Arial"/>
                <a:cs typeface="Arial"/>
              </a:rPr>
              <a:t>2. The Structure of Stratosphere-Troposphere Exchange: How Does it Control the Response of Stratospheric Composition to Increased Climate Forcing?</a:t>
            </a:r>
            <a:endParaRPr lang="en-US" sz="1600" dirty="0">
              <a:latin typeface="Arial"/>
              <a:cs typeface="Arial"/>
            </a:endParaRPr>
          </a:p>
          <a:p>
            <a:r>
              <a:rPr lang="en-US" dirty="0">
                <a:latin typeface="Arial"/>
                <a:cs typeface="Arial"/>
              </a:rPr>
              <a:t> </a:t>
            </a:r>
          </a:p>
          <a:p>
            <a:pPr lvl="0"/>
            <a:r>
              <a:rPr lang="en-US" b="1" dirty="0">
                <a:latin typeface="Arial"/>
                <a:cs typeface="Arial"/>
              </a:rPr>
              <a:t>(C) </a:t>
            </a:r>
            <a:r>
              <a:rPr lang="en-US" dirty="0">
                <a:latin typeface="Arial"/>
                <a:cs typeface="Arial"/>
              </a:rPr>
              <a:t>What is the current contribution of stratospheric ozone on the tropospheric O</a:t>
            </a:r>
            <a:r>
              <a:rPr lang="en-US" baseline="-25000" dirty="0">
                <a:latin typeface="Arial"/>
                <a:cs typeface="Arial"/>
              </a:rPr>
              <a:t>3</a:t>
            </a:r>
            <a:r>
              <a:rPr lang="en-US" dirty="0">
                <a:latin typeface="Arial"/>
                <a:cs typeface="Arial"/>
              </a:rPr>
              <a:t> budget?  How will transport of O</a:t>
            </a:r>
            <a:r>
              <a:rPr lang="en-US" baseline="-25000" dirty="0">
                <a:latin typeface="Arial"/>
                <a:cs typeface="Arial"/>
              </a:rPr>
              <a:t>3</a:t>
            </a:r>
            <a:r>
              <a:rPr lang="en-US" dirty="0">
                <a:latin typeface="Arial"/>
                <a:cs typeface="Arial"/>
              </a:rPr>
              <a:t> from the stratosphere change with climate change?   (joint with trop </a:t>
            </a:r>
            <a:r>
              <a:rPr lang="en-US" dirty="0" err="1">
                <a:latin typeface="Arial"/>
                <a:cs typeface="Arial"/>
              </a:rPr>
              <a:t>chem</a:t>
            </a:r>
            <a:r>
              <a:rPr lang="en-US" dirty="0">
                <a:latin typeface="Arial"/>
                <a:cs typeface="Arial"/>
              </a:rPr>
              <a:t>)</a:t>
            </a:r>
            <a:endParaRPr lang="en-US" sz="1200" dirty="0">
              <a:latin typeface="Arial"/>
              <a:cs typeface="Arial"/>
            </a:endParaRPr>
          </a:p>
          <a:p>
            <a:r>
              <a:rPr lang="en-US" dirty="0">
                <a:latin typeface="Arial"/>
                <a:cs typeface="Arial"/>
              </a:rPr>
              <a:t> </a:t>
            </a:r>
          </a:p>
          <a:p>
            <a:pPr lvl="0"/>
            <a:r>
              <a:rPr lang="en-US" b="1" dirty="0">
                <a:latin typeface="Arial"/>
                <a:cs typeface="Arial"/>
              </a:rPr>
              <a:t>(VI) </a:t>
            </a:r>
            <a:r>
              <a:rPr lang="en-US" dirty="0">
                <a:latin typeface="Arial"/>
                <a:cs typeface="Arial"/>
              </a:rPr>
              <a:t>What is the structure of the 3-D velocity fields within the convective injection and within the </a:t>
            </a:r>
            <a:r>
              <a:rPr lang="en-US" dirty="0" err="1">
                <a:latin typeface="Arial"/>
                <a:cs typeface="Arial"/>
              </a:rPr>
              <a:t>Rossby</a:t>
            </a:r>
            <a:r>
              <a:rPr lang="en-US" dirty="0">
                <a:latin typeface="Arial"/>
                <a:cs typeface="Arial"/>
              </a:rPr>
              <a:t> wave and gravity wave breaking structure? (J. Anderson)</a:t>
            </a:r>
          </a:p>
          <a:p>
            <a:r>
              <a:rPr lang="en-US" dirty="0">
                <a:latin typeface="Arial"/>
                <a:cs typeface="Arial"/>
              </a:rPr>
              <a:t> </a:t>
            </a:r>
          </a:p>
          <a:p>
            <a:pPr lvl="0"/>
            <a:r>
              <a:rPr lang="en-US" b="1" dirty="0">
                <a:latin typeface="Arial"/>
                <a:cs typeface="Arial"/>
              </a:rPr>
              <a:t>(C) </a:t>
            </a:r>
            <a:r>
              <a:rPr lang="en-US" dirty="0">
                <a:latin typeface="Arial"/>
                <a:cs typeface="Arial"/>
              </a:rPr>
              <a:t>Quantity the relative roles of various STE mechanisms (Convection, monsoon transport, Pyro </a:t>
            </a:r>
            <a:r>
              <a:rPr lang="en-US" dirty="0" err="1">
                <a:latin typeface="Arial"/>
                <a:cs typeface="Arial"/>
              </a:rPr>
              <a:t>Cbs</a:t>
            </a:r>
            <a:r>
              <a:rPr lang="en-US" dirty="0">
                <a:latin typeface="Arial"/>
                <a:cs typeface="Arial"/>
              </a:rPr>
              <a:t>, BDC, isentropic transport across the STJ) in establishing the composition of the lower stratosphere and how will those roles change in an evolving climate? Rich B.  (include relative fluxes of species into and out of the lower stratosphere)</a:t>
            </a:r>
            <a:endParaRPr lang="en-US" sz="1200" dirty="0">
              <a:latin typeface="Arial"/>
              <a:cs typeface="Arial"/>
            </a:endParaRPr>
          </a:p>
          <a:p>
            <a:pPr lvl="2"/>
            <a:r>
              <a:rPr lang="en-US" dirty="0">
                <a:latin typeface="Arial"/>
                <a:cs typeface="Arial"/>
              </a:rPr>
              <a:t>Quantifying transport of water and other short lived tropospheric species due to direct injection at mid latitudes in summer.</a:t>
            </a:r>
          </a:p>
          <a:p>
            <a:r>
              <a:rPr lang="en-US" i="1" dirty="0">
                <a:latin typeface="Arial"/>
                <a:cs typeface="Arial"/>
              </a:rPr>
              <a:t>Each mechanism requires a different of measurements.</a:t>
            </a:r>
            <a:endParaRPr lang="en-US" dirty="0">
              <a:latin typeface="Arial"/>
              <a:cs typeface="Arial"/>
            </a:endParaRPr>
          </a:p>
          <a:p>
            <a:r>
              <a:rPr lang="en-US" dirty="0">
                <a:latin typeface="Arial"/>
                <a:cs typeface="Arial"/>
              </a:rPr>
              <a:t> </a:t>
            </a:r>
          </a:p>
        </p:txBody>
      </p:sp>
    </p:spTree>
    <p:extLst>
      <p:ext uri="{BB962C8B-B14F-4D97-AF65-F5344CB8AC3E}">
        <p14:creationId xmlns:p14="http://schemas.microsoft.com/office/powerpoint/2010/main" val="3036277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4286" y="544284"/>
            <a:ext cx="8037285" cy="2862323"/>
          </a:xfrm>
          <a:prstGeom prst="rect">
            <a:avLst/>
          </a:prstGeom>
          <a:noFill/>
        </p:spPr>
        <p:txBody>
          <a:bodyPr wrap="square" rtlCol="0">
            <a:spAutoFit/>
          </a:bodyPr>
          <a:lstStyle/>
          <a:p>
            <a:r>
              <a:rPr lang="en-US" b="1" dirty="0">
                <a:latin typeface="Arial"/>
                <a:cs typeface="Arial"/>
              </a:rPr>
              <a:t>2. The Structure of Stratosphere-Troposphere Exchange: How Does it Control the Response of Stratospheric Composition to Increased Climate Forcing?</a:t>
            </a:r>
            <a:endParaRPr lang="en-US" sz="1600" dirty="0">
              <a:latin typeface="Arial"/>
              <a:cs typeface="Arial"/>
            </a:endParaRPr>
          </a:p>
          <a:p>
            <a:r>
              <a:rPr lang="en-US" dirty="0">
                <a:latin typeface="Arial"/>
                <a:cs typeface="Arial"/>
              </a:rPr>
              <a:t>  </a:t>
            </a:r>
            <a:endParaRPr lang="en-US" sz="1200" dirty="0">
              <a:latin typeface="Arial"/>
              <a:cs typeface="Arial"/>
            </a:endParaRPr>
          </a:p>
          <a:p>
            <a:pPr lvl="0"/>
            <a:r>
              <a:rPr lang="en-US" b="1" dirty="0">
                <a:latin typeface="Arial"/>
                <a:cs typeface="Arial"/>
              </a:rPr>
              <a:t>(I) </a:t>
            </a:r>
            <a:r>
              <a:rPr lang="en-US" dirty="0">
                <a:latin typeface="Arial"/>
                <a:cs typeface="Arial"/>
              </a:rPr>
              <a:t>How do the budgets of chemically reactive greenhouse gases (CH</a:t>
            </a:r>
            <a:r>
              <a:rPr lang="en-US" baseline="-25000" dirty="0">
                <a:latin typeface="Arial"/>
                <a:cs typeface="Arial"/>
              </a:rPr>
              <a:t>4</a:t>
            </a:r>
            <a:r>
              <a:rPr lang="en-US" dirty="0">
                <a:latin typeface="Arial"/>
                <a:cs typeface="Arial"/>
              </a:rPr>
              <a:t>, N</a:t>
            </a:r>
            <a:r>
              <a:rPr lang="en-US" baseline="-25000" dirty="0">
                <a:latin typeface="Arial"/>
                <a:cs typeface="Arial"/>
              </a:rPr>
              <a:t>2</a:t>
            </a:r>
            <a:r>
              <a:rPr lang="en-US" dirty="0">
                <a:latin typeface="Arial"/>
                <a:cs typeface="Arial"/>
              </a:rPr>
              <a:t>O) and O</a:t>
            </a:r>
            <a:r>
              <a:rPr lang="en-US" baseline="-25000" dirty="0">
                <a:latin typeface="Arial"/>
                <a:cs typeface="Arial"/>
              </a:rPr>
              <a:t>3</a:t>
            </a:r>
            <a:r>
              <a:rPr lang="en-US" dirty="0">
                <a:latin typeface="Arial"/>
                <a:cs typeface="Arial"/>
              </a:rPr>
              <a:t> depleting gases evolve with climate change.</a:t>
            </a:r>
            <a:endParaRPr lang="en-US" sz="1200" dirty="0">
              <a:latin typeface="Arial"/>
              <a:cs typeface="Arial"/>
            </a:endParaRPr>
          </a:p>
          <a:p>
            <a:r>
              <a:rPr lang="en-US" dirty="0">
                <a:latin typeface="Arial"/>
                <a:cs typeface="Arial"/>
              </a:rPr>
              <a:t>This can’t be done in a 10 year time frame…model study coupled with obs.</a:t>
            </a:r>
            <a:endParaRPr lang="en-US" sz="1200" dirty="0">
              <a:latin typeface="Arial"/>
              <a:cs typeface="Arial"/>
            </a:endParaRPr>
          </a:p>
          <a:p>
            <a:r>
              <a:rPr lang="en-US" dirty="0">
                <a:latin typeface="Arial"/>
                <a:cs typeface="Arial"/>
              </a:rPr>
              <a:t>          </a:t>
            </a:r>
            <a:r>
              <a:rPr lang="en-US" i="1" dirty="0">
                <a:latin typeface="Arial"/>
                <a:cs typeface="Arial"/>
              </a:rPr>
              <a:t>Global satellite measurements of CH4, N2O, O3, and some measure of CFCs (radicals needed?)</a:t>
            </a:r>
            <a:endParaRPr lang="en-US" sz="1200" dirty="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2756187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1714" y="562429"/>
            <a:ext cx="8273143" cy="5355313"/>
          </a:xfrm>
          <a:prstGeom prst="rect">
            <a:avLst/>
          </a:prstGeom>
          <a:noFill/>
        </p:spPr>
        <p:txBody>
          <a:bodyPr wrap="square" rtlCol="0">
            <a:spAutoFit/>
          </a:bodyPr>
          <a:lstStyle/>
          <a:p>
            <a:pPr lvl="0"/>
            <a:r>
              <a:rPr lang="en-US" b="1" dirty="0">
                <a:latin typeface="Arial"/>
                <a:cs typeface="Arial"/>
              </a:rPr>
              <a:t>Stratospheric Aerosols: How do They Link Ozone Loss With Climate Forced Changes in Water Vapor, Injected Reactive Chemical Species and Temperature? </a:t>
            </a:r>
            <a:r>
              <a:rPr lang="en-US" b="1" i="1" dirty="0">
                <a:latin typeface="Arial"/>
                <a:cs typeface="Arial"/>
              </a:rPr>
              <a:t>(try to represent </a:t>
            </a:r>
            <a:r>
              <a:rPr lang="en-US" b="1" i="1" dirty="0" err="1">
                <a:latin typeface="Arial"/>
                <a:cs typeface="Arial"/>
              </a:rPr>
              <a:t>geoengineering</a:t>
            </a:r>
            <a:r>
              <a:rPr lang="en-US" b="1" i="1" dirty="0">
                <a:latin typeface="Arial"/>
                <a:cs typeface="Arial"/>
              </a:rPr>
              <a:t> in intro)</a:t>
            </a:r>
            <a:endParaRPr lang="en-US" sz="1600" dirty="0">
              <a:latin typeface="Arial"/>
              <a:cs typeface="Arial"/>
            </a:endParaRPr>
          </a:p>
          <a:p>
            <a:r>
              <a:rPr lang="en-US" dirty="0">
                <a:latin typeface="Arial"/>
                <a:cs typeface="Arial"/>
              </a:rPr>
              <a:t> </a:t>
            </a:r>
          </a:p>
          <a:p>
            <a:pPr lvl="0"/>
            <a:r>
              <a:rPr lang="en-US" b="1" dirty="0">
                <a:latin typeface="Arial"/>
                <a:cs typeface="Arial"/>
              </a:rPr>
              <a:t>(C) </a:t>
            </a:r>
            <a:r>
              <a:rPr lang="en-US" dirty="0">
                <a:latin typeface="Arial"/>
                <a:cs typeface="Arial"/>
              </a:rPr>
              <a:t>What is the basic evolution of aerosols in the </a:t>
            </a:r>
            <a:r>
              <a:rPr lang="en-US" dirty="0" err="1">
                <a:latin typeface="Arial"/>
                <a:cs typeface="Arial"/>
              </a:rPr>
              <a:t>Junge</a:t>
            </a:r>
            <a:r>
              <a:rPr lang="en-US" dirty="0">
                <a:latin typeface="Arial"/>
                <a:cs typeface="Arial"/>
              </a:rPr>
              <a:t> layer?</a:t>
            </a:r>
          </a:p>
          <a:p>
            <a:r>
              <a:rPr lang="en-US" b="1" dirty="0">
                <a:latin typeface="Arial"/>
                <a:cs typeface="Arial"/>
              </a:rPr>
              <a:t> </a:t>
            </a:r>
            <a:endParaRPr lang="en-US" sz="1600" dirty="0">
              <a:latin typeface="Arial"/>
              <a:cs typeface="Arial"/>
            </a:endParaRPr>
          </a:p>
          <a:p>
            <a:pPr lvl="1"/>
            <a:r>
              <a:rPr lang="en-US" dirty="0">
                <a:latin typeface="Arial"/>
                <a:cs typeface="Arial"/>
              </a:rPr>
              <a:t>What are the relative roles of natural and anthropogenic sources in determining the background stratospheric sulfate aerosol layer?</a:t>
            </a:r>
          </a:p>
          <a:p>
            <a:r>
              <a:rPr lang="en-US" i="1" dirty="0">
                <a:latin typeface="Arial"/>
                <a:cs typeface="Arial"/>
              </a:rPr>
              <a:t>Satellite SO2, aerosol (OD, SAD), H2O (monthly okay?  UTLS 1km v-res), in situ seasonal, sulfur species, especially SO2</a:t>
            </a:r>
            <a:endParaRPr lang="en-US" dirty="0">
              <a:latin typeface="Arial"/>
              <a:cs typeface="Arial"/>
            </a:endParaRPr>
          </a:p>
          <a:p>
            <a:r>
              <a:rPr lang="en-US" i="1" dirty="0">
                <a:latin typeface="Arial"/>
                <a:cs typeface="Arial"/>
              </a:rPr>
              <a:t>Measurements in ATAL and NATAL regions</a:t>
            </a:r>
            <a:endParaRPr lang="en-US" dirty="0">
              <a:latin typeface="Arial"/>
              <a:cs typeface="Arial"/>
            </a:endParaRPr>
          </a:p>
          <a:p>
            <a:r>
              <a:rPr lang="en-US" dirty="0">
                <a:latin typeface="Arial"/>
                <a:cs typeface="Arial"/>
              </a:rPr>
              <a:t> </a:t>
            </a:r>
          </a:p>
          <a:p>
            <a:pPr lvl="0"/>
            <a:r>
              <a:rPr lang="en-US" b="1" dirty="0">
                <a:latin typeface="Arial"/>
                <a:cs typeface="Arial"/>
              </a:rPr>
              <a:t>(I) </a:t>
            </a:r>
            <a:r>
              <a:rPr lang="en-US" dirty="0">
                <a:latin typeface="Arial"/>
                <a:cs typeface="Arial"/>
              </a:rPr>
              <a:t>What are the relative contributions of sulfate aerosols, PSCs and cirrus clouds to chlorine activation and how will these factors impact ozone depletion in a changing climate?  (link to chlorine activation in STE)</a:t>
            </a:r>
            <a:endParaRPr lang="en-US" sz="1200" dirty="0">
              <a:latin typeface="Arial"/>
              <a:cs typeface="Arial"/>
            </a:endParaRPr>
          </a:p>
          <a:p>
            <a:r>
              <a:rPr lang="en-US" i="1" dirty="0">
                <a:latin typeface="Arial"/>
                <a:cs typeface="Arial"/>
              </a:rPr>
              <a:t>Daily (global) ozone profiles, temperature, reservoir and active chlorine, long-lived tracers, sulfate aerosols, PSCs, cirrus clouds, nitric acid, water vapor.</a:t>
            </a:r>
            <a:endParaRPr lang="en-US" dirty="0">
              <a:latin typeface="Arial"/>
              <a:cs typeface="Arial"/>
            </a:endParaRPr>
          </a:p>
          <a:p>
            <a:r>
              <a:rPr lang="en-US" i="1" dirty="0">
                <a:latin typeface="Arial"/>
                <a:cs typeface="Arial"/>
              </a:rPr>
              <a:t> </a:t>
            </a:r>
            <a:endParaRPr lang="en-US" sz="1200" dirty="0">
              <a:latin typeface="Arial"/>
              <a:cs typeface="Arial"/>
            </a:endParaRPr>
          </a:p>
          <a:p>
            <a:pPr lvl="0"/>
            <a:r>
              <a:rPr lang="en-US" i="1" dirty="0">
                <a:latin typeface="Arial"/>
                <a:cs typeface="Arial"/>
              </a:rPr>
              <a:t>How can we detect unannounced stratospheric SRM test? (Delete?</a:t>
            </a:r>
            <a:r>
              <a:rPr lang="en-US" i="1" dirty="0" smtClean="0">
                <a:latin typeface="Arial"/>
                <a:cs typeface="Arial"/>
              </a:rPr>
              <a:t>)</a:t>
            </a:r>
            <a:endParaRPr lang="en-US" sz="1200" dirty="0">
              <a:latin typeface="Arial"/>
              <a:cs typeface="Arial"/>
            </a:endParaRPr>
          </a:p>
        </p:txBody>
      </p:sp>
    </p:spTree>
    <p:extLst>
      <p:ext uri="{BB962C8B-B14F-4D97-AF65-F5344CB8AC3E}">
        <p14:creationId xmlns:p14="http://schemas.microsoft.com/office/powerpoint/2010/main" val="440151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1714" y="562429"/>
            <a:ext cx="8273143" cy="3970318"/>
          </a:xfrm>
          <a:prstGeom prst="rect">
            <a:avLst/>
          </a:prstGeom>
          <a:noFill/>
        </p:spPr>
        <p:txBody>
          <a:bodyPr wrap="square" rtlCol="0">
            <a:spAutoFit/>
          </a:bodyPr>
          <a:lstStyle/>
          <a:p>
            <a:pPr lvl="0"/>
            <a:r>
              <a:rPr lang="en-US" b="1" dirty="0">
                <a:latin typeface="Arial"/>
                <a:cs typeface="Arial"/>
              </a:rPr>
              <a:t>Stratospheric Aerosols: How do They Link Ozone Loss With Climate Forced Changes in Water Vapor, Injected Reactive Chemical Species and Temperature? </a:t>
            </a:r>
            <a:r>
              <a:rPr lang="en-US" b="1" i="1" dirty="0">
                <a:latin typeface="Arial"/>
                <a:cs typeface="Arial"/>
              </a:rPr>
              <a:t>(try to represent </a:t>
            </a:r>
            <a:r>
              <a:rPr lang="en-US" b="1" i="1" dirty="0" err="1">
                <a:latin typeface="Arial"/>
                <a:cs typeface="Arial"/>
              </a:rPr>
              <a:t>geoengineering</a:t>
            </a:r>
            <a:r>
              <a:rPr lang="en-US" b="1" i="1" dirty="0">
                <a:latin typeface="Arial"/>
                <a:cs typeface="Arial"/>
              </a:rPr>
              <a:t> in intro)</a:t>
            </a:r>
            <a:endParaRPr lang="en-US" sz="1600" dirty="0">
              <a:latin typeface="Arial"/>
              <a:cs typeface="Arial"/>
            </a:endParaRPr>
          </a:p>
          <a:p>
            <a:r>
              <a:rPr lang="en-US" dirty="0">
                <a:latin typeface="Arial"/>
                <a:cs typeface="Arial"/>
              </a:rPr>
              <a:t> </a:t>
            </a:r>
          </a:p>
          <a:p>
            <a:pPr lvl="0"/>
            <a:r>
              <a:rPr lang="en-US" b="1" dirty="0" smtClean="0">
                <a:latin typeface="Arial"/>
                <a:cs typeface="Arial"/>
              </a:rPr>
              <a:t>(</a:t>
            </a:r>
            <a:r>
              <a:rPr lang="en-US" b="1" dirty="0">
                <a:latin typeface="Arial"/>
                <a:cs typeface="Arial"/>
              </a:rPr>
              <a:t>VI) </a:t>
            </a:r>
            <a:r>
              <a:rPr lang="en-US" dirty="0">
                <a:latin typeface="Arial"/>
                <a:cs typeface="Arial"/>
              </a:rPr>
              <a:t>What should we be prepared to measure in the case of a major volcanic eruption? Are there chemical ramifications?   </a:t>
            </a:r>
            <a:r>
              <a:rPr lang="en-US" i="1" dirty="0">
                <a:latin typeface="Arial"/>
                <a:cs typeface="Arial"/>
              </a:rPr>
              <a:t>Ross and Jim</a:t>
            </a:r>
            <a:endParaRPr lang="en-US" sz="1200" dirty="0">
              <a:latin typeface="Arial"/>
              <a:cs typeface="Arial"/>
            </a:endParaRPr>
          </a:p>
          <a:p>
            <a:pPr lvl="1"/>
            <a:r>
              <a:rPr lang="en-US" dirty="0">
                <a:latin typeface="Arial"/>
                <a:cs typeface="Arial"/>
              </a:rPr>
              <a:t>Rate of change of tropical upwelling</a:t>
            </a:r>
            <a:endParaRPr lang="en-US" sz="1200" dirty="0">
              <a:latin typeface="Arial"/>
              <a:cs typeface="Arial"/>
            </a:endParaRPr>
          </a:p>
          <a:p>
            <a:pPr lvl="1"/>
            <a:r>
              <a:rPr lang="en-US" dirty="0">
                <a:latin typeface="Arial"/>
                <a:cs typeface="Arial"/>
              </a:rPr>
              <a:t>Regions were photochemical loss of ozone rises, and other regions where photochemical loss of ozone falls, in response to the volcanic perturbation to stratospheric sulfur</a:t>
            </a:r>
            <a:endParaRPr lang="en-US" sz="1200" dirty="0">
              <a:latin typeface="Arial"/>
              <a:cs typeface="Arial"/>
            </a:endParaRPr>
          </a:p>
          <a:p>
            <a:pPr lvl="1"/>
            <a:r>
              <a:rPr lang="en-US" dirty="0">
                <a:latin typeface="Arial"/>
                <a:cs typeface="Arial"/>
              </a:rPr>
              <a:t>Effect of volcanic aerosol on chlorine activation </a:t>
            </a:r>
            <a:endParaRPr lang="en-US" sz="1200" dirty="0">
              <a:latin typeface="Arial"/>
              <a:cs typeface="Arial"/>
            </a:endParaRPr>
          </a:p>
          <a:p>
            <a:r>
              <a:rPr lang="en-US" dirty="0">
                <a:latin typeface="Arial"/>
                <a:cs typeface="Arial"/>
              </a:rPr>
              <a:t>Response of </a:t>
            </a:r>
            <a:r>
              <a:rPr lang="en-US" dirty="0" err="1">
                <a:latin typeface="Arial"/>
                <a:cs typeface="Arial"/>
              </a:rPr>
              <a:t>tropopause</a:t>
            </a:r>
            <a:r>
              <a:rPr lang="en-US" dirty="0">
                <a:latin typeface="Arial"/>
                <a:cs typeface="Arial"/>
              </a:rPr>
              <a:t> height to volcanic perturbation as well as RF at the top of the </a:t>
            </a:r>
            <a:r>
              <a:rPr lang="en-US" dirty="0" err="1">
                <a:latin typeface="Arial"/>
                <a:cs typeface="Arial"/>
              </a:rPr>
              <a:t>tropopause</a:t>
            </a:r>
            <a:r>
              <a:rPr lang="en-US" dirty="0">
                <a:latin typeface="Arial"/>
                <a:cs typeface="Arial"/>
              </a:rPr>
              <a:t> due to reflection in the shortwave (UV/Vis) and longer wave (thermal IR/IR) spectral regions</a:t>
            </a:r>
            <a:r>
              <a:rPr lang="en-US" dirty="0" smtClean="0">
                <a:effectLst/>
                <a:latin typeface="Arial"/>
                <a:cs typeface="Arial"/>
              </a:rPr>
              <a:t> </a:t>
            </a:r>
            <a:endParaRPr lang="en-US" dirty="0">
              <a:latin typeface="Arial"/>
              <a:cs typeface="Arial"/>
            </a:endParaRPr>
          </a:p>
        </p:txBody>
      </p:sp>
    </p:spTree>
    <p:extLst>
      <p:ext uri="{BB962C8B-B14F-4D97-AF65-F5344CB8AC3E}">
        <p14:creationId xmlns:p14="http://schemas.microsoft.com/office/powerpoint/2010/main" val="20621272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69</TotalTime>
  <Words>181</Words>
  <Application>Microsoft Macintosh PowerPoint</Application>
  <PresentationFormat>On-screen Show (4:3)</PresentationFormat>
  <Paragraphs>83</Paragraphs>
  <Slides>10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Office Theme</vt:lpstr>
      <vt:lpstr>Microsoft Word 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NOAA ESRL CSD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Ru-Shan</dc:creator>
  <cp:lastModifiedBy>Ru-Shan</cp:lastModifiedBy>
  <cp:revision>3</cp:revision>
  <dcterms:created xsi:type="dcterms:W3CDTF">2014-05-08T04:17:24Z</dcterms:created>
  <dcterms:modified xsi:type="dcterms:W3CDTF">2014-05-08T05:26:33Z</dcterms:modified>
</cp:coreProperties>
</file>