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1" r:id="rId2"/>
    <p:sldId id="282" r:id="rId3"/>
    <p:sldId id="266" r:id="rId4"/>
    <p:sldId id="292" r:id="rId5"/>
    <p:sldId id="311" r:id="rId6"/>
    <p:sldId id="312" r:id="rId7"/>
    <p:sldId id="283" r:id="rId8"/>
    <p:sldId id="290" r:id="rId9"/>
    <p:sldId id="295" r:id="rId10"/>
    <p:sldId id="296" r:id="rId11"/>
    <p:sldId id="285" r:id="rId12"/>
    <p:sldId id="291" r:id="rId13"/>
    <p:sldId id="313" r:id="rId14"/>
    <p:sldId id="286" r:id="rId15"/>
    <p:sldId id="306" r:id="rId16"/>
    <p:sldId id="307" r:id="rId17"/>
    <p:sldId id="310" r:id="rId18"/>
    <p:sldId id="308" r:id="rId19"/>
    <p:sldId id="289" r:id="rId20"/>
    <p:sldId id="299" r:id="rId21"/>
    <p:sldId id="305" r:id="rId22"/>
    <p:sldId id="300" r:id="rId23"/>
    <p:sldId id="301" r:id="rId24"/>
    <p:sldId id="309" r:id="rId25"/>
    <p:sldId id="303" r:id="rId26"/>
    <p:sldId id="304" r:id="rId27"/>
    <p:sldId id="263" r:id="rId28"/>
    <p:sldId id="280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-30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857E-30F7-4B43-9549-BAE5FD200999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62998-1038-DF40-A9E6-FB486088D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2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62998-1038-DF40-A9E6-FB486088D3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8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77D8-3908-4743-BB4B-52A251521ECE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2C1A-6F42-9446-8BFA-93ABE34A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4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77D8-3908-4743-BB4B-52A251521ECE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2C1A-6F42-9446-8BFA-93ABE34A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77D8-3908-4743-BB4B-52A251521ECE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2C1A-6F42-9446-8BFA-93ABE34A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7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77D8-3908-4743-BB4B-52A251521ECE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2C1A-6F42-9446-8BFA-93ABE34A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9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77D8-3908-4743-BB4B-52A251521ECE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2C1A-6F42-9446-8BFA-93ABE34A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9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77D8-3908-4743-BB4B-52A251521ECE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2C1A-6F42-9446-8BFA-93ABE34A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77D8-3908-4743-BB4B-52A251521ECE}" type="datetimeFigureOut">
              <a:rPr lang="en-US" smtClean="0"/>
              <a:t>5/5/14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2C1A-6F42-9446-8BFA-93ABE34A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8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77D8-3908-4743-BB4B-52A251521ECE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2C1A-6F42-9446-8BFA-93ABE34A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77D8-3908-4743-BB4B-52A251521ECE}" type="datetimeFigureOut">
              <a:rPr lang="en-US" smtClean="0"/>
              <a:t>5/5/14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2C1A-6F42-9446-8BFA-93ABE34A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0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77D8-3908-4743-BB4B-52A251521ECE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2C1A-6F42-9446-8BFA-93ABE34A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77D8-3908-4743-BB4B-52A251521ECE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2C1A-6F42-9446-8BFA-93ABE34A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5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77D8-3908-4743-BB4B-52A251521ECE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2C1A-6F42-9446-8BFA-93ABE34AF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rushan.gao@noaa.gov" TargetMode="External"/><Relationship Id="rId3" Type="http://schemas.openxmlformats.org/officeDocument/2006/relationships/hyperlink" Target="mailto:karen.h.rosenlof@noaa.go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5791" y="755088"/>
            <a:ext cx="6993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Stratospheric Composition</a:t>
            </a:r>
          </a:p>
          <a:p>
            <a:r>
              <a:rPr lang="en-US" sz="2800" b="1" dirty="0">
                <a:latin typeface="Arial"/>
                <a:cs typeface="Arial"/>
              </a:rPr>
              <a:t>	</a:t>
            </a:r>
            <a:r>
              <a:rPr lang="en-US" sz="2800" b="1" dirty="0" smtClean="0">
                <a:latin typeface="Arial"/>
                <a:cs typeface="Arial"/>
              </a:rPr>
              <a:t>	- Outstanding Scientific 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6962" y="2213780"/>
            <a:ext cx="48910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Ru</a:t>
            </a:r>
            <a:r>
              <a:rPr lang="en-US" sz="2400" dirty="0">
                <a:latin typeface="Arial"/>
                <a:cs typeface="Arial"/>
              </a:rPr>
              <a:t>-Shan Gao and Karen </a:t>
            </a:r>
            <a:r>
              <a:rPr lang="en-US" sz="2400" dirty="0" err="1">
                <a:latin typeface="Arial"/>
                <a:cs typeface="Arial"/>
              </a:rPr>
              <a:t>Rosenlof</a:t>
            </a:r>
            <a:endParaRPr lang="en-US" sz="2400" dirty="0">
              <a:latin typeface="Arial"/>
              <a:cs typeface="Arial"/>
            </a:endParaRPr>
          </a:p>
          <a:p>
            <a:pPr algn="ctr"/>
            <a:endParaRPr lang="en-US" sz="2400" dirty="0">
              <a:latin typeface="Arial"/>
              <a:cs typeface="Arial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NOAA ESRL CSD</a:t>
            </a:r>
          </a:p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03409" y="6488668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NASA Ames, May 6, 2014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73454" y="4493129"/>
            <a:ext cx="1558677" cy="9972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62465" y="5675065"/>
            <a:ext cx="1558677" cy="9929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72688" y="5243929"/>
            <a:ext cx="1567684" cy="10006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70474" y="3935348"/>
            <a:ext cx="1558677" cy="9846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7666" y="3873041"/>
            <a:ext cx="1854519" cy="14093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6695" y="3960700"/>
            <a:ext cx="148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Atmospheric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circulation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40922" y="5681002"/>
            <a:ext cx="1558677" cy="9186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4233" y="4653289"/>
            <a:ext cx="1732302" cy="12467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8303" y="4897694"/>
            <a:ext cx="1692899" cy="772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Tropospheric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composition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9759" y="5569224"/>
            <a:ext cx="90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Clouds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2309" y="4816201"/>
            <a:ext cx="98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Aerosol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4663" y="4061599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rial"/>
                <a:cs typeface="Arial"/>
              </a:rPr>
              <a:t>Atmos</a:t>
            </a:r>
            <a:r>
              <a:rPr lang="en-US" dirty="0" smtClean="0">
                <a:latin typeface="Arial"/>
                <a:cs typeface="Arial"/>
              </a:rPr>
              <a:t>-surf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exchange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2914" y="5996288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Convection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9886" y="6134114"/>
            <a:ext cx="115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Radiation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33119" y="4467961"/>
            <a:ext cx="2049382" cy="1747776"/>
            <a:chOff x="6648433" y="3545817"/>
            <a:chExt cx="1701456" cy="1224787"/>
          </a:xfrm>
        </p:grpSpPr>
        <p:sp>
          <p:nvSpPr>
            <p:cNvPr id="14" name="Oval 13"/>
            <p:cNvSpPr/>
            <p:nvPr/>
          </p:nvSpPr>
          <p:spPr>
            <a:xfrm>
              <a:off x="6648433" y="3545817"/>
              <a:ext cx="1701456" cy="12247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23021" y="3938404"/>
              <a:ext cx="154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Stratospheric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composition</a:t>
              </a:r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83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 animBg="1"/>
      <p:bldP spid="11" grpId="0"/>
      <p:bldP spid="13" grpId="0" animBg="1"/>
      <p:bldP spid="12" grpId="0" animBg="1"/>
      <p:bldP spid="15" grpId="0"/>
      <p:bldP spid="19" grpId="0"/>
      <p:bldP spid="20" grpId="0"/>
      <p:bldP spid="21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86" y="1719884"/>
            <a:ext cx="5486400" cy="3504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Mean stratospheric </a:t>
            </a:r>
            <a:r>
              <a:rPr lang="en-US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contribution to MDA8 surface O</a:t>
            </a:r>
            <a:r>
              <a:rPr lang="en-US" sz="2800" b="1" baseline="-250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r>
              <a:rPr lang="en-US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from </a:t>
            </a:r>
            <a:r>
              <a:rPr lang="en-U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May–</a:t>
            </a:r>
            <a:r>
              <a:rPr lang="en-US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June 2010 as estimated by the GFDL AM3 </a:t>
            </a:r>
            <a:r>
              <a:rPr lang="en-U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model</a:t>
            </a:r>
            <a:endParaRPr lang="en-US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0644" y="5376774"/>
            <a:ext cx="6427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Lin, M. Y.</a:t>
            </a:r>
            <a:r>
              <a:rPr lang="en-US" sz="1400" dirty="0"/>
              <a:t>, A. M. Fiore, O. R. Cooper, L. W. Horowitz, A. O. Langford, H. Levy, B. J. Johnson, V. </a:t>
            </a:r>
            <a:r>
              <a:rPr lang="en-US" sz="1400" dirty="0" err="1"/>
              <a:t>Naik</a:t>
            </a:r>
            <a:r>
              <a:rPr lang="en-US" sz="1400" dirty="0"/>
              <a:t>, S. J. </a:t>
            </a:r>
            <a:r>
              <a:rPr lang="en-US" sz="1400" dirty="0" err="1"/>
              <a:t>Oltmans</a:t>
            </a:r>
            <a:r>
              <a:rPr lang="en-US" sz="1400" dirty="0"/>
              <a:t>, and C. J. </a:t>
            </a:r>
            <a:r>
              <a:rPr lang="en-US" sz="1400" dirty="0" err="1"/>
              <a:t>Senff</a:t>
            </a:r>
            <a:r>
              <a:rPr lang="en-US" sz="1400" dirty="0"/>
              <a:t> (2012), Springtime high surface ozone events over the western United States: Quantifying the role of stratospheric intrusions, </a:t>
            </a:r>
            <a:r>
              <a:rPr lang="en-US" sz="1400" i="1" dirty="0"/>
              <a:t>J. </a:t>
            </a:r>
            <a:r>
              <a:rPr lang="en-US" sz="1400" i="1" dirty="0" err="1"/>
              <a:t>Geophys</a:t>
            </a:r>
            <a:r>
              <a:rPr lang="en-US" sz="1400" i="1" dirty="0"/>
              <a:t>. Res</a:t>
            </a:r>
            <a:r>
              <a:rPr lang="en-US" sz="1400" dirty="0"/>
              <a:t>, </a:t>
            </a:r>
            <a:r>
              <a:rPr lang="en-US" sz="1400" i="1" dirty="0"/>
              <a:t>117</a:t>
            </a:r>
            <a:r>
              <a:rPr lang="en-US" sz="1400" dirty="0"/>
              <a:t>, doi:10.1029/2012JD018151.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8825" y="1232972"/>
            <a:ext cx="388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Meiyun Lin, Princeton and NOAA GFDL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441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4" y="237552"/>
            <a:ext cx="875837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Key topics requiring additional research are, cont.: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Topic SC2.</a:t>
            </a:r>
            <a:r>
              <a:rPr lang="en-US" sz="2400" dirty="0" smtClean="0">
                <a:latin typeface="Arial"/>
                <a:cs typeface="Arial"/>
              </a:rPr>
              <a:t> Stratospheric ozone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Topic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SC2a.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O</a:t>
            </a:r>
            <a:r>
              <a:rPr lang="en-US" sz="2400" baseline="-25000" dirty="0" smtClean="0">
                <a:latin typeface="Arial"/>
                <a:cs typeface="Arial"/>
              </a:rPr>
              <a:t>3</a:t>
            </a:r>
            <a:r>
              <a:rPr lang="en-US" sz="2400" dirty="0" smtClean="0">
                <a:latin typeface="Arial"/>
                <a:cs typeface="Arial"/>
              </a:rPr>
              <a:t> recovery/Polar </a:t>
            </a:r>
            <a:r>
              <a:rPr lang="en-US" sz="2400" dirty="0">
                <a:latin typeface="Arial"/>
                <a:cs typeface="Arial"/>
              </a:rPr>
              <a:t>stratospheric </a:t>
            </a:r>
            <a:r>
              <a:rPr lang="en-US" sz="2400" dirty="0" smtClean="0">
                <a:latin typeface="Arial"/>
                <a:cs typeface="Arial"/>
              </a:rPr>
              <a:t>O</a:t>
            </a:r>
            <a:r>
              <a:rPr lang="en-US" sz="2400" baseline="-25000" dirty="0">
                <a:latin typeface="Arial"/>
                <a:cs typeface="Arial"/>
              </a:rPr>
              <a:t>3</a:t>
            </a:r>
            <a:endParaRPr lang="en-US" sz="24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Topic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SC2b.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ODS in stratosphere (VSL, CFCs)</a:t>
            </a:r>
            <a:endParaRPr lang="en-US" sz="24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Topic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SC2c.</a:t>
            </a:r>
            <a:r>
              <a:rPr lang="en-US" sz="2400" dirty="0">
                <a:latin typeface="Arial"/>
                <a:cs typeface="Arial"/>
              </a:rPr>
              <a:t> Sulfur, aerosol comp, SAD, PSCs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Topic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SC2d.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Strat</a:t>
            </a:r>
            <a:r>
              <a:rPr lang="en-US" sz="2400" dirty="0" smtClean="0">
                <a:latin typeface="Arial"/>
                <a:cs typeface="Arial"/>
              </a:rPr>
              <a:t> O</a:t>
            </a:r>
            <a:r>
              <a:rPr lang="en-US" sz="2400" baseline="-25000" dirty="0">
                <a:latin typeface="Arial"/>
                <a:cs typeface="Arial"/>
              </a:rPr>
              <a:t>3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 AQ – </a:t>
            </a:r>
            <a:r>
              <a:rPr lang="en-US" sz="2400" dirty="0" smtClean="0">
                <a:latin typeface="Arial"/>
                <a:cs typeface="Arial"/>
              </a:rPr>
              <a:t>Climate-change </a:t>
            </a:r>
            <a:r>
              <a:rPr lang="en-US" sz="2400" dirty="0">
                <a:latin typeface="Arial"/>
                <a:cs typeface="Arial"/>
              </a:rPr>
              <a:t>effect</a:t>
            </a:r>
            <a:r>
              <a:rPr lang="en-US" sz="2400" dirty="0" smtClean="0">
                <a:latin typeface="Arial"/>
                <a:cs typeface="Arial"/>
              </a:rPr>
              <a:t>?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02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4" y="237552"/>
            <a:ext cx="875837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Key topics requiring additional research are, cont.: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Topic SC3.</a:t>
            </a:r>
            <a:r>
              <a:rPr lang="en-US" sz="2400" dirty="0" smtClean="0">
                <a:latin typeface="Arial"/>
                <a:cs typeface="Arial"/>
              </a:rPr>
              <a:t> Implications of solar radiation management (a.k.a. 	</a:t>
            </a:r>
            <a:r>
              <a:rPr lang="en-US" sz="2400" dirty="0" err="1" smtClean="0">
                <a:latin typeface="Arial"/>
                <a:cs typeface="Arial"/>
              </a:rPr>
              <a:t>Geoengineering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  <p:pic>
        <p:nvPicPr>
          <p:cNvPr id="4" name="Picture 3" descr="GeoEng Cost:Eff Shepherd et al 200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2652" r="3246" b="2069"/>
          <a:stretch/>
        </p:blipFill>
        <p:spPr>
          <a:xfrm>
            <a:off x="252603" y="1594764"/>
            <a:ext cx="8549991" cy="5047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9446"/>
            <a:ext cx="8416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Shepherd et al.,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Geoengineering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the climate – Science, governance, and uncertainty, 2009 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15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4" y="237552"/>
            <a:ext cx="8758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On the other hand: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	• </a:t>
            </a:r>
            <a:r>
              <a:rPr lang="en-US" sz="2400" dirty="0" err="1" smtClean="0">
                <a:latin typeface="Arial"/>
                <a:cs typeface="Arial"/>
              </a:rPr>
              <a:t>Canty</a:t>
            </a:r>
            <a:r>
              <a:rPr lang="en-US" sz="2400" dirty="0" smtClean="0">
                <a:latin typeface="Arial"/>
                <a:cs typeface="Arial"/>
              </a:rPr>
              <a:t> et al. [ACP, 2013] argue that stratospheric aerosol is 	  less effective than previous studies suggested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• Other “side effects” such as increased O</a:t>
            </a:r>
            <a:r>
              <a:rPr lang="en-US" sz="2400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loss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18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11168"/>
              </p:ext>
            </p:extLst>
          </p:nvPr>
        </p:nvGraphicFramePr>
        <p:xfrm>
          <a:off x="308948" y="858055"/>
          <a:ext cx="8444577" cy="5751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042"/>
                <a:gridCol w="2162636"/>
                <a:gridCol w="1905178"/>
                <a:gridCol w="1888015"/>
                <a:gridCol w="1750706"/>
              </a:tblGrid>
              <a:tr h="4478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Rank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Science question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Approach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Measurements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Resolutions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How is stratospheric composition responding to changing circulation?</a:t>
                      </a:r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Satellite observations augmented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balloon measurements for trends and changes; GCM models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Satellite: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O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CH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N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O, SF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H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O (Note: have to be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accurate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enough so direct comparisons can be made to in situ measurement,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and long-term precision is critical for trends)</a:t>
                      </a:r>
                    </a:p>
                    <a:p>
                      <a:endParaRPr lang="en-US" baseline="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Balloon: O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CH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N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O, SF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H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O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Satellite:  Monthly, global,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1-2°, 1-5 km</a:t>
                      </a:r>
                    </a:p>
                    <a:p>
                      <a:endParaRPr lang="en-US" baseline="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Balloon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: seasonal</a:t>
                      </a:r>
                    </a:p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/>
                          <a:cs typeface="Arial"/>
                        </a:rPr>
                        <a:t>What are the consequences of changing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stratospheric composition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?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Is mixing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tropical/</a:t>
                      </a:r>
                      <a:r>
                        <a:rPr lang="en-US" sz="1800" dirty="0" err="1" smtClean="0">
                          <a:latin typeface="Arial"/>
                          <a:cs typeface="Arial"/>
                        </a:rPr>
                        <a:t>midlatitude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, vertical) changing?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latin typeface="Arial"/>
                          <a:cs typeface="Arial"/>
                        </a:rPr>
                        <a:t>How is the mid-to-upper stratosphere composition changing?</a:t>
                      </a:r>
                      <a:endParaRPr lang="en-US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8948" y="275465"/>
            <a:ext cx="7507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Topic SC1a.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Composition </a:t>
            </a:r>
            <a:r>
              <a:rPr lang="en-US" sz="2400" dirty="0">
                <a:latin typeface="Arial"/>
                <a:cs typeface="Arial"/>
              </a:rPr>
              <a:t>change due to </a:t>
            </a:r>
            <a:r>
              <a:rPr lang="en-US" sz="2400" dirty="0" smtClean="0">
                <a:latin typeface="Arial"/>
                <a:cs typeface="Arial"/>
              </a:rPr>
              <a:t>BDC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change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24100" y="2749005"/>
            <a:ext cx="712942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Ranking:  </a:t>
            </a:r>
            <a:r>
              <a:rPr lang="en-US" sz="2800" b="1" u="sng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800" dirty="0" smtClean="0">
                <a:latin typeface="Arial"/>
                <a:cs typeface="Arial"/>
              </a:rPr>
              <a:t>ritical, </a:t>
            </a:r>
            <a:r>
              <a:rPr lang="en-US" sz="2800" b="1" u="sng" dirty="0" smtClean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en-US" sz="2800" dirty="0" smtClean="0">
                <a:latin typeface="Arial"/>
                <a:cs typeface="Arial"/>
              </a:rPr>
              <a:t>ery </a:t>
            </a:r>
            <a:r>
              <a:rPr lang="en-US" sz="2800" b="1" u="sng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2800" dirty="0" smtClean="0">
                <a:latin typeface="Arial"/>
                <a:cs typeface="Arial"/>
              </a:rPr>
              <a:t>mportant, </a:t>
            </a:r>
            <a:r>
              <a:rPr lang="en-US" sz="2800" b="1" u="sng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2800" dirty="0" smtClean="0">
                <a:latin typeface="Arial"/>
                <a:cs typeface="Arial"/>
              </a:rPr>
              <a:t>mportant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51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re BMS 20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7" y="110730"/>
            <a:ext cx="5045617" cy="3872732"/>
          </a:xfrm>
          <a:prstGeom prst="rect">
            <a:avLst/>
          </a:prstGeom>
        </p:spPr>
      </p:pic>
      <p:pic>
        <p:nvPicPr>
          <p:cNvPr id="3" name="Picture 2" descr="Moore BAMS 2014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30" y="2981130"/>
            <a:ext cx="4949041" cy="3755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2534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Moore et al., BAMS, 2014</a:t>
            </a:r>
          </a:p>
        </p:txBody>
      </p:sp>
    </p:spTree>
    <p:extLst>
      <p:ext uri="{BB962C8B-B14F-4D97-AF65-F5344CB8AC3E}">
        <p14:creationId xmlns:p14="http://schemas.microsoft.com/office/powerpoint/2010/main" val="31780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49219"/>
              </p:ext>
            </p:extLst>
          </p:nvPr>
        </p:nvGraphicFramePr>
        <p:xfrm>
          <a:off x="308948" y="1239573"/>
          <a:ext cx="8444577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042"/>
                <a:gridCol w="2162636"/>
                <a:gridCol w="1905178"/>
                <a:gridCol w="1888015"/>
                <a:gridCol w="175070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Rank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Science question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Approach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Measurements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Resolutions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How will changes in the UTLS circulation affect stratospheric composition, and what are the associated feedbacks?</a:t>
                      </a:r>
                      <a:r>
                        <a:rPr lang="en-US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Trace species’ response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to the 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rends and variability in jets, the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tropopause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and convections;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Models, especially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Lagrangian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models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Satellite: O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, H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O, aerosol, tracer w/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different lifetimes,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ClO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BrO</a:t>
                      </a:r>
                      <a:endParaRPr lang="en-US" baseline="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1-km vertical resolution</a:t>
                      </a:r>
                      <a:endParaRPr lang="en-US" baseline="0" dirty="0">
                        <a:latin typeface="Arial"/>
                        <a:cs typeface="Arial"/>
                      </a:endParaRPr>
                    </a:p>
                    <a:p>
                      <a:endParaRPr lang="en-US" baseline="0" dirty="0">
                        <a:latin typeface="Arial"/>
                        <a:cs typeface="Arial"/>
                      </a:endParaRPr>
                    </a:p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Better than 1-month time resolution?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What is the impact of VSL ODSs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(including </a:t>
                      </a:r>
                      <a:r>
                        <a:rPr lang="en-US" sz="1800" baseline="0" dirty="0" err="1" smtClean="0">
                          <a:latin typeface="Arial"/>
                          <a:cs typeface="Arial"/>
                        </a:rPr>
                        <a:t>ClO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and </a:t>
                      </a:r>
                      <a:r>
                        <a:rPr lang="en-US" sz="1800" baseline="0" dirty="0" err="1" smtClean="0">
                          <a:latin typeface="Arial"/>
                          <a:cs typeface="Arial"/>
                        </a:rPr>
                        <a:t>BrO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) transported through the UT into the stratosphere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?  Are there emission regions from which transport is more effective?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8948" y="53945"/>
            <a:ext cx="72265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Topic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SC1b.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 role of UTLS in the climate </a:t>
            </a:r>
            <a:r>
              <a:rPr lang="en-US" sz="2400" dirty="0" smtClean="0">
                <a:latin typeface="Arial"/>
                <a:cs typeface="Arial"/>
              </a:rPr>
              <a:t>system</a:t>
            </a:r>
          </a:p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Topic SC2b.</a:t>
            </a:r>
            <a:r>
              <a:rPr lang="en-US" sz="2400" dirty="0">
                <a:latin typeface="Arial"/>
                <a:cs typeface="Arial"/>
              </a:rPr>
              <a:t> ODS in stratosphere (VSL, CFCs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Topic SC1C (WV) </a:t>
            </a:r>
            <a:r>
              <a:rPr lang="en-US" sz="2400" dirty="0" smtClean="0">
                <a:latin typeface="Arial"/>
                <a:cs typeface="Arial"/>
              </a:rPr>
              <a:t>and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Topic SC2C (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sulfur)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798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2283"/>
              </p:ext>
            </p:extLst>
          </p:nvPr>
        </p:nvGraphicFramePr>
        <p:xfrm>
          <a:off x="308948" y="858055"/>
          <a:ext cx="8444577" cy="4199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042"/>
                <a:gridCol w="2162636"/>
                <a:gridCol w="1905178"/>
                <a:gridCol w="1888015"/>
                <a:gridCol w="1750706"/>
              </a:tblGrid>
              <a:tr h="4505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Rank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Science question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Approach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Measurements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Resolutions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How do monsoons affect stratospheric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composition (link to VSL ODS)?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Campaign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-based in situ observations aided by satellites (has to include Asian),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models,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especially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Lagrangian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models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, H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O, CH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, N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O,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CO,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aerosol,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aerosol composition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, tracer with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different lifetimes,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clouds, water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isotopes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What controls the existence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of ATAL and NATAL? What role do they play in the climate system?  How will they be impacted by increase GHGs?</a:t>
                      </a:r>
                      <a:endParaRPr lang="en-US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8948" y="275465"/>
            <a:ext cx="7226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Topic SC1b.</a:t>
            </a:r>
            <a:r>
              <a:rPr lang="en-US" sz="2400" dirty="0">
                <a:latin typeface="Arial"/>
                <a:cs typeface="Arial"/>
              </a:rPr>
              <a:t> The role of UTLS in the climate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49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CN Randel et al. 20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62" y="262376"/>
            <a:ext cx="3929190" cy="3406500"/>
          </a:xfrm>
          <a:prstGeom prst="rect">
            <a:avLst/>
          </a:prstGeom>
        </p:spPr>
      </p:pic>
      <p:pic>
        <p:nvPicPr>
          <p:cNvPr id="3" name="Picture 2" descr="Iso Randel et al. JGR 20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" y="3826694"/>
            <a:ext cx="8314565" cy="2668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1456" y="6519446"/>
            <a:ext cx="2374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Randel</a:t>
            </a:r>
            <a:r>
              <a:rPr lang="en-US" sz="1600" dirty="0" smtClean="0">
                <a:latin typeface="Arial"/>
                <a:cs typeface="Arial"/>
              </a:rPr>
              <a:t> et al. JGR, 2012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9001" y="564353"/>
            <a:ext cx="2694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Randel</a:t>
            </a:r>
            <a:r>
              <a:rPr lang="en-US" sz="1600" dirty="0" smtClean="0">
                <a:latin typeface="Arial"/>
                <a:cs typeface="Arial"/>
              </a:rPr>
              <a:t> et al. Science, 2010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49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836647"/>
              </p:ext>
            </p:extLst>
          </p:nvPr>
        </p:nvGraphicFramePr>
        <p:xfrm>
          <a:off x="308948" y="858055"/>
          <a:ext cx="8444577" cy="5927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042"/>
                <a:gridCol w="2162636"/>
                <a:gridCol w="1905178"/>
                <a:gridCol w="1888015"/>
                <a:gridCol w="1750706"/>
              </a:tblGrid>
              <a:tr h="4409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Rank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Science question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Approach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Measurements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Resolutions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What is the future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trend of SWV due to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changes in methane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other GHGs, 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and its feedback to the climate?</a:t>
                      </a:r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Long-term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trend measurements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coupled with models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Stratospheric methane and other tracers via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satellites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Global,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monthly.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Do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we understand the decadal SWV variations?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Measurements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of 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short-term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variabilities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coupled with measurements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Tropical and sub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tropical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 t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emperature profiles, tracers,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WV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How can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we improve our understanding of microphysics and dehydration?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Measurements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at entrance points of stratospheric air and cold points in the UT, models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In situ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WV, ice, temperature, temperature profiles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8948" y="275465"/>
            <a:ext cx="637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Topic SC1c.</a:t>
            </a:r>
            <a:r>
              <a:rPr lang="en-US" sz="2400" dirty="0">
                <a:latin typeface="Arial"/>
                <a:cs typeface="Arial"/>
              </a:rPr>
              <a:t> Stratospheric water </a:t>
            </a:r>
            <a:r>
              <a:rPr lang="en-US" sz="2400" dirty="0" smtClean="0">
                <a:latin typeface="Arial"/>
                <a:cs typeface="Arial"/>
              </a:rPr>
              <a:t>vapor (SWV)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295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009" y="737927"/>
            <a:ext cx="7792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Thanks to:</a:t>
            </a:r>
          </a:p>
          <a:p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Arial"/>
                <a:cs typeface="Arial"/>
              </a:rPr>
              <a:t>Elliot Atlas, Rich </a:t>
            </a:r>
            <a:r>
              <a:rPr lang="en-US" sz="2400" dirty="0" err="1" smtClean="0">
                <a:latin typeface="Arial"/>
                <a:cs typeface="Arial"/>
              </a:rPr>
              <a:t>Bevilacqua</a:t>
            </a:r>
            <a:r>
              <a:rPr lang="en-US" sz="2400" dirty="0" smtClean="0">
                <a:latin typeface="Arial"/>
                <a:cs typeface="Arial"/>
              </a:rPr>
              <a:t>, P.K. </a:t>
            </a:r>
            <a:r>
              <a:rPr lang="en-US" sz="2400" dirty="0" err="1" smtClean="0">
                <a:latin typeface="Arial"/>
                <a:cs typeface="Arial"/>
              </a:rPr>
              <a:t>Bhartia</a:t>
            </a:r>
            <a:r>
              <a:rPr lang="en-US" sz="2400" dirty="0" smtClean="0">
                <a:latin typeface="Arial"/>
                <a:cs typeface="Arial"/>
              </a:rPr>
              <a:t>, Anne Douglass and the GSFC team, Doug </a:t>
            </a:r>
            <a:r>
              <a:rPr lang="en-US" sz="2400" dirty="0" err="1" smtClean="0">
                <a:latin typeface="Arial"/>
                <a:cs typeface="Arial"/>
              </a:rPr>
              <a:t>Kinnison</a:t>
            </a:r>
            <a:r>
              <a:rPr lang="en-US" sz="2400" dirty="0" smtClean="0">
                <a:latin typeface="Arial"/>
                <a:cs typeface="Arial"/>
              </a:rPr>
              <a:t>, Nathaniel </a:t>
            </a:r>
            <a:r>
              <a:rPr lang="en-US" sz="2400" dirty="0" err="1" smtClean="0">
                <a:latin typeface="Arial"/>
                <a:cs typeface="Arial"/>
              </a:rPr>
              <a:t>Livesey</a:t>
            </a:r>
            <a:r>
              <a:rPr lang="en-US" sz="2400" dirty="0" smtClean="0">
                <a:latin typeface="Arial"/>
                <a:cs typeface="Arial"/>
              </a:rPr>
              <a:t> and the JPL team, Fred Moore, Dan Murphy, Laura Pan, Lenny </a:t>
            </a:r>
            <a:r>
              <a:rPr lang="en-US" sz="2400" dirty="0" err="1" smtClean="0">
                <a:latin typeface="Arial"/>
                <a:cs typeface="Arial"/>
              </a:rPr>
              <a:t>Pfister</a:t>
            </a:r>
            <a:r>
              <a:rPr lang="en-US" sz="2400" dirty="0" smtClean="0">
                <a:latin typeface="Arial"/>
                <a:cs typeface="Arial"/>
              </a:rPr>
              <a:t>, Brad Pierce, Bill </a:t>
            </a:r>
            <a:r>
              <a:rPr lang="en-US" sz="2400" dirty="0" err="1" smtClean="0">
                <a:latin typeface="Arial"/>
                <a:cs typeface="Arial"/>
              </a:rPr>
              <a:t>Randel</a:t>
            </a:r>
            <a:r>
              <a:rPr lang="en-US" sz="2400" dirty="0" smtClean="0">
                <a:latin typeface="Arial"/>
                <a:cs typeface="Arial"/>
              </a:rPr>
              <a:t>, Ross </a:t>
            </a:r>
            <a:r>
              <a:rPr lang="en-US" sz="2400" dirty="0" err="1" smtClean="0">
                <a:latin typeface="Arial"/>
                <a:cs typeface="Arial"/>
              </a:rPr>
              <a:t>Salawitch</a:t>
            </a:r>
            <a:r>
              <a:rPr lang="en-US" sz="2400" dirty="0" smtClean="0">
                <a:latin typeface="Arial"/>
                <a:cs typeface="Arial"/>
              </a:rPr>
              <a:t>, Mark </a:t>
            </a:r>
            <a:r>
              <a:rPr lang="en-US" sz="2400" dirty="0" err="1" smtClean="0">
                <a:latin typeface="Arial"/>
                <a:cs typeface="Arial"/>
              </a:rPr>
              <a:t>Schoeberl</a:t>
            </a:r>
            <a:r>
              <a:rPr lang="en-US" sz="2400" dirty="0" smtClean="0">
                <a:latin typeface="Arial"/>
                <a:cs typeface="Arial"/>
              </a:rPr>
              <a:t>, and Steve </a:t>
            </a:r>
            <a:r>
              <a:rPr lang="en-US" sz="2400" dirty="0" err="1" smtClean="0">
                <a:latin typeface="Arial"/>
                <a:cs typeface="Arial"/>
              </a:rPr>
              <a:t>Wofsy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55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83904"/>
              </p:ext>
            </p:extLst>
          </p:nvPr>
        </p:nvGraphicFramePr>
        <p:xfrm>
          <a:off x="308948" y="858055"/>
          <a:ext cx="8444577" cy="5936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042"/>
                <a:gridCol w="2162636"/>
                <a:gridCol w="1905178"/>
                <a:gridCol w="1888015"/>
                <a:gridCol w="1750706"/>
              </a:tblGrid>
              <a:tr h="4505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Rank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Science question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Approach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Measurements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Resolutions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/>
                          <a:cs typeface="Arial"/>
                        </a:rPr>
                        <a:t>What are the spatial and temporal dependences of halogen-catalyzed ozone loss?</a:t>
                      </a:r>
                      <a:endParaRPr lang="en-US" sz="1800" b="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Combination of satellite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and in situ measurements and model studies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Satellite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Column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O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O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and temperature profiles,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HCl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. 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endParaRPr lang="en-US" dirty="0">
                        <a:latin typeface="Arial"/>
                        <a:cs typeface="Arial"/>
                      </a:endParaRPr>
                    </a:p>
                    <a:p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HO</a:t>
                      </a:r>
                      <a:r>
                        <a:rPr lang="en-US" baseline="-25000" dirty="0" err="1" smtClean="0">
                          <a:latin typeface="Arial"/>
                          <a:cs typeface="Arial"/>
                        </a:rPr>
                        <a:t>x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NO</a:t>
                      </a:r>
                      <a:r>
                        <a:rPr lang="en-US" baseline="-25000" dirty="0" err="1" smtClean="0">
                          <a:latin typeface="Arial"/>
                          <a:cs typeface="Arial"/>
                        </a:rPr>
                        <a:t>x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NO</a:t>
                      </a:r>
                      <a:r>
                        <a:rPr lang="en-US" baseline="-25000" dirty="0" err="1" smtClean="0">
                          <a:latin typeface="Arial"/>
                          <a:cs typeface="Arial"/>
                        </a:rPr>
                        <a:t>y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endParaRPr lang="en-US" baseline="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Are in situ measurements needed?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Satellite: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Daily, 1° or less, 1 km or less, polar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/>
                          <a:cs typeface="Arial"/>
                        </a:rPr>
                        <a:t>What are the spatial and temporal dependences of other ozone loss processes?</a:t>
                      </a:r>
                      <a:endParaRPr lang="en-US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How do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we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separate the climate impacts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of GHGs increases from those of O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changes due to reduction in ODSs?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8948" y="275465"/>
            <a:ext cx="6753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Topic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SC2a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lang="en-US" sz="2400" dirty="0">
                <a:latin typeface="Arial"/>
                <a:cs typeface="Arial"/>
              </a:rPr>
              <a:t> O</a:t>
            </a:r>
            <a:r>
              <a:rPr lang="en-US" sz="2400" baseline="-25000" dirty="0">
                <a:latin typeface="Arial"/>
                <a:cs typeface="Arial"/>
              </a:rPr>
              <a:t>3</a:t>
            </a:r>
            <a:r>
              <a:rPr lang="en-US" sz="2400" dirty="0">
                <a:latin typeface="Arial"/>
                <a:cs typeface="Arial"/>
              </a:rPr>
              <a:t> recovery/Polar stratospheric O</a:t>
            </a:r>
            <a:r>
              <a:rPr lang="en-US" sz="2400" baseline="-25000" dirty="0">
                <a:latin typeface="Arial"/>
                <a:cs typeface="Arial"/>
              </a:rPr>
              <a:t>3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80482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429165"/>
              </p:ext>
            </p:extLst>
          </p:nvPr>
        </p:nvGraphicFramePr>
        <p:xfrm>
          <a:off x="308948" y="858055"/>
          <a:ext cx="8444577" cy="5296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042"/>
                <a:gridCol w="2162636"/>
                <a:gridCol w="1905178"/>
                <a:gridCol w="1888015"/>
                <a:gridCol w="1750706"/>
              </a:tblGrid>
              <a:tr h="4505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Rank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Science question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Approach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Measurements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Resolutions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How will future changes in ozone impact surface climate, and what will be the impacts on Antarctic warming and ice melt?</a:t>
                      </a:r>
                      <a:r>
                        <a:rPr lang="en-US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Long-term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monitoring O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and surface parameters; coupled with models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Global ozone, surface temperature, low-level winds, ice mass.</a:t>
                      </a:r>
                      <a:r>
                        <a:rPr lang="en-US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Daily-weekly, low res?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Will future Arctic ozone loss become severe enough to strongly affect the tropospheric circulation and surface climate, as is happening now in the Antarctic?</a:t>
                      </a:r>
                      <a:endParaRPr lang="en-US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Long-term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monitoring O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HCl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and meteorological  parameters; coupled with models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Global ozone profiles, temperature, reservoir and active chlorine, long-lived tracers, PSCs, nitric acid, water vapor.</a:t>
                      </a:r>
                      <a:r>
                        <a:rPr lang="en-US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Daily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8948" y="275465"/>
            <a:ext cx="7591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Topic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SC2a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lang="en-US" sz="2400" dirty="0">
                <a:latin typeface="Arial"/>
                <a:cs typeface="Arial"/>
              </a:rPr>
              <a:t> O</a:t>
            </a:r>
            <a:r>
              <a:rPr lang="en-US" sz="2400" baseline="-25000" dirty="0">
                <a:latin typeface="Arial"/>
                <a:cs typeface="Arial"/>
              </a:rPr>
              <a:t>3</a:t>
            </a:r>
            <a:r>
              <a:rPr lang="en-US" sz="2400" dirty="0">
                <a:latin typeface="Arial"/>
                <a:cs typeface="Arial"/>
              </a:rPr>
              <a:t> recovery/Polar stratospheric </a:t>
            </a:r>
            <a:r>
              <a:rPr lang="en-US" sz="2400" dirty="0" smtClean="0">
                <a:latin typeface="Arial"/>
                <a:cs typeface="Arial"/>
              </a:rPr>
              <a:t>O</a:t>
            </a:r>
            <a:r>
              <a:rPr lang="en-US" sz="2400" baseline="-25000" dirty="0" smtClean="0">
                <a:latin typeface="Arial"/>
                <a:cs typeface="Arial"/>
              </a:rPr>
              <a:t>3</a:t>
            </a:r>
            <a:r>
              <a:rPr lang="en-US" sz="2400" dirty="0" smtClean="0">
                <a:latin typeface="Arial"/>
                <a:cs typeface="Arial"/>
              </a:rPr>
              <a:t>, cont.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987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43908"/>
              </p:ext>
            </p:extLst>
          </p:nvPr>
        </p:nvGraphicFramePr>
        <p:xfrm>
          <a:off x="308948" y="858055"/>
          <a:ext cx="8444577" cy="5022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042"/>
                <a:gridCol w="2162636"/>
                <a:gridCol w="1905178"/>
                <a:gridCol w="1888015"/>
                <a:gridCol w="1750706"/>
              </a:tblGrid>
              <a:tr h="4505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Rank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Science question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Approach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Measurements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Resolutions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(What is the impact of VSL ODSs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transported through the UT into the stratosphere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?  Are there emission regions from which transport is more effective?)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Addressed with SC1b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How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do l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ong-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lived halogen-containing species evolve?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Long-term measurements in troposphere and in stratosphere, compare to models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Ground- and space-based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measurements of halogen and other compounds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Monthly,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low spatial resolution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8948" y="275465"/>
            <a:ext cx="6753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Topic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SC2b.</a:t>
            </a:r>
            <a:r>
              <a:rPr lang="en-US" sz="2400" dirty="0">
                <a:latin typeface="Arial"/>
                <a:cs typeface="Arial"/>
              </a:rPr>
              <a:t> ODS in stratosphere (VSL, CFCs)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868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90174"/>
              </p:ext>
            </p:extLst>
          </p:nvPr>
        </p:nvGraphicFramePr>
        <p:xfrm>
          <a:off x="308948" y="858055"/>
          <a:ext cx="8444577" cy="5580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042"/>
                <a:gridCol w="2162636"/>
                <a:gridCol w="1905178"/>
                <a:gridCol w="1888015"/>
                <a:gridCol w="1750706"/>
              </a:tblGrid>
              <a:tr h="46014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Rank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Science question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Approach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Measurements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Resolutions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What controls stratospheric aerosol distributions and changes in stratospheric aerosol amount?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Partially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ddressed with SC1b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Satellite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and in situ: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SO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OCS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1-km vertical resolution</a:t>
                      </a:r>
                    </a:p>
                    <a:p>
                      <a:endParaRPr lang="en-US" baseline="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Better than 1-month time resolution?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What are the relative contributions of sulfate aerosols, PSCs and cirrus clouds to chlorine activation and how will these factors impact ozone depletion in a changing climate? </a:t>
                      </a:r>
                      <a:r>
                        <a:rPr lang="en-US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Satellite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observation augmented by in situ measurements, coupled with models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Global 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and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temperature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profiles,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reservoir and active chlorine, long-lived tracers, aerosols, PSCs, cirrus clouds, HNO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WV.</a:t>
                      </a:r>
                      <a:r>
                        <a:rPr lang="en-US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Daily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8948" y="275465"/>
            <a:ext cx="6479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Topic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SC2c.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Sulfur, aerosol comp, </a:t>
            </a:r>
            <a:r>
              <a:rPr lang="en-US" sz="2400" dirty="0" smtClean="0">
                <a:latin typeface="Arial"/>
                <a:cs typeface="Arial"/>
              </a:rPr>
              <a:t>SAD, </a:t>
            </a:r>
            <a:r>
              <a:rPr lang="en-US" sz="2400" dirty="0">
                <a:latin typeface="Arial"/>
                <a:cs typeface="Arial"/>
              </a:rPr>
              <a:t>PSCs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785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38902"/>
              </p:ext>
            </p:extLst>
          </p:nvPr>
        </p:nvGraphicFramePr>
        <p:xfrm>
          <a:off x="308948" y="858055"/>
          <a:ext cx="8444577" cy="2197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042"/>
                <a:gridCol w="2162636"/>
                <a:gridCol w="1905178"/>
                <a:gridCol w="1888015"/>
                <a:gridCol w="1750706"/>
              </a:tblGrid>
              <a:tr h="46014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Rank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Science question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Approach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Measurements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Resolutions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How can we improve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our ability to model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denitrification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and springtime chlorine re-activation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? </a:t>
                      </a:r>
                      <a:r>
                        <a:rPr lang="en-US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Models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coupled with in situ measurements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In situ measurements of PSCs, HNO3, aerosol, WV, temperature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8948" y="275465"/>
            <a:ext cx="6479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Topic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SC2c.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Sulfur, aerosol comp, </a:t>
            </a:r>
            <a:r>
              <a:rPr lang="en-US" sz="2400" dirty="0" smtClean="0">
                <a:latin typeface="Arial"/>
                <a:cs typeface="Arial"/>
              </a:rPr>
              <a:t>SAD, </a:t>
            </a:r>
            <a:r>
              <a:rPr lang="en-US" sz="2400" dirty="0">
                <a:latin typeface="Arial"/>
                <a:cs typeface="Arial"/>
              </a:rPr>
              <a:t>PSCs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2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84277"/>
              </p:ext>
            </p:extLst>
          </p:nvPr>
        </p:nvGraphicFramePr>
        <p:xfrm>
          <a:off x="308948" y="858055"/>
          <a:ext cx="8444577" cy="4219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042"/>
                <a:gridCol w="2162636"/>
                <a:gridCol w="1905178"/>
                <a:gridCol w="1888015"/>
                <a:gridCol w="1750706"/>
              </a:tblGrid>
              <a:tr h="8359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Rank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Science question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Approach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Measurements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Resolutions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Will transport of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from the stratosphere change with increased GHGs?  Do we fully understand the current contribution of stratospheric ozone on the tropospheric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budget?</a:t>
                      </a:r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Regional studies: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Ground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-based in situ and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lidar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measurements coupled with models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, CO,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WV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8948" y="275465"/>
            <a:ext cx="8852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Topic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SC2d.</a:t>
            </a:r>
            <a:r>
              <a:rPr lang="en-US" sz="2400" dirty="0" smtClean="0">
                <a:latin typeface="Arial"/>
                <a:cs typeface="Arial"/>
              </a:rPr>
              <a:t> Stratospheric </a:t>
            </a:r>
            <a:r>
              <a:rPr lang="en-US" sz="2400" dirty="0">
                <a:latin typeface="Arial"/>
                <a:cs typeface="Arial"/>
              </a:rPr>
              <a:t>O</a:t>
            </a:r>
            <a:r>
              <a:rPr lang="en-US" sz="2400" baseline="-25000" dirty="0">
                <a:latin typeface="Arial"/>
                <a:cs typeface="Arial"/>
              </a:rPr>
              <a:t>3</a:t>
            </a:r>
            <a:r>
              <a:rPr lang="en-US" sz="2400" dirty="0">
                <a:latin typeface="Arial"/>
                <a:cs typeface="Arial"/>
              </a:rPr>
              <a:t> and AQ – Climate-change effect?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592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69314"/>
              </p:ext>
            </p:extLst>
          </p:nvPr>
        </p:nvGraphicFramePr>
        <p:xfrm>
          <a:off x="308948" y="858055"/>
          <a:ext cx="8444577" cy="5576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042"/>
                <a:gridCol w="2162636"/>
                <a:gridCol w="1905178"/>
                <a:gridCol w="1888015"/>
                <a:gridCol w="1750706"/>
              </a:tblGrid>
              <a:tr h="4563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Rank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Science question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Approach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Measurements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Resolutions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How will various SRM methods work, and what additional climate parameters besides surface temperature they will affect?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Determination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of the sulfur baseline with measurements; separation of natural and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anthropogenic contributions; </a:t>
                      </a:r>
                      <a:endParaRPr lang="en-US" baseline="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models.</a:t>
                      </a:r>
                    </a:p>
                    <a:p>
                      <a:endParaRPr lang="en-US" baseline="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Be prepared to study next big volcanic explosion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Sulfur budget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at the entrances of stratospheric air; monsoon contributions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Should we monitor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unannounced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stratospheric SRM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test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?</a:t>
                      </a:r>
                      <a:r>
                        <a:rPr lang="en-US" dirty="0" smtClean="0">
                          <a:effectLst/>
                          <a:latin typeface="Arial"/>
                          <a:cs typeface="Arial"/>
                        </a:rPr>
                        <a:t> If so, how?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8948" y="275465"/>
            <a:ext cx="86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Topic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SC3.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Implications of solar radiation </a:t>
            </a:r>
            <a:r>
              <a:rPr lang="en-US" sz="2400" dirty="0" smtClean="0">
                <a:latin typeface="Arial"/>
                <a:cs typeface="Arial"/>
              </a:rPr>
              <a:t>management (SRM)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76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886" y="463176"/>
            <a:ext cx="849703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Other thoughts: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MINIMUM ACCEPTABLE </a:t>
            </a:r>
            <a:r>
              <a:rPr lang="en-US" sz="2400" dirty="0" smtClean="0">
                <a:latin typeface="Arial"/>
                <a:cs typeface="Arial"/>
              </a:rPr>
              <a:t>measurement sets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- Rate measurements (</a:t>
            </a:r>
            <a:r>
              <a:rPr lang="en-US" sz="2400" b="1" u="sng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400" dirty="0" smtClean="0">
                <a:latin typeface="Arial"/>
                <a:cs typeface="Arial"/>
              </a:rPr>
              <a:t>ritical, </a:t>
            </a:r>
            <a:r>
              <a:rPr lang="en-US" sz="2400" b="1" u="sng" dirty="0" smtClean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en-US" sz="2400" dirty="0" smtClean="0">
                <a:latin typeface="Arial"/>
                <a:cs typeface="Arial"/>
              </a:rPr>
              <a:t>ery </a:t>
            </a:r>
            <a:r>
              <a:rPr lang="en-US" sz="2400" b="1" u="sng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mportant, </a:t>
            </a:r>
            <a:r>
              <a:rPr lang="en-US" sz="2400" b="1" u="sng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mportant)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Resolution, coverage, and # of species</a:t>
            </a:r>
          </a:p>
          <a:p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r>
              <a:rPr lang="en-US" sz="2400" dirty="0" smtClean="0">
                <a:latin typeface="Arial"/>
                <a:cs typeface="Arial"/>
              </a:rPr>
              <a:t>New vehicles/sensors/samplers (e.g. </a:t>
            </a:r>
            <a:r>
              <a:rPr lang="en-US" sz="2400" dirty="0" err="1" smtClean="0">
                <a:latin typeface="Arial"/>
                <a:cs typeface="Arial"/>
              </a:rPr>
              <a:t>CubeSats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StratCore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Email to </a:t>
            </a:r>
            <a:r>
              <a:rPr lang="en-US" sz="2400" dirty="0" smtClean="0">
                <a:latin typeface="Arial"/>
                <a:cs typeface="Arial"/>
                <a:hlinkClick r:id="rId2"/>
              </a:rPr>
              <a:t>rushan.gao@noaa.gov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    or </a:t>
            </a:r>
            <a:r>
              <a:rPr lang="en-US" sz="2400" dirty="0" smtClean="0">
                <a:latin typeface="Arial"/>
                <a:cs typeface="Arial"/>
                <a:hlinkClick r:id="rId3"/>
              </a:rPr>
              <a:t>karen.h.rosenlof@noaa.gov</a:t>
            </a:r>
            <a:r>
              <a:rPr lang="en-US" sz="2400" dirty="0" smtClean="0">
                <a:latin typeface="Arial"/>
                <a:cs typeface="Arial"/>
              </a:rPr>
              <a:t> for a copy this </a:t>
            </a:r>
            <a:r>
              <a:rPr lang="en-US" sz="2400" dirty="0" err="1" smtClean="0">
                <a:latin typeface="Arial"/>
                <a:cs typeface="Arial"/>
              </a:rPr>
              <a:t>ppt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52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6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993" y="4085387"/>
            <a:ext cx="3657600" cy="23573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293" y="188299"/>
            <a:ext cx="8229600" cy="86345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June 20-21, 2013 Stratospheric intrusion and Asian pollution</a:t>
            </a:r>
            <a:endParaRPr lang="en-US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5650" y="207045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+10 ppbv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9733" y="2394410"/>
            <a:ext cx="2763341" cy="11213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2400" b="1" dirty="0" smtClean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4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5566" y="2570170"/>
            <a:ext cx="265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Stratospheric intrusion: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Drier with </a:t>
            </a:r>
            <a:r>
              <a:rPr lang="en-US" b="1" dirty="0" err="1" smtClean="0">
                <a:solidFill>
                  <a:srgbClr val="3366FF"/>
                </a:solidFill>
              </a:rPr>
              <a:t>anticorrelation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42" y="1559275"/>
            <a:ext cx="3657600" cy="25261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22361" y="4555489"/>
            <a:ext cx="2492813" cy="92852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2400" b="1" dirty="0" smtClean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4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57541" y="4743621"/>
            <a:ext cx="225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Asian pollution: 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Dry with correlation</a:t>
            </a:r>
            <a:endParaRPr lang="en-US" b="1" dirty="0">
              <a:solidFill>
                <a:srgbClr val="3366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20083" y="3256691"/>
            <a:ext cx="0" cy="127023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5608" y="5484016"/>
            <a:ext cx="1904939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592757" y="2879733"/>
            <a:ext cx="1792809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056874" y="3450272"/>
            <a:ext cx="0" cy="127023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0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4" y="237552"/>
            <a:ext cx="8758378" cy="655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Key topics requiring additional research are: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Topic SC1.</a:t>
            </a:r>
            <a:r>
              <a:rPr lang="en-US" sz="2400" dirty="0" smtClean="0">
                <a:latin typeface="Arial"/>
                <a:cs typeface="Arial"/>
              </a:rPr>
              <a:t> Stratosphere composition and climate change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Stratospheric perspective:  </a:t>
            </a:r>
          </a:p>
          <a:p>
            <a:r>
              <a:rPr lang="en-US" sz="2400" dirty="0" smtClean="0">
                <a:latin typeface="Arial"/>
                <a:cs typeface="Arial"/>
              </a:rPr>
              <a:t>		How will circulation/temperature changes </a:t>
            </a:r>
            <a:r>
              <a:rPr lang="en-US" sz="2400" dirty="0">
                <a:latin typeface="Arial"/>
                <a:cs typeface="Arial"/>
              </a:rPr>
              <a:t>change </a:t>
            </a:r>
            <a:r>
              <a:rPr lang="en-US" sz="2400" dirty="0" smtClean="0">
                <a:latin typeface="Arial"/>
                <a:cs typeface="Arial"/>
              </a:rPr>
              <a:t>				Stratosphere </a:t>
            </a:r>
            <a:r>
              <a:rPr lang="en-US" sz="2400" dirty="0">
                <a:latin typeface="Arial"/>
                <a:cs typeface="Arial"/>
              </a:rPr>
              <a:t>composition?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	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Tropospheric perspective: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	How will stratosphere/troposphere coupling change? </a:t>
            </a:r>
          </a:p>
          <a:p>
            <a:r>
              <a:rPr lang="en-US" sz="2400" dirty="0">
                <a:latin typeface="Arial"/>
                <a:cs typeface="Arial"/>
              </a:rPr>
              <a:t>		</a:t>
            </a:r>
            <a:r>
              <a:rPr lang="en-US" sz="2400" dirty="0" smtClean="0">
                <a:latin typeface="Arial"/>
                <a:cs typeface="Arial"/>
              </a:rPr>
              <a:t>	- Note that coupling can be chemical, dynamical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	or </a:t>
            </a:r>
            <a:r>
              <a:rPr lang="en-US" sz="2400" dirty="0" err="1" smtClean="0">
                <a:latin typeface="Arial"/>
                <a:cs typeface="Arial"/>
              </a:rPr>
              <a:t>radiative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	Certain aspects of AQ and surface temperature/precipitation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	changes have been linked to stratospheric changes.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FF0000">
                    <a:alpha val="50000"/>
                  </a:srgbClr>
                </a:solidFill>
                <a:latin typeface="Arial"/>
                <a:cs typeface="Arial"/>
              </a:rPr>
              <a:t>Topic SC2.</a:t>
            </a:r>
            <a:r>
              <a:rPr lang="en-US" sz="2400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 Stratospheric </a:t>
            </a:r>
            <a:r>
              <a:rPr lang="en-US" sz="2400" dirty="0" smtClean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ozone</a:t>
            </a:r>
          </a:p>
          <a:p>
            <a:endParaRPr lang="en-US" sz="2400" dirty="0">
              <a:solidFill>
                <a:schemeClr val="tx1">
                  <a:alpha val="50000"/>
                </a:schemeClr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FF0000">
                    <a:alpha val="50000"/>
                  </a:srgbClr>
                </a:solidFill>
                <a:latin typeface="Arial"/>
                <a:cs typeface="Arial"/>
              </a:rPr>
              <a:t>Topic SC3.</a:t>
            </a:r>
            <a:r>
              <a:rPr lang="en-US" sz="2400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 Implications of solar radiation management (a.k.a. 	</a:t>
            </a:r>
            <a:r>
              <a:rPr lang="en-US" sz="2400" dirty="0" err="1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Geoengineering</a:t>
            </a:r>
            <a:r>
              <a:rPr lang="en-US" sz="2400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)</a:t>
            </a:r>
            <a:endParaRPr lang="en-US" sz="2400" dirty="0" smtClean="0">
              <a:solidFill>
                <a:schemeClr val="tx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96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T 05-99 Li et al. 200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2" y="40167"/>
            <a:ext cx="4370561" cy="3182075"/>
          </a:xfrm>
          <a:prstGeom prst="rect">
            <a:avLst/>
          </a:prstGeom>
        </p:spPr>
      </p:pic>
      <p:pic>
        <p:nvPicPr>
          <p:cNvPr id="4" name="Picture 3" descr="Age trend Diallo et al. 20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79" y="696024"/>
            <a:ext cx="4307636" cy="4221827"/>
          </a:xfrm>
          <a:prstGeom prst="rect">
            <a:avLst/>
          </a:prstGeom>
        </p:spPr>
      </p:pic>
      <p:pic>
        <p:nvPicPr>
          <p:cNvPr id="5" name="Picture 4" descr="O3 flux trend Hegglin and Shepherd 2009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8" y="3643174"/>
            <a:ext cx="3533827" cy="2911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752" y="6519446"/>
            <a:ext cx="4028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"/>
                <a:cs typeface="Arial"/>
              </a:rPr>
              <a:t>Hegglin</a:t>
            </a:r>
            <a:r>
              <a:rPr lang="en-US" sz="1600" dirty="0">
                <a:latin typeface="Arial"/>
                <a:cs typeface="Arial"/>
              </a:rPr>
              <a:t> and </a:t>
            </a:r>
            <a:r>
              <a:rPr lang="en-US" sz="1600" dirty="0" smtClean="0">
                <a:latin typeface="Arial"/>
                <a:cs typeface="Arial"/>
              </a:rPr>
              <a:t>Shepherd, Nature </a:t>
            </a:r>
            <a:r>
              <a:rPr lang="en-US" sz="1600" dirty="0">
                <a:latin typeface="Arial"/>
                <a:cs typeface="Arial"/>
              </a:rPr>
              <a:t>Geo.,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1588" y="5046762"/>
            <a:ext cx="3742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Diallo</a:t>
            </a:r>
            <a:r>
              <a:rPr lang="en-US" sz="1600" dirty="0" smtClean="0">
                <a:latin typeface="Arial"/>
                <a:cs typeface="Arial"/>
              </a:rPr>
              <a:t> et al., </a:t>
            </a:r>
            <a:r>
              <a:rPr lang="en-US" sz="1600" dirty="0">
                <a:latin typeface="Arial"/>
                <a:cs typeface="Arial"/>
              </a:rPr>
              <a:t>Atmos. Chem. Phys.</a:t>
            </a:r>
            <a:r>
              <a:rPr lang="en-US" sz="1600" dirty="0" smtClean="0">
                <a:latin typeface="Arial"/>
                <a:cs typeface="Arial"/>
              </a:rPr>
              <a:t>, 2012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6717" y="3237643"/>
            <a:ext cx="2442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Li et al., J. Climate, 2008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15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02 at 4.4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6" y="0"/>
            <a:ext cx="783654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9933" y="6540868"/>
            <a:ext cx="2534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Moore et al., BAMS, 2014</a:t>
            </a:r>
          </a:p>
        </p:txBody>
      </p:sp>
    </p:spTree>
    <p:extLst>
      <p:ext uri="{BB962C8B-B14F-4D97-AF65-F5344CB8AC3E}">
        <p14:creationId xmlns:p14="http://schemas.microsoft.com/office/powerpoint/2010/main" val="75509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omon H2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9" y="507343"/>
            <a:ext cx="8558754" cy="54147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494" y="507343"/>
            <a:ext cx="694013" cy="67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042" y="5585007"/>
            <a:ext cx="694013" cy="67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33227" y="6519446"/>
            <a:ext cx="2910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Solomon et al., Science, 2010</a:t>
            </a:r>
          </a:p>
        </p:txBody>
      </p:sp>
    </p:spTree>
    <p:extLst>
      <p:ext uri="{BB962C8B-B14F-4D97-AF65-F5344CB8AC3E}">
        <p14:creationId xmlns:p14="http://schemas.microsoft.com/office/powerpoint/2010/main" val="284861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04" y="237552"/>
            <a:ext cx="87583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Key topics requiring additional research are, cont.:</a:t>
            </a:r>
          </a:p>
          <a:p>
            <a:endParaRPr lang="en-US" sz="1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Topic SC1.</a:t>
            </a:r>
            <a:r>
              <a:rPr lang="en-US" sz="2400" dirty="0">
                <a:latin typeface="Arial"/>
                <a:cs typeface="Arial"/>
              </a:rPr>
              <a:t> Stratosphere composition and climate </a:t>
            </a:r>
            <a:r>
              <a:rPr lang="en-US" sz="2400" dirty="0" smtClean="0">
                <a:latin typeface="Arial"/>
                <a:cs typeface="Arial"/>
              </a:rPr>
              <a:t>change</a:t>
            </a:r>
            <a:endParaRPr lang="en-US" sz="2400" dirty="0">
              <a:latin typeface="Arial"/>
              <a:cs typeface="Arial"/>
            </a:endParaRPr>
          </a:p>
          <a:p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Topic SC1a.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Stratosphere </a:t>
            </a:r>
            <a:r>
              <a:rPr lang="en-US" sz="2400" dirty="0" smtClean="0">
                <a:latin typeface="Arial"/>
                <a:cs typeface="Arial"/>
              </a:rPr>
              <a:t>composition change due to 	Brewer-Dobson Circulation (BDC) change</a:t>
            </a:r>
          </a:p>
          <a:p>
            <a:r>
              <a:rPr lang="en-US" sz="2400" dirty="0" smtClean="0">
                <a:latin typeface="Arial"/>
                <a:cs typeface="Arial"/>
              </a:rPr>
              <a:t>		Change of age </a:t>
            </a:r>
            <a:r>
              <a:rPr lang="en-US" sz="2400" dirty="0">
                <a:latin typeface="Arial"/>
                <a:cs typeface="Arial"/>
              </a:rPr>
              <a:t>of stratospheric </a:t>
            </a:r>
            <a:r>
              <a:rPr lang="en-US" sz="2400" dirty="0" smtClean="0">
                <a:latin typeface="Arial"/>
                <a:cs typeface="Arial"/>
              </a:rPr>
              <a:t>air</a:t>
            </a:r>
          </a:p>
          <a:p>
            <a:r>
              <a:rPr lang="en-US" sz="2400" dirty="0" smtClean="0">
                <a:latin typeface="Arial"/>
                <a:cs typeface="Arial"/>
              </a:rPr>
              <a:t>		Change of mixing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Topic SC1b.</a:t>
            </a:r>
            <a:r>
              <a:rPr lang="en-US" sz="2400" dirty="0" smtClean="0">
                <a:latin typeface="Arial"/>
                <a:cs typeface="Arial"/>
              </a:rPr>
              <a:t> The role of UTLS in the climate system</a:t>
            </a:r>
          </a:p>
          <a:p>
            <a:r>
              <a:rPr lang="en-US" sz="2400" dirty="0" smtClean="0">
                <a:latin typeface="Arial"/>
                <a:cs typeface="Arial"/>
              </a:rPr>
              <a:t>		Mixing </a:t>
            </a:r>
            <a:r>
              <a:rPr lang="en-US" sz="2400" dirty="0">
                <a:latin typeface="Arial"/>
                <a:cs typeface="Arial"/>
              </a:rPr>
              <a:t>across the subtropical </a:t>
            </a:r>
            <a:r>
              <a:rPr lang="en-US" sz="2400" dirty="0" smtClean="0">
                <a:latin typeface="Arial"/>
                <a:cs typeface="Arial"/>
              </a:rPr>
              <a:t>jet</a:t>
            </a:r>
          </a:p>
          <a:p>
            <a:r>
              <a:rPr lang="en-US" sz="2400" dirty="0">
                <a:latin typeface="Arial"/>
                <a:cs typeface="Arial"/>
              </a:rPr>
              <a:t>		Convection impact on the </a:t>
            </a:r>
            <a:r>
              <a:rPr lang="en-US" sz="2400" dirty="0" smtClean="0">
                <a:latin typeface="Arial"/>
                <a:cs typeface="Arial"/>
              </a:rPr>
              <a:t>UTLS</a:t>
            </a:r>
          </a:p>
          <a:p>
            <a:r>
              <a:rPr lang="en-US" sz="2400" dirty="0">
                <a:latin typeface="Arial"/>
                <a:cs typeface="Arial"/>
              </a:rPr>
              <a:t>		Asian and North American monsoons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Topic SC1c.</a:t>
            </a:r>
            <a:r>
              <a:rPr lang="en-US" sz="2400" dirty="0" smtClean="0">
                <a:latin typeface="Arial"/>
                <a:cs typeface="Arial"/>
              </a:rPr>
              <a:t> Stratospheric water vapor/WV feedbacks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83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4" y="1458691"/>
            <a:ext cx="4203102" cy="4839428"/>
          </a:xfrm>
          <a:prstGeom prst="rect">
            <a:avLst/>
          </a:prstGeom>
        </p:spPr>
      </p:pic>
      <p:pic>
        <p:nvPicPr>
          <p:cNvPr id="4" name="Picture 3" descr="O3 chem cli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17" y="1836234"/>
            <a:ext cx="4360371" cy="3701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604" y="237552"/>
            <a:ext cx="8758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Key topics requiring additional research are, cont.: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Topic SC2.</a:t>
            </a:r>
            <a:r>
              <a:rPr lang="en-US" sz="2400" dirty="0" smtClean="0">
                <a:latin typeface="Arial"/>
                <a:cs typeface="Arial"/>
              </a:rPr>
              <a:t> Stratospheric ozone</a:t>
            </a:r>
          </a:p>
          <a:p>
            <a:endParaRPr lang="en-US" sz="12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519446"/>
            <a:ext cx="4552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Scientific Assessment of Ozone Depletion: 2010</a:t>
            </a:r>
          </a:p>
        </p:txBody>
      </p:sp>
    </p:spTree>
    <p:extLst>
      <p:ext uri="{BB962C8B-B14F-4D97-AF65-F5344CB8AC3E}">
        <p14:creationId xmlns:p14="http://schemas.microsoft.com/office/powerpoint/2010/main" val="103203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Mean Asian pollution contribution </a:t>
            </a:r>
            <a:r>
              <a:rPr lang="en-US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to MDA8 surface O</a:t>
            </a:r>
            <a:r>
              <a:rPr lang="en-US" sz="2800" b="1" baseline="-250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r>
              <a:rPr lang="en-US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from </a:t>
            </a:r>
            <a:r>
              <a:rPr lang="en-U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May–</a:t>
            </a:r>
            <a:r>
              <a:rPr lang="en-US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June 2010 as estimated by the GFDL AM3 </a:t>
            </a:r>
            <a:r>
              <a:rPr lang="en-U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model</a:t>
            </a:r>
            <a:endParaRPr lang="en-US" sz="2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0644" y="5376774"/>
            <a:ext cx="64273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Lin, M. Y</a:t>
            </a:r>
            <a:r>
              <a:rPr lang="en-US" sz="1400" dirty="0"/>
              <a:t>.</a:t>
            </a:r>
            <a:r>
              <a:rPr lang="en-US" sz="1400" dirty="0" smtClean="0"/>
              <a:t>, Fiore</a:t>
            </a:r>
            <a:r>
              <a:rPr lang="en-US" sz="1400" dirty="0"/>
              <a:t>, A. M</a:t>
            </a:r>
            <a:r>
              <a:rPr lang="en-US" sz="1400" dirty="0" smtClean="0"/>
              <a:t>., Horowitz</a:t>
            </a:r>
            <a:r>
              <a:rPr lang="en-US" sz="1400" dirty="0"/>
              <a:t>, L. W</a:t>
            </a:r>
            <a:r>
              <a:rPr lang="en-US" sz="1400" dirty="0" smtClean="0"/>
              <a:t>., Cooper</a:t>
            </a:r>
            <a:r>
              <a:rPr lang="en-US" sz="1400" dirty="0"/>
              <a:t>, O. R</a:t>
            </a:r>
            <a:r>
              <a:rPr lang="en-US" sz="1400" dirty="0" smtClean="0"/>
              <a:t>., </a:t>
            </a:r>
            <a:r>
              <a:rPr lang="en-US" sz="1400" dirty="0" err="1" smtClean="0"/>
              <a:t>Naik</a:t>
            </a:r>
            <a:r>
              <a:rPr lang="en-US" sz="1400" dirty="0"/>
              <a:t>, V</a:t>
            </a:r>
            <a:r>
              <a:rPr lang="en-US" sz="1400" dirty="0" smtClean="0"/>
              <a:t>., Holloway</a:t>
            </a:r>
            <a:r>
              <a:rPr lang="en-US" sz="1400" dirty="0"/>
              <a:t>, J</a:t>
            </a:r>
            <a:r>
              <a:rPr lang="en-US" sz="1400" dirty="0" smtClean="0"/>
              <a:t>., Johnson</a:t>
            </a:r>
            <a:r>
              <a:rPr lang="en-US" sz="1400" dirty="0"/>
              <a:t>, B. J</a:t>
            </a:r>
            <a:r>
              <a:rPr lang="en-US" sz="1400" dirty="0" smtClean="0"/>
              <a:t>., </a:t>
            </a:r>
            <a:r>
              <a:rPr lang="en-US" sz="1400" dirty="0" err="1" smtClean="0"/>
              <a:t>Middlebrook</a:t>
            </a:r>
            <a:r>
              <a:rPr lang="en-US" sz="1400" dirty="0"/>
              <a:t>, A. M</a:t>
            </a:r>
            <a:r>
              <a:rPr lang="en-US" sz="1400" dirty="0" smtClean="0"/>
              <a:t>., </a:t>
            </a:r>
            <a:r>
              <a:rPr lang="en-US" sz="1400" dirty="0" err="1" smtClean="0"/>
              <a:t>Oltmans</a:t>
            </a:r>
            <a:r>
              <a:rPr lang="en-US" sz="1400" dirty="0"/>
              <a:t>, S. J</a:t>
            </a:r>
            <a:r>
              <a:rPr lang="en-US" sz="1400" dirty="0" smtClean="0"/>
              <a:t>., Pollack</a:t>
            </a:r>
            <a:r>
              <a:rPr lang="en-US" sz="1400" dirty="0"/>
              <a:t>, I. B</a:t>
            </a:r>
            <a:r>
              <a:rPr lang="en-US" sz="1400" dirty="0" smtClean="0"/>
              <a:t>., Ryerson</a:t>
            </a:r>
            <a:r>
              <a:rPr lang="en-US" sz="1400" dirty="0"/>
              <a:t>, T. B</a:t>
            </a:r>
            <a:r>
              <a:rPr lang="en-US" sz="1400" dirty="0" smtClean="0"/>
              <a:t>., Warner</a:t>
            </a:r>
            <a:r>
              <a:rPr lang="en-US" sz="1400" dirty="0"/>
              <a:t>, J. X</a:t>
            </a:r>
            <a:r>
              <a:rPr lang="en-US" sz="1400" dirty="0" smtClean="0"/>
              <a:t>., </a:t>
            </a:r>
            <a:r>
              <a:rPr lang="en-US" sz="1400" dirty="0" err="1" smtClean="0"/>
              <a:t>Wiedinmyer</a:t>
            </a:r>
            <a:r>
              <a:rPr lang="en-US" sz="1400" dirty="0"/>
              <a:t>, C</a:t>
            </a:r>
            <a:r>
              <a:rPr lang="en-US" sz="1400" dirty="0" smtClean="0"/>
              <a:t>., Wilson</a:t>
            </a:r>
            <a:r>
              <a:rPr lang="en-US" sz="1400" dirty="0"/>
              <a:t>, J</a:t>
            </a:r>
            <a:r>
              <a:rPr lang="en-US" sz="1400" dirty="0" smtClean="0"/>
              <a:t>., Wyman</a:t>
            </a:r>
            <a:r>
              <a:rPr lang="en-US" sz="1400" dirty="0"/>
              <a:t>, B.</a:t>
            </a:r>
            <a:r>
              <a:rPr lang="en-US" sz="1400" dirty="0" smtClean="0"/>
              <a:t>(</a:t>
            </a:r>
            <a:r>
              <a:rPr lang="en-US" sz="1400" dirty="0"/>
              <a:t>2012), Transport of Asian ozone pollution into surface air over the western United States in spring, </a:t>
            </a:r>
            <a:r>
              <a:rPr lang="en-US" sz="1400" i="1" dirty="0"/>
              <a:t>J. </a:t>
            </a:r>
            <a:r>
              <a:rPr lang="en-US" sz="1400" i="1" dirty="0" err="1"/>
              <a:t>Geophys</a:t>
            </a:r>
            <a:r>
              <a:rPr lang="en-US" sz="1400" i="1" dirty="0"/>
              <a:t>. Res</a:t>
            </a:r>
            <a:r>
              <a:rPr lang="en-US" sz="1400" dirty="0"/>
              <a:t>, </a:t>
            </a:r>
            <a:r>
              <a:rPr lang="en-US" sz="1400" i="1" dirty="0"/>
              <a:t>117</a:t>
            </a:r>
            <a:r>
              <a:rPr lang="en-US" sz="1400" dirty="0"/>
              <a:t>, doi:10.1029/2011JD016961.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0142" y="1650891"/>
            <a:ext cx="244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Meiyun</a:t>
            </a:r>
            <a:r>
              <a:rPr lang="en-US" dirty="0" smtClean="0"/>
              <a:t> Lin, NOAA GFDL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8825" y="1232972"/>
            <a:ext cx="388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Meiyun Lin, Princeton and NOAA GFDL</a:t>
            </a:r>
            <a:endParaRPr lang="en-US" b="1" dirty="0"/>
          </a:p>
        </p:txBody>
      </p:sp>
      <p:pic>
        <p:nvPicPr>
          <p:cNvPr id="4" name="Picture 3" descr="Figure1N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84" y="1661094"/>
            <a:ext cx="5486400" cy="36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38438</TotalTime>
  <Words>1771</Words>
  <Application>Microsoft Macintosh PowerPoint</Application>
  <PresentationFormat>On-screen Show (4:3)</PresentationFormat>
  <Paragraphs>289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 Asian pollution contribution to MDA8 surface O3 from May–June 2010 as estimated by the GFDL AM3 model</vt:lpstr>
      <vt:lpstr>Mean stratospheric contribution to MDA8 surface O3 from May–June 2010 as estimated by the GFDL AM3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June 20-21, 2013 Stratospheric intrusion and Asian pollution</vt:lpstr>
    </vt:vector>
  </TitlesOfParts>
  <Company>NOAA ESRL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Ru-Shan</dc:creator>
  <cp:lastModifiedBy>Ru-Shan</cp:lastModifiedBy>
  <cp:revision>124</cp:revision>
  <dcterms:created xsi:type="dcterms:W3CDTF">2014-04-07T20:16:56Z</dcterms:created>
  <dcterms:modified xsi:type="dcterms:W3CDTF">2014-05-06T14:02:58Z</dcterms:modified>
</cp:coreProperties>
</file>