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90" r:id="rId3"/>
    <p:sldId id="298" r:id="rId4"/>
    <p:sldId id="283" r:id="rId5"/>
    <p:sldId id="280" r:id="rId6"/>
    <p:sldId id="281" r:id="rId7"/>
    <p:sldId id="287" r:id="rId8"/>
    <p:sldId id="294" r:id="rId9"/>
    <p:sldId id="286" r:id="rId10"/>
    <p:sldId id="263" r:id="rId11"/>
    <p:sldId id="277" r:id="rId12"/>
    <p:sldId id="284" r:id="rId13"/>
    <p:sldId id="299" r:id="rId14"/>
    <p:sldId id="295" r:id="rId15"/>
    <p:sldId id="296" r:id="rId16"/>
    <p:sldId id="297" r:id="rId17"/>
    <p:sldId id="292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68450-550D-D148-AC5F-F6C8EF0A781E}" type="datetimeFigureOut">
              <a:rPr lang="en-US" smtClean="0"/>
              <a:t>5/7/13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7496B-CDC5-544E-9892-201A59FFD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0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D52DDD-BCF7-D34C-A9FD-EE87F2F1F2FD}" type="slidenum">
              <a:rPr lang="en-US"/>
              <a:pPr/>
              <a:t>1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083EBE-88CC-E849-A4B7-DF8021CB306A}" type="slidenum">
              <a:rPr lang="en-US"/>
              <a:pPr/>
              <a:t>2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/>
              <a:t>GPM frequencies</a:t>
            </a:r>
          </a:p>
          <a:p>
            <a:pPr eaLnBrk="1" hangingPunct="1"/>
            <a:r>
              <a:rPr lang="en-US" dirty="0" smtClean="0"/>
              <a:t>Combine volume scattering signal and surface scattering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smtClean="0">
                <a:latin typeface="Times New Roman" pitchFamily="18" charset="0"/>
              </a:rPr>
              <a:t>Move me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</a:t>
            </a:r>
            <a:r>
              <a:rPr lang="en-US" baseline="0" dirty="0" smtClean="0"/>
              <a:t> are North to South GH overpasses of Hurricane Karl from HIWRAP.  The passes span a total of ~ 12 hours with roughly 2 hrs between each N-S pass.</a:t>
            </a:r>
          </a:p>
          <a:p>
            <a:r>
              <a:rPr lang="en-US" baseline="0" dirty="0" smtClean="0"/>
              <a:t>Actual delta T between each pass is:  2.25 </a:t>
            </a:r>
            <a:r>
              <a:rPr lang="en-US" baseline="0" dirty="0" err="1" smtClean="0"/>
              <a:t>h</a:t>
            </a:r>
            <a:r>
              <a:rPr lang="en-US" baseline="0" dirty="0" smtClean="0"/>
              <a:t>, 2.2 </a:t>
            </a:r>
            <a:r>
              <a:rPr lang="en-US" baseline="0" dirty="0" err="1" smtClean="0"/>
              <a:t>h</a:t>
            </a:r>
            <a:r>
              <a:rPr lang="en-US" baseline="0" dirty="0" smtClean="0"/>
              <a:t>, 2.5 </a:t>
            </a:r>
            <a:r>
              <a:rPr lang="en-US" baseline="0" dirty="0" err="1" smtClean="0"/>
              <a:t>h</a:t>
            </a:r>
            <a:r>
              <a:rPr lang="en-US" baseline="0" dirty="0" smtClean="0"/>
              <a:t>, 3 </a:t>
            </a:r>
            <a:r>
              <a:rPr lang="en-US" baseline="0" dirty="0" err="1" smtClean="0"/>
              <a:t>h</a:t>
            </a:r>
            <a:r>
              <a:rPr lang="en-US" baseline="0" dirty="0" smtClean="0"/>
              <a:t>, 1.67 </a:t>
            </a:r>
            <a:r>
              <a:rPr lang="en-US" baseline="0" dirty="0" err="1" smtClean="0"/>
              <a:t>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7342-7BEF-144C-BF41-DBB0AC0135D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170D6-E1DE-BD44-B1EF-249AD4BABC0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29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5/7/13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0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5/7/13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1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5/7/13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37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3D5C5-2993-FC46-A18A-48471F494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86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5/7/13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05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5/7/13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3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5/7/13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50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5/7/13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5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5/7/13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7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5/7/13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2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5/7/13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2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1A54-1F5E-DD44-89B4-80FCB1E86ACA}" type="datetimeFigureOut">
              <a:rPr lang="en-US" smtClean="0"/>
              <a:t>5/7/13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9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31A54-1F5E-DD44-89B4-80FCB1E86ACA}" type="datetimeFigureOut">
              <a:rPr lang="en-US" smtClean="0"/>
              <a:t>5/7/13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744D9-A24C-5F4A-BDCA-B3F182943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9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-1 HS3 Config - Range Flt Takeoff v3a - 1Nov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89" y="-122677"/>
            <a:ext cx="11085753" cy="7521671"/>
          </a:xfrm>
          <a:prstGeom prst="rect">
            <a:avLst/>
          </a:prstGeom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165099" y="63500"/>
            <a:ext cx="8865129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362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High-Altitude Imaging Wind and Rain Airborne Profiler (HIWRAP) Status</a:t>
            </a:r>
            <a:endParaRPr lang="en-US" sz="3600" b="1" dirty="0"/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480090" y="2622384"/>
            <a:ext cx="800458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-625475"/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Stephen </a:t>
            </a:r>
            <a:r>
              <a:rPr lang="en-US" sz="2000" dirty="0" err="1" smtClean="0">
                <a:solidFill>
                  <a:srgbClr val="000000"/>
                </a:solidFill>
                <a:latin typeface="Helvetica"/>
                <a:cs typeface="Helvetica"/>
              </a:rPr>
              <a:t>Guimond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Helvetica" charset="0"/>
              </a:rPr>
              <a:t>		U. MD/ESSIC</a:t>
            </a:r>
          </a:p>
          <a:p>
            <a:pPr indent="-625475"/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Lin </a:t>
            </a:r>
            <a:r>
              <a:rPr lang="en-US" sz="2000" dirty="0" err="1" smtClean="0">
                <a:solidFill>
                  <a:srgbClr val="000000"/>
                </a:solidFill>
                <a:latin typeface="Helvetica"/>
                <a:cs typeface="Helvetica"/>
              </a:rPr>
              <a:t>Tian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	 </a:t>
            </a:r>
            <a:r>
              <a:rPr lang="en-US" sz="2000" i="1" dirty="0" smtClean="0">
                <a:solidFill>
                  <a:srgbClr val="FF0000"/>
                </a:solidFill>
                <a:latin typeface="Helvetica" charset="0"/>
              </a:rPr>
              <a:t>				Morgan State Univ.</a:t>
            </a:r>
          </a:p>
          <a:p>
            <a:pPr indent="-625475"/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James </a:t>
            </a:r>
            <a:r>
              <a:rPr lang="en-US" sz="2000" dirty="0" err="1" smtClean="0">
                <a:solidFill>
                  <a:srgbClr val="000000"/>
                </a:solidFill>
                <a:latin typeface="Helvetica"/>
                <a:cs typeface="Helvetica"/>
              </a:rPr>
              <a:t>Carswell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 		</a:t>
            </a:r>
            <a:r>
              <a:rPr lang="en-US" sz="2000" i="1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Helvetica"/>
                <a:cs typeface="Helvetica"/>
              </a:rPr>
              <a:t>Remote Sensing Solutions</a:t>
            </a:r>
            <a:endParaRPr lang="en-US" sz="2000" i="1" dirty="0" smtClean="0">
              <a:solidFill>
                <a:schemeClr val="tx2">
                  <a:lumMod val="75000"/>
                </a:schemeClr>
              </a:solidFill>
              <a:latin typeface="Helvetica"/>
              <a:cs typeface="Helvetica"/>
            </a:endParaRPr>
          </a:p>
          <a:p>
            <a:pPr marL="625475" indent="-625475"/>
            <a:endParaRPr lang="en-US" sz="2000" i="1" dirty="0" smtClean="0">
              <a:solidFill>
                <a:schemeClr val="tx2">
                  <a:lumMod val="75000"/>
                </a:schemeClr>
              </a:solidFill>
              <a:latin typeface="Helvetica"/>
              <a:cs typeface="Helvetica"/>
            </a:endParaRPr>
          </a:p>
          <a:p>
            <a:pPr marL="457200" indent="-457200" algn="ctr"/>
            <a:endParaRPr lang="en-US" sz="2000" dirty="0">
              <a:solidFill>
                <a:srgbClr val="000ACC"/>
              </a:solidFill>
              <a:latin typeface="Helvetica" charset="0"/>
            </a:endParaRPr>
          </a:p>
        </p:txBody>
      </p:sp>
      <p:pic>
        <p:nvPicPr>
          <p:cNvPr id="5" name="Picture 16" descr="NASA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64677" y="6168496"/>
            <a:ext cx="799052" cy="68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 descr="logo433x55_inlineLargerTXT_FIREWORKStex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3300" y="6596652"/>
            <a:ext cx="1000810" cy="271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492790" y="1341041"/>
            <a:ext cx="7600120" cy="138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625475" indent="-625475">
              <a:lnSpc>
                <a:spcPct val="80000"/>
              </a:lnSpc>
            </a:pPr>
            <a:r>
              <a:rPr lang="en-US" sz="2400" dirty="0">
                <a:latin typeface="Helvetica" charset="0"/>
              </a:rPr>
              <a:t>Gerry </a:t>
            </a:r>
            <a:r>
              <a:rPr lang="en-US" sz="2400" dirty="0" smtClean="0">
                <a:latin typeface="Helvetica" charset="0"/>
              </a:rPr>
              <a:t>Heymsfield </a:t>
            </a:r>
            <a:r>
              <a:rPr lang="en-US" sz="2000" dirty="0" smtClean="0">
                <a:latin typeface="Helvetica" charset="0"/>
              </a:rPr>
              <a:t>	</a:t>
            </a:r>
            <a:r>
              <a:rPr lang="en-US" sz="2000" i="1" dirty="0" smtClean="0">
                <a:solidFill>
                  <a:srgbClr val="FF0000"/>
                </a:solidFill>
                <a:latin typeface="Helvetica" charset="0"/>
              </a:rPr>
              <a:t>NASA/Goddard Space Flight Center</a:t>
            </a:r>
            <a:endParaRPr lang="en-US" sz="2000" dirty="0" smtClean="0">
              <a:solidFill>
                <a:srgbClr val="000000"/>
              </a:solidFill>
              <a:latin typeface="Helvetica" charset="0"/>
            </a:endParaRPr>
          </a:p>
          <a:p>
            <a:pPr marL="625475" indent="-625475">
              <a:lnSpc>
                <a:spcPct val="80000"/>
              </a:lnSpc>
            </a:pPr>
            <a:r>
              <a:rPr lang="en-US" sz="2000" dirty="0" smtClean="0">
                <a:latin typeface="Helvetica" charset="0"/>
              </a:rPr>
              <a:t>	</a:t>
            </a:r>
            <a:endParaRPr lang="en-US" sz="2000" i="1" dirty="0" smtClean="0">
              <a:solidFill>
                <a:srgbClr val="FF0000"/>
              </a:solidFill>
              <a:latin typeface="Helvetica" charset="0"/>
            </a:endParaRPr>
          </a:p>
          <a:p>
            <a:pPr marL="625475" indent="-625475">
              <a:lnSpc>
                <a:spcPct val="80000"/>
              </a:lnSpc>
            </a:pPr>
            <a:r>
              <a:rPr lang="en-US" sz="2000" dirty="0" err="1" smtClean="0">
                <a:solidFill>
                  <a:srgbClr val="000000"/>
                </a:solidFill>
                <a:latin typeface="Helvetica" charset="0"/>
              </a:rPr>
              <a:t>Lihua</a:t>
            </a:r>
            <a:r>
              <a:rPr lang="en-US" sz="2000" dirty="0" smtClean="0">
                <a:solidFill>
                  <a:srgbClr val="000000"/>
                </a:solidFill>
                <a:latin typeface="Helvetica" charset="0"/>
              </a:rPr>
              <a:t> Li, 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Matt </a:t>
            </a:r>
            <a:r>
              <a:rPr lang="en-US" sz="2000" dirty="0" err="1" smtClean="0">
                <a:solidFill>
                  <a:srgbClr val="000000"/>
                </a:solidFill>
                <a:latin typeface="Helvetica"/>
                <a:cs typeface="Helvetica"/>
              </a:rPr>
              <a:t>Mclinden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,	</a:t>
            </a:r>
            <a:r>
              <a:rPr lang="en-US" sz="2000" i="1" dirty="0" smtClean="0">
                <a:solidFill>
                  <a:srgbClr val="FF0000"/>
                </a:solidFill>
                <a:latin typeface="Helvetica" charset="0"/>
              </a:rPr>
              <a:t>NASA/Goddard Space Flight Center</a:t>
            </a:r>
          </a:p>
          <a:p>
            <a:pPr marL="625475" indent="-625475">
              <a:lnSpc>
                <a:spcPct val="80000"/>
              </a:lnSpc>
            </a:pPr>
            <a:r>
              <a:rPr lang="en-US" sz="2000" dirty="0" smtClean="0">
                <a:latin typeface="Helvetica" charset="0"/>
              </a:rPr>
              <a:t>Michael Coon, M. Perrine,</a:t>
            </a:r>
          </a:p>
          <a:p>
            <a:pPr marL="625475" indent="-625475">
              <a:lnSpc>
                <a:spcPct val="80000"/>
              </a:lnSpc>
            </a:pPr>
            <a:r>
              <a:rPr lang="en-US" sz="2000" dirty="0" smtClean="0">
                <a:latin typeface="Helvetica" charset="0"/>
              </a:rPr>
              <a:t>Amber Reynolds</a:t>
            </a:r>
          </a:p>
        </p:txBody>
      </p:sp>
      <p:cxnSp>
        <p:nvCxnSpPr>
          <p:cNvPr id="12" name="Straight Arrow Connector 11"/>
          <p:cNvCxnSpPr>
            <a:stCxn id="21" idx="0"/>
          </p:cNvCxnSpPr>
          <p:nvPr/>
        </p:nvCxnSpPr>
        <p:spPr>
          <a:xfrm flipV="1">
            <a:off x="4044051" y="4798738"/>
            <a:ext cx="4199" cy="340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" idx="0"/>
          </p:cNvCxnSpPr>
          <p:nvPr/>
        </p:nvCxnSpPr>
        <p:spPr>
          <a:xfrm flipH="1" flipV="1">
            <a:off x="2953290" y="4503894"/>
            <a:ext cx="7886" cy="3855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2" idx="0"/>
          </p:cNvCxnSpPr>
          <p:nvPr/>
        </p:nvCxnSpPr>
        <p:spPr>
          <a:xfrm flipV="1">
            <a:off x="5799540" y="4889459"/>
            <a:ext cx="0" cy="3304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15775" y="4889458"/>
            <a:ext cx="89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HAMSR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58976" y="5139025"/>
            <a:ext cx="97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HIWRAP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05761" y="5219956"/>
            <a:ext cx="7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HIRAD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6035199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Picture of AV-1 Aircraft at Edwards AFB</a:t>
            </a:r>
            <a:endParaRPr lang="en-US" dirty="0"/>
          </a:p>
        </p:txBody>
      </p:sp>
      <p:pic>
        <p:nvPicPr>
          <p:cNvPr id="2" name="Picture 1" descr="HAR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110" y="6343651"/>
            <a:ext cx="920435" cy="68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60791"/>
      </p:ext>
    </p:extLst>
  </p:cSld>
  <p:clrMapOvr>
    <a:masterClrMapping/>
  </p:clrMapOvr>
  <p:transition xmlns:p14="http://schemas.microsoft.com/office/powerpoint/2010/main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324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99"/>
                </a:solidFill>
                <a:latin typeface="Comic Sans MS"/>
                <a:cs typeface="Comic Sans MS"/>
              </a:rPr>
              <a:t>Wind Retrieval Algorithms</a:t>
            </a:r>
            <a:br>
              <a:rPr lang="en-US" sz="4000" dirty="0" smtClean="0">
                <a:solidFill>
                  <a:srgbClr val="000099"/>
                </a:solidFill>
                <a:latin typeface="Comic Sans MS"/>
                <a:cs typeface="Comic Sans MS"/>
              </a:rPr>
            </a:br>
            <a:r>
              <a:rPr lang="en-US" sz="2700" dirty="0" smtClean="0">
                <a:solidFill>
                  <a:srgbClr val="000099"/>
                </a:solidFill>
                <a:latin typeface="Comic Sans MS"/>
                <a:cs typeface="Comic Sans MS"/>
              </a:rPr>
              <a:t>(Atmosphere)</a:t>
            </a:r>
            <a:endParaRPr lang="en-US" sz="2700" dirty="0">
              <a:solidFill>
                <a:srgbClr val="000099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2" y="1293622"/>
            <a:ext cx="8625849" cy="4525963"/>
          </a:xfrm>
        </p:spPr>
        <p:txBody>
          <a:bodyPr>
            <a:normAutofit/>
          </a:bodyPr>
          <a:lstStyle/>
          <a:p>
            <a:pPr lvl="1"/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Grid point analysis -&gt; 3D winds</a:t>
            </a:r>
          </a:p>
          <a:p>
            <a:pPr lvl="2"/>
            <a:r>
              <a:rPr lang="en-US" sz="2000" dirty="0" err="1" smtClean="0">
                <a:latin typeface="Comic Sans MS"/>
                <a:ea typeface="ＭＳ Ｐゴシック" charset="0"/>
                <a:cs typeface="Comic Sans MS"/>
              </a:rPr>
              <a:t>Guimond</a:t>
            </a:r>
            <a:r>
              <a:rPr lang="en-US" sz="2000" dirty="0" smtClean="0">
                <a:latin typeface="Comic Sans MS"/>
                <a:ea typeface="ＭＳ Ｐゴシック" charset="0"/>
                <a:cs typeface="Comic Sans MS"/>
              </a:rPr>
              <a:t> et al. Poster at meeting.</a:t>
            </a:r>
          </a:p>
          <a:p>
            <a:pPr lvl="1"/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VAD analysis -&gt; 2D plane at nadir with linear assumption.</a:t>
            </a:r>
          </a:p>
          <a:p>
            <a:pPr lvl="2"/>
            <a:r>
              <a:rPr lang="en-US" sz="2000" dirty="0" err="1" smtClean="0">
                <a:latin typeface="Comic Sans MS"/>
                <a:ea typeface="ＭＳ Ｐゴシック" charset="0"/>
                <a:cs typeface="Comic Sans MS"/>
              </a:rPr>
              <a:t>Tian</a:t>
            </a:r>
            <a:r>
              <a:rPr lang="en-US" sz="2000" dirty="0" smtClean="0">
                <a:latin typeface="Comic Sans MS"/>
                <a:ea typeface="ＭＳ Ｐゴシック" charset="0"/>
                <a:cs typeface="Comic Sans MS"/>
              </a:rPr>
              <a:t> et al. Poster at meeting.</a:t>
            </a:r>
          </a:p>
          <a:p>
            <a:pPr lvl="1"/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“</a:t>
            </a:r>
            <a:r>
              <a:rPr lang="en-US" dirty="0" err="1" smtClean="0">
                <a:latin typeface="Comic Sans MS"/>
                <a:ea typeface="ＭＳ Ｐゴシック" charset="0"/>
                <a:cs typeface="Comic Sans MS"/>
              </a:rPr>
              <a:t>Coplane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” 3D analysis </a:t>
            </a:r>
            <a:r>
              <a:rPr lang="en-US" sz="2400" dirty="0" smtClean="0">
                <a:latin typeface="Comic Sans MS"/>
                <a:ea typeface="ＭＳ Ｐゴシック" charset="0"/>
                <a:cs typeface="Comic Sans MS"/>
              </a:rPr>
              <a:t>(</a:t>
            </a:r>
            <a:r>
              <a:rPr lang="en-US" sz="2400" dirty="0" err="1" smtClean="0">
                <a:latin typeface="Comic Sans MS"/>
                <a:ea typeface="ＭＳ Ｐゴシック" charset="0"/>
                <a:cs typeface="Comic Sans MS"/>
              </a:rPr>
              <a:t>Didlake</a:t>
            </a:r>
            <a:r>
              <a:rPr lang="en-US" sz="2400" dirty="0" smtClean="0">
                <a:latin typeface="Comic Sans MS"/>
                <a:ea typeface="ＭＳ Ｐゴシック" charset="0"/>
                <a:cs typeface="Comic Sans MS"/>
              </a:rPr>
              <a:t>) experimental</a:t>
            </a:r>
          </a:p>
          <a:p>
            <a:pPr lvl="1"/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Good progress on wind algorithms and wind error analysis -&gt; testing hampered by noisy GRIP data and unfolding issues.</a:t>
            </a:r>
          </a:p>
        </p:txBody>
      </p:sp>
    </p:spTree>
    <p:extLst>
      <p:ext uri="{BB962C8B-B14F-4D97-AF65-F5344CB8AC3E}">
        <p14:creationId xmlns:p14="http://schemas.microsoft.com/office/powerpoint/2010/main" val="388857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838449" y="904847"/>
            <a:ext cx="6940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~ 3 km height       Ku-band Reflectivity (dBZ) &amp; Wind Vectors</a:t>
            </a:r>
            <a:endParaRPr lang="en-US" sz="2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448249" y="1280428"/>
            <a:ext cx="8022645" cy="4083498"/>
            <a:chOff x="487791" y="2743200"/>
            <a:chExt cx="8038127" cy="4138316"/>
          </a:xfrm>
        </p:grpSpPr>
        <p:grpSp>
          <p:nvGrpSpPr>
            <p:cNvPr id="4" name="Group 25"/>
            <p:cNvGrpSpPr/>
            <p:nvPr/>
          </p:nvGrpSpPr>
          <p:grpSpPr>
            <a:xfrm>
              <a:off x="487791" y="2743200"/>
              <a:ext cx="8038127" cy="4138316"/>
              <a:chOff x="370201" y="-32099"/>
              <a:chExt cx="8038127" cy="4138316"/>
            </a:xfrm>
          </p:grpSpPr>
          <p:pic>
            <p:nvPicPr>
              <p:cNvPr id="12" name="Picture 11" descr="2010091618531020100916191918-5km-v3.pdf"/>
              <p:cNvPicPr>
                <a:picLocks noChangeAspect="1"/>
              </p:cNvPicPr>
              <p:nvPr/>
            </p:nvPicPr>
            <p:blipFill>
              <a:blip r:embed="rId3"/>
              <a:srcRect l="31765" t="10909" r="35294" b="10909"/>
              <a:stretch>
                <a:fillRect/>
              </a:stretch>
            </p:blipFill>
            <p:spPr>
              <a:xfrm>
                <a:off x="370201" y="-20341"/>
                <a:ext cx="1339687" cy="4114800"/>
              </a:xfrm>
              <a:prstGeom prst="rect">
                <a:avLst/>
              </a:prstGeom>
            </p:spPr>
          </p:pic>
          <p:pic>
            <p:nvPicPr>
              <p:cNvPr id="13" name="Picture 12" descr="2010091621092420100916213401-5km-v3.pdf"/>
              <p:cNvPicPr>
                <a:picLocks noChangeAspect="1"/>
              </p:cNvPicPr>
              <p:nvPr/>
            </p:nvPicPr>
            <p:blipFill>
              <a:blip r:embed="rId4"/>
              <a:srcRect l="31765" t="10909" r="35294" b="10909"/>
              <a:stretch>
                <a:fillRect/>
              </a:stretch>
            </p:blipFill>
            <p:spPr>
              <a:xfrm>
                <a:off x="1709888" y="-32099"/>
                <a:ext cx="1339689" cy="4114800"/>
              </a:xfrm>
              <a:prstGeom prst="rect">
                <a:avLst/>
              </a:prstGeom>
            </p:spPr>
          </p:pic>
          <p:pic>
            <p:nvPicPr>
              <p:cNvPr id="14" name="Picture 13" descr="2010091623194920100916234602-5km-v3.pdf"/>
              <p:cNvPicPr>
                <a:picLocks noChangeAspect="1"/>
              </p:cNvPicPr>
              <p:nvPr/>
            </p:nvPicPr>
            <p:blipFill>
              <a:blip r:embed="rId5"/>
              <a:srcRect l="31765" t="10909" r="35294" b="10909"/>
              <a:stretch>
                <a:fillRect/>
              </a:stretch>
            </p:blipFill>
            <p:spPr>
              <a:xfrm>
                <a:off x="3049577" y="-20341"/>
                <a:ext cx="1339689" cy="4114800"/>
              </a:xfrm>
              <a:prstGeom prst="rect">
                <a:avLst/>
              </a:prstGeom>
            </p:spPr>
          </p:pic>
          <p:pic>
            <p:nvPicPr>
              <p:cNvPr id="15" name="Picture 14" descr="2010091701432120100917022341-5km-v3.pdf"/>
              <p:cNvPicPr>
                <a:picLocks noChangeAspect="1"/>
              </p:cNvPicPr>
              <p:nvPr/>
            </p:nvPicPr>
            <p:blipFill>
              <a:blip r:embed="rId6"/>
              <a:srcRect l="31765" t="10909" r="35294" b="10909"/>
              <a:stretch>
                <a:fillRect/>
              </a:stretch>
            </p:blipFill>
            <p:spPr>
              <a:xfrm>
                <a:off x="4389266" y="-8583"/>
                <a:ext cx="1339679" cy="4114800"/>
              </a:xfrm>
              <a:prstGeom prst="rect">
                <a:avLst/>
              </a:prstGeom>
            </p:spPr>
          </p:pic>
          <p:pic>
            <p:nvPicPr>
              <p:cNvPr id="16" name="Picture 15" descr="2010091704451520100917052539-5km-v3.pdf"/>
              <p:cNvPicPr>
                <a:picLocks noChangeAspect="1"/>
              </p:cNvPicPr>
              <p:nvPr/>
            </p:nvPicPr>
            <p:blipFill>
              <a:blip r:embed="rId7"/>
              <a:srcRect l="31765" t="10909" r="35294" b="10909"/>
              <a:stretch>
                <a:fillRect/>
              </a:stretch>
            </p:blipFill>
            <p:spPr>
              <a:xfrm>
                <a:off x="5728945" y="-20341"/>
                <a:ext cx="1339689" cy="4114800"/>
              </a:xfrm>
              <a:prstGeom prst="rect">
                <a:avLst/>
              </a:prstGeom>
            </p:spPr>
          </p:pic>
          <p:pic>
            <p:nvPicPr>
              <p:cNvPr id="20" name="Picture 19" descr="2010091706360320100917065011-5km-v3.pdf"/>
              <p:cNvPicPr>
                <a:picLocks noChangeAspect="1"/>
              </p:cNvPicPr>
              <p:nvPr/>
            </p:nvPicPr>
            <p:blipFill>
              <a:blip r:embed="rId8"/>
              <a:srcRect l="31765" t="10909" r="35294" b="10909"/>
              <a:stretch>
                <a:fillRect/>
              </a:stretch>
            </p:blipFill>
            <p:spPr>
              <a:xfrm>
                <a:off x="7068634" y="-32099"/>
                <a:ext cx="1339694" cy="4114800"/>
              </a:xfrm>
              <a:prstGeom prst="rect">
                <a:avLst/>
              </a:prstGeom>
            </p:spPr>
          </p:pic>
        </p:grpSp>
        <p:sp>
          <p:nvSpPr>
            <p:cNvPr id="18" name="Oval 17"/>
            <p:cNvSpPr/>
            <p:nvPr/>
          </p:nvSpPr>
          <p:spPr>
            <a:xfrm>
              <a:off x="1012294" y="4242251"/>
              <a:ext cx="154545" cy="1472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36562" y="4247415"/>
              <a:ext cx="154545" cy="1472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474582" y="4284223"/>
              <a:ext cx="154545" cy="1472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805693" y="4279059"/>
              <a:ext cx="154545" cy="1472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057117" y="4256206"/>
              <a:ext cx="154545" cy="1472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7883975" y="4256206"/>
              <a:ext cx="154545" cy="1472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48065" y="-9202"/>
            <a:ext cx="8006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9"/>
                </a:solidFill>
                <a:latin typeface="Comic Sans MS"/>
                <a:cs typeface="Comic Sans MS"/>
              </a:rPr>
              <a:t>Grid-point Analysis of Hurricane Karl (2010) Intensification During GRIP</a:t>
            </a:r>
            <a:endParaRPr lang="en-US" sz="2400" b="1" u="sng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9366" y="5632869"/>
            <a:ext cx="480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Grid-point analysis using </a:t>
            </a:r>
            <a:r>
              <a:rPr lang="en-US" u="sng" dirty="0" smtClean="0"/>
              <a:t>inner</a:t>
            </a:r>
            <a:r>
              <a:rPr lang="en-US" dirty="0" smtClean="0"/>
              <a:t> (30 degree) beam.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759319"/>
      </p:ext>
    </p:extLst>
  </p:cSld>
  <p:clrMapOvr>
    <a:masterClrMapping/>
  </p:clrMapOvr>
  <p:transition xmlns:p14="http://schemas.microsoft.com/office/powerpoint/2010/main" advTm="60333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8730" y="257826"/>
            <a:ext cx="7622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Nadir Wind retrieval for HIWRAP</a:t>
            </a:r>
            <a:endParaRPr lang="en-US" sz="3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Screen Shot 2013-02-05 at 2.45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0" y="1213787"/>
            <a:ext cx="3257569" cy="2992858"/>
          </a:xfrm>
          <a:prstGeom prst="rect">
            <a:avLst/>
          </a:prstGeom>
        </p:spPr>
      </p:pic>
      <p:pic>
        <p:nvPicPr>
          <p:cNvPr id="5" name="Picture 4" descr="Screen Shot 2013-03-01 at 2.11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018" y="1355945"/>
            <a:ext cx="3212982" cy="2743973"/>
          </a:xfrm>
          <a:prstGeom prst="rect">
            <a:avLst/>
          </a:prstGeom>
        </p:spPr>
      </p:pic>
      <p:pic>
        <p:nvPicPr>
          <p:cNvPr id="7" name="Picture 6" descr="Screen Shot 2013-03-01 at 2.13.1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73" y="1303945"/>
            <a:ext cx="3373558" cy="2902700"/>
          </a:xfrm>
          <a:prstGeom prst="rect">
            <a:avLst/>
          </a:prstGeom>
        </p:spPr>
      </p:pic>
      <p:pic>
        <p:nvPicPr>
          <p:cNvPr id="14" name="Picture 13" descr="Screen Shot 2013-03-01 at 2.13.3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33" y="4099918"/>
            <a:ext cx="2200024" cy="252619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grpSp>
        <p:nvGrpSpPr>
          <p:cNvPr id="32" name="Group 31"/>
          <p:cNvGrpSpPr/>
          <p:nvPr/>
        </p:nvGrpSpPr>
        <p:grpSpPr>
          <a:xfrm>
            <a:off x="210440" y="908594"/>
            <a:ext cx="8759701" cy="2993279"/>
            <a:chOff x="210440" y="1099094"/>
            <a:chExt cx="8759701" cy="2993279"/>
          </a:xfrm>
        </p:grpSpPr>
        <p:sp>
          <p:nvSpPr>
            <p:cNvPr id="8" name="TextBox 7"/>
            <p:cNvSpPr txBox="1"/>
            <p:nvPr/>
          </p:nvSpPr>
          <p:spPr>
            <a:xfrm>
              <a:off x="3213926" y="1115897"/>
              <a:ext cx="30034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Vertical particle velocity (m/s)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21933" y="1142533"/>
              <a:ext cx="264820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Cross-track wind, VAD, (m/s)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0440" y="1099094"/>
              <a:ext cx="30034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Reflectivity (</a:t>
              </a:r>
              <a:r>
                <a:rPr lang="en-US" sz="1600" b="1" dirty="0" err="1" smtClean="0">
                  <a:solidFill>
                    <a:srgbClr val="FF0000"/>
                  </a:solidFill>
                </a:rPr>
                <a:t>dBZ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), Ku, inner, fore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0440" y="2615647"/>
              <a:ext cx="30034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Doppler, Ku, inner, fore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940815" y="1673235"/>
              <a:ext cx="382994" cy="2419137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653233" y="1673237"/>
              <a:ext cx="382994" cy="241913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87379" y="2665669"/>
              <a:ext cx="26519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Along-track wind, DD, (m/s)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4137" y="2665669"/>
              <a:ext cx="268600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Along-track wind, VAD, (m/s)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77" y="4099918"/>
            <a:ext cx="2721849" cy="2469222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5" name="Straight Arrow Connector 34"/>
          <p:cNvCxnSpPr/>
          <p:nvPr/>
        </p:nvCxnSpPr>
        <p:spPr>
          <a:xfrm flipV="1">
            <a:off x="705517" y="5187429"/>
            <a:ext cx="2015762" cy="10482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87379" y="4206645"/>
            <a:ext cx="3087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Along –track wind from </a:t>
            </a:r>
            <a:r>
              <a:rPr lang="en-US" dirty="0" smtClean="0">
                <a:solidFill>
                  <a:srgbClr val="FF0000"/>
                </a:solidFill>
              </a:rPr>
              <a:t>dual-Doppler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VAD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analyses </a:t>
            </a:r>
            <a:r>
              <a:rPr lang="en-US" dirty="0" smtClean="0"/>
              <a:t>agree in general;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Vertical wind from dual-Doppler analysis is used to compute the divergence assuming linear wind field in each VAD scan.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744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831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Ocean Winds</a:t>
            </a:r>
            <a:endParaRPr lang="en-US" sz="3600" dirty="0">
              <a:latin typeface="Comic Sans MS"/>
              <a:cs typeface="Comic Sans MS"/>
            </a:endParaRPr>
          </a:p>
        </p:txBody>
      </p:sp>
      <p:pic>
        <p:nvPicPr>
          <p:cNvPr id="4" name="Picture 3" descr="Screen Shot 2013-05-06 at 11.14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1" y="1469510"/>
            <a:ext cx="1860549" cy="2446689"/>
          </a:xfrm>
          <a:prstGeom prst="rect">
            <a:avLst/>
          </a:prstGeom>
        </p:spPr>
      </p:pic>
      <p:pic>
        <p:nvPicPr>
          <p:cNvPr id="6" name="Picture 5" descr="Screen Shot 2013-05-06 at 7.54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1576944"/>
            <a:ext cx="3556000" cy="2483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12517" y="1214934"/>
            <a:ext cx="1944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6 Nov 2013Flight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82651" y="1100178"/>
            <a:ext cx="1898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Along-track pixels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74987" y="1729892"/>
            <a:ext cx="1738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Calib</a:t>
            </a:r>
            <a:r>
              <a:rPr lang="en-US" sz="1600" dirty="0" smtClean="0"/>
              <a:t>. </a:t>
            </a:r>
            <a:r>
              <a:rPr lang="en-US" sz="1600" dirty="0"/>
              <a:t>NRCS </a:t>
            </a:r>
            <a:r>
              <a:rPr lang="en-US" sz="1600" dirty="0" smtClean="0"/>
              <a:t>at 40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 </a:t>
            </a:r>
            <a:r>
              <a:rPr lang="en-US" sz="1600" dirty="0"/>
              <a:t>incidence angle  </a:t>
            </a:r>
            <a:r>
              <a:rPr lang="en-US" sz="1600" dirty="0" smtClean="0"/>
              <a:t>bounded by 7 and 10 m/s NSCAT2 </a:t>
            </a:r>
            <a:r>
              <a:rPr lang="en-US" sz="1600" dirty="0" err="1" smtClean="0"/>
              <a:t>Geophys</a:t>
            </a:r>
            <a:r>
              <a:rPr lang="en-US" sz="1600" dirty="0" smtClean="0"/>
              <a:t>. Model Function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0" y="3167044"/>
            <a:ext cx="9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Wind direction</a:t>
            </a:r>
          </a:p>
          <a:p>
            <a:pPr algn="ctr"/>
            <a:r>
              <a:rPr lang="en-US" sz="1000" dirty="0" smtClean="0"/>
              <a:t>214</a:t>
            </a:r>
            <a:r>
              <a:rPr lang="en-US" sz="1000" baseline="30000" dirty="0" smtClean="0"/>
              <a:t>o</a:t>
            </a:r>
            <a:endParaRPr lang="en-US" sz="1000" baseline="30000" dirty="0"/>
          </a:p>
        </p:txBody>
      </p:sp>
      <p:sp>
        <p:nvSpPr>
          <p:cNvPr id="13" name="TextBox 12"/>
          <p:cNvSpPr txBox="1"/>
          <p:nvPr/>
        </p:nvSpPr>
        <p:spPr>
          <a:xfrm rot="18790487">
            <a:off x="6149675" y="4360691"/>
            <a:ext cx="5457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10 m/s</a:t>
            </a:r>
            <a:endParaRPr lang="en-US" sz="1000" baseline="30000" dirty="0"/>
          </a:p>
        </p:txBody>
      </p:sp>
      <p:sp>
        <p:nvSpPr>
          <p:cNvPr id="14" name="TextBox 13"/>
          <p:cNvSpPr txBox="1"/>
          <p:nvPr/>
        </p:nvSpPr>
        <p:spPr>
          <a:xfrm rot="18557374">
            <a:off x="6426923" y="4695737"/>
            <a:ext cx="4807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7 m/s</a:t>
            </a:r>
            <a:endParaRPr lang="en-US" sz="1000" baseline="30000" dirty="0"/>
          </a:p>
        </p:txBody>
      </p:sp>
      <p:pic>
        <p:nvPicPr>
          <p:cNvPr id="3" name="Picture 2" descr="Screen Shot 2013-05-07 at 9.44.1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5" y="4200555"/>
            <a:ext cx="3937000" cy="2387075"/>
          </a:xfrm>
          <a:prstGeom prst="rect">
            <a:avLst/>
          </a:prstGeom>
        </p:spPr>
      </p:pic>
      <p:pic>
        <p:nvPicPr>
          <p:cNvPr id="16" name="Picture 15" descr="Screen Shot 2013-05-07 at 9.43.5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05" y="4174255"/>
            <a:ext cx="4108189" cy="2413375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6762565" y="2806700"/>
            <a:ext cx="0" cy="3603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89119" y="4243170"/>
            <a:ext cx="329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Wind Direction </a:t>
            </a:r>
            <a:r>
              <a:rPr lang="en-US" dirty="0" err="1" smtClean="0"/>
              <a:t>vs</a:t>
            </a:r>
            <a:r>
              <a:rPr lang="en-US" dirty="0" smtClean="0"/>
              <a:t> Scan Number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17551" y="4283672"/>
            <a:ext cx="344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Wind Speed </a:t>
            </a:r>
            <a:r>
              <a:rPr lang="en-US" dirty="0" err="1" smtClean="0"/>
              <a:t>vs</a:t>
            </a:r>
            <a:r>
              <a:rPr lang="en-US" dirty="0" smtClean="0"/>
              <a:t> Scan Number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503513" y="1693452"/>
            <a:ext cx="2822619" cy="552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dirty="0" smtClean="0"/>
              <a:t>NRCS </a:t>
            </a:r>
            <a:r>
              <a:rPr lang="en-US" dirty="0" err="1" smtClean="0"/>
              <a:t>vs</a:t>
            </a:r>
            <a:r>
              <a:rPr lang="en-US" dirty="0" smtClean="0"/>
              <a:t> Scan Number</a:t>
            </a:r>
          </a:p>
          <a:p>
            <a:pPr algn="ctr">
              <a:lnSpc>
                <a:spcPts val="1760"/>
              </a:lnSpc>
            </a:pPr>
            <a:r>
              <a:rPr lang="en-US" dirty="0" smtClean="0"/>
              <a:t>One scan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698016" y="756528"/>
            <a:ext cx="344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Calibration Stage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84743" y="3876249"/>
            <a:ext cx="980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scans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15921" y="619073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47642" y="409900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486405" y="620192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492591" y="4125200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20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37716" y="482600"/>
            <a:ext cx="78231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Comic Sans MS"/>
                <a:cs typeface="Comic Sans MS"/>
              </a:rPr>
              <a:t>Planned HIWRAP Upgrades for </a:t>
            </a:r>
          </a:p>
          <a:p>
            <a:pPr algn="ctr"/>
            <a:r>
              <a:rPr lang="en-US" sz="2800" dirty="0" smtClean="0">
                <a:latin typeface="Comic Sans MS"/>
                <a:cs typeface="Comic Sans MS"/>
              </a:rPr>
              <a:t>2013 HS3 Flights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637716" y="1454377"/>
            <a:ext cx="8674823" cy="507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 err="1" smtClean="0">
                <a:latin typeface="Comic Sans MS" charset="0"/>
              </a:rPr>
              <a:t>Ka</a:t>
            </a:r>
            <a:r>
              <a:rPr lang="en-US" sz="2400" dirty="0" smtClean="0">
                <a:latin typeface="Comic Sans MS" charset="0"/>
              </a:rPr>
              <a:t>-band transceiver upgrade ~10 </a:t>
            </a:r>
            <a:r>
              <a:rPr lang="en-US" sz="2400" dirty="0" err="1" smtClean="0">
                <a:latin typeface="Comic Sans MS" charset="0"/>
              </a:rPr>
              <a:t>dBZ</a:t>
            </a:r>
            <a:r>
              <a:rPr lang="en-US" sz="2400" dirty="0" smtClean="0">
                <a:latin typeface="Comic Sans MS" charset="0"/>
              </a:rPr>
              <a:t> sensitivity improvement. 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latin typeface="Comic Sans MS" charset="0"/>
              </a:rPr>
              <a:t>Upgrade from ~6 Watt to 50 Watt peak power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latin typeface="Comic Sans MS" charset="0"/>
              </a:rPr>
              <a:t>Improved receiver noise floor.</a:t>
            </a:r>
          </a:p>
          <a:p>
            <a:pPr marL="800100" lvl="1" indent="-342900">
              <a:buFontTx/>
              <a:buChar char="-"/>
            </a:pPr>
            <a:endParaRPr lang="en-US" sz="2400" dirty="0" smtClean="0">
              <a:latin typeface="Comic Sans MS" charset="0"/>
            </a:endParaRPr>
          </a:p>
          <a:p>
            <a:pPr marL="800100" lvl="1" indent="-342900">
              <a:buFontTx/>
              <a:buChar char="-"/>
            </a:pPr>
            <a:endParaRPr lang="en-US" sz="2400" dirty="0">
              <a:latin typeface="Comic Sans MS" charset="0"/>
            </a:endParaRPr>
          </a:p>
          <a:p>
            <a:pPr marL="800100" lvl="1" indent="-342900">
              <a:buFontTx/>
              <a:buChar char="-"/>
            </a:pPr>
            <a:endParaRPr lang="en-US" sz="2400" dirty="0" smtClean="0">
              <a:latin typeface="Comic Sans MS" charset="0"/>
            </a:endParaRPr>
          </a:p>
          <a:p>
            <a:pPr marL="800100" lvl="1" indent="-342900">
              <a:buFontTx/>
              <a:buChar char="-"/>
            </a:pPr>
            <a:endParaRPr lang="en-US" sz="2400" dirty="0" smtClean="0">
              <a:latin typeface="Comic Sans MS" charset="0"/>
            </a:endParaRPr>
          </a:p>
          <a:p>
            <a:pPr marL="800100" lvl="1" indent="-342900">
              <a:buFontTx/>
              <a:buChar char="-"/>
            </a:pPr>
            <a:endParaRPr lang="en-US" sz="2400" dirty="0" smtClean="0">
              <a:latin typeface="Comic Sans MS" charset="0"/>
            </a:endParaRPr>
          </a:p>
          <a:p>
            <a:pPr marL="800100" lvl="1" indent="-342900">
              <a:buFontTx/>
              <a:buChar char="-"/>
            </a:pPr>
            <a:endParaRPr lang="en-US" sz="2400" dirty="0">
              <a:latin typeface="Comic Sans MS" charset="0"/>
            </a:endParaRPr>
          </a:p>
          <a:p>
            <a:pPr marL="800100" lvl="1" indent="-342900">
              <a:buFontTx/>
              <a:buChar char="-"/>
            </a:pPr>
            <a:endParaRPr lang="en-US" sz="2400" dirty="0" smtClean="0">
              <a:latin typeface="Comic Sans MS" charset="0"/>
            </a:endParaRPr>
          </a:p>
          <a:p>
            <a:r>
              <a:rPr lang="en-US" sz="2400" dirty="0" smtClean="0">
                <a:latin typeface="Comic Sans MS" charset="0"/>
              </a:rPr>
              <a:t>IF subsystem upgrade/replacement resulting in improved channel-channel isolation.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010" t="14911" r="6037" b="7986"/>
          <a:stretch/>
        </p:blipFill>
        <p:spPr>
          <a:xfrm>
            <a:off x="2288145" y="3318200"/>
            <a:ext cx="4267391" cy="22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3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637717" y="1363870"/>
            <a:ext cx="8057236" cy="507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Comic Sans MS" charset="0"/>
              </a:rPr>
              <a:t>Pulse compression improvement with NLFM.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latin typeface="Comic Sans MS" charset="0"/>
              </a:rPr>
              <a:t>New FPGA-based waveform generator capable of non-linear waveforms with amplitude tapering.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latin typeface="Comic Sans MS" charset="0"/>
              </a:rPr>
              <a:t>Expected range </a:t>
            </a:r>
            <a:r>
              <a:rPr lang="en-US" sz="2400" dirty="0" err="1" smtClean="0">
                <a:latin typeface="Comic Sans MS" charset="0"/>
              </a:rPr>
              <a:t>sidelobe</a:t>
            </a:r>
            <a:r>
              <a:rPr lang="en-US" sz="2400" dirty="0" smtClean="0">
                <a:latin typeface="Comic Sans MS" charset="0"/>
              </a:rPr>
              <a:t> reduction of 7+ </a:t>
            </a:r>
            <a:r>
              <a:rPr lang="en-US" sz="2400" dirty="0" err="1" smtClean="0">
                <a:latin typeface="Comic Sans MS" charset="0"/>
              </a:rPr>
              <a:t>dB.</a:t>
            </a:r>
            <a:endParaRPr lang="en-US" sz="2400" dirty="0" smtClean="0">
              <a:latin typeface="Comic Sans MS" charset="0"/>
            </a:endParaRPr>
          </a:p>
          <a:p>
            <a:endParaRPr lang="en-US" sz="2400" dirty="0" smtClean="0">
              <a:latin typeface="Comic Sans MS" charset="0"/>
            </a:endParaRPr>
          </a:p>
          <a:p>
            <a:r>
              <a:rPr lang="en-US" sz="2400" dirty="0" smtClean="0">
                <a:latin typeface="Comic Sans MS" charset="0"/>
              </a:rPr>
              <a:t>Onboard Pulse Pair and Pulse Compression processing.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latin typeface="Comic Sans MS" charset="0"/>
              </a:rPr>
              <a:t>Reduction of data volume.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latin typeface="Comic Sans MS" charset="0"/>
              </a:rPr>
              <a:t>Enabling tech for real-time Doppler data.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latin typeface="Comic Sans MS" charset="0"/>
              </a:rPr>
              <a:t>Improved data disk reliability.</a:t>
            </a:r>
          </a:p>
          <a:p>
            <a:endParaRPr lang="en-US" sz="2400" dirty="0" smtClean="0">
              <a:latin typeface="Comic Sans MS" charset="0"/>
            </a:endParaRPr>
          </a:p>
          <a:p>
            <a:r>
              <a:rPr lang="en-US" sz="2400" dirty="0" smtClean="0">
                <a:latin typeface="Comic Sans MS" charset="0"/>
              </a:rPr>
              <a:t>Outstanding Issues: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latin typeface="Comic Sans MS" charset="0"/>
              </a:rPr>
              <a:t>GPS battery control</a:t>
            </a:r>
            <a:endParaRPr lang="en-US" sz="2400" dirty="0">
              <a:latin typeface="Comic Sans MS" charset="0"/>
            </a:endParaRP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latin typeface="Comic Sans MS" charset="0"/>
              </a:rPr>
              <a:t>GPS interference from </a:t>
            </a:r>
            <a:r>
              <a:rPr lang="en-US" sz="2400" dirty="0" err="1" smtClean="0">
                <a:latin typeface="Comic Sans MS" charset="0"/>
              </a:rPr>
              <a:t>Irridium</a:t>
            </a:r>
            <a:r>
              <a:rPr lang="en-US" sz="2400" dirty="0" smtClean="0">
                <a:latin typeface="Comic Sans MS" charset="0"/>
              </a:rPr>
              <a:t>?.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latin typeface="Comic Sans MS" charset="0"/>
              </a:rPr>
              <a:t>Thermal issues with solid state disks.</a:t>
            </a:r>
          </a:p>
          <a:p>
            <a:pPr marL="800100" lvl="1" indent="-342900">
              <a:buFontTx/>
              <a:buChar char="-"/>
            </a:pPr>
            <a:endParaRPr lang="en-US" sz="2400" dirty="0" smtClean="0">
              <a:latin typeface="Comic Sans MS" charset="0"/>
            </a:endParaRPr>
          </a:p>
          <a:p>
            <a:pPr marL="342900" indent="-342900"/>
            <a:endParaRPr lang="en-US" sz="28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37716" y="342900"/>
            <a:ext cx="78231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Comic Sans MS"/>
                <a:cs typeface="Comic Sans MS"/>
              </a:rPr>
              <a:t>Planned HIWRAP Upgrades for </a:t>
            </a:r>
          </a:p>
          <a:p>
            <a:pPr algn="ctr"/>
            <a:r>
              <a:rPr lang="en-US" sz="2800" dirty="0" smtClean="0">
                <a:solidFill>
                  <a:srgbClr val="000099"/>
                </a:solidFill>
                <a:latin typeface="Comic Sans MS"/>
                <a:cs typeface="Comic Sans MS"/>
              </a:rPr>
              <a:t>2013 HS3 Flights</a:t>
            </a:r>
            <a:endParaRPr lang="en-US" sz="2800" dirty="0">
              <a:solidFill>
                <a:srgbClr val="000099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3489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248483" y="1118752"/>
            <a:ext cx="8212353" cy="507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000" dirty="0" smtClean="0">
              <a:latin typeface="Comic Sans MS" charset="0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Comic Sans MS" charset="0"/>
              </a:rPr>
              <a:t>Planned 2013</a:t>
            </a:r>
          </a:p>
          <a:p>
            <a:pPr marL="1257300" lvl="2" indent="-342900">
              <a:buFontTx/>
              <a:buChar char="-"/>
            </a:pPr>
            <a:r>
              <a:rPr lang="en-US" sz="2000" dirty="0" smtClean="0">
                <a:latin typeface="Comic Sans MS" charset="0"/>
              </a:rPr>
              <a:t>Real</a:t>
            </a:r>
            <a:r>
              <a:rPr lang="en-US" sz="2000" dirty="0">
                <a:latin typeface="Comic Sans MS" charset="0"/>
              </a:rPr>
              <a:t>-time </a:t>
            </a:r>
            <a:r>
              <a:rPr lang="en-US" sz="2000" dirty="0" err="1">
                <a:latin typeface="Comic Sans MS" charset="0"/>
              </a:rPr>
              <a:t>uncalibrated</a:t>
            </a:r>
            <a:r>
              <a:rPr lang="en-US" sz="2000" dirty="0">
                <a:latin typeface="Comic Sans MS" charset="0"/>
              </a:rPr>
              <a:t> reflectivity plots available in the control room for scientist use.</a:t>
            </a:r>
          </a:p>
          <a:p>
            <a:pPr marL="1257300" lvl="2" indent="-342900">
              <a:buFontTx/>
              <a:buChar char="-"/>
            </a:pPr>
            <a:r>
              <a:rPr lang="en-US" sz="2000" dirty="0" smtClean="0">
                <a:latin typeface="Comic Sans MS" charset="0"/>
              </a:rPr>
              <a:t>(Experimental) Real-time Doppler velocities corrected for aircraft motion made available for possible real-time wind vector estimates.</a:t>
            </a:r>
          </a:p>
          <a:p>
            <a:pPr marL="1257300" lvl="2" indent="-342900">
              <a:buFontTx/>
              <a:buChar char="-"/>
            </a:pPr>
            <a:r>
              <a:rPr lang="en-US" sz="2000" dirty="0" smtClean="0">
                <a:latin typeface="Comic Sans MS" charset="0"/>
              </a:rPr>
              <a:t>Reflectivity will be available in two horizontal slices and a vertical curtain below the aircraft.</a:t>
            </a:r>
          </a:p>
          <a:p>
            <a:pPr marL="800100" lvl="1" indent="-342900">
              <a:buFontTx/>
              <a:buChar char="-"/>
            </a:pPr>
            <a:endParaRPr lang="en-US" sz="2000" dirty="0" smtClean="0">
              <a:latin typeface="Comic Sans MS" charset="0"/>
            </a:endParaRPr>
          </a:p>
          <a:p>
            <a:pPr lvl="1"/>
            <a:endParaRPr lang="en-US" sz="2000" dirty="0">
              <a:latin typeface="Comic Sans MS" charset="0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Comic Sans MS" charset="0"/>
              </a:rPr>
              <a:t>Future Possibilities</a:t>
            </a:r>
            <a:endParaRPr lang="en-US" sz="2400" dirty="0">
              <a:latin typeface="Comic Sans MS" charset="0"/>
            </a:endParaRPr>
          </a:p>
          <a:p>
            <a:pPr marL="1257300" lvl="2" indent="-342900">
              <a:buFontTx/>
              <a:buChar char="-"/>
            </a:pPr>
            <a:r>
              <a:rPr lang="en-US" sz="2000" dirty="0" smtClean="0">
                <a:latin typeface="Comic Sans MS" charset="0"/>
              </a:rPr>
              <a:t>Low resolution wind </a:t>
            </a:r>
            <a:r>
              <a:rPr lang="en-US" sz="2000" dirty="0">
                <a:latin typeface="Comic Sans MS" charset="0"/>
              </a:rPr>
              <a:t>products (gridded, VAD, ..)</a:t>
            </a:r>
          </a:p>
          <a:p>
            <a:pPr marL="1257300" lvl="2" indent="-342900">
              <a:buFontTx/>
              <a:buChar char="-"/>
            </a:pPr>
            <a:r>
              <a:rPr lang="en-US" sz="2000" dirty="0">
                <a:latin typeface="Comic Sans MS" charset="0"/>
              </a:rPr>
              <a:t>Doppler data for assimilation</a:t>
            </a:r>
          </a:p>
          <a:p>
            <a:pPr marL="1257300" lvl="2" indent="-342900">
              <a:buFontTx/>
              <a:buChar char="-"/>
            </a:pPr>
            <a:r>
              <a:rPr lang="en-US" sz="2000" dirty="0">
                <a:latin typeface="Comic Sans MS" charset="0"/>
              </a:rPr>
              <a:t>Ocean surface wind </a:t>
            </a:r>
            <a:r>
              <a:rPr lang="en-US" sz="2000" dirty="0" smtClean="0">
                <a:latin typeface="Comic Sans MS" charset="0"/>
              </a:rPr>
              <a:t>vector</a:t>
            </a:r>
          </a:p>
          <a:p>
            <a:pPr marL="342900" indent="-342900">
              <a:buFontTx/>
              <a:buChar char="-"/>
            </a:pPr>
            <a:endParaRPr lang="en-US" sz="2000" dirty="0" smtClean="0">
              <a:latin typeface="Comic Sans MS" charset="0"/>
            </a:endParaRPr>
          </a:p>
          <a:p>
            <a:endParaRPr lang="en-US" sz="2000" dirty="0" smtClean="0">
              <a:latin typeface="Comic Sans MS" charset="0"/>
            </a:endParaRPr>
          </a:p>
          <a:p>
            <a:endParaRPr lang="en-US" sz="2000" dirty="0" smtClean="0">
              <a:latin typeface="Comic Sans MS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37716" y="508000"/>
            <a:ext cx="782312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rgbClr val="000099"/>
                </a:solidFill>
                <a:latin typeface="Comic Sans MS"/>
                <a:cs typeface="Comic Sans MS"/>
              </a:rPr>
              <a:t>Real-Time Data Plans</a:t>
            </a:r>
            <a:endParaRPr lang="en-US" sz="3200" dirty="0">
              <a:solidFill>
                <a:srgbClr val="000099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5344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HAR Web Site</a:t>
            </a:r>
            <a:br>
              <a:rPr lang="en-US" sz="3600" dirty="0" smtClean="0">
                <a:latin typeface="Comic Sans MS"/>
                <a:cs typeface="Comic Sans MS"/>
              </a:rPr>
            </a:br>
            <a:r>
              <a:rPr lang="en-US" sz="3600" dirty="0" smtClean="0">
                <a:latin typeface="Comic Sans MS"/>
                <a:cs typeface="Comic Sans MS"/>
              </a:rPr>
              <a:t>http://</a:t>
            </a:r>
            <a:r>
              <a:rPr lang="en-US" sz="3600" dirty="0" err="1" smtClean="0">
                <a:latin typeface="Comic Sans MS"/>
                <a:cs typeface="Comic Sans MS"/>
              </a:rPr>
              <a:t>har.gsfc.nasa.gov</a:t>
            </a:r>
            <a:endParaRPr lang="en-US" sz="3600" dirty="0">
              <a:latin typeface="Comic Sans MS"/>
              <a:cs typeface="Comic Sans MS"/>
            </a:endParaRPr>
          </a:p>
        </p:txBody>
      </p:sp>
      <p:pic>
        <p:nvPicPr>
          <p:cNvPr id="6" name="Content Placeholder 5" descr="Screen Shot 2013-05-01 at 4.39.0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8" b="22588"/>
          <a:stretch>
            <a:fillRect/>
          </a:stretch>
        </p:blipFill>
        <p:spPr>
          <a:xfrm>
            <a:off x="1219200" y="1866901"/>
            <a:ext cx="7043221" cy="3873500"/>
          </a:xfrm>
        </p:spPr>
      </p:pic>
    </p:spTree>
    <p:extLst>
      <p:ext uri="{BB962C8B-B14F-4D97-AF65-F5344CB8AC3E}">
        <p14:creationId xmlns:p14="http://schemas.microsoft.com/office/powerpoint/2010/main" val="385220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Questions?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60400" y="-88899"/>
            <a:ext cx="7772400" cy="130902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omic Sans MS"/>
                <a:cs typeface="Comic Sans MS"/>
              </a:rPr>
              <a:t>High-Altitude Imaging Wind and Rain Airborne Profiler (HIWRAP)</a:t>
            </a:r>
            <a:endParaRPr lang="en-US" sz="3200" dirty="0" smtClean="0">
              <a:solidFill>
                <a:schemeClr val="bg1"/>
              </a:solidFill>
              <a:latin typeface="Comic Sans MS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203524"/>
            <a:ext cx="4458715" cy="317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472113" y="1441450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4000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49815" y="5882236"/>
            <a:ext cx="8844370" cy="65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buFont typeface="Wingdings" charset="2"/>
              <a:buNone/>
              <a:defRPr/>
            </a:pPr>
            <a:r>
              <a:rPr lang="en-US" sz="2000" dirty="0" smtClean="0"/>
              <a:t> 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</a:rPr>
              <a:t>New </a:t>
            </a:r>
            <a:r>
              <a:rPr lang="en-US" dirty="0">
                <a:solidFill>
                  <a:schemeClr val="bg1"/>
                </a:solidFill>
                <a:latin typeface="Comic Sans MS" charset="0"/>
              </a:rPr>
              <a:t>technologies in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</a:rPr>
              <a:t> HIWRAP: </a:t>
            </a:r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omic Sans MS" charset="0"/>
              </a:rPr>
              <a:t>Solid-state transmitters with novel frequency diversity  pulse compression waveforms &amp;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omic Sans MS" charset="0"/>
              </a:rPr>
              <a:t>Ku/Ka-band single aperture antenna.</a:t>
            </a:r>
            <a:endParaRPr lang="en-US" dirty="0">
              <a:solidFill>
                <a:schemeClr val="bg1"/>
              </a:solidFill>
              <a:latin typeface="Comic Sans MS" charset="0"/>
            </a:endParaRPr>
          </a:p>
        </p:txBody>
      </p:sp>
      <p:graphicFrame>
        <p:nvGraphicFramePr>
          <p:cNvPr id="8" name="Group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030321"/>
              </p:ext>
            </p:extLst>
          </p:nvPr>
        </p:nvGraphicFramePr>
        <p:xfrm>
          <a:off x="4458715" y="1211824"/>
          <a:ext cx="4663491" cy="3169872"/>
        </p:xfrm>
        <a:graphic>
          <a:graphicData uri="http://schemas.openxmlformats.org/drawingml/2006/table">
            <a:tbl>
              <a:tblPr/>
              <a:tblGrid>
                <a:gridCol w="2189956"/>
                <a:gridCol w="1145464"/>
                <a:gridCol w="1328071"/>
              </a:tblGrid>
              <a:tr h="28819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Parameters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Specifications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84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Ku-band 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Ka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-band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41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Inner/Outer Frequency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GHz)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13.91,13.47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35.56, 33.72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Peak Transmit Power (W)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4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 dB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Beamwidth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 (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o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2.9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1.2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Polarization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H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 (inner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beam),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 V (outer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beam)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8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Dynamic Range (dB)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&gt; 65 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6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Min. Detect. Reflectivity (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dBZe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 ,60m,10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km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range)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-5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Doppler Velocity 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ms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-1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0-150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(&lt; 1.5 ms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-1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 @ SNR &gt; 10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3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Conical Scanning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10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-30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RPM (nom. 16 RPM)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2452" y="4555719"/>
            <a:ext cx="8419096" cy="132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charset="0"/>
              </a:rPr>
              <a:t>MEASUREMENTS GOALS: </a:t>
            </a:r>
            <a:endParaRPr lang="en-US" sz="24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charset="0"/>
            </a:endParaRPr>
          </a:p>
          <a:p>
            <a:pPr marL="174625" indent="-174625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400" b="1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/>
                <a:cs typeface="Cambria"/>
              </a:rPr>
              <a:t>Precipitation and 3-D </a:t>
            </a:r>
            <a:r>
              <a:rPr lang="en-US" sz="2400" b="1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winds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174625" indent="-174625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sz="2400" b="1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Ocean </a:t>
            </a:r>
            <a:r>
              <a:rPr lang="en-US" sz="24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surface </a:t>
            </a:r>
            <a:r>
              <a:rPr lang="en-US" sz="2400" b="1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vector winds in clear to light rain regions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2452" y="4555719"/>
            <a:ext cx="7408338" cy="1326517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9389968">
            <a:off x="2776054" y="3468139"/>
            <a:ext cx="61309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30 km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08096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1"/>
          <p:cNvSpPr txBox="1">
            <a:spLocks noChangeArrowheads="1"/>
          </p:cNvSpPr>
          <p:nvPr/>
        </p:nvSpPr>
        <p:spPr bwMode="auto">
          <a:xfrm>
            <a:off x="2120900" y="152400"/>
            <a:ext cx="49149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ill Sans MT" charset="0"/>
                <a:ea typeface="Microsoft YaHei" pitchFamily="34" charset="-122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ill Sans MT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ill Sans MT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ill Sans MT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ill Sans MT" charset="0"/>
                <a:ea typeface="Microsoft YaHei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ill Sans MT" charset="0"/>
                <a:ea typeface="Microsoft YaHei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ill Sans MT" charset="0"/>
                <a:ea typeface="Microsoft YaHei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ill Sans MT" charset="0"/>
                <a:ea typeface="Microsoft YaHei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ill Sans MT" charset="0"/>
                <a:ea typeface="Microsoft YaHei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900" dirty="0" smtClean="0">
                <a:solidFill>
                  <a:schemeClr val="tx1"/>
                </a:solidFill>
                <a:latin typeface="Comic Sans MS"/>
                <a:cs typeface="Comic Sans MS"/>
              </a:rPr>
              <a:t>HIWRAP Pulse Sequence</a:t>
            </a:r>
            <a:endParaRPr lang="en-US" sz="29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9468"/>
          <a:stretch/>
        </p:blipFill>
        <p:spPr bwMode="auto">
          <a:xfrm>
            <a:off x="660400" y="1206502"/>
            <a:ext cx="7721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002727"/>
              </p:ext>
            </p:extLst>
          </p:nvPr>
        </p:nvGraphicFramePr>
        <p:xfrm>
          <a:off x="1524000" y="3009900"/>
          <a:ext cx="6095999" cy="1112520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870857"/>
                <a:gridCol w="870857"/>
                <a:gridCol w="870857"/>
                <a:gridCol w="870857"/>
                <a:gridCol w="870857"/>
                <a:gridCol w="870857"/>
                <a:gridCol w="870857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IP1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IP2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Ku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63977" y="25273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IF Frequencies (MHz)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104900" y="4122420"/>
            <a:ext cx="8623300" cy="15557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300">
                <a:solidFill>
                  <a:srgbClr val="4646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727CA3"/>
              </a:buClr>
              <a:buSzPct val="76000"/>
              <a:buFont typeface="Wingdings 3" pitchFamily="18" charset="2"/>
              <a:buChar char=""/>
            </a:pPr>
            <a:r>
              <a:rPr lang="en-US" sz="1800" kern="0" dirty="0" smtClean="0">
                <a:latin typeface="Comic Sans MS"/>
                <a:cs typeface="Comic Sans MS"/>
              </a:rPr>
              <a:t>Short pulse 1 is for near-surface measurement 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(2 </a:t>
            </a:r>
            <a:r>
              <a:rPr lang="en-US" sz="18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err="1">
                <a:solidFill>
                  <a:srgbClr val="FF0000"/>
                </a:solidFill>
                <a:latin typeface="Comic Sans MS"/>
                <a:cs typeface="Comic Sans MS"/>
              </a:rPr>
              <a:t>sec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en-US" sz="1800" kern="0" dirty="0" smtClean="0">
              <a:latin typeface="Comic Sans MS"/>
              <a:cs typeface="Comic Sans MS"/>
            </a:endParaRPr>
          </a:p>
          <a:p>
            <a:pPr eaLnBrk="1" hangingPunct="1">
              <a:buClr>
                <a:srgbClr val="727CA3"/>
              </a:buClr>
              <a:buSzPct val="76000"/>
              <a:buFont typeface="Wingdings 3" pitchFamily="18" charset="2"/>
              <a:buChar char=""/>
            </a:pPr>
            <a:r>
              <a:rPr lang="en-US" sz="1800" kern="0" dirty="0" smtClean="0">
                <a:latin typeface="Comic Sans MS"/>
                <a:cs typeface="Comic Sans MS"/>
              </a:rPr>
              <a:t>Chirp is for higher resolution/sensitivity 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(20 </a:t>
            </a:r>
            <a:r>
              <a:rPr lang="en-US" sz="18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sec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)</a:t>
            </a:r>
            <a:endParaRPr lang="en-US" sz="1800" kern="0" dirty="0" smtClean="0">
              <a:latin typeface="Comic Sans MS"/>
              <a:cs typeface="Comic Sans MS"/>
            </a:endParaRPr>
          </a:p>
          <a:p>
            <a:pPr eaLnBrk="1" hangingPunct="1">
              <a:buClr>
                <a:srgbClr val="727CA3"/>
              </a:buClr>
              <a:buSzPct val="76000"/>
              <a:buFont typeface="Wingdings 3" pitchFamily="18" charset="2"/>
              <a:buChar char=""/>
            </a:pPr>
            <a:r>
              <a:rPr lang="en-US" sz="1800" kern="0" dirty="0">
                <a:latin typeface="Comic Sans MS"/>
                <a:cs typeface="Comic Sans MS"/>
              </a:rPr>
              <a:t>Short pulse 2 is for </a:t>
            </a:r>
            <a:r>
              <a:rPr lang="en-US" sz="1800" kern="0" dirty="0" smtClean="0">
                <a:latin typeface="Comic Sans MS"/>
                <a:cs typeface="Comic Sans MS"/>
              </a:rPr>
              <a:t>ranges </a:t>
            </a:r>
            <a:r>
              <a:rPr lang="en-US" sz="1800" kern="0" dirty="0">
                <a:latin typeface="Comic Sans MS"/>
                <a:cs typeface="Comic Sans MS"/>
              </a:rPr>
              <a:t>close to radar 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(2 </a:t>
            </a:r>
            <a:r>
              <a:rPr lang="en-US" sz="18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sec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en-US" sz="1800" kern="0" dirty="0">
              <a:latin typeface="Comic Sans MS"/>
              <a:cs typeface="Comic Sans M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00189" y="5384800"/>
            <a:ext cx="4752975" cy="966788"/>
            <a:chOff x="200025" y="3302000"/>
            <a:chExt cx="4752975" cy="966788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200025" y="3789363"/>
              <a:ext cx="4752975" cy="19050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201613" y="3335338"/>
              <a:ext cx="182562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75"/>
            <p:cNvSpPr txBox="1">
              <a:spLocks noChangeArrowheads="1"/>
            </p:cNvSpPr>
            <p:nvPr/>
          </p:nvSpPr>
          <p:spPr bwMode="auto">
            <a:xfrm>
              <a:off x="457200" y="4022725"/>
              <a:ext cx="19304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Arial" charset="0"/>
                  <a:cs typeface="Arial" charset="0"/>
                </a:rPr>
                <a:t>Pulse Repetition </a:t>
              </a:r>
              <a:r>
                <a:rPr lang="en-US" sz="1000" dirty="0" smtClean="0">
                  <a:latin typeface="Arial" charset="0"/>
                  <a:cs typeface="Arial" charset="0"/>
                </a:rPr>
                <a:t>Time 1 </a:t>
              </a:r>
              <a:r>
                <a:rPr lang="en-US" sz="1000" dirty="0">
                  <a:latin typeface="Arial" charset="0"/>
                  <a:cs typeface="Arial" charset="0"/>
                </a:rPr>
                <a:t>(PRT)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27263" y="3332163"/>
              <a:ext cx="18415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30739" y="3302000"/>
              <a:ext cx="182563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6" name="Straight Connector 80"/>
            <p:cNvCxnSpPr>
              <a:cxnSpLocks noChangeShapeType="1"/>
            </p:cNvCxnSpPr>
            <p:nvPr/>
          </p:nvCxnSpPr>
          <p:spPr bwMode="auto">
            <a:xfrm>
              <a:off x="2338388" y="3892550"/>
              <a:ext cx="3175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TextBox 84"/>
            <p:cNvSpPr txBox="1">
              <a:spLocks noChangeArrowheads="1"/>
            </p:cNvSpPr>
            <p:nvPr/>
          </p:nvSpPr>
          <p:spPr bwMode="auto">
            <a:xfrm>
              <a:off x="2411413" y="4014788"/>
              <a:ext cx="19304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Arial" charset="0"/>
                  <a:cs typeface="Arial" charset="0"/>
                </a:rPr>
                <a:t>Pulse Repetition </a:t>
              </a:r>
              <a:r>
                <a:rPr lang="en-US" sz="1000" dirty="0" smtClean="0">
                  <a:latin typeface="Arial" charset="0"/>
                  <a:cs typeface="Arial" charset="0"/>
                </a:rPr>
                <a:t>Time  2 (</a:t>
              </a:r>
              <a:r>
                <a:rPr lang="en-US" sz="1000" dirty="0">
                  <a:latin typeface="Arial" charset="0"/>
                  <a:cs typeface="Arial" charset="0"/>
                </a:rPr>
                <a:t>PRT)</a:t>
              </a:r>
            </a:p>
          </p:txBody>
        </p:sp>
        <p:cxnSp>
          <p:nvCxnSpPr>
            <p:cNvPr id="18" name="Straight Connector 86"/>
            <p:cNvCxnSpPr>
              <a:cxnSpLocks noChangeShapeType="1"/>
            </p:cNvCxnSpPr>
            <p:nvPr/>
          </p:nvCxnSpPr>
          <p:spPr bwMode="auto">
            <a:xfrm>
              <a:off x="4749800" y="3913188"/>
              <a:ext cx="3175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Arrow Connector 87"/>
            <p:cNvCxnSpPr>
              <a:cxnSpLocks noChangeShapeType="1"/>
            </p:cNvCxnSpPr>
            <p:nvPr/>
          </p:nvCxnSpPr>
          <p:spPr bwMode="auto">
            <a:xfrm flipV="1">
              <a:off x="2411413" y="4022725"/>
              <a:ext cx="112395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88"/>
            <p:cNvCxnSpPr>
              <a:cxnSpLocks noChangeShapeType="1"/>
            </p:cNvCxnSpPr>
            <p:nvPr/>
          </p:nvCxnSpPr>
          <p:spPr bwMode="auto">
            <a:xfrm flipH="1" flipV="1">
              <a:off x="3471866" y="4022725"/>
              <a:ext cx="1277934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96"/>
            <p:cNvCxnSpPr>
              <a:cxnSpLocks noChangeShapeType="1"/>
            </p:cNvCxnSpPr>
            <p:nvPr/>
          </p:nvCxnSpPr>
          <p:spPr bwMode="auto">
            <a:xfrm>
              <a:off x="200025" y="3862388"/>
              <a:ext cx="4763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Arrow Connector 98"/>
            <p:cNvCxnSpPr>
              <a:cxnSpLocks noChangeShapeType="1"/>
            </p:cNvCxnSpPr>
            <p:nvPr/>
          </p:nvCxnSpPr>
          <p:spPr bwMode="auto">
            <a:xfrm>
              <a:off x="203200" y="3997326"/>
              <a:ext cx="217011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6098765" y="5550138"/>
            <a:ext cx="22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Dual PRF for unfolding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7113031" y="3385065"/>
            <a:ext cx="147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8-frequencies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7664616" y="2896632"/>
            <a:ext cx="133184" cy="140935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650258" y="622458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~4000 Hz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52185" y="622458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~5000 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6343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714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Polar Plot: 17 Sept 2010 Hurricane Karl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5731" y="1049917"/>
            <a:ext cx="4387457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00"/>
                </a:solidFill>
              </a:rPr>
              <a:t>Reflectivity Doppler (</a:t>
            </a:r>
            <a:r>
              <a:rPr lang="en-US" sz="2200" dirty="0" err="1" smtClean="0">
                <a:solidFill>
                  <a:srgbClr val="000000"/>
                </a:solidFill>
              </a:rPr>
              <a:t>air+fall</a:t>
            </a:r>
            <a:r>
              <a:rPr lang="en-US" sz="2200" dirty="0" smtClean="0">
                <a:solidFill>
                  <a:srgbClr val="000000"/>
                </a:solidFill>
              </a:rPr>
              <a:t> speed)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5728419" y="4555121"/>
            <a:ext cx="1185333" cy="12319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28419" y="5613454"/>
            <a:ext cx="1185333" cy="330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06915" y="4712864"/>
            <a:ext cx="1176867" cy="11091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6200000" flipH="1">
            <a:off x="6667672" y="4225470"/>
            <a:ext cx="737710" cy="1380081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3"/>
          </p:cNvCxnSpPr>
          <p:nvPr/>
        </p:nvCxnSpPr>
        <p:spPr>
          <a:xfrm flipV="1">
            <a:off x="6354953" y="5659569"/>
            <a:ext cx="924310" cy="271387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442933" y="5034598"/>
            <a:ext cx="499533" cy="448733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07455" y="4881080"/>
            <a:ext cx="768739" cy="75465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940102" y="5275899"/>
            <a:ext cx="778933" cy="207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041689" y="4957839"/>
            <a:ext cx="524949" cy="1535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7" name="Picture 16" descr="Screen shot 2011-12-27 at 10.23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00" y="1497435"/>
            <a:ext cx="4242166" cy="2474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Screen shot 2011-12-27 at 10.24.0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00" y="3860619"/>
            <a:ext cx="4242166" cy="25668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5333188" y="1365594"/>
            <a:ext cx="3647916" cy="2289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4625" indent="-171450">
              <a:lnSpc>
                <a:spcPts val="2060"/>
              </a:lnSpc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HIWRAP: 20 crossings of Hurricane Karl on Sept. 17, 2010 during GRIP over 14 hours.</a:t>
            </a:r>
          </a:p>
          <a:p>
            <a:pPr marL="174625" indent="-171450">
              <a:lnSpc>
                <a:spcPts val="2060"/>
              </a:lnSpc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Doppler line of sight wind measurements are continually profiled during the conical scans.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46618" y="1801126"/>
            <a:ext cx="0" cy="18207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46618" y="1801126"/>
            <a:ext cx="1749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46618" y="3621856"/>
            <a:ext cx="1749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7876" y="2412008"/>
            <a:ext cx="771942" cy="6074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" algn="ctr">
              <a:lnSpc>
                <a:spcPts val="2060"/>
              </a:lnSpc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cs typeface="Comic Sans MS"/>
              </a:rPr>
              <a:t>Ku-band</a:t>
            </a:r>
            <a:r>
              <a:rPr lang="en-US" sz="12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mic Sans MS"/>
                <a:cs typeface="Comic Sans MS"/>
              </a:rPr>
              <a:t>         30</a:t>
            </a:r>
            <a:r>
              <a:rPr lang="en-US" sz="1200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o</a:t>
            </a:r>
            <a:r>
              <a:rPr lang="en-US" sz="1200" dirty="0" smtClean="0">
                <a:solidFill>
                  <a:srgbClr val="000000"/>
                </a:solidFill>
                <a:latin typeface="Comic Sans MS"/>
                <a:cs typeface="Comic Sans MS"/>
              </a:rPr>
              <a:t> H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846618" y="4244368"/>
            <a:ext cx="0" cy="18207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46618" y="4244368"/>
            <a:ext cx="1749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46618" y="6065098"/>
            <a:ext cx="1749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7876" y="4855250"/>
            <a:ext cx="771942" cy="6074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" algn="ctr">
              <a:lnSpc>
                <a:spcPts val="2060"/>
              </a:lnSpc>
              <a:spcAft>
                <a:spcPts val="60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cs typeface="Comic Sans MS"/>
              </a:rPr>
              <a:t>Ku-band</a:t>
            </a:r>
            <a:r>
              <a:rPr lang="en-US" sz="1200" dirty="0">
                <a:solidFill>
                  <a:srgbClr val="000000"/>
                </a:solidFill>
                <a:latin typeface="Comic Sans MS"/>
                <a:cs typeface="Comic Sans MS"/>
              </a:rPr>
              <a:t>  </a:t>
            </a:r>
            <a:r>
              <a:rPr lang="en-US" sz="1200" dirty="0" smtClean="0">
                <a:solidFill>
                  <a:srgbClr val="000000"/>
                </a:solidFill>
                <a:latin typeface="Comic Sans MS"/>
                <a:cs typeface="Comic Sans MS"/>
              </a:rPr>
              <a:t>30</a:t>
            </a:r>
            <a:r>
              <a:rPr lang="en-US" sz="1200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o</a:t>
            </a:r>
            <a:r>
              <a:rPr lang="en-US" sz="1200" dirty="0" smtClean="0">
                <a:solidFill>
                  <a:srgbClr val="000000"/>
                </a:solidFill>
                <a:latin typeface="Comic Sans MS"/>
                <a:cs typeface="Comic Sans MS"/>
              </a:rPr>
              <a:t> 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40084" y="4068846"/>
            <a:ext cx="3500462" cy="363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175" algn="ctr">
              <a:lnSpc>
                <a:spcPts val="206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Measurement Geometry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0" y="946222"/>
            <a:ext cx="9144000" cy="8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87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09" y="1339334"/>
            <a:ext cx="4619404" cy="45259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Comic Sans MS"/>
                <a:cs typeface="Comic Sans MS"/>
              </a:rPr>
              <a:t>Flight over the Pacific with emphasis on obtaining ocean surface winds.</a:t>
            </a:r>
          </a:p>
          <a:p>
            <a:r>
              <a:rPr lang="en-US" sz="1800" dirty="0" smtClean="0">
                <a:latin typeface="Comic Sans MS"/>
                <a:cs typeface="Comic Sans MS"/>
              </a:rPr>
              <a:t>Develop/evaluate HIRAD ocean wind retrievals.</a:t>
            </a:r>
          </a:p>
          <a:p>
            <a:r>
              <a:rPr lang="en-US" sz="1800" dirty="0" smtClean="0">
                <a:latin typeface="Comic Sans MS"/>
                <a:cs typeface="Comic Sans MS"/>
              </a:rPr>
              <a:t>HIWRAP obtained the first real-time data plots during AV-1 flights.</a:t>
            </a:r>
          </a:p>
          <a:p>
            <a:r>
              <a:rPr lang="en-US" sz="1800" dirty="0" smtClean="0">
                <a:latin typeface="Comic Sans MS"/>
                <a:cs typeface="Comic Sans MS"/>
              </a:rPr>
              <a:t>HIWRAP performance improved over GRIP.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522972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solidFill>
                  <a:srgbClr val="000099"/>
                </a:solidFill>
                <a:latin typeface="Comic Sans MS"/>
                <a:cs typeface="Comic Sans MS"/>
              </a:rPr>
              <a:t>HS3 5-6 Nov 2012 Flight</a:t>
            </a:r>
            <a:endParaRPr lang="en-US" sz="3600" dirty="0">
              <a:solidFill>
                <a:srgbClr val="000099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 descr="::::::Users:pnewman1:Desktop:11-05-2012_HS3_B_V8_map_winds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3113" y="1497536"/>
            <a:ext cx="4532322" cy="346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38143" y="5658772"/>
            <a:ext cx="190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&lt;- First real-time        data collected.</a:t>
            </a:r>
          </a:p>
        </p:txBody>
      </p:sp>
      <p:pic>
        <p:nvPicPr>
          <p:cNvPr id="7" name="Picture 6" descr="Nov1_ka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82" y="3761461"/>
            <a:ext cx="4559821" cy="28498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04" y="4578228"/>
            <a:ext cx="56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vert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699" y="5941497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km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699" y="5300083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53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480" y="2539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Comic Sans MS"/>
                <a:cs typeface="Comic Sans MS"/>
              </a:rPr>
              <a:t>Reflectivity 5-6 Nov 2012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2880161" y="5995431"/>
            <a:ext cx="3839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Outer, Inner Beam.  Ku- and </a:t>
            </a:r>
            <a:r>
              <a:rPr lang="en-US" b="1" dirty="0" err="1" smtClean="0"/>
              <a:t>Ka</a:t>
            </a:r>
            <a:r>
              <a:rPr lang="en-US" b="1" dirty="0" smtClean="0"/>
              <a:t>-Band</a:t>
            </a:r>
            <a:r>
              <a:rPr lang="en-US" b="1" dirty="0" smtClean="0"/>
              <a:t>..</a:t>
            </a:r>
            <a:endParaRPr lang="en-US" b="1" dirty="0" smtClean="0"/>
          </a:p>
          <a:p>
            <a:r>
              <a:rPr lang="en-US" dirty="0" smtClean="0"/>
              <a:t>-&gt; </a:t>
            </a:r>
            <a:r>
              <a:rPr lang="en-US" dirty="0" err="1" smtClean="0"/>
              <a:t>Ka</a:t>
            </a:r>
            <a:r>
              <a:rPr lang="en-US" dirty="0" smtClean="0"/>
              <a:t> higher sensitivity and resolution.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03500" y="813448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Frontal System off Oregon Coast</a:t>
            </a:r>
            <a:endParaRPr lang="en-US" dirty="0"/>
          </a:p>
        </p:txBody>
      </p:sp>
      <p:pic>
        <p:nvPicPr>
          <p:cNvPr id="3" name="Picture 2" descr="Screen Shot 2013-03-04 at 9.35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9" y="3716556"/>
            <a:ext cx="4371825" cy="2366743"/>
          </a:xfrm>
          <a:prstGeom prst="rect">
            <a:avLst/>
          </a:prstGeom>
        </p:spPr>
      </p:pic>
      <p:pic>
        <p:nvPicPr>
          <p:cNvPr id="4" name="Picture 3" descr="Screen Shot 2013-03-04 at 9.35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496" y="3708660"/>
            <a:ext cx="4318503" cy="2374639"/>
          </a:xfrm>
          <a:prstGeom prst="rect">
            <a:avLst/>
          </a:prstGeom>
        </p:spPr>
      </p:pic>
      <p:pic>
        <p:nvPicPr>
          <p:cNvPr id="8" name="Picture 7" descr="Screen Shot 2013-03-04 at 9.36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9" y="1200990"/>
            <a:ext cx="4272830" cy="2413260"/>
          </a:xfrm>
          <a:prstGeom prst="rect">
            <a:avLst/>
          </a:prstGeom>
        </p:spPr>
      </p:pic>
      <p:pic>
        <p:nvPicPr>
          <p:cNvPr id="9" name="Picture 8" descr="Screen Shot 2013-03-04 at 9.36.3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1168399"/>
            <a:ext cx="4446214" cy="2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9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HIWRAP Doppler Unfolding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Screen shot 2012-05-03 at 1.24.28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7677" r="-27677"/>
          <a:stretch>
            <a:fillRect/>
          </a:stretch>
        </p:blipFill>
        <p:spPr>
          <a:xfrm>
            <a:off x="2775130" y="1439769"/>
            <a:ext cx="7068131" cy="3887200"/>
          </a:xfrm>
        </p:spPr>
      </p:pic>
      <p:sp>
        <p:nvSpPr>
          <p:cNvPr id="4" name="TextBox 3"/>
          <p:cNvSpPr txBox="1"/>
          <p:nvPr/>
        </p:nvSpPr>
        <p:spPr>
          <a:xfrm>
            <a:off x="255840" y="1387857"/>
            <a:ext cx="3817567" cy="5290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lnSpc>
                <a:spcPts val="226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Automated “Dual-PRF” unfolding followed by a second unfold based on aircraft Doppler component.</a:t>
            </a:r>
          </a:p>
          <a:p>
            <a:pPr>
              <a:lnSpc>
                <a:spcPts val="2260"/>
              </a:lnSpc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119063" indent="-119063">
              <a:lnSpc>
                <a:spcPts val="226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Working through details to make this more reliable.</a:t>
            </a:r>
          </a:p>
          <a:p>
            <a:pPr marL="119063" indent="-119063">
              <a:lnSpc>
                <a:spcPts val="2260"/>
              </a:lnSpc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119063" indent="-119063">
              <a:lnSpc>
                <a:spcPts val="226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Ka-band is more problematic because of low </a:t>
            </a:r>
            <a:r>
              <a:rPr lang="en-US" sz="2800" dirty="0" err="1" smtClean="0">
                <a:solidFill>
                  <a:srgbClr val="FFFFFF"/>
                </a:solidFill>
              </a:rPr>
              <a:t>Nyquist</a:t>
            </a:r>
            <a:r>
              <a:rPr lang="en-US" sz="2800" dirty="0" smtClean="0">
                <a:solidFill>
                  <a:srgbClr val="FFFFFF"/>
                </a:solidFill>
              </a:rPr>
              <a:t> velocity</a:t>
            </a:r>
          </a:p>
          <a:p>
            <a:pPr marL="119063" indent="-119063">
              <a:lnSpc>
                <a:spcPts val="2260"/>
              </a:lnSpc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119063" indent="-119063">
              <a:lnSpc>
                <a:spcPts val="226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Future: frequency diversity unfolding: Testing 2013.</a:t>
            </a:r>
          </a:p>
          <a:p>
            <a:pPr marL="119063" indent="-119063">
              <a:lnSpc>
                <a:spcPts val="1960"/>
              </a:lnSpc>
            </a:pP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38637" y="4433943"/>
            <a:ext cx="1019363" cy="444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60"/>
              </a:lnSpc>
            </a:pPr>
            <a:r>
              <a:rPr lang="en-US" dirty="0" smtClean="0"/>
              <a:t>Aircraft motion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1526" y="3989804"/>
            <a:ext cx="868029" cy="444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60"/>
              </a:lnSpc>
            </a:pPr>
            <a:r>
              <a:rPr lang="en-US" dirty="0" smtClean="0"/>
              <a:t>Ku</a:t>
            </a:r>
          </a:p>
          <a:p>
            <a:pPr>
              <a:lnSpc>
                <a:spcPts val="1260"/>
              </a:lnSpc>
            </a:pPr>
            <a:r>
              <a:rPr lang="en-US" dirty="0" smtClean="0"/>
              <a:t>folded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25681" y="2211753"/>
            <a:ext cx="868029" cy="444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60"/>
              </a:lnSpc>
            </a:pPr>
            <a:r>
              <a:rPr lang="en-US" dirty="0" smtClean="0"/>
              <a:t>Ka</a:t>
            </a:r>
          </a:p>
          <a:p>
            <a:pPr>
              <a:lnSpc>
                <a:spcPts val="1260"/>
              </a:lnSpc>
            </a:pPr>
            <a:r>
              <a:rPr lang="en-US" dirty="0" smtClean="0"/>
              <a:t>folded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7122397" y="2815805"/>
            <a:ext cx="374645" cy="548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34596" y="5434178"/>
            <a:ext cx="4943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FFFF"/>
                </a:solidFill>
              </a:rPr>
              <a:t>PRF: 4000, 5000 Hz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Pulse-pair velocities: low PRF, high PRF, dual PRF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Ku:  20, 25, 100 </a:t>
            </a:r>
            <a:r>
              <a:rPr lang="en-US" dirty="0" err="1" smtClean="0">
                <a:solidFill>
                  <a:srgbClr val="FFFFFF"/>
                </a:solidFill>
              </a:rPr>
              <a:t>m/s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Ka:  8, 10, 40 </a:t>
            </a:r>
            <a:r>
              <a:rPr lang="en-US" dirty="0" err="1" smtClean="0">
                <a:solidFill>
                  <a:srgbClr val="FFFFFF"/>
                </a:solidFill>
              </a:rPr>
              <a:t>m/s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9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Pulse Compression – Range Side-lobes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1768792"/>
            <a:ext cx="4838700" cy="21774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34805" y="1298504"/>
            <a:ext cx="4572000" cy="528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660"/>
              </a:lnSpc>
            </a:pPr>
            <a:r>
              <a:rPr lang="en-US" dirty="0" smtClean="0"/>
              <a:t>Comparison </a:t>
            </a:r>
            <a:r>
              <a:rPr lang="en-US" dirty="0"/>
              <a:t>between Linear and Non-linear frequency </a:t>
            </a:r>
            <a:r>
              <a:rPr lang="en-US" dirty="0" smtClean="0"/>
              <a:t>modulation (NLFM)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0570"/>
            <a:ext cx="3987800" cy="164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5100" y="3199605"/>
            <a:ext cx="16002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Surface </a:t>
            </a:r>
            <a:r>
              <a:rPr lang="en-US" sz="1400" dirty="0" err="1">
                <a:solidFill>
                  <a:srgbClr val="000000"/>
                </a:solidFill>
              </a:rPr>
              <a:t>sidelobes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8" name="AutoShape 4"/>
          <p:cNvCxnSpPr>
            <a:cxnSpLocks noChangeShapeType="1"/>
          </p:cNvCxnSpPr>
          <p:nvPr/>
        </p:nvCxnSpPr>
        <p:spPr bwMode="auto">
          <a:xfrm flipV="1">
            <a:off x="414338" y="2907505"/>
            <a:ext cx="169862" cy="2921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>
            <a:outerShdw blurRad="63500" dist="73094" dir="595575" algn="ctr" rotWithShape="0">
              <a:srgbClr val="000000">
                <a:alpha val="40033"/>
              </a:srgbClr>
            </a:outerShdw>
          </a:effectLst>
        </p:spPr>
      </p:cxnSp>
      <p:grpSp>
        <p:nvGrpSpPr>
          <p:cNvPr id="21" name="Group 20"/>
          <p:cNvGrpSpPr/>
          <p:nvPr/>
        </p:nvGrpSpPr>
        <p:grpSpPr>
          <a:xfrm>
            <a:off x="457200" y="3648443"/>
            <a:ext cx="8318499" cy="2754565"/>
            <a:chOff x="-5364859" y="4855542"/>
            <a:chExt cx="10871140" cy="42024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08" r="16190" b="22502"/>
            <a:stretch/>
          </p:blipFill>
          <p:spPr>
            <a:xfrm>
              <a:off x="358733" y="6451567"/>
              <a:ext cx="4087246" cy="20478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08" r="16310" b="22502"/>
            <a:stretch/>
          </p:blipFill>
          <p:spPr>
            <a:xfrm>
              <a:off x="-4436015" y="6441213"/>
              <a:ext cx="4081394" cy="204787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3723" y="5221599"/>
              <a:ext cx="5342558" cy="563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Nonlinear FM Tapered Waveforms </a:t>
              </a:r>
              <a:r>
                <a:rPr lang="en-US" dirty="0" smtClean="0">
                  <a:solidFill>
                    <a:srgbClr val="FF0000"/>
                  </a:solidFill>
                </a:rPr>
                <a:t>(2013)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5364859" y="4855542"/>
              <a:ext cx="4614010" cy="806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60"/>
                </a:lnSpc>
              </a:pPr>
              <a:r>
                <a:rPr lang="en-US" dirty="0" smtClean="0">
                  <a:solidFill>
                    <a:schemeClr val="tx1"/>
                  </a:solidFill>
                </a:rPr>
                <a:t>Linear FM Un-tapered Waveforms</a:t>
              </a:r>
            </a:p>
            <a:p>
              <a:pPr algn="ctr">
                <a:lnSpc>
                  <a:spcPts val="1660"/>
                </a:lnSpc>
              </a:pPr>
              <a:r>
                <a:rPr lang="en-US" i="1" dirty="0" smtClean="0">
                  <a:solidFill>
                    <a:srgbClr val="FF0000"/>
                  </a:solidFill>
                </a:rPr>
                <a:t>Prior to 2013 flights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2303060" y="8719447"/>
              <a:ext cx="41419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Amplitude tapering improves channel isolation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24118" y="5639320"/>
              <a:ext cx="3657600" cy="77073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56" y="5652394"/>
              <a:ext cx="3657600" cy="74458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-4750126" y="6973785"/>
              <a:ext cx="400110" cy="106721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Frequency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087" y="6973785"/>
              <a:ext cx="400110" cy="106721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Frequency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2683089" y="8499443"/>
              <a:ext cx="5755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Time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14585" y="8489089"/>
              <a:ext cx="5755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Time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00340" y="1399460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Extreme Case with nadir pointing HIWRAP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53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386" y="-3673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Comic Sans MS"/>
                <a:cs typeface="Comic Sans MS"/>
              </a:rPr>
              <a:t>HIWRAP Data Flow</a:t>
            </a:r>
            <a:endParaRPr lang="en-US" sz="32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27684" y="1349629"/>
            <a:ext cx="1282058" cy="10464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Raw I, Q</a:t>
            </a:r>
          </a:p>
          <a:p>
            <a:r>
              <a:rPr lang="en-US" sz="1100" dirty="0" smtClean="0"/>
              <a:t>8 sub channels</a:t>
            </a:r>
          </a:p>
          <a:p>
            <a:r>
              <a:rPr lang="en-US" sz="1100" dirty="0" smtClean="0"/>
              <a:t>2-freq, 2-beams, chirp, pulse (~6 TB/flight)</a:t>
            </a:r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1834801" y="1684492"/>
            <a:ext cx="14709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Navigation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34802" y="1094093"/>
            <a:ext cx="1470973" cy="5847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Antenna Rotation Angle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823352" y="1998213"/>
            <a:ext cx="148242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Radar Status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04405" y="4768929"/>
            <a:ext cx="129611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Merged File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95957" y="4134457"/>
            <a:ext cx="109717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Unfolding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80676" y="3117199"/>
            <a:ext cx="374515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Pulse Compression Filter &amp; Pulse Pair</a:t>
            </a:r>
            <a:endParaRPr lang="en-US" dirty="0"/>
          </a:p>
        </p:txBody>
      </p:sp>
      <p:cxnSp>
        <p:nvCxnSpPr>
          <p:cNvPr id="13" name="Straight Arrow Connector 12"/>
          <p:cNvCxnSpPr>
            <a:endCxn id="32" idx="1"/>
          </p:cNvCxnSpPr>
          <p:nvPr/>
        </p:nvCxnSpPr>
        <p:spPr>
          <a:xfrm>
            <a:off x="3305776" y="1830374"/>
            <a:ext cx="6550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36" idx="0"/>
          </p:cNvCxnSpPr>
          <p:nvPr/>
        </p:nvCxnSpPr>
        <p:spPr>
          <a:xfrm flipH="1">
            <a:off x="4569682" y="2048577"/>
            <a:ext cx="1" cy="393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1" idx="0"/>
          </p:cNvCxnSpPr>
          <p:nvPr/>
        </p:nvCxnSpPr>
        <p:spPr>
          <a:xfrm>
            <a:off x="4551667" y="2877490"/>
            <a:ext cx="1588" cy="2397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2"/>
            <a:endCxn id="29" idx="0"/>
          </p:cNvCxnSpPr>
          <p:nvPr/>
        </p:nvCxnSpPr>
        <p:spPr>
          <a:xfrm>
            <a:off x="4553255" y="3486531"/>
            <a:ext cx="7489" cy="2785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11745" y="3765125"/>
            <a:ext cx="469799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Merge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227607" y="4134457"/>
            <a:ext cx="140485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Calibration</a:t>
            </a:r>
            <a:endParaRPr lang="en-US" dirty="0"/>
          </a:p>
        </p:txBody>
      </p:sp>
      <p:cxnSp>
        <p:nvCxnSpPr>
          <p:cNvPr id="39" name="Straight Arrow Connector 38"/>
          <p:cNvCxnSpPr>
            <a:endCxn id="9" idx="0"/>
          </p:cNvCxnSpPr>
          <p:nvPr/>
        </p:nvCxnSpPr>
        <p:spPr>
          <a:xfrm>
            <a:off x="4551667" y="4452989"/>
            <a:ext cx="794" cy="3159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890325" y="4134457"/>
            <a:ext cx="233034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Chirp &amp; pulse merge*</a:t>
            </a:r>
            <a:endParaRPr lang="en-US" dirty="0"/>
          </a:p>
        </p:txBody>
      </p:sp>
      <p:sp>
        <p:nvSpPr>
          <p:cNvPr id="55" name="Left Brace 54"/>
          <p:cNvSpPr/>
          <p:nvPr/>
        </p:nvSpPr>
        <p:spPr>
          <a:xfrm>
            <a:off x="1187685" y="1094093"/>
            <a:ext cx="155450" cy="178339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 rot="16200000">
            <a:off x="31986" y="1858119"/>
            <a:ext cx="1669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Stored on plane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7" name="Left Brace 56"/>
          <p:cNvSpPr/>
          <p:nvPr/>
        </p:nvSpPr>
        <p:spPr>
          <a:xfrm>
            <a:off x="1829747" y="3104451"/>
            <a:ext cx="379476" cy="272428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736091" y="4194953"/>
            <a:ext cx="158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Post Processed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60847" y="5390805"/>
            <a:ext cx="121022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netCDF</a:t>
            </a:r>
            <a:r>
              <a:rPr lang="en-US" dirty="0" smtClean="0"/>
              <a:t> file</a:t>
            </a:r>
            <a:endParaRPr lang="en-US" dirty="0"/>
          </a:p>
        </p:txBody>
      </p:sp>
      <p:cxnSp>
        <p:nvCxnSpPr>
          <p:cNvPr id="27" name="Straight Arrow Connector 26"/>
          <p:cNvCxnSpPr>
            <a:endCxn id="26" idx="0"/>
          </p:cNvCxnSpPr>
          <p:nvPr/>
        </p:nvCxnSpPr>
        <p:spPr>
          <a:xfrm flipH="1">
            <a:off x="4565960" y="5171330"/>
            <a:ext cx="3723" cy="2194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092722" y="2442491"/>
            <a:ext cx="95391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Disk File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960848" y="1507208"/>
            <a:ext cx="108579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System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5046642" y="1751023"/>
            <a:ext cx="53909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82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14128</TotalTime>
  <Words>1213</Words>
  <Application>Microsoft Macintosh PowerPoint</Application>
  <PresentationFormat>On-screen Show (4:3)</PresentationFormat>
  <Paragraphs>230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High-Altitude Imaging Wind and Rain Airborne Profiler (HIWRAP) Status</vt:lpstr>
      <vt:lpstr>High-Altitude Imaging Wind and Rain Airborne Profiler (HIWRAP)</vt:lpstr>
      <vt:lpstr>PowerPoint Presentation</vt:lpstr>
      <vt:lpstr>Polar Plot: 17 Sept 2010 Hurricane Karl</vt:lpstr>
      <vt:lpstr>HS3 5-6 Nov 2012 Flight</vt:lpstr>
      <vt:lpstr>Reflectivity 5-6 Nov 2012</vt:lpstr>
      <vt:lpstr>HIWRAP Doppler Unfolding</vt:lpstr>
      <vt:lpstr>Pulse Compression – Range Side-lobes</vt:lpstr>
      <vt:lpstr>HIWRAP Data Flow</vt:lpstr>
      <vt:lpstr>Wind Retrieval Algorithms (Atmosphere)</vt:lpstr>
      <vt:lpstr>PowerPoint Presentation</vt:lpstr>
      <vt:lpstr>PowerPoint Presentation</vt:lpstr>
      <vt:lpstr>Ocean Winds</vt:lpstr>
      <vt:lpstr>PowerPoint Presentation</vt:lpstr>
      <vt:lpstr>PowerPoint Presentation</vt:lpstr>
      <vt:lpstr>PowerPoint Presentation</vt:lpstr>
      <vt:lpstr>HAR Web Site http://har.gsfc.nasa.gov</vt:lpstr>
      <vt:lpstr>Questions?</vt:lpstr>
    </vt:vector>
  </TitlesOfParts>
  <Company>Goddard Space Flight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 Heymsfield</dc:creator>
  <cp:lastModifiedBy>Gerald Heymsfield</cp:lastModifiedBy>
  <cp:revision>71</cp:revision>
  <cp:lastPrinted>2013-05-02T18:14:45Z</cp:lastPrinted>
  <dcterms:created xsi:type="dcterms:W3CDTF">2013-02-25T17:29:30Z</dcterms:created>
  <dcterms:modified xsi:type="dcterms:W3CDTF">2013-05-07T16:58:10Z</dcterms:modified>
</cp:coreProperties>
</file>