
<file path=[Content_Types].xml><?xml version="1.0" encoding="utf-8"?>
<Types xmlns="http://schemas.openxmlformats.org/package/2006/content-types"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8.xml"/>
  <Override ContentType="application/vnd.openxmlformats-officedocument.presentationml.slide+xml" PartName="/ppt/slides/slide10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21" Type="http://schemas.openxmlformats.org/officeDocument/2006/relationships/slide" Target="slides/slide15.xml"/><Relationship Id="rId12" Type="http://schemas.openxmlformats.org/officeDocument/2006/relationships/slide" Target="slides/slide6.xml"/><Relationship Id="rId2" Type="http://schemas.openxmlformats.org/officeDocument/2006/relationships/presProps" Target="presProps.xml"/><Relationship Id="rId13" Type="http://schemas.openxmlformats.org/officeDocument/2006/relationships/slide" Target="slides/slide7.xml"/><Relationship Id="rId1" Type="http://schemas.openxmlformats.org/officeDocument/2006/relationships/theme" Target="theme/theme3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3" Type="http://schemas.openxmlformats.org/officeDocument/2006/relationships/tableStyles" Target="tableStyles.xml"/><Relationship Id="rId20" Type="http://schemas.openxmlformats.org/officeDocument/2006/relationships/slide" Target="slides/slide14.xml"/><Relationship Id="rId9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8" Type="http://schemas.openxmlformats.org/officeDocument/2006/relationships/slide" Target="slides/slide2.xml"/><Relationship Id="rId7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7" name="Shape 3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0" name="Shape 3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6" name="Shape 4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2" name="Shape 4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Shape 20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7" name="Shape 2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1328166" y="1295400"/>
            <a:ext cx="6487667" cy="3152886"/>
          </a:xfrm>
          <a:prstGeom prst="rect">
            <a:avLst/>
          </a:prstGeom>
          <a:noFill/>
          <a:ln cap="flat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6DB7D7"/>
              </a:buClr>
              <a:buFont typeface="Noto Symbol"/>
              <a:buNone/>
            </a:pPr>
            <a:r>
              <a:t/>
            </a:r>
            <a:endParaRPr b="0" baseline="0" i="0" sz="32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 txBox="1"/>
          <p:nvPr>
            <p:ph type="ctrTitle"/>
          </p:nvPr>
        </p:nvSpPr>
        <p:spPr>
          <a:xfrm>
            <a:off x="1322920" y="1523999"/>
            <a:ext cx="6498157" cy="172486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rgbClr val="6DB7D7"/>
              </a:buClr>
              <a:buFont typeface="Noto Symbol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22920" y="3299012"/>
            <a:ext cx="6498159" cy="916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300"/>
              </a:spcBef>
              <a:buClr>
                <a:srgbClr val="6DB7D7"/>
              </a:buClr>
              <a:buFont typeface="Noto Symbol"/>
              <a:buNone/>
              <a:defRPr/>
            </a:lvl1pPr>
            <a:lvl2pPr indent="0" marL="457200" marR="0" rtl="0" algn="ctr">
              <a:spcBef>
                <a:spcPts val="600"/>
              </a:spcBef>
              <a:buClr>
                <a:srgbClr val="205C77"/>
              </a:buClr>
              <a:buFont typeface="Noto Symbol"/>
              <a:buNone/>
              <a:defRPr/>
            </a:lvl2pPr>
            <a:lvl3pPr indent="0" marL="914400" marR="0" rtl="0" algn="ctr">
              <a:spcBef>
                <a:spcPts val="600"/>
              </a:spcBef>
              <a:buClr>
                <a:srgbClr val="6DB7D7"/>
              </a:buClr>
              <a:buFont typeface="Noto Symbol"/>
              <a:buNone/>
              <a:defRPr/>
            </a:lvl3pPr>
            <a:lvl4pPr indent="0" marL="1371600" marR="0" rtl="0" algn="ctr">
              <a:spcBef>
                <a:spcPts val="600"/>
              </a:spcBef>
              <a:buClr>
                <a:srgbClr val="205C77"/>
              </a:buClr>
              <a:buFont typeface="Noto Symbol"/>
              <a:buNone/>
              <a:defRPr/>
            </a:lvl4pPr>
            <a:lvl5pPr indent="0" marL="1828800" marR="0" rtl="0" algn="ctr">
              <a:spcBef>
                <a:spcPts val="600"/>
              </a:spcBef>
              <a:buClr>
                <a:srgbClr val="6DB7D7"/>
              </a:buClr>
              <a:buFont typeface="Noto Symbol"/>
              <a:buNone/>
              <a:defRPr/>
            </a:lvl5pPr>
            <a:lvl6pPr indent="0" marL="2286000" marR="0" rtl="0" algn="ctr">
              <a:spcBef>
                <a:spcPts val="360"/>
              </a:spcBef>
              <a:buClr>
                <a:schemeClr val="accent2"/>
              </a:buClr>
              <a:buFont typeface="Noto Symbol"/>
              <a:buNone/>
              <a:defRPr/>
            </a:lvl6pPr>
            <a:lvl7pPr indent="0" marL="2743200" marR="0" rtl="0" algn="ctr">
              <a:spcBef>
                <a:spcPts val="360"/>
              </a:spcBef>
              <a:buClr>
                <a:srgbClr val="6DB7D7"/>
              </a:buClr>
              <a:buFont typeface="Noto Symbol"/>
              <a:buNone/>
              <a:defRPr/>
            </a:lvl7pPr>
            <a:lvl8pPr indent="0" marL="3200400" marR="0" rtl="0" algn="ctr">
              <a:spcBef>
                <a:spcPts val="360"/>
              </a:spcBef>
              <a:buClr>
                <a:schemeClr val="accent2"/>
              </a:buClr>
              <a:buFont typeface="Noto Symbol"/>
              <a:buNone/>
              <a:defRPr/>
            </a:lvl8pPr>
            <a:lvl9pPr indent="0" marL="3657600" marR="0" rtl="0" algn="ctr">
              <a:spcBef>
                <a:spcPts val="360"/>
              </a:spcBef>
              <a:buClr>
                <a:srgbClr val="6DB7D7"/>
              </a:buClr>
              <a:buFont typeface="Noto Symbol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icture with Ca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533397" y="611872"/>
            <a:ext cx="4079545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533397" y="1787856"/>
            <a:ext cx="4079545" cy="3720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600"/>
              </a:spcBef>
              <a:buNone/>
              <a:defRPr/>
            </a:lvl1pPr>
            <a:lvl2pPr indent="0" marL="457200" rtl="0">
              <a:spcBef>
                <a:spcPts val="0"/>
              </a:spcBef>
              <a:buNone/>
              <a:defRPr/>
            </a:lvl2pPr>
            <a:lvl3pPr indent="0" marL="914400" rtl="0">
              <a:spcBef>
                <a:spcPts val="0"/>
              </a:spcBef>
              <a:buNone/>
              <a:defRPr/>
            </a:lvl3pPr>
            <a:lvl4pPr indent="0" marL="1371600" rtl="0">
              <a:spcBef>
                <a:spcPts val="0"/>
              </a:spcBef>
              <a:buNone/>
              <a:defRPr/>
            </a:lvl4pPr>
            <a:lvl5pPr indent="0" marL="1828800" rtl="0">
              <a:spcBef>
                <a:spcPts val="0"/>
              </a:spcBef>
              <a:buNone/>
              <a:defRPr/>
            </a:lvl5pPr>
            <a:lvl6pPr indent="0" marL="2286000" rtl="0">
              <a:spcBef>
                <a:spcPts val="0"/>
              </a:spcBef>
              <a:buNone/>
              <a:defRPr/>
            </a:lvl6pPr>
            <a:lvl7pPr indent="0" marL="2743200" rtl="0">
              <a:spcBef>
                <a:spcPts val="0"/>
              </a:spcBef>
              <a:buNone/>
              <a:defRPr/>
            </a:lvl7pPr>
            <a:lvl8pPr indent="0" marL="3200400" rtl="0">
              <a:spcBef>
                <a:spcPts val="0"/>
              </a:spcBef>
              <a:buNone/>
              <a:defRPr/>
            </a:lvl8pPr>
            <a:lvl9pPr indent="0" marL="3657600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78" name="Shape 78"/>
          <p:cNvSpPr/>
          <p:nvPr>
            <p:ph idx="2" type="pic"/>
          </p:nvPr>
        </p:nvSpPr>
        <p:spPr>
          <a:xfrm>
            <a:off x="5090617" y="359391"/>
            <a:ext cx="3657600" cy="5318076"/>
          </a:xfrm>
          <a:prstGeom prst="rect">
            <a:avLst/>
          </a:prstGeom>
          <a:noFill/>
          <a:ln cap="flat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Clr>
                <a:schemeClr val="accent1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 rot="5400000">
            <a:off x="2398712" y="-249237"/>
            <a:ext cx="4343400" cy="80422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 rot="5400000">
            <a:off x="5344142" y="2393951"/>
            <a:ext cx="55753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Clr>
                <a:schemeClr val="accent1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 rot="5400000">
            <a:off x="1106486" y="-188912"/>
            <a:ext cx="5575300" cy="66897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Obj">
  <p:cSld name="Title, Text, and Conten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685800" y="381000"/>
            <a:ext cx="7772400" cy="5333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Clr>
                <a:schemeClr val="accent1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1371600"/>
            <a:ext cx="3962399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1610" marL="349250" rtl="0" algn="l">
              <a:spcBef>
                <a:spcPts val="2000"/>
              </a:spcBef>
              <a:buClr>
                <a:srgbClr val="6DB7D7"/>
              </a:buClr>
              <a:buFont typeface="Noto Symbol"/>
              <a:buChar char="●"/>
              <a:defRPr/>
            </a:lvl1pPr>
            <a:lvl2pPr indent="-189230" marL="685800" rtl="0" algn="l">
              <a:spcBef>
                <a:spcPts val="600"/>
              </a:spcBef>
              <a:buClr>
                <a:srgbClr val="205C77"/>
              </a:buClr>
              <a:buFont typeface="Noto Symbol"/>
              <a:buChar char="●"/>
              <a:defRPr/>
            </a:lvl2pPr>
            <a:lvl3pPr indent="-142875" marL="968375" rtl="0" algn="l">
              <a:spcBef>
                <a:spcPts val="600"/>
              </a:spcBef>
              <a:buClr>
                <a:srgbClr val="6DB7D7"/>
              </a:buClr>
              <a:buFont typeface="Noto Symbol"/>
              <a:buChar char="●"/>
              <a:defRPr/>
            </a:lvl3pPr>
            <a:lvl4pPr indent="-172719" marL="1263650" rtl="0" algn="l">
              <a:spcBef>
                <a:spcPts val="600"/>
              </a:spcBef>
              <a:buClr>
                <a:srgbClr val="205C77"/>
              </a:buClr>
              <a:buFont typeface="Noto Symbol"/>
              <a:buChar char="●"/>
              <a:defRPr/>
            </a:lvl4pPr>
            <a:lvl5pPr indent="-163194" marL="1546225" rtl="0" algn="l">
              <a:spcBef>
                <a:spcPts val="600"/>
              </a:spcBef>
              <a:buClr>
                <a:srgbClr val="6DB7D7"/>
              </a:buClr>
              <a:buFont typeface="Noto Symbol"/>
              <a:buChar char="●"/>
              <a:defRPr/>
            </a:lvl5pPr>
            <a:lvl6pPr indent="-166370" marL="1828800" rtl="0" algn="l">
              <a:spcBef>
                <a:spcPts val="360"/>
              </a:spcBef>
              <a:buClr>
                <a:schemeClr val="accent2"/>
              </a:buClr>
              <a:buFont typeface="Noto Symbol"/>
              <a:buChar char="●"/>
              <a:defRPr/>
            </a:lvl6pPr>
            <a:lvl7pPr indent="-163195" marL="2117725" rtl="0" algn="l">
              <a:spcBef>
                <a:spcPts val="360"/>
              </a:spcBef>
              <a:buClr>
                <a:srgbClr val="6DB7D7"/>
              </a:buClr>
              <a:buFont typeface="Noto Symbol"/>
              <a:buChar char="●"/>
              <a:defRPr/>
            </a:lvl7pPr>
            <a:lvl8pPr indent="-164783" marL="2398713" rtl="0" algn="l">
              <a:spcBef>
                <a:spcPts val="360"/>
              </a:spcBef>
              <a:buClr>
                <a:schemeClr val="accent2"/>
              </a:buClr>
              <a:buFont typeface="Noto Symbol"/>
              <a:buChar char="●"/>
              <a:defRPr/>
            </a:lvl8pPr>
            <a:lvl9pPr indent="-163195" marL="2689225" rtl="0" algn="l">
              <a:spcBef>
                <a:spcPts val="360"/>
              </a:spcBef>
              <a:buClr>
                <a:srgbClr val="6DB7D7"/>
              </a:buClr>
              <a:buFont typeface="Noto Symbol"/>
              <a:buChar char="●"/>
              <a:defRPr/>
            </a:lvl9pPr>
          </a:lstStyle>
          <a:p/>
        </p:txBody>
      </p:sp>
      <p:sp>
        <p:nvSpPr>
          <p:cNvPr id="94" name="Shape 94"/>
          <p:cNvSpPr txBox="1"/>
          <p:nvPr>
            <p:ph idx="2" type="body"/>
          </p:nvPr>
        </p:nvSpPr>
        <p:spPr>
          <a:xfrm>
            <a:off x="4800600" y="1371600"/>
            <a:ext cx="3962399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1610" marL="349250" rtl="0" algn="l">
              <a:spcBef>
                <a:spcPts val="2000"/>
              </a:spcBef>
              <a:buClr>
                <a:srgbClr val="6DB7D7"/>
              </a:buClr>
              <a:buFont typeface="Noto Symbol"/>
              <a:buChar char="●"/>
              <a:defRPr/>
            </a:lvl1pPr>
            <a:lvl2pPr indent="-189230" marL="685800" rtl="0" algn="l">
              <a:spcBef>
                <a:spcPts val="600"/>
              </a:spcBef>
              <a:buClr>
                <a:srgbClr val="205C77"/>
              </a:buClr>
              <a:buFont typeface="Noto Symbol"/>
              <a:buChar char="●"/>
              <a:defRPr/>
            </a:lvl2pPr>
            <a:lvl3pPr indent="-142875" marL="968375" rtl="0" algn="l">
              <a:spcBef>
                <a:spcPts val="600"/>
              </a:spcBef>
              <a:buClr>
                <a:srgbClr val="6DB7D7"/>
              </a:buClr>
              <a:buFont typeface="Noto Symbol"/>
              <a:buChar char="●"/>
              <a:defRPr/>
            </a:lvl3pPr>
            <a:lvl4pPr indent="-172719" marL="1263650" rtl="0" algn="l">
              <a:spcBef>
                <a:spcPts val="600"/>
              </a:spcBef>
              <a:buClr>
                <a:srgbClr val="205C77"/>
              </a:buClr>
              <a:buFont typeface="Noto Symbol"/>
              <a:buChar char="●"/>
              <a:defRPr/>
            </a:lvl4pPr>
            <a:lvl5pPr indent="-163194" marL="1546225" rtl="0" algn="l">
              <a:spcBef>
                <a:spcPts val="600"/>
              </a:spcBef>
              <a:buClr>
                <a:srgbClr val="6DB7D7"/>
              </a:buClr>
              <a:buFont typeface="Noto Symbol"/>
              <a:buChar char="●"/>
              <a:defRPr/>
            </a:lvl5pPr>
            <a:lvl6pPr indent="-166370" marL="1828800" rtl="0" algn="l">
              <a:spcBef>
                <a:spcPts val="360"/>
              </a:spcBef>
              <a:buClr>
                <a:schemeClr val="accent2"/>
              </a:buClr>
              <a:buFont typeface="Noto Symbol"/>
              <a:buChar char="●"/>
              <a:defRPr/>
            </a:lvl6pPr>
            <a:lvl7pPr indent="-163195" marL="2117725" rtl="0" algn="l">
              <a:spcBef>
                <a:spcPts val="360"/>
              </a:spcBef>
              <a:buClr>
                <a:srgbClr val="6DB7D7"/>
              </a:buClr>
              <a:buFont typeface="Noto Symbol"/>
              <a:buChar char="●"/>
              <a:defRPr/>
            </a:lvl7pPr>
            <a:lvl8pPr indent="-164783" marL="2398713" rtl="0" algn="l">
              <a:spcBef>
                <a:spcPts val="360"/>
              </a:spcBef>
              <a:buClr>
                <a:schemeClr val="accent2"/>
              </a:buClr>
              <a:buFont typeface="Noto Symbol"/>
              <a:buChar char="●"/>
              <a:defRPr/>
            </a:lvl8pPr>
            <a:lvl9pPr indent="-163195" marL="2689225" rtl="0" algn="l">
              <a:spcBef>
                <a:spcPts val="360"/>
              </a:spcBef>
              <a:buClr>
                <a:srgbClr val="6DB7D7"/>
              </a:buClr>
              <a:buFont typeface="Noto Symbol"/>
              <a:buChar char="●"/>
              <a:defRPr/>
            </a:lvl9pPr>
          </a:lstStyle>
          <a:p/>
        </p:txBody>
      </p:sp>
      <p:sp>
        <p:nvSpPr>
          <p:cNvPr id="95" name="Shape 95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6" name="Shape 106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indent="0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indent="0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indent="0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indent="0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indent="0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indent="0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indent="0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indent="0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07" name="Shape 10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8" name="Shape 10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113" name="Shape 11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4" name="Shape 1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119" name="Shape 11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0" name="Shape 1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5" name="Shape 125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6" name="Shape 12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132" name="Shape 132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3" name="Shape 133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134" name="Shape 134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5" name="Shape 13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6" name="Shape 1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0" name="Shape 14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1" name="Shape 1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Clr>
                <a:schemeClr val="accent1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549275" y="1600200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5" name="Shape 1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0" name="Shape 15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151" name="Shape 15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2" name="Shape 1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3" name="Shape 15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6" name="Shape 156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158" name="Shape 15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9" name="Shape 1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0" name="Shape 16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164" name="Shape 16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5" name="Shape 16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6" name="Shape 16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170" name="Shape 17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71" name="Shape 17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72" name="Shape 17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 with Pictur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ctrTitle"/>
          </p:nvPr>
        </p:nvSpPr>
        <p:spPr>
          <a:xfrm>
            <a:off x="363537" y="3352801"/>
            <a:ext cx="8416924" cy="14700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accent1"/>
              </a:buClr>
              <a:buFont typeface="Arial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subTitle"/>
          </p:nvPr>
        </p:nvSpPr>
        <p:spPr>
          <a:xfrm>
            <a:off x="363537" y="4771028"/>
            <a:ext cx="8416924" cy="9726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300"/>
              </a:spcBef>
              <a:buClr>
                <a:srgbClr val="6DB7D7"/>
              </a:buClr>
              <a:buFont typeface="Noto Symbol"/>
              <a:buNone/>
              <a:defRPr/>
            </a:lvl1pPr>
            <a:lvl2pPr indent="0" marL="457200" marR="0" rtl="0" algn="ctr">
              <a:spcBef>
                <a:spcPts val="600"/>
              </a:spcBef>
              <a:buClr>
                <a:srgbClr val="205C77"/>
              </a:buClr>
              <a:buFont typeface="Noto Symbol"/>
              <a:buNone/>
              <a:defRPr/>
            </a:lvl2pPr>
            <a:lvl3pPr indent="0" marL="914400" marR="0" rtl="0" algn="ctr">
              <a:spcBef>
                <a:spcPts val="600"/>
              </a:spcBef>
              <a:buClr>
                <a:srgbClr val="6DB7D7"/>
              </a:buClr>
              <a:buFont typeface="Noto Symbol"/>
              <a:buNone/>
              <a:defRPr/>
            </a:lvl3pPr>
            <a:lvl4pPr indent="0" marL="1371600" marR="0" rtl="0" algn="ctr">
              <a:spcBef>
                <a:spcPts val="600"/>
              </a:spcBef>
              <a:buClr>
                <a:srgbClr val="205C77"/>
              </a:buClr>
              <a:buFont typeface="Noto Symbol"/>
              <a:buNone/>
              <a:defRPr/>
            </a:lvl4pPr>
            <a:lvl5pPr indent="0" marL="1828800" marR="0" rtl="0" algn="ctr">
              <a:spcBef>
                <a:spcPts val="600"/>
              </a:spcBef>
              <a:buClr>
                <a:srgbClr val="6DB7D7"/>
              </a:buClr>
              <a:buFont typeface="Noto Symbol"/>
              <a:buNone/>
              <a:defRPr/>
            </a:lvl5pPr>
            <a:lvl6pPr indent="0" marL="2286000" marR="0" rtl="0" algn="ctr">
              <a:spcBef>
                <a:spcPts val="360"/>
              </a:spcBef>
              <a:buClr>
                <a:schemeClr val="accent2"/>
              </a:buClr>
              <a:buFont typeface="Noto Symbol"/>
              <a:buNone/>
              <a:defRPr/>
            </a:lvl6pPr>
            <a:lvl7pPr indent="0" marL="2743200" marR="0" rtl="0" algn="ctr">
              <a:spcBef>
                <a:spcPts val="360"/>
              </a:spcBef>
              <a:buClr>
                <a:srgbClr val="6DB7D7"/>
              </a:buClr>
              <a:buFont typeface="Noto Symbol"/>
              <a:buNone/>
              <a:defRPr/>
            </a:lvl7pPr>
            <a:lvl8pPr indent="0" marL="3200400" marR="0" rtl="0" algn="ctr">
              <a:spcBef>
                <a:spcPts val="360"/>
              </a:spcBef>
              <a:buClr>
                <a:schemeClr val="accent2"/>
              </a:buClr>
              <a:buFont typeface="Noto Symbol"/>
              <a:buNone/>
              <a:defRPr/>
            </a:lvl8pPr>
            <a:lvl9pPr indent="0" marL="3657600" marR="0" rtl="0" algn="ctr">
              <a:spcBef>
                <a:spcPts val="360"/>
              </a:spcBef>
              <a:buClr>
                <a:srgbClr val="6DB7D7"/>
              </a:buClr>
              <a:buFont typeface="Noto Symbol"/>
              <a:buNone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33" name="Shape 33"/>
          <p:cNvSpPr/>
          <p:nvPr>
            <p:ph idx="2" type="pic"/>
          </p:nvPr>
        </p:nvSpPr>
        <p:spPr>
          <a:xfrm>
            <a:off x="370980" y="363537"/>
            <a:ext cx="8402039" cy="2836861"/>
          </a:xfrm>
          <a:prstGeom prst="rect">
            <a:avLst/>
          </a:prstGeom>
          <a:noFill/>
          <a:ln cap="flat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549275" y="2403143"/>
            <a:ext cx="8056562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549275" y="3736005"/>
            <a:ext cx="8056562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300"/>
              </a:spcBef>
              <a:buClr>
                <a:srgbClr val="888888"/>
              </a:buClr>
              <a:buNone/>
              <a:defRPr/>
            </a:lvl1pPr>
            <a:lvl2pPr indent="0" marL="457200" rtl="0">
              <a:spcBef>
                <a:spcPts val="0"/>
              </a:spcBef>
              <a:buClr>
                <a:srgbClr val="888888"/>
              </a:buClr>
              <a:buNone/>
              <a:defRPr/>
            </a:lvl2pPr>
            <a:lvl3pPr indent="0" marL="914400" rtl="0">
              <a:spcBef>
                <a:spcPts val="0"/>
              </a:spcBef>
              <a:buClr>
                <a:srgbClr val="888888"/>
              </a:buClr>
              <a:buNone/>
              <a:defRPr/>
            </a:lvl3pPr>
            <a:lvl4pPr indent="0" marL="1371600" rtl="0">
              <a:spcBef>
                <a:spcPts val="0"/>
              </a:spcBef>
              <a:buClr>
                <a:srgbClr val="888888"/>
              </a:buClr>
              <a:buNone/>
              <a:defRPr/>
            </a:lvl4pPr>
            <a:lvl5pPr indent="0" marL="1828800" rtl="0">
              <a:spcBef>
                <a:spcPts val="0"/>
              </a:spcBef>
              <a:buClr>
                <a:srgbClr val="888888"/>
              </a:buClr>
              <a:buNone/>
              <a:defRPr/>
            </a:lvl5pPr>
            <a:lvl6pPr indent="0" marL="2286000" rtl="0">
              <a:spcBef>
                <a:spcPts val="0"/>
              </a:spcBef>
              <a:buClr>
                <a:srgbClr val="888888"/>
              </a:buClr>
              <a:buNone/>
              <a:defRPr/>
            </a:lvl6pPr>
            <a:lvl7pPr indent="0" marL="2743200" rtl="0">
              <a:spcBef>
                <a:spcPts val="0"/>
              </a:spcBef>
              <a:buClr>
                <a:srgbClr val="888888"/>
              </a:buClr>
              <a:buNone/>
              <a:defRPr/>
            </a:lvl7pPr>
            <a:lvl8pPr indent="0" marL="3200400" rtl="0">
              <a:spcBef>
                <a:spcPts val="0"/>
              </a:spcBef>
              <a:buClr>
                <a:srgbClr val="888888"/>
              </a:buClr>
              <a:buNone/>
              <a:defRPr/>
            </a:lvl8pPr>
            <a:lvl9pPr indent="0" marL="3657600" rtl="0">
              <a:spcBef>
                <a:spcPts val="0"/>
              </a:spcBef>
              <a:buClr>
                <a:srgbClr val="888888"/>
              </a:buClr>
              <a:buNone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Clr>
                <a:schemeClr val="accent1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549275" y="1600200"/>
            <a:ext cx="3840479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160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751071" y="1600200"/>
            <a:ext cx="3840479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160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549274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549274" y="1453224"/>
            <a:ext cx="3840479" cy="7508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 algn="ctr">
              <a:spcBef>
                <a:spcPts val="0"/>
              </a:spcBef>
              <a:buClr>
                <a:srgbClr val="6DB7D7"/>
              </a:buClr>
              <a:buNone/>
              <a:defRPr/>
            </a:lvl1pPr>
            <a:lvl2pPr indent="0" marL="457200" rtl="0">
              <a:spcBef>
                <a:spcPts val="0"/>
              </a:spcBef>
              <a:buNone/>
              <a:defRPr/>
            </a:lvl2pPr>
            <a:lvl3pPr indent="0" marL="914400" rtl="0">
              <a:spcBef>
                <a:spcPts val="0"/>
              </a:spcBef>
              <a:buNone/>
              <a:defRPr/>
            </a:lvl3pPr>
            <a:lvl4pPr indent="0" marL="1371600" rtl="0">
              <a:spcBef>
                <a:spcPts val="0"/>
              </a:spcBef>
              <a:buNone/>
              <a:defRPr/>
            </a:lvl4pPr>
            <a:lvl5pPr indent="0" marL="1828800" rtl="0">
              <a:spcBef>
                <a:spcPts val="0"/>
              </a:spcBef>
              <a:buNone/>
              <a:defRPr/>
            </a:lvl5pPr>
            <a:lvl6pPr indent="0" marL="2286000" rtl="0">
              <a:spcBef>
                <a:spcPts val="0"/>
              </a:spcBef>
              <a:buNone/>
              <a:defRPr/>
            </a:lvl6pPr>
            <a:lvl7pPr indent="0" marL="2743200" rtl="0">
              <a:spcBef>
                <a:spcPts val="0"/>
              </a:spcBef>
              <a:buNone/>
              <a:defRPr/>
            </a:lvl7pPr>
            <a:lvl8pPr indent="0" marL="3200400" rtl="0">
              <a:spcBef>
                <a:spcPts val="0"/>
              </a:spcBef>
              <a:buNone/>
              <a:defRPr/>
            </a:lvl8pPr>
            <a:lvl9pPr indent="0" marL="3657600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549274" y="2347415"/>
            <a:ext cx="3840479" cy="35961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160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3" type="body"/>
          </p:nvPr>
        </p:nvSpPr>
        <p:spPr>
          <a:xfrm>
            <a:off x="4751069" y="1453224"/>
            <a:ext cx="3840479" cy="7508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 algn="ctr">
              <a:spcBef>
                <a:spcPts val="0"/>
              </a:spcBef>
              <a:buClr>
                <a:srgbClr val="6DB7D7"/>
              </a:buClr>
              <a:buNone/>
              <a:defRPr/>
            </a:lvl1pPr>
            <a:lvl2pPr indent="0" marL="457200" rtl="0">
              <a:spcBef>
                <a:spcPts val="0"/>
              </a:spcBef>
              <a:buNone/>
              <a:defRPr/>
            </a:lvl2pPr>
            <a:lvl3pPr indent="0" marL="914400" rtl="0">
              <a:spcBef>
                <a:spcPts val="0"/>
              </a:spcBef>
              <a:buNone/>
              <a:defRPr/>
            </a:lvl3pPr>
            <a:lvl4pPr indent="0" marL="1371600" rtl="0">
              <a:spcBef>
                <a:spcPts val="0"/>
              </a:spcBef>
              <a:buNone/>
              <a:defRPr/>
            </a:lvl4pPr>
            <a:lvl5pPr indent="0" marL="1828800" rtl="0">
              <a:spcBef>
                <a:spcPts val="0"/>
              </a:spcBef>
              <a:buNone/>
              <a:defRPr/>
            </a:lvl5pPr>
            <a:lvl6pPr indent="0" marL="2286000" rtl="0">
              <a:spcBef>
                <a:spcPts val="0"/>
              </a:spcBef>
              <a:buNone/>
              <a:defRPr/>
            </a:lvl6pPr>
            <a:lvl7pPr indent="0" marL="2743200" rtl="0">
              <a:spcBef>
                <a:spcPts val="0"/>
              </a:spcBef>
              <a:buNone/>
              <a:defRPr/>
            </a:lvl7pPr>
            <a:lvl8pPr indent="0" marL="3200400" rtl="0">
              <a:spcBef>
                <a:spcPts val="0"/>
              </a:spcBef>
              <a:buNone/>
              <a:defRPr/>
            </a:lvl8pPr>
            <a:lvl9pPr indent="0" marL="3657600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4" type="body"/>
          </p:nvPr>
        </p:nvSpPr>
        <p:spPr>
          <a:xfrm>
            <a:off x="4751069" y="2347415"/>
            <a:ext cx="3840479" cy="35961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160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Clr>
                <a:schemeClr val="accent1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0" type="dt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533399" y="611872"/>
            <a:ext cx="3840479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4742823" y="368300"/>
            <a:ext cx="3840479" cy="55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200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533399" y="1787856"/>
            <a:ext cx="3840479" cy="3720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600"/>
              </a:spcBef>
              <a:buNone/>
              <a:defRPr/>
            </a:lvl1pPr>
            <a:lvl2pPr indent="0" marL="457200" rtl="0">
              <a:spcBef>
                <a:spcPts val="0"/>
              </a:spcBef>
              <a:buNone/>
              <a:defRPr/>
            </a:lvl2pPr>
            <a:lvl3pPr indent="0" marL="914400" rtl="0">
              <a:spcBef>
                <a:spcPts val="0"/>
              </a:spcBef>
              <a:buNone/>
              <a:defRPr/>
            </a:lvl3pPr>
            <a:lvl4pPr indent="0" marL="1371600" rtl="0">
              <a:spcBef>
                <a:spcPts val="0"/>
              </a:spcBef>
              <a:buNone/>
              <a:defRPr/>
            </a:lvl4pPr>
            <a:lvl5pPr indent="0" marL="1828800" rtl="0">
              <a:spcBef>
                <a:spcPts val="0"/>
              </a:spcBef>
              <a:buNone/>
              <a:defRPr/>
            </a:lvl5pPr>
            <a:lvl6pPr indent="0" marL="2286000" rtl="0">
              <a:spcBef>
                <a:spcPts val="0"/>
              </a:spcBef>
              <a:buNone/>
              <a:defRPr/>
            </a:lvl6pPr>
            <a:lvl7pPr indent="0" marL="2743200" rtl="0">
              <a:spcBef>
                <a:spcPts val="0"/>
              </a:spcBef>
              <a:buNone/>
              <a:defRPr/>
            </a:lvl7pPr>
            <a:lvl8pPr indent="0" marL="3200400" rtl="0">
              <a:spcBef>
                <a:spcPts val="0"/>
              </a:spcBef>
              <a:buNone/>
              <a:defRPr/>
            </a:lvl8pPr>
            <a:lvl9pPr indent="0" marL="3657600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" Type="http://schemas.openxmlformats.org/officeDocument/2006/relationships/image" Target="../media/image00.png"/><Relationship Id="rId4" Type="http://schemas.openxmlformats.org/officeDocument/2006/relationships/slideLayout" Target="../slideLayouts/slideLayout3.xml"/><Relationship Id="rId10" Type="http://schemas.openxmlformats.org/officeDocument/2006/relationships/slideLayout" Target="../slideLayouts/slideLayout9.xml"/><Relationship Id="rId3" Type="http://schemas.openxmlformats.org/officeDocument/2006/relationships/slideLayout" Target="../slideLayouts/slideLayout2.xml"/><Relationship Id="rId11" Type="http://schemas.openxmlformats.org/officeDocument/2006/relationships/slideLayout" Target="../slideLayouts/slideLayout10.xml"/><Relationship Id="rId9" Type="http://schemas.openxmlformats.org/officeDocument/2006/relationships/slideLayout" Target="../slideLayouts/slideLayout8.xml"/><Relationship Id="rId6" Type="http://schemas.openxmlformats.org/officeDocument/2006/relationships/slideLayout" Target="../slideLayouts/slideLayout5.xml"/><Relationship Id="rId5" Type="http://schemas.openxmlformats.org/officeDocument/2006/relationships/slideLayout" Target="../slideLayouts/slideLayout4.xml"/><Relationship Id="rId8" Type="http://schemas.openxmlformats.org/officeDocument/2006/relationships/slideLayout" Target="../slideLayouts/slideLayout7.xml"/><Relationship Id="rId7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2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accent1"/>
              </a:buClr>
              <a:buFont typeface="Arial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x="549275" y="1600200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1610" marL="349250" marR="0" rtl="0" algn="l">
              <a:spcBef>
                <a:spcPts val="2000"/>
              </a:spcBef>
              <a:buClr>
                <a:srgbClr val="6DB7D7"/>
              </a:buClr>
              <a:buFont typeface="Noto Symbol"/>
              <a:buChar char="●"/>
              <a:defRPr/>
            </a:lvl1pPr>
            <a:lvl2pPr indent="-189230" marL="685800" marR="0" rtl="0" algn="l">
              <a:spcBef>
                <a:spcPts val="600"/>
              </a:spcBef>
              <a:buClr>
                <a:srgbClr val="205C77"/>
              </a:buClr>
              <a:buFont typeface="Noto Symbol"/>
              <a:buChar char="●"/>
              <a:defRPr/>
            </a:lvl2pPr>
            <a:lvl3pPr indent="-142875" marL="968375" marR="0" rtl="0" algn="l">
              <a:spcBef>
                <a:spcPts val="600"/>
              </a:spcBef>
              <a:buClr>
                <a:srgbClr val="6DB7D7"/>
              </a:buClr>
              <a:buFont typeface="Noto Symbol"/>
              <a:buChar char="●"/>
              <a:defRPr/>
            </a:lvl3pPr>
            <a:lvl4pPr indent="-172719" marL="1263650" marR="0" rtl="0" algn="l">
              <a:spcBef>
                <a:spcPts val="600"/>
              </a:spcBef>
              <a:buClr>
                <a:srgbClr val="205C77"/>
              </a:buClr>
              <a:buFont typeface="Noto Symbol"/>
              <a:buChar char="●"/>
              <a:defRPr/>
            </a:lvl4pPr>
            <a:lvl5pPr indent="-163194" marL="1546225" marR="0" rtl="0" algn="l">
              <a:spcBef>
                <a:spcPts val="600"/>
              </a:spcBef>
              <a:buClr>
                <a:srgbClr val="6DB7D7"/>
              </a:buClr>
              <a:buFont typeface="Noto Symbol"/>
              <a:buChar char="●"/>
              <a:defRPr/>
            </a:lvl5pPr>
            <a:lvl6pPr indent="-166370" marL="1828800" marR="0" rtl="0" algn="l">
              <a:spcBef>
                <a:spcPts val="360"/>
              </a:spcBef>
              <a:buClr>
                <a:schemeClr val="accent2"/>
              </a:buClr>
              <a:buFont typeface="Noto Symbol"/>
              <a:buChar char="●"/>
              <a:defRPr/>
            </a:lvl6pPr>
            <a:lvl7pPr indent="-163195" marL="2117725" marR="0" rtl="0" algn="l">
              <a:spcBef>
                <a:spcPts val="360"/>
              </a:spcBef>
              <a:buClr>
                <a:srgbClr val="6DB7D7"/>
              </a:buClr>
              <a:buFont typeface="Noto Symbol"/>
              <a:buChar char="●"/>
              <a:defRPr/>
            </a:lvl7pPr>
            <a:lvl8pPr indent="-164783" marL="2398713" marR="0" rtl="0" algn="l">
              <a:spcBef>
                <a:spcPts val="360"/>
              </a:spcBef>
              <a:buClr>
                <a:schemeClr val="accent2"/>
              </a:buClr>
              <a:buFont typeface="Noto Symbol"/>
              <a:buChar char="●"/>
              <a:defRPr/>
            </a:lvl8pPr>
            <a:lvl9pPr indent="-163195" marL="2689225" marR="0" rtl="0" algn="l">
              <a:spcBef>
                <a:spcPts val="360"/>
              </a:spcBef>
              <a:buClr>
                <a:srgbClr val="6DB7D7"/>
              </a:buClr>
              <a:buFont typeface="Noto Symbol"/>
              <a:buChar char="●"/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marR="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marR="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101" name="Shape 10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4.png"/><Relationship Id="rId3" Type="http://schemas.openxmlformats.org/officeDocument/2006/relationships/image" Target="../media/image07.png"/><Relationship Id="rId6" Type="http://schemas.openxmlformats.org/officeDocument/2006/relationships/image" Target="../media/image06.png"/><Relationship Id="rId5" Type="http://schemas.openxmlformats.org/officeDocument/2006/relationships/image" Target="../media/image08.pn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22.png"/><Relationship Id="rId4" Type="http://schemas.openxmlformats.org/officeDocument/2006/relationships/image" Target="../media/image10.png"/><Relationship Id="rId3" Type="http://schemas.openxmlformats.org/officeDocument/2006/relationships/image" Target="../media/image05.png"/><Relationship Id="rId9" Type="http://schemas.openxmlformats.org/officeDocument/2006/relationships/image" Target="../media/image24.png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8" Type="http://schemas.openxmlformats.org/officeDocument/2006/relationships/image" Target="../media/image18.png"/><Relationship Id="rId7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12.png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8" Type="http://schemas.openxmlformats.org/officeDocument/2006/relationships/image" Target="../media/image20.png"/><Relationship Id="rId7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1.pn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3.png"/><Relationship Id="rId3" Type="http://schemas.openxmlformats.org/officeDocument/2006/relationships/image" Target="../media/image02.pn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9.pn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ctrTitle"/>
          </p:nvPr>
        </p:nvSpPr>
        <p:spPr>
          <a:xfrm>
            <a:off x="1251207" y="2539508"/>
            <a:ext cx="6664479" cy="14700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6DB7D7"/>
              </a:buClr>
              <a:buSzPct val="25000"/>
              <a:buFont typeface="Noto Symbol"/>
              <a:buNone/>
            </a:pPr>
            <a:r>
              <a:rPr b="0" baseline="0" i="0" lang="en-US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Real-time assimilation of Global Hawk dropsonde observations for improved hurricane track and intensity forecasts from NCEP’s operational HWRF model </a:t>
            </a:r>
          </a:p>
        </p:txBody>
      </p:sp>
      <p:sp>
        <p:nvSpPr>
          <p:cNvPr id="175" name="Shape 175"/>
          <p:cNvSpPr txBox="1"/>
          <p:nvPr>
            <p:ph idx="1" type="subTitle"/>
          </p:nvPr>
        </p:nvSpPr>
        <p:spPr>
          <a:xfrm>
            <a:off x="1311687" y="4674769"/>
            <a:ext cx="6498159" cy="916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6DB7D7"/>
              </a:buClr>
              <a:buSzPct val="25000"/>
              <a:buFont typeface="Noto Symbol"/>
              <a:buNone/>
            </a:pPr>
            <a:r>
              <a:rPr b="0" baseline="0" i="0" lang="en-US" sz="3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Jason Sippel &amp; HWRF team</a:t>
            </a:r>
            <a:br>
              <a:rPr b="0" baseline="0" i="0" lang="en-US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baseline="0" i="0" lang="en-US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Environmental Modeling Center, </a:t>
            </a:r>
          </a:p>
          <a:p>
            <a:pPr indent="0" lvl="0" marL="0" marR="0" rtl="0" algn="ctr">
              <a:spcBef>
                <a:spcPts val="300"/>
              </a:spcBef>
              <a:buClr>
                <a:srgbClr val="6DB7D7"/>
              </a:buClr>
              <a:buSzPct val="25000"/>
              <a:buFont typeface="Noto Symbol"/>
              <a:buNone/>
            </a:pPr>
            <a:r>
              <a:rPr b="0" baseline="0" i="0" lang="en-US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NCEP/NOAA/NWS, NCWCP, College Park, MD 20740.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/>
        </p:nvSpPr>
        <p:spPr>
          <a:xfrm>
            <a:off x="5105400" y="1457233"/>
            <a:ext cx="3784600" cy="5197568"/>
          </a:xfrm>
          <a:prstGeom prst="rect">
            <a:avLst/>
          </a:prstGeom>
          <a:solidFill>
            <a:srgbClr val="FFFFFF"/>
          </a:solidFill>
          <a:ln cap="flat" w="12700">
            <a:solidFill>
              <a:srgbClr val="287A9E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Shape 270"/>
          <p:cNvSpPr txBox="1"/>
          <p:nvPr>
            <p:ph type="title"/>
          </p:nvPr>
        </p:nvSpPr>
        <p:spPr>
          <a:xfrm>
            <a:off x="549274" y="107576"/>
            <a:ext cx="8594724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4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HS3 Results: Intensity/track </a:t>
            </a:r>
          </a:p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549275" y="1600200"/>
            <a:ext cx="3984624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9250" lvl="0" marL="349250" marR="0" rtl="0" algn="l">
              <a:lnSpc>
                <a:spcPct val="90000"/>
              </a:lnSpc>
              <a:spcBef>
                <a:spcPts val="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r>
              <a:rPr b="0" baseline="0" i="0" lang="en-US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Assimilating HS3 dropsondes results in small track improvements that grow with lead time</a:t>
            </a:r>
          </a:p>
          <a:p>
            <a:pPr indent="-349250" lvl="0" marL="349250" marR="0" rtl="0" algn="l">
              <a:lnSpc>
                <a:spcPct val="90000"/>
              </a:lnSpc>
              <a:spcBef>
                <a:spcPts val="200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r>
              <a:rPr b="0" baseline="0" i="0" lang="en-US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Intensity improvements are confined to long-term forecast </a:t>
            </a:r>
          </a:p>
          <a:p>
            <a:pPr indent="-349250" lvl="0" marL="349250" marR="0" rtl="0" algn="l">
              <a:lnSpc>
                <a:spcPct val="90000"/>
              </a:lnSpc>
              <a:spcBef>
                <a:spcPts val="200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r>
              <a:rPr b="0" baseline="0" i="0" lang="en-US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Short-term improvements probably limited by blending</a:t>
            </a: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0" y="1633367"/>
            <a:ext cx="3327397" cy="2405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0" y="4102101"/>
            <a:ext cx="3327397" cy="2405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08600" y="1633367"/>
            <a:ext cx="3352798" cy="2423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32400" y="4093973"/>
            <a:ext cx="3378200" cy="244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/>
        </p:nvSpPr>
        <p:spPr>
          <a:xfrm>
            <a:off x="889000" y="1485900"/>
            <a:ext cx="7569200" cy="5029199"/>
          </a:xfrm>
          <a:prstGeom prst="rect">
            <a:avLst/>
          </a:prstGeom>
          <a:solidFill>
            <a:srgbClr val="FFFFFF"/>
          </a:solidFill>
          <a:ln cap="flat" w="12700">
            <a:solidFill>
              <a:srgbClr val="287A9E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Shape 281"/>
          <p:cNvSpPr txBox="1"/>
          <p:nvPr>
            <p:ph type="title"/>
          </p:nvPr>
        </p:nvSpPr>
        <p:spPr>
          <a:xfrm>
            <a:off x="549274" y="107576"/>
            <a:ext cx="892492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4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HS3 Results: Variability</a:t>
            </a:r>
          </a:p>
        </p:txBody>
      </p:sp>
      <p:pic>
        <p:nvPicPr>
          <p:cNvPr id="282" name="Shape 2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3949700"/>
            <a:ext cx="3225800" cy="2331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0000" y="1600200"/>
            <a:ext cx="3144881" cy="227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Shape 2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82700" y="4000391"/>
            <a:ext cx="3208381" cy="2319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33500" y="1600200"/>
            <a:ext cx="3144881" cy="227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Shape 28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20975" y="1559100"/>
            <a:ext cx="3208374" cy="2319182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 txBox="1"/>
          <p:nvPr/>
        </p:nvSpPr>
        <p:spPr>
          <a:xfrm>
            <a:off x="194374" y="2148200"/>
            <a:ext cx="1809899" cy="1148699"/>
          </a:xfrm>
          <a:prstGeom prst="rect">
            <a:avLst/>
          </a:prstGeom>
          <a:solidFill>
            <a:srgbClr val="FFFFFF"/>
          </a:solidFill>
          <a:ln cap="flat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recon available (</a:t>
            </a:r>
            <a:r>
              <a:rPr lang="en-US" sz="1800">
                <a:solidFill>
                  <a:schemeClr val="dk1"/>
                </a:solidFill>
              </a:rPr>
              <a:t>TDR, drops, etc)</a:t>
            </a:r>
          </a:p>
        </p:txBody>
      </p:sp>
      <p:pic>
        <p:nvPicPr>
          <p:cNvPr id="288" name="Shape 28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27575" y="1559100"/>
            <a:ext cx="3208303" cy="23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 txBox="1"/>
          <p:nvPr/>
        </p:nvSpPr>
        <p:spPr>
          <a:xfrm>
            <a:off x="7153274" y="2576731"/>
            <a:ext cx="1533526" cy="646331"/>
          </a:xfrm>
          <a:prstGeom prst="rect">
            <a:avLst/>
          </a:prstGeom>
          <a:solidFill>
            <a:srgbClr val="FFFFFF"/>
          </a:solidFill>
          <a:ln cap="flat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recon unavailable</a:t>
            </a:r>
          </a:p>
        </p:txBody>
      </p:sp>
      <p:pic>
        <p:nvPicPr>
          <p:cNvPr id="290" name="Shape 29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90949" y="3953500"/>
            <a:ext cx="3273250" cy="236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84975" y="3972800"/>
            <a:ext cx="3273250" cy="236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/>
        </p:nvSpPr>
        <p:spPr>
          <a:xfrm>
            <a:off x="889000" y="1485900"/>
            <a:ext cx="7569200" cy="5029199"/>
          </a:xfrm>
          <a:prstGeom prst="rect">
            <a:avLst/>
          </a:prstGeom>
          <a:solidFill>
            <a:srgbClr val="FFFFFF"/>
          </a:solidFill>
          <a:ln cap="flat" w="12700">
            <a:solidFill>
              <a:srgbClr val="287A9E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Shape 297"/>
          <p:cNvSpPr txBox="1"/>
          <p:nvPr>
            <p:ph type="title"/>
          </p:nvPr>
        </p:nvSpPr>
        <p:spPr>
          <a:xfrm>
            <a:off x="549274" y="107576"/>
            <a:ext cx="8594724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4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HS3 Results: Storm size</a:t>
            </a:r>
          </a:p>
        </p:txBody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1394941" y="1689100"/>
            <a:ext cx="3240558" cy="20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6DB7D7"/>
              </a:buClr>
              <a:buSzPct val="25000"/>
              <a:buFont typeface="Noto Symbol"/>
              <a:buNone/>
            </a:pPr>
            <a:r>
              <a:rPr b="0" baseline="0" i="0" lang="en-US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No meaningful impact of HS3 data upon storm size forecasts</a:t>
            </a:r>
          </a:p>
        </p:txBody>
      </p:sp>
      <p:pic>
        <p:nvPicPr>
          <p:cNvPr id="299" name="Shape 2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3341" y="4055698"/>
            <a:ext cx="3278657" cy="23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Shape 3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9201" y="4068471"/>
            <a:ext cx="3278555" cy="2369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45301" y="1583815"/>
            <a:ext cx="3286810" cy="2375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2825" y="4043050"/>
            <a:ext cx="3286799" cy="2375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Shape 30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45300" y="1589925"/>
            <a:ext cx="3286799" cy="237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05875" y="4016500"/>
            <a:ext cx="3326225" cy="240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/>
        </p:nvSpPr>
        <p:spPr>
          <a:xfrm>
            <a:off x="5219700" y="876300"/>
            <a:ext cx="3517899" cy="5613399"/>
          </a:xfrm>
          <a:prstGeom prst="rect">
            <a:avLst/>
          </a:prstGeom>
          <a:solidFill>
            <a:srgbClr val="FFFFFF"/>
          </a:solidFill>
          <a:ln cap="flat" w="12700">
            <a:solidFill>
              <a:srgbClr val="287A9E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Shape 310"/>
          <p:cNvSpPr txBox="1"/>
          <p:nvPr>
            <p:ph type="title"/>
          </p:nvPr>
        </p:nvSpPr>
        <p:spPr>
          <a:xfrm>
            <a:off x="549274" y="107576"/>
            <a:ext cx="9763125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4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Future work </a:t>
            </a:r>
          </a:p>
        </p:txBody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549275" y="1587500"/>
            <a:ext cx="3717925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9250" lvl="0" marL="349250" marR="0" rtl="0" algn="l">
              <a:lnSpc>
                <a:spcPct val="90000"/>
              </a:lnSpc>
              <a:spcBef>
                <a:spcPts val="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r>
              <a:rPr b="0" baseline="0" i="0" lang="en-US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Find a way to get rid of vortex initialization</a:t>
            </a:r>
          </a:p>
          <a:p>
            <a:pPr indent="-342900" lvl="1" marL="685800" marR="0" rtl="0" algn="l">
              <a:lnSpc>
                <a:spcPct val="90000"/>
              </a:lnSpc>
              <a:spcBef>
                <a:spcPts val="600"/>
              </a:spcBef>
              <a:buClr>
                <a:srgbClr val="205C77"/>
              </a:buClr>
              <a:buSzPct val="110000"/>
              <a:buFont typeface="Noto Symbol"/>
              <a:buChar char="➢"/>
            </a:pPr>
            <a:r>
              <a:rPr b="0" baseline="0" i="0" lang="en-US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Assimilate proxies for TC vitals?</a:t>
            </a:r>
          </a:p>
          <a:p>
            <a:pPr indent="-349250" lvl="0" marL="349250" marR="0" rtl="0" algn="l">
              <a:lnSpc>
                <a:spcPct val="90000"/>
              </a:lnSpc>
              <a:spcBef>
                <a:spcPts val="200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r>
              <a:rPr b="0" baseline="0" i="0" lang="en-US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Cycle covariance for full EnKF or hybrid system</a:t>
            </a:r>
          </a:p>
          <a:p>
            <a:pPr indent="-342900" lvl="1" marL="685800" marR="0" rtl="0" algn="l">
              <a:lnSpc>
                <a:spcPct val="90000"/>
              </a:lnSpc>
              <a:spcBef>
                <a:spcPts val="600"/>
              </a:spcBef>
              <a:buClr>
                <a:srgbClr val="205C77"/>
              </a:buClr>
              <a:buSzPct val="110000"/>
              <a:buFont typeface="Noto Symbol"/>
              <a:buChar char="➢"/>
            </a:pPr>
            <a:r>
              <a:rPr b="0" baseline="0" i="0" lang="en-US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Jeff Whittaker, ESRL: Fully-cycled HYBRID</a:t>
            </a:r>
          </a:p>
          <a:p>
            <a:pPr indent="-342900" lvl="1" marL="685800" marR="0" rtl="0" algn="l">
              <a:lnSpc>
                <a:spcPct val="90000"/>
              </a:lnSpc>
              <a:spcBef>
                <a:spcPts val="600"/>
              </a:spcBef>
              <a:buClr>
                <a:srgbClr val="205C77"/>
              </a:buClr>
              <a:buSzPct val="110000"/>
              <a:buFont typeface="Noto Symbol"/>
              <a:buChar char="➢"/>
            </a:pPr>
            <a:r>
              <a:rPr b="0" baseline="0" i="0" lang="en-US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Fuqing Zhang, PSU: Fully-cycle</a:t>
            </a:r>
            <a:r>
              <a:rPr lang="en-US" sz="2200">
                <a:solidFill>
                  <a:srgbClr val="595959"/>
                </a:solidFill>
              </a:rPr>
              <a:t>d </a:t>
            </a:r>
            <a:r>
              <a:rPr b="0" baseline="0" i="0" lang="en-US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EnKF</a:t>
            </a:r>
          </a:p>
          <a:p>
            <a:pPr indent="-181610" lvl="0" marL="349250" marR="0" rtl="0" algn="l">
              <a:lnSpc>
                <a:spcPct val="90000"/>
              </a:lnSpc>
              <a:spcBef>
                <a:spcPts val="2000"/>
              </a:spcBef>
              <a:buClr>
                <a:srgbClr val="6DB7D7"/>
              </a:buClr>
              <a:buFont typeface="Noto Symbol"/>
              <a:buNone/>
            </a:pPr>
            <a:r>
              <a:t/>
            </a:r>
            <a:endParaRPr b="0" baseline="0" i="0" sz="2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Shape 3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476" y="1088645"/>
            <a:ext cx="3074915" cy="423265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Shape 313"/>
          <p:cNvSpPr txBox="1"/>
          <p:nvPr/>
        </p:nvSpPr>
        <p:spPr>
          <a:xfrm>
            <a:off x="5689600" y="5448300"/>
            <a:ext cx="3124199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Observed and forecast intensity of Hurricane Karl.  Forecasts are from NODA and from cycling EnKF analysis that assimilates proxies for TC vitals.</a:t>
            </a:r>
          </a:p>
        </p:txBody>
      </p:sp>
      <p:sp>
        <p:nvSpPr>
          <p:cNvPr id="314" name="Shape 314"/>
          <p:cNvSpPr/>
          <p:nvPr/>
        </p:nvSpPr>
        <p:spPr>
          <a:xfrm>
            <a:off x="6502475" y="1227100"/>
            <a:ext cx="1307399" cy="18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5" name="Shape 315"/>
          <p:cNvSpPr txBox="1"/>
          <p:nvPr/>
        </p:nvSpPr>
        <p:spPr>
          <a:xfrm>
            <a:off x="6426275" y="1118650"/>
            <a:ext cx="1767300" cy="248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000"/>
              <a:t>TCV proxy assimilation</a:t>
            </a:r>
          </a:p>
        </p:txBody>
      </p:sp>
      <p:sp>
        <p:nvSpPr>
          <p:cNvPr id="316" name="Shape 316"/>
          <p:cNvSpPr/>
          <p:nvPr/>
        </p:nvSpPr>
        <p:spPr>
          <a:xfrm>
            <a:off x="6456600" y="1410700"/>
            <a:ext cx="407100" cy="30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7" name="Shape 317"/>
          <p:cNvSpPr txBox="1"/>
          <p:nvPr/>
        </p:nvSpPr>
        <p:spPr>
          <a:xfrm>
            <a:off x="6380400" y="1309900"/>
            <a:ext cx="573300" cy="358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1000"/>
              <a:t>OBS</a:t>
            </a:r>
          </a:p>
          <a:p>
            <a:pPr>
              <a:spcBef>
                <a:spcPts val="0"/>
              </a:spcBef>
              <a:buNone/>
            </a:pPr>
            <a:r>
              <a:rPr lang="en-US" sz="1000"/>
              <a:t>NODA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type="title"/>
          </p:nvPr>
        </p:nvSpPr>
        <p:spPr>
          <a:xfrm>
            <a:off x="5334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1" baseline="0" i="0" lang="en-U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Future self-consistent cycled HWRF hybrid EnKF/Var system</a:t>
            </a:r>
          </a:p>
        </p:txBody>
      </p:sp>
      <p:sp>
        <p:nvSpPr>
          <p:cNvPr id="323" name="Shape 323"/>
          <p:cNvSpPr/>
          <p:nvPr/>
        </p:nvSpPr>
        <p:spPr>
          <a:xfrm>
            <a:off x="778825" y="5684401"/>
            <a:ext cx="5508185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12500"/>
              <a:buFont typeface="Calibri"/>
              <a:buChar char="•"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Dual resolution hybrid</a:t>
            </a:r>
          </a:p>
          <a:p>
            <a:pPr indent="0" lvl="0" marL="0" marR="0" rtl="0" algn="l">
              <a:lnSpc>
                <a:spcPct val="80000"/>
              </a:lnSpc>
              <a:spcBef>
                <a:spcPts val="2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be extended to 4DEnVar</a:t>
            </a:r>
          </a:p>
          <a:p>
            <a:pPr indent="0" lvl="0" marL="0" marR="0" rtl="0" algn="l">
              <a:lnSpc>
                <a:spcPct val="80000"/>
              </a:lnSpc>
              <a:spcBef>
                <a:spcPts val="2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Improve balance through IAU (Bloom et al. 1996)</a:t>
            </a:r>
          </a:p>
          <a:p>
            <a:pPr indent="88900" lvl="0" marL="0" marR="0" rtl="0" algn="l">
              <a:lnSpc>
                <a:spcPct val="80000"/>
              </a:lnSpc>
              <a:spcBef>
                <a:spcPts val="20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4" name="Shape 324"/>
          <p:cNvGrpSpPr/>
          <p:nvPr/>
        </p:nvGrpSpPr>
        <p:grpSpPr>
          <a:xfrm>
            <a:off x="380999" y="1219199"/>
            <a:ext cx="8381999" cy="5029200"/>
            <a:chOff x="239" y="767"/>
            <a:chExt cx="5279" cy="3168"/>
          </a:xfrm>
        </p:grpSpPr>
        <p:grpSp>
          <p:nvGrpSpPr>
            <p:cNvPr id="325" name="Shape 325"/>
            <p:cNvGrpSpPr/>
            <p:nvPr/>
          </p:nvGrpSpPr>
          <p:grpSpPr>
            <a:xfrm>
              <a:off x="4656" y="1296"/>
              <a:ext cx="144" cy="767"/>
              <a:chOff x="1728" y="1296"/>
              <a:chExt cx="144" cy="767"/>
            </a:xfrm>
          </p:grpSpPr>
          <p:cxnSp>
            <p:nvCxnSpPr>
              <p:cNvPr id="326" name="Shape 326"/>
              <p:cNvCxnSpPr/>
              <p:nvPr/>
            </p:nvCxnSpPr>
            <p:spPr>
              <a:xfrm rot="10800000">
                <a:off x="1871" y="1296"/>
                <a:ext cx="0" cy="623"/>
              </a:xfrm>
              <a:prstGeom prst="straightConnector1">
                <a:avLst/>
              </a:prstGeom>
              <a:noFill/>
              <a:ln cap="flat" w="9525">
                <a:solidFill>
                  <a:schemeClr val="dk1"/>
                </a:solidFill>
                <a:prstDash val="solid"/>
                <a:round/>
                <a:headEnd len="med" w="med" type="none"/>
                <a:tailEnd len="lg" w="lg" type="triangle"/>
              </a:ln>
            </p:spPr>
          </p:cxnSp>
          <p:cxnSp>
            <p:nvCxnSpPr>
              <p:cNvPr id="327" name="Shape 327"/>
              <p:cNvCxnSpPr/>
              <p:nvPr/>
            </p:nvCxnSpPr>
            <p:spPr>
              <a:xfrm>
                <a:off x="1728" y="1920"/>
                <a:ext cx="144" cy="0"/>
              </a:xfrm>
              <a:prstGeom prst="straightConnector1">
                <a:avLst/>
              </a:prstGeom>
              <a:noFill/>
              <a:ln cap="flat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8" name="Shape 328"/>
              <p:cNvCxnSpPr/>
              <p:nvPr/>
            </p:nvCxnSpPr>
            <p:spPr>
              <a:xfrm>
                <a:off x="1728" y="1920"/>
                <a:ext cx="0" cy="144"/>
              </a:xfrm>
              <a:prstGeom prst="straightConnector1">
                <a:avLst/>
              </a:prstGeom>
              <a:noFill/>
              <a:ln cap="flat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29" name="Shape 329"/>
            <p:cNvGrpSpPr/>
            <p:nvPr/>
          </p:nvGrpSpPr>
          <p:grpSpPr>
            <a:xfrm>
              <a:off x="239" y="2976"/>
              <a:ext cx="4943" cy="960"/>
              <a:chOff x="287" y="3168"/>
              <a:chExt cx="4943" cy="960"/>
            </a:xfrm>
          </p:grpSpPr>
          <p:grpSp>
            <p:nvGrpSpPr>
              <p:cNvPr id="330" name="Shape 330"/>
              <p:cNvGrpSpPr/>
              <p:nvPr/>
            </p:nvGrpSpPr>
            <p:grpSpPr>
              <a:xfrm>
                <a:off x="287" y="3168"/>
                <a:ext cx="4896" cy="95"/>
                <a:chOff x="383" y="3552"/>
                <a:chExt cx="4896" cy="95"/>
              </a:xfrm>
            </p:grpSpPr>
            <p:cxnSp>
              <p:nvCxnSpPr>
                <p:cNvPr id="331" name="Shape 331"/>
                <p:cNvCxnSpPr/>
                <p:nvPr/>
              </p:nvCxnSpPr>
              <p:spPr>
                <a:xfrm>
                  <a:off x="383" y="3600"/>
                  <a:ext cx="576" cy="0"/>
                </a:xfrm>
                <a:prstGeom prst="straightConnector1">
                  <a:avLst/>
                </a:prstGeom>
                <a:noFill/>
                <a:ln cap="flat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2" name="Shape 332"/>
                <p:cNvCxnSpPr/>
                <p:nvPr/>
              </p:nvCxnSpPr>
              <p:spPr>
                <a:xfrm>
                  <a:off x="1103" y="3600"/>
                  <a:ext cx="576" cy="0"/>
                </a:xfrm>
                <a:prstGeom prst="straightConnector1">
                  <a:avLst/>
                </a:prstGeom>
                <a:noFill/>
                <a:ln cap="flat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3" name="Shape 333"/>
                <p:cNvCxnSpPr/>
                <p:nvPr/>
              </p:nvCxnSpPr>
              <p:spPr>
                <a:xfrm>
                  <a:off x="1823" y="3600"/>
                  <a:ext cx="576" cy="0"/>
                </a:xfrm>
                <a:prstGeom prst="straightConnector1">
                  <a:avLst/>
                </a:prstGeom>
                <a:noFill/>
                <a:ln cap="flat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4" name="Shape 334"/>
                <p:cNvCxnSpPr/>
                <p:nvPr/>
              </p:nvCxnSpPr>
              <p:spPr>
                <a:xfrm>
                  <a:off x="2544" y="3600"/>
                  <a:ext cx="576" cy="0"/>
                </a:xfrm>
                <a:prstGeom prst="straightConnector1">
                  <a:avLst/>
                </a:prstGeom>
                <a:noFill/>
                <a:ln cap="flat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5" name="Shape 335"/>
                <p:cNvCxnSpPr/>
                <p:nvPr/>
              </p:nvCxnSpPr>
              <p:spPr>
                <a:xfrm>
                  <a:off x="3263" y="3600"/>
                  <a:ext cx="576" cy="0"/>
                </a:xfrm>
                <a:prstGeom prst="straightConnector1">
                  <a:avLst/>
                </a:prstGeom>
                <a:noFill/>
                <a:ln cap="flat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6" name="Shape 336"/>
                <p:cNvCxnSpPr/>
                <p:nvPr/>
              </p:nvCxnSpPr>
              <p:spPr>
                <a:xfrm>
                  <a:off x="3984" y="3600"/>
                  <a:ext cx="576" cy="0"/>
                </a:xfrm>
                <a:prstGeom prst="straightConnector1">
                  <a:avLst/>
                </a:prstGeom>
                <a:noFill/>
                <a:ln cap="flat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7" name="Shape 337"/>
                <p:cNvCxnSpPr/>
                <p:nvPr/>
              </p:nvCxnSpPr>
              <p:spPr>
                <a:xfrm>
                  <a:off x="4704" y="3600"/>
                  <a:ext cx="576" cy="0"/>
                </a:xfrm>
                <a:prstGeom prst="straightConnector1">
                  <a:avLst/>
                </a:prstGeom>
                <a:noFill/>
                <a:ln cap="flat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338" name="Shape 338"/>
                <p:cNvSpPr/>
                <p:nvPr/>
              </p:nvSpPr>
              <p:spPr>
                <a:xfrm>
                  <a:off x="911" y="3552"/>
                  <a:ext cx="191" cy="95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0" lIns="0" rIns="0" tIns="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SzPct val="25000"/>
                    <a:buNone/>
                  </a:pPr>
                  <a:r>
                    <a:rPr b="1" baseline="0" i="0" lang="en-US" sz="1000" u="none" cap="none" strike="noStrike">
                      <a:solidFill>
                        <a:srgbClr val="000000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03 Z</a:t>
                  </a:r>
                </a:p>
              </p:txBody>
            </p:sp>
            <p:sp>
              <p:nvSpPr>
                <p:cNvPr id="339" name="Shape 339"/>
                <p:cNvSpPr/>
                <p:nvPr/>
              </p:nvSpPr>
              <p:spPr>
                <a:xfrm>
                  <a:off x="1679" y="3552"/>
                  <a:ext cx="191" cy="95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0" lIns="0" rIns="0" tIns="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SzPct val="25000"/>
                    <a:buNone/>
                  </a:pPr>
                  <a:r>
                    <a:rPr b="1" baseline="0" i="0" lang="en-US" sz="1000" u="none" cap="none" strike="noStrike">
                      <a:solidFill>
                        <a:srgbClr val="000000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06 Z</a:t>
                  </a:r>
                </a:p>
              </p:txBody>
            </p:sp>
            <p:sp>
              <p:nvSpPr>
                <p:cNvPr id="340" name="Shape 340"/>
                <p:cNvSpPr/>
                <p:nvPr/>
              </p:nvSpPr>
              <p:spPr>
                <a:xfrm>
                  <a:off x="2352" y="3552"/>
                  <a:ext cx="191" cy="95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0" lIns="0" rIns="0" tIns="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SzPct val="25000"/>
                    <a:buNone/>
                  </a:pPr>
                  <a:r>
                    <a:rPr b="1" baseline="0" i="0" lang="en-US" sz="1000" u="none" cap="none" strike="noStrike">
                      <a:solidFill>
                        <a:srgbClr val="000000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09 Z</a:t>
                  </a:r>
                </a:p>
              </p:txBody>
            </p:sp>
            <p:sp>
              <p:nvSpPr>
                <p:cNvPr id="341" name="Shape 341"/>
                <p:cNvSpPr/>
                <p:nvPr/>
              </p:nvSpPr>
              <p:spPr>
                <a:xfrm>
                  <a:off x="3071" y="3552"/>
                  <a:ext cx="191" cy="95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0" lIns="0" rIns="0" tIns="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SzPct val="25000"/>
                    <a:buNone/>
                  </a:pPr>
                  <a:r>
                    <a:rPr b="1" baseline="0" i="0" lang="en-US" sz="1000" u="none" cap="none" strike="noStrike">
                      <a:solidFill>
                        <a:srgbClr val="000000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12 Z</a:t>
                  </a:r>
                </a:p>
              </p:txBody>
            </p:sp>
            <p:sp>
              <p:nvSpPr>
                <p:cNvPr id="342" name="Shape 342"/>
                <p:cNvSpPr/>
                <p:nvPr/>
              </p:nvSpPr>
              <p:spPr>
                <a:xfrm>
                  <a:off x="3791" y="3552"/>
                  <a:ext cx="191" cy="95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0" lIns="0" rIns="0" tIns="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SzPct val="25000"/>
                    <a:buNone/>
                  </a:pPr>
                  <a:r>
                    <a:rPr b="1" baseline="0" i="0" lang="en-US" sz="1000" u="none" cap="none" strike="noStrike">
                      <a:solidFill>
                        <a:srgbClr val="000000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15 Z</a:t>
                  </a:r>
                </a:p>
              </p:txBody>
            </p:sp>
            <p:sp>
              <p:nvSpPr>
                <p:cNvPr id="343" name="Shape 343"/>
                <p:cNvSpPr/>
                <p:nvPr/>
              </p:nvSpPr>
              <p:spPr>
                <a:xfrm>
                  <a:off x="4511" y="3552"/>
                  <a:ext cx="191" cy="95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0" lIns="0" rIns="0" tIns="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SzPct val="25000"/>
                    <a:buNone/>
                  </a:pPr>
                  <a:r>
                    <a:rPr b="1" baseline="0" i="0" lang="en-US" sz="1000" u="none" cap="none" strike="noStrike">
                      <a:solidFill>
                        <a:srgbClr val="000000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18 Z</a:t>
                  </a:r>
                </a:p>
              </p:txBody>
            </p:sp>
          </p:grpSp>
          <p:grpSp>
            <p:nvGrpSpPr>
              <p:cNvPr id="344" name="Shape 344"/>
              <p:cNvGrpSpPr/>
              <p:nvPr/>
            </p:nvGrpSpPr>
            <p:grpSpPr>
              <a:xfrm>
                <a:off x="911" y="3263"/>
                <a:ext cx="1439" cy="288"/>
                <a:chOff x="911" y="3263"/>
                <a:chExt cx="1487" cy="288"/>
              </a:xfrm>
            </p:grpSpPr>
            <p:sp>
              <p:nvSpPr>
                <p:cNvPr id="345" name="Shape 345"/>
                <p:cNvSpPr/>
                <p:nvPr/>
              </p:nvSpPr>
              <p:spPr>
                <a:xfrm>
                  <a:off x="911" y="3263"/>
                  <a:ext cx="1487" cy="288"/>
                </a:xfrm>
                <a:prstGeom prst="triangle">
                  <a:avLst>
                    <a:gd fmla="val 50000" name="adj"/>
                  </a:avLst>
                </a:prstGeom>
                <a:solidFill>
                  <a:schemeClr val="accent1"/>
                </a:solidFill>
                <a:ln cap="flat" w="9525">
                  <a:solidFill>
                    <a:schemeClr val="dk1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" name="Shape 346"/>
                <p:cNvSpPr/>
                <p:nvPr/>
              </p:nvSpPr>
              <p:spPr>
                <a:xfrm>
                  <a:off x="1419" y="3359"/>
                  <a:ext cx="499" cy="1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rIns="0" tIns="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SzPct val="25000"/>
                    <a:buNone/>
                  </a:pPr>
                  <a:r>
                    <a:rPr b="1" baseline="0" i="0" lang="en-US" sz="1200" u="none" cap="none" strike="noStrike">
                      <a:solidFill>
                        <a:srgbClr val="000000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IAU</a:t>
                  </a:r>
                </a:p>
              </p:txBody>
            </p:sp>
          </p:grpSp>
          <p:grpSp>
            <p:nvGrpSpPr>
              <p:cNvPr id="347" name="Shape 347"/>
              <p:cNvGrpSpPr/>
              <p:nvPr/>
            </p:nvGrpSpPr>
            <p:grpSpPr>
              <a:xfrm>
                <a:off x="2351" y="3551"/>
                <a:ext cx="1439" cy="288"/>
                <a:chOff x="911" y="3263"/>
                <a:chExt cx="1487" cy="288"/>
              </a:xfrm>
            </p:grpSpPr>
            <p:sp>
              <p:nvSpPr>
                <p:cNvPr id="348" name="Shape 348"/>
                <p:cNvSpPr/>
                <p:nvPr/>
              </p:nvSpPr>
              <p:spPr>
                <a:xfrm>
                  <a:off x="911" y="3263"/>
                  <a:ext cx="1487" cy="288"/>
                </a:xfrm>
                <a:prstGeom prst="triangle">
                  <a:avLst>
                    <a:gd fmla="val 50000" name="adj"/>
                  </a:avLst>
                </a:prstGeom>
                <a:solidFill>
                  <a:schemeClr val="accent1"/>
                </a:solidFill>
                <a:ln cap="flat" w="9525">
                  <a:solidFill>
                    <a:schemeClr val="dk1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" name="Shape 349"/>
                <p:cNvSpPr/>
                <p:nvPr/>
              </p:nvSpPr>
              <p:spPr>
                <a:xfrm>
                  <a:off x="1419" y="3359"/>
                  <a:ext cx="499" cy="1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rIns="0" tIns="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SzPct val="25000"/>
                    <a:buNone/>
                  </a:pPr>
                  <a:r>
                    <a:rPr b="1" baseline="0" i="0" lang="en-US" sz="1200" u="none" cap="none" strike="noStrike">
                      <a:solidFill>
                        <a:srgbClr val="000000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IAU</a:t>
                  </a:r>
                </a:p>
              </p:txBody>
            </p:sp>
          </p:grpSp>
          <p:grpSp>
            <p:nvGrpSpPr>
              <p:cNvPr id="350" name="Shape 350"/>
              <p:cNvGrpSpPr/>
              <p:nvPr/>
            </p:nvGrpSpPr>
            <p:grpSpPr>
              <a:xfrm>
                <a:off x="3792" y="3839"/>
                <a:ext cx="1439" cy="288"/>
                <a:chOff x="911" y="3263"/>
                <a:chExt cx="1487" cy="288"/>
              </a:xfrm>
            </p:grpSpPr>
            <p:sp>
              <p:nvSpPr>
                <p:cNvPr id="351" name="Shape 351"/>
                <p:cNvSpPr/>
                <p:nvPr/>
              </p:nvSpPr>
              <p:spPr>
                <a:xfrm>
                  <a:off x="911" y="3263"/>
                  <a:ext cx="1487" cy="288"/>
                </a:xfrm>
                <a:prstGeom prst="triangle">
                  <a:avLst>
                    <a:gd fmla="val 50000" name="adj"/>
                  </a:avLst>
                </a:prstGeom>
                <a:solidFill>
                  <a:schemeClr val="accent1"/>
                </a:solidFill>
                <a:ln cap="flat" w="9525">
                  <a:solidFill>
                    <a:schemeClr val="dk1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" name="Shape 352"/>
                <p:cNvSpPr/>
                <p:nvPr/>
              </p:nvSpPr>
              <p:spPr>
                <a:xfrm>
                  <a:off x="1419" y="3359"/>
                  <a:ext cx="499" cy="1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rIns="0" tIns="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SzPct val="25000"/>
                    <a:buNone/>
                  </a:pPr>
                  <a:r>
                    <a:rPr b="1" baseline="0" i="0" lang="en-US" sz="1200" u="none" cap="none" strike="noStrike">
                      <a:solidFill>
                        <a:srgbClr val="000000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IAU</a:t>
                  </a:r>
                </a:p>
              </p:txBody>
            </p:sp>
          </p:grpSp>
          <p:cxnSp>
            <p:nvCxnSpPr>
              <p:cNvPr id="353" name="Shape 353"/>
              <p:cNvCxnSpPr/>
              <p:nvPr/>
            </p:nvCxnSpPr>
            <p:spPr>
              <a:xfrm>
                <a:off x="911" y="3552"/>
                <a:ext cx="1439" cy="0"/>
              </a:xfrm>
              <a:prstGeom prst="straightConnector1">
                <a:avLst/>
              </a:prstGeom>
              <a:noFill/>
              <a:ln cap="flat" w="22225">
                <a:solidFill>
                  <a:schemeClr val="dk1"/>
                </a:solidFill>
                <a:prstDash val="solid"/>
                <a:round/>
                <a:headEnd len="med" w="med" type="none"/>
                <a:tailEnd len="lg" w="lg" type="triangle"/>
              </a:ln>
            </p:spPr>
          </p:cxnSp>
          <p:grpSp>
            <p:nvGrpSpPr>
              <p:cNvPr id="354" name="Shape 354"/>
              <p:cNvGrpSpPr/>
              <p:nvPr/>
            </p:nvGrpSpPr>
            <p:grpSpPr>
              <a:xfrm>
                <a:off x="911" y="3263"/>
                <a:ext cx="1439" cy="288"/>
                <a:chOff x="911" y="3263"/>
                <a:chExt cx="1439" cy="288"/>
              </a:xfrm>
            </p:grpSpPr>
            <p:cxnSp>
              <p:nvCxnSpPr>
                <p:cNvPr id="355" name="Shape 355"/>
                <p:cNvCxnSpPr/>
                <p:nvPr/>
              </p:nvCxnSpPr>
              <p:spPr>
                <a:xfrm>
                  <a:off x="911" y="3552"/>
                  <a:ext cx="1439" cy="0"/>
                </a:xfrm>
                <a:prstGeom prst="straightConnector1">
                  <a:avLst/>
                </a:prstGeom>
                <a:noFill/>
                <a:ln cap="flat" w="222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lg" w="lg" type="triangle"/>
                </a:ln>
              </p:spPr>
            </p:cxnSp>
            <p:cxnSp>
              <p:nvCxnSpPr>
                <p:cNvPr id="356" name="Shape 356"/>
                <p:cNvCxnSpPr/>
                <p:nvPr/>
              </p:nvCxnSpPr>
              <p:spPr>
                <a:xfrm>
                  <a:off x="911" y="3263"/>
                  <a:ext cx="0" cy="288"/>
                </a:xfrm>
                <a:prstGeom prst="straightConnector1">
                  <a:avLst/>
                </a:prstGeom>
                <a:noFill/>
                <a:ln cap="flat" w="22225">
                  <a:solidFill>
                    <a:schemeClr val="dk1"/>
                  </a:solidFill>
                  <a:prstDash val="dash"/>
                  <a:round/>
                  <a:headEnd len="med" w="med" type="none"/>
                  <a:tailEnd len="lg" w="lg" type="triangle"/>
                </a:ln>
              </p:spPr>
            </p:cxnSp>
          </p:grpSp>
          <p:cxnSp>
            <p:nvCxnSpPr>
              <p:cNvPr id="357" name="Shape 357"/>
              <p:cNvCxnSpPr/>
              <p:nvPr/>
            </p:nvCxnSpPr>
            <p:spPr>
              <a:xfrm>
                <a:off x="2304" y="3552"/>
                <a:ext cx="767" cy="0"/>
              </a:xfrm>
              <a:prstGeom prst="straightConnector1">
                <a:avLst/>
              </a:prstGeom>
              <a:noFill/>
              <a:ln cap="flat" w="15875">
                <a:solidFill>
                  <a:schemeClr val="dk1"/>
                </a:solidFill>
                <a:prstDash val="dot"/>
                <a:round/>
                <a:headEnd len="med" w="med" type="none"/>
                <a:tailEnd len="lg" w="lg" type="triangle"/>
              </a:ln>
            </p:spPr>
          </p:cxnSp>
          <p:grpSp>
            <p:nvGrpSpPr>
              <p:cNvPr id="358" name="Shape 358"/>
              <p:cNvGrpSpPr/>
              <p:nvPr/>
            </p:nvGrpSpPr>
            <p:grpSpPr>
              <a:xfrm>
                <a:off x="2351" y="3551"/>
                <a:ext cx="1439" cy="288"/>
                <a:chOff x="911" y="3263"/>
                <a:chExt cx="1439" cy="288"/>
              </a:xfrm>
            </p:grpSpPr>
            <p:cxnSp>
              <p:nvCxnSpPr>
                <p:cNvPr id="359" name="Shape 359"/>
                <p:cNvCxnSpPr/>
                <p:nvPr/>
              </p:nvCxnSpPr>
              <p:spPr>
                <a:xfrm>
                  <a:off x="911" y="3552"/>
                  <a:ext cx="1439" cy="0"/>
                </a:xfrm>
                <a:prstGeom prst="straightConnector1">
                  <a:avLst/>
                </a:prstGeom>
                <a:noFill/>
                <a:ln cap="flat" w="222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lg" w="lg" type="triangle"/>
                </a:ln>
              </p:spPr>
            </p:cxnSp>
            <p:cxnSp>
              <p:nvCxnSpPr>
                <p:cNvPr id="360" name="Shape 360"/>
                <p:cNvCxnSpPr/>
                <p:nvPr/>
              </p:nvCxnSpPr>
              <p:spPr>
                <a:xfrm>
                  <a:off x="911" y="3263"/>
                  <a:ext cx="0" cy="288"/>
                </a:xfrm>
                <a:prstGeom prst="straightConnector1">
                  <a:avLst/>
                </a:prstGeom>
                <a:noFill/>
                <a:ln cap="flat" w="22225">
                  <a:solidFill>
                    <a:schemeClr val="dk1"/>
                  </a:solidFill>
                  <a:prstDash val="dash"/>
                  <a:round/>
                  <a:headEnd len="med" w="med" type="none"/>
                  <a:tailEnd len="lg" w="lg" type="triangle"/>
                </a:ln>
              </p:spPr>
            </p:cxnSp>
          </p:grpSp>
          <p:grpSp>
            <p:nvGrpSpPr>
              <p:cNvPr id="361" name="Shape 361"/>
              <p:cNvGrpSpPr/>
              <p:nvPr/>
            </p:nvGrpSpPr>
            <p:grpSpPr>
              <a:xfrm>
                <a:off x="3791" y="3839"/>
                <a:ext cx="1439" cy="288"/>
                <a:chOff x="911" y="3263"/>
                <a:chExt cx="1439" cy="288"/>
              </a:xfrm>
            </p:grpSpPr>
            <p:cxnSp>
              <p:nvCxnSpPr>
                <p:cNvPr id="362" name="Shape 362"/>
                <p:cNvCxnSpPr/>
                <p:nvPr/>
              </p:nvCxnSpPr>
              <p:spPr>
                <a:xfrm>
                  <a:off x="911" y="3552"/>
                  <a:ext cx="1439" cy="0"/>
                </a:xfrm>
                <a:prstGeom prst="straightConnector1">
                  <a:avLst/>
                </a:prstGeom>
                <a:noFill/>
                <a:ln cap="flat" w="222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lg" w="lg" type="triangle"/>
                </a:ln>
              </p:spPr>
            </p:cxnSp>
            <p:cxnSp>
              <p:nvCxnSpPr>
                <p:cNvPr id="363" name="Shape 363"/>
                <p:cNvCxnSpPr/>
                <p:nvPr/>
              </p:nvCxnSpPr>
              <p:spPr>
                <a:xfrm>
                  <a:off x="911" y="3263"/>
                  <a:ext cx="0" cy="288"/>
                </a:xfrm>
                <a:prstGeom prst="straightConnector1">
                  <a:avLst/>
                </a:prstGeom>
                <a:noFill/>
                <a:ln cap="flat" w="22225">
                  <a:solidFill>
                    <a:schemeClr val="dk1"/>
                  </a:solidFill>
                  <a:prstDash val="dash"/>
                  <a:round/>
                  <a:headEnd len="med" w="med" type="none"/>
                  <a:tailEnd len="lg" w="lg" type="triangle"/>
                </a:ln>
              </p:spPr>
            </p:cxnSp>
          </p:grpSp>
          <p:cxnSp>
            <p:nvCxnSpPr>
              <p:cNvPr id="364" name="Shape 364"/>
              <p:cNvCxnSpPr/>
              <p:nvPr/>
            </p:nvCxnSpPr>
            <p:spPr>
              <a:xfrm>
                <a:off x="3743" y="3840"/>
                <a:ext cx="767" cy="0"/>
              </a:xfrm>
              <a:prstGeom prst="straightConnector1">
                <a:avLst/>
              </a:prstGeom>
              <a:noFill/>
              <a:ln cap="flat" w="15875">
                <a:solidFill>
                  <a:schemeClr val="dk1"/>
                </a:solidFill>
                <a:prstDash val="dot"/>
                <a:round/>
                <a:headEnd len="med" w="med" type="none"/>
                <a:tailEnd len="lg" w="lg" type="triangle"/>
              </a:ln>
            </p:spPr>
          </p:cxnSp>
        </p:grpSp>
        <p:sp>
          <p:nvSpPr>
            <p:cNvPr id="365" name="Shape 365"/>
            <p:cNvSpPr/>
            <p:nvPr/>
          </p:nvSpPr>
          <p:spPr>
            <a:xfrm>
              <a:off x="2447" y="2736"/>
              <a:ext cx="1056" cy="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b="1" baseline="0" i="0" lang="en-US" sz="10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High  res forecast</a:t>
              </a:r>
            </a:p>
          </p:txBody>
        </p:sp>
        <p:cxnSp>
          <p:nvCxnSpPr>
            <p:cNvPr id="366" name="Shape 366"/>
            <p:cNvCxnSpPr/>
            <p:nvPr/>
          </p:nvCxnSpPr>
          <p:spPr>
            <a:xfrm rot="10800000">
              <a:off x="4463" y="2351"/>
              <a:ext cx="0" cy="144"/>
            </a:xfrm>
            <a:prstGeom prst="straightConnector1">
              <a:avLst/>
            </a:prstGeom>
            <a:noFill/>
            <a:ln cap="flat" w="9525">
              <a:solidFill>
                <a:schemeClr val="dk1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sp>
          <p:nvSpPr>
            <p:cNvPr id="367" name="Shape 367"/>
            <p:cNvSpPr/>
            <p:nvPr/>
          </p:nvSpPr>
          <p:spPr>
            <a:xfrm>
              <a:off x="1056" y="2736"/>
              <a:ext cx="1056" cy="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b="1" baseline="0" i="0" lang="en-US" sz="10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High  res forecast</a:t>
              </a:r>
            </a:p>
          </p:txBody>
        </p:sp>
        <p:grpSp>
          <p:nvGrpSpPr>
            <p:cNvPr id="368" name="Shape 368"/>
            <p:cNvGrpSpPr/>
            <p:nvPr/>
          </p:nvGrpSpPr>
          <p:grpSpPr>
            <a:xfrm>
              <a:off x="864" y="2687"/>
              <a:ext cx="1398" cy="336"/>
              <a:chOff x="2304" y="2879"/>
              <a:chExt cx="1398" cy="336"/>
            </a:xfrm>
          </p:grpSpPr>
          <p:cxnSp>
            <p:nvCxnSpPr>
              <p:cNvPr id="369" name="Shape 369"/>
              <p:cNvCxnSpPr/>
              <p:nvPr/>
            </p:nvCxnSpPr>
            <p:spPr>
              <a:xfrm>
                <a:off x="2777" y="3071"/>
                <a:ext cx="0" cy="144"/>
              </a:xfrm>
              <a:prstGeom prst="straightConnector1">
                <a:avLst/>
              </a:prstGeom>
              <a:noFill/>
              <a:ln cap="flat" w="9525">
                <a:solidFill>
                  <a:schemeClr val="hlink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0" name="Shape 370"/>
              <p:cNvCxnSpPr/>
              <p:nvPr/>
            </p:nvCxnSpPr>
            <p:spPr>
              <a:xfrm>
                <a:off x="3010" y="2879"/>
                <a:ext cx="0" cy="336"/>
              </a:xfrm>
              <a:prstGeom prst="straightConnector1">
                <a:avLst/>
              </a:prstGeom>
              <a:noFill/>
              <a:ln cap="flat" w="9525">
                <a:solidFill>
                  <a:schemeClr val="hlink"/>
                </a:solidFill>
                <a:prstDash val="solid"/>
                <a:round/>
                <a:headEnd len="med" w="med" type="stealth"/>
                <a:tailEnd len="med" w="med" type="none"/>
              </a:ln>
            </p:spPr>
          </p:cxnSp>
          <p:cxnSp>
            <p:nvCxnSpPr>
              <p:cNvPr id="371" name="Shape 371"/>
              <p:cNvCxnSpPr/>
              <p:nvPr/>
            </p:nvCxnSpPr>
            <p:spPr>
              <a:xfrm>
                <a:off x="3250" y="3071"/>
                <a:ext cx="0" cy="144"/>
              </a:xfrm>
              <a:prstGeom prst="straightConnector1">
                <a:avLst/>
              </a:prstGeom>
              <a:noFill/>
              <a:ln cap="flat" w="9525">
                <a:solidFill>
                  <a:schemeClr val="hlink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2" name="Shape 372"/>
              <p:cNvCxnSpPr/>
              <p:nvPr/>
            </p:nvCxnSpPr>
            <p:spPr>
              <a:xfrm>
                <a:off x="3490" y="3071"/>
                <a:ext cx="0" cy="144"/>
              </a:xfrm>
              <a:prstGeom prst="straightConnector1">
                <a:avLst/>
              </a:prstGeom>
              <a:noFill/>
              <a:ln cap="flat" w="9525">
                <a:solidFill>
                  <a:schemeClr val="hlink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3" name="Shape 373"/>
              <p:cNvCxnSpPr/>
              <p:nvPr/>
            </p:nvCxnSpPr>
            <p:spPr>
              <a:xfrm>
                <a:off x="2537" y="3071"/>
                <a:ext cx="0" cy="144"/>
              </a:xfrm>
              <a:prstGeom prst="straightConnector1">
                <a:avLst/>
              </a:prstGeom>
              <a:noFill/>
              <a:ln cap="flat" w="9525">
                <a:solidFill>
                  <a:schemeClr val="hlink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4" name="Shape 374"/>
              <p:cNvCxnSpPr/>
              <p:nvPr/>
            </p:nvCxnSpPr>
            <p:spPr>
              <a:xfrm>
                <a:off x="2304" y="3071"/>
                <a:ext cx="1398" cy="0"/>
              </a:xfrm>
              <a:prstGeom prst="straightConnector1">
                <a:avLst/>
              </a:prstGeom>
              <a:noFill/>
              <a:ln cap="flat" w="9525">
                <a:solidFill>
                  <a:schemeClr val="hlink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5" name="Shape 375"/>
              <p:cNvCxnSpPr/>
              <p:nvPr/>
            </p:nvCxnSpPr>
            <p:spPr>
              <a:xfrm>
                <a:off x="2304" y="3071"/>
                <a:ext cx="0" cy="144"/>
              </a:xfrm>
              <a:prstGeom prst="straightConnector1">
                <a:avLst/>
              </a:prstGeom>
              <a:noFill/>
              <a:ln cap="flat" w="9525">
                <a:solidFill>
                  <a:srgbClr val="0000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376" name="Shape 376"/>
            <p:cNvSpPr/>
            <p:nvPr/>
          </p:nvSpPr>
          <p:spPr>
            <a:xfrm>
              <a:off x="2352" y="3215"/>
              <a:ext cx="479" cy="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b="1" baseline="0" i="0" lang="en-US" sz="10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forecast</a:t>
              </a:r>
            </a:p>
          </p:txBody>
        </p:sp>
        <p:sp>
          <p:nvSpPr>
            <p:cNvPr id="377" name="Shape 377"/>
            <p:cNvSpPr/>
            <p:nvPr/>
          </p:nvSpPr>
          <p:spPr>
            <a:xfrm>
              <a:off x="3840" y="3504"/>
              <a:ext cx="479" cy="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b="1" baseline="0" i="0" lang="en-US" sz="10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forecast</a:t>
              </a:r>
            </a:p>
          </p:txBody>
        </p:sp>
        <p:grpSp>
          <p:nvGrpSpPr>
            <p:cNvPr id="378" name="Shape 378"/>
            <p:cNvGrpSpPr/>
            <p:nvPr/>
          </p:nvGrpSpPr>
          <p:grpSpPr>
            <a:xfrm>
              <a:off x="1631" y="2208"/>
              <a:ext cx="336" cy="864"/>
              <a:chOff x="1679" y="2400"/>
              <a:chExt cx="336" cy="864"/>
            </a:xfrm>
          </p:grpSpPr>
          <p:cxnSp>
            <p:nvCxnSpPr>
              <p:cNvPr id="379" name="Shape 379"/>
              <p:cNvCxnSpPr/>
              <p:nvPr/>
            </p:nvCxnSpPr>
            <p:spPr>
              <a:xfrm>
                <a:off x="1920" y="2400"/>
                <a:ext cx="95" cy="0"/>
              </a:xfrm>
              <a:prstGeom prst="straightConnector1">
                <a:avLst/>
              </a:prstGeom>
              <a:noFill/>
              <a:ln cap="flat" w="15875">
                <a:solidFill>
                  <a:srgbClr val="808080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0" name="Shape 380"/>
              <p:cNvCxnSpPr/>
              <p:nvPr/>
            </p:nvCxnSpPr>
            <p:spPr>
              <a:xfrm>
                <a:off x="2015" y="2400"/>
                <a:ext cx="0" cy="864"/>
              </a:xfrm>
              <a:prstGeom prst="straightConnector1">
                <a:avLst/>
              </a:prstGeom>
              <a:noFill/>
              <a:ln cap="flat" w="15875">
                <a:solidFill>
                  <a:srgbClr val="808080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1" name="Shape 381"/>
              <p:cNvCxnSpPr/>
              <p:nvPr/>
            </p:nvCxnSpPr>
            <p:spPr>
              <a:xfrm rot="10800000">
                <a:off x="1679" y="3263"/>
                <a:ext cx="336" cy="0"/>
              </a:xfrm>
              <a:prstGeom prst="straightConnector1">
                <a:avLst/>
              </a:prstGeom>
              <a:noFill/>
              <a:ln cap="flat" w="15875">
                <a:solidFill>
                  <a:srgbClr val="808080"/>
                </a:solidFill>
                <a:prstDash val="dash"/>
                <a:round/>
                <a:headEnd len="med" w="med" type="none"/>
                <a:tailEnd len="lg" w="lg" type="triangle"/>
              </a:ln>
            </p:spPr>
          </p:cxnSp>
        </p:grpSp>
        <p:grpSp>
          <p:nvGrpSpPr>
            <p:cNvPr id="382" name="Shape 382"/>
            <p:cNvGrpSpPr/>
            <p:nvPr/>
          </p:nvGrpSpPr>
          <p:grpSpPr>
            <a:xfrm>
              <a:off x="3072" y="2208"/>
              <a:ext cx="336" cy="1152"/>
              <a:chOff x="3120" y="2400"/>
              <a:chExt cx="336" cy="1152"/>
            </a:xfrm>
          </p:grpSpPr>
          <p:cxnSp>
            <p:nvCxnSpPr>
              <p:cNvPr id="383" name="Shape 383"/>
              <p:cNvCxnSpPr/>
              <p:nvPr/>
            </p:nvCxnSpPr>
            <p:spPr>
              <a:xfrm>
                <a:off x="3359" y="2400"/>
                <a:ext cx="95" cy="0"/>
              </a:xfrm>
              <a:prstGeom prst="straightConnector1">
                <a:avLst/>
              </a:prstGeom>
              <a:noFill/>
              <a:ln cap="flat" w="15875">
                <a:solidFill>
                  <a:srgbClr val="808080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4" name="Shape 384"/>
              <p:cNvCxnSpPr/>
              <p:nvPr/>
            </p:nvCxnSpPr>
            <p:spPr>
              <a:xfrm>
                <a:off x="3456" y="2400"/>
                <a:ext cx="0" cy="1152"/>
              </a:xfrm>
              <a:prstGeom prst="straightConnector1">
                <a:avLst/>
              </a:prstGeom>
              <a:noFill/>
              <a:ln cap="flat" w="15875">
                <a:solidFill>
                  <a:srgbClr val="808080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5" name="Shape 385"/>
              <p:cNvCxnSpPr/>
              <p:nvPr/>
            </p:nvCxnSpPr>
            <p:spPr>
              <a:xfrm rot="10800000">
                <a:off x="3120" y="3552"/>
                <a:ext cx="336" cy="0"/>
              </a:xfrm>
              <a:prstGeom prst="straightConnector1">
                <a:avLst/>
              </a:prstGeom>
              <a:noFill/>
              <a:ln cap="flat" w="15875">
                <a:solidFill>
                  <a:srgbClr val="808080"/>
                </a:solidFill>
                <a:prstDash val="dash"/>
                <a:round/>
                <a:headEnd len="med" w="med" type="none"/>
                <a:tailEnd len="lg" w="lg" type="triangle"/>
              </a:ln>
            </p:spPr>
          </p:cxnSp>
        </p:grpSp>
        <p:cxnSp>
          <p:nvCxnSpPr>
            <p:cNvPr id="386" name="Shape 386"/>
            <p:cNvCxnSpPr/>
            <p:nvPr/>
          </p:nvCxnSpPr>
          <p:spPr>
            <a:xfrm>
              <a:off x="4800" y="2207"/>
              <a:ext cx="95" cy="0"/>
            </a:xfrm>
            <a:prstGeom prst="straightConnector1">
              <a:avLst/>
            </a:prstGeom>
            <a:noFill/>
            <a:ln cap="flat" w="15875">
              <a:solidFill>
                <a:srgbClr val="80808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387" name="Shape 387"/>
            <p:cNvCxnSpPr/>
            <p:nvPr/>
          </p:nvCxnSpPr>
          <p:spPr>
            <a:xfrm>
              <a:off x="4895" y="2207"/>
              <a:ext cx="0" cy="1439"/>
            </a:xfrm>
            <a:prstGeom prst="straightConnector1">
              <a:avLst/>
            </a:prstGeom>
            <a:noFill/>
            <a:ln cap="flat" w="15875">
              <a:solidFill>
                <a:srgbClr val="80808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388" name="Shape 388"/>
            <p:cNvCxnSpPr/>
            <p:nvPr/>
          </p:nvCxnSpPr>
          <p:spPr>
            <a:xfrm rot="10800000">
              <a:off x="4559" y="3647"/>
              <a:ext cx="336" cy="0"/>
            </a:xfrm>
            <a:prstGeom prst="straightConnector1">
              <a:avLst/>
            </a:prstGeom>
            <a:noFill/>
            <a:ln cap="flat" w="15875">
              <a:solidFill>
                <a:srgbClr val="808080"/>
              </a:solidFill>
              <a:prstDash val="dash"/>
              <a:round/>
              <a:headEnd len="med" w="med" type="none"/>
              <a:tailEnd len="lg" w="lg" type="triangle"/>
            </a:ln>
          </p:spPr>
        </p:cxnSp>
        <p:grpSp>
          <p:nvGrpSpPr>
            <p:cNvPr id="389" name="Shape 389"/>
            <p:cNvGrpSpPr/>
            <p:nvPr/>
          </p:nvGrpSpPr>
          <p:grpSpPr>
            <a:xfrm>
              <a:off x="696" y="767"/>
              <a:ext cx="3047" cy="2255"/>
              <a:chOff x="696" y="767"/>
              <a:chExt cx="3047" cy="2255"/>
            </a:xfrm>
          </p:grpSpPr>
          <p:cxnSp>
            <p:nvCxnSpPr>
              <p:cNvPr id="390" name="Shape 390"/>
              <p:cNvCxnSpPr/>
              <p:nvPr/>
            </p:nvCxnSpPr>
            <p:spPr>
              <a:xfrm rot="10800000">
                <a:off x="1871" y="1296"/>
                <a:ext cx="0" cy="623"/>
              </a:xfrm>
              <a:prstGeom prst="straightConnector1">
                <a:avLst/>
              </a:prstGeom>
              <a:noFill/>
              <a:ln cap="flat" w="9525">
                <a:solidFill>
                  <a:schemeClr val="dk1"/>
                </a:solidFill>
                <a:prstDash val="solid"/>
                <a:round/>
                <a:headEnd len="med" w="med" type="none"/>
                <a:tailEnd len="lg" w="lg" type="triangle"/>
              </a:ln>
            </p:spPr>
          </p:cxnSp>
          <p:cxnSp>
            <p:nvCxnSpPr>
              <p:cNvPr id="391" name="Shape 391"/>
              <p:cNvCxnSpPr/>
              <p:nvPr/>
            </p:nvCxnSpPr>
            <p:spPr>
              <a:xfrm rot="10800000">
                <a:off x="1584" y="2351"/>
                <a:ext cx="0" cy="144"/>
              </a:xfrm>
              <a:prstGeom prst="straightConnector1">
                <a:avLst/>
              </a:prstGeom>
              <a:noFill/>
              <a:ln cap="flat" w="9525">
                <a:solidFill>
                  <a:schemeClr val="dk1"/>
                </a:solidFill>
                <a:prstDash val="solid"/>
                <a:round/>
                <a:headEnd len="med" w="med" type="none"/>
                <a:tailEnd len="lg" w="lg" type="triangle"/>
              </a:ln>
            </p:spPr>
          </p:cxnSp>
          <p:cxnSp>
            <p:nvCxnSpPr>
              <p:cNvPr id="392" name="Shape 392"/>
              <p:cNvCxnSpPr/>
              <p:nvPr/>
            </p:nvCxnSpPr>
            <p:spPr>
              <a:xfrm>
                <a:off x="1007" y="1103"/>
                <a:ext cx="288" cy="0"/>
              </a:xfrm>
              <a:prstGeom prst="straightConnector1">
                <a:avLst/>
              </a:prstGeom>
              <a:noFill/>
              <a:ln cap="flat" w="9525">
                <a:solidFill>
                  <a:schemeClr val="dk1"/>
                </a:solidFill>
                <a:prstDash val="solid"/>
                <a:round/>
                <a:headEnd len="med" w="med" type="none"/>
                <a:tailEnd len="lg" w="lg" type="triangle"/>
              </a:ln>
            </p:spPr>
          </p:cxnSp>
          <p:cxnSp>
            <p:nvCxnSpPr>
              <p:cNvPr id="393" name="Shape 393"/>
              <p:cNvCxnSpPr/>
              <p:nvPr/>
            </p:nvCxnSpPr>
            <p:spPr>
              <a:xfrm>
                <a:off x="1776" y="1103"/>
                <a:ext cx="383" cy="0"/>
              </a:xfrm>
              <a:prstGeom prst="straightConnector1">
                <a:avLst/>
              </a:prstGeom>
              <a:noFill/>
              <a:ln cap="flat" w="9525">
                <a:solidFill>
                  <a:schemeClr val="dk1"/>
                </a:solidFill>
                <a:prstDash val="solid"/>
                <a:round/>
                <a:headEnd len="med" w="med" type="none"/>
                <a:tailEnd len="lg" w="lg" type="triangle"/>
              </a:ln>
            </p:spPr>
          </p:cxnSp>
          <p:sp>
            <p:nvSpPr>
              <p:cNvPr id="394" name="Shape 394"/>
              <p:cNvSpPr/>
              <p:nvPr/>
            </p:nvSpPr>
            <p:spPr>
              <a:xfrm>
                <a:off x="1296" y="767"/>
                <a:ext cx="479" cy="633"/>
              </a:xfrm>
              <a:prstGeom prst="rect">
                <a:avLst/>
              </a:prstGeom>
              <a:solidFill>
                <a:srgbClr val="FFFFFF"/>
              </a:solidFill>
              <a:ln cap="flat" w="25400">
                <a:solidFill>
                  <a:srgbClr val="FF0000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Shape 395"/>
              <p:cNvSpPr/>
              <p:nvPr/>
            </p:nvSpPr>
            <p:spPr>
              <a:xfrm>
                <a:off x="1343" y="840"/>
                <a:ext cx="414" cy="4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rIns="0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b="0" baseline="0" i="0" lang="en-US" sz="10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EnKF anl 01</a:t>
                </a:r>
              </a:p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b="0" baseline="0" i="0" lang="en-US" sz="10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EnKF anl 02</a:t>
                </a:r>
              </a:p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b="0" baseline="0" i="0" lang="en-US" sz="10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EnKF anl 03</a:t>
                </a:r>
              </a:p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b="0" baseline="0" i="0" lang="en-US" sz="10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……</a:t>
                </a:r>
              </a:p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b="0" baseline="0" i="0" lang="en-US" sz="10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EnKF anl K</a:t>
                </a:r>
              </a:p>
            </p:txBody>
          </p:sp>
          <p:grpSp>
            <p:nvGrpSpPr>
              <p:cNvPr id="396" name="Shape 396"/>
              <p:cNvGrpSpPr/>
              <p:nvPr/>
            </p:nvGrpSpPr>
            <p:grpSpPr>
              <a:xfrm>
                <a:off x="1296" y="2064"/>
                <a:ext cx="562" cy="294"/>
                <a:chOff x="1488" y="3840"/>
                <a:chExt cx="562" cy="294"/>
              </a:xfrm>
            </p:grpSpPr>
            <p:sp>
              <p:nvSpPr>
                <p:cNvPr id="397" name="Shape 397"/>
                <p:cNvSpPr/>
                <p:nvPr/>
              </p:nvSpPr>
              <p:spPr>
                <a:xfrm>
                  <a:off x="1488" y="3840"/>
                  <a:ext cx="562" cy="294"/>
                </a:xfrm>
                <a:prstGeom prst="rect">
                  <a:avLst/>
                </a:prstGeom>
                <a:solidFill>
                  <a:srgbClr val="FFFFFF"/>
                </a:solidFill>
                <a:ln cap="flat" w="25400">
                  <a:solidFill>
                    <a:srgbClr val="000000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" name="Shape 398"/>
                <p:cNvSpPr/>
                <p:nvPr/>
              </p:nvSpPr>
              <p:spPr>
                <a:xfrm>
                  <a:off x="1556" y="3884"/>
                  <a:ext cx="463" cy="19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rIns="0" tIns="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SzPct val="25000"/>
                    <a:buNone/>
                  </a:pPr>
                  <a:r>
                    <a:rPr b="1" baseline="0" i="0" lang="en-US" sz="1000" u="none" cap="none" strike="noStrike">
                      <a:solidFill>
                        <a:srgbClr val="000000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High  res GSI</a:t>
                  </a:r>
                </a:p>
                <a:p>
                  <a:pPr indent="0" lvl="0" marL="0" marR="0" rtl="0" algn="ctr">
                    <a:spcBef>
                      <a:spcPts val="0"/>
                    </a:spcBef>
                    <a:buSzPct val="25000"/>
                    <a:buNone/>
                  </a:pPr>
                  <a:r>
                    <a:rPr b="1" baseline="0" i="0" lang="en-US" sz="1000" u="none" cap="none" strike="noStrike">
                      <a:solidFill>
                        <a:srgbClr val="000000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Hybrid anl</a:t>
                  </a:r>
                </a:p>
              </p:txBody>
            </p:sp>
          </p:grpSp>
          <p:sp>
            <p:nvSpPr>
              <p:cNvPr id="399" name="Shape 399"/>
              <p:cNvSpPr/>
              <p:nvPr/>
            </p:nvSpPr>
            <p:spPr>
              <a:xfrm>
                <a:off x="1392" y="2447"/>
                <a:ext cx="432" cy="200"/>
              </a:xfrm>
              <a:prstGeom prst="rect">
                <a:avLst/>
              </a:prstGeom>
              <a:solidFill>
                <a:schemeClr val="lt1"/>
              </a:solidFill>
              <a:ln cap="flat" w="12700">
                <a:solidFill>
                  <a:srgbClr val="808080"/>
                </a:solidFill>
                <a:prstDash val="dot"/>
                <a:miter/>
                <a:headEnd len="med" w="med" type="none"/>
                <a:tailEnd len="med" w="med" type="none"/>
              </a:ln>
            </p:spPr>
            <p:txBody>
              <a:bodyPr anchorCtr="0" anchor="t" bIns="0" lIns="0" rIns="0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SzPct val="25000"/>
                  <a:buNone/>
                </a:pPr>
                <a:r>
                  <a:rPr b="0" baseline="0" i="0" lang="en-US" sz="1000" u="none" cap="none" strike="noStrike">
                    <a:solidFill>
                      <a:schemeClr val="dk2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vortex</a:t>
                </a:r>
              </a:p>
              <a:p>
                <a:pPr indent="0" lvl="0" marL="0" marR="0" rtl="0" algn="ctr">
                  <a:spcBef>
                    <a:spcPts val="0"/>
                  </a:spcBef>
                  <a:buSzPct val="25000"/>
                  <a:buNone/>
                </a:pPr>
                <a:r>
                  <a:rPr b="0" baseline="0" i="0" lang="en-US" sz="1000" u="none" cap="none" strike="noStrike">
                    <a:solidFill>
                      <a:schemeClr val="dk2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relocation</a:t>
                </a:r>
              </a:p>
            </p:txBody>
          </p:sp>
          <p:sp>
            <p:nvSpPr>
              <p:cNvPr id="400" name="Shape 400"/>
              <p:cNvSpPr/>
              <p:nvPr/>
            </p:nvSpPr>
            <p:spPr>
              <a:xfrm rot="5400000">
                <a:off x="1684" y="1051"/>
                <a:ext cx="383" cy="104"/>
              </a:xfrm>
              <a:prstGeom prst="rect">
                <a:avLst/>
              </a:prstGeom>
              <a:solidFill>
                <a:schemeClr val="lt1"/>
              </a:solidFill>
              <a:ln cap="flat" w="12700">
                <a:solidFill>
                  <a:schemeClr val="dk1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t" bIns="0" lIns="0" rIns="0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SzPct val="25000"/>
                  <a:buNone/>
                </a:pPr>
                <a:r>
                  <a:rPr b="1" baseline="0" i="0" lang="en-US" sz="10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Recenter</a:t>
                </a:r>
              </a:p>
            </p:txBody>
          </p:sp>
          <p:sp>
            <p:nvSpPr>
              <p:cNvPr id="401" name="Shape 401"/>
              <p:cNvSpPr/>
              <p:nvPr/>
            </p:nvSpPr>
            <p:spPr>
              <a:xfrm>
                <a:off x="719" y="864"/>
                <a:ext cx="244" cy="4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rIns="0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b="0" baseline="0" i="0" lang="en-US" sz="10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Fcst 01</a:t>
                </a:r>
              </a:p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b="0" baseline="0" i="0" lang="en-US" sz="10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Fcst 02</a:t>
                </a:r>
              </a:p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b="0" baseline="0" i="0" lang="en-US" sz="10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Fcst 03</a:t>
                </a:r>
              </a:p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b="0" baseline="0" i="0" lang="en-US" sz="10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……</a:t>
                </a:r>
              </a:p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b="0" baseline="0" i="0" lang="en-US" sz="10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Fcst K</a:t>
                </a:r>
              </a:p>
            </p:txBody>
          </p:sp>
          <p:sp>
            <p:nvSpPr>
              <p:cNvPr id="402" name="Shape 402"/>
              <p:cNvSpPr/>
              <p:nvPr/>
            </p:nvSpPr>
            <p:spPr>
              <a:xfrm rot="5400000">
                <a:off x="867" y="1051"/>
                <a:ext cx="576" cy="104"/>
              </a:xfrm>
              <a:prstGeom prst="rect">
                <a:avLst/>
              </a:prstGeom>
              <a:solidFill>
                <a:schemeClr val="lt1"/>
              </a:solidFill>
              <a:ln cap="flat" w="12700">
                <a:solidFill>
                  <a:srgbClr val="808080"/>
                </a:solidFill>
                <a:prstDash val="dash"/>
                <a:miter/>
                <a:headEnd len="med" w="med" type="none"/>
                <a:tailEnd len="med" w="med" type="none"/>
              </a:ln>
            </p:spPr>
            <p:txBody>
              <a:bodyPr anchorCtr="0" anchor="t" bIns="0" lIns="0" rIns="0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SzPct val="25000"/>
                  <a:buNone/>
                </a:pPr>
                <a:r>
                  <a:rPr b="0" baseline="0" i="0" lang="en-US" sz="1000" u="none" cap="none" strike="noStrike">
                    <a:solidFill>
                      <a:srgbClr val="0066CC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Relocation</a:t>
                </a:r>
              </a:p>
            </p:txBody>
          </p:sp>
          <p:cxnSp>
            <p:nvCxnSpPr>
              <p:cNvPr id="403" name="Shape 403"/>
              <p:cNvCxnSpPr/>
              <p:nvPr/>
            </p:nvCxnSpPr>
            <p:spPr>
              <a:xfrm>
                <a:off x="1871" y="2304"/>
                <a:ext cx="1871" cy="576"/>
              </a:xfrm>
              <a:prstGeom prst="bentConnector3">
                <a:avLst>
                  <a:gd fmla="val 21847" name="adj1"/>
                </a:avLst>
              </a:prstGeom>
              <a:noFill/>
              <a:ln cap="flat" w="9525">
                <a:solidFill>
                  <a:schemeClr val="dk1"/>
                </a:solidFill>
                <a:prstDash val="solid"/>
                <a:miter/>
                <a:headEnd len="med" w="med" type="none"/>
                <a:tailEnd len="lg" w="lg" type="triangle"/>
              </a:ln>
            </p:spPr>
          </p:cxnSp>
          <p:cxnSp>
            <p:nvCxnSpPr>
              <p:cNvPr id="404" name="Shape 404"/>
              <p:cNvCxnSpPr>
                <a:endCxn id="397" idx="1"/>
              </p:cNvCxnSpPr>
              <p:nvPr/>
            </p:nvCxnSpPr>
            <p:spPr>
              <a:xfrm flipH="1" rot="-5400000">
                <a:off x="546" y="1461"/>
                <a:ext cx="900" cy="600"/>
              </a:xfrm>
              <a:prstGeom prst="bentConnector2">
                <a:avLst/>
              </a:prstGeom>
              <a:noFill/>
              <a:ln cap="flat" w="9525">
                <a:solidFill>
                  <a:schemeClr val="dk1"/>
                </a:solidFill>
                <a:prstDash val="solid"/>
                <a:miter/>
                <a:headEnd len="med" w="med" type="none"/>
                <a:tailEnd len="lg" w="lg" type="triangle"/>
              </a:ln>
            </p:spPr>
          </p:cxnSp>
          <p:grpSp>
            <p:nvGrpSpPr>
              <p:cNvPr id="405" name="Shape 405"/>
              <p:cNvGrpSpPr/>
              <p:nvPr/>
            </p:nvGrpSpPr>
            <p:grpSpPr>
              <a:xfrm>
                <a:off x="2278" y="2687"/>
                <a:ext cx="1432" cy="336"/>
                <a:chOff x="2326" y="2879"/>
                <a:chExt cx="1432" cy="336"/>
              </a:xfrm>
            </p:grpSpPr>
            <p:cxnSp>
              <p:nvCxnSpPr>
                <p:cNvPr id="406" name="Shape 406"/>
                <p:cNvCxnSpPr/>
                <p:nvPr/>
              </p:nvCxnSpPr>
              <p:spPr>
                <a:xfrm>
                  <a:off x="2798" y="3071"/>
                  <a:ext cx="0" cy="144"/>
                </a:xfrm>
                <a:prstGeom prst="straightConnector1">
                  <a:avLst/>
                </a:prstGeom>
                <a:noFill/>
                <a:ln cap="flat" w="9525">
                  <a:solidFill>
                    <a:schemeClr val="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07" name="Shape 407"/>
                <p:cNvCxnSpPr/>
                <p:nvPr/>
              </p:nvCxnSpPr>
              <p:spPr>
                <a:xfrm>
                  <a:off x="3031" y="2879"/>
                  <a:ext cx="0" cy="336"/>
                </a:xfrm>
                <a:prstGeom prst="straightConnector1">
                  <a:avLst/>
                </a:prstGeom>
                <a:noFill/>
                <a:ln cap="flat" w="9525">
                  <a:solidFill>
                    <a:schemeClr val="hlink"/>
                  </a:solidFill>
                  <a:prstDash val="solid"/>
                  <a:round/>
                  <a:headEnd len="med" w="med" type="stealth"/>
                  <a:tailEnd len="med" w="med" type="none"/>
                </a:ln>
              </p:spPr>
            </p:cxnSp>
            <p:cxnSp>
              <p:nvCxnSpPr>
                <p:cNvPr id="408" name="Shape 408"/>
                <p:cNvCxnSpPr/>
                <p:nvPr/>
              </p:nvCxnSpPr>
              <p:spPr>
                <a:xfrm>
                  <a:off x="3272" y="3071"/>
                  <a:ext cx="0" cy="144"/>
                </a:xfrm>
                <a:prstGeom prst="straightConnector1">
                  <a:avLst/>
                </a:prstGeom>
                <a:noFill/>
                <a:ln cap="flat" w="9525">
                  <a:solidFill>
                    <a:schemeClr val="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09" name="Shape 409"/>
                <p:cNvCxnSpPr/>
                <p:nvPr/>
              </p:nvCxnSpPr>
              <p:spPr>
                <a:xfrm>
                  <a:off x="3511" y="3071"/>
                  <a:ext cx="0" cy="144"/>
                </a:xfrm>
                <a:prstGeom prst="straightConnector1">
                  <a:avLst/>
                </a:prstGeom>
                <a:noFill/>
                <a:ln cap="flat" w="9525">
                  <a:solidFill>
                    <a:schemeClr val="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10" name="Shape 410"/>
                <p:cNvCxnSpPr/>
                <p:nvPr/>
              </p:nvCxnSpPr>
              <p:spPr>
                <a:xfrm>
                  <a:off x="2559" y="3071"/>
                  <a:ext cx="0" cy="144"/>
                </a:xfrm>
                <a:prstGeom prst="straightConnector1">
                  <a:avLst/>
                </a:prstGeom>
                <a:noFill/>
                <a:ln cap="flat" w="9525">
                  <a:solidFill>
                    <a:schemeClr val="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11" name="Shape 411"/>
                <p:cNvCxnSpPr/>
                <p:nvPr/>
              </p:nvCxnSpPr>
              <p:spPr>
                <a:xfrm>
                  <a:off x="2360" y="3071"/>
                  <a:ext cx="1398" cy="0"/>
                </a:xfrm>
                <a:prstGeom prst="straightConnector1">
                  <a:avLst/>
                </a:prstGeom>
                <a:noFill/>
                <a:ln cap="flat" w="9525">
                  <a:solidFill>
                    <a:schemeClr val="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12" name="Shape 412"/>
                <p:cNvCxnSpPr/>
                <p:nvPr/>
              </p:nvCxnSpPr>
              <p:spPr>
                <a:xfrm>
                  <a:off x="2326" y="3071"/>
                  <a:ext cx="0" cy="144"/>
                </a:xfrm>
                <a:prstGeom prst="straightConnector1">
                  <a:avLst/>
                </a:prstGeom>
                <a:noFill/>
                <a:ln cap="flat" w="9525">
                  <a:solidFill>
                    <a:srgbClr val="0000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413" name="Shape 413"/>
              <p:cNvSpPr/>
              <p:nvPr/>
            </p:nvSpPr>
            <p:spPr>
              <a:xfrm>
                <a:off x="864" y="1618"/>
                <a:ext cx="1392" cy="206"/>
              </a:xfrm>
              <a:prstGeom prst="rect">
                <a:avLst/>
              </a:prstGeom>
              <a:solidFill>
                <a:schemeClr val="lt1"/>
              </a:solidFill>
              <a:ln cap="flat" w="22225">
                <a:solidFill>
                  <a:schemeClr val="hlink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t" bIns="0" lIns="0" rIns="0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b="1" baseline="0" i="0" lang="en-US" sz="10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Obs: conv, sat (radiance, AMVs, GPS RO), aircraft recon (TDR, HDOB ……)</a:t>
                </a:r>
              </a:p>
            </p:txBody>
          </p:sp>
          <p:cxnSp>
            <p:nvCxnSpPr>
              <p:cNvPr id="414" name="Shape 414"/>
              <p:cNvCxnSpPr/>
              <p:nvPr/>
            </p:nvCxnSpPr>
            <p:spPr>
              <a:xfrm rot="10800000">
                <a:off x="1535" y="1391"/>
                <a:ext cx="0" cy="239"/>
              </a:xfrm>
              <a:prstGeom prst="straightConnector1">
                <a:avLst/>
              </a:prstGeom>
              <a:noFill/>
              <a:ln cap="flat" w="9525">
                <a:solidFill>
                  <a:schemeClr val="dk1"/>
                </a:solidFill>
                <a:prstDash val="solid"/>
                <a:round/>
                <a:headEnd len="med" w="med" type="none"/>
                <a:tailEnd len="lg" w="lg" type="triangle"/>
              </a:ln>
            </p:spPr>
          </p:cxnSp>
          <p:cxnSp>
            <p:nvCxnSpPr>
              <p:cNvPr id="415" name="Shape 415"/>
              <p:cNvCxnSpPr/>
              <p:nvPr/>
            </p:nvCxnSpPr>
            <p:spPr>
              <a:xfrm>
                <a:off x="1535" y="1823"/>
                <a:ext cx="0" cy="239"/>
              </a:xfrm>
              <a:prstGeom prst="straightConnector1">
                <a:avLst/>
              </a:prstGeom>
              <a:noFill/>
              <a:ln cap="flat" w="9525">
                <a:solidFill>
                  <a:schemeClr val="dk1"/>
                </a:solidFill>
                <a:prstDash val="solid"/>
                <a:round/>
                <a:headEnd len="med" w="med" type="none"/>
                <a:tailEnd len="lg" w="lg" type="triangle"/>
              </a:ln>
            </p:spPr>
          </p:cxnSp>
          <p:cxnSp>
            <p:nvCxnSpPr>
              <p:cNvPr id="416" name="Shape 416"/>
              <p:cNvCxnSpPr/>
              <p:nvPr/>
            </p:nvCxnSpPr>
            <p:spPr>
              <a:xfrm>
                <a:off x="1728" y="1920"/>
                <a:ext cx="144" cy="0"/>
              </a:xfrm>
              <a:prstGeom prst="straightConnector1">
                <a:avLst/>
              </a:prstGeom>
              <a:noFill/>
              <a:ln cap="flat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7" name="Shape 417"/>
              <p:cNvCxnSpPr/>
              <p:nvPr/>
            </p:nvCxnSpPr>
            <p:spPr>
              <a:xfrm>
                <a:off x="1728" y="1920"/>
                <a:ext cx="0" cy="144"/>
              </a:xfrm>
              <a:prstGeom prst="straightConnector1">
                <a:avLst/>
              </a:prstGeom>
              <a:noFill/>
              <a:ln cap="flat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18" name="Shape 418"/>
            <p:cNvGrpSpPr/>
            <p:nvPr/>
          </p:nvGrpSpPr>
          <p:grpSpPr>
            <a:xfrm>
              <a:off x="2168" y="767"/>
              <a:ext cx="3047" cy="2255"/>
              <a:chOff x="696" y="767"/>
              <a:chExt cx="3047" cy="2255"/>
            </a:xfrm>
          </p:grpSpPr>
          <p:cxnSp>
            <p:nvCxnSpPr>
              <p:cNvPr id="419" name="Shape 419"/>
              <p:cNvCxnSpPr/>
              <p:nvPr/>
            </p:nvCxnSpPr>
            <p:spPr>
              <a:xfrm rot="10800000">
                <a:off x="1871" y="1296"/>
                <a:ext cx="0" cy="623"/>
              </a:xfrm>
              <a:prstGeom prst="straightConnector1">
                <a:avLst/>
              </a:prstGeom>
              <a:noFill/>
              <a:ln cap="flat" w="9525">
                <a:solidFill>
                  <a:schemeClr val="dk1"/>
                </a:solidFill>
                <a:prstDash val="solid"/>
                <a:round/>
                <a:headEnd len="med" w="med" type="none"/>
                <a:tailEnd len="lg" w="lg" type="triangle"/>
              </a:ln>
            </p:spPr>
          </p:cxnSp>
          <p:cxnSp>
            <p:nvCxnSpPr>
              <p:cNvPr id="420" name="Shape 420"/>
              <p:cNvCxnSpPr/>
              <p:nvPr/>
            </p:nvCxnSpPr>
            <p:spPr>
              <a:xfrm rot="10800000">
                <a:off x="1584" y="2351"/>
                <a:ext cx="0" cy="144"/>
              </a:xfrm>
              <a:prstGeom prst="straightConnector1">
                <a:avLst/>
              </a:prstGeom>
              <a:noFill/>
              <a:ln cap="flat" w="9525">
                <a:solidFill>
                  <a:schemeClr val="dk1"/>
                </a:solidFill>
                <a:prstDash val="solid"/>
                <a:round/>
                <a:headEnd len="med" w="med" type="none"/>
                <a:tailEnd len="lg" w="lg" type="triangle"/>
              </a:ln>
            </p:spPr>
          </p:cxnSp>
          <p:cxnSp>
            <p:nvCxnSpPr>
              <p:cNvPr id="421" name="Shape 421"/>
              <p:cNvCxnSpPr/>
              <p:nvPr/>
            </p:nvCxnSpPr>
            <p:spPr>
              <a:xfrm>
                <a:off x="1007" y="1103"/>
                <a:ext cx="288" cy="0"/>
              </a:xfrm>
              <a:prstGeom prst="straightConnector1">
                <a:avLst/>
              </a:prstGeom>
              <a:noFill/>
              <a:ln cap="flat" w="9525">
                <a:solidFill>
                  <a:schemeClr val="dk1"/>
                </a:solidFill>
                <a:prstDash val="solid"/>
                <a:round/>
                <a:headEnd len="med" w="med" type="none"/>
                <a:tailEnd len="lg" w="lg" type="triangle"/>
              </a:ln>
            </p:spPr>
          </p:cxnSp>
          <p:cxnSp>
            <p:nvCxnSpPr>
              <p:cNvPr id="422" name="Shape 422"/>
              <p:cNvCxnSpPr/>
              <p:nvPr/>
            </p:nvCxnSpPr>
            <p:spPr>
              <a:xfrm>
                <a:off x="1776" y="1103"/>
                <a:ext cx="383" cy="0"/>
              </a:xfrm>
              <a:prstGeom prst="straightConnector1">
                <a:avLst/>
              </a:prstGeom>
              <a:noFill/>
              <a:ln cap="flat" w="9525">
                <a:solidFill>
                  <a:schemeClr val="dk1"/>
                </a:solidFill>
                <a:prstDash val="solid"/>
                <a:round/>
                <a:headEnd len="med" w="med" type="none"/>
                <a:tailEnd len="lg" w="lg" type="triangle"/>
              </a:ln>
            </p:spPr>
          </p:cxnSp>
          <p:sp>
            <p:nvSpPr>
              <p:cNvPr id="423" name="Shape 423"/>
              <p:cNvSpPr/>
              <p:nvPr/>
            </p:nvSpPr>
            <p:spPr>
              <a:xfrm>
                <a:off x="1296" y="767"/>
                <a:ext cx="479" cy="633"/>
              </a:xfrm>
              <a:prstGeom prst="rect">
                <a:avLst/>
              </a:prstGeom>
              <a:solidFill>
                <a:srgbClr val="FFFFFF"/>
              </a:solidFill>
              <a:ln cap="flat" w="25400">
                <a:solidFill>
                  <a:srgbClr val="FF0000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Shape 424"/>
              <p:cNvSpPr/>
              <p:nvPr/>
            </p:nvSpPr>
            <p:spPr>
              <a:xfrm>
                <a:off x="1343" y="840"/>
                <a:ext cx="414" cy="4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rIns="0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b="0" baseline="0" i="0" lang="en-US" sz="10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EnKF anl 01</a:t>
                </a:r>
              </a:p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b="0" baseline="0" i="0" lang="en-US" sz="10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EnKF anl 02</a:t>
                </a:r>
              </a:p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b="0" baseline="0" i="0" lang="en-US" sz="10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EnKF anl 03</a:t>
                </a:r>
              </a:p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b="0" baseline="0" i="0" lang="en-US" sz="10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……</a:t>
                </a:r>
              </a:p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b="0" baseline="0" i="0" lang="en-US" sz="10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EnKF anl K</a:t>
                </a:r>
              </a:p>
            </p:txBody>
          </p:sp>
          <p:grpSp>
            <p:nvGrpSpPr>
              <p:cNvPr id="425" name="Shape 425"/>
              <p:cNvGrpSpPr/>
              <p:nvPr/>
            </p:nvGrpSpPr>
            <p:grpSpPr>
              <a:xfrm>
                <a:off x="1296" y="2064"/>
                <a:ext cx="562" cy="294"/>
                <a:chOff x="1488" y="3840"/>
                <a:chExt cx="562" cy="294"/>
              </a:xfrm>
            </p:grpSpPr>
            <p:sp>
              <p:nvSpPr>
                <p:cNvPr id="426" name="Shape 426"/>
                <p:cNvSpPr/>
                <p:nvPr/>
              </p:nvSpPr>
              <p:spPr>
                <a:xfrm>
                  <a:off x="1488" y="3840"/>
                  <a:ext cx="562" cy="294"/>
                </a:xfrm>
                <a:prstGeom prst="rect">
                  <a:avLst/>
                </a:prstGeom>
                <a:solidFill>
                  <a:srgbClr val="FFFFFF"/>
                </a:solidFill>
                <a:ln cap="flat" w="25400">
                  <a:solidFill>
                    <a:srgbClr val="000000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" name="Shape 427"/>
                <p:cNvSpPr/>
                <p:nvPr/>
              </p:nvSpPr>
              <p:spPr>
                <a:xfrm>
                  <a:off x="1556" y="3884"/>
                  <a:ext cx="463" cy="19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rIns="0" tIns="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SzPct val="25000"/>
                    <a:buNone/>
                  </a:pPr>
                  <a:r>
                    <a:rPr b="1" baseline="0" i="0" lang="en-US" sz="1000" u="none" cap="none" strike="noStrike">
                      <a:solidFill>
                        <a:srgbClr val="000000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High  res GSI</a:t>
                  </a:r>
                </a:p>
                <a:p>
                  <a:pPr indent="0" lvl="0" marL="0" marR="0" rtl="0" algn="ctr">
                    <a:spcBef>
                      <a:spcPts val="0"/>
                    </a:spcBef>
                    <a:buSzPct val="25000"/>
                    <a:buNone/>
                  </a:pPr>
                  <a:r>
                    <a:rPr b="1" baseline="0" i="0" lang="en-US" sz="1000" u="none" cap="none" strike="noStrike">
                      <a:solidFill>
                        <a:srgbClr val="000000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Hybrid anl</a:t>
                  </a:r>
                </a:p>
              </p:txBody>
            </p:sp>
          </p:grpSp>
          <p:sp>
            <p:nvSpPr>
              <p:cNvPr id="428" name="Shape 428"/>
              <p:cNvSpPr/>
              <p:nvPr/>
            </p:nvSpPr>
            <p:spPr>
              <a:xfrm>
                <a:off x="1392" y="2447"/>
                <a:ext cx="432" cy="200"/>
              </a:xfrm>
              <a:prstGeom prst="rect">
                <a:avLst/>
              </a:prstGeom>
              <a:solidFill>
                <a:schemeClr val="lt1"/>
              </a:solidFill>
              <a:ln cap="flat" w="12700">
                <a:solidFill>
                  <a:srgbClr val="808080"/>
                </a:solidFill>
                <a:prstDash val="dot"/>
                <a:miter/>
                <a:headEnd len="med" w="med" type="none"/>
                <a:tailEnd len="med" w="med" type="none"/>
              </a:ln>
            </p:spPr>
            <p:txBody>
              <a:bodyPr anchorCtr="0" anchor="t" bIns="0" lIns="0" rIns="0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SzPct val="25000"/>
                  <a:buNone/>
                </a:pPr>
                <a:r>
                  <a:rPr b="0" baseline="0" i="0" lang="en-US" sz="1000" u="none" cap="none" strike="noStrike">
                    <a:solidFill>
                      <a:schemeClr val="dk2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vortex</a:t>
                </a:r>
              </a:p>
              <a:p>
                <a:pPr indent="0" lvl="0" marL="0" marR="0" rtl="0" algn="ctr">
                  <a:spcBef>
                    <a:spcPts val="0"/>
                  </a:spcBef>
                  <a:buSzPct val="25000"/>
                  <a:buNone/>
                </a:pPr>
                <a:r>
                  <a:rPr b="0" baseline="0" i="0" lang="en-US" sz="1000" u="none" cap="none" strike="noStrike">
                    <a:solidFill>
                      <a:schemeClr val="dk2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relocation</a:t>
                </a:r>
              </a:p>
            </p:txBody>
          </p:sp>
          <p:sp>
            <p:nvSpPr>
              <p:cNvPr id="429" name="Shape 429"/>
              <p:cNvSpPr/>
              <p:nvPr/>
            </p:nvSpPr>
            <p:spPr>
              <a:xfrm rot="5400000">
                <a:off x="1684" y="1051"/>
                <a:ext cx="383" cy="104"/>
              </a:xfrm>
              <a:prstGeom prst="rect">
                <a:avLst/>
              </a:prstGeom>
              <a:solidFill>
                <a:schemeClr val="lt1"/>
              </a:solidFill>
              <a:ln cap="flat" w="12700">
                <a:solidFill>
                  <a:schemeClr val="dk1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t" bIns="0" lIns="0" rIns="0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SzPct val="25000"/>
                  <a:buNone/>
                </a:pPr>
                <a:r>
                  <a:rPr b="1" baseline="0" i="0" lang="en-US" sz="10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Recenter</a:t>
                </a:r>
              </a:p>
            </p:txBody>
          </p:sp>
          <p:sp>
            <p:nvSpPr>
              <p:cNvPr id="430" name="Shape 430"/>
              <p:cNvSpPr/>
              <p:nvPr/>
            </p:nvSpPr>
            <p:spPr>
              <a:xfrm>
                <a:off x="719" y="864"/>
                <a:ext cx="244" cy="4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rIns="0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b="0" baseline="0" i="0" lang="en-US" sz="10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Fcst 01</a:t>
                </a:r>
              </a:p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b="0" baseline="0" i="0" lang="en-US" sz="10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Fcst 02</a:t>
                </a:r>
              </a:p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b="0" baseline="0" i="0" lang="en-US" sz="10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Fcst 03</a:t>
                </a:r>
              </a:p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b="0" baseline="0" i="0" lang="en-US" sz="10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……</a:t>
                </a:r>
              </a:p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b="0" baseline="0" i="0" lang="en-US" sz="10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Fcst K</a:t>
                </a:r>
              </a:p>
            </p:txBody>
          </p:sp>
          <p:sp>
            <p:nvSpPr>
              <p:cNvPr id="431" name="Shape 431"/>
              <p:cNvSpPr/>
              <p:nvPr/>
            </p:nvSpPr>
            <p:spPr>
              <a:xfrm rot="5400000">
                <a:off x="867" y="1051"/>
                <a:ext cx="576" cy="104"/>
              </a:xfrm>
              <a:prstGeom prst="rect">
                <a:avLst/>
              </a:prstGeom>
              <a:solidFill>
                <a:schemeClr val="lt1"/>
              </a:solidFill>
              <a:ln cap="flat" w="12700">
                <a:solidFill>
                  <a:srgbClr val="808080"/>
                </a:solidFill>
                <a:prstDash val="dash"/>
                <a:miter/>
                <a:headEnd len="med" w="med" type="none"/>
                <a:tailEnd len="med" w="med" type="none"/>
              </a:ln>
            </p:spPr>
            <p:txBody>
              <a:bodyPr anchorCtr="0" anchor="t" bIns="0" lIns="0" rIns="0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SzPct val="25000"/>
                  <a:buNone/>
                </a:pPr>
                <a:r>
                  <a:rPr b="0" baseline="0" i="0" lang="en-US" sz="1000" u="none" cap="none" strike="noStrike">
                    <a:solidFill>
                      <a:srgbClr val="0066CC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Relocation</a:t>
                </a:r>
              </a:p>
            </p:txBody>
          </p:sp>
          <p:cxnSp>
            <p:nvCxnSpPr>
              <p:cNvPr id="432" name="Shape 432"/>
              <p:cNvCxnSpPr/>
              <p:nvPr/>
            </p:nvCxnSpPr>
            <p:spPr>
              <a:xfrm>
                <a:off x="1871" y="2304"/>
                <a:ext cx="1871" cy="576"/>
              </a:xfrm>
              <a:prstGeom prst="bentConnector3">
                <a:avLst>
                  <a:gd fmla="val -56839" name="adj1"/>
                </a:avLst>
              </a:prstGeom>
              <a:noFill/>
              <a:ln cap="flat" w="9525">
                <a:solidFill>
                  <a:schemeClr val="dk1"/>
                </a:solidFill>
                <a:prstDash val="solid"/>
                <a:miter/>
                <a:headEnd len="med" w="med" type="none"/>
                <a:tailEnd len="lg" w="lg" type="triangle"/>
              </a:ln>
            </p:spPr>
          </p:cxnSp>
          <p:cxnSp>
            <p:nvCxnSpPr>
              <p:cNvPr id="433" name="Shape 433"/>
              <p:cNvCxnSpPr>
                <a:endCxn id="426" idx="1"/>
              </p:cNvCxnSpPr>
              <p:nvPr/>
            </p:nvCxnSpPr>
            <p:spPr>
              <a:xfrm flipH="1" rot="-5400000">
                <a:off x="546" y="1461"/>
                <a:ext cx="900" cy="600"/>
              </a:xfrm>
              <a:prstGeom prst="bentConnector2">
                <a:avLst/>
              </a:prstGeom>
              <a:noFill/>
              <a:ln cap="flat" w="9525">
                <a:solidFill>
                  <a:schemeClr val="dk1"/>
                </a:solidFill>
                <a:prstDash val="solid"/>
                <a:miter/>
                <a:headEnd len="med" w="med" type="none"/>
                <a:tailEnd len="lg" w="lg" type="triangle"/>
              </a:ln>
            </p:spPr>
          </p:cxnSp>
          <p:grpSp>
            <p:nvGrpSpPr>
              <p:cNvPr id="434" name="Shape 434"/>
              <p:cNvGrpSpPr/>
              <p:nvPr/>
            </p:nvGrpSpPr>
            <p:grpSpPr>
              <a:xfrm>
                <a:off x="2278" y="2687"/>
                <a:ext cx="1432" cy="336"/>
                <a:chOff x="2326" y="2879"/>
                <a:chExt cx="1432" cy="336"/>
              </a:xfrm>
            </p:grpSpPr>
            <p:cxnSp>
              <p:nvCxnSpPr>
                <p:cNvPr id="435" name="Shape 435"/>
                <p:cNvCxnSpPr/>
                <p:nvPr/>
              </p:nvCxnSpPr>
              <p:spPr>
                <a:xfrm>
                  <a:off x="2798" y="3071"/>
                  <a:ext cx="0" cy="144"/>
                </a:xfrm>
                <a:prstGeom prst="straightConnector1">
                  <a:avLst/>
                </a:prstGeom>
                <a:noFill/>
                <a:ln cap="flat" w="9525">
                  <a:solidFill>
                    <a:schemeClr val="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36" name="Shape 436"/>
                <p:cNvCxnSpPr/>
                <p:nvPr/>
              </p:nvCxnSpPr>
              <p:spPr>
                <a:xfrm>
                  <a:off x="3031" y="2879"/>
                  <a:ext cx="0" cy="336"/>
                </a:xfrm>
                <a:prstGeom prst="straightConnector1">
                  <a:avLst/>
                </a:prstGeom>
                <a:noFill/>
                <a:ln cap="flat" w="9525">
                  <a:solidFill>
                    <a:schemeClr val="hlink"/>
                  </a:solidFill>
                  <a:prstDash val="solid"/>
                  <a:round/>
                  <a:headEnd len="med" w="med" type="stealth"/>
                  <a:tailEnd len="med" w="med" type="none"/>
                </a:ln>
              </p:spPr>
            </p:cxnSp>
            <p:cxnSp>
              <p:nvCxnSpPr>
                <p:cNvPr id="437" name="Shape 437"/>
                <p:cNvCxnSpPr/>
                <p:nvPr/>
              </p:nvCxnSpPr>
              <p:spPr>
                <a:xfrm>
                  <a:off x="3272" y="3071"/>
                  <a:ext cx="0" cy="144"/>
                </a:xfrm>
                <a:prstGeom prst="straightConnector1">
                  <a:avLst/>
                </a:prstGeom>
                <a:noFill/>
                <a:ln cap="flat" w="9525">
                  <a:solidFill>
                    <a:schemeClr val="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38" name="Shape 438"/>
                <p:cNvCxnSpPr/>
                <p:nvPr/>
              </p:nvCxnSpPr>
              <p:spPr>
                <a:xfrm>
                  <a:off x="3511" y="3071"/>
                  <a:ext cx="0" cy="144"/>
                </a:xfrm>
                <a:prstGeom prst="straightConnector1">
                  <a:avLst/>
                </a:prstGeom>
                <a:noFill/>
                <a:ln cap="flat" w="9525">
                  <a:solidFill>
                    <a:schemeClr val="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39" name="Shape 439"/>
                <p:cNvCxnSpPr/>
                <p:nvPr/>
              </p:nvCxnSpPr>
              <p:spPr>
                <a:xfrm>
                  <a:off x="2559" y="3071"/>
                  <a:ext cx="0" cy="144"/>
                </a:xfrm>
                <a:prstGeom prst="straightConnector1">
                  <a:avLst/>
                </a:prstGeom>
                <a:noFill/>
                <a:ln cap="flat" w="9525">
                  <a:solidFill>
                    <a:schemeClr val="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40" name="Shape 440"/>
                <p:cNvCxnSpPr/>
                <p:nvPr/>
              </p:nvCxnSpPr>
              <p:spPr>
                <a:xfrm>
                  <a:off x="2360" y="3071"/>
                  <a:ext cx="1398" cy="0"/>
                </a:xfrm>
                <a:prstGeom prst="straightConnector1">
                  <a:avLst/>
                </a:prstGeom>
                <a:noFill/>
                <a:ln cap="flat" w="9525">
                  <a:solidFill>
                    <a:schemeClr val="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41" name="Shape 441"/>
                <p:cNvCxnSpPr/>
                <p:nvPr/>
              </p:nvCxnSpPr>
              <p:spPr>
                <a:xfrm>
                  <a:off x="2326" y="3071"/>
                  <a:ext cx="0" cy="144"/>
                </a:xfrm>
                <a:prstGeom prst="straightConnector1">
                  <a:avLst/>
                </a:prstGeom>
                <a:noFill/>
                <a:ln cap="flat" w="9525">
                  <a:solidFill>
                    <a:srgbClr val="0000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442" name="Shape 442"/>
              <p:cNvSpPr/>
              <p:nvPr/>
            </p:nvSpPr>
            <p:spPr>
              <a:xfrm>
                <a:off x="864" y="1618"/>
                <a:ext cx="1392" cy="206"/>
              </a:xfrm>
              <a:prstGeom prst="rect">
                <a:avLst/>
              </a:prstGeom>
              <a:solidFill>
                <a:schemeClr val="lt1"/>
              </a:solidFill>
              <a:ln cap="flat" w="22225">
                <a:solidFill>
                  <a:schemeClr val="hlink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t" bIns="0" lIns="0" rIns="0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b="1" baseline="0" i="0" lang="en-US" sz="10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Obs: conv, sat (radiance, AMVs, GPS RO), aircraft recon (TDR, HDOB ……)</a:t>
                </a:r>
              </a:p>
            </p:txBody>
          </p:sp>
          <p:cxnSp>
            <p:nvCxnSpPr>
              <p:cNvPr id="443" name="Shape 443"/>
              <p:cNvCxnSpPr/>
              <p:nvPr/>
            </p:nvCxnSpPr>
            <p:spPr>
              <a:xfrm rot="10800000">
                <a:off x="1535" y="1391"/>
                <a:ext cx="0" cy="239"/>
              </a:xfrm>
              <a:prstGeom prst="straightConnector1">
                <a:avLst/>
              </a:prstGeom>
              <a:noFill/>
              <a:ln cap="flat" w="9525">
                <a:solidFill>
                  <a:schemeClr val="dk1"/>
                </a:solidFill>
                <a:prstDash val="solid"/>
                <a:round/>
                <a:headEnd len="med" w="med" type="none"/>
                <a:tailEnd len="lg" w="lg" type="triangle"/>
              </a:ln>
            </p:spPr>
          </p:cxnSp>
          <p:cxnSp>
            <p:nvCxnSpPr>
              <p:cNvPr id="444" name="Shape 444"/>
              <p:cNvCxnSpPr/>
              <p:nvPr/>
            </p:nvCxnSpPr>
            <p:spPr>
              <a:xfrm>
                <a:off x="1535" y="1823"/>
                <a:ext cx="0" cy="239"/>
              </a:xfrm>
              <a:prstGeom prst="straightConnector1">
                <a:avLst/>
              </a:prstGeom>
              <a:noFill/>
              <a:ln cap="flat" w="9525">
                <a:solidFill>
                  <a:schemeClr val="dk1"/>
                </a:solidFill>
                <a:prstDash val="solid"/>
                <a:round/>
                <a:headEnd len="med" w="med" type="none"/>
                <a:tailEnd len="lg" w="lg" type="triangle"/>
              </a:ln>
            </p:spPr>
          </p:cxnSp>
          <p:cxnSp>
            <p:nvCxnSpPr>
              <p:cNvPr id="445" name="Shape 445"/>
              <p:cNvCxnSpPr/>
              <p:nvPr/>
            </p:nvCxnSpPr>
            <p:spPr>
              <a:xfrm>
                <a:off x="1728" y="1920"/>
                <a:ext cx="144" cy="0"/>
              </a:xfrm>
              <a:prstGeom prst="straightConnector1">
                <a:avLst/>
              </a:prstGeom>
              <a:noFill/>
              <a:ln cap="flat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46" name="Shape 446"/>
              <p:cNvCxnSpPr/>
              <p:nvPr/>
            </p:nvCxnSpPr>
            <p:spPr>
              <a:xfrm>
                <a:off x="1728" y="1920"/>
                <a:ext cx="0" cy="144"/>
              </a:xfrm>
              <a:prstGeom prst="straightConnector1">
                <a:avLst/>
              </a:prstGeom>
              <a:noFill/>
              <a:ln cap="flat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47" name="Shape 447"/>
            <p:cNvGrpSpPr/>
            <p:nvPr/>
          </p:nvGrpSpPr>
          <p:grpSpPr>
            <a:xfrm>
              <a:off x="3637" y="767"/>
              <a:ext cx="1881" cy="2112"/>
              <a:chOff x="3638" y="767"/>
              <a:chExt cx="1881" cy="2112"/>
            </a:xfrm>
          </p:grpSpPr>
          <p:cxnSp>
            <p:nvCxnSpPr>
              <p:cNvPr id="448" name="Shape 448"/>
              <p:cNvCxnSpPr/>
              <p:nvPr/>
            </p:nvCxnSpPr>
            <p:spPr>
              <a:xfrm>
                <a:off x="3936" y="1103"/>
                <a:ext cx="288" cy="0"/>
              </a:xfrm>
              <a:prstGeom prst="straightConnector1">
                <a:avLst/>
              </a:prstGeom>
              <a:noFill/>
              <a:ln cap="flat" w="9525">
                <a:solidFill>
                  <a:schemeClr val="dk1"/>
                </a:solidFill>
                <a:prstDash val="solid"/>
                <a:round/>
                <a:headEnd len="med" w="med" type="none"/>
                <a:tailEnd len="lg" w="lg" type="triangle"/>
              </a:ln>
            </p:spPr>
          </p:cxnSp>
          <p:cxnSp>
            <p:nvCxnSpPr>
              <p:cNvPr id="449" name="Shape 449"/>
              <p:cNvCxnSpPr/>
              <p:nvPr/>
            </p:nvCxnSpPr>
            <p:spPr>
              <a:xfrm>
                <a:off x="4704" y="1103"/>
                <a:ext cx="336" cy="0"/>
              </a:xfrm>
              <a:prstGeom prst="straightConnector1">
                <a:avLst/>
              </a:prstGeom>
              <a:noFill/>
              <a:ln cap="flat" w="9525">
                <a:solidFill>
                  <a:schemeClr val="dk1"/>
                </a:solidFill>
                <a:prstDash val="solid"/>
                <a:round/>
                <a:headEnd len="med" w="med" type="none"/>
                <a:tailEnd len="lg" w="lg" type="triangle"/>
              </a:ln>
            </p:spPr>
          </p:cxnSp>
          <p:sp>
            <p:nvSpPr>
              <p:cNvPr id="450" name="Shape 450"/>
              <p:cNvSpPr/>
              <p:nvPr/>
            </p:nvSpPr>
            <p:spPr>
              <a:xfrm>
                <a:off x="4224" y="767"/>
                <a:ext cx="479" cy="633"/>
              </a:xfrm>
              <a:prstGeom prst="rect">
                <a:avLst/>
              </a:prstGeom>
              <a:solidFill>
                <a:srgbClr val="FFFFFF"/>
              </a:solidFill>
              <a:ln cap="flat" w="25400">
                <a:solidFill>
                  <a:srgbClr val="FF0000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Shape 451"/>
              <p:cNvSpPr/>
              <p:nvPr/>
            </p:nvSpPr>
            <p:spPr>
              <a:xfrm>
                <a:off x="4265" y="840"/>
                <a:ext cx="414" cy="4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rIns="0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b="0" baseline="0" i="0" lang="en-US" sz="10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EnKF anl 01</a:t>
                </a:r>
              </a:p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b="0" baseline="0" i="0" lang="en-US" sz="10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EnKF anl 02</a:t>
                </a:r>
              </a:p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b="0" baseline="0" i="0" lang="en-US" sz="10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EnKF anl 03</a:t>
                </a:r>
              </a:p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b="0" baseline="0" i="0" lang="en-US" sz="10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……</a:t>
                </a:r>
              </a:p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b="0" baseline="0" i="0" lang="en-US" sz="10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EnKF anl K</a:t>
                </a:r>
              </a:p>
            </p:txBody>
          </p:sp>
          <p:grpSp>
            <p:nvGrpSpPr>
              <p:cNvPr id="452" name="Shape 452"/>
              <p:cNvGrpSpPr/>
              <p:nvPr/>
            </p:nvGrpSpPr>
            <p:grpSpPr>
              <a:xfrm>
                <a:off x="4238" y="2064"/>
                <a:ext cx="562" cy="294"/>
                <a:chOff x="1488" y="3840"/>
                <a:chExt cx="562" cy="294"/>
              </a:xfrm>
            </p:grpSpPr>
            <p:sp>
              <p:nvSpPr>
                <p:cNvPr id="453" name="Shape 453"/>
                <p:cNvSpPr/>
                <p:nvPr/>
              </p:nvSpPr>
              <p:spPr>
                <a:xfrm>
                  <a:off x="1488" y="3840"/>
                  <a:ext cx="562" cy="294"/>
                </a:xfrm>
                <a:prstGeom prst="rect">
                  <a:avLst/>
                </a:prstGeom>
                <a:solidFill>
                  <a:srgbClr val="FFFFFF"/>
                </a:solidFill>
                <a:ln cap="flat" w="25400">
                  <a:solidFill>
                    <a:srgbClr val="000000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Shape 454"/>
                <p:cNvSpPr/>
                <p:nvPr/>
              </p:nvSpPr>
              <p:spPr>
                <a:xfrm>
                  <a:off x="1556" y="3884"/>
                  <a:ext cx="463" cy="19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rIns="0" tIns="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SzPct val="25000"/>
                    <a:buNone/>
                  </a:pPr>
                  <a:r>
                    <a:rPr b="1" baseline="0" i="0" lang="en-US" sz="1000" u="none" cap="none" strike="noStrike">
                      <a:solidFill>
                        <a:srgbClr val="000000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High  res GSI</a:t>
                  </a:r>
                </a:p>
                <a:p>
                  <a:pPr indent="0" lvl="0" marL="0" marR="0" rtl="0" algn="ctr">
                    <a:spcBef>
                      <a:spcPts val="0"/>
                    </a:spcBef>
                    <a:buSzPct val="25000"/>
                    <a:buNone/>
                  </a:pPr>
                  <a:r>
                    <a:rPr b="1" baseline="0" i="0" lang="en-US" sz="1000" u="none" cap="none" strike="noStrike">
                      <a:solidFill>
                        <a:srgbClr val="000000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Hybrid anl</a:t>
                  </a:r>
                </a:p>
              </p:txBody>
            </p:sp>
          </p:grpSp>
          <p:sp>
            <p:nvSpPr>
              <p:cNvPr id="455" name="Shape 455"/>
              <p:cNvSpPr/>
              <p:nvPr/>
            </p:nvSpPr>
            <p:spPr>
              <a:xfrm>
                <a:off x="4320" y="2447"/>
                <a:ext cx="432" cy="200"/>
              </a:xfrm>
              <a:prstGeom prst="rect">
                <a:avLst/>
              </a:prstGeom>
              <a:solidFill>
                <a:schemeClr val="lt1"/>
              </a:solidFill>
              <a:ln cap="flat" w="12700">
                <a:solidFill>
                  <a:srgbClr val="808080"/>
                </a:solidFill>
                <a:prstDash val="dot"/>
                <a:miter/>
                <a:headEnd len="med" w="med" type="none"/>
                <a:tailEnd len="med" w="med" type="none"/>
              </a:ln>
            </p:spPr>
            <p:txBody>
              <a:bodyPr anchorCtr="0" anchor="t" bIns="0" lIns="0" rIns="0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SzPct val="25000"/>
                  <a:buNone/>
                </a:pPr>
                <a:r>
                  <a:rPr b="0" baseline="0" i="0" lang="en-US" sz="1000" u="none" cap="none" strike="noStrike">
                    <a:solidFill>
                      <a:schemeClr val="dk2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vortex</a:t>
                </a:r>
              </a:p>
              <a:p>
                <a:pPr indent="0" lvl="0" marL="0" marR="0" rtl="0" algn="ctr">
                  <a:spcBef>
                    <a:spcPts val="0"/>
                  </a:spcBef>
                  <a:buSzPct val="25000"/>
                  <a:buNone/>
                </a:pPr>
                <a:r>
                  <a:rPr b="0" baseline="0" i="0" lang="en-US" sz="1000" u="none" cap="none" strike="noStrike">
                    <a:solidFill>
                      <a:schemeClr val="dk2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relocation</a:t>
                </a:r>
              </a:p>
            </p:txBody>
          </p:sp>
          <p:sp>
            <p:nvSpPr>
              <p:cNvPr id="456" name="Shape 456"/>
              <p:cNvSpPr/>
              <p:nvPr/>
            </p:nvSpPr>
            <p:spPr>
              <a:xfrm rot="5400000">
                <a:off x="4612" y="1051"/>
                <a:ext cx="383" cy="104"/>
              </a:xfrm>
              <a:prstGeom prst="rect">
                <a:avLst/>
              </a:prstGeom>
              <a:solidFill>
                <a:schemeClr val="lt1"/>
              </a:solidFill>
              <a:ln cap="flat" w="12700">
                <a:solidFill>
                  <a:schemeClr val="dk1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t" bIns="0" lIns="0" rIns="0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SzPct val="25000"/>
                  <a:buNone/>
                </a:pPr>
                <a:r>
                  <a:rPr b="1" baseline="0" i="0" lang="en-US" sz="10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Recenter</a:t>
                </a:r>
              </a:p>
            </p:txBody>
          </p:sp>
          <p:sp>
            <p:nvSpPr>
              <p:cNvPr id="457" name="Shape 457"/>
              <p:cNvSpPr/>
              <p:nvPr/>
            </p:nvSpPr>
            <p:spPr>
              <a:xfrm>
                <a:off x="3647" y="864"/>
                <a:ext cx="244" cy="4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rIns="0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b="0" baseline="0" i="0" lang="en-US" sz="10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Fcst 01</a:t>
                </a:r>
              </a:p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b="0" baseline="0" i="0" lang="en-US" sz="10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Fcst 02</a:t>
                </a:r>
              </a:p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b="0" baseline="0" i="0" lang="en-US" sz="10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Fcst 03</a:t>
                </a:r>
              </a:p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b="0" baseline="0" i="0" lang="en-US" sz="10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……</a:t>
                </a:r>
              </a:p>
              <a:p>
                <a:pPr indent="0" lvl="0" marL="0" marR="0" rtl="0" algn="l">
                  <a:spcBef>
                    <a:spcPts val="0"/>
                  </a:spcBef>
                  <a:buSzPct val="25000"/>
                  <a:buNone/>
                </a:pPr>
                <a:r>
                  <a:rPr b="0" baseline="0" i="0" lang="en-US" sz="10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Fcst K</a:t>
                </a:r>
              </a:p>
            </p:txBody>
          </p:sp>
          <p:sp>
            <p:nvSpPr>
              <p:cNvPr id="458" name="Shape 458"/>
              <p:cNvSpPr/>
              <p:nvPr/>
            </p:nvSpPr>
            <p:spPr>
              <a:xfrm rot="5400000">
                <a:off x="3796" y="1051"/>
                <a:ext cx="576" cy="104"/>
              </a:xfrm>
              <a:prstGeom prst="rect">
                <a:avLst/>
              </a:prstGeom>
              <a:solidFill>
                <a:schemeClr val="lt1"/>
              </a:solidFill>
              <a:ln cap="flat" w="12700">
                <a:solidFill>
                  <a:srgbClr val="808080"/>
                </a:solidFill>
                <a:prstDash val="dash"/>
                <a:miter/>
                <a:headEnd len="med" w="med" type="none"/>
                <a:tailEnd len="med" w="med" type="none"/>
              </a:ln>
            </p:spPr>
            <p:txBody>
              <a:bodyPr anchorCtr="0" anchor="t" bIns="0" lIns="0" rIns="0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SzPct val="25000"/>
                  <a:buNone/>
                </a:pPr>
                <a:r>
                  <a:rPr b="0" baseline="0" i="0" lang="en-US" sz="1000" u="none" cap="none" strike="noStrike">
                    <a:solidFill>
                      <a:srgbClr val="0066CC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Relocation</a:t>
                </a:r>
              </a:p>
            </p:txBody>
          </p:sp>
          <p:cxnSp>
            <p:nvCxnSpPr>
              <p:cNvPr id="459" name="Shape 459"/>
              <p:cNvCxnSpPr/>
              <p:nvPr/>
            </p:nvCxnSpPr>
            <p:spPr>
              <a:xfrm>
                <a:off x="4800" y="2304"/>
                <a:ext cx="719" cy="576"/>
              </a:xfrm>
              <a:prstGeom prst="bentConnector3">
                <a:avLst>
                  <a:gd fmla="val 50000" name="adj1"/>
                </a:avLst>
              </a:prstGeom>
              <a:noFill/>
              <a:ln cap="flat" w="9525">
                <a:solidFill>
                  <a:schemeClr val="dk1"/>
                </a:solidFill>
                <a:prstDash val="solid"/>
                <a:miter/>
                <a:headEnd len="med" w="med" type="none"/>
                <a:tailEnd len="med" w="med" type="none"/>
              </a:ln>
            </p:spPr>
          </p:cxnSp>
          <p:cxnSp>
            <p:nvCxnSpPr>
              <p:cNvPr id="460" name="Shape 460"/>
              <p:cNvCxnSpPr>
                <a:endCxn id="453" idx="1"/>
              </p:cNvCxnSpPr>
              <p:nvPr/>
            </p:nvCxnSpPr>
            <p:spPr>
              <a:xfrm flipH="1" rot="-5400000">
                <a:off x="3488" y="1461"/>
                <a:ext cx="900" cy="600"/>
              </a:xfrm>
              <a:prstGeom prst="bentConnector2">
                <a:avLst/>
              </a:prstGeom>
              <a:noFill/>
              <a:ln cap="flat" w="9525">
                <a:solidFill>
                  <a:schemeClr val="dk1"/>
                </a:solidFill>
                <a:prstDash val="solid"/>
                <a:miter/>
                <a:headEnd len="med" w="med" type="none"/>
                <a:tailEnd len="lg" w="lg" type="triangle"/>
              </a:ln>
            </p:spPr>
          </p:cxnSp>
        </p:grpSp>
        <p:sp>
          <p:nvSpPr>
            <p:cNvPr id="461" name="Shape 461"/>
            <p:cNvSpPr/>
            <p:nvPr/>
          </p:nvSpPr>
          <p:spPr>
            <a:xfrm>
              <a:off x="3791" y="1618"/>
              <a:ext cx="1392" cy="206"/>
            </a:xfrm>
            <a:prstGeom prst="rect">
              <a:avLst/>
            </a:prstGeom>
            <a:solidFill>
              <a:schemeClr val="lt1"/>
            </a:solidFill>
            <a:ln cap="flat" w="22225">
              <a:solidFill>
                <a:schemeClr val="hlink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baseline="0" i="0" lang="en-US" sz="10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Obs: conv, sat (radiance, AMVs, GPS RO), aircraft recon (TDR, HDOB ……)</a:t>
              </a:r>
            </a:p>
          </p:txBody>
        </p:sp>
        <p:cxnSp>
          <p:nvCxnSpPr>
            <p:cNvPr id="462" name="Shape 462"/>
            <p:cNvCxnSpPr/>
            <p:nvPr/>
          </p:nvCxnSpPr>
          <p:spPr>
            <a:xfrm rot="10800000">
              <a:off x="4463" y="1391"/>
              <a:ext cx="0" cy="239"/>
            </a:xfrm>
            <a:prstGeom prst="straightConnector1">
              <a:avLst/>
            </a:prstGeom>
            <a:noFill/>
            <a:ln cap="flat" w="9525">
              <a:solidFill>
                <a:schemeClr val="dk1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463" name="Shape 463"/>
            <p:cNvCxnSpPr/>
            <p:nvPr/>
          </p:nvCxnSpPr>
          <p:spPr>
            <a:xfrm>
              <a:off x="4463" y="1823"/>
              <a:ext cx="0" cy="239"/>
            </a:xfrm>
            <a:prstGeom prst="straightConnector1">
              <a:avLst/>
            </a:prstGeom>
            <a:noFill/>
            <a:ln cap="flat" w="9525">
              <a:solidFill>
                <a:schemeClr val="dk1"/>
              </a:solidFill>
              <a:prstDash val="solid"/>
              <a:round/>
              <a:headEnd len="med" w="med" type="none"/>
              <a:tailEnd len="lg" w="lg" type="triangle"/>
            </a:ln>
          </p:spPr>
        </p:cxnSp>
      </p:grp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4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Summary	</a:t>
            </a:r>
          </a:p>
        </p:txBody>
      </p:sp>
      <p:sp>
        <p:nvSpPr>
          <p:cNvPr id="469" name="Shape 469"/>
          <p:cNvSpPr txBox="1"/>
          <p:nvPr>
            <p:ph idx="1" type="body"/>
          </p:nvPr>
        </p:nvSpPr>
        <p:spPr>
          <a:xfrm>
            <a:off x="549274" y="1600200"/>
            <a:ext cx="8264524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9250" lvl="0" marL="349250" marR="0" rtl="0" algn="l">
              <a:lnSpc>
                <a:spcPct val="90000"/>
              </a:lnSpc>
              <a:spcBef>
                <a:spcPts val="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r>
              <a:rPr b="0" baseline="0" i="0" lang="en-US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HWRF has made tremendous progress over past few years and is now a viable track/intensity model</a:t>
            </a:r>
          </a:p>
          <a:p>
            <a:pPr indent="-349250" lvl="0" marL="349250" marR="0" rtl="0" algn="l">
              <a:lnSpc>
                <a:spcPct val="90000"/>
              </a:lnSpc>
              <a:spcBef>
                <a:spcPts val="200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r>
              <a:rPr b="0" baseline="0" i="0" lang="en-US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We still have problems with initialization and are trying to meet operational demands while making optimum use of data</a:t>
            </a:r>
          </a:p>
          <a:p>
            <a:pPr indent="-349250" lvl="0" marL="349250" marR="0" rtl="0" algn="l">
              <a:lnSpc>
                <a:spcPct val="90000"/>
              </a:lnSpc>
              <a:spcBef>
                <a:spcPts val="200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r>
              <a:rPr b="0" baseline="0" i="0" lang="en-US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We will be assimilating all GH sondes, though analysis increments in the inner core will not be used due to “fight” between initialization and assimilation</a:t>
            </a:r>
          </a:p>
          <a:p>
            <a:pPr indent="-349250" lvl="0" marL="349250" marR="0" rtl="0" algn="l">
              <a:lnSpc>
                <a:spcPct val="90000"/>
              </a:lnSpc>
              <a:spcBef>
                <a:spcPts val="200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r>
              <a:rPr b="0" baseline="0" i="0" lang="en-US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We are working on ways to change initialization and assimilation procedures</a:t>
            </a:r>
          </a:p>
          <a:p>
            <a:pPr indent="-181610" lvl="0" marL="349250" marR="0" rtl="0" algn="l">
              <a:lnSpc>
                <a:spcPct val="90000"/>
              </a:lnSpc>
              <a:spcBef>
                <a:spcPts val="2000"/>
              </a:spcBef>
              <a:buClr>
                <a:srgbClr val="6DB7D7"/>
              </a:buClr>
              <a:buFont typeface="Noto Symbol"/>
              <a:buNone/>
            </a:pPr>
            <a:r>
              <a:t/>
            </a:r>
            <a:endParaRPr b="0" baseline="0" i="0" sz="2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1610" lvl="0" marL="349250" marR="0" rtl="0" algn="l">
              <a:lnSpc>
                <a:spcPct val="90000"/>
              </a:lnSpc>
              <a:spcBef>
                <a:spcPts val="2000"/>
              </a:spcBef>
              <a:buClr>
                <a:srgbClr val="6DB7D7"/>
              </a:buClr>
              <a:buFont typeface="Noto Symbol"/>
              <a:buNone/>
            </a:pPr>
            <a:r>
              <a:t/>
            </a:r>
            <a:endParaRPr b="0" baseline="0" i="0" sz="2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4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Outline	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549275" y="1600200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9250" lvl="0" marL="349250" marR="0" rtl="0" algn="l">
              <a:spcBef>
                <a:spcPts val="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r>
              <a:rPr b="0" baseline="0" i="0" lang="en-US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Background: Configuration, workflow, performance</a:t>
            </a:r>
          </a:p>
          <a:p>
            <a:pPr indent="-349250" lvl="0" marL="349250" marR="0" rtl="0" algn="l">
              <a:spcBef>
                <a:spcPts val="200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r>
              <a:rPr b="0" baseline="0" i="0" lang="en-US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Successes and Challenges</a:t>
            </a:r>
          </a:p>
          <a:p>
            <a:pPr indent="-349250" lvl="0" marL="349250" marR="0" rtl="0" algn="l">
              <a:spcBef>
                <a:spcPts val="200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r>
              <a:rPr b="0" baseline="0" i="0" lang="en-US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Results: Improvements due to HS3 dropsondes </a:t>
            </a:r>
          </a:p>
          <a:p>
            <a:pPr indent="-349250" lvl="0" marL="349250" marR="0" rtl="0" algn="l">
              <a:spcBef>
                <a:spcPts val="200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r>
              <a:rPr b="0" baseline="0" i="0" lang="en-US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New approaches</a:t>
            </a:r>
          </a:p>
          <a:p>
            <a:pPr indent="-181610" lvl="0" marL="349250" marR="0" rtl="0" algn="l">
              <a:spcBef>
                <a:spcPts val="2000"/>
              </a:spcBef>
              <a:buClr>
                <a:srgbClr val="6DB7D7"/>
              </a:buClr>
              <a:buFont typeface="Noto Symbol"/>
              <a:buNone/>
            </a:pPr>
            <a:r>
              <a:t/>
            </a:r>
            <a:endParaRPr b="0" baseline="0" i="0" sz="2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4330700" y="1600200"/>
            <a:ext cx="4553130" cy="4343400"/>
          </a:xfrm>
          <a:prstGeom prst="rect">
            <a:avLst/>
          </a:prstGeom>
          <a:solidFill>
            <a:srgbClr val="FFFFFF"/>
          </a:solidFill>
          <a:ln cap="flat" w="12700">
            <a:solidFill>
              <a:srgbClr val="287A9E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 txBox="1"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4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Background: Configuration 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549275" y="1600200"/>
            <a:ext cx="3812785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9250" lvl="0" marL="349250" marR="0" rtl="0" algn="l">
              <a:lnSpc>
                <a:spcPct val="90000"/>
              </a:lnSpc>
              <a:spcBef>
                <a:spcPts val="0"/>
              </a:spcBef>
              <a:buClr>
                <a:srgbClr val="6DB7D7"/>
              </a:buClr>
              <a:buSzPct val="107105"/>
              <a:buFont typeface="Noto Symbol"/>
              <a:buChar char="●"/>
            </a:pPr>
            <a:r>
              <a:rPr b="0" baseline="0" i="0" lang="en-US" sz="185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Triply-nested configuration </a:t>
            </a:r>
          </a:p>
          <a:p>
            <a:pPr indent="-349250" lvl="0" marL="349250" marR="0" rtl="0" algn="l">
              <a:lnSpc>
                <a:spcPct val="90000"/>
              </a:lnSpc>
              <a:spcBef>
                <a:spcPts val="2000"/>
              </a:spcBef>
              <a:buClr>
                <a:srgbClr val="6DB7D7"/>
              </a:buClr>
              <a:buSzPct val="107105"/>
              <a:buFont typeface="Noto Symbol"/>
              <a:buChar char="●"/>
            </a:pPr>
            <a:r>
              <a:rPr b="0" baseline="0" i="0" lang="en-US" sz="185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Outer domain from GDAS</a:t>
            </a:r>
          </a:p>
          <a:p>
            <a:pPr indent="-349250" lvl="0" marL="349250" marR="0" rtl="0" algn="l">
              <a:lnSpc>
                <a:spcPct val="90000"/>
              </a:lnSpc>
              <a:spcBef>
                <a:spcPts val="2000"/>
              </a:spcBef>
              <a:buClr>
                <a:srgbClr val="6DB7D7"/>
              </a:buClr>
              <a:buSzPct val="107105"/>
              <a:buFont typeface="Noto Symbol"/>
              <a:buChar char="●"/>
            </a:pPr>
            <a:r>
              <a:rPr b="0" baseline="0" i="0" lang="en-US" sz="185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Analysis (ghost) domains larger than forecast domains for boundary continuity</a:t>
            </a:r>
          </a:p>
          <a:p>
            <a:pPr indent="-349250" lvl="0" marL="349250" marR="0" rtl="0" algn="l">
              <a:lnSpc>
                <a:spcPct val="90000"/>
              </a:lnSpc>
              <a:spcBef>
                <a:spcPts val="2000"/>
              </a:spcBef>
              <a:buClr>
                <a:srgbClr val="6DB7D7"/>
              </a:buClr>
              <a:buSzPct val="107105"/>
              <a:buFont typeface="Noto Symbol"/>
              <a:buChar char="●"/>
            </a:pPr>
            <a:r>
              <a:rPr b="0" baseline="0" i="0" lang="en-US" sz="185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D02 data: Conventional, satellite radiances and wind, GPS RO bending angle, TDR, TC vitals</a:t>
            </a:r>
          </a:p>
          <a:p>
            <a:pPr indent="-349250" lvl="0" marL="349250" marR="0" rtl="0" algn="l">
              <a:lnSpc>
                <a:spcPct val="90000"/>
              </a:lnSpc>
              <a:spcBef>
                <a:spcPts val="2000"/>
              </a:spcBef>
              <a:buClr>
                <a:srgbClr val="6DB7D7"/>
              </a:buClr>
              <a:buSzPct val="107105"/>
              <a:buFont typeface="Noto Symbol"/>
              <a:buChar char="●"/>
            </a:pPr>
            <a:r>
              <a:rPr b="0" baseline="0" i="0" lang="en-US" sz="185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D03 data: Conventional, TDR, TC vitals</a:t>
            </a:r>
          </a:p>
        </p:txBody>
      </p:sp>
      <p:grpSp>
        <p:nvGrpSpPr>
          <p:cNvPr id="189" name="Shape 189"/>
          <p:cNvGrpSpPr/>
          <p:nvPr/>
        </p:nvGrpSpPr>
        <p:grpSpPr>
          <a:xfrm>
            <a:off x="4387461" y="1715737"/>
            <a:ext cx="4458269" cy="4134560"/>
            <a:chOff x="5212137" y="930274"/>
            <a:chExt cx="3169700" cy="2939944"/>
          </a:xfrm>
        </p:grpSpPr>
        <p:pic>
          <p:nvPicPr>
            <p:cNvPr id="190" name="Shape 19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212137" y="930274"/>
              <a:ext cx="3169700" cy="29399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Shape 191"/>
            <p:cNvSpPr txBox="1"/>
            <p:nvPr/>
          </p:nvSpPr>
          <p:spPr>
            <a:xfrm>
              <a:off x="7467600" y="1384755"/>
              <a:ext cx="838199" cy="1820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baseline="0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Outer domain</a:t>
              </a:r>
            </a:p>
          </p:txBody>
        </p:sp>
        <p:sp>
          <p:nvSpPr>
            <p:cNvPr id="192" name="Shape 192"/>
            <p:cNvSpPr txBox="1"/>
            <p:nvPr/>
          </p:nvSpPr>
          <p:spPr>
            <a:xfrm>
              <a:off x="7499628" y="2593518"/>
              <a:ext cx="685799" cy="1820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baseline="0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Middle Nest</a:t>
              </a:r>
            </a:p>
          </p:txBody>
        </p:sp>
        <p:sp>
          <p:nvSpPr>
            <p:cNvPr id="193" name="Shape 193"/>
            <p:cNvSpPr txBox="1"/>
            <p:nvPr/>
          </p:nvSpPr>
          <p:spPr>
            <a:xfrm>
              <a:off x="5770935" y="2566907"/>
              <a:ext cx="609599" cy="1820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baseline="0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Inner Nest</a:t>
              </a:r>
            </a:p>
          </p:txBody>
        </p:sp>
        <p:sp>
          <p:nvSpPr>
            <p:cNvPr id="194" name="Shape 194"/>
            <p:cNvSpPr txBox="1"/>
            <p:nvPr/>
          </p:nvSpPr>
          <p:spPr>
            <a:xfrm>
              <a:off x="7459367" y="1865100"/>
              <a:ext cx="723900" cy="1820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baseline="0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Ghost d02</a:t>
              </a:r>
            </a:p>
          </p:txBody>
        </p:sp>
        <p:sp>
          <p:nvSpPr>
            <p:cNvPr id="195" name="Shape 195"/>
            <p:cNvSpPr txBox="1"/>
            <p:nvPr/>
          </p:nvSpPr>
          <p:spPr>
            <a:xfrm>
              <a:off x="7480875" y="2120136"/>
              <a:ext cx="723900" cy="1820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baseline="0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Ghost d03</a:t>
              </a:r>
            </a:p>
          </p:txBody>
        </p:sp>
        <p:cxnSp>
          <p:nvCxnSpPr>
            <p:cNvPr id="196" name="Shape 196"/>
            <p:cNvCxnSpPr/>
            <p:nvPr/>
          </p:nvCxnSpPr>
          <p:spPr>
            <a:xfrm flipH="1">
              <a:off x="7194863" y="1981200"/>
              <a:ext cx="286014" cy="120607"/>
            </a:xfrm>
            <a:prstGeom prst="straightConnector1">
              <a:avLst/>
            </a:prstGeom>
            <a:noFill/>
            <a:ln cap="flat" w="15875">
              <a:solidFill>
                <a:srgbClr val="FF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97" name="Shape 197"/>
            <p:cNvCxnSpPr/>
            <p:nvPr/>
          </p:nvCxnSpPr>
          <p:spPr>
            <a:xfrm rot="10800000">
              <a:off x="7053397" y="2216403"/>
              <a:ext cx="457122" cy="12699"/>
            </a:xfrm>
            <a:prstGeom prst="straightConnector1">
              <a:avLst/>
            </a:prstGeom>
            <a:noFill/>
            <a:ln cap="flat" w="15875">
              <a:solidFill>
                <a:srgbClr val="FF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98" name="Shape 198"/>
            <p:cNvCxnSpPr/>
            <p:nvPr/>
          </p:nvCxnSpPr>
          <p:spPr>
            <a:xfrm rot="10800000">
              <a:off x="7103788" y="2514742"/>
              <a:ext cx="419028" cy="165093"/>
            </a:xfrm>
            <a:prstGeom prst="straightConnector1">
              <a:avLst/>
            </a:prstGeom>
            <a:noFill/>
            <a:ln cap="flat" w="15875">
              <a:solidFill>
                <a:srgbClr val="FF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99" name="Shape 199"/>
            <p:cNvCxnSpPr/>
            <p:nvPr/>
          </p:nvCxnSpPr>
          <p:spPr>
            <a:xfrm flipH="1" rot="10800000">
              <a:off x="6341916" y="2400246"/>
              <a:ext cx="609496" cy="279389"/>
            </a:xfrm>
            <a:prstGeom prst="straightConnector1">
              <a:avLst/>
            </a:prstGeom>
            <a:noFill/>
            <a:ln cap="flat" w="15875">
              <a:solidFill>
                <a:srgbClr val="FF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4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Background: Workflow</a:t>
            </a: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 b="3803" l="0" r="2710" t="-18"/>
          <a:stretch/>
        </p:blipFill>
        <p:spPr>
          <a:xfrm>
            <a:off x="1378532" y="1673351"/>
            <a:ext cx="6437376" cy="4572000"/>
          </a:xfrm>
          <a:prstGeom prst="rect">
            <a:avLst/>
          </a:prstGeom>
          <a:noFill/>
          <a:ln cap="flat" w="1587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cxnSp>
        <p:nvCxnSpPr>
          <p:cNvPr id="207" name="Shape 207"/>
          <p:cNvCxnSpPr/>
          <p:nvPr/>
        </p:nvCxnSpPr>
        <p:spPr>
          <a:xfrm rot="10800000">
            <a:off x="3733799" y="2908300"/>
            <a:ext cx="2887485" cy="636154"/>
          </a:xfrm>
          <a:prstGeom prst="straightConnector1">
            <a:avLst/>
          </a:prstGeom>
          <a:noFill/>
          <a:ln cap="flat" w="5715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208" name="Shape 208"/>
          <p:cNvSpPr txBox="1"/>
          <p:nvPr/>
        </p:nvSpPr>
        <p:spPr>
          <a:xfrm>
            <a:off x="6621285" y="3290592"/>
            <a:ext cx="2043550" cy="830996"/>
          </a:xfrm>
          <a:prstGeom prst="rect">
            <a:avLst/>
          </a:prstGeom>
          <a:solidFill>
            <a:schemeClr val="lt1"/>
          </a:solidFill>
          <a:ln cap="flat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Vortex initialization is used to match TC vitals</a:t>
            </a:r>
          </a:p>
        </p:txBody>
      </p:sp>
      <p:cxnSp>
        <p:nvCxnSpPr>
          <p:cNvPr id="209" name="Shape 209"/>
          <p:cNvCxnSpPr/>
          <p:nvPr/>
        </p:nvCxnSpPr>
        <p:spPr>
          <a:xfrm rot="10800000">
            <a:off x="3327399" y="3544454"/>
            <a:ext cx="3606800" cy="1510145"/>
          </a:xfrm>
          <a:prstGeom prst="straightConnector1">
            <a:avLst/>
          </a:prstGeom>
          <a:noFill/>
          <a:ln cap="flat" w="5715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210" name="Shape 210"/>
          <p:cNvSpPr txBox="1"/>
          <p:nvPr/>
        </p:nvSpPr>
        <p:spPr>
          <a:xfrm>
            <a:off x="6788700" y="4706067"/>
            <a:ext cx="1876136" cy="1077217"/>
          </a:xfrm>
          <a:prstGeom prst="rect">
            <a:avLst/>
          </a:prstGeom>
          <a:solidFill>
            <a:schemeClr val="lt1"/>
          </a:solidFill>
          <a:ln cap="flat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GDAS ensemble covariance used in hybrid DA for D02-D03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549274" y="107576"/>
            <a:ext cx="8442325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4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Background: 2015 Upgrades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549275" y="1600200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9250" lvl="0" marL="349250" marR="0" rtl="0" algn="l">
              <a:lnSpc>
                <a:spcPct val="90000"/>
              </a:lnSpc>
              <a:spcBef>
                <a:spcPts val="0"/>
              </a:spcBef>
              <a:buClr>
                <a:srgbClr val="6DB7D7"/>
              </a:buClr>
              <a:buSzPct val="107380"/>
              <a:buFont typeface="Noto Symbol"/>
              <a:buChar char="●"/>
            </a:pPr>
            <a:r>
              <a:rPr b="0" baseline="0" i="0" lang="en-US" sz="205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Increase the horizontal resolution of atmospheric model for all domains from 27/9/3 to 18/6/2 km</a:t>
            </a:r>
          </a:p>
          <a:p>
            <a:pPr indent="-349250" lvl="1" marL="349250" marR="0" rtl="0" algn="l">
              <a:lnSpc>
                <a:spcPct val="90000"/>
              </a:lnSpc>
              <a:spcBef>
                <a:spcPts val="2000"/>
              </a:spcBef>
              <a:buClr>
                <a:srgbClr val="6DB7D7"/>
              </a:buClr>
              <a:buSzPct val="107380"/>
              <a:buFont typeface="Noto Symbol"/>
              <a:buChar char="●"/>
            </a:pPr>
            <a:r>
              <a:rPr b="0" baseline="0" i="0" lang="en-US" sz="205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Upgrade and improve HWRF vortex initialization scheme in response to both GFS and HWRF resolution increases</a:t>
            </a:r>
          </a:p>
          <a:p>
            <a:pPr indent="-349250" lvl="1" marL="349250" marR="0" rtl="0" algn="l">
              <a:lnSpc>
                <a:spcPct val="90000"/>
              </a:lnSpc>
              <a:spcBef>
                <a:spcPts val="2000"/>
              </a:spcBef>
              <a:buClr>
                <a:srgbClr val="6DB7D7"/>
              </a:buClr>
              <a:buSzPct val="107380"/>
              <a:buFont typeface="Noto Symbol"/>
              <a:buChar char="●"/>
            </a:pPr>
            <a:r>
              <a:rPr b="0" baseline="0" i="0" lang="en-US" sz="205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Physics upgrades (microphysics, radiation, PBL)</a:t>
            </a:r>
          </a:p>
          <a:p>
            <a:pPr indent="-349250" lvl="1" marL="349250" marR="0" rtl="0" algn="l">
              <a:lnSpc>
                <a:spcPct val="90000"/>
              </a:lnSpc>
              <a:spcBef>
                <a:spcPts val="2000"/>
              </a:spcBef>
              <a:buClr>
                <a:srgbClr val="6DB7D7"/>
              </a:buClr>
              <a:buSzPct val="107380"/>
              <a:buFont typeface="Noto Symbol"/>
              <a:buChar char="●"/>
            </a:pPr>
            <a:r>
              <a:rPr b="0" baseline="0" i="0" lang="en-US" sz="205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HWRF ensemble-based warm start for TDR assimilation (covariance still not cycled)</a:t>
            </a:r>
          </a:p>
          <a:p>
            <a:pPr indent="-349250" lvl="1" marL="349250" marR="0" rtl="0" algn="l">
              <a:lnSpc>
                <a:spcPct val="90000"/>
              </a:lnSpc>
              <a:spcBef>
                <a:spcPts val="2000"/>
              </a:spcBef>
              <a:buClr>
                <a:srgbClr val="6DB7D7"/>
              </a:buClr>
              <a:buSzPct val="107380"/>
              <a:buFont typeface="Noto Symbol"/>
              <a:buChar char="●"/>
            </a:pPr>
            <a:r>
              <a:rPr b="0" baseline="0" i="0" lang="en-US" sz="205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Expand HWRF capabilities to all global basins with 7-storm, year-round capability</a:t>
            </a:r>
          </a:p>
          <a:p>
            <a:pPr indent="-349250" lvl="1" marL="349250" marR="0" rtl="0" algn="l">
              <a:lnSpc>
                <a:spcPct val="90000"/>
              </a:lnSpc>
              <a:spcBef>
                <a:spcPts val="2000"/>
              </a:spcBef>
              <a:buClr>
                <a:srgbClr val="6DB7D7"/>
              </a:buClr>
              <a:buSzPct val="107380"/>
              <a:buFont typeface="Noto Symbol"/>
              <a:buChar char="●"/>
            </a:pPr>
            <a:r>
              <a:rPr b="0" baseline="0" i="0" lang="en-US" sz="205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Added the assimilation of tcvitals MSLP data along with all dropsonde data (including GH-based sondes)</a:t>
            </a:r>
          </a:p>
          <a:p>
            <a:pPr indent="0" lvl="1" marL="0" marR="0" rtl="0" algn="l">
              <a:lnSpc>
                <a:spcPct val="90000"/>
              </a:lnSpc>
              <a:spcBef>
                <a:spcPts val="2000"/>
              </a:spcBef>
              <a:buClr>
                <a:srgbClr val="6DB7D7"/>
              </a:buClr>
              <a:buFont typeface="Noto Symbol"/>
              <a:buNone/>
            </a:pPr>
            <a:r>
              <a:t/>
            </a:r>
            <a:endParaRPr b="0" baseline="0" i="0" sz="22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4183" lvl="0" marL="349250" marR="0" rtl="0" algn="l">
              <a:lnSpc>
                <a:spcPct val="90000"/>
              </a:lnSpc>
              <a:spcBef>
                <a:spcPts val="2000"/>
              </a:spcBef>
              <a:buClr>
                <a:srgbClr val="6DB7D7"/>
              </a:buClr>
              <a:buSzPct val="111000"/>
              <a:buFont typeface="Noto Symbol"/>
              <a:buNone/>
            </a:pPr>
            <a:r>
              <a:rPr lang="en-US" sz="2200">
                <a:solidFill>
                  <a:srgbClr val="595959"/>
                </a:solidFill>
              </a:rPr>
              <a:t>k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/>
        </p:nvSpPr>
        <p:spPr>
          <a:xfrm>
            <a:off x="4419600" y="1574800"/>
            <a:ext cx="4317999" cy="4914899"/>
          </a:xfrm>
          <a:prstGeom prst="rect">
            <a:avLst/>
          </a:prstGeom>
          <a:solidFill>
            <a:srgbClr val="FFFFFF"/>
          </a:solidFill>
          <a:ln cap="flat" w="12700">
            <a:solidFill>
              <a:srgbClr val="287A9E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Shape 223"/>
          <p:cNvSpPr txBox="1"/>
          <p:nvPr>
            <p:ph type="title"/>
          </p:nvPr>
        </p:nvSpPr>
        <p:spPr>
          <a:xfrm>
            <a:off x="549274" y="107576"/>
            <a:ext cx="9763125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4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Success: Forecasts are better!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549275" y="1587500"/>
            <a:ext cx="3717925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9250" lvl="0" marL="349250" marR="0" rtl="0" algn="l">
              <a:lnSpc>
                <a:spcPct val="90000"/>
              </a:lnSpc>
              <a:spcBef>
                <a:spcPts val="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r>
              <a:rPr b="0" baseline="0" i="0" lang="en-US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10-15% intensity improvement per year</a:t>
            </a:r>
          </a:p>
          <a:p>
            <a:pPr indent="-349250" lvl="0" marL="349250" marR="0" rtl="0" algn="l">
              <a:lnSpc>
                <a:spcPct val="90000"/>
              </a:lnSpc>
              <a:spcBef>
                <a:spcPts val="200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r>
              <a:rPr b="0" baseline="0" i="0" lang="en-US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2013 retro intensity better than statistical models for </a:t>
            </a:r>
            <a:r>
              <a:rPr lang="en-US" sz="2400">
                <a:solidFill>
                  <a:srgbClr val="595959"/>
                </a:solidFill>
              </a:rPr>
              <a:t>days </a:t>
            </a:r>
            <a:r>
              <a:rPr b="0" baseline="0" i="0" lang="en-US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2-3</a:t>
            </a:r>
          </a:p>
          <a:p>
            <a:pPr indent="-349250" lvl="0" marL="349250" marR="0" rtl="0" algn="l">
              <a:lnSpc>
                <a:spcPct val="90000"/>
              </a:lnSpc>
              <a:spcBef>
                <a:spcPts val="200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r>
              <a:rPr b="0" baseline="0" i="0" lang="en-US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Track forecasts are comparable to GFS</a:t>
            </a:r>
          </a:p>
          <a:p>
            <a:pPr indent="-349250" lvl="0" marL="349250" marR="0" rtl="0" algn="l">
              <a:lnSpc>
                <a:spcPct val="90000"/>
              </a:lnSpc>
              <a:spcBef>
                <a:spcPts val="200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r>
              <a:rPr b="0" baseline="0" i="0" lang="en-US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Short-term intensity error still isn’t where we’d like it to be</a:t>
            </a: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88103" y="1600200"/>
            <a:ext cx="4103447" cy="2409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 rotWithShape="1">
          <a:blip r:embed="rId4">
            <a:alphaModFix/>
          </a:blip>
          <a:srcRect b="5227" l="0" r="0" t="0"/>
          <a:stretch/>
        </p:blipFill>
        <p:spPr>
          <a:xfrm>
            <a:off x="4736594" y="4057278"/>
            <a:ext cx="3854956" cy="235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549274" y="107576"/>
            <a:ext cx="9763125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4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Challenge: Initialization</a:t>
            </a:r>
          </a:p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549275" y="1587500"/>
            <a:ext cx="7934324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9250" lvl="0" marL="349250" marR="0" rtl="0" algn="l">
              <a:lnSpc>
                <a:spcPct val="90000"/>
              </a:lnSpc>
              <a:spcBef>
                <a:spcPts val="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r>
              <a:rPr b="0" baseline="0" i="0" lang="en-US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We need a way to initialize the vortex reasonably close to size, location, intensity to operational estimate, especially when data is sparse</a:t>
            </a:r>
          </a:p>
          <a:p>
            <a:pPr indent="-349250" lvl="0" marL="349250" marR="0" rtl="0" algn="l">
              <a:lnSpc>
                <a:spcPct val="90000"/>
              </a:lnSpc>
              <a:spcBef>
                <a:spcPts val="200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r>
              <a:rPr b="0" baseline="0" i="0" lang="en-US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Vortex initialization is the way we do that now</a:t>
            </a:r>
          </a:p>
          <a:p>
            <a:pPr indent="-349250" lvl="0" marL="349250" marR="0" rtl="0" algn="l">
              <a:lnSpc>
                <a:spcPct val="90000"/>
              </a:lnSpc>
              <a:spcBef>
                <a:spcPts val="200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r>
              <a:rPr b="0" baseline="0" i="0" lang="en-US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While vortex initialization addresses some problems, it creates others:</a:t>
            </a:r>
            <a:br>
              <a:rPr b="0" baseline="0" i="0" lang="en-US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82575" lvl="2" marL="968375" marR="0" rtl="0" algn="l">
              <a:lnSpc>
                <a:spcPct val="90000"/>
              </a:lnSpc>
              <a:spcBef>
                <a:spcPts val="600"/>
              </a:spcBef>
              <a:buClr>
                <a:srgbClr val="6DB7D7"/>
              </a:buClr>
              <a:buSzPct val="110000"/>
              <a:buFont typeface="Noto Symbol"/>
              <a:buChar char="➢"/>
            </a:pPr>
            <a:r>
              <a:rPr b="0" baseline="0" i="0" lang="en-US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Improves intensity forecasts for strong storms</a:t>
            </a:r>
          </a:p>
          <a:p>
            <a:pPr indent="-282575" lvl="2" marL="968375" marR="0" rtl="0" algn="l">
              <a:lnSpc>
                <a:spcPct val="90000"/>
              </a:lnSpc>
              <a:spcBef>
                <a:spcPts val="600"/>
              </a:spcBef>
              <a:buClr>
                <a:srgbClr val="6DB7D7"/>
              </a:buClr>
              <a:buSzPct val="110000"/>
              <a:buFont typeface="Noto Symbol"/>
              <a:buChar char="➢"/>
            </a:pPr>
            <a:r>
              <a:rPr b="0" baseline="0" i="0" lang="en-US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Creates a vortex that is too strong aloft, which causes inner-core DA problems and bad forecasts for weaker/sheared storms</a:t>
            </a:r>
          </a:p>
          <a:p>
            <a:pPr indent="-142875" lvl="2" marL="968375" marR="0" rtl="0" algn="l">
              <a:lnSpc>
                <a:spcPct val="90000"/>
              </a:lnSpc>
              <a:spcBef>
                <a:spcPts val="600"/>
              </a:spcBef>
              <a:buClr>
                <a:srgbClr val="6DB7D7"/>
              </a:buClr>
              <a:buFont typeface="Noto Symbol"/>
              <a:buNone/>
            </a:pPr>
            <a:r>
              <a:t/>
            </a:r>
            <a:endParaRPr b="0" baseline="0" i="0" sz="2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2875" lvl="2" marL="968375" marR="0" rtl="0" algn="l">
              <a:lnSpc>
                <a:spcPct val="90000"/>
              </a:lnSpc>
              <a:spcBef>
                <a:spcPts val="600"/>
              </a:spcBef>
              <a:buClr>
                <a:srgbClr val="6DB7D7"/>
              </a:buClr>
              <a:buFont typeface="Noto Symbol"/>
              <a:buNone/>
            </a:pPr>
            <a:r>
              <a:t/>
            </a:r>
            <a:endParaRPr b="0" baseline="0" i="0" sz="2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549274" y="107576"/>
            <a:ext cx="9763125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4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Challenge: Initialization</a:t>
            </a:r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549275" y="1587500"/>
            <a:ext cx="7934324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9250" lvl="0" marL="349250" marR="0" rtl="0" algn="l">
              <a:spcBef>
                <a:spcPts val="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r>
              <a:rPr b="0" baseline="0" i="0" lang="en-US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We need a way to initialize the vortex reasonably close to size, location, intensity to operational estimate</a:t>
            </a:r>
          </a:p>
          <a:p>
            <a:pPr indent="-349250" lvl="0" marL="349250" marR="0" rtl="0" algn="l">
              <a:spcBef>
                <a:spcPts val="200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r>
              <a:rPr b="0" baseline="0" i="0" lang="en-US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Vortex initialization is the way we do that now</a:t>
            </a:r>
          </a:p>
          <a:p>
            <a:pPr indent="-349250" lvl="0" marL="349250" marR="0" rtl="0" algn="l">
              <a:spcBef>
                <a:spcPts val="200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r>
              <a:rPr b="0" baseline="0" i="0" lang="en-US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Unfortunately, this  </a:t>
            </a:r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6775"/>
            <a:ext cx="9156699" cy="680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/>
          <p:nvPr/>
        </p:nvSpPr>
        <p:spPr>
          <a:xfrm>
            <a:off x="749300" y="2413000"/>
            <a:ext cx="25019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0Z First guess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3746500" y="2439432"/>
            <a:ext cx="25019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0Z Analysis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1460500" y="172250"/>
            <a:ext cx="6159499" cy="461664"/>
          </a:xfrm>
          <a:prstGeom prst="rect">
            <a:avLst/>
          </a:prstGeom>
          <a:solidFill>
            <a:schemeClr val="lt1"/>
          </a:solidFill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Initialization problems in Hurricane Earl</a:t>
            </a:r>
          </a:p>
        </p:txBody>
      </p:sp>
      <p:cxnSp>
        <p:nvCxnSpPr>
          <p:cNvPr id="243" name="Shape 243"/>
          <p:cNvCxnSpPr/>
          <p:nvPr/>
        </p:nvCxnSpPr>
        <p:spPr>
          <a:xfrm>
            <a:off x="2476500" y="2628900"/>
            <a:ext cx="1270000" cy="0"/>
          </a:xfrm>
          <a:prstGeom prst="straightConnector1">
            <a:avLst/>
          </a:prstGeom>
          <a:noFill/>
          <a:ln cap="flat" w="38100">
            <a:solidFill>
              <a:srgbClr val="000000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244" name="Shape 244"/>
          <p:cNvSpPr txBox="1"/>
          <p:nvPr/>
        </p:nvSpPr>
        <p:spPr>
          <a:xfrm>
            <a:off x="812800" y="3559096"/>
            <a:ext cx="25019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6-h Forecast</a:t>
            </a:r>
          </a:p>
        </p:txBody>
      </p:sp>
      <p:cxnSp>
        <p:nvCxnSpPr>
          <p:cNvPr id="245" name="Shape 245"/>
          <p:cNvCxnSpPr/>
          <p:nvPr/>
        </p:nvCxnSpPr>
        <p:spPr>
          <a:xfrm flipH="1">
            <a:off x="2336799" y="2808764"/>
            <a:ext cx="1409700" cy="750331"/>
          </a:xfrm>
          <a:prstGeom prst="straightConnector1">
            <a:avLst/>
          </a:prstGeom>
          <a:noFill/>
          <a:ln cap="flat" w="38100">
            <a:solidFill>
              <a:srgbClr val="000000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246" name="Shape 246"/>
          <p:cNvSpPr txBox="1"/>
          <p:nvPr/>
        </p:nvSpPr>
        <p:spPr>
          <a:xfrm>
            <a:off x="3314700" y="3520996"/>
            <a:ext cx="25019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Vortex initialization/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06Z First guess</a:t>
            </a:r>
          </a:p>
        </p:txBody>
      </p:sp>
      <p:cxnSp>
        <p:nvCxnSpPr>
          <p:cNvPr id="247" name="Shape 247"/>
          <p:cNvCxnSpPr/>
          <p:nvPr/>
        </p:nvCxnSpPr>
        <p:spPr>
          <a:xfrm>
            <a:off x="2387600" y="3759200"/>
            <a:ext cx="977899" cy="0"/>
          </a:xfrm>
          <a:prstGeom prst="straightConnector1">
            <a:avLst/>
          </a:prstGeom>
          <a:noFill/>
          <a:ln cap="flat" w="38100">
            <a:solidFill>
              <a:srgbClr val="000000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48" name="Shape 248"/>
          <p:cNvCxnSpPr/>
          <p:nvPr/>
        </p:nvCxnSpPr>
        <p:spPr>
          <a:xfrm>
            <a:off x="5702300" y="3797300"/>
            <a:ext cx="977899" cy="0"/>
          </a:xfrm>
          <a:prstGeom prst="straightConnector1">
            <a:avLst/>
          </a:prstGeom>
          <a:noFill/>
          <a:ln cap="flat" w="38100">
            <a:solidFill>
              <a:srgbClr val="000000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249" name="Shape 249"/>
          <p:cNvSpPr txBox="1"/>
          <p:nvPr/>
        </p:nvSpPr>
        <p:spPr>
          <a:xfrm>
            <a:off x="6705600" y="3609896"/>
            <a:ext cx="25019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06Z Analysis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6375400" y="2467927"/>
            <a:ext cx="25019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0Z TDR Analysis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549274" y="107576"/>
            <a:ext cx="9763125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4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Challenge: Initialization</a:t>
            </a:r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549275" y="1587500"/>
            <a:ext cx="4238625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9250" lvl="0" marL="349250" marR="0" rtl="0" algn="l">
              <a:spcBef>
                <a:spcPts val="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r>
              <a:rPr b="0" baseline="0" i="0" lang="en-US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Data assimilation tries to correct the extremely strong vortex aloft produced by vortex initialization</a:t>
            </a:r>
          </a:p>
          <a:p>
            <a:pPr indent="-349250" lvl="0" marL="349250" marR="0" rtl="0" algn="l">
              <a:spcBef>
                <a:spcPts val="200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r>
              <a:rPr b="0" baseline="0" i="0" lang="en-US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Generally, the result is a surface vortex that is far too weak</a:t>
            </a:r>
          </a:p>
          <a:p>
            <a:pPr indent="-349250" lvl="0" marL="349250" marR="0" rtl="0" algn="l">
              <a:spcBef>
                <a:spcPts val="2000"/>
              </a:spcBef>
              <a:buClr>
                <a:srgbClr val="6DB7D7"/>
              </a:buClr>
              <a:buSzPct val="110000"/>
              <a:buFont typeface="Noto Symbol"/>
              <a:buChar char="●"/>
            </a:pPr>
            <a:r>
              <a:rPr b="0" baseline="0" i="0" lang="en-US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The temporary solution is to not use DA increments within 150 km of center</a:t>
            </a:r>
          </a:p>
          <a:p>
            <a:pPr indent="-142875" lvl="2" marL="968375" marR="0" rtl="0" algn="l">
              <a:spcBef>
                <a:spcPts val="600"/>
              </a:spcBef>
              <a:buClr>
                <a:srgbClr val="6DB7D7"/>
              </a:buClr>
              <a:buFont typeface="Noto Symbol"/>
              <a:buNone/>
            </a:pPr>
            <a:r>
              <a:t/>
            </a:r>
            <a:endParaRPr b="0" baseline="0" i="0" sz="2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2875" lvl="2" marL="968375" marR="0" rtl="0" algn="l">
              <a:spcBef>
                <a:spcPts val="600"/>
              </a:spcBef>
              <a:buClr>
                <a:srgbClr val="6DB7D7"/>
              </a:buClr>
              <a:buFont typeface="Noto Symbol"/>
              <a:buNone/>
            </a:pPr>
            <a:r>
              <a:t/>
            </a:r>
            <a:endParaRPr b="0" baseline="0" i="0" sz="2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5270500" y="2044700"/>
            <a:ext cx="3225800" cy="2933700"/>
          </a:xfrm>
          <a:prstGeom prst="ellipse">
            <a:avLst/>
          </a:prstGeom>
          <a:noFill/>
          <a:ln cap="flat" w="31750">
            <a:solidFill>
              <a:srgbClr val="287A9E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6019800" y="2667000"/>
            <a:ext cx="1759526" cy="1600199"/>
          </a:xfrm>
          <a:prstGeom prst="ellipse">
            <a:avLst/>
          </a:prstGeom>
          <a:noFill/>
          <a:ln cap="flat" w="31750">
            <a:solidFill>
              <a:srgbClr val="287A9E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 txBox="1"/>
          <p:nvPr/>
        </p:nvSpPr>
        <p:spPr>
          <a:xfrm>
            <a:off x="5562600" y="5613400"/>
            <a:ext cx="2895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“Blending” initialization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7454900" y="1803568"/>
            <a:ext cx="11684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300 km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6395026" y="2328446"/>
            <a:ext cx="11684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150 km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6338453" y="3130033"/>
            <a:ext cx="11684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No DA increment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6376553" y="4267200"/>
            <a:ext cx="11684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Partial increment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7329053" y="4961523"/>
            <a:ext cx="161174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Full increment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reeze">
  <a:themeElements>
    <a:clrScheme name="Breeze">
      <a:dk1>
        <a:srgbClr val="000000"/>
      </a:dk1>
      <a:lt1>
        <a:srgbClr val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