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93" r:id="rId2"/>
    <p:sldId id="259" r:id="rId3"/>
    <p:sldId id="263" r:id="rId4"/>
    <p:sldId id="264" r:id="rId5"/>
    <p:sldId id="258" r:id="rId6"/>
    <p:sldId id="262" r:id="rId7"/>
    <p:sldId id="260" r:id="rId8"/>
    <p:sldId id="267" r:id="rId9"/>
    <p:sldId id="265" r:id="rId10"/>
    <p:sldId id="268" r:id="rId11"/>
    <p:sldId id="270" r:id="rId12"/>
    <p:sldId id="269" r:id="rId13"/>
    <p:sldId id="271" r:id="rId14"/>
    <p:sldId id="272" r:id="rId15"/>
    <p:sldId id="273" r:id="rId16"/>
    <p:sldId id="278" r:id="rId17"/>
    <p:sldId id="276" r:id="rId18"/>
    <p:sldId id="275" r:id="rId19"/>
    <p:sldId id="279" r:id="rId20"/>
    <p:sldId id="277" r:id="rId21"/>
    <p:sldId id="284" r:id="rId22"/>
    <p:sldId id="285" r:id="rId23"/>
    <p:sldId id="286" r:id="rId24"/>
    <p:sldId id="287" r:id="rId25"/>
    <p:sldId id="257" r:id="rId26"/>
    <p:sldId id="288" r:id="rId27"/>
    <p:sldId id="289" r:id="rId28"/>
    <p:sldId id="290" r:id="rId29"/>
    <p:sldId id="291" r:id="rId30"/>
    <p:sldId id="292" r:id="rId31"/>
    <p:sldId id="281" r:id="rId32"/>
    <p:sldId id="282" r:id="rId33"/>
    <p:sldId id="283" r:id="rId34"/>
    <p:sldId id="280" r:id="rId35"/>
    <p:sldId id="26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5E6D7-FEAE-1746-A8DB-0E59A563C5B3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94796-BCEA-2244-9484-E1A9CD2F5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Seasonal</a:t>
            </a:r>
            <a:r>
              <a:rPr lang="en-US" baseline="0" dirty="0" smtClean="0"/>
              <a:t> temperature evolution includes the line plots.  Probably should start with a mean 100mb picture with clouds.  Maybe, if we have time, generate a picture with</a:t>
            </a:r>
          </a:p>
          <a:p>
            <a:r>
              <a:rPr lang="en-US" baseline="0" dirty="0" smtClean="0"/>
              <a:t>  100mb MLS water for January or February (along with temperature).</a:t>
            </a:r>
          </a:p>
          <a:p>
            <a:r>
              <a:rPr lang="en-US" baseline="0" dirty="0" smtClean="0"/>
              <a:t>Probably need to create several </a:t>
            </a:r>
            <a:r>
              <a:rPr lang="en-US" baseline="0" dirty="0" err="1" smtClean="0"/>
              <a:t>quicktime</a:t>
            </a:r>
            <a:r>
              <a:rPr lang="en-US" baseline="0" dirty="0" smtClean="0"/>
              <a:t> movies so we can do them individually.</a:t>
            </a:r>
          </a:p>
          <a:p>
            <a:r>
              <a:rPr lang="en-US" baseline="0" dirty="0" smtClean="0"/>
              <a:t>Want to start with a mean picture at the three TTL levels (we have this) for the meteorology.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Temperatures are colder than average for January over the Western pacific.</a:t>
            </a:r>
            <a:r>
              <a:rPr lang="en-US" baseline="0" dirty="0" smtClean="0"/>
              <a:t>  As in rainfall, we note</a:t>
            </a:r>
          </a:p>
          <a:p>
            <a:r>
              <a:rPr lang="en-US" baseline="0" dirty="0" smtClean="0"/>
              <a:t>A greater than usual amount of very deep convection in the northern hemisphere.  Anticyclone is</a:t>
            </a:r>
          </a:p>
          <a:p>
            <a:r>
              <a:rPr lang="en-US" baseline="0" dirty="0" smtClean="0"/>
              <a:t>In about the average position.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Colder than average March at 100mb in western Pacific.  More convection than typical</a:t>
            </a:r>
          </a:p>
          <a:p>
            <a:r>
              <a:rPr lang="en-US" dirty="0" smtClean="0"/>
              <a:t>For this time in the northern Hemisphere.  Anticyclone is weaker,</a:t>
            </a:r>
            <a:r>
              <a:rPr lang="en-US" baseline="0" dirty="0" smtClean="0"/>
              <a:t> though the western Pacific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70 </a:t>
            </a:r>
            <a:r>
              <a:rPr lang="en-US" dirty="0" err="1" smtClean="0"/>
              <a:t>mb</a:t>
            </a:r>
            <a:r>
              <a:rPr lang="en-US" dirty="0" smtClean="0"/>
              <a:t> clearly shows the difference between the years.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distribution for January, 2014.  This should be above most of the convective outflow (these are pressure altitudes).  </a:t>
            </a:r>
          </a:p>
          <a:p>
            <a:r>
              <a:rPr lang="en-US" dirty="0" smtClean="0"/>
              <a:t>Clouds are more or less located where there are cold temps.  Perhaps more upstream – flow is easterly at these altitudes.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obvious 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 is January 1, 2014.  Flights are in magenta.  </a:t>
            </a:r>
            <a:r>
              <a:rPr lang="en-US" baseline="0" dirty="0" smtClean="0"/>
              <a:t> Note absence of substantial convection in</a:t>
            </a:r>
          </a:p>
          <a:p>
            <a:r>
              <a:rPr lang="en-US" baseline="0" dirty="0" smtClean="0"/>
              <a:t>The Indian Ocean until late Feb and March.  Convection stalls over Guam longitudes in</a:t>
            </a:r>
          </a:p>
          <a:p>
            <a:r>
              <a:rPr lang="en-US" baseline="0" dirty="0" smtClean="0"/>
              <a:t>January (!).  Another burst slightly farther east in mid February.   Ferry flight is in a cold period, as are the February flights.</a:t>
            </a:r>
          </a:p>
          <a:p>
            <a:r>
              <a:rPr lang="en-US" baseline="0" dirty="0" smtClean="0"/>
              <a:t>Note that cold temperatures at 100mb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still see</a:t>
            </a:r>
            <a:r>
              <a:rPr lang="en-US" baseline="0" dirty="0" smtClean="0"/>
              <a:t> waves propagating eastward, though not as prominently as the Equatorial Kelvin waves.</a:t>
            </a:r>
          </a:p>
          <a:p>
            <a:r>
              <a:rPr lang="en-US" baseline="0" dirty="0" smtClean="0"/>
              <a:t>Note again how temperature minimum is east of convective forcing.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 structure from top to bottom of TTL.</a:t>
            </a:r>
            <a:r>
              <a:rPr lang="en-US" baseline="0" dirty="0" smtClean="0"/>
              <a:t>  Deepest convection concentrated south of the equator (no a surprise, that’s where the heating is).</a:t>
            </a:r>
          </a:p>
          <a:p>
            <a:r>
              <a:rPr lang="en-US" baseline="0" dirty="0" smtClean="0"/>
              <a:t>Cold temperatures exhibit a sideways V structure – indicative of a wave response to the convective heating below.  Generally, cold temperatures are</a:t>
            </a:r>
          </a:p>
          <a:p>
            <a:r>
              <a:rPr lang="en-US" baseline="0" dirty="0" smtClean="0"/>
              <a:t>To the east of the heating.   Cold point in the mean clearly closer to 100mb (53kft) than 70mb (61kft).  16.2 and 18.4 km.  100mb flow exhibits some</a:t>
            </a:r>
          </a:p>
          <a:p>
            <a:r>
              <a:rPr lang="en-US" baseline="0" dirty="0" err="1" smtClean="0"/>
              <a:t>Characteritics</a:t>
            </a:r>
            <a:r>
              <a:rPr lang="en-US" baseline="0" dirty="0" smtClean="0"/>
              <a:t> of outflow (cross-equatorial flow.  70mb does not.  Pattern clearly weakens with altitude.  Reanalysis used (23 year mean – shorter time is the satellite brightness temperature data).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Anticyclone</a:t>
            </a:r>
            <a:r>
              <a:rPr lang="en-US" baseline="0" dirty="0" smtClean="0"/>
              <a:t> slopes eastward with altitude.  More of the outflow characteristics in the 150mb flow (which is</a:t>
            </a:r>
          </a:p>
          <a:p>
            <a:r>
              <a:rPr lang="en-US" baseline="0" dirty="0" smtClean="0"/>
              <a:t>Near the top of the main convective outflow patter.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evolution of the Reanalysis cold point temperature and altitude for the two ATTREX</a:t>
            </a:r>
            <a:r>
              <a:rPr lang="en-US" baseline="0" dirty="0" smtClean="0"/>
              <a:t> winter deployments.</a:t>
            </a:r>
          </a:p>
          <a:p>
            <a:r>
              <a:rPr lang="en-US" baseline="0" dirty="0" smtClean="0"/>
              <a:t>Black is mean.  Note strikingly different behavior.  12-13 is a cold year due to the QBO.  Note that the reanalysis does underestimate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altitude (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is not always the cold point).  Main point here is the time evolution and comparison of the years, not absolute value.  2014 has a fairly</a:t>
            </a:r>
          </a:p>
          <a:p>
            <a:r>
              <a:rPr lang="en-US" baseline="0" dirty="0" smtClean="0"/>
              <a:t>“constant” value in time into March of tropical cold point temperature.  2013 has a nadir in late January associated with a strong polar warming. 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temperature</a:t>
            </a:r>
          </a:p>
          <a:p>
            <a:r>
              <a:rPr lang="en-US" baseline="0" dirty="0" smtClean="0"/>
              <a:t>In 2014 is near “normal” or even colder, even though it is a westerly phase year (warm).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Western Pacific region shows consistent pattern with overall, except there is a steady warming in 2014 into March.  Still less of</a:t>
            </a:r>
          </a:p>
          <a:p>
            <a:r>
              <a:rPr lang="en-US" dirty="0" smtClean="0"/>
              <a:t>An</a:t>
            </a:r>
            <a:r>
              <a:rPr lang="en-US" baseline="0" dirty="0" smtClean="0"/>
              <a:t> upward trend than the mean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we look at temperature evolution at the two upper TTL levels.  Note that 100mb</a:t>
            </a:r>
            <a:r>
              <a:rPr lang="en-US" baseline="0" dirty="0" smtClean="0"/>
              <a:t> level is colder than normal or normal, even though</a:t>
            </a:r>
          </a:p>
          <a:p>
            <a:r>
              <a:rPr lang="en-US" baseline="0" dirty="0" smtClean="0"/>
              <a:t>It is a QBO warm year.  70mb (greatest QBO influence) is clearly warmer than normal.  So,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temperatures are broadly similar to normal, with lower altitude.</a:t>
            </a:r>
          </a:p>
          <a:p>
            <a:r>
              <a:rPr lang="en-US" baseline="0" dirty="0" smtClean="0"/>
              <a:t>Can see initiation of warming on January 1 in 2013 at 70mb.  Big dip (70 and 100mb temps are actually about the same in late Jan) is due to warming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January 150mb circulation.</a:t>
            </a:r>
            <a:r>
              <a:rPr lang="en-US" baseline="0" dirty="0" smtClean="0"/>
              <a:t>  Typically a dry month, note significant rainfall over Guam.  Typhoon amplifying the</a:t>
            </a:r>
          </a:p>
          <a:p>
            <a:r>
              <a:rPr lang="en-US" baseline="0" dirty="0" err="1" smtClean="0"/>
              <a:t>Climatological</a:t>
            </a:r>
            <a:r>
              <a:rPr lang="en-US" baseline="0" dirty="0" smtClean="0"/>
              <a:t> rainfall max off the Philippines. Indian Ocean and central Pacific SPCZ are weak, with rainfall concentrated</a:t>
            </a:r>
          </a:p>
          <a:p>
            <a:r>
              <a:rPr lang="en-US" baseline="0" dirty="0" smtClean="0"/>
              <a:t>In Guam longitudes.  More than the usual NH precipitation. (!)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 above, </a:t>
            </a:r>
            <a:r>
              <a:rPr lang="en-US" dirty="0" err="1" smtClean="0"/>
              <a:t>attrex</a:t>
            </a:r>
            <a:r>
              <a:rPr lang="en-US" dirty="0" smtClean="0"/>
              <a:t> 3 below.  Rainfall moved somewhat eastward.  Strong SPCZ convection</a:t>
            </a:r>
            <a:r>
              <a:rPr lang="en-US" baseline="0" dirty="0" smtClean="0"/>
              <a:t> forces stronger </a:t>
            </a:r>
            <a:r>
              <a:rPr lang="en-US" baseline="0" dirty="0" err="1" smtClean="0"/>
              <a:t>westerlies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strength of convection</a:t>
            </a:r>
            <a:r>
              <a:rPr lang="en-US" baseline="0" dirty="0" smtClean="0"/>
              <a:t> has moved still further east, but TC </a:t>
            </a:r>
            <a:r>
              <a:rPr lang="en-US" baseline="0" dirty="0" err="1" smtClean="0"/>
              <a:t>Faxai</a:t>
            </a:r>
            <a:r>
              <a:rPr lang="en-US" baseline="0" dirty="0" smtClean="0"/>
              <a:t> leads to significant convection at our longitudes.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94796-BCEA-2244-9484-E1A9CD2F5DB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3F018-D00E-934F-8DB7-92C8A491E086}" type="datetimeFigureOut">
              <a:rPr lang="en-US" smtClean="0"/>
              <a:pPr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FE1A-61D1-E244-B863-EF6DBB43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5" Type="http://schemas.openxmlformats.org/officeDocument/2006/relationships/image" Target="../media/image21.pd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1410/irpics/movie1/movie_20140212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1410/irpics/movie2/movie_n2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1410/irpics/movie_n3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2.png"/><Relationship Id="rId5" Type="http://schemas.openxmlformats.org/officeDocument/2006/relationships/image" Target="../media/image3.pd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Meteorological Overview of the ATTREX 3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422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dirty="0" smtClean="0"/>
              <a:t>Leonhard Pfister (NASA/ARC) and</a:t>
            </a:r>
          </a:p>
          <a:p>
            <a:pPr algn="ctr">
              <a:buNone/>
            </a:pPr>
            <a:r>
              <a:rPr lang="en-US" dirty="0" smtClean="0"/>
              <a:t>Pat </a:t>
            </a:r>
            <a:r>
              <a:rPr lang="en-US" dirty="0" err="1" smtClean="0"/>
              <a:t>Hillyard</a:t>
            </a:r>
            <a:r>
              <a:rPr lang="en-US" dirty="0" smtClean="0"/>
              <a:t> (BAERI)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http://bocachica.arc.nasa.gov/attrex_2014/attrex_2014.html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50_marone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jan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_100_feb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5241" y="0"/>
            <a:ext cx="9210041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marone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0320" y="0"/>
            <a:ext cx="9123680" cy="6516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70_feb2014_2_al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43889"/>
              <a:stretch>
                <a:fillRect/>
              </a:stretch>
            </p:blipFill>
          </mc:Choice>
          <mc:Fallback>
            <p:blipFill>
              <a:blip r:embed="rId4"/>
              <a:srcRect t="43889"/>
              <a:stretch>
                <a:fillRect/>
              </a:stretch>
            </p:blipFill>
          </mc:Fallback>
        </mc:AlternateContent>
        <p:spPr>
          <a:xfrm>
            <a:off x="457200" y="2917371"/>
            <a:ext cx="7980218" cy="3198421"/>
          </a:xfrm>
          <a:prstGeom prst="rect">
            <a:avLst/>
          </a:prstGeom>
        </p:spPr>
      </p:pic>
      <p:pic>
        <p:nvPicPr>
          <p:cNvPr id="3" name="Picture 2" descr="conv_70_feb2013_2_al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43889" b="13333"/>
              <a:stretch>
                <a:fillRect/>
              </a:stretch>
            </p:blipFill>
          </mc:Choice>
          <mc:Fallback>
            <p:blipFill>
              <a:blip r:embed="rId6"/>
              <a:srcRect t="43889" b="13333"/>
              <a:stretch>
                <a:fillRect/>
              </a:stretch>
            </p:blipFill>
          </mc:Fallback>
        </mc:AlternateContent>
        <p:spPr>
          <a:xfrm>
            <a:off x="457200" y="482600"/>
            <a:ext cx="7980218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00_feb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43611"/>
              <a:stretch>
                <a:fillRect/>
              </a:stretch>
            </p:blipFill>
          </mc:Choice>
          <mc:Fallback>
            <p:blipFill>
              <a:blip r:embed="rId3"/>
              <a:srcRect t="43611"/>
              <a:stretch>
                <a:fillRect/>
              </a:stretch>
            </p:blipFill>
          </mc:Fallback>
        </mc:AlternateContent>
        <p:spPr>
          <a:xfrm>
            <a:off x="409466" y="2956101"/>
            <a:ext cx="7921734" cy="3190699"/>
          </a:xfrm>
          <a:prstGeom prst="rect">
            <a:avLst/>
          </a:prstGeom>
        </p:spPr>
      </p:pic>
      <p:pic>
        <p:nvPicPr>
          <p:cNvPr id="3" name="Picture 2" descr="conv_100_feb2013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43611" b="13056"/>
              <a:stretch>
                <a:fillRect/>
              </a:stretch>
            </p:blipFill>
          </mc:Choice>
          <mc:Fallback>
            <p:blipFill>
              <a:blip r:embed="rId5"/>
              <a:srcRect t="43611" b="13056"/>
              <a:stretch>
                <a:fillRect/>
              </a:stretch>
            </p:blipFill>
          </mc:Fallback>
        </mc:AlternateContent>
        <p:spPr>
          <a:xfrm>
            <a:off x="393699" y="489554"/>
            <a:ext cx="7937501" cy="2456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 for monthly mean circulation and temperature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1736724"/>
            <a:ext cx="8585200" cy="4346575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Convection forces a cold pattern somewhat east of the convective heating.  Mean anticyclone is still further east.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Pattern slopes eastward with altitude.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QBO indicates a warm year for 2014, and it was so for 70mb.  </a:t>
            </a:r>
            <a:r>
              <a:rPr lang="en-US" dirty="0" err="1" smtClean="0"/>
              <a:t>Tropopause</a:t>
            </a:r>
            <a:r>
              <a:rPr lang="en-US" dirty="0" smtClean="0"/>
              <a:t> and 100mb temperatures were near normal.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Convection, </a:t>
            </a:r>
            <a:r>
              <a:rPr lang="en-US" dirty="0" err="1" smtClean="0"/>
              <a:t>moreso</a:t>
            </a:r>
            <a:r>
              <a:rPr lang="en-US" dirty="0" smtClean="0"/>
              <a:t> than in 2013 and “normal”, was concentrated near Guam longitudes (Duh).  Also, more NH convection than typical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high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53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high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high20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5587"/>
            <a:ext cx="7772400" cy="911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572500" cy="50165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Seasonal Temperature evolution in TTL during ATTREX3 – comparison with previous years.</a:t>
            </a: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Monthly mean Convection,  Clouds, Temperature and Circulation in the TTL</a:t>
            </a: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Time evolution of the relationship of temperature to convection and the nature of TTL temperature changes (waves).</a:t>
            </a: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Meteorological situation for individual flights (movie).</a:t>
            </a: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Convective influence in the TTL – evolution of air origins and the relationship of convective influence to temperature.</a:t>
            </a:r>
          </a:p>
          <a:p>
            <a:pPr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high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8143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high20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cldplo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5240" y="-1"/>
            <a:ext cx="9159240" cy="654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_GMA_SGEOS5_-5-5_10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267459" y="-1008530"/>
            <a:ext cx="6858001" cy="887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0" y="368300"/>
            <a:ext cx="670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Hovmuller</a:t>
            </a:r>
            <a:r>
              <a:rPr lang="en-US" dirty="0" smtClean="0"/>
              <a:t>, 100mb at equator.  Black lines are negative OLR deviations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_attrex3_staticavg_NMC_SREAN2_-5-5_100_20131201-20140315_new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r="-152"/>
              <a:stretch>
                <a:fillRect/>
              </a:stretch>
            </p:blipFill>
          </mc:Choice>
          <mc:Fallback>
            <p:blipFill>
              <a:blip r:embed="rId4"/>
              <a:srcRect r="-152"/>
              <a:stretch>
                <a:fillRect/>
              </a:stretch>
            </p:blipFill>
          </mc:Fallback>
        </mc:AlternateContent>
        <p:spPr>
          <a:xfrm rot="16200000">
            <a:off x="1001805" y="-1001806"/>
            <a:ext cx="6858000" cy="886161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19200" y="4203700"/>
            <a:ext cx="591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1400" y="368300"/>
            <a:ext cx="670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Hovmuller</a:t>
            </a:r>
            <a:r>
              <a:rPr lang="en-US" dirty="0" smtClean="0"/>
              <a:t>, 100mb at equator.  Black lines are negative OLR deviations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plo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1011670" y="-1005321"/>
            <a:ext cx="6879359" cy="890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0" y="368300"/>
            <a:ext cx="626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Hovmuller</a:t>
            </a:r>
            <a:r>
              <a:rPr lang="en-US" dirty="0" smtClean="0"/>
              <a:t>, 100mb 5-15N.  Black lines are negative OLR deviations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43859" y="4203185"/>
            <a:ext cx="59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2014021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n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n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mass </a:t>
            </a:r>
            <a:r>
              <a:rPr lang="en-US" dirty="0" err="1" smtClean="0"/>
              <a:t>pdf</a:t>
            </a:r>
            <a:r>
              <a:rPr lang="en-US" dirty="0" smtClean="0"/>
              <a:t> file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_100_feb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86944"/>
              <a:stretch>
                <a:fillRect/>
              </a:stretch>
            </p:blipFill>
          </mc:Choice>
          <mc:Fallback>
            <p:blipFill>
              <a:blip r:embed="rId4"/>
              <a:srcRect t="86944"/>
              <a:stretch>
                <a:fillRect/>
              </a:stretch>
            </p:blipFill>
          </mc:Fallback>
        </mc:AlternateContent>
        <p:spPr>
          <a:xfrm>
            <a:off x="1371600" y="5867400"/>
            <a:ext cx="6400800" cy="596900"/>
          </a:xfrm>
          <a:prstGeom prst="rect">
            <a:avLst/>
          </a:prstGeom>
        </p:spPr>
      </p:pic>
      <p:pic>
        <p:nvPicPr>
          <p:cNvPr id="5" name="Picture 4" descr="conv_100_feb2014_2.eps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b="55556"/>
              <a:stretch>
                <a:fillRect/>
              </a:stretch>
            </p:blipFill>
          </mc:Choice>
          <mc:Fallback>
            <p:blipFill>
              <a:blip r:embed="rId4"/>
              <a:srcRect b="55556"/>
              <a:stretch>
                <a:fillRect/>
              </a:stretch>
            </p:blipFill>
          </mc:Fallback>
        </mc:AlternateContent>
        <p:spPr>
          <a:xfrm>
            <a:off x="203200" y="2806700"/>
            <a:ext cx="8686800" cy="3035300"/>
          </a:xfrm>
          <a:prstGeom prst="rect">
            <a:avLst/>
          </a:prstGeom>
        </p:spPr>
      </p:pic>
      <p:pic>
        <p:nvPicPr>
          <p:cNvPr id="7" name="Picture 6" descr="conv_70_feb2014_2_alt.eps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55000"/>
              <a:stretch>
                <a:fillRect/>
              </a:stretch>
            </p:blipFill>
          </mc:Choice>
          <mc:Fallback>
            <p:blipFill>
              <a:blip r:embed="rId6"/>
              <a:srcRect b="55000"/>
              <a:stretch>
                <a:fillRect/>
              </a:stretch>
            </p:blipFill>
          </mc:Fallback>
        </mc:AlternateContent>
        <p:spPr>
          <a:xfrm>
            <a:off x="203200" y="63500"/>
            <a:ext cx="8686800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2600" y="965200"/>
            <a:ext cx="8305800" cy="56134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2014 a “normal” year for </a:t>
            </a:r>
            <a:r>
              <a:rPr lang="en-US" sz="2200" dirty="0" err="1" smtClean="0">
                <a:solidFill>
                  <a:schemeClr val="tx1"/>
                </a:solidFill>
              </a:rPr>
              <a:t>tropopause</a:t>
            </a:r>
            <a:r>
              <a:rPr lang="en-US" sz="2200" dirty="0" smtClean="0">
                <a:solidFill>
                  <a:schemeClr val="tx1"/>
                </a:solidFill>
              </a:rPr>
              <a:t> temps – March colder than “normal”.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More convection than typical in the northern hemisphere in Jan-Feb-early March.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Absence of classic MJO, with very slow movement of convective activity from west to east during experimental period.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Upper TTL (16.5-19km) cloud distributions roughly consistent with temperature pattern, but slightly upstream.  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Early flights exhibited an anomalous anticyclone pattern (anticyclone to the west of Guam).  Anticyclone moved east of Guam for March flights.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More to be done on air mass analysis.  Early flights had more air nearby from Africa, later flights dominated by MC and SP convection.</a:t>
            </a:r>
          </a:p>
          <a:p>
            <a:pPr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Can see convectively influenced air moving into cold temperatures, taking advantage of phase shift of anticyclone and T pattern.</a:t>
            </a:r>
          </a:p>
          <a:p>
            <a:pPr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high20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8143"/>
            <a:ext cx="9144000" cy="653142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high20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rcRect t="5000"/>
          <a:stretch>
            <a:fillRect/>
          </a:stretch>
        </p:blipFill>
        <p:spPr>
          <a:xfrm>
            <a:off x="0" y="1943100"/>
            <a:ext cx="9144000" cy="313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800" y="287635"/>
            <a:ext cx="7492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QBO has strongest effect (in TTL) on 70mb T.  Overlying easterlies (white) yield</a:t>
            </a:r>
          </a:p>
          <a:p>
            <a:r>
              <a:rPr lang="en-US" dirty="0" smtClean="0"/>
              <a:t> cold anomalies; overlying </a:t>
            </a:r>
            <a:r>
              <a:rPr lang="en-US" dirty="0" err="1" smtClean="0"/>
              <a:t>westerlies</a:t>
            </a:r>
            <a:r>
              <a:rPr lang="en-US" dirty="0" smtClean="0"/>
              <a:t> yield warm anomalies.  Effect is to raise</a:t>
            </a:r>
          </a:p>
          <a:p>
            <a:r>
              <a:rPr lang="en-US" dirty="0" smtClean="0"/>
              <a:t> and lower the </a:t>
            </a:r>
            <a:r>
              <a:rPr lang="en-US" dirty="0" err="1" smtClean="0"/>
              <a:t>tropopause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7937" y="4786868"/>
            <a:ext cx="60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2900" y="4775200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0270" y="6323568"/>
            <a:ext cx="311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</a:t>
            </a:r>
            <a:r>
              <a:rPr lang="en-US" dirty="0" err="1" smtClean="0"/>
              <a:t>Freie</a:t>
            </a:r>
            <a:r>
              <a:rPr lang="en-US" dirty="0" smtClean="0"/>
              <a:t> </a:t>
            </a:r>
            <a:r>
              <a:rPr lang="en-US" dirty="0" err="1" smtClean="0"/>
              <a:t>Universitaet</a:t>
            </a:r>
            <a:r>
              <a:rPr lang="en-US" dirty="0" smtClean="0"/>
              <a:t> Berlin)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wpactimeseri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2045368" y="0"/>
            <a:ext cx="5053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50_feb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86944"/>
              <a:stretch>
                <a:fillRect/>
              </a:stretch>
            </p:blipFill>
          </mc:Choice>
          <mc:Fallback>
            <p:blipFill>
              <a:blip r:embed="rId4"/>
              <a:srcRect t="86944"/>
              <a:stretch>
                <a:fillRect/>
              </a:stretch>
            </p:blipFill>
          </mc:Fallback>
        </mc:AlternateContent>
        <p:spPr>
          <a:xfrm>
            <a:off x="1371600" y="4064000"/>
            <a:ext cx="6400800" cy="596900"/>
          </a:xfrm>
          <a:prstGeom prst="rect">
            <a:avLst/>
          </a:prstGeom>
        </p:spPr>
      </p:pic>
      <p:pic>
        <p:nvPicPr>
          <p:cNvPr id="3" name="Picture 2" descr="conv_150_feb2014_2.eps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b="54722"/>
              <a:stretch>
                <a:fillRect/>
              </a:stretch>
            </p:blipFill>
          </mc:Choice>
          <mc:Fallback>
            <p:blipFill>
              <a:blip r:embed="rId4"/>
              <a:srcRect b="54722"/>
              <a:stretch>
                <a:fillRect/>
              </a:stretch>
            </p:blipFill>
          </mc:Fallback>
        </mc:AlternateContent>
        <p:spPr>
          <a:xfrm>
            <a:off x="241300" y="952500"/>
            <a:ext cx="8559800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roptimeseri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2045368" y="0"/>
            <a:ext cx="5053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westtroptimeseri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2045368" y="0"/>
            <a:ext cx="5053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emptimeseri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6200000">
            <a:off x="2045368" y="0"/>
            <a:ext cx="50532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50_jan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886"/>
            <a:ext cx="9144000" cy="6531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_150_feb2014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44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1234</Words>
  <Application>Microsoft Macintosh PowerPoint</Application>
  <PresentationFormat>On-screen Show (4:3)</PresentationFormat>
  <Paragraphs>92</Paragraphs>
  <Slides>35</Slides>
  <Notes>16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Meteorological Overview of the ATTREX 3 mission</vt:lpstr>
      <vt:lpstr>Outline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Summary for monthly mean circulation and temperature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Air mass pdf file</vt:lpstr>
      <vt:lpstr>Summary</vt:lpstr>
      <vt:lpstr>Backup</vt:lpstr>
      <vt:lpstr>Slide 32</vt:lpstr>
      <vt:lpstr>Slide 33</vt:lpstr>
      <vt:lpstr>Slide 34</vt:lpstr>
      <vt:lpstr>Slide 35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Lenny Pfister</dc:creator>
  <cp:lastModifiedBy>Lenny Pfister</cp:lastModifiedBy>
  <cp:revision>11</cp:revision>
  <dcterms:created xsi:type="dcterms:W3CDTF">2014-10-20T15:06:26Z</dcterms:created>
  <dcterms:modified xsi:type="dcterms:W3CDTF">2014-10-20T15:11:20Z</dcterms:modified>
</cp:coreProperties>
</file>