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404" r:id="rId37"/>
    <p:sldId id="405" r:id="rId38"/>
    <p:sldId id="406" r:id="rId39"/>
    <p:sldId id="407" r:id="rId40"/>
    <p:sldId id="408" r:id="rId41"/>
    <p:sldId id="409" r:id="rId42"/>
    <p:sldId id="410" r:id="rId43"/>
    <p:sldId id="411" r:id="rId44"/>
    <p:sldId id="412" r:id="rId45"/>
    <p:sldId id="413" r:id="rId46"/>
    <p:sldId id="414" r:id="rId47"/>
    <p:sldId id="415" r:id="rId48"/>
    <p:sldId id="431" r:id="rId49"/>
    <p:sldId id="417" r:id="rId50"/>
    <p:sldId id="418" r:id="rId51"/>
    <p:sldId id="328" r:id="rId52"/>
    <p:sldId id="391" r:id="rId53"/>
    <p:sldId id="392" r:id="rId54"/>
    <p:sldId id="393" r:id="rId55"/>
    <p:sldId id="394" r:id="rId56"/>
    <p:sldId id="395" r:id="rId57"/>
    <p:sldId id="396" r:id="rId58"/>
    <p:sldId id="397" r:id="rId59"/>
    <p:sldId id="398" r:id="rId60"/>
    <p:sldId id="399" r:id="rId61"/>
    <p:sldId id="344" r:id="rId62"/>
    <p:sldId id="345" r:id="rId63"/>
    <p:sldId id="346" r:id="rId64"/>
    <p:sldId id="347" r:id="rId65"/>
    <p:sldId id="348" r:id="rId66"/>
    <p:sldId id="421" r:id="rId67"/>
    <p:sldId id="422" r:id="rId68"/>
    <p:sldId id="423" r:id="rId69"/>
    <p:sldId id="424" r:id="rId70"/>
    <p:sldId id="425" r:id="rId71"/>
    <p:sldId id="426" r:id="rId72"/>
    <p:sldId id="427" r:id="rId73"/>
    <p:sldId id="428" r:id="rId74"/>
    <p:sldId id="429" r:id="rId75"/>
    <p:sldId id="432" r:id="rId76"/>
    <p:sldId id="433" r:id="rId77"/>
    <p:sldId id="434" r:id="rId78"/>
    <p:sldId id="430" r:id="rId7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55" d="100"/>
          <a:sy n="155" d="100"/>
        </p:scale>
        <p:origin x="-112" y="-3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notesMaster" Target="notesMasters/notesMaster1.xml"/><Relationship Id="rId81" Type="http://schemas.openxmlformats.org/officeDocument/2006/relationships/printerSettings" Target="printerSettings/printerSettings1.bin"/><Relationship Id="rId82" Type="http://schemas.openxmlformats.org/officeDocument/2006/relationships/presProps" Target="presProps.xml"/><Relationship Id="rId83" Type="http://schemas.openxmlformats.org/officeDocument/2006/relationships/viewProps" Target="viewProps.xml"/><Relationship Id="rId84" Type="http://schemas.openxmlformats.org/officeDocument/2006/relationships/theme" Target="theme/theme1.xml"/><Relationship Id="rId85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45BCD-A214-8045-8F1E-C09EF2EDB2D9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CA1967-15D9-C84E-906D-75E1B32C20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13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CA1967-15D9-C84E-906D-75E1B32C203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707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3D480-07B7-8B42-B804-3FF78143C7B0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DF64-9F51-8F49-9449-8A51912F2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061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3D480-07B7-8B42-B804-3FF78143C7B0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DF64-9F51-8F49-9449-8A51912F2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76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3D480-07B7-8B42-B804-3FF78143C7B0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DF64-9F51-8F49-9449-8A51912F2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2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3D480-07B7-8B42-B804-3FF78143C7B0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DF64-9F51-8F49-9449-8A51912F2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70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3D480-07B7-8B42-B804-3FF78143C7B0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DF64-9F51-8F49-9449-8A51912F2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738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3D480-07B7-8B42-B804-3FF78143C7B0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DF64-9F51-8F49-9449-8A51912F2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359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3D480-07B7-8B42-B804-3FF78143C7B0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DF64-9F51-8F49-9449-8A51912F2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653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3D480-07B7-8B42-B804-3FF78143C7B0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DF64-9F51-8F49-9449-8A51912F2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389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3D480-07B7-8B42-B804-3FF78143C7B0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DF64-9F51-8F49-9449-8A51912F2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888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3D480-07B7-8B42-B804-3FF78143C7B0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DF64-9F51-8F49-9449-8A51912F2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27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3D480-07B7-8B42-B804-3FF78143C7B0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34DF64-9F51-8F49-9449-8A51912F2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073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3D480-07B7-8B42-B804-3FF78143C7B0}" type="datetimeFigureOut">
              <a:rPr lang="en-US" smtClean="0"/>
              <a:t>10/20/14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34DF64-9F51-8F49-9449-8A51912F2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135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7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7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0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2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4.em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6.em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8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0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2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6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emf"/><Relationship Id="rId4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emf"/><Relationship Id="rId4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4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4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4" Type="http://schemas.openxmlformats.org/officeDocument/2006/relationships/image" Target="../media/image10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emf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emf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emf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638" y="0"/>
            <a:ext cx="8400724" cy="52818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Ice crystal properties in high-altitude tropical anvil cirrus</a:t>
            </a:r>
            <a:endParaRPr lang="en-US" sz="2800" dirty="0"/>
          </a:p>
        </p:txBody>
      </p:sp>
      <p:pic>
        <p:nvPicPr>
          <p:cNvPr id="4" name="Picture 3" descr="cumulonimbu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7717"/>
            <a:ext cx="5856977" cy="4392733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4181125" y="2604912"/>
            <a:ext cx="1893938" cy="93064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086877" y="2336105"/>
            <a:ext cx="2947647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Detrained ice R</a:t>
            </a:r>
            <a:r>
              <a:rPr lang="en-US" baseline="-25000" dirty="0" smtClean="0"/>
              <a:t>e</a:t>
            </a:r>
            <a:r>
              <a:rPr lang="en-US" dirty="0" smtClean="0"/>
              <a:t> importance: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Cloud albedo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Anvil cirrus persistence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Redistribution of H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endParaRPr lang="en-US" dirty="0"/>
          </a:p>
        </p:txBody>
      </p:sp>
      <p:sp>
        <p:nvSpPr>
          <p:cNvPr id="9" name="Curved Left Arrow 8"/>
          <p:cNvSpPr/>
          <p:nvPr/>
        </p:nvSpPr>
        <p:spPr>
          <a:xfrm>
            <a:off x="3328077" y="3624024"/>
            <a:ext cx="372219" cy="372256"/>
          </a:xfrm>
          <a:prstGeom prst="curvedLeftArrow">
            <a:avLst/>
          </a:prstGeom>
          <a:solidFill>
            <a:srgbClr val="800000"/>
          </a:solidFill>
          <a:ln w="127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08906" y="3616713"/>
            <a:ext cx="305712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Entrainment of aerosols into updrafts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 increasing ice concentration with height</a:t>
            </a:r>
            <a:endParaRPr lang="en-US" dirty="0"/>
          </a:p>
        </p:txBody>
      </p:sp>
      <p:sp>
        <p:nvSpPr>
          <p:cNvPr id="11" name="Curved Left Arrow 10"/>
          <p:cNvSpPr/>
          <p:nvPr/>
        </p:nvSpPr>
        <p:spPr>
          <a:xfrm>
            <a:off x="3808906" y="2232656"/>
            <a:ext cx="372219" cy="372256"/>
          </a:xfrm>
          <a:prstGeom prst="curvedLeftArrow">
            <a:avLst/>
          </a:prstGeom>
          <a:solidFill>
            <a:srgbClr val="800000"/>
          </a:solidFill>
          <a:ln w="12700" cmpd="sng"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81125" y="1315720"/>
            <a:ext cx="305712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Entrainment dry air at cloud top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ym typeface="Wingdings"/>
              </a:rPr>
              <a:t> sublimation of small crystals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161816" y="5748074"/>
            <a:ext cx="6820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Outline: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Past measurements of tropical anvil cirrus microphysical properties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What do Guam ATTREX observations tell us?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18310" y="521807"/>
            <a:ext cx="7507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E. Jensen, P. Lawson, S. Woods, S. Lance, B. </a:t>
            </a:r>
            <a:r>
              <a:rPr lang="en-US" dirty="0" err="1" smtClean="0"/>
              <a:t>Gandrud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22905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4–5 March Global Hawk flight (RF03)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01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4–5 March Global Hawk flight (RF03)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01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4–5 March Global Hawk flight (RF03)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01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4–5 March Global Hawk flight (RF03)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010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4–5 March Global Hawk flight (RF03)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010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4–5 March Global Hawk flight (RF03)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010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4–5 March Global Hawk flight (RF03)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01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4–5 March Global Hawk flight (RF03)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01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4–5 March Global Hawk flight (RF03)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010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4–5 March Global Hawk flight (RF03)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01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925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STEP ER-2 (Darwin, 1987)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99256"/>
            <a:ext cx="3188358" cy="4851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 smtClean="0">
                <a:solidFill>
                  <a:srgbClr val="0000FF"/>
                </a:solidFill>
              </a:rPr>
              <a:t>Knollenberg et al. (JGR, 1993):</a:t>
            </a:r>
          </a:p>
          <a:p>
            <a:pPr marL="0" indent="0">
              <a:buNone/>
            </a:pPr>
            <a:endParaRPr lang="en-US" sz="1800" dirty="0">
              <a:solidFill>
                <a:srgbClr val="0000FF"/>
              </a:solidFill>
            </a:endParaRPr>
          </a:p>
        </p:txBody>
      </p:sp>
      <p:pic>
        <p:nvPicPr>
          <p:cNvPr id="4" name="Picture 3" descr="knollenberg_fig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14" y="1284428"/>
            <a:ext cx="4184082" cy="49216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15757" y="1478076"/>
            <a:ext cx="361832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Extremely high ice concentrations (10–100 cm</a:t>
            </a:r>
            <a:r>
              <a:rPr lang="en-US" baseline="30000" dirty="0" smtClean="0"/>
              <a:t>-3</a:t>
            </a:r>
            <a:r>
              <a:rPr lang="en-US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Modified 2D optical-array probe to mimic FSSP </a:t>
            </a:r>
            <a:r>
              <a:rPr lang="en-US" dirty="0" smtClean="0">
                <a:solidFill>
                  <a:srgbClr val="800000"/>
                </a:solidFill>
              </a:rPr>
              <a:t>(accuracy difficult to assess)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177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4–5 March Global Hawk flight (RF03)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010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4–5 March Global Hawk flight (RF03)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01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4–5 March Global Hawk flight (RF03)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01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4–5 March Global Hawk flight (RF03)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7563" y="5439202"/>
            <a:ext cx="4612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Vertical profile through </a:t>
            </a:r>
            <a:r>
              <a:rPr lang="en-US" dirty="0" err="1" smtClean="0"/>
              <a:t>Faxai</a:t>
            </a:r>
            <a:r>
              <a:rPr lang="en-US" dirty="0" smtClean="0"/>
              <a:t> cirrus band on GH </a:t>
            </a:r>
            <a:r>
              <a:rPr lang="en-US" dirty="0" err="1" smtClean="0"/>
              <a:t>climbout</a:t>
            </a:r>
            <a:r>
              <a:rPr lang="en-US" dirty="0" smtClean="0"/>
              <a:t> from Guam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3439009" y="4503711"/>
            <a:ext cx="280965" cy="1025393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8301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4–5 March Global Hawk flight (RF03)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01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4–5 March Global Hawk flight (RF03)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010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4–5 March Global Hawk flight (RF03)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01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4–5 March Global Hawk flight (RF03)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010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4–5 March Global Hawk flight (RF03)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010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4–5 March Global Hawk flight (RF03)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01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26003"/>
          </a:xfrm>
        </p:spPr>
        <p:txBody>
          <a:bodyPr>
            <a:normAutofit/>
          </a:bodyPr>
          <a:lstStyle/>
          <a:p>
            <a:r>
              <a:rPr lang="en-US" sz="2800" dirty="0" err="1" smtClean="0"/>
              <a:t>Geophysica</a:t>
            </a:r>
            <a:r>
              <a:rPr lang="en-US" sz="2800" dirty="0" smtClean="0"/>
              <a:t> campaigns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979675" y="721095"/>
            <a:ext cx="697924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APE THESEO (1999), Scout-O</a:t>
            </a:r>
            <a:r>
              <a:rPr lang="en-US" baseline="-25000" dirty="0" smtClean="0"/>
              <a:t>3</a:t>
            </a:r>
            <a:r>
              <a:rPr lang="en-US" dirty="0" smtClean="0"/>
              <a:t> (2005), TROCCINOX (2005), SCOUT-AMMA (2006)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Ice concentrations in cold anvil cirrus up to 1 cm</a:t>
            </a:r>
            <a:r>
              <a:rPr lang="en-US" baseline="30000" dirty="0" smtClean="0"/>
              <a:t>-3</a:t>
            </a:r>
            <a:r>
              <a:rPr lang="en-US" dirty="0" smtClean="0"/>
              <a:t> (</a:t>
            </a:r>
            <a:r>
              <a:rPr lang="en-US" dirty="0" err="1" smtClean="0"/>
              <a:t>Krämer</a:t>
            </a:r>
            <a:r>
              <a:rPr lang="en-US" dirty="0" smtClean="0"/>
              <a:t> et al., 2009); higher concentrations in fresh MCS outflow (Frey et al., 2011)</a:t>
            </a:r>
          </a:p>
          <a:p>
            <a:pPr marL="285750" indent="-285750">
              <a:buFont typeface="Arial"/>
              <a:buChar char="•"/>
            </a:pPr>
            <a:endParaRPr lang="en-US" dirty="0">
              <a:solidFill>
                <a:srgbClr val="80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800000"/>
                </a:solidFill>
              </a:rPr>
              <a:t>Mostly FSSP only (+CIP on AMMA): shattering artifacts in anvil cirrus likely, crystals larger than 25–50 </a:t>
            </a:r>
            <a:r>
              <a:rPr lang="en-US" dirty="0" err="1" smtClean="0">
                <a:solidFill>
                  <a:srgbClr val="800000"/>
                </a:solidFill>
              </a:rPr>
              <a:t>μm</a:t>
            </a:r>
            <a:r>
              <a:rPr lang="en-US" dirty="0" smtClean="0">
                <a:solidFill>
                  <a:srgbClr val="800000"/>
                </a:solidFill>
              </a:rPr>
              <a:t> not measured </a:t>
            </a:r>
            <a:r>
              <a:rPr lang="en-US" dirty="0" smtClean="0">
                <a:solidFill>
                  <a:srgbClr val="80000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dirty="0" smtClean="0">
                <a:solidFill>
                  <a:srgbClr val="800000"/>
                </a:solidFill>
                <a:sym typeface="Wingdings"/>
              </a:rPr>
              <a:t>Not very useful for anvil cirrus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3595782"/>
            <a:ext cx="8229600" cy="6260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Hector sampling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979675" y="4261746"/>
            <a:ext cx="6979245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90"/>
                </a:solidFill>
              </a:rPr>
              <a:t>EMERALD-II (2003)</a:t>
            </a:r>
            <a:r>
              <a:rPr lang="en-US" dirty="0" smtClean="0"/>
              <a:t>, </a:t>
            </a:r>
            <a:r>
              <a:rPr lang="en-US" dirty="0" smtClean="0">
                <a:solidFill>
                  <a:srgbClr val="008000"/>
                </a:solidFill>
              </a:rPr>
              <a:t>TWP-ICE (2006)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err="1" smtClean="0">
                <a:solidFill>
                  <a:srgbClr val="000090"/>
                </a:solidFill>
              </a:rPr>
              <a:t>Grob</a:t>
            </a:r>
            <a:r>
              <a:rPr lang="en-US" dirty="0" smtClean="0">
                <a:solidFill>
                  <a:srgbClr val="000090"/>
                </a:solidFill>
              </a:rPr>
              <a:t> 520T </a:t>
            </a:r>
            <a:r>
              <a:rPr lang="en-US" dirty="0" err="1" smtClean="0">
                <a:solidFill>
                  <a:srgbClr val="000090"/>
                </a:solidFill>
              </a:rPr>
              <a:t>Egrett</a:t>
            </a:r>
            <a:r>
              <a:rPr lang="en-US" dirty="0" smtClean="0">
                <a:solidFill>
                  <a:srgbClr val="000090"/>
                </a:solidFill>
              </a:rPr>
              <a:t> (up to ~14.5 km), CPI and FSSP (Connolly et al., 2005)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8000"/>
                </a:solidFill>
              </a:rPr>
              <a:t>Proteus (up to ~16 km), FSSP, CDP, CIP (</a:t>
            </a:r>
            <a:r>
              <a:rPr lang="en-US" dirty="0" err="1" smtClean="0">
                <a:solidFill>
                  <a:srgbClr val="008000"/>
                </a:solidFill>
              </a:rPr>
              <a:t>McFarquhar</a:t>
            </a:r>
            <a:r>
              <a:rPr lang="en-US" dirty="0" smtClean="0">
                <a:solidFill>
                  <a:srgbClr val="008000"/>
                </a:solidFill>
              </a:rPr>
              <a:t> et al., 2007)</a:t>
            </a:r>
            <a:endParaRPr lang="en-US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24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4–5 March Global Hawk flight (RF03)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02132" y="5551580"/>
            <a:ext cx="3944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Cirrus band sampled just south of </a:t>
            </a:r>
            <a:r>
              <a:rPr lang="en-US" dirty="0" err="1" smtClean="0"/>
              <a:t>Faxai</a:t>
            </a:r>
            <a:endParaRPr lang="en-US" dirty="0"/>
          </a:p>
        </p:txBody>
      </p:sp>
      <p:cxnSp>
        <p:nvCxnSpPr>
          <p:cNvPr id="5" name="Straight Arrow Connector 4"/>
          <p:cNvCxnSpPr>
            <a:stCxn id="3" idx="0"/>
          </p:cNvCxnSpPr>
          <p:nvPr/>
        </p:nvCxnSpPr>
        <p:spPr>
          <a:xfrm flipV="1">
            <a:off x="4174505" y="3393882"/>
            <a:ext cx="1208781" cy="2157698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62255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4–5 March Global Hawk flight (RF03)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255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4–5 March Global Hawk flight (RF03)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255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4–5 March Global Hawk flight (RF03)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255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4–5 March Global Hawk flight (RF03)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225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trex3_201403041800_IR_temptrop_wind100_tes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9" t="23444" r="42734" b="48352"/>
          <a:stretch/>
        </p:blipFill>
        <p:spPr>
          <a:xfrm>
            <a:off x="0" y="1015515"/>
            <a:ext cx="4264196" cy="2470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46" y="765251"/>
            <a:ext cx="4856163" cy="40468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9298" y="242031"/>
            <a:ext cx="618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 4-5 </a:t>
            </a:r>
            <a:r>
              <a:rPr lang="en-US" sz="2800" dirty="0" err="1" smtClean="0"/>
              <a:t>climbout</a:t>
            </a:r>
            <a:r>
              <a:rPr lang="en-US" sz="2800" dirty="0" smtClean="0"/>
              <a:t> through cirrus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473" y="3778368"/>
            <a:ext cx="3191510" cy="230251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202" y="4812054"/>
            <a:ext cx="1973580" cy="16535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68840" y="5135774"/>
            <a:ext cx="2877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Aggregates and rosettes near cloud base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3109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trex3_201403041800_IR_temptrop_wind100_tes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9" t="23444" r="42734" b="48352"/>
          <a:stretch/>
        </p:blipFill>
        <p:spPr>
          <a:xfrm>
            <a:off x="0" y="1015515"/>
            <a:ext cx="4264196" cy="2470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46" y="765251"/>
            <a:ext cx="4856163" cy="40468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9298" y="242031"/>
            <a:ext cx="618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 4-5 </a:t>
            </a:r>
            <a:r>
              <a:rPr lang="en-US" sz="2800" dirty="0" err="1" smtClean="0"/>
              <a:t>climbout</a:t>
            </a:r>
            <a:r>
              <a:rPr lang="en-US" sz="2800" dirty="0" smtClean="0"/>
              <a:t> through cirrus</a:t>
            </a:r>
            <a:endParaRPr lang="en-US" sz="2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965" y="3641222"/>
            <a:ext cx="4507230" cy="3022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68840" y="5135774"/>
            <a:ext cx="2877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Aggregates and rosettes near cloud base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88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trex3_201403041800_IR_temptrop_wind100_tes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9" t="23444" r="42734" b="48352"/>
          <a:stretch/>
        </p:blipFill>
        <p:spPr>
          <a:xfrm>
            <a:off x="0" y="1015515"/>
            <a:ext cx="4264196" cy="2470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46" y="765251"/>
            <a:ext cx="4856163" cy="40468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9298" y="242031"/>
            <a:ext cx="618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 4-5 </a:t>
            </a:r>
            <a:r>
              <a:rPr lang="en-US" sz="2800" dirty="0" err="1" smtClean="0"/>
              <a:t>climbout</a:t>
            </a:r>
            <a:r>
              <a:rPr lang="en-US" sz="2800" dirty="0" smtClean="0"/>
              <a:t> through cirrus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695" y="4029710"/>
            <a:ext cx="3947160" cy="212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8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trex3_201403041800_IR_temptrop_wind100_tes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9" t="23444" r="42734" b="48352"/>
          <a:stretch/>
        </p:blipFill>
        <p:spPr>
          <a:xfrm>
            <a:off x="0" y="1015515"/>
            <a:ext cx="4264196" cy="2470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46" y="765251"/>
            <a:ext cx="4856163" cy="40468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9298" y="242031"/>
            <a:ext cx="618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 4-5 </a:t>
            </a:r>
            <a:r>
              <a:rPr lang="en-US" sz="2800" dirty="0" err="1" smtClean="0"/>
              <a:t>climbout</a:t>
            </a:r>
            <a:r>
              <a:rPr lang="en-US" sz="2800" dirty="0" smtClean="0"/>
              <a:t> through cirrus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934" y="4135429"/>
            <a:ext cx="4124960" cy="1786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8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trex3_201403041800_IR_temptrop_wind100_tes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9" t="23444" r="42734" b="48352"/>
          <a:stretch/>
        </p:blipFill>
        <p:spPr>
          <a:xfrm>
            <a:off x="0" y="1015515"/>
            <a:ext cx="4264196" cy="2470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46" y="765251"/>
            <a:ext cx="4856163" cy="40468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9298" y="242031"/>
            <a:ext cx="618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 4-5 </a:t>
            </a:r>
            <a:r>
              <a:rPr lang="en-US" sz="2800" dirty="0" err="1" smtClean="0"/>
              <a:t>climbout</a:t>
            </a:r>
            <a:r>
              <a:rPr lang="en-US" sz="2800" dirty="0" smtClean="0"/>
              <a:t> through cirrus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042" y="3983990"/>
            <a:ext cx="3653790" cy="19646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15854" y="5068346"/>
            <a:ext cx="3630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Rosettes and small crystals at intermediate altitudes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88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180"/>
            <a:ext cx="8229600" cy="79925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TC4 DC-8 (</a:t>
            </a:r>
            <a:r>
              <a:rPr lang="en-US" sz="2800" dirty="0" err="1"/>
              <a:t>E</a:t>
            </a:r>
            <a:r>
              <a:rPr lang="en-US" sz="2800" dirty="0" err="1" smtClean="0"/>
              <a:t>astPac</a:t>
            </a:r>
            <a:r>
              <a:rPr lang="en-US" sz="2800" dirty="0" smtClean="0"/>
              <a:t>, 2007)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5391566" y="1510923"/>
            <a:ext cx="3752434" cy="368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2D-S with shattering artifacts removed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No higher than 12–13 km   (sub-TTL)</a:t>
            </a:r>
          </a:p>
          <a:p>
            <a:pPr marL="285750" indent="-285750">
              <a:buFont typeface="Arial"/>
              <a:buChar char="•"/>
            </a:pPr>
            <a:endParaRPr lang="en-US" sz="2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Mature anvil ice concentrations ~0.1 cm</a:t>
            </a:r>
            <a:r>
              <a:rPr lang="en-US" sz="2000" baseline="30000" dirty="0" smtClean="0"/>
              <a:t>-3</a:t>
            </a:r>
          </a:p>
          <a:p>
            <a:pPr marL="285750" indent="-285750">
              <a:buFont typeface="Arial"/>
              <a:buChar char="•"/>
            </a:pPr>
            <a:endParaRPr lang="en-US" sz="2000" baseline="30000" dirty="0"/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olidFill>
                  <a:srgbClr val="000090"/>
                </a:solidFill>
              </a:rPr>
              <a:t>Up to 10 cm</a:t>
            </a:r>
            <a:r>
              <a:rPr lang="en-US" sz="2000" baseline="30000" dirty="0" smtClean="0">
                <a:solidFill>
                  <a:srgbClr val="000090"/>
                </a:solidFill>
              </a:rPr>
              <a:t>-3</a:t>
            </a:r>
            <a:r>
              <a:rPr lang="en-US" sz="2000" dirty="0" smtClean="0">
                <a:solidFill>
                  <a:srgbClr val="000090"/>
                </a:solidFill>
              </a:rPr>
              <a:t> in updraft cores at 12 km </a:t>
            </a:r>
            <a:r>
              <a:rPr lang="en-US" sz="2000" dirty="0" smtClean="0">
                <a:solidFill>
                  <a:srgbClr val="000090"/>
                </a:solidFill>
                <a:latin typeface="Wingdings"/>
                <a:ea typeface="Wingdings"/>
                <a:cs typeface="Wingdings"/>
                <a:sym typeface="Wingdings"/>
              </a:rPr>
              <a:t></a:t>
            </a:r>
            <a:r>
              <a:rPr lang="en-US" sz="2000" dirty="0">
                <a:solidFill>
                  <a:srgbClr val="000090"/>
                </a:solidFill>
                <a:sym typeface="Wingdings"/>
              </a:rPr>
              <a:t> </a:t>
            </a:r>
            <a:r>
              <a:rPr lang="en-US" sz="2000" dirty="0" smtClean="0">
                <a:solidFill>
                  <a:srgbClr val="000090"/>
                </a:solidFill>
                <a:sym typeface="Wingdings"/>
              </a:rPr>
              <a:t>depletion by dilution and sublimation</a:t>
            </a:r>
            <a:endParaRPr lang="en-US" sz="2000" dirty="0">
              <a:solidFill>
                <a:srgbClr val="000090"/>
              </a:solidFill>
            </a:endParaRPr>
          </a:p>
        </p:txBody>
      </p:sp>
      <p:pic>
        <p:nvPicPr>
          <p:cNvPr id="3" name="Picture 2" descr="tc4_anvil_ps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5943"/>
            <a:ext cx="5391566" cy="35038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4626" y="5486268"/>
            <a:ext cx="50947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</a:rPr>
              <a:t>Information lacking for TTL anvil cirrus!</a:t>
            </a:r>
            <a:endParaRPr lang="en-US" sz="24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875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trex3_201403041800_IR_temptrop_wind100_tes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9" t="23444" r="42734" b="48352"/>
          <a:stretch/>
        </p:blipFill>
        <p:spPr>
          <a:xfrm>
            <a:off x="0" y="1015515"/>
            <a:ext cx="4264196" cy="2470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46" y="765251"/>
            <a:ext cx="4856163" cy="40468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9298" y="242031"/>
            <a:ext cx="618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 4-5 </a:t>
            </a:r>
            <a:r>
              <a:rPr lang="en-US" sz="2800" dirty="0" err="1" smtClean="0"/>
              <a:t>climbout</a:t>
            </a:r>
            <a:r>
              <a:rPr lang="en-US" sz="2800" dirty="0" smtClean="0"/>
              <a:t> through cirrus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910" y="4204319"/>
            <a:ext cx="361823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8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trex3_201403041800_IR_temptrop_wind100_tes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9" t="23444" r="42734" b="48352"/>
          <a:stretch/>
        </p:blipFill>
        <p:spPr>
          <a:xfrm>
            <a:off x="0" y="1015515"/>
            <a:ext cx="4264196" cy="2470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46" y="765251"/>
            <a:ext cx="4856163" cy="40468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9298" y="242031"/>
            <a:ext cx="618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 4-5 </a:t>
            </a:r>
            <a:r>
              <a:rPr lang="en-US" sz="2800" dirty="0" err="1" smtClean="0"/>
              <a:t>climbout</a:t>
            </a:r>
            <a:r>
              <a:rPr lang="en-US" sz="2800" dirty="0" smtClean="0"/>
              <a:t> through cirrus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846" y="4365033"/>
            <a:ext cx="3689350" cy="159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8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trex3_201403041800_IR_temptrop_wind100_tes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9" t="23444" r="42734" b="48352"/>
          <a:stretch/>
        </p:blipFill>
        <p:spPr>
          <a:xfrm>
            <a:off x="0" y="1015515"/>
            <a:ext cx="4264196" cy="2470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46" y="765251"/>
            <a:ext cx="4856163" cy="40468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9298" y="242031"/>
            <a:ext cx="618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 4-5 </a:t>
            </a:r>
            <a:r>
              <a:rPr lang="en-US" sz="2800" dirty="0" err="1" smtClean="0"/>
              <a:t>climbout</a:t>
            </a:r>
            <a:r>
              <a:rPr lang="en-US" sz="2800" dirty="0" smtClean="0"/>
              <a:t> through cirrus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04" y="4425609"/>
            <a:ext cx="4640580" cy="154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8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trex3_201403041800_IR_temptrop_wind100_tes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9" t="23444" r="42734" b="48352"/>
          <a:stretch/>
        </p:blipFill>
        <p:spPr>
          <a:xfrm>
            <a:off x="0" y="1015515"/>
            <a:ext cx="4264196" cy="2470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46" y="765251"/>
            <a:ext cx="4856163" cy="40468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9298" y="242031"/>
            <a:ext cx="618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 4-5 </a:t>
            </a:r>
            <a:r>
              <a:rPr lang="en-US" sz="2800" dirty="0" err="1" smtClean="0"/>
              <a:t>climbout</a:t>
            </a:r>
            <a:r>
              <a:rPr lang="en-US" sz="2800" dirty="0" smtClean="0"/>
              <a:t> through cirrus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11" y="4165343"/>
            <a:ext cx="3884930" cy="169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8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trex3_201403041800_IR_temptrop_wind100_tes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9" t="23444" r="42734" b="48352"/>
          <a:stretch/>
        </p:blipFill>
        <p:spPr>
          <a:xfrm>
            <a:off x="0" y="1015515"/>
            <a:ext cx="4264196" cy="2470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46" y="765251"/>
            <a:ext cx="4856163" cy="40468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9298" y="242031"/>
            <a:ext cx="618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 4-5 </a:t>
            </a:r>
            <a:r>
              <a:rPr lang="en-US" sz="2800" dirty="0" err="1" smtClean="0"/>
              <a:t>climbout</a:t>
            </a:r>
            <a:r>
              <a:rPr lang="en-US" sz="2800" dirty="0" smtClean="0"/>
              <a:t> through cirrus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986" y="4046530"/>
            <a:ext cx="3458210" cy="191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8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trex3_201403041800_IR_temptrop_wind100_tes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9" t="23444" r="42734" b="48352"/>
          <a:stretch/>
        </p:blipFill>
        <p:spPr>
          <a:xfrm>
            <a:off x="0" y="1015515"/>
            <a:ext cx="4264196" cy="2470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46" y="765251"/>
            <a:ext cx="4856163" cy="40468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9298" y="242031"/>
            <a:ext cx="618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 4-5 </a:t>
            </a:r>
            <a:r>
              <a:rPr lang="en-US" sz="2800" dirty="0" err="1" smtClean="0"/>
              <a:t>climbout</a:t>
            </a:r>
            <a:r>
              <a:rPr lang="en-US" sz="2800" dirty="0" smtClean="0"/>
              <a:t> through cirrus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88" y="3994174"/>
            <a:ext cx="3831590" cy="163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8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trex3_201403041800_IR_temptrop_wind100_tes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9" t="23444" r="42734" b="48352"/>
          <a:stretch/>
        </p:blipFill>
        <p:spPr>
          <a:xfrm>
            <a:off x="0" y="1015515"/>
            <a:ext cx="4264196" cy="2470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46" y="765251"/>
            <a:ext cx="4856163" cy="40468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9298" y="242031"/>
            <a:ext cx="618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 4-5 </a:t>
            </a:r>
            <a:r>
              <a:rPr lang="en-US" sz="2800" dirty="0" err="1" smtClean="0"/>
              <a:t>climbout</a:t>
            </a:r>
            <a:r>
              <a:rPr lang="en-US" sz="2800" dirty="0" smtClean="0"/>
              <a:t> through cirrus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148" y="4163206"/>
            <a:ext cx="4160520" cy="14579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70899" y="5079584"/>
            <a:ext cx="3439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Only small crystals near cloud top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88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trex3_201403041800_IR_temptrop_wind100_tes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9" t="23444" r="42734" b="48352"/>
          <a:stretch/>
        </p:blipFill>
        <p:spPr>
          <a:xfrm>
            <a:off x="0" y="1015515"/>
            <a:ext cx="4264196" cy="2470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46" y="765251"/>
            <a:ext cx="4856163" cy="40468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9298" y="242031"/>
            <a:ext cx="618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 4-5 </a:t>
            </a:r>
            <a:r>
              <a:rPr lang="en-US" sz="2800" dirty="0" err="1" smtClean="0"/>
              <a:t>climbout</a:t>
            </a:r>
            <a:r>
              <a:rPr lang="en-US" sz="2800" dirty="0" smtClean="0"/>
              <a:t> through cirrus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79" y="4310305"/>
            <a:ext cx="4498340" cy="157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8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trex3_201403041800_IR_temptrop_wind100_tes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9" t="23444" r="42734" b="48352"/>
          <a:stretch/>
        </p:blipFill>
        <p:spPr>
          <a:xfrm>
            <a:off x="0" y="1015515"/>
            <a:ext cx="4264196" cy="2470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46" y="765251"/>
            <a:ext cx="4856163" cy="40468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9298" y="242031"/>
            <a:ext cx="618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 4-5 </a:t>
            </a:r>
            <a:r>
              <a:rPr lang="en-US" sz="2800" dirty="0" err="1" smtClean="0"/>
              <a:t>climbout</a:t>
            </a:r>
            <a:r>
              <a:rPr lang="en-US" sz="2800" dirty="0" smtClean="0"/>
              <a:t> through cirrus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279" y="4310305"/>
            <a:ext cx="4498340" cy="157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24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trex3_201403041800_IR_temptrop_wind100_tes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9" t="23444" r="42734" b="48352"/>
          <a:stretch/>
        </p:blipFill>
        <p:spPr>
          <a:xfrm>
            <a:off x="0" y="1015515"/>
            <a:ext cx="4264196" cy="2470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46" y="765251"/>
            <a:ext cx="4856163" cy="40468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9298" y="242031"/>
            <a:ext cx="618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 4-5 </a:t>
            </a:r>
            <a:r>
              <a:rPr lang="en-US" sz="2800" dirty="0" err="1" smtClean="0"/>
              <a:t>climbout</a:t>
            </a:r>
            <a:r>
              <a:rPr lang="en-US" sz="2800" dirty="0" smtClean="0"/>
              <a:t> through cirrus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518" y="4215011"/>
            <a:ext cx="4133850" cy="150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8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4–5 March Global Hawk flight (RF03) </a:t>
            </a:r>
            <a:endParaRPr lang="en-US" sz="2800" dirty="0"/>
          </a:p>
        </p:txBody>
      </p:sp>
      <p:pic>
        <p:nvPicPr>
          <p:cNvPr id="4" name="Picture 3" descr="new_attrex3_201403040000_IR_temptrop_wind100_tes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5291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ttrex3_201403041800_IR_temptrop_wind100_test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9" t="23444" r="42734" b="48352"/>
          <a:stretch/>
        </p:blipFill>
        <p:spPr>
          <a:xfrm>
            <a:off x="0" y="1015515"/>
            <a:ext cx="4264196" cy="24704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46" y="765251"/>
            <a:ext cx="4856163" cy="40468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79298" y="242031"/>
            <a:ext cx="618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 4-5 </a:t>
            </a:r>
            <a:r>
              <a:rPr lang="en-US" sz="2800" dirty="0" err="1" smtClean="0"/>
              <a:t>climbout</a:t>
            </a:r>
            <a:r>
              <a:rPr lang="en-US" sz="2800" dirty="0" smtClean="0"/>
              <a:t> through cirrus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455" y="3945299"/>
            <a:ext cx="4071620" cy="1502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880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587" y="765251"/>
            <a:ext cx="4856162" cy="4046801"/>
          </a:xfrm>
          <a:prstGeom prst="rect">
            <a:avLst/>
          </a:prstGeom>
        </p:spPr>
      </p:pic>
      <p:pic>
        <p:nvPicPr>
          <p:cNvPr id="3" name="Picture 2" descr="attrex3_201403050100_IR_temptrop_wind100_tes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16912" r="40873" b="48494"/>
          <a:stretch/>
        </p:blipFill>
        <p:spPr>
          <a:xfrm>
            <a:off x="0" y="994573"/>
            <a:ext cx="4214587" cy="2730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9298" y="242031"/>
            <a:ext cx="618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 4-5 closest approach to </a:t>
            </a:r>
            <a:r>
              <a:rPr lang="en-US" sz="2800" dirty="0" err="1" smtClean="0"/>
              <a:t>Faxai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635" y="4172067"/>
            <a:ext cx="4453890" cy="175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355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587" y="765251"/>
            <a:ext cx="4856161" cy="4046801"/>
          </a:xfrm>
          <a:prstGeom prst="rect">
            <a:avLst/>
          </a:prstGeom>
        </p:spPr>
      </p:pic>
      <p:pic>
        <p:nvPicPr>
          <p:cNvPr id="3" name="Picture 2" descr="attrex3_201403050100_IR_temptrop_wind100_tes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16912" r="40873" b="48494"/>
          <a:stretch/>
        </p:blipFill>
        <p:spPr>
          <a:xfrm>
            <a:off x="0" y="994573"/>
            <a:ext cx="4214587" cy="2730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9298" y="242031"/>
            <a:ext cx="618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 4-5 closest approach to </a:t>
            </a:r>
            <a:r>
              <a:rPr lang="en-US" sz="2800" dirty="0" err="1" smtClean="0"/>
              <a:t>Faxai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225" y="4163753"/>
            <a:ext cx="3653790" cy="172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7793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587" y="765251"/>
            <a:ext cx="4856161" cy="4046801"/>
          </a:xfrm>
          <a:prstGeom prst="rect">
            <a:avLst/>
          </a:prstGeom>
        </p:spPr>
      </p:pic>
      <p:pic>
        <p:nvPicPr>
          <p:cNvPr id="3" name="Picture 2" descr="attrex3_201403050100_IR_temptrop_wind100_tes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16912" r="40873" b="48494"/>
          <a:stretch/>
        </p:blipFill>
        <p:spPr>
          <a:xfrm>
            <a:off x="0" y="994573"/>
            <a:ext cx="4214587" cy="2730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9298" y="242031"/>
            <a:ext cx="618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 4-5 closest approach to </a:t>
            </a:r>
            <a:r>
              <a:rPr lang="en-US" sz="2800" dirty="0" err="1" smtClean="0"/>
              <a:t>Faxai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2359" y="4092943"/>
            <a:ext cx="4044950" cy="190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779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587" y="765251"/>
            <a:ext cx="4856161" cy="4046801"/>
          </a:xfrm>
          <a:prstGeom prst="rect">
            <a:avLst/>
          </a:prstGeom>
        </p:spPr>
      </p:pic>
      <p:pic>
        <p:nvPicPr>
          <p:cNvPr id="3" name="Picture 2" descr="attrex3_201403050100_IR_temptrop_wind100_tes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16912" r="40873" b="48494"/>
          <a:stretch/>
        </p:blipFill>
        <p:spPr>
          <a:xfrm>
            <a:off x="0" y="994573"/>
            <a:ext cx="4214587" cy="2730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9298" y="242031"/>
            <a:ext cx="618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 4-5 closest approach to </a:t>
            </a:r>
            <a:r>
              <a:rPr lang="en-US" sz="2800" dirty="0" err="1" smtClean="0"/>
              <a:t>Faxai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147" y="3842502"/>
            <a:ext cx="3520440" cy="289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779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587" y="765251"/>
            <a:ext cx="4856161" cy="4046801"/>
          </a:xfrm>
          <a:prstGeom prst="rect">
            <a:avLst/>
          </a:prstGeom>
        </p:spPr>
      </p:pic>
      <p:pic>
        <p:nvPicPr>
          <p:cNvPr id="3" name="Picture 2" descr="attrex3_201403050100_IR_temptrop_wind100_tes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16912" r="40873" b="48494"/>
          <a:stretch/>
        </p:blipFill>
        <p:spPr>
          <a:xfrm>
            <a:off x="0" y="994573"/>
            <a:ext cx="4214587" cy="2730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9298" y="242031"/>
            <a:ext cx="618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 4-5 closest approach to </a:t>
            </a:r>
            <a:r>
              <a:rPr lang="en-US" sz="2800" dirty="0" err="1" smtClean="0"/>
              <a:t>Faxai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155" y="4064162"/>
            <a:ext cx="4053840" cy="211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779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587" y="765251"/>
            <a:ext cx="4856161" cy="4046801"/>
          </a:xfrm>
          <a:prstGeom prst="rect">
            <a:avLst/>
          </a:prstGeom>
        </p:spPr>
      </p:pic>
      <p:pic>
        <p:nvPicPr>
          <p:cNvPr id="3" name="Picture 2" descr="attrex3_201403050100_IR_temptrop_wind100_tes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16912" r="40873" b="48494"/>
          <a:stretch/>
        </p:blipFill>
        <p:spPr>
          <a:xfrm>
            <a:off x="0" y="994573"/>
            <a:ext cx="4214587" cy="2730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9298" y="242031"/>
            <a:ext cx="618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 4-5 closest approach to </a:t>
            </a:r>
            <a:r>
              <a:rPr lang="en-US" sz="2800" dirty="0" err="1" smtClean="0"/>
              <a:t>Faxai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490" y="3917151"/>
            <a:ext cx="4560570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779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587" y="765251"/>
            <a:ext cx="4856161" cy="4046801"/>
          </a:xfrm>
          <a:prstGeom prst="rect">
            <a:avLst/>
          </a:prstGeom>
        </p:spPr>
      </p:pic>
      <p:pic>
        <p:nvPicPr>
          <p:cNvPr id="3" name="Picture 2" descr="attrex3_201403050100_IR_temptrop_wind100_tes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16912" r="40873" b="48494"/>
          <a:stretch/>
        </p:blipFill>
        <p:spPr>
          <a:xfrm>
            <a:off x="0" y="994573"/>
            <a:ext cx="4214587" cy="2730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9298" y="242031"/>
            <a:ext cx="618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 4-5 closest approach to </a:t>
            </a:r>
            <a:r>
              <a:rPr lang="en-US" sz="2800" dirty="0" err="1" smtClean="0"/>
              <a:t>Faxai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988" y="4055110"/>
            <a:ext cx="4596130" cy="22136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51865" y="5158250"/>
            <a:ext cx="3146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Mostly rosettes and budding rosettes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75779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587" y="765251"/>
            <a:ext cx="4856161" cy="4046801"/>
          </a:xfrm>
          <a:prstGeom prst="rect">
            <a:avLst/>
          </a:prstGeom>
        </p:spPr>
      </p:pic>
      <p:pic>
        <p:nvPicPr>
          <p:cNvPr id="3" name="Picture 2" descr="attrex3_201403050100_IR_temptrop_wind100_tes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16912" r="40873" b="48494"/>
          <a:stretch/>
        </p:blipFill>
        <p:spPr>
          <a:xfrm>
            <a:off x="0" y="994573"/>
            <a:ext cx="4214587" cy="2730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9298" y="242031"/>
            <a:ext cx="618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 4-5 closest approach to </a:t>
            </a:r>
            <a:r>
              <a:rPr lang="en-US" sz="2800" dirty="0" err="1" smtClean="0"/>
              <a:t>Faxai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225" y="4398378"/>
            <a:ext cx="5218430" cy="214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779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587" y="765251"/>
            <a:ext cx="4856161" cy="4046801"/>
          </a:xfrm>
          <a:prstGeom prst="rect">
            <a:avLst/>
          </a:prstGeom>
        </p:spPr>
      </p:pic>
      <p:pic>
        <p:nvPicPr>
          <p:cNvPr id="3" name="Picture 2" descr="attrex3_201403050100_IR_temptrop_wind100_tes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16912" r="40873" b="48494"/>
          <a:stretch/>
        </p:blipFill>
        <p:spPr>
          <a:xfrm>
            <a:off x="0" y="994573"/>
            <a:ext cx="4214587" cy="2730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9298" y="242031"/>
            <a:ext cx="618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 4-5 closest approach to </a:t>
            </a:r>
            <a:r>
              <a:rPr lang="en-US" sz="2800" dirty="0" err="1" smtClean="0"/>
              <a:t>Faxai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965" y="3881060"/>
            <a:ext cx="4693920" cy="2693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77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4–5 March Global Hawk flight (RF03)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01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587" y="765251"/>
            <a:ext cx="4856161" cy="4046801"/>
          </a:xfrm>
          <a:prstGeom prst="rect">
            <a:avLst/>
          </a:prstGeom>
        </p:spPr>
      </p:pic>
      <p:pic>
        <p:nvPicPr>
          <p:cNvPr id="3" name="Picture 2" descr="attrex3_201403050100_IR_temptrop_wind100_test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9" t="16912" r="40873" b="48494"/>
          <a:stretch/>
        </p:blipFill>
        <p:spPr>
          <a:xfrm>
            <a:off x="0" y="994573"/>
            <a:ext cx="4214587" cy="2730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9298" y="242031"/>
            <a:ext cx="6185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 4-5 closest approach to </a:t>
            </a:r>
            <a:r>
              <a:rPr lang="en-US" sz="2800" dirty="0" err="1" smtClean="0"/>
              <a:t>Faxai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759" y="3725073"/>
            <a:ext cx="3689350" cy="3120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57793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18"/>
            <a:ext cx="8229600" cy="95161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9-10 March Global Hawk flight (RF05) 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00807"/>
            <a:ext cx="7315199" cy="445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690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18"/>
            <a:ext cx="8229600" cy="95161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9-10 March Global Hawk flight (RF05) 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00807"/>
            <a:ext cx="7315199" cy="445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6908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18"/>
            <a:ext cx="8229600" cy="95161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9-10 March Global Hawk flight (RF05) 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00807"/>
            <a:ext cx="7315199" cy="445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6908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18"/>
            <a:ext cx="8229600" cy="95161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9-10 March Global Hawk flight (RF05) 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00807"/>
            <a:ext cx="7315199" cy="445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6908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18"/>
            <a:ext cx="8229600" cy="95161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9-10 March Global Hawk flight (RF05) 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00807"/>
            <a:ext cx="7315199" cy="44563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96350" y="6079767"/>
            <a:ext cx="2674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Fresh anvil cirrus sampled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5001175" y="5281868"/>
            <a:ext cx="112385" cy="888022"/>
          </a:xfrm>
          <a:prstGeom prst="straightConnector1">
            <a:avLst/>
          </a:prstGeom>
          <a:ln w="5715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9690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5" t="62224" r="17241"/>
          <a:stretch/>
        </p:blipFill>
        <p:spPr>
          <a:xfrm>
            <a:off x="60888" y="961112"/>
            <a:ext cx="4122858" cy="2635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46" y="703029"/>
            <a:ext cx="4856163" cy="40468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48819" y="179809"/>
            <a:ext cx="6046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 9-10 anvil cirrus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5060" y="4444703"/>
            <a:ext cx="4800600" cy="172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50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5" t="62224" r="17241"/>
          <a:stretch/>
        </p:blipFill>
        <p:spPr>
          <a:xfrm>
            <a:off x="60888" y="961112"/>
            <a:ext cx="4122858" cy="2635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46" y="703029"/>
            <a:ext cx="4856163" cy="40468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48819" y="179809"/>
            <a:ext cx="6046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 9-10 anvil cirrus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74" y="4372431"/>
            <a:ext cx="4862830" cy="191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50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5" t="62224" r="17241"/>
          <a:stretch/>
        </p:blipFill>
        <p:spPr>
          <a:xfrm>
            <a:off x="60888" y="961112"/>
            <a:ext cx="4122858" cy="2635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46" y="703029"/>
            <a:ext cx="4856163" cy="40468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48819" y="179809"/>
            <a:ext cx="6046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 9-10 anvil cirrus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136" y="4048760"/>
            <a:ext cx="4773930" cy="21691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63103" y="5023394"/>
            <a:ext cx="3180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Large compact crystals, budding rosettes, some aggregates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850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5" t="62224" r="17241"/>
          <a:stretch/>
        </p:blipFill>
        <p:spPr>
          <a:xfrm>
            <a:off x="60888" y="961112"/>
            <a:ext cx="4122858" cy="2635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46" y="703029"/>
            <a:ext cx="4856163" cy="40468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48819" y="179809"/>
            <a:ext cx="6046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 9-10 anvil cirrus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526" y="3931314"/>
            <a:ext cx="3493770" cy="235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50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4–5 March Global Hawk flight (RF03)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01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5" t="62224" r="17241"/>
          <a:stretch/>
        </p:blipFill>
        <p:spPr>
          <a:xfrm>
            <a:off x="60888" y="961112"/>
            <a:ext cx="4122858" cy="2635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46" y="703029"/>
            <a:ext cx="4856163" cy="40468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48819" y="179809"/>
            <a:ext cx="6046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 9-10 anvil cirrus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619" y="4019550"/>
            <a:ext cx="4320540" cy="208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50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5" t="62224" r="17241"/>
          <a:stretch/>
        </p:blipFill>
        <p:spPr>
          <a:xfrm>
            <a:off x="60888" y="961112"/>
            <a:ext cx="4122858" cy="2635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46" y="703029"/>
            <a:ext cx="4856163" cy="40468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48819" y="179809"/>
            <a:ext cx="6046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 9-10 anvil cirrus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7788" y="3980254"/>
            <a:ext cx="4356100" cy="220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50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5" t="62224" r="17241"/>
          <a:stretch/>
        </p:blipFill>
        <p:spPr>
          <a:xfrm>
            <a:off x="60888" y="961112"/>
            <a:ext cx="4122858" cy="2635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46" y="703029"/>
            <a:ext cx="4856163" cy="40468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48819" y="179809"/>
            <a:ext cx="6046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 9-10 anvil cirrus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88" y="3931313"/>
            <a:ext cx="4471670" cy="236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850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5" t="62224" r="17241"/>
          <a:stretch/>
        </p:blipFill>
        <p:spPr>
          <a:xfrm>
            <a:off x="60888" y="961112"/>
            <a:ext cx="4122858" cy="26357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746" y="703029"/>
            <a:ext cx="4856163" cy="404680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48819" y="179809"/>
            <a:ext cx="60463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March 9-10 anvil cirrus</a:t>
            </a:r>
            <a:endParaRPr lang="en-US"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716" y="3862970"/>
            <a:ext cx="3796030" cy="26492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97732" y="5012156"/>
            <a:ext cx="3967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Numerous small crystals (D&lt;100 </a:t>
            </a:r>
            <a:r>
              <a:rPr lang="en-US" dirty="0" err="1" smtClean="0"/>
              <a:t>μm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850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020"/>
            <a:ext cx="8229600" cy="54573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2DS ice number concentration comparison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03" y="809699"/>
            <a:ext cx="5915152" cy="443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6980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020"/>
            <a:ext cx="8229600" cy="54573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2DS ice number concentration comparison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03" y="809699"/>
            <a:ext cx="5915152" cy="443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8633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020"/>
            <a:ext cx="8229600" cy="54573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2DS ice number concentration comparison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03" y="809699"/>
            <a:ext cx="5915152" cy="443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863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020"/>
            <a:ext cx="8229600" cy="545737"/>
          </a:xfrm>
        </p:spPr>
        <p:txBody>
          <a:bodyPr>
            <a:normAutofit/>
          </a:bodyPr>
          <a:lstStyle/>
          <a:p>
            <a:r>
              <a:rPr lang="en-US" sz="2800" dirty="0" smtClean="0"/>
              <a:t>2DS ice number concentration comparison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603" y="809699"/>
            <a:ext cx="5915152" cy="44363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1670" y="5245585"/>
            <a:ext cx="79006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ATTREX anvils (14–16 km) generally have larger ice concentrations than lower TC4 anvils (&lt;12 km) </a:t>
            </a:r>
            <a:r>
              <a:rPr lang="en-US" dirty="0" smtClean="0">
                <a:solidFill>
                  <a:srgbClr val="800000"/>
                </a:solidFill>
              </a:rPr>
              <a:t>[1]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Differences between ATTREX cases likely attributable to location in cloud, cloud age, etc.</a:t>
            </a:r>
          </a:p>
          <a:p>
            <a:r>
              <a:rPr lang="en-US" dirty="0" smtClean="0">
                <a:solidFill>
                  <a:srgbClr val="800000"/>
                </a:solidFill>
              </a:rPr>
              <a:t>[1] Differences between TC4 2DS and ATTREX 2DS (Hawkeye) cannot be ruled out</a:t>
            </a:r>
            <a:endParaRPr lang="en-US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3863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1020"/>
            <a:ext cx="8229600" cy="62440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Summary and outlook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4394"/>
            <a:ext cx="8229600" cy="45259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Relatively high-altitude anvil cirrus sampled during ATTREX </a:t>
            </a:r>
            <a:r>
              <a:rPr lang="en-US" sz="2000" dirty="0" smtClean="0"/>
              <a:t>appears to have more </a:t>
            </a:r>
            <a:r>
              <a:rPr lang="en-US" sz="2000" dirty="0" smtClean="0"/>
              <a:t>numerous, smaller crystals than lower TC4 anvils</a:t>
            </a:r>
            <a:r>
              <a:rPr lang="en-US" sz="2000" dirty="0" smtClean="0"/>
              <a:t>.</a:t>
            </a:r>
          </a:p>
          <a:p>
            <a:pPr lvl="1"/>
            <a:r>
              <a:rPr lang="en-US" sz="1600" dirty="0" smtClean="0"/>
              <a:t>Convective parameterization </a:t>
            </a:r>
            <a:r>
              <a:rPr lang="en-US" sz="1600" i="1" dirty="0" smtClean="0"/>
              <a:t>R</a:t>
            </a:r>
            <a:r>
              <a:rPr lang="en-US" sz="1600" i="1" baseline="-25000" dirty="0" smtClean="0"/>
              <a:t>e</a:t>
            </a:r>
            <a:r>
              <a:rPr lang="en-US" sz="1600" dirty="0" smtClean="0"/>
              <a:t> assumptions should be adjusted accordingly.</a:t>
            </a:r>
            <a:endParaRPr lang="en-US" sz="1600" dirty="0" smtClean="0"/>
          </a:p>
          <a:p>
            <a:endParaRPr lang="en-US" sz="2000" dirty="0"/>
          </a:p>
          <a:p>
            <a:r>
              <a:rPr lang="en-US" sz="2000" dirty="0" smtClean="0"/>
              <a:t>No evidence for extremely high ice concentrations reported by Knollenberg.</a:t>
            </a:r>
          </a:p>
          <a:p>
            <a:endParaRPr lang="en-US" sz="2000" dirty="0"/>
          </a:p>
          <a:p>
            <a:r>
              <a:rPr lang="en-US" sz="2000" dirty="0" smtClean="0">
                <a:solidFill>
                  <a:srgbClr val="800000"/>
                </a:solidFill>
              </a:rPr>
              <a:t>Information about TTL anvil cirrus </a:t>
            </a:r>
            <a:r>
              <a:rPr lang="en-US" sz="2000" dirty="0" smtClean="0">
                <a:solidFill>
                  <a:srgbClr val="800000"/>
                </a:solidFill>
              </a:rPr>
              <a:t>ice concentrations and sizes remains limited</a:t>
            </a:r>
            <a:r>
              <a:rPr lang="en-US" sz="2000" dirty="0" smtClean="0">
                <a:solidFill>
                  <a:srgbClr val="800000"/>
                </a:solidFill>
              </a:rPr>
              <a:t>.</a:t>
            </a:r>
          </a:p>
          <a:p>
            <a:endParaRPr lang="en-US" sz="2000" dirty="0">
              <a:solidFill>
                <a:srgbClr val="800000"/>
              </a:solidFill>
            </a:endParaRPr>
          </a:p>
          <a:p>
            <a:r>
              <a:rPr lang="en-US" sz="2000" dirty="0" smtClean="0">
                <a:solidFill>
                  <a:srgbClr val="0000FF"/>
                </a:solidFill>
              </a:rPr>
              <a:t>Predominance of bullet rosettes suggests that much of the TTL “anvil” cirrus nucleates and grows in </a:t>
            </a:r>
            <a:r>
              <a:rPr lang="en-US" sz="2000" dirty="0" smtClean="0">
                <a:solidFill>
                  <a:srgbClr val="0000FF"/>
                </a:solidFill>
              </a:rPr>
              <a:t>situ (consistent with Connolly et al. [2005]).</a:t>
            </a:r>
            <a:endParaRPr lang="en-US" sz="2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917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4–5 March Global Hawk flight (RF03)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11149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01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4–5 March Global Hawk flight (RF03) 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11149"/>
            <a:ext cx="73152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301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6379</TotalTime>
  <Words>1170</Words>
  <Application>Microsoft Macintosh PowerPoint</Application>
  <PresentationFormat>On-screen Show (4:3)</PresentationFormat>
  <Paragraphs>133</Paragraphs>
  <Slides>78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Office Theme</vt:lpstr>
      <vt:lpstr>Ice crystal properties in high-altitude tropical anvil cirrus</vt:lpstr>
      <vt:lpstr>STEP ER-2 (Darwin, 1987)</vt:lpstr>
      <vt:lpstr>Geophysica campaigns</vt:lpstr>
      <vt:lpstr>TC4 DC-8 (EastPac, 2007)</vt:lpstr>
      <vt:lpstr>4–5 March Global Hawk flight (RF03) </vt:lpstr>
      <vt:lpstr>4–5 March Global Hawk flight (RF03) </vt:lpstr>
      <vt:lpstr>4–5 March Global Hawk flight (RF03) </vt:lpstr>
      <vt:lpstr>4–5 March Global Hawk flight (RF03) </vt:lpstr>
      <vt:lpstr>4–5 March Global Hawk flight (RF03) </vt:lpstr>
      <vt:lpstr>4–5 March Global Hawk flight (RF03) </vt:lpstr>
      <vt:lpstr>4–5 March Global Hawk flight (RF03) </vt:lpstr>
      <vt:lpstr>4–5 March Global Hawk flight (RF03) </vt:lpstr>
      <vt:lpstr>4–5 March Global Hawk flight (RF03) </vt:lpstr>
      <vt:lpstr>4–5 March Global Hawk flight (RF03) </vt:lpstr>
      <vt:lpstr>4–5 March Global Hawk flight (RF03) </vt:lpstr>
      <vt:lpstr>4–5 March Global Hawk flight (RF03) </vt:lpstr>
      <vt:lpstr>4–5 March Global Hawk flight (RF03) </vt:lpstr>
      <vt:lpstr>4–5 March Global Hawk flight (RF03) </vt:lpstr>
      <vt:lpstr>4–5 March Global Hawk flight (RF03) </vt:lpstr>
      <vt:lpstr>4–5 March Global Hawk flight (RF03) </vt:lpstr>
      <vt:lpstr>4–5 March Global Hawk flight (RF03) </vt:lpstr>
      <vt:lpstr>4–5 March Global Hawk flight (RF03) </vt:lpstr>
      <vt:lpstr>4–5 March Global Hawk flight (RF03) </vt:lpstr>
      <vt:lpstr>4–5 March Global Hawk flight (RF03) </vt:lpstr>
      <vt:lpstr>4–5 March Global Hawk flight (RF03) </vt:lpstr>
      <vt:lpstr>4–5 March Global Hawk flight (RF03) </vt:lpstr>
      <vt:lpstr>4–5 March Global Hawk flight (RF03) </vt:lpstr>
      <vt:lpstr>4–5 March Global Hawk flight (RF03) </vt:lpstr>
      <vt:lpstr>4–5 March Global Hawk flight (RF03) </vt:lpstr>
      <vt:lpstr>4–5 March Global Hawk flight (RF03) </vt:lpstr>
      <vt:lpstr>4–5 March Global Hawk flight (RF03) </vt:lpstr>
      <vt:lpstr>4–5 March Global Hawk flight (RF03) </vt:lpstr>
      <vt:lpstr>4–5 March Global Hawk flight (RF03) </vt:lpstr>
      <vt:lpstr>4–5 March Global Hawk flight (RF03)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9-10 March Global Hawk flight (RF05) </vt:lpstr>
      <vt:lpstr>9-10 March Global Hawk flight (RF05) </vt:lpstr>
      <vt:lpstr>9-10 March Global Hawk flight (RF05) </vt:lpstr>
      <vt:lpstr>9-10 March Global Hawk flight (RF05) </vt:lpstr>
      <vt:lpstr>9-10 March Global Hawk flight (RF05)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2DS ice number concentration comparison</vt:lpstr>
      <vt:lpstr>2DS ice number concentration comparison</vt:lpstr>
      <vt:lpstr>2DS ice number concentration comparison</vt:lpstr>
      <vt:lpstr>2DS ice number concentration comparison</vt:lpstr>
      <vt:lpstr>Summary and outlook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Ice crystal properties in high-altitude tropical anvil cirrus</dc:title>
  <dc:creator>Eric</dc:creator>
  <cp:lastModifiedBy>Eric</cp:lastModifiedBy>
  <cp:revision>47</cp:revision>
  <dcterms:created xsi:type="dcterms:W3CDTF">2014-10-14T17:37:29Z</dcterms:created>
  <dcterms:modified xsi:type="dcterms:W3CDTF">2014-10-21T12:18:17Z</dcterms:modified>
</cp:coreProperties>
</file>