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32" r:id="rId3"/>
  </p:sldMasterIdLst>
  <p:notesMasterIdLst>
    <p:notesMasterId r:id="rId10"/>
  </p:notesMasterIdLst>
  <p:sldIdLst>
    <p:sldId id="351" r:id="rId4"/>
    <p:sldId id="348" r:id="rId5"/>
    <p:sldId id="287" r:id="rId6"/>
    <p:sldId id="334" r:id="rId7"/>
    <p:sldId id="335" r:id="rId8"/>
    <p:sldId id="323" r:id="rId9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FCFF"/>
    <a:srgbClr val="45FF2C"/>
    <a:srgbClr val="FF64E9"/>
    <a:srgbClr val="00E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975" autoAdjust="0"/>
    <p:restoredTop sz="97327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112" y="-216"/>
      </p:cViewPr>
      <p:guideLst>
        <p:guide orient="horz" pos="187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6BE6-8BF6-F34F-929B-29367B75DE1A}" type="datetimeFigureOut">
              <a:rPr lang="en-US" smtClean="0"/>
              <a:t>4/30/15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59314-28C5-1244-B942-7EAAB68C6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5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5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995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22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931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81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74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08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68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19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892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69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653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D43DDB-0572-984F-ADD5-F0CA732A6ACB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4E5C64-57DE-004A-A00C-77CEB9A5C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41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221DBA-81C2-2945-A669-148D2EF11980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DB9690E-6C48-0742-A7FB-422DFAB1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E0F49DD-70E7-6047-B42D-45644AE2D66D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D7929B-FD86-814C-BC26-54BF824E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45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1E6437-AED7-9645-8478-FD46DB553C27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D8A98C-0C62-8D43-A3BC-C9095312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03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0D1E9A4-5F46-5446-A654-104499AD2F1F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06AB09-A321-894F-B244-1A249136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2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2799CD-A73C-3041-9D05-F825909A97F5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263DFB-17EB-3343-BFF4-A063445BA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7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CCA27BF-D9EE-1F42-861F-77566972FEBF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4549E72-63CA-6240-B67F-56449551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4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1B798E-DC73-934D-92C1-83B283A5E773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67B58C-F390-2249-8330-05BF11929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F87121-AA28-E24B-AC31-913BDFAE1780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45FA6AA-7979-104B-901C-1E7EE69C6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74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08C907-029D-2E48-8F30-55F9D5D8E106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DEA90DE-9D61-9C46-B953-421F2780E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76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9B78ED9-36A3-E74F-B0BD-F543AD45CDA7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F2915C4-9500-9745-B99A-D54C7647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0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8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2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8AF7-2277-8F49-908B-BBE9059547AB}" type="datetimeFigureOut">
              <a:rPr lang="en-US" smtClean="0"/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783F-73B6-4E4B-9111-1CC8FC7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083B3446-0F65-443F-B88F-4859523BC6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3"/>
              <a:t>4/30/15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F543F5B4-881B-4B6A-9BA7-15B6186A4F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12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7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 defTabSz="91435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9F7CF3D-1F10-0748-ADCA-704966468D34}" type="datetimeFigureOut">
              <a:rPr lang="en-US"/>
              <a:pPr>
                <a:defRPr/>
              </a:pPr>
              <a:t>4/30/15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 defTabSz="91435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 defTabSz="91435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D464E76-A2D6-4342-9B97-98D00BDDA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33" name="Group 30"/>
          <p:cNvGrpSpPr>
            <a:grpSpLocks/>
          </p:cNvGrpSpPr>
          <p:nvPr/>
        </p:nvGrpSpPr>
        <p:grpSpPr bwMode="auto">
          <a:xfrm>
            <a:off x="334963" y="422275"/>
            <a:ext cx="2524125" cy="1265238"/>
            <a:chOff x="211590" y="923550"/>
            <a:chExt cx="2524236" cy="1265025"/>
          </a:xfrm>
        </p:grpSpPr>
        <p:pic>
          <p:nvPicPr>
            <p:cNvPr id="274469" name="Picture 21" descr="earth_am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90" y="923550"/>
              <a:ext cx="1684031" cy="126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5"/>
            <p:cNvSpPr txBox="1">
              <a:spLocks noChangeArrowheads="1"/>
            </p:cNvSpPr>
            <p:nvPr/>
          </p:nvSpPr>
          <p:spPr bwMode="auto">
            <a:xfrm>
              <a:off x="1372103" y="1188618"/>
              <a:ext cx="1363723" cy="4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defTabSz="457200">
                <a:defRPr/>
              </a:pPr>
              <a:r>
                <a:rPr lang="en-US" b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Satellites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rot="16200000" flipH="1">
            <a:off x="1166813" y="1998662"/>
            <a:ext cx="3259138" cy="25447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CD72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sp>
        <p:nvSpPr>
          <p:cNvPr id="15" name="TextBox 14"/>
          <p:cNvSpPr txBox="1"/>
          <p:nvPr/>
        </p:nvSpPr>
        <p:spPr>
          <a:xfrm>
            <a:off x="1176338" y="3767138"/>
            <a:ext cx="2422525" cy="11382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Model Validation</a:t>
            </a:r>
          </a:p>
          <a:p>
            <a:pPr defTabSz="457200">
              <a:defRPr/>
            </a:pPr>
            <a:r>
              <a:rPr lang="en-US" sz="1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• Parameterizations</a:t>
            </a:r>
          </a:p>
          <a:p>
            <a:pPr defTabSz="457200">
              <a:defRPr/>
            </a:pPr>
            <a:r>
              <a:rPr lang="en-US" sz="1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• Climate Sensitivity</a:t>
            </a:r>
          </a:p>
          <a:p>
            <a:pPr defTabSz="457200">
              <a:defRPr/>
            </a:pPr>
            <a:r>
              <a:rPr lang="en-US" sz="1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• Underlying mechanisms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2654300"/>
            <a:ext cx="21082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1800" b="1" smtClean="0">
                <a:solidFill>
                  <a:srgbClr val="0CCB1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CURRENT STATE</a:t>
            </a:r>
          </a:p>
          <a:p>
            <a:pPr defTabSz="457200">
              <a:defRPr/>
            </a:pPr>
            <a:r>
              <a:rPr lang="en-US" sz="1800" b="1" smtClean="0">
                <a:solidFill>
                  <a:srgbClr val="0CCB1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• Initial Conditions</a:t>
            </a:r>
          </a:p>
          <a:p>
            <a:pPr defTabSz="457200">
              <a:defRPr/>
            </a:pPr>
            <a:r>
              <a:rPr lang="en-US" sz="1800" b="1" smtClean="0">
                <a:solidFill>
                  <a:srgbClr val="0CCB1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• Assimilation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6200000" flipH="1">
            <a:off x="1485900" y="1984375"/>
            <a:ext cx="3200400" cy="2514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1905000" y="1336675"/>
            <a:ext cx="21336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CD72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cxnSp>
        <p:nvCxnSpPr>
          <p:cNvPr id="41" name="Straight Arrow Connector 40"/>
          <p:cNvCxnSpPr/>
          <p:nvPr/>
        </p:nvCxnSpPr>
        <p:spPr bwMode="auto">
          <a:xfrm rot="16200000" flipH="1">
            <a:off x="4150519" y="4267994"/>
            <a:ext cx="1295400" cy="47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CD72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sp>
        <p:nvSpPr>
          <p:cNvPr id="66" name="Rectangle 65"/>
          <p:cNvSpPr/>
          <p:nvPr/>
        </p:nvSpPr>
        <p:spPr>
          <a:xfrm>
            <a:off x="3565525" y="527050"/>
            <a:ext cx="2884488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000" b="1">
                <a:solidFill>
                  <a:srgbClr val="64006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Remote-sensing Analysis</a:t>
            </a:r>
          </a:p>
          <a:p>
            <a:pPr defTabSz="457200">
              <a:defRPr/>
            </a:pPr>
            <a:r>
              <a:rPr lang="en-US" sz="1600" b="1">
                <a:solidFill>
                  <a:srgbClr val="64006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      • Retrieval Validation</a:t>
            </a:r>
          </a:p>
          <a:p>
            <a:pPr defTabSz="457200">
              <a:defRPr/>
            </a:pPr>
            <a:r>
              <a:rPr lang="en-US" sz="1600" b="1">
                <a:solidFill>
                  <a:srgbClr val="64006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      • Assumption Refinement</a:t>
            </a:r>
          </a:p>
        </p:txBody>
      </p:sp>
      <p:sp>
        <p:nvSpPr>
          <p:cNvPr id="274441" name="TextBox 66"/>
          <p:cNvSpPr txBox="1">
            <a:spLocks noChangeArrowheads="1"/>
          </p:cNvSpPr>
          <p:nvPr/>
        </p:nvSpPr>
        <p:spPr bwMode="auto">
          <a:xfrm>
            <a:off x="77788" y="1639888"/>
            <a:ext cx="17859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frequent, global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</a:rPr>
              <a:t>snapshots</a:t>
            </a:r>
            <a:r>
              <a:rPr lang="en-US" sz="1400" smtClean="0">
                <a:solidFill>
                  <a:srgbClr val="000000"/>
                </a:solidFill>
              </a:rPr>
              <a:t>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aerosol amount &amp;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aerosol type maps,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plume &amp; layer heights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6297613" y="5064125"/>
            <a:ext cx="2049462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space-time interpolation, </a:t>
            </a:r>
          </a:p>
          <a:p>
            <a:pPr algn="ctr" defTabSz="457200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DARF &amp; </a:t>
            </a:r>
          </a:p>
          <a:p>
            <a:pPr algn="ctr" defTabSz="457200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Anthropogenic </a:t>
            </a:r>
          </a:p>
          <a:p>
            <a:pPr algn="ctr" defTabSz="457200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Component </a:t>
            </a:r>
          </a:p>
          <a:p>
            <a:pPr algn="ctr" defTabSz="457200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calculation and prediction</a:t>
            </a:r>
          </a:p>
        </p:txBody>
      </p:sp>
      <p:grpSp>
        <p:nvGrpSpPr>
          <p:cNvPr id="274443" name="Group 56"/>
          <p:cNvGrpSpPr>
            <a:grpSpLocks/>
          </p:cNvGrpSpPr>
          <p:nvPr/>
        </p:nvGrpSpPr>
        <p:grpSpPr bwMode="auto">
          <a:xfrm>
            <a:off x="6292850" y="1031875"/>
            <a:ext cx="2776538" cy="3354388"/>
            <a:chOff x="6292556" y="1371600"/>
            <a:chExt cx="2776038" cy="3353648"/>
          </a:xfrm>
        </p:grpSpPr>
        <p:grpSp>
          <p:nvGrpSpPr>
            <p:cNvPr id="274454" name="Group 71"/>
            <p:cNvGrpSpPr>
              <a:grpSpLocks/>
            </p:cNvGrpSpPr>
            <p:nvPr/>
          </p:nvGrpSpPr>
          <p:grpSpPr bwMode="auto">
            <a:xfrm>
              <a:off x="6355686" y="1396994"/>
              <a:ext cx="2663825" cy="1569153"/>
              <a:chOff x="6356069" y="1438466"/>
              <a:chExt cx="2663770" cy="1568488"/>
            </a:xfrm>
          </p:grpSpPr>
          <p:grpSp>
            <p:nvGrpSpPr>
              <p:cNvPr id="274465" name="Group 63"/>
              <p:cNvGrpSpPr>
                <a:grpSpLocks/>
              </p:cNvGrpSpPr>
              <p:nvPr/>
            </p:nvGrpSpPr>
            <p:grpSpPr bwMode="auto">
              <a:xfrm>
                <a:off x="6356069" y="1438466"/>
                <a:ext cx="2663770" cy="1129877"/>
                <a:chOff x="6356069" y="1438466"/>
                <a:chExt cx="2663770" cy="1129877"/>
              </a:xfrm>
            </p:grpSpPr>
            <p:pic>
              <p:nvPicPr>
                <p:cNvPr id="274467" name="Picture 22" descr="C130c2.ti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270" b="31187"/>
                <a:stretch>
                  <a:fillRect/>
                </a:stretch>
              </p:blipFill>
              <p:spPr bwMode="auto">
                <a:xfrm>
                  <a:off x="6356069" y="1495557"/>
                  <a:ext cx="2663770" cy="10727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361190" y="1438466"/>
                  <a:ext cx="1587181" cy="461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defTabSz="457200">
                    <a:defRPr/>
                  </a:pPr>
                  <a:r>
                    <a:rPr lang="en-US" b="1" smtClean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</a:rPr>
                    <a:t>Suborbital</a:t>
                  </a:r>
                </a:p>
              </p:txBody>
            </p:sp>
          </p:grpSp>
          <p:sp>
            <p:nvSpPr>
              <p:cNvPr id="274466" name="TextBox 67"/>
              <p:cNvSpPr txBox="1">
                <a:spLocks noChangeArrowheads="1"/>
              </p:cNvSpPr>
              <p:nvPr/>
            </p:nvSpPr>
            <p:spPr bwMode="auto">
              <a:xfrm>
                <a:off x="7336578" y="2483733"/>
                <a:ext cx="1645415" cy="523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00"/>
                    </a:solidFill>
                  </a:rPr>
                  <a:t>targeted chemical &amp;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00"/>
                    </a:solidFill>
                  </a:rPr>
                  <a:t>microphysical detail</a:t>
                </a:r>
              </a:p>
            </p:txBody>
          </p:sp>
        </p:grpSp>
        <p:grpSp>
          <p:nvGrpSpPr>
            <p:cNvPr id="274455" name="Group 70"/>
            <p:cNvGrpSpPr>
              <a:grpSpLocks/>
            </p:cNvGrpSpPr>
            <p:nvPr/>
          </p:nvGrpSpPr>
          <p:grpSpPr bwMode="auto">
            <a:xfrm>
              <a:off x="7582399" y="3028371"/>
              <a:ext cx="1196975" cy="1674188"/>
              <a:chOff x="7582102" y="3094009"/>
              <a:chExt cx="1197764" cy="1673898"/>
            </a:xfrm>
          </p:grpSpPr>
          <p:pic>
            <p:nvPicPr>
              <p:cNvPr id="274463" name="Picture 68" descr="cartel_sherbrooke1.jpg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65" t="23067" r="3300"/>
              <a:stretch>
                <a:fillRect/>
              </a:stretch>
            </p:blipFill>
            <p:spPr bwMode="auto">
              <a:xfrm>
                <a:off x="7662087" y="3094009"/>
                <a:ext cx="1055376" cy="1234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4464" name="TextBox 69"/>
              <p:cNvSpPr txBox="1">
                <a:spLocks noChangeArrowheads="1"/>
              </p:cNvSpPr>
              <p:nvPr/>
            </p:nvSpPr>
            <p:spPr bwMode="auto">
              <a:xfrm>
                <a:off x="7582102" y="4244688"/>
                <a:ext cx="1197764" cy="523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00"/>
                    </a:solidFill>
                  </a:rPr>
                  <a:t>point-location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00"/>
                    </a:solidFill>
                  </a:rPr>
                  <a:t>time series</a:t>
                </a:r>
              </a:p>
            </p:txBody>
          </p:sp>
        </p:grpSp>
        <p:grpSp>
          <p:nvGrpSpPr>
            <p:cNvPr id="274456" name="Group 55"/>
            <p:cNvGrpSpPr>
              <a:grpSpLocks/>
            </p:cNvGrpSpPr>
            <p:nvPr/>
          </p:nvGrpSpPr>
          <p:grpSpPr bwMode="auto">
            <a:xfrm>
              <a:off x="6292556" y="1371600"/>
              <a:ext cx="2776038" cy="3353648"/>
              <a:chOff x="6292556" y="1371600"/>
              <a:chExt cx="2776038" cy="3353648"/>
            </a:xfrm>
          </p:grpSpPr>
          <p:cxnSp>
            <p:nvCxnSpPr>
              <p:cNvPr id="274457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6308106" y="1371600"/>
                <a:ext cx="2759694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458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7391400" y="3048000"/>
                <a:ext cx="33528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459" name="Straight Connector 37"/>
              <p:cNvCxnSpPr>
                <a:cxnSpLocks noChangeShapeType="1"/>
              </p:cNvCxnSpPr>
              <p:nvPr/>
            </p:nvCxnSpPr>
            <p:spPr bwMode="auto">
              <a:xfrm rot="10800000">
                <a:off x="7381177" y="4717001"/>
                <a:ext cx="1674166" cy="8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460" name="Straight Connector 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14942" y="3640543"/>
                <a:ext cx="2126202" cy="26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461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5690563" y="1987408"/>
                <a:ext cx="1228730" cy="8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462" name="Straight Connector 52"/>
              <p:cNvCxnSpPr>
                <a:cxnSpLocks noChangeShapeType="1"/>
              </p:cNvCxnSpPr>
              <p:nvPr/>
            </p:nvCxnSpPr>
            <p:spPr bwMode="auto">
              <a:xfrm>
                <a:off x="6292556" y="2597649"/>
                <a:ext cx="1105115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14" name="Straight Arrow Connector 13"/>
          <p:cNvCxnSpPr/>
          <p:nvPr/>
        </p:nvCxnSpPr>
        <p:spPr bwMode="auto">
          <a:xfrm rot="5400000">
            <a:off x="5610225" y="3060700"/>
            <a:ext cx="1981200" cy="1733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CD72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4838700" y="2593975"/>
            <a:ext cx="27432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 bwMode="auto">
          <a:xfrm rot="10800000" flipV="1">
            <a:off x="5638800" y="2098675"/>
            <a:ext cx="762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CD72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132013" y="1214438"/>
            <a:ext cx="4268787" cy="4556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0066"/>
            </a:solidFill>
            <a:prstDash val="solid"/>
            <a:round/>
            <a:headEnd type="arrow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209800" y="1412875"/>
            <a:ext cx="41910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F94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sp>
        <p:nvSpPr>
          <p:cNvPr id="76" name="Rectangle 75"/>
          <p:cNvSpPr/>
          <p:nvPr/>
        </p:nvSpPr>
        <p:spPr>
          <a:xfrm>
            <a:off x="3230563" y="1709738"/>
            <a:ext cx="20875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000" b="1">
                <a:solidFill>
                  <a:srgbClr val="3C8C9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Regional Context </a:t>
            </a:r>
            <a:endParaRPr lang="en-US">
              <a:solidFill>
                <a:srgbClr val="3C8C9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rot="16200000" flipV="1">
            <a:off x="1745456" y="2015332"/>
            <a:ext cx="3157537" cy="24701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5BDE"/>
            </a:solidFill>
            <a:prstDash val="dash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73000"/>
              </a:srgbClr>
            </a:outerShdw>
          </a:effectLst>
        </p:spPr>
      </p:cxnSp>
      <p:sp>
        <p:nvSpPr>
          <p:cNvPr id="274451" name="TextBox 50"/>
          <p:cNvSpPr txBox="1">
            <a:spLocks noChangeArrowheads="1"/>
          </p:cNvSpPr>
          <p:nvPr/>
        </p:nvSpPr>
        <p:spPr bwMode="auto">
          <a:xfrm>
            <a:off x="6688138" y="6550025"/>
            <a:ext cx="245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</a:rPr>
              <a:t>Kahn, Survy. Geophys. 2012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12825" y="2754313"/>
            <a:ext cx="14366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b="1">
                <a:solidFill>
                  <a:srgbClr val="FF5BD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Aerosol-type</a:t>
            </a:r>
          </a:p>
          <a:p>
            <a:pPr algn="ctr" defTabSz="457200">
              <a:defRPr/>
            </a:pPr>
            <a:r>
              <a:rPr lang="en-US" b="1">
                <a:solidFill>
                  <a:srgbClr val="FF5BD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 charset="0"/>
                <a:cs typeface="ＭＳ Ｐゴシック" charset="0"/>
              </a:rPr>
              <a:t>Predictions</a:t>
            </a:r>
            <a:endParaRPr lang="en-US">
              <a:solidFill>
                <a:srgbClr val="FF5BD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74453" name="Picture 43" descr="Fig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5038725"/>
            <a:ext cx="293846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7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7083" y="3695866"/>
            <a:ext cx="7453009" cy="243143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i="1" u="sng" dirty="0" smtClean="0"/>
              <a:t>Three Stories:</a:t>
            </a:r>
            <a:endParaRPr lang="en-US" sz="3600" b="1" i="1" u="sng" dirty="0"/>
          </a:p>
          <a:p>
            <a:endParaRPr lang="en-US" sz="400" dirty="0"/>
          </a:p>
          <a:p>
            <a:r>
              <a:rPr lang="en-US" sz="2200" dirty="0"/>
              <a:t>• 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Aerosol Air-Mass-Type </a:t>
            </a:r>
            <a:r>
              <a:rPr lang="en-US" sz="3200" b="1" i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Validation</a:t>
            </a:r>
            <a:endParaRPr lang="en-US" sz="3200" dirty="0"/>
          </a:p>
          <a:p>
            <a:endParaRPr lang="en-US" sz="800" dirty="0" smtClean="0"/>
          </a:p>
          <a:p>
            <a:r>
              <a:rPr lang="en-US" sz="2200" dirty="0" smtClean="0"/>
              <a:t>• 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Upwind Smoke Source &amp; Injection Height</a:t>
            </a:r>
            <a:endParaRPr lang="en-US" sz="3200" dirty="0" smtClean="0"/>
          </a:p>
          <a:p>
            <a:endParaRPr lang="en-US" sz="800" dirty="0" smtClean="0"/>
          </a:p>
          <a:p>
            <a:r>
              <a:rPr lang="en-US" sz="2200" dirty="0" smtClean="0"/>
              <a:t>• 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Regional Aerosol Characterization</a:t>
            </a:r>
            <a:r>
              <a:rPr lang="en-US" sz="3200" dirty="0" smtClean="0"/>
              <a:t>          </a:t>
            </a:r>
            <a:endParaRPr lang="en-US" sz="3200" dirty="0"/>
          </a:p>
        </p:txBody>
      </p:sp>
      <p:pic>
        <p:nvPicPr>
          <p:cNvPr id="2" name="Picture 1" descr="Fig1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0" y="337443"/>
            <a:ext cx="3670457" cy="2910344"/>
          </a:xfrm>
          <a:prstGeom prst="rect">
            <a:avLst/>
          </a:prstGeom>
        </p:spPr>
      </p:pic>
      <p:pic>
        <p:nvPicPr>
          <p:cNvPr id="3" name="Picture 2" descr="130814-western-wildfires-930a.photoblog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06" y="337443"/>
            <a:ext cx="3880458" cy="29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4851" y="253751"/>
            <a:ext cx="73006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Story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1</a:t>
            </a:r>
            <a:r>
              <a:rPr lang="en-US" sz="3200" b="1" dirty="0" smtClean="0"/>
              <a:t>: </a:t>
            </a:r>
            <a:r>
              <a:rPr lang="en-US" sz="3200" b="1" i="1" dirty="0" smtClean="0"/>
              <a:t>Aerosol Air-Mass-Type Validation</a:t>
            </a:r>
            <a:endParaRPr lang="en-US" sz="3200" b="1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994803" y="1141689"/>
            <a:ext cx="4117716" cy="5472704"/>
            <a:chOff x="160421" y="982279"/>
            <a:chExt cx="4288924" cy="5607575"/>
          </a:xfrm>
        </p:grpSpPr>
        <p:grpSp>
          <p:nvGrpSpPr>
            <p:cNvPr id="5" name="Group 4"/>
            <p:cNvGrpSpPr/>
            <p:nvPr/>
          </p:nvGrpSpPr>
          <p:grpSpPr>
            <a:xfrm>
              <a:off x="160421" y="982279"/>
              <a:ext cx="4264526" cy="5607575"/>
              <a:chOff x="160421" y="982279"/>
              <a:chExt cx="4264526" cy="5607575"/>
            </a:xfrm>
          </p:grpSpPr>
          <p:pic>
            <p:nvPicPr>
              <p:cNvPr id="20" name="Picture 19" descr="modisterra_flightplans_flighttracks_googleearth_20130819.jp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04"/>
              <a:stretch/>
            </p:blipFill>
            <p:spPr>
              <a:xfrm>
                <a:off x="160421" y="982279"/>
                <a:ext cx="4264526" cy="560757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59158" y="4894572"/>
                <a:ext cx="1203726" cy="662259"/>
              </a:xfrm>
              <a:prstGeom prst="rect">
                <a:avLst/>
              </a:prstGeom>
              <a:solidFill>
                <a:schemeClr val="bg1">
                  <a:lumMod val="65000"/>
                  <a:alpha val="61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FF"/>
                    </a:solidFill>
                    <a:effectLst>
                      <a:outerShdw blurRad="50800" dist="38100" dir="2700000" algn="tl" rotWithShape="0">
                        <a:srgbClr val="000000">
                          <a:alpha val="63000"/>
                        </a:srgbClr>
                      </a:outerShdw>
                    </a:effectLst>
                  </a:rPr>
                  <a:t>Terra </a:t>
                </a:r>
              </a:p>
              <a:p>
                <a:pPr algn="ctr"/>
                <a:r>
                  <a:rPr lang="en-US" b="1" dirty="0" smtClean="0"/>
                  <a:t>17</a:t>
                </a:r>
                <a:r>
                  <a:rPr lang="en-US" b="1" dirty="0"/>
                  <a:t>:40 UTC  </a:t>
                </a:r>
                <a:endParaRPr lang="en-US" b="1" dirty="0" smtClean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60421" y="1190385"/>
              <a:ext cx="1235348" cy="1292982"/>
            </a:xfrm>
            <a:prstGeom prst="rect">
              <a:avLst/>
            </a:prstGeom>
            <a:solidFill>
              <a:schemeClr val="bg1">
                <a:lumMod val="50000"/>
                <a:alpha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63000"/>
                      </a:schemeClr>
                    </a:outerShdw>
                  </a:effectLst>
                </a:rPr>
                <a:t>Extreme 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63000"/>
                      </a:schemeClr>
                    </a:outerShdw>
                  </a:effectLst>
                </a:rPr>
                <a:t>Upwind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63000"/>
                      </a:schemeClr>
                    </a:outerShdw>
                  </a:effectLst>
                </a:rPr>
                <a:t>~18:00  </a:t>
              </a:r>
              <a:endPara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63000"/>
                    </a:schemeClr>
                  </a:outerShdw>
                </a:effectLst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ER-2: Rosette</a:t>
              </a: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DC-8: 5-Wall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7514" y="3150028"/>
              <a:ext cx="1303759" cy="1040693"/>
            </a:xfrm>
            <a:prstGeom prst="rect">
              <a:avLst/>
            </a:prstGeom>
            <a:solidFill>
              <a:srgbClr val="7F7F7F">
                <a:alpha val="63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63000"/>
                      </a:schemeClr>
                    </a:outerShdw>
                  </a:effectLst>
                </a:rPr>
                <a:t>Downwind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63000"/>
                      </a:schemeClr>
                    </a:outerShdw>
                  </a:effectLst>
                </a:rPr>
                <a:t>~22:00</a:t>
              </a:r>
              <a:r>
                <a:rPr lang="en-US" sz="1400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chemeClr val="bg1">
                        <a:alpha val="63000"/>
                      </a:schemeClr>
                    </a:outerShdw>
                  </a:effectLst>
                </a:rPr>
                <a:t> </a:t>
              </a:r>
              <a:endParaRPr lang="en-US" sz="1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chemeClr val="bg1">
                      <a:alpha val="63000"/>
                    </a:schemeClr>
                  </a:outerShdw>
                </a:effectLst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ER-2: Bow Tie</a:t>
              </a: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</a:rPr>
                <a:t>DC-8:  3-Wall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9895" y="3838894"/>
              <a:ext cx="969450" cy="567651"/>
            </a:xfrm>
            <a:prstGeom prst="rect">
              <a:avLst/>
            </a:prstGeom>
            <a:solidFill>
              <a:srgbClr val="7F7F7F">
                <a:alpha val="42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5FF2C"/>
                  </a:solidFill>
                  <a:effectLst>
                    <a:outerShdw blurRad="50800" dist="38100" dir="2700000" algn="tl" rotWithShape="0">
                      <a:srgbClr val="000000">
                        <a:alpha val="63000"/>
                      </a:srgbClr>
                    </a:outerShdw>
                  </a:effectLst>
                </a:rPr>
                <a:t>Cart Site </a:t>
              </a:r>
              <a:r>
                <a:rPr lang="en-US" sz="1400" b="1" dirty="0">
                  <a:solidFill>
                    <a:srgbClr val="FFFFFF"/>
                  </a:solidFill>
                </a:rPr>
                <a:t>AERONET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201278" y="1407355"/>
              <a:ext cx="332898" cy="20595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151273" y="3313405"/>
              <a:ext cx="332898" cy="20595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340691" y="3519360"/>
              <a:ext cx="219286" cy="42306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24311" y="3172643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45FF2C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3629" y="990991"/>
              <a:ext cx="354822" cy="47304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63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3930" y="2822197"/>
              <a:ext cx="354822" cy="47304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bg1">
                        <a:alpha val="63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03066" y="4758992"/>
              <a:ext cx="878468" cy="584776"/>
            </a:xfrm>
            <a:prstGeom prst="rect">
              <a:avLst/>
            </a:prstGeom>
            <a:solidFill>
              <a:srgbClr val="7F7F7F">
                <a:alpha val="38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45FF2C"/>
                  </a:solidFill>
                  <a:effectLst>
                    <a:outerShdw blurRad="50800" dist="38100" dir="2700000" algn="tl" rotWithShape="0">
                      <a:srgbClr val="000000">
                        <a:alpha val="63000"/>
                      </a:srgbClr>
                    </a:outerShdw>
                  </a:effectLst>
                </a:rPr>
                <a:t>Transit</a:t>
              </a:r>
            </a:p>
            <a:p>
              <a:pPr algn="ctr"/>
              <a:r>
                <a:rPr lang="en-US" sz="1600" b="1" dirty="0">
                  <a:solidFill>
                    <a:srgbClr val="45FF2C"/>
                  </a:solidFill>
                  <a:effectLst>
                    <a:outerShdw blurRad="50800" dist="38100" dir="2700000" algn="tl" rotWithShape="0">
                      <a:srgbClr val="000000">
                        <a:alpha val="63000"/>
                      </a:srgbClr>
                    </a:outerShdw>
                  </a:effectLst>
                </a:rPr>
                <a:t>Home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 flipV="1">
              <a:off x="2981534" y="4812730"/>
              <a:ext cx="416740" cy="23865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04490" y="4446119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45FF2C"/>
                  </a:solidFill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56431" y="2126242"/>
            <a:ext cx="2549905" cy="1491507"/>
            <a:chOff x="6436841" y="1115167"/>
            <a:chExt cx="2549905" cy="1491507"/>
          </a:xfrm>
        </p:grpSpPr>
        <p:sp>
          <p:nvSpPr>
            <p:cNvPr id="2" name="Rectangle 1"/>
            <p:cNvSpPr/>
            <p:nvPr/>
          </p:nvSpPr>
          <p:spPr>
            <a:xfrm>
              <a:off x="7210941" y="1115167"/>
              <a:ext cx="10389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solidFill>
                    <a:prstClr val="black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</a:rPr>
                <a:t>In situ </a:t>
              </a:r>
              <a:endParaRPr lang="en-US" b="1" dirty="0">
                <a:effectLst>
                  <a:glow rad="101600">
                    <a:srgbClr val="FFFF00">
                      <a:alpha val="75000"/>
                    </a:srgbClr>
                  </a:glo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436841" y="2072822"/>
              <a:ext cx="11978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sym typeface="Wingdings"/>
                </a:rPr>
                <a:t>Satellite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91161" y="2061873"/>
              <a:ext cx="9955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dirty="0">
                  <a:solidFill>
                    <a:prstClr val="black"/>
                  </a:solidFill>
                  <a:sym typeface="Wingdings"/>
                </a:rPr>
                <a:t>Model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926293" y="1534643"/>
              <a:ext cx="598932" cy="538179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81681" y="1576832"/>
              <a:ext cx="497793" cy="4850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565696" y="2318847"/>
              <a:ext cx="455587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436841" y="1150191"/>
              <a:ext cx="2549905" cy="1456483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42170" y="3929598"/>
            <a:ext cx="24641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Comparing the retrieved and modeled AOD</a:t>
            </a:r>
            <a:r>
              <a:rPr lang="en-US" sz="1600" dirty="0" smtClean="0"/>
              <a:t>, </a:t>
            </a:r>
            <a:r>
              <a:rPr lang="en-US" sz="1600" b="1" dirty="0" smtClean="0"/>
              <a:t>size</a:t>
            </a:r>
            <a:r>
              <a:rPr lang="en-US" sz="1600" dirty="0" smtClean="0"/>
              <a:t>, </a:t>
            </a:r>
            <a:r>
              <a:rPr lang="en-US" sz="1600" b="1" dirty="0" smtClean="0"/>
              <a:t>shape</a:t>
            </a:r>
            <a:r>
              <a:rPr lang="en-US" sz="1600" dirty="0" smtClean="0"/>
              <a:t>, and </a:t>
            </a:r>
            <a:r>
              <a:rPr lang="en-US" sz="1600" b="1" dirty="0" smtClean="0"/>
              <a:t>SSA</a:t>
            </a:r>
            <a:r>
              <a:rPr lang="en-US" sz="1600" dirty="0" smtClean="0"/>
              <a:t> with </a:t>
            </a:r>
            <a:r>
              <a:rPr lang="en-US" sz="1600" i="1" dirty="0" smtClean="0"/>
              <a:t>in situ</a:t>
            </a:r>
            <a:r>
              <a:rPr lang="en-US" sz="1600" dirty="0" smtClean="0"/>
              <a:t> measurements </a:t>
            </a:r>
          </a:p>
          <a:p>
            <a:pPr marL="342900" indent="-342900" algn="ctr">
              <a:buAutoNum type="alphaLcParenBoth"/>
            </a:pPr>
            <a:r>
              <a:rPr lang="en-US" sz="1600" dirty="0" smtClean="0"/>
              <a:t>qualitatively and </a:t>
            </a:r>
          </a:p>
          <a:p>
            <a:pPr algn="ctr"/>
            <a:r>
              <a:rPr lang="en-US" sz="1600" dirty="0" smtClean="0"/>
              <a:t>(b) quantitatively </a:t>
            </a:r>
          </a:p>
          <a:p>
            <a:pPr algn="ctr"/>
            <a:r>
              <a:rPr lang="en-US" sz="1600" dirty="0" smtClean="0"/>
              <a:t>for five regions </a:t>
            </a:r>
          </a:p>
          <a:p>
            <a:pPr algn="ctr"/>
            <a:r>
              <a:rPr lang="en-US" sz="1600" dirty="0" smtClean="0"/>
              <a:t>[3 Smoke Plumes; Continental Background; Continental-Smoke Mix]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044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8827" y="145149"/>
            <a:ext cx="86277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Story 2</a:t>
            </a:r>
            <a:r>
              <a:rPr lang="en-US" sz="3200" b="1" dirty="0" smtClean="0"/>
              <a:t>: </a:t>
            </a:r>
            <a:r>
              <a:rPr lang="en-US" sz="3200" b="1" i="1" dirty="0" smtClean="0"/>
              <a:t>Upwind Smoke Source &amp; Injection Height</a:t>
            </a:r>
            <a:endParaRPr lang="en-US" sz="3200" b="1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45483" y="2161266"/>
            <a:ext cx="2549905" cy="1456483"/>
            <a:chOff x="6345483" y="2161266"/>
            <a:chExt cx="2549905" cy="1456483"/>
          </a:xfrm>
        </p:grpSpPr>
        <p:sp>
          <p:nvSpPr>
            <p:cNvPr id="5" name="Rectangle 4"/>
            <p:cNvSpPr/>
            <p:nvPr/>
          </p:nvSpPr>
          <p:spPr>
            <a:xfrm>
              <a:off x="6447154" y="2176225"/>
              <a:ext cx="10162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prstClr val="black"/>
                  </a:solidFill>
                </a:rPr>
                <a:t>In situ 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43347" y="2161635"/>
              <a:ext cx="11978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sym typeface="Wingdings"/>
                </a:rPr>
                <a:t>Satellite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34468" y="3091205"/>
              <a:ext cx="10148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>
                  <a:solidFill>
                    <a:prstClr val="black"/>
                  </a:solidFill>
                  <a:effectLst>
                    <a:glow rad="101600">
                      <a:srgbClr val="FFFF00">
                        <a:alpha val="75000"/>
                      </a:srgbClr>
                    </a:glow>
                  </a:effectLst>
                  <a:sym typeface="Wingdings"/>
                </a:rPr>
                <a:t>Model</a:t>
              </a:r>
              <a:endParaRPr lang="en-US" sz="2400" b="1" dirty="0">
                <a:solidFill>
                  <a:prstClr val="black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endParaRPr>
            </a:p>
          </p:txBody>
        </p:sp>
        <p:cxnSp>
          <p:nvCxnSpPr>
            <p:cNvPr id="9" name="Straight Arrow Connector 8"/>
            <p:cNvCxnSpPr>
              <a:stCxn id="6" idx="2"/>
              <a:endCxn id="7" idx="0"/>
            </p:cNvCxnSpPr>
            <p:nvPr/>
          </p:nvCxnSpPr>
          <p:spPr>
            <a:xfrm flipH="1">
              <a:off x="7641879" y="2623300"/>
              <a:ext cx="500400" cy="46790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2"/>
            </p:cNvCxnSpPr>
            <p:nvPr/>
          </p:nvCxnSpPr>
          <p:spPr>
            <a:xfrm>
              <a:off x="6955272" y="2637890"/>
              <a:ext cx="480865" cy="477247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345483" y="2161266"/>
              <a:ext cx="2549905" cy="1456483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231.1920.rgb1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0" y="890586"/>
            <a:ext cx="5793686" cy="5793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2170" y="4204981"/>
            <a:ext cx="24641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Using the 3-D AOD distribution from satellite and </a:t>
            </a:r>
            <a:r>
              <a:rPr lang="en-US" sz="1600" i="1" dirty="0" smtClean="0"/>
              <a:t>in situ</a:t>
            </a:r>
            <a:r>
              <a:rPr lang="en-US" sz="1600" dirty="0" smtClean="0"/>
              <a:t> measurements to constrain the model, which in turn identifies probable source locations and injection heights</a:t>
            </a:r>
          </a:p>
          <a:p>
            <a:pPr algn="ctr"/>
            <a:r>
              <a:rPr lang="en-US" sz="1600" dirty="0" smtClean="0"/>
              <a:t>(also aerosol type)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071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4104" y="85550"/>
            <a:ext cx="74589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Story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3</a:t>
            </a:r>
            <a:r>
              <a:rPr lang="en-US" sz="3200" b="1" dirty="0" smtClean="0"/>
              <a:t>: </a:t>
            </a:r>
            <a:r>
              <a:rPr lang="en-US" sz="3200" b="1" i="1" dirty="0" smtClean="0"/>
              <a:t>Regional Aerosol Characterization  </a:t>
            </a:r>
            <a:endParaRPr lang="en-US" sz="3200" b="1" i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6959606" y="1376806"/>
            <a:ext cx="1213268" cy="1938992"/>
            <a:chOff x="6718759" y="1447419"/>
            <a:chExt cx="1213268" cy="1938992"/>
          </a:xfrm>
        </p:grpSpPr>
        <p:sp>
          <p:nvSpPr>
            <p:cNvPr id="6" name="TextBox 5"/>
            <p:cNvSpPr txBox="1"/>
            <p:nvPr/>
          </p:nvSpPr>
          <p:spPr>
            <a:xfrm>
              <a:off x="6718759" y="1447419"/>
              <a:ext cx="1213268" cy="193899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sym typeface="Wingdings"/>
                </a:rPr>
                <a:t>In situ</a:t>
              </a:r>
              <a:endParaRPr lang="en-US" sz="2400" dirty="0" smtClean="0">
                <a:sym typeface="Wingdings"/>
              </a:endParaRPr>
            </a:p>
            <a:p>
              <a:pPr algn="ctr"/>
              <a:endParaRPr lang="en-US" sz="2400" dirty="0">
                <a:sym typeface="Wingdings"/>
              </a:endParaRPr>
            </a:p>
            <a:p>
              <a:pPr algn="ctr"/>
              <a:r>
                <a:rPr lang="en-US" sz="2400" dirty="0" smtClean="0">
                  <a:sym typeface="Wingdings"/>
                </a:rPr>
                <a:t>Satellite</a:t>
              </a:r>
            </a:p>
            <a:p>
              <a:pPr algn="ctr"/>
              <a:endParaRPr lang="en-US" sz="2400" dirty="0">
                <a:sym typeface="Wingdings"/>
              </a:endParaRPr>
            </a:p>
            <a:p>
              <a:pPr algn="ctr"/>
              <a:r>
                <a:rPr lang="en-US" sz="2400" b="1" dirty="0" smtClean="0">
                  <a:effectLst>
                    <a:glow rad="190500">
                      <a:srgbClr val="FFFF00">
                        <a:alpha val="75000"/>
                      </a:srgbClr>
                    </a:glow>
                  </a:effectLst>
                  <a:sym typeface="Wingdings"/>
                </a:rPr>
                <a:t>Model </a:t>
              </a:r>
              <a:r>
                <a:rPr lang="en-US" sz="2400" dirty="0" smtClean="0">
                  <a:effectLst>
                    <a:glow rad="190500">
                      <a:srgbClr val="FFFF00">
                        <a:alpha val="75000"/>
                      </a:srgbClr>
                    </a:glow>
                  </a:effectLst>
                  <a:sym typeface="Wingdings"/>
                </a:rPr>
                <a:t> </a:t>
              </a:r>
              <a:endParaRPr lang="en-US" sz="2400" dirty="0">
                <a:effectLst>
                  <a:glow rad="190500">
                    <a:srgbClr val="FFFF00">
                      <a:alpha val="75000"/>
                    </a:srgbClr>
                  </a:glow>
                </a:effectLst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345853" y="1857955"/>
              <a:ext cx="0" cy="38367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344986" y="2598736"/>
              <a:ext cx="0" cy="38367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71930" y="670326"/>
            <a:ext cx="3260457" cy="6082207"/>
            <a:chOff x="3019410" y="670326"/>
            <a:chExt cx="3260457" cy="608220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149500" y="670326"/>
              <a:ext cx="0" cy="595364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3019410" y="842410"/>
              <a:ext cx="3260457" cy="5910123"/>
              <a:chOff x="165797" y="842410"/>
              <a:chExt cx="3260457" cy="591012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95887" y="842410"/>
                <a:ext cx="3130367" cy="5910123"/>
                <a:chOff x="295887" y="842410"/>
                <a:chExt cx="3130367" cy="5910123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6264" t="16318" r="22257" b="8598"/>
                <a:stretch/>
              </p:blipFill>
              <p:spPr>
                <a:xfrm>
                  <a:off x="295887" y="842410"/>
                  <a:ext cx="3130367" cy="5910123"/>
                </a:xfrm>
                <a:prstGeom prst="rect">
                  <a:avLst/>
                </a:prstGeom>
              </p:spPr>
            </p:pic>
            <p:sp>
              <p:nvSpPr>
                <p:cNvPr id="15" name="Freeform 14"/>
                <p:cNvSpPr/>
                <p:nvPr/>
              </p:nvSpPr>
              <p:spPr>
                <a:xfrm>
                  <a:off x="403388" y="5008120"/>
                  <a:ext cx="437098" cy="346354"/>
                </a:xfrm>
                <a:custGeom>
                  <a:avLst/>
                  <a:gdLst>
                    <a:gd name="connsiteX0" fmla="*/ 123707 w 437098"/>
                    <a:gd name="connsiteY0" fmla="*/ 0 h 346354"/>
                    <a:gd name="connsiteX1" fmla="*/ 437098 w 437098"/>
                    <a:gd name="connsiteY1" fmla="*/ 148438 h 346354"/>
                    <a:gd name="connsiteX2" fmla="*/ 395862 w 437098"/>
                    <a:gd name="connsiteY2" fmla="*/ 321614 h 346354"/>
                    <a:gd name="connsiteX3" fmla="*/ 387615 w 437098"/>
                    <a:gd name="connsiteY3" fmla="*/ 346354 h 346354"/>
                    <a:gd name="connsiteX4" fmla="*/ 0 w 437098"/>
                    <a:gd name="connsiteY4" fmla="*/ 313368 h 346354"/>
                    <a:gd name="connsiteX5" fmla="*/ 123707 w 437098"/>
                    <a:gd name="connsiteY5" fmla="*/ 0 h 34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7098" h="346354">
                      <a:moveTo>
                        <a:pt x="123707" y="0"/>
                      </a:moveTo>
                      <a:lnTo>
                        <a:pt x="437098" y="148438"/>
                      </a:lnTo>
                      <a:cubicBezTo>
                        <a:pt x="423353" y="206163"/>
                        <a:pt x="410255" y="264047"/>
                        <a:pt x="395862" y="321614"/>
                      </a:cubicBezTo>
                      <a:cubicBezTo>
                        <a:pt x="393754" y="330047"/>
                        <a:pt x="387615" y="346354"/>
                        <a:pt x="387615" y="346354"/>
                      </a:cubicBezTo>
                      <a:lnTo>
                        <a:pt x="0" y="313368"/>
                      </a:lnTo>
                      <a:lnTo>
                        <a:pt x="123707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flipH="1" flipV="1">
                  <a:off x="657164" y="5278431"/>
                  <a:ext cx="181036" cy="360369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333483" y="5670088"/>
                  <a:ext cx="1591764" cy="584776"/>
                </a:xfrm>
                <a:prstGeom prst="rect">
                  <a:avLst/>
                </a:prstGeom>
                <a:solidFill>
                  <a:schemeClr val="bg1"/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i="1" dirty="0" smtClean="0">
                      <a:solidFill>
                        <a:schemeClr val="accent6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Smoke-</a:t>
                  </a:r>
                  <a:endParaRPr lang="en-US" sz="1600" b="1" i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1600" b="1" i="1" dirty="0" smtClean="0">
                      <a:solidFill>
                        <a:schemeClr val="accent6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Continental Mix</a:t>
                  </a:r>
                  <a:endParaRPr lang="en-US" sz="1600" b="1" i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11635" y="4313723"/>
                  <a:ext cx="1206284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>
                      <a:solidFill>
                        <a:srgbClr val="09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63000"/>
                          </a:srgbClr>
                        </a:outerShdw>
                      </a:effectLst>
                    </a:rPr>
                    <a:t>Continental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16000" y="3243314"/>
                  <a:ext cx="1206284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1800000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>
                      <a:solidFill>
                        <a:srgbClr val="09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63000"/>
                          </a:srgbClr>
                        </a:outerShdw>
                      </a:effectLst>
                    </a:rPr>
                    <a:t>Continental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360054" y="1701272"/>
                  <a:ext cx="1206284" cy="307777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i="1" dirty="0">
                      <a:solidFill>
                        <a:srgbClr val="09FF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63000"/>
                          </a:srgbClr>
                        </a:outerShdw>
                      </a:effectLst>
                    </a:rPr>
                    <a:t>Continental</a:t>
                  </a: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1186865" y="1857955"/>
                  <a:ext cx="1206284" cy="908733"/>
                </a:xfrm>
                <a:custGeom>
                  <a:avLst/>
                  <a:gdLst>
                    <a:gd name="connsiteX0" fmla="*/ 189684 w 1206284"/>
                    <a:gd name="connsiteY0" fmla="*/ 0 h 908733"/>
                    <a:gd name="connsiteX1" fmla="*/ 387615 w 1206284"/>
                    <a:gd name="connsiteY1" fmla="*/ 206163 h 908733"/>
                    <a:gd name="connsiteX2" fmla="*/ 659770 w 1206284"/>
                    <a:gd name="connsiteY2" fmla="*/ 247396 h 908733"/>
                    <a:gd name="connsiteX3" fmla="*/ 940172 w 1206284"/>
                    <a:gd name="connsiteY3" fmla="*/ 255642 h 908733"/>
                    <a:gd name="connsiteX4" fmla="*/ 1146350 w 1206284"/>
                    <a:gd name="connsiteY4" fmla="*/ 354600 h 908733"/>
                    <a:gd name="connsiteX5" fmla="*/ 1204080 w 1206284"/>
                    <a:gd name="connsiteY5" fmla="*/ 503037 h 908733"/>
                    <a:gd name="connsiteX6" fmla="*/ 1080373 w 1206284"/>
                    <a:gd name="connsiteY6" fmla="*/ 569009 h 908733"/>
                    <a:gd name="connsiteX7" fmla="*/ 758735 w 1206284"/>
                    <a:gd name="connsiteY7" fmla="*/ 511284 h 908733"/>
                    <a:gd name="connsiteX8" fmla="*/ 486580 w 1206284"/>
                    <a:gd name="connsiteY8" fmla="*/ 684460 h 908733"/>
                    <a:gd name="connsiteX9" fmla="*/ 478333 w 1206284"/>
                    <a:gd name="connsiteY9" fmla="*/ 758679 h 908733"/>
                    <a:gd name="connsiteX10" fmla="*/ 552557 w 1206284"/>
                    <a:gd name="connsiteY10" fmla="*/ 890623 h 908733"/>
                    <a:gd name="connsiteX11" fmla="*/ 379368 w 1206284"/>
                    <a:gd name="connsiteY11" fmla="*/ 841144 h 908733"/>
                    <a:gd name="connsiteX12" fmla="*/ 123707 w 1206284"/>
                    <a:gd name="connsiteY12" fmla="*/ 717446 h 908733"/>
                    <a:gd name="connsiteX13" fmla="*/ 0 w 1206284"/>
                    <a:gd name="connsiteY13" fmla="*/ 577256 h 908733"/>
                    <a:gd name="connsiteX14" fmla="*/ 189684 w 1206284"/>
                    <a:gd name="connsiteY14" fmla="*/ 0 h 908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06284" h="908733">
                      <a:moveTo>
                        <a:pt x="189684" y="0"/>
                      </a:moveTo>
                      <a:lnTo>
                        <a:pt x="387615" y="206163"/>
                      </a:lnTo>
                      <a:lnTo>
                        <a:pt x="659770" y="247396"/>
                      </a:lnTo>
                      <a:lnTo>
                        <a:pt x="940172" y="255642"/>
                      </a:lnTo>
                      <a:cubicBezTo>
                        <a:pt x="1148866" y="347461"/>
                        <a:pt x="1146350" y="271270"/>
                        <a:pt x="1146350" y="354600"/>
                      </a:cubicBezTo>
                      <a:cubicBezTo>
                        <a:pt x="1206284" y="491581"/>
                        <a:pt x="1204080" y="438537"/>
                        <a:pt x="1204080" y="503037"/>
                      </a:cubicBezTo>
                      <a:cubicBezTo>
                        <a:pt x="1092184" y="571890"/>
                        <a:pt x="1138829" y="569009"/>
                        <a:pt x="1080373" y="569009"/>
                      </a:cubicBezTo>
                      <a:lnTo>
                        <a:pt x="758735" y="511284"/>
                      </a:lnTo>
                      <a:cubicBezTo>
                        <a:pt x="481816" y="670710"/>
                        <a:pt x="486580" y="563289"/>
                        <a:pt x="486580" y="684460"/>
                      </a:cubicBezTo>
                      <a:lnTo>
                        <a:pt x="478333" y="758679"/>
                      </a:lnTo>
                      <a:lnTo>
                        <a:pt x="552557" y="890623"/>
                      </a:lnTo>
                      <a:cubicBezTo>
                        <a:pt x="376694" y="848753"/>
                        <a:pt x="379368" y="908733"/>
                        <a:pt x="379368" y="841144"/>
                      </a:cubicBezTo>
                      <a:lnTo>
                        <a:pt x="123707" y="717446"/>
                      </a:lnTo>
                      <a:lnTo>
                        <a:pt x="0" y="577256"/>
                      </a:lnTo>
                      <a:lnTo>
                        <a:pt x="189684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1538965" y="2905262"/>
                  <a:ext cx="629308" cy="709199"/>
                </a:xfrm>
                <a:custGeom>
                  <a:avLst/>
                  <a:gdLst>
                    <a:gd name="connsiteX0" fmla="*/ 629308 w 629308"/>
                    <a:gd name="connsiteY0" fmla="*/ 32986 h 709199"/>
                    <a:gd name="connsiteX1" fmla="*/ 513848 w 629308"/>
                    <a:gd name="connsiteY1" fmla="*/ 0 h 709199"/>
                    <a:gd name="connsiteX2" fmla="*/ 456118 w 629308"/>
                    <a:gd name="connsiteY2" fmla="*/ 57725 h 709199"/>
                    <a:gd name="connsiteX3" fmla="*/ 266434 w 629308"/>
                    <a:gd name="connsiteY3" fmla="*/ 57725 h 709199"/>
                    <a:gd name="connsiteX4" fmla="*/ 117986 w 629308"/>
                    <a:gd name="connsiteY4" fmla="*/ 65972 h 709199"/>
                    <a:gd name="connsiteX5" fmla="*/ 2526 w 629308"/>
                    <a:gd name="connsiteY5" fmla="*/ 123697 h 709199"/>
                    <a:gd name="connsiteX6" fmla="*/ 68503 w 629308"/>
                    <a:gd name="connsiteY6" fmla="*/ 173176 h 709199"/>
                    <a:gd name="connsiteX7" fmla="*/ 109739 w 629308"/>
                    <a:gd name="connsiteY7" fmla="*/ 131944 h 709199"/>
                    <a:gd name="connsiteX8" fmla="*/ 233446 w 629308"/>
                    <a:gd name="connsiteY8" fmla="*/ 197916 h 709199"/>
                    <a:gd name="connsiteX9" fmla="*/ 315917 w 629308"/>
                    <a:gd name="connsiteY9" fmla="*/ 329860 h 709199"/>
                    <a:gd name="connsiteX10" fmla="*/ 258187 w 629308"/>
                    <a:gd name="connsiteY10" fmla="*/ 412325 h 709199"/>
                    <a:gd name="connsiteX11" fmla="*/ 183963 w 629308"/>
                    <a:gd name="connsiteY11" fmla="*/ 461804 h 709199"/>
                    <a:gd name="connsiteX12" fmla="*/ 208704 w 629308"/>
                    <a:gd name="connsiteY12" fmla="*/ 593748 h 709199"/>
                    <a:gd name="connsiteX13" fmla="*/ 233446 w 629308"/>
                    <a:gd name="connsiteY13" fmla="*/ 610241 h 709199"/>
                    <a:gd name="connsiteX14" fmla="*/ 406635 w 629308"/>
                    <a:gd name="connsiteY14" fmla="*/ 709199 h 709199"/>
                    <a:gd name="connsiteX15" fmla="*/ 629308 w 629308"/>
                    <a:gd name="connsiteY15" fmla="*/ 32986 h 70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9308" h="709199">
                      <a:moveTo>
                        <a:pt x="629308" y="32986"/>
                      </a:moveTo>
                      <a:lnTo>
                        <a:pt x="513848" y="0"/>
                      </a:lnTo>
                      <a:lnTo>
                        <a:pt x="456118" y="57725"/>
                      </a:lnTo>
                      <a:lnTo>
                        <a:pt x="266434" y="57725"/>
                      </a:lnTo>
                      <a:lnTo>
                        <a:pt x="117986" y="65972"/>
                      </a:lnTo>
                      <a:cubicBezTo>
                        <a:pt x="0" y="116534"/>
                        <a:pt x="2526" y="73579"/>
                        <a:pt x="2526" y="123697"/>
                      </a:cubicBezTo>
                      <a:cubicBezTo>
                        <a:pt x="79819" y="183810"/>
                        <a:pt x="98913" y="203586"/>
                        <a:pt x="68503" y="173176"/>
                      </a:cubicBezTo>
                      <a:lnTo>
                        <a:pt x="109739" y="131944"/>
                      </a:lnTo>
                      <a:cubicBezTo>
                        <a:pt x="227586" y="199280"/>
                        <a:pt x="180873" y="197916"/>
                        <a:pt x="233446" y="197916"/>
                      </a:cubicBezTo>
                      <a:lnTo>
                        <a:pt x="315917" y="329860"/>
                      </a:lnTo>
                      <a:lnTo>
                        <a:pt x="258187" y="412325"/>
                      </a:lnTo>
                      <a:cubicBezTo>
                        <a:pt x="178939" y="447544"/>
                        <a:pt x="183963" y="418236"/>
                        <a:pt x="183963" y="461804"/>
                      </a:cubicBezTo>
                      <a:cubicBezTo>
                        <a:pt x="192210" y="505785"/>
                        <a:pt x="193810" y="551552"/>
                        <a:pt x="208704" y="593748"/>
                      </a:cubicBezTo>
                      <a:cubicBezTo>
                        <a:pt x="236054" y="671233"/>
                        <a:pt x="233446" y="571685"/>
                        <a:pt x="233446" y="610241"/>
                      </a:cubicBezTo>
                      <a:lnTo>
                        <a:pt x="406635" y="709199"/>
                      </a:lnTo>
                      <a:lnTo>
                        <a:pt x="629308" y="3298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889968" y="4166977"/>
                  <a:ext cx="882443" cy="1278208"/>
                </a:xfrm>
                <a:custGeom>
                  <a:avLst/>
                  <a:gdLst>
                    <a:gd name="connsiteX0" fmla="*/ 882443 w 882443"/>
                    <a:gd name="connsiteY0" fmla="*/ 0 h 1278208"/>
                    <a:gd name="connsiteX1" fmla="*/ 643276 w 882443"/>
                    <a:gd name="connsiteY1" fmla="*/ 230902 h 1278208"/>
                    <a:gd name="connsiteX2" fmla="*/ 437098 w 882443"/>
                    <a:gd name="connsiteY2" fmla="*/ 428818 h 1278208"/>
                    <a:gd name="connsiteX3" fmla="*/ 428851 w 882443"/>
                    <a:gd name="connsiteY3" fmla="*/ 453558 h 1278208"/>
                    <a:gd name="connsiteX4" fmla="*/ 420604 w 882443"/>
                    <a:gd name="connsiteY4" fmla="*/ 461804 h 1278208"/>
                    <a:gd name="connsiteX5" fmla="*/ 420604 w 882443"/>
                    <a:gd name="connsiteY5" fmla="*/ 634981 h 1278208"/>
                    <a:gd name="connsiteX6" fmla="*/ 181437 w 882443"/>
                    <a:gd name="connsiteY6" fmla="*/ 733939 h 1278208"/>
                    <a:gd name="connsiteX7" fmla="*/ 0 w 882443"/>
                    <a:gd name="connsiteY7" fmla="*/ 923609 h 1278208"/>
                    <a:gd name="connsiteX8" fmla="*/ 263908 w 882443"/>
                    <a:gd name="connsiteY8" fmla="*/ 1121525 h 1278208"/>
                    <a:gd name="connsiteX9" fmla="*/ 536063 w 882443"/>
                    <a:gd name="connsiteY9" fmla="*/ 1278208 h 1278208"/>
                    <a:gd name="connsiteX10" fmla="*/ 882443 w 882443"/>
                    <a:gd name="connsiteY10" fmla="*/ 0 h 1278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82443" h="1278208">
                      <a:moveTo>
                        <a:pt x="882443" y="0"/>
                      </a:moveTo>
                      <a:lnTo>
                        <a:pt x="643276" y="230902"/>
                      </a:lnTo>
                      <a:cubicBezTo>
                        <a:pt x="574550" y="296874"/>
                        <a:pt x="503181" y="360199"/>
                        <a:pt x="437098" y="428818"/>
                      </a:cubicBezTo>
                      <a:cubicBezTo>
                        <a:pt x="431068" y="435079"/>
                        <a:pt x="432739" y="445783"/>
                        <a:pt x="428851" y="453558"/>
                      </a:cubicBezTo>
                      <a:cubicBezTo>
                        <a:pt x="427112" y="457035"/>
                        <a:pt x="423353" y="459055"/>
                        <a:pt x="420604" y="461804"/>
                      </a:cubicBezTo>
                      <a:lnTo>
                        <a:pt x="420604" y="634981"/>
                      </a:lnTo>
                      <a:cubicBezTo>
                        <a:pt x="192238" y="728011"/>
                        <a:pt x="269617" y="689849"/>
                        <a:pt x="181437" y="733939"/>
                      </a:cubicBezTo>
                      <a:lnTo>
                        <a:pt x="0" y="923609"/>
                      </a:lnTo>
                      <a:lnTo>
                        <a:pt x="263908" y="1121525"/>
                      </a:lnTo>
                      <a:lnTo>
                        <a:pt x="536063" y="1278208"/>
                      </a:lnTo>
                      <a:lnTo>
                        <a:pt x="882443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H="1" flipV="1">
                  <a:off x="1772414" y="2241630"/>
                  <a:ext cx="665986" cy="149217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 flipV="1">
                  <a:off x="1922286" y="3104816"/>
                  <a:ext cx="287514" cy="62898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1360059" y="4191000"/>
                  <a:ext cx="773541" cy="81711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1995358" y="3663914"/>
                  <a:ext cx="894183" cy="58477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i="1" dirty="0" smtClean="0">
                      <a:solidFill>
                        <a:srgbClr val="FF00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Smoke</a:t>
                  </a:r>
                  <a:endParaRPr lang="en-US" sz="1600" b="1" i="1" dirty="0"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sz="1600" b="1" i="1" dirty="0">
                      <a:solidFill>
                        <a:srgbClr val="FF0000"/>
                      </a:solidFill>
                      <a:effectLst>
                        <a:outerShdw blurRad="50800" dist="38100" dir="2700000" algn="tl" rotWithShape="0">
                          <a:srgbClr val="000000">
                            <a:alpha val="43000"/>
                          </a:srgbClr>
                        </a:outerShdw>
                      </a:effectLst>
                    </a:rPr>
                    <a:t> Plumes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481615" y="845407"/>
                  <a:ext cx="691154" cy="40011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i="1" dirty="0"/>
                    <a:t>AOD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65797" y="2416915"/>
                <a:ext cx="724171" cy="37365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none" lIns="91435" tIns="45718" rIns="91435" bIns="45718" rtlCol="0">
                <a:spAutoFit/>
              </a:bodyPr>
              <a:lstStyle/>
              <a:p>
                <a:r>
                  <a:rPr lang="en-US" b="1" dirty="0" smtClean="0"/>
                  <a:t>Site 2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66338" y="3146654"/>
                <a:ext cx="724171" cy="3736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91435" tIns="45718" rIns="91435" bIns="45718" rtlCol="0">
                <a:spAutoFit/>
              </a:bodyPr>
              <a:lstStyle/>
              <a:p>
                <a:r>
                  <a:rPr lang="en-US" b="1" dirty="0" smtClean="0"/>
                  <a:t>Site 3</a:t>
                </a:r>
                <a:endParaRPr lang="en-US" b="1" dirty="0"/>
              </a:p>
            </p:txBody>
          </p:sp>
          <p:cxnSp>
            <p:nvCxnSpPr>
              <p:cNvPr id="12" name="Straight Arrow Connector 11"/>
              <p:cNvCxnSpPr>
                <a:stCxn id="10" idx="0"/>
              </p:cNvCxnSpPr>
              <p:nvPr/>
            </p:nvCxnSpPr>
            <p:spPr>
              <a:xfrm flipV="1">
                <a:off x="527883" y="1968917"/>
                <a:ext cx="188117" cy="44799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1" idx="1"/>
              </p:cNvCxnSpPr>
              <p:nvPr/>
            </p:nvCxnSpPr>
            <p:spPr>
              <a:xfrm flipH="1">
                <a:off x="2003399" y="3333484"/>
                <a:ext cx="562939" cy="26363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flipH="1" flipV="1">
              <a:off x="3149500" y="670326"/>
              <a:ext cx="2946500" cy="15474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085052" y="685800"/>
              <a:ext cx="0" cy="16177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279867" y="3765061"/>
            <a:ext cx="26139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Using the </a:t>
            </a:r>
            <a:r>
              <a:rPr lang="en-US" sz="1600" i="1" dirty="0" smtClean="0"/>
              <a:t>in situ</a:t>
            </a:r>
            <a:r>
              <a:rPr lang="en-US" sz="1600" dirty="0" smtClean="0"/>
              <a:t> measurements to add microphysical detail to the satellite aerosol type mapping, and then use the satellite 2-D AOD and type distributions, plus available 3-D data, to constrain larger-scale model aerosol amount and type mapping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69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253812" y="130825"/>
            <a:ext cx="4679257" cy="6586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35" tIns="45718" rIns="91435" bIns="4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</a:rPr>
              <a:t>Measurement Inventory</a:t>
            </a:r>
            <a:endParaRPr lang="en-US" sz="3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6752" y="1322376"/>
            <a:ext cx="2924361" cy="273921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</a:t>
            </a:r>
            <a:r>
              <a:rPr lang="en-US" sz="2000" b="1" i="1" u="sng" dirty="0" smtClean="0"/>
              <a:t>Aerosol Air Masses</a:t>
            </a:r>
          </a:p>
          <a:p>
            <a:endParaRPr lang="en-US" sz="2000" b="1" dirty="0" smtClean="0"/>
          </a:p>
          <a:p>
            <a:r>
              <a:rPr lang="en-US" sz="1600" b="1" dirty="0" smtClean="0"/>
              <a:t>•</a:t>
            </a:r>
            <a:r>
              <a:rPr lang="en-US" sz="2000" b="1" dirty="0" smtClean="0"/>
              <a:t> Plume 1</a:t>
            </a:r>
          </a:p>
          <a:p>
            <a:endParaRPr lang="en-US" sz="800" dirty="0" smtClean="0"/>
          </a:p>
          <a:p>
            <a:r>
              <a:rPr lang="en-US" sz="1600" b="1" dirty="0" smtClean="0"/>
              <a:t>•</a:t>
            </a:r>
            <a:r>
              <a:rPr lang="en-US" sz="2000" b="1" dirty="0" smtClean="0"/>
              <a:t> Plume 2</a:t>
            </a:r>
          </a:p>
          <a:p>
            <a:endParaRPr lang="en-US" sz="800" dirty="0" smtClean="0"/>
          </a:p>
          <a:p>
            <a:r>
              <a:rPr lang="en-US" sz="1600" b="1" dirty="0">
                <a:solidFill>
                  <a:prstClr val="black"/>
                </a:solidFill>
              </a:rPr>
              <a:t>•</a:t>
            </a:r>
            <a:r>
              <a:rPr lang="en-US" sz="2000" b="1" dirty="0" smtClean="0"/>
              <a:t> Plume 3</a:t>
            </a:r>
          </a:p>
          <a:p>
            <a:endParaRPr lang="en-US" sz="800" dirty="0" smtClean="0"/>
          </a:p>
          <a:p>
            <a:r>
              <a:rPr lang="en-US" sz="1600" b="1" dirty="0">
                <a:solidFill>
                  <a:prstClr val="black"/>
                </a:solidFill>
              </a:rPr>
              <a:t>•</a:t>
            </a:r>
            <a:r>
              <a:rPr lang="en-US" sz="2000" b="1" dirty="0" smtClean="0"/>
              <a:t> Continental Background</a:t>
            </a:r>
          </a:p>
          <a:p>
            <a:endParaRPr lang="en-US" sz="800" dirty="0" smtClean="0"/>
          </a:p>
          <a:p>
            <a:r>
              <a:rPr lang="en-US" sz="1600" b="1" dirty="0">
                <a:solidFill>
                  <a:prstClr val="black"/>
                </a:solidFill>
              </a:rPr>
              <a:t>•</a:t>
            </a:r>
            <a:r>
              <a:rPr lang="en-US" sz="2000" b="1" dirty="0" smtClean="0"/>
              <a:t> Continental-Smoke Mix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7058" y="1340647"/>
            <a:ext cx="2001357" cy="276998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 smtClean="0"/>
              <a:t>Particle Properties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AOD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b="1" dirty="0" smtClean="0"/>
              <a:t>ANG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b="1" dirty="0" smtClean="0"/>
              <a:t>Particle Size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b="1" dirty="0" err="1" smtClean="0"/>
              <a:t>Sphericity</a:t>
            </a:r>
            <a:endParaRPr lang="en-US" b="1" dirty="0" smtClean="0"/>
          </a:p>
          <a:p>
            <a:pPr algn="ctr"/>
            <a:endParaRPr lang="en-US" sz="800" dirty="0" smtClean="0"/>
          </a:p>
          <a:p>
            <a:pPr algn="ctr"/>
            <a:r>
              <a:rPr lang="en-US" b="1" dirty="0" smtClean="0"/>
              <a:t>SSA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b="1" dirty="0" smtClean="0"/>
              <a:t>Composition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500863" y="1828640"/>
            <a:ext cx="2736647" cy="172354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 smtClean="0"/>
              <a:t>Supporting Information 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3-D Location </a:t>
            </a:r>
          </a:p>
          <a:p>
            <a:pPr algn="ctr"/>
            <a:r>
              <a:rPr lang="en-US" b="1" dirty="0" smtClean="0"/>
              <a:t>Areal Extent</a:t>
            </a:r>
          </a:p>
          <a:p>
            <a:pPr algn="ctr"/>
            <a:r>
              <a:rPr lang="en-US" b="1" dirty="0" smtClean="0"/>
              <a:t>Acquisition Time</a:t>
            </a:r>
          </a:p>
          <a:p>
            <a:pPr algn="ctr"/>
            <a:r>
              <a:rPr lang="en-US" b="1" dirty="0" smtClean="0"/>
              <a:t>Measurement Uncertainty</a:t>
            </a:r>
          </a:p>
          <a:p>
            <a:pPr algn="ctr"/>
            <a:endParaRPr lang="en-US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66536" y="4747029"/>
            <a:ext cx="27238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 smtClean="0"/>
              <a:t>Other Constraints</a:t>
            </a:r>
          </a:p>
          <a:p>
            <a:pPr algn="ctr"/>
            <a:r>
              <a:rPr lang="en-US" b="1" dirty="0" smtClean="0"/>
              <a:t>Gases</a:t>
            </a:r>
          </a:p>
          <a:p>
            <a:pPr algn="ctr"/>
            <a:r>
              <a:rPr lang="en-US" b="1" dirty="0" smtClean="0"/>
              <a:t>Meteorological Conditions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617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374</Words>
  <Application>Microsoft Macintosh PowerPoint</Application>
  <PresentationFormat>On-screen Show (4:3)</PresentationFormat>
  <Paragraphs>120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Kahn</dc:creator>
  <cp:lastModifiedBy>Ralph Kahn</cp:lastModifiedBy>
  <cp:revision>662</cp:revision>
  <cp:lastPrinted>2015-04-25T15:14:46Z</cp:lastPrinted>
  <dcterms:created xsi:type="dcterms:W3CDTF">2013-08-15T16:03:59Z</dcterms:created>
  <dcterms:modified xsi:type="dcterms:W3CDTF">2015-04-30T17:25:13Z</dcterms:modified>
</cp:coreProperties>
</file>