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937" r:id="rId2"/>
    <p:sldMasterId id="2147483951" r:id="rId3"/>
    <p:sldMasterId id="2147484180" r:id="rId4"/>
    <p:sldMasterId id="2147484204" r:id="rId5"/>
  </p:sldMasterIdLst>
  <p:notesMasterIdLst>
    <p:notesMasterId r:id="rId26"/>
  </p:notesMasterIdLst>
  <p:handoutMasterIdLst>
    <p:handoutMasterId r:id="rId27"/>
  </p:handoutMasterIdLst>
  <p:sldIdLst>
    <p:sldId id="840" r:id="rId6"/>
    <p:sldId id="1090" r:id="rId7"/>
    <p:sldId id="1109" r:id="rId8"/>
    <p:sldId id="1110" r:id="rId9"/>
    <p:sldId id="1112" r:id="rId10"/>
    <p:sldId id="1111" r:id="rId11"/>
    <p:sldId id="1093" r:id="rId12"/>
    <p:sldId id="1113" r:id="rId13"/>
    <p:sldId id="1118" r:id="rId14"/>
    <p:sldId id="1116" r:id="rId15"/>
    <p:sldId id="1121" r:id="rId16"/>
    <p:sldId id="1114" r:id="rId17"/>
    <p:sldId id="1115" r:id="rId18"/>
    <p:sldId id="1120" r:id="rId19"/>
    <p:sldId id="1108" r:id="rId20"/>
    <p:sldId id="1094" r:id="rId21"/>
    <p:sldId id="1095" r:id="rId22"/>
    <p:sldId id="1106" r:id="rId23"/>
    <p:sldId id="1105" r:id="rId24"/>
    <p:sldId id="1101" r:id="rId25"/>
  </p:sldIdLst>
  <p:sldSz cx="9144000" cy="6858000" type="letter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FF00"/>
    <a:srgbClr val="660033"/>
    <a:srgbClr val="008000"/>
    <a:srgbClr val="3333FF"/>
    <a:srgbClr val="82FCB3"/>
    <a:srgbClr val="990000"/>
    <a:srgbClr val="FF0000"/>
    <a:srgbClr val="0000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90231" autoAdjust="0"/>
  </p:normalViewPr>
  <p:slideViewPr>
    <p:cSldViewPr>
      <p:cViewPr>
        <p:scale>
          <a:sx n="68" d="100"/>
          <a:sy n="68" d="100"/>
        </p:scale>
        <p:origin x="-112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0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927" cy="4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t" anchorCtr="0" compatLnSpc="1">
            <a:prstTxWarp prst="textNoShape">
              <a:avLst/>
            </a:prstTxWarp>
          </a:bodyPr>
          <a:lstStyle>
            <a:lvl1pPr defTabSz="96242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275" y="0"/>
            <a:ext cx="3168926" cy="4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t" anchorCtr="0" compatLnSpc="1">
            <a:prstTxWarp prst="textNoShape">
              <a:avLst/>
            </a:prstTxWarp>
          </a:bodyPr>
          <a:lstStyle>
            <a:lvl1pPr algn="r" defTabSz="96242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56"/>
            <a:ext cx="3168927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b" anchorCtr="0" compatLnSpc="1">
            <a:prstTxWarp prst="textNoShape">
              <a:avLst/>
            </a:prstTxWarp>
          </a:bodyPr>
          <a:lstStyle>
            <a:lvl1pPr defTabSz="96242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275" y="9120156"/>
            <a:ext cx="3168926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b" anchorCtr="0" compatLnSpc="1">
            <a:prstTxWarp prst="textNoShape">
              <a:avLst/>
            </a:prstTxWarp>
          </a:bodyPr>
          <a:lstStyle>
            <a:lvl1pPr algn="r" defTabSz="962423">
              <a:defRPr sz="1200"/>
            </a:lvl1pPr>
          </a:lstStyle>
          <a:p>
            <a:pPr>
              <a:defRPr/>
            </a:pPr>
            <a:fld id="{E322A845-2E8E-4A03-A6D9-437998A5D1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212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4678" y="0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1425" y="709613"/>
            <a:ext cx="4832350" cy="3624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157" y="4570749"/>
            <a:ext cx="5406887" cy="433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1498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4678" y="9141498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EFBE94-03A9-45DF-8004-635309FBF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5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1425" y="709613"/>
            <a:ext cx="4832350" cy="362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04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RMV: values</a:t>
            </a:r>
            <a:r>
              <a:rPr lang="en-US" baseline="0" dirty="0" smtClean="0"/>
              <a:t> below DL? </a:t>
            </a:r>
            <a:r>
              <a:rPr lang="en-US" i="1" baseline="0" dirty="0" smtClean="0"/>
              <a:t>I either show negative values (caused by slightly negative </a:t>
            </a:r>
            <a:r>
              <a:rPr lang="en-US" i="1" baseline="0" dirty="0" err="1" smtClean="0"/>
              <a:t>dSCDs</a:t>
            </a:r>
            <a:r>
              <a:rPr lang="en-US" i="1" baseline="0" dirty="0" smtClean="0"/>
              <a:t>) or force it to 0 and have the profile and AVK only above 8km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5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3:00</a:t>
            </a:r>
            <a:r>
              <a:rPr lang="en-US" baseline="0" dirty="0" smtClean="0"/>
              <a:t> delta </a:t>
            </a:r>
            <a:r>
              <a:rPr lang="en-US" baseline="0" dirty="0" err="1" smtClean="0"/>
              <a:t>BrO</a:t>
            </a:r>
            <a:r>
              <a:rPr lang="en-US" baseline="0" dirty="0" smtClean="0"/>
              <a:t> 2.4 </a:t>
            </a:r>
            <a:r>
              <a:rPr lang="en-US" baseline="0" dirty="0" err="1" smtClean="0"/>
              <a:t>ppt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7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82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unexplained delta </a:t>
            </a:r>
            <a:r>
              <a:rPr lang="en-US" dirty="0" err="1" smtClean="0"/>
              <a:t>BrO</a:t>
            </a:r>
            <a:endParaRPr lang="en-US" dirty="0" smtClean="0"/>
          </a:p>
          <a:p>
            <a:r>
              <a:rPr lang="en-US" dirty="0" err="1" smtClean="0"/>
              <a:t>BrO</a:t>
            </a:r>
            <a:r>
              <a:rPr lang="en-US" dirty="0" smtClean="0"/>
              <a:t> in East Pacific strongly correlates with stratospheric indicators -&gt; speaks against source coming from lower 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1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3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GOME-2:</a:t>
            </a:r>
            <a:r>
              <a:rPr lang="en-US" i="1" baseline="0" dirty="0" smtClean="0"/>
              <a:t> 1.2E13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6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I moved Schofield, 2004 (Lauder, NZ) from “balloon” to “ground” and changed VCD accordingly; removed Schofield 2006 as this is Antarctica only</a:t>
            </a:r>
          </a:p>
          <a:p>
            <a:pPr marL="171450" indent="-171450">
              <a:buFontTx/>
              <a:buChar char="-"/>
            </a:pPr>
            <a:r>
              <a:rPr lang="en-US" i="0" dirty="0" smtClean="0"/>
              <a:t>BIG PICTURE CONUNDRUM!</a:t>
            </a:r>
            <a:r>
              <a:rPr lang="en-US" i="0" dirty="0" smtClean="0">
                <a:solidFill>
                  <a:srgbClr val="FF0000"/>
                </a:solidFill>
              </a:rPr>
              <a:t>   </a:t>
            </a:r>
          </a:p>
          <a:p>
            <a:pPr marL="171450" indent="-171450">
              <a:buFontTx/>
              <a:buChar char="-"/>
            </a:pPr>
            <a:r>
              <a:rPr lang="en-US" i="0" dirty="0" smtClean="0">
                <a:solidFill>
                  <a:srgbClr val="FF0000"/>
                </a:solidFill>
              </a:rPr>
              <a:t>Satellites and ground see more than models and balloons.</a:t>
            </a:r>
            <a:r>
              <a:rPr lang="en-US" i="0" baseline="0" dirty="0" smtClean="0">
                <a:solidFill>
                  <a:srgbClr val="FF0000"/>
                </a:solidFill>
              </a:rPr>
              <a:t> </a:t>
            </a:r>
            <a:endParaRPr lang="en-US" i="0" baseline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i="0" baseline="0" dirty="0" smtClean="0">
                <a:solidFill>
                  <a:schemeClr val="tx1"/>
                </a:solidFill>
              </a:rPr>
              <a:t>stronger model-sat gap in southern hemisphere</a:t>
            </a:r>
            <a:endParaRPr lang="en-US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1425" y="709613"/>
            <a:ext cx="4832350" cy="362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CF988-3AD1-438F-9BF6-08AE44CB24E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3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1425" y="709613"/>
            <a:ext cx="4832350" cy="362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CF988-3AD1-438F-9BF6-08AE44CB24E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3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9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I included older mixing ratio data as well as current progress as “partially”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5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9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33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smtClean="0"/>
              <a:t>RMV:</a:t>
            </a:r>
            <a:r>
              <a:rPr lang="en-US" i="0" baseline="0" dirty="0" smtClean="0"/>
              <a:t> NO2 extends beyond the model? Lets see Andi’s median/average…</a:t>
            </a:r>
          </a:p>
          <a:p>
            <a:r>
              <a:rPr lang="en-US" i="1" baseline="0" dirty="0" smtClean="0"/>
              <a:t>in-situ NO2 is below model while flying out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6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8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06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77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1615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686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6814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8146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7840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3213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6064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24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2528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353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2283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1001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0865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9886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6318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95167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5089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4744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1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63028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06491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36585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0272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7288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0189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93773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3261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4" t="9653" r="35455" b="53075"/>
          <a:stretch/>
        </p:blipFill>
        <p:spPr bwMode="auto">
          <a:xfrm>
            <a:off x="-115279" y="-6928"/>
            <a:ext cx="9259279" cy="68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445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9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55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234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6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92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95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08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75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11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90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95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6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94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37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80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88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6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0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33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3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7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9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0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22/10/2014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5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22/10/2014</a:t>
            </a:fld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54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p:transition spd="slow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1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ransition spd="slow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3DB7CF-C656-4A19-A270-4CA1D81A40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EBB30E-C944-4EB6-BCB3-CD9604CEE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15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22/10/2014</a:t>
            </a:fld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52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/>
          <a:stretch/>
        </p:blipFill>
        <p:spPr>
          <a:xfrm>
            <a:off x="4047371" y="2895600"/>
            <a:ext cx="4993105" cy="3060167"/>
          </a:xfrm>
        </p:spPr>
      </p:pic>
      <p:sp>
        <p:nvSpPr>
          <p:cNvPr id="23" name="Title 3"/>
          <p:cNvSpPr txBox="1">
            <a:spLocks/>
          </p:cNvSpPr>
          <p:nvPr/>
        </p:nvSpPr>
        <p:spPr>
          <a:xfrm>
            <a:off x="0" y="0"/>
            <a:ext cx="9144000" cy="656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BrO in the Tropical and Subtropical </a:t>
            </a:r>
            <a:r>
              <a:rPr lang="en-US" sz="3600" b="1" dirty="0" smtClean="0">
                <a:solidFill>
                  <a:schemeClr val="bg1"/>
                </a:solidFill>
              </a:rPr>
              <a:t>UTLS</a:t>
            </a:r>
          </a:p>
        </p:txBody>
      </p:sp>
      <p:pic>
        <p:nvPicPr>
          <p:cNvPr id="26" name="Picture 13" descr="CIRES_logo_tex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096000"/>
            <a:ext cx="984641" cy="68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University of Colorado Boulder logo sig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3397" r="2973" b="31239"/>
          <a:stretch/>
        </p:blipFill>
        <p:spPr bwMode="auto">
          <a:xfrm>
            <a:off x="6401364" y="6100738"/>
            <a:ext cx="2639112" cy="6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733800" y="2001828"/>
            <a:ext cx="1676400" cy="5127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242" y="2552343"/>
            <a:ext cx="3657600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Introduction BrO conundrum</a:t>
            </a:r>
          </a:p>
          <a:p>
            <a:pPr marL="342900" indent="-342900" fontAlgn="auto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CU AMAX-DOAS (BrO, IO, NO</a:t>
            </a:r>
            <a:r>
              <a:rPr lang="en-US" b="1" baseline="-25000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2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, H</a:t>
            </a:r>
            <a:r>
              <a:rPr lang="en-US" b="1" baseline="-25000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2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O, O</a:t>
            </a:r>
            <a:r>
              <a:rPr lang="en-US" b="1" baseline="-25000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4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) </a:t>
            </a:r>
            <a:endParaRPr lang="en-US" b="1" dirty="0">
              <a:solidFill>
                <a:prstClr val="white"/>
              </a:solidFill>
              <a:latin typeface="Calibri"/>
              <a:cs typeface="Calibri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    &amp; data status </a:t>
            </a:r>
          </a:p>
          <a:p>
            <a:pPr marL="342900" indent="-342900" fontAlgn="auto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Robustness of NO</a:t>
            </a:r>
            <a:r>
              <a:rPr lang="en-US" b="1" baseline="-25000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2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 and BrO VMR conversion</a:t>
            </a:r>
          </a:p>
          <a:p>
            <a:pPr marL="342900" indent="-342900" fontAlgn="auto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 pitchFamily="34" charset="0"/>
                <a:sym typeface="Wingdings" pitchFamily="2" charset="2"/>
              </a:rPr>
              <a:t>Comparison of VMRs from remote-sensing with in-situ and model data</a:t>
            </a:r>
            <a:endParaRPr lang="en-US" b="1" dirty="0">
              <a:solidFill>
                <a:prstClr val="white"/>
              </a:solidFill>
              <a:latin typeface="Calibri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26" y="762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R. Volkamer, S.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Baidar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B. 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Dix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T. Koenig, SY. Wang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J.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Schmidt,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D. Chen, G. Huey, D. Tanner, A.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Weinheimer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&amp;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the TORERO and CONTRAST science teams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CU Boulder, Harvard, Georgia Tech, NCAR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4778514"/>
            <a:ext cx="1319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TORERO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Jan/Feb 2012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895600"/>
            <a:ext cx="1562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  <a:latin typeface="+mj-lt"/>
              </a:rPr>
              <a:t>CONTRAST</a:t>
            </a:r>
          </a:p>
          <a:p>
            <a:r>
              <a:rPr lang="en-US" sz="1600" b="1" dirty="0" smtClean="0">
                <a:solidFill>
                  <a:srgbClr val="00FF00"/>
                </a:solidFill>
                <a:latin typeface="+mj-lt"/>
              </a:rPr>
              <a:t>Jan/Feb 2014</a:t>
            </a:r>
            <a:endParaRPr lang="en-US" sz="1600" b="1" dirty="0">
              <a:solidFill>
                <a:srgbClr val="00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4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RF15 NO</a:t>
            </a:r>
            <a:r>
              <a:rPr lang="en-US" sz="3300" b="1" baseline="-25000" dirty="0" smtClean="0">
                <a:solidFill>
                  <a:prstClr val="white"/>
                </a:solidFill>
                <a:cs typeface="Arial" charset="0"/>
              </a:rPr>
              <a:t>2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– comparing column and in-situ </a:t>
            </a:r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vmr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6964" y="6257835"/>
            <a:ext cx="817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very good agreement:  </a:t>
            </a: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RTM control  </a:t>
            </a: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 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 charset="0"/>
              </a:rPr>
              <a:t>Homogeneity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573"/>
            <a:ext cx="9144000" cy="5322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573"/>
            <a:ext cx="9144000" cy="5322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573"/>
            <a:ext cx="9144000" cy="5322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573"/>
            <a:ext cx="914400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61836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RF15 NO</a:t>
            </a:r>
            <a:r>
              <a:rPr lang="en-US" sz="3300" b="1" baseline="-25000" dirty="0" smtClean="0">
                <a:solidFill>
                  <a:prstClr val="white"/>
                </a:solidFill>
                <a:cs typeface="Arial" charset="0"/>
              </a:rPr>
              <a:t>2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DOAS/</a:t>
            </a:r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CamCHEM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3499"/>
            <a:ext cx="7892716" cy="5524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6964" y="6257835"/>
            <a:ext cx="817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very good agreement:  </a:t>
            </a: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RTM control  </a:t>
            </a: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 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 charset="0"/>
              </a:rPr>
              <a:t>Homogeneity</a:t>
            </a:r>
          </a:p>
        </p:txBody>
      </p:sp>
    </p:spTree>
    <p:extLst>
      <p:ext uri="{BB962C8B-B14F-4D97-AF65-F5344CB8AC3E}">
        <p14:creationId xmlns:p14="http://schemas.microsoft.com/office/powerpoint/2010/main" val="17603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RF04 </a:t>
            </a:r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BrO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vertical profile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0" y="1066800"/>
            <a:ext cx="3986155" cy="4443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646003"/>
            <a:ext cx="7939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</a:t>
            </a:r>
            <a:r>
              <a:rPr lang="en-US" b="1" dirty="0">
                <a:solidFill>
                  <a:srgbClr val="FF0000"/>
                </a:solidFill>
                <a:latin typeface="Calibri"/>
                <a:sym typeface="Symbol"/>
              </a:rPr>
              <a:t>high </a:t>
            </a:r>
            <a:r>
              <a:rPr lang="en-US" b="1" dirty="0" err="1">
                <a:solidFill>
                  <a:srgbClr val="FF0000"/>
                </a:solidFill>
                <a:latin typeface="Calibri"/>
                <a:sym typeface="Symbol"/>
              </a:rPr>
              <a:t>DoFs</a:t>
            </a:r>
            <a:r>
              <a:rPr lang="en-US" b="1" dirty="0">
                <a:solidFill>
                  <a:srgbClr val="FF0000"/>
                </a:solidFill>
                <a:latin typeface="Calibri"/>
                <a:sym typeface="Symbol"/>
              </a:rPr>
              <a:t>; inversion is fully constrained by </a:t>
            </a:r>
            <a:r>
              <a:rPr lang="en-US" b="1" dirty="0" smtClean="0">
                <a:solidFill>
                  <a:srgbClr val="FF0000"/>
                </a:solidFill>
                <a:latin typeface="Calibri"/>
                <a:sym typeface="Symbol"/>
              </a:rPr>
              <a:t>measurements</a:t>
            </a:r>
            <a:endParaRPr lang="en-US" b="1" dirty="0" smtClean="0">
              <a:solidFill>
                <a:srgbClr val="FF0000"/>
              </a:solidFill>
              <a:latin typeface="+mn-lt"/>
              <a:sym typeface="Symbo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observed </a:t>
            </a:r>
            <a:r>
              <a:rPr lang="en-US" b="1" dirty="0" err="1">
                <a:solidFill>
                  <a:srgbClr val="FF0000"/>
                </a:solidFill>
                <a:latin typeface="Calibri"/>
              </a:rPr>
              <a:t>BrO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underestimated in upper FT by model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5780"/>
            <a:ext cx="4016392" cy="4444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1065779"/>
            <a:ext cx="4016392" cy="4444604"/>
            <a:chOff x="457200" y="1065779"/>
            <a:chExt cx="4016392" cy="44446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65779"/>
              <a:ext cx="4016392" cy="44446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33600" y="3160693"/>
              <a:ext cx="2288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  <a:latin typeface="+mn-lt"/>
                </a:rPr>
                <a:t>VCD</a:t>
              </a:r>
            </a:p>
            <a:p>
              <a:r>
                <a:rPr lang="en-US" sz="1400" b="1" dirty="0" smtClean="0">
                  <a:solidFill>
                    <a:srgbClr val="008000"/>
                  </a:solidFill>
                  <a:latin typeface="+mn-lt"/>
                </a:rPr>
                <a:t>(0.6±0.3</a:t>
              </a:r>
              <a:r>
                <a:rPr lang="en-US" sz="1400" b="1" dirty="0">
                  <a:solidFill>
                    <a:srgbClr val="008000"/>
                  </a:solidFill>
                  <a:latin typeface="+mn-lt"/>
                </a:rPr>
                <a:t>) x10</a:t>
              </a:r>
              <a:r>
                <a:rPr lang="en-US" sz="1400" b="1" baseline="30000" dirty="0">
                  <a:solidFill>
                    <a:srgbClr val="008000"/>
                  </a:solidFill>
                  <a:latin typeface="+mn-lt"/>
                </a:rPr>
                <a:t>13</a:t>
              </a:r>
              <a:r>
                <a:rPr lang="en-US" sz="1400" b="1" dirty="0">
                  <a:solidFill>
                    <a:srgbClr val="008000"/>
                  </a:solidFill>
                  <a:latin typeface="+mn-lt"/>
                </a:rPr>
                <a:t> </a:t>
              </a:r>
              <a:r>
                <a:rPr lang="en-US" sz="1400" b="1" dirty="0" err="1">
                  <a:solidFill>
                    <a:srgbClr val="008000"/>
                  </a:solidFill>
                  <a:latin typeface="+mn-lt"/>
                </a:rPr>
                <a:t>molec</a:t>
              </a:r>
              <a:r>
                <a:rPr lang="en-US" sz="1400" b="1" dirty="0">
                  <a:solidFill>
                    <a:srgbClr val="008000"/>
                  </a:solidFill>
                  <a:latin typeface="+mn-lt"/>
                </a:rPr>
                <a:t> cm</a:t>
              </a:r>
              <a:r>
                <a:rPr lang="en-US" sz="1400" b="1" baseline="30000" dirty="0">
                  <a:solidFill>
                    <a:srgbClr val="008000"/>
                  </a:solidFill>
                  <a:latin typeface="+mn-lt"/>
                </a:rPr>
                <a:t>-2</a:t>
              </a:r>
              <a:r>
                <a:rPr lang="en-US" sz="1400" b="1" dirty="0" smtClean="0">
                  <a:solidFill>
                    <a:srgbClr val="008000"/>
                  </a:solidFill>
                  <a:latin typeface="+mn-lt"/>
                </a:rPr>
                <a:t> </a:t>
              </a:r>
            </a:p>
            <a:p>
              <a:pPr lvl="0"/>
              <a:r>
                <a:rPr lang="en-US" sz="1400" b="1" dirty="0" smtClean="0">
                  <a:solidFill>
                    <a:srgbClr val="660033"/>
                  </a:solidFill>
                  <a:latin typeface="Calibri"/>
                </a:rPr>
                <a:t>0.2 </a:t>
              </a:r>
              <a:r>
                <a:rPr lang="en-US" sz="1400" b="1" dirty="0">
                  <a:solidFill>
                    <a:srgbClr val="660033"/>
                  </a:solidFill>
                  <a:latin typeface="Calibri"/>
                </a:rPr>
                <a:t>x10</a:t>
              </a:r>
              <a:r>
                <a:rPr lang="en-US" sz="1400" b="1" baseline="30000" dirty="0">
                  <a:solidFill>
                    <a:srgbClr val="660033"/>
                  </a:solidFill>
                  <a:latin typeface="Calibri"/>
                </a:rPr>
                <a:t>13</a:t>
              </a:r>
              <a:r>
                <a:rPr lang="en-US" sz="1400" b="1" dirty="0">
                  <a:solidFill>
                    <a:srgbClr val="660033"/>
                  </a:solidFill>
                  <a:latin typeface="Calibri"/>
                </a:rPr>
                <a:t> </a:t>
              </a:r>
              <a:r>
                <a:rPr lang="en-US" sz="1400" b="1" dirty="0" err="1">
                  <a:solidFill>
                    <a:srgbClr val="660033"/>
                  </a:solidFill>
                  <a:latin typeface="Calibri"/>
                </a:rPr>
                <a:t>molec</a:t>
              </a:r>
              <a:r>
                <a:rPr lang="en-US" sz="1400" b="1" dirty="0">
                  <a:solidFill>
                    <a:srgbClr val="660033"/>
                  </a:solidFill>
                  <a:latin typeface="Calibri"/>
                </a:rPr>
                <a:t> cm</a:t>
              </a:r>
              <a:r>
                <a:rPr lang="en-US" sz="1400" b="1" baseline="30000" dirty="0">
                  <a:solidFill>
                    <a:srgbClr val="660033"/>
                  </a:solidFill>
                  <a:latin typeface="Calibri"/>
                </a:rPr>
                <a:t>-2</a:t>
              </a:r>
              <a:r>
                <a:rPr lang="en-US" sz="1400" b="1" dirty="0">
                  <a:solidFill>
                    <a:srgbClr val="660033"/>
                  </a:solidFill>
                  <a:latin typeface="Calibri"/>
                </a:rPr>
                <a:t> </a:t>
              </a:r>
            </a:p>
            <a:p>
              <a:endParaRPr lang="en-US" sz="1400" b="1" dirty="0">
                <a:solidFill>
                  <a:srgbClr val="008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1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762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RF15 </a:t>
            </a:r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BrO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DOAS/CIMS/</a:t>
            </a:r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CamCHEM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along flight track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165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165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165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165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165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0244" y="5715000"/>
            <a:ext cx="741555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Symbol" pitchFamily="18" charset="2"/>
              <a:buChar char="®"/>
            </a:pPr>
            <a:r>
              <a:rPr lang="en-US" sz="2000" b="1" dirty="0">
                <a:solidFill>
                  <a:srgbClr val="FF0000"/>
                </a:solidFill>
                <a:latin typeface="Calibri"/>
                <a:sym typeface="Symbol"/>
              </a:rPr>
              <a:t>DOAS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and CIMS agree at theta(max)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Symbol" pitchFamily="18" charset="2"/>
              <a:buChar char="®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DOAS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sym typeface="Symbol"/>
              </a:rPr>
              <a:t>BrO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 reproduces model gradients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Symbol" pitchFamily="18" charset="2"/>
              <a:buChar char="®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observed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sym typeface="Symbol"/>
              </a:rPr>
              <a:t>BrO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 ~factor 2.5 higher in stratosphere and &gt;2.5 outside</a:t>
            </a:r>
          </a:p>
        </p:txBody>
      </p:sp>
    </p:spTree>
    <p:extLst>
      <p:ext uri="{BB962C8B-B14F-4D97-AF65-F5344CB8AC3E}">
        <p14:creationId xmlns:p14="http://schemas.microsoft.com/office/powerpoint/2010/main" val="317768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RF15 BrO: comparing DOAS &amp; </a:t>
            </a:r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CamCHEM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467600" cy="5227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48400"/>
            <a:ext cx="915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Symbol" pitchFamily="18" charset="2"/>
              <a:buChar char="®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DOAS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sym typeface="Symbol"/>
              </a:rPr>
              <a:t>BrO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 follows model gradients but shows higher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sym typeface="Symbol"/>
              </a:rPr>
              <a:t>BrO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Symbol"/>
              </a:rPr>
              <a:t>, particularly in upper FT</a:t>
            </a:r>
          </a:p>
        </p:txBody>
      </p:sp>
    </p:spTree>
    <p:extLst>
      <p:ext uri="{BB962C8B-B14F-4D97-AF65-F5344CB8AC3E}">
        <p14:creationId xmlns:p14="http://schemas.microsoft.com/office/powerpoint/2010/main" val="10776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96" y="-124690"/>
            <a:ext cx="9154795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TORERO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</a:t>
            </a:r>
            <a:r>
              <a:rPr lang="en-US" sz="3600" dirty="0" err="1" smtClean="0">
                <a:solidFill>
                  <a:schemeClr val="bg1"/>
                </a:solidFill>
              </a:rPr>
              <a:t>BrO</a:t>
            </a:r>
            <a:r>
              <a:rPr lang="en-US" sz="3600" dirty="0" smtClean="0">
                <a:solidFill>
                  <a:schemeClr val="bg1"/>
                </a:solidFill>
              </a:rPr>
              <a:t> (unexplained </a:t>
            </a:r>
            <a:r>
              <a:rPr lang="en-US" sz="3600" dirty="0" err="1" smtClean="0">
                <a:solidFill>
                  <a:schemeClr val="bg1"/>
                </a:solidFill>
              </a:rPr>
              <a:t>BrO</a:t>
            </a:r>
            <a:r>
              <a:rPr lang="en-US" sz="3600" dirty="0" smtClean="0">
                <a:solidFill>
                  <a:schemeClr val="bg1"/>
                </a:solidFill>
              </a:rPr>
              <a:t>) – correlations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96" y="5562600"/>
            <a:ext cx="9154795" cy="144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Unexplained </a:t>
            </a:r>
            <a:r>
              <a:rPr lang="en-US" dirty="0" err="1" smtClean="0">
                <a:solidFill>
                  <a:schemeClr val="bg1"/>
                </a:solidFill>
              </a:rPr>
              <a:t>BrO</a:t>
            </a:r>
            <a:r>
              <a:rPr lang="en-US" dirty="0" smtClean="0">
                <a:solidFill>
                  <a:schemeClr val="bg1"/>
                </a:solidFill>
              </a:rPr>
              <a:t> in the upper tropical FT: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correlates with </a:t>
            </a:r>
            <a:r>
              <a:rPr lang="en-US" dirty="0" err="1" smtClean="0">
                <a:solidFill>
                  <a:schemeClr val="bg1"/>
                </a:solidFill>
              </a:rPr>
              <a:t>uFT</a:t>
            </a:r>
            <a:r>
              <a:rPr lang="en-US" dirty="0" smtClean="0">
                <a:solidFill>
                  <a:schemeClr val="bg1"/>
                </a:solidFill>
              </a:rPr>
              <a:t> exposure, decreasing 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O/O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ratios (stratospheric tracer)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Is anti-correlated with aerosol SA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BrO</a:t>
            </a:r>
            <a:r>
              <a:rPr lang="en-US" dirty="0" smtClean="0">
                <a:solidFill>
                  <a:schemeClr val="bg1"/>
                </a:solidFill>
              </a:rPr>
              <a:t> in the lower stratosphere seems underestimated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8" y="838200"/>
            <a:ext cx="9154796" cy="21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" y="3349896"/>
            <a:ext cx="9154796" cy="21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0" y="457200"/>
            <a:ext cx="224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Tropospheric air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67335"/>
            <a:ext cx="311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Lower stratospheric air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80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TORERO vertical profiles &amp; comparison with models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1"/>
            <a:ext cx="7543800" cy="30479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GC4s: GEOS-4 Met + 25% </a:t>
            </a:r>
            <a:r>
              <a:rPr lang="en-US" sz="1400" dirty="0" err="1" smtClean="0">
                <a:solidFill>
                  <a:srgbClr val="FF0000"/>
                </a:solidFill>
              </a:rPr>
              <a:t>Bry</a:t>
            </a:r>
            <a:r>
              <a:rPr lang="en-US" sz="1400" dirty="0" smtClean="0">
                <a:solidFill>
                  <a:srgbClr val="FF0000"/>
                </a:solidFill>
              </a:rPr>
              <a:t> in LS (~1 </a:t>
            </a:r>
            <a:r>
              <a:rPr lang="en-US" sz="1400" dirty="0" err="1" smtClean="0">
                <a:solidFill>
                  <a:srgbClr val="FF0000"/>
                </a:solidFill>
              </a:rPr>
              <a:t>pptv</a:t>
            </a:r>
            <a:r>
              <a:rPr lang="en-US" sz="1400" dirty="0" smtClean="0">
                <a:solidFill>
                  <a:srgbClr val="FF0000"/>
                </a:solidFill>
              </a:rPr>
              <a:t> BrO);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BM3: Box model with faster het. chemistry.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543800" cy="3971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4876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upper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FT: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sensitivity to dynamics and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Bry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in 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152399" y="5410200"/>
            <a:ext cx="3505201" cy="140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EAST: VCD </a:t>
            </a:r>
            <a:r>
              <a:rPr lang="en-US" sz="1800" b="1" dirty="0">
                <a:solidFill>
                  <a:srgbClr val="FF0000"/>
                </a:solidFill>
              </a:rPr>
              <a:t>[</a:t>
            </a:r>
            <a:r>
              <a:rPr lang="en-US" sz="1800" b="1" dirty="0" err="1">
                <a:solidFill>
                  <a:srgbClr val="FF0000"/>
                </a:solidFill>
              </a:rPr>
              <a:t>molec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cm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-2</a:t>
            </a:r>
            <a:r>
              <a:rPr lang="en-US" sz="1800" b="1" dirty="0" smtClean="0">
                <a:solidFill>
                  <a:srgbClr val="FF0000"/>
                </a:solidFill>
              </a:rPr>
              <a:t>]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NH/SH tropics:  (1.5 </a:t>
            </a:r>
            <a:r>
              <a:rPr lang="en-US" sz="1800" b="1" dirty="0">
                <a:solidFill>
                  <a:srgbClr val="FF0000"/>
                </a:solidFill>
              </a:rPr>
              <a:t>± </a:t>
            </a:r>
            <a:r>
              <a:rPr lang="en-US" sz="1800" b="1" dirty="0" smtClean="0">
                <a:solidFill>
                  <a:srgbClr val="FF0000"/>
                </a:solidFill>
              </a:rPr>
              <a:t>0.3) </a:t>
            </a:r>
            <a:r>
              <a:rPr lang="en-US" sz="1800" b="1" dirty="0">
                <a:solidFill>
                  <a:srgbClr val="FF0000"/>
                </a:solidFill>
              </a:rPr>
              <a:t>x10</a:t>
            </a:r>
            <a:r>
              <a:rPr lang="en-US" sz="1800" b="1" baseline="30000" dirty="0">
                <a:solidFill>
                  <a:srgbClr val="FF0000"/>
                </a:solidFill>
              </a:rPr>
              <a:t>13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SH sub-tropics: (1.7 </a:t>
            </a:r>
            <a:r>
              <a:rPr lang="en-US" sz="1800" b="1" dirty="0">
                <a:solidFill>
                  <a:srgbClr val="FF0000"/>
                </a:solidFill>
              </a:rPr>
              <a:t>± </a:t>
            </a:r>
            <a:r>
              <a:rPr lang="en-US" sz="1800" b="1" dirty="0" smtClean="0">
                <a:solidFill>
                  <a:srgbClr val="FF0000"/>
                </a:solidFill>
              </a:rPr>
              <a:t>0.3) x10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13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SH mid-latitudes: (1.0 </a:t>
            </a:r>
            <a:r>
              <a:rPr lang="en-US" sz="1800" b="1" dirty="0">
                <a:solidFill>
                  <a:srgbClr val="FF0000"/>
                </a:solidFill>
              </a:rPr>
              <a:t>± </a:t>
            </a:r>
            <a:r>
              <a:rPr lang="en-US" sz="1800" b="1" dirty="0" smtClean="0">
                <a:solidFill>
                  <a:srgbClr val="FF0000"/>
                </a:solidFill>
              </a:rPr>
              <a:t>0.3) </a:t>
            </a:r>
            <a:r>
              <a:rPr lang="en-US" sz="1800" b="1" dirty="0">
                <a:solidFill>
                  <a:srgbClr val="FF0000"/>
                </a:solidFill>
              </a:rPr>
              <a:t>x10</a:t>
            </a:r>
            <a:r>
              <a:rPr lang="en-US" sz="1800" b="1" baseline="30000" dirty="0">
                <a:solidFill>
                  <a:srgbClr val="FF0000"/>
                </a:solidFill>
              </a:rPr>
              <a:t>13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endParaRPr lang="en-US" sz="18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791200" y="5451744"/>
            <a:ext cx="3216323" cy="140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 smtClean="0">
                <a:solidFill>
                  <a:srgbClr val="33CC33"/>
                </a:solidFill>
              </a:rPr>
              <a:t>West: VCD </a:t>
            </a:r>
            <a:r>
              <a:rPr lang="en-US" sz="1800" b="1" dirty="0">
                <a:solidFill>
                  <a:srgbClr val="33CC33"/>
                </a:solidFill>
              </a:rPr>
              <a:t>[</a:t>
            </a:r>
            <a:r>
              <a:rPr lang="en-US" sz="1800" b="1" dirty="0" err="1">
                <a:solidFill>
                  <a:srgbClr val="33CC33"/>
                </a:solidFill>
              </a:rPr>
              <a:t>molec</a:t>
            </a:r>
            <a:r>
              <a:rPr lang="en-US" sz="1800" b="1" dirty="0">
                <a:solidFill>
                  <a:srgbClr val="33CC33"/>
                </a:solidFill>
              </a:rPr>
              <a:t> cm</a:t>
            </a:r>
            <a:r>
              <a:rPr lang="en-US" sz="1800" b="1" baseline="30000" dirty="0">
                <a:solidFill>
                  <a:srgbClr val="33CC33"/>
                </a:solidFill>
              </a:rPr>
              <a:t>-2</a:t>
            </a:r>
            <a:r>
              <a:rPr lang="en-US" sz="1800" b="1" dirty="0">
                <a:solidFill>
                  <a:srgbClr val="33CC33"/>
                </a:solidFill>
              </a:rPr>
              <a:t>]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rgbClr val="33CC33"/>
                </a:solidFill>
              </a:rPr>
              <a:t>RF15: </a:t>
            </a:r>
            <a:r>
              <a:rPr lang="en-US" sz="1800" b="1" dirty="0">
                <a:solidFill>
                  <a:srgbClr val="33CC33"/>
                </a:solidFill>
              </a:rPr>
              <a:t>(0.6 ± 0.4) x10</a:t>
            </a:r>
            <a:r>
              <a:rPr lang="en-US" sz="1800" b="1" baseline="30000" dirty="0">
                <a:solidFill>
                  <a:srgbClr val="33CC33"/>
                </a:solidFill>
              </a:rPr>
              <a:t>13</a:t>
            </a:r>
            <a:r>
              <a:rPr lang="en-US" sz="1800" b="1" dirty="0">
                <a:solidFill>
                  <a:srgbClr val="33CC33"/>
                </a:solidFill>
              </a:rPr>
              <a:t> </a:t>
            </a:r>
            <a:endParaRPr lang="en-US" sz="1800" b="1" dirty="0" smtClean="0">
              <a:solidFill>
                <a:srgbClr val="33CC33"/>
              </a:solidFill>
            </a:endParaRPr>
          </a:p>
          <a:p>
            <a:pPr marL="0" indent="0" algn="r">
              <a:buNone/>
            </a:pPr>
            <a:r>
              <a:rPr lang="en-US" sz="1800" b="1" dirty="0" smtClean="0">
                <a:solidFill>
                  <a:srgbClr val="33CC33"/>
                </a:solidFill>
              </a:rPr>
              <a:t>RF04</a:t>
            </a:r>
            <a:r>
              <a:rPr lang="en-US" sz="1800" b="1" dirty="0">
                <a:solidFill>
                  <a:srgbClr val="33CC33"/>
                </a:solidFill>
              </a:rPr>
              <a:t>: (0.6 ± 0.3) </a:t>
            </a:r>
            <a:r>
              <a:rPr lang="en-US" sz="1800" b="1" dirty="0" smtClean="0">
                <a:solidFill>
                  <a:srgbClr val="33CC33"/>
                </a:solidFill>
              </a:rPr>
              <a:t>x10</a:t>
            </a:r>
            <a:r>
              <a:rPr lang="en-US" sz="1800" b="1" baseline="30000" dirty="0" smtClean="0">
                <a:solidFill>
                  <a:srgbClr val="33CC33"/>
                </a:solidFill>
              </a:rPr>
              <a:t>13</a:t>
            </a:r>
          </a:p>
          <a:p>
            <a:pPr marL="0" indent="0">
              <a:buNone/>
            </a:pPr>
            <a:endParaRPr lang="en-US" sz="1800" baseline="30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943600"/>
          </a:xfrm>
        </p:spPr>
        <p:txBody>
          <a:bodyPr>
            <a:no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BrO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is significantly detected above 6 km during RF04 and RF15. 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Retrievals are robust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</a:t>
            </a:r>
            <a:r>
              <a:rPr lang="en-US" sz="2000" b="1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shows RTM control and homogeneity for RF15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Western Pacific: BrO in UT is lower than </a:t>
            </a:r>
            <a:r>
              <a:rPr lang="en-US" sz="2000" b="1" i="1" dirty="0">
                <a:solidFill>
                  <a:srgbClr val="FFC000"/>
                </a:solidFill>
                <a:latin typeface="Calibri" panose="020F0502020204030204" pitchFamily="34" charset="0"/>
              </a:rPr>
              <a:t>over the Eastern </a:t>
            </a:r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Pacific, but higher than predicted by models (Western and Eastern Pacific)</a:t>
            </a:r>
          </a:p>
          <a:p>
            <a:pPr marL="857250" lvl="1" indent="-457200"/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BrO VCD is 60% </a:t>
            </a:r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/12%</a:t>
            </a:r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 lower than GOME-2, consistent with ground-based </a:t>
            </a:r>
            <a:r>
              <a:rPr lang="en-US" sz="2000" b="1" i="1" dirty="0">
                <a:solidFill>
                  <a:srgbClr val="FFC000"/>
                </a:solidFill>
                <a:latin typeface="Calibri" panose="020F0502020204030204" pitchFamily="34" charset="0"/>
              </a:rPr>
              <a:t>MAX-DOAS data (</a:t>
            </a:r>
            <a:r>
              <a:rPr lang="en-US" sz="2000" b="1" i="1" dirty="0" err="1">
                <a:solidFill>
                  <a:srgbClr val="FFC000"/>
                </a:solidFill>
                <a:latin typeface="Calibri" panose="020F0502020204030204" pitchFamily="34" charset="0"/>
              </a:rPr>
              <a:t>Theys</a:t>
            </a:r>
            <a:r>
              <a:rPr lang="en-US" sz="2000" b="1" i="1" dirty="0">
                <a:solidFill>
                  <a:srgbClr val="FFC000"/>
                </a:solidFill>
                <a:latin typeface="Calibri" panose="020F0502020204030204" pitchFamily="34" charset="0"/>
              </a:rPr>
              <a:t> et al., 2011)</a:t>
            </a:r>
          </a:p>
          <a:p>
            <a:pPr marL="857250" lvl="1" indent="-457200"/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BrO </a:t>
            </a:r>
            <a:r>
              <a:rPr lang="en-US" sz="2000" b="1" i="1" dirty="0">
                <a:solidFill>
                  <a:srgbClr val="FFC000"/>
                </a:solidFill>
                <a:latin typeface="Calibri" panose="020F0502020204030204" pitchFamily="34" charset="0"/>
              </a:rPr>
              <a:t>in the lower stratosphere </a:t>
            </a:r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is higher </a:t>
            </a:r>
            <a:r>
              <a:rPr lang="en-US" sz="2000" b="1" i="1" dirty="0">
                <a:solidFill>
                  <a:srgbClr val="FFC000"/>
                </a:solidFill>
                <a:latin typeface="Calibri" panose="020F0502020204030204" pitchFamily="34" charset="0"/>
              </a:rPr>
              <a:t>than </a:t>
            </a:r>
            <a:r>
              <a:rPr lang="en-US" sz="20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predicted</a:t>
            </a:r>
          </a:p>
          <a:p>
            <a:pPr marL="457200" indent="-457200"/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Eastern Pacific</a:t>
            </a:r>
            <a:r>
              <a:rPr lang="en-US" sz="2000" b="1" i="1" dirty="0">
                <a:solidFill>
                  <a:srgbClr val="3333FF"/>
                </a:solidFill>
                <a:latin typeface="Calibri" panose="020F0502020204030204" pitchFamily="34" charset="0"/>
              </a:rPr>
              <a:t>: </a:t>
            </a:r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stratospheric sources are underestimated</a:t>
            </a:r>
            <a:endParaRPr lang="en-US" sz="2000" b="1" i="1" dirty="0">
              <a:solidFill>
                <a:srgbClr val="3333FF"/>
              </a:solidFill>
              <a:latin typeface="Calibri" panose="020F0502020204030204" pitchFamily="34" charset="0"/>
            </a:endParaRPr>
          </a:p>
          <a:p>
            <a:pPr marL="857250" lvl="1" indent="-457200"/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Elevated BrO is sensitive to </a:t>
            </a:r>
            <a:r>
              <a:rPr lang="en-US" sz="2000" b="1" i="1" dirty="0" err="1" smtClean="0">
                <a:solidFill>
                  <a:srgbClr val="3333FF"/>
                </a:solidFill>
                <a:latin typeface="Calibri" panose="020F0502020204030204" pitchFamily="34" charset="0"/>
              </a:rPr>
              <a:t>BrY</a:t>
            </a:r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 in the LS (injected as </a:t>
            </a:r>
            <a:r>
              <a:rPr lang="en-US" sz="2000" b="1" i="1" dirty="0" err="1" smtClean="0">
                <a:solidFill>
                  <a:srgbClr val="3333FF"/>
                </a:solidFill>
                <a:latin typeface="Calibri" panose="020F0502020204030204" pitchFamily="34" charset="0"/>
              </a:rPr>
              <a:t>bromocarbons</a:t>
            </a:r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 over Western Pacific?), and UTLS dynamics (GEOS4/GEOS5). </a:t>
            </a:r>
          </a:p>
          <a:p>
            <a:pPr marL="857250" lvl="1" indent="-457200"/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Stronger </a:t>
            </a:r>
            <a:r>
              <a:rPr lang="en-US" sz="2000" b="1" i="1" dirty="0">
                <a:solidFill>
                  <a:srgbClr val="3333FF"/>
                </a:solidFill>
                <a:latin typeface="Calibri" panose="020F0502020204030204" pitchFamily="34" charset="0"/>
              </a:rPr>
              <a:t>convection (GEOS4</a:t>
            </a:r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) leads to improvements in O</a:t>
            </a:r>
            <a:r>
              <a:rPr lang="en-US" sz="2000" b="1" i="1" baseline="-25000" dirty="0" smtClean="0">
                <a:solidFill>
                  <a:srgbClr val="3333FF"/>
                </a:solidFill>
                <a:latin typeface="Calibri" panose="020F0502020204030204" pitchFamily="34" charset="0"/>
              </a:rPr>
              <a:t>3</a:t>
            </a:r>
            <a:r>
              <a:rPr lang="en-US" sz="2000" b="1" i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 profiles, and invigorates UTLS transport</a:t>
            </a:r>
          </a:p>
          <a:p>
            <a:pPr marL="457200" indent="-457200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Comparison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of RF01/RF17 BrO with ground based MAX-DOAS at MLO presented at AGU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2014</a:t>
            </a:r>
          </a:p>
          <a:p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000" b="1" u="sng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Funding</a:t>
            </a:r>
            <a:r>
              <a:rPr lang="en-US" sz="2000" b="1" u="sng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: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NSF-CAREER award, NSF-AGS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(CONTRAST/TORERO)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000" b="1" u="sng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Acknowledgements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NCAR/EOL, RAF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CONTRAST and TORERO teams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2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9412" y="5715000"/>
            <a:ext cx="1055688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90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Confirmation of excellent motion control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6200" y="990600"/>
            <a:ext cx="8915402" cy="4875187"/>
            <a:chOff x="76200" y="992214"/>
            <a:chExt cx="8915402" cy="4875187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746" y="3632201"/>
              <a:ext cx="4326855" cy="223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9" t="604" r="5423" b="3910"/>
            <a:stretch/>
          </p:blipFill>
          <p:spPr bwMode="auto">
            <a:xfrm>
              <a:off x="76200" y="2057401"/>
              <a:ext cx="4459287" cy="3760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674" y="992214"/>
              <a:ext cx="4294928" cy="2545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>
              <a:off x="5334000" y="1676400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l-GR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σ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 ~ 0.2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O</a:t>
              </a:r>
              <a:endParaRPr lang="en-US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0" y="556260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 smtClean="0">
              <a:solidFill>
                <a:srgbClr val="FF0000"/>
              </a:solidFill>
            </a:endParaRPr>
          </a:p>
          <a:p>
            <a:pPr marL="457200" indent="-457200">
              <a:buFont typeface="Symbol" pitchFamily="18" charset="2"/>
              <a:buChar char="Þ"/>
            </a:pPr>
            <a:r>
              <a:rPr lang="en-US" sz="3000" dirty="0" smtClean="0">
                <a:solidFill>
                  <a:srgbClr val="FF0000"/>
                </a:solidFill>
              </a:rPr>
              <a:t>O</a:t>
            </a:r>
            <a:r>
              <a:rPr lang="en-US" sz="3000" baseline="-25000" dirty="0" smtClean="0">
                <a:solidFill>
                  <a:srgbClr val="FF0000"/>
                </a:solidFill>
              </a:rPr>
              <a:t>4</a:t>
            </a:r>
            <a:r>
              <a:rPr lang="en-US" sz="3000" dirty="0" smtClean="0">
                <a:solidFill>
                  <a:srgbClr val="FF0000"/>
                </a:solidFill>
              </a:rPr>
              <a:t> observations in a Rayleigh atmosphere &amp; GV C-</a:t>
            </a:r>
            <a:r>
              <a:rPr lang="en-US" sz="3000" dirty="0" err="1" smtClean="0">
                <a:solidFill>
                  <a:srgbClr val="FF0000"/>
                </a:solidFill>
              </a:rPr>
              <a:t>migit</a:t>
            </a:r>
            <a:r>
              <a:rPr lang="en-US" sz="3000" dirty="0" smtClean="0">
                <a:solidFill>
                  <a:srgbClr val="FF0000"/>
                </a:solidFill>
              </a:rPr>
              <a:t> sensor</a:t>
            </a:r>
          </a:p>
          <a:p>
            <a:pPr marL="457200" indent="-457200">
              <a:buFont typeface="Symbol" pitchFamily="18" charset="2"/>
              <a:buChar char="Þ"/>
            </a:pPr>
            <a:r>
              <a:rPr lang="en-US" sz="3000" dirty="0">
                <a:solidFill>
                  <a:srgbClr val="FF0000"/>
                </a:solidFill>
              </a:rPr>
              <a:t>Trace gases and aerosol extinction profiles</a:t>
            </a:r>
          </a:p>
        </p:txBody>
      </p:sp>
      <p:sp>
        <p:nvSpPr>
          <p:cNvPr id="32" name="Oval 31"/>
          <p:cNvSpPr/>
          <p:nvPr/>
        </p:nvSpPr>
        <p:spPr>
          <a:xfrm>
            <a:off x="6929438" y="3679031"/>
            <a:ext cx="2062164" cy="2112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921" y="1074621"/>
            <a:ext cx="44136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Technological innovation: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Motion stabilization &amp; low RMS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5" name="TextBox 262"/>
          <p:cNvSpPr txBox="1">
            <a:spLocks noChangeArrowheads="1"/>
          </p:cNvSpPr>
          <p:nvPr/>
        </p:nvSpPr>
        <p:spPr bwMode="auto">
          <a:xfrm>
            <a:off x="1229921" y="6488668"/>
            <a:ext cx="7914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 smtClean="0">
                <a:solidFill>
                  <a:prstClr val="white"/>
                </a:solidFill>
                <a:cs typeface="Arial" charset="0"/>
              </a:rPr>
              <a:t>Baidar</a:t>
            </a:r>
            <a:r>
              <a:rPr lang="en-US" sz="1800" dirty="0" smtClean="0">
                <a:solidFill>
                  <a:prstClr val="white"/>
                </a:solidFill>
                <a:cs typeface="Arial" charset="0"/>
              </a:rPr>
              <a:t> et al., 2013 AMT                                                 Dix </a:t>
            </a:r>
            <a:r>
              <a:rPr lang="en-US" sz="1800" dirty="0">
                <a:solidFill>
                  <a:prstClr val="white"/>
                </a:solidFill>
                <a:cs typeface="Arial" charset="0"/>
              </a:rPr>
              <a:t>et al., 2013 PNAS</a:t>
            </a:r>
          </a:p>
        </p:txBody>
      </p:sp>
    </p:spTree>
    <p:extLst>
      <p:ext uri="{BB962C8B-B14F-4D97-AF65-F5344CB8AC3E}">
        <p14:creationId xmlns:p14="http://schemas.microsoft.com/office/powerpoint/2010/main" val="8283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0"/>
            <a:ext cx="7991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963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24400" y="640295"/>
            <a:ext cx="4343400" cy="4922325"/>
            <a:chOff x="3586727" y="419474"/>
            <a:chExt cx="5461458" cy="618940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" r="1695" b="3869"/>
            <a:stretch/>
          </p:blipFill>
          <p:spPr bwMode="auto">
            <a:xfrm>
              <a:off x="3586727" y="419474"/>
              <a:ext cx="5461458" cy="6189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4572000" y="419474"/>
              <a:ext cx="1600200" cy="26632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3102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</a:rPr>
              <a:t>BrO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overview: observations and models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56" t="-26722" r="-15556" b="-31188"/>
          <a:stretch/>
        </p:blipFill>
        <p:spPr bwMode="auto">
          <a:xfrm>
            <a:off x="4953000" y="3911600"/>
            <a:ext cx="3739686" cy="16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0" name="TextBox 19"/>
          <p:cNvSpPr txBox="1"/>
          <p:nvPr/>
        </p:nvSpPr>
        <p:spPr>
          <a:xfrm>
            <a:off x="7239311" y="556260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Theys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et al. [2011]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10" y="6336268"/>
            <a:ext cx="888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Helvetica" charset="0"/>
              </a:rPr>
              <a:t>Halogens deplete the O</a:t>
            </a:r>
            <a:r>
              <a:rPr lang="en-US" sz="1800" b="1" baseline="-25000" dirty="0" smtClean="0">
                <a:solidFill>
                  <a:srgbClr val="FFFFFF"/>
                </a:solidFill>
                <a:latin typeface="Helvetica" charset="0"/>
              </a:rPr>
              <a:t>3</a:t>
            </a:r>
            <a:r>
              <a:rPr lang="en-US" sz="1800" b="1" dirty="0" smtClean="0">
                <a:solidFill>
                  <a:srgbClr val="FFFFFF"/>
                </a:solidFill>
                <a:latin typeface="Helvetica" charset="0"/>
              </a:rPr>
              <a:t> column by ~10% in the tropics (</a:t>
            </a:r>
            <a:r>
              <a:rPr lang="en-US" sz="1800" b="1" dirty="0" err="1" smtClean="0">
                <a:solidFill>
                  <a:srgbClr val="FFFFFF"/>
                </a:solidFill>
                <a:latin typeface="Helvetica" charset="0"/>
              </a:rPr>
              <a:t>Saiz</a:t>
            </a:r>
            <a:r>
              <a:rPr lang="en-US" sz="1800" b="1" dirty="0" smtClean="0">
                <a:solidFill>
                  <a:srgbClr val="FFFFFF"/>
                </a:solidFill>
                <a:latin typeface="Helvetica" charset="0"/>
              </a:rPr>
              <a:t>-Lopez et al., 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25" y="862310"/>
            <a:ext cx="464255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Satellite:  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1-3 x10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molec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-2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(Chance et al., 1998; Wagner et al., 2001; Richter et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al., 2002; Van 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Roozendael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al., 2002; 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Theys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et al., </a:t>
            </a:r>
            <a:endParaRPr lang="en-US" sz="1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2011)</a:t>
            </a:r>
            <a:endParaRPr lang="en-US" sz="1600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Ground :  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0.2-3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x10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13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molec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-2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(Schofield et al., 2004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Hendrick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al., 2007; 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Theys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al., 2007; Coburn et al., 2011; Coburn et al., 2014, 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prep.)</a:t>
            </a:r>
          </a:p>
          <a:p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Balloon:  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</a:rPr>
              <a:t>0.2-0.3 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x10</a:t>
            </a:r>
            <a:r>
              <a:rPr lang="en-US" baseline="30000" dirty="0">
                <a:solidFill>
                  <a:srgbClr val="3333FF"/>
                </a:solidFill>
                <a:latin typeface="Calibri" panose="020F0502020204030204" pitchFamily="34" charset="0"/>
              </a:rPr>
              <a:t>13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33FF"/>
                </a:solidFill>
                <a:latin typeface="Calibri" panose="020F0502020204030204" pitchFamily="34" charset="0"/>
              </a:rPr>
              <a:t>molec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</a:rPr>
              <a:t>cm</a:t>
            </a:r>
            <a:r>
              <a:rPr lang="en-US" baseline="30000" dirty="0" smtClean="0">
                <a:solidFill>
                  <a:srgbClr val="3333FF"/>
                </a:solidFill>
                <a:latin typeface="Calibri" panose="020F0502020204030204" pitchFamily="34" charset="0"/>
              </a:rPr>
              <a:t>-2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Pundt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al., 2002; 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Dorf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al., 2008)</a:t>
            </a:r>
          </a:p>
          <a:p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Models:  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</a:rPr>
              <a:t>0.2-1.0 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x10</a:t>
            </a:r>
            <a:r>
              <a:rPr lang="en-US" baseline="30000" dirty="0">
                <a:solidFill>
                  <a:srgbClr val="3333FF"/>
                </a:solidFill>
                <a:latin typeface="Calibri" panose="020F0502020204030204" pitchFamily="34" charset="0"/>
              </a:rPr>
              <a:t>13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33FF"/>
                </a:solidFill>
                <a:latin typeface="Calibri" panose="020F0502020204030204" pitchFamily="34" charset="0"/>
              </a:rPr>
              <a:t>molec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 cm</a:t>
            </a:r>
            <a:r>
              <a:rPr lang="en-US" baseline="30000" dirty="0">
                <a:solidFill>
                  <a:srgbClr val="3333FF"/>
                </a:solidFill>
                <a:latin typeface="Calibri" panose="020F0502020204030204" pitchFamily="34" charset="0"/>
              </a:rPr>
              <a:t>-2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(~ 0.2-0.5 </a:t>
            </a:r>
            <a:r>
              <a:rPr lang="en-US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ppt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Saiz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Lopez et al., 2012; 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Parrella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al., 2012)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– in the tropics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7726" y="3135811"/>
            <a:ext cx="1955074" cy="736600"/>
            <a:chOff x="5207726" y="3135811"/>
            <a:chExt cx="1955074" cy="736600"/>
          </a:xfrm>
        </p:grpSpPr>
        <p:sp>
          <p:nvSpPr>
            <p:cNvPr id="3" name="Oval 2"/>
            <p:cNvSpPr/>
            <p:nvPr/>
          </p:nvSpPr>
          <p:spPr bwMode="auto">
            <a:xfrm>
              <a:off x="6819900" y="3135811"/>
              <a:ext cx="342900" cy="711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207726" y="3161211"/>
              <a:ext cx="342900" cy="711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762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Robustness of the </a:t>
            </a:r>
            <a:r>
              <a:rPr lang="en-US" dirty="0" err="1" smtClean="0">
                <a:solidFill>
                  <a:schemeClr val="bg1"/>
                </a:solidFill>
              </a:rPr>
              <a:t>BrO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dSCD</a:t>
            </a:r>
            <a:r>
              <a:rPr lang="en-US" dirty="0" smtClean="0">
                <a:solidFill>
                  <a:schemeClr val="bg1"/>
                </a:solidFill>
              </a:rPr>
              <a:t> retrievals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95800"/>
            <a:ext cx="9144000" cy="2339622"/>
          </a:xfrm>
        </p:spPr>
        <p:txBody>
          <a:bodyPr>
            <a:normAutofit fontScale="92500"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References: consistent </a:t>
            </a:r>
            <a:r>
              <a:rPr lang="en-US" sz="2600" dirty="0" err="1" smtClean="0">
                <a:solidFill>
                  <a:schemeClr val="bg1"/>
                </a:solidFill>
              </a:rPr>
              <a:t>dSCD</a:t>
            </a:r>
            <a:r>
              <a:rPr lang="en-US" sz="2600" dirty="0" smtClean="0">
                <a:solidFill>
                  <a:schemeClr val="bg1"/>
                </a:solidFill>
              </a:rPr>
              <a:t> offset between different geometries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MBL limb, zenith, -10EA reference contain variable amount of Ring</a:t>
            </a:r>
          </a:p>
          <a:p>
            <a:r>
              <a:rPr lang="en-US" sz="2600" dirty="0" err="1" smtClean="0">
                <a:solidFill>
                  <a:schemeClr val="bg1"/>
                </a:solidFill>
              </a:rPr>
              <a:t>BrO</a:t>
            </a:r>
            <a:r>
              <a:rPr lang="en-US" sz="2600" dirty="0" smtClean="0">
                <a:solidFill>
                  <a:schemeClr val="bg1"/>
                </a:solidFill>
              </a:rPr>
              <a:t> in MBL: no evidence in our spectra (upper limit ~ 0.5 </a:t>
            </a:r>
            <a:r>
              <a:rPr lang="en-US" sz="2600" dirty="0" err="1" smtClean="0">
                <a:solidFill>
                  <a:schemeClr val="bg1"/>
                </a:solidFill>
              </a:rPr>
              <a:t>pptv</a:t>
            </a:r>
            <a:r>
              <a:rPr lang="en-US" sz="26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600" dirty="0" err="1" smtClean="0">
                <a:solidFill>
                  <a:schemeClr val="bg1"/>
                </a:solidFill>
              </a:rPr>
              <a:t>BrO</a:t>
            </a:r>
            <a:r>
              <a:rPr lang="en-US" sz="2600" dirty="0" smtClean="0">
                <a:solidFill>
                  <a:schemeClr val="bg1"/>
                </a:solidFill>
              </a:rPr>
              <a:t> fit settings: 3-band analysis; </a:t>
            </a:r>
            <a:r>
              <a:rPr lang="en-US" sz="2600" dirty="0" err="1" smtClean="0">
                <a:solidFill>
                  <a:schemeClr val="bg1"/>
                </a:solidFill>
              </a:rPr>
              <a:t>BrO</a:t>
            </a:r>
            <a:r>
              <a:rPr lang="en-US" sz="2600" dirty="0" smtClean="0">
                <a:solidFill>
                  <a:schemeClr val="bg1"/>
                </a:solidFill>
              </a:rPr>
              <a:t> is conservatively bound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Including/excluding HCHO has no effect on </a:t>
            </a:r>
            <a:r>
              <a:rPr lang="en-US" sz="2600" dirty="0" err="1" smtClean="0">
                <a:solidFill>
                  <a:schemeClr val="bg1"/>
                </a:solidFill>
              </a:rPr>
              <a:t>BrO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dSCDs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7"/>
          <a:stretch/>
        </p:blipFill>
        <p:spPr bwMode="auto">
          <a:xfrm>
            <a:off x="76200" y="1091408"/>
            <a:ext cx="8991600" cy="3067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0" b="-1"/>
          <a:stretch/>
        </p:blipFill>
        <p:spPr bwMode="auto">
          <a:xfrm>
            <a:off x="76200" y="1066800"/>
            <a:ext cx="8991600" cy="3301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6915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41021" y="4969430"/>
            <a:ext cx="2419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* 30 sec, ** 60 sec integration time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/>
          <a:stretch/>
        </p:blipFill>
        <p:spPr bwMode="auto">
          <a:xfrm>
            <a:off x="6041021" y="1981200"/>
            <a:ext cx="2966859" cy="303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Box 161"/>
          <p:cNvSpPr txBox="1">
            <a:spLocks noChangeArrowheads="1"/>
          </p:cNvSpPr>
          <p:nvPr/>
        </p:nvSpPr>
        <p:spPr bwMode="auto">
          <a:xfrm>
            <a:off x="5943609" y="5165239"/>
            <a:ext cx="342900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Passive remote sensing column observations</a:t>
            </a:r>
          </a:p>
          <a:p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Trace gases and aerosols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5109" y="1840239"/>
            <a:ext cx="3138892" cy="49244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CU-AMAX-DOAS instrument aboard NSF/NCAR GV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124" name="TextBox 161"/>
          <p:cNvSpPr txBox="1">
            <a:spLocks noChangeArrowheads="1"/>
          </p:cNvSpPr>
          <p:nvPr/>
        </p:nvSpPr>
        <p:spPr bwMode="auto">
          <a:xfrm>
            <a:off x="76201" y="914401"/>
            <a:ext cx="618868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University of Colorado Airborne </a:t>
            </a:r>
            <a:r>
              <a:rPr lang="en-US" sz="2600" dirty="0">
                <a:solidFill>
                  <a:prstClr val="white"/>
                </a:solidFill>
                <a:cs typeface="Arial" charset="0"/>
              </a:rPr>
              <a:t>Multi-</a:t>
            </a:r>
            <a:r>
              <a:rPr lang="en-US" sz="2600" dirty="0" err="1">
                <a:solidFill>
                  <a:prstClr val="white"/>
                </a:solidFill>
                <a:cs typeface="Arial" charset="0"/>
              </a:rPr>
              <a:t>AXis</a:t>
            </a:r>
            <a:r>
              <a:rPr lang="en-US" sz="2600" dirty="0">
                <a:solidFill>
                  <a:prstClr val="white"/>
                </a:solidFill>
                <a:cs typeface="Arial" charset="0"/>
              </a:rPr>
              <a:t> </a:t>
            </a:r>
          </a:p>
          <a:p>
            <a:r>
              <a:rPr lang="en-US" sz="2600" dirty="0">
                <a:solidFill>
                  <a:prstClr val="white"/>
                </a:solidFill>
                <a:cs typeface="Arial" charset="0"/>
              </a:rPr>
              <a:t>Differential Optical Absorption Spectroscopy</a:t>
            </a:r>
          </a:p>
        </p:txBody>
      </p:sp>
      <p:grpSp>
        <p:nvGrpSpPr>
          <p:cNvPr id="5125" name="Group 163"/>
          <p:cNvGrpSpPr>
            <a:grpSpLocks noChangeAspect="1"/>
          </p:cNvGrpSpPr>
          <p:nvPr/>
        </p:nvGrpSpPr>
        <p:grpSpPr bwMode="auto">
          <a:xfrm>
            <a:off x="168285" y="2008188"/>
            <a:ext cx="5853113" cy="4468812"/>
            <a:chOff x="651080" y="136413"/>
            <a:chExt cx="9255267" cy="6357958"/>
          </a:xfrm>
        </p:grpSpPr>
        <p:sp>
          <p:nvSpPr>
            <p:cNvPr id="165" name="Rectangle 164"/>
            <p:cNvSpPr/>
            <p:nvPr/>
          </p:nvSpPr>
          <p:spPr>
            <a:xfrm>
              <a:off x="651080" y="136413"/>
              <a:ext cx="9001732" cy="6357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41" name="Rectangle 4"/>
            <p:cNvSpPr>
              <a:spLocks noChangeArrowheads="1"/>
            </p:cNvSpPr>
            <p:nvPr/>
          </p:nvSpPr>
          <p:spPr bwMode="auto">
            <a:xfrm>
              <a:off x="651080" y="3130440"/>
              <a:ext cx="7416800" cy="1363667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6FF33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5142" name="Picture 16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300" y="3205373"/>
              <a:ext cx="2097731" cy="83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>
              <a:off x="5692335" y="1333165"/>
              <a:ext cx="2289840" cy="307718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4" name="Rectangle 2"/>
            <p:cNvSpPr>
              <a:spLocks noChangeArrowheads="1"/>
            </p:cNvSpPr>
            <p:nvPr/>
          </p:nvSpPr>
          <p:spPr bwMode="auto">
            <a:xfrm>
              <a:off x="651080" y="4494107"/>
              <a:ext cx="7416800" cy="2000264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6FF33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5" name="Rectangle 3"/>
            <p:cNvSpPr>
              <a:spLocks noChangeArrowheads="1"/>
            </p:cNvSpPr>
            <p:nvPr/>
          </p:nvSpPr>
          <p:spPr bwMode="auto">
            <a:xfrm>
              <a:off x="651080" y="6013338"/>
              <a:ext cx="7416800" cy="48103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6" name="Line 5"/>
            <p:cNvSpPr>
              <a:spLocks noChangeShapeType="1"/>
            </p:cNvSpPr>
            <p:nvPr/>
          </p:nvSpPr>
          <p:spPr bwMode="auto">
            <a:xfrm flipH="1" flipV="1">
              <a:off x="2532586" y="1636587"/>
              <a:ext cx="45719" cy="4357718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5147" name="Group 6"/>
            <p:cNvGrpSpPr>
              <a:grpSpLocks/>
            </p:cNvGrpSpPr>
            <p:nvPr/>
          </p:nvGrpSpPr>
          <p:grpSpPr bwMode="auto">
            <a:xfrm>
              <a:off x="724106" y="325327"/>
              <a:ext cx="1439863" cy="1511300"/>
              <a:chOff x="295" y="73"/>
              <a:chExt cx="907" cy="952"/>
            </a:xfrm>
          </p:grpSpPr>
          <p:sp>
            <p:nvSpPr>
              <p:cNvPr id="5195" name="AutoShape 7"/>
              <p:cNvSpPr>
                <a:spLocks noChangeArrowheads="1"/>
              </p:cNvSpPr>
              <p:nvPr/>
            </p:nvSpPr>
            <p:spPr bwMode="auto">
              <a:xfrm>
                <a:off x="295" y="73"/>
                <a:ext cx="907" cy="952"/>
              </a:xfrm>
              <a:prstGeom prst="sun">
                <a:avLst>
                  <a:gd name="adj" fmla="val 33468"/>
                </a:avLst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80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5196" name="Text Box 8"/>
              <p:cNvSpPr txBox="1">
                <a:spLocks noChangeArrowheads="1"/>
              </p:cNvSpPr>
              <p:nvPr/>
            </p:nvSpPr>
            <p:spPr bwMode="auto">
              <a:xfrm>
                <a:off x="530" y="412"/>
                <a:ext cx="460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de-DE" sz="1400" b="1">
                    <a:solidFill>
                      <a:prstClr val="black"/>
                    </a:solidFill>
                    <a:cs typeface="Arial" charset="0"/>
                  </a:rPr>
                  <a:t>Sun</a:t>
                </a:r>
              </a:p>
            </p:txBody>
          </p:sp>
        </p:grpSp>
        <p:sp>
          <p:nvSpPr>
            <p:cNvPr id="5148" name="Line 10"/>
            <p:cNvSpPr>
              <a:spLocks noChangeShapeType="1"/>
            </p:cNvSpPr>
            <p:nvPr/>
          </p:nvSpPr>
          <p:spPr bwMode="auto">
            <a:xfrm flipV="1">
              <a:off x="2562430" y="3824178"/>
              <a:ext cx="5578475" cy="26988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9" name="Line 11"/>
            <p:cNvSpPr>
              <a:spLocks noChangeShapeType="1"/>
            </p:cNvSpPr>
            <p:nvPr/>
          </p:nvSpPr>
          <p:spPr bwMode="auto">
            <a:xfrm flipV="1">
              <a:off x="2562430" y="2417653"/>
              <a:ext cx="5578475" cy="1433513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0" name="Line 12"/>
            <p:cNvSpPr>
              <a:spLocks noChangeShapeType="1"/>
            </p:cNvSpPr>
            <p:nvPr/>
          </p:nvSpPr>
          <p:spPr bwMode="auto">
            <a:xfrm>
              <a:off x="795543" y="2701813"/>
              <a:ext cx="2430462" cy="32400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1" name="Arc 14"/>
            <p:cNvSpPr>
              <a:spLocks/>
            </p:cNvSpPr>
            <p:nvPr/>
          </p:nvSpPr>
          <p:spPr bwMode="auto">
            <a:xfrm flipH="1">
              <a:off x="1686106" y="2065215"/>
              <a:ext cx="838223" cy="1223963"/>
            </a:xfrm>
            <a:custGeom>
              <a:avLst/>
              <a:gdLst>
                <a:gd name="T0" fmla="*/ 0 w 12773"/>
                <a:gd name="T1" fmla="*/ 0 h 21600"/>
                <a:gd name="T2" fmla="*/ 838223 w 12773"/>
                <a:gd name="T3" fmla="*/ 236973 h 21600"/>
                <a:gd name="T4" fmla="*/ 0 w 12773"/>
                <a:gd name="T5" fmla="*/ 122396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73" h="21600" fill="none" extrusionOk="0">
                  <a:moveTo>
                    <a:pt x="-1" y="0"/>
                  </a:moveTo>
                  <a:cubicBezTo>
                    <a:pt x="4594" y="0"/>
                    <a:pt x="9068" y="1464"/>
                    <a:pt x="12773" y="4181"/>
                  </a:cubicBezTo>
                </a:path>
                <a:path w="12773" h="21600" stroke="0" extrusionOk="0">
                  <a:moveTo>
                    <a:pt x="-1" y="0"/>
                  </a:moveTo>
                  <a:cubicBezTo>
                    <a:pt x="4594" y="0"/>
                    <a:pt x="9068" y="1464"/>
                    <a:pt x="12773" y="418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2" name="Arc 18"/>
            <p:cNvSpPr>
              <a:spLocks/>
            </p:cNvSpPr>
            <p:nvPr/>
          </p:nvSpPr>
          <p:spPr bwMode="auto">
            <a:xfrm>
              <a:off x="4397580" y="2493843"/>
              <a:ext cx="3671888" cy="1330325"/>
            </a:xfrm>
            <a:custGeom>
              <a:avLst/>
              <a:gdLst>
                <a:gd name="T0" fmla="*/ 3421826 w 21600"/>
                <a:gd name="T1" fmla="*/ 0 h 7834"/>
                <a:gd name="T2" fmla="*/ 3671888 w 21600"/>
                <a:gd name="T3" fmla="*/ 1330325 h 7834"/>
                <a:gd name="T4" fmla="*/ 0 w 21600"/>
                <a:gd name="T5" fmla="*/ 1330325 h 78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7834" fill="none" extrusionOk="0">
                  <a:moveTo>
                    <a:pt x="20129" y="-1"/>
                  </a:moveTo>
                  <a:cubicBezTo>
                    <a:pt x="21101" y="2497"/>
                    <a:pt x="21600" y="5154"/>
                    <a:pt x="21600" y="7834"/>
                  </a:cubicBezTo>
                </a:path>
                <a:path w="21600" h="7834" stroke="0" extrusionOk="0">
                  <a:moveTo>
                    <a:pt x="20129" y="-1"/>
                  </a:moveTo>
                  <a:cubicBezTo>
                    <a:pt x="21101" y="2497"/>
                    <a:pt x="21600" y="5154"/>
                    <a:pt x="21600" y="7834"/>
                  </a:cubicBezTo>
                  <a:lnTo>
                    <a:pt x="0" y="7834"/>
                  </a:lnTo>
                  <a:lnTo>
                    <a:pt x="20129" y="-1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3" name="Line 20"/>
            <p:cNvSpPr>
              <a:spLocks noChangeShapeType="1"/>
            </p:cNvSpPr>
            <p:nvPr/>
          </p:nvSpPr>
          <p:spPr bwMode="auto">
            <a:xfrm>
              <a:off x="1678193" y="2350967"/>
              <a:ext cx="2700337" cy="360045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4" name="Line 21"/>
            <p:cNvSpPr>
              <a:spLocks noChangeShapeType="1"/>
            </p:cNvSpPr>
            <p:nvPr/>
          </p:nvSpPr>
          <p:spPr bwMode="auto">
            <a:xfrm>
              <a:off x="2487818" y="1981088"/>
              <a:ext cx="2393217" cy="315596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5" name="Line 22"/>
            <p:cNvSpPr>
              <a:spLocks noChangeShapeType="1"/>
            </p:cNvSpPr>
            <p:nvPr/>
          </p:nvSpPr>
          <p:spPr bwMode="auto">
            <a:xfrm>
              <a:off x="3279979" y="1549288"/>
              <a:ext cx="2192341" cy="301903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6" name="Line 23"/>
            <p:cNvSpPr>
              <a:spLocks noChangeShapeType="1"/>
            </p:cNvSpPr>
            <p:nvPr/>
          </p:nvSpPr>
          <p:spPr bwMode="auto">
            <a:xfrm>
              <a:off x="4178504" y="1188926"/>
              <a:ext cx="3651271" cy="4805379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5157" name="Group 38"/>
            <p:cNvGrpSpPr>
              <a:grpSpLocks/>
            </p:cNvGrpSpPr>
            <p:nvPr/>
          </p:nvGrpSpPr>
          <p:grpSpPr bwMode="auto">
            <a:xfrm>
              <a:off x="2148076" y="3779727"/>
              <a:ext cx="395287" cy="146050"/>
              <a:chOff x="1610" y="1253"/>
              <a:chExt cx="408" cy="181"/>
            </a:xfrm>
          </p:grpSpPr>
          <p:sp>
            <p:nvSpPr>
              <p:cNvPr id="5193" name="Rectangle 39"/>
              <p:cNvSpPr>
                <a:spLocks noChangeArrowheads="1"/>
              </p:cNvSpPr>
              <p:nvPr/>
            </p:nvSpPr>
            <p:spPr bwMode="auto">
              <a:xfrm>
                <a:off x="1610" y="1253"/>
                <a:ext cx="272" cy="18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80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5194" name="Rectangle 40"/>
              <p:cNvSpPr>
                <a:spLocks noChangeArrowheads="1"/>
              </p:cNvSpPr>
              <p:nvPr/>
            </p:nvSpPr>
            <p:spPr bwMode="auto">
              <a:xfrm>
                <a:off x="1882" y="1298"/>
                <a:ext cx="136" cy="9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80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5158" name="Text Box 41"/>
            <p:cNvSpPr txBox="1">
              <a:spLocks noChangeArrowheads="1"/>
            </p:cNvSpPr>
            <p:nvPr/>
          </p:nvSpPr>
          <p:spPr bwMode="auto">
            <a:xfrm>
              <a:off x="6718428" y="2852936"/>
              <a:ext cx="1422499" cy="74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prstClr val="black"/>
                  </a:solidFill>
                  <a:cs typeface="Arial" charset="0"/>
                </a:rPr>
                <a:t>elevation angle</a:t>
              </a:r>
            </a:p>
          </p:txBody>
        </p:sp>
        <p:sp>
          <p:nvSpPr>
            <p:cNvPr id="5159" name="Oval 42"/>
            <p:cNvSpPr>
              <a:spLocks noChangeArrowheads="1"/>
            </p:cNvSpPr>
            <p:nvPr/>
          </p:nvSpPr>
          <p:spPr bwMode="auto">
            <a:xfrm>
              <a:off x="2498930" y="2006488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0" name="Freeform 63"/>
            <p:cNvSpPr>
              <a:spLocks/>
            </p:cNvSpPr>
            <p:nvPr/>
          </p:nvSpPr>
          <p:spPr bwMode="auto">
            <a:xfrm>
              <a:off x="4730955" y="4546512"/>
              <a:ext cx="817563" cy="719137"/>
            </a:xfrm>
            <a:custGeom>
              <a:avLst/>
              <a:gdLst>
                <a:gd name="T0" fmla="*/ 91 w 499"/>
                <a:gd name="T1" fmla="*/ 181 h 453"/>
                <a:gd name="T2" fmla="*/ 363 w 499"/>
                <a:gd name="T3" fmla="*/ 0 h 453"/>
                <a:gd name="T4" fmla="*/ 317 w 499"/>
                <a:gd name="T5" fmla="*/ 226 h 453"/>
                <a:gd name="T6" fmla="*/ 499 w 499"/>
                <a:gd name="T7" fmla="*/ 45 h 453"/>
                <a:gd name="T8" fmla="*/ 499 w 499"/>
                <a:gd name="T9" fmla="*/ 226 h 453"/>
                <a:gd name="T10" fmla="*/ 227 w 499"/>
                <a:gd name="T11" fmla="*/ 272 h 453"/>
                <a:gd name="T12" fmla="*/ 227 w 499"/>
                <a:gd name="T13" fmla="*/ 136 h 453"/>
                <a:gd name="T14" fmla="*/ 91 w 499"/>
                <a:gd name="T15" fmla="*/ 363 h 453"/>
                <a:gd name="T16" fmla="*/ 0 w 499"/>
                <a:gd name="T17" fmla="*/ 272 h 453"/>
                <a:gd name="T18" fmla="*/ 91 w 499"/>
                <a:gd name="T19" fmla="*/ 453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9" h="453">
                  <a:moveTo>
                    <a:pt x="91" y="181"/>
                  </a:moveTo>
                  <a:lnTo>
                    <a:pt x="363" y="0"/>
                  </a:lnTo>
                  <a:lnTo>
                    <a:pt x="317" y="226"/>
                  </a:lnTo>
                  <a:lnTo>
                    <a:pt x="499" y="45"/>
                  </a:lnTo>
                  <a:lnTo>
                    <a:pt x="499" y="226"/>
                  </a:lnTo>
                  <a:lnTo>
                    <a:pt x="227" y="272"/>
                  </a:lnTo>
                  <a:lnTo>
                    <a:pt x="227" y="136"/>
                  </a:lnTo>
                  <a:lnTo>
                    <a:pt x="91" y="363"/>
                  </a:lnTo>
                  <a:lnTo>
                    <a:pt x="0" y="272"/>
                  </a:lnTo>
                  <a:lnTo>
                    <a:pt x="91" y="453"/>
                  </a:ln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1" name="Freeform 65"/>
            <p:cNvSpPr>
              <a:spLocks/>
            </p:cNvSpPr>
            <p:nvPr/>
          </p:nvSpPr>
          <p:spPr bwMode="auto">
            <a:xfrm>
              <a:off x="5329446" y="4565546"/>
              <a:ext cx="1285883" cy="642941"/>
            </a:xfrm>
            <a:custGeom>
              <a:avLst/>
              <a:gdLst>
                <a:gd name="T0" fmla="*/ 90 w 1270"/>
                <a:gd name="T1" fmla="*/ 0 h 681"/>
                <a:gd name="T2" fmla="*/ 0 w 1270"/>
                <a:gd name="T3" fmla="*/ 91 h 681"/>
                <a:gd name="T4" fmla="*/ 226 w 1270"/>
                <a:gd name="T5" fmla="*/ 46 h 681"/>
                <a:gd name="T6" fmla="*/ 272 w 1270"/>
                <a:gd name="T7" fmla="*/ 318 h 681"/>
                <a:gd name="T8" fmla="*/ 498 w 1270"/>
                <a:gd name="T9" fmla="*/ 182 h 681"/>
                <a:gd name="T10" fmla="*/ 544 w 1270"/>
                <a:gd name="T11" fmla="*/ 499 h 681"/>
                <a:gd name="T12" fmla="*/ 181 w 1270"/>
                <a:gd name="T13" fmla="*/ 272 h 681"/>
                <a:gd name="T14" fmla="*/ 181 w 1270"/>
                <a:gd name="T15" fmla="*/ 454 h 681"/>
                <a:gd name="T16" fmla="*/ 1179 w 1270"/>
                <a:gd name="T17" fmla="*/ 46 h 681"/>
                <a:gd name="T18" fmla="*/ 1270 w 1270"/>
                <a:gd name="T19" fmla="*/ 318 h 681"/>
                <a:gd name="T20" fmla="*/ 907 w 1270"/>
                <a:gd name="T21" fmla="*/ 318 h 681"/>
                <a:gd name="T22" fmla="*/ 725 w 1270"/>
                <a:gd name="T23" fmla="*/ 91 h 681"/>
                <a:gd name="T24" fmla="*/ 680 w 1270"/>
                <a:gd name="T25" fmla="*/ 454 h 681"/>
                <a:gd name="T26" fmla="*/ 1270 w 1270"/>
                <a:gd name="T27" fmla="*/ 499 h 681"/>
                <a:gd name="T28" fmla="*/ 635 w 1270"/>
                <a:gd name="T29" fmla="*/ 635 h 681"/>
                <a:gd name="T30" fmla="*/ 1134 w 1270"/>
                <a:gd name="T31" fmla="*/ 681 h 6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70" h="681">
                  <a:moveTo>
                    <a:pt x="90" y="0"/>
                  </a:moveTo>
                  <a:lnTo>
                    <a:pt x="0" y="91"/>
                  </a:lnTo>
                  <a:lnTo>
                    <a:pt x="226" y="46"/>
                  </a:lnTo>
                  <a:lnTo>
                    <a:pt x="272" y="318"/>
                  </a:lnTo>
                  <a:lnTo>
                    <a:pt x="498" y="182"/>
                  </a:lnTo>
                  <a:lnTo>
                    <a:pt x="544" y="499"/>
                  </a:lnTo>
                  <a:lnTo>
                    <a:pt x="181" y="272"/>
                  </a:lnTo>
                  <a:lnTo>
                    <a:pt x="181" y="454"/>
                  </a:lnTo>
                  <a:lnTo>
                    <a:pt x="1179" y="46"/>
                  </a:lnTo>
                  <a:lnTo>
                    <a:pt x="1270" y="318"/>
                  </a:lnTo>
                  <a:lnTo>
                    <a:pt x="907" y="318"/>
                  </a:lnTo>
                  <a:lnTo>
                    <a:pt x="725" y="91"/>
                  </a:lnTo>
                  <a:lnTo>
                    <a:pt x="680" y="454"/>
                  </a:lnTo>
                  <a:lnTo>
                    <a:pt x="1270" y="499"/>
                  </a:lnTo>
                  <a:lnTo>
                    <a:pt x="635" y="635"/>
                  </a:lnTo>
                  <a:lnTo>
                    <a:pt x="1134" y="681"/>
                  </a:ln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2" name="Line 9"/>
            <p:cNvSpPr>
              <a:spLocks noChangeShapeType="1"/>
            </p:cNvSpPr>
            <p:nvPr/>
          </p:nvSpPr>
          <p:spPr bwMode="auto">
            <a:xfrm flipV="1">
              <a:off x="2562429" y="1080977"/>
              <a:ext cx="5505451" cy="2770187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3" name="Freeform 439"/>
            <p:cNvSpPr>
              <a:spLocks/>
            </p:cNvSpPr>
            <p:nvPr/>
          </p:nvSpPr>
          <p:spPr bwMode="auto">
            <a:xfrm>
              <a:off x="8115527" y="2735183"/>
              <a:ext cx="1423988" cy="2759056"/>
            </a:xfrm>
            <a:custGeom>
              <a:avLst/>
              <a:gdLst>
                <a:gd name="T0" fmla="*/ 18 w 897"/>
                <a:gd name="T1" fmla="*/ 0 h 3199"/>
                <a:gd name="T2" fmla="*/ 51 w 897"/>
                <a:gd name="T3" fmla="*/ 522 h 3199"/>
                <a:gd name="T4" fmla="*/ 323 w 897"/>
                <a:gd name="T5" fmla="*/ 840 h 3199"/>
                <a:gd name="T6" fmla="*/ 686 w 897"/>
                <a:gd name="T7" fmla="*/ 1021 h 3199"/>
                <a:gd name="T8" fmla="*/ 867 w 897"/>
                <a:gd name="T9" fmla="*/ 1203 h 3199"/>
                <a:gd name="T10" fmla="*/ 867 w 897"/>
                <a:gd name="T11" fmla="*/ 1429 h 3199"/>
                <a:gd name="T12" fmla="*/ 686 w 897"/>
                <a:gd name="T13" fmla="*/ 1565 h 3199"/>
                <a:gd name="T14" fmla="*/ 322 w 897"/>
                <a:gd name="T15" fmla="*/ 1704 h 3199"/>
                <a:gd name="T16" fmla="*/ 66 w 897"/>
                <a:gd name="T17" fmla="*/ 1920 h 3199"/>
                <a:gd name="T18" fmla="*/ 25 w 897"/>
                <a:gd name="T19" fmla="*/ 2272 h 3199"/>
                <a:gd name="T20" fmla="*/ 24 w 897"/>
                <a:gd name="T21" fmla="*/ 2484 h 3199"/>
                <a:gd name="T22" fmla="*/ 24 w 897"/>
                <a:gd name="T23" fmla="*/ 3199 h 31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7" h="3199">
                  <a:moveTo>
                    <a:pt x="18" y="0"/>
                  </a:moveTo>
                  <a:cubicBezTo>
                    <a:pt x="23" y="88"/>
                    <a:pt x="0" y="382"/>
                    <a:pt x="51" y="522"/>
                  </a:cubicBezTo>
                  <a:cubicBezTo>
                    <a:pt x="102" y="662"/>
                    <a:pt x="217" y="757"/>
                    <a:pt x="323" y="840"/>
                  </a:cubicBezTo>
                  <a:cubicBezTo>
                    <a:pt x="429" y="923"/>
                    <a:pt x="595" y="961"/>
                    <a:pt x="686" y="1021"/>
                  </a:cubicBezTo>
                  <a:cubicBezTo>
                    <a:pt x="777" y="1081"/>
                    <a:pt x="837" y="1135"/>
                    <a:pt x="867" y="1203"/>
                  </a:cubicBezTo>
                  <a:cubicBezTo>
                    <a:pt x="897" y="1271"/>
                    <a:pt x="897" y="1369"/>
                    <a:pt x="867" y="1429"/>
                  </a:cubicBezTo>
                  <a:cubicBezTo>
                    <a:pt x="837" y="1489"/>
                    <a:pt x="777" y="1519"/>
                    <a:pt x="686" y="1565"/>
                  </a:cubicBezTo>
                  <a:cubicBezTo>
                    <a:pt x="595" y="1611"/>
                    <a:pt x="425" y="1645"/>
                    <a:pt x="322" y="1704"/>
                  </a:cubicBezTo>
                  <a:cubicBezTo>
                    <a:pt x="219" y="1763"/>
                    <a:pt x="115" y="1825"/>
                    <a:pt x="66" y="1920"/>
                  </a:cubicBezTo>
                  <a:cubicBezTo>
                    <a:pt x="17" y="2015"/>
                    <a:pt x="32" y="2178"/>
                    <a:pt x="25" y="2272"/>
                  </a:cubicBezTo>
                  <a:cubicBezTo>
                    <a:pt x="18" y="2366"/>
                    <a:pt x="24" y="2330"/>
                    <a:pt x="24" y="2484"/>
                  </a:cubicBezTo>
                  <a:cubicBezTo>
                    <a:pt x="24" y="2638"/>
                    <a:pt x="24" y="3050"/>
                    <a:pt x="24" y="3199"/>
                  </a:cubicBezTo>
                </a:path>
              </a:pathLst>
            </a:custGeom>
            <a:noFill/>
            <a:ln w="28575" cmpd="sng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4" name="Freeform 441"/>
            <p:cNvSpPr>
              <a:spLocks/>
            </p:cNvSpPr>
            <p:nvPr/>
          </p:nvSpPr>
          <p:spPr bwMode="auto">
            <a:xfrm>
              <a:off x="8140927" y="1850901"/>
              <a:ext cx="1247775" cy="4143365"/>
            </a:xfrm>
            <a:custGeom>
              <a:avLst/>
              <a:gdLst>
                <a:gd name="T0" fmla="*/ 786 w 786"/>
                <a:gd name="T1" fmla="*/ 3219 h 3219"/>
                <a:gd name="T2" fmla="*/ 754 w 786"/>
                <a:gd name="T3" fmla="*/ 2915 h 3219"/>
                <a:gd name="T4" fmla="*/ 626 w 786"/>
                <a:gd name="T5" fmla="*/ 2739 h 3219"/>
                <a:gd name="T6" fmla="*/ 362 w 786"/>
                <a:gd name="T7" fmla="*/ 2659 h 3219"/>
                <a:gd name="T8" fmla="*/ 74 w 786"/>
                <a:gd name="T9" fmla="*/ 2531 h 3219"/>
                <a:gd name="T10" fmla="*/ 11 w 786"/>
                <a:gd name="T11" fmla="*/ 2032 h 3219"/>
                <a:gd name="T12" fmla="*/ 5 w 786"/>
                <a:gd name="T13" fmla="*/ 0 h 3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6" h="3219">
                  <a:moveTo>
                    <a:pt x="786" y="3219"/>
                  </a:moveTo>
                  <a:cubicBezTo>
                    <a:pt x="781" y="3168"/>
                    <a:pt x="781" y="2995"/>
                    <a:pt x="754" y="2915"/>
                  </a:cubicBezTo>
                  <a:cubicBezTo>
                    <a:pt x="727" y="2835"/>
                    <a:pt x="691" y="2782"/>
                    <a:pt x="626" y="2739"/>
                  </a:cubicBezTo>
                  <a:cubicBezTo>
                    <a:pt x="561" y="2696"/>
                    <a:pt x="454" y="2694"/>
                    <a:pt x="362" y="2659"/>
                  </a:cubicBezTo>
                  <a:cubicBezTo>
                    <a:pt x="270" y="2624"/>
                    <a:pt x="132" y="2635"/>
                    <a:pt x="74" y="2531"/>
                  </a:cubicBezTo>
                  <a:cubicBezTo>
                    <a:pt x="16" y="2427"/>
                    <a:pt x="22" y="2454"/>
                    <a:pt x="11" y="2032"/>
                  </a:cubicBezTo>
                  <a:cubicBezTo>
                    <a:pt x="0" y="1610"/>
                    <a:pt x="6" y="423"/>
                    <a:pt x="5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5" name="Line 11"/>
            <p:cNvSpPr>
              <a:spLocks noChangeShapeType="1"/>
            </p:cNvSpPr>
            <p:nvPr/>
          </p:nvSpPr>
          <p:spPr bwMode="auto">
            <a:xfrm>
              <a:off x="2543363" y="3851165"/>
              <a:ext cx="5572163" cy="1280092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6" name="Oval 15"/>
            <p:cNvSpPr>
              <a:spLocks noChangeArrowheads="1"/>
            </p:cNvSpPr>
            <p:nvPr/>
          </p:nvSpPr>
          <p:spPr bwMode="auto">
            <a:xfrm>
              <a:off x="4905578" y="3798775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7" name="Oval 17"/>
            <p:cNvSpPr>
              <a:spLocks noChangeArrowheads="1"/>
            </p:cNvSpPr>
            <p:nvPr/>
          </p:nvSpPr>
          <p:spPr bwMode="auto">
            <a:xfrm>
              <a:off x="4162623" y="4194065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68" name="Oval 19"/>
            <p:cNvSpPr>
              <a:spLocks noChangeArrowheads="1"/>
            </p:cNvSpPr>
            <p:nvPr/>
          </p:nvSpPr>
          <p:spPr bwMode="auto">
            <a:xfrm>
              <a:off x="2533855" y="5029088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0" name="Oval 26"/>
            <p:cNvSpPr>
              <a:spLocks noChangeArrowheads="1"/>
            </p:cNvSpPr>
            <p:nvPr/>
          </p:nvSpPr>
          <p:spPr bwMode="auto">
            <a:xfrm>
              <a:off x="2725943" y="3762263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1" name="Oval 27"/>
            <p:cNvSpPr>
              <a:spLocks noChangeArrowheads="1"/>
            </p:cNvSpPr>
            <p:nvPr/>
          </p:nvSpPr>
          <p:spPr bwMode="auto">
            <a:xfrm>
              <a:off x="4309385" y="2947257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2" name="Oval 30"/>
            <p:cNvSpPr>
              <a:spLocks noChangeArrowheads="1"/>
            </p:cNvSpPr>
            <p:nvPr/>
          </p:nvSpPr>
          <p:spPr bwMode="auto">
            <a:xfrm>
              <a:off x="4538871" y="3305054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3" name="Oval 28"/>
            <p:cNvSpPr>
              <a:spLocks noChangeArrowheads="1"/>
            </p:cNvSpPr>
            <p:nvPr/>
          </p:nvSpPr>
          <p:spPr bwMode="auto">
            <a:xfrm>
              <a:off x="2686256" y="3706701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4" name="Oval 25"/>
            <p:cNvSpPr>
              <a:spLocks noChangeArrowheads="1"/>
            </p:cNvSpPr>
            <p:nvPr/>
          </p:nvSpPr>
          <p:spPr bwMode="auto">
            <a:xfrm>
              <a:off x="2765639" y="3809878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5" name="Oval 16"/>
            <p:cNvSpPr>
              <a:spLocks noChangeArrowheads="1"/>
            </p:cNvSpPr>
            <p:nvPr/>
          </p:nvSpPr>
          <p:spPr bwMode="auto">
            <a:xfrm>
              <a:off x="2814843" y="3879738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6" name="Line 67"/>
            <p:cNvSpPr>
              <a:spLocks noChangeShapeType="1"/>
            </p:cNvSpPr>
            <p:nvPr/>
          </p:nvSpPr>
          <p:spPr bwMode="auto">
            <a:xfrm flipH="1">
              <a:off x="6258139" y="5208487"/>
              <a:ext cx="214314" cy="81120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7" name="Oval 68"/>
            <p:cNvSpPr>
              <a:spLocks noChangeArrowheads="1"/>
            </p:cNvSpPr>
            <p:nvPr/>
          </p:nvSpPr>
          <p:spPr bwMode="auto">
            <a:xfrm>
              <a:off x="5158707" y="2508879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8" name="Oval 69"/>
            <p:cNvSpPr>
              <a:spLocks noChangeArrowheads="1"/>
            </p:cNvSpPr>
            <p:nvPr/>
          </p:nvSpPr>
          <p:spPr bwMode="auto">
            <a:xfrm>
              <a:off x="5570727" y="3025656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79" name="Oval 70"/>
            <p:cNvSpPr>
              <a:spLocks noChangeArrowheads="1"/>
            </p:cNvSpPr>
            <p:nvPr/>
          </p:nvSpPr>
          <p:spPr bwMode="auto">
            <a:xfrm>
              <a:off x="6115263" y="3779727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80" name="Oval 71"/>
            <p:cNvSpPr>
              <a:spLocks noChangeArrowheads="1"/>
            </p:cNvSpPr>
            <p:nvPr/>
          </p:nvSpPr>
          <p:spPr bwMode="auto">
            <a:xfrm>
              <a:off x="3653043" y="3528924"/>
              <a:ext cx="71437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81" name="Oval 72"/>
            <p:cNvSpPr>
              <a:spLocks noChangeArrowheads="1"/>
            </p:cNvSpPr>
            <p:nvPr/>
          </p:nvSpPr>
          <p:spPr bwMode="auto">
            <a:xfrm>
              <a:off x="5389767" y="4470289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82" name="Oval 29"/>
            <p:cNvSpPr>
              <a:spLocks noChangeArrowheads="1"/>
            </p:cNvSpPr>
            <p:nvPr/>
          </p:nvSpPr>
          <p:spPr bwMode="auto">
            <a:xfrm>
              <a:off x="3896640" y="3803537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83" name="Oval 29"/>
            <p:cNvSpPr>
              <a:spLocks noChangeArrowheads="1"/>
            </p:cNvSpPr>
            <p:nvPr/>
          </p:nvSpPr>
          <p:spPr bwMode="auto">
            <a:xfrm>
              <a:off x="3494854" y="3300177"/>
              <a:ext cx="71438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84" name="Line 67"/>
            <p:cNvSpPr>
              <a:spLocks noChangeShapeType="1"/>
            </p:cNvSpPr>
            <p:nvPr/>
          </p:nvSpPr>
          <p:spPr bwMode="auto">
            <a:xfrm>
              <a:off x="4829379" y="5208487"/>
              <a:ext cx="1000132" cy="78581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5185" name="Picture 56" descr="MCj03111160000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215" y="4429509"/>
              <a:ext cx="1266545" cy="83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6" name="Picture 56" descr="MCj03111160000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11" y="4429509"/>
              <a:ext cx="1266545" cy="83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87" name="Line 235"/>
            <p:cNvSpPr>
              <a:spLocks noChangeShapeType="1"/>
            </p:cNvSpPr>
            <p:nvPr/>
          </p:nvSpPr>
          <p:spPr bwMode="auto">
            <a:xfrm flipV="1">
              <a:off x="8125052" y="6013685"/>
              <a:ext cx="1419203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88" name="Text Box 442"/>
            <p:cNvSpPr txBox="1">
              <a:spLocks noChangeArrowheads="1"/>
            </p:cNvSpPr>
            <p:nvPr/>
          </p:nvSpPr>
          <p:spPr bwMode="auto">
            <a:xfrm>
              <a:off x="8125051" y="1100373"/>
              <a:ext cx="1223963" cy="43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prstClr val="black"/>
                  </a:solidFill>
                  <a:cs typeface="Arial" charset="0"/>
                </a:rPr>
                <a:t>height</a:t>
              </a:r>
            </a:p>
          </p:txBody>
        </p:sp>
        <p:sp>
          <p:nvSpPr>
            <p:cNvPr id="5189" name="Text Box 443"/>
            <p:cNvSpPr txBox="1">
              <a:spLocks noChangeArrowheads="1"/>
            </p:cNvSpPr>
            <p:nvPr/>
          </p:nvSpPr>
          <p:spPr bwMode="auto">
            <a:xfrm>
              <a:off x="7950996" y="6019694"/>
              <a:ext cx="1955351" cy="416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300" b="1">
                  <a:solidFill>
                    <a:prstClr val="black"/>
                  </a:solidFill>
                  <a:cs typeface="Arial" charset="0"/>
                </a:rPr>
                <a:t>concentration</a:t>
              </a:r>
            </a:p>
          </p:txBody>
        </p:sp>
        <p:sp>
          <p:nvSpPr>
            <p:cNvPr id="5190" name="Line 234"/>
            <p:cNvSpPr>
              <a:spLocks noChangeShapeType="1"/>
            </p:cNvSpPr>
            <p:nvPr/>
          </p:nvSpPr>
          <p:spPr bwMode="auto">
            <a:xfrm flipV="1">
              <a:off x="8139120" y="541077"/>
              <a:ext cx="0" cy="547370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91" name="Text Box 13"/>
            <p:cNvSpPr txBox="1">
              <a:spLocks noChangeArrowheads="1"/>
            </p:cNvSpPr>
            <p:nvPr/>
          </p:nvSpPr>
          <p:spPr bwMode="auto">
            <a:xfrm>
              <a:off x="1722846" y="2116282"/>
              <a:ext cx="1095042" cy="1050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prstClr val="black"/>
                  </a:solidFill>
                  <a:cs typeface="Arial" charset="0"/>
                </a:rPr>
                <a:t>solar zenith angle</a:t>
              </a:r>
            </a:p>
          </p:txBody>
        </p:sp>
        <p:pic>
          <p:nvPicPr>
            <p:cNvPr id="5192" name="Picture 156" descr="MCj0398537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831" y="5437621"/>
              <a:ext cx="646155" cy="654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Oval 68"/>
          <p:cNvSpPr>
            <a:spLocks noChangeArrowheads="1"/>
          </p:cNvSpPr>
          <p:nvPr/>
        </p:nvSpPr>
        <p:spPr bwMode="auto">
          <a:xfrm>
            <a:off x="3657610" y="3276600"/>
            <a:ext cx="46037" cy="52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18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3346" y="6394777"/>
            <a:ext cx="216873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solidFill>
                  <a:prstClr val="white">
                    <a:lumMod val="95000"/>
                  </a:prstClr>
                </a:solidFill>
                <a:latin typeface="Calibri"/>
                <a:cs typeface="Arial" charset="0"/>
              </a:rPr>
              <a:t>Volkamer</a:t>
            </a: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cs typeface="Arial" charset="0"/>
              </a:rPr>
              <a:t> et al., 2009</a:t>
            </a:r>
            <a:endParaRPr lang="en-US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10" y="977094"/>
            <a:ext cx="9616249" cy="5713342"/>
            <a:chOff x="93336" y="990600"/>
            <a:chExt cx="9616249" cy="5713342"/>
          </a:xfrm>
        </p:grpSpPr>
        <p:grpSp>
          <p:nvGrpSpPr>
            <p:cNvPr id="11" name="Group 10"/>
            <p:cNvGrpSpPr/>
            <p:nvPr/>
          </p:nvGrpSpPr>
          <p:grpSpPr>
            <a:xfrm>
              <a:off x="6432430" y="990600"/>
              <a:ext cx="3277155" cy="5003719"/>
              <a:chOff x="6356230" y="1115199"/>
              <a:chExt cx="3277155" cy="500371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356230" y="1115199"/>
                <a:ext cx="3277155" cy="5003719"/>
                <a:chOff x="6356230" y="1115199"/>
                <a:chExt cx="3277155" cy="5003719"/>
              </a:xfrm>
            </p:grpSpPr>
            <p:sp>
              <p:nvSpPr>
                <p:cNvPr id="5132" name="TextBox 262"/>
                <p:cNvSpPr txBox="1">
                  <a:spLocks noChangeArrowheads="1"/>
                </p:cNvSpPr>
                <p:nvPr/>
              </p:nvSpPr>
              <p:spPr bwMode="auto">
                <a:xfrm>
                  <a:off x="6356230" y="5749586"/>
                  <a:ext cx="267994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sz="1800" dirty="0" smtClean="0">
                      <a:solidFill>
                        <a:prstClr val="white"/>
                      </a:solidFill>
                      <a:cs typeface="Arial" charset="0"/>
                    </a:rPr>
                    <a:t>spectrographs/detectors</a:t>
                  </a:r>
                </a:p>
              </p:txBody>
            </p:sp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32" t="7449" b="8896"/>
                <a:stretch/>
              </p:blipFill>
              <p:spPr>
                <a:xfrm>
                  <a:off x="6625555" y="3410422"/>
                  <a:ext cx="1988890" cy="2378577"/>
                </a:xfrm>
                <a:prstGeom prst="rect">
                  <a:avLst/>
                </a:prstGeom>
              </p:spPr>
            </p:pic>
            <p:grpSp>
              <p:nvGrpSpPr>
                <p:cNvPr id="9" name="Group 8"/>
                <p:cNvGrpSpPr/>
                <p:nvPr/>
              </p:nvGrpSpPr>
              <p:grpSpPr>
                <a:xfrm>
                  <a:off x="6828454" y="1448255"/>
                  <a:ext cx="1935163" cy="1654494"/>
                  <a:chOff x="6828454" y="1448255"/>
                  <a:chExt cx="1935163" cy="1654494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6828454" y="1448255"/>
                    <a:ext cx="1935163" cy="1654494"/>
                    <a:chOff x="6086707" y="2156390"/>
                    <a:chExt cx="1935163" cy="1654494"/>
                  </a:xfrm>
                </p:grpSpPr>
                <p:pic>
                  <p:nvPicPr>
                    <p:cNvPr id="5" name="Picture 4"/>
                    <p:cNvPicPr>
                      <a:picLocks noChangeAspect="1"/>
                    </p:cNvPicPr>
                    <p:nvPr/>
                  </p:nvPicPr>
                  <p:blipFill rotWithShape="1">
                    <a:blip r:embed="rId8"/>
                    <a:srcRect l="2623" t="8424" r="18360" b="11686"/>
                    <a:stretch/>
                  </p:blipFill>
                  <p:spPr bwMode="auto">
                    <a:xfrm>
                      <a:off x="6086707" y="2156390"/>
                      <a:ext cx="1935163" cy="1312862"/>
                    </a:xfrm>
                    <a:prstGeom prst="rect">
                      <a:avLst/>
                    </a:prstGeom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</p:pic>
                <p:cxnSp>
                  <p:nvCxnSpPr>
                    <p:cNvPr id="260" name="Straight Arrow Connector 259"/>
                    <p:cNvCxnSpPr/>
                    <p:nvPr/>
                  </p:nvCxnSpPr>
                  <p:spPr bwMode="auto">
                    <a:xfrm flipH="1" flipV="1">
                      <a:off x="7092953" y="3287009"/>
                      <a:ext cx="876301" cy="365125"/>
                    </a:xfrm>
                    <a:prstGeom prst="straightConnector1">
                      <a:avLst/>
                    </a:prstGeom>
                    <a:ln w="22225">
                      <a:solidFill>
                        <a:srgbClr val="FFFF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2" name="Straight Arrow Connector 271"/>
                    <p:cNvCxnSpPr/>
                    <p:nvPr/>
                  </p:nvCxnSpPr>
                  <p:spPr bwMode="auto">
                    <a:xfrm flipH="1" flipV="1">
                      <a:off x="7144952" y="3271134"/>
                      <a:ext cx="876301" cy="6350"/>
                    </a:xfrm>
                    <a:prstGeom prst="straightConnector1">
                      <a:avLst/>
                    </a:prstGeom>
                    <a:ln w="22225">
                      <a:solidFill>
                        <a:srgbClr val="FFFF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9" name="Straight Arrow Connector 278"/>
                    <p:cNvCxnSpPr/>
                    <p:nvPr/>
                  </p:nvCxnSpPr>
                  <p:spPr bwMode="auto">
                    <a:xfrm flipV="1">
                      <a:off x="6802053" y="3271134"/>
                      <a:ext cx="0" cy="539750"/>
                    </a:xfrm>
                    <a:prstGeom prst="straightConnector1">
                      <a:avLst/>
                    </a:prstGeom>
                    <a:ln w="22225">
                      <a:solidFill>
                        <a:srgbClr val="FFFF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43" name="Straight Arrow Connector 242"/>
                  <p:cNvCxnSpPr/>
                  <p:nvPr/>
                </p:nvCxnSpPr>
                <p:spPr bwMode="auto">
                  <a:xfrm>
                    <a:off x="7696200" y="1572399"/>
                    <a:ext cx="0" cy="600075"/>
                  </a:xfrm>
                  <a:prstGeom prst="straightConnector1">
                    <a:avLst/>
                  </a:prstGeom>
                  <a:ln w="22225">
                    <a:solidFill>
                      <a:srgbClr val="FFFF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31" name="TextBox 261"/>
                <p:cNvSpPr txBox="1">
                  <a:spLocks noChangeArrowheads="1"/>
                </p:cNvSpPr>
                <p:nvPr/>
              </p:nvSpPr>
              <p:spPr bwMode="auto">
                <a:xfrm>
                  <a:off x="6747316" y="1115199"/>
                  <a:ext cx="167911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sz="1800" dirty="0" smtClean="0">
                      <a:solidFill>
                        <a:prstClr val="white"/>
                      </a:solidFill>
                      <a:cs typeface="Arial" charset="0"/>
                    </a:rPr>
                    <a:t>Telescope pylon</a:t>
                  </a:r>
                  <a:endParaRPr lang="en-US" sz="1800" dirty="0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sp>
              <p:nvSpPr>
                <p:cNvPr id="77" name="TextBox 261"/>
                <p:cNvSpPr txBox="1">
                  <a:spLocks noChangeArrowheads="1"/>
                </p:cNvSpPr>
                <p:nvPr/>
              </p:nvSpPr>
              <p:spPr bwMode="auto">
                <a:xfrm>
                  <a:off x="7620000" y="2678668"/>
                  <a:ext cx="2013385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sz="1800" dirty="0" smtClean="0">
                      <a:solidFill>
                        <a:prstClr val="white"/>
                      </a:solidFill>
                      <a:cs typeface="Arial" charset="0"/>
                    </a:rPr>
                    <a:t>motion</a:t>
                  </a:r>
                </a:p>
                <a:p>
                  <a:r>
                    <a:rPr lang="en-US" sz="1800" dirty="0" smtClean="0">
                      <a:solidFill>
                        <a:prstClr val="white"/>
                      </a:solidFill>
                      <a:cs typeface="Arial" charset="0"/>
                    </a:rPr>
                    <a:t>stabilized</a:t>
                  </a:r>
                  <a:endParaRPr lang="en-US" sz="1800" dirty="0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</p:grpSp>
          <p:cxnSp>
            <p:nvCxnSpPr>
              <p:cNvPr id="258" name="Straight Arrow Connector 257"/>
              <p:cNvCxnSpPr/>
              <p:nvPr/>
            </p:nvCxnSpPr>
            <p:spPr bwMode="auto">
              <a:xfrm flipH="1">
                <a:off x="7882664" y="2092663"/>
                <a:ext cx="865187" cy="411162"/>
              </a:xfrm>
              <a:prstGeom prst="straightConnector1">
                <a:avLst/>
              </a:prstGeom>
              <a:ln w="2222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5" t="13032" r="7815" b="908"/>
            <a:stretch/>
          </p:blipFill>
          <p:spPr>
            <a:xfrm>
              <a:off x="93336" y="1933575"/>
              <a:ext cx="5979915" cy="4770367"/>
            </a:xfrm>
            <a:prstGeom prst="rect">
              <a:avLst/>
            </a:prstGeom>
          </p:spPr>
        </p:pic>
      </p:grpSp>
      <p:pic>
        <p:nvPicPr>
          <p:cNvPr id="9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4540" r="42204" b="1"/>
          <a:stretch/>
        </p:blipFill>
        <p:spPr bwMode="auto">
          <a:xfrm>
            <a:off x="609600" y="4953019"/>
            <a:ext cx="3962400" cy="16976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>
            <a:stCxn id="98" idx="0"/>
          </p:cNvCxnSpPr>
          <p:nvPr/>
        </p:nvCxnSpPr>
        <p:spPr>
          <a:xfrm flipV="1">
            <a:off x="2590800" y="4585716"/>
            <a:ext cx="290646" cy="36730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10" y="1947208"/>
            <a:ext cx="32960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Sinreich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 et al., 2010, ACP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Coburn </a:t>
            </a:r>
            <a:r>
              <a:rPr lang="en-US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et al., 2011, AMT</a:t>
            </a:r>
          </a:p>
          <a:p>
            <a:r>
              <a:rPr lang="en-US" dirty="0" err="1">
                <a:solidFill>
                  <a:prstClr val="white"/>
                </a:solidFill>
                <a:latin typeface="Calibri" pitchFamily="34" charset="0"/>
                <a:cs typeface="Arial" charset="0"/>
              </a:rPr>
              <a:t>Baidar</a:t>
            </a:r>
            <a:r>
              <a:rPr lang="en-US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 et al., 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2013, AMT</a:t>
            </a:r>
            <a:endParaRPr lang="en-US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r>
              <a:rPr lang="en-US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Dix et al., 2013, 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PNAS</a:t>
            </a:r>
          </a:p>
          <a:p>
            <a:r>
              <a:rPr lang="en-US" dirty="0" err="1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Oetjen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 et al., 2013, JGR</a:t>
            </a:r>
            <a:endParaRPr lang="en-US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41021" y="4068260"/>
            <a:ext cx="2419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* 30 sec, ** 60 sec integration time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CU-AMAX-DOAS instrument aboard NSF/NCAR GV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124" name="TextBox 161"/>
          <p:cNvSpPr txBox="1">
            <a:spLocks noChangeArrowheads="1"/>
          </p:cNvSpPr>
          <p:nvPr/>
        </p:nvSpPr>
        <p:spPr bwMode="auto">
          <a:xfrm>
            <a:off x="457200" y="762000"/>
            <a:ext cx="84694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Hardware: new telescope design implemented for CONTRAST</a:t>
            </a:r>
          </a:p>
          <a:p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Software: Autonomous deployment on the NSF/NCAR GV </a:t>
            </a:r>
            <a:endParaRPr lang="en-US" sz="26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t="36180" r="57233" b="21212"/>
          <a:stretch/>
        </p:blipFill>
        <p:spPr>
          <a:xfrm>
            <a:off x="501114" y="1905000"/>
            <a:ext cx="2741886" cy="292206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t="65369" r="65529" b="25484"/>
          <a:stretch/>
        </p:blipFill>
        <p:spPr>
          <a:xfrm>
            <a:off x="4283431" y="2553970"/>
            <a:ext cx="4717522" cy="22140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914400" y="3905172"/>
            <a:ext cx="1371600" cy="89542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015346" y="1905000"/>
            <a:ext cx="13854" cy="1003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V="1">
            <a:off x="5015346" y="420423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>
            <a:off x="3810000" y="3566920"/>
            <a:ext cx="762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105400" y="1613430"/>
            <a:ext cx="95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</a:rPr>
              <a:t>zenith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105400" y="481383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</a:rPr>
              <a:t>nadir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534307" y="367083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</a:rPr>
              <a:t>limb</a:t>
            </a:r>
          </a:p>
        </p:txBody>
      </p:sp>
      <p:cxnSp>
        <p:nvCxnSpPr>
          <p:cNvPr id="27" name="Elbow Connector 26"/>
          <p:cNvCxnSpPr/>
          <p:nvPr/>
        </p:nvCxnSpPr>
        <p:spPr bwMode="auto">
          <a:xfrm>
            <a:off x="5029200" y="2985030"/>
            <a:ext cx="1333500" cy="367930"/>
          </a:xfrm>
          <a:prstGeom prst="bentConnector3">
            <a:avLst>
              <a:gd name="adj1" fmla="val -1429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Elbow Connector 111"/>
          <p:cNvCxnSpPr/>
          <p:nvPr/>
        </p:nvCxnSpPr>
        <p:spPr bwMode="auto">
          <a:xfrm flipV="1">
            <a:off x="5029200" y="3747030"/>
            <a:ext cx="1333500" cy="396302"/>
          </a:xfrm>
          <a:prstGeom prst="bentConnector3">
            <a:avLst>
              <a:gd name="adj1" fmla="val -1429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 flipV="1">
            <a:off x="4721059" y="3553066"/>
            <a:ext cx="163817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" name="TextBox 161"/>
          <p:cNvSpPr txBox="1">
            <a:spLocks noChangeArrowheads="1"/>
          </p:cNvSpPr>
          <p:nvPr/>
        </p:nvSpPr>
        <p:spPr bwMode="auto">
          <a:xfrm>
            <a:off x="997657" y="5334000"/>
            <a:ext cx="791434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buFont typeface="Symbol"/>
              <a:buChar char="®"/>
            </a:pPr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Successful: more flexibility to record reference spectra</a:t>
            </a:r>
          </a:p>
          <a:p>
            <a:pPr marL="457200" indent="-457200">
              <a:buFont typeface="Symbol"/>
              <a:buChar char="®"/>
            </a:pPr>
            <a:r>
              <a:rPr lang="en-US" sz="2600" dirty="0" smtClean="0">
                <a:solidFill>
                  <a:prstClr val="white"/>
                </a:solidFill>
                <a:cs typeface="Arial" charset="0"/>
              </a:rPr>
              <a:t>Successful: remote control in flight (RF07)</a:t>
            </a:r>
          </a:p>
          <a:p>
            <a:pPr marL="457200" indent="-457200">
              <a:buFont typeface="Symbol"/>
              <a:buChar char="®"/>
            </a:pPr>
            <a:r>
              <a:rPr lang="en-US" sz="2600" b="1" dirty="0" smtClean="0">
                <a:solidFill>
                  <a:srgbClr val="FF0000"/>
                </a:solidFill>
                <a:cs typeface="Arial" charset="0"/>
              </a:rPr>
              <a:t>Primary benefit is added flexibility</a:t>
            </a:r>
            <a:endParaRPr lang="en-US" sz="26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CU-AMAX-DOAS data status</a:t>
            </a:r>
          </a:p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- premise -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357110" cy="5434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6" y="1219200"/>
            <a:ext cx="7391400" cy="54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CU-AMAX-DOAS data status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664869"/>
              </p:ext>
            </p:extLst>
          </p:nvPr>
        </p:nvGraphicFramePr>
        <p:xfrm>
          <a:off x="1676400" y="1151811"/>
          <a:ext cx="5943600" cy="5096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200"/>
                <a:gridCol w="1600200"/>
                <a:gridCol w="1143000"/>
                <a:gridCol w="1143000"/>
                <a:gridCol w="1219200"/>
              </a:tblGrid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Flight number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AMAX-DOAS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data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Final </a:t>
                      </a:r>
                      <a:r>
                        <a:rPr lang="en-US" sz="1400" dirty="0" err="1">
                          <a:effectLst/>
                        </a:rPr>
                        <a:t>dSCDs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mixing ratios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major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/heavy clouds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[%]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39.1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partially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17.5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59.3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RF04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BrO,IO,NO</a:t>
                      </a:r>
                      <a:r>
                        <a:rPr lang="en-US" sz="14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400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51.2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68.6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50.2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RF07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87.1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RF09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79.6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45.2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62.6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partially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45.8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RF14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61.6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IO, NO</a:t>
                      </a:r>
                      <a:r>
                        <a:rPr lang="en-US" sz="14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400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62.8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70.5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RF17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BrO,IO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13.8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734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BrO</a:t>
            </a:r>
            <a:r>
              <a:rPr lang="en-US" sz="3600" dirty="0" smtClean="0">
                <a:solidFill>
                  <a:schemeClr val="bg1"/>
                </a:solidFill>
              </a:rPr>
              <a:t> detection during CONTRAST (RF04)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9113" r="9865" b="12493"/>
          <a:stretch/>
        </p:blipFill>
        <p:spPr>
          <a:xfrm>
            <a:off x="457200" y="838200"/>
            <a:ext cx="3891811" cy="2488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9476" r="9751" b="11614"/>
          <a:stretch/>
        </p:blipFill>
        <p:spPr>
          <a:xfrm>
            <a:off x="4853482" y="838200"/>
            <a:ext cx="3833318" cy="2488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12749" r="12160" b="13857"/>
          <a:stretch/>
        </p:blipFill>
        <p:spPr>
          <a:xfrm>
            <a:off x="4871189" y="3496219"/>
            <a:ext cx="3891811" cy="2495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2309" y="118384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0.1km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5963" y="118384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5.5km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4389" y="377464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13.1km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4150" y="6167735"/>
            <a:ext cx="518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significant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  <a:sym typeface="Symbol"/>
              </a:rPr>
              <a:t>BrO</a:t>
            </a: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 detection above 8km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1445" r="11409" b="12431"/>
          <a:stretch/>
        </p:blipFill>
        <p:spPr>
          <a:xfrm>
            <a:off x="469232" y="3524293"/>
            <a:ext cx="3879779" cy="2495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0" y="3810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8.4km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BrO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retrieval - robustness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5" r="13661"/>
          <a:stretch/>
        </p:blipFill>
        <p:spPr>
          <a:xfrm>
            <a:off x="266075" y="1710751"/>
            <a:ext cx="4153525" cy="316604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54472" y="4876800"/>
            <a:ext cx="4165128" cy="53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stratospheric correction 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6"/>
          <a:stretch/>
        </p:blipFill>
        <p:spPr>
          <a:xfrm>
            <a:off x="254472" y="1143000"/>
            <a:ext cx="4165128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11" y="1143000"/>
            <a:ext cx="4165689" cy="372282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49711" y="4870621"/>
            <a:ext cx="4165689" cy="53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consistency between references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8524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stratospheric contributions are reliably cancelled out</a:t>
            </a:r>
          </a:p>
          <a:p>
            <a:r>
              <a:rPr lang="en-US" b="1" dirty="0">
                <a:solidFill>
                  <a:srgbClr val="FF0000"/>
                </a:solidFill>
                <a:sym typeface="Symbol"/>
              </a:rPr>
              <a:t>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consistent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dSCD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offset between different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reference geometries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22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/>
          <a:stretch/>
        </p:blipFill>
        <p:spPr>
          <a:xfrm>
            <a:off x="304800" y="1143000"/>
            <a:ext cx="4148776" cy="3722824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err="1" smtClean="0">
                <a:solidFill>
                  <a:prstClr val="white"/>
                </a:solidFill>
                <a:cs typeface="Arial" charset="0"/>
              </a:rPr>
              <a:t>BrO</a:t>
            </a:r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 retrieval - robustness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4472" y="4876800"/>
            <a:ext cx="4165128" cy="53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comparison with “</a:t>
            </a:r>
            <a:r>
              <a:rPr lang="en-US" sz="2000" dirty="0" err="1" smtClean="0">
                <a:solidFill>
                  <a:schemeClr val="bg1"/>
                </a:solidFill>
              </a:rPr>
              <a:t>Aliwell</a:t>
            </a:r>
            <a:r>
              <a:rPr lang="en-US" sz="2000" dirty="0" smtClean="0">
                <a:solidFill>
                  <a:schemeClr val="bg1"/>
                </a:solidFill>
              </a:rPr>
              <a:t>” settings</a:t>
            </a:r>
            <a:endParaRPr lang="en-US" sz="26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49711" y="4870621"/>
            <a:ext cx="4165689" cy="53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sensitivity to HCHO cross section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/>
          <a:stretch/>
        </p:blipFill>
        <p:spPr>
          <a:xfrm>
            <a:off x="4715711" y="1143000"/>
            <a:ext cx="4123489" cy="3722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/>
          <a:stretch/>
        </p:blipFill>
        <p:spPr>
          <a:xfrm>
            <a:off x="304800" y="1143000"/>
            <a:ext cx="4133786" cy="372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5646003"/>
            <a:ext cx="831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BrO fit settings: 3-band analysis; BrO is conservatively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bound</a:t>
            </a:r>
            <a:endParaRPr lang="en-US" b="1" dirty="0" smtClean="0">
              <a:solidFill>
                <a:srgbClr val="FF0000"/>
              </a:solidFill>
              <a:latin typeface="+mn-lt"/>
              <a:sym typeface="Symbo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  <a:sym typeface="Symbol"/>
              </a:rPr>
              <a:t>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Including/excluding HCHO has no effect on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BrO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dSCDs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47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70501</TotalTime>
  <Words>1251</Words>
  <Application>Microsoft Office PowerPoint</Application>
  <PresentationFormat>Letter Paper (8.5x11 in)</PresentationFormat>
  <Paragraphs>253</Paragraphs>
  <Slides>20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1_Office Theme</vt:lpstr>
      <vt:lpstr>7_Default Design</vt:lpstr>
      <vt:lpstr>1_Default Design</vt:lpstr>
      <vt:lpstr>7_Office Theme</vt:lpstr>
      <vt:lpstr>3_Office Theme</vt:lpstr>
      <vt:lpstr>PowerPoint Presentation</vt:lpstr>
      <vt:lpstr>BrO overview: observations and models</vt:lpstr>
      <vt:lpstr>PowerPoint Presentation</vt:lpstr>
      <vt:lpstr>PowerPoint Presentation</vt:lpstr>
      <vt:lpstr>PowerPoint Presentation</vt:lpstr>
      <vt:lpstr>PowerPoint Presentation</vt:lpstr>
      <vt:lpstr>BrO detection during CONTRAST (RF04)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TORERO BrO (unexplained BrO) – correlations</vt:lpstr>
      <vt:lpstr>TORERO vertical profiles &amp; comparison with models</vt:lpstr>
      <vt:lpstr>Conclusions</vt:lpstr>
      <vt:lpstr>Confirmation of excellent motion control</vt:lpstr>
      <vt:lpstr>PowerPoint Presentation</vt:lpstr>
      <vt:lpstr>Robustness of the BrO dSCD retrievals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Rainer Volkamer</dc:creator>
  <cp:lastModifiedBy>Barbara</cp:lastModifiedBy>
  <cp:revision>1770</cp:revision>
  <dcterms:created xsi:type="dcterms:W3CDTF">2003-07-31T05:53:21Z</dcterms:created>
  <dcterms:modified xsi:type="dcterms:W3CDTF">2014-10-22T16:10:10Z</dcterms:modified>
</cp:coreProperties>
</file>