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3891200" cy="32918400"/>
  <p:notesSz cx="9144000" cy="6858000"/>
  <p:defaultTextStyle>
    <a:defPPr>
      <a:defRPr lang="en-US"/>
    </a:defPPr>
    <a:lvl1pPr marL="0" algn="l" defTabSz="4388594" rtl="0" eaLnBrk="1" latinLnBrk="0" hangingPunct="1">
      <a:defRPr sz="8500" kern="1200">
        <a:solidFill>
          <a:schemeClr val="tx1"/>
        </a:solidFill>
        <a:latin typeface="+mn-lt"/>
        <a:ea typeface="+mn-ea"/>
        <a:cs typeface="+mn-cs"/>
      </a:defRPr>
    </a:lvl1pPr>
    <a:lvl2pPr marL="2194297" algn="l" defTabSz="4388594" rtl="0" eaLnBrk="1" latinLnBrk="0" hangingPunct="1">
      <a:defRPr sz="8500" kern="1200">
        <a:solidFill>
          <a:schemeClr val="tx1"/>
        </a:solidFill>
        <a:latin typeface="+mn-lt"/>
        <a:ea typeface="+mn-ea"/>
        <a:cs typeface="+mn-cs"/>
      </a:defRPr>
    </a:lvl2pPr>
    <a:lvl3pPr marL="4388594" algn="l" defTabSz="4388594" rtl="0" eaLnBrk="1" latinLnBrk="0" hangingPunct="1">
      <a:defRPr sz="8500" kern="1200">
        <a:solidFill>
          <a:schemeClr val="tx1"/>
        </a:solidFill>
        <a:latin typeface="+mn-lt"/>
        <a:ea typeface="+mn-ea"/>
        <a:cs typeface="+mn-cs"/>
      </a:defRPr>
    </a:lvl3pPr>
    <a:lvl4pPr marL="6582890" algn="l" defTabSz="4388594" rtl="0" eaLnBrk="1" latinLnBrk="0" hangingPunct="1">
      <a:defRPr sz="8500" kern="1200">
        <a:solidFill>
          <a:schemeClr val="tx1"/>
        </a:solidFill>
        <a:latin typeface="+mn-lt"/>
        <a:ea typeface="+mn-ea"/>
        <a:cs typeface="+mn-cs"/>
      </a:defRPr>
    </a:lvl4pPr>
    <a:lvl5pPr marL="8777187" algn="l" defTabSz="4388594" rtl="0" eaLnBrk="1" latinLnBrk="0" hangingPunct="1">
      <a:defRPr sz="8500" kern="1200">
        <a:solidFill>
          <a:schemeClr val="tx1"/>
        </a:solidFill>
        <a:latin typeface="+mn-lt"/>
        <a:ea typeface="+mn-ea"/>
        <a:cs typeface="+mn-cs"/>
      </a:defRPr>
    </a:lvl5pPr>
    <a:lvl6pPr marL="10971484" algn="l" defTabSz="4388594" rtl="0" eaLnBrk="1" latinLnBrk="0" hangingPunct="1">
      <a:defRPr sz="8500" kern="1200">
        <a:solidFill>
          <a:schemeClr val="tx1"/>
        </a:solidFill>
        <a:latin typeface="+mn-lt"/>
        <a:ea typeface="+mn-ea"/>
        <a:cs typeface="+mn-cs"/>
      </a:defRPr>
    </a:lvl6pPr>
    <a:lvl7pPr marL="13165781" algn="l" defTabSz="4388594" rtl="0" eaLnBrk="1" latinLnBrk="0" hangingPunct="1">
      <a:defRPr sz="8500" kern="1200">
        <a:solidFill>
          <a:schemeClr val="tx1"/>
        </a:solidFill>
        <a:latin typeface="+mn-lt"/>
        <a:ea typeface="+mn-ea"/>
        <a:cs typeface="+mn-cs"/>
      </a:defRPr>
    </a:lvl7pPr>
    <a:lvl8pPr marL="15360076" algn="l" defTabSz="4388594" rtl="0" eaLnBrk="1" latinLnBrk="0" hangingPunct="1">
      <a:defRPr sz="8500" kern="1200">
        <a:solidFill>
          <a:schemeClr val="tx1"/>
        </a:solidFill>
        <a:latin typeface="+mn-lt"/>
        <a:ea typeface="+mn-ea"/>
        <a:cs typeface="+mn-cs"/>
      </a:defRPr>
    </a:lvl8pPr>
    <a:lvl9pPr marL="17554373" algn="l" defTabSz="4388594"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030" autoAdjust="0"/>
    <p:restoredTop sz="96094" autoAdjust="0"/>
  </p:normalViewPr>
  <p:slideViewPr>
    <p:cSldViewPr>
      <p:cViewPr>
        <p:scale>
          <a:sx n="50" d="100"/>
          <a:sy n="50" d="100"/>
        </p:scale>
        <p:origin x="-72" y="5790"/>
      </p:cViewPr>
      <p:guideLst>
        <p:guide orient="horz" pos="10368"/>
        <p:guide pos="13824"/>
      </p:guideLst>
    </p:cSldViewPr>
  </p:slideViewPr>
  <p:notesTextViewPr>
    <p:cViewPr>
      <p:scale>
        <a:sx n="100" d="100"/>
        <a:sy n="100" d="100"/>
      </p:scale>
      <p:origin x="0" y="0"/>
    </p:cViewPr>
  </p:notesTextViewPr>
  <p:notesViewPr>
    <p:cSldViewPr>
      <p:cViewPr varScale="1">
        <p:scale>
          <a:sx n="130" d="100"/>
          <a:sy n="130" d="100"/>
        </p:scale>
        <p:origin x="-966"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DF87E9F-33A8-4883-B4BA-C569CD1BE7BD}" type="datetimeFigureOut">
              <a:rPr lang="en-US" smtClean="0"/>
              <a:pPr/>
              <a:t>4/28/2015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497F6F14-0C01-4827-917F-8BCAC2BD9AAD}" type="slidenum">
              <a:rPr lang="en-US" smtClean="0"/>
              <a:pPr/>
              <a:t>‹#›</a:t>
            </a:fld>
            <a:endParaRPr lang="en-US"/>
          </a:p>
        </p:txBody>
      </p:sp>
    </p:spTree>
    <p:extLst>
      <p:ext uri="{BB962C8B-B14F-4D97-AF65-F5344CB8AC3E}">
        <p14:creationId xmlns:p14="http://schemas.microsoft.com/office/powerpoint/2010/main" val="165866306"/>
      </p:ext>
    </p:extLst>
  </p:cSld>
  <p:clrMap bg1="lt1" tx1="dk1" bg2="lt2" tx2="dk2" accent1="accent1" accent2="accent2" accent3="accent3" accent4="accent4" accent5="accent5" accent6="accent6" hlink="hlink" folHlink="folHlink"/>
  <p:notesStyle>
    <a:lvl1pPr marL="0" algn="l" defTabSz="914290" rtl="0" eaLnBrk="1" latinLnBrk="0" hangingPunct="1">
      <a:defRPr sz="1300" kern="1200">
        <a:solidFill>
          <a:schemeClr val="tx1"/>
        </a:solidFill>
        <a:latin typeface="+mn-lt"/>
        <a:ea typeface="+mn-ea"/>
        <a:cs typeface="+mn-cs"/>
      </a:defRPr>
    </a:lvl1pPr>
    <a:lvl2pPr marL="457145" algn="l" defTabSz="914290" rtl="0" eaLnBrk="1" latinLnBrk="0" hangingPunct="1">
      <a:defRPr sz="1300" kern="1200">
        <a:solidFill>
          <a:schemeClr val="tx1"/>
        </a:solidFill>
        <a:latin typeface="+mn-lt"/>
        <a:ea typeface="+mn-ea"/>
        <a:cs typeface="+mn-cs"/>
      </a:defRPr>
    </a:lvl2pPr>
    <a:lvl3pPr marL="914290" algn="l" defTabSz="914290" rtl="0" eaLnBrk="1" latinLnBrk="0" hangingPunct="1">
      <a:defRPr sz="1300" kern="1200">
        <a:solidFill>
          <a:schemeClr val="tx1"/>
        </a:solidFill>
        <a:latin typeface="+mn-lt"/>
        <a:ea typeface="+mn-ea"/>
        <a:cs typeface="+mn-cs"/>
      </a:defRPr>
    </a:lvl3pPr>
    <a:lvl4pPr marL="1371436" algn="l" defTabSz="914290" rtl="0" eaLnBrk="1" latinLnBrk="0" hangingPunct="1">
      <a:defRPr sz="1300" kern="1200">
        <a:solidFill>
          <a:schemeClr val="tx1"/>
        </a:solidFill>
        <a:latin typeface="+mn-lt"/>
        <a:ea typeface="+mn-ea"/>
        <a:cs typeface="+mn-cs"/>
      </a:defRPr>
    </a:lvl4pPr>
    <a:lvl5pPr marL="1828581" algn="l" defTabSz="914290" rtl="0" eaLnBrk="1" latinLnBrk="0" hangingPunct="1">
      <a:defRPr sz="1300" kern="1200">
        <a:solidFill>
          <a:schemeClr val="tx1"/>
        </a:solidFill>
        <a:latin typeface="+mn-lt"/>
        <a:ea typeface="+mn-ea"/>
        <a:cs typeface="+mn-cs"/>
      </a:defRPr>
    </a:lvl5pPr>
    <a:lvl6pPr marL="2285725" algn="l" defTabSz="914290" rtl="0" eaLnBrk="1" latinLnBrk="0" hangingPunct="1">
      <a:defRPr sz="1300" kern="1200">
        <a:solidFill>
          <a:schemeClr val="tx1"/>
        </a:solidFill>
        <a:latin typeface="+mn-lt"/>
        <a:ea typeface="+mn-ea"/>
        <a:cs typeface="+mn-cs"/>
      </a:defRPr>
    </a:lvl6pPr>
    <a:lvl7pPr marL="2742870" algn="l" defTabSz="914290" rtl="0" eaLnBrk="1" latinLnBrk="0" hangingPunct="1">
      <a:defRPr sz="1300" kern="1200">
        <a:solidFill>
          <a:schemeClr val="tx1"/>
        </a:solidFill>
        <a:latin typeface="+mn-lt"/>
        <a:ea typeface="+mn-ea"/>
        <a:cs typeface="+mn-cs"/>
      </a:defRPr>
    </a:lvl7pPr>
    <a:lvl8pPr marL="3200016" algn="l" defTabSz="914290" rtl="0" eaLnBrk="1" latinLnBrk="0" hangingPunct="1">
      <a:defRPr sz="1300" kern="1200">
        <a:solidFill>
          <a:schemeClr val="tx1"/>
        </a:solidFill>
        <a:latin typeface="+mn-lt"/>
        <a:ea typeface="+mn-ea"/>
        <a:cs typeface="+mn-cs"/>
      </a:defRPr>
    </a:lvl8pPr>
    <a:lvl9pPr marL="3657161" algn="l" defTabSz="9142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7F6F14-0C01-4827-917F-8BCAC2BD9AA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97" indent="0" algn="ctr">
              <a:buNone/>
              <a:defRPr>
                <a:solidFill>
                  <a:schemeClr val="tx1">
                    <a:tint val="75000"/>
                  </a:schemeClr>
                </a:solidFill>
              </a:defRPr>
            </a:lvl2pPr>
            <a:lvl3pPr marL="4388594" indent="0" algn="ctr">
              <a:buNone/>
              <a:defRPr>
                <a:solidFill>
                  <a:schemeClr val="tx1">
                    <a:tint val="75000"/>
                  </a:schemeClr>
                </a:solidFill>
              </a:defRPr>
            </a:lvl3pPr>
            <a:lvl4pPr marL="6582890" indent="0" algn="ctr">
              <a:buNone/>
              <a:defRPr>
                <a:solidFill>
                  <a:schemeClr val="tx1">
                    <a:tint val="75000"/>
                  </a:schemeClr>
                </a:solidFill>
              </a:defRPr>
            </a:lvl4pPr>
            <a:lvl5pPr marL="8777187" indent="0" algn="ctr">
              <a:buNone/>
              <a:defRPr>
                <a:solidFill>
                  <a:schemeClr val="tx1">
                    <a:tint val="75000"/>
                  </a:schemeClr>
                </a:solidFill>
              </a:defRPr>
            </a:lvl5pPr>
            <a:lvl6pPr marL="10971484" indent="0" algn="ctr">
              <a:buNone/>
              <a:defRPr>
                <a:solidFill>
                  <a:schemeClr val="tx1">
                    <a:tint val="75000"/>
                  </a:schemeClr>
                </a:solidFill>
              </a:defRPr>
            </a:lvl6pPr>
            <a:lvl7pPr marL="13165781" indent="0" algn="ctr">
              <a:buNone/>
              <a:defRPr>
                <a:solidFill>
                  <a:schemeClr val="tx1">
                    <a:tint val="75000"/>
                  </a:schemeClr>
                </a:solidFill>
              </a:defRPr>
            </a:lvl7pPr>
            <a:lvl8pPr marL="15360076" indent="0" algn="ctr">
              <a:buNone/>
              <a:defRPr>
                <a:solidFill>
                  <a:schemeClr val="tx1">
                    <a:tint val="75000"/>
                  </a:schemeClr>
                </a:solidFill>
              </a:defRPr>
            </a:lvl8pPr>
            <a:lvl9pPr marL="1755437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A62D5D-51A8-48E8-B6C5-AAD3A5BB9D0F}"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62D5D-51A8-48E8-B6C5-AAD3A5BB9D0F}"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9"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6" y="6324600"/>
            <a:ext cx="141480543"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62D5D-51A8-48E8-B6C5-AAD3A5BB9D0F}"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62D5D-51A8-48E8-B6C5-AAD3A5BB9D0F}"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227"/>
            <a:ext cx="37307520" cy="7200899"/>
          </a:xfrm>
        </p:spPr>
        <p:txBody>
          <a:bodyPr anchor="b"/>
          <a:lstStyle>
            <a:lvl1pPr marL="0" indent="0">
              <a:buNone/>
              <a:defRPr sz="9700">
                <a:solidFill>
                  <a:schemeClr val="tx1">
                    <a:tint val="75000"/>
                  </a:schemeClr>
                </a:solidFill>
              </a:defRPr>
            </a:lvl1pPr>
            <a:lvl2pPr marL="2194297" indent="0">
              <a:buNone/>
              <a:defRPr sz="8500">
                <a:solidFill>
                  <a:schemeClr val="tx1">
                    <a:tint val="75000"/>
                  </a:schemeClr>
                </a:solidFill>
              </a:defRPr>
            </a:lvl2pPr>
            <a:lvl3pPr marL="4388594" indent="0">
              <a:buNone/>
              <a:defRPr sz="7700">
                <a:solidFill>
                  <a:schemeClr val="tx1">
                    <a:tint val="75000"/>
                  </a:schemeClr>
                </a:solidFill>
              </a:defRPr>
            </a:lvl3pPr>
            <a:lvl4pPr marL="6582890" indent="0">
              <a:buNone/>
              <a:defRPr sz="6700">
                <a:solidFill>
                  <a:schemeClr val="tx1">
                    <a:tint val="75000"/>
                  </a:schemeClr>
                </a:solidFill>
              </a:defRPr>
            </a:lvl4pPr>
            <a:lvl5pPr marL="8777187" indent="0">
              <a:buNone/>
              <a:defRPr sz="6700">
                <a:solidFill>
                  <a:schemeClr val="tx1">
                    <a:tint val="75000"/>
                  </a:schemeClr>
                </a:solidFill>
              </a:defRPr>
            </a:lvl5pPr>
            <a:lvl6pPr marL="10971484" indent="0">
              <a:buNone/>
              <a:defRPr sz="6700">
                <a:solidFill>
                  <a:schemeClr val="tx1">
                    <a:tint val="75000"/>
                  </a:schemeClr>
                </a:solidFill>
              </a:defRPr>
            </a:lvl6pPr>
            <a:lvl7pPr marL="13165781" indent="0">
              <a:buNone/>
              <a:defRPr sz="6700">
                <a:solidFill>
                  <a:schemeClr val="tx1">
                    <a:tint val="75000"/>
                  </a:schemeClr>
                </a:solidFill>
              </a:defRPr>
            </a:lvl7pPr>
            <a:lvl8pPr marL="15360076" indent="0">
              <a:buNone/>
              <a:defRPr sz="6700">
                <a:solidFill>
                  <a:schemeClr val="tx1">
                    <a:tint val="75000"/>
                  </a:schemeClr>
                </a:solidFill>
              </a:defRPr>
            </a:lvl8pPr>
            <a:lvl9pPr marL="17554373"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62D5D-51A8-48E8-B6C5-AAD3A5BB9D0F}"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3" y="36865562"/>
            <a:ext cx="94442280" cy="104279702"/>
          </a:xfrm>
        </p:spPr>
        <p:txBody>
          <a:bodyPr/>
          <a:lstStyle>
            <a:lvl1pPr>
              <a:defRPr sz="13400"/>
            </a:lvl1pPr>
            <a:lvl2pPr>
              <a:defRPr sz="11500"/>
            </a:lvl2pPr>
            <a:lvl3pPr>
              <a:defRPr sz="97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3" y="36865562"/>
            <a:ext cx="94442280" cy="104279702"/>
          </a:xfrm>
        </p:spPr>
        <p:txBody>
          <a:bodyPr/>
          <a:lstStyle>
            <a:lvl1pPr>
              <a:defRPr sz="13400"/>
            </a:lvl1pPr>
            <a:lvl2pPr>
              <a:defRPr sz="11500"/>
            </a:lvl2pPr>
            <a:lvl3pPr>
              <a:defRPr sz="97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A62D5D-51A8-48E8-B6C5-AAD3A5BB9D0F}" type="datetimeFigureOut">
              <a:rPr lang="en-US" smtClean="0"/>
              <a:pPr/>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2" y="7368544"/>
            <a:ext cx="19392903" cy="3070859"/>
          </a:xfrm>
        </p:spPr>
        <p:txBody>
          <a:bodyPr anchor="b"/>
          <a:lstStyle>
            <a:lvl1pPr marL="0" indent="0">
              <a:buNone/>
              <a:defRPr sz="11500" b="1"/>
            </a:lvl1pPr>
            <a:lvl2pPr marL="2194297" indent="0">
              <a:buNone/>
              <a:defRPr sz="9700" b="1"/>
            </a:lvl2pPr>
            <a:lvl3pPr marL="4388594" indent="0">
              <a:buNone/>
              <a:defRPr sz="8500" b="1"/>
            </a:lvl3pPr>
            <a:lvl4pPr marL="6582890" indent="0">
              <a:buNone/>
              <a:defRPr sz="7700" b="1"/>
            </a:lvl4pPr>
            <a:lvl5pPr marL="8777187" indent="0">
              <a:buNone/>
              <a:defRPr sz="7700" b="1"/>
            </a:lvl5pPr>
            <a:lvl6pPr marL="10971484" indent="0">
              <a:buNone/>
              <a:defRPr sz="7700" b="1"/>
            </a:lvl6pPr>
            <a:lvl7pPr marL="13165781" indent="0">
              <a:buNone/>
              <a:defRPr sz="7700" b="1"/>
            </a:lvl7pPr>
            <a:lvl8pPr marL="15360076" indent="0">
              <a:buNone/>
              <a:defRPr sz="7700" b="1"/>
            </a:lvl8pPr>
            <a:lvl9pPr marL="17554373"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2" y="10439402"/>
            <a:ext cx="19392903" cy="18966182"/>
          </a:xfrm>
        </p:spPr>
        <p:txBody>
          <a:bodyPr/>
          <a:lstStyle>
            <a:lvl1pPr>
              <a:defRPr sz="11500"/>
            </a:lvl1pPr>
            <a:lvl2pPr>
              <a:defRPr sz="9700"/>
            </a:lvl2pPr>
            <a:lvl3pPr>
              <a:defRPr sz="85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4"/>
            <a:ext cx="19400520" cy="3070859"/>
          </a:xfrm>
        </p:spPr>
        <p:txBody>
          <a:bodyPr anchor="b"/>
          <a:lstStyle>
            <a:lvl1pPr marL="0" indent="0">
              <a:buNone/>
              <a:defRPr sz="11500" b="1"/>
            </a:lvl1pPr>
            <a:lvl2pPr marL="2194297" indent="0">
              <a:buNone/>
              <a:defRPr sz="9700" b="1"/>
            </a:lvl2pPr>
            <a:lvl3pPr marL="4388594" indent="0">
              <a:buNone/>
              <a:defRPr sz="8500" b="1"/>
            </a:lvl3pPr>
            <a:lvl4pPr marL="6582890" indent="0">
              <a:buNone/>
              <a:defRPr sz="7700" b="1"/>
            </a:lvl4pPr>
            <a:lvl5pPr marL="8777187" indent="0">
              <a:buNone/>
              <a:defRPr sz="7700" b="1"/>
            </a:lvl5pPr>
            <a:lvl6pPr marL="10971484" indent="0">
              <a:buNone/>
              <a:defRPr sz="7700" b="1"/>
            </a:lvl6pPr>
            <a:lvl7pPr marL="13165781" indent="0">
              <a:buNone/>
              <a:defRPr sz="7700" b="1"/>
            </a:lvl7pPr>
            <a:lvl8pPr marL="15360076" indent="0">
              <a:buNone/>
              <a:defRPr sz="7700" b="1"/>
            </a:lvl8pPr>
            <a:lvl9pPr marL="17554373"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2"/>
            <a:ext cx="19400520" cy="18966182"/>
          </a:xfrm>
        </p:spPr>
        <p:txBody>
          <a:bodyPr/>
          <a:lstStyle>
            <a:lvl1pPr>
              <a:defRPr sz="11500"/>
            </a:lvl1pPr>
            <a:lvl2pPr>
              <a:defRPr sz="9700"/>
            </a:lvl2pPr>
            <a:lvl3pPr>
              <a:defRPr sz="85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A62D5D-51A8-48E8-B6C5-AAD3A5BB9D0F}" type="datetimeFigureOut">
              <a:rPr lang="en-US" smtClean="0"/>
              <a:pPr/>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A62D5D-51A8-48E8-B6C5-AAD3A5BB9D0F}" type="datetimeFigureOut">
              <a:rPr lang="en-US" smtClean="0"/>
              <a:pPr/>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62D5D-51A8-48E8-B6C5-AAD3A5BB9D0F}" type="datetimeFigureOut">
              <a:rPr lang="en-US" smtClean="0"/>
              <a:pPr/>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700" b="1"/>
            </a:lvl1pPr>
          </a:lstStyle>
          <a:p>
            <a:r>
              <a:rPr lang="en-US" smtClean="0"/>
              <a:t>Click to edit Master title style</a:t>
            </a:r>
            <a:endParaRPr lang="en-US"/>
          </a:p>
        </p:txBody>
      </p:sp>
      <p:sp>
        <p:nvSpPr>
          <p:cNvPr id="3" name="Content Placeholder 2"/>
          <p:cNvSpPr>
            <a:spLocks noGrp="1"/>
          </p:cNvSpPr>
          <p:nvPr>
            <p:ph idx="1"/>
          </p:nvPr>
        </p:nvSpPr>
        <p:spPr>
          <a:xfrm>
            <a:off x="17160240" y="1310645"/>
            <a:ext cx="24536400" cy="28094942"/>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3" cy="22517102"/>
          </a:xfrm>
        </p:spPr>
        <p:txBody>
          <a:bodyPr/>
          <a:lstStyle>
            <a:lvl1pPr marL="0" indent="0">
              <a:buNone/>
              <a:defRPr sz="6700"/>
            </a:lvl1pPr>
            <a:lvl2pPr marL="2194297" indent="0">
              <a:buNone/>
              <a:defRPr sz="5700"/>
            </a:lvl2pPr>
            <a:lvl3pPr marL="4388594" indent="0">
              <a:buNone/>
              <a:defRPr sz="4800"/>
            </a:lvl3pPr>
            <a:lvl4pPr marL="6582890" indent="0">
              <a:buNone/>
              <a:defRPr sz="4300"/>
            </a:lvl4pPr>
            <a:lvl5pPr marL="8777187" indent="0">
              <a:buNone/>
              <a:defRPr sz="4300"/>
            </a:lvl5pPr>
            <a:lvl6pPr marL="10971484" indent="0">
              <a:buNone/>
              <a:defRPr sz="4300"/>
            </a:lvl6pPr>
            <a:lvl7pPr marL="13165781" indent="0">
              <a:buNone/>
              <a:defRPr sz="4300"/>
            </a:lvl7pPr>
            <a:lvl8pPr marL="15360076" indent="0">
              <a:buNone/>
              <a:defRPr sz="4300"/>
            </a:lvl8pPr>
            <a:lvl9pPr marL="17554373"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62D5D-51A8-48E8-B6C5-AAD3A5BB9D0F}" type="datetimeFigureOut">
              <a:rPr lang="en-US" smtClean="0"/>
              <a:pPr/>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2"/>
            <a:ext cx="26334720" cy="2720342"/>
          </a:xfrm>
        </p:spPr>
        <p:txBody>
          <a:bodyPr anchor="b"/>
          <a:lstStyle>
            <a:lvl1pPr algn="l">
              <a:defRPr sz="97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297" indent="0">
              <a:buNone/>
              <a:defRPr sz="13400"/>
            </a:lvl2pPr>
            <a:lvl3pPr marL="4388594" indent="0">
              <a:buNone/>
              <a:defRPr sz="11500"/>
            </a:lvl3pPr>
            <a:lvl4pPr marL="6582890" indent="0">
              <a:buNone/>
              <a:defRPr sz="9700"/>
            </a:lvl4pPr>
            <a:lvl5pPr marL="8777187" indent="0">
              <a:buNone/>
              <a:defRPr sz="9700"/>
            </a:lvl5pPr>
            <a:lvl6pPr marL="10971484" indent="0">
              <a:buNone/>
              <a:defRPr sz="9700"/>
            </a:lvl6pPr>
            <a:lvl7pPr marL="13165781" indent="0">
              <a:buNone/>
              <a:defRPr sz="9700"/>
            </a:lvl7pPr>
            <a:lvl8pPr marL="15360076" indent="0">
              <a:buNone/>
              <a:defRPr sz="9700"/>
            </a:lvl8pPr>
            <a:lvl9pPr marL="17554373" indent="0">
              <a:buNone/>
              <a:defRPr sz="9700"/>
            </a:lvl9pPr>
          </a:lstStyle>
          <a:p>
            <a:endParaRPr lang="en-US"/>
          </a:p>
        </p:txBody>
      </p:sp>
      <p:sp>
        <p:nvSpPr>
          <p:cNvPr id="4" name="Text Placeholder 3"/>
          <p:cNvSpPr>
            <a:spLocks noGrp="1"/>
          </p:cNvSpPr>
          <p:nvPr>
            <p:ph type="body" sz="half" idx="2"/>
          </p:nvPr>
        </p:nvSpPr>
        <p:spPr>
          <a:xfrm>
            <a:off x="8602983" y="25763224"/>
            <a:ext cx="26334720" cy="3863339"/>
          </a:xfrm>
        </p:spPr>
        <p:txBody>
          <a:bodyPr/>
          <a:lstStyle>
            <a:lvl1pPr marL="0" indent="0">
              <a:buNone/>
              <a:defRPr sz="6700"/>
            </a:lvl1pPr>
            <a:lvl2pPr marL="2194297" indent="0">
              <a:buNone/>
              <a:defRPr sz="5700"/>
            </a:lvl2pPr>
            <a:lvl3pPr marL="4388594" indent="0">
              <a:buNone/>
              <a:defRPr sz="4800"/>
            </a:lvl3pPr>
            <a:lvl4pPr marL="6582890" indent="0">
              <a:buNone/>
              <a:defRPr sz="4300"/>
            </a:lvl4pPr>
            <a:lvl5pPr marL="8777187" indent="0">
              <a:buNone/>
              <a:defRPr sz="4300"/>
            </a:lvl5pPr>
            <a:lvl6pPr marL="10971484" indent="0">
              <a:buNone/>
              <a:defRPr sz="4300"/>
            </a:lvl6pPr>
            <a:lvl7pPr marL="13165781" indent="0">
              <a:buNone/>
              <a:defRPr sz="4300"/>
            </a:lvl7pPr>
            <a:lvl8pPr marL="15360076" indent="0">
              <a:buNone/>
              <a:defRPr sz="4300"/>
            </a:lvl8pPr>
            <a:lvl9pPr marL="17554373"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62D5D-51A8-48E8-B6C5-AAD3A5BB9D0F}" type="datetimeFigureOut">
              <a:rPr lang="en-US" smtClean="0"/>
              <a:pPr/>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lumMod val="81000"/>
              </a:schemeClr>
            </a:gs>
            <a:gs pos="74000">
              <a:schemeClr val="accent1">
                <a:tint val="44500"/>
                <a:satMod val="160000"/>
                <a:alpha val="36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859" tIns="219429" rIns="438859" bIns="2194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5"/>
            <a:ext cx="39502080" cy="21724622"/>
          </a:xfrm>
          <a:prstGeom prst="rect">
            <a:avLst/>
          </a:prstGeom>
        </p:spPr>
        <p:txBody>
          <a:bodyPr vert="horz" lIns="438859" tIns="219429" rIns="438859" bIns="2194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859" tIns="219429" rIns="438859" bIns="219429" rtlCol="0" anchor="ctr"/>
          <a:lstStyle>
            <a:lvl1pPr algn="l">
              <a:defRPr sz="5700">
                <a:solidFill>
                  <a:schemeClr val="tx1">
                    <a:tint val="75000"/>
                  </a:schemeClr>
                </a:solidFill>
              </a:defRPr>
            </a:lvl1pPr>
          </a:lstStyle>
          <a:p>
            <a:fld id="{B2A62D5D-51A8-48E8-B6C5-AAD3A5BB9D0F}" type="datetimeFigureOut">
              <a:rPr lang="en-US" smtClean="0"/>
              <a:pPr/>
              <a:t>4/28/2015</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859" tIns="219429" rIns="438859" bIns="219429"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859" tIns="219429" rIns="438859" bIns="219429" rtlCol="0" anchor="ctr"/>
          <a:lstStyle>
            <a:lvl1pPr algn="r">
              <a:defRPr sz="5700">
                <a:solidFill>
                  <a:schemeClr val="tx1">
                    <a:tint val="75000"/>
                  </a:schemeClr>
                </a:solidFill>
              </a:defRPr>
            </a:lvl1pPr>
          </a:lstStyle>
          <a:p>
            <a:fld id="{0B06C489-1411-49EF-A36C-6635A4A444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8594" rtl="0" eaLnBrk="1" latinLnBrk="0" hangingPunct="1">
        <a:spcBef>
          <a:spcPct val="0"/>
        </a:spcBef>
        <a:buNone/>
        <a:defRPr sz="21100" kern="1200">
          <a:solidFill>
            <a:schemeClr val="tx1"/>
          </a:solidFill>
          <a:latin typeface="+mj-lt"/>
          <a:ea typeface="+mj-ea"/>
          <a:cs typeface="+mj-cs"/>
        </a:defRPr>
      </a:lvl1pPr>
    </p:titleStyle>
    <p:bodyStyle>
      <a:lvl1pPr marL="1645722" indent="-1645722" algn="l" defTabSz="4388594"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731" indent="-1371436" algn="l" defTabSz="4388594"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742" indent="-1097148" algn="l" defTabSz="4388594"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039" indent="-1097148" algn="l" defTabSz="4388594"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4334" indent="-1097148" algn="l" defTabSz="4388594"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8631" indent="-1097148" algn="l" defTabSz="4388594"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2928" indent="-1097148" algn="l" defTabSz="4388594"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7225" indent="-1097148" algn="l" defTabSz="4388594"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1521" indent="-1097148" algn="l" defTabSz="4388594"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8594" rtl="0" eaLnBrk="1" latinLnBrk="0" hangingPunct="1">
        <a:defRPr sz="8500" kern="1200">
          <a:solidFill>
            <a:schemeClr val="tx1"/>
          </a:solidFill>
          <a:latin typeface="+mn-lt"/>
          <a:ea typeface="+mn-ea"/>
          <a:cs typeface="+mn-cs"/>
        </a:defRPr>
      </a:lvl1pPr>
      <a:lvl2pPr marL="2194297" algn="l" defTabSz="4388594" rtl="0" eaLnBrk="1" latinLnBrk="0" hangingPunct="1">
        <a:defRPr sz="8500" kern="1200">
          <a:solidFill>
            <a:schemeClr val="tx1"/>
          </a:solidFill>
          <a:latin typeface="+mn-lt"/>
          <a:ea typeface="+mn-ea"/>
          <a:cs typeface="+mn-cs"/>
        </a:defRPr>
      </a:lvl2pPr>
      <a:lvl3pPr marL="4388594" algn="l" defTabSz="4388594" rtl="0" eaLnBrk="1" latinLnBrk="0" hangingPunct="1">
        <a:defRPr sz="8500" kern="1200">
          <a:solidFill>
            <a:schemeClr val="tx1"/>
          </a:solidFill>
          <a:latin typeface="+mn-lt"/>
          <a:ea typeface="+mn-ea"/>
          <a:cs typeface="+mn-cs"/>
        </a:defRPr>
      </a:lvl3pPr>
      <a:lvl4pPr marL="6582890" algn="l" defTabSz="4388594" rtl="0" eaLnBrk="1" latinLnBrk="0" hangingPunct="1">
        <a:defRPr sz="8500" kern="1200">
          <a:solidFill>
            <a:schemeClr val="tx1"/>
          </a:solidFill>
          <a:latin typeface="+mn-lt"/>
          <a:ea typeface="+mn-ea"/>
          <a:cs typeface="+mn-cs"/>
        </a:defRPr>
      </a:lvl4pPr>
      <a:lvl5pPr marL="8777187" algn="l" defTabSz="4388594" rtl="0" eaLnBrk="1" latinLnBrk="0" hangingPunct="1">
        <a:defRPr sz="8500" kern="1200">
          <a:solidFill>
            <a:schemeClr val="tx1"/>
          </a:solidFill>
          <a:latin typeface="+mn-lt"/>
          <a:ea typeface="+mn-ea"/>
          <a:cs typeface="+mn-cs"/>
        </a:defRPr>
      </a:lvl5pPr>
      <a:lvl6pPr marL="10971484" algn="l" defTabSz="4388594" rtl="0" eaLnBrk="1" latinLnBrk="0" hangingPunct="1">
        <a:defRPr sz="8500" kern="1200">
          <a:solidFill>
            <a:schemeClr val="tx1"/>
          </a:solidFill>
          <a:latin typeface="+mn-lt"/>
          <a:ea typeface="+mn-ea"/>
          <a:cs typeface="+mn-cs"/>
        </a:defRPr>
      </a:lvl6pPr>
      <a:lvl7pPr marL="13165781" algn="l" defTabSz="4388594" rtl="0" eaLnBrk="1" latinLnBrk="0" hangingPunct="1">
        <a:defRPr sz="8500" kern="1200">
          <a:solidFill>
            <a:schemeClr val="tx1"/>
          </a:solidFill>
          <a:latin typeface="+mn-lt"/>
          <a:ea typeface="+mn-ea"/>
          <a:cs typeface="+mn-cs"/>
        </a:defRPr>
      </a:lvl7pPr>
      <a:lvl8pPr marL="15360076" algn="l" defTabSz="4388594" rtl="0" eaLnBrk="1" latinLnBrk="0" hangingPunct="1">
        <a:defRPr sz="8500" kern="1200">
          <a:solidFill>
            <a:schemeClr val="tx1"/>
          </a:solidFill>
          <a:latin typeface="+mn-lt"/>
          <a:ea typeface="+mn-ea"/>
          <a:cs typeface="+mn-cs"/>
        </a:defRPr>
      </a:lvl8pPr>
      <a:lvl9pPr marL="17554373" algn="l" defTabSz="4388594"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1.png"/><Relationship Id="rId21" Type="http://schemas.openxmlformats.org/officeDocument/2006/relationships/image" Target="../media/image18.png"/><Relationship Id="rId7" Type="http://schemas.microsoft.com/office/2007/relationships/hdphoto" Target="../media/hdphoto1.wdp"/><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3.jpe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jpeg"/><Relationship Id="rId19" Type="http://schemas.openxmlformats.org/officeDocument/2006/relationships/image" Target="../media/image16.png"/><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7"/>
          <p:cNvSpPr>
            <a:spLocks noChangeArrowheads="1"/>
          </p:cNvSpPr>
          <p:nvPr/>
        </p:nvSpPr>
        <p:spPr bwMode="auto">
          <a:xfrm>
            <a:off x="5444001" y="1031818"/>
            <a:ext cx="30636972" cy="1447800"/>
          </a:xfrm>
          <a:prstGeom prst="rect">
            <a:avLst/>
          </a:prstGeom>
          <a:noFill/>
          <a:ln w="9525">
            <a:noFill/>
            <a:miter lim="800000"/>
            <a:headEnd/>
            <a:tailEnd/>
          </a:ln>
        </p:spPr>
        <p:txBody>
          <a:bodyPr lIns="91428" tIns="45714" rIns="91428" bIns="45714" anchor="ctr"/>
          <a:lstStyle/>
          <a:p>
            <a:pPr algn="ctr"/>
            <a:r>
              <a:rPr lang="en-US" sz="6500" b="1" dirty="0" err="1" smtClean="0">
                <a:solidFill>
                  <a:srgbClr val="093753"/>
                </a:solidFill>
                <a:latin typeface="Verdana" pitchFamily="34" charset="0"/>
              </a:rPr>
              <a:t>Characterterization</a:t>
            </a:r>
            <a:r>
              <a:rPr lang="en-US" sz="6500" b="1" dirty="0" smtClean="0">
                <a:solidFill>
                  <a:srgbClr val="093753"/>
                </a:solidFill>
                <a:latin typeface="Verdana" pitchFamily="34" charset="0"/>
              </a:rPr>
              <a:t> of Stray Light Effects on Actinic</a:t>
            </a:r>
          </a:p>
          <a:p>
            <a:pPr algn="ctr"/>
            <a:r>
              <a:rPr lang="en-US" sz="6500" b="1" dirty="0" smtClean="0">
                <a:solidFill>
                  <a:srgbClr val="093753"/>
                </a:solidFill>
                <a:latin typeface="Verdana" pitchFamily="34" charset="0"/>
              </a:rPr>
              <a:t>Flux Measurements And Calculated Ozone Photolysis</a:t>
            </a:r>
            <a:endParaRPr lang="en-US" sz="6500" b="1" dirty="0">
              <a:solidFill>
                <a:srgbClr val="093753"/>
              </a:solidFill>
              <a:latin typeface="Verdana" pitchFamily="34" charset="0"/>
            </a:endParaRPr>
          </a:p>
        </p:txBody>
      </p:sp>
      <p:sp>
        <p:nvSpPr>
          <p:cNvPr id="51" name="Text Box 14"/>
          <p:cNvSpPr txBox="1">
            <a:spLocks noChangeArrowheads="1"/>
          </p:cNvSpPr>
          <p:nvPr/>
        </p:nvSpPr>
        <p:spPr bwMode="auto">
          <a:xfrm>
            <a:off x="10896600" y="3499993"/>
            <a:ext cx="16943563" cy="369320"/>
          </a:xfrm>
          <a:prstGeom prst="rect">
            <a:avLst/>
          </a:prstGeom>
          <a:noFill/>
          <a:ln w="9525">
            <a:noFill/>
            <a:miter lim="800000"/>
            <a:headEnd/>
            <a:tailEnd/>
          </a:ln>
        </p:spPr>
        <p:txBody>
          <a:bodyPr wrap="square" lIns="91428" tIns="45714" rIns="91428" bIns="45714">
            <a:spAutoFit/>
          </a:bodyPr>
          <a:lstStyle/>
          <a:p>
            <a:pPr marL="228572" indent="-228572" eaLnBrk="0" hangingPunct="0"/>
            <a:r>
              <a:rPr lang="en-US" sz="1800" i="1" dirty="0" smtClean="0">
                <a:latin typeface="+mj-lt"/>
              </a:rPr>
              <a:t>                                                                                                                                National Center </a:t>
            </a:r>
            <a:r>
              <a:rPr lang="en-US" sz="1800" i="1" dirty="0">
                <a:latin typeface="+mj-lt"/>
              </a:rPr>
              <a:t>for Atmospheric Research (NCAR), Boulder, </a:t>
            </a:r>
            <a:r>
              <a:rPr lang="en-US" sz="1800" i="1" dirty="0" smtClean="0">
                <a:latin typeface="+mj-lt"/>
              </a:rPr>
              <a:t>CO</a:t>
            </a:r>
            <a:endParaRPr lang="en-US" sz="1800" i="1" dirty="0">
              <a:latin typeface="+mj-lt"/>
            </a:endParaRPr>
          </a:p>
        </p:txBody>
      </p:sp>
      <p:pic>
        <p:nvPicPr>
          <p:cNvPr id="126" name="Picture 2" descr="C:\Users\halls\Pictures\DC8.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314666" y="407211"/>
            <a:ext cx="4837800" cy="1684278"/>
          </a:xfrm>
          <a:prstGeom prst="rect">
            <a:avLst/>
          </a:prstGeom>
          <a:noFill/>
        </p:spPr>
      </p:pic>
      <p:grpSp>
        <p:nvGrpSpPr>
          <p:cNvPr id="13" name="Group 12"/>
          <p:cNvGrpSpPr/>
          <p:nvPr/>
        </p:nvGrpSpPr>
        <p:grpSpPr>
          <a:xfrm>
            <a:off x="39243000" y="711010"/>
            <a:ext cx="2514600" cy="3248342"/>
            <a:chOff x="5503652" y="410524"/>
            <a:chExt cx="1307592" cy="2133600"/>
          </a:xfrm>
        </p:grpSpPr>
        <p:pic>
          <p:nvPicPr>
            <p:cNvPr id="66" name="Picture 3" descr="C:\Documents and Settings\halls\My Documents\My Pictures\SortedNotBackedUp\2008Sorted_NotBackedUp\2008NCAR\2008PACDEX\CAFSZenOptic\080208BroomfieldCO_PACDEX_8570GV_CAFSzenithOptic.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03652" y="410524"/>
              <a:ext cx="1305127" cy="987552"/>
            </a:xfrm>
            <a:prstGeom prst="rect">
              <a:avLst/>
            </a:prstGeom>
            <a:noFill/>
            <a:ln w="9525">
              <a:noFill/>
              <a:miter lim="800000"/>
              <a:headEnd/>
              <a:tailEnd/>
            </a:ln>
          </p:spPr>
        </p:pic>
        <p:pic>
          <p:nvPicPr>
            <p:cNvPr id="67" name="Picture 4" descr="C:\Documents and Settings\halls\My Documents\My Pictures\SortedNotBackedUp\2008Sorted_NotBackedUp\2008NCAR\2008PACDEX\CAFSNadOptic\080208BroomfieldCO_PACDEX_8476GV_CAFSnadirOptic.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503652" y="1548257"/>
              <a:ext cx="1307592" cy="995867"/>
            </a:xfrm>
            <a:prstGeom prst="rect">
              <a:avLst/>
            </a:prstGeom>
            <a:noFill/>
            <a:ln w="9525">
              <a:noFill/>
              <a:miter lim="800000"/>
              <a:headEnd/>
              <a:tailEnd/>
            </a:ln>
          </p:spPr>
        </p:pic>
      </p:grpSp>
      <p:pic>
        <p:nvPicPr>
          <p:cNvPr id="1033" name="Picture 9" descr="https://scontent-b-dfw.xx.fbcdn.net/hphotos-frc3/599788_4177128150155_93566010_n.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19000" contrast="-5000"/>
                    </a14:imgEffect>
                  </a14:imgLayer>
                </a14:imgProps>
              </a:ext>
              <a:ext uri="{28A0092B-C50C-407E-A947-70E740481C1C}">
                <a14:useLocalDpi xmlns:a14="http://schemas.microsoft.com/office/drawing/2010/main"/>
              </a:ext>
            </a:extLst>
          </a:blip>
          <a:srcRect t="32877" b="-1"/>
          <a:stretch/>
        </p:blipFill>
        <p:spPr bwMode="auto">
          <a:xfrm>
            <a:off x="34314666" y="2313432"/>
            <a:ext cx="4904271" cy="1645920"/>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14"/>
          <p:cNvSpPr txBox="1">
            <a:spLocks noChangeArrowheads="1"/>
          </p:cNvSpPr>
          <p:nvPr/>
        </p:nvSpPr>
        <p:spPr bwMode="auto">
          <a:xfrm>
            <a:off x="9982200" y="2693491"/>
            <a:ext cx="23479059" cy="707874"/>
          </a:xfrm>
          <a:prstGeom prst="rect">
            <a:avLst/>
          </a:prstGeom>
          <a:noFill/>
          <a:ln w="9525">
            <a:noFill/>
            <a:miter lim="800000"/>
            <a:headEnd/>
            <a:tailEnd/>
          </a:ln>
        </p:spPr>
        <p:txBody>
          <a:bodyPr wrap="square" lIns="91428" tIns="45714" rIns="91428" bIns="45714">
            <a:spAutoFit/>
          </a:bodyPr>
          <a:lstStyle/>
          <a:p>
            <a:pPr eaLnBrk="0" hangingPunct="0"/>
            <a:r>
              <a:rPr lang="en-US" sz="4000" b="1" dirty="0" smtClean="0">
                <a:latin typeface="Verdana" pitchFamily="34" charset="0"/>
              </a:rPr>
              <a:t>                                   K</a:t>
            </a:r>
            <a:r>
              <a:rPr lang="en-US" sz="4000" b="1" dirty="0">
                <a:latin typeface="Verdana" pitchFamily="34" charset="0"/>
              </a:rPr>
              <a:t>. </a:t>
            </a:r>
            <a:r>
              <a:rPr lang="en-US" sz="4000" b="1" dirty="0" err="1" smtClean="0">
                <a:latin typeface="Verdana" pitchFamily="34" charset="0"/>
              </a:rPr>
              <a:t>Ullmann</a:t>
            </a:r>
            <a:r>
              <a:rPr lang="en-US" sz="4000" b="1" dirty="0" smtClean="0">
                <a:latin typeface="Verdana" pitchFamily="34" charset="0"/>
              </a:rPr>
              <a:t>,</a:t>
            </a:r>
            <a:r>
              <a:rPr lang="en-US" sz="4000" b="1" baseline="30000" dirty="0" smtClean="0">
                <a:latin typeface="Verdana" pitchFamily="34" charset="0"/>
              </a:rPr>
              <a:t> </a:t>
            </a:r>
            <a:r>
              <a:rPr lang="en-US" sz="4000" b="1" dirty="0" smtClean="0">
                <a:latin typeface="Verdana" pitchFamily="34" charset="0"/>
              </a:rPr>
              <a:t>S</a:t>
            </a:r>
            <a:r>
              <a:rPr lang="en-US" sz="4000" b="1" dirty="0">
                <a:latin typeface="Verdana" pitchFamily="34" charset="0"/>
              </a:rPr>
              <a:t>. R. </a:t>
            </a:r>
            <a:r>
              <a:rPr lang="en-US" sz="4000" b="1" dirty="0" smtClean="0">
                <a:latin typeface="Verdana" pitchFamily="34" charset="0"/>
              </a:rPr>
              <a:t>Hall, S</a:t>
            </a:r>
            <a:r>
              <a:rPr lang="en-US" sz="4000" b="1" dirty="0">
                <a:latin typeface="Verdana" pitchFamily="34" charset="0"/>
              </a:rPr>
              <a:t>. </a:t>
            </a:r>
            <a:r>
              <a:rPr lang="en-US" sz="4000" b="1" dirty="0" err="1" smtClean="0">
                <a:latin typeface="Verdana" pitchFamily="34" charset="0"/>
              </a:rPr>
              <a:t>Madronich</a:t>
            </a:r>
            <a:endParaRPr lang="en-US" sz="4000" b="1" dirty="0">
              <a:latin typeface="Verdana" pitchFamily="34" charset="0"/>
            </a:endParaRPr>
          </a:p>
        </p:txBody>
      </p:sp>
      <p:grpSp>
        <p:nvGrpSpPr>
          <p:cNvPr id="91" name="Group 90"/>
          <p:cNvGrpSpPr/>
          <p:nvPr/>
        </p:nvGrpSpPr>
        <p:grpSpPr>
          <a:xfrm>
            <a:off x="1299376" y="775144"/>
            <a:ext cx="5736418" cy="2944370"/>
            <a:chOff x="1031683" y="558800"/>
            <a:chExt cx="4302313" cy="1962913"/>
          </a:xfrm>
        </p:grpSpPr>
        <p:grpSp>
          <p:nvGrpSpPr>
            <p:cNvPr id="92" name="Group 91"/>
            <p:cNvGrpSpPr/>
            <p:nvPr/>
          </p:nvGrpSpPr>
          <p:grpSpPr>
            <a:xfrm>
              <a:off x="4057661" y="558800"/>
              <a:ext cx="1276335" cy="1962913"/>
              <a:chOff x="35636221" y="850786"/>
              <a:chExt cx="1701779" cy="2921545"/>
            </a:xfrm>
          </p:grpSpPr>
          <p:sp>
            <p:nvSpPr>
              <p:cNvPr id="104" name="Rectangle 103"/>
              <p:cNvSpPr/>
              <p:nvPr/>
            </p:nvSpPr>
            <p:spPr>
              <a:xfrm>
                <a:off x="35746223" y="850786"/>
                <a:ext cx="1591056" cy="2921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3" descr="fullwhite"/>
              <p:cNvPicPr>
                <a:picLocks noChangeAspect="1" noChangeArrowheads="1"/>
              </p:cNvPicPr>
              <p:nvPr/>
            </p:nvPicPr>
            <p:blipFill>
              <a:blip r:embed="rId8" cstate="print"/>
              <a:srcRect l="19124" t="21146" r="19124" b="21146"/>
              <a:stretch>
                <a:fillRect/>
              </a:stretch>
            </p:blipFill>
            <p:spPr bwMode="auto">
              <a:xfrm>
                <a:off x="35636221" y="1593837"/>
                <a:ext cx="1701779" cy="1439433"/>
              </a:xfrm>
              <a:prstGeom prst="rect">
                <a:avLst/>
              </a:prstGeom>
              <a:noFill/>
              <a:ln w="9525">
                <a:noFill/>
                <a:miter lim="800000"/>
                <a:headEnd/>
                <a:tailEnd/>
              </a:ln>
            </p:spPr>
          </p:pic>
        </p:grpSp>
        <p:grpSp>
          <p:nvGrpSpPr>
            <p:cNvPr id="93" name="Group 92"/>
            <p:cNvGrpSpPr/>
            <p:nvPr/>
          </p:nvGrpSpPr>
          <p:grpSpPr>
            <a:xfrm>
              <a:off x="1031683" y="558800"/>
              <a:ext cx="3121185" cy="1962912"/>
              <a:chOff x="1375898" y="838200"/>
              <a:chExt cx="4499122" cy="2944368"/>
            </a:xfrm>
          </p:grpSpPr>
          <p:sp>
            <p:nvSpPr>
              <p:cNvPr id="94" name="Rectangle 93"/>
              <p:cNvSpPr/>
              <p:nvPr/>
            </p:nvSpPr>
            <p:spPr>
              <a:xfrm>
                <a:off x="1376172" y="2133600"/>
                <a:ext cx="449884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375898" y="2438400"/>
                <a:ext cx="4495800" cy="1344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5" descr="ARIM_logo_small"/>
              <p:cNvPicPr>
                <a:picLocks noChangeAspect="1" noChangeArrowheads="1"/>
              </p:cNvPicPr>
              <p:nvPr/>
            </p:nvPicPr>
            <p:blipFill>
              <a:blip r:embed="rId9" cstate="print"/>
              <a:srcRect/>
              <a:stretch>
                <a:fillRect/>
              </a:stretch>
            </p:blipFill>
            <p:spPr bwMode="auto">
              <a:xfrm>
                <a:off x="4419598" y="2376488"/>
                <a:ext cx="1437091" cy="1344168"/>
              </a:xfrm>
              <a:prstGeom prst="rect">
                <a:avLst/>
              </a:prstGeom>
              <a:noFill/>
              <a:ln w="9525">
                <a:noFill/>
                <a:miter lim="800000"/>
                <a:headEnd/>
                <a:tailEnd/>
              </a:ln>
            </p:spPr>
          </p:pic>
          <p:pic>
            <p:nvPicPr>
              <p:cNvPr id="97" name="Picture 51" descr="C:\Documents and Settings\halls\My Documents\ARIM\Publications\Graphics\ncar-logo-lg.jpg"/>
              <p:cNvPicPr>
                <a:picLocks noChangeAspect="1" noChangeArrowheads="1"/>
              </p:cNvPicPr>
              <p:nvPr/>
            </p:nvPicPr>
            <p:blipFill>
              <a:blip r:embed="rId10" cstate="print"/>
              <a:srcRect/>
              <a:stretch>
                <a:fillRect/>
              </a:stretch>
            </p:blipFill>
            <p:spPr bwMode="auto">
              <a:xfrm>
                <a:off x="1376172" y="838200"/>
                <a:ext cx="4495800" cy="1441450"/>
              </a:xfrm>
              <a:prstGeom prst="rect">
                <a:avLst/>
              </a:prstGeom>
              <a:noFill/>
              <a:ln w="9525">
                <a:noFill/>
                <a:miter lim="800000"/>
                <a:headEnd/>
                <a:tailEnd/>
              </a:ln>
            </p:spPr>
          </p:pic>
          <p:pic>
            <p:nvPicPr>
              <p:cNvPr id="98" name="Picture 10" descr="nsf4c"/>
              <p:cNvPicPr>
                <a:picLocks noChangeAspect="1" noChangeArrowheads="1"/>
              </p:cNvPicPr>
              <p:nvPr/>
            </p:nvPicPr>
            <p:blipFill>
              <a:blip r:embed="rId11" cstate="print"/>
              <a:srcRect/>
              <a:stretch>
                <a:fillRect/>
              </a:stretch>
            </p:blipFill>
            <p:spPr bwMode="auto">
              <a:xfrm>
                <a:off x="1447800" y="2374267"/>
                <a:ext cx="1346388" cy="1346389"/>
              </a:xfrm>
              <a:prstGeom prst="rect">
                <a:avLst/>
              </a:prstGeom>
              <a:noFill/>
              <a:ln w="22225">
                <a:noFill/>
                <a:miter lim="800000"/>
                <a:headEnd/>
                <a:tailEnd/>
              </a:ln>
            </p:spPr>
          </p:pic>
          <p:pic>
            <p:nvPicPr>
              <p:cNvPr id="99" name="Picture 2" descr="C:\Users\halls\Documents\ARIM\Publications\Graphics\NCAR\NESL.png"/>
              <p:cNvPicPr>
                <a:picLocks noChangeAspect="1" noChangeArrowheads="1"/>
              </p:cNvPicPr>
              <p:nvPr/>
            </p:nvPicPr>
            <p:blipFill>
              <a:blip r:embed="rId12" cstate="print"/>
              <a:srcRect/>
              <a:stretch>
                <a:fillRect/>
              </a:stretch>
            </p:blipFill>
            <p:spPr bwMode="auto">
              <a:xfrm>
                <a:off x="2954042" y="2376488"/>
                <a:ext cx="1305703" cy="1344168"/>
              </a:xfrm>
              <a:prstGeom prst="rect">
                <a:avLst/>
              </a:prstGeom>
              <a:noFill/>
              <a:ln>
                <a:noFill/>
              </a:ln>
            </p:spPr>
          </p:pic>
        </p:grpSp>
      </p:grpSp>
      <p:sp>
        <p:nvSpPr>
          <p:cNvPr id="113" name="TextBox 112"/>
          <p:cNvSpPr txBox="1"/>
          <p:nvPr/>
        </p:nvSpPr>
        <p:spPr>
          <a:xfrm>
            <a:off x="37490400" y="31811893"/>
            <a:ext cx="5731096" cy="954107"/>
          </a:xfrm>
          <a:prstGeom prst="rect">
            <a:avLst/>
          </a:prstGeom>
          <a:noFill/>
          <a:ln w="44450">
            <a:solidFill>
              <a:sysClr val="windowText" lastClr="000000"/>
            </a:solidFill>
          </a:ln>
        </p:spPr>
        <p:txBody>
          <a:bodyPr wrap="square" rtlCol="0">
            <a:spAutoFit/>
          </a:bodyPr>
          <a:lstStyle/>
          <a:p>
            <a:pPr lvl="0" algn="just"/>
            <a:r>
              <a:rPr lang="en-US" sz="1400" b="1" u="sng" dirty="0" smtClean="0">
                <a:latin typeface="Arial Narrow" pitchFamily="34" charset="0"/>
                <a:cs typeface="Arial" pitchFamily="34" charset="0"/>
              </a:rPr>
              <a:t>Acknowledgements</a:t>
            </a:r>
            <a:r>
              <a:rPr lang="en-US" sz="1400" dirty="0">
                <a:latin typeface="Arial Narrow" pitchFamily="34" charset="0"/>
                <a:cs typeface="Arial" pitchFamily="34" charset="0"/>
              </a:rPr>
              <a:t>:  NCAR is operated by the University Corporation for Atmospheric Research under the sponsorship of the National Science Foundation (NSF). SEAC4RS research was funded by NASA under award No. NNX12AB82G </a:t>
            </a:r>
            <a:r>
              <a:rPr lang="en-US" sz="1400" dirty="0" smtClean="0">
                <a:latin typeface="Arial Narrow" pitchFamily="34" charset="0"/>
                <a:cs typeface="Arial" pitchFamily="34" charset="0"/>
              </a:rPr>
              <a:t>S01.  GV/HARP research funded NSF-NCAR funds.</a:t>
            </a:r>
            <a:endParaRPr lang="en-US" sz="1400" dirty="0">
              <a:latin typeface="Arial Narrow" pitchFamily="34" charset="0"/>
              <a:cs typeface="Arial" pitchFamily="34" charset="0"/>
            </a:endParaRPr>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7829" y="4099031"/>
            <a:ext cx="6273794" cy="3540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6932" y="7665386"/>
            <a:ext cx="6289836" cy="31122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3780" y="18271137"/>
            <a:ext cx="6352988" cy="397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2085" y="10772338"/>
            <a:ext cx="6674683" cy="729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3705" y="22250401"/>
            <a:ext cx="6333137" cy="39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1359" y="26203822"/>
            <a:ext cx="6337829" cy="437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035794" y="7239000"/>
            <a:ext cx="5129218" cy="400110"/>
          </a:xfrm>
          <a:prstGeom prst="rect">
            <a:avLst/>
          </a:prstGeom>
          <a:noFill/>
        </p:spPr>
        <p:txBody>
          <a:bodyPr wrap="square" rtlCol="0">
            <a:spAutoFit/>
          </a:bodyPr>
          <a:lstStyle/>
          <a:p>
            <a:endParaRPr lang="en-US" sz="2000" dirty="0"/>
          </a:p>
        </p:txBody>
      </p:sp>
      <p:sp>
        <p:nvSpPr>
          <p:cNvPr id="42" name="Text Box 22"/>
          <p:cNvSpPr txBox="1">
            <a:spLocks noChangeArrowheads="1"/>
          </p:cNvSpPr>
          <p:nvPr/>
        </p:nvSpPr>
        <p:spPr bwMode="auto">
          <a:xfrm>
            <a:off x="7267389" y="4099032"/>
            <a:ext cx="8810811" cy="17008368"/>
          </a:xfrm>
          <a:prstGeom prst="rect">
            <a:avLst/>
          </a:prstGeom>
          <a:solidFill>
            <a:schemeClr val="bg1">
              <a:lumMod val="95000"/>
            </a:schemeClr>
          </a:solidFill>
          <a:ln w="38100" algn="ctr">
            <a:solidFill>
              <a:schemeClr val="tx1"/>
            </a:solidFill>
            <a:miter lim="800000"/>
            <a:headEnd/>
            <a:tailEnd/>
          </a:ln>
        </p:spPr>
        <p:txBody>
          <a:bodyPr lIns="274287" tIns="91428" rIns="274287" bIns="274287"/>
          <a:lstStyle/>
          <a:p>
            <a:pPr>
              <a:defRPr/>
            </a:pPr>
            <a:r>
              <a:rPr lang="en-US" sz="2800" b="1" u="sng" dirty="0" smtClean="0"/>
              <a:t>Actinic Flux/Photolysis Frequency Measurement</a:t>
            </a:r>
            <a:endParaRPr lang="en-US" sz="2800" b="1" u="sng" dirty="0"/>
          </a:p>
          <a:p>
            <a:pPr indent="228572" algn="just" eaLnBrk="0" hangingPunct="0">
              <a:defRPr/>
            </a:pPr>
            <a:r>
              <a:rPr lang="en-US" sz="2400" dirty="0" smtClean="0"/>
              <a:t>Actinic Flux is an angular independent measure of light at a particular point in the atmosphere – this value is used to calculate the rate at which a molecule dissociates in a photochemical process.  Two important atmospheric reactions are:</a:t>
            </a:r>
          </a:p>
          <a:p>
            <a:pPr marL="231748" indent="-63493" algn="ctr">
              <a:spcBef>
                <a:spcPts val="600"/>
              </a:spcBef>
              <a:spcAft>
                <a:spcPts val="1200"/>
              </a:spcAft>
              <a:defRPr/>
            </a:pPr>
            <a:r>
              <a:rPr lang="en-US" sz="2400" b="1" i="1" dirty="0">
                <a:solidFill>
                  <a:schemeClr val="tx2">
                    <a:lumMod val="75000"/>
                  </a:schemeClr>
                </a:solidFill>
              </a:rPr>
              <a:t>j</a:t>
            </a:r>
            <a:r>
              <a:rPr lang="pt-BR" sz="2400" b="1" i="1" dirty="0">
                <a:solidFill>
                  <a:schemeClr val="tx2">
                    <a:lumMod val="75000"/>
                  </a:schemeClr>
                </a:solidFill>
              </a:rPr>
              <a:t> </a:t>
            </a:r>
            <a:r>
              <a:rPr lang="en-US" sz="2400" b="1" dirty="0">
                <a:solidFill>
                  <a:schemeClr val="tx2">
                    <a:lumMod val="75000"/>
                  </a:schemeClr>
                </a:solidFill>
              </a:rPr>
              <a:t>[O</a:t>
            </a:r>
            <a:r>
              <a:rPr lang="en-US" sz="2400" b="1" baseline="-25000" dirty="0">
                <a:solidFill>
                  <a:schemeClr val="tx2">
                    <a:lumMod val="75000"/>
                  </a:schemeClr>
                </a:solidFill>
              </a:rPr>
              <a:t>3</a:t>
            </a:r>
            <a:r>
              <a:rPr lang="en-US" sz="2400" dirty="0">
                <a:solidFill>
                  <a:schemeClr val="tx2">
                    <a:lumMod val="75000"/>
                  </a:schemeClr>
                </a:solidFill>
              </a:rPr>
              <a:t> </a:t>
            </a:r>
            <a:r>
              <a:rPr lang="en-US" sz="2400" b="1" dirty="0">
                <a:solidFill>
                  <a:schemeClr val="tx2">
                    <a:lumMod val="75000"/>
                  </a:schemeClr>
                </a:solidFill>
              </a:rPr>
              <a:t>→</a:t>
            </a:r>
            <a:r>
              <a:rPr lang="en-US" sz="2400" dirty="0">
                <a:solidFill>
                  <a:schemeClr val="tx2">
                    <a:lumMod val="75000"/>
                  </a:schemeClr>
                </a:solidFill>
              </a:rPr>
              <a:t> </a:t>
            </a:r>
            <a:r>
              <a:rPr lang="en-US" sz="2400" b="1" dirty="0">
                <a:solidFill>
                  <a:schemeClr val="tx2">
                    <a:lumMod val="75000"/>
                  </a:schemeClr>
                </a:solidFill>
              </a:rPr>
              <a:t>O</a:t>
            </a:r>
            <a:r>
              <a:rPr lang="en-US" sz="2400" b="1" baseline="-25000" dirty="0">
                <a:solidFill>
                  <a:schemeClr val="tx2">
                    <a:lumMod val="75000"/>
                  </a:schemeClr>
                </a:solidFill>
              </a:rPr>
              <a:t>2</a:t>
            </a:r>
            <a:r>
              <a:rPr lang="en-US" sz="2400" b="1" dirty="0">
                <a:solidFill>
                  <a:schemeClr val="tx2">
                    <a:lumMod val="75000"/>
                  </a:schemeClr>
                </a:solidFill>
              </a:rPr>
              <a:t>+O(</a:t>
            </a:r>
            <a:r>
              <a:rPr lang="en-US" sz="2400" b="1" baseline="30000" dirty="0">
                <a:solidFill>
                  <a:schemeClr val="tx2">
                    <a:lumMod val="75000"/>
                  </a:schemeClr>
                </a:solidFill>
              </a:rPr>
              <a:t>1</a:t>
            </a:r>
            <a:r>
              <a:rPr lang="en-US" sz="2400" b="1" dirty="0">
                <a:solidFill>
                  <a:schemeClr val="tx2">
                    <a:lumMod val="75000"/>
                  </a:schemeClr>
                </a:solidFill>
              </a:rPr>
              <a:t>D)]</a:t>
            </a:r>
          </a:p>
          <a:p>
            <a:pPr marL="231748" indent="-63493" algn="ctr">
              <a:spcBef>
                <a:spcPts val="600"/>
              </a:spcBef>
              <a:spcAft>
                <a:spcPts val="1200"/>
              </a:spcAft>
              <a:defRPr/>
            </a:pPr>
            <a:r>
              <a:rPr lang="en-US" sz="2400" b="1" i="1" dirty="0">
                <a:solidFill>
                  <a:schemeClr val="tx2">
                    <a:lumMod val="75000"/>
                  </a:schemeClr>
                </a:solidFill>
              </a:rPr>
              <a:t>j</a:t>
            </a:r>
            <a:r>
              <a:rPr lang="pt-BR" sz="2400" b="1" i="1" dirty="0">
                <a:solidFill>
                  <a:schemeClr val="tx2">
                    <a:lumMod val="75000"/>
                  </a:schemeClr>
                </a:solidFill>
              </a:rPr>
              <a:t> </a:t>
            </a:r>
            <a:r>
              <a:rPr lang="en-US" sz="2400" b="1" dirty="0">
                <a:solidFill>
                  <a:schemeClr val="tx2">
                    <a:lumMod val="75000"/>
                  </a:schemeClr>
                </a:solidFill>
              </a:rPr>
              <a:t>[NO</a:t>
            </a:r>
            <a:r>
              <a:rPr lang="en-US" sz="2400" b="1" baseline="-25000" dirty="0">
                <a:solidFill>
                  <a:schemeClr val="tx2">
                    <a:lumMod val="75000"/>
                  </a:schemeClr>
                </a:solidFill>
              </a:rPr>
              <a:t>2</a:t>
            </a:r>
            <a:r>
              <a:rPr lang="en-US" sz="2400" dirty="0">
                <a:solidFill>
                  <a:schemeClr val="tx2">
                    <a:lumMod val="75000"/>
                  </a:schemeClr>
                </a:solidFill>
              </a:rPr>
              <a:t> </a:t>
            </a:r>
            <a:r>
              <a:rPr lang="en-US" sz="2400" b="1" dirty="0">
                <a:solidFill>
                  <a:schemeClr val="tx2">
                    <a:lumMod val="75000"/>
                  </a:schemeClr>
                </a:solidFill>
              </a:rPr>
              <a:t>→</a:t>
            </a:r>
            <a:r>
              <a:rPr lang="en-US" sz="2400" dirty="0">
                <a:solidFill>
                  <a:schemeClr val="tx2">
                    <a:lumMod val="75000"/>
                  </a:schemeClr>
                </a:solidFill>
              </a:rPr>
              <a:t> </a:t>
            </a:r>
            <a:r>
              <a:rPr lang="en-US" sz="2400" b="1" dirty="0">
                <a:solidFill>
                  <a:schemeClr val="tx2">
                    <a:lumMod val="75000"/>
                  </a:schemeClr>
                </a:solidFill>
              </a:rPr>
              <a:t>NO+O(</a:t>
            </a:r>
            <a:r>
              <a:rPr lang="en-US" sz="2400" b="1" baseline="30000" dirty="0">
                <a:solidFill>
                  <a:schemeClr val="tx2">
                    <a:lumMod val="75000"/>
                  </a:schemeClr>
                </a:solidFill>
              </a:rPr>
              <a:t>3</a:t>
            </a:r>
            <a:r>
              <a:rPr lang="en-US" sz="2400" b="1" dirty="0">
                <a:solidFill>
                  <a:schemeClr val="tx2">
                    <a:lumMod val="75000"/>
                  </a:schemeClr>
                </a:solidFill>
              </a:rPr>
              <a:t>P</a:t>
            </a:r>
            <a:r>
              <a:rPr lang="en-US" sz="2400" b="1" dirty="0" smtClean="0">
                <a:solidFill>
                  <a:schemeClr val="tx2">
                    <a:lumMod val="75000"/>
                  </a:schemeClr>
                </a:solidFill>
              </a:rPr>
              <a:t>)]</a:t>
            </a:r>
          </a:p>
          <a:p>
            <a:pPr marL="231748" indent="-63493">
              <a:spcBef>
                <a:spcPts val="600"/>
              </a:spcBef>
              <a:spcAft>
                <a:spcPts val="1200"/>
              </a:spcAft>
              <a:defRPr/>
            </a:pPr>
            <a:r>
              <a:rPr lang="en-US" sz="2400" dirty="0" smtClean="0"/>
              <a:t>The figures to the left show a sample spectrally resolved actinic flux density and the product of the cross section and quantum yield for these two reactions, and show the normalized contribution - in 1nm wavelength bins - of actinic flux at each wavelength. J[O3] is driven by UV-B photons in a region where the flux density is at least an order of magnitude less than in the visible range.   </a:t>
            </a:r>
          </a:p>
          <a:p>
            <a:pPr marL="231748" indent="-63493">
              <a:spcBef>
                <a:spcPts val="600"/>
              </a:spcBef>
              <a:spcAft>
                <a:spcPts val="1200"/>
              </a:spcAft>
              <a:defRPr/>
            </a:pPr>
            <a:r>
              <a:rPr lang="en-US" sz="2400" dirty="0" smtClean="0"/>
              <a:t>Our group deploys aircraft based instruments to measure actinic flux and uses a modified version of the NCAR TUV (</a:t>
            </a:r>
            <a:r>
              <a:rPr lang="en-US" sz="2400" b="1" dirty="0" err="1" smtClean="0"/>
              <a:t>T</a:t>
            </a:r>
            <a:r>
              <a:rPr lang="en-US" sz="2400" dirty="0" err="1" smtClean="0"/>
              <a:t>roposheric</a:t>
            </a:r>
            <a:r>
              <a:rPr lang="en-US" sz="2400" dirty="0" smtClean="0"/>
              <a:t> and </a:t>
            </a:r>
            <a:r>
              <a:rPr lang="en-US" sz="2400" b="1" dirty="0" err="1" smtClean="0"/>
              <a:t>U</a:t>
            </a:r>
            <a:r>
              <a:rPr lang="en-US" sz="2400" dirty="0" err="1" smtClean="0"/>
              <a:t>ltra</a:t>
            </a:r>
            <a:r>
              <a:rPr lang="en-US" sz="2400" b="1" dirty="0" err="1" smtClean="0"/>
              <a:t>V</a:t>
            </a:r>
            <a:r>
              <a:rPr lang="en-US" sz="2400" dirty="0" err="1" smtClean="0"/>
              <a:t>iolet</a:t>
            </a:r>
            <a:r>
              <a:rPr lang="en-US" sz="2400" dirty="0" smtClean="0"/>
              <a:t> Radiation Model) to calculate photolysis frequencies from the measured actinic flux.</a:t>
            </a:r>
          </a:p>
          <a:p>
            <a:pPr marL="231748" indent="-63493">
              <a:spcBef>
                <a:spcPts val="600"/>
              </a:spcBef>
              <a:spcAft>
                <a:spcPts val="1200"/>
              </a:spcAft>
              <a:defRPr/>
            </a:pPr>
            <a:r>
              <a:rPr lang="en-US" sz="2400" dirty="0" smtClean="0"/>
              <a:t>These instruments consist of (2) external optical collectors designed to have little variance in the transmission across input angles and (2) spectrometers housed inside the aircraft.  The zenith and nadir mounted collector measure </a:t>
            </a:r>
            <a:r>
              <a:rPr lang="en-US" sz="2400" dirty="0" err="1" smtClean="0"/>
              <a:t>downwelling</a:t>
            </a:r>
            <a:r>
              <a:rPr lang="en-US" sz="2400" dirty="0" smtClean="0"/>
              <a:t> and upwelling radiation separately.</a:t>
            </a:r>
          </a:p>
          <a:p>
            <a:pPr marL="231748" indent="-63493">
              <a:spcBef>
                <a:spcPts val="600"/>
              </a:spcBef>
              <a:spcAft>
                <a:spcPts val="1200"/>
              </a:spcAft>
              <a:defRPr/>
            </a:pPr>
            <a:r>
              <a:rPr lang="en-US" sz="2400" dirty="0" smtClean="0"/>
              <a:t>The latest generation instruments (flown on the NASA DC8 as ‘CAFS’ since 2008 and on the NCAR/NSF GV as ‘HARP’ starting 2012) use a CCD-based spectrometer that use a single </a:t>
            </a:r>
            <a:r>
              <a:rPr lang="en-US" sz="2400" dirty="0" err="1" smtClean="0"/>
              <a:t>monochromater</a:t>
            </a:r>
            <a:r>
              <a:rPr lang="en-US" sz="2400" dirty="0" smtClean="0"/>
              <a:t> configuration to read 512 wavelengths simultaneously (ranging from ~280nm-650nm).  But because of this configuration, and the small light levels in the UV-B range for calculating jO3, light pollution or stray light has the potential to affect calibrations and measurements in the UV-B range.</a:t>
            </a:r>
          </a:p>
          <a:p>
            <a:pPr marL="231748" indent="-63493">
              <a:spcBef>
                <a:spcPts val="600"/>
              </a:spcBef>
              <a:spcAft>
                <a:spcPts val="1200"/>
              </a:spcAft>
              <a:defRPr/>
            </a:pPr>
            <a:r>
              <a:rPr lang="en-US" sz="2400" dirty="0" smtClean="0"/>
              <a:t>  The 2007 paper by </a:t>
            </a:r>
            <a:r>
              <a:rPr lang="en-US" sz="2400" dirty="0" err="1" smtClean="0"/>
              <a:t>Jakel</a:t>
            </a:r>
            <a:r>
              <a:rPr lang="en-US" sz="2400" dirty="0"/>
              <a:t> et al (A CCD </a:t>
            </a:r>
            <a:r>
              <a:rPr lang="en-US" sz="2400" dirty="0" err="1"/>
              <a:t>Spectroradiometer</a:t>
            </a:r>
            <a:r>
              <a:rPr lang="en-US" sz="2400" dirty="0"/>
              <a:t> for Ultraviolet Actinic Radiation Measurements, JOURNAL OF ATMOSPHERIC AND OCEANIC TECHNOLOGY, DOI: </a:t>
            </a:r>
            <a:r>
              <a:rPr lang="en-US" sz="2400" dirty="0" smtClean="0"/>
              <a:t>10.1175/JTECH1979.1) describes a method using long wave pass filters for characterizing and correcting stray light during the calibration process for CCD based instruments.  We have performed these test for all of our CCD spectrometers and see a large variance in the shape/slope of stray light in the UV-B region between instruments which lead to a large variance in the impact on jO3 measurements.</a:t>
            </a:r>
            <a:endParaRPr lang="en-US" sz="2400" dirty="0"/>
          </a:p>
        </p:txBody>
      </p:sp>
      <p:pic>
        <p:nvPicPr>
          <p:cNvPr id="1034" name="Picture 10" descr="C:\jvdata\testing\2014_AGU\140228_jNO2_newStr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087224" y="10958573"/>
            <a:ext cx="6839789" cy="7312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4" descr="C:\jvdata\testing\2014_AGU\140228_Flux_NewStray_t237.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965113" y="10958574"/>
            <a:ext cx="6839789" cy="7312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6273563" y="19077507"/>
            <a:ext cx="20531339" cy="6620422"/>
            <a:chOff x="16306799" y="18764250"/>
            <a:chExt cx="19788187" cy="8570912"/>
          </a:xfrm>
        </p:grpSpPr>
        <p:pic>
          <p:nvPicPr>
            <p:cNvPr id="12" name="Picture 12" descr="C:\jvdata\testing\2014_AGU\140228_jO3_s4.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306799" y="18764250"/>
              <a:ext cx="6665912" cy="8570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7" name="Picture 13" descr="C:\jvdata\testing\2014_AGU\140228SensitivityRatio.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972712" y="18764250"/>
              <a:ext cx="6665912" cy="8570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15" descr="C:\jvdata\testing\2014_AGU\140228_Flux_s4_t237.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429074" y="18764250"/>
              <a:ext cx="6665912" cy="8570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55" name="Text Box 22"/>
          <p:cNvSpPr txBox="1">
            <a:spLocks noChangeArrowheads="1"/>
          </p:cNvSpPr>
          <p:nvPr/>
        </p:nvSpPr>
        <p:spPr bwMode="auto">
          <a:xfrm>
            <a:off x="16246114" y="4109726"/>
            <a:ext cx="26025836" cy="2455111"/>
          </a:xfrm>
          <a:prstGeom prst="rect">
            <a:avLst/>
          </a:prstGeom>
          <a:solidFill>
            <a:schemeClr val="bg1">
              <a:lumMod val="95000"/>
            </a:schemeClr>
          </a:solidFill>
          <a:ln w="38100" algn="ctr">
            <a:solidFill>
              <a:schemeClr val="tx1"/>
            </a:solidFill>
            <a:miter lim="800000"/>
            <a:headEnd/>
            <a:tailEnd/>
          </a:ln>
        </p:spPr>
        <p:txBody>
          <a:bodyPr lIns="274287" tIns="91428" rIns="274287" bIns="274287"/>
          <a:lstStyle/>
          <a:p>
            <a:pPr algn="ctr">
              <a:defRPr/>
            </a:pPr>
            <a:r>
              <a:rPr lang="en-US" sz="3200" b="1" u="sng" dirty="0" smtClean="0"/>
              <a:t>Abstract</a:t>
            </a:r>
          </a:p>
          <a:p>
            <a:pPr>
              <a:defRPr/>
            </a:pPr>
            <a:r>
              <a:rPr lang="en-US" sz="2400" dirty="0"/>
              <a:t>Due to their configuration using a single </a:t>
            </a:r>
            <a:r>
              <a:rPr lang="en-US" sz="2400" dirty="0" err="1"/>
              <a:t>monochromator</a:t>
            </a:r>
            <a:r>
              <a:rPr lang="en-US" sz="2400" dirty="0"/>
              <a:t>, actinic flux detectors have issues with stray light affecting the calibration of UV-B spectra.  This in turn affects the calculation of ozone photolysis frequencies.    Stray light corrections to UV-B calibrations can vary widely between different units of the same model spectrometer.   We will present flux and j-value comparisons with the NCAR TUV model during high altitude, clear sky flight legs during the SEAC4RS and DC3 campaigns to evaluate the impact of stray light corrections.  Data from multiple </a:t>
            </a:r>
            <a:r>
              <a:rPr lang="en-US" sz="2400" dirty="0" err="1"/>
              <a:t>intercomparisions</a:t>
            </a:r>
            <a:r>
              <a:rPr lang="en-US" sz="2400" dirty="0"/>
              <a:t> between actinic flux instruments on the NCAR GV and NASA DC8 during DC3 will be used to demonstrate the validity and also the limitations of stray light corrections on jO3 calculations</a:t>
            </a:r>
            <a:r>
              <a:rPr lang="en-US" sz="2400" dirty="0" smtClean="0"/>
              <a:t>.   CCD spectrometers for the NASA SEAC4RS mission were chosen to have the smallest UV-B stray light issues and impact on jO3.  </a:t>
            </a:r>
          </a:p>
        </p:txBody>
      </p:sp>
      <p:sp>
        <p:nvSpPr>
          <p:cNvPr id="20" name="TextBox 19"/>
          <p:cNvSpPr txBox="1"/>
          <p:nvPr/>
        </p:nvSpPr>
        <p:spPr>
          <a:xfrm>
            <a:off x="16306800" y="18483590"/>
            <a:ext cx="201168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GV HARP data </a:t>
            </a:r>
            <a:r>
              <a:rPr lang="en-US" sz="2800" b="1" dirty="0" smtClean="0">
                <a:effectLst>
                  <a:outerShdw blurRad="38100" dist="38100" dir="2700000" algn="tl">
                    <a:srgbClr val="000000">
                      <a:alpha val="43137"/>
                    </a:srgbClr>
                  </a:outerShdw>
                </a:effectLst>
              </a:rPr>
              <a:t>using sensitivity derived from DC3 comparison to DC8 CAFS, clear sky TUV model using OMI O3 and 0.10 albedo</a:t>
            </a:r>
            <a:endParaRPr lang="en-US" sz="2800" b="1" dirty="0">
              <a:effectLst>
                <a:outerShdw blurRad="38100" dist="38100" dir="2700000" algn="tl">
                  <a:srgbClr val="000000">
                    <a:alpha val="43137"/>
                  </a:srgbClr>
                </a:outerShdw>
              </a:effectLst>
            </a:endParaRPr>
          </a:p>
        </p:txBody>
      </p:sp>
      <p:sp>
        <p:nvSpPr>
          <p:cNvPr id="59" name="Text Box 22"/>
          <p:cNvSpPr txBox="1">
            <a:spLocks noChangeArrowheads="1"/>
          </p:cNvSpPr>
          <p:nvPr/>
        </p:nvSpPr>
        <p:spPr bwMode="auto">
          <a:xfrm>
            <a:off x="7267389" y="21107400"/>
            <a:ext cx="8810811" cy="11506200"/>
          </a:xfrm>
          <a:prstGeom prst="rect">
            <a:avLst/>
          </a:prstGeom>
          <a:solidFill>
            <a:schemeClr val="bg1">
              <a:lumMod val="95000"/>
            </a:schemeClr>
          </a:solidFill>
          <a:ln w="38100" algn="ctr">
            <a:solidFill>
              <a:schemeClr val="tx1"/>
            </a:solidFill>
            <a:miter lim="800000"/>
            <a:headEnd/>
            <a:tailEnd/>
          </a:ln>
        </p:spPr>
        <p:txBody>
          <a:bodyPr lIns="274287" tIns="91428" rIns="274287" bIns="274287"/>
          <a:lstStyle/>
          <a:p>
            <a:pPr>
              <a:defRPr/>
            </a:pPr>
            <a:r>
              <a:rPr lang="en-US" sz="2800" b="1" u="sng" dirty="0" smtClean="0"/>
              <a:t>Assessing/Characterizing CCD Spectrometer </a:t>
            </a:r>
            <a:r>
              <a:rPr lang="en-US" sz="2800" b="1" u="sng" dirty="0" err="1" smtClean="0"/>
              <a:t>Peformance</a:t>
            </a:r>
            <a:endParaRPr lang="en-US" sz="2800" b="1" u="sng" dirty="0" smtClean="0"/>
          </a:p>
          <a:p>
            <a:pPr>
              <a:defRPr/>
            </a:pPr>
            <a:r>
              <a:rPr lang="en-US" sz="2400" dirty="0" smtClean="0"/>
              <a:t>During the 2012 TORERO and DC3 flight campaigns, we saw significant disagreement between our measured jO3 (increased UV-B actinic flux) from HARP and the modeled clear sky TUV actinic flux for our flight track.  To correct for this, we used multiple in flight side by side </a:t>
            </a:r>
            <a:r>
              <a:rPr lang="en-US" sz="2400" dirty="0" err="1" smtClean="0"/>
              <a:t>intercomparisons</a:t>
            </a:r>
            <a:r>
              <a:rPr lang="en-US" sz="2400" dirty="0" smtClean="0"/>
              <a:t> between the DC8 CAFS instruments and GV HARP instruments to re-scale the HARP actinic flux values in the UV-B.  Improved GV j-values were calculated and were in better agreement with TUV (for simplicity, applicable in clear sky only) and the DC8 values.</a:t>
            </a:r>
          </a:p>
          <a:p>
            <a:pPr>
              <a:defRPr/>
            </a:pPr>
            <a:endParaRPr lang="en-US" sz="2400" dirty="0"/>
          </a:p>
          <a:p>
            <a:pPr>
              <a:defRPr/>
            </a:pPr>
            <a:r>
              <a:rPr lang="en-US" sz="2400" dirty="0" smtClean="0"/>
              <a:t>After CONTRAST, we performed extensive calibration/stray light testing on all the CCD spectrometers.  A wavelength dependent stray light profile is built using multiple long pass colored glass filters to allow visible to pass while blocking UV.  While the shape varies greatly across the different CCD’s, the tests show stray light predominately comes from the visible region beyond 400 nm (we also use a UG5 colored glass filter in the head to block visible light, but it does not block past 650nm).  </a:t>
            </a:r>
          </a:p>
          <a:p>
            <a:pPr>
              <a:defRPr/>
            </a:pPr>
            <a:endParaRPr lang="en-US" sz="2400" dirty="0"/>
          </a:p>
          <a:p>
            <a:pPr>
              <a:defRPr/>
            </a:pPr>
            <a:r>
              <a:rPr lang="en-US" sz="2400" dirty="0" smtClean="0"/>
              <a:t>The figure to the left show two different ways of characterizing the stray light contribution/correction to our calibrations.  By both measures, the HARP instruments perform much worse in UV-B stray light than the CAFS instruments.  The DC8 CAFS nadir instrument has only a 1% flux difference (@ 300nm) between using a constant and wavelength defendant stray profile.   Due to the shape of the O3 cross section, stray light has a quickly decreasing effect on the jO3 </a:t>
            </a:r>
            <a:r>
              <a:rPr lang="en-US" sz="2400" dirty="0" err="1" smtClean="0"/>
              <a:t>measurments</a:t>
            </a:r>
            <a:r>
              <a:rPr lang="en-US" sz="2400" dirty="0" smtClean="0"/>
              <a:t> at wavelengths past 310nm.</a:t>
            </a:r>
            <a:endParaRPr lang="en-US" sz="2400" dirty="0"/>
          </a:p>
        </p:txBody>
      </p:sp>
      <p:sp>
        <p:nvSpPr>
          <p:cNvPr id="60" name="TextBox 59"/>
          <p:cNvSpPr txBox="1"/>
          <p:nvPr/>
        </p:nvSpPr>
        <p:spPr>
          <a:xfrm>
            <a:off x="16258158" y="10273425"/>
            <a:ext cx="2069775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GV HARP data from CONTRAST using calibrations corrected for stray light, Compared to clear sky  TUV model with OMI O3 and 0.10 albedo </a:t>
            </a:r>
            <a:endParaRPr lang="en-US" sz="2800" b="1" dirty="0">
              <a:effectLst>
                <a:outerShdw blurRad="38100" dist="38100" dir="2700000" algn="tl">
                  <a:srgbClr val="000000">
                    <a:alpha val="43137"/>
                  </a:srgbClr>
                </a:outerShdw>
              </a:effectLst>
            </a:endParaRPr>
          </a:p>
        </p:txBody>
      </p:sp>
      <p:sp>
        <p:nvSpPr>
          <p:cNvPr id="61" name="Text Box 22"/>
          <p:cNvSpPr txBox="1">
            <a:spLocks noChangeArrowheads="1"/>
          </p:cNvSpPr>
          <p:nvPr/>
        </p:nvSpPr>
        <p:spPr bwMode="auto">
          <a:xfrm>
            <a:off x="16246114" y="6705601"/>
            <a:ext cx="25984200" cy="3567824"/>
          </a:xfrm>
          <a:prstGeom prst="rect">
            <a:avLst/>
          </a:prstGeom>
          <a:solidFill>
            <a:schemeClr val="bg1">
              <a:lumMod val="95000"/>
            </a:schemeClr>
          </a:solidFill>
          <a:ln w="38100" algn="ctr">
            <a:solidFill>
              <a:schemeClr val="tx1"/>
            </a:solidFill>
            <a:miter lim="800000"/>
            <a:headEnd/>
            <a:tailEnd/>
          </a:ln>
        </p:spPr>
        <p:txBody>
          <a:bodyPr lIns="274287" tIns="91428" rIns="274287" bIns="274287"/>
          <a:lstStyle/>
          <a:p>
            <a:pPr algn="ctr">
              <a:defRPr/>
            </a:pPr>
            <a:r>
              <a:rPr lang="en-US" sz="3200" b="1" u="sng" dirty="0" smtClean="0"/>
              <a:t>Using comparisons of flight data to TUV to assess performance of our CCD instruments – CONTRAST RF18 2014-02-28 and SEAC4RS RF15 2013-09-09</a:t>
            </a:r>
          </a:p>
          <a:p>
            <a:pPr>
              <a:defRPr/>
            </a:pPr>
            <a:r>
              <a:rPr lang="en-US" sz="2400" dirty="0" smtClean="0"/>
              <a:t>Because these stray light corrections do not affect wavelengths used to calculate jNO2,  </a:t>
            </a:r>
            <a:r>
              <a:rPr lang="en-US" sz="2400" dirty="0" smtClean="0"/>
              <a:t>if </a:t>
            </a:r>
            <a:r>
              <a:rPr lang="en-US" sz="2400" dirty="0" smtClean="0"/>
              <a:t>jNO2 matches TUV in clear sky, and a proper ozone column is used in the TUV model, looking at how well jO3 calculated from measured actinic flux matches jO3 calculated in TUV along the flight track is one way to assess the validity of the stray light corrections and how they affect CCD-instrument performance.  Nadir data comparisons also require albedo as an input to TUV, which is often quickly varying.  For the SEAC4RS DC8 CAFS instruments (also used on DC3 and ARCTAS), the stray light corrections are nominal, and we find good agreement with TUV for jO3.  CONTRAST RF18 provides a great data set for comparison to TUV due to its long distance in very clear skies over ocean and a variety of solar zenith angles as it flew past sunset.  For the GV based HARP instruments, the zenith instrument show agreement between TUV and separately calculated corrections:  one from the in lab stray light calibration corrections described in the </a:t>
            </a:r>
            <a:r>
              <a:rPr lang="en-US" sz="2400" dirty="0" err="1" smtClean="0"/>
              <a:t>Jakel</a:t>
            </a:r>
            <a:r>
              <a:rPr lang="en-US" sz="2400" dirty="0" smtClean="0"/>
              <a:t> paper, another via a wavelength by wavelength flux correction via multiple </a:t>
            </a:r>
            <a:r>
              <a:rPr lang="en-US" sz="2400" dirty="0" err="1" smtClean="0"/>
              <a:t>intercomparisons</a:t>
            </a:r>
            <a:r>
              <a:rPr lang="en-US" sz="2400" dirty="0" smtClean="0"/>
              <a:t> to the DC8 CAFS in DC3.  The GV HARP nadir instrument has a much larger stray light correction, and the stray light calibration corrected UV-B spectra and jO3 do not match either TUV (20-30% difference) or data corrected using the DC3 </a:t>
            </a:r>
            <a:r>
              <a:rPr lang="en-US" sz="2400" dirty="0" err="1" smtClean="0"/>
              <a:t>intercomparison</a:t>
            </a:r>
            <a:r>
              <a:rPr lang="en-US" sz="2400" dirty="0" smtClean="0"/>
              <a:t>.  The calibration correction due to stray light does not always ensure a properly calibrated/functioning instrument.  </a:t>
            </a:r>
            <a:endParaRPr lang="en-US" sz="2400" b="1" u="sng" dirty="0" smtClean="0"/>
          </a:p>
        </p:txBody>
      </p:sp>
      <p:pic>
        <p:nvPicPr>
          <p:cNvPr id="62" name="Picture 11" descr="C:\jvdata\testing\2014_AGU\140228_jO3_newStray.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258158" y="10958572"/>
            <a:ext cx="6839789" cy="7312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4" name="Text Box 22"/>
          <p:cNvSpPr txBox="1">
            <a:spLocks noChangeArrowheads="1"/>
          </p:cNvSpPr>
          <p:nvPr/>
        </p:nvSpPr>
        <p:spPr bwMode="auto">
          <a:xfrm>
            <a:off x="37490400" y="10939693"/>
            <a:ext cx="5867400" cy="14662888"/>
          </a:xfrm>
          <a:prstGeom prst="rect">
            <a:avLst/>
          </a:prstGeom>
          <a:solidFill>
            <a:schemeClr val="bg1">
              <a:lumMod val="95000"/>
            </a:schemeClr>
          </a:solidFill>
          <a:ln w="38100" algn="ctr">
            <a:solidFill>
              <a:schemeClr val="tx1"/>
            </a:solidFill>
            <a:miter lim="800000"/>
            <a:headEnd/>
            <a:tailEnd/>
          </a:ln>
        </p:spPr>
        <p:txBody>
          <a:bodyPr lIns="274287" tIns="91428" rIns="274287" bIns="274287"/>
          <a:lstStyle/>
          <a:p>
            <a:pPr algn="ctr">
              <a:defRPr/>
            </a:pPr>
            <a:r>
              <a:rPr lang="en-US" sz="3200" b="1" u="sng" dirty="0" smtClean="0"/>
              <a:t>CCD-based compared to Scanning </a:t>
            </a:r>
            <a:r>
              <a:rPr lang="en-US" sz="3200" b="1" u="sng" dirty="0" err="1" smtClean="0"/>
              <a:t>Monochromater</a:t>
            </a:r>
            <a:r>
              <a:rPr lang="en-US" sz="3200" b="1" u="sng" dirty="0" smtClean="0"/>
              <a:t> </a:t>
            </a:r>
            <a:r>
              <a:rPr lang="en-US" sz="3200" b="1" u="sng" dirty="0" err="1" smtClean="0"/>
              <a:t>measuremnts</a:t>
            </a:r>
            <a:r>
              <a:rPr lang="en-US" sz="3200" b="1" u="sng" dirty="0" smtClean="0"/>
              <a:t> (SAFS)</a:t>
            </a:r>
          </a:p>
          <a:p>
            <a:pPr>
              <a:defRPr/>
            </a:pPr>
            <a:r>
              <a:rPr lang="en-US" sz="2400" dirty="0" smtClean="0"/>
              <a:t>Below is a preliminary comparison from FRAPPE where we flew both HARP Zenith (CCD based) and an older retired scanning double </a:t>
            </a:r>
            <a:r>
              <a:rPr lang="en-US" sz="2400" dirty="0" err="1" smtClean="0"/>
              <a:t>monochromator</a:t>
            </a:r>
            <a:r>
              <a:rPr lang="en-US" sz="2400" dirty="0" smtClean="0"/>
              <a:t> instrument (SAFS) with superior stray light rejection.  While the overall calibration difference is not nominal (still a preliminary calibration on SAFS at this point), the shape of the flux and its relation to TUV show similarities to HARP Zen as well.  Are the differences with TUV from an incorrect O3 column or other parameters?  </a:t>
            </a:r>
          </a:p>
          <a:p>
            <a:pPr>
              <a:defRPr/>
            </a:pPr>
            <a:r>
              <a:rPr lang="en-US" sz="2400" dirty="0" smtClean="0"/>
              <a:t>Head/angular response changes with wavelength artifacts?  </a:t>
            </a:r>
          </a:p>
          <a:p>
            <a:pPr>
              <a:defRPr/>
            </a:pPr>
            <a:r>
              <a:rPr lang="en-US" sz="2400" dirty="0" smtClean="0"/>
              <a:t>The calibration process, either in the NIST traceable lamps or our lab setup?</a:t>
            </a:r>
          </a:p>
        </p:txBody>
      </p:sp>
      <p:sp>
        <p:nvSpPr>
          <p:cNvPr id="65" name="Text Box 22"/>
          <p:cNvSpPr txBox="1">
            <a:spLocks noChangeArrowheads="1"/>
          </p:cNvSpPr>
          <p:nvPr/>
        </p:nvSpPr>
        <p:spPr bwMode="auto">
          <a:xfrm>
            <a:off x="37490400" y="25817263"/>
            <a:ext cx="5731096" cy="5842230"/>
          </a:xfrm>
          <a:prstGeom prst="rect">
            <a:avLst/>
          </a:prstGeom>
          <a:solidFill>
            <a:schemeClr val="bg1">
              <a:lumMod val="95000"/>
            </a:schemeClr>
          </a:solidFill>
          <a:ln w="38100" algn="ctr">
            <a:solidFill>
              <a:schemeClr val="tx1"/>
            </a:solidFill>
            <a:miter lim="800000"/>
            <a:headEnd/>
            <a:tailEnd/>
          </a:ln>
        </p:spPr>
        <p:txBody>
          <a:bodyPr lIns="274287" tIns="91428" rIns="274287" bIns="274287"/>
          <a:lstStyle/>
          <a:p>
            <a:pPr algn="ctr">
              <a:defRPr/>
            </a:pPr>
            <a:r>
              <a:rPr lang="en-US" sz="3200" b="1" u="sng" dirty="0" smtClean="0"/>
              <a:t>Future Tests</a:t>
            </a:r>
          </a:p>
          <a:p>
            <a:pPr>
              <a:defRPr/>
            </a:pPr>
            <a:r>
              <a:rPr lang="en-US" sz="2400" dirty="0" smtClean="0"/>
              <a:t>We are considering running various instruments (CCD, diode array, filter radiometers, SAFS) side by side in a similar fashion (but smaller, in house on roof) to the IPMMI </a:t>
            </a:r>
            <a:r>
              <a:rPr lang="en-US" sz="2400" dirty="0" err="1" smtClean="0"/>
              <a:t>intercomparison</a:t>
            </a:r>
            <a:r>
              <a:rPr lang="en-US" sz="2400" dirty="0" smtClean="0"/>
              <a:t> in 1998, possibly  </a:t>
            </a:r>
            <a:r>
              <a:rPr lang="en-US" sz="2400" dirty="0"/>
              <a:t>a</a:t>
            </a:r>
            <a:r>
              <a:rPr lang="en-US" sz="2400" dirty="0" smtClean="0"/>
              <a:t>n instrument configuration that would allow for stray/</a:t>
            </a:r>
            <a:r>
              <a:rPr lang="en-US" sz="2400" dirty="0" err="1" smtClean="0"/>
              <a:t>longpass</a:t>
            </a:r>
            <a:r>
              <a:rPr lang="en-US" sz="2400" dirty="0" smtClean="0"/>
              <a:t> filter tests with solar spectra instead of calibration spectra.  We are also looking into a more UV centered calibration lamp which would help with both spectral </a:t>
            </a:r>
            <a:r>
              <a:rPr lang="en-US" sz="2400" dirty="0" err="1" smtClean="0"/>
              <a:t>cals</a:t>
            </a:r>
            <a:r>
              <a:rPr lang="en-US" sz="2400" dirty="0" smtClean="0"/>
              <a:t> and stray light and angular response </a:t>
            </a:r>
            <a:r>
              <a:rPr lang="en-US" sz="2400" dirty="0" err="1" smtClean="0"/>
              <a:t>cals</a:t>
            </a:r>
            <a:r>
              <a:rPr lang="en-US" sz="2400" dirty="0" smtClean="0"/>
              <a:t> of our optical heads in the UV-B.</a:t>
            </a:r>
          </a:p>
        </p:txBody>
      </p:sp>
      <p:sp>
        <p:nvSpPr>
          <p:cNvPr id="58" name="TextBox 57"/>
          <p:cNvSpPr txBox="1"/>
          <p:nvPr/>
        </p:nvSpPr>
        <p:spPr>
          <a:xfrm>
            <a:off x="16306800" y="25942212"/>
            <a:ext cx="150876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130909 SEAC4RS DC8 CAFS, clear sky TUV model using OMI O3 and 0.10 albedo</a:t>
            </a:r>
            <a:endParaRPr lang="en-US" sz="2800" b="1" dirty="0">
              <a:effectLst>
                <a:outerShdw blurRad="38100" dist="38100" dir="2700000" algn="tl">
                  <a:srgbClr val="000000">
                    <a:alpha val="43137"/>
                  </a:srgbClr>
                </a:outerShdw>
              </a:effectLst>
            </a:endParaRPr>
          </a:p>
        </p:txBody>
      </p:sp>
      <p:sp>
        <p:nvSpPr>
          <p:cNvPr id="63" name="Text Box 22"/>
          <p:cNvSpPr txBox="1">
            <a:spLocks noChangeArrowheads="1"/>
          </p:cNvSpPr>
          <p:nvPr/>
        </p:nvSpPr>
        <p:spPr bwMode="auto">
          <a:xfrm>
            <a:off x="31581693" y="25817263"/>
            <a:ext cx="5680105" cy="6948737"/>
          </a:xfrm>
          <a:prstGeom prst="rect">
            <a:avLst/>
          </a:prstGeom>
          <a:solidFill>
            <a:schemeClr val="bg1">
              <a:lumMod val="95000"/>
            </a:schemeClr>
          </a:solidFill>
          <a:ln w="38100" algn="ctr">
            <a:solidFill>
              <a:schemeClr val="tx1"/>
            </a:solidFill>
            <a:miter lim="800000"/>
            <a:headEnd/>
            <a:tailEnd/>
          </a:ln>
        </p:spPr>
        <p:txBody>
          <a:bodyPr lIns="274287" tIns="91428" rIns="274287" bIns="274287"/>
          <a:lstStyle/>
          <a:p>
            <a:pPr algn="ctr">
              <a:defRPr/>
            </a:pPr>
            <a:r>
              <a:rPr lang="en-US" sz="3200" b="1" u="sng" dirty="0" smtClean="0"/>
              <a:t>Conclusions</a:t>
            </a:r>
          </a:p>
          <a:p>
            <a:pPr>
              <a:defRPr/>
            </a:pPr>
            <a:r>
              <a:rPr lang="en-US" sz="2400" dirty="0" smtClean="0"/>
              <a:t>While in lab stray light testing is essential to proper calibrations and can help characterize and assess the UV-B characteristics of a given CCD spectrometer, only side by side tests using outdoor solar flux can verify the performance of a given spectrometer.  Comparisons of TUV model runs and </a:t>
            </a:r>
            <a:r>
              <a:rPr lang="en-US" sz="2400" dirty="0"/>
              <a:t>higher </a:t>
            </a:r>
            <a:r>
              <a:rPr lang="en-US" sz="2400" dirty="0" smtClean="0"/>
              <a:t>altitudes, </a:t>
            </a:r>
            <a:r>
              <a:rPr lang="en-US" sz="2400" dirty="0"/>
              <a:t>clear sky </a:t>
            </a:r>
            <a:r>
              <a:rPr lang="en-US" sz="2400" dirty="0" smtClean="0"/>
              <a:t>actinic flux date also provide useful in verifying a single instrument’s performance.  In one case (HARP-Z), stray light calibration corrections yields jO3 value that are comparable to TUV model runs and </a:t>
            </a:r>
            <a:r>
              <a:rPr lang="en-US" sz="2400" dirty="0" err="1" smtClean="0"/>
              <a:t>cpmparisons</a:t>
            </a:r>
            <a:r>
              <a:rPr lang="en-US" sz="2400" dirty="0" smtClean="0"/>
              <a:t> to the DC8 instruments.  In another case (HARP-N), the stray light calibration corrections are insufficient.</a:t>
            </a:r>
          </a:p>
        </p:txBody>
      </p:sp>
      <p:sp>
        <p:nvSpPr>
          <p:cNvPr id="3" name="TextBox 2"/>
          <p:cNvSpPr txBox="1"/>
          <p:nvPr/>
        </p:nvSpPr>
        <p:spPr>
          <a:xfrm>
            <a:off x="873705" y="30784800"/>
            <a:ext cx="6333137" cy="1323439"/>
          </a:xfrm>
          <a:prstGeom prst="rect">
            <a:avLst/>
          </a:prstGeom>
          <a:noFill/>
          <a:ln w="25400" cmpd="dbl">
            <a:solidFill>
              <a:schemeClr val="tx1"/>
            </a:solidFill>
          </a:ln>
        </p:spPr>
        <p:txBody>
          <a:bodyPr wrap="square" rtlCol="0">
            <a:spAutoFit/>
          </a:bodyPr>
          <a:lstStyle/>
          <a:p>
            <a:r>
              <a:rPr lang="en-US" sz="2000" b="1" dirty="0" smtClean="0"/>
              <a:t>Approximate jO3 change due to corrected calibration:</a:t>
            </a:r>
          </a:p>
          <a:p>
            <a:r>
              <a:rPr lang="en-US" sz="2000" b="1" dirty="0" smtClean="0"/>
              <a:t>CAFS-N:  1.0%  (DC8)               Spare242:  7.5% (TC4)</a:t>
            </a:r>
          </a:p>
          <a:p>
            <a:r>
              <a:rPr lang="en-US" sz="2000" b="1" dirty="0" smtClean="0"/>
              <a:t>CAFS-Z:  1.4%   (</a:t>
            </a:r>
            <a:r>
              <a:rPr lang="en-US" sz="2000" b="1" dirty="0"/>
              <a:t>DC8</a:t>
            </a:r>
            <a:r>
              <a:rPr lang="en-US" sz="2000" b="1" dirty="0" smtClean="0"/>
              <a:t>)               HARP-Z:  8%  (GV)</a:t>
            </a:r>
          </a:p>
          <a:p>
            <a:r>
              <a:rPr lang="en-US" sz="2000" b="1" dirty="0" smtClean="0"/>
              <a:t>Spare185:  4% (TC4)                 HARP-N: 15%   (GV)</a:t>
            </a:r>
            <a:endParaRPr lang="en-US" sz="2000" b="1" dirty="0"/>
          </a:p>
        </p:txBody>
      </p:sp>
      <p:grpSp>
        <p:nvGrpSpPr>
          <p:cNvPr id="7" name="Group 6"/>
          <p:cNvGrpSpPr/>
          <p:nvPr/>
        </p:nvGrpSpPr>
        <p:grpSpPr>
          <a:xfrm>
            <a:off x="16387729" y="26465432"/>
            <a:ext cx="15006671" cy="5881468"/>
            <a:chOff x="16387729" y="26860500"/>
            <a:chExt cx="14513208" cy="5486400"/>
          </a:xfrm>
        </p:grpSpPr>
        <p:pic>
          <p:nvPicPr>
            <p:cNvPr id="4" name="Picture 2" descr="C:\jvdata\2013SEAC4RS\graphs\TUV\130909_JO3_ratio.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387729" y="26860500"/>
              <a:ext cx="7315200" cy="54864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5" name="Picture 3" descr="C:\jvdata\2013SEAC4RS\graphs\TUV\130909_JNO2_ratio.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585737" y="26860500"/>
              <a:ext cx="7315200" cy="54864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grpSp>
      <p:pic>
        <p:nvPicPr>
          <p:cNvPr id="52" name="Picture 18" descr="C:\jvdata\testing\2014_AGU\FRAPPE_Flux.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657095" y="18483590"/>
            <a:ext cx="5564401" cy="69426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33761</TotalTime>
  <Words>1496</Words>
  <Application>Microsoft Office PowerPoint</Application>
  <PresentationFormat>Custom</PresentationFormat>
  <Paragraphs>40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 Hall</dc:creator>
  <cp:lastModifiedBy>Kirk Ullmann</cp:lastModifiedBy>
  <cp:revision>541</cp:revision>
  <dcterms:created xsi:type="dcterms:W3CDTF">2009-12-04T04:33:51Z</dcterms:created>
  <dcterms:modified xsi:type="dcterms:W3CDTF">2015-04-28T22:14:08Z</dcterms:modified>
</cp:coreProperties>
</file>