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0"/>
  </p:notesMasterIdLst>
  <p:sldIdLst>
    <p:sldId id="801" r:id="rId2"/>
    <p:sldId id="884" r:id="rId3"/>
    <p:sldId id="904" r:id="rId4"/>
    <p:sldId id="887" r:id="rId5"/>
    <p:sldId id="888" r:id="rId6"/>
    <p:sldId id="893" r:id="rId7"/>
    <p:sldId id="894" r:id="rId8"/>
    <p:sldId id="895" r:id="rId9"/>
    <p:sldId id="889" r:id="rId10"/>
    <p:sldId id="890" r:id="rId11"/>
    <p:sldId id="892" r:id="rId12"/>
    <p:sldId id="903" r:id="rId13"/>
    <p:sldId id="864" r:id="rId14"/>
    <p:sldId id="865" r:id="rId15"/>
    <p:sldId id="866" r:id="rId16"/>
    <p:sldId id="853" r:id="rId17"/>
    <p:sldId id="878" r:id="rId18"/>
    <p:sldId id="874" r:id="rId19"/>
    <p:sldId id="873" r:id="rId20"/>
    <p:sldId id="875" r:id="rId21"/>
    <p:sldId id="869" r:id="rId22"/>
    <p:sldId id="896" r:id="rId23"/>
    <p:sldId id="897" r:id="rId24"/>
    <p:sldId id="906" r:id="rId25"/>
    <p:sldId id="912" r:id="rId26"/>
    <p:sldId id="899" r:id="rId27"/>
    <p:sldId id="900" r:id="rId28"/>
    <p:sldId id="911" r:id="rId29"/>
    <p:sldId id="856" r:id="rId30"/>
    <p:sldId id="876" r:id="rId31"/>
    <p:sldId id="879" r:id="rId32"/>
    <p:sldId id="880" r:id="rId33"/>
    <p:sldId id="877" r:id="rId34"/>
    <p:sldId id="909" r:id="rId35"/>
    <p:sldId id="910" r:id="rId36"/>
    <p:sldId id="883" r:id="rId37"/>
    <p:sldId id="898" r:id="rId38"/>
    <p:sldId id="867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6" y="-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14ABFF-33D2-F443-817F-50BE0E8A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14A18B-CA49-334A-95F8-CC29EBFE3D41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2F817-790D-994A-B5DC-80FA7BD6501B}" type="slidenum">
              <a:rPr lang="en-US"/>
              <a:pPr/>
              <a:t>32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SAL Flight -  2 day</a:t>
            </a:r>
            <a:r>
              <a:rPr lang="en-US" baseline="0" dirty="0" smtClean="0"/>
              <a:t> evolution. The time on the right is basically when the trajectories on the next slide start.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48C27-4C72-9E44-96E5-B6B3D317BE1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93829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Arrows drawn over the real trajectories (48hr trajectories;</a:t>
            </a:r>
            <a:r>
              <a:rPr lang="en-US" baseline="0" dirty="0" smtClean="0"/>
              <a:t> trough is over the coast, coincident with the air being at the start of the arrows; i.e. mostly NW of the trough)</a:t>
            </a:r>
            <a:r>
              <a:rPr lang="en-US" dirty="0" smtClean="0"/>
              <a:t>. Just</a:t>
            </a:r>
            <a:r>
              <a:rPr lang="en-US" baseline="0" dirty="0" smtClean="0"/>
              <a:t> to enlarge and make them easier to see. From NW to E every 100hPa from 900-600. (Red 900, blue 800, beige 700, green, 600).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CPL and drops show the dry air which has reached down to ~13N. Unfortunately no real convection / vortex associated with this wave though.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48C27-4C72-9E44-96E5-B6B3D317BE1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4237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506E1-F74C-334A-819E-3CA361F52C62}" type="slidenum">
              <a:rPr lang="en-US"/>
              <a:pPr/>
              <a:t>36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B50B9E-9471-1A49-8C24-47FBC883ADF0}" type="slidenum">
              <a:rPr lang="en-US"/>
              <a:pPr/>
              <a:t>38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3CDACA-5A15-ED43-8E9C-799E89A75CC6}" type="slidenum">
              <a:rPr lang="en-US"/>
              <a:pPr/>
              <a:t>16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86498-D921-804C-AE2F-C8DECBBDE71C}" type="slidenum">
              <a:rPr lang="en-US"/>
              <a:pPr/>
              <a:t>17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F924F-E629-3C4E-A56E-22E7BB9AB504}" type="slidenum">
              <a:rPr lang="en-US"/>
              <a:pPr/>
              <a:t>18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FB65B6-9AA2-6D42-8FFC-D7695C7B8B68}" type="slidenum">
              <a:rPr lang="en-US"/>
              <a:pPr/>
              <a:t>19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4459A-6418-594C-A305-45FD63CA97F7}" type="slidenum">
              <a:rPr lang="en-US"/>
              <a:pPr/>
              <a:t>20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85AB70-FA3C-6843-81B7-C39DED186677}" type="slidenum">
              <a:rPr lang="en-US"/>
              <a:pPr/>
              <a:t>29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65CEE-F763-8948-9C4E-C28B4B452FD6}" type="slidenum">
              <a:rPr lang="en-US"/>
              <a:pPr/>
              <a:t>30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A4A29B-2978-3549-9120-BC798A8E96E5}" type="slidenum">
              <a:rPr lang="en-US"/>
              <a:pPr/>
              <a:t>31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F275F-59BE-EC4C-B456-C0A0923E2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66BC9-A3F6-814F-B356-66FE4FD90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0369-9D98-4643-A593-0AB6A1C3E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EBE36-6B9A-6848-BB42-CC0E76FED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EBE6C-D8EB-B949-AECA-1DCB016DF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BA2E7-5007-294F-9DB4-A0E253E94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C5FB6-16A8-8544-8B64-04BC37A7B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20635-5EBF-5043-A433-ADF235EDE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5F22C-1373-ED45-9230-BA6BA1F52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C12AD-FC3B-2643-8947-BC63E8FA8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17703-70CA-9C45-9AD6-CEC7679AB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D0263-DEBC-3449-AE3C-5337E59DE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5C95A4-0242-604A-B52D-D325B0D78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0"/>
          <p:cNvSpPr txBox="1">
            <a:spLocks noChangeArrowheads="1"/>
          </p:cNvSpPr>
          <p:nvPr/>
        </p:nvSpPr>
        <p:spPr bwMode="auto">
          <a:xfrm>
            <a:off x="685800" y="838200"/>
            <a:ext cx="7315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Chris Thorncroft and Alan Brammer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Department of Atmospheric and Environmental Sciences</a:t>
            </a:r>
          </a:p>
          <a:p>
            <a:pPr algn="ctr"/>
            <a:r>
              <a:rPr lang="en-US" sz="1600">
                <a:solidFill>
                  <a:srgbClr val="0000FF"/>
                </a:solidFill>
              </a:rPr>
              <a:t>University at Albany</a:t>
            </a: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0963" y="-152400"/>
            <a:ext cx="9313863" cy="75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7"/>
          <p:cNvSpPr txBox="1">
            <a:spLocks noChangeArrowheads="1"/>
          </p:cNvSpPr>
          <p:nvPr/>
        </p:nvSpPr>
        <p:spPr bwMode="auto">
          <a:xfrm>
            <a:off x="152400" y="25400"/>
            <a:ext cx="8763000" cy="161582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>
              <a:spcBef>
                <a:spcPct val="50000"/>
              </a:spcBef>
            </a:pPr>
            <a:r>
              <a:rPr lang="en-GB" sz="1800" b="1" dirty="0" smtClean="0">
                <a:solidFill>
                  <a:schemeClr val="accent2"/>
                </a:solidFill>
              </a:rPr>
              <a:t>Factors that influence the probability of tropical </a:t>
            </a:r>
            <a:r>
              <a:rPr lang="en-GB" sz="1800" b="1" dirty="0" err="1" smtClean="0">
                <a:solidFill>
                  <a:schemeClr val="accent2"/>
                </a:solidFill>
              </a:rPr>
              <a:t>cyclogenesis</a:t>
            </a:r>
            <a:r>
              <a:rPr lang="en-GB" sz="1800" b="1" dirty="0" smtClean="0">
                <a:solidFill>
                  <a:schemeClr val="accent2"/>
                </a:solidFill>
              </a:rPr>
              <a:t> associated with </a:t>
            </a:r>
            <a:r>
              <a:rPr lang="en-GB" sz="1800" b="1" dirty="0" err="1" smtClean="0">
                <a:solidFill>
                  <a:schemeClr val="accent2"/>
                </a:solidFill>
              </a:rPr>
              <a:t>AEWs</a:t>
            </a:r>
            <a:r>
              <a:rPr lang="en-GB" sz="1800" b="1" dirty="0" smtClean="0">
                <a:solidFill>
                  <a:schemeClr val="accent2"/>
                </a:solidFill>
              </a:rPr>
              <a:t> </a:t>
            </a:r>
          </a:p>
          <a:p>
            <a:pPr marL="457200" indent="-457200" algn="ctr">
              <a:spcBef>
                <a:spcPct val="50000"/>
              </a:spcBef>
            </a:pPr>
            <a:r>
              <a:rPr lang="en-GB" sz="1800" b="1" dirty="0" smtClean="0">
                <a:solidFill>
                  <a:schemeClr val="accent2"/>
                </a:solidFill>
              </a:rPr>
              <a:t>Chris </a:t>
            </a:r>
            <a:r>
              <a:rPr lang="en-GB" sz="1800" b="1" dirty="0" err="1">
                <a:solidFill>
                  <a:schemeClr val="accent2"/>
                </a:solidFill>
              </a:rPr>
              <a:t>Thorncroft</a:t>
            </a:r>
            <a:r>
              <a:rPr lang="en-GB" sz="1800" b="1" dirty="0">
                <a:solidFill>
                  <a:schemeClr val="accent2"/>
                </a:solidFill>
              </a:rPr>
              <a:t> and Alan </a:t>
            </a:r>
            <a:r>
              <a:rPr lang="en-GB" sz="1800" b="1" dirty="0" err="1">
                <a:solidFill>
                  <a:schemeClr val="accent2"/>
                </a:solidFill>
              </a:rPr>
              <a:t>Brammer</a:t>
            </a:r>
            <a:endParaRPr lang="en-GB" sz="1800" b="1" dirty="0">
              <a:solidFill>
                <a:schemeClr val="accent2"/>
              </a:solidFill>
            </a:endParaRPr>
          </a:p>
          <a:p>
            <a:pPr marL="457200" indent="-457200" algn="ctr">
              <a:spcBef>
                <a:spcPct val="50000"/>
              </a:spcBef>
            </a:pPr>
            <a:r>
              <a:rPr lang="en-GB" sz="1800" b="1" dirty="0">
                <a:solidFill>
                  <a:schemeClr val="accent2"/>
                </a:solidFill>
              </a:rPr>
              <a:t>Department of Atmospheric and Environmental Sciences, </a:t>
            </a:r>
          </a:p>
          <a:p>
            <a:pPr marL="457200" indent="-457200" algn="ctr">
              <a:spcBef>
                <a:spcPct val="50000"/>
              </a:spcBef>
            </a:pPr>
            <a:r>
              <a:rPr lang="en-GB" sz="1800" b="1" dirty="0">
                <a:solidFill>
                  <a:schemeClr val="accent2"/>
                </a:solidFill>
              </a:rPr>
              <a:t>University at  Albany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sp>
        <p:nvSpPr>
          <p:cNvPr id="15365" name="Text Box 17"/>
          <p:cNvSpPr txBox="1">
            <a:spLocks noChangeArrowheads="1"/>
          </p:cNvSpPr>
          <p:nvPr/>
        </p:nvSpPr>
        <p:spPr bwMode="auto">
          <a:xfrm>
            <a:off x="-38100" y="6438900"/>
            <a:ext cx="5600700" cy="36988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sz="1800" b="1">
                <a:solidFill>
                  <a:schemeClr val="accent2"/>
                </a:solidFill>
              </a:rPr>
              <a:t>Acknowledgement: NASA HS</a:t>
            </a:r>
            <a:r>
              <a:rPr lang="en-GB" sz="1800" b="1">
                <a:solidFill>
                  <a:srgbClr val="000099"/>
                </a:solidFill>
              </a:rPr>
              <a:t>3 (</a:t>
            </a:r>
            <a:r>
              <a:rPr lang="en-US" sz="1800">
                <a:solidFill>
                  <a:srgbClr val="000099"/>
                </a:solidFill>
              </a:rPr>
              <a:t>AGS1321568)</a:t>
            </a:r>
            <a:endParaRPr lang="en-US" sz="1800" b="1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8" y="312539"/>
            <a:ext cx="8428509" cy="856134"/>
          </a:xfrm>
        </p:spPr>
        <p:txBody>
          <a:bodyPr/>
          <a:lstStyle/>
          <a:p>
            <a:pPr defTabSz="191981" eaLnBrk="1">
              <a:spcBef>
                <a:spcPts val="492"/>
              </a:spcBef>
            </a:pPr>
            <a:r>
              <a:rPr lang="en-US" sz="2500" dirty="0"/>
              <a:t>Day   0 </a:t>
            </a:r>
            <a:br>
              <a:rPr lang="en-US" sz="2500" dirty="0"/>
            </a:br>
            <a:r>
              <a:rPr lang="en-US" sz="2200" dirty="0"/>
              <a:t>Developing						Non-developing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56990" y="1532558"/>
            <a:ext cx="8028905" cy="4916909"/>
            <a:chOff x="-7333" y="-25400"/>
            <a:chExt cx="11418839" cy="6991896"/>
          </a:xfrm>
        </p:grpSpPr>
        <p:sp>
          <p:nvSpPr>
            <p:cNvPr id="22531" name="AutoShape 3"/>
            <p:cNvSpPr>
              <a:spLocks/>
            </p:cNvSpPr>
            <p:nvPr/>
          </p:nvSpPr>
          <p:spPr bwMode="auto">
            <a:xfrm>
              <a:off x="-7333" y="-25400"/>
              <a:ext cx="11418839" cy="699189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Palatino" charset="0"/>
              </a:endParaRPr>
            </a:p>
          </p:txBody>
        </p:sp>
        <p:pic>
          <p:nvPicPr>
            <p:cNvPr id="22532" name="Picture 4" descr="low_level_flow_fdev_up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 l="33466" t="39302" r="33466" b="41373"/>
            <a:stretch>
              <a:fillRect/>
            </a:stretch>
          </p:blipFill>
          <p:spPr bwMode="auto">
            <a:xfrm>
              <a:off x="604" y="-4"/>
              <a:ext cx="5500665" cy="3214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3" name="Picture 5" descr="low_level_flow_fdev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 l="34294" t="39531" r="34294" b="41429"/>
            <a:stretch>
              <a:fillRect/>
            </a:stretch>
          </p:blipFill>
          <p:spPr bwMode="auto">
            <a:xfrm>
              <a:off x="5979104" y="-4"/>
              <a:ext cx="5230791" cy="3171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4" name="Picture 6" descr="llf_r_qfdev_predictors_simp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 l="34113" t="39627" r="34113" b="41800"/>
            <a:stretch>
              <a:fillRect/>
            </a:stretch>
          </p:blipFill>
          <p:spPr bwMode="auto">
            <a:xfrm>
              <a:off x="114903" y="3211030"/>
              <a:ext cx="5297466" cy="30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5" name="Picture 7" descr="llf_r_qfndv_predictors_simpl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 l="35081" t="39311" r="33534" b="40851"/>
            <a:stretch>
              <a:fillRect/>
            </a:stretch>
          </p:blipFill>
          <p:spPr bwMode="auto">
            <a:xfrm>
              <a:off x="6125153" y="3157063"/>
              <a:ext cx="5230791" cy="3304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6" name="Picture 8" descr="llf_r_qfdev_predictors_simpl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 l="34113" t="96048" r="34113" b="879"/>
            <a:stretch>
              <a:fillRect/>
            </a:stretch>
          </p:blipFill>
          <p:spPr bwMode="auto">
            <a:xfrm>
              <a:off x="3196229" y="6306194"/>
              <a:ext cx="5721326" cy="553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2538" name="AutoShape 10"/>
          <p:cNvSpPr>
            <a:spLocks/>
          </p:cNvSpPr>
          <p:nvPr/>
        </p:nvSpPr>
        <p:spPr bwMode="auto">
          <a:xfrm>
            <a:off x="3327425" y="9381753"/>
            <a:ext cx="1156395" cy="455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95000"/>
                </a:srgbClr>
              </a:gs>
              <a:gs pos="100000">
                <a:srgbClr val="CBC8C2">
                  <a:alpha val="17000"/>
                </a:srgbClr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200" dirty="0">
                <a:ea typeface="Palatino" charset="0"/>
                <a:cs typeface="Palatino" charset="0"/>
              </a:rPr>
              <a:t>Day 2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22539" name="AutoShape 11"/>
          <p:cNvSpPr>
            <a:spLocks/>
          </p:cNvSpPr>
          <p:nvPr/>
        </p:nvSpPr>
        <p:spPr bwMode="auto">
          <a:xfrm>
            <a:off x="3687961" y="3878833"/>
            <a:ext cx="1766962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C9C3BA"/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500" dirty="0">
                <a:ea typeface="Palatino" charset="0"/>
                <a:cs typeface="Palatino" charset="0"/>
              </a:rPr>
              <a:t>850hPa </a:t>
            </a:r>
            <a:r>
              <a:rPr lang="en-US" sz="1500" dirty="0" err="1">
                <a:ea typeface="Palatino" charset="0"/>
                <a:cs typeface="Palatino" charset="0"/>
              </a:rPr>
              <a:t>q</a:t>
            </a:r>
            <a:r>
              <a:rPr lang="en-US" sz="1500" dirty="0">
                <a:ea typeface="Palatino" charset="0"/>
                <a:cs typeface="Palatino" charset="0"/>
              </a:rPr>
              <a:t> [</a:t>
            </a:r>
            <a:r>
              <a:rPr lang="en-US" sz="1500" dirty="0" err="1">
                <a:ea typeface="Palatino" charset="0"/>
                <a:cs typeface="Palatino" charset="0"/>
              </a:rPr>
              <a:t>g</a:t>
            </a:r>
            <a:r>
              <a:rPr lang="en-US" sz="1500" dirty="0">
                <a:ea typeface="Palatino" charset="0"/>
                <a:cs typeface="Palatino" charset="0"/>
              </a:rPr>
              <a:t>/kg]</a:t>
            </a:r>
          </a:p>
          <a:p>
            <a:r>
              <a:rPr lang="en-US" sz="1500" dirty="0">
                <a:ea typeface="Palatino" charset="0"/>
                <a:cs typeface="Palatino" charset="0"/>
              </a:rPr>
              <a:t>Wave Relative flow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22540" name="AutoShape 12"/>
          <p:cNvSpPr>
            <a:spLocks/>
          </p:cNvSpPr>
          <p:nvPr/>
        </p:nvSpPr>
        <p:spPr bwMode="auto">
          <a:xfrm>
            <a:off x="3956968" y="1660922"/>
            <a:ext cx="1514698" cy="3393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C9C3BA"/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500" dirty="0">
                <a:ea typeface="Palatino" charset="0"/>
                <a:cs typeface="Palatino" charset="0"/>
              </a:rPr>
              <a:t>850hPa Rel. </a:t>
            </a:r>
            <a:r>
              <a:rPr lang="en-US" sz="1500" dirty="0" err="1">
                <a:ea typeface="Palatino" charset="0"/>
                <a:cs typeface="Palatino" charset="0"/>
              </a:rPr>
              <a:t>Vort</a:t>
            </a:r>
            <a:endParaRPr lang="en-US" dirty="0">
              <a:ea typeface="Palatino" charset="0"/>
              <a:cs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1"/>
          <p:cNvSpPr>
            <a:spLocks/>
          </p:cNvSpPr>
          <p:nvPr/>
        </p:nvSpPr>
        <p:spPr bwMode="auto">
          <a:xfrm>
            <a:off x="-556989" y="1696641"/>
            <a:ext cx="9754568" cy="3464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2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Palatino" charset="0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12539"/>
            <a:ext cx="8428509" cy="856134"/>
          </a:xfrm>
        </p:spPr>
        <p:txBody>
          <a:bodyPr/>
          <a:lstStyle/>
          <a:p>
            <a:pPr defTabSz="344897" eaLnBrk="1">
              <a:spcBef>
                <a:spcPts val="914"/>
              </a:spcBef>
            </a:pPr>
            <a:r>
              <a:rPr lang="en-US" sz="4100" dirty="0">
                <a:solidFill>
                  <a:srgbClr val="000099"/>
                </a:solidFill>
              </a:rPr>
              <a:t>Vertical structure of moisture anomaly</a:t>
            </a:r>
            <a:endParaRPr lang="en-US" dirty="0">
              <a:solidFill>
                <a:srgbClr val="000099"/>
              </a:solidFill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4570884" y="1705571"/>
            <a:ext cx="4565303" cy="3446859"/>
            <a:chOff x="0" y="0"/>
            <a:chExt cx="6491883" cy="4902200"/>
          </a:xfrm>
        </p:grpSpPr>
        <p:pic>
          <p:nvPicPr>
            <p:cNvPr id="24580" name="Picture 4" descr="pasted-imag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 r="5162"/>
            <a:stretch>
              <a:fillRect/>
            </a:stretch>
          </p:blipFill>
          <p:spPr bwMode="auto">
            <a:xfrm>
              <a:off x="0" y="0"/>
              <a:ext cx="6491883" cy="490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" name="Line 5"/>
            <p:cNvSpPr>
              <a:spLocks noChangeShapeType="1"/>
            </p:cNvSpPr>
            <p:nvPr/>
          </p:nvSpPr>
          <p:spPr bwMode="auto">
            <a:xfrm>
              <a:off x="1472975" y="3743325"/>
              <a:ext cx="4295119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noFill/>
                </a14:hiddenFill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endParaRPr>
            </a:p>
          </p:txBody>
        </p:sp>
      </p:grpSp>
      <p:pic>
        <p:nvPicPr>
          <p:cNvPr id="24582" name="Picture 6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889" y="4230440"/>
            <a:ext cx="3888879" cy="33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1116" y="2289349"/>
            <a:ext cx="4880075" cy="1937742"/>
            <a:chOff x="0" y="0"/>
            <a:chExt cx="6942667" cy="2755401"/>
          </a:xfrm>
        </p:grpSpPr>
        <p:pic>
          <p:nvPicPr>
            <p:cNvPr id="24584" name="Picture 8" descr="pasted-image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942667" cy="275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 flipV="1">
              <a:off x="1265624" y="892013"/>
              <a:ext cx="5332450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noFill/>
                </a14:hiddenFill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endParaRPr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V="1">
              <a:off x="3819102" y="1071368"/>
              <a:ext cx="235022" cy="941218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noFill/>
                </a14:hiddenFill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21457">
                <a:defRPr/>
              </a:pPr>
              <a:endParaRPr lang="en-US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duster" charset="0"/>
                <a:ea typeface="ＭＳ Ｐゴシック" charset="0"/>
                <a:cs typeface="Chalkduster" charset="0"/>
                <a:sym typeface="Chalkduster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99"/>
                </a:solidFill>
              </a:rPr>
              <a:t>2. Overview of 2012 </a:t>
            </a:r>
            <a:r>
              <a:rPr lang="en-US" dirty="0" err="1" smtClean="0">
                <a:solidFill>
                  <a:srgbClr val="000099"/>
                </a:solidFill>
              </a:rPr>
              <a:t>AEWs</a:t>
            </a:r>
            <a:endParaRPr lang="en-US" dirty="0" smtClean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xample_wave_location.png"/>
          <p:cNvPicPr>
            <a:picLocks noChangeAspect="1"/>
          </p:cNvPicPr>
          <p:nvPr/>
        </p:nvPicPr>
        <p:blipFill>
          <a:blip r:embed="rId2"/>
          <a:srcRect l="2522" t="2927" r="4097" b="17586"/>
          <a:stretch>
            <a:fillRect/>
          </a:stretch>
        </p:blipFill>
        <p:spPr bwMode="auto">
          <a:xfrm>
            <a:off x="339725" y="1500188"/>
            <a:ext cx="304958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25413" y="4232275"/>
            <a:ext cx="434498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200"/>
              <a:t>PW - Precipitable Water</a:t>
            </a:r>
          </a:p>
          <a:p>
            <a:r>
              <a:rPr lang="en-US" sz="2200"/>
              <a:t>W    - Vertical Velocity (700-400hPa)</a:t>
            </a:r>
          </a:p>
          <a:p>
            <a:r>
              <a:rPr lang="en-US" sz="2200"/>
              <a:t>RV   - Relative Vorticity (900-600hPa)</a:t>
            </a:r>
          </a:p>
        </p:txBody>
      </p:sp>
      <p:pic>
        <p:nvPicPr>
          <p:cNvPr id="19460" name="Picture 7"/>
          <p:cNvPicPr>
            <a:picLocks noChangeAspect="1"/>
          </p:cNvPicPr>
          <p:nvPr/>
        </p:nvPicPr>
        <p:blipFill>
          <a:blip r:embed="rId3"/>
          <a:srcRect l="7176" t="23505" r="12842" b="19849"/>
          <a:stretch>
            <a:fillRect/>
          </a:stretch>
        </p:blipFill>
        <p:spPr bwMode="auto">
          <a:xfrm>
            <a:off x="4894263" y="1500188"/>
            <a:ext cx="3578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5429250" y="4071938"/>
            <a:ext cx="273367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200"/>
              <a:t>EA- Precipitable Water</a:t>
            </a:r>
          </a:p>
        </p:txBody>
      </p:sp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1047750" y="1154113"/>
            <a:ext cx="13287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/>
              <a:t>Trough Scale</a:t>
            </a:r>
          </a:p>
        </p:txBody>
      </p: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5864225" y="1179513"/>
            <a:ext cx="174466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/>
              <a:t>Environment</a:t>
            </a:r>
          </a:p>
        </p:txBody>
      </p:sp>
      <p:sp>
        <p:nvSpPr>
          <p:cNvPr id="19464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Characterising AEWS</a:t>
            </a:r>
            <a:endParaRPr 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285750" y="3829050"/>
            <a:ext cx="47974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sz="2200"/>
              <a:t>PW - Precipitable Water</a:t>
            </a:r>
          </a:p>
          <a:p>
            <a:r>
              <a:rPr lang="en-US" sz="2200"/>
              <a:t>W    - Vertical Velocity (700-400hPa)</a:t>
            </a:r>
          </a:p>
          <a:p>
            <a:r>
              <a:rPr lang="en-US" sz="2200"/>
              <a:t>RV   - Relative Vorticity (900-600hPa)</a:t>
            </a:r>
          </a:p>
          <a:p>
            <a:r>
              <a:rPr lang="en-US" sz="2200"/>
              <a:t>EA   - Eastern Atlantic Precipitable Water</a:t>
            </a:r>
          </a:p>
        </p:txBody>
      </p:sp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304800" y="1143000"/>
            <a:ext cx="6858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/>
              <a:t>Favourable characteristic based on wave climatology</a:t>
            </a:r>
          </a:p>
          <a:p>
            <a:r>
              <a:rPr lang="en-US"/>
              <a:t>CFSR 1979-2012</a:t>
            </a:r>
          </a:p>
          <a:p>
            <a:r>
              <a:rPr lang="en-US" sz="2200" b="1">
                <a:solidFill>
                  <a:srgbClr val="23FF08"/>
                </a:solidFill>
              </a:rPr>
              <a:t>Top 33% </a:t>
            </a:r>
          </a:p>
          <a:p>
            <a:r>
              <a:rPr lang="en-US" sz="2200" b="1">
                <a:solidFill>
                  <a:srgbClr val="FD9408"/>
                </a:solidFill>
              </a:rPr>
              <a:t>Mid 33%</a:t>
            </a:r>
          </a:p>
          <a:p>
            <a:r>
              <a:rPr lang="en-US" sz="2200" b="1">
                <a:solidFill>
                  <a:srgbClr val="FC0009"/>
                </a:solidFill>
              </a:rPr>
              <a:t>Bottom 33%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 rot="-5400000">
            <a:off x="5581651" y="2303462"/>
            <a:ext cx="3211512" cy="2944813"/>
            <a:chOff x="2006600" y="1949698"/>
            <a:chExt cx="3797613" cy="2860066"/>
          </a:xfrm>
        </p:grpSpPr>
        <p:sp>
          <p:nvSpPr>
            <p:cNvPr id="20486" name="TextBox 11"/>
            <p:cNvSpPr txBox="1">
              <a:spLocks noChangeArrowheads="1"/>
            </p:cNvSpPr>
            <p:nvPr/>
          </p:nvSpPr>
          <p:spPr bwMode="auto">
            <a:xfrm>
              <a:off x="4925026" y="2866971"/>
              <a:ext cx="879187" cy="1942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100"/>
                <a:t>PW </a:t>
              </a:r>
            </a:p>
            <a:p>
              <a:r>
                <a:rPr lang="en-US" sz="3100"/>
                <a:t>W    </a:t>
              </a:r>
            </a:p>
            <a:p>
              <a:r>
                <a:rPr lang="en-US" sz="3100"/>
                <a:t>RV   </a:t>
              </a:r>
            </a:p>
            <a:p>
              <a:r>
                <a:rPr lang="en-US" sz="3100"/>
                <a:t>EA   </a:t>
              </a:r>
            </a:p>
          </p:txBody>
        </p:sp>
        <p:pic>
          <p:nvPicPr>
            <p:cNvPr id="20487" name="Content Placeholder 3"/>
            <p:cNvPicPr>
              <a:picLocks noChangeAspect="1"/>
            </p:cNvPicPr>
            <p:nvPr/>
          </p:nvPicPr>
          <p:blipFill>
            <a:blip r:embed="rId2"/>
            <a:srcRect l="81250" t="42793" r="8090" b="46213"/>
            <a:stretch>
              <a:fillRect/>
            </a:stretch>
          </p:blipFill>
          <p:spPr bwMode="auto">
            <a:xfrm rot="5400000">
              <a:off x="2599089" y="2421290"/>
              <a:ext cx="1786821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8" name="TextBox 13"/>
            <p:cNvSpPr txBox="1">
              <a:spLocks noChangeArrowheads="1"/>
            </p:cNvSpPr>
            <p:nvPr/>
          </p:nvSpPr>
          <p:spPr bwMode="auto">
            <a:xfrm rot="5400000">
              <a:off x="3171822" y="1341823"/>
              <a:ext cx="1076446" cy="2292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Wave 1 </a:t>
              </a:r>
            </a:p>
            <a:p>
              <a:r>
                <a:rPr lang="en-US"/>
                <a:t> </a:t>
              </a:r>
            </a:p>
            <a:p>
              <a:r>
                <a:rPr lang="en-US"/>
                <a:t>Wave 2 </a:t>
              </a:r>
            </a:p>
            <a:p>
              <a:endParaRPr lang="en-US"/>
            </a:p>
            <a:p>
              <a:r>
                <a:rPr lang="en-US"/>
                <a:t>Wave 3</a:t>
              </a:r>
            </a:p>
          </p:txBody>
        </p:sp>
      </p:grpSp>
      <p:sp>
        <p:nvSpPr>
          <p:cNvPr id="20485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Characterising AEWS</a:t>
            </a:r>
            <a:endParaRPr 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"/>
          <p:cNvSpPr txBox="1">
            <a:spLocks noChangeArrowheads="1"/>
          </p:cNvSpPr>
          <p:nvPr/>
        </p:nvSpPr>
        <p:spPr bwMode="auto">
          <a:xfrm>
            <a:off x="5562600" y="1066800"/>
            <a:ext cx="2767013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/>
              <a:t>Based on Wave climatology</a:t>
            </a:r>
          </a:p>
          <a:p>
            <a:r>
              <a:rPr lang="en-US" sz="2200" b="1">
                <a:solidFill>
                  <a:srgbClr val="23FF08"/>
                </a:solidFill>
              </a:rPr>
              <a:t>Top 33% </a:t>
            </a:r>
          </a:p>
          <a:p>
            <a:r>
              <a:rPr lang="en-US" sz="2200" b="1">
                <a:solidFill>
                  <a:srgbClr val="FD9408"/>
                </a:solidFill>
              </a:rPr>
              <a:t>Mid 33%</a:t>
            </a:r>
          </a:p>
          <a:p>
            <a:r>
              <a:rPr lang="en-US" sz="2200" b="1">
                <a:solidFill>
                  <a:srgbClr val="FC0009"/>
                </a:solidFill>
              </a:rPr>
              <a:t>Bottom 33%</a:t>
            </a:r>
          </a:p>
        </p:txBody>
      </p:sp>
      <p:grpSp>
        <p:nvGrpSpPr>
          <p:cNvPr id="21507" name="Group 12"/>
          <p:cNvGrpSpPr>
            <a:grpSpLocks/>
          </p:cNvGrpSpPr>
          <p:nvPr/>
        </p:nvGrpSpPr>
        <p:grpSpPr bwMode="auto">
          <a:xfrm>
            <a:off x="0" y="2619375"/>
            <a:ext cx="9145588" cy="2578100"/>
            <a:chOff x="-1954" y="4335911"/>
            <a:chExt cx="13006754" cy="3665089"/>
          </a:xfrm>
        </p:grpSpPr>
        <p:pic>
          <p:nvPicPr>
            <p:cNvPr id="21513" name="Content Placeholder 3"/>
            <p:cNvPicPr>
              <a:picLocks noChangeAspect="1"/>
            </p:cNvPicPr>
            <p:nvPr/>
          </p:nvPicPr>
          <p:blipFill>
            <a:blip r:embed="rId2"/>
            <a:srcRect l="6413" t="42793" r="4237" b="46213"/>
            <a:stretch>
              <a:fillRect/>
            </a:stretch>
          </p:blipFill>
          <p:spPr bwMode="auto">
            <a:xfrm>
              <a:off x="-1954" y="5029200"/>
              <a:ext cx="13006754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4" name="TextBox 10"/>
            <p:cNvSpPr txBox="1">
              <a:spLocks noChangeArrowheads="1"/>
            </p:cNvSpPr>
            <p:nvPr/>
          </p:nvSpPr>
          <p:spPr bwMode="auto">
            <a:xfrm rot="-5400000">
              <a:off x="11287790" y="3782598"/>
              <a:ext cx="775598" cy="1882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PW </a:t>
              </a:r>
            </a:p>
            <a:p>
              <a:r>
                <a:rPr lang="en-US" sz="2000"/>
                <a:t>W    </a:t>
              </a:r>
            </a:p>
            <a:p>
              <a:r>
                <a:rPr lang="en-US" sz="2000"/>
                <a:t>RV   </a:t>
              </a:r>
            </a:p>
            <a:p>
              <a:r>
                <a:rPr lang="en-US" sz="2000"/>
                <a:t>EA   </a:t>
              </a:r>
            </a:p>
          </p:txBody>
        </p:sp>
      </p:grpSp>
      <p:cxnSp>
        <p:nvCxnSpPr>
          <p:cNvPr id="21508" name="Straight Connector 5"/>
          <p:cNvCxnSpPr>
            <a:cxnSpLocks noChangeShapeType="1"/>
          </p:cNvCxnSpPr>
          <p:nvPr/>
        </p:nvCxnSpPr>
        <p:spPr bwMode="auto">
          <a:xfrm flipH="1" flipV="1">
            <a:off x="3714750" y="2571750"/>
            <a:ext cx="3751263" cy="1125538"/>
          </a:xfrm>
          <a:prstGeom prst="line">
            <a:avLst/>
          </a:prstGeom>
          <a:noFill/>
          <a:ln w="38100">
            <a:solidFill>
              <a:srgbClr val="414141"/>
            </a:solidFill>
            <a:miter lim="0"/>
            <a:headEnd/>
            <a:tailEnd/>
          </a:ln>
        </p:spPr>
      </p:cxnSp>
      <p:sp>
        <p:nvSpPr>
          <p:cNvPr id="21509" name="TextBox 11"/>
          <p:cNvSpPr txBox="1">
            <a:spLocks noChangeArrowheads="1"/>
          </p:cNvSpPr>
          <p:nvPr/>
        </p:nvSpPr>
        <p:spPr bwMode="auto">
          <a:xfrm>
            <a:off x="2000250" y="2197100"/>
            <a:ext cx="2319338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/>
              <a:t>Trough scale diagnostic</a:t>
            </a:r>
          </a:p>
        </p:txBody>
      </p:sp>
      <p:cxnSp>
        <p:nvCxnSpPr>
          <p:cNvPr id="21510" name="Straight Connector 13"/>
          <p:cNvCxnSpPr>
            <a:cxnSpLocks noChangeShapeType="1"/>
          </p:cNvCxnSpPr>
          <p:nvPr/>
        </p:nvCxnSpPr>
        <p:spPr bwMode="auto">
          <a:xfrm flipH="1">
            <a:off x="4786313" y="4821238"/>
            <a:ext cx="4017962" cy="1019175"/>
          </a:xfrm>
          <a:prstGeom prst="line">
            <a:avLst/>
          </a:prstGeom>
          <a:noFill/>
          <a:ln w="38100">
            <a:solidFill>
              <a:srgbClr val="414141"/>
            </a:solidFill>
            <a:miter lim="0"/>
            <a:headEnd/>
            <a:tailEnd/>
          </a:ln>
        </p:spPr>
      </p:cxnSp>
      <p:sp>
        <p:nvSpPr>
          <p:cNvPr id="21511" name="TextBox 15"/>
          <p:cNvSpPr txBox="1">
            <a:spLocks noChangeArrowheads="1"/>
          </p:cNvSpPr>
          <p:nvPr/>
        </p:nvSpPr>
        <p:spPr bwMode="auto">
          <a:xfrm>
            <a:off x="2209800" y="5840413"/>
            <a:ext cx="34163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/>
              <a:t>Trough + Environmental Diagnostic</a:t>
            </a:r>
          </a:p>
        </p:txBody>
      </p:sp>
      <p:sp>
        <p:nvSpPr>
          <p:cNvPr id="21512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Characterising AEWS</a:t>
            </a:r>
            <a:endParaRPr 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2012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22531" name="Picture 3" descr="stats_aew_20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93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6019800" y="1066800"/>
            <a:ext cx="31242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66FF"/>
                </a:solidFill>
              </a:rPr>
              <a:t>Wave characteristics vary a lot during the season.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2012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24579" name="Picture 3" descr="stats_aew_20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93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6019800" y="1066800"/>
            <a:ext cx="31242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66FF"/>
                </a:solidFill>
              </a:rPr>
              <a:t>Wave characteristics vary a lot during the season.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r>
              <a:rPr lang="en-US" sz="1800">
                <a:solidFill>
                  <a:srgbClr val="3366FF"/>
                </a:solidFill>
              </a:rPr>
              <a:t>Very Unfavorable Waves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5334000" y="2362200"/>
            <a:ext cx="12954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067300" y="4305300"/>
            <a:ext cx="1828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2012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26627" name="Picture 3" descr="stats_aew_20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93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6019800" y="1066800"/>
            <a:ext cx="31242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66FF"/>
                </a:solidFill>
              </a:rPr>
              <a:t>Wave characteristics vary a lot during the season.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r>
              <a:rPr lang="en-US" sz="1800">
                <a:solidFill>
                  <a:srgbClr val="3366FF"/>
                </a:solidFill>
              </a:rPr>
              <a:t>Very Favorable Waves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5600700" y="2628900"/>
            <a:ext cx="762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5410200" y="3962400"/>
            <a:ext cx="1143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2012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28675" name="Picture 3" descr="stats_aew_20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93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6019800" y="1066800"/>
            <a:ext cx="3124200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66FF"/>
                </a:solidFill>
              </a:rPr>
              <a:t>Wave characteristics vary a lot during the season.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r>
              <a:rPr lang="en-US" sz="1800">
                <a:solidFill>
                  <a:srgbClr val="3366FF"/>
                </a:solidFill>
              </a:rPr>
              <a:t>	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r>
              <a:rPr lang="en-US" sz="1800">
                <a:solidFill>
                  <a:srgbClr val="3366FF"/>
                </a:solidFill>
              </a:rPr>
              <a:t>Unfavorable developing </a:t>
            </a:r>
          </a:p>
          <a:p>
            <a:r>
              <a:rPr lang="en-US" sz="1800">
                <a:solidFill>
                  <a:srgbClr val="3366FF"/>
                </a:solidFill>
              </a:rPr>
              <a:t>wave –moving into favorable phase of MJO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715000" y="3810000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 dirty="0" smtClean="0">
                <a:solidFill>
                  <a:schemeClr val="accent2"/>
                </a:solidFill>
              </a:rPr>
              <a:t>Overview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81000" y="1676400"/>
            <a:ext cx="8432800" cy="286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1800" dirty="0" smtClean="0">
                <a:solidFill>
                  <a:srgbClr val="000099"/>
                </a:solidFill>
              </a:rPr>
              <a:t>Statistical Analysis of Developing and Non-Developing favorable waves</a:t>
            </a:r>
          </a:p>
          <a:p>
            <a:pPr marL="342900" indent="-342900"/>
            <a:endParaRPr lang="en-US" sz="1800" dirty="0" smtClean="0">
              <a:solidFill>
                <a:srgbClr val="000099"/>
              </a:solidFill>
            </a:endParaRPr>
          </a:p>
          <a:p>
            <a:pPr marL="342900" indent="-342900">
              <a:buAutoNum type="arabicPeriod"/>
            </a:pPr>
            <a:r>
              <a:rPr lang="en-US" sz="1800" dirty="0" smtClean="0">
                <a:solidFill>
                  <a:srgbClr val="000099"/>
                </a:solidFill>
              </a:rPr>
              <a:t>Overview of 2012 </a:t>
            </a:r>
            <a:r>
              <a:rPr lang="en-US" sz="1800" dirty="0" err="1" smtClean="0">
                <a:solidFill>
                  <a:srgbClr val="000099"/>
                </a:solidFill>
              </a:rPr>
              <a:t>AEWs</a:t>
            </a:r>
            <a:r>
              <a:rPr lang="en-US" sz="1800" dirty="0" smtClean="0">
                <a:solidFill>
                  <a:srgbClr val="000099"/>
                </a:solidFill>
              </a:rPr>
              <a:t> (including Analysis and Modeling of Nadine)</a:t>
            </a:r>
          </a:p>
          <a:p>
            <a:pPr marL="342900" indent="-342900"/>
            <a:endParaRPr lang="en-US" sz="1800" dirty="0" smtClean="0">
              <a:solidFill>
                <a:srgbClr val="000099"/>
              </a:solidFill>
            </a:endParaRPr>
          </a:p>
          <a:p>
            <a:pPr marL="342900" indent="-342900">
              <a:buAutoNum type="arabicPeriod"/>
            </a:pPr>
            <a:r>
              <a:rPr lang="en-US" sz="1800" dirty="0" smtClean="0">
                <a:solidFill>
                  <a:srgbClr val="000099"/>
                </a:solidFill>
              </a:rPr>
              <a:t>Overview of 2013 </a:t>
            </a:r>
            <a:r>
              <a:rPr lang="en-US" sz="1800" dirty="0" err="1" smtClean="0">
                <a:solidFill>
                  <a:srgbClr val="000099"/>
                </a:solidFill>
              </a:rPr>
              <a:t>AEWs</a:t>
            </a:r>
            <a:r>
              <a:rPr lang="en-US" sz="1800" dirty="0" smtClean="0">
                <a:solidFill>
                  <a:srgbClr val="000099"/>
                </a:solidFill>
              </a:rPr>
              <a:t> (including preliminary analysis of non-developing AEW – 			SAL flight August 24</a:t>
            </a:r>
            <a:r>
              <a:rPr lang="en-US" sz="1800" baseline="30000" dirty="0" smtClean="0">
                <a:solidFill>
                  <a:srgbClr val="000099"/>
                </a:solidFill>
              </a:rPr>
              <a:t>th</a:t>
            </a:r>
            <a:r>
              <a:rPr lang="en-US" sz="1800" dirty="0" smtClean="0">
                <a:solidFill>
                  <a:srgbClr val="000099"/>
                </a:solidFill>
              </a:rPr>
              <a:t> )</a:t>
            </a:r>
          </a:p>
          <a:p>
            <a:pPr marL="342900" indent="-342900">
              <a:buAutoNum type="arabicPeriod"/>
            </a:pPr>
            <a:endParaRPr lang="en-US" sz="1800" dirty="0" smtClean="0">
              <a:solidFill>
                <a:srgbClr val="000099"/>
              </a:solidFill>
            </a:endParaRPr>
          </a:p>
          <a:p>
            <a:pPr marL="342900" indent="-342900">
              <a:buAutoNum type="arabicPeriod"/>
            </a:pPr>
            <a:r>
              <a:rPr lang="en-US" sz="1800" dirty="0" smtClean="0">
                <a:solidFill>
                  <a:srgbClr val="000099"/>
                </a:solidFill>
              </a:rPr>
              <a:t>Final Comments</a:t>
            </a:r>
          </a:p>
          <a:p>
            <a:pPr marL="342900" indent="-342900">
              <a:buAutoNum type="arabicPeriod"/>
            </a:pPr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2012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30723" name="Picture 3" descr="stats_aew_201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93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6019800" y="1066800"/>
            <a:ext cx="3124200" cy="75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3366FF"/>
                </a:solidFill>
              </a:rPr>
              <a:t>Wave characteristics vary a lot during the season.</a:t>
            </a: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r>
              <a:rPr lang="en-US" sz="1800" dirty="0">
                <a:solidFill>
                  <a:srgbClr val="3366FF"/>
                </a:solidFill>
              </a:rPr>
              <a:t>	</a:t>
            </a: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r>
              <a:rPr lang="en-US" sz="1800" dirty="0">
                <a:solidFill>
                  <a:srgbClr val="3366FF"/>
                </a:solidFill>
              </a:rPr>
              <a:t>Will compare these two now</a:t>
            </a: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5689600" y="4966494"/>
            <a:ext cx="381000" cy="246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5664200" y="4788694"/>
            <a:ext cx="381000" cy="246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3632200"/>
            <a:ext cx="390683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581400"/>
            <a:ext cx="390683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57200"/>
            <a:ext cx="390683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2800" y="482600"/>
            <a:ext cx="390683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457200" y="0"/>
            <a:ext cx="883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Nadine	 9/7/12 18Z		       Non-developing AEW9/11/12 12Z							</a:t>
            </a:r>
          </a:p>
        </p:txBody>
      </p:sp>
      <p:sp>
        <p:nvSpPr>
          <p:cNvPr id="32775" name="TextBox 9"/>
          <p:cNvSpPr txBox="1">
            <a:spLocks noChangeArrowheads="1"/>
          </p:cNvSpPr>
          <p:nvPr/>
        </p:nvSpPr>
        <p:spPr bwMode="auto">
          <a:xfrm>
            <a:off x="1676400" y="27432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q anomaly 850mb</a:t>
            </a:r>
          </a:p>
        </p:txBody>
      </p: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6096000" y="27432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q anomaly 850mb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2717800" y="5926138"/>
            <a:ext cx="2590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 850mb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7315200" y="58928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 850mb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6781800" cy="629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WRF Simulation of Nadine AEW</a:t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dirty="0" smtClean="0">
                <a:solidFill>
                  <a:srgbClr val="000099"/>
                </a:solidFill>
              </a:rPr>
              <a:t/>
            </a:r>
            <a:br>
              <a:rPr lang="en-US" dirty="0" smtClean="0">
                <a:solidFill>
                  <a:srgbClr val="000099"/>
                </a:solidFill>
              </a:rPr>
            </a:b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990600"/>
            <a:ext cx="7848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WRF v3.5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3km horizontal grid length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51 vertical levels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err="1" smtClean="0">
                <a:solidFill>
                  <a:srgbClr val="000099"/>
                </a:solidFill>
              </a:rPr>
              <a:t>Initialised</a:t>
            </a:r>
            <a:r>
              <a:rPr lang="en-US" dirty="0" smtClean="0">
                <a:solidFill>
                  <a:srgbClr val="000099"/>
                </a:solidFill>
              </a:rPr>
              <a:t> at 00Z  6</a:t>
            </a:r>
            <a:r>
              <a:rPr lang="en-US" baseline="30000" dirty="0" smtClean="0">
                <a:solidFill>
                  <a:srgbClr val="000099"/>
                </a:solidFill>
              </a:rPr>
              <a:t>th</a:t>
            </a:r>
            <a:r>
              <a:rPr lang="en-US" dirty="0" smtClean="0">
                <a:solidFill>
                  <a:srgbClr val="000099"/>
                </a:solidFill>
              </a:rPr>
              <a:t> August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Trajectories based on 5 minute winds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endParaRPr lang="en-US" dirty="0" smtClean="0">
              <a:solidFill>
                <a:srgbClr val="000099"/>
              </a:solidFill>
            </a:endParaRPr>
          </a:p>
          <a:p>
            <a:endParaRPr lang="en-US" dirty="0" smtClean="0">
              <a:solidFill>
                <a:srgbClr val="000099"/>
              </a:solidFill>
            </a:endParaRPr>
          </a:p>
          <a:p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-357188" y="1446609"/>
            <a:ext cx="10287000" cy="123229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0"/>
            <a:headEnd/>
            <a:tailEnd/>
          </a:ln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marL="160729"/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-142875" y="1821656"/>
            <a:ext cx="9751219" cy="4446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0"/>
            <a:headEnd/>
            <a:tailEnd/>
          </a:ln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marL="160729"/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8" y="309191"/>
            <a:ext cx="8428509" cy="856133"/>
          </a:xfrm>
        </p:spPr>
        <p:txBody>
          <a:bodyPr/>
          <a:lstStyle/>
          <a:p>
            <a:pPr eaLnBrk="1"/>
            <a:r>
              <a:rPr lang="en-US" dirty="0">
                <a:solidFill>
                  <a:srgbClr val="000099"/>
                </a:solidFill>
              </a:rPr>
              <a:t>Nadine Trajectories </a:t>
            </a:r>
          </a:p>
        </p:txBody>
      </p:sp>
      <p:pic>
        <p:nvPicPr>
          <p:cNvPr id="2662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016" y="1821656"/>
            <a:ext cx="9018984" cy="445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228600" y="1371600"/>
            <a:ext cx="4674201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dirty="0"/>
              <a:t>Trajectories </a:t>
            </a:r>
            <a:r>
              <a:rPr lang="en-US" dirty="0" err="1"/>
              <a:t>initialised</a:t>
            </a:r>
            <a:r>
              <a:rPr lang="en-US" dirty="0"/>
              <a:t> around vortex</a:t>
            </a:r>
          </a:p>
          <a:p>
            <a:r>
              <a:rPr lang="en-US" dirty="0"/>
              <a:t> ~1000-1750 </a:t>
            </a:r>
            <a:r>
              <a:rPr lang="en-US" dirty="0" err="1"/>
              <a:t>m.a.s.l</a:t>
            </a:r>
            <a:endParaRPr lang="en-US" dirty="0"/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5181600" y="1524000"/>
            <a:ext cx="3468793" cy="4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dirty="0"/>
              <a:t>Trough relative trajectories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5638800" cy="563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99"/>
                </a:solidFill>
              </a:rPr>
              <a:t>Simulated AEW is NOT associated with tropical </a:t>
            </a:r>
            <a:r>
              <a:rPr lang="en-US" dirty="0" err="1" smtClean="0">
                <a:solidFill>
                  <a:srgbClr val="000099"/>
                </a:solidFill>
              </a:rPr>
              <a:t>cyclogenesis</a:t>
            </a:r>
            <a:r>
              <a:rPr lang="en-US" dirty="0" smtClean="0">
                <a:solidFill>
                  <a:srgbClr val="000099"/>
                </a:solidFill>
              </a:rPr>
              <a:t>!</a:t>
            </a:r>
            <a:endParaRPr lang="en-US" dirty="0" smtClean="0">
              <a:solidFill>
                <a:srgbClr val="0000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2286000"/>
            <a:ext cx="266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99"/>
                </a:solidFill>
              </a:rPr>
              <a:t>Green – WRF</a:t>
            </a:r>
          </a:p>
          <a:p>
            <a:pPr>
              <a:buNone/>
            </a:pPr>
            <a:endParaRPr lang="en-US" dirty="0" smtClean="0">
              <a:solidFill>
                <a:srgbClr val="000099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99"/>
                </a:solidFill>
              </a:rPr>
              <a:t>Black – EC Analysis</a:t>
            </a:r>
          </a:p>
          <a:p>
            <a:pPr>
              <a:buNone/>
            </a:pPr>
            <a:endParaRPr lang="en-US" dirty="0" smtClean="0">
              <a:solidFill>
                <a:srgbClr val="000099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99"/>
                </a:solidFill>
              </a:rPr>
              <a:t>Blue/Red – EC Forecasts</a:t>
            </a:r>
            <a:endParaRPr lang="en-US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56628" cy="665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183723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99"/>
                </a:solidFill>
              </a:rPr>
              <a:t>Dry air at mid-levels encroaches from east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05000"/>
            <a:ext cx="7493000" cy="760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 dirty="0" smtClean="0">
                <a:solidFill>
                  <a:schemeClr val="accent2"/>
                </a:solidFill>
              </a:rPr>
              <a:t>3. Variability </a:t>
            </a:r>
            <a:r>
              <a:rPr lang="en-GB" b="1" dirty="0">
                <a:solidFill>
                  <a:schemeClr val="accent2"/>
                </a:solidFill>
              </a:rPr>
              <a:t>of </a:t>
            </a:r>
            <a:r>
              <a:rPr lang="en-GB" b="1" dirty="0" err="1">
                <a:solidFill>
                  <a:schemeClr val="accent2"/>
                </a:solidFill>
              </a:rPr>
              <a:t>AEWs</a:t>
            </a:r>
            <a:r>
              <a:rPr lang="en-GB" b="1" dirty="0">
                <a:solidFill>
                  <a:schemeClr val="accent2"/>
                </a:solidFill>
              </a:rPr>
              <a:t> 2013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39939" name="Picture 4" descr="stats_aew_201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749300"/>
            <a:ext cx="5842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6019800" y="1066800"/>
            <a:ext cx="31242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66FF"/>
                </a:solidFill>
              </a:rPr>
              <a:t>Wave characteristics again vary a lot during the season.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4384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dirty="0" smtClean="0">
                <a:solidFill>
                  <a:srgbClr val="000099"/>
                </a:solidFill>
              </a:rPr>
              <a:t>1. Statistical Analysis of Developing and Non-Developing favorable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2013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41987" name="Picture 4" descr="stats_aew_201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749300"/>
            <a:ext cx="5842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41989" name="TextBox 3"/>
          <p:cNvSpPr txBox="1">
            <a:spLocks noChangeArrowheads="1"/>
          </p:cNvSpPr>
          <p:nvPr/>
        </p:nvSpPr>
        <p:spPr bwMode="auto">
          <a:xfrm>
            <a:off x="6172200" y="1600200"/>
            <a:ext cx="31242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r>
              <a:rPr lang="en-US" sz="1800">
                <a:solidFill>
                  <a:srgbClr val="3366FF"/>
                </a:solidFill>
              </a:rPr>
              <a:t>Very unfavorable waves 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</p:txBody>
      </p:sp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5486400" y="1219200"/>
            <a:ext cx="685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200"/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2013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44035" name="Picture 4" descr="stats_aew_201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749300"/>
            <a:ext cx="5842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44037" name="TextBox 3"/>
          <p:cNvSpPr txBox="1">
            <a:spLocks noChangeArrowheads="1"/>
          </p:cNvSpPr>
          <p:nvPr/>
        </p:nvSpPr>
        <p:spPr bwMode="auto">
          <a:xfrm>
            <a:off x="6172200" y="3429000"/>
            <a:ext cx="31242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r>
              <a:rPr lang="en-US" sz="1800">
                <a:solidFill>
                  <a:srgbClr val="3366FF"/>
                </a:solidFill>
              </a:rPr>
              <a:t>Very favorable waves </a:t>
            </a: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  <a:p>
            <a:endParaRPr lang="en-US" sz="180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638800" y="3505200"/>
            <a:ext cx="685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5562600" y="4343400"/>
            <a:ext cx="762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2013</a:t>
            </a:r>
            <a:endParaRPr lang="en-US" b="1">
              <a:solidFill>
                <a:schemeClr val="accent2"/>
              </a:solidFill>
            </a:endParaRPr>
          </a:p>
        </p:txBody>
      </p:sp>
      <p:pic>
        <p:nvPicPr>
          <p:cNvPr id="46083" name="Picture 4" descr="stats_aew_201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749300"/>
            <a:ext cx="5842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1600200" y="9906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Curvature vorticity 700mb</a:t>
            </a:r>
          </a:p>
        </p:txBody>
      </p:sp>
      <p:sp>
        <p:nvSpPr>
          <p:cNvPr id="46085" name="TextBox 3"/>
          <p:cNvSpPr txBox="1">
            <a:spLocks noChangeArrowheads="1"/>
          </p:cNvSpPr>
          <p:nvPr/>
        </p:nvSpPr>
        <p:spPr bwMode="auto">
          <a:xfrm>
            <a:off x="6248400" y="2819400"/>
            <a:ext cx="3124200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r>
              <a:rPr lang="en-US" sz="1800" dirty="0">
                <a:solidFill>
                  <a:srgbClr val="3366FF"/>
                </a:solidFill>
              </a:rPr>
              <a:t>Erin wave</a:t>
            </a:r>
          </a:p>
          <a:p>
            <a:endParaRPr lang="en-US" sz="1800" dirty="0">
              <a:solidFill>
                <a:srgbClr val="3366FF"/>
              </a:solidFill>
            </a:endParaRPr>
          </a:p>
          <a:p>
            <a:r>
              <a:rPr lang="en-US" sz="1800" dirty="0">
                <a:solidFill>
                  <a:srgbClr val="3366FF"/>
                </a:solidFill>
              </a:rPr>
              <a:t>Non-developing AEW in very dry </a:t>
            </a:r>
            <a:r>
              <a:rPr lang="en-US" sz="1800" dirty="0" smtClean="0">
                <a:solidFill>
                  <a:srgbClr val="3366FF"/>
                </a:solidFill>
              </a:rPr>
              <a:t>environment</a:t>
            </a: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r>
              <a:rPr lang="en-US" sz="1800" dirty="0" smtClean="0">
                <a:solidFill>
                  <a:srgbClr val="3366FF"/>
                </a:solidFill>
              </a:rPr>
              <a:t>Wave in SAL flight</a:t>
            </a: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5638800" y="3505200"/>
            <a:ext cx="6096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562600" y="3810000"/>
            <a:ext cx="6858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5524500" y="4076700"/>
            <a:ext cx="7620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390683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609600"/>
            <a:ext cx="390683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8"/>
          <p:cNvSpPr txBox="1">
            <a:spLocks noChangeArrowheads="1"/>
          </p:cNvSpPr>
          <p:nvPr/>
        </p:nvSpPr>
        <p:spPr bwMode="auto">
          <a:xfrm>
            <a:off x="457200" y="0"/>
            <a:ext cx="883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Erin	 8/13/13 18Z		       Non-developing AEW 8/18/13 18Z							</a:t>
            </a:r>
          </a:p>
        </p:txBody>
      </p:sp>
      <p:pic>
        <p:nvPicPr>
          <p:cNvPr id="4813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733800"/>
            <a:ext cx="390683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733800"/>
            <a:ext cx="3906838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Box 11"/>
          <p:cNvSpPr txBox="1">
            <a:spLocks noChangeArrowheads="1"/>
          </p:cNvSpPr>
          <p:nvPr/>
        </p:nvSpPr>
        <p:spPr bwMode="auto">
          <a:xfrm>
            <a:off x="1752600" y="28956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q</a:t>
            </a:r>
            <a:r>
              <a:rPr lang="en-US" dirty="0"/>
              <a:t> anomaly 850mb</a:t>
            </a:r>
          </a:p>
        </p:txBody>
      </p:sp>
      <p:sp>
        <p:nvSpPr>
          <p:cNvPr id="48136" name="TextBox 12"/>
          <p:cNvSpPr txBox="1">
            <a:spLocks noChangeArrowheads="1"/>
          </p:cNvSpPr>
          <p:nvPr/>
        </p:nvSpPr>
        <p:spPr bwMode="auto">
          <a:xfrm>
            <a:off x="6248400" y="28956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q anomaly 850mb</a:t>
            </a:r>
          </a:p>
        </p:txBody>
      </p:sp>
      <p:sp>
        <p:nvSpPr>
          <p:cNvPr id="48137" name="TextBox 13"/>
          <p:cNvSpPr txBox="1">
            <a:spLocks noChangeArrowheads="1"/>
          </p:cNvSpPr>
          <p:nvPr/>
        </p:nvSpPr>
        <p:spPr bwMode="auto">
          <a:xfrm>
            <a:off x="2819400" y="60198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T 850mb</a:t>
            </a:r>
          </a:p>
        </p:txBody>
      </p:sp>
      <p:sp>
        <p:nvSpPr>
          <p:cNvPr id="48138" name="TextBox 14"/>
          <p:cNvSpPr txBox="1">
            <a:spLocks noChangeArrowheads="1"/>
          </p:cNvSpPr>
          <p:nvPr/>
        </p:nvSpPr>
        <p:spPr bwMode="auto">
          <a:xfrm>
            <a:off x="7391400" y="60198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 850mb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685800"/>
            <a:ext cx="8381999" cy="6013704"/>
            <a:chOff x="5" y="22884"/>
            <a:chExt cx="9143994" cy="67528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64" y="22884"/>
              <a:ext cx="4556686" cy="3371592"/>
            </a:xfrm>
            <a:prstGeom prst="rect">
              <a:avLst/>
            </a:prstGeom>
          </p:spPr>
        </p:pic>
        <p:pic>
          <p:nvPicPr>
            <p:cNvPr id="5" name="Picture 4" descr="925theta_vc_33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" y="3409692"/>
              <a:ext cx="4533207" cy="3366011"/>
            </a:xfrm>
            <a:prstGeom prst="rect">
              <a:avLst/>
            </a:prstGeom>
          </p:spPr>
        </p:pic>
        <p:pic>
          <p:nvPicPr>
            <p:cNvPr id="6" name="Picture 5" descr="850q_barbs_33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587314" y="22885"/>
              <a:ext cx="4556685" cy="3371592"/>
            </a:xfrm>
            <a:prstGeom prst="rect">
              <a:avLst/>
            </a:prstGeom>
          </p:spPr>
        </p:pic>
        <p:pic>
          <p:nvPicPr>
            <p:cNvPr id="7" name="Picture 6" descr="925theta_vc_338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602930" y="3409692"/>
              <a:ext cx="4533209" cy="3366012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019300" y="3073400"/>
            <a:ext cx="240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q</a:t>
            </a:r>
            <a:r>
              <a:rPr lang="en-US" dirty="0" smtClean="0"/>
              <a:t> anomaly 850mb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0" y="3048000"/>
            <a:ext cx="240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q</a:t>
            </a:r>
            <a:r>
              <a:rPr lang="en-US" dirty="0" smtClean="0"/>
              <a:t> anomaly 850mb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71800" y="6096000"/>
            <a:ext cx="1299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 850mb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162800" y="6096000"/>
            <a:ext cx="1299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 850mb</a:t>
            </a:r>
            <a:endParaRPr lang="en-US" dirty="0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7200" y="-114300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	Non-developing AEW Evolution – SAL Flight</a:t>
            </a:r>
          </a:p>
          <a:p>
            <a:r>
              <a:rPr lang="en-US" dirty="0" smtClean="0"/>
              <a:t>23</a:t>
            </a:r>
            <a:r>
              <a:rPr lang="en-US" baseline="30000" dirty="0" smtClean="0"/>
              <a:t>rd</a:t>
            </a:r>
            <a:r>
              <a:rPr lang="en-US" dirty="0" smtClean="0"/>
              <a:t> August 06ZZ		       24</a:t>
            </a:r>
            <a:r>
              <a:rPr lang="en-US" baseline="30000" dirty="0" smtClean="0"/>
              <a:t>th</a:t>
            </a:r>
            <a:r>
              <a:rPr lang="en-US" dirty="0" smtClean="0"/>
              <a:t> August 12Z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973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0" y="2890050"/>
            <a:ext cx="5117033" cy="3827194"/>
            <a:chOff x="0" y="2890050"/>
            <a:chExt cx="5117033" cy="3827194"/>
          </a:xfrm>
        </p:grpSpPr>
        <p:grpSp>
          <p:nvGrpSpPr>
            <p:cNvPr id="3" name="Group 17"/>
            <p:cNvGrpSpPr/>
            <p:nvPr/>
          </p:nvGrpSpPr>
          <p:grpSpPr>
            <a:xfrm>
              <a:off x="0" y="2890050"/>
              <a:ext cx="5117033" cy="3827194"/>
              <a:chOff x="-17656" y="3030806"/>
              <a:chExt cx="5117033" cy="3827194"/>
            </a:xfrm>
          </p:grpSpPr>
          <p:grpSp>
            <p:nvGrpSpPr>
              <p:cNvPr id="4" name="Group 12"/>
              <p:cNvGrpSpPr/>
              <p:nvPr/>
            </p:nvGrpSpPr>
            <p:grpSpPr>
              <a:xfrm>
                <a:off x="-17656" y="3030806"/>
                <a:ext cx="5117033" cy="3827194"/>
                <a:chOff x="20097" y="1052287"/>
                <a:chExt cx="7676568" cy="5805715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15344"/>
                <a:stretch/>
              </p:blipFill>
              <p:spPr>
                <a:xfrm>
                  <a:off x="20097" y="1052287"/>
                  <a:ext cx="7676568" cy="5805715"/>
                </a:xfrm>
                <a:prstGeom prst="rect">
                  <a:avLst/>
                </a:prstGeom>
              </p:spPr>
            </p:pic>
            <p:sp>
              <p:nvSpPr>
                <p:cNvPr id="9" name="7-Point Star 8"/>
                <p:cNvSpPr/>
                <p:nvPr/>
              </p:nvSpPr>
              <p:spPr>
                <a:xfrm>
                  <a:off x="2963333" y="4416798"/>
                  <a:ext cx="169333" cy="169339"/>
                </a:xfrm>
                <a:prstGeom prst="star7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trajplot_124452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l="15112" t="23998" r="14233" b="33780"/>
              <a:stretch/>
            </p:blipFill>
            <p:spPr>
              <a:xfrm>
                <a:off x="1700098" y="4470640"/>
                <a:ext cx="1479671" cy="1144298"/>
              </a:xfrm>
              <a:prstGeom prst="rect">
                <a:avLst/>
              </a:prstGeom>
            </p:spPr>
          </p:pic>
        </p:grpSp>
        <p:grpSp>
          <p:nvGrpSpPr>
            <p:cNvPr id="5" name="Group 41"/>
            <p:cNvGrpSpPr/>
            <p:nvPr/>
          </p:nvGrpSpPr>
          <p:grpSpPr>
            <a:xfrm>
              <a:off x="1961897" y="4588897"/>
              <a:ext cx="1506793" cy="649862"/>
              <a:chOff x="1961897" y="4588897"/>
              <a:chExt cx="1506793" cy="649862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H="1">
                <a:off x="1983243" y="4588897"/>
                <a:ext cx="674308" cy="630707"/>
              </a:xfrm>
              <a:prstGeom prst="straightConnector1">
                <a:avLst/>
              </a:prstGeom>
              <a:ln w="57150" cmpd="sng">
                <a:solidFill>
                  <a:srgbClr val="C0504D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1983243" y="4898381"/>
                <a:ext cx="674308" cy="321223"/>
              </a:xfrm>
              <a:prstGeom prst="straightConnector1">
                <a:avLst/>
              </a:prstGeom>
              <a:ln w="57150" cmpd="sng">
                <a:solidFill>
                  <a:schemeClr val="tx2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1961897" y="4915346"/>
                <a:ext cx="994494" cy="304258"/>
              </a:xfrm>
              <a:prstGeom prst="straightConnector1">
                <a:avLst/>
              </a:prstGeom>
              <a:ln w="57150" cmpd="sng">
                <a:solidFill>
                  <a:schemeClr val="accent3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>
                <a:off x="1961898" y="5086630"/>
                <a:ext cx="1506792" cy="152129"/>
              </a:xfrm>
              <a:prstGeom prst="straightConnector1">
                <a:avLst/>
              </a:prstGeom>
              <a:ln w="57150" cmpd="sng">
                <a:solidFill>
                  <a:schemeClr val="accent3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13"/>
          <p:cNvGrpSpPr/>
          <p:nvPr/>
        </p:nvGrpSpPr>
        <p:grpSpPr>
          <a:xfrm>
            <a:off x="4428424" y="2138580"/>
            <a:ext cx="4556960" cy="4741689"/>
            <a:chOff x="4587040" y="0"/>
            <a:chExt cx="4556960" cy="4741689"/>
          </a:xfrm>
        </p:grpSpPr>
        <p:pic>
          <p:nvPicPr>
            <p:cNvPr id="7" name="Picture 6" descr="D20130824_213133_Pskewt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38870"/>
            <a:stretch/>
          </p:blipFill>
          <p:spPr>
            <a:xfrm>
              <a:off x="5014005" y="0"/>
              <a:ext cx="4129995" cy="4729238"/>
            </a:xfrm>
            <a:prstGeom prst="rect">
              <a:avLst/>
            </a:prstGeom>
          </p:spPr>
        </p:pic>
        <p:pic>
          <p:nvPicPr>
            <p:cNvPr id="10" name="Picture 9" descr="D20130824_213133_Pskewt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3492"/>
            <a:stretch/>
          </p:blipFill>
          <p:spPr>
            <a:xfrm>
              <a:off x="4587040" y="149424"/>
              <a:ext cx="426966" cy="4592265"/>
            </a:xfrm>
            <a:prstGeom prst="rect">
              <a:avLst/>
            </a:prstGeom>
          </p:spPr>
        </p:pic>
      </p:grpSp>
      <p:grpSp>
        <p:nvGrpSpPr>
          <p:cNvPr id="11" name="Group 40"/>
          <p:cNvGrpSpPr/>
          <p:nvPr/>
        </p:nvGrpSpPr>
        <p:grpSpPr>
          <a:xfrm>
            <a:off x="1409985" y="980540"/>
            <a:ext cx="5365356" cy="1643465"/>
            <a:chOff x="1745746" y="926315"/>
            <a:chExt cx="5365356" cy="16434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4963" r="10717" b="76036"/>
            <a:stretch/>
          </p:blipFill>
          <p:spPr>
            <a:xfrm>
              <a:off x="1745746" y="926315"/>
              <a:ext cx="5365356" cy="1643465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V="1">
              <a:off x="5839550" y="1262316"/>
              <a:ext cx="0" cy="1126008"/>
            </a:xfrm>
            <a:prstGeom prst="line">
              <a:avLst/>
            </a:prstGeom>
            <a:ln w="38100" cmpd="sng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838200" y="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Preliminary analysis highlights low-level air getting into system originates from NW of the trough leaving coast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72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 dirty="0" smtClean="0">
                <a:solidFill>
                  <a:schemeClr val="accent2"/>
                </a:solidFill>
              </a:rPr>
              <a:t>Final Comments 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304800" y="990600"/>
            <a:ext cx="8610600" cy="978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800" dirty="0" smtClean="0">
              <a:solidFill>
                <a:srgbClr val="3366FF"/>
              </a:solidFill>
            </a:endParaRPr>
          </a:p>
          <a:p>
            <a:r>
              <a:rPr lang="en-US" sz="1800" dirty="0">
                <a:solidFill>
                  <a:srgbClr val="3366FF"/>
                </a:solidFill>
              </a:rPr>
              <a:t>An important feature that tends to </a:t>
            </a:r>
            <a:r>
              <a:rPr lang="en-US" sz="1800" dirty="0" err="1">
                <a:solidFill>
                  <a:srgbClr val="3366FF"/>
                </a:solidFill>
              </a:rPr>
              <a:t>characterise</a:t>
            </a:r>
            <a:r>
              <a:rPr lang="en-US" sz="1800" dirty="0">
                <a:solidFill>
                  <a:srgbClr val="3366FF"/>
                </a:solidFill>
              </a:rPr>
              <a:t> the probability of tropical </a:t>
            </a:r>
            <a:r>
              <a:rPr lang="en-US" sz="1800" dirty="0" err="1" smtClean="0">
                <a:solidFill>
                  <a:srgbClr val="3366FF"/>
                </a:solidFill>
              </a:rPr>
              <a:t>cyclogenesis</a:t>
            </a:r>
            <a:r>
              <a:rPr lang="en-US" sz="1800" dirty="0" smtClean="0">
                <a:solidFill>
                  <a:srgbClr val="3366FF"/>
                </a:solidFill>
              </a:rPr>
              <a:t> in the East Atlantic is </a:t>
            </a:r>
            <a:r>
              <a:rPr lang="en-US" sz="1800" dirty="0">
                <a:solidFill>
                  <a:srgbClr val="3366FF"/>
                </a:solidFill>
              </a:rPr>
              <a:t>the low-level humidity</a:t>
            </a:r>
            <a:r>
              <a:rPr lang="en-US" sz="1800" dirty="0" smtClean="0">
                <a:solidFill>
                  <a:srgbClr val="3366FF"/>
                </a:solidFill>
              </a:rPr>
              <a:t> NW of the system </a:t>
            </a:r>
            <a:r>
              <a:rPr lang="en-US" sz="1800" dirty="0">
                <a:solidFill>
                  <a:srgbClr val="3366FF"/>
                </a:solidFill>
              </a:rPr>
              <a:t>– this offers significant targeting opportunities for the Global Hawk</a:t>
            </a:r>
            <a:r>
              <a:rPr lang="en-US" sz="1800" dirty="0" smtClean="0">
                <a:solidFill>
                  <a:srgbClr val="3366FF"/>
                </a:solidFill>
              </a:rPr>
              <a:t>. </a:t>
            </a: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r>
              <a:rPr lang="en-US" sz="1800" dirty="0" smtClean="0">
                <a:solidFill>
                  <a:srgbClr val="3366FF"/>
                </a:solidFill>
              </a:rPr>
              <a:t>For the case of modeled Nadine mid-level dry air behind the system was able to negatively impact the development.</a:t>
            </a: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r>
              <a:rPr lang="en-US" sz="1800" dirty="0" smtClean="0">
                <a:solidFill>
                  <a:srgbClr val="3366FF"/>
                </a:solidFill>
              </a:rPr>
              <a:t>	-------------------------------------------------------------------------------------</a:t>
            </a: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r>
              <a:rPr lang="en-US" sz="1800" dirty="0" smtClean="0">
                <a:solidFill>
                  <a:srgbClr val="3366FF"/>
                </a:solidFill>
              </a:rPr>
              <a:t>We will repeat the statistical analysis for </a:t>
            </a:r>
            <a:r>
              <a:rPr lang="en-US" sz="1800" dirty="0" err="1" smtClean="0">
                <a:solidFill>
                  <a:srgbClr val="3366FF"/>
                </a:solidFill>
              </a:rPr>
              <a:t>AEWs</a:t>
            </a:r>
            <a:r>
              <a:rPr lang="en-US" sz="1800" dirty="0" smtClean="0">
                <a:solidFill>
                  <a:srgbClr val="3366FF"/>
                </a:solidFill>
              </a:rPr>
              <a:t> further west.</a:t>
            </a: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r>
              <a:rPr lang="en-US" sz="1800" dirty="0" smtClean="0">
                <a:solidFill>
                  <a:srgbClr val="3366FF"/>
                </a:solidFill>
              </a:rPr>
              <a:t>We will provide the “traffic lights” in real-time this season – including satellite products to supplement the model variables  for real-time monitoring.</a:t>
            </a: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 smtClean="0">
              <a:solidFill>
                <a:srgbClr val="3366FF"/>
              </a:solidFill>
            </a:endParaRPr>
          </a:p>
          <a:p>
            <a:endParaRPr lang="en-US" sz="1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reeform 9"/>
          <p:cNvSpPr>
            <a:spLocks/>
          </p:cNvSpPr>
          <p:nvPr/>
        </p:nvSpPr>
        <p:spPr bwMode="auto">
          <a:xfrm>
            <a:off x="3086324" y="2598539"/>
            <a:ext cx="2242467" cy="2108523"/>
          </a:xfrm>
          <a:custGeom>
            <a:avLst/>
            <a:gdLst>
              <a:gd name="T0" fmla="*/ 580081 w 3188297"/>
              <a:gd name="T1" fmla="*/ 223681 h 2998665"/>
              <a:gd name="T2" fmla="*/ 1348297 w 3188297"/>
              <a:gd name="T3" fmla="*/ 4190 h 2998665"/>
              <a:gd name="T4" fmla="*/ 3166931 w 3188297"/>
              <a:gd name="T5" fmla="*/ 396137 h 2998665"/>
              <a:gd name="T6" fmla="*/ 0 w 3188297"/>
              <a:gd name="T7" fmla="*/ 2998665 h 2998665"/>
              <a:gd name="T8" fmla="*/ 0 w 3188297"/>
              <a:gd name="T9" fmla="*/ 2998665 h 29986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88297" h="2998665">
                <a:moveTo>
                  <a:pt x="580081" y="223681"/>
                </a:moveTo>
                <a:cubicBezTo>
                  <a:pt x="748618" y="99564"/>
                  <a:pt x="917155" y="-24553"/>
                  <a:pt x="1348297" y="4190"/>
                </a:cubicBezTo>
                <a:cubicBezTo>
                  <a:pt x="1779439" y="32933"/>
                  <a:pt x="3391647" y="-102942"/>
                  <a:pt x="3166931" y="396137"/>
                </a:cubicBezTo>
                <a:cubicBezTo>
                  <a:pt x="2942215" y="895216"/>
                  <a:pt x="0" y="2998665"/>
                  <a:pt x="0" y="2998665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2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446609"/>
            <a:ext cx="7268766" cy="526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18"/>
          <p:cNvSpPr txBox="1">
            <a:spLocks noChangeArrowheads="1"/>
          </p:cNvSpPr>
          <p:nvPr/>
        </p:nvSpPr>
        <p:spPr bwMode="auto">
          <a:xfrm>
            <a:off x="4089797" y="4339828"/>
            <a:ext cx="3374316" cy="43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620074"/>
                </a:solidFill>
              </a:rPr>
              <a:t>Low-level relative inflow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stats_aew_2013_k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1016000"/>
            <a:ext cx="5842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>
                <a:solidFill>
                  <a:schemeClr val="accent2"/>
                </a:solidFill>
              </a:rPr>
              <a:t>Variability of AEWs 2013 – and Kelvin waves (filtered VP)</a:t>
            </a:r>
            <a:endParaRPr 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65920" y="1535906"/>
            <a:ext cx="4948163" cy="4911328"/>
            <a:chOff x="-44450" y="-44450"/>
            <a:chExt cx="7037388" cy="698500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-44450" y="-44450"/>
              <a:ext cx="7037388" cy="6985000"/>
              <a:chOff x="-44450" y="-44450"/>
              <a:chExt cx="7037388" cy="6985000"/>
            </a:xfrm>
          </p:grpSpPr>
          <p:pic>
            <p:nvPicPr>
              <p:cNvPr id="2" name="Picture 4" descr="pasted-image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948488" cy="6896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2293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450" y="-44450"/>
                <a:ext cx="7037388" cy="6985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2294" name="Picture 6" descr="pasted-image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9351" y="488950"/>
              <a:ext cx="3090862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2295" name="AutoShape 7"/>
          <p:cNvSpPr>
            <a:spLocks/>
          </p:cNvSpPr>
          <p:nvPr/>
        </p:nvSpPr>
        <p:spPr bwMode="auto">
          <a:xfrm>
            <a:off x="5715000" y="1828800"/>
            <a:ext cx="3429000" cy="4191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>
              <a:defRPr/>
            </a:pPr>
            <a:r>
              <a:rPr lang="en-US" dirty="0" smtClean="0">
                <a:solidFill>
                  <a:srgbClr val="000099"/>
                </a:solidFill>
                <a:ea typeface="ＭＳ Ｐゴシック" charset="0"/>
                <a:cs typeface="Palatino" charset="0"/>
              </a:rPr>
              <a:t>AEW tracking based on CFSR analyses (1979-2012)</a:t>
            </a:r>
          </a:p>
          <a:p>
            <a:pPr>
              <a:defRPr/>
            </a:pPr>
            <a:endParaRPr lang="en-US" dirty="0">
              <a:solidFill>
                <a:srgbClr val="000099"/>
              </a:solidFill>
              <a:ea typeface="ＭＳ Ｐゴシック" charset="0"/>
              <a:cs typeface="Palatino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000099"/>
                </a:solidFill>
                <a:ea typeface="ＭＳ Ｐゴシック" charset="0"/>
                <a:cs typeface="Palatino" charset="0"/>
              </a:rPr>
              <a:t>Curvature </a:t>
            </a:r>
            <a:r>
              <a:rPr lang="en-US" dirty="0" err="1">
                <a:solidFill>
                  <a:srgbClr val="000099"/>
                </a:solidFill>
                <a:ea typeface="ＭＳ Ｐゴシック" charset="0"/>
                <a:cs typeface="Palatino" charset="0"/>
              </a:rPr>
              <a:t>Vorticity</a:t>
            </a:r>
            <a:endParaRPr lang="en-US" dirty="0">
              <a:solidFill>
                <a:srgbClr val="000099"/>
              </a:solidFill>
              <a:ea typeface="ＭＳ Ｐゴシック" charset="0"/>
              <a:cs typeface="Palatino" charset="0"/>
            </a:endParaRPr>
          </a:p>
          <a:p>
            <a:pPr>
              <a:defRPr/>
            </a:pPr>
            <a:r>
              <a:rPr lang="en-US" dirty="0">
                <a:solidFill>
                  <a:srgbClr val="000099"/>
                </a:solidFill>
                <a:ea typeface="ＭＳ Ｐゴシック" charset="0"/>
                <a:cs typeface="Palatino" charset="0"/>
              </a:rPr>
              <a:t>Averaged 5:15N</a:t>
            </a:r>
          </a:p>
          <a:p>
            <a:pPr>
              <a:defRPr/>
            </a:pPr>
            <a:endParaRPr lang="en-US" dirty="0">
              <a:solidFill>
                <a:srgbClr val="000099"/>
              </a:solidFill>
              <a:ea typeface="ＭＳ Ｐゴシック" charset="0"/>
              <a:cs typeface="Palatino" charset="0"/>
            </a:endParaRPr>
          </a:p>
          <a:p>
            <a:pPr>
              <a:defRPr/>
            </a:pPr>
            <a:r>
              <a:rPr lang="en-US" dirty="0">
                <a:solidFill>
                  <a:srgbClr val="000099"/>
                </a:solidFill>
                <a:ea typeface="ＭＳ Ｐゴシック" charset="0"/>
                <a:cs typeface="Palatino" charset="0"/>
              </a:rPr>
              <a:t>Filtered </a:t>
            </a:r>
          </a:p>
          <a:p>
            <a:pPr>
              <a:defRPr/>
            </a:pPr>
            <a:r>
              <a:rPr lang="en-US" dirty="0">
                <a:solidFill>
                  <a:srgbClr val="000099"/>
                </a:solidFill>
                <a:ea typeface="ＭＳ Ｐゴシック" charset="0"/>
                <a:cs typeface="Palatino" charset="0"/>
              </a:rPr>
              <a:t>2-10 </a:t>
            </a:r>
            <a:r>
              <a:rPr lang="en-US" dirty="0" smtClean="0">
                <a:solidFill>
                  <a:srgbClr val="000099"/>
                </a:solidFill>
                <a:ea typeface="ＭＳ Ｐゴシック" charset="0"/>
                <a:cs typeface="Palatino" charset="0"/>
              </a:rPr>
              <a:t>days</a:t>
            </a:r>
          </a:p>
          <a:p>
            <a:pPr>
              <a:defRPr/>
            </a:pPr>
            <a:endParaRPr lang="en-US" dirty="0">
              <a:solidFill>
                <a:srgbClr val="000099"/>
              </a:solidFill>
              <a:ea typeface="ＭＳ Ｐゴシック" charset="0"/>
              <a:cs typeface="Palatino" charset="0"/>
            </a:endParaRPr>
          </a:p>
          <a:p>
            <a:pPr>
              <a:defRPr/>
            </a:pPr>
            <a:r>
              <a:rPr lang="en-US" dirty="0">
                <a:solidFill>
                  <a:srgbClr val="000099"/>
                </a:solidFill>
                <a:ea typeface="ＭＳ Ｐゴシック" charset="0"/>
                <a:cs typeface="Palatino" charset="0"/>
              </a:rPr>
              <a:t>Extract continuous features that cross the coastline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8763000" cy="46196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GB" b="1" dirty="0" smtClean="0">
                <a:solidFill>
                  <a:schemeClr val="accent2"/>
                </a:solidFill>
              </a:rPr>
              <a:t>1. Statistical Analysis of Developing and Non-Developing waves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28509" cy="856134"/>
          </a:xfrm>
        </p:spPr>
        <p:txBody>
          <a:bodyPr/>
          <a:lstStyle/>
          <a:p>
            <a:pPr eaLnBrk="1"/>
            <a:r>
              <a:rPr lang="en-US" dirty="0">
                <a:solidFill>
                  <a:srgbClr val="000099"/>
                </a:solidFill>
              </a:rPr>
              <a:t>Coastal Characteristics</a:t>
            </a:r>
          </a:p>
        </p:txBody>
      </p:sp>
      <p:pic>
        <p:nvPicPr>
          <p:cNvPr id="13314" name="Picture 2" descr="example_wave_loc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4767" y="1903140"/>
            <a:ext cx="4388941" cy="417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AutoShape 3"/>
          <p:cNvSpPr>
            <a:spLocks/>
          </p:cNvSpPr>
          <p:nvPr/>
        </p:nvSpPr>
        <p:spPr bwMode="auto">
          <a:xfrm>
            <a:off x="712142" y="2098476"/>
            <a:ext cx="3631257" cy="399752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99"/>
                </a:solidFill>
                <a:ea typeface="Palatino" charset="0"/>
                <a:cs typeface="Palatino" charset="0"/>
              </a:rPr>
              <a:t>Characteristics were taken of waves over the coastal region</a:t>
            </a:r>
          </a:p>
          <a:p>
            <a:endParaRPr lang="en-US" dirty="0">
              <a:solidFill>
                <a:srgbClr val="000099"/>
              </a:solidFill>
              <a:ea typeface="Palatino" charset="0"/>
              <a:cs typeface="Palatino" charset="0"/>
            </a:endParaRPr>
          </a:p>
          <a:p>
            <a:r>
              <a:rPr lang="en-US" dirty="0">
                <a:solidFill>
                  <a:srgbClr val="000099"/>
                </a:solidFill>
                <a:ea typeface="Palatino" charset="0"/>
                <a:cs typeface="Palatino" charset="0"/>
              </a:rPr>
              <a:t>Areal averages were taken over a  10</a:t>
            </a:r>
            <a:r>
              <a:rPr lang="en-US" baseline="32000" dirty="0">
                <a:solidFill>
                  <a:srgbClr val="000099"/>
                </a:solidFill>
                <a:ea typeface="Palatino" charset="0"/>
                <a:cs typeface="Palatino" charset="0"/>
              </a:rPr>
              <a:t>°</a:t>
            </a:r>
            <a:r>
              <a:rPr lang="en-US" dirty="0">
                <a:solidFill>
                  <a:srgbClr val="000099"/>
                </a:solidFill>
                <a:ea typeface="Palatino" charset="0"/>
                <a:cs typeface="Palatino" charset="0"/>
              </a:rPr>
              <a:t> </a:t>
            </a:r>
            <a:r>
              <a:rPr lang="en-US" baseline="32000" dirty="0">
                <a:solidFill>
                  <a:srgbClr val="000099"/>
                </a:solidFill>
                <a:ea typeface="Palatino" charset="0"/>
                <a:cs typeface="Palatino" charset="0"/>
              </a:rPr>
              <a:t> </a:t>
            </a:r>
            <a:r>
              <a:rPr lang="en-US" dirty="0">
                <a:solidFill>
                  <a:srgbClr val="000099"/>
                </a:solidFill>
                <a:ea typeface="Palatino" charset="0"/>
                <a:cs typeface="Palatino" charset="0"/>
              </a:rPr>
              <a:t>x10</a:t>
            </a:r>
            <a:r>
              <a:rPr lang="en-US" baseline="32000" dirty="0">
                <a:solidFill>
                  <a:srgbClr val="000099"/>
                </a:solidFill>
                <a:ea typeface="Palatino" charset="0"/>
                <a:cs typeface="Palatino" charset="0"/>
              </a:rPr>
              <a:t>°</a:t>
            </a:r>
            <a:r>
              <a:rPr lang="en-US" dirty="0">
                <a:solidFill>
                  <a:srgbClr val="000099"/>
                </a:solidFill>
                <a:ea typeface="Palatino" charset="0"/>
                <a:cs typeface="Palatino" charset="0"/>
              </a:rPr>
              <a:t>  box;</a:t>
            </a:r>
          </a:p>
          <a:p>
            <a:r>
              <a:rPr lang="en-US" dirty="0">
                <a:solidFill>
                  <a:srgbClr val="000099"/>
                </a:solidFill>
                <a:ea typeface="Palatino" charset="0"/>
                <a:cs typeface="Palatino" charset="0"/>
              </a:rPr>
              <a:t> this was varied and didn't impact the results significantly. </a:t>
            </a:r>
            <a:endParaRPr lang="en-US" dirty="0" smtClean="0">
              <a:solidFill>
                <a:srgbClr val="000099"/>
              </a:solidFill>
              <a:ea typeface="Palatino" charset="0"/>
              <a:cs typeface="Palatino" charset="0"/>
            </a:endParaRPr>
          </a:p>
          <a:p>
            <a:endParaRPr lang="en-US" dirty="0">
              <a:solidFill>
                <a:srgbClr val="000099"/>
              </a:solidFill>
              <a:ea typeface="Palatino" charset="0"/>
              <a:cs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8" y="312539"/>
            <a:ext cx="8428509" cy="856134"/>
          </a:xfrm>
        </p:spPr>
        <p:txBody>
          <a:bodyPr/>
          <a:lstStyle/>
          <a:p>
            <a:pPr eaLnBrk="1"/>
            <a:r>
              <a:rPr lang="en-US" dirty="0">
                <a:solidFill>
                  <a:srgbClr val="000099"/>
                </a:solidFill>
              </a:rPr>
              <a:t>AEW Genesis Diagnostic</a:t>
            </a:r>
          </a:p>
        </p:txBody>
      </p:sp>
      <p:pic>
        <p:nvPicPr>
          <p:cNvPr id="1433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172" y="1551534"/>
            <a:ext cx="9144000" cy="385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1" descr="model_box_plo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l="19017" t="25899" r="49094" b="17799"/>
          <a:stretch>
            <a:fillRect/>
          </a:stretch>
        </p:blipFill>
        <p:spPr bwMode="auto">
          <a:xfrm>
            <a:off x="7358062" y="2089547"/>
            <a:ext cx="1326059" cy="30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AutoShape 57"/>
          <p:cNvSpPr>
            <a:spLocks/>
          </p:cNvSpPr>
          <p:nvPr/>
        </p:nvSpPr>
        <p:spPr bwMode="auto">
          <a:xfrm>
            <a:off x="7197328" y="1553766"/>
            <a:ext cx="4955977" cy="40183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C9C3BA">
              <a:alpha val="90999"/>
            </a:srgbClr>
          </a:solidFill>
          <a:ln>
            <a:noFill/>
          </a:ln>
          <a:effectLst/>
          <a:extLs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2200" dirty="0">
              <a:ea typeface="ＭＳ Ｐゴシック" charset="0"/>
              <a:cs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9"/>
                </a:solidFill>
              </a:rPr>
              <a:t>Logistic Regression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000099"/>
                </a:solidFill>
              </a:rPr>
              <a:t>Combine variables through a logistic regression model to calculate a probability for development downstream.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8" y="312539"/>
            <a:ext cx="8428509" cy="856134"/>
          </a:xfrm>
        </p:spPr>
        <p:txBody>
          <a:bodyPr/>
          <a:lstStyle/>
          <a:p>
            <a:pPr eaLnBrk="1"/>
            <a:r>
              <a:rPr lang="en-US" dirty="0">
                <a:solidFill>
                  <a:srgbClr val="000099"/>
                </a:solidFill>
              </a:rPr>
              <a:t>AEW Genesis Diagnostic</a:t>
            </a:r>
          </a:p>
        </p:txBody>
      </p:sp>
      <p:pic>
        <p:nvPicPr>
          <p:cNvPr id="1536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172" y="1551534"/>
            <a:ext cx="9144000" cy="385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1" descr="model_box_plo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l="19017" t="25899" r="49094" b="17799"/>
          <a:stretch>
            <a:fillRect/>
          </a:stretch>
        </p:blipFill>
        <p:spPr bwMode="auto">
          <a:xfrm>
            <a:off x="7358062" y="2089547"/>
            <a:ext cx="1326059" cy="30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8751094" y="1553766"/>
            <a:ext cx="1393031" cy="3857625"/>
          </a:xfrm>
          <a:prstGeom prst="rect">
            <a:avLst/>
          </a:prstGeom>
          <a:solidFill>
            <a:srgbClr val="FFFFFF"/>
          </a:solidFill>
          <a:ln w="25400">
            <a:noFill/>
            <a:miter lim="0"/>
            <a:headEnd/>
            <a:tailEnd/>
          </a:ln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marL="160729"/>
            <a:endParaRPr lang="en-US" dirty="0">
              <a:ea typeface="Palatino" charset="0"/>
              <a:cs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1"/>
          <p:cNvSpPr>
            <a:spLocks/>
          </p:cNvSpPr>
          <p:nvPr/>
        </p:nvSpPr>
        <p:spPr bwMode="auto">
          <a:xfrm>
            <a:off x="4433590" y="6465094"/>
            <a:ext cx="274588" cy="3192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21457"/>
            <a:r>
              <a:rPr lang="en-US" sz="1300" dirty="0" err="1">
                <a:solidFill>
                  <a:srgbClr val="FFFFFF"/>
                </a:solidFill>
                <a:latin typeface="Chalkduster" charset="0"/>
                <a:ea typeface="Chalkduster" charset="0"/>
                <a:cs typeface="Chalkduster" charset="0"/>
                <a:sym typeface="Chalkduster" charset="0"/>
              </a:rPr>
              <a:t>￼</a:t>
            </a:r>
            <a:endParaRPr lang="en-US" dirty="0">
              <a:ea typeface="Palatino" charset="0"/>
              <a:cs typeface="Palatino" charset="0"/>
            </a:endParaRPr>
          </a:p>
        </p:txBody>
      </p:sp>
      <p:pic>
        <p:nvPicPr>
          <p:cNvPr id="19458" name="Picture 2" descr="low_level_flow_fdev_up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l="33466" r="33466" b="41373"/>
          <a:stretch>
            <a:fillRect/>
          </a:stretch>
        </p:blipFill>
        <p:spPr bwMode="auto">
          <a:xfrm>
            <a:off x="5582" y="0"/>
            <a:ext cx="38676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9" name="Picture 3" descr="low_level_flow_fde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l="34294" r="34294" b="41429"/>
          <a:stretch>
            <a:fillRect/>
          </a:stretch>
        </p:blipFill>
        <p:spPr bwMode="auto">
          <a:xfrm>
            <a:off x="3673450" y="0"/>
            <a:ext cx="36779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0" name="AutoShape 4"/>
          <p:cNvSpPr>
            <a:spLocks/>
          </p:cNvSpPr>
          <p:nvPr/>
        </p:nvSpPr>
        <p:spPr bwMode="auto">
          <a:xfrm>
            <a:off x="7404944" y="1682130"/>
            <a:ext cx="1650876" cy="39558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1500" dirty="0">
                <a:ea typeface="Palatino" charset="0"/>
                <a:cs typeface="Palatino" charset="0"/>
              </a:rPr>
              <a:t>850hPa Rel. </a:t>
            </a:r>
            <a:r>
              <a:rPr lang="en-US" sz="1500" dirty="0" err="1">
                <a:ea typeface="Palatino" charset="0"/>
                <a:cs typeface="Palatino" charset="0"/>
              </a:rPr>
              <a:t>Vort</a:t>
            </a:r>
            <a:r>
              <a:rPr lang="en-US" sz="1500" dirty="0">
                <a:ea typeface="Palatino" charset="0"/>
                <a:cs typeface="Palatino" charset="0"/>
              </a:rPr>
              <a:t>. </a:t>
            </a:r>
          </a:p>
          <a:p>
            <a:r>
              <a:rPr lang="en-US" sz="1500" dirty="0">
                <a:ea typeface="Palatino" charset="0"/>
                <a:cs typeface="Palatino" charset="0"/>
              </a:rPr>
              <a:t>[10</a:t>
            </a:r>
            <a:r>
              <a:rPr lang="en-US" sz="1500" baseline="32000" dirty="0">
                <a:ea typeface="Palatino" charset="0"/>
                <a:cs typeface="Palatino" charset="0"/>
              </a:rPr>
              <a:t>-5</a:t>
            </a:r>
            <a:r>
              <a:rPr lang="en-US" sz="1500" dirty="0">
                <a:ea typeface="Palatino" charset="0"/>
                <a:cs typeface="Palatino" charset="0"/>
              </a:rPr>
              <a:t>s</a:t>
            </a:r>
            <a:r>
              <a:rPr lang="en-US" sz="1500" baseline="32000" dirty="0">
                <a:ea typeface="Palatino" charset="0"/>
                <a:cs typeface="Palatino" charset="0"/>
              </a:rPr>
              <a:t>-1</a:t>
            </a:r>
            <a:r>
              <a:rPr lang="en-US" sz="1500" dirty="0">
                <a:ea typeface="Palatino" charset="0"/>
                <a:cs typeface="Palatino" charset="0"/>
              </a:rPr>
              <a:t>]</a:t>
            </a:r>
          </a:p>
          <a:p>
            <a:endParaRPr lang="en-US" sz="1500" dirty="0">
              <a:ea typeface="Palatino" charset="0"/>
              <a:cs typeface="Palatino" charset="0"/>
            </a:endParaRPr>
          </a:p>
          <a:p>
            <a:r>
              <a:rPr lang="en-US" sz="1500" dirty="0">
                <a:ea typeface="Palatino" charset="0"/>
                <a:cs typeface="Palatino" charset="0"/>
              </a:rPr>
              <a:t>925hPa Streamlines (Grey)</a:t>
            </a:r>
          </a:p>
          <a:p>
            <a:endParaRPr lang="en-US" sz="1500" dirty="0">
              <a:ea typeface="Palatino" charset="0"/>
              <a:cs typeface="Palatino" charset="0"/>
            </a:endParaRPr>
          </a:p>
          <a:p>
            <a:r>
              <a:rPr lang="en-US" sz="1500" dirty="0">
                <a:ea typeface="Palatino" charset="0"/>
                <a:cs typeface="Palatino" charset="0"/>
              </a:rPr>
              <a:t>700hPa Streamlines (Black)</a:t>
            </a:r>
          </a:p>
          <a:p>
            <a:endParaRPr lang="en-US" sz="1500" dirty="0">
              <a:ea typeface="Palatino" charset="0"/>
              <a:cs typeface="Palatino" charset="0"/>
            </a:endParaRPr>
          </a:p>
          <a:p>
            <a:r>
              <a:rPr lang="en-US" sz="1500" dirty="0">
                <a:ea typeface="Palatino" charset="0"/>
                <a:cs typeface="Palatino" charset="0"/>
              </a:rPr>
              <a:t>Objective Mean Trough Locations</a:t>
            </a:r>
          </a:p>
          <a:p>
            <a:r>
              <a:rPr lang="en-US" sz="1500" dirty="0">
                <a:ea typeface="Palatino" charset="0"/>
                <a:cs typeface="Palatino" charset="0"/>
              </a:rPr>
              <a:t>(Thick Black Contours)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19461" name="AutoShape 5"/>
          <p:cNvSpPr>
            <a:spLocks/>
          </p:cNvSpPr>
          <p:nvPr/>
        </p:nvSpPr>
        <p:spPr bwMode="auto">
          <a:xfrm>
            <a:off x="3314030" y="507876"/>
            <a:ext cx="1156395" cy="455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95000"/>
                </a:srgbClr>
              </a:gs>
              <a:gs pos="100000">
                <a:srgbClr val="CBC8C2">
                  <a:alpha val="17000"/>
                </a:srgbClr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200" dirty="0">
                <a:ea typeface="Palatino" charset="0"/>
                <a:cs typeface="Palatino" charset="0"/>
              </a:rPr>
              <a:t>Day -2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19462" name="AutoShape 6"/>
          <p:cNvSpPr>
            <a:spLocks/>
          </p:cNvSpPr>
          <p:nvPr/>
        </p:nvSpPr>
        <p:spPr bwMode="auto">
          <a:xfrm>
            <a:off x="3314030" y="2730252"/>
            <a:ext cx="1156395" cy="455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95000"/>
                </a:srgbClr>
              </a:gs>
              <a:gs pos="100000">
                <a:srgbClr val="CBC8C2">
                  <a:alpha val="17000"/>
                </a:srgbClr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200" dirty="0">
                <a:ea typeface="Palatino" charset="0"/>
                <a:cs typeface="Palatino" charset="0"/>
              </a:rPr>
              <a:t>Day -1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19463" name="AutoShape 7"/>
          <p:cNvSpPr>
            <a:spLocks/>
          </p:cNvSpPr>
          <p:nvPr/>
        </p:nvSpPr>
        <p:spPr bwMode="auto">
          <a:xfrm>
            <a:off x="3314030" y="4951512"/>
            <a:ext cx="1156395" cy="455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95000"/>
                </a:srgbClr>
              </a:gs>
              <a:gs pos="100000">
                <a:srgbClr val="CBC8C2">
                  <a:alpha val="17000"/>
                </a:srgbClr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200" dirty="0">
                <a:ea typeface="Palatino" charset="0"/>
                <a:cs typeface="Palatino" charset="0"/>
              </a:rPr>
              <a:t>Day 0</a:t>
            </a:r>
            <a:endParaRPr lang="en-US" dirty="0">
              <a:ea typeface="Palatino" charset="0"/>
              <a:cs typeface="Palatino" charset="0"/>
            </a:endParaRPr>
          </a:p>
        </p:txBody>
      </p:sp>
      <p:pic>
        <p:nvPicPr>
          <p:cNvPr id="19464" name="Picture 8" descr="pasted-imag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r="http://schemas.openxmlformats.org/officeDocument/2006/relationships" xmlns:a="http://schemas.openxmlformats.org/drawingml/2006/main" xmlns:p="http://schemas.openxmlformats.org/presentationml/2006/main" xmlns="" val="0"/>
              </a:ext>
            </a:extLst>
          </a:blip>
          <a:srcRect l="2971" r="2971"/>
          <a:stretch>
            <a:fillRect/>
          </a:stretch>
        </p:blipFill>
        <p:spPr bwMode="auto">
          <a:xfrm>
            <a:off x="2521521" y="2091779"/>
            <a:ext cx="2472407" cy="32146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5" name="AutoShape 9"/>
          <p:cNvSpPr>
            <a:spLocks/>
          </p:cNvSpPr>
          <p:nvPr/>
        </p:nvSpPr>
        <p:spPr bwMode="auto">
          <a:xfrm>
            <a:off x="815951" y="-61392"/>
            <a:ext cx="2135311" cy="4542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95000"/>
                </a:srgbClr>
              </a:gs>
              <a:gs pos="100000">
                <a:srgbClr val="CBC8C2">
                  <a:alpha val="17000"/>
                </a:srgbClr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200" dirty="0">
                <a:ea typeface="Palatino" charset="0"/>
                <a:cs typeface="Palatino" charset="0"/>
              </a:rPr>
              <a:t>Developers</a:t>
            </a:r>
            <a:endParaRPr lang="en-US" dirty="0">
              <a:ea typeface="Palatino" charset="0"/>
              <a:cs typeface="Palatino" charset="0"/>
            </a:endParaRPr>
          </a:p>
        </p:txBody>
      </p:sp>
      <p:sp>
        <p:nvSpPr>
          <p:cNvPr id="19466" name="AutoShape 10"/>
          <p:cNvSpPr>
            <a:spLocks/>
          </p:cNvSpPr>
          <p:nvPr/>
        </p:nvSpPr>
        <p:spPr bwMode="auto">
          <a:xfrm>
            <a:off x="4116586" y="-61392"/>
            <a:ext cx="2671093" cy="4542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FFFFFF">
                  <a:alpha val="95000"/>
                </a:srgbClr>
              </a:gs>
              <a:gs pos="100000">
                <a:srgbClr val="CBC8C2">
                  <a:alpha val="17000"/>
                </a:srgbClr>
              </a:gs>
            </a:gsLst>
            <a:lin ang="5400000"/>
          </a:gradFill>
          <a:ln w="127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200" dirty="0">
                <a:ea typeface="Palatino" charset="0"/>
                <a:cs typeface="Palatino" charset="0"/>
              </a:rPr>
              <a:t>Non-Developers</a:t>
            </a:r>
            <a:endParaRPr lang="en-US" dirty="0">
              <a:ea typeface="Palatino" charset="0"/>
              <a:cs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14304</TotalTime>
  <Words>1106</Words>
  <Application>Microsoft Macintosh PowerPoint</Application>
  <PresentationFormat>On-screen Show (4:3)</PresentationFormat>
  <Paragraphs>352</Paragraphs>
  <Slides>38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Slide 1</vt:lpstr>
      <vt:lpstr>Slide 2</vt:lpstr>
      <vt:lpstr>Slide 3</vt:lpstr>
      <vt:lpstr>Slide 4</vt:lpstr>
      <vt:lpstr>Coastal Characteristics</vt:lpstr>
      <vt:lpstr>AEW Genesis Diagnostic</vt:lpstr>
      <vt:lpstr>Logistic Regression Model</vt:lpstr>
      <vt:lpstr>AEW Genesis Diagnostic</vt:lpstr>
      <vt:lpstr>Slide 9</vt:lpstr>
      <vt:lpstr>Day   0  Developing      Non-developing</vt:lpstr>
      <vt:lpstr>Vertical structure of moisture anomaly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WRF Simulation of Nadine AEW  </vt:lpstr>
      <vt:lpstr>Nadine Trajectories </vt:lpstr>
      <vt:lpstr>Slide 25</vt:lpstr>
      <vt:lpstr>Slide 26</vt:lpstr>
      <vt:lpstr>Slide 27</vt:lpstr>
      <vt:lpstr>Dry air at mid-levels encroaches from east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DEAS-UAlbany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</dc:creator>
  <cp:lastModifiedBy>Chris</cp:lastModifiedBy>
  <cp:revision>133</cp:revision>
  <dcterms:created xsi:type="dcterms:W3CDTF">2014-04-30T14:17:01Z</dcterms:created>
  <dcterms:modified xsi:type="dcterms:W3CDTF">2014-04-30T14:26:42Z</dcterms:modified>
</cp:coreProperties>
</file>