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0" r:id="rId7"/>
    <p:sldId id="271" r:id="rId8"/>
    <p:sldId id="261" r:id="rId9"/>
    <p:sldId id="276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9" r:id="rId21"/>
    <p:sldId id="278" r:id="rId22"/>
    <p:sldId id="277" r:id="rId23"/>
    <p:sldId id="262" r:id="rId24"/>
    <p:sldId id="275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2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5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6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2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5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2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978A-7124-3748-AB9C-98708FB993C7}" type="datetimeFigureOut">
              <a:rPr lang="en-US" smtClean="0"/>
              <a:t>10/21/14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F251-4EDD-B549-B36E-A90306513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482" y="260585"/>
            <a:ext cx="6447957" cy="249332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 situ observations of water vapor and cirrus IWC in the Pacific TTL during ATTREX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235" y="3269209"/>
            <a:ext cx="8322236" cy="10039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Troy Thornberry, Drew Rollins, Ru-Shan </a:t>
            </a:r>
            <a:r>
              <a:rPr lang="en-US" dirty="0" smtClean="0">
                <a:solidFill>
                  <a:schemeClr val="tx1"/>
                </a:solidFill>
              </a:rPr>
              <a:t>Gao, David Fahey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Paul Bui, Sarah Woods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9653" y="5936195"/>
            <a:ext cx="658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 Western Pacific Airborne Campaigns Science Team </a:t>
            </a:r>
            <a:r>
              <a:rPr lang="en-US" dirty="0" smtClean="0"/>
              <a:t>Meeting Boulder Colorado, October 21, 2014</a:t>
            </a:r>
            <a:endParaRPr lang="en-US" dirty="0"/>
          </a:p>
        </p:txBody>
      </p:sp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34" y="4646454"/>
            <a:ext cx="824718" cy="685800"/>
          </a:xfrm>
          <a:prstGeom prst="rect">
            <a:avLst/>
          </a:prstGeom>
        </p:spPr>
      </p:pic>
      <p:pic>
        <p:nvPicPr>
          <p:cNvPr id="6" name="Picture 5" descr="spec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5" y="4845480"/>
            <a:ext cx="1828800" cy="287748"/>
          </a:xfrm>
          <a:prstGeom prst="rect">
            <a:avLst/>
          </a:prstGeom>
        </p:spPr>
      </p:pic>
      <p:pic>
        <p:nvPicPr>
          <p:cNvPr id="7" name="Picture 6" descr="CIRES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74" y="4646454"/>
            <a:ext cx="1319098" cy="685800"/>
          </a:xfrm>
          <a:prstGeom prst="rect">
            <a:avLst/>
          </a:prstGeom>
        </p:spPr>
      </p:pic>
      <p:pic>
        <p:nvPicPr>
          <p:cNvPr id="8" name="Picture 7" descr="NOAACorrectLogoNoWhiteBox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3" y="4532154"/>
            <a:ext cx="908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Picture 8" descr="ATTREX Logo_vs3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4332" b="5410"/>
          <a:stretch/>
        </p:blipFill>
        <p:spPr>
          <a:xfrm>
            <a:off x="209435" y="273734"/>
            <a:ext cx="22322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WV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2" name="Picture 1" descr="A_2_3 WV vs 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2" y="1007819"/>
            <a:ext cx="4745952" cy="566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4353" y="1718235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Apparent discontinuity above 410K due to difference in profile top between ATTREX-2 and ATTREX-3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In-cloud vs Clear-sky</a:t>
            </a:r>
            <a:endParaRPr lang="en-US" dirty="0"/>
          </a:p>
        </p:txBody>
      </p:sp>
      <p:pic>
        <p:nvPicPr>
          <p:cNvPr id="4" name="Picture 3" descr="WV_vs_theta_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" y="1272974"/>
            <a:ext cx="4156364" cy="5080000"/>
          </a:xfrm>
          <a:prstGeom prst="rect">
            <a:avLst/>
          </a:prstGeom>
        </p:spPr>
      </p:pic>
      <p:pic>
        <p:nvPicPr>
          <p:cNvPr id="5" name="Picture 4" descr="WV_vs_theta_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2" y="1272974"/>
            <a:ext cx="4156364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ATTREX cloud fraction</a:t>
            </a:r>
            <a:endParaRPr lang="en-US" dirty="0"/>
          </a:p>
        </p:txBody>
      </p:sp>
      <p:pic>
        <p:nvPicPr>
          <p:cNvPr id="3" name="Picture 2" descr="A_2_3 CloudFrac Alt Theta 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0800"/>
            <a:ext cx="4745952" cy="520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2353" y="1658471"/>
            <a:ext cx="31376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cloud using FCDP and NW IWC measures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Sampled cloud fractions </a:t>
            </a:r>
            <a:r>
              <a:rPr lang="en-US" dirty="0" smtClean="0"/>
              <a:t>similar to </a:t>
            </a:r>
            <a:r>
              <a:rPr lang="en-US" dirty="0" smtClean="0"/>
              <a:t>satellite climatology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Particularly high cloud fraction observed at lowest sampled temperatures</a:t>
            </a:r>
          </a:p>
        </p:txBody>
      </p:sp>
    </p:spTree>
    <p:extLst>
      <p:ext uri="{BB962C8B-B14F-4D97-AF65-F5344CB8AC3E}">
        <p14:creationId xmlns:p14="http://schemas.microsoft.com/office/powerpoint/2010/main" val="34323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Clear-sky RH</a:t>
            </a:r>
            <a:r>
              <a:rPr lang="en-US" baseline="-25000" dirty="0" smtClean="0"/>
              <a:t>ice</a:t>
            </a:r>
            <a:r>
              <a:rPr lang="en-US" dirty="0" smtClean="0"/>
              <a:t> profile</a:t>
            </a:r>
            <a:endParaRPr lang="en-US" dirty="0"/>
          </a:p>
        </p:txBody>
      </p:sp>
      <p:pic>
        <p:nvPicPr>
          <p:cNvPr id="4" name="Picture 3" descr="CS RH vs 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9" y="1007819"/>
            <a:ext cx="4745952" cy="566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8706" y="2002118"/>
            <a:ext cx="3278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 range of RH</a:t>
            </a:r>
            <a:r>
              <a:rPr lang="en-US" baseline="-25000" dirty="0" smtClean="0"/>
              <a:t>ice</a:t>
            </a:r>
            <a:r>
              <a:rPr lang="en-US" dirty="0" smtClean="0"/>
              <a:t> observed in clear air from very dry to supersaturated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Frequent dry values observed near 360K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3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In-cloud </a:t>
            </a:r>
            <a:r>
              <a:rPr lang="en-US" dirty="0" smtClean="0"/>
              <a:t>RH</a:t>
            </a:r>
            <a:r>
              <a:rPr lang="en-US" baseline="-25000" dirty="0" smtClean="0"/>
              <a:t>ice</a:t>
            </a:r>
            <a:r>
              <a:rPr lang="en-US" dirty="0" smtClean="0"/>
              <a:t>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4" name="Picture 3" descr="A_2_3 RHi cloud vs 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9" y="1007819"/>
            <a:ext cx="4745952" cy="566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882" y="1748118"/>
            <a:ext cx="3541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RH</a:t>
            </a:r>
            <a:r>
              <a:rPr lang="en-US" baseline="-25000" dirty="0" smtClean="0"/>
              <a:t>ice</a:t>
            </a:r>
            <a:r>
              <a:rPr lang="en-US" dirty="0" smtClean="0"/>
              <a:t> within cirrus centered near 100% throughout profile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Values range from ~50% to above homogeneous freezing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8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Clear-sky RH</a:t>
            </a:r>
            <a:r>
              <a:rPr lang="en-US" baseline="-25000" dirty="0" smtClean="0"/>
              <a:t>ice</a:t>
            </a:r>
            <a:r>
              <a:rPr lang="en-US" dirty="0" smtClean="0"/>
              <a:t> vs T</a:t>
            </a:r>
            <a:endParaRPr lang="en-US" dirty="0"/>
          </a:p>
        </p:txBody>
      </p:sp>
      <p:pic>
        <p:nvPicPr>
          <p:cNvPr id="3" name="Picture 2" descr="RHi_vs_T_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81600"/>
            <a:ext cx="7850909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353" y="1504583"/>
            <a:ext cx="261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Koop et al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i="1" dirty="0" smtClean="0"/>
              <a:t>Nature</a:t>
            </a:r>
            <a:r>
              <a:rPr lang="en-US" sz="1400" dirty="0" smtClean="0"/>
              <a:t> </a:t>
            </a:r>
            <a:r>
              <a:rPr lang="en-US" sz="1400" dirty="0" smtClean="0"/>
              <a:t>2000)</a:t>
            </a:r>
          </a:p>
          <a:p>
            <a:r>
              <a:rPr lang="en-US" sz="1400" dirty="0" smtClean="0"/>
              <a:t>Homogeneous </a:t>
            </a:r>
            <a:r>
              <a:rPr lang="en-US" sz="1400" dirty="0" smtClean="0"/>
              <a:t>freezing threshold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26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In-cloud RH vs T</a:t>
            </a:r>
            <a:endParaRPr lang="en-US" dirty="0"/>
          </a:p>
        </p:txBody>
      </p:sp>
      <p:pic>
        <p:nvPicPr>
          <p:cNvPr id="3" name="Picture 2" descr="RHi_vs_T_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80046"/>
            <a:ext cx="7850909" cy="5080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5529" y="1007819"/>
            <a:ext cx="2420471" cy="11885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IWC vs T</a:t>
            </a:r>
            <a:endParaRPr lang="en-US" dirty="0"/>
          </a:p>
        </p:txBody>
      </p:sp>
      <p:pic>
        <p:nvPicPr>
          <p:cNvPr id="3" name="Picture 2" descr="IWC_vs_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66142"/>
            <a:ext cx="785090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0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baseline="-25000" dirty="0" smtClean="0"/>
              <a:t>TW</a:t>
            </a:r>
            <a:r>
              <a:rPr lang="en-US" dirty="0" smtClean="0"/>
              <a:t> vs Temperature</a:t>
            </a:r>
            <a:endParaRPr lang="en-US" dirty="0"/>
          </a:p>
        </p:txBody>
      </p:sp>
      <p:pic>
        <p:nvPicPr>
          <p:cNvPr id="4" name="Picture 3" descr="Stw_vs_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53965"/>
            <a:ext cx="785090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0236"/>
            <a:ext cx="8229600" cy="49756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GH observations of temperature and water vapor profiles are consistent with the zonal mean differences between 2013 and </a:t>
            </a:r>
            <a:r>
              <a:rPr lang="en-US" sz="2400" dirty="0" smtClean="0"/>
              <a:t>2014</a:t>
            </a:r>
          </a:p>
          <a:p>
            <a:r>
              <a:rPr lang="en-US" sz="2400" dirty="0" smtClean="0"/>
              <a:t>Sampled cloud fractions higher than satellite climatology</a:t>
            </a:r>
            <a:endParaRPr lang="en-US" sz="2400" dirty="0" smtClean="0"/>
          </a:p>
          <a:p>
            <a:r>
              <a:rPr lang="en-US" sz="2400" dirty="0" smtClean="0"/>
              <a:t>RH</a:t>
            </a:r>
            <a:r>
              <a:rPr lang="en-US" sz="2400" baseline="-25000" dirty="0" smtClean="0"/>
              <a:t>ice</a:t>
            </a:r>
            <a:r>
              <a:rPr lang="en-US" sz="2400" dirty="0" smtClean="0"/>
              <a:t> below homogeneous freezing threshold in clear air</a:t>
            </a:r>
          </a:p>
          <a:p>
            <a:r>
              <a:rPr lang="en-US" sz="2400" dirty="0" smtClean="0"/>
              <a:t>Distribution of RH</a:t>
            </a:r>
            <a:r>
              <a:rPr lang="en-US" sz="2400" baseline="-25000" dirty="0" smtClean="0"/>
              <a:t>ice</a:t>
            </a:r>
            <a:r>
              <a:rPr lang="en-US" sz="2400" dirty="0" smtClean="0"/>
              <a:t> in cirrus peaks near 100% but has a broad range and potentially some very high values</a:t>
            </a:r>
          </a:p>
          <a:p>
            <a:r>
              <a:rPr lang="en-US" sz="2400" dirty="0" smtClean="0"/>
              <a:t>Significant cirrus IWC measurements along with cirrus properties measurements</a:t>
            </a:r>
          </a:p>
          <a:p>
            <a:r>
              <a:rPr lang="en-US" sz="2400" dirty="0" smtClean="0"/>
              <a:t>Distribution of TW (vapor + IWC) includes a number of values significantly exceeding homogeneous freezing threshold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2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ATTREX 2 &amp; 3 Flights</a:t>
            </a:r>
            <a:endParaRPr lang="en-US" dirty="0"/>
          </a:p>
        </p:txBody>
      </p:sp>
      <p:pic>
        <p:nvPicPr>
          <p:cNvPr id="6" name="Picture 5" descr="ATTREX_2_3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49730"/>
            <a:ext cx="8902315" cy="4284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532" y="5468479"/>
            <a:ext cx="780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of the TTL over the Pacific with the goal of improving understanding of </a:t>
            </a:r>
          </a:p>
          <a:p>
            <a:r>
              <a:rPr lang="en-US" dirty="0" smtClean="0"/>
              <a:t>the dynamical and microphysical processes related to the final dehydration of air entering the stratosphere.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2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824" y="1600200"/>
            <a:ext cx="7625976" cy="4525963"/>
          </a:xfrm>
        </p:spPr>
        <p:txBody>
          <a:bodyPr/>
          <a:lstStyle/>
          <a:p>
            <a:r>
              <a:rPr lang="en-US" dirty="0" smtClean="0"/>
              <a:t>NW and FCDP/Hawkeye IWC closure</a:t>
            </a:r>
          </a:p>
          <a:p>
            <a:endParaRPr lang="en-US" dirty="0" smtClean="0"/>
          </a:p>
          <a:p>
            <a:r>
              <a:rPr lang="en-US" dirty="0" smtClean="0"/>
              <a:t>Investigation of in situ cirrus nucleation mechanisms</a:t>
            </a:r>
          </a:p>
          <a:p>
            <a:endParaRPr lang="en-US" dirty="0"/>
          </a:p>
          <a:p>
            <a:r>
              <a:rPr lang="en-US" dirty="0" smtClean="0"/>
              <a:t>Dehydration efficiency…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0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Non-water containing particles in the LS?</a:t>
            </a:r>
            <a:endParaRPr lang="en-US" dirty="0"/>
          </a:p>
        </p:txBody>
      </p:sp>
      <p:pic>
        <p:nvPicPr>
          <p:cNvPr id="5" name="Picture 4" descr="FCDP anomalous particles T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128648"/>
            <a:ext cx="7285952" cy="56695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82236" y="1464235"/>
            <a:ext cx="971176" cy="40341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807882" y="1673412"/>
            <a:ext cx="4691530" cy="191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0229" y="1673412"/>
            <a:ext cx="621183" cy="191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2235" y="2465294"/>
            <a:ext cx="519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572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 profile</a:t>
            </a:r>
            <a:endParaRPr lang="en-US" dirty="0"/>
          </a:p>
        </p:txBody>
      </p:sp>
      <p:pic>
        <p:nvPicPr>
          <p:cNvPr id="4" name="Picture 3" descr="WV_vs_theta_lin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61584"/>
            <a:ext cx="785090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IWC/TW ratio vs T</a:t>
            </a:r>
            <a:endParaRPr lang="en-US" dirty="0"/>
          </a:p>
        </p:txBody>
      </p:sp>
      <p:pic>
        <p:nvPicPr>
          <p:cNvPr id="4" name="Picture 3" descr="IWC_TW ratio vs 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317067"/>
            <a:ext cx="7055042" cy="38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Hawkeye FCDP vs FCDP</a:t>
            </a:r>
            <a:endParaRPr lang="en-US" dirty="0"/>
          </a:p>
        </p:txBody>
      </p:sp>
      <p:pic>
        <p:nvPicPr>
          <p:cNvPr id="3" name="Picture 2" descr="Hfcdp vs FC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77253"/>
            <a:ext cx="7055042" cy="5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0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ATTREX 2 &amp; 3 Flights</a:t>
            </a:r>
            <a:endParaRPr lang="en-US" dirty="0"/>
          </a:p>
        </p:txBody>
      </p:sp>
      <p:pic>
        <p:nvPicPr>
          <p:cNvPr id="6" name="Picture 5" descr="ATTREX_2_3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49730"/>
            <a:ext cx="8902315" cy="4284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3882" y="2405529"/>
            <a:ext cx="7007412" cy="1897529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32" y="5468479"/>
            <a:ext cx="7991152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Extensive in situ sampling of the Pacific TTL with measurements of water vapor and</a:t>
            </a:r>
          </a:p>
          <a:p>
            <a:r>
              <a:rPr lang="en-US" dirty="0"/>
              <a:t>c</a:t>
            </a:r>
            <a:r>
              <a:rPr lang="en-US" dirty="0" smtClean="0"/>
              <a:t>irrus properties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However, some sampling limitations…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1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and Longitude</a:t>
            </a:r>
            <a:endParaRPr lang="en-US" dirty="0"/>
          </a:p>
        </p:txBody>
      </p:sp>
      <p:pic>
        <p:nvPicPr>
          <p:cNvPr id="4" name="Picture 3" descr="ATTREX_2_3 Alt vs Lat and L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49378"/>
            <a:ext cx="7978679" cy="52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4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Histograms</a:t>
            </a:r>
            <a:endParaRPr lang="en-US" dirty="0"/>
          </a:p>
        </p:txBody>
      </p:sp>
      <p:pic>
        <p:nvPicPr>
          <p:cNvPr id="4" name="Picture 3" descr="A2_A3 Alt Theta T histogr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6211"/>
            <a:ext cx="4745952" cy="5207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3412" y="1538941"/>
            <a:ext cx="3203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</a:t>
            </a:r>
            <a:r>
              <a:rPr lang="en-US" dirty="0" smtClean="0">
                <a:solidFill>
                  <a:srgbClr val="FF0000"/>
                </a:solidFill>
              </a:rPr>
              <a:t>2013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2014</a:t>
            </a:r>
            <a:r>
              <a:rPr lang="en-US" dirty="0" smtClean="0"/>
              <a:t> from GH sampling perspective</a:t>
            </a:r>
          </a:p>
          <a:p>
            <a:endParaRPr lang="en-US" dirty="0"/>
          </a:p>
          <a:p>
            <a:r>
              <a:rPr lang="en-US" dirty="0" smtClean="0"/>
              <a:t>2013: &gt; 74 hours in the TTL</a:t>
            </a:r>
          </a:p>
          <a:p>
            <a:r>
              <a:rPr lang="en-US" dirty="0" smtClean="0"/>
              <a:t>2014: &gt; 108 hours in the TTL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Limited sampling in either year at temperatures &lt; 186 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86118" y="5509259"/>
            <a:ext cx="1120588" cy="46721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TTL temperature profiles</a:t>
            </a:r>
            <a:endParaRPr lang="en-US" dirty="0"/>
          </a:p>
        </p:txBody>
      </p:sp>
      <p:pic>
        <p:nvPicPr>
          <p:cNvPr id="5" name="Picture 4" descr="A_2_3 T vs 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" y="1275977"/>
            <a:ext cx="6593224" cy="520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6554" y="1673412"/>
            <a:ext cx="22429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CP tropopause </a:t>
            </a:r>
            <a:r>
              <a:rPr lang="en-US" dirty="0"/>
              <a:t> </a:t>
            </a:r>
            <a:r>
              <a:rPr lang="en-US" dirty="0" smtClean="0"/>
              <a:t>observed </a:t>
            </a:r>
            <a:r>
              <a:rPr lang="en-US" dirty="0" smtClean="0"/>
              <a:t>in 2013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consistent T structure above the CPT in 2013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Similar lower T values in both years determined by GH sampling limits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1412" y="3077882"/>
            <a:ext cx="386976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3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</a:t>
            </a:r>
            <a:r>
              <a:rPr lang="en-US" dirty="0" smtClean="0"/>
              <a:t>Temperature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3" name="Picture 2" descr="A_2_3 T vs 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1" y="1007819"/>
            <a:ext cx="4745952" cy="5669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7176" y="1972235"/>
            <a:ext cx="3062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Combined profile looks reasonable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During both 2013 and 2014 a number of warm profiles were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</a:t>
            </a:r>
            <a:r>
              <a:rPr lang="en-US" dirty="0" smtClean="0"/>
              <a:t>vs</a:t>
            </a:r>
            <a:r>
              <a:rPr lang="en-US" dirty="0"/>
              <a:t> </a:t>
            </a:r>
            <a:r>
              <a:rPr lang="en-US" dirty="0" smtClean="0"/>
              <a:t>Theta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4" name="Picture 3" descr="A_2_3 T vs 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9" y="1007819"/>
            <a:ext cx="4745952" cy="566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706" y="4467395"/>
            <a:ext cx="302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Coldest temperatures sampled between 365 and 380 K potential temperature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277857" y="4542118"/>
            <a:ext cx="325081" cy="744020"/>
          </a:xfrm>
          <a:prstGeom prst="rightBrace">
            <a:avLst/>
          </a:prstGeom>
          <a:ln w="285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1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vapor profiles</a:t>
            </a:r>
            <a:endParaRPr lang="en-US" dirty="0"/>
          </a:p>
        </p:txBody>
      </p:sp>
      <p:pic>
        <p:nvPicPr>
          <p:cNvPr id="3" name="Picture 2" descr="A2_A3 WV 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" y="1305858"/>
            <a:ext cx="6362315" cy="520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295" y="1927411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5694" y="1566439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6494" y="1890947"/>
            <a:ext cx="2525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WV values above CP lower by ~ 05 ppm in 2013 than 2014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Consistent with zonal mean value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496</Words>
  <Application>Microsoft Macintosh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 situ observations of water vapor and cirrus IWC in the Pacific TTL during ATTREX</vt:lpstr>
      <vt:lpstr>ATTREX 2 &amp; 3 Flights</vt:lpstr>
      <vt:lpstr>ATTREX 2 &amp; 3 Flights</vt:lpstr>
      <vt:lpstr>Latitude and Longitude</vt:lpstr>
      <vt:lpstr>Sampling Histograms</vt:lpstr>
      <vt:lpstr>TTL temperature profiles</vt:lpstr>
      <vt:lpstr>Combined Temperature profile</vt:lpstr>
      <vt:lpstr>Temperature vs Theta profile</vt:lpstr>
      <vt:lpstr>Water vapor profiles</vt:lpstr>
      <vt:lpstr>Combined WV profile</vt:lpstr>
      <vt:lpstr>In-cloud vs Clear-sky</vt:lpstr>
      <vt:lpstr>ATTREX cloud fraction</vt:lpstr>
      <vt:lpstr>Clear-sky RHice profile</vt:lpstr>
      <vt:lpstr>In-cloud RHice profile</vt:lpstr>
      <vt:lpstr>Clear-sky RHice vs T</vt:lpstr>
      <vt:lpstr>In-cloud RH vs T</vt:lpstr>
      <vt:lpstr>IWC vs T</vt:lpstr>
      <vt:lpstr>STW vs Temperature</vt:lpstr>
      <vt:lpstr>Summary</vt:lpstr>
      <vt:lpstr>Directions</vt:lpstr>
      <vt:lpstr>Non-water containing particles in the LS?</vt:lpstr>
      <vt:lpstr>PowerPoint Presentation</vt:lpstr>
      <vt:lpstr>WV profile</vt:lpstr>
      <vt:lpstr>IWC/TW ratio vs T</vt:lpstr>
      <vt:lpstr>Hawkeye FCDP vs FCDP</vt:lpstr>
    </vt:vector>
  </TitlesOfParts>
  <Company>NOAA ESRL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observations of water vapor and cirrus IWC in the Pacific TTL during ATTREX</dc:title>
  <dc:creator>Troy Thornberry</dc:creator>
  <cp:lastModifiedBy>Troy Thornberry</cp:lastModifiedBy>
  <cp:revision>47</cp:revision>
  <dcterms:created xsi:type="dcterms:W3CDTF">2014-10-20T05:34:53Z</dcterms:created>
  <dcterms:modified xsi:type="dcterms:W3CDTF">2014-10-21T16:39:00Z</dcterms:modified>
</cp:coreProperties>
</file>