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9"/>
  </p:notesMasterIdLst>
  <p:sldIdLst>
    <p:sldId id="446" r:id="rId2"/>
    <p:sldId id="436" r:id="rId3"/>
    <p:sldId id="435" r:id="rId4"/>
    <p:sldId id="448" r:id="rId5"/>
    <p:sldId id="430" r:id="rId6"/>
    <p:sldId id="450" r:id="rId7"/>
    <p:sldId id="452" r:id="rId8"/>
    <p:sldId id="429" r:id="rId9"/>
    <p:sldId id="425" r:id="rId10"/>
    <p:sldId id="433" r:id="rId11"/>
    <p:sldId id="437" r:id="rId12"/>
    <p:sldId id="434" r:id="rId13"/>
    <p:sldId id="423" r:id="rId14"/>
    <p:sldId id="438" r:id="rId15"/>
    <p:sldId id="439" r:id="rId16"/>
    <p:sldId id="440" r:id="rId17"/>
    <p:sldId id="427" r:id="rId18"/>
    <p:sldId id="428" r:id="rId19"/>
    <p:sldId id="431" r:id="rId20"/>
    <p:sldId id="432" r:id="rId21"/>
    <p:sldId id="442" r:id="rId22"/>
    <p:sldId id="441" r:id="rId23"/>
    <p:sldId id="445" r:id="rId24"/>
    <p:sldId id="443" r:id="rId25"/>
    <p:sldId id="413" r:id="rId26"/>
    <p:sldId id="444" r:id="rId27"/>
    <p:sldId id="453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66"/>
    <a:srgbClr val="CCFF66"/>
    <a:srgbClr val="727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07" autoAdjust="0"/>
    <p:restoredTop sz="97085" autoAdjust="0"/>
  </p:normalViewPr>
  <p:slideViewPr>
    <p:cSldViewPr>
      <p:cViewPr>
        <p:scale>
          <a:sx n="146" d="100"/>
          <a:sy n="146" d="100"/>
        </p:scale>
        <p:origin x="-616" y="-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B712CB3-E490-4C8F-BA32-A9AA5FB26956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BD0A05E-345F-4506-B0ED-4E7E25D1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39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21D79-D37D-4724-B390-EA2E222576F6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582FA-A9D0-4F3E-8E8A-9EB4B8124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B808E-79C1-4F90-905A-A3A2F06247EB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0E448-F1E7-482A-A56C-3AF7A9FF1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26648-6D49-4814-B9E2-00CFB457E7AD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959CA-C9A1-44FB-A933-BE9E52409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06D45-2589-4251-8A9A-79FC1B093420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99102-52DD-4656-B4BF-E20893CC9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2C6D8-F7D1-4879-B15E-935C2770DDFB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A1B06-D6F8-4FC6-A7D3-CDEC65C76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514E-8295-4790-B934-15BAD6CF4BD8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75219-447F-46C2-84A3-A3A3D82CC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98ADB-D59D-48D0-A22D-DBEB61353E8C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D5CD5-9C53-4CF4-9CD6-1C759E0AC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B75E0-FF0D-4B05-968E-92877DF53515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3B54C-A91E-43F0-8262-C3100FC15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D8C46-7E8B-4721-BF7A-2F3AFDC83FE6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6E92D-7045-472C-95CC-4C67EB048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0F5D1-8924-4242-9F34-2B9CA63E1D60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D1A1F-29B1-4222-81ED-1364C928C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E3774-2557-4A39-B79A-107C80DEBE6D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57AF4-9645-4CBF-9364-55AE8F9BF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5C95118-5E8C-4E04-B036-3820C62A2633}" type="datetimeFigureOut">
              <a:rPr lang="en-US"/>
              <a:pPr>
                <a:defRPr/>
              </a:pPr>
              <a:t>4/29/15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2C161F1D-41B7-460A-B653-DAC833543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08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21" r:id="rId2"/>
    <p:sldLayoutId id="2147483930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31" r:id="rId9"/>
    <p:sldLayoutId id="2147483927" r:id="rId10"/>
    <p:sldLayoutId id="21474839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C4RS DC8 2013-08-21 at 1.3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61" y="0"/>
            <a:ext cx="999623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3048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228600" y="304800"/>
            <a:ext cx="8610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FFFF66"/>
                </a:solidFill>
                <a:cs typeface="Arial" charset="0"/>
              </a:rPr>
              <a:t>Formaldehyde Scavenging Efficiency Determinations in Convective Clouds: Comparisons of Select SEAC</a:t>
            </a:r>
            <a:r>
              <a:rPr lang="en-US" sz="2400" b="1" baseline="30000" dirty="0" smtClean="0">
                <a:solidFill>
                  <a:srgbClr val="FFFF66"/>
                </a:solidFill>
                <a:cs typeface="Arial" charset="0"/>
              </a:rPr>
              <a:t>4</a:t>
            </a:r>
            <a:r>
              <a:rPr lang="en-US" sz="2400" b="1" dirty="0" smtClean="0">
                <a:solidFill>
                  <a:srgbClr val="FFFF66"/>
                </a:solidFill>
                <a:cs typeface="Arial" charset="0"/>
              </a:rPr>
              <a:t>RS Data with DC3 Results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981200"/>
            <a:ext cx="80594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Alan Fried, Dirk Richter, Petter Weibring, James Walega</a:t>
            </a:r>
          </a:p>
          <a:p>
            <a:pPr algn="ctr"/>
            <a:r>
              <a:rPr lang="en-US" sz="2000" b="1" dirty="0" smtClean="0"/>
              <a:t>Institute of Arctic &amp; Alpine Research</a:t>
            </a:r>
          </a:p>
          <a:p>
            <a:pPr algn="ctr"/>
            <a:r>
              <a:rPr lang="en-US" sz="2000" b="1" dirty="0" smtClean="0"/>
              <a:t> University of Colorado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Johnny Luo, Mary Barth, Megan Bela, Brian Toon, Nicola Blake, Don Blake, Eric Apel, and many other contributors</a:t>
            </a:r>
          </a:p>
        </p:txBody>
      </p:sp>
    </p:spTree>
    <p:extLst>
      <p:ext uri="{BB962C8B-B14F-4D97-AF65-F5344CB8AC3E}">
        <p14:creationId xmlns:p14="http://schemas.microsoft.com/office/powerpoint/2010/main" val="24508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228600" y="152400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       1.   DC3 Analysis – Determine Entrainment </a:t>
            </a:r>
            <a:r>
              <a:rPr lang="en-US" sz="2800" b="1" i="1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a</a:t>
            </a:r>
            <a:r>
              <a:rPr lang="en-US" sz="2800" b="1" i="1" dirty="0" smtClean="0">
                <a:solidFill>
                  <a:schemeClr val="accent1"/>
                </a:solidFill>
                <a:cs typeface="Arial" charset="0"/>
              </a:rPr>
              <a:t> </a:t>
            </a:r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using HC Tracers in Iterative Calc. </a:t>
            </a:r>
            <a:endParaRPr lang="en-US" sz="2800" b="1" dirty="0">
              <a:solidFill>
                <a:schemeClr val="accent1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46" y="1600200"/>
            <a:ext cx="6731154" cy="502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236220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35 -45 m/s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3979078" y="1737272"/>
            <a:ext cx="237744" cy="396328"/>
          </a:xfrm>
          <a:prstGeom prst="down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61643" y="1122254"/>
            <a:ext cx="71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UT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3733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</a:t>
            </a:r>
            <a:r>
              <a:rPr lang="en-US" b="1" baseline="-25000" dirty="0" smtClean="0"/>
              <a:t>(BKG)</a:t>
            </a:r>
            <a:r>
              <a:rPr lang="en-US" b="1" dirty="0" smtClean="0"/>
              <a:t> =  Median CF   	value at that Alt.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469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76200" y="76200"/>
            <a:ext cx="8763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       </a:t>
            </a:r>
            <a:r>
              <a:rPr lang="en-US" sz="2800" b="1" dirty="0">
                <a:solidFill>
                  <a:schemeClr val="accent1"/>
                </a:solidFill>
                <a:cs typeface="Arial" charset="0"/>
              </a:rPr>
              <a:t>2</a:t>
            </a:r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.   Employ </a:t>
            </a:r>
            <a:r>
              <a:rPr lang="en-US" sz="2800" b="1" i="1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a  </a:t>
            </a:r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to calculate (Y</a:t>
            </a:r>
            <a:r>
              <a:rPr lang="en-US" sz="2800" b="1" baseline="-25000" dirty="0" smtClean="0">
                <a:solidFill>
                  <a:schemeClr val="accent1"/>
                </a:solidFill>
                <a:cs typeface="Arial" charset="0"/>
              </a:rPr>
              <a:t>core</a:t>
            </a:r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)</a:t>
            </a:r>
            <a:r>
              <a:rPr lang="en-US" sz="2800" b="1" baseline="-25000" dirty="0" smtClean="0">
                <a:solidFill>
                  <a:schemeClr val="accent1"/>
                </a:solidFill>
                <a:cs typeface="Arial" charset="0"/>
              </a:rPr>
              <a:t>calc.</a:t>
            </a:r>
            <a:endParaRPr lang="en-US" sz="2800" b="1" dirty="0" smtClean="0">
              <a:solidFill>
                <a:schemeClr val="accent1"/>
              </a:solidFill>
              <a:cs typeface="Arial" charset="0"/>
            </a:endParaRPr>
          </a:p>
          <a:p>
            <a:pPr algn="ctr"/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CH</a:t>
            </a:r>
            <a:r>
              <a:rPr lang="en-US" sz="2800" b="1" baseline="-25000" dirty="0" smtClean="0">
                <a:solidFill>
                  <a:schemeClr val="accent1"/>
                </a:solidFill>
                <a:cs typeface="Arial" charset="0"/>
              </a:rPr>
              <a:t>2</a:t>
            </a:r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O in Core diluted by entrainment but not scavenged</a:t>
            </a:r>
            <a:endParaRPr lang="en-US" sz="3200" b="1" dirty="0"/>
          </a:p>
          <a:p>
            <a:pPr algn="ctr"/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 </a:t>
            </a:r>
            <a:endParaRPr lang="en-US" sz="2800" b="1" dirty="0">
              <a:solidFill>
                <a:schemeClr val="accent1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46" y="1828800"/>
            <a:ext cx="6731154" cy="502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236220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35 -45 m/s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1566446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(</a:t>
            </a:r>
            <a:r>
              <a:rPr lang="en-US" sz="1400" b="1" dirty="0" smtClean="0"/>
              <a:t>Y</a:t>
            </a:r>
            <a:r>
              <a:rPr lang="en-US" sz="1400" b="1" baseline="-25000" dirty="0" smtClean="0"/>
              <a:t>core</a:t>
            </a:r>
            <a:r>
              <a:rPr lang="en-US" sz="1400" b="1" dirty="0" smtClean="0"/>
              <a:t>)</a:t>
            </a:r>
            <a:r>
              <a:rPr lang="en-US" sz="1400" b="1" baseline="-25000" dirty="0" smtClean="0"/>
              <a:t>calc</a:t>
            </a:r>
            <a:r>
              <a:rPr lang="en-US" sz="1600" b="1" baseline="-25000" dirty="0" smtClean="0"/>
              <a:t>.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5580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228600" y="152400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       </a:t>
            </a:r>
            <a:r>
              <a:rPr lang="en-US" sz="2800" b="1" dirty="0">
                <a:solidFill>
                  <a:schemeClr val="accent1"/>
                </a:solidFill>
                <a:cs typeface="Arial" charset="0"/>
              </a:rPr>
              <a:t>3</a:t>
            </a:r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.   DC3 Analysis – Extrapolate From OF Measurements to Storm Core  </a:t>
            </a:r>
            <a:endParaRPr lang="en-US" sz="2800" b="1" dirty="0">
              <a:solidFill>
                <a:schemeClr val="accent1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46" y="1600200"/>
            <a:ext cx="6731154" cy="5029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236220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35 -45 m/s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667000" y="1752600"/>
            <a:ext cx="3733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11430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(</a:t>
            </a:r>
            <a:r>
              <a:rPr lang="en-US" sz="1400" b="1" dirty="0" smtClean="0"/>
              <a:t>Y</a:t>
            </a:r>
            <a:r>
              <a:rPr lang="en-US" sz="1400" b="1" baseline="-25000" dirty="0" smtClean="0"/>
              <a:t>core</a:t>
            </a:r>
            <a:r>
              <a:rPr lang="en-US" sz="1400" b="1" dirty="0" smtClean="0"/>
              <a:t>)</a:t>
            </a:r>
            <a:r>
              <a:rPr lang="en-US" sz="1400" b="1" baseline="-25000" dirty="0" smtClean="0"/>
              <a:t>calc</a:t>
            </a:r>
            <a:r>
              <a:rPr lang="en-US" sz="1600" b="1" baseline="-25000" dirty="0" smtClean="0"/>
              <a:t>. 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676400" y="15240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(</a:t>
            </a:r>
            <a:r>
              <a:rPr lang="en-US" sz="1400" b="1" dirty="0" smtClean="0"/>
              <a:t>Y</a:t>
            </a:r>
            <a:r>
              <a:rPr lang="en-US" sz="1400" b="1" baseline="-25000" dirty="0" smtClean="0"/>
              <a:t>extrap</a:t>
            </a:r>
            <a:r>
              <a:rPr lang="en-US" sz="1400" b="1" dirty="0" smtClean="0"/>
              <a:t> </a:t>
            </a:r>
            <a:r>
              <a:rPr lang="en-US" sz="1400" b="1" baseline="-25000" dirty="0" smtClean="0"/>
              <a:t>t=0</a:t>
            </a:r>
            <a:r>
              <a:rPr lang="en-US" sz="1400" b="1" dirty="0" smtClean="0"/>
              <a:t>)</a:t>
            </a:r>
            <a:r>
              <a:rPr lang="en-US" sz="1600" b="1" baseline="-25000" dirty="0" smtClean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0719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3048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14340" name="Rectangle 59"/>
          <p:cNvSpPr>
            <a:spLocks noChangeArrowheads="1"/>
          </p:cNvSpPr>
          <p:nvPr/>
        </p:nvSpPr>
        <p:spPr bwMode="auto">
          <a:xfrm>
            <a:off x="228600" y="24683"/>
            <a:ext cx="8229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May 29, 2012 DC3 MCS Over Oklahoma</a:t>
            </a:r>
            <a:endParaRPr lang="en-US" sz="3200" dirty="0"/>
          </a:p>
        </p:txBody>
      </p:sp>
      <p:pic>
        <p:nvPicPr>
          <p:cNvPr id="3" name="Picture 2" descr="Screen Shot 2015-04-21 at 2.5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609600"/>
            <a:ext cx="3276600" cy="2980865"/>
          </a:xfrm>
          <a:prstGeom prst="rect">
            <a:avLst/>
          </a:prstGeom>
        </p:spPr>
      </p:pic>
      <p:pic>
        <p:nvPicPr>
          <p:cNvPr id="4" name="Picture 3" descr="Screen Shot 2015-04-21 at 2.57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3505200"/>
            <a:ext cx="56896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6200" y="838200"/>
            <a:ext cx="510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tabLst>
                <a:tab pos="287338" algn="l"/>
                <a:tab pos="460375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Graphically estimate OF times from: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indent="-228600">
              <a:tabLst>
                <a:tab pos="287338" algn="l"/>
                <a:tab pos="460375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     	</a:t>
            </a:r>
          </a:p>
          <a:p>
            <a:pPr indent="-228600">
              <a:tabLst>
                <a:tab pos="287338" algn="l"/>
                <a:tab pos="460375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Storm relative radar images</a:t>
            </a:r>
          </a:p>
          <a:p>
            <a:pPr indent="-228600">
              <a:tabLst>
                <a:tab pos="287338" algn="l"/>
                <a:tab pos="460375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Measure linear distance along wind vectors</a:t>
            </a:r>
          </a:p>
          <a:p>
            <a:pPr indent="-228600">
              <a:tabLst>
                <a:tab pos="287338" algn="l"/>
                <a:tab pos="460375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From closest intense storm core to airplane</a:t>
            </a:r>
          </a:p>
          <a:p>
            <a:pPr indent="-228600">
              <a:tabLst>
                <a:tab pos="287338" algn="l"/>
                <a:tab pos="460375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Use distance &amp; WS to determine OF time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7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3048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14340" name="Rectangle 59"/>
          <p:cNvSpPr>
            <a:spLocks noChangeArrowheads="1"/>
          </p:cNvSpPr>
          <p:nvPr/>
        </p:nvSpPr>
        <p:spPr bwMode="auto">
          <a:xfrm>
            <a:off x="228600" y="24683"/>
            <a:ext cx="8229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May 29, 2012 DC3 MCS Over Oklahoma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833336" y="2209800"/>
            <a:ext cx="739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 		(Y</a:t>
            </a:r>
            <a:r>
              <a:rPr lang="en-US" sz="3200" b="1" baseline="-25000" dirty="0" smtClean="0">
                <a:solidFill>
                  <a:srgbClr val="FFFFFF"/>
                </a:solidFill>
              </a:rPr>
              <a:t>core</a:t>
            </a:r>
            <a:r>
              <a:rPr lang="en-US" sz="3200" b="1" dirty="0" smtClean="0">
                <a:solidFill>
                  <a:srgbClr val="FFFFFF"/>
                </a:solidFill>
              </a:rPr>
              <a:t>)</a:t>
            </a:r>
            <a:r>
              <a:rPr lang="en-US" sz="3200" b="1" baseline="-25000" dirty="0" smtClean="0">
                <a:solidFill>
                  <a:srgbClr val="FFFFFF"/>
                </a:solidFill>
              </a:rPr>
              <a:t>calc.    </a:t>
            </a:r>
            <a:r>
              <a:rPr lang="en-US" sz="3200" b="1" dirty="0" smtClean="0">
                <a:solidFill>
                  <a:srgbClr val="FFFFFF"/>
                </a:solidFill>
              </a:rPr>
              <a:t>-   (Y</a:t>
            </a:r>
            <a:r>
              <a:rPr lang="en-US" sz="3200" b="1" baseline="-25000" dirty="0" smtClean="0">
                <a:solidFill>
                  <a:srgbClr val="FFFFFF"/>
                </a:solidFill>
              </a:rPr>
              <a:t>extrap t=0</a:t>
            </a:r>
            <a:r>
              <a:rPr lang="en-US" sz="3200" b="1" dirty="0" smtClean="0">
                <a:solidFill>
                  <a:srgbClr val="FFFFFF"/>
                </a:solidFill>
              </a:rPr>
              <a:t>)</a:t>
            </a:r>
            <a:endParaRPr lang="en-US" sz="3200" b="1" baseline="-25000" dirty="0" smtClean="0">
              <a:solidFill>
                <a:srgbClr val="FFFFFF"/>
              </a:solidFill>
            </a:endParaRPr>
          </a:p>
          <a:p>
            <a:r>
              <a:rPr lang="en-US" sz="3200" b="1" dirty="0">
                <a:solidFill>
                  <a:srgbClr val="FFFFFF"/>
                </a:solidFill>
              </a:rPr>
              <a:t>SE </a:t>
            </a:r>
            <a:r>
              <a:rPr lang="en-US" sz="3200" b="1" dirty="0" smtClean="0">
                <a:solidFill>
                  <a:srgbClr val="FFFFFF"/>
                </a:solidFill>
              </a:rPr>
              <a:t>=		</a:t>
            </a:r>
            <a:endParaRPr lang="en-US" sz="3200" b="1" baseline="-25000" dirty="0">
              <a:solidFill>
                <a:srgbClr val="FFFFFF"/>
              </a:solidFill>
            </a:endParaRPr>
          </a:p>
          <a:p>
            <a:endParaRPr lang="en-US" b="1" baseline="-25000" dirty="0" smtClean="0">
              <a:solidFill>
                <a:srgbClr val="FFFFFF"/>
              </a:solidFill>
            </a:endParaRPr>
          </a:p>
          <a:p>
            <a:r>
              <a:rPr lang="en-US" sz="3200" b="1" dirty="0" smtClean="0">
                <a:solidFill>
                  <a:srgbClr val="FFFFFF"/>
                </a:solidFill>
              </a:rPr>
              <a:t>		    	   (</a:t>
            </a:r>
            <a:r>
              <a:rPr lang="en-US" sz="3200" b="1" dirty="0">
                <a:solidFill>
                  <a:srgbClr val="FFFFFF"/>
                </a:solidFill>
              </a:rPr>
              <a:t>Y</a:t>
            </a:r>
            <a:r>
              <a:rPr lang="en-US" sz="3200" b="1" baseline="-25000" dirty="0">
                <a:solidFill>
                  <a:srgbClr val="FFFFFF"/>
                </a:solidFill>
              </a:rPr>
              <a:t>core</a:t>
            </a:r>
            <a:r>
              <a:rPr lang="en-US" sz="3200" b="1" dirty="0">
                <a:solidFill>
                  <a:srgbClr val="FFFFFF"/>
                </a:solidFill>
              </a:rPr>
              <a:t>)</a:t>
            </a:r>
            <a:r>
              <a:rPr lang="en-US" sz="3200" b="1" baseline="-25000" dirty="0">
                <a:solidFill>
                  <a:srgbClr val="FFFFFF"/>
                </a:solidFill>
              </a:rPr>
              <a:t>calc. </a:t>
            </a:r>
          </a:p>
          <a:p>
            <a:endParaRPr lang="en-US" b="1" baseline="-25000" dirty="0" smtClean="0">
              <a:solidFill>
                <a:srgbClr val="FFFFFF"/>
              </a:solidFill>
            </a:endParaRPr>
          </a:p>
          <a:p>
            <a:endParaRPr lang="en-US" b="1" baseline="-25000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14600" y="3048000"/>
            <a:ext cx="4482019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57136" y="1676400"/>
            <a:ext cx="7548664" cy="3428648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5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3048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14340" name="Rectangle 59"/>
          <p:cNvSpPr>
            <a:spLocks noChangeArrowheads="1"/>
          </p:cNvSpPr>
          <p:nvPr/>
        </p:nvSpPr>
        <p:spPr bwMode="auto">
          <a:xfrm>
            <a:off x="228600" y="24683"/>
            <a:ext cx="8229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 DC3 CH</a:t>
            </a:r>
            <a:r>
              <a:rPr lang="en-US" sz="3200" b="1" baseline="-25000" dirty="0" smtClean="0">
                <a:solidFill>
                  <a:srgbClr val="FFFF66"/>
                </a:solidFill>
                <a:cs typeface="Arial" charset="0"/>
              </a:rPr>
              <a:t>2</a:t>
            </a:r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O SE’s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5562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Fried et al. JGR Paper in Preparation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0" y="12192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Ice ret = 0</a:t>
            </a:r>
            <a:endParaRPr lang="en-US" sz="1600" dirty="0"/>
          </a:p>
        </p:txBody>
      </p:sp>
      <p:pic>
        <p:nvPicPr>
          <p:cNvPr id="2" name="Picture 1" descr="Screen Shot 2015-04-22 at 10.4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8996345" cy="46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0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152400" y="15240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     SEAC</a:t>
            </a:r>
            <a:r>
              <a:rPr lang="en-US" sz="2800" b="1" baseline="30000" dirty="0" smtClean="0">
                <a:solidFill>
                  <a:schemeClr val="accent1"/>
                </a:solidFill>
                <a:cs typeface="Arial" charset="0"/>
              </a:rPr>
              <a:t>4</a:t>
            </a:r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RS Sept. 18, 2013</a:t>
            </a:r>
            <a:endParaRPr lang="en-US" sz="2800" b="1" dirty="0">
              <a:solidFill>
                <a:schemeClr val="accent1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91033"/>
            <a:ext cx="7239000" cy="5219367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4283878" y="1737272"/>
            <a:ext cx="237744" cy="396328"/>
          </a:xfrm>
          <a:prstGeom prst="down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66443" y="1290935"/>
            <a:ext cx="71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UT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2514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 7 m/s</a:t>
            </a:r>
            <a:endParaRPr lang="en-US" dirty="0"/>
          </a:p>
        </p:txBody>
      </p:sp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2438400" y="685800"/>
            <a:ext cx="464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  <a:cs typeface="Arial" charset="0"/>
              </a:rPr>
              <a:t>     Sample Directly in Core</a:t>
            </a:r>
          </a:p>
          <a:p>
            <a:pPr algn="ctr"/>
            <a:r>
              <a:rPr lang="en-US" sz="2000" b="1" dirty="0" smtClean="0">
                <a:solidFill>
                  <a:schemeClr val="accent1"/>
                </a:solidFill>
                <a:cs typeface="Arial" charset="0"/>
              </a:rPr>
              <a:t>Eliminate Extrapolation to Core</a:t>
            </a:r>
            <a:endParaRPr lang="en-US" sz="2000" b="1" dirty="0">
              <a:solidFill>
                <a:schemeClr val="accent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31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tTrackonMap_overvi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57355"/>
            <a:ext cx="8924002" cy="5267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4753" y="15499"/>
            <a:ext cx="697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Sept. 18, 2013 SEAC4RS Flight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202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4753" y="15499"/>
            <a:ext cx="697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Sept. 18, 2013 SEAC4RS Flight</a:t>
            </a:r>
            <a:endParaRPr lang="en-US" sz="2400" b="1" dirty="0"/>
          </a:p>
        </p:txBody>
      </p:sp>
      <p:pic>
        <p:nvPicPr>
          <p:cNvPr id="4" name="Picture 3" descr="FltTrackonMap_Ex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" y="762000"/>
            <a:ext cx="9264340" cy="49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2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228600" y="30480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       SEAC</a:t>
            </a:r>
            <a:r>
              <a:rPr lang="en-US" sz="2800" b="1" baseline="30000" dirty="0" smtClean="0">
                <a:solidFill>
                  <a:schemeClr val="accent1"/>
                </a:solidFill>
                <a:cs typeface="Arial" charset="0"/>
              </a:rPr>
              <a:t>4</a:t>
            </a:r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RS Sept 18 Radar Images</a:t>
            </a:r>
            <a:endParaRPr lang="en-US" sz="2800" b="1" dirty="0">
              <a:solidFill>
                <a:schemeClr val="accent1"/>
              </a:solidFill>
              <a:cs typeface="Arial" charset="0"/>
            </a:endParaRPr>
          </a:p>
        </p:txBody>
      </p:sp>
      <p:pic>
        <p:nvPicPr>
          <p:cNvPr id="5" name="Picture 4" descr="SEAC4RS_20130918_Ku_SanAntonio Labe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8915400" cy="4520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5715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APR-2 Radar  Simone Tanelli - JPL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2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3048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143000"/>
            <a:ext cx="2305306" cy="3087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143000"/>
            <a:ext cx="4089713" cy="29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353" y="4495800"/>
            <a:ext cx="3227647" cy="220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495800"/>
            <a:ext cx="4176906" cy="2209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95600" y="304800"/>
            <a:ext cx="342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DC3 in 2012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36576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DFGAS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86600" y="3810000"/>
            <a:ext cx="864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5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228600" y="30480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       SEAC</a:t>
            </a:r>
            <a:r>
              <a:rPr lang="en-US" sz="2800" b="1" baseline="30000" dirty="0" smtClean="0">
                <a:solidFill>
                  <a:schemeClr val="accent1"/>
                </a:solidFill>
                <a:cs typeface="Arial" charset="0"/>
              </a:rPr>
              <a:t>4</a:t>
            </a:r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RS Sept 18 Radar Images</a:t>
            </a:r>
            <a:endParaRPr lang="en-US" sz="2800" b="1" dirty="0">
              <a:solidFill>
                <a:schemeClr val="accent1"/>
              </a:solidFill>
              <a:cs typeface="Arial" charset="0"/>
            </a:endParaRPr>
          </a:p>
        </p:txBody>
      </p:sp>
      <p:pic>
        <p:nvPicPr>
          <p:cNvPr id="2" name="Picture 1" descr="SEAC4RS_20130918_Ku_fullflight Labe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7" y="1752600"/>
            <a:ext cx="856633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4753" y="15499"/>
            <a:ext cx="697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Sept. 18, 2013 SEAC4RS Flight</a:t>
            </a:r>
            <a:endParaRPr lang="en-US" sz="2400" b="1" dirty="0"/>
          </a:p>
        </p:txBody>
      </p:sp>
      <p:pic>
        <p:nvPicPr>
          <p:cNvPr id="2" name="Picture 1" descr="Core_Descending_6_7K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9017020" cy="5411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791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CO2 – M. Yang, NASA</a:t>
            </a:r>
          </a:p>
          <a:p>
            <a:r>
              <a:rPr lang="en-US" dirty="0" smtClean="0"/>
              <a:t>2DS -  S. Woods, SPEC</a:t>
            </a:r>
          </a:p>
          <a:p>
            <a:r>
              <a:rPr lang="en-US" dirty="0" smtClean="0"/>
              <a:t>MMS – P. Bui, NASA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6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4753" y="15499"/>
            <a:ext cx="697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Sept. 18, 2013 SEAC4RS Flight</a:t>
            </a:r>
            <a:endParaRPr lang="en-US" sz="2400" b="1" dirty="0"/>
          </a:p>
        </p:txBody>
      </p:sp>
      <p:pic>
        <p:nvPicPr>
          <p:cNvPr id="5" name="Picture 4" descr="CO2 Entrainment Rate Sept 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9407700" cy="377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4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4753" y="15499"/>
            <a:ext cx="688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Sept. 18, 2013 SEAC4RS Flight</a:t>
            </a:r>
          </a:p>
          <a:p>
            <a:pPr algn="ctr"/>
            <a:endParaRPr lang="en-US" sz="2400" b="1" dirty="0"/>
          </a:p>
        </p:txBody>
      </p:sp>
      <p:pic>
        <p:nvPicPr>
          <p:cNvPr id="4" name="Picture 3" descr="CH2O_S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8674"/>
            <a:ext cx="9144000" cy="48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2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4753" y="15499"/>
            <a:ext cx="6808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Sept. 18, 2013 SEAC4RS Flight</a:t>
            </a:r>
          </a:p>
          <a:p>
            <a:pPr algn="ctr"/>
            <a:endParaRPr lang="en-US" sz="2400" b="1" dirty="0"/>
          </a:p>
        </p:txBody>
      </p:sp>
      <p:pic>
        <p:nvPicPr>
          <p:cNvPr id="4" name="Picture 3" descr="CH2O_S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34874"/>
            <a:ext cx="9144000" cy="4861126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 rot="16200000">
            <a:off x="5307453" y="-278253"/>
            <a:ext cx="990600" cy="596670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05200" y="533400"/>
            <a:ext cx="4724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Expected more scavenging:</a:t>
            </a:r>
          </a:p>
          <a:p>
            <a:r>
              <a:rPr lang="en-US" dirty="0" smtClean="0"/>
              <a:t>~ 18 min more contact time</a:t>
            </a:r>
          </a:p>
          <a:p>
            <a:r>
              <a:rPr lang="en-US" dirty="0" smtClean="0"/>
              <a:t>~ factor 100 higher HL</a:t>
            </a:r>
          </a:p>
          <a:p>
            <a:endParaRPr lang="en-US" dirty="0" smtClean="0"/>
          </a:p>
          <a:p>
            <a:r>
              <a:rPr lang="en-US" dirty="0" smtClean="0"/>
              <a:t>Unless: a) complete ice rejection or b) ice coating prevents further uptake?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29600" y="39624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All ice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567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3048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14340" name="Rectangle 59"/>
          <p:cNvSpPr>
            <a:spLocks noChangeArrowheads="1"/>
          </p:cNvSpPr>
          <p:nvPr/>
        </p:nvSpPr>
        <p:spPr bwMode="auto">
          <a:xfrm>
            <a:off x="228600" y="76200"/>
            <a:ext cx="8229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Tentative Conclusions &amp; Ongoing Work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797546"/>
            <a:ext cx="8686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0"/>
              </a:spcAft>
              <a:buFont typeface="Wingdings" charset="2"/>
              <a:buChar char="Ø"/>
            </a:pPr>
            <a:r>
              <a:rPr lang="en-US" sz="2200" b="1" dirty="0" smtClean="0">
                <a:solidFill>
                  <a:srgbClr val="FFFFFF"/>
                </a:solidFill>
              </a:rPr>
              <a:t>With coherently </a:t>
            </a:r>
            <a:r>
              <a:rPr lang="en-US" sz="2200" b="1" dirty="0">
                <a:solidFill>
                  <a:srgbClr val="FFFFFF"/>
                </a:solidFill>
              </a:rPr>
              <a:t>related </a:t>
            </a:r>
            <a:r>
              <a:rPr lang="en-US" sz="2200" b="1" dirty="0" smtClean="0">
                <a:solidFill>
                  <a:srgbClr val="FFFFFF"/>
                </a:solidFill>
              </a:rPr>
              <a:t>IF &amp; OF (</a:t>
            </a:r>
            <a:r>
              <a:rPr lang="en-US" sz="2200" b="1" dirty="0">
                <a:solidFill>
                  <a:srgbClr val="FFFFFF"/>
                </a:solidFill>
              </a:rPr>
              <a:t>i.e., same air mass) </a:t>
            </a:r>
            <a:r>
              <a:rPr lang="en-US" sz="2200" b="1" dirty="0" smtClean="0">
                <a:solidFill>
                  <a:srgbClr val="FFFFFF"/>
                </a:solidFill>
              </a:rPr>
              <a:t>get very similar CH2O SE’s from various approaches in  various storms</a:t>
            </a:r>
          </a:p>
          <a:p>
            <a:pPr marL="914400" lvl="1" indent="-457200">
              <a:spcAft>
                <a:spcPts val="20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FFFFFF"/>
                </a:solidFill>
              </a:rPr>
              <a:t>DC-3 SE</a:t>
            </a:r>
            <a:r>
              <a:rPr lang="en-US" sz="2200" b="1" dirty="0">
                <a:solidFill>
                  <a:srgbClr val="FFFFFF"/>
                </a:solidFill>
              </a:rPr>
              <a:t> </a:t>
            </a:r>
            <a:r>
              <a:rPr lang="en-US" sz="2200" b="1" dirty="0" smtClean="0">
                <a:solidFill>
                  <a:srgbClr val="FFFFFF"/>
                </a:solidFill>
              </a:rPr>
              <a:t>40 – 65% range for 3 strong storms </a:t>
            </a:r>
          </a:p>
          <a:p>
            <a:pPr marL="914400" lvl="1" indent="-457200">
              <a:spcAft>
                <a:spcPts val="20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FFFFFF"/>
                </a:solidFill>
              </a:rPr>
              <a:t>SEAC</a:t>
            </a:r>
            <a:r>
              <a:rPr lang="en-US" sz="2200" b="1" baseline="30000" dirty="0" smtClean="0">
                <a:solidFill>
                  <a:srgbClr val="FFFFFF"/>
                </a:solidFill>
              </a:rPr>
              <a:t>4</a:t>
            </a:r>
            <a:r>
              <a:rPr lang="en-US" sz="2200" b="1" dirty="0" smtClean="0">
                <a:solidFill>
                  <a:srgbClr val="FFFFFF"/>
                </a:solidFill>
              </a:rPr>
              <a:t>RS SE 43 – 57% range from 6 core intercepts</a:t>
            </a:r>
          </a:p>
          <a:p>
            <a:pPr marL="914400" lvl="1" indent="-457200">
              <a:spcAft>
                <a:spcPts val="20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FFFFFF"/>
                </a:solidFill>
              </a:rPr>
              <a:t>Quite different from previous SEs in both range and magnitude – why? </a:t>
            </a:r>
          </a:p>
        </p:txBody>
      </p:sp>
    </p:spTree>
    <p:extLst>
      <p:ext uri="{BB962C8B-B14F-4D97-AF65-F5344CB8AC3E}">
        <p14:creationId xmlns:p14="http://schemas.microsoft.com/office/powerpoint/2010/main" val="23498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3048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14340" name="Rectangle 59"/>
          <p:cNvSpPr>
            <a:spLocks noChangeArrowheads="1"/>
          </p:cNvSpPr>
          <p:nvPr/>
        </p:nvSpPr>
        <p:spPr bwMode="auto">
          <a:xfrm>
            <a:off x="76200" y="76200"/>
            <a:ext cx="8839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Tentative Conclusions &amp; Ongoing Work (Cont.)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524000"/>
            <a:ext cx="8610600" cy="442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0"/>
              </a:spcAft>
              <a:buFont typeface="Wingdings" charset="2"/>
              <a:buChar char="Ø"/>
            </a:pPr>
            <a:r>
              <a:rPr lang="en-US" sz="2200" b="1" dirty="0" smtClean="0">
                <a:solidFill>
                  <a:srgbClr val="FFFFFF"/>
                </a:solidFill>
              </a:rPr>
              <a:t>Complete rejection of CH2O from ice?</a:t>
            </a:r>
          </a:p>
          <a:p>
            <a:pPr marL="800100" lvl="1" indent="-342900">
              <a:spcAft>
                <a:spcPts val="20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FFFFFF"/>
                </a:solidFill>
              </a:rPr>
              <a:t>vastly </a:t>
            </a:r>
            <a:r>
              <a:rPr lang="en-US" sz="2200" b="1" dirty="0">
                <a:solidFill>
                  <a:srgbClr val="FFFFFF"/>
                </a:solidFill>
              </a:rPr>
              <a:t>different vertical </a:t>
            </a:r>
            <a:r>
              <a:rPr lang="en-US" sz="2200" b="1" dirty="0" smtClean="0">
                <a:solidFill>
                  <a:srgbClr val="FFFFFF"/>
                </a:solidFill>
              </a:rPr>
              <a:t>velocities yield similar SEs</a:t>
            </a:r>
            <a:endParaRPr lang="en-US" sz="2200" b="1" dirty="0">
              <a:solidFill>
                <a:srgbClr val="FFFFFF"/>
              </a:solidFill>
            </a:endParaRPr>
          </a:p>
          <a:p>
            <a:pPr marL="800100" lvl="2" indent="-342900">
              <a:spcAft>
                <a:spcPts val="20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FFFFFF"/>
                </a:solidFill>
              </a:rPr>
              <a:t>measurements </a:t>
            </a:r>
            <a:r>
              <a:rPr lang="en-US" sz="2200" b="1" dirty="0">
                <a:solidFill>
                  <a:srgbClr val="FFFFFF"/>
                </a:solidFill>
              </a:rPr>
              <a:t>at 2 altitudes </a:t>
            </a:r>
            <a:r>
              <a:rPr lang="en-US" sz="2200" b="1" dirty="0" smtClean="0">
                <a:solidFill>
                  <a:srgbClr val="FFFFFF"/>
                </a:solidFill>
              </a:rPr>
              <a:t>yields same SE</a:t>
            </a:r>
            <a:endParaRPr lang="en-US" sz="2200" b="1" dirty="0">
              <a:solidFill>
                <a:srgbClr val="FFFFFF"/>
              </a:solidFill>
            </a:endParaRPr>
          </a:p>
          <a:p>
            <a:pPr marL="800100" lvl="1" indent="-342900">
              <a:spcAft>
                <a:spcPts val="2000"/>
              </a:spcAft>
              <a:buFont typeface="Arial"/>
              <a:buChar char="•"/>
            </a:pPr>
            <a:r>
              <a:rPr lang="en-US" sz="2200" b="1" dirty="0">
                <a:solidFill>
                  <a:srgbClr val="FFFFFF"/>
                </a:solidFill>
              </a:rPr>
              <a:t>WRF-Chem </a:t>
            </a:r>
            <a:r>
              <a:rPr lang="en-US" sz="2200" b="1" dirty="0" smtClean="0">
                <a:solidFill>
                  <a:srgbClr val="FFFFFF"/>
                </a:solidFill>
              </a:rPr>
              <a:t>requires </a:t>
            </a:r>
            <a:r>
              <a:rPr lang="en-US" sz="2200" b="1" dirty="0">
                <a:solidFill>
                  <a:srgbClr val="FFFFFF"/>
                </a:solidFill>
              </a:rPr>
              <a:t>complete rejection from </a:t>
            </a:r>
            <a:r>
              <a:rPr lang="en-US" sz="2200" b="1" dirty="0" smtClean="0">
                <a:solidFill>
                  <a:srgbClr val="FFFFFF"/>
                </a:solidFill>
              </a:rPr>
              <a:t>ice. (more analysis </a:t>
            </a:r>
            <a:r>
              <a:rPr lang="en-US" sz="2200" b="1" dirty="0">
                <a:solidFill>
                  <a:srgbClr val="FFFFFF"/>
                </a:solidFill>
              </a:rPr>
              <a:t>required to </a:t>
            </a:r>
            <a:r>
              <a:rPr lang="en-US" sz="2200" b="1" dirty="0" smtClean="0">
                <a:solidFill>
                  <a:srgbClr val="FFFFFF"/>
                </a:solidFill>
              </a:rPr>
              <a:t>rule out errors </a:t>
            </a:r>
            <a:r>
              <a:rPr lang="en-US" sz="2200" b="1" dirty="0">
                <a:solidFill>
                  <a:srgbClr val="FFFFFF"/>
                </a:solidFill>
              </a:rPr>
              <a:t>in microphysics, missing aqueous chem., etc</a:t>
            </a:r>
            <a:r>
              <a:rPr lang="en-US" sz="2200" b="1" dirty="0" smtClean="0">
                <a:solidFill>
                  <a:srgbClr val="FFFFFF"/>
                </a:solidFill>
              </a:rPr>
              <a:t>.)</a:t>
            </a:r>
            <a:endParaRPr lang="en-US" sz="2200" b="1" dirty="0">
              <a:solidFill>
                <a:srgbClr val="FFFFFF"/>
              </a:solidFill>
            </a:endParaRPr>
          </a:p>
          <a:p>
            <a:pPr marL="457200" indent="-457200">
              <a:spcAft>
                <a:spcPts val="2000"/>
              </a:spcAft>
              <a:buFont typeface="Wingdings" charset="2"/>
              <a:buChar char="Ø"/>
            </a:pPr>
            <a:r>
              <a:rPr lang="en-US" sz="2200" b="1" dirty="0" smtClean="0">
                <a:solidFill>
                  <a:srgbClr val="FFFFFF"/>
                </a:solidFill>
              </a:rPr>
              <a:t> Ice coating may prevent further uptake?</a:t>
            </a:r>
          </a:p>
          <a:p>
            <a:pPr marL="457200" indent="-457200">
              <a:spcAft>
                <a:spcPts val="1000"/>
              </a:spcAft>
              <a:buFont typeface="Wingdings" charset="2"/>
              <a:buChar char="Ø"/>
            </a:pPr>
            <a:r>
              <a:rPr lang="en-US" sz="2200" b="1" dirty="0" smtClean="0">
                <a:solidFill>
                  <a:srgbClr val="FFFFFF"/>
                </a:solidFill>
              </a:rPr>
              <a:t>Extend SEAC</a:t>
            </a:r>
            <a:r>
              <a:rPr lang="en-US" sz="2200" b="1" baseline="30000" dirty="0" smtClean="0">
                <a:solidFill>
                  <a:srgbClr val="FFFFFF"/>
                </a:solidFill>
              </a:rPr>
              <a:t>4</a:t>
            </a:r>
            <a:r>
              <a:rPr lang="en-US" sz="2200" b="1" dirty="0" smtClean="0">
                <a:solidFill>
                  <a:srgbClr val="FFFFFF"/>
                </a:solidFill>
              </a:rPr>
              <a:t>RS analysis to other storms – multiple core intercepts when liquid phase dominant</a:t>
            </a:r>
          </a:p>
        </p:txBody>
      </p:sp>
    </p:spTree>
    <p:extLst>
      <p:ext uri="{BB962C8B-B14F-4D97-AF65-F5344CB8AC3E}">
        <p14:creationId xmlns:p14="http://schemas.microsoft.com/office/powerpoint/2010/main" val="103575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C4RS DC8 2013-08-21 at 1.3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61" y="0"/>
            <a:ext cx="999623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3048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304800" y="1295400"/>
            <a:ext cx="8610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 </a:t>
            </a:r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Thank You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624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3048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2286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0"/>
              </a:spcAft>
            </a:pPr>
            <a:r>
              <a:rPr lang="en-US" sz="2400" b="1" dirty="0">
                <a:solidFill>
                  <a:srgbClr val="FFFF00"/>
                </a:solidFill>
              </a:rPr>
              <a:t>Enhanced CH</a:t>
            </a:r>
            <a:r>
              <a:rPr lang="en-US" sz="2400" b="1" baseline="-25000" dirty="0">
                <a:solidFill>
                  <a:srgbClr val="FFFF00"/>
                </a:solidFill>
              </a:rPr>
              <a:t>2</a:t>
            </a:r>
            <a:r>
              <a:rPr lang="en-US" sz="2400" b="1" dirty="0">
                <a:solidFill>
                  <a:srgbClr val="FFFF00"/>
                </a:solidFill>
              </a:rPr>
              <a:t>O </a:t>
            </a:r>
            <a:r>
              <a:rPr lang="en-US" sz="2400" b="1" dirty="0" smtClean="0">
                <a:solidFill>
                  <a:srgbClr val="FFFF00"/>
                </a:solidFill>
              </a:rPr>
              <a:t>Consistently Observed </a:t>
            </a:r>
            <a:r>
              <a:rPr lang="en-US" sz="2400" b="1" dirty="0">
                <a:solidFill>
                  <a:srgbClr val="FFFF00"/>
                </a:solidFill>
              </a:rPr>
              <a:t>in &amp; </a:t>
            </a:r>
            <a:r>
              <a:rPr lang="en-US" sz="2400" b="1" dirty="0" smtClean="0">
                <a:solidFill>
                  <a:srgbClr val="FFFF00"/>
                </a:solidFill>
              </a:rPr>
              <a:t>Above </a:t>
            </a:r>
            <a:r>
              <a:rPr lang="en-US" sz="2400" b="1" dirty="0">
                <a:solidFill>
                  <a:srgbClr val="FFFF00"/>
                </a:solidFill>
              </a:rPr>
              <a:t>C</a:t>
            </a:r>
            <a:r>
              <a:rPr lang="en-US" sz="2400" b="1" dirty="0" smtClean="0">
                <a:solidFill>
                  <a:srgbClr val="FFFF00"/>
                </a:solidFill>
              </a:rPr>
              <a:t>onvective Clouds, even in the UT/LS – Why?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6019800"/>
            <a:ext cx="7623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 An important source of HO</a:t>
            </a:r>
            <a:r>
              <a:rPr lang="en-US" sz="2400" b="1" baseline="-25000" dirty="0">
                <a:solidFill>
                  <a:srgbClr val="FFFFFF"/>
                </a:solidFill>
              </a:rPr>
              <a:t>x</a:t>
            </a:r>
            <a:r>
              <a:rPr lang="en-US" sz="2400" b="1" dirty="0">
                <a:solidFill>
                  <a:srgbClr val="FFFFFF"/>
                </a:solidFill>
              </a:rPr>
              <a:t> radicals &amp; O</a:t>
            </a:r>
            <a:r>
              <a:rPr lang="en-US" sz="2400" b="1" baseline="-25000" dirty="0">
                <a:solidFill>
                  <a:srgbClr val="FFFFFF"/>
                </a:solidFill>
              </a:rPr>
              <a:t>3 </a:t>
            </a:r>
            <a:r>
              <a:rPr lang="en-US" sz="2400" b="1" dirty="0">
                <a:solidFill>
                  <a:srgbClr val="FFFFFF"/>
                </a:solidFill>
              </a:rPr>
              <a:t>to UT/LS</a:t>
            </a:r>
            <a:endParaRPr lang="en-US" sz="2400" b="1" dirty="0"/>
          </a:p>
        </p:txBody>
      </p:sp>
      <p:pic>
        <p:nvPicPr>
          <p:cNvPr id="3" name="Picture 2" descr="FA HL vs Al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43000"/>
            <a:ext cx="5894018" cy="463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8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ep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002" y="-220717"/>
            <a:ext cx="9434768" cy="707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762000"/>
            <a:ext cx="8229600" cy="518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0"/>
              </a:spcAft>
              <a:buFont typeface="Wingdings" charset="2"/>
              <a:buChar char="Ø"/>
            </a:pPr>
            <a:r>
              <a:rPr lang="en-US" sz="2400" b="1" dirty="0" smtClean="0"/>
              <a:t>Can we accurately measure CH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 </a:t>
            </a:r>
            <a:r>
              <a:rPr lang="en-US" sz="2400" b="1" dirty="0"/>
              <a:t>scavenging </a:t>
            </a:r>
            <a:r>
              <a:rPr lang="en-US" sz="2400" b="1" dirty="0" smtClean="0"/>
              <a:t>efficiencies (SEs)?</a:t>
            </a:r>
            <a:endParaRPr lang="en-US" sz="2400" b="1" dirty="0"/>
          </a:p>
          <a:p>
            <a:pPr marL="800100" lvl="1" indent="-342900">
              <a:spcAft>
                <a:spcPts val="2000"/>
              </a:spcAft>
              <a:buFont typeface="Arial"/>
              <a:buChar char="•"/>
            </a:pPr>
            <a:r>
              <a:rPr lang="en-US" sz="2400" b="1" dirty="0"/>
              <a:t>wide range of SE’s (0 to 39%) in previous studies</a:t>
            </a:r>
          </a:p>
          <a:p>
            <a:pPr marL="800100" lvl="1" indent="-342900">
              <a:spcAft>
                <a:spcPts val="2000"/>
              </a:spcAft>
              <a:buFont typeface="Arial"/>
              <a:buChar char="•"/>
            </a:pPr>
            <a:r>
              <a:rPr lang="en-US" sz="2400" b="1" dirty="0"/>
              <a:t>why? </a:t>
            </a:r>
            <a:endParaRPr lang="en-US" sz="2400" b="1" dirty="0" smtClean="0"/>
          </a:p>
          <a:p>
            <a:pPr marL="457200" indent="-457200">
              <a:buFont typeface="Wingdings" charset="2"/>
              <a:buChar char="Ø"/>
            </a:pPr>
            <a:r>
              <a:rPr lang="en-US" sz="2400" b="1" dirty="0" smtClean="0"/>
              <a:t>Relationship between CH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 enhancements &amp; microphysical cloud properties, vertical velocity, etc.</a:t>
            </a:r>
          </a:p>
          <a:p>
            <a:pPr marL="457200" indent="-457200">
              <a:buFont typeface="Wingdings" charset="2"/>
              <a:buChar char="Ø"/>
            </a:pPr>
            <a:endParaRPr lang="en-US" sz="2400" b="1" dirty="0"/>
          </a:p>
          <a:p>
            <a:pPr lvl="1" indent="-457200">
              <a:buFont typeface="Wingdings" charset="2"/>
              <a:buChar char="Ø"/>
            </a:pPr>
            <a:r>
              <a:rPr lang="en-US" sz="2400" b="1" dirty="0" smtClean="0"/>
              <a:t>ice degassing/retention</a:t>
            </a:r>
            <a:endParaRPr lang="en-US" sz="2400" b="1" dirty="0"/>
          </a:p>
          <a:p>
            <a:pPr lvl="1">
              <a:spcAft>
                <a:spcPts val="2000"/>
              </a:spcAft>
            </a:pPr>
            <a:endParaRPr lang="en-US" sz="2400" b="1" dirty="0">
              <a:solidFill>
                <a:srgbClr val="FFFFFF"/>
              </a:solidFill>
            </a:endParaRPr>
          </a:p>
          <a:p>
            <a:pPr marL="457200" indent="-457200">
              <a:buFont typeface="Wingdings" charset="2"/>
              <a:buChar char="Ø"/>
            </a:pPr>
            <a:endParaRPr lang="en-US" sz="2400" b="1" dirty="0" smtClean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6609"/>
            <a:ext cx="556534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FF66"/>
                </a:solidFill>
                <a:cs typeface="Arial" charset="0"/>
              </a:rPr>
              <a:t>Scientific Questions (Cont.)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505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305800" cy="9144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152400"/>
            <a:ext cx="6350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3-Component Mixture Model CH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O SE’s – Borbon et al. JGR, 2012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9" name="Picture 8" descr="Screen Shot 2015-04-21 at 10.15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705600" cy="2586333"/>
          </a:xfrm>
          <a:prstGeom prst="rect">
            <a:avLst/>
          </a:prstGeom>
        </p:spPr>
      </p:pic>
      <p:pic>
        <p:nvPicPr>
          <p:cNvPr id="10" name="Picture 9" descr="Screen Shot 2015-04-21 at 10.17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91000"/>
            <a:ext cx="6158273" cy="130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2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C4RS DC8 2013-08-21 at 1.31.3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13115" r="-341" b="20020"/>
          <a:stretch/>
        </p:blipFill>
        <p:spPr>
          <a:xfrm>
            <a:off x="-650834" y="0"/>
            <a:ext cx="10530519" cy="6934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3048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  <a:t/>
            </a:r>
            <a:br>
              <a:rPr lang="en-US" sz="2800" b="1" dirty="0" smtClean="0">
                <a:solidFill>
                  <a:srgbClr val="FFFF66"/>
                </a:solidFill>
                <a:latin typeface="Arial" charset="0"/>
                <a:cs typeface="Arial" charset="0"/>
              </a:rPr>
            </a:br>
            <a:endParaRPr lang="en-US" sz="2800" b="1" dirty="0" smtClean="0">
              <a:solidFill>
                <a:srgbClr val="FFFF66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1371600" y="152400"/>
            <a:ext cx="5181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       For DC3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85800"/>
            <a:ext cx="9372600" cy="480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Wingdings" charset="2"/>
              <a:buChar char="Ø"/>
            </a:pPr>
            <a:r>
              <a:rPr lang="en-US" sz="2800" b="1" dirty="0">
                <a:solidFill>
                  <a:srgbClr val="000000"/>
                </a:solidFill>
              </a:rPr>
              <a:t>D</a:t>
            </a:r>
            <a:r>
              <a:rPr lang="en-US" sz="2800" b="1" dirty="0" smtClean="0">
                <a:solidFill>
                  <a:srgbClr val="000000"/>
                </a:solidFill>
              </a:rPr>
              <a:t>eveloped 3 additional approaches </a:t>
            </a:r>
            <a:endParaRPr lang="en-US" sz="2800" b="1" dirty="0">
              <a:solidFill>
                <a:srgbClr val="000000"/>
              </a:solidFill>
            </a:endParaRPr>
          </a:p>
          <a:p>
            <a:pPr marL="914400" lvl="1" indent="-457200">
              <a:spcAft>
                <a:spcPts val="1000"/>
              </a:spcAft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Altitude-dependent entrainment model using HCs followed by extrapolation back to core</a:t>
            </a:r>
          </a:p>
          <a:p>
            <a:pPr marL="800100" lvl="2" indent="-3429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r</a:t>
            </a:r>
            <a:r>
              <a:rPr lang="en-US" sz="2800" dirty="0" smtClean="0">
                <a:solidFill>
                  <a:srgbClr val="000000"/>
                </a:solidFill>
              </a:rPr>
              <a:t>atios of ratios: </a:t>
            </a:r>
          </a:p>
          <a:p>
            <a:pPr marL="914400" lvl="3"/>
            <a:r>
              <a:rPr lang="en-US" sz="2800" dirty="0" smtClean="0">
                <a:solidFill>
                  <a:srgbClr val="000000"/>
                </a:solidFill>
              </a:rPr>
              <a:t>1 - {(CH2O/n-Butane)</a:t>
            </a:r>
            <a:r>
              <a:rPr lang="en-US" sz="2800" baseline="-25000" dirty="0" smtClean="0">
                <a:solidFill>
                  <a:srgbClr val="000000"/>
                </a:solidFill>
              </a:rPr>
              <a:t>OF</a:t>
            </a:r>
            <a:r>
              <a:rPr lang="en-US" sz="2800" dirty="0">
                <a:solidFill>
                  <a:srgbClr val="000000"/>
                </a:solidFill>
              </a:rPr>
              <a:t>/(CH2O/n-Butane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  <a:r>
              <a:rPr lang="en-US" sz="2800" baseline="-25000" dirty="0" smtClean="0">
                <a:solidFill>
                  <a:srgbClr val="000000"/>
                </a:solidFill>
              </a:rPr>
              <a:t>IF</a:t>
            </a:r>
            <a:r>
              <a:rPr lang="en-US" sz="2800" dirty="0" smtClean="0">
                <a:solidFill>
                  <a:srgbClr val="000000"/>
                </a:solidFill>
              </a:rPr>
              <a:t>}</a:t>
            </a:r>
          </a:p>
          <a:p>
            <a:pPr marL="800100" lvl="2" indent="-3429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800100" lvl="2" indent="-342900">
              <a:spcAft>
                <a:spcPts val="30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WRF-Chem with and without scavenging on</a:t>
            </a:r>
          </a:p>
          <a:p>
            <a:pPr marL="457200" lvl="2">
              <a:spcAft>
                <a:spcPts val="2000"/>
              </a:spcAft>
            </a:pPr>
            <a:endParaRPr lang="en-US" sz="2800" b="1" dirty="0">
              <a:solidFill>
                <a:srgbClr val="000000"/>
              </a:solidFill>
            </a:endParaRPr>
          </a:p>
          <a:p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4953000"/>
            <a:ext cx="8686800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000"/>
              </a:spcAft>
              <a:buFont typeface="Wingdings" charset="2"/>
              <a:buChar char="Ø"/>
            </a:pPr>
            <a:r>
              <a:rPr lang="en-US" sz="2400" b="1" dirty="0">
                <a:solidFill>
                  <a:srgbClr val="000000"/>
                </a:solidFill>
              </a:rPr>
              <a:t>W</a:t>
            </a:r>
            <a:r>
              <a:rPr lang="en-US" sz="2400" b="1" dirty="0" smtClean="0">
                <a:solidFill>
                  <a:srgbClr val="000000"/>
                </a:solidFill>
              </a:rPr>
              <a:t>eaker </a:t>
            </a:r>
            <a:r>
              <a:rPr lang="en-US" sz="2400" b="1" dirty="0">
                <a:solidFill>
                  <a:srgbClr val="000000"/>
                </a:solidFill>
              </a:rPr>
              <a:t>convection &amp; multiple passes through convective cores</a:t>
            </a:r>
          </a:p>
          <a:p>
            <a:pPr marL="800100" lvl="1" indent="-342900">
              <a:spcAft>
                <a:spcPts val="20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Altitude</a:t>
            </a:r>
            <a:r>
              <a:rPr lang="en-US" sz="2400" dirty="0">
                <a:solidFill>
                  <a:srgbClr val="000000"/>
                </a:solidFill>
              </a:rPr>
              <a:t>-dependent entrainment model using CO2</a:t>
            </a: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1447800" y="4191000"/>
            <a:ext cx="5486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       For SEAC</a:t>
            </a:r>
            <a:r>
              <a:rPr lang="en-US" sz="3200" b="1" baseline="30000" dirty="0" smtClean="0">
                <a:solidFill>
                  <a:srgbClr val="FFFF66"/>
                </a:solidFill>
                <a:cs typeface="Arial" charset="0"/>
              </a:rPr>
              <a:t>4</a:t>
            </a:r>
            <a:r>
              <a:rPr lang="en-US" sz="3200" b="1" dirty="0" smtClean="0">
                <a:solidFill>
                  <a:srgbClr val="FFFF66"/>
                </a:solidFill>
                <a:cs typeface="Arial" charset="0"/>
              </a:rPr>
              <a:t>RS (Sept 18)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729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4-29 at 10.4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95400"/>
            <a:ext cx="5410200" cy="44051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152400"/>
            <a:ext cx="693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All approaches require that IF &amp; OF are coherently related (i.e., same air mass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4648200"/>
            <a:ext cx="141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i/n Butane</a:t>
            </a:r>
          </a:p>
          <a:p>
            <a:r>
              <a:rPr lang="en-US" b="1" dirty="0" smtClean="0"/>
              <a:t>i/n Pentane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5715000" y="4648200"/>
            <a:ext cx="1524000" cy="685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15200" y="1371600"/>
            <a:ext cx="141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i/n Butane</a:t>
            </a:r>
          </a:p>
          <a:p>
            <a:r>
              <a:rPr lang="en-US" b="1" dirty="0" smtClean="0"/>
              <a:t>i/n Pentane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636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152400" y="15240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       DC3 &amp; SEAC</a:t>
            </a:r>
            <a:r>
              <a:rPr lang="en-US" sz="2800" b="1" baseline="30000" dirty="0" smtClean="0">
                <a:solidFill>
                  <a:schemeClr val="accent1"/>
                </a:solidFill>
                <a:cs typeface="Arial" charset="0"/>
              </a:rPr>
              <a:t>4</a:t>
            </a:r>
            <a:r>
              <a:rPr lang="en-US" sz="2800" b="1" dirty="0" smtClean="0">
                <a:solidFill>
                  <a:schemeClr val="accent1"/>
                </a:solidFill>
                <a:cs typeface="Arial" charset="0"/>
              </a:rPr>
              <a:t>RS Sampling</a:t>
            </a:r>
            <a:endParaRPr lang="en-US" sz="2800" b="1" dirty="0">
              <a:solidFill>
                <a:schemeClr val="accent1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86233"/>
            <a:ext cx="7239000" cy="5219367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4283878" y="1737272"/>
            <a:ext cx="237744" cy="396328"/>
          </a:xfrm>
          <a:prstGeom prst="down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66443" y="1122254"/>
            <a:ext cx="71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</a:t>
            </a:r>
            <a:r>
              <a:rPr lang="en-US" sz="2400" baseline="-25000" dirty="0" smtClean="0"/>
              <a:t>UT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781800" y="27432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Must Consider</a:t>
            </a:r>
          </a:p>
          <a:p>
            <a:r>
              <a:rPr lang="en-US" dirty="0" smtClean="0"/>
              <a:t>UT/LS Dilution</a:t>
            </a:r>
          </a:p>
          <a:p>
            <a:r>
              <a:rPr lang="en-US" dirty="0" smtClean="0"/>
              <a:t>Production</a:t>
            </a:r>
          </a:p>
          <a:p>
            <a:r>
              <a:rPr lang="en-US" dirty="0" smtClean="0"/>
              <a:t>Destruction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1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152400" y="22860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  <a:cs typeface="Arial" charset="0"/>
              </a:rPr>
              <a:t>Altitude-Dependent Entrainment Model       </a:t>
            </a:r>
          </a:p>
          <a:p>
            <a:pPr algn="ctr"/>
            <a:r>
              <a:rPr lang="en-US" sz="3600" b="1" dirty="0" smtClean="0">
                <a:solidFill>
                  <a:schemeClr val="accent1"/>
                </a:solidFill>
                <a:cs typeface="Arial" charset="0"/>
              </a:rPr>
              <a:t>DC3 Analysis – 3 Step Process</a:t>
            </a:r>
            <a:endParaRPr lang="en-US" sz="3600" b="1" dirty="0">
              <a:solidFill>
                <a:schemeClr val="accent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8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6975</TotalTime>
  <Words>721</Words>
  <Application>Microsoft Macintosh PowerPoint</Application>
  <PresentationFormat>On-screen Show (4:3)</PresentationFormat>
  <Paragraphs>118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Flow</vt:lpstr>
      <vt:lpstr> </vt:lpstr>
      <vt:lpstr> </vt:lpstr>
      <vt:lpstr> 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</dc:creator>
  <cp:lastModifiedBy>Alan Fried</cp:lastModifiedBy>
  <cp:revision>953</cp:revision>
  <dcterms:created xsi:type="dcterms:W3CDTF">2008-02-07T23:50:45Z</dcterms:created>
  <dcterms:modified xsi:type="dcterms:W3CDTF">2015-04-29T17:11:26Z</dcterms:modified>
</cp:coreProperties>
</file>