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51206400" cy="32918400"/>
  <p:notesSz cx="6858000" cy="9144000"/>
  <p:defaultTextStyle>
    <a:defPPr>
      <a:defRPr lang="en-US"/>
    </a:defPPr>
    <a:lvl1pPr marL="0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2403546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E2129"/>
    <a:srgbClr val="44CFAE"/>
    <a:srgbClr val="3FBE9F"/>
    <a:srgbClr val="67E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551" autoAdjust="0"/>
    <p:restoredTop sz="98972" autoAdjust="0"/>
  </p:normalViewPr>
  <p:slideViewPr>
    <p:cSldViewPr snapToGrid="0" snapToObjects="1">
      <p:cViewPr>
        <p:scale>
          <a:sx n="40" d="100"/>
          <a:sy n="40" d="100"/>
        </p:scale>
        <p:origin x="2232" y="2488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C902-2C73-724C-8DFA-06F5D7E6A2B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CDD20-E71D-704C-A991-19F20E564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2403546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0226043"/>
            <a:ext cx="435254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8653760"/>
            <a:ext cx="358444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2261" y="9845042"/>
            <a:ext cx="41471853" cy="209717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937" y="9845042"/>
            <a:ext cx="123579887" cy="209717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1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1153122"/>
            <a:ext cx="43525440" cy="65379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3952225"/>
            <a:ext cx="43525440" cy="7200897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934" y="57348120"/>
            <a:ext cx="82525867" cy="162214560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8244" y="57348120"/>
            <a:ext cx="82525873" cy="162214560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7368542"/>
            <a:ext cx="22625053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0439400"/>
            <a:ext cx="22625053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7368542"/>
            <a:ext cx="22633940" cy="3070858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0439400"/>
            <a:ext cx="22633940" cy="18966182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5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310640"/>
            <a:ext cx="16846553" cy="55778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310642"/>
            <a:ext cx="28625800" cy="28094943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888482"/>
            <a:ext cx="16846553" cy="22517103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3042880"/>
            <a:ext cx="30723840" cy="2720343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2941320"/>
            <a:ext cx="30723840" cy="197510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5763223"/>
            <a:ext cx="30723840" cy="3863337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318262"/>
            <a:ext cx="46085760" cy="5486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7680963"/>
            <a:ext cx="46085760" cy="21724622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0510483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546D-AB73-1E47-9C54-965C9ACDE444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0510483"/>
            <a:ext cx="162153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0510483"/>
            <a:ext cx="11948160" cy="1752600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160A-41B1-8D4A-88FF-52E681EB1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1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03546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2403546" rtl="0" eaLnBrk="1" latinLnBrk="0" hangingPunct="1">
        <a:spcBef>
          <a:spcPct val="20000"/>
        </a:spcBef>
        <a:buFont typeface="Arial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2403546" rtl="0" eaLnBrk="1" latinLnBrk="0" hangingPunct="1">
        <a:spcBef>
          <a:spcPct val="20000"/>
        </a:spcBef>
        <a:buFont typeface="Arial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2403546" rtl="0" eaLnBrk="1" latinLnBrk="0" hangingPunct="1">
        <a:spcBef>
          <a:spcPct val="20000"/>
        </a:spcBef>
        <a:buFont typeface="Arial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2403546" rtl="0" eaLnBrk="1" latinLnBrk="0" hangingPunct="1">
        <a:spcBef>
          <a:spcPct val="20000"/>
        </a:spcBef>
        <a:buFont typeface="Arial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2403546" rtl="0" eaLnBrk="1" latinLnBrk="0" hangingPunct="1">
        <a:spcBef>
          <a:spcPct val="20000"/>
        </a:spcBef>
        <a:buFont typeface="Arial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2403546" rtl="0" eaLnBrk="1" latinLnBrk="0" hangingPunct="1">
        <a:spcBef>
          <a:spcPct val="20000"/>
        </a:spcBef>
        <a:buFont typeface="Arial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2403546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emf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risv@ssec.wisc.edu" TargetMode="External"/><Relationship Id="rId3" Type="http://schemas.openxmlformats.org/officeDocument/2006/relationships/hyperlink" Target="mailto:sarah.monette@ssec.wisc.edu" TargetMode="Externa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244"/>
            <a:ext cx="512064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500" b="1" dirty="0" smtClean="0">
                <a:solidFill>
                  <a:srgbClr val="FF0000"/>
                </a:solidFill>
              </a:rPr>
              <a:t>Summary of Tropical Cyclone Cloud-Top Products and Analyses from Satellite during the HS3 Project</a:t>
            </a:r>
          </a:p>
          <a:p>
            <a:pPr algn="ctr"/>
            <a:endParaRPr lang="en-US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5000" b="1" dirty="0" smtClean="0"/>
              <a:t>Christopher S. Velden</a:t>
            </a:r>
            <a:r>
              <a:rPr lang="en-US" sz="5000" b="1" dirty="0"/>
              <a:t> </a:t>
            </a:r>
            <a:r>
              <a:rPr lang="en-US" sz="5000" b="1" dirty="0" smtClean="0"/>
              <a:t>and Sarah M. Griffin</a:t>
            </a:r>
          </a:p>
          <a:p>
            <a:pPr algn="ctr"/>
            <a:r>
              <a:rPr lang="en-US" sz="4550" dirty="0" smtClean="0"/>
              <a:t>Cooperative Institute for Meteorological Satellite Studies, University of Wisconsin-Madison</a:t>
            </a:r>
          </a:p>
          <a:p>
            <a:pPr algn="ctr"/>
            <a:r>
              <a:rPr lang="en-US" sz="4000" dirty="0"/>
              <a:t>Contacts: Christopher Velden: </a:t>
            </a:r>
            <a:r>
              <a:rPr lang="en-US" sz="4000" dirty="0">
                <a:hlinkClick r:id="rId2"/>
              </a:rPr>
              <a:t>chrisv@ssec.wisc.edu</a:t>
            </a:r>
            <a:r>
              <a:rPr lang="en-US" sz="4000" dirty="0"/>
              <a:t>	</a:t>
            </a:r>
            <a:r>
              <a:rPr lang="en-US" sz="4000" dirty="0" smtClean="0"/>
              <a:t>Sarah </a:t>
            </a:r>
            <a:r>
              <a:rPr lang="en-US" sz="4000" dirty="0"/>
              <a:t>Griffin  </a:t>
            </a:r>
            <a:r>
              <a:rPr lang="en-US" sz="4000" dirty="0">
                <a:hlinkClick r:id="rId3"/>
              </a:rPr>
              <a:t>sarah.griffin@</a:t>
            </a:r>
            <a:r>
              <a:rPr lang="en-US" sz="4000" dirty="0" smtClean="0">
                <a:hlinkClick r:id="rId3"/>
              </a:rPr>
              <a:t>ssec.wisc.edu</a:t>
            </a:r>
            <a:endParaRPr lang="en-US" sz="4000" b="1" i="1" dirty="0"/>
          </a:p>
          <a:p>
            <a:pPr algn="ctr"/>
            <a:r>
              <a:rPr lang="en-US" sz="4400" b="1" i="1" dirty="0"/>
              <a:t>Support: NASA Hurricane Science Research Program  </a:t>
            </a:r>
            <a:endParaRPr lang="en-US" sz="4400" i="1" dirty="0"/>
          </a:p>
        </p:txBody>
      </p:sp>
      <p:pic>
        <p:nvPicPr>
          <p:cNvPr id="5" name="Picture 4" descr="CIMSS_logo_print_multicolor_PD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22" y="820350"/>
            <a:ext cx="4842533" cy="3406869"/>
          </a:xfrm>
          <a:prstGeom prst="rect">
            <a:avLst/>
          </a:prstGeom>
        </p:spPr>
      </p:pic>
      <p:pic>
        <p:nvPicPr>
          <p:cNvPr id="6" name="Picture 5" descr="HS3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301" y="842535"/>
            <a:ext cx="3275798" cy="3273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723" y="4699984"/>
            <a:ext cx="26517600" cy="27946771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001" y="4699985"/>
            <a:ext cx="11127559" cy="1324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400" b="1" dirty="0" smtClean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About the ABI Cloud Height Algorithm (ACHA):</a:t>
            </a:r>
            <a:r>
              <a:rPr lang="en-US" sz="4400" b="1" dirty="0" smtClean="0"/>
              <a:t> </a:t>
            </a:r>
          </a:p>
          <a:p>
            <a:pPr marL="525463" indent="-525463">
              <a:buFont typeface="Arial"/>
              <a:buChar char="•"/>
            </a:pPr>
            <a:r>
              <a:rPr lang="en-US" sz="3600" dirty="0" smtClean="0"/>
              <a:t>Developed by </a:t>
            </a:r>
            <a:r>
              <a:rPr lang="en-US" sz="3600" dirty="0"/>
              <a:t>NESDIS in preparation for the GOES-R Advanced Baseline Imager (ABI)</a:t>
            </a:r>
            <a:r>
              <a:rPr lang="en-US" sz="3600" dirty="0" smtClean="0"/>
              <a:t>.</a:t>
            </a:r>
            <a:endParaRPr lang="en-US" sz="3600" dirty="0"/>
          </a:p>
          <a:p>
            <a:pPr marL="525463" indent="-525463">
              <a:buFont typeface="Arial"/>
              <a:buChar char="•"/>
            </a:pPr>
            <a:r>
              <a:rPr lang="en-US" sz="3600" dirty="0"/>
              <a:t>Utilizes satellite IR data, as well as a radiative transfer model </a:t>
            </a:r>
            <a:r>
              <a:rPr lang="en-US" sz="3600" dirty="0" smtClean="0"/>
              <a:t>to obtain </a:t>
            </a:r>
            <a:r>
              <a:rPr lang="en-US" sz="3600" dirty="0"/>
              <a:t>other cloud properties.</a:t>
            </a:r>
          </a:p>
          <a:p>
            <a:pPr marL="438150" indent="-438150">
              <a:buFont typeface="Arial"/>
              <a:buChar char="•"/>
            </a:pPr>
            <a:r>
              <a:rPr lang="en-US" sz="3600" dirty="0" smtClean="0"/>
              <a:t> Employs </a:t>
            </a:r>
            <a:r>
              <a:rPr lang="en-US" sz="3600" dirty="0"/>
              <a:t>the </a:t>
            </a:r>
            <a:r>
              <a:rPr lang="en-US" sz="3600" dirty="0" smtClean="0"/>
              <a:t>6.5, 11</a:t>
            </a:r>
            <a:r>
              <a:rPr lang="en-US" sz="3600" dirty="0"/>
              <a:t>, </a:t>
            </a:r>
            <a:r>
              <a:rPr lang="en-US" sz="3600" dirty="0" smtClean="0"/>
              <a:t>and </a:t>
            </a:r>
            <a:r>
              <a:rPr lang="en-US" sz="3600" dirty="0"/>
              <a:t>13.3 µm (Meteosat) or 6.7, 11 and 13.3 µm (GOES) </a:t>
            </a:r>
            <a:r>
              <a:rPr lang="en-US" sz="3600" dirty="0" smtClean="0"/>
              <a:t>LW</a:t>
            </a:r>
            <a:r>
              <a:rPr lang="en-US" sz="3600" dirty="0"/>
              <a:t>-IR band, so can operate night and day</a:t>
            </a:r>
            <a:r>
              <a:rPr lang="en-US" sz="3600" dirty="0" smtClean="0"/>
              <a:t>.</a:t>
            </a:r>
          </a:p>
          <a:p>
            <a:pPr marL="438150" indent="-438150">
              <a:buFont typeface="Arial"/>
              <a:buChar char="•"/>
            </a:pPr>
            <a:endParaRPr lang="en-US" sz="3600" dirty="0"/>
          </a:p>
          <a:p>
            <a:pPr marL="438150" indent="-438150">
              <a:buFont typeface="Arial"/>
              <a:buChar char="•"/>
            </a:pPr>
            <a:endParaRPr lang="en-US" sz="3600" dirty="0" smtClean="0"/>
          </a:p>
          <a:p>
            <a:pPr marL="438150" indent="-438150">
              <a:buFont typeface="Arial"/>
              <a:buChar char="•"/>
            </a:pPr>
            <a:endParaRPr lang="en-US" sz="3600" dirty="0"/>
          </a:p>
          <a:p>
            <a:pPr marL="438150" indent="-438150">
              <a:buFont typeface="Arial"/>
              <a:buChar char="•"/>
            </a:pPr>
            <a:endParaRPr lang="en-US" sz="3600" dirty="0" smtClean="0"/>
          </a:p>
          <a:p>
            <a:pPr marL="438150" indent="-438150">
              <a:buFont typeface="Arial"/>
              <a:buChar char="•"/>
            </a:pPr>
            <a:endParaRPr lang="en-US" sz="1900" dirty="0" smtClean="0"/>
          </a:p>
          <a:p>
            <a:pPr marL="438150" indent="-438150">
              <a:buFont typeface="Arial"/>
              <a:buChar char="•"/>
            </a:pPr>
            <a:r>
              <a:rPr lang="en-US" sz="3600" dirty="0" smtClean="0"/>
              <a:t>Steps to achieve an ACHA cloud height (each pixel): 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Identifies cloud-top brightness temperature, </a:t>
            </a:r>
            <a:r>
              <a:rPr lang="en-US" sz="3600" dirty="0" smtClean="0"/>
              <a:t>and determines cloud emissivity </a:t>
            </a:r>
            <a:r>
              <a:rPr lang="en-US" sz="3600" dirty="0"/>
              <a:t>and optical depth.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Calculates the cloud-top temperature from the above variables.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Compares the cloud-top temperature to a collocated temperature profile provided by Numerical Weather Prediction data (</a:t>
            </a:r>
            <a:r>
              <a:rPr lang="en-US" sz="3600" dirty="0" smtClean="0"/>
              <a:t>GFS model) </a:t>
            </a:r>
            <a:r>
              <a:rPr lang="en-US" sz="3600" dirty="0"/>
              <a:t>to derive cloud-top height </a:t>
            </a:r>
            <a:r>
              <a:rPr lang="en-US" sz="3600" dirty="0" smtClean="0"/>
              <a:t>(CTH) and </a:t>
            </a:r>
            <a:r>
              <a:rPr lang="en-US" sz="3600" dirty="0"/>
              <a:t>pressure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Note: For HS3, cloud-top pressure was also converted to pressure altitude coordinates for aviation purposes.</a:t>
            </a:r>
            <a:endParaRPr lang="en-US" sz="3600" dirty="0"/>
          </a:p>
        </p:txBody>
      </p:sp>
      <p:pic>
        <p:nvPicPr>
          <p:cNvPr id="13" name="Picture 12" descr="GH_centric_Emil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0" y="17828565"/>
            <a:ext cx="10641722" cy="1366484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583819" y="31567140"/>
            <a:ext cx="10641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Global Hawk investigates Tropical Storm Dolly (2014) over cloud tops estimated by ACHA at 52-54 </a:t>
            </a:r>
            <a:r>
              <a:rPr lang="en-US" sz="3200" dirty="0" err="1" smtClean="0"/>
              <a:t>kft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5" name="Rectangle 54"/>
          <p:cNvSpPr/>
          <p:nvPr/>
        </p:nvSpPr>
        <p:spPr>
          <a:xfrm>
            <a:off x="27161585" y="4715532"/>
            <a:ext cx="23728680" cy="27931223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025" lvl="1" indent="-73025" algn="ctr">
              <a:buSzPct val="85000"/>
            </a:pPr>
            <a:endParaRPr lang="en-US" sz="4000" b="1" dirty="0" smtClean="0">
              <a:solidFill>
                <a:srgbClr val="0000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267426" y="4738469"/>
            <a:ext cx="12132164" cy="8987076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About Tropical Overshooting Tops (TOTs):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Automated algorithm employs </a:t>
            </a:r>
            <a:r>
              <a:rPr lang="en-US" sz="4000" dirty="0"/>
              <a:t>the </a:t>
            </a:r>
            <a:r>
              <a:rPr lang="en-US" sz="4000" dirty="0" smtClean="0"/>
              <a:t>6.7 and 11 µm </a:t>
            </a:r>
            <a:r>
              <a:rPr lang="en-US" sz="4000" dirty="0"/>
              <a:t>LW-IR </a:t>
            </a:r>
            <a:r>
              <a:rPr lang="en-US" sz="4000" dirty="0" smtClean="0"/>
              <a:t>bands from GOES/</a:t>
            </a:r>
            <a:r>
              <a:rPr lang="en-US" sz="4000" dirty="0" err="1" smtClean="0"/>
              <a:t>Meteosat</a:t>
            </a:r>
            <a:r>
              <a:rPr lang="en-US" sz="4000" dirty="0" smtClean="0"/>
              <a:t>: </a:t>
            </a:r>
            <a:r>
              <a:rPr lang="en-US" sz="4000" dirty="0"/>
              <a:t>can operate </a:t>
            </a:r>
            <a:r>
              <a:rPr lang="en-US" sz="4000" dirty="0" smtClean="0"/>
              <a:t>night/day.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Utilizes Numerical Weather Prediction (GFS model) to derive </a:t>
            </a:r>
            <a:r>
              <a:rPr lang="en-US" sz="4000" dirty="0" err="1" smtClean="0"/>
              <a:t>tropopause</a:t>
            </a:r>
            <a:r>
              <a:rPr lang="en-US" sz="4000" dirty="0" smtClean="0"/>
              <a:t> pressure.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Steps to identify a TOT: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Consider </a:t>
            </a:r>
            <a:r>
              <a:rPr lang="en-US" sz="4000" dirty="0"/>
              <a:t>only 11 µm cloud </a:t>
            </a:r>
            <a:r>
              <a:rPr lang="en-US" sz="4000" dirty="0" smtClean="0"/>
              <a:t>pixels colder than 215 K.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Sample surrounding anvil at an 8 km radius.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Calculate TOT probability based on comparison of candidate pixel’s 6.7 and 11µm BT, and difference between </a:t>
            </a:r>
            <a:r>
              <a:rPr lang="en-US" sz="4000" dirty="0"/>
              <a:t>11µm pixel </a:t>
            </a:r>
            <a:r>
              <a:rPr lang="en-US" sz="4000" dirty="0" smtClean="0"/>
              <a:t>and anvil BT.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Identified as a TOT if Bayesian probability exceeds empirically-determined threshold. </a:t>
            </a:r>
            <a:endParaRPr lang="en-US" sz="4000" dirty="0"/>
          </a:p>
          <a:p>
            <a:endParaRPr lang="en-US" sz="4000" b="1" dirty="0" smtClean="0">
              <a:solidFill>
                <a:srgbClr val="FF0000"/>
              </a:solidFill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  <a:p>
            <a:endParaRPr lang="en-US" sz="1400" dirty="0" smtClean="0"/>
          </a:p>
        </p:txBody>
      </p:sp>
      <p:pic>
        <p:nvPicPr>
          <p:cNvPr id="64" name="Picture 63" descr="TOT_mag_vs_vertical_velocity_circle.png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b="1049"/>
          <a:stretch/>
        </p:blipFill>
        <p:spPr>
          <a:xfrm>
            <a:off x="27593967" y="21737869"/>
            <a:ext cx="11511282" cy="7192152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7481908" y="19404961"/>
            <a:ext cx="1151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High Altitude MMIC Sounding Radiometer (HAMSR) onboard the Global Hawk identifies a narrow band of high reflectivity extending to ~12 km at the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location of an identified TOT  (est. at ~14 km from a GOES image a minute or </a:t>
            </a:r>
            <a:r>
              <a:rPr lang="en-US" sz="3600" smtClean="0">
                <a:solidFill>
                  <a:schemeClr val="tx1"/>
                </a:solidFill>
              </a:rPr>
              <a:t>two later).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481910" y="28988383"/>
            <a:ext cx="11511280" cy="34163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TOTs </a:t>
            </a:r>
            <a:r>
              <a:rPr lang="en-US" sz="3600" dirty="0">
                <a:solidFill>
                  <a:srgbClr val="000000"/>
                </a:solidFill>
              </a:rPr>
              <a:t>are generally associated with </a:t>
            </a:r>
            <a:r>
              <a:rPr lang="en-US" sz="3600" dirty="0" smtClean="0">
                <a:solidFill>
                  <a:srgbClr val="000000"/>
                </a:solidFill>
              </a:rPr>
              <a:t>updrafts </a:t>
            </a:r>
            <a:r>
              <a:rPr lang="en-US" sz="3600" dirty="0">
                <a:solidFill>
                  <a:srgbClr val="000000"/>
                </a:solidFill>
              </a:rPr>
              <a:t>of significant velocity, that can produce turbulence  (Lane et al. 2012)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Comparison of TOT Brightness Temperature Difference (the TOT magnitude or “strength”) to ER-2 Doppler Radar measured updraft speeds in tropical cyclone conditions (Heymsfield et al. 2010) yields a moderate correlation.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7" name="Picture 66" descr="HAMSR_X-band_reflectivity_cross-section_20130903_2250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967" y="12858750"/>
            <a:ext cx="11511280" cy="6546211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H="1">
            <a:off x="38671500" y="21316950"/>
            <a:ext cx="270890" cy="0"/>
          </a:xfrm>
          <a:prstGeom prst="line">
            <a:avLst/>
          </a:prstGeom>
          <a:ln w="41275" cmpd="sng">
            <a:solidFill>
              <a:srgbClr val="FF0000"/>
            </a:solidFill>
            <a:head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942390" y="15128547"/>
            <a:ext cx="0" cy="6188403"/>
          </a:xfrm>
          <a:prstGeom prst="line">
            <a:avLst/>
          </a:prstGeom>
          <a:ln w="41275" cmpd="sng">
            <a:solidFill>
              <a:srgbClr val="FF0000"/>
            </a:solidFill>
            <a:head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4090990" y="15128547"/>
            <a:ext cx="4851400" cy="0"/>
          </a:xfrm>
          <a:prstGeom prst="line">
            <a:avLst/>
          </a:prstGeom>
          <a:ln w="41275" cmpd="sng">
            <a:solidFill>
              <a:srgbClr val="FF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627912" y="4699984"/>
            <a:ext cx="0" cy="279467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627911" y="4715532"/>
            <a:ext cx="1519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Comparing ACHA to the Cloud Physics Lidar (CPL) and </a:t>
            </a:r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Scanning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High-</a:t>
            </a:r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resolution Interferometer Sounder (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S-</a:t>
            </a:r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</a:rPr>
              <a:t>HIS) aboard the GH </a:t>
            </a:r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: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84" y="8864033"/>
            <a:ext cx="8688589" cy="27966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515" y="14611350"/>
            <a:ext cx="7078697" cy="647026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715" y="23389939"/>
            <a:ext cx="7078697" cy="694058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231" y="23389939"/>
            <a:ext cx="7078697" cy="6940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81" y="6060724"/>
            <a:ext cx="12598400" cy="575310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11627912" y="11756098"/>
            <a:ext cx="15196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Comparison between ACHA cloud pressure, CPL-identified cloud, and S-HIS cloud-top pressure over </a:t>
            </a:r>
            <a:r>
              <a:rPr lang="en-US" sz="3200" dirty="0"/>
              <a:t>Tropical Storm Dolly (2014)</a:t>
            </a:r>
            <a:r>
              <a:rPr lang="en-US" sz="3200" dirty="0" smtClean="0"/>
              <a:t>. ACHA values are derived from 15-min GOES scans and only plotted if within ±5 minutes and +/- 5km of the Global Hawk and therefore time gaps exist. </a:t>
            </a:r>
            <a:r>
              <a:rPr lang="en-US" sz="3200" dirty="0" smtClean="0">
                <a:solidFill>
                  <a:srgbClr val="0000FF"/>
                </a:solidFill>
              </a:rPr>
              <a:t>Overall, ACHA cloud pressures are generally higher (cloud top heights lower) than CPL, likely a result of sensor resolution and cloud top emissivity characteristics.</a:t>
            </a:r>
            <a:endParaRPr lang="en-US" sz="3200" dirty="0"/>
          </a:p>
        </p:txBody>
      </p:sp>
      <p:sp>
        <p:nvSpPr>
          <p:cNvPr id="100" name="Rectangle 99"/>
          <p:cNvSpPr/>
          <p:nvPr/>
        </p:nvSpPr>
        <p:spPr>
          <a:xfrm>
            <a:off x="11642561" y="30339250"/>
            <a:ext cx="15196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For denser clouds (emissivity &gt; 0.6) above 14 km, ACHA cloud pressures are higher than the S-HIS cloud pressures. </a:t>
            </a:r>
            <a:r>
              <a:rPr lang="en-US" sz="3600" b="1" dirty="0">
                <a:solidFill>
                  <a:srgbClr val="FF0000"/>
                </a:solidFill>
              </a:rPr>
              <a:t>Much of the </a:t>
            </a:r>
            <a:r>
              <a:rPr lang="en-US" sz="3600" b="1" dirty="0" smtClean="0">
                <a:solidFill>
                  <a:srgbClr val="FF0000"/>
                </a:solidFill>
              </a:rPr>
              <a:t>variability 76.7% can </a:t>
            </a:r>
            <a:r>
              <a:rPr lang="en-US" sz="3600" b="1" dirty="0">
                <a:solidFill>
                  <a:srgbClr val="FF0000"/>
                </a:solidFill>
              </a:rPr>
              <a:t>be explained by the </a:t>
            </a:r>
            <a:r>
              <a:rPr lang="en-US" sz="3600" b="1" dirty="0" smtClean="0">
                <a:solidFill>
                  <a:srgbClr val="FF0000"/>
                </a:solidFill>
              </a:rPr>
              <a:t>S-HIS-estimated emissivity. Denser clouds have smaller pressure differences between S-HIS and ACHA.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642561" y="21081615"/>
            <a:ext cx="15196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For more opaque clouds (optical depth &gt; 1.5) with tops above 14 km, ACHA cloud heights are generally lower than the CPL cloud top heights. </a:t>
            </a:r>
            <a:r>
              <a:rPr lang="en-US" sz="3600" b="1" dirty="0" smtClean="0">
                <a:solidFill>
                  <a:srgbClr val="FF0000"/>
                </a:solidFill>
              </a:rPr>
              <a:t>Some of the ACHA variability can </a:t>
            </a:r>
            <a:r>
              <a:rPr lang="en-US" sz="3600" b="1" dirty="0">
                <a:solidFill>
                  <a:srgbClr val="FF0000"/>
                </a:solidFill>
              </a:rPr>
              <a:t>be explained by the </a:t>
            </a:r>
            <a:r>
              <a:rPr lang="en-US" sz="3600" b="1" dirty="0" smtClean="0">
                <a:solidFill>
                  <a:srgbClr val="FF0000"/>
                </a:solidFill>
              </a:rPr>
              <a:t>CPL-estimated optical depth, with more opaque clouds having a smaller estimated cloud height difference.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9399590" y="4700803"/>
            <a:ext cx="0" cy="2794677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9558350" y="4762057"/>
            <a:ext cx="11282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Calculating the Height of TOTs:</a:t>
            </a:r>
            <a:endParaRPr lang="en-US" sz="4000" b="1" dirty="0">
              <a:solidFill>
                <a:srgbClr val="FF0000"/>
              </a:solidFill>
              <a:effectLst>
                <a:glow rad="3048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50" y="17105124"/>
            <a:ext cx="7589937" cy="7589937"/>
          </a:xfrm>
          <a:prstGeom prst="rect">
            <a:avLst/>
          </a:prstGeom>
        </p:spPr>
      </p:pic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47201207" y="19082566"/>
            <a:ext cx="3637274" cy="370095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 lIns="90000" tIns="46800" rIns="90000" bIns="46800" anchor="t" anchorCtr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About 70% of Meteosat calculated TOT heights are within 500m of the collocated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CloudSat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heights.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1" name="Picture 110"/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9194" r="23974" b="86460"/>
          <a:stretch/>
        </p:blipFill>
        <p:spPr>
          <a:xfrm>
            <a:off x="40290752" y="5740400"/>
            <a:ext cx="9808548" cy="11279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9503134" y="6868310"/>
            <a:ext cx="11282427" cy="518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863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</a:pPr>
            <a:r>
              <a:rPr lang="en-US" sz="3600" i="1" dirty="0" smtClean="0">
                <a:solidFill>
                  <a:srgbClr val="000000"/>
                </a:solidFill>
              </a:rPr>
              <a:t>TOT </a:t>
            </a:r>
            <a:r>
              <a:rPr lang="en-US" sz="3600" i="1" dirty="0">
                <a:solidFill>
                  <a:srgbClr val="000000"/>
                </a:solidFill>
              </a:rPr>
              <a:t>Anvil Height: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height </a:t>
            </a:r>
            <a:r>
              <a:rPr lang="en-US" sz="3600" dirty="0">
                <a:solidFill>
                  <a:srgbClr val="000000"/>
                </a:solidFill>
              </a:rPr>
              <a:t>of the </a:t>
            </a:r>
            <a:r>
              <a:rPr lang="en-US" sz="3600" dirty="0" smtClean="0">
                <a:solidFill>
                  <a:srgbClr val="000000"/>
                </a:solidFill>
              </a:rPr>
              <a:t>mean anvil </a:t>
            </a:r>
            <a:r>
              <a:rPr lang="en-US" sz="3600" dirty="0">
                <a:solidFill>
                  <a:srgbClr val="000000"/>
                </a:solidFill>
              </a:rPr>
              <a:t>BT </a:t>
            </a:r>
            <a:r>
              <a:rPr lang="en-US" sz="3600" dirty="0" smtClean="0">
                <a:solidFill>
                  <a:srgbClr val="000000"/>
                </a:solidFill>
              </a:rPr>
              <a:t>from an </a:t>
            </a:r>
            <a:r>
              <a:rPr lang="en-US" sz="3600" dirty="0">
                <a:solidFill>
                  <a:srgbClr val="000000"/>
                </a:solidFill>
              </a:rPr>
              <a:t>NWP model </a:t>
            </a:r>
            <a:r>
              <a:rPr lang="en-US" sz="3600" dirty="0" smtClean="0">
                <a:solidFill>
                  <a:srgbClr val="000000"/>
                </a:solidFill>
              </a:rPr>
              <a:t>collocated profile </a:t>
            </a:r>
            <a:r>
              <a:rPr lang="en-US" sz="3600" dirty="0">
                <a:solidFill>
                  <a:srgbClr val="000000"/>
                </a:solidFill>
              </a:rPr>
              <a:t>of </a:t>
            </a:r>
            <a:r>
              <a:rPr lang="en-US" sz="3600" dirty="0" smtClean="0">
                <a:solidFill>
                  <a:srgbClr val="000000"/>
                </a:solidFill>
              </a:rPr>
              <a:t>temp. </a:t>
            </a:r>
            <a:r>
              <a:rPr lang="en-US" sz="3600" dirty="0">
                <a:solidFill>
                  <a:srgbClr val="000000"/>
                </a:solidFill>
              </a:rPr>
              <a:t>and height</a:t>
            </a:r>
          </a:p>
          <a:p>
            <a:pPr marL="571500" indent="-57150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600" i="1" dirty="0" smtClean="0">
                <a:solidFill>
                  <a:srgbClr val="000000"/>
                </a:solidFill>
              </a:rPr>
              <a:t>TOT </a:t>
            </a:r>
            <a:r>
              <a:rPr lang="en-US" sz="3600" i="1" dirty="0">
                <a:solidFill>
                  <a:srgbClr val="000000"/>
                </a:solidFill>
              </a:rPr>
              <a:t>BTD</a:t>
            </a:r>
            <a:r>
              <a:rPr lang="en-US" sz="3600" dirty="0">
                <a:solidFill>
                  <a:srgbClr val="000000"/>
                </a:solidFill>
              </a:rPr>
              <a:t>: </a:t>
            </a:r>
            <a:r>
              <a:rPr lang="en-US" sz="3600" dirty="0" smtClean="0">
                <a:solidFill>
                  <a:srgbClr val="000000"/>
                </a:solidFill>
              </a:rPr>
              <a:t>TOT pixel BT </a:t>
            </a:r>
            <a:r>
              <a:rPr lang="en-US" sz="3600" dirty="0">
                <a:solidFill>
                  <a:srgbClr val="000000"/>
                </a:solidFill>
              </a:rPr>
              <a:t>– Anvil </a:t>
            </a:r>
            <a:r>
              <a:rPr lang="en-US" sz="3600" dirty="0" smtClean="0">
                <a:solidFill>
                  <a:srgbClr val="000000"/>
                </a:solidFill>
              </a:rPr>
              <a:t>mean BT</a:t>
            </a:r>
            <a:endParaRPr lang="en-US" sz="3600" dirty="0">
              <a:solidFill>
                <a:srgbClr val="000000"/>
              </a:solidFill>
            </a:endParaRPr>
          </a:p>
          <a:p>
            <a:pPr marL="571500" indent="-57150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600" i="1" dirty="0">
                <a:solidFill>
                  <a:srgbClr val="000000"/>
                </a:solidFill>
              </a:rPr>
              <a:t>Lapse rate</a:t>
            </a:r>
            <a:r>
              <a:rPr lang="en-US" sz="3600" dirty="0" smtClean="0">
                <a:solidFill>
                  <a:srgbClr val="000000"/>
                </a:solidFill>
              </a:rPr>
              <a:t>: -7.32 K km</a:t>
            </a:r>
            <a:r>
              <a:rPr lang="en-US" sz="3600" baseline="30000" dirty="0" smtClean="0">
                <a:solidFill>
                  <a:srgbClr val="000000"/>
                </a:solidFill>
              </a:rPr>
              <a:t>-1</a:t>
            </a:r>
            <a:r>
              <a:rPr lang="en-US" sz="3600" dirty="0" smtClean="0">
                <a:solidFill>
                  <a:srgbClr val="000000"/>
                </a:solidFill>
              </a:rPr>
              <a:t> based on a careful analysis of 107 high-resolution MODIS TOT </a:t>
            </a:r>
            <a:r>
              <a:rPr lang="en-US" sz="3600" dirty="0">
                <a:solidFill>
                  <a:srgbClr val="000000"/>
                </a:solidFill>
              </a:rPr>
              <a:t>lapse rates.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dirty="0" smtClean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Validating </a:t>
            </a:r>
            <a:r>
              <a:rPr lang="en-US" sz="4000" b="1" dirty="0">
                <a:solidFill>
                  <a:srgbClr val="FF0000"/>
                </a:solidFill>
                <a:effectLst>
                  <a:glow rad="304800">
                    <a:schemeClr val="bg1">
                      <a:alpha val="75000"/>
                    </a:schemeClr>
                  </a:glow>
                </a:effectLst>
              </a:rPr>
              <a:t>the Height of TOTs:</a:t>
            </a:r>
          </a:p>
          <a:p>
            <a:pPr algn="ctr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3600" dirty="0" smtClean="0">
                <a:solidFill>
                  <a:srgbClr val="000000"/>
                </a:solidFill>
              </a:rPr>
              <a:t>Calculated </a:t>
            </a:r>
            <a:r>
              <a:rPr lang="en-US" sz="3600" dirty="0">
                <a:solidFill>
                  <a:srgbClr val="000000"/>
                </a:solidFill>
              </a:rPr>
              <a:t>TOT </a:t>
            </a:r>
            <a:r>
              <a:rPr lang="en-US" sz="3600" dirty="0" smtClean="0">
                <a:solidFill>
                  <a:srgbClr val="000000"/>
                </a:solidFill>
              </a:rPr>
              <a:t>heights are compared </a:t>
            </a:r>
            <a:r>
              <a:rPr lang="en-US" sz="3600" dirty="0">
                <a:solidFill>
                  <a:srgbClr val="000000"/>
                </a:solidFill>
              </a:rPr>
              <a:t>to highest </a:t>
            </a:r>
            <a:r>
              <a:rPr lang="en-US" sz="3600" dirty="0" smtClean="0">
                <a:solidFill>
                  <a:srgbClr val="000000"/>
                </a:solidFill>
              </a:rPr>
              <a:t>collocated </a:t>
            </a:r>
            <a:r>
              <a:rPr lang="en-US" sz="3600" dirty="0" err="1" smtClean="0">
                <a:solidFill>
                  <a:srgbClr val="000000"/>
                </a:solidFill>
              </a:rPr>
              <a:t>CloudSat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Cloud Profiling Radar (CPR) Reflectivity ≥ -25 </a:t>
            </a:r>
            <a:r>
              <a:rPr lang="en-US" sz="3600" dirty="0" err="1">
                <a:solidFill>
                  <a:srgbClr val="000000"/>
                </a:solidFill>
              </a:rPr>
              <a:t>dBZ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910" y="24870556"/>
            <a:ext cx="7589937" cy="7589937"/>
          </a:xfrm>
          <a:prstGeom prst="rect">
            <a:avLst/>
          </a:prstGeom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7252991" y="26802620"/>
            <a:ext cx="3637274" cy="31857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 lIns="90000" tIns="46800" rIns="90000" bIns="46800" anchor="t" anchorCtr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2000"/>
              </a:spcBef>
              <a:buClr>
                <a:srgbClr val="000000"/>
              </a:buClr>
              <a:buSzPct val="100000"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About 57% of GOES calculated TOT heights are within 500m of the collocated </a:t>
            </a:r>
            <a:r>
              <a:rPr lang="en-US" sz="3600" b="1" dirty="0" err="1" smtClean="0">
                <a:solidFill>
                  <a:srgbClr val="FF0000"/>
                </a:solidFill>
                <a:latin typeface="+mn-lt"/>
              </a:rPr>
              <a:t>CloudSat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heights.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" name="Picture 29" descr="cloudsat_reflectivity_20091027_1415_MSG_exampl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2" y="11440133"/>
            <a:ext cx="9874986" cy="4570823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>
          <a:xfrm>
            <a:off x="39473853" y="16122603"/>
            <a:ext cx="11442346" cy="162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863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</a:pPr>
            <a:r>
              <a:rPr lang="en-US" sz="3400" dirty="0" smtClean="0"/>
              <a:t>Example profile </a:t>
            </a:r>
            <a:r>
              <a:rPr lang="en-US" sz="3400" dirty="0"/>
              <a:t>of </a:t>
            </a:r>
            <a:r>
              <a:rPr lang="en-US" sz="3400" dirty="0" smtClean="0"/>
              <a:t>a TOT from </a:t>
            </a:r>
            <a:r>
              <a:rPr lang="en-US" sz="3400" dirty="0"/>
              <a:t>the </a:t>
            </a:r>
            <a:r>
              <a:rPr lang="en-US" sz="3400" dirty="0" err="1"/>
              <a:t>CloudSat</a:t>
            </a:r>
            <a:r>
              <a:rPr lang="en-US" sz="3400" dirty="0"/>
              <a:t> CPR. The </a:t>
            </a:r>
            <a:r>
              <a:rPr lang="en-US" sz="3400" dirty="0" err="1"/>
              <a:t>CloudSat</a:t>
            </a:r>
            <a:r>
              <a:rPr lang="en-US" sz="3400" dirty="0"/>
              <a:t> height is the height of the -25 </a:t>
            </a:r>
            <a:r>
              <a:rPr lang="en-US" sz="3400" dirty="0" err="1"/>
              <a:t>dBZ</a:t>
            </a:r>
            <a:r>
              <a:rPr lang="en-US" sz="3400" dirty="0"/>
              <a:t> contour at the dotted line. </a:t>
            </a:r>
          </a:p>
          <a:p>
            <a:pPr algn="ctr">
              <a:lnSpc>
                <a:spcPct val="93000"/>
              </a:lnSpc>
              <a:spcBef>
                <a:spcPts val="300"/>
              </a:spcBef>
              <a:buClr>
                <a:srgbClr val="000000"/>
              </a:buClr>
              <a:buSzPct val="100000"/>
              <a:tabLst>
                <a:tab pos="8636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</a:tabLst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chrisv\AppData\Local\Temp\CPL_minus_ACHA_CTH_vs_CPL_OD_color_optical_depth_lt_1.5_remov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0" y="14611349"/>
            <a:ext cx="7067550" cy="64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4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25802</TotalTime>
  <Words>831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Monette</dc:creator>
  <cp:lastModifiedBy>Sommer Beddingfield</cp:lastModifiedBy>
  <cp:revision>121</cp:revision>
  <dcterms:created xsi:type="dcterms:W3CDTF">2014-04-10T13:12:57Z</dcterms:created>
  <dcterms:modified xsi:type="dcterms:W3CDTF">2015-05-12T21:13:01Z</dcterms:modified>
</cp:coreProperties>
</file>