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3" r:id="rId3"/>
    <p:sldId id="291" r:id="rId4"/>
    <p:sldId id="276" r:id="rId5"/>
    <p:sldId id="277" r:id="rId6"/>
    <p:sldId id="278" r:id="rId7"/>
    <p:sldId id="280" r:id="rId8"/>
    <p:sldId id="286" r:id="rId9"/>
    <p:sldId id="283" r:id="rId10"/>
    <p:sldId id="288" r:id="rId11"/>
    <p:sldId id="284" r:id="rId12"/>
    <p:sldId id="289" r:id="rId13"/>
    <p:sldId id="266" r:id="rId14"/>
    <p:sldId id="259" r:id="rId15"/>
    <p:sldId id="287" r:id="rId16"/>
    <p:sldId id="261" r:id="rId17"/>
    <p:sldId id="292" r:id="rId18"/>
    <p:sldId id="285" r:id="rId19"/>
    <p:sldId id="290" r:id="rId20"/>
    <p:sldId id="279" r:id="rId21"/>
    <p:sldId id="281" r:id="rId22"/>
    <p:sldId id="282" r:id="rId23"/>
    <p:sldId id="258" r:id="rId24"/>
    <p:sldId id="267" r:id="rId25"/>
    <p:sldId id="264" r:id="rId26"/>
    <p:sldId id="265" r:id="rId27"/>
    <p:sldId id="262" r:id="rId28"/>
    <p:sldId id="269" r:id="rId29"/>
    <p:sldId id="270" r:id="rId30"/>
    <p:sldId id="275" r:id="rId31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2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C51DC-93AA-D14D-B84C-AAB522E2C7D8}" type="datetimeFigureOut">
              <a:rPr kumimoji="1" lang="ja-JP" altLang="en-US" smtClean="0"/>
              <a:t>14/10/14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407D8-FFC9-054A-907C-8231AD83E4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5978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BD05B-69A3-3A46-B213-95FECADEC59F}" type="datetimeFigureOut">
              <a:rPr kumimoji="1" lang="ja-JP" altLang="en-US" smtClean="0"/>
              <a:t>14/10/14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6611B-446F-C444-AA8B-38DB522C06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2405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Test test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BE952-B35C-D54B-B32A-139EC45B0D43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1617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Trajectory</a:t>
            </a:r>
            <a:r>
              <a:rPr kumimoji="1" lang="en-US" altLang="ja-JP" baseline="0" dirty="0" smtClean="0"/>
              <a:t> forecast had been done during each campaign. But, in practice, trajectories were re-calculated after the campaigns to seek </a:t>
            </a:r>
            <a:r>
              <a:rPr kumimoji="1" lang="en-US" altLang="ja-JP" baseline="0" dirty="0" err="1" smtClean="0"/>
              <a:t>sonde</a:t>
            </a:r>
            <a:r>
              <a:rPr kumimoji="1" lang="en-US" altLang="ja-JP" baseline="0" dirty="0" smtClean="0"/>
              <a:t>-to-</a:t>
            </a:r>
            <a:r>
              <a:rPr kumimoji="1" lang="en-US" altLang="ja-JP" baseline="0" dirty="0" err="1" smtClean="0"/>
              <a:t>sonde</a:t>
            </a:r>
            <a:r>
              <a:rPr kumimoji="1" lang="en-US" altLang="ja-JP" baseline="0" dirty="0" smtClean="0"/>
              <a:t> match cases. (The launch timing at each site depends strongly on the local conditions such as local weather.) 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00148-FDCB-4750-A3D3-CA911CA73E21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7B66-3609-B448-B0A3-6FA6A6E8C752}" type="datetimeFigureOut">
              <a:rPr kumimoji="1" lang="ja-JP" altLang="en-US" smtClean="0"/>
              <a:t>14/10/14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81AB-6F0B-7842-8763-3BF05497B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172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7B66-3609-B448-B0A3-6FA6A6E8C752}" type="datetimeFigureOut">
              <a:rPr kumimoji="1" lang="ja-JP" altLang="en-US" smtClean="0"/>
              <a:t>14/10/14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81AB-6F0B-7842-8763-3BF05497B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5152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7B66-3609-B448-B0A3-6FA6A6E8C752}" type="datetimeFigureOut">
              <a:rPr kumimoji="1" lang="ja-JP" altLang="en-US" smtClean="0"/>
              <a:t>14/10/14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81AB-6F0B-7842-8763-3BF05497B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95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7B66-3609-B448-B0A3-6FA6A6E8C752}" type="datetimeFigureOut">
              <a:rPr kumimoji="1" lang="ja-JP" altLang="en-US" smtClean="0"/>
              <a:t>14/10/14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81AB-6F0B-7842-8763-3BF05497B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725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7B66-3609-B448-B0A3-6FA6A6E8C752}" type="datetimeFigureOut">
              <a:rPr kumimoji="1" lang="ja-JP" altLang="en-US" smtClean="0"/>
              <a:t>14/10/14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81AB-6F0B-7842-8763-3BF05497B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803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7B66-3609-B448-B0A3-6FA6A6E8C752}" type="datetimeFigureOut">
              <a:rPr kumimoji="1" lang="ja-JP" altLang="en-US" smtClean="0"/>
              <a:t>14/10/14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81AB-6F0B-7842-8763-3BF05497B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295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7B66-3609-B448-B0A3-6FA6A6E8C752}" type="datetimeFigureOut">
              <a:rPr kumimoji="1" lang="ja-JP" altLang="en-US" smtClean="0"/>
              <a:t>14/10/14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81AB-6F0B-7842-8763-3BF05497B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595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7B66-3609-B448-B0A3-6FA6A6E8C752}" type="datetimeFigureOut">
              <a:rPr kumimoji="1" lang="ja-JP" altLang="en-US" smtClean="0"/>
              <a:t>14/10/14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81AB-6F0B-7842-8763-3BF05497B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029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7B66-3609-B448-B0A3-6FA6A6E8C752}" type="datetimeFigureOut">
              <a:rPr kumimoji="1" lang="ja-JP" altLang="en-US" smtClean="0"/>
              <a:t>14/10/14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81AB-6F0B-7842-8763-3BF05497B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223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7B66-3609-B448-B0A3-6FA6A6E8C752}" type="datetimeFigureOut">
              <a:rPr kumimoji="1" lang="ja-JP" altLang="en-US" smtClean="0"/>
              <a:t>14/10/14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81AB-6F0B-7842-8763-3BF05497B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5131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7B66-3609-B448-B0A3-6FA6A6E8C752}" type="datetimeFigureOut">
              <a:rPr kumimoji="1" lang="ja-JP" altLang="en-US" smtClean="0"/>
              <a:t>14/10/14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81AB-6F0B-7842-8763-3BF05497B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9087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97B66-3609-B448-B0A3-6FA6A6E8C752}" type="datetimeFigureOut">
              <a:rPr kumimoji="1" lang="ja-JP" altLang="en-US" smtClean="0"/>
              <a:t>14/10/14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481AB-6F0B-7842-8763-3BF05497B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717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gif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gif"/><Relationship Id="rId5" Type="http://schemas.openxmlformats.org/officeDocument/2006/relationships/image" Target="../media/image28.gif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23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gif"/><Relationship Id="rId7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6.gif"/><Relationship Id="rId5" Type="http://schemas.openxmlformats.org/officeDocument/2006/relationships/image" Target="../media/image17.gif"/><Relationship Id="rId6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4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gif"/><Relationship Id="rId5" Type="http://schemas.openxmlformats.org/officeDocument/2006/relationships/image" Target="../media/image28.gif"/><Relationship Id="rId6" Type="http://schemas.openxmlformats.org/officeDocument/2006/relationships/image" Target="../media/image45.gif"/><Relationship Id="rId7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3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hyperlink" Target="http://sower.ees.hokudai.ac.jp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hyperlink" Target="http://sower.ees.hokudai.ac.jp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6.png"/><Relationship Id="rId5" Type="http://schemas.openxmlformats.org/officeDocument/2006/relationships/image" Target="../media/image57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gif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6" Type="http://schemas.openxmlformats.org/officeDocument/2006/relationships/image" Target="../media/image78.jpeg"/><Relationship Id="rId7" Type="http://schemas.openxmlformats.org/officeDocument/2006/relationships/image" Target="../media/image79.jpeg"/><Relationship Id="rId8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6.gif"/><Relationship Id="rId5" Type="http://schemas.openxmlformats.org/officeDocument/2006/relationships/image" Target="../media/image17.gif"/><Relationship Id="rId6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gif"/><Relationship Id="rId5" Type="http://schemas.openxmlformats.org/officeDocument/2006/relationships/image" Target="../media/image22.gif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995279" y="99892"/>
            <a:ext cx="7772400" cy="3013075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Preliminary findings from 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the </a:t>
            </a:r>
            <a:r>
              <a:rPr lang="en-US" altLang="ja-JP" sz="3200" dirty="0"/>
              <a:t>LAPAN-SOWER 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collaborative </a:t>
            </a:r>
            <a:r>
              <a:rPr lang="en-US" altLang="ja-JP" sz="3200" dirty="0"/>
              <a:t>observations 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at </a:t>
            </a:r>
            <a:r>
              <a:rPr lang="en-US" altLang="ja-JP" sz="3200" dirty="0"/>
              <a:t>Biak, </a:t>
            </a:r>
            <a:r>
              <a:rPr lang="en-US" altLang="ja-JP" sz="3200" dirty="0" smtClean="0"/>
              <a:t>Indonesia</a:t>
            </a:r>
            <a:br>
              <a:rPr lang="en-US" altLang="ja-JP" sz="3200" dirty="0" smtClean="0"/>
            </a:br>
            <a:r>
              <a:rPr lang="en-US" altLang="ja-JP" sz="3200" dirty="0" smtClean="0"/>
              <a:t> in February </a:t>
            </a:r>
            <a:r>
              <a:rPr lang="en-US" altLang="ja-JP" sz="3200" dirty="0"/>
              <a:t>2014</a:t>
            </a:r>
            <a:endParaRPr kumimoji="1" lang="ja-JP" altLang="en-US" sz="32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043028" y="4177338"/>
            <a:ext cx="3309211" cy="1511111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sz="2800" dirty="0" smtClean="0">
                <a:solidFill>
                  <a:schemeClr val="tx1"/>
                </a:solidFill>
              </a:rPr>
              <a:t>Yoichi Inai </a:t>
            </a:r>
          </a:p>
          <a:p>
            <a:r>
              <a:rPr kumimoji="1" lang="en-US" altLang="ja-JP" sz="2800" dirty="0" smtClean="0">
                <a:solidFill>
                  <a:schemeClr val="tx1"/>
                </a:solidFill>
              </a:rPr>
              <a:t>(RISH Kyoto Univ.)</a:t>
            </a:r>
          </a:p>
          <a:p>
            <a:r>
              <a:rPr kumimoji="1" lang="en-US" altLang="ja-JP" sz="1800" dirty="0" smtClean="0">
                <a:solidFill>
                  <a:schemeClr val="tx1"/>
                </a:solidFill>
              </a:rPr>
              <a:t> and the SOWER LAPAN </a:t>
            </a:r>
          </a:p>
          <a:p>
            <a:r>
              <a:rPr kumimoji="1" lang="en-US" altLang="ja-JP" sz="1800" dirty="0" smtClean="0">
                <a:solidFill>
                  <a:schemeClr val="tx1"/>
                </a:solidFill>
              </a:rPr>
              <a:t>science team</a:t>
            </a:r>
            <a:endParaRPr kumimoji="1" lang="ja-JP" altLang="en-US" sz="1800" dirty="0">
              <a:solidFill>
                <a:schemeClr val="tx1"/>
              </a:solidFill>
            </a:endParaRPr>
          </a:p>
        </p:txBody>
      </p:sp>
      <p:pic>
        <p:nvPicPr>
          <p:cNvPr id="4" name="図 3" descr="DSC039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6410" cy="3492306"/>
          </a:xfrm>
          <a:prstGeom prst="rect">
            <a:avLst/>
          </a:prstGeom>
        </p:spPr>
      </p:pic>
      <p:pic>
        <p:nvPicPr>
          <p:cNvPr id="5" name="図 4" descr="2014-02-22 17.55.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7640"/>
            <a:ext cx="6220109" cy="3750360"/>
          </a:xfrm>
          <a:prstGeom prst="rect">
            <a:avLst/>
          </a:prstGeom>
        </p:spPr>
      </p:pic>
      <p:pic>
        <p:nvPicPr>
          <p:cNvPr id="6" name="図 5" descr="Biak_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78" y="2000716"/>
            <a:ext cx="4239022" cy="207252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337210" y="5688449"/>
            <a:ext cx="28067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SOWER member: </a:t>
            </a:r>
          </a:p>
          <a:p>
            <a:r>
              <a:rPr kumimoji="1" lang="en-US" altLang="ja-JP" sz="1400" dirty="0" smtClean="0"/>
              <a:t>F. </a:t>
            </a:r>
            <a:r>
              <a:rPr kumimoji="1" lang="en-US" altLang="ja-JP" sz="1400" dirty="0" err="1" smtClean="0"/>
              <a:t>Hasebe</a:t>
            </a:r>
            <a:r>
              <a:rPr kumimoji="1" lang="en-US" altLang="ja-JP" sz="1400" dirty="0" smtClean="0"/>
              <a:t>, M. </a:t>
            </a:r>
            <a:r>
              <a:rPr kumimoji="1" lang="en-US" altLang="ja-JP" sz="1400" dirty="0" err="1" smtClean="0"/>
              <a:t>Shiotani</a:t>
            </a:r>
            <a:r>
              <a:rPr kumimoji="1" lang="en-US" altLang="ja-JP" sz="1400" dirty="0" smtClean="0"/>
              <a:t>, M. Fujiwara, </a:t>
            </a:r>
          </a:p>
          <a:p>
            <a:r>
              <a:rPr kumimoji="1" lang="en-US" altLang="ja-JP" sz="1400" dirty="0" smtClean="0"/>
              <a:t>T. Shibata, K. Miyazaki, N. Nishi, </a:t>
            </a:r>
          </a:p>
          <a:p>
            <a:r>
              <a:rPr kumimoji="1" lang="en-US" altLang="ja-JP" sz="1400" dirty="0" smtClean="0"/>
              <a:t>J. Suzuki, S-Y. </a:t>
            </a:r>
            <a:r>
              <a:rPr kumimoji="1" lang="en-US" altLang="ja-JP" sz="1400" dirty="0" err="1" smtClean="0"/>
              <a:t>Ogino</a:t>
            </a:r>
            <a:r>
              <a:rPr kumimoji="1" lang="en-US" altLang="ja-JP" sz="1400" dirty="0" smtClean="0"/>
              <a:t>, M. Hayashi, </a:t>
            </a:r>
          </a:p>
          <a:p>
            <a:r>
              <a:rPr kumimoji="1" lang="en-US" altLang="ja-JP" sz="1400" dirty="0" smtClean="0"/>
              <a:t>S. Iwasaki, …..</a:t>
            </a:r>
            <a:endParaRPr kumimoji="1" lang="ja-JP" altLang="en-US" sz="1400" dirty="0"/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6372970" y="2396550"/>
            <a:ext cx="422176" cy="263929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2273075" y="6393819"/>
            <a:ext cx="391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photos taken just before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sonde</a:t>
            </a:r>
            <a:r>
              <a:rPr kumimoji="1" lang="en-US" altLang="ja-JP" dirty="0" smtClean="0">
                <a:solidFill>
                  <a:schemeClr val="bg1"/>
                </a:solidFill>
              </a:rPr>
              <a:t> launch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20107" y="2000716"/>
            <a:ext cx="285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Biak at North-West of Papua 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93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ISO_BI_2014022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3387"/>
            <a:ext cx="9144000" cy="5722175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>
            <a:off x="4370976" y="3744475"/>
            <a:ext cx="1797874" cy="2490819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 flipV="1">
            <a:off x="3793678" y="2688765"/>
            <a:ext cx="2886493" cy="1270159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flipV="1">
            <a:off x="2804023" y="2688765"/>
            <a:ext cx="2358677" cy="1055710"/>
          </a:xfrm>
          <a:prstGeom prst="line">
            <a:avLst/>
          </a:prstGeom>
          <a:ln w="762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0" y="-32564"/>
            <a:ext cx="40805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Large scale disturbance </a:t>
            </a:r>
            <a:endParaRPr kumimoji="1" lang="ja-JP" altLang="en-US" sz="32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168850" y="5360828"/>
            <a:ext cx="143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(ERA interim)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94193" y="5638448"/>
            <a:ext cx="972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Biak</a:t>
            </a:r>
            <a:endParaRPr kumimoji="1" lang="ja-JP" altLang="en-US" sz="3600" dirty="0"/>
          </a:p>
        </p:txBody>
      </p:sp>
      <p:pic>
        <p:nvPicPr>
          <p:cNvPr id="21" name="図 20" descr="Profiles_2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2" t="31501" r="30092" b="35885"/>
          <a:stretch/>
        </p:blipFill>
        <p:spPr>
          <a:xfrm>
            <a:off x="1088625" y="1303144"/>
            <a:ext cx="3463791" cy="3645504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227218" y="507418"/>
            <a:ext cx="8679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makes</a:t>
            </a:r>
            <a:r>
              <a:rPr lang="en-US" altLang="ja-JP" dirty="0" smtClean="0"/>
              <a:t> </a:t>
            </a:r>
            <a:r>
              <a:rPr lang="en-US" altLang="ja-JP" dirty="0"/>
              <a:t>a </a:t>
            </a:r>
            <a:r>
              <a:rPr lang="en-US" altLang="ja-JP" dirty="0" smtClean="0"/>
              <a:t>cold/warm anomalies </a:t>
            </a:r>
            <a:r>
              <a:rPr lang="en-US" altLang="ja-JP" dirty="0"/>
              <a:t>in the </a:t>
            </a:r>
            <a:r>
              <a:rPr lang="en-US" altLang="ja-JP" dirty="0"/>
              <a:t>U</a:t>
            </a:r>
            <a:r>
              <a:rPr lang="en-US" altLang="ja-JP" dirty="0" smtClean="0"/>
              <a:t>T/LS that is </a:t>
            </a:r>
            <a:r>
              <a:rPr lang="en-US" altLang="ja-JP" dirty="0"/>
              <a:t>tilted upward and eastward extending </a:t>
            </a:r>
            <a:endParaRPr lang="en-US" altLang="ja-JP" dirty="0" smtClean="0"/>
          </a:p>
          <a:p>
            <a:r>
              <a:rPr lang="en-US" altLang="ja-JP" dirty="0" smtClean="0"/>
              <a:t>from </a:t>
            </a:r>
            <a:r>
              <a:rPr lang="en-US" altLang="ja-JP" dirty="0"/>
              <a:t>150 </a:t>
            </a:r>
            <a:r>
              <a:rPr lang="en-US" altLang="ja-JP" dirty="0" err="1" smtClean="0"/>
              <a:t>hPa</a:t>
            </a:r>
            <a:r>
              <a:rPr lang="en-US" altLang="ja-JP" dirty="0" smtClean="0"/>
              <a:t> </a:t>
            </a:r>
            <a:r>
              <a:rPr lang="en-US" altLang="ja-JP" dirty="0"/>
              <a:t>to </a:t>
            </a:r>
            <a:r>
              <a:rPr lang="en-US" altLang="ja-JP" dirty="0" smtClean="0"/>
              <a:t>70 </a:t>
            </a:r>
            <a:r>
              <a:rPr lang="en-US" altLang="ja-JP" dirty="0" err="1" smtClean="0"/>
              <a:t>hPa</a:t>
            </a:r>
            <a:r>
              <a:rPr lang="en-US" altLang="ja-JP" dirty="0" smtClean="0"/>
              <a:t> as its dynamical response.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88625" y="4816688"/>
            <a:ext cx="2907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Those T anomalies produced </a:t>
            </a:r>
          </a:p>
          <a:p>
            <a:r>
              <a:rPr kumimoji="1" lang="en-US" altLang="ja-JP" dirty="0" smtClean="0"/>
              <a:t>SWV max. at </a:t>
            </a:r>
            <a:r>
              <a:rPr lang="en-US" altLang="ja-JP" dirty="0" smtClean="0"/>
              <a:t>around 100 </a:t>
            </a:r>
            <a:r>
              <a:rPr lang="en-US" altLang="ja-JP" dirty="0" err="1" smtClean="0"/>
              <a:t>hPa</a:t>
            </a:r>
            <a:endParaRPr lang="en-US" altLang="ja-JP" dirty="0" smtClean="0"/>
          </a:p>
          <a:p>
            <a:r>
              <a:rPr kumimoji="1" lang="en-US" altLang="ja-JP" dirty="0" smtClean="0"/>
              <a:t>during obs. period.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/>
        </p:nvCxnSpPr>
        <p:spPr>
          <a:xfrm>
            <a:off x="-626782" y="3629023"/>
            <a:ext cx="2859692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-622833" y="2573300"/>
            <a:ext cx="2859692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161248" y="3111236"/>
            <a:ext cx="88242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3366FF"/>
                </a:solidFill>
              </a:rPr>
              <a:t>15km</a:t>
            </a:r>
            <a:endParaRPr kumimoji="1" lang="ja-JP" altLang="en-US" sz="2400" dirty="0">
              <a:solidFill>
                <a:srgbClr val="3366FF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36486" y="2043181"/>
            <a:ext cx="88242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8000"/>
                </a:solidFill>
              </a:rPr>
              <a:t>19km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-9137" y="6165600"/>
            <a:ext cx="4380113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T</a:t>
            </a:r>
            <a:r>
              <a:rPr lang="en-US" altLang="ja-JP" dirty="0" smtClean="0"/>
              <a:t>o estimate where these air mass come from </a:t>
            </a:r>
          </a:p>
          <a:p>
            <a:r>
              <a:rPr lang="en-US" altLang="ja-JP" dirty="0" smtClean="0"/>
              <a:t>we </a:t>
            </a:r>
            <a:r>
              <a:rPr lang="en-US" altLang="ja-JP" dirty="0"/>
              <a:t>calculate </a:t>
            </a:r>
            <a:r>
              <a:rPr lang="en-US" altLang="ja-JP" dirty="0" err="1"/>
              <a:t>traj</a:t>
            </a:r>
            <a:r>
              <a:rPr lang="en-US" altLang="ja-JP" dirty="0"/>
              <a:t>. at 15 km and 19 km 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8635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24" grpId="0"/>
      <p:bldP spid="28" grpId="0" animBg="1"/>
      <p:bldP spid="29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HorizonL_201402221757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8"/>
          <a:stretch/>
        </p:blipFill>
        <p:spPr>
          <a:xfrm>
            <a:off x="0" y="897168"/>
            <a:ext cx="4585402" cy="1868497"/>
          </a:xfrm>
          <a:prstGeom prst="rect">
            <a:avLst/>
          </a:prstGeom>
          <a:noFill/>
        </p:spPr>
      </p:pic>
      <p:pic>
        <p:nvPicPr>
          <p:cNvPr id="6" name="図 5" descr="HorizonL_201402221757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8"/>
          <a:stretch/>
        </p:blipFill>
        <p:spPr>
          <a:xfrm>
            <a:off x="4558598" y="897168"/>
            <a:ext cx="4585402" cy="1868497"/>
          </a:xfrm>
          <a:prstGeom prst="rect">
            <a:avLst/>
          </a:prstGeom>
          <a:noFill/>
        </p:spPr>
      </p:pic>
      <p:pic>
        <p:nvPicPr>
          <p:cNvPr id="8" name="図 7" descr="HorizonL_201402221757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3"/>
          <a:stretch/>
        </p:blipFill>
        <p:spPr>
          <a:xfrm>
            <a:off x="0" y="2765665"/>
            <a:ext cx="4585402" cy="1855694"/>
          </a:xfrm>
          <a:prstGeom prst="rect">
            <a:avLst/>
          </a:prstGeom>
          <a:noFill/>
        </p:spPr>
      </p:pic>
      <p:pic>
        <p:nvPicPr>
          <p:cNvPr id="7" name="図 6" descr="HorizonL_201402221757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3"/>
          <a:stretch/>
        </p:blipFill>
        <p:spPr>
          <a:xfrm>
            <a:off x="4558598" y="2765665"/>
            <a:ext cx="4585401" cy="1855694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62494" y="37209"/>
            <a:ext cx="58659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err="1" smtClean="0"/>
              <a:t>Traj</a:t>
            </a:r>
            <a:r>
              <a:rPr kumimoji="1" lang="en-US" altLang="ja-JP" sz="3200" dirty="0" smtClean="0"/>
              <a:t>. (isentropic) for 4</a:t>
            </a:r>
            <a:r>
              <a:rPr kumimoji="1" lang="en-US" altLang="ja-JP" sz="3200" baseline="30000" dirty="0" smtClean="0"/>
              <a:t>th</a:t>
            </a:r>
            <a:r>
              <a:rPr kumimoji="1" lang="en-US" altLang="ja-JP" sz="3200" dirty="0" smtClean="0"/>
              <a:t> sounding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4110" y="750626"/>
            <a:ext cx="201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rgbClr val="800000"/>
                </a:solidFill>
              </a:rPr>
              <a:t>Backward</a:t>
            </a:r>
            <a:endParaRPr kumimoji="1" lang="ja-JP" altLang="en-US" sz="3600" dirty="0">
              <a:solidFill>
                <a:srgbClr val="80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971455" y="750626"/>
            <a:ext cx="175585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accent1">
                    <a:lumMod val="50000"/>
                  </a:schemeClr>
                </a:solidFill>
              </a:rPr>
              <a:t>Forward </a:t>
            </a:r>
            <a:endParaRPr kumimoji="1" lang="ja-JP" alt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右矢印 17"/>
          <p:cNvSpPr/>
          <p:nvPr/>
        </p:nvSpPr>
        <p:spPr>
          <a:xfrm>
            <a:off x="709253" y="1669300"/>
            <a:ext cx="1072126" cy="321077"/>
          </a:xfrm>
          <a:prstGeom prst="rightArrow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 rot="380219" flipH="1">
            <a:off x="1979126" y="3580886"/>
            <a:ext cx="688807" cy="321077"/>
          </a:xfrm>
          <a:prstGeom prst="rightArrow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/>
          <p:cNvSpPr/>
          <p:nvPr/>
        </p:nvSpPr>
        <p:spPr>
          <a:xfrm>
            <a:off x="6634641" y="1661161"/>
            <a:ext cx="1072126" cy="321077"/>
          </a:xfrm>
          <a:prstGeom prst="rightArrow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左カーブ矢印 21"/>
          <p:cNvSpPr/>
          <p:nvPr/>
        </p:nvSpPr>
        <p:spPr>
          <a:xfrm rot="10800000">
            <a:off x="5937930" y="3103036"/>
            <a:ext cx="527816" cy="609963"/>
          </a:xfrm>
          <a:prstGeom prst="curvedLeftArrow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左カーブ矢印 22"/>
          <p:cNvSpPr/>
          <p:nvPr/>
        </p:nvSpPr>
        <p:spPr>
          <a:xfrm rot="10800000" flipV="1">
            <a:off x="5859409" y="3630524"/>
            <a:ext cx="527816" cy="665651"/>
          </a:xfrm>
          <a:prstGeom prst="curvedLeftArrow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9388" y="2146543"/>
            <a:ext cx="2408190" cy="468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01500" y="1957902"/>
            <a:ext cx="2915816" cy="471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正方形/長方形 28"/>
          <p:cNvSpPr/>
          <p:nvPr/>
        </p:nvSpPr>
        <p:spPr>
          <a:xfrm>
            <a:off x="5034859" y="4244345"/>
            <a:ext cx="4215743" cy="288032"/>
          </a:xfrm>
          <a:prstGeom prst="rect">
            <a:avLst/>
          </a:prstGeom>
          <a:solidFill>
            <a:schemeClr val="accent4">
              <a:alpha val="11000"/>
            </a:schemeClr>
          </a:solidFill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図 31" descr="CTOP.mt2.v20.2014022200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34876" r="48739" b="34817"/>
          <a:stretch/>
        </p:blipFill>
        <p:spPr>
          <a:xfrm>
            <a:off x="923678" y="4643741"/>
            <a:ext cx="2580682" cy="1381303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13012" y="5909579"/>
            <a:ext cx="50395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r>
              <a:rPr kumimoji="1" lang="en-US" altLang="ja-JP" dirty="0" smtClean="0"/>
              <a:t>ir mass below Trop. came from conv. area.</a:t>
            </a:r>
          </a:p>
          <a:p>
            <a:r>
              <a:rPr lang="en-US" altLang="ja-JP" dirty="0"/>
              <a:t>This is consistent with </a:t>
            </a:r>
            <a:r>
              <a:rPr lang="en-US" altLang="ja-JP" dirty="0" smtClean="0"/>
              <a:t>the existence of</a:t>
            </a:r>
            <a:endParaRPr lang="en-US" altLang="ja-JP" dirty="0"/>
          </a:p>
          <a:p>
            <a:r>
              <a:rPr lang="en-US" altLang="ja-JP" dirty="0" smtClean="0"/>
              <a:t>ice particles detected by CPS at the same altitude.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654612" y="3494468"/>
            <a:ext cx="19304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at 15 km</a:t>
            </a:r>
          </a:p>
          <a:p>
            <a:r>
              <a:rPr lang="en-US" altLang="ja-JP" sz="2800" dirty="0" smtClean="0"/>
              <a:t>below Trop.</a:t>
            </a:r>
            <a:endParaRPr kumimoji="1" lang="ja-JP" altLang="en-US" sz="2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59900" y="1661161"/>
            <a:ext cx="19255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at 19 km</a:t>
            </a:r>
          </a:p>
          <a:p>
            <a:r>
              <a:rPr lang="en-US" altLang="ja-JP" sz="2800" dirty="0" smtClean="0"/>
              <a:t>above Trop.</a:t>
            </a:r>
            <a:endParaRPr kumimoji="1" lang="ja-JP" altLang="en-US" sz="2800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9" cstate="print"/>
          <a:srcRect t="19225" r="12704" b="5430"/>
          <a:stretch/>
        </p:blipFill>
        <p:spPr bwMode="auto">
          <a:xfrm>
            <a:off x="6769388" y="575374"/>
            <a:ext cx="2270998" cy="164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テキスト ボックス 33"/>
          <p:cNvSpPr txBox="1"/>
          <p:nvPr/>
        </p:nvSpPr>
        <p:spPr>
          <a:xfrm>
            <a:off x="8247125" y="1484634"/>
            <a:ext cx="53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CPS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637614" y="4915656"/>
            <a:ext cx="2296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</a:t>
            </a:r>
            <a:r>
              <a:rPr kumimoji="1" lang="en-US" altLang="ja-JP" dirty="0" smtClean="0"/>
              <a:t>hese air mass </a:t>
            </a:r>
          </a:p>
          <a:p>
            <a:r>
              <a:rPr lang="en-US" altLang="ja-JP" dirty="0" smtClean="0"/>
              <a:t>moved away eastward </a:t>
            </a:r>
          </a:p>
          <a:p>
            <a:r>
              <a:rPr lang="en-US" altLang="ja-JP" dirty="0" smtClean="0"/>
              <a:t>like above. 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020401" y="3832612"/>
            <a:ext cx="483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RH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476068" y="3842023"/>
            <a:ext cx="1428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Ice particles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387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9" grpId="1" animBg="1"/>
      <p:bldP spid="29" grpId="2" animBg="1"/>
      <p:bldP spid="33" grpId="0"/>
      <p:bldP spid="34" grpId="1"/>
      <p:bldP spid="34" grpId="2"/>
      <p:bldP spid="35" grpId="0"/>
      <p:bldP spid="36" grpId="0"/>
      <p:bldP spid="36" grpId="1"/>
      <p:bldP spid="37" grpId="0"/>
      <p:bldP spid="3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:\photo_JARE54\inai\54_chaged\LP\DSC0129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5" t="15144" r="9049" b="10240"/>
          <a:stretch/>
        </p:blipFill>
        <p:spPr bwMode="auto">
          <a:xfrm>
            <a:off x="5143210" y="836712"/>
            <a:ext cx="4023158" cy="274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fotos\JARE54\inai\Resized\Resized\DSC012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6343"/>
            <a:ext cx="5077234" cy="380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17038" y="62704"/>
            <a:ext cx="7135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 new challenge: Sampling of </a:t>
            </a:r>
            <a:r>
              <a:rPr kumimoji="1" lang="en-US" altLang="ja-JP" sz="2800" dirty="0" smtClean="0"/>
              <a:t>air </a:t>
            </a:r>
            <a:r>
              <a:rPr kumimoji="1" lang="en-US" altLang="ja-JP" sz="2800" dirty="0" smtClean="0"/>
              <a:t>in the TTL/LS </a:t>
            </a:r>
            <a:endParaRPr kumimoji="1" lang="ja-JP" altLang="en-US" sz="2800" dirty="0"/>
          </a:p>
        </p:txBody>
      </p:sp>
      <p:pic>
        <p:nvPicPr>
          <p:cNvPr id="4" name="Picture 4" descr="P1060624"/>
          <p:cNvPicPr>
            <a:picLocks noChangeAspect="1" noChangeArrowheads="1"/>
          </p:cNvPicPr>
          <p:nvPr/>
        </p:nvPicPr>
        <p:blipFill>
          <a:blip r:embed="rId4" cstate="print"/>
          <a:srcRect l="33132" r="22950" b="8568"/>
          <a:stretch>
            <a:fillRect/>
          </a:stretch>
        </p:blipFill>
        <p:spPr bwMode="auto">
          <a:xfrm>
            <a:off x="9367807" y="783868"/>
            <a:ext cx="3698296" cy="577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251520" y="6237312"/>
            <a:ext cx="2288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 (</a:t>
            </a:r>
            <a:r>
              <a:rPr lang="en-US" altLang="ja-JP" sz="1600" dirty="0" smtClean="0">
                <a:solidFill>
                  <a:schemeClr val="bg1"/>
                </a:solidFill>
              </a:rPr>
              <a:t>Syowa/Antarctica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 2013) 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49365" y="6237312"/>
            <a:ext cx="2721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Courtesy of Masahiko Hayashi 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283059" y="680340"/>
            <a:ext cx="56524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We are planning cryogenic whole air </a:t>
            </a:r>
            <a:r>
              <a:rPr kumimoji="1" lang="en-US" altLang="ja-JP" dirty="0" smtClean="0"/>
              <a:t>sampling system </a:t>
            </a:r>
          </a:p>
          <a:p>
            <a:pPr algn="ctr"/>
            <a:r>
              <a:rPr lang="en-US" altLang="ja-JP" sz="1600" dirty="0" smtClean="0"/>
              <a:t>(e.g., CH</a:t>
            </a:r>
            <a:r>
              <a:rPr lang="en-US" altLang="ja-JP" sz="1600" baseline="-25000" dirty="0" smtClean="0"/>
              <a:t>4</a:t>
            </a:r>
            <a:r>
              <a:rPr lang="en-US" altLang="ja-JP" sz="1600" dirty="0" smtClean="0"/>
              <a:t>, N</a:t>
            </a:r>
            <a:r>
              <a:rPr lang="en-US" altLang="ja-JP" sz="1600" baseline="-25000" dirty="0" smtClean="0"/>
              <a:t>2</a:t>
            </a:r>
            <a:r>
              <a:rPr lang="en-US" altLang="ja-JP" sz="1600" dirty="0" smtClean="0"/>
              <a:t>O, CO</a:t>
            </a:r>
            <a:r>
              <a:rPr lang="en-US" altLang="ja-JP" sz="1600" baseline="-25000" dirty="0" smtClean="0"/>
              <a:t>2</a:t>
            </a:r>
            <a:r>
              <a:rPr lang="en-US" altLang="ja-JP" sz="1600" dirty="0" smtClean="0"/>
              <a:t>, SF</a:t>
            </a:r>
            <a:r>
              <a:rPr lang="en-US" altLang="ja-JP" sz="1600" baseline="-25000" dirty="0" smtClean="0"/>
              <a:t>6</a:t>
            </a:r>
            <a:r>
              <a:rPr lang="en-US" altLang="ja-JP" sz="1600" dirty="0" smtClean="0"/>
              <a:t>; isotopes, </a:t>
            </a:r>
            <a:r>
              <a:rPr lang="en-US" altLang="ja-JP" sz="1600" dirty="0" err="1" smtClean="0"/>
              <a:t>isotopomer</a:t>
            </a:r>
            <a:r>
              <a:rPr lang="en-US" altLang="ja-JP" sz="1600" dirty="0" smtClean="0"/>
              <a:t>) </a:t>
            </a:r>
          </a:p>
          <a:p>
            <a:pPr algn="ctr"/>
            <a:r>
              <a:rPr kumimoji="1" lang="en-US" altLang="ja-JP" dirty="0" smtClean="0"/>
              <a:t>with a large plastic balloon </a:t>
            </a:r>
            <a:r>
              <a:rPr kumimoji="1" lang="en-US" altLang="ja-JP" dirty="0" smtClean="0"/>
              <a:t> </a:t>
            </a:r>
          </a:p>
          <a:p>
            <a:pPr algn="ctr"/>
            <a:r>
              <a:rPr lang="en-US" altLang="ja-JP" dirty="0" smtClean="0"/>
              <a:t>for the </a:t>
            </a:r>
            <a:r>
              <a:rPr lang="en-US" altLang="ja-JP" dirty="0" err="1" smtClean="0"/>
              <a:t>strato</a:t>
            </a:r>
            <a:r>
              <a:rPr lang="en-US" altLang="ja-JP" dirty="0" smtClean="0"/>
              <a:t>. measurement at Biak in Feb. 2015.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367807" y="836712"/>
            <a:ext cx="3393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Aerosol sampling system  with</a:t>
            </a:r>
          </a:p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a balloon-borne unmanned glider</a:t>
            </a:r>
            <a:r>
              <a:rPr kumimoji="1" lang="en-US" altLang="ja-JP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&lt;Fukuoka Univ., Kyushu Univ.&gt; </a:t>
            </a:r>
            <a:endParaRPr kumimoji="1" lang="en-US" altLang="ja-JP" dirty="0" smtClean="0">
              <a:solidFill>
                <a:schemeClr val="bg1"/>
              </a:solidFill>
            </a:endParaRPr>
          </a:p>
        </p:txBody>
      </p:sp>
      <p:pic>
        <p:nvPicPr>
          <p:cNvPr id="10" name="Picture 2" descr="G:\photo_JARE54\inai\54_chaged\DSC012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6" y="3657316"/>
            <a:ext cx="3995934" cy="299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 descr="TapeRecorder_AL_minMAXsm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10" y="710733"/>
            <a:ext cx="4566836" cy="293409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図 13" descr="Aura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64" y="503445"/>
            <a:ext cx="2367282" cy="1029160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-229" y="1871069"/>
            <a:ext cx="48495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/>
              <a:t>We try to observe again upwelling air mass </a:t>
            </a:r>
            <a:r>
              <a:rPr lang="en-US" altLang="ja-JP" dirty="0"/>
              <a:t>that </a:t>
            </a:r>
            <a:r>
              <a:rPr lang="en-US" altLang="ja-JP" dirty="0" smtClean="0"/>
              <a:t>located in the TTL </a:t>
            </a:r>
            <a:r>
              <a:rPr lang="en-US" altLang="ja-JP" dirty="0"/>
              <a:t>1 year before </a:t>
            </a:r>
            <a:r>
              <a:rPr lang="en-US" altLang="ja-JP" dirty="0" smtClean="0"/>
              <a:t>and observed by </a:t>
            </a:r>
            <a:r>
              <a:rPr lang="en-US" altLang="ja-JP" dirty="0"/>
              <a:t>ATTREX/CONTRAST/</a:t>
            </a:r>
            <a:r>
              <a:rPr lang="en-US" altLang="ja-JP" dirty="0" smtClean="0"/>
              <a:t>CAST</a:t>
            </a:r>
            <a:endParaRPr lang="en-US" altLang="ja-JP" dirty="0"/>
          </a:p>
        </p:txBody>
      </p:sp>
      <p:sp>
        <p:nvSpPr>
          <p:cNvPr id="16" name="正方形/長方形 15"/>
          <p:cNvSpPr/>
          <p:nvPr/>
        </p:nvSpPr>
        <p:spPr>
          <a:xfrm>
            <a:off x="5435352" y="2993688"/>
            <a:ext cx="2816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following </a:t>
            </a:r>
            <a:r>
              <a:rPr lang="en-US" altLang="ja-JP" dirty="0"/>
              <a:t>the tape </a:t>
            </a:r>
            <a:r>
              <a:rPr lang="en-US" altLang="ja-JP" dirty="0" smtClean="0"/>
              <a:t>recorder.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2398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-141414"/>
            <a:ext cx="3529770" cy="994540"/>
          </a:xfrm>
        </p:spPr>
        <p:txBody>
          <a:bodyPr/>
          <a:lstStyle/>
          <a:p>
            <a:r>
              <a:rPr kumimoji="1" lang="en-US" altLang="ja-JP" dirty="0" smtClean="0"/>
              <a:t>Summary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5460" y="803641"/>
            <a:ext cx="8989364" cy="3985418"/>
          </a:xfrm>
        </p:spPr>
        <p:txBody>
          <a:bodyPr>
            <a:normAutofit/>
          </a:bodyPr>
          <a:lstStyle/>
          <a:p>
            <a:r>
              <a:rPr lang="en-US" altLang="ja-JP" sz="2000" dirty="0" smtClean="0"/>
              <a:t>In </a:t>
            </a:r>
            <a:r>
              <a:rPr lang="en-US" altLang="ja-JP" sz="2000" dirty="0"/>
              <a:t>the SOWER 2014 </a:t>
            </a:r>
            <a:r>
              <a:rPr lang="en-US" altLang="ja-JP" sz="2000" dirty="0" smtClean="0"/>
              <a:t>campaign </a:t>
            </a:r>
            <a:r>
              <a:rPr kumimoji="1" lang="en-US" altLang="ja-JP" sz="2000" dirty="0" smtClean="0"/>
              <a:t>5 CFH-ECC and 1 </a:t>
            </a:r>
            <a:r>
              <a:rPr kumimoji="1" lang="en-US" altLang="ja-JP" sz="2000" dirty="0" err="1" smtClean="0"/>
              <a:t>newWV</a:t>
            </a:r>
            <a:r>
              <a:rPr lang="en-US" altLang="ja-JP" sz="2000" dirty="0" smtClean="0"/>
              <a:t>-CPS were successful. </a:t>
            </a:r>
          </a:p>
          <a:p>
            <a:endParaRPr lang="en-US" altLang="ja-JP" sz="2000" dirty="0" smtClean="0"/>
          </a:p>
          <a:p>
            <a:r>
              <a:rPr lang="en-US" altLang="ja-JP" sz="2000" dirty="0" smtClean="0"/>
              <a:t>Large scale disturbance was active at eastside of Biak in obs. period (19-26 Feb. 2014) and it affected to meteorological field over Biak.</a:t>
            </a:r>
          </a:p>
          <a:p>
            <a:endParaRPr kumimoji="1" lang="en-US" altLang="ja-JP" sz="2000" dirty="0" smtClean="0"/>
          </a:p>
          <a:p>
            <a:r>
              <a:rPr kumimoji="1" lang="en-US" altLang="ja-JP" sz="2000" dirty="0" smtClean="0"/>
              <a:t>Now we are planning for SOWER 2015 campaign including </a:t>
            </a:r>
            <a:r>
              <a:rPr kumimoji="1" lang="en-US" altLang="ja-JP" sz="2000" dirty="0" err="1" smtClean="0"/>
              <a:t>strato</a:t>
            </a:r>
            <a:r>
              <a:rPr kumimoji="1" lang="en-US" altLang="ja-JP" sz="2000" dirty="0" smtClean="0"/>
              <a:t>. whole air sampling, we try to measure upwelling air mass which located TTL/LS 1 year before.</a:t>
            </a:r>
          </a:p>
          <a:p>
            <a:endParaRPr lang="en-US" altLang="ja-JP" sz="2000" dirty="0" smtClean="0"/>
          </a:p>
          <a:p>
            <a:r>
              <a:rPr lang="en-US" altLang="ja-JP" sz="2000" dirty="0" smtClean="0"/>
              <a:t>Due to preparation for the 2015 campaign, Fumio could not come this meeting and then I made this presentation. Thank you.</a:t>
            </a:r>
            <a:endParaRPr kumimoji="1" lang="en-US" altLang="ja-JP" sz="2000" dirty="0" smtClean="0"/>
          </a:p>
          <a:p>
            <a:endParaRPr kumimoji="1" lang="en-US" altLang="ja-JP" sz="2000" dirty="0"/>
          </a:p>
          <a:p>
            <a:endParaRPr kumimoji="1" lang="ja-JP" altLang="en-US" sz="2000" dirty="0"/>
          </a:p>
        </p:txBody>
      </p:sp>
      <p:pic>
        <p:nvPicPr>
          <p:cNvPr id="5" name="図 4" descr="DSC037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6" t="33914" r="6742" b="7637"/>
          <a:stretch/>
        </p:blipFill>
        <p:spPr>
          <a:xfrm>
            <a:off x="5674018" y="4733750"/>
            <a:ext cx="3717392" cy="2140745"/>
          </a:xfrm>
          <a:prstGeom prst="rect">
            <a:avLst/>
          </a:prstGeom>
        </p:spPr>
      </p:pic>
      <p:pic>
        <p:nvPicPr>
          <p:cNvPr id="6" name="図 5" descr="DSC035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486" y="4730240"/>
            <a:ext cx="2859006" cy="2144255"/>
          </a:xfrm>
          <a:prstGeom prst="rect">
            <a:avLst/>
          </a:prstGeom>
        </p:spPr>
      </p:pic>
      <p:pic>
        <p:nvPicPr>
          <p:cNvPr id="7" name="図 6" descr="DSC0355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3" r="6246"/>
          <a:stretch/>
        </p:blipFill>
        <p:spPr>
          <a:xfrm>
            <a:off x="0" y="4730240"/>
            <a:ext cx="2981336" cy="213829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550460" y="6499198"/>
            <a:ext cx="2100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Biak, February 2014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3530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454526" y="6318612"/>
            <a:ext cx="9932737" cy="6597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曲折矢印 72"/>
          <p:cNvSpPr/>
          <p:nvPr/>
        </p:nvSpPr>
        <p:spPr>
          <a:xfrm rot="5400000" flipV="1">
            <a:off x="1801971" y="4406094"/>
            <a:ext cx="1936951" cy="1293437"/>
          </a:xfrm>
          <a:prstGeom prst="bentArrow">
            <a:avLst>
              <a:gd name="adj1" fmla="val 12533"/>
              <a:gd name="adj2" fmla="val 23664"/>
              <a:gd name="adj3" fmla="val 25000"/>
              <a:gd name="adj4" fmla="val 4820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72" name="曲折矢印 71"/>
          <p:cNvSpPr/>
          <p:nvPr/>
        </p:nvSpPr>
        <p:spPr>
          <a:xfrm rot="5400000">
            <a:off x="4905128" y="4392017"/>
            <a:ext cx="1936951" cy="1307062"/>
          </a:xfrm>
          <a:prstGeom prst="bentArrow">
            <a:avLst>
              <a:gd name="adj1" fmla="val 12533"/>
              <a:gd name="adj2" fmla="val 23664"/>
              <a:gd name="adj3" fmla="val 25000"/>
              <a:gd name="adj4" fmla="val 4820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2987824" y="3006244"/>
            <a:ext cx="2736304" cy="56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V="1">
            <a:off x="0" y="4437112"/>
            <a:ext cx="1619672" cy="57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7236296" y="4437112"/>
            <a:ext cx="19609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V="1">
            <a:off x="1619672" y="3006244"/>
            <a:ext cx="1368152" cy="14314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 flipV="1">
            <a:off x="5724129" y="3011884"/>
            <a:ext cx="1512167" cy="14258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雲 14"/>
          <p:cNvSpPr/>
          <p:nvPr/>
        </p:nvSpPr>
        <p:spPr>
          <a:xfrm rot="16200000">
            <a:off x="3265827" y="4031945"/>
            <a:ext cx="2269078" cy="216024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6" name="台形 15"/>
          <p:cNvSpPr/>
          <p:nvPr/>
        </p:nvSpPr>
        <p:spPr>
          <a:xfrm>
            <a:off x="2123728" y="3055996"/>
            <a:ext cx="4537050" cy="886352"/>
          </a:xfrm>
          <a:prstGeom prst="trapezoid">
            <a:avLst>
              <a:gd name="adj" fmla="val 99877"/>
            </a:avLst>
          </a:prstGeom>
          <a:solidFill>
            <a:srgbClr val="FF0D1E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9" name="U ターン矢印 18"/>
          <p:cNvSpPr/>
          <p:nvPr/>
        </p:nvSpPr>
        <p:spPr>
          <a:xfrm>
            <a:off x="4251159" y="629980"/>
            <a:ext cx="4137266" cy="2232248"/>
          </a:xfrm>
          <a:prstGeom prst="uturnArrow">
            <a:avLst>
              <a:gd name="adj1" fmla="val 5179"/>
              <a:gd name="adj2" fmla="val 16081"/>
              <a:gd name="adj3" fmla="val 14429"/>
              <a:gd name="adj4" fmla="val 59250"/>
              <a:gd name="adj5" fmla="val 7367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20" name="U ターン矢印 19"/>
          <p:cNvSpPr/>
          <p:nvPr/>
        </p:nvSpPr>
        <p:spPr>
          <a:xfrm flipH="1">
            <a:off x="539552" y="629980"/>
            <a:ext cx="3554523" cy="2232248"/>
          </a:xfrm>
          <a:prstGeom prst="uturnArrow">
            <a:avLst>
              <a:gd name="adj1" fmla="val 5180"/>
              <a:gd name="adj2" fmla="val 15420"/>
              <a:gd name="adj3" fmla="val 13107"/>
              <a:gd name="adj4" fmla="val 56311"/>
              <a:gd name="adj5" fmla="val 7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21" name="ストライプ矢印 20"/>
          <p:cNvSpPr/>
          <p:nvPr/>
        </p:nvSpPr>
        <p:spPr>
          <a:xfrm rot="16200000">
            <a:off x="4002994" y="3211140"/>
            <a:ext cx="648072" cy="576064"/>
          </a:xfrm>
          <a:prstGeom prst="stripedRightArrow">
            <a:avLst>
              <a:gd name="adj1" fmla="val 25602"/>
              <a:gd name="adj2" fmla="val 3207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2" name="曲折矢印 21"/>
          <p:cNvSpPr/>
          <p:nvPr/>
        </p:nvSpPr>
        <p:spPr>
          <a:xfrm rot="16200000">
            <a:off x="3995936" y="4230380"/>
            <a:ext cx="2376264" cy="1656184"/>
          </a:xfrm>
          <a:prstGeom prst="bentArrow">
            <a:avLst>
              <a:gd name="adj1" fmla="val 12533"/>
              <a:gd name="adj2" fmla="val 23664"/>
              <a:gd name="adj3" fmla="val 25000"/>
              <a:gd name="adj4" fmla="val 4820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23" name="曲折矢印 22"/>
          <p:cNvSpPr/>
          <p:nvPr/>
        </p:nvSpPr>
        <p:spPr>
          <a:xfrm rot="16200000" flipV="1">
            <a:off x="2437141" y="4261779"/>
            <a:ext cx="2341086" cy="1628564"/>
          </a:xfrm>
          <a:prstGeom prst="bentArrow">
            <a:avLst>
              <a:gd name="adj1" fmla="val 13227"/>
              <a:gd name="adj2" fmla="val 23664"/>
              <a:gd name="adj3" fmla="val 25000"/>
              <a:gd name="adj4" fmla="val 4820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184068" y="1842325"/>
            <a:ext cx="2327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008000"/>
                </a:solidFill>
              </a:rPr>
              <a:t>Stratosphere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076056" y="560874"/>
            <a:ext cx="27846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Brewer-Dobson</a:t>
            </a:r>
          </a:p>
          <a:p>
            <a:r>
              <a:rPr lang="en-US" altLang="ja-JP" sz="3200" dirty="0" smtClean="0"/>
              <a:t>circulation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529940" y="4590420"/>
            <a:ext cx="23192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008000"/>
                </a:solidFill>
              </a:rPr>
              <a:t>Troposphere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644008" y="2937138"/>
            <a:ext cx="45897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008000"/>
                </a:solidFill>
              </a:rPr>
              <a:t>Tropical </a:t>
            </a:r>
            <a:r>
              <a:rPr lang="en-US" altLang="ja-JP" sz="3200" dirty="0" err="1" smtClean="0">
                <a:solidFill>
                  <a:srgbClr val="008000"/>
                </a:solidFill>
              </a:rPr>
              <a:t>Tropopause</a:t>
            </a:r>
            <a:r>
              <a:rPr lang="en-US" altLang="ja-JP" sz="3200" dirty="0" smtClean="0">
                <a:solidFill>
                  <a:srgbClr val="008000"/>
                </a:solidFill>
              </a:rPr>
              <a:t> Layer</a:t>
            </a:r>
          </a:p>
          <a:p>
            <a:r>
              <a:rPr lang="en-US" altLang="ja-JP" sz="3200" dirty="0" smtClean="0">
                <a:solidFill>
                  <a:srgbClr val="008000"/>
                </a:solidFill>
              </a:rPr>
              <a:t>(TTL)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851920" y="6255315"/>
            <a:ext cx="1591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Equator 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013763" y="6255315"/>
            <a:ext cx="902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Pole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79512" y="6246604"/>
            <a:ext cx="902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Pole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79512" y="2142148"/>
            <a:ext cx="1523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Altitude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66671" y="2788302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18 km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63848" y="3654316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14 km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48454" y="4437112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10 km</a:t>
            </a:r>
          </a:p>
        </p:txBody>
      </p:sp>
      <p:cxnSp>
        <p:nvCxnSpPr>
          <p:cNvPr id="57" name="直線コネクタ 56"/>
          <p:cNvCxnSpPr/>
          <p:nvPr/>
        </p:nvCxnSpPr>
        <p:spPr>
          <a:xfrm>
            <a:off x="-5007" y="6318612"/>
            <a:ext cx="914900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2123728" y="3942348"/>
            <a:ext cx="453705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4799981" y="5238492"/>
            <a:ext cx="2004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convection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296120" y="2934236"/>
            <a:ext cx="22038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3200" dirty="0" smtClean="0"/>
              <a:t>Cold</a:t>
            </a:r>
          </a:p>
          <a:p>
            <a:pPr algn="r"/>
            <a:r>
              <a:rPr lang="en-US" altLang="ja-JP" sz="3200" dirty="0" smtClean="0"/>
              <a:t>dehydration</a:t>
            </a:r>
          </a:p>
        </p:txBody>
      </p:sp>
      <p:cxnSp>
        <p:nvCxnSpPr>
          <p:cNvPr id="65" name="直線矢印コネクタ 64"/>
          <p:cNvCxnSpPr/>
          <p:nvPr/>
        </p:nvCxnSpPr>
        <p:spPr>
          <a:xfrm flipH="1">
            <a:off x="2123729" y="2038491"/>
            <a:ext cx="587156" cy="3073573"/>
          </a:xfrm>
          <a:prstGeom prst="straightConnector1">
            <a:avLst/>
          </a:prstGeom>
          <a:ln w="57150">
            <a:solidFill>
              <a:srgbClr val="FF0D1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/>
          <p:cNvCxnSpPr/>
          <p:nvPr/>
        </p:nvCxnSpPr>
        <p:spPr>
          <a:xfrm flipH="1" flipV="1">
            <a:off x="1286368" y="1304033"/>
            <a:ext cx="947196" cy="265850"/>
          </a:xfrm>
          <a:prstGeom prst="straightConnector1">
            <a:avLst/>
          </a:prstGeom>
          <a:ln w="57150">
            <a:solidFill>
              <a:srgbClr val="FF0D1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/>
          <p:cNvSpPr txBox="1"/>
          <p:nvPr/>
        </p:nvSpPr>
        <p:spPr>
          <a:xfrm>
            <a:off x="2841030" y="4946104"/>
            <a:ext cx="813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wet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2843808" y="2151014"/>
            <a:ext cx="731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dry</a:t>
            </a: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2224498" y="1417965"/>
            <a:ext cx="22807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D1E"/>
                </a:solidFill>
              </a:rPr>
              <a:t>Water vapor  </a:t>
            </a: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-26797" y="776898"/>
            <a:ext cx="21505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D1E"/>
                </a:solidFill>
              </a:rPr>
              <a:t>Ozone hole</a:t>
            </a:r>
          </a:p>
          <a:p>
            <a:r>
              <a:rPr lang="en-US" altLang="ja-JP" sz="3200" dirty="0" smtClean="0">
                <a:solidFill>
                  <a:srgbClr val="FF0D1E"/>
                </a:solidFill>
              </a:rPr>
              <a:t>Chemistry 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11560" y="5395906"/>
            <a:ext cx="2818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D1E"/>
                </a:solidFill>
              </a:rPr>
              <a:t>Global warming</a:t>
            </a:r>
          </a:p>
        </p:txBody>
      </p:sp>
      <p:sp>
        <p:nvSpPr>
          <p:cNvPr id="8" name="円/楕円 7"/>
          <p:cNvSpPr/>
          <p:nvPr/>
        </p:nvSpPr>
        <p:spPr>
          <a:xfrm>
            <a:off x="1936650" y="3489158"/>
            <a:ext cx="4219526" cy="5251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3941" y="-27384"/>
            <a:ext cx="70663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Stratospheric WV: Schematic explanation</a:t>
            </a:r>
            <a:endParaRPr kumimoji="1" lang="ja-JP" altLang="en-US" sz="3200" dirty="0"/>
          </a:p>
        </p:txBody>
      </p:sp>
      <p:sp>
        <p:nvSpPr>
          <p:cNvPr id="3" name="左カーブ矢印 2"/>
          <p:cNvSpPr/>
          <p:nvPr/>
        </p:nvSpPr>
        <p:spPr>
          <a:xfrm rot="16913787">
            <a:off x="5851164" y="1505318"/>
            <a:ext cx="473465" cy="2983440"/>
          </a:xfrm>
          <a:prstGeom prst="curvedLeftArrow">
            <a:avLst>
              <a:gd name="adj1" fmla="val 28417"/>
              <a:gd name="adj2" fmla="val 108298"/>
              <a:gd name="adj3" fmla="val 1657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左カーブ矢印 42"/>
          <p:cNvSpPr/>
          <p:nvPr/>
        </p:nvSpPr>
        <p:spPr>
          <a:xfrm rot="15569007" flipV="1">
            <a:off x="2104426" y="1514146"/>
            <a:ext cx="473465" cy="2890888"/>
          </a:xfrm>
          <a:prstGeom prst="curvedLeftArrow">
            <a:avLst>
              <a:gd name="adj1" fmla="val 28417"/>
              <a:gd name="adj2" fmla="val 108298"/>
              <a:gd name="adj3" fmla="val 1657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7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0" grpId="0"/>
      <p:bldP spid="61" grpId="0"/>
      <p:bldP spid="67" grpId="0"/>
      <p:bldP spid="68" grpId="0"/>
      <p:bldP spid="69" grpId="0"/>
      <p:bldP spid="70" grpId="0"/>
      <p:bldP spid="71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CFH0_2014022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24" y="923523"/>
            <a:ext cx="6540160" cy="5707664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>
            <a:off x="2837013" y="3925926"/>
            <a:ext cx="56080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2853507" y="3599957"/>
            <a:ext cx="56080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652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CFH0_2014022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18" y="943939"/>
            <a:ext cx="3279893" cy="2862396"/>
          </a:xfrm>
          <a:prstGeom prst="rect">
            <a:avLst/>
          </a:prstGeom>
        </p:spPr>
      </p:pic>
      <p:pic>
        <p:nvPicPr>
          <p:cNvPr id="14" name="図 13" descr="CFH0_2014022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574" y="943939"/>
            <a:ext cx="3279893" cy="2862396"/>
          </a:xfrm>
          <a:prstGeom prst="rect">
            <a:avLst/>
          </a:prstGeom>
        </p:spPr>
      </p:pic>
      <p:pic>
        <p:nvPicPr>
          <p:cNvPr id="15" name="図 14" descr="CFH0_201402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84" y="943939"/>
            <a:ext cx="3279893" cy="2862396"/>
          </a:xfrm>
          <a:prstGeom prst="rect">
            <a:avLst/>
          </a:prstGeom>
        </p:spPr>
      </p:pic>
      <p:pic>
        <p:nvPicPr>
          <p:cNvPr id="16" name="図 15" descr="CFH0_20140224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574" y="3995604"/>
            <a:ext cx="3279893" cy="2862396"/>
          </a:xfrm>
          <a:prstGeom prst="rect">
            <a:avLst/>
          </a:prstGeom>
        </p:spPr>
      </p:pic>
      <p:pic>
        <p:nvPicPr>
          <p:cNvPr id="17" name="図 16" descr="CFH0_20140226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84" y="3995604"/>
            <a:ext cx="3279893" cy="286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08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40201-20140228_7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576" y="1"/>
            <a:ext cx="5420424" cy="2977950"/>
          </a:xfrm>
          <a:prstGeom prst="rect">
            <a:avLst/>
          </a:prstGeom>
        </p:spPr>
      </p:pic>
      <p:pic>
        <p:nvPicPr>
          <p:cNvPr id="3" name="図 2" descr="20140201-20140228_10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969" y="2180746"/>
            <a:ext cx="5420424" cy="2977950"/>
          </a:xfrm>
          <a:prstGeom prst="rect">
            <a:avLst/>
          </a:prstGeom>
        </p:spPr>
      </p:pic>
      <p:pic>
        <p:nvPicPr>
          <p:cNvPr id="4" name="図 3" descr="20140201-20140228_125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576" y="3900658"/>
            <a:ext cx="5420424" cy="297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26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BI_2014020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96" y="1903982"/>
            <a:ext cx="7412104" cy="539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15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HorizonL_201402221757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8"/>
          <a:stretch/>
        </p:blipFill>
        <p:spPr>
          <a:xfrm>
            <a:off x="0" y="1929972"/>
            <a:ext cx="4585402" cy="1270153"/>
          </a:xfrm>
          <a:prstGeom prst="rect">
            <a:avLst/>
          </a:prstGeom>
          <a:noFill/>
        </p:spPr>
      </p:pic>
      <p:pic>
        <p:nvPicPr>
          <p:cNvPr id="6" name="図 5" descr="HorizonL_201402221757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8"/>
          <a:stretch/>
        </p:blipFill>
        <p:spPr>
          <a:xfrm>
            <a:off x="4558598" y="1929972"/>
            <a:ext cx="4585402" cy="1270153"/>
          </a:xfrm>
          <a:prstGeom prst="rect">
            <a:avLst/>
          </a:prstGeom>
          <a:noFill/>
        </p:spPr>
      </p:pic>
      <p:pic>
        <p:nvPicPr>
          <p:cNvPr id="8" name="図 7" descr="HorizonL_201402221757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3"/>
          <a:stretch/>
        </p:blipFill>
        <p:spPr>
          <a:xfrm>
            <a:off x="0" y="4454189"/>
            <a:ext cx="4585402" cy="1261450"/>
          </a:xfrm>
          <a:prstGeom prst="rect">
            <a:avLst/>
          </a:prstGeom>
          <a:noFill/>
        </p:spPr>
      </p:pic>
      <p:pic>
        <p:nvPicPr>
          <p:cNvPr id="7" name="図 6" descr="HorizonL_201402221757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3"/>
          <a:stretch/>
        </p:blipFill>
        <p:spPr>
          <a:xfrm>
            <a:off x="4558598" y="4454189"/>
            <a:ext cx="4585401" cy="1261450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1105115" y="412387"/>
            <a:ext cx="129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Trajectories 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05115" y="1406752"/>
            <a:ext cx="867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Back</a:t>
            </a:r>
            <a:endParaRPr kumimoji="1" lang="ja-JP" altLang="en-US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502460" y="1406752"/>
            <a:ext cx="1406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Forward </a:t>
            </a:r>
            <a:endParaRPr kumimoji="1" lang="ja-JP" altLang="en-US" sz="2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32059" y="2103760"/>
            <a:ext cx="17086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at 19 km</a:t>
            </a:r>
          </a:p>
          <a:p>
            <a:r>
              <a:rPr lang="en-US" altLang="ja-JP" sz="2800" dirty="0" smtClean="0"/>
              <a:t>above CPT</a:t>
            </a:r>
            <a:endParaRPr kumimoji="1" lang="ja-JP" altLang="en-US" sz="28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27150" y="4588748"/>
            <a:ext cx="17135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at 15 km</a:t>
            </a:r>
          </a:p>
          <a:p>
            <a:r>
              <a:rPr lang="en-US" altLang="ja-JP" sz="2800" dirty="0" smtClean="0"/>
              <a:t>below CPT</a:t>
            </a:r>
            <a:endParaRPr kumimoji="1" lang="ja-JP" altLang="en-US" sz="2800" dirty="0"/>
          </a:p>
        </p:txBody>
      </p:sp>
      <p:pic>
        <p:nvPicPr>
          <p:cNvPr id="14" name="図 13" descr="HorizonL_201402211758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4"/>
          <a:stretch/>
        </p:blipFill>
        <p:spPr>
          <a:xfrm>
            <a:off x="0" y="3200125"/>
            <a:ext cx="4585402" cy="1257275"/>
          </a:xfrm>
          <a:prstGeom prst="rect">
            <a:avLst/>
          </a:prstGeom>
        </p:spPr>
      </p:pic>
      <p:pic>
        <p:nvPicPr>
          <p:cNvPr id="15" name="図 14" descr="HorizonL_201402211758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7"/>
          <a:stretch/>
        </p:blipFill>
        <p:spPr>
          <a:xfrm>
            <a:off x="4558598" y="3200125"/>
            <a:ext cx="4585401" cy="1254064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3127150" y="3632045"/>
            <a:ext cx="1453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at 17 km</a:t>
            </a:r>
          </a:p>
        </p:txBody>
      </p:sp>
    </p:spTree>
    <p:extLst>
      <p:ext uri="{BB962C8B-B14F-4D97-AF65-F5344CB8AC3E}">
        <p14:creationId xmlns:p14="http://schemas.microsoft.com/office/powerpoint/2010/main" val="3856625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1666044"/>
            <a:ext cx="91440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SOWER 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sz="2700" dirty="0" smtClean="0"/>
              <a:t>(</a:t>
            </a:r>
            <a:r>
              <a:rPr lang="en-US" altLang="ja-JP" sz="2700" dirty="0" smtClean="0"/>
              <a:t>Soundings of Ozone and Water in the Equatorial Region) </a:t>
            </a:r>
            <a:endParaRPr kumimoji="1" lang="ja-JP" altLang="en-US" sz="27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04525" y="2113032"/>
            <a:ext cx="8229600" cy="1392682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/>
              <a:t>Proposed by Fumio </a:t>
            </a:r>
            <a:r>
              <a:rPr lang="en-US" altLang="ja-JP" dirty="0" err="1" smtClean="0"/>
              <a:t>Hasebe</a:t>
            </a:r>
            <a:r>
              <a:rPr lang="en-US" altLang="ja-JP" dirty="0" smtClean="0"/>
              <a:t> and Masato</a:t>
            </a:r>
            <a:r>
              <a:rPr lang="en-US" altLang="ja-JP" dirty="0"/>
              <a:t> </a:t>
            </a:r>
            <a:r>
              <a:rPr lang="en-US" altLang="ja-JP" dirty="0" err="1" smtClean="0"/>
              <a:t>Shiotani</a:t>
            </a:r>
            <a:r>
              <a:rPr lang="en-US" altLang="ja-JP" dirty="0" smtClean="0"/>
              <a:t> </a:t>
            </a:r>
          </a:p>
          <a:p>
            <a:r>
              <a:rPr lang="en-US" altLang="ja-JP" dirty="0" smtClean="0"/>
              <a:t>Started in March 1998 at the Galapagos Is. by F. </a:t>
            </a:r>
            <a:r>
              <a:rPr lang="en-US" altLang="ja-JP" dirty="0" err="1" smtClean="0"/>
              <a:t>Hasebe</a:t>
            </a:r>
            <a:r>
              <a:rPr lang="en-US" altLang="ja-JP" dirty="0" smtClean="0"/>
              <a:t> &amp; M. </a:t>
            </a:r>
            <a:r>
              <a:rPr lang="en-US" altLang="ja-JP" dirty="0" err="1" smtClean="0"/>
              <a:t>Shiotani</a:t>
            </a:r>
            <a:r>
              <a:rPr lang="en-US" altLang="ja-JP" dirty="0" smtClean="0"/>
              <a:t>,  in collaboration with S. </a:t>
            </a:r>
            <a:r>
              <a:rPr lang="en-US" altLang="ja-JP" dirty="0" err="1" smtClean="0"/>
              <a:t>Oltmans</a:t>
            </a:r>
            <a:r>
              <a:rPr lang="en-US" altLang="ja-JP" dirty="0" smtClean="0"/>
              <a:t> &amp; H. </a:t>
            </a:r>
            <a:r>
              <a:rPr lang="en-US" altLang="ja-JP" dirty="0" err="1" smtClean="0"/>
              <a:t>Voemel</a:t>
            </a:r>
            <a:r>
              <a:rPr lang="en-US" altLang="ja-JP" dirty="0" smtClean="0"/>
              <a:t> </a:t>
            </a:r>
          </a:p>
          <a:p>
            <a:r>
              <a:rPr lang="en-US" altLang="ja-JP" dirty="0" smtClean="0"/>
              <a:t>Many researchers and students participated </a:t>
            </a:r>
          </a:p>
          <a:p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</p:txBody>
      </p:sp>
      <p:pic>
        <p:nvPicPr>
          <p:cNvPr id="49153" name="Picture 1" descr="H:\dc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307" y="3494851"/>
            <a:ext cx="8494046" cy="3308864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5508930" y="5209202"/>
            <a:ext cx="116477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b="1" dirty="0" smtClean="0">
                <a:solidFill>
                  <a:srgbClr val="FF0000"/>
                </a:solidFill>
              </a:rPr>
              <a:t>R/V </a:t>
            </a:r>
            <a:r>
              <a:rPr kumimoji="1" lang="en-US" altLang="ja-JP" sz="1050" b="1" dirty="0" err="1" smtClean="0">
                <a:solidFill>
                  <a:srgbClr val="FF0000"/>
                </a:solidFill>
              </a:rPr>
              <a:t>Shoyomaru</a:t>
            </a:r>
            <a:r>
              <a:rPr kumimoji="1" lang="en-US" altLang="ja-JP" sz="105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altLang="ja-JP" sz="1050" dirty="0" smtClean="0">
                <a:solidFill>
                  <a:srgbClr val="FF0000"/>
                </a:solidFill>
              </a:rPr>
              <a:t>1999 </a:t>
            </a:r>
          </a:p>
          <a:p>
            <a:pPr algn="ctr"/>
            <a:r>
              <a:rPr kumimoji="1" lang="en-US" altLang="ja-JP" sz="1050" b="1" dirty="0" smtClean="0">
                <a:solidFill>
                  <a:srgbClr val="FF0000"/>
                </a:solidFill>
              </a:rPr>
              <a:t>R/V </a:t>
            </a:r>
            <a:r>
              <a:rPr kumimoji="1" lang="en-US" altLang="ja-JP" sz="1050" b="1" dirty="0" err="1" smtClean="0">
                <a:solidFill>
                  <a:srgbClr val="FF0000"/>
                </a:solidFill>
              </a:rPr>
              <a:t>Hakuho</a:t>
            </a:r>
            <a:r>
              <a:rPr kumimoji="1" lang="en-US" altLang="ja-JP" sz="105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1050" dirty="0" smtClean="0">
                <a:solidFill>
                  <a:srgbClr val="FF0000"/>
                </a:solidFill>
              </a:rPr>
              <a:t>2012 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9335" y="4949443"/>
            <a:ext cx="7265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b="1" dirty="0" smtClean="0">
                <a:solidFill>
                  <a:srgbClr val="FF0000"/>
                </a:solidFill>
              </a:rPr>
              <a:t>R/V </a:t>
            </a:r>
            <a:r>
              <a:rPr kumimoji="1" lang="en-US" altLang="ja-JP" sz="1050" b="1" dirty="0" err="1" smtClean="0">
                <a:solidFill>
                  <a:srgbClr val="FF0000"/>
                </a:solidFill>
              </a:rPr>
              <a:t>Mirai</a:t>
            </a:r>
            <a:r>
              <a:rPr kumimoji="1" lang="en-US" altLang="ja-JP" sz="105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altLang="ja-JP" sz="1050" dirty="0" smtClean="0">
                <a:solidFill>
                  <a:srgbClr val="FF0000"/>
                </a:solidFill>
              </a:rPr>
              <a:t>2004-5 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93747" y="5358612"/>
            <a:ext cx="7884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b="1" dirty="0" smtClean="0">
                <a:solidFill>
                  <a:srgbClr val="FF0000"/>
                </a:solidFill>
              </a:rPr>
              <a:t>R/V </a:t>
            </a:r>
            <a:r>
              <a:rPr kumimoji="1" lang="en-US" altLang="ja-JP" sz="1050" b="1" dirty="0" err="1" smtClean="0">
                <a:solidFill>
                  <a:srgbClr val="FF0000"/>
                </a:solidFill>
              </a:rPr>
              <a:t>Mirai</a:t>
            </a:r>
            <a:r>
              <a:rPr kumimoji="1" lang="en-US" altLang="ja-JP" sz="105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altLang="ja-JP" sz="1050" dirty="0" smtClean="0">
                <a:solidFill>
                  <a:srgbClr val="FF0000"/>
                </a:solidFill>
              </a:rPr>
              <a:t>2006/2011 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09239" y="4473581"/>
            <a:ext cx="598945" cy="90024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50" b="1" dirty="0" smtClean="0">
                <a:solidFill>
                  <a:srgbClr val="FF0000"/>
                </a:solidFill>
              </a:rPr>
              <a:t>Tarawa </a:t>
            </a:r>
          </a:p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2004-5</a:t>
            </a:r>
          </a:p>
          <a:p>
            <a:r>
              <a:rPr lang="en-US" altLang="ja-JP" sz="1050" dirty="0" smtClean="0">
                <a:solidFill>
                  <a:srgbClr val="FF0000"/>
                </a:solidFill>
              </a:rPr>
              <a:t>2005-6</a:t>
            </a:r>
          </a:p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2007</a:t>
            </a:r>
          </a:p>
          <a:p>
            <a:r>
              <a:rPr lang="en-US" altLang="ja-JP" sz="1050" dirty="0" smtClean="0">
                <a:solidFill>
                  <a:srgbClr val="FF0000"/>
                </a:solidFill>
              </a:rPr>
              <a:t>2010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74017" y="4319138"/>
            <a:ext cx="943865" cy="10618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sz="1050" b="1" dirty="0" smtClean="0">
                <a:solidFill>
                  <a:srgbClr val="FF0000"/>
                </a:solidFill>
              </a:rPr>
              <a:t>Christmas Is.</a:t>
            </a:r>
            <a:endParaRPr kumimoji="1" lang="en-US" altLang="ja-JP" sz="1050" b="1" dirty="0" smtClean="0">
              <a:solidFill>
                <a:srgbClr val="FF0000"/>
              </a:solidFill>
            </a:endParaRPr>
          </a:p>
          <a:p>
            <a:r>
              <a:rPr lang="en-US" altLang="ja-JP" sz="1050" dirty="0" smtClean="0">
                <a:solidFill>
                  <a:srgbClr val="FF0000"/>
                </a:solidFill>
              </a:rPr>
              <a:t>1999</a:t>
            </a:r>
            <a:endParaRPr kumimoji="1" lang="en-US" altLang="ja-JP" sz="1050" dirty="0" smtClean="0">
              <a:solidFill>
                <a:srgbClr val="FF0000"/>
              </a:solidFill>
            </a:endParaRPr>
          </a:p>
          <a:p>
            <a:r>
              <a:rPr lang="en-US" altLang="ja-JP" sz="1050" dirty="0" smtClean="0">
                <a:solidFill>
                  <a:srgbClr val="FF0000"/>
                </a:solidFill>
              </a:rPr>
              <a:t>2000</a:t>
            </a:r>
          </a:p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2001</a:t>
            </a:r>
          </a:p>
          <a:p>
            <a:r>
              <a:rPr lang="en-US" altLang="ja-JP" sz="1050" dirty="0" smtClean="0">
                <a:solidFill>
                  <a:srgbClr val="FF0000"/>
                </a:solidFill>
              </a:rPr>
              <a:t>2002</a:t>
            </a:r>
          </a:p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2003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748409" y="4299000"/>
            <a:ext cx="851515" cy="122341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050" b="1" dirty="0" smtClean="0">
                <a:solidFill>
                  <a:srgbClr val="FF0000"/>
                </a:solidFill>
              </a:rPr>
              <a:t>San </a:t>
            </a:r>
            <a:r>
              <a:rPr lang="en-US" altLang="ja-JP" sz="1050" b="1" dirty="0" err="1" smtClean="0">
                <a:solidFill>
                  <a:srgbClr val="FF0000"/>
                </a:solidFill>
              </a:rPr>
              <a:t>Cristbal</a:t>
            </a:r>
            <a:endParaRPr kumimoji="1" lang="en-US" altLang="ja-JP" sz="1050" b="1" dirty="0" smtClean="0">
              <a:solidFill>
                <a:srgbClr val="FF0000"/>
              </a:solidFill>
            </a:endParaRPr>
          </a:p>
          <a:p>
            <a:r>
              <a:rPr lang="en-US" altLang="ja-JP" sz="1050" dirty="0" smtClean="0">
                <a:solidFill>
                  <a:srgbClr val="FF0000"/>
                </a:solidFill>
              </a:rPr>
              <a:t>1998</a:t>
            </a:r>
          </a:p>
          <a:p>
            <a:r>
              <a:rPr lang="en-US" altLang="ja-JP" sz="1050" dirty="0" smtClean="0">
                <a:solidFill>
                  <a:srgbClr val="FF0000"/>
                </a:solidFill>
              </a:rPr>
              <a:t>1999</a:t>
            </a:r>
            <a:endParaRPr kumimoji="1" lang="en-US" altLang="ja-JP" sz="1050" dirty="0" smtClean="0">
              <a:solidFill>
                <a:srgbClr val="FF0000"/>
              </a:solidFill>
            </a:endParaRPr>
          </a:p>
          <a:p>
            <a:r>
              <a:rPr lang="en-US" altLang="ja-JP" sz="1050" dirty="0" smtClean="0">
                <a:solidFill>
                  <a:srgbClr val="FF0000"/>
                </a:solidFill>
              </a:rPr>
              <a:t>2000</a:t>
            </a:r>
          </a:p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2001</a:t>
            </a:r>
          </a:p>
          <a:p>
            <a:r>
              <a:rPr lang="en-US" altLang="ja-JP" sz="1050" dirty="0" smtClean="0">
                <a:solidFill>
                  <a:srgbClr val="FF0000"/>
                </a:solidFill>
              </a:rPr>
              <a:t>2002</a:t>
            </a:r>
          </a:p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2003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44952" y="3661185"/>
            <a:ext cx="569387" cy="18697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050" b="1" dirty="0" smtClean="0">
                <a:solidFill>
                  <a:srgbClr val="FF0000"/>
                </a:solidFill>
              </a:rPr>
              <a:t>Biak</a:t>
            </a:r>
            <a:endParaRPr kumimoji="1" lang="en-US" altLang="ja-JP" sz="1050" b="1" dirty="0" smtClean="0">
              <a:solidFill>
                <a:srgbClr val="FF0000"/>
              </a:solidFill>
            </a:endParaRPr>
          </a:p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2004-5</a:t>
            </a:r>
          </a:p>
          <a:p>
            <a:r>
              <a:rPr lang="en-US" altLang="ja-JP" sz="1050" dirty="0" smtClean="0">
                <a:solidFill>
                  <a:srgbClr val="FF0000"/>
                </a:solidFill>
              </a:rPr>
              <a:t>2006</a:t>
            </a:r>
          </a:p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2007</a:t>
            </a:r>
          </a:p>
          <a:p>
            <a:r>
              <a:rPr lang="en-US" altLang="ja-JP" sz="1050" dirty="0" smtClean="0">
                <a:solidFill>
                  <a:srgbClr val="FF0000"/>
                </a:solidFill>
              </a:rPr>
              <a:t>2008</a:t>
            </a:r>
          </a:p>
          <a:p>
            <a:r>
              <a:rPr lang="en-US" altLang="ja-JP" sz="1050" dirty="0" smtClean="0">
                <a:solidFill>
                  <a:srgbClr val="FF0000"/>
                </a:solidFill>
              </a:rPr>
              <a:t>2009</a:t>
            </a:r>
          </a:p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2010</a:t>
            </a:r>
          </a:p>
          <a:p>
            <a:r>
              <a:rPr lang="en-US" altLang="ja-JP" sz="1050" dirty="0" smtClean="0">
                <a:solidFill>
                  <a:srgbClr val="FF0000"/>
                </a:solidFill>
              </a:rPr>
              <a:t>2011</a:t>
            </a:r>
          </a:p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2012</a:t>
            </a:r>
          </a:p>
          <a:p>
            <a:r>
              <a:rPr lang="en-US" altLang="ja-JP" sz="1050" dirty="0" smtClean="0">
                <a:solidFill>
                  <a:srgbClr val="FF0000"/>
                </a:solidFill>
              </a:rPr>
              <a:t>2013</a:t>
            </a:r>
          </a:p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2014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66488" y="4730525"/>
            <a:ext cx="838691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050" b="1" dirty="0" err="1" smtClean="0">
                <a:solidFill>
                  <a:srgbClr val="FF0000"/>
                </a:solidFill>
              </a:rPr>
              <a:t>Kototabang</a:t>
            </a:r>
            <a:endParaRPr kumimoji="1" lang="en-US" altLang="ja-JP" sz="1050" b="1" dirty="0" smtClean="0">
              <a:solidFill>
                <a:srgbClr val="FF0000"/>
              </a:solidFill>
            </a:endParaRPr>
          </a:p>
          <a:p>
            <a:r>
              <a:rPr lang="en-US" altLang="ja-JP" sz="1050" dirty="0" smtClean="0">
                <a:solidFill>
                  <a:srgbClr val="FF0000"/>
                </a:solidFill>
              </a:rPr>
              <a:t>2006</a:t>
            </a:r>
          </a:p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2007</a:t>
            </a:r>
          </a:p>
          <a:p>
            <a:r>
              <a:rPr lang="en-US" altLang="ja-JP" sz="1050" dirty="0" smtClean="0">
                <a:solidFill>
                  <a:srgbClr val="FF0000"/>
                </a:solidFill>
              </a:rPr>
              <a:t>2008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92188" y="6104395"/>
            <a:ext cx="684803" cy="5770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050" b="1" dirty="0" smtClean="0">
                <a:solidFill>
                  <a:srgbClr val="FF0000"/>
                </a:solidFill>
              </a:rPr>
              <a:t>Bandung</a:t>
            </a:r>
            <a:r>
              <a:rPr kumimoji="1" lang="en-US" altLang="ja-JP" sz="1050" b="1" dirty="0" smtClean="0">
                <a:solidFill>
                  <a:srgbClr val="FF0000"/>
                </a:solidFill>
              </a:rPr>
              <a:t> </a:t>
            </a:r>
          </a:p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2003-4</a:t>
            </a:r>
          </a:p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2004-5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264167" y="6130719"/>
            <a:ext cx="828081" cy="5770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050" b="1" dirty="0" err="1" smtClean="0">
                <a:solidFill>
                  <a:srgbClr val="FF0000"/>
                </a:solidFill>
              </a:rPr>
              <a:t>Watukosek</a:t>
            </a:r>
            <a:endParaRPr kumimoji="1" lang="en-US" altLang="ja-JP" sz="1050" b="1" dirty="0" smtClean="0">
              <a:solidFill>
                <a:srgbClr val="FF0000"/>
              </a:solidFill>
            </a:endParaRPr>
          </a:p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2001</a:t>
            </a:r>
          </a:p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2003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42739" y="3488319"/>
            <a:ext cx="1367936" cy="57708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1050" b="1" dirty="0" smtClean="0">
                <a:solidFill>
                  <a:srgbClr val="FF0000"/>
                </a:solidFill>
              </a:rPr>
              <a:t>Ha </a:t>
            </a:r>
            <a:r>
              <a:rPr lang="en-US" altLang="ja-JP" sz="1050" b="1" dirty="0" err="1" smtClean="0">
                <a:solidFill>
                  <a:srgbClr val="FF0000"/>
                </a:solidFill>
              </a:rPr>
              <a:t>Noi</a:t>
            </a:r>
            <a:r>
              <a:rPr lang="en-US" altLang="ja-JP" sz="1050" b="1" dirty="0">
                <a:solidFill>
                  <a:srgbClr val="FF0000"/>
                </a:solidFill>
              </a:rPr>
              <a:t> </a:t>
            </a:r>
            <a:r>
              <a:rPr kumimoji="1" lang="en-US" altLang="ja-JP" sz="1050" dirty="0" smtClean="0">
                <a:solidFill>
                  <a:srgbClr val="FF0000"/>
                </a:solidFill>
              </a:rPr>
              <a:t>2004-5</a:t>
            </a:r>
          </a:p>
          <a:p>
            <a:r>
              <a:rPr lang="en-US" altLang="ja-JP" sz="1050" dirty="0" smtClean="0">
                <a:solidFill>
                  <a:srgbClr val="FF0000"/>
                </a:solidFill>
              </a:rPr>
              <a:t>2006</a:t>
            </a:r>
            <a:r>
              <a:rPr lang="en-US" altLang="ja-JP" sz="1050" dirty="0">
                <a:solidFill>
                  <a:srgbClr val="FF0000"/>
                </a:solidFill>
              </a:rPr>
              <a:t> </a:t>
            </a:r>
            <a:r>
              <a:rPr kumimoji="1" lang="en-US" altLang="ja-JP" sz="1050" dirty="0" smtClean="0">
                <a:solidFill>
                  <a:srgbClr val="FF0000"/>
                </a:solidFill>
              </a:rPr>
              <a:t>2007 </a:t>
            </a:r>
            <a:r>
              <a:rPr lang="en-US" altLang="ja-JP" sz="1050" dirty="0" smtClean="0">
                <a:solidFill>
                  <a:srgbClr val="FF0000"/>
                </a:solidFill>
              </a:rPr>
              <a:t>2008 2009</a:t>
            </a:r>
          </a:p>
          <a:p>
            <a:r>
              <a:rPr kumimoji="1" lang="en-US" altLang="ja-JP" sz="1050" dirty="0" smtClean="0">
                <a:solidFill>
                  <a:srgbClr val="FF0000"/>
                </a:solidFill>
              </a:rPr>
              <a:t>2010</a:t>
            </a:r>
            <a:r>
              <a:rPr lang="en-US" altLang="ja-JP" sz="1050" dirty="0">
                <a:solidFill>
                  <a:srgbClr val="FF0000"/>
                </a:solidFill>
              </a:rPr>
              <a:t> </a:t>
            </a:r>
            <a:r>
              <a:rPr lang="en-US" altLang="ja-JP" sz="1050" dirty="0" smtClean="0">
                <a:solidFill>
                  <a:srgbClr val="FF0000"/>
                </a:solidFill>
              </a:rPr>
              <a:t>2011 </a:t>
            </a:r>
            <a:r>
              <a:rPr kumimoji="1" lang="en-US" altLang="ja-JP" sz="1050" dirty="0" smtClean="0">
                <a:solidFill>
                  <a:srgbClr val="FF0000"/>
                </a:solidFill>
              </a:rPr>
              <a:t>2012 </a:t>
            </a:r>
            <a:r>
              <a:rPr lang="en-US" altLang="ja-JP" sz="1050" dirty="0" smtClean="0">
                <a:solidFill>
                  <a:srgbClr val="FF0000"/>
                </a:solidFill>
              </a:rPr>
              <a:t>2013</a:t>
            </a:r>
          </a:p>
        </p:txBody>
      </p:sp>
      <p:sp>
        <p:nvSpPr>
          <p:cNvPr id="8" name="円/楕円 7"/>
          <p:cNvSpPr/>
          <p:nvPr/>
        </p:nvSpPr>
        <p:spPr>
          <a:xfrm>
            <a:off x="5513295" y="5245071"/>
            <a:ext cx="1270000" cy="686576"/>
          </a:xfrm>
          <a:prstGeom prst="ellipse">
            <a:avLst/>
          </a:prstGeom>
          <a:solidFill>
            <a:srgbClr val="FF00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3200397" y="4960471"/>
            <a:ext cx="810323" cy="487431"/>
          </a:xfrm>
          <a:prstGeom prst="ellipse">
            <a:avLst/>
          </a:prstGeom>
          <a:solidFill>
            <a:srgbClr val="FF00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800232" y="5341031"/>
            <a:ext cx="810323" cy="487431"/>
          </a:xfrm>
          <a:prstGeom prst="ellipse">
            <a:avLst/>
          </a:prstGeom>
          <a:solidFill>
            <a:srgbClr val="FF00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61989" y="3500596"/>
            <a:ext cx="5302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Location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 and year of observations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961752" y="6066539"/>
            <a:ext cx="4257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&gt;</a:t>
            </a:r>
            <a:r>
              <a:rPr kumimoji="1" lang="en-US" altLang="ja-JP" sz="2800" dirty="0" smtClean="0"/>
              <a:t>200 </a:t>
            </a:r>
            <a:r>
              <a:rPr kumimoji="1" lang="en-US" altLang="ja-JP" sz="2800" dirty="0" err="1" smtClean="0"/>
              <a:t>sondes</a:t>
            </a:r>
            <a:r>
              <a:rPr kumimoji="1" lang="en-US" altLang="ja-JP" sz="2800" dirty="0" smtClean="0"/>
              <a:t> were launched</a:t>
            </a:r>
            <a:endParaRPr kumimoji="1" lang="ja-JP" altLang="en-US" sz="2800" dirty="0"/>
          </a:p>
        </p:txBody>
      </p:sp>
      <p:sp>
        <p:nvSpPr>
          <p:cNvPr id="20" name="正方形/長方形 19"/>
          <p:cNvSpPr/>
          <p:nvPr/>
        </p:nvSpPr>
        <p:spPr>
          <a:xfrm>
            <a:off x="922004" y="1345063"/>
            <a:ext cx="80686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/>
              <a:t>Balloon-borne campaigns for O</a:t>
            </a:r>
            <a:r>
              <a:rPr lang="en-US" altLang="ja-JP" sz="2400" baseline="-25000" dirty="0"/>
              <a:t>3</a:t>
            </a:r>
            <a:r>
              <a:rPr lang="en-US" altLang="ja-JP" sz="2400" dirty="0"/>
              <a:t>/H</a:t>
            </a:r>
            <a:r>
              <a:rPr lang="en-US" altLang="ja-JP" sz="2400" baseline="-25000" dirty="0"/>
              <a:t>2</a:t>
            </a:r>
            <a:r>
              <a:rPr lang="en-US" altLang="ja-JP" sz="2400" dirty="0"/>
              <a:t>O in </a:t>
            </a:r>
            <a:r>
              <a:rPr lang="en-US" altLang="ja-JP" sz="2400" dirty="0" err="1"/>
              <a:t>Tropo</a:t>
            </a:r>
            <a:r>
              <a:rPr lang="en-US" altLang="ja-JP" sz="2400" dirty="0"/>
              <a:t>/</a:t>
            </a:r>
            <a:r>
              <a:rPr lang="en-US" altLang="ja-JP" sz="2400" dirty="0" err="1"/>
              <a:t>Strato</a:t>
            </a:r>
            <a:r>
              <a:rPr lang="en-US" altLang="ja-JP" sz="2400" dirty="0"/>
              <a:t> over tropical Pacific (western Pacific-SE Asia in recent </a:t>
            </a:r>
            <a:r>
              <a:rPr lang="en-US" altLang="ja-JP" sz="2400" dirty="0" err="1"/>
              <a:t>yrs</a:t>
            </a:r>
            <a:r>
              <a:rPr lang="en-US" altLang="ja-JP" sz="2400" dirty="0"/>
              <a:t>)</a:t>
            </a:r>
          </a:p>
        </p:txBody>
      </p:sp>
      <p:pic>
        <p:nvPicPr>
          <p:cNvPr id="21" name="図 20" descr="SOWE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9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44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0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CFH</a:t>
            </a:r>
            <a:r>
              <a:rPr kumimoji="1" lang="ja-JP" altLang="en-US" b="1" dirty="0" smtClean="0"/>
              <a:t>トラブル　</a:t>
            </a:r>
            <a:r>
              <a:rPr kumimoji="1" lang="en-US" altLang="ja-JP" b="1" dirty="0" smtClean="0"/>
              <a:t>Biak, 2014</a:t>
            </a:r>
            <a:endParaRPr kumimoji="1" lang="ja-JP" altLang="en-US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504" y="476672"/>
            <a:ext cx="9036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dirty="0" smtClean="0"/>
              <a:t>CFH</a:t>
            </a:r>
            <a:r>
              <a:rPr kumimoji="1" lang="ja-JP" altLang="en-US" dirty="0" smtClean="0"/>
              <a:t>一台（</a:t>
            </a:r>
            <a:r>
              <a:rPr kumimoji="1" lang="en-US" altLang="ja-JP" dirty="0" smtClean="0"/>
              <a:t>2L3707</a:t>
            </a:r>
            <a:r>
              <a:rPr kumimoji="1" lang="ja-JP" altLang="en-US" dirty="0" smtClean="0"/>
              <a:t>）は、ゾンデ接続時にシリアル番号が正しく入らない。</a:t>
            </a:r>
            <a:endParaRPr kumimoji="1" lang="en-US" altLang="ja-JP" dirty="0" smtClean="0"/>
          </a:p>
          <a:p>
            <a:pPr marL="342900" indent="-342900"/>
            <a:r>
              <a:rPr lang="en-US" altLang="ja-JP" dirty="0" smtClean="0"/>
              <a:t>	</a:t>
            </a:r>
            <a:r>
              <a:rPr lang="ja-JP" altLang="en-US" dirty="0" smtClean="0"/>
              <a:t>⇒澤田さんにキャリブレーションファイルを書き直してもらい解決。</a:t>
            </a:r>
            <a:endParaRPr lang="en-US" altLang="ja-JP" dirty="0" smtClean="0"/>
          </a:p>
          <a:p>
            <a:pPr marL="342900" indent="-342900"/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	</a:t>
            </a:r>
            <a:r>
              <a:rPr kumimoji="1" lang="ja-JP" altLang="en-US" dirty="0" smtClean="0"/>
              <a:t>キャリブレーションファイルは以下から取得可能。</a:t>
            </a:r>
            <a:r>
              <a:rPr lang="en-US" altLang="ja-JP" dirty="0" smtClean="0"/>
              <a:t> </a:t>
            </a:r>
          </a:p>
          <a:p>
            <a:pPr marL="342900" indent="-342900"/>
            <a:r>
              <a:rPr lang="en-US" altLang="ja-JP" dirty="0" smtClean="0"/>
              <a:t>	cires.colorado.edu/~</a:t>
            </a:r>
            <a:r>
              <a:rPr lang="en-US" altLang="ja-JP" dirty="0" err="1" smtClean="0"/>
              <a:t>voemel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strato</a:t>
            </a:r>
            <a:r>
              <a:rPr lang="en-US" altLang="ja-JP" dirty="0" smtClean="0"/>
              <a:t>/cal.4point.resistances.dat</a:t>
            </a:r>
            <a:endParaRPr kumimoji="1" lang="en-US" altLang="ja-JP" dirty="0" smtClean="0"/>
          </a:p>
          <a:p>
            <a:pPr marL="342900" indent="-342900"/>
            <a:r>
              <a:rPr kumimoji="1" lang="en-US" altLang="ja-JP" dirty="0" smtClean="0"/>
              <a:t>※12</a:t>
            </a:r>
            <a:r>
              <a:rPr kumimoji="1" lang="ja-JP" altLang="en-US" dirty="0" smtClean="0"/>
              <a:t>月の事前チェックではちゃんと読みこめていた。何が原因で突然おかしくなったかは不明。</a:t>
            </a:r>
            <a:endParaRPr lang="en-US" altLang="ja-JP" dirty="0" smtClean="0"/>
          </a:p>
          <a:p>
            <a:pPr marL="342900" indent="-342900"/>
            <a:endParaRPr kumimoji="1" lang="en-US" altLang="ja-JP" dirty="0" smtClean="0"/>
          </a:p>
          <a:p>
            <a:pPr marL="342900" indent="-342900">
              <a:buAutoNum type="arabicPeriod" startAt="2"/>
            </a:pPr>
            <a:r>
              <a:rPr kumimoji="1" lang="ja-JP" altLang="en-US" dirty="0" smtClean="0"/>
              <a:t>冷媒を入れる所の蓋に穴が開いていない。</a:t>
            </a:r>
            <a:endParaRPr lang="en-US" altLang="ja-JP" dirty="0" smtClean="0"/>
          </a:p>
          <a:p>
            <a:pPr marL="342900" indent="-342900"/>
            <a:r>
              <a:rPr lang="en-US" altLang="ja-JP" dirty="0" smtClean="0"/>
              <a:t>	</a:t>
            </a:r>
            <a:r>
              <a:rPr lang="ja-JP" altLang="en-US" dirty="0" smtClean="0"/>
              <a:t>同時期に製造された</a:t>
            </a:r>
            <a:r>
              <a:rPr lang="en-US" altLang="ja-JP" dirty="0" smtClean="0"/>
              <a:t>CFH</a:t>
            </a:r>
            <a:r>
              <a:rPr lang="ja-JP" altLang="en-US" dirty="0" smtClean="0"/>
              <a:t>で穴があるのもあった。製造時に開け忘れか？</a:t>
            </a:r>
            <a:endParaRPr lang="en-US" altLang="ja-JP" dirty="0" smtClean="0"/>
          </a:p>
          <a:p>
            <a:pPr marL="342900" indent="-342900"/>
            <a:r>
              <a:rPr kumimoji="1" lang="en-US" altLang="ja-JP" dirty="0" smtClean="0"/>
              <a:t>	</a:t>
            </a:r>
            <a:r>
              <a:rPr lang="ja-JP" altLang="en-US" dirty="0" smtClean="0"/>
              <a:t>⇒小さな自分で穴をあける。</a:t>
            </a:r>
            <a:endParaRPr lang="en-US" altLang="ja-JP" dirty="0" smtClean="0"/>
          </a:p>
          <a:p>
            <a:pPr marL="342900" indent="-342900"/>
            <a:endParaRPr lang="en-US" altLang="ja-JP" dirty="0" smtClean="0"/>
          </a:p>
          <a:p>
            <a:pPr marL="342900" indent="-342900"/>
            <a:r>
              <a:rPr lang="en-US" altLang="ja-JP" dirty="0" smtClean="0"/>
              <a:t>3.   </a:t>
            </a:r>
            <a:r>
              <a:rPr lang="ja-JP" altLang="en-US" dirty="0" smtClean="0"/>
              <a:t>いくつかの観測で高高度</a:t>
            </a:r>
            <a:r>
              <a:rPr lang="en-US" altLang="ja-JP" dirty="0" smtClean="0"/>
              <a:t>(~27km)</a:t>
            </a:r>
            <a:r>
              <a:rPr lang="ja-JP" altLang="en-US" dirty="0" smtClean="0"/>
              <a:t>から水蒸気濃度上昇。コンタミ？なぜ高高度だけ？？</a:t>
            </a:r>
            <a:endParaRPr lang="en-US" altLang="ja-JP" dirty="0" smtClean="0"/>
          </a:p>
          <a:p>
            <a:pPr marL="342900" indent="-342900"/>
            <a:endParaRPr kumimoji="1" lang="en-US" altLang="ja-JP" dirty="0" smtClean="0"/>
          </a:p>
          <a:p>
            <a:pPr marL="342900" indent="-342900"/>
            <a:r>
              <a:rPr kumimoji="1" lang="en-US" altLang="ja-JP" dirty="0" smtClean="0"/>
              <a:t>4</a:t>
            </a:r>
            <a:r>
              <a:rPr kumimoji="1" lang="ja-JP" altLang="en-US" dirty="0" err="1" smtClean="0"/>
              <a:t>．</a:t>
            </a:r>
            <a:r>
              <a:rPr kumimoji="1" lang="ja-JP" altLang="en-US" dirty="0" smtClean="0"/>
              <a:t>低高度でバーストしてしまう。</a:t>
            </a:r>
            <a:endParaRPr kumimoji="1" lang="en-US" altLang="ja-JP" dirty="0" smtClean="0"/>
          </a:p>
          <a:p>
            <a:pPr marL="342900" indent="-342900"/>
            <a:r>
              <a:rPr lang="en-US" altLang="ja-JP" dirty="0" smtClean="0"/>
              <a:t>	</a:t>
            </a:r>
            <a:r>
              <a:rPr lang="ja-JP" altLang="en-US" dirty="0" smtClean="0"/>
              <a:t>⇒軽量化（専用連結材</a:t>
            </a:r>
            <a:r>
              <a:rPr lang="en-US" altLang="ja-JP" dirty="0" smtClean="0"/>
              <a:t>300g</a:t>
            </a:r>
            <a:r>
              <a:rPr lang="ja-JP" altLang="en-US" dirty="0" smtClean="0"/>
              <a:t>を竹</a:t>
            </a:r>
            <a:r>
              <a:rPr lang="en-US" altLang="ja-JP" dirty="0" smtClean="0"/>
              <a:t>40g×2</a:t>
            </a:r>
            <a:r>
              <a:rPr lang="ja-JP" altLang="en-US" dirty="0" smtClean="0"/>
              <a:t>本に変更）。ガス量減らす。</a:t>
            </a:r>
            <a:endParaRPr lang="en-US" altLang="ja-JP" dirty="0" smtClean="0"/>
          </a:p>
          <a:p>
            <a:pPr marL="342900" indent="-342900"/>
            <a:r>
              <a:rPr kumimoji="1" lang="en-US" altLang="ja-JP" dirty="0" smtClean="0"/>
              <a:t>	</a:t>
            </a:r>
            <a:r>
              <a:rPr kumimoji="1" lang="ja-JP" altLang="en-US" dirty="0" smtClean="0"/>
              <a:t>　油漬けを実施。　　</a:t>
            </a:r>
            <a:endParaRPr kumimoji="1" lang="en-US" altLang="ja-JP" dirty="0" smtClean="0"/>
          </a:p>
          <a:p>
            <a:pPr marL="342900" indent="-342900"/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	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768849"/>
            <a:ext cx="3351198" cy="208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778002"/>
            <a:ext cx="3059832" cy="2079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右矢印 10"/>
          <p:cNvSpPr/>
          <p:nvPr/>
        </p:nvSpPr>
        <p:spPr>
          <a:xfrm>
            <a:off x="4139952" y="5589240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433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6154" y="3325549"/>
            <a:ext cx="2637846" cy="353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3669" y="3322014"/>
            <a:ext cx="2634310" cy="353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987" y="3322014"/>
            <a:ext cx="2634310" cy="353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22014"/>
            <a:ext cx="2634310" cy="353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正方形/長方形 8"/>
          <p:cNvSpPr/>
          <p:nvPr/>
        </p:nvSpPr>
        <p:spPr>
          <a:xfrm>
            <a:off x="0" y="620688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000" dirty="0" smtClean="0"/>
              <a:t>Observation Date [</a:t>
            </a:r>
            <a:r>
              <a:rPr lang="en-US" altLang="ja-JP" sz="1000" dirty="0" err="1" smtClean="0"/>
              <a:t>yyyy</a:t>
            </a:r>
            <a:r>
              <a:rPr lang="en-US" altLang="ja-JP" sz="1000" dirty="0" smtClean="0"/>
              <a:t>/mm/</a:t>
            </a:r>
            <a:r>
              <a:rPr lang="en-US" altLang="ja-JP" sz="1000" dirty="0" err="1" smtClean="0"/>
              <a:t>dd</a:t>
            </a:r>
            <a:r>
              <a:rPr lang="en-US" altLang="ja-JP" sz="1000" dirty="0" smtClean="0"/>
              <a:t>] : 2014/02/23,,,,,,</a:t>
            </a:r>
          </a:p>
          <a:p>
            <a:r>
              <a:rPr lang="en-US" altLang="ja-JP" sz="1000" dirty="0" smtClean="0"/>
              <a:t>Launching Time [</a:t>
            </a:r>
            <a:r>
              <a:rPr lang="en-US" altLang="ja-JP" sz="1000" dirty="0" err="1" smtClean="0"/>
              <a:t>hh:mm:dd</a:t>
            </a:r>
            <a:r>
              <a:rPr lang="en-US" altLang="ja-JP" sz="1000" dirty="0" smtClean="0"/>
              <a:t>]     : 15:02:34,,,,,,</a:t>
            </a:r>
          </a:p>
          <a:p>
            <a:r>
              <a:rPr lang="en-US" altLang="ja-JP" sz="1000" dirty="0" smtClean="0"/>
              <a:t>GPS Radiosonde Serial Number  : 7301772,,,,,,</a:t>
            </a:r>
            <a:endParaRPr lang="ja-JP" altLang="en-US" sz="1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2730" y="0"/>
            <a:ext cx="2001270" cy="331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0" y="0"/>
            <a:ext cx="604867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CFH-ECC</a:t>
            </a:r>
            <a:endParaRPr kumimoji="1" lang="ja-JP" altLang="en-US" sz="2800" dirty="0"/>
          </a:p>
        </p:txBody>
      </p:sp>
      <p:sp>
        <p:nvSpPr>
          <p:cNvPr id="11" name="円/楕円 10"/>
          <p:cNvSpPr/>
          <p:nvPr/>
        </p:nvSpPr>
        <p:spPr>
          <a:xfrm>
            <a:off x="4485223" y="0"/>
            <a:ext cx="878866" cy="8367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二等辺三角形 11"/>
          <p:cNvSpPr/>
          <p:nvPr/>
        </p:nvSpPr>
        <p:spPr>
          <a:xfrm>
            <a:off x="4829670" y="835002"/>
            <a:ext cx="153556" cy="405081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cxnSp>
        <p:nvCxnSpPr>
          <p:cNvPr id="13" name="直線コネクタ 12"/>
          <p:cNvCxnSpPr>
            <a:stCxn id="12" idx="2"/>
          </p:cNvCxnSpPr>
          <p:nvPr/>
        </p:nvCxnSpPr>
        <p:spPr>
          <a:xfrm>
            <a:off x="4829670" y="1240083"/>
            <a:ext cx="102370" cy="354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rot="16200000" flipH="1">
            <a:off x="4729224" y="1391713"/>
            <a:ext cx="354446" cy="51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rot="5400000">
            <a:off x="4754817" y="1417306"/>
            <a:ext cx="3544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rot="5400000">
            <a:off x="4780410" y="1391713"/>
            <a:ext cx="354446" cy="51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4880855" y="2031586"/>
            <a:ext cx="102370" cy="101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cxnSp>
        <p:nvCxnSpPr>
          <p:cNvPr id="18" name="直線コネクタ 17"/>
          <p:cNvCxnSpPr>
            <a:stCxn id="17" idx="2"/>
          </p:cNvCxnSpPr>
          <p:nvPr/>
        </p:nvCxnSpPr>
        <p:spPr>
          <a:xfrm>
            <a:off x="4932040" y="2132856"/>
            <a:ext cx="0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4572000" y="188640"/>
            <a:ext cx="1373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ＭＳ Ｐゴシック" pitchFamily="50" charset="-128"/>
                <a:ea typeface="ＭＳ Ｐゴシック" pitchFamily="50" charset="-128"/>
              </a:rPr>
              <a:t>TA1200</a:t>
            </a:r>
          </a:p>
          <a:p>
            <a:r>
              <a:rPr lang="ja-JP" altLang="en-US" sz="1600" dirty="0" smtClean="0">
                <a:latin typeface="ＭＳ Ｐゴシック" pitchFamily="50" charset="-128"/>
                <a:ea typeface="ＭＳ Ｐゴシック" pitchFamily="50" charset="-128"/>
              </a:rPr>
              <a:t>油漬け</a:t>
            </a:r>
            <a:endParaRPr lang="en-US" altLang="ja-JP" sz="1600" dirty="0" smtClean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76056" y="1124744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ＭＳ Ｐゴシック" pitchFamily="50" charset="-128"/>
                <a:ea typeface="ＭＳ Ｐゴシック" pitchFamily="50" charset="-128"/>
              </a:rPr>
              <a:t>パラシュート　</a:t>
            </a:r>
            <a:r>
              <a:rPr lang="en-US" altLang="ja-JP" sz="1600" dirty="0" smtClean="0">
                <a:latin typeface="ＭＳ Ｐゴシック" pitchFamily="50" charset="-128"/>
                <a:ea typeface="ＭＳ Ｐゴシック" pitchFamily="50" charset="-128"/>
              </a:rPr>
              <a:t>160</a:t>
            </a:r>
            <a:endParaRPr kumimoji="1" lang="ja-JP" altLang="en-US" sz="1600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076056" y="1916832"/>
            <a:ext cx="135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ＭＳ Ｐゴシック" pitchFamily="50" charset="-128"/>
                <a:ea typeface="ＭＳ Ｐゴシック" pitchFamily="50" charset="-128"/>
              </a:rPr>
              <a:t>巻下器 </a:t>
            </a:r>
            <a:r>
              <a:rPr lang="en-US" altLang="ja-JP" sz="1600" dirty="0" smtClean="0">
                <a:latin typeface="ＭＳ Ｐゴシック" pitchFamily="50" charset="-128"/>
                <a:ea typeface="ＭＳ Ｐゴシック" pitchFamily="50" charset="-128"/>
              </a:rPr>
              <a:t>51m</a:t>
            </a:r>
            <a:endParaRPr kumimoji="1" lang="ja-JP" altLang="en-US" sz="1600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>
            <a:off x="4939014" y="1555082"/>
            <a:ext cx="0" cy="4557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5441323" y="2708754"/>
            <a:ext cx="511852" cy="2531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4" name="正方形/長方形 23"/>
          <p:cNvSpPr/>
          <p:nvPr/>
        </p:nvSpPr>
        <p:spPr>
          <a:xfrm>
            <a:off x="3995936" y="3068960"/>
            <a:ext cx="12241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ECC, RS-06G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4499992" y="2708920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竹</a:t>
            </a:r>
            <a:endParaRPr lang="en-US" altLang="ja-JP" sz="1200" dirty="0" smtClean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4067944" y="2708920"/>
            <a:ext cx="293375" cy="3544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7" name="正方形/長方形 26"/>
          <p:cNvSpPr/>
          <p:nvPr/>
        </p:nvSpPr>
        <p:spPr>
          <a:xfrm>
            <a:off x="4355976" y="2708920"/>
            <a:ext cx="144016" cy="282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cxnSp>
        <p:nvCxnSpPr>
          <p:cNvPr id="28" name="直線コネクタ 27"/>
          <p:cNvCxnSpPr/>
          <p:nvPr/>
        </p:nvCxnSpPr>
        <p:spPr>
          <a:xfrm flipV="1">
            <a:off x="4427984" y="2492896"/>
            <a:ext cx="479036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5436096" y="2698655"/>
            <a:ext cx="7200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CFH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5155038" y="1555082"/>
            <a:ext cx="881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dirty="0" smtClean="0">
                <a:latin typeface="ＭＳ Ｐゴシック" pitchFamily="50" charset="-128"/>
                <a:ea typeface="ＭＳ Ｐゴシック" pitchFamily="50" charset="-128"/>
              </a:rPr>
              <a:t>紐　</a:t>
            </a:r>
            <a:r>
              <a:rPr lang="en-US" altLang="ja-JP" sz="1600" dirty="0" smtClean="0">
                <a:latin typeface="ＭＳ Ｐゴシック" pitchFamily="50" charset="-128"/>
                <a:ea typeface="ＭＳ Ｐゴシック" pitchFamily="50" charset="-128"/>
              </a:rPr>
              <a:t>15m</a:t>
            </a:r>
            <a:endParaRPr lang="ja-JP" altLang="en-US" sz="1600" dirty="0"/>
          </a:p>
        </p:txBody>
      </p:sp>
      <p:cxnSp>
        <p:nvCxnSpPr>
          <p:cNvPr id="31" name="直線コネクタ 30"/>
          <p:cNvCxnSpPr/>
          <p:nvPr/>
        </p:nvCxnSpPr>
        <p:spPr>
          <a:xfrm>
            <a:off x="4932040" y="2492896"/>
            <a:ext cx="432048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endCxn id="29" idx="0"/>
          </p:cNvCxnSpPr>
          <p:nvPr/>
        </p:nvCxnSpPr>
        <p:spPr>
          <a:xfrm flipV="1">
            <a:off x="4067944" y="2698655"/>
            <a:ext cx="1728192" cy="102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>
          <a:xfrm>
            <a:off x="3923928" y="2708920"/>
            <a:ext cx="114810" cy="298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34" name="正方形/長方形 33"/>
          <p:cNvSpPr/>
          <p:nvPr/>
        </p:nvSpPr>
        <p:spPr>
          <a:xfrm>
            <a:off x="3347864" y="2420888"/>
            <a:ext cx="1008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Micro-sonde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580112" y="260648"/>
            <a:ext cx="1373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Balloon 1.2 kg</a:t>
            </a:r>
          </a:p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Payload 1.8 kg</a:t>
            </a:r>
          </a:p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net</a:t>
            </a:r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浮力　　</a:t>
            </a:r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1.7 kg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179512" y="1700808"/>
            <a:ext cx="3240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●メモ</a:t>
            </a:r>
            <a:endParaRPr lang="en-US" altLang="ja-JP" sz="1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・昼間の観測</a:t>
            </a:r>
            <a:endParaRPr lang="en-US" altLang="ja-JP" sz="1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同日</a:t>
            </a:r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1800</a:t>
            </a:r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枠で</a:t>
            </a:r>
            <a:r>
              <a:rPr lang="en-US" altLang="ja-JP" sz="1200" dirty="0" err="1" smtClean="0">
                <a:latin typeface="ＭＳ Ｐゴシック" pitchFamily="50" charset="-128"/>
                <a:ea typeface="ＭＳ Ｐゴシック" pitchFamily="50" charset="-128"/>
              </a:rPr>
              <a:t>Finedew</a:t>
            </a:r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 + Cloud Particle Sensor </a:t>
            </a:r>
          </a:p>
          <a:p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放球。</a:t>
            </a:r>
            <a:endParaRPr lang="en-US" altLang="ja-JP" sz="1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endParaRPr lang="en-US" altLang="ja-JP" sz="1200" dirty="0" smtClean="0">
              <a:latin typeface="ＭＳ Ｐゴシック" pitchFamily="50" charset="-128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1379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836712"/>
            <a:ext cx="2412884" cy="468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6400" y="836712"/>
            <a:ext cx="2647600" cy="468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7888" y="836712"/>
            <a:ext cx="2408190" cy="468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正方形/長方形 15"/>
          <p:cNvSpPr/>
          <p:nvPr/>
        </p:nvSpPr>
        <p:spPr>
          <a:xfrm>
            <a:off x="683568" y="5949280"/>
            <a:ext cx="792088" cy="288032"/>
          </a:xfrm>
          <a:prstGeom prst="rect">
            <a:avLst/>
          </a:prstGeom>
          <a:solidFill>
            <a:schemeClr val="accent6">
              <a:alpha val="11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683568" y="6381328"/>
            <a:ext cx="792088" cy="288032"/>
          </a:xfrm>
          <a:prstGeom prst="rect">
            <a:avLst/>
          </a:prstGeom>
          <a:solidFill>
            <a:schemeClr val="accent4">
              <a:alpha val="11000"/>
            </a:schemeClr>
          </a:solidFill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547664" y="594928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Water clouds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549332" y="630932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Ice</a:t>
            </a:r>
            <a:r>
              <a:rPr kumimoji="1" lang="en-US" altLang="ja-JP" dirty="0" smtClean="0"/>
              <a:t> clouds</a:t>
            </a:r>
            <a:endParaRPr kumimoji="1" lang="ja-JP" altLang="en-US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48071"/>
            <a:ext cx="2915816" cy="471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正方形/長方形 11"/>
          <p:cNvSpPr/>
          <p:nvPr/>
        </p:nvSpPr>
        <p:spPr>
          <a:xfrm>
            <a:off x="575048" y="3874226"/>
            <a:ext cx="8568952" cy="144016"/>
          </a:xfrm>
          <a:prstGeom prst="rect">
            <a:avLst/>
          </a:prstGeom>
          <a:solidFill>
            <a:schemeClr val="accent4">
              <a:alpha val="11000"/>
            </a:schemeClr>
          </a:solidFill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 flipV="1">
            <a:off x="575048" y="3469743"/>
            <a:ext cx="8568952" cy="72000"/>
          </a:xfrm>
          <a:prstGeom prst="rect">
            <a:avLst/>
          </a:prstGeom>
          <a:solidFill>
            <a:schemeClr val="accent4">
              <a:alpha val="11000"/>
            </a:schemeClr>
          </a:solidFill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611560" y="2924944"/>
            <a:ext cx="8568952" cy="288032"/>
          </a:xfrm>
          <a:prstGeom prst="rect">
            <a:avLst/>
          </a:prstGeom>
          <a:solidFill>
            <a:schemeClr val="accent4">
              <a:alpha val="11000"/>
            </a:schemeClr>
          </a:solidFill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575048" y="4725144"/>
            <a:ext cx="8568952" cy="216024"/>
          </a:xfrm>
          <a:prstGeom prst="rect">
            <a:avLst/>
          </a:prstGeom>
          <a:solidFill>
            <a:schemeClr val="accent6">
              <a:alpha val="11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0" y="0"/>
            <a:ext cx="356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ゾンデ上昇時のデータ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1619672" y="1412776"/>
            <a:ext cx="100811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259632" y="2204864"/>
            <a:ext cx="12961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Gray: RS-06G RH</a:t>
            </a:r>
            <a:endParaRPr kumimoji="1" lang="ja-JP" altLang="en-US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27584" y="1916832"/>
            <a:ext cx="12961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b="1" dirty="0" smtClean="0">
                <a:solidFill>
                  <a:srgbClr val="FF0000"/>
                </a:solidFill>
              </a:rPr>
              <a:t>Red: </a:t>
            </a:r>
            <a:r>
              <a:rPr lang="ja-JP" altLang="en-US" sz="1000" b="1" dirty="0" smtClean="0">
                <a:solidFill>
                  <a:srgbClr val="FF0000"/>
                </a:solidFill>
              </a:rPr>
              <a:t>露点ゾンデ</a:t>
            </a:r>
            <a:endParaRPr kumimoji="1" lang="ja-JP" altLang="en-US" sz="100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7544" y="5517232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solidFill>
                  <a:srgbClr val="FF0000"/>
                </a:solidFill>
              </a:rPr>
              <a:t>※</a:t>
            </a:r>
            <a:r>
              <a:rPr lang="ja-JP" altLang="en-US" sz="1200" b="1" dirty="0" smtClean="0">
                <a:solidFill>
                  <a:srgbClr val="FF0000"/>
                </a:solidFill>
              </a:rPr>
              <a:t>露点ゾンデは補正済み（次頁以降を参照）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1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:\R001068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4320480" cy="5760640"/>
          </a:xfrm>
          <a:prstGeom prst="rect">
            <a:avLst/>
          </a:prstGeo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251520" y="260648"/>
            <a:ext cx="8834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 new challenge: Sampling of air and particles in the TTL/LS </a:t>
            </a:r>
            <a:endParaRPr kumimoji="1" lang="ja-JP" altLang="en-US" sz="2800" dirty="0"/>
          </a:p>
        </p:txBody>
      </p:sp>
      <p:pic>
        <p:nvPicPr>
          <p:cNvPr id="4" name="Picture 4" descr="P1060624"/>
          <p:cNvPicPr>
            <a:picLocks noChangeAspect="1" noChangeArrowheads="1"/>
          </p:cNvPicPr>
          <p:nvPr/>
        </p:nvPicPr>
        <p:blipFill>
          <a:blip r:embed="rId3" cstate="print"/>
          <a:srcRect l="33132" r="22950" b="8568"/>
          <a:stretch>
            <a:fillRect/>
          </a:stretch>
        </p:blipFill>
        <p:spPr bwMode="auto">
          <a:xfrm>
            <a:off x="4834144" y="823176"/>
            <a:ext cx="3698296" cy="577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251520" y="6237312"/>
            <a:ext cx="4244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Courtesy of </a:t>
            </a:r>
            <a:r>
              <a:rPr kumimoji="1" lang="en-US" altLang="ja-JP" sz="1600" dirty="0" err="1" smtClean="0">
                <a:solidFill>
                  <a:schemeClr val="bg1"/>
                </a:solidFill>
              </a:rPr>
              <a:t>Mitsuo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1600" dirty="0" err="1" smtClean="0">
                <a:solidFill>
                  <a:schemeClr val="bg1"/>
                </a:solidFill>
              </a:rPr>
              <a:t>Uematsu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 (R/V </a:t>
            </a:r>
            <a:r>
              <a:rPr kumimoji="1" lang="en-US" altLang="ja-JP" sz="1600" dirty="0" err="1" smtClean="0">
                <a:solidFill>
                  <a:schemeClr val="bg1"/>
                </a:solidFill>
              </a:rPr>
              <a:t>Hakuho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 2012) 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49365" y="6237312"/>
            <a:ext cx="2721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Courtesy of Masahiko Hayashi 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6733" y="836712"/>
            <a:ext cx="412766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bg1"/>
                </a:solidFill>
              </a:rPr>
              <a:t>Cryogenic air sampling system </a:t>
            </a:r>
          </a:p>
          <a:p>
            <a:pPr algn="ctr"/>
            <a:r>
              <a:rPr lang="en-US" altLang="ja-JP" sz="1600" dirty="0" smtClean="0">
                <a:solidFill>
                  <a:schemeClr val="bg1"/>
                </a:solidFill>
              </a:rPr>
              <a:t>(e.g., CH</a:t>
            </a:r>
            <a:r>
              <a:rPr lang="en-US" altLang="ja-JP" sz="1600" baseline="-25000" dirty="0" smtClean="0">
                <a:solidFill>
                  <a:schemeClr val="bg1"/>
                </a:solidFill>
              </a:rPr>
              <a:t>4</a:t>
            </a:r>
            <a:r>
              <a:rPr lang="en-US" altLang="ja-JP" sz="1600" dirty="0" smtClean="0">
                <a:solidFill>
                  <a:schemeClr val="bg1"/>
                </a:solidFill>
              </a:rPr>
              <a:t>, N</a:t>
            </a:r>
            <a:r>
              <a:rPr lang="en-US" altLang="ja-JP" sz="1600" baseline="-25000" dirty="0" smtClean="0">
                <a:solidFill>
                  <a:schemeClr val="bg1"/>
                </a:solidFill>
              </a:rPr>
              <a:t>2</a:t>
            </a:r>
            <a:r>
              <a:rPr lang="en-US" altLang="ja-JP" sz="1600" dirty="0" smtClean="0">
                <a:solidFill>
                  <a:schemeClr val="bg1"/>
                </a:solidFill>
              </a:rPr>
              <a:t>O, CO</a:t>
            </a:r>
            <a:r>
              <a:rPr lang="en-US" altLang="ja-JP" sz="1600" baseline="-25000" dirty="0" smtClean="0">
                <a:solidFill>
                  <a:schemeClr val="bg1"/>
                </a:solidFill>
              </a:rPr>
              <a:t>2</a:t>
            </a:r>
            <a:r>
              <a:rPr lang="en-US" altLang="ja-JP" sz="1600" dirty="0" smtClean="0">
                <a:solidFill>
                  <a:schemeClr val="bg1"/>
                </a:solidFill>
              </a:rPr>
              <a:t>, SF</a:t>
            </a:r>
            <a:r>
              <a:rPr lang="en-US" altLang="ja-JP" sz="1600" baseline="-25000" dirty="0" smtClean="0">
                <a:solidFill>
                  <a:schemeClr val="bg1"/>
                </a:solidFill>
              </a:rPr>
              <a:t>6</a:t>
            </a:r>
            <a:r>
              <a:rPr lang="en-US" altLang="ja-JP" sz="1600" dirty="0" smtClean="0">
                <a:solidFill>
                  <a:schemeClr val="bg1"/>
                </a:solidFill>
              </a:rPr>
              <a:t>; isotopes, </a:t>
            </a:r>
            <a:r>
              <a:rPr lang="en-US" altLang="ja-JP" sz="1600" dirty="0" err="1" smtClean="0">
                <a:solidFill>
                  <a:schemeClr val="bg1"/>
                </a:solidFill>
              </a:rPr>
              <a:t>isotopomer</a:t>
            </a:r>
            <a:r>
              <a:rPr lang="en-US" altLang="ja-JP" sz="1600" dirty="0" smtClean="0">
                <a:solidFill>
                  <a:schemeClr val="bg1"/>
                </a:solidFill>
              </a:rPr>
              <a:t>) </a:t>
            </a:r>
          </a:p>
          <a:p>
            <a:pPr algn="ctr"/>
            <a:r>
              <a:rPr kumimoji="1" lang="en-US" altLang="ja-JP" dirty="0" smtClean="0">
                <a:solidFill>
                  <a:schemeClr val="bg1"/>
                </a:solidFill>
              </a:rPr>
              <a:t>with a large plastic balloon </a:t>
            </a:r>
          </a:p>
          <a:p>
            <a:pPr algn="ctr"/>
            <a:r>
              <a:rPr kumimoji="1" lang="en-US" altLang="ja-JP" dirty="0" smtClean="0">
                <a:solidFill>
                  <a:schemeClr val="bg1"/>
                </a:solidFill>
              </a:rPr>
              <a:t>&lt;Tohoku Univ., ISAS/JAXA&gt;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76924" y="836712"/>
            <a:ext cx="3393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Aerosol sampling system  with</a:t>
            </a:r>
          </a:p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a balloon-borne unmanned glider</a:t>
            </a:r>
            <a:r>
              <a:rPr kumimoji="1" lang="en-US" altLang="ja-JP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&lt;Fukuoka Univ., Kyushu Univ.&gt; </a:t>
            </a:r>
            <a:endParaRPr kumimoji="1" lang="en-US" altLang="ja-JP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6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H:\dc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418" y="3978641"/>
            <a:ext cx="7092081" cy="2762727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>
            <a:off x="4395881" y="5301208"/>
            <a:ext cx="116477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b="1" dirty="0" smtClean="0">
                <a:solidFill>
                  <a:srgbClr val="C00000"/>
                </a:solidFill>
              </a:rPr>
              <a:t>R/V </a:t>
            </a:r>
            <a:r>
              <a:rPr kumimoji="1" lang="en-US" altLang="ja-JP" sz="1050" b="1" dirty="0" err="1" smtClean="0">
                <a:solidFill>
                  <a:srgbClr val="C00000"/>
                </a:solidFill>
              </a:rPr>
              <a:t>Shoyomaru</a:t>
            </a:r>
            <a:r>
              <a:rPr kumimoji="1" lang="en-US" altLang="ja-JP" sz="105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altLang="ja-JP" sz="1050" b="1" dirty="0" smtClean="0">
                <a:solidFill>
                  <a:srgbClr val="C00000"/>
                </a:solidFill>
              </a:rPr>
              <a:t>1999 </a:t>
            </a:r>
          </a:p>
          <a:p>
            <a:pPr algn="ctr"/>
            <a:r>
              <a:rPr kumimoji="1" lang="en-US" altLang="ja-JP" sz="1050" b="1" dirty="0" smtClean="0">
                <a:solidFill>
                  <a:srgbClr val="C00000"/>
                </a:solidFill>
              </a:rPr>
              <a:t>R/V </a:t>
            </a:r>
            <a:r>
              <a:rPr kumimoji="1" lang="en-US" altLang="ja-JP" sz="1050" b="1" dirty="0" err="1" smtClean="0">
                <a:solidFill>
                  <a:srgbClr val="C00000"/>
                </a:solidFill>
              </a:rPr>
              <a:t>Hakuho</a:t>
            </a:r>
            <a:r>
              <a:rPr kumimoji="1" lang="en-US" altLang="ja-JP" sz="1050" b="1" dirty="0" smtClean="0">
                <a:solidFill>
                  <a:srgbClr val="C00000"/>
                </a:solidFill>
              </a:rPr>
              <a:t> 2012 </a:t>
            </a:r>
            <a:endParaRPr kumimoji="1" lang="ja-JP" altLang="en-US" sz="1050" b="1" dirty="0">
              <a:solidFill>
                <a:srgbClr val="C0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91955" y="5157192"/>
            <a:ext cx="7569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b="1" dirty="0" smtClean="0">
                <a:solidFill>
                  <a:srgbClr val="C00000"/>
                </a:solidFill>
              </a:rPr>
              <a:t>R/V </a:t>
            </a:r>
            <a:r>
              <a:rPr kumimoji="1" lang="en-US" altLang="ja-JP" sz="1050" b="1" dirty="0" err="1" smtClean="0">
                <a:solidFill>
                  <a:srgbClr val="C00000"/>
                </a:solidFill>
              </a:rPr>
              <a:t>Mirai</a:t>
            </a:r>
            <a:r>
              <a:rPr kumimoji="1" lang="en-US" altLang="ja-JP" sz="105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altLang="ja-JP" sz="1050" b="1" dirty="0" smtClean="0">
                <a:solidFill>
                  <a:srgbClr val="C00000"/>
                </a:solidFill>
              </a:rPr>
              <a:t>2004-5 </a:t>
            </a:r>
            <a:endParaRPr kumimoji="1" lang="ja-JP" altLang="en-US" sz="1050" b="1" dirty="0">
              <a:solidFill>
                <a:srgbClr val="C0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2108" y="5461774"/>
            <a:ext cx="8242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b="1" dirty="0" smtClean="0">
                <a:solidFill>
                  <a:srgbClr val="C00000"/>
                </a:solidFill>
              </a:rPr>
              <a:t>R/V </a:t>
            </a:r>
            <a:r>
              <a:rPr kumimoji="1" lang="en-US" altLang="ja-JP" sz="1050" b="1" dirty="0" err="1" smtClean="0">
                <a:solidFill>
                  <a:srgbClr val="C00000"/>
                </a:solidFill>
              </a:rPr>
              <a:t>Mirai</a:t>
            </a:r>
            <a:r>
              <a:rPr kumimoji="1" lang="en-US" altLang="ja-JP" sz="105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altLang="ja-JP" sz="1050" b="1" dirty="0" smtClean="0">
                <a:solidFill>
                  <a:srgbClr val="C00000"/>
                </a:solidFill>
              </a:rPr>
              <a:t>2006/2011 </a:t>
            </a:r>
            <a:endParaRPr kumimoji="1" lang="ja-JP" altLang="en-US" sz="1050" b="1" dirty="0">
              <a:solidFill>
                <a:srgbClr val="C000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3339" y="418047"/>
            <a:ext cx="3618949" cy="2019898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ja-JP" sz="3600" dirty="0"/>
              <a:t>R</a:t>
            </a:r>
            <a:r>
              <a:rPr lang="en-US" altLang="ja-JP" sz="3600" dirty="0" smtClean="0"/>
              <a:t>enew</a:t>
            </a:r>
            <a:r>
              <a:rPr kumimoji="1" lang="en-US" altLang="ja-JP" sz="3600" dirty="0" smtClean="0"/>
              <a:t>ing </a:t>
            </a:r>
            <a:br>
              <a:rPr kumimoji="1" lang="en-US" altLang="ja-JP" sz="3600" dirty="0" smtClean="0"/>
            </a:br>
            <a:r>
              <a:rPr lang="en-US" altLang="ja-JP" sz="3100" dirty="0" smtClean="0"/>
              <a:t>SOWER </a:t>
            </a:r>
            <a:r>
              <a:rPr kumimoji="1" lang="en-US" altLang="ja-JP" sz="3100" dirty="0" smtClean="0"/>
              <a:t>web page </a:t>
            </a:r>
            <a:br>
              <a:rPr kumimoji="1" lang="en-US" altLang="ja-JP" sz="3100" dirty="0" smtClean="0"/>
            </a:br>
            <a:r>
              <a:rPr kumimoji="1" lang="en-US" altLang="ja-JP" sz="3100" dirty="0" smtClean="0"/>
              <a:t>to </a:t>
            </a:r>
            <a:r>
              <a:rPr lang="en-US" altLang="ja-JP" sz="3100" dirty="0" smtClean="0"/>
              <a:t>open </a:t>
            </a:r>
            <a:br>
              <a:rPr lang="en-US" altLang="ja-JP" sz="3100" dirty="0" smtClean="0"/>
            </a:br>
            <a:r>
              <a:rPr lang="en-US" altLang="ja-JP" sz="3100" dirty="0" smtClean="0"/>
              <a:t>our dataset</a:t>
            </a:r>
            <a:br>
              <a:rPr lang="en-US" altLang="ja-JP" sz="3100" dirty="0" smtClean="0"/>
            </a:br>
            <a:endParaRPr kumimoji="1" lang="ja-JP" altLang="en-US" sz="3100" dirty="0"/>
          </a:p>
        </p:txBody>
      </p:sp>
      <p:pic>
        <p:nvPicPr>
          <p:cNvPr id="13" name="図 12" descr="スクリーンショット 2013-10-23 7.43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0" y="66495"/>
            <a:ext cx="3589427" cy="39786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 descr="スクリーンショット 2013-10-23 2.12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893" y="0"/>
            <a:ext cx="6095107" cy="4885825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5196097" y="4397095"/>
            <a:ext cx="3223959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altLang="ja-JP" dirty="0" smtClean="0"/>
              <a:t>SOWER web </a:t>
            </a:r>
            <a:r>
              <a:rPr lang="pl-PL" altLang="ja-JP" dirty="0" err="1" smtClean="0"/>
              <a:t>page</a:t>
            </a:r>
            <a:endParaRPr lang="pl-PL" altLang="ja-JP" dirty="0"/>
          </a:p>
          <a:p>
            <a:r>
              <a:rPr lang="pl-PL" altLang="ja-JP" dirty="0" smtClean="0">
                <a:hlinkClick r:id="rId5"/>
              </a:rPr>
              <a:t>http</a:t>
            </a:r>
            <a:r>
              <a:rPr lang="pl-PL" altLang="ja-JP" dirty="0">
                <a:hlinkClick r:id="rId5"/>
              </a:rPr>
              <a:t>://sower.ees.hokudai.ac.jp</a:t>
            </a:r>
            <a:r>
              <a:rPr lang="pl-PL" altLang="ja-JP" dirty="0" smtClean="0">
                <a:hlinkClick r:id="rId5"/>
              </a:rPr>
              <a:t>/</a:t>
            </a:r>
            <a:endParaRPr lang="pl-PL" altLang="ja-JP" dirty="0" smtClean="0"/>
          </a:p>
          <a:p>
            <a:r>
              <a:rPr lang="pl-PL" altLang="ja-JP" dirty="0" smtClean="0"/>
              <a:t> </a:t>
            </a:r>
            <a:r>
              <a:rPr lang="pl-PL" altLang="ja-JP" dirty="0" err="1"/>
              <a:t>P</a:t>
            </a:r>
            <a:r>
              <a:rPr lang="pl-PL" altLang="ja-JP" dirty="0" err="1" smtClean="0"/>
              <a:t>lease</a:t>
            </a:r>
            <a:r>
              <a:rPr lang="pl-PL" altLang="ja-JP" dirty="0" smtClean="0"/>
              <a:t> </a:t>
            </a:r>
            <a:r>
              <a:rPr lang="pl-PL" altLang="ja-JP" dirty="0" err="1" smtClean="0"/>
              <a:t>check</a:t>
            </a:r>
            <a:r>
              <a:rPr lang="pl-PL" altLang="ja-JP" dirty="0" smtClean="0"/>
              <a:t> </a:t>
            </a:r>
            <a:r>
              <a:rPr lang="pl-PL" altLang="ja-JP" dirty="0" err="1" smtClean="0"/>
              <a:t>it</a:t>
            </a:r>
            <a:r>
              <a:rPr lang="pl-PL" altLang="ja-JP" dirty="0" smtClean="0"/>
              <a:t> out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4761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H:\dc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303" y="3978641"/>
            <a:ext cx="7092081" cy="2762727"/>
          </a:xfrm>
          <a:prstGeom prst="rect">
            <a:avLst/>
          </a:prstGeom>
          <a:noFill/>
        </p:spPr>
      </p:pic>
      <p:sp>
        <p:nvSpPr>
          <p:cNvPr id="19" name="角丸四角形 18"/>
          <p:cNvSpPr/>
          <p:nvPr/>
        </p:nvSpPr>
        <p:spPr>
          <a:xfrm>
            <a:off x="184972" y="2904234"/>
            <a:ext cx="8996508" cy="229882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32572" y="791882"/>
            <a:ext cx="8996508" cy="203727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85930" y="-211160"/>
            <a:ext cx="5890642" cy="1143000"/>
          </a:xfrm>
        </p:spPr>
        <p:txBody>
          <a:bodyPr>
            <a:normAutofit/>
          </a:bodyPr>
          <a:lstStyle/>
          <a:p>
            <a:r>
              <a:rPr lang="en-US" altLang="ja-JP" dirty="0"/>
              <a:t>A</a:t>
            </a:r>
            <a:r>
              <a:rPr lang="en-US" altLang="ja-JP" dirty="0" smtClean="0"/>
              <a:t>ccomplishment</a:t>
            </a:r>
            <a:r>
              <a:rPr kumimoji="1" lang="en-US" altLang="ja-JP" dirty="0" smtClean="0"/>
              <a:t>s</a:t>
            </a:r>
            <a:endParaRPr kumimoji="1" lang="ja-JP" altLang="en-US" sz="27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35766" y="5301208"/>
            <a:ext cx="116477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b="1" dirty="0" smtClean="0">
                <a:solidFill>
                  <a:srgbClr val="C00000"/>
                </a:solidFill>
              </a:rPr>
              <a:t>R/V </a:t>
            </a:r>
            <a:r>
              <a:rPr kumimoji="1" lang="en-US" altLang="ja-JP" sz="1050" b="1" dirty="0" err="1" smtClean="0">
                <a:solidFill>
                  <a:srgbClr val="C00000"/>
                </a:solidFill>
              </a:rPr>
              <a:t>Shoyomaru</a:t>
            </a:r>
            <a:r>
              <a:rPr kumimoji="1" lang="en-US" altLang="ja-JP" sz="105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altLang="ja-JP" sz="1050" b="1" dirty="0" smtClean="0">
                <a:solidFill>
                  <a:srgbClr val="C00000"/>
                </a:solidFill>
              </a:rPr>
              <a:t>1999 </a:t>
            </a:r>
          </a:p>
          <a:p>
            <a:pPr algn="ctr"/>
            <a:r>
              <a:rPr kumimoji="1" lang="en-US" altLang="ja-JP" sz="1050" b="1" dirty="0" smtClean="0">
                <a:solidFill>
                  <a:srgbClr val="C00000"/>
                </a:solidFill>
              </a:rPr>
              <a:t>R/V </a:t>
            </a:r>
            <a:r>
              <a:rPr kumimoji="1" lang="en-US" altLang="ja-JP" sz="1050" b="1" dirty="0" err="1" smtClean="0">
                <a:solidFill>
                  <a:srgbClr val="C00000"/>
                </a:solidFill>
              </a:rPr>
              <a:t>Hakuho</a:t>
            </a:r>
            <a:r>
              <a:rPr kumimoji="1" lang="en-US" altLang="ja-JP" sz="1050" b="1" dirty="0" smtClean="0">
                <a:solidFill>
                  <a:srgbClr val="C00000"/>
                </a:solidFill>
              </a:rPr>
              <a:t> 2012 </a:t>
            </a:r>
            <a:endParaRPr kumimoji="1" lang="ja-JP" altLang="en-US" sz="1050" b="1" dirty="0">
              <a:solidFill>
                <a:srgbClr val="C0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31840" y="5157192"/>
            <a:ext cx="7569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b="1" dirty="0" smtClean="0">
                <a:solidFill>
                  <a:srgbClr val="C00000"/>
                </a:solidFill>
              </a:rPr>
              <a:t>R/V </a:t>
            </a:r>
            <a:r>
              <a:rPr kumimoji="1" lang="en-US" altLang="ja-JP" sz="1050" b="1" dirty="0" err="1" smtClean="0">
                <a:solidFill>
                  <a:srgbClr val="C00000"/>
                </a:solidFill>
              </a:rPr>
              <a:t>Mirai</a:t>
            </a:r>
            <a:r>
              <a:rPr kumimoji="1" lang="en-US" altLang="ja-JP" sz="105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altLang="ja-JP" sz="1050" b="1" dirty="0" smtClean="0">
                <a:solidFill>
                  <a:srgbClr val="C00000"/>
                </a:solidFill>
              </a:rPr>
              <a:t>2004-5 </a:t>
            </a:r>
            <a:endParaRPr kumimoji="1" lang="ja-JP" altLang="en-US" sz="1050" b="1" dirty="0">
              <a:solidFill>
                <a:srgbClr val="C0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41993" y="5461774"/>
            <a:ext cx="8242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b="1" dirty="0" smtClean="0">
                <a:solidFill>
                  <a:srgbClr val="C00000"/>
                </a:solidFill>
              </a:rPr>
              <a:t>R/V </a:t>
            </a:r>
            <a:r>
              <a:rPr kumimoji="1" lang="en-US" altLang="ja-JP" sz="1050" b="1" dirty="0" err="1" smtClean="0">
                <a:solidFill>
                  <a:srgbClr val="C00000"/>
                </a:solidFill>
              </a:rPr>
              <a:t>Mirai</a:t>
            </a:r>
            <a:r>
              <a:rPr kumimoji="1" lang="en-US" altLang="ja-JP" sz="105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altLang="ja-JP" sz="1050" b="1" dirty="0" smtClean="0">
                <a:solidFill>
                  <a:srgbClr val="C00000"/>
                </a:solidFill>
              </a:rPr>
              <a:t>2006/2011 </a:t>
            </a:r>
            <a:endParaRPr kumimoji="1" lang="ja-JP" altLang="en-US" sz="1050" b="1" dirty="0">
              <a:solidFill>
                <a:srgbClr val="C0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8675" y="737980"/>
            <a:ext cx="2873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(Takashima et al., JGR, 2008)</a:t>
            </a:r>
            <a:endParaRPr kumimoji="1" lang="ja-JP" altLang="en-US" dirty="0"/>
          </a:p>
        </p:txBody>
      </p:sp>
      <p:pic>
        <p:nvPicPr>
          <p:cNvPr id="12" name="図 11" descr="スクリーンショット 2013-10-23 1.06.4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26"/>
          <a:stretch/>
        </p:blipFill>
        <p:spPr>
          <a:xfrm>
            <a:off x="1" y="1079339"/>
            <a:ext cx="5814849" cy="1716065"/>
          </a:xfrm>
          <a:prstGeom prst="rect">
            <a:avLst/>
          </a:prstGeom>
        </p:spPr>
      </p:pic>
      <p:pic>
        <p:nvPicPr>
          <p:cNvPr id="13" name="図 12" descr="スクリーンショット 2013-10-23 1.08.5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57"/>
          <a:stretch/>
        </p:blipFill>
        <p:spPr>
          <a:xfrm>
            <a:off x="5868507" y="1152135"/>
            <a:ext cx="1156701" cy="1617254"/>
          </a:xfrm>
          <a:prstGeom prst="rect">
            <a:avLst/>
          </a:prstGeom>
        </p:spPr>
      </p:pic>
      <p:pic>
        <p:nvPicPr>
          <p:cNvPr id="14" name="図 13" descr="スクリーンショット 2013-10-23 1.08.5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5"/>
          <a:stretch/>
        </p:blipFill>
        <p:spPr>
          <a:xfrm>
            <a:off x="7026687" y="1152135"/>
            <a:ext cx="2072490" cy="1617254"/>
          </a:xfrm>
          <a:prstGeom prst="rect">
            <a:avLst/>
          </a:prstGeom>
        </p:spPr>
      </p:pic>
      <p:pic>
        <p:nvPicPr>
          <p:cNvPr id="15" name="図 14" descr="スクリーンショット 2013-10-23 0.11.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141" y="3232877"/>
            <a:ext cx="4351293" cy="1862004"/>
          </a:xfrm>
          <a:prstGeom prst="rect">
            <a:avLst/>
          </a:prstGeom>
        </p:spPr>
      </p:pic>
      <p:pic>
        <p:nvPicPr>
          <p:cNvPr id="16" name="図 15" descr="スクリーンショット 2013-10-23 0.08.1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19"/>
          <a:stretch/>
        </p:blipFill>
        <p:spPr>
          <a:xfrm>
            <a:off x="6991778" y="2981928"/>
            <a:ext cx="2122333" cy="2053189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6190387" y="4850936"/>
            <a:ext cx="267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(Fujiwara et al., JGR, 2010)</a:t>
            </a:r>
            <a:endParaRPr kumimoji="1" lang="ja-JP" altLang="en-US" dirty="0"/>
          </a:p>
        </p:txBody>
      </p:sp>
      <p:pic>
        <p:nvPicPr>
          <p:cNvPr id="18" name="図 17" descr="スクリーンショット 2013-10-23 4.39.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7" y="2989175"/>
            <a:ext cx="2059616" cy="2160184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681328" y="2856526"/>
            <a:ext cx="55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FPH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309218" y="2849083"/>
            <a:ext cx="55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CF</a:t>
            </a:r>
            <a:r>
              <a:rPr kumimoji="1" lang="en-US" altLang="ja-JP" dirty="0" smtClean="0"/>
              <a:t>H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096740" y="747058"/>
            <a:ext cx="447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</a:t>
            </a:r>
            <a:r>
              <a:rPr kumimoji="1" lang="en-US" altLang="ja-JP" dirty="0" smtClean="0"/>
              <a:t>easonal variation of ozone over Christmas Is.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671475" y="2890576"/>
            <a:ext cx="35189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Time series of </a:t>
            </a:r>
            <a:r>
              <a:rPr lang="en-US" altLang="ja-JP" dirty="0" smtClean="0"/>
              <a:t>WV mixing ratio</a:t>
            </a:r>
            <a:r>
              <a:rPr kumimoji="1" lang="en-US" altLang="ja-JP" dirty="0" smtClean="0"/>
              <a:t> over </a:t>
            </a:r>
          </a:p>
          <a:p>
            <a:r>
              <a:rPr kumimoji="1" lang="en-US" altLang="ja-JP" dirty="0" smtClean="0"/>
              <a:t>the equatorial region (68 – 37 </a:t>
            </a:r>
            <a:r>
              <a:rPr kumimoji="1" lang="en-US" altLang="ja-JP" dirty="0" err="1" smtClean="0"/>
              <a:t>hPa</a:t>
            </a:r>
            <a:r>
              <a:rPr kumimoji="1" lang="en-US" altLang="ja-JP" dirty="0" smtClean="0"/>
              <a:t>)</a:t>
            </a:r>
          </a:p>
          <a:p>
            <a:endParaRPr kumimoji="1" lang="ja-JP" altLang="en-US" dirty="0"/>
          </a:p>
        </p:txBody>
      </p:sp>
      <p:sp>
        <p:nvSpPr>
          <p:cNvPr id="25" name="コンテンツ プレースホルダ 2"/>
          <p:cNvSpPr>
            <a:spLocks noGrp="1"/>
          </p:cNvSpPr>
          <p:nvPr>
            <p:ph idx="1"/>
          </p:nvPr>
        </p:nvSpPr>
        <p:spPr>
          <a:xfrm>
            <a:off x="590306" y="6022800"/>
            <a:ext cx="8229600" cy="491553"/>
          </a:xfrm>
          <a:solidFill>
            <a:srgbClr val="FFFFFF"/>
          </a:solidFill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>
                <a:solidFill>
                  <a:srgbClr val="0070C0"/>
                </a:solidFill>
              </a:rPr>
              <a:t>Recent focus: </a:t>
            </a:r>
            <a:r>
              <a:rPr lang="en-US" altLang="ja-JP" dirty="0">
                <a:solidFill>
                  <a:srgbClr val="0070C0"/>
                </a:solidFill>
              </a:rPr>
              <a:t>Dehydration processes in the </a:t>
            </a:r>
            <a:r>
              <a:rPr lang="en-US" altLang="ja-JP" dirty="0" smtClean="0">
                <a:solidFill>
                  <a:srgbClr val="0070C0"/>
                </a:solidFill>
              </a:rPr>
              <a:t>TTL, Match campaigns</a:t>
            </a:r>
          </a:p>
        </p:txBody>
      </p:sp>
      <p:pic>
        <p:nvPicPr>
          <p:cNvPr id="24" name="図 23" descr="スクリーンショット 2013-10-23 1.51.3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2" y="827035"/>
            <a:ext cx="3198588" cy="3209487"/>
          </a:xfrm>
          <a:prstGeom prst="rect">
            <a:avLst/>
          </a:prstGeom>
        </p:spPr>
      </p:pic>
      <p:pic>
        <p:nvPicPr>
          <p:cNvPr id="26" name="図 25" descr="スクリーンショット 2013-10-23 1.50.4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6" y="1217706"/>
            <a:ext cx="3265014" cy="3209487"/>
          </a:xfrm>
          <a:prstGeom prst="rect">
            <a:avLst/>
          </a:prstGeom>
        </p:spPr>
      </p:pic>
      <p:pic>
        <p:nvPicPr>
          <p:cNvPr id="27" name="図 26" descr="スクリーンショット 2013-10-23 1.50.2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679" y="1767322"/>
            <a:ext cx="3250174" cy="3327559"/>
          </a:xfrm>
          <a:prstGeom prst="rect">
            <a:avLst/>
          </a:prstGeom>
        </p:spPr>
      </p:pic>
      <p:pic>
        <p:nvPicPr>
          <p:cNvPr id="28" name="図 27" descr="スクリーンショット 2013-10-23 1.44.5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752" y="2104505"/>
            <a:ext cx="3259548" cy="3209486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13267" y="319815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ja-JP" dirty="0">
                <a:hlinkClick r:id="rId12"/>
              </a:rPr>
              <a:t>http://sower.ees.hokudai.ac.jp/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8517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/>
      <p:bldP spid="20" grpId="0"/>
      <p:bldP spid="22" grpId="0"/>
      <p:bldP spid="23" grpId="0"/>
      <p:bldP spid="25" grpId="0" build="p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スクリーンショット 2013-10-23 0.11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6" y="4450479"/>
            <a:ext cx="4763017" cy="2038189"/>
          </a:xfrm>
          <a:prstGeom prst="rect">
            <a:avLst/>
          </a:prstGeom>
        </p:spPr>
      </p:pic>
      <p:pic>
        <p:nvPicPr>
          <p:cNvPr id="5" name="図 4" descr="スクリーンショット 2013-10-23 0.08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40" y="4013962"/>
            <a:ext cx="3130691" cy="2373908"/>
          </a:xfrm>
          <a:prstGeom prst="rect">
            <a:avLst/>
          </a:prstGeom>
        </p:spPr>
      </p:pic>
      <p:pic>
        <p:nvPicPr>
          <p:cNvPr id="6" name="図 5" descr="スクリーンショット 2013-10-23 0.49.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9568"/>
            <a:ext cx="5358394" cy="172269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448040" y="3219442"/>
            <a:ext cx="2432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2004 – 2011 Ha </a:t>
            </a:r>
            <a:r>
              <a:rPr kumimoji="1" lang="en-US" altLang="ja-JP" dirty="0" err="1" smtClean="0"/>
              <a:t>Noi</a:t>
            </a:r>
            <a:endParaRPr kumimoji="1" lang="en-US" altLang="ja-JP" dirty="0" smtClean="0"/>
          </a:p>
          <a:p>
            <a:r>
              <a:rPr lang="en-US" altLang="ja-JP" dirty="0" smtClean="0"/>
              <a:t>(</a:t>
            </a:r>
            <a:r>
              <a:rPr lang="en-US" altLang="ja-JP" dirty="0" err="1" smtClean="0"/>
              <a:t>Ogino</a:t>
            </a:r>
            <a:r>
              <a:rPr lang="en-US" altLang="ja-JP" dirty="0" smtClean="0"/>
              <a:t> et al., JGR, 2013)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94665" y="6488668"/>
            <a:ext cx="267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(Fujiwara et al., JGR, 2009)</a:t>
            </a:r>
            <a:endParaRPr kumimoji="1" lang="ja-JP" altLang="en-US" dirty="0"/>
          </a:p>
        </p:txBody>
      </p:sp>
      <p:pic>
        <p:nvPicPr>
          <p:cNvPr id="3" name="図 2" descr="スクリーンショット 2013-10-23 1.06.4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6" y="0"/>
            <a:ext cx="4285106" cy="255610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25073" y="2350236"/>
            <a:ext cx="2873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(Takashima et al., JGR, 2008)</a:t>
            </a:r>
            <a:endParaRPr kumimoji="1" lang="ja-JP" altLang="en-US" dirty="0"/>
          </a:p>
        </p:txBody>
      </p:sp>
      <p:pic>
        <p:nvPicPr>
          <p:cNvPr id="11" name="図 10" descr="スクリーンショット 2013-10-23 2.33.0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34" y="148162"/>
            <a:ext cx="4006966" cy="2750426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632823" y="2350236"/>
            <a:ext cx="2241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2007-2008</a:t>
            </a:r>
          </a:p>
          <a:p>
            <a:r>
              <a:rPr kumimoji="1" lang="en-US" altLang="ja-JP" dirty="0" smtClean="0"/>
              <a:t>(Inai et al., GRL, 2012)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10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スクリーンショット 2013-10-23 9.20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04" y="3226043"/>
            <a:ext cx="5838488" cy="3691721"/>
          </a:xfrm>
          <a:prstGeom prst="rect">
            <a:avLst/>
          </a:prstGeom>
        </p:spPr>
      </p:pic>
      <p:sp>
        <p:nvSpPr>
          <p:cNvPr id="20" name="角丸四角形 19"/>
          <p:cNvSpPr/>
          <p:nvPr/>
        </p:nvSpPr>
        <p:spPr>
          <a:xfrm>
            <a:off x="3646183" y="654796"/>
            <a:ext cx="3029444" cy="172085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29433" y="255731"/>
            <a:ext cx="3544560" cy="180731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4756" name="Picture 4" descr="D:\Campaig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33" y="6950388"/>
            <a:ext cx="3969767" cy="812512"/>
          </a:xfrm>
          <a:prstGeom prst="rect">
            <a:avLst/>
          </a:prstGeom>
          <a:noFill/>
        </p:spPr>
      </p:pic>
      <p:sp>
        <p:nvSpPr>
          <p:cNvPr id="2" name="テキスト ボックス 1"/>
          <p:cNvSpPr txBox="1"/>
          <p:nvPr/>
        </p:nvSpPr>
        <p:spPr>
          <a:xfrm>
            <a:off x="29433" y="585715"/>
            <a:ext cx="36471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kumimoji="1" lang="en-US" altLang="ja-JP" dirty="0" smtClean="0"/>
              <a:t>Station: Biak  </a:t>
            </a:r>
          </a:p>
          <a:p>
            <a:pPr marL="285750" indent="-285750">
              <a:buFontTx/>
              <a:buChar char="-"/>
            </a:pPr>
            <a:r>
              <a:rPr kumimoji="1" lang="en-US" altLang="ja-JP" dirty="0" smtClean="0"/>
              <a:t>10 sets of CFH (</a:t>
            </a:r>
            <a:r>
              <a:rPr lang="en-US" altLang="ja-JP" dirty="0" smtClean="0"/>
              <a:t>WV</a:t>
            </a:r>
            <a:r>
              <a:rPr kumimoji="1" lang="en-US" altLang="ja-JP" dirty="0" smtClean="0"/>
              <a:t>) + ECC (ozone) </a:t>
            </a:r>
            <a:r>
              <a:rPr lang="en-US" altLang="ja-JP" dirty="0" smtClean="0"/>
              <a:t>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and some cloud particle </a:t>
            </a:r>
            <a:r>
              <a:rPr lang="en-US" altLang="ja-JP" dirty="0" err="1" smtClean="0"/>
              <a:t>sondes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             (under development)</a:t>
            </a:r>
            <a:endParaRPr kumimoji="1"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</a:t>
            </a:r>
            <a:r>
              <a:rPr kumimoji="1" lang="en-US" altLang="ja-JP" dirty="0" smtClean="0"/>
              <a:t> period: Mid-Jan. </a:t>
            </a:r>
            <a:r>
              <a:rPr lang="en-US" altLang="ja-JP" dirty="0" smtClean="0"/>
              <a:t>–</a:t>
            </a:r>
            <a:r>
              <a:rPr kumimoji="1" lang="en-US" altLang="ja-JP" dirty="0" smtClean="0"/>
              <a:t> End of Feb.</a:t>
            </a:r>
          </a:p>
        </p:txBody>
      </p:sp>
      <p:pic>
        <p:nvPicPr>
          <p:cNvPr id="10" name="Picture 4" descr="C:\Users\yinai\Dropbox\myself\fotos\DSC012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4" t="85094" r="30292" b="2802"/>
          <a:stretch>
            <a:fillRect/>
          </a:stretch>
        </p:blipFill>
        <p:spPr bwMode="auto">
          <a:xfrm>
            <a:off x="6780214" y="255731"/>
            <a:ext cx="2468373" cy="23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タイトル 1"/>
          <p:cNvSpPr txBox="1">
            <a:spLocks/>
          </p:cNvSpPr>
          <p:nvPr/>
        </p:nvSpPr>
        <p:spPr>
          <a:xfrm>
            <a:off x="120669" y="-148387"/>
            <a:ext cx="1940690" cy="80318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4000" dirty="0" smtClean="0"/>
              <a:t>SOWER</a:t>
            </a:r>
            <a:endParaRPr lang="ja-JP" altLang="en-US" sz="4000" dirty="0"/>
          </a:p>
        </p:txBody>
      </p:sp>
      <p:pic>
        <p:nvPicPr>
          <p:cNvPr id="12" name="図 11" descr="TbbOF240_20100201-20100228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0488" y="5205029"/>
            <a:ext cx="3305941" cy="1652971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646183" y="928557"/>
            <a:ext cx="31292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ja-JP" dirty="0" smtClean="0"/>
              <a:t>Station: Koror </a:t>
            </a:r>
          </a:p>
          <a:p>
            <a:pPr marL="285750" indent="-285750">
              <a:buFontTx/>
              <a:buChar char="-"/>
            </a:pPr>
            <a:r>
              <a:rPr lang="en-US" altLang="ja-JP" dirty="0" smtClean="0"/>
              <a:t>4 sets of CFH + ECC </a:t>
            </a:r>
          </a:p>
          <a:p>
            <a:pPr marL="285750" indent="-285750">
              <a:buFontTx/>
              <a:buChar char="-"/>
            </a:pPr>
            <a:r>
              <a:rPr lang="en-US" altLang="ja-JP" dirty="0" smtClean="0"/>
              <a:t>Mie </a:t>
            </a:r>
            <a:r>
              <a:rPr lang="en-US" altLang="ja-JP" dirty="0" err="1" smtClean="0"/>
              <a:t>Lidar</a:t>
            </a:r>
            <a:r>
              <a:rPr lang="en-US" altLang="ja-JP" dirty="0" smtClean="0"/>
              <a:t> will be active</a:t>
            </a:r>
          </a:p>
          <a:p>
            <a:r>
              <a:rPr kumimoji="1" lang="en-US" altLang="ja-JP" dirty="0" smtClean="0"/>
              <a:t>   period:   2 weeks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  during</a:t>
            </a:r>
            <a:r>
              <a:rPr kumimoji="1" lang="en-US" altLang="ja-JP" dirty="0" smtClean="0"/>
              <a:t> 20 Jan. – 12 Feb.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006031" y="385637"/>
            <a:ext cx="17115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JAMSTEC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73993" y="4176004"/>
            <a:ext cx="746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Guam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76907" y="538969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Biak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00516" y="473750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Koror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061359" y="-19561"/>
            <a:ext cx="29370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400" dirty="0" smtClean="0"/>
              <a:t>2014 Plans</a:t>
            </a:r>
            <a:endParaRPr lang="ja-JP" altLang="en-US" sz="4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530353" y="2525511"/>
            <a:ext cx="925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Payload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880605" y="6424708"/>
            <a:ext cx="2078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launched by balloon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466437" y="4063892"/>
            <a:ext cx="25955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/>
              <a:t>Yoichi Inai</a:t>
            </a:r>
          </a:p>
          <a:p>
            <a:pPr algn="ctr"/>
            <a:r>
              <a:rPr kumimoji="1" lang="en-US" altLang="ja-JP" sz="2800" dirty="0" smtClean="0"/>
              <a:t>Team SOWER </a:t>
            </a:r>
          </a:p>
          <a:p>
            <a:pPr algn="ctr"/>
            <a:r>
              <a:rPr kumimoji="1" lang="en-US" altLang="ja-JP" sz="2800" dirty="0" smtClean="0"/>
              <a:t>Kyoto University</a:t>
            </a:r>
            <a:endParaRPr kumimoji="1" lang="ja-JP" altLang="en-US" sz="2800" dirty="0"/>
          </a:p>
        </p:txBody>
      </p:sp>
      <p:pic>
        <p:nvPicPr>
          <p:cNvPr id="24" name="図 23" descr="スクリーンショット 2013-10-22 7.27.5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038"/>
            <a:ext cx="9394202" cy="4239785"/>
          </a:xfrm>
          <a:prstGeom prst="rect">
            <a:avLst/>
          </a:prstGeom>
        </p:spPr>
      </p:pic>
      <p:sp>
        <p:nvSpPr>
          <p:cNvPr id="26" name="星 4 25"/>
          <p:cNvSpPr/>
          <p:nvPr/>
        </p:nvSpPr>
        <p:spPr>
          <a:xfrm>
            <a:off x="2723757" y="4142207"/>
            <a:ext cx="594066" cy="574983"/>
          </a:xfrm>
          <a:prstGeom prst="star4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星 4 27"/>
          <p:cNvSpPr/>
          <p:nvPr/>
        </p:nvSpPr>
        <p:spPr>
          <a:xfrm>
            <a:off x="2296641" y="4400143"/>
            <a:ext cx="412175" cy="489530"/>
          </a:xfrm>
          <a:prstGeom prst="star4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星 4 28"/>
          <p:cNvSpPr/>
          <p:nvPr/>
        </p:nvSpPr>
        <p:spPr>
          <a:xfrm>
            <a:off x="2339694" y="4702650"/>
            <a:ext cx="594066" cy="574983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081199" y="3991338"/>
            <a:ext cx="746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Guam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028756" y="502036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Biak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621596" y="436817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Koror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01" y="2934860"/>
            <a:ext cx="2461156" cy="354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617049" y="2106617"/>
            <a:ext cx="57997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The </a:t>
            </a:r>
            <a:r>
              <a:rPr lang="en-US" altLang="ja-JP" sz="2000" dirty="0" smtClean="0"/>
              <a:t>ideas </a:t>
            </a:r>
            <a:endParaRPr lang="en-US" altLang="ja-JP" sz="2000" dirty="0"/>
          </a:p>
          <a:p>
            <a:pPr marL="285750" indent="-285750">
              <a:buFontTx/>
              <a:buChar char="-"/>
            </a:pPr>
            <a:r>
              <a:rPr lang="en-US" altLang="ja-JP" sz="2000" dirty="0"/>
              <a:t>Simultaneous </a:t>
            </a:r>
            <a:r>
              <a:rPr lang="en-US" altLang="ja-JP" sz="2000" dirty="0" smtClean="0"/>
              <a:t>measurement with </a:t>
            </a:r>
            <a:r>
              <a:rPr lang="en-US" altLang="ja-JP" sz="2000" dirty="0"/>
              <a:t>aircrafts</a:t>
            </a:r>
          </a:p>
          <a:p>
            <a:pPr marL="285750" indent="-285750">
              <a:buFontTx/>
              <a:buChar char="-"/>
            </a:pPr>
            <a:r>
              <a:rPr lang="en-US" altLang="ja-JP" sz="2000" dirty="0" smtClean="0"/>
              <a:t>Aircraft-to-</a:t>
            </a:r>
            <a:r>
              <a:rPr lang="en-US" altLang="ja-JP" sz="2000" dirty="0" err="1" smtClean="0"/>
              <a:t>sonde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“match”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998378" y="-7529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/>
              <a:t>Japan Agency for Marine-Earth Science and Technology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3115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/>
      <p:bldP spid="31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23944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Dehydration process in the TTL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17" y="773334"/>
            <a:ext cx="4826840" cy="448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064538" y="5282460"/>
            <a:ext cx="3053506" cy="72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ja-JP" dirty="0" smtClean="0">
                <a:latin typeface="+mn-lt"/>
              </a:rPr>
              <a:t>“</a:t>
            </a:r>
            <a:r>
              <a:rPr lang="ja-JP" altLang="en-US" dirty="0" smtClean="0">
                <a:latin typeface="+mn-lt"/>
              </a:rPr>
              <a:t>Cold </a:t>
            </a:r>
            <a:r>
              <a:rPr lang="en-US" altLang="ja-JP" dirty="0" smtClean="0">
                <a:latin typeface="+mn-lt"/>
              </a:rPr>
              <a:t>T</a:t>
            </a:r>
            <a:r>
              <a:rPr lang="ja-JP" altLang="en-US" dirty="0" smtClean="0">
                <a:latin typeface="+mn-lt"/>
              </a:rPr>
              <a:t>rap</a:t>
            </a:r>
            <a:r>
              <a:rPr lang="en-US" altLang="ja-JP" dirty="0" smtClean="0">
                <a:latin typeface="+mn-lt"/>
              </a:rPr>
              <a:t>”</a:t>
            </a:r>
            <a:r>
              <a:rPr lang="ja-JP" altLang="en-US" dirty="0" smtClean="0">
                <a:latin typeface="+mn-lt"/>
              </a:rPr>
              <a:t> </a:t>
            </a:r>
            <a:r>
              <a:rPr lang="ja-JP" altLang="en-US" dirty="0">
                <a:latin typeface="+mn-lt"/>
              </a:rPr>
              <a:t>dehydration</a:t>
            </a:r>
            <a:r>
              <a:rPr lang="en-US" dirty="0">
                <a:latin typeface="+mn-lt"/>
              </a:rPr>
              <a:t> </a:t>
            </a:r>
            <a:endParaRPr lang="en-US" dirty="0" smtClean="0">
              <a:latin typeface="+mn-lt"/>
            </a:endParaRPr>
          </a:p>
          <a:p>
            <a:pPr>
              <a:lnSpc>
                <a:spcPct val="93000"/>
              </a:lnSpc>
            </a:pPr>
            <a:r>
              <a:rPr lang="en-US" dirty="0" smtClean="0">
                <a:latin typeface="+mn-lt"/>
              </a:rPr>
              <a:t>(</a:t>
            </a:r>
            <a:r>
              <a:rPr lang="en-US" dirty="0">
                <a:latin typeface="+mn-lt"/>
              </a:rPr>
              <a:t>Holton and </a:t>
            </a:r>
            <a:r>
              <a:rPr lang="en-US" dirty="0" err="1">
                <a:latin typeface="+mn-lt"/>
              </a:rPr>
              <a:t>Ge</a:t>
            </a:r>
            <a:r>
              <a:rPr lang="ja-JP" altLang="en-US" dirty="0" err="1">
                <a:latin typeface="+mn-lt"/>
              </a:rPr>
              <a:t>t</a:t>
            </a:r>
            <a:r>
              <a:rPr lang="en-US" dirty="0" err="1">
                <a:latin typeface="+mn-lt"/>
              </a:rPr>
              <a:t>telman</a:t>
            </a:r>
            <a:r>
              <a:rPr lang="en-US" dirty="0">
                <a:latin typeface="+mn-lt"/>
              </a:rPr>
              <a:t>, 2001)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064538" y="5874501"/>
            <a:ext cx="3287409" cy="72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lnSpc>
                <a:spcPct val="93000"/>
              </a:lnSpc>
            </a:pPr>
            <a:r>
              <a:rPr lang="ja-JP" altLang="en-US" dirty="0">
                <a:latin typeface="+mn-lt"/>
              </a:rPr>
              <a:t>GCM </a:t>
            </a:r>
            <a:r>
              <a:rPr lang="ja-JP" altLang="en-US" dirty="0" smtClean="0">
                <a:latin typeface="+mn-lt"/>
              </a:rPr>
              <a:t>study </a:t>
            </a:r>
            <a:endParaRPr lang="en-US" altLang="ja-JP" dirty="0" smtClean="0">
              <a:latin typeface="+mn-lt"/>
            </a:endParaRPr>
          </a:p>
          <a:p>
            <a:pPr>
              <a:lnSpc>
                <a:spcPct val="93000"/>
              </a:lnSpc>
            </a:pPr>
            <a:r>
              <a:rPr lang="en-US" dirty="0" smtClean="0">
                <a:latin typeface="+mn-lt"/>
              </a:rPr>
              <a:t>(</a:t>
            </a:r>
            <a:r>
              <a:rPr lang="en-US" dirty="0" err="1" smtClean="0">
                <a:latin typeface="+mn-lt"/>
              </a:rPr>
              <a:t>Hatsushika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and Yamazaki, </a:t>
            </a:r>
            <a:r>
              <a:rPr lang="en-US" dirty="0" smtClean="0">
                <a:latin typeface="+mn-lt"/>
              </a:rPr>
              <a:t>2003)</a:t>
            </a:r>
            <a:endParaRPr lang="en-US" dirty="0">
              <a:latin typeface="+mn-lt"/>
            </a:endParaRP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6034975" y="4885948"/>
            <a:ext cx="16913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Western Pacific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47514" y="4004470"/>
            <a:ext cx="4210592" cy="1856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ja-JP" sz="2000" dirty="0">
                <a:latin typeface="+mj-lt"/>
              </a:rPr>
              <a:t>T</a:t>
            </a:r>
            <a:r>
              <a:rPr lang="ja-JP" altLang="en-US" sz="2000" dirty="0" smtClean="0">
                <a:latin typeface="+mj-lt"/>
              </a:rPr>
              <a:t>o </a:t>
            </a:r>
            <a:r>
              <a:rPr lang="ja-JP" altLang="en-US" sz="2000" dirty="0">
                <a:latin typeface="+mj-lt"/>
              </a:rPr>
              <a:t>quantify the dehydration </a:t>
            </a:r>
            <a:endParaRPr lang="en-US" altLang="ja-JP" sz="2000" dirty="0" smtClean="0">
              <a:latin typeface="+mj-lt"/>
            </a:endParaRPr>
          </a:p>
          <a:p>
            <a:pPr>
              <a:lnSpc>
                <a:spcPct val="93000"/>
              </a:lnSpc>
            </a:pPr>
            <a:r>
              <a:rPr lang="ja-JP" altLang="en-US" sz="2000" dirty="0" smtClean="0">
                <a:latin typeface="+mj-lt"/>
              </a:rPr>
              <a:t>associated </a:t>
            </a:r>
            <a:r>
              <a:rPr lang="ja-JP" altLang="en-US" sz="2000" dirty="0">
                <a:latin typeface="+mj-lt"/>
              </a:rPr>
              <a:t>with horizontal </a:t>
            </a:r>
            <a:r>
              <a:rPr lang="ja-JP" altLang="en-US" sz="2000" dirty="0" smtClean="0">
                <a:latin typeface="+mj-lt"/>
              </a:rPr>
              <a:t>advection</a:t>
            </a:r>
            <a:r>
              <a:rPr lang="en-US" altLang="ja-JP" sz="2000" dirty="0" smtClean="0">
                <a:latin typeface="+mj-lt"/>
              </a:rPr>
              <a:t>, </a:t>
            </a:r>
            <a:endParaRPr lang="ja-JP" altLang="en-US" sz="2000" dirty="0">
              <a:latin typeface="+mj-lt"/>
            </a:endParaRPr>
          </a:p>
          <a:p>
            <a:pPr>
              <a:lnSpc>
                <a:spcPct val="93000"/>
              </a:lnSpc>
            </a:pPr>
            <a:r>
              <a:rPr lang="en-US" altLang="ja-JP" sz="2000" dirty="0" smtClean="0">
                <a:latin typeface="+mj-lt"/>
              </a:rPr>
              <a:t>Water Vapor</a:t>
            </a:r>
            <a:r>
              <a:rPr lang="en-US" altLang="ja-JP" sz="2000" dirty="0">
                <a:latin typeface="+mj-lt"/>
              </a:rPr>
              <a:t> </a:t>
            </a:r>
            <a:r>
              <a:rPr lang="en-US" altLang="ja-JP" sz="2000" dirty="0" smtClean="0">
                <a:latin typeface="+mj-lt"/>
              </a:rPr>
              <a:t>“M</a:t>
            </a:r>
            <a:r>
              <a:rPr lang="ja-JP" altLang="en-US" sz="2000" dirty="0" smtClean="0">
                <a:latin typeface="+mj-lt"/>
              </a:rPr>
              <a:t>atch</a:t>
            </a:r>
            <a:r>
              <a:rPr lang="en-US" altLang="ja-JP" sz="2000" dirty="0" smtClean="0">
                <a:latin typeface="+mj-lt"/>
              </a:rPr>
              <a:t>” in </a:t>
            </a:r>
            <a:r>
              <a:rPr lang="en-US" altLang="ja-JP" sz="2000" dirty="0">
                <a:latin typeface="+mj-lt"/>
              </a:rPr>
              <a:t>the </a:t>
            </a:r>
            <a:r>
              <a:rPr lang="en-US" altLang="ja-JP" sz="2000" dirty="0" smtClean="0">
                <a:latin typeface="+mj-lt"/>
              </a:rPr>
              <a:t>TTL </a:t>
            </a:r>
          </a:p>
          <a:p>
            <a:pPr>
              <a:lnSpc>
                <a:spcPct val="93000"/>
              </a:lnSpc>
            </a:pPr>
            <a:r>
              <a:rPr lang="en-US" altLang="ja-JP" sz="2000" dirty="0" smtClean="0">
                <a:latin typeface="+mj-lt"/>
              </a:rPr>
              <a:t>- In </a:t>
            </a:r>
            <a:r>
              <a:rPr lang="en-US" altLang="ja-JP" sz="2000" dirty="0">
                <a:latin typeface="+mj-lt"/>
              </a:rPr>
              <a:t>situ measurements of </a:t>
            </a:r>
            <a:endParaRPr lang="en-US" altLang="ja-JP" sz="2000" dirty="0" smtClean="0">
              <a:latin typeface="+mj-lt"/>
            </a:endParaRPr>
          </a:p>
          <a:p>
            <a:pPr>
              <a:lnSpc>
                <a:spcPct val="93000"/>
              </a:lnSpc>
            </a:pPr>
            <a:r>
              <a:rPr lang="en-US" altLang="ja-JP" sz="2000" dirty="0" err="1" smtClean="0">
                <a:latin typeface="+mj-lt"/>
              </a:rPr>
              <a:t>Lagrangian</a:t>
            </a:r>
            <a:r>
              <a:rPr lang="en-US" altLang="ja-JP" sz="2000" dirty="0" smtClean="0">
                <a:latin typeface="+mj-lt"/>
              </a:rPr>
              <a:t> </a:t>
            </a:r>
            <a:r>
              <a:rPr lang="en-US" altLang="ja-JP" sz="2000" dirty="0">
                <a:latin typeface="+mj-lt"/>
              </a:rPr>
              <a:t>H</a:t>
            </a:r>
            <a:r>
              <a:rPr lang="en-US" altLang="ja-JP" sz="2000" baseline="-25000" dirty="0">
                <a:latin typeface="+mj-lt"/>
              </a:rPr>
              <a:t>2</a:t>
            </a:r>
            <a:r>
              <a:rPr lang="en-US" altLang="ja-JP" sz="2000" dirty="0">
                <a:latin typeface="+mj-lt"/>
              </a:rPr>
              <a:t>O changes </a:t>
            </a:r>
            <a:r>
              <a:rPr lang="en-US" altLang="ja-JP" sz="2000" dirty="0" smtClean="0">
                <a:latin typeface="+mj-lt"/>
              </a:rPr>
              <a:t>-</a:t>
            </a:r>
            <a:r>
              <a:rPr lang="ja-JP" altLang="en-US" sz="2000" dirty="0" smtClean="0"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147514" y="5681549"/>
            <a:ext cx="4681544" cy="51020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u="sng" dirty="0" smtClean="0"/>
              <a:t>Inai et al., ACP, 2013</a:t>
            </a:r>
            <a:r>
              <a:rPr lang="en-US" altLang="ja-JP" sz="2400" dirty="0" smtClean="0"/>
              <a:t>  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7514" y="1102438"/>
            <a:ext cx="4255191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The key process: </a:t>
            </a:r>
          </a:p>
          <a:p>
            <a:r>
              <a:rPr lang="en-US" altLang="ja-JP" sz="2400" dirty="0" smtClean="0"/>
              <a:t>“cold trap” dehydration process, </a:t>
            </a:r>
          </a:p>
          <a:p>
            <a:r>
              <a:rPr lang="en-US" altLang="ja-JP" sz="2000" dirty="0" smtClean="0"/>
              <a:t>i.e., air mass in the TTL is </a:t>
            </a:r>
            <a:r>
              <a:rPr lang="en-US" altLang="ja-JP" sz="2000" dirty="0"/>
              <a:t>dehydrated </a:t>
            </a:r>
            <a:endParaRPr lang="en-US" altLang="ja-JP" sz="2000" dirty="0" smtClean="0"/>
          </a:p>
          <a:p>
            <a:r>
              <a:rPr lang="en-US" altLang="ja-JP" sz="2000" dirty="0" smtClean="0"/>
              <a:t>during horizontal </a:t>
            </a:r>
            <a:r>
              <a:rPr lang="en-US" altLang="ja-JP" sz="2000" dirty="0"/>
              <a:t>advection </a:t>
            </a:r>
            <a:r>
              <a:rPr lang="en-US" altLang="ja-JP" sz="2000" dirty="0" smtClean="0"/>
              <a:t>through </a:t>
            </a:r>
          </a:p>
          <a:p>
            <a:r>
              <a:rPr lang="en-US" altLang="ja-JP" sz="2000" dirty="0" smtClean="0"/>
              <a:t>the </a:t>
            </a:r>
            <a:r>
              <a:rPr lang="en-US" altLang="ja-JP" sz="2000" dirty="0"/>
              <a:t>cold trap </a:t>
            </a:r>
            <a:r>
              <a:rPr lang="en-US" altLang="ja-JP" sz="2000" dirty="0" smtClean="0"/>
              <a:t>region over </a:t>
            </a:r>
          </a:p>
          <a:p>
            <a:r>
              <a:rPr lang="en-US" altLang="ja-JP" sz="2000" dirty="0" smtClean="0"/>
              <a:t>the western/central </a:t>
            </a:r>
            <a:r>
              <a:rPr lang="en-US" altLang="ja-JP" sz="2000" dirty="0"/>
              <a:t>tropical Pacific </a:t>
            </a:r>
            <a:endParaRPr lang="en-US" altLang="ja-JP" sz="2000" dirty="0" smtClean="0"/>
          </a:p>
          <a:p>
            <a:r>
              <a:rPr lang="en-US" altLang="ja-JP" sz="2000" dirty="0" smtClean="0"/>
              <a:t>(</a:t>
            </a:r>
            <a:r>
              <a:rPr lang="en-US" altLang="ja-JP" sz="2000" dirty="0"/>
              <a:t>Holton and </a:t>
            </a:r>
            <a:r>
              <a:rPr lang="en-US" altLang="ja-JP" sz="2000" dirty="0" err="1"/>
              <a:t>Gettelman</a:t>
            </a:r>
            <a:r>
              <a:rPr lang="en-US" altLang="ja-JP" sz="2000" dirty="0"/>
              <a:t>, </a:t>
            </a:r>
            <a:r>
              <a:rPr lang="en-US" altLang="ja-JP" sz="2000" dirty="0" smtClean="0"/>
              <a:t>2001; </a:t>
            </a:r>
          </a:p>
          <a:p>
            <a:r>
              <a:rPr lang="en-US" altLang="ja-JP" sz="2000" dirty="0" err="1" smtClean="0"/>
              <a:t>Hatsushika</a:t>
            </a:r>
            <a:r>
              <a:rPr lang="en-US" altLang="ja-JP" sz="2000" dirty="0" smtClean="0"/>
              <a:t> and Yamazaki, 2003). </a:t>
            </a:r>
            <a:endParaRPr lang="en-US" altLang="ja-JP" sz="2000" dirty="0"/>
          </a:p>
          <a:p>
            <a:r>
              <a:rPr kumimoji="1" lang="en-US" altLang="ja-JP" sz="2000" dirty="0" smtClean="0"/>
              <a:t> 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73714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15026"/>
              </p:ext>
            </p:extLst>
          </p:nvPr>
        </p:nvGraphicFramePr>
        <p:xfrm>
          <a:off x="3470065" y="4554668"/>
          <a:ext cx="5601367" cy="1965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210"/>
                <a:gridCol w="726021"/>
                <a:gridCol w="1065348"/>
                <a:gridCol w="695157"/>
                <a:gridCol w="708527"/>
                <a:gridCol w="782052"/>
                <a:gridCol w="782052"/>
              </a:tblGrid>
              <a:tr h="33606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Site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Dec.2004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Jan.2006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Jan.2007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Jan.2008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Jan.2009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FF0000"/>
                          </a:solidFill>
                        </a:rPr>
                        <a:t>Jan.2010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30739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Bandung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4 (CFH)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-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-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-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-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6523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Biak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3 (SW) 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12(SW), 9(CFH)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6 (CFH) 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7 (CFH) 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4 (CFH)</a:t>
                      </a:r>
                      <a:r>
                        <a:rPr kumimoji="1" lang="ja-JP" altLang="en-US" sz="1100" baseline="0" dirty="0" smtClean="0"/>
                        <a:t> </a:t>
                      </a:r>
                      <a:endParaRPr kumimoji="1" lang="ja-JP" altLang="en-US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solidFill>
                            <a:srgbClr val="FF0000"/>
                          </a:solidFill>
                        </a:rPr>
                        <a:t>6 (CFH)</a:t>
                      </a:r>
                      <a:endParaRPr kumimoji="1" lang="ja-JP" altLang="en-US" sz="11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30739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Hanoi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8 (SW) </a:t>
                      </a:r>
                      <a:endParaRPr kumimoji="1" lang="ja-JP" altLang="en-US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15 (SW) 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6 (CFH)</a:t>
                      </a:r>
                      <a:r>
                        <a:rPr kumimoji="1" lang="en-US" altLang="ja-JP" sz="1100" baseline="0" dirty="0" smtClean="0"/>
                        <a:t> 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5 (CFH) 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4 (CFH)</a:t>
                      </a:r>
                      <a:r>
                        <a:rPr kumimoji="1" lang="ja-JP" altLang="en-US" sz="1100" baseline="0" dirty="0" smtClean="0"/>
                        <a:t> </a:t>
                      </a:r>
                      <a:endParaRPr kumimoji="1" lang="ja-JP" altLang="en-US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solidFill>
                            <a:srgbClr val="FF0000"/>
                          </a:solidFill>
                        </a:rPr>
                        <a:t>5 (CFH)</a:t>
                      </a:r>
                      <a:endParaRPr kumimoji="1" lang="ja-JP" altLang="en-US" sz="11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30739">
                <a:tc>
                  <a:txBody>
                    <a:bodyPr/>
                    <a:lstStyle/>
                    <a:p>
                      <a:r>
                        <a:rPr kumimoji="1" lang="en-US" altLang="ja-JP" sz="1100" dirty="0" err="1" smtClean="0"/>
                        <a:t>Kototabang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-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10 (SW) 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5 (CFH) 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4 (CFH)</a:t>
                      </a:r>
                      <a:r>
                        <a:rPr kumimoji="1" lang="ja-JP" altLang="en-US" sz="1100" baseline="0" dirty="0" smtClean="0"/>
                        <a:t> </a:t>
                      </a:r>
                      <a:endParaRPr kumimoji="1" lang="ja-JP" altLang="en-US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-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30739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R/V </a:t>
                      </a:r>
                      <a:r>
                        <a:rPr kumimoji="1" lang="en-US" altLang="ja-JP" sz="1100" i="1" dirty="0" err="1" smtClean="0"/>
                        <a:t>Mirai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15 (SW) 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-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-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-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-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6523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Tarawa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10 (SW) 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11(SW), 2(CFH) 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5 (CFH) 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-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-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FF0000"/>
                          </a:solidFill>
                        </a:rPr>
                        <a:t>5 (CFH)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47" y="548680"/>
            <a:ext cx="2929697" cy="241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 descr="D:\photo\2004-5\2004.12c\DSCF0117.JPG"/>
          <p:cNvPicPr>
            <a:picLocks noChangeAspect="1" noChangeArrowheads="1"/>
          </p:cNvPicPr>
          <p:nvPr/>
        </p:nvPicPr>
        <p:blipFill>
          <a:blip r:embed="rId4" cstate="print"/>
          <a:srcRect l="13235" t="27822" r="16177" b="4061"/>
          <a:stretch>
            <a:fillRect/>
          </a:stretch>
        </p:blipFill>
        <p:spPr bwMode="auto">
          <a:xfrm>
            <a:off x="251520" y="2516600"/>
            <a:ext cx="2492454" cy="1803921"/>
          </a:xfrm>
          <a:prstGeom prst="rect">
            <a:avLst/>
          </a:prstGeom>
          <a:noFill/>
        </p:spPr>
      </p:pic>
      <p:pic>
        <p:nvPicPr>
          <p:cNvPr id="35845" name="Picture 5" descr="D:\photo\2007\200701\DSCN1315.JPG"/>
          <p:cNvPicPr>
            <a:picLocks noChangeAspect="1" noChangeArrowheads="1"/>
          </p:cNvPicPr>
          <p:nvPr/>
        </p:nvPicPr>
        <p:blipFill>
          <a:blip r:embed="rId5" cstate="print"/>
          <a:srcRect t="12500" b="29688"/>
          <a:stretch>
            <a:fillRect/>
          </a:stretch>
        </p:blipFill>
        <p:spPr bwMode="auto">
          <a:xfrm>
            <a:off x="251520" y="548680"/>
            <a:ext cx="2492455" cy="1921267"/>
          </a:xfrm>
          <a:prstGeom prst="rect">
            <a:avLst/>
          </a:prstGeom>
          <a:noFill/>
        </p:spPr>
      </p:pic>
      <p:pic>
        <p:nvPicPr>
          <p:cNvPr id="35846" name="Picture 6" descr="D:\photo\2012\sower\Biak\Biak2012.jpg"/>
          <p:cNvPicPr>
            <a:picLocks noChangeAspect="1" noChangeArrowheads="1"/>
          </p:cNvPicPr>
          <p:nvPr/>
        </p:nvPicPr>
        <p:blipFill>
          <a:blip r:embed="rId6" cstate="print"/>
          <a:srcRect l="10049" t="13333" r="5539" b="10000"/>
          <a:stretch>
            <a:fillRect/>
          </a:stretch>
        </p:blipFill>
        <p:spPr bwMode="auto">
          <a:xfrm>
            <a:off x="5940151" y="548680"/>
            <a:ext cx="2722585" cy="1490940"/>
          </a:xfrm>
          <a:prstGeom prst="rect">
            <a:avLst/>
          </a:prstGeom>
          <a:noFill/>
        </p:spPr>
      </p:pic>
      <p:pic>
        <p:nvPicPr>
          <p:cNvPr id="35847" name="Picture 7" descr="D:\photo\2012\sower\Tarawa1_Iwasaki\放球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1" y="2066356"/>
            <a:ext cx="2722585" cy="2041939"/>
          </a:xfrm>
          <a:prstGeom prst="rect">
            <a:avLst/>
          </a:prstGeom>
          <a:noFill/>
        </p:spPr>
      </p:pic>
      <p:sp>
        <p:nvSpPr>
          <p:cNvPr id="13" name="テキスト ボックス 12"/>
          <p:cNvSpPr txBox="1"/>
          <p:nvPr/>
        </p:nvSpPr>
        <p:spPr>
          <a:xfrm>
            <a:off x="127019" y="22618"/>
            <a:ext cx="8898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Data: </a:t>
            </a:r>
            <a:r>
              <a:rPr kumimoji="1" lang="en-US" altLang="ja-JP" sz="2000" dirty="0" smtClean="0"/>
              <a:t>Soundings of Ozone and Water </a:t>
            </a:r>
            <a:r>
              <a:rPr lang="en-US" altLang="ja-JP" sz="2000" dirty="0" smtClean="0"/>
              <a:t>in the Equatorial Region (</a:t>
            </a:r>
            <a:r>
              <a:rPr kumimoji="1" lang="en-US" altLang="ja-JP" sz="2000" dirty="0" smtClean="0"/>
              <a:t>SOWER) campaign</a:t>
            </a:r>
            <a:endParaRPr kumimoji="1" lang="ja-JP" altLang="en-US" sz="2000" dirty="0"/>
          </a:p>
        </p:txBody>
      </p:sp>
      <p:pic>
        <p:nvPicPr>
          <p:cNvPr id="9" name="Picture 4" descr="Fig01"/>
          <p:cNvPicPr>
            <a:picLocks noChangeAspect="1" noChangeArrowheads="1"/>
          </p:cNvPicPr>
          <p:nvPr/>
        </p:nvPicPr>
        <p:blipFill>
          <a:blip r:embed="rId8" cstate="print"/>
          <a:srcRect l="6972" t="12868" b="46835"/>
          <a:stretch>
            <a:fillRect/>
          </a:stretch>
        </p:blipFill>
        <p:spPr bwMode="auto">
          <a:xfrm>
            <a:off x="3087442" y="2481664"/>
            <a:ext cx="2822637" cy="1731913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-36512" y="6520094"/>
            <a:ext cx="9224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CFH: Cryogenic </a:t>
            </a:r>
            <a:r>
              <a:rPr kumimoji="1" lang="en-US" altLang="ja-JP" sz="1600" dirty="0" err="1" smtClean="0"/>
              <a:t>Frostpoint</a:t>
            </a:r>
            <a:r>
              <a:rPr kumimoji="1" lang="en-US" altLang="ja-JP" sz="1600" dirty="0" smtClean="0"/>
              <a:t> Hygrometer  (61)  SW: Snow White </a:t>
            </a:r>
            <a:r>
              <a:rPr kumimoji="1" lang="en-US" altLang="ja-JP" sz="1600" dirty="0" err="1" smtClean="0"/>
              <a:t>peltier</a:t>
            </a:r>
            <a:r>
              <a:rPr kumimoji="1" lang="en-US" altLang="ja-JP" sz="1600" dirty="0" smtClean="0"/>
              <a:t>-cooler dew/</a:t>
            </a:r>
            <a:r>
              <a:rPr kumimoji="1" lang="en-US" altLang="ja-JP" sz="1600" dirty="0" err="1" smtClean="0"/>
              <a:t>frostpoint</a:t>
            </a:r>
            <a:r>
              <a:rPr kumimoji="1" lang="en-US" altLang="ja-JP" sz="1600" dirty="0" smtClean="0"/>
              <a:t> hygrometer (84) </a:t>
            </a:r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9512" y="2113900"/>
            <a:ext cx="1346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chemeClr val="bg1"/>
                </a:solidFill>
              </a:rPr>
              <a:t>Kototabang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 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1520" y="3915144"/>
            <a:ext cx="116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R/V </a:t>
            </a:r>
            <a:r>
              <a:rPr lang="en-US" altLang="ja-JP" b="1" dirty="0" err="1" smtClean="0">
                <a:solidFill>
                  <a:schemeClr val="bg1"/>
                </a:solidFill>
              </a:rPr>
              <a:t>Mirai</a:t>
            </a:r>
            <a:r>
              <a:rPr lang="en-US" altLang="ja-JP" b="1" dirty="0" smtClean="0">
                <a:solidFill>
                  <a:schemeClr val="bg1"/>
                </a:solidFill>
              </a:rPr>
              <a:t> 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961653" y="1691096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Biak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 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40152" y="3727992"/>
            <a:ext cx="91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Tarawa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 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0391" y="5940819"/>
            <a:ext cx="3319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SOWER 2004 – 2009: </a:t>
            </a:r>
            <a:r>
              <a:rPr kumimoji="1" lang="en-US" altLang="ja-JP" sz="1400" dirty="0" smtClean="0"/>
              <a:t>Inai et al. (ACP, 2013)</a:t>
            </a:r>
          </a:p>
          <a:p>
            <a:r>
              <a:rPr lang="en-US" altLang="ja-JP" sz="1400" dirty="0" smtClean="0"/>
              <a:t>SOWER 2010: included in this talk</a:t>
            </a:r>
            <a:endParaRPr kumimoji="1" lang="ja-JP" altLang="en-US" sz="1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7722" y="4386101"/>
            <a:ext cx="3541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Multipoint coordinated sounding campaigns in the tropical western Pacific to measure the same air parcel twice or more (i.e., “match”) </a:t>
            </a:r>
            <a:r>
              <a:rPr kumimoji="1" lang="en-US" altLang="ja-JP" sz="1600" dirty="0" smtClean="0"/>
              <a:t>to quantify </a:t>
            </a:r>
            <a:r>
              <a:rPr lang="en-US" altLang="ja-JP" sz="1600" dirty="0" smtClean="0"/>
              <a:t>the </a:t>
            </a:r>
            <a:r>
              <a:rPr lang="en-US" altLang="ja-JP" sz="1600" dirty="0" err="1" smtClean="0"/>
              <a:t>Lagrangian</a:t>
            </a:r>
            <a:r>
              <a:rPr lang="en-US" altLang="ja-JP" sz="1600" dirty="0" smtClean="0"/>
              <a:t> water vapor changes in air parcels</a:t>
            </a:r>
            <a:r>
              <a:rPr lang="en-US" altLang="ja-JP" sz="1600" dirty="0"/>
              <a:t> </a:t>
            </a:r>
            <a:r>
              <a:rPr kumimoji="1" lang="en-US" altLang="ja-JP" sz="1600" dirty="0" smtClean="0"/>
              <a:t>in the TTL. </a:t>
            </a:r>
            <a:endParaRPr kumimoji="1" lang="ja-JP" altLang="en-US" sz="16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636211" y="4226945"/>
            <a:ext cx="5358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The number of soundings (</a:t>
            </a:r>
            <a:r>
              <a:rPr lang="en-US" altLang="ja-JP" sz="1600" dirty="0"/>
              <a:t>a</a:t>
            </a:r>
            <a:r>
              <a:rPr kumimoji="1" lang="en-US" altLang="ja-JP" sz="1600" dirty="0" smtClean="0"/>
              <a:t>ll together with ECC </a:t>
            </a:r>
            <a:r>
              <a:rPr kumimoji="1" lang="en-US" altLang="ja-JP" sz="1600" dirty="0" err="1" smtClean="0"/>
              <a:t>ozonesonde</a:t>
            </a:r>
            <a:r>
              <a:rPr kumimoji="1" lang="en-US" altLang="ja-JP" sz="1600" dirty="0" smtClean="0"/>
              <a:t>). 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73839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501231"/>
            <a:ext cx="9144000" cy="415672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kumimoji="1" lang="en-US" altLang="ja-JP" dirty="0" smtClean="0"/>
              <a:t>The motivations are p</a:t>
            </a:r>
            <a:r>
              <a:rPr lang="en-US" altLang="ja-JP" dirty="0" smtClean="0"/>
              <a:t>roviding a long term meteorological record in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 UT/LS over WP and understanding of the stratosphere-troposphere exchange (STE) via the TTL.</a:t>
            </a:r>
          </a:p>
          <a:p>
            <a:pPr marL="0" indent="0">
              <a:buNone/>
            </a:pPr>
            <a:r>
              <a:rPr lang="en-US" altLang="ja-JP" dirty="0" smtClean="0"/>
              <a:t> Especially, we focus on</a:t>
            </a:r>
          </a:p>
          <a:p>
            <a:r>
              <a:rPr lang="en-US" altLang="ja-JP" dirty="0"/>
              <a:t>U</a:t>
            </a:r>
            <a:r>
              <a:rPr lang="en-US" altLang="ja-JP" dirty="0" smtClean="0"/>
              <a:t>nderstanding of dehydration/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hydration processes in the TTL </a:t>
            </a:r>
          </a:p>
          <a:p>
            <a:r>
              <a:rPr lang="en-US" altLang="ja-JP" dirty="0" smtClean="0"/>
              <a:t>Understanding </a:t>
            </a:r>
            <a:r>
              <a:rPr lang="en-US" altLang="ja-JP" dirty="0"/>
              <a:t>of </a:t>
            </a:r>
            <a:r>
              <a:rPr lang="en-US" altLang="ja-JP" dirty="0" smtClean="0"/>
              <a:t>wave actively 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and its role in the STE</a:t>
            </a:r>
          </a:p>
          <a:p>
            <a:r>
              <a:rPr lang="en-US" altLang="ja-JP" dirty="0"/>
              <a:t>U</a:t>
            </a:r>
            <a:r>
              <a:rPr lang="en-US" altLang="ja-JP" dirty="0" smtClean="0"/>
              <a:t>nderstanding </a:t>
            </a:r>
            <a:r>
              <a:rPr lang="en-US" altLang="ja-JP" dirty="0"/>
              <a:t>of </a:t>
            </a:r>
            <a:r>
              <a:rPr lang="en-US" altLang="ja-JP" dirty="0" smtClean="0"/>
              <a:t>microphysics 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in the UT/LS</a:t>
            </a: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4" name="図 3" descr="SOWER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9454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0" y="5839403"/>
            <a:ext cx="780829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For these purposes, we have operated the SOWER campaigns </a:t>
            </a:r>
          </a:p>
          <a:p>
            <a:r>
              <a:rPr lang="en-US" altLang="ja-JP" sz="2400" dirty="0" smtClean="0"/>
              <a:t>and conducted 2014 campaign.</a:t>
            </a:r>
          </a:p>
          <a:p>
            <a:r>
              <a:rPr lang="en-US" altLang="ja-JP" sz="2400" dirty="0" smtClean="0"/>
              <a:t> </a:t>
            </a:r>
            <a:endParaRPr kumimoji="1" lang="ja-JP" altLang="en-US" sz="2400" dirty="0"/>
          </a:p>
        </p:txBody>
      </p:sp>
      <p:pic>
        <p:nvPicPr>
          <p:cNvPr id="7" name="図 6" descr="スクリーンショット 2014-10-18 19.55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82" y="2656813"/>
            <a:ext cx="4212218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01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30822"/>
            <a:ext cx="8229600" cy="844967"/>
          </a:xfrm>
        </p:spPr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464" y="1142001"/>
            <a:ext cx="9143999" cy="5895474"/>
          </a:xfrm>
        </p:spPr>
        <p:txBody>
          <a:bodyPr>
            <a:normAutofit fontScale="85000" lnSpcReduction="10000"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rgbClr val="000000"/>
                </a:solidFill>
              </a:rPr>
              <a:t>“M</a:t>
            </a:r>
            <a:r>
              <a:rPr kumimoji="0" lang="ja-JP" altLang="en-US" dirty="0" smtClean="0">
                <a:solidFill>
                  <a:srgbClr val="000000"/>
                </a:solidFill>
              </a:rPr>
              <a:t>atch</a:t>
            </a:r>
            <a:r>
              <a:rPr kumimoji="0" lang="en-US" altLang="ja-JP" dirty="0" smtClean="0">
                <a:solidFill>
                  <a:srgbClr val="000000"/>
                </a:solidFill>
              </a:rPr>
              <a:t>”</a:t>
            </a:r>
            <a:r>
              <a:rPr kumimoji="0" lang="ja-JP" altLang="en-US" dirty="0" smtClean="0">
                <a:solidFill>
                  <a:srgbClr val="000000"/>
                </a:solidFill>
              </a:rPr>
              <a:t> technique is applied to</a:t>
            </a:r>
            <a:r>
              <a:rPr kumimoji="0" lang="en-US" altLang="ja-JP" dirty="0" smtClean="0">
                <a:solidFill>
                  <a:srgbClr val="000000"/>
                </a:solidFill>
              </a:rPr>
              <a:t> dehydration process associated with horizontal advection in the TTL </a:t>
            </a:r>
            <a:endParaRPr kumimoji="0" lang="ja-JP" altLang="en-US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/>
              <a:t>Significant dehydration occurs </a:t>
            </a:r>
            <a:r>
              <a:rPr lang="en-US" altLang="ja-JP" dirty="0" smtClean="0"/>
              <a:t>in lower TTL (below 365 K PT)</a:t>
            </a:r>
            <a:r>
              <a:rPr kumimoji="0" lang="ja-JP" altLang="en-US" dirty="0" smtClean="0">
                <a:solidFill>
                  <a:srgbClr val="000000"/>
                </a:solidFill>
              </a:rPr>
              <a:t>  </a:t>
            </a:r>
          </a:p>
          <a:p>
            <a:pPr marL="857250" lvl="1" indent="-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ja-JP" dirty="0" smtClean="0">
                <a:solidFill>
                  <a:srgbClr val="000000"/>
                </a:solidFill>
              </a:rPr>
              <a:t>ice nucleation should start &lt; 146 +/- 19% </a:t>
            </a:r>
            <a:r>
              <a:rPr kumimoji="0" lang="en-US" altLang="ja-JP" dirty="0" err="1" smtClean="0">
                <a:solidFill>
                  <a:srgbClr val="000000"/>
                </a:solidFill>
              </a:rPr>
              <a:t>RHi</a:t>
            </a:r>
            <a:r>
              <a:rPr kumimoji="0" lang="en-US" altLang="ja-JP" dirty="0" smtClean="0">
                <a:solidFill>
                  <a:srgbClr val="000000"/>
                </a:solidFill>
              </a:rPr>
              <a:t> </a:t>
            </a:r>
            <a:r>
              <a:rPr kumimoji="0" lang="ja-JP" altLang="en-US" dirty="0" smtClean="0">
                <a:solidFill>
                  <a:srgbClr val="000000"/>
                </a:solidFill>
              </a:rPr>
              <a:t> </a:t>
            </a:r>
            <a:endParaRPr kumimoji="0" lang="en-US" altLang="ja-JP" dirty="0" smtClean="0">
              <a:solidFill>
                <a:srgbClr val="000000"/>
              </a:solidFill>
            </a:endParaRPr>
          </a:p>
          <a:p>
            <a:pPr marL="857250" lvl="1" indent="-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ja-JP" dirty="0">
                <a:solidFill>
                  <a:srgbClr val="000000"/>
                </a:solidFill>
              </a:rPr>
              <a:t>d</a:t>
            </a:r>
            <a:r>
              <a:rPr kumimoji="0" lang="en-US" altLang="ja-JP" dirty="0" smtClean="0">
                <a:solidFill>
                  <a:srgbClr val="000000"/>
                </a:solidFill>
              </a:rPr>
              <a:t>ehydrated to 75 +/- 23% of the </a:t>
            </a:r>
            <a:r>
              <a:rPr kumimoji="0" lang="en-US" altLang="ja-JP" dirty="0" err="1" smtClean="0">
                <a:solidFill>
                  <a:srgbClr val="000000"/>
                </a:solidFill>
              </a:rPr>
              <a:t>SMRmin</a:t>
            </a:r>
            <a:endParaRPr kumimoji="0" lang="en-US" altLang="ja-JP" dirty="0">
              <a:solidFill>
                <a:srgbClr val="000000"/>
              </a:solidFill>
            </a:endParaRPr>
          </a:p>
          <a:p>
            <a:pPr marL="857250" lvl="1" indent="-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ja-JP" dirty="0" smtClean="0">
                <a:solidFill>
                  <a:srgbClr val="000000"/>
                </a:solidFill>
              </a:rPr>
              <a:t>the dehydration efficiency is quite high at this alt. region</a:t>
            </a:r>
            <a:endParaRPr kumimoji="0" lang="ja-JP" altLang="en-US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rgbClr val="000000"/>
                </a:solidFill>
                <a:latin typeface="+mj-lt"/>
              </a:rPr>
              <a:t>However, the dehydration around CPT is not yet clear </a:t>
            </a:r>
          </a:p>
          <a:p>
            <a:pPr marL="857250" lvl="1" indent="-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ja-JP" dirty="0" smtClean="0"/>
              <a:t>dehydration </a:t>
            </a:r>
            <a:r>
              <a:rPr lang="en-US" altLang="ja-JP" dirty="0"/>
              <a:t>around CPT may take much longer </a:t>
            </a:r>
            <a:r>
              <a:rPr lang="en-US" altLang="ja-JP" dirty="0" smtClean="0"/>
              <a:t>time than 5-day</a:t>
            </a:r>
          </a:p>
          <a:p>
            <a:pPr marL="857250" lvl="1" indent="-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ja-JP" dirty="0" smtClean="0"/>
              <a:t>dehydration may occur </a:t>
            </a:r>
            <a:r>
              <a:rPr lang="en-US" altLang="ja-JP" dirty="0"/>
              <a:t>in different region from our campaign </a:t>
            </a:r>
            <a:r>
              <a:rPr lang="en-US" altLang="ja-JP" dirty="0" smtClean="0"/>
              <a:t>region</a:t>
            </a:r>
          </a:p>
          <a:p>
            <a:r>
              <a:rPr lang="en-US" altLang="ja-JP" dirty="0"/>
              <a:t>SOWER 2014 Plans: Collaboration aircraft </a:t>
            </a:r>
            <a:r>
              <a:rPr lang="en-US" altLang="ja-JP" dirty="0" smtClean="0"/>
              <a:t>measurements</a:t>
            </a:r>
          </a:p>
          <a:p>
            <a:pPr marL="0" indent="0">
              <a:buNone/>
            </a:pPr>
            <a:r>
              <a:rPr lang="en-US" altLang="ja-JP" dirty="0" smtClean="0"/>
              <a:t>     The idea is follows,</a:t>
            </a:r>
          </a:p>
          <a:p>
            <a:pPr marL="914400" lvl="1" indent="-514350"/>
            <a:r>
              <a:rPr lang="en-US" altLang="ja-JP" dirty="0" smtClean="0"/>
              <a:t>Simultaneous </a:t>
            </a:r>
            <a:r>
              <a:rPr lang="en-US" altLang="ja-JP" dirty="0"/>
              <a:t>measurement </a:t>
            </a:r>
            <a:r>
              <a:rPr lang="en-US" altLang="ja-JP" dirty="0" smtClean="0"/>
              <a:t>with aircrafts</a:t>
            </a:r>
          </a:p>
          <a:p>
            <a:pPr marL="914400" lvl="1" indent="-514350"/>
            <a:r>
              <a:rPr lang="en-US" altLang="ja-JP" dirty="0" smtClean="0"/>
              <a:t>Aircraft </a:t>
            </a:r>
            <a:r>
              <a:rPr lang="en-US" altLang="ja-JP" dirty="0"/>
              <a:t>– </a:t>
            </a:r>
            <a:r>
              <a:rPr lang="en-US" altLang="ja-JP" dirty="0" err="1"/>
              <a:t>sonde</a:t>
            </a:r>
            <a:r>
              <a:rPr lang="en-US" altLang="ja-JP" dirty="0"/>
              <a:t> “match”</a:t>
            </a:r>
          </a:p>
          <a:p>
            <a:pPr marL="857250" lvl="1" indent="-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90815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031404"/>
              </p:ext>
            </p:extLst>
          </p:nvPr>
        </p:nvGraphicFramePr>
        <p:xfrm>
          <a:off x="131956" y="1062099"/>
          <a:ext cx="8796023" cy="5045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239"/>
                <a:gridCol w="775230"/>
                <a:gridCol w="775230"/>
                <a:gridCol w="758735"/>
                <a:gridCol w="709253"/>
                <a:gridCol w="769292"/>
                <a:gridCol w="726059"/>
                <a:gridCol w="852331"/>
                <a:gridCol w="710275"/>
                <a:gridCol w="662924"/>
                <a:gridCol w="678707"/>
                <a:gridCol w="635748"/>
              </a:tblGrid>
              <a:tr h="671903">
                <a:tc>
                  <a:txBody>
                    <a:bodyPr/>
                    <a:lstStyle/>
                    <a:p>
                      <a:endParaRPr kumimoji="1" lang="en-US" altLang="ja-JP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ysClr val="windowText" lastClr="000000"/>
                          </a:solidFill>
                        </a:rPr>
                        <a:t>2/17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ysClr val="windowText" lastClr="000000"/>
                          </a:solidFill>
                        </a:rPr>
                        <a:t>2/18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ysClr val="windowText" lastClr="000000"/>
                          </a:solidFill>
                        </a:rPr>
                        <a:t>2/19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ysClr val="windowText" lastClr="000000"/>
                          </a:solidFill>
                        </a:rPr>
                        <a:t>2/20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ysClr val="windowText" lastClr="000000"/>
                          </a:solidFill>
                        </a:rPr>
                        <a:t>2/21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ysClr val="windowText" lastClr="000000"/>
                          </a:solidFill>
                        </a:rPr>
                        <a:t>2/22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ysClr val="windowText" lastClr="000000"/>
                          </a:solidFill>
                        </a:rPr>
                        <a:t>2/23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ysClr val="windowText" lastClr="000000"/>
                          </a:solidFill>
                        </a:rPr>
                        <a:t>2/24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ysClr val="windowText" lastClr="000000"/>
                          </a:solidFill>
                        </a:rPr>
                        <a:t>2/25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ysClr val="windowText" lastClr="000000"/>
                          </a:solidFill>
                        </a:rPr>
                        <a:t>2/26</a:t>
                      </a:r>
                    </a:p>
                    <a:p>
                      <a:endParaRPr kumimoji="1" lang="en-US" altLang="ja-JP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ysClr val="windowText" lastClr="000000"/>
                          </a:solidFill>
                        </a:rPr>
                        <a:t>2/27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1007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ysClr val="windowText" lastClr="000000"/>
                          </a:solidFill>
                        </a:rPr>
                        <a:t>Morning</a:t>
                      </a:r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2720">
                <a:tc>
                  <a:txBody>
                    <a:bodyPr/>
                    <a:lstStyle/>
                    <a:p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kumimoji="1" lang="en-US" altLang="ja-JP" sz="1600" dirty="0" smtClean="0">
                          <a:solidFill>
                            <a:sysClr val="windowText" lastClr="000000"/>
                          </a:solidFill>
                        </a:rPr>
                        <a:t>15:00</a:t>
                      </a:r>
                    </a:p>
                    <a:p>
                      <a:r>
                        <a:rPr kumimoji="1" lang="en-US" altLang="ja-JP" sz="1600" dirty="0" smtClean="0">
                          <a:solidFill>
                            <a:sysClr val="windowText" lastClr="000000"/>
                          </a:solidFill>
                        </a:rPr>
                        <a:t>(LT)</a:t>
                      </a:r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kumimoji="1" lang="en-US" altLang="ja-JP" sz="1600" dirty="0" smtClean="0">
                          <a:solidFill>
                            <a:sysClr val="windowText" lastClr="000000"/>
                          </a:solidFill>
                        </a:rPr>
                        <a:t>Start</a:t>
                      </a:r>
                      <a:r>
                        <a:rPr kumimoji="1" lang="en-US" altLang="ja-JP" sz="1600" baseline="0" dirty="0" smtClean="0">
                          <a:solidFill>
                            <a:sysClr val="windowText" lastClr="000000"/>
                          </a:solidFill>
                        </a:rPr>
                        <a:t> up</a:t>
                      </a:r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kumimoji="1" lang="en-US" altLang="ja-JP" sz="1600" dirty="0" smtClean="0">
                          <a:solidFill>
                            <a:sysClr val="windowText" lastClr="000000"/>
                          </a:solidFill>
                        </a:rPr>
                        <a:t>Start </a:t>
                      </a:r>
                      <a:r>
                        <a:rPr kumimoji="1" lang="en-US" altLang="ja-JP" sz="1600" dirty="0" smtClean="0">
                          <a:solidFill>
                            <a:sysClr val="windowText" lastClr="000000"/>
                          </a:solidFill>
                        </a:rPr>
                        <a:t>up</a:t>
                      </a:r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kumimoji="1" lang="en-US" altLang="ja-JP" sz="1600" dirty="0" smtClean="0">
                          <a:solidFill>
                            <a:sysClr val="windowText" lastClr="000000"/>
                          </a:solidFill>
                        </a:rPr>
                        <a:t>Test</a:t>
                      </a:r>
                      <a:r>
                        <a:rPr kumimoji="1" lang="en-US" altLang="ja-JP" sz="1600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kumimoji="1" lang="en-US" altLang="ja-JP" sz="1600" baseline="0" dirty="0" err="1" smtClean="0">
                          <a:solidFill>
                            <a:sysClr val="windowText" lastClr="000000"/>
                          </a:solidFill>
                        </a:rPr>
                        <a:t>sonde</a:t>
                      </a:r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kumimoji="1" lang="en-US" altLang="ja-JP" sz="1600" dirty="0" smtClean="0">
                          <a:solidFill>
                            <a:sysClr val="windowText" lastClr="000000"/>
                          </a:solidFill>
                        </a:rPr>
                        <a:t>WV-O3</a:t>
                      </a:r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ysClr val="windowText" lastClr="000000"/>
                          </a:solidFill>
                        </a:rPr>
                        <a:t> Finishing</a:t>
                      </a:r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05198">
                <a:tc>
                  <a:txBody>
                    <a:bodyPr/>
                    <a:lstStyle/>
                    <a:p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kumimoji="1" lang="en-US" altLang="ja-JP" sz="1600" dirty="0" smtClean="0">
                          <a:solidFill>
                            <a:sysClr val="windowText" lastClr="000000"/>
                          </a:solidFill>
                        </a:rPr>
                        <a:t>18:00</a:t>
                      </a:r>
                    </a:p>
                    <a:p>
                      <a:r>
                        <a:rPr kumimoji="1" lang="en-US" altLang="ja-JP" sz="1600" dirty="0" smtClean="0">
                          <a:solidFill>
                            <a:sysClr val="windowText" lastClr="000000"/>
                          </a:solidFill>
                        </a:rPr>
                        <a:t>(LT)</a:t>
                      </a:r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kumimoji="1" lang="en-US" altLang="ja-JP" sz="1600" dirty="0" smtClean="0">
                          <a:solidFill>
                            <a:sysClr val="windowText" lastClr="000000"/>
                          </a:solidFill>
                        </a:rPr>
                        <a:t>WV-O3</a:t>
                      </a:r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kumimoji="1" lang="en-US" altLang="ja-JP" sz="1600" dirty="0" smtClean="0">
                          <a:solidFill>
                            <a:sysClr val="windowText" lastClr="000000"/>
                          </a:solidFill>
                        </a:rPr>
                        <a:t>WV-O3</a:t>
                      </a:r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kumimoji="1" lang="en-US" altLang="ja-JP" sz="1600" dirty="0" smtClean="0">
                          <a:solidFill>
                            <a:sysClr val="windowText" lastClr="000000"/>
                          </a:solidFill>
                        </a:rPr>
                        <a:t>WV-O3</a:t>
                      </a:r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kumimoji="1" lang="en-US" altLang="ja-JP" sz="1600" dirty="0" smtClean="0">
                          <a:solidFill>
                            <a:sysClr val="windowText" lastClr="000000"/>
                          </a:solidFill>
                        </a:rPr>
                        <a:t>WV-O3</a:t>
                      </a:r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kumimoji="1" lang="en-US" altLang="ja-JP" sz="1600" dirty="0" smtClean="0">
                          <a:solidFill>
                            <a:sysClr val="windowText" lastClr="000000"/>
                          </a:solidFill>
                        </a:rPr>
                        <a:t>WV-ICE</a:t>
                      </a:r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kumimoji="1" lang="en-US" altLang="ja-JP" sz="1600" dirty="0" smtClean="0">
                          <a:solidFill>
                            <a:sysClr val="windowText" lastClr="000000"/>
                          </a:solidFill>
                        </a:rPr>
                        <a:t>WV-O3</a:t>
                      </a:r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kumimoji="1" lang="en-US" altLang="ja-JP" sz="1600" dirty="0" smtClean="0">
                          <a:solidFill>
                            <a:sysClr val="windowText" lastClr="000000"/>
                          </a:solidFill>
                        </a:rPr>
                        <a:t>WV-O3</a:t>
                      </a:r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kumimoji="1" lang="en-US" altLang="ja-JP" sz="1600" dirty="0" smtClean="0">
                          <a:solidFill>
                            <a:sysClr val="windowText" lastClr="000000"/>
                          </a:solidFill>
                        </a:rPr>
                        <a:t>WV-O3</a:t>
                      </a:r>
                      <a:endParaRPr kumimoji="1" lang="en-US" altLang="ja-JP" sz="16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ja-JP" alt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639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ysClr val="windowText" lastClr="000000"/>
                          </a:solidFill>
                        </a:rPr>
                        <a:t>Inai</a:t>
                      </a:r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kumimoji="1" lang="en-US" altLang="ja-JP" sz="1200" dirty="0" err="1" smtClean="0">
                          <a:solidFill>
                            <a:sysClr val="windowText" lastClr="000000"/>
                          </a:solidFill>
                        </a:rPr>
                        <a:t>Sugidachi</a:t>
                      </a:r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kumimoji="1" lang="en-US" altLang="ja-JP" sz="1200" dirty="0" smtClean="0">
                          <a:solidFill>
                            <a:sysClr val="windowText" lastClr="000000"/>
                          </a:solidFill>
                        </a:rPr>
                        <a:t>Mimura</a:t>
                      </a:r>
                    </a:p>
                    <a:p>
                      <a:r>
                        <a:rPr kumimoji="1" lang="en-US" altLang="ja-JP" sz="1200" dirty="0" err="1" smtClean="0">
                          <a:solidFill>
                            <a:sysClr val="windowText" lastClr="000000"/>
                          </a:solidFill>
                        </a:rPr>
                        <a:t>Didik</a:t>
                      </a:r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kumimoji="1" lang="en-US" altLang="ja-JP" sz="1200" dirty="0" err="1" smtClean="0">
                          <a:solidFill>
                            <a:sysClr val="windowText" lastClr="000000"/>
                          </a:solidFill>
                        </a:rPr>
                        <a:t>Thohirin</a:t>
                      </a:r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kumimoji="1" lang="en-US" altLang="ja-JP" sz="1200" dirty="0" smtClean="0">
                          <a:solidFill>
                            <a:sysClr val="windowText" lastClr="000000"/>
                          </a:solidFill>
                        </a:rPr>
                        <a:t>Sawada</a:t>
                      </a:r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kumimoji="1" lang="en-US" altLang="ja-JP" sz="1200" dirty="0" smtClean="0">
                          <a:solidFill>
                            <a:sysClr val="windowText" lastClr="000000"/>
                          </a:solidFill>
                        </a:rPr>
                        <a:t>Takashima</a:t>
                      </a:r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kumimoji="1" lang="ja-JP" alt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200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タイトル 1"/>
          <p:cNvSpPr txBox="1">
            <a:spLocks/>
          </p:cNvSpPr>
          <p:nvPr/>
        </p:nvSpPr>
        <p:spPr>
          <a:xfrm>
            <a:off x="0" y="-49485"/>
            <a:ext cx="6861608" cy="1062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Timeline</a:t>
            </a:r>
            <a:r>
              <a:rPr kumimoji="1" lang="en-US" altLang="ja-JP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</a:t>
            </a: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SOWER 2014 </a:t>
            </a: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</a:t>
            </a:r>
            <a:r>
              <a:rPr kumimoji="1" lang="ja-JP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Biak 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553200" y="5861657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611560" y="4734507"/>
            <a:ext cx="8424936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1599942" y="4950531"/>
            <a:ext cx="5393620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1599942" y="5152738"/>
            <a:ext cx="5393620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1599942" y="5310571"/>
            <a:ext cx="7436554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1599942" y="5462971"/>
            <a:ext cx="7436554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4634884" y="5656794"/>
            <a:ext cx="4401612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V="1">
            <a:off x="6861608" y="5839567"/>
            <a:ext cx="2174888" cy="220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7297240" y="89101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Success  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20132296">
            <a:off x="-1377233" y="2126651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Success  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 rot="20132296">
            <a:off x="2263239" y="4008574"/>
            <a:ext cx="101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BB 19km</a:t>
            </a:r>
            <a:r>
              <a:rPr kumimoji="1" lang="en-US" altLang="ja-JP" dirty="0" smtClean="0">
                <a:solidFill>
                  <a:srgbClr val="FF0000"/>
                </a:solidFill>
              </a:rPr>
              <a:t> 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 rot="20132296">
            <a:off x="3075409" y="3997937"/>
            <a:ext cx="101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BB 14km</a:t>
            </a:r>
            <a:r>
              <a:rPr kumimoji="1" lang="en-US" altLang="ja-JP" dirty="0" smtClean="0">
                <a:solidFill>
                  <a:srgbClr val="FF0000"/>
                </a:solidFill>
              </a:rPr>
              <a:t> 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 rot="20132296">
            <a:off x="6502481" y="4090408"/>
            <a:ext cx="132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CFH got wet</a:t>
            </a:r>
            <a:r>
              <a:rPr kumimoji="1" lang="en-US" altLang="ja-JP" dirty="0" smtClean="0">
                <a:solidFill>
                  <a:srgbClr val="FF0000"/>
                </a:solidFill>
              </a:rPr>
              <a:t>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 rot="5400000">
            <a:off x="6910744" y="114833"/>
            <a:ext cx="420796" cy="369332"/>
          </a:xfrm>
          <a:prstGeom prst="rect">
            <a:avLst/>
          </a:prstGeom>
          <a:noFill/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:  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 rot="16200000">
            <a:off x="6910744" y="620592"/>
            <a:ext cx="42079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)  ;</a:t>
            </a:r>
            <a:r>
              <a:rPr kumimoji="1" lang="en-US" altLang="ja-JP" dirty="0" smtClean="0">
                <a:solidFill>
                  <a:srgbClr val="FF0000"/>
                </a:solidFill>
              </a:rPr>
              <a:t> 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 rot="6911002">
            <a:off x="2492103" y="2365670"/>
            <a:ext cx="420796" cy="3693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:  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 rot="6561584">
            <a:off x="5389246" y="3278422"/>
            <a:ext cx="42079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:  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 rot="6393053">
            <a:off x="5386500" y="2481662"/>
            <a:ext cx="42079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:  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 rot="6073517">
            <a:off x="6342802" y="3283566"/>
            <a:ext cx="42079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:  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 rot="6154178">
            <a:off x="7839112" y="3330295"/>
            <a:ext cx="42079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:  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 rot="6563891">
            <a:off x="3907380" y="3234794"/>
            <a:ext cx="42079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:  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 rot="6415347">
            <a:off x="4670093" y="3234794"/>
            <a:ext cx="42079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:  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356553" y="611854"/>
            <a:ext cx="184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Something wrong 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 rot="16539915">
            <a:off x="2593186" y="3326880"/>
            <a:ext cx="42079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)  ;</a:t>
            </a:r>
            <a:r>
              <a:rPr kumimoji="1" lang="en-US" altLang="ja-JP" dirty="0" smtClean="0">
                <a:solidFill>
                  <a:srgbClr val="FF0000"/>
                </a:solidFill>
              </a:rPr>
              <a:t> 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 rot="17174170">
            <a:off x="3350881" y="3341812"/>
            <a:ext cx="42079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)  ;</a:t>
            </a:r>
            <a:r>
              <a:rPr kumimoji="1" lang="en-US" altLang="ja-JP" dirty="0" smtClean="0">
                <a:solidFill>
                  <a:srgbClr val="FF0000"/>
                </a:solidFill>
              </a:rPr>
              <a:t> 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 rot="17860038">
            <a:off x="7079292" y="3359871"/>
            <a:ext cx="42079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)  ;</a:t>
            </a:r>
            <a:r>
              <a:rPr kumimoji="1" lang="en-US" altLang="ja-JP" dirty="0" smtClean="0">
                <a:solidFill>
                  <a:srgbClr val="FF0000"/>
                </a:solidFill>
              </a:rPr>
              <a:t> 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792446" y="6239112"/>
            <a:ext cx="184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WV: CFH, </a:t>
            </a:r>
            <a:r>
              <a:rPr kumimoji="1" lang="en-US" altLang="ja-JP" dirty="0" err="1" smtClean="0"/>
              <a:t>newWV</a:t>
            </a:r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739720" y="627002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O3:</a:t>
            </a:r>
            <a:r>
              <a:rPr kumimoji="1" lang="en-US" altLang="ja-JP" dirty="0" smtClean="0"/>
              <a:t> ECC </a:t>
            </a:r>
            <a:endParaRPr kumimoji="1"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7823481" y="6270020"/>
            <a:ext cx="134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ICE: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newCPS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6498" y="6138060"/>
            <a:ext cx="4329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 </a:t>
            </a:r>
            <a:r>
              <a:rPr lang="en-US" altLang="ja-JP" dirty="0" smtClean="0"/>
              <a:t>2014 campaign, </a:t>
            </a:r>
            <a:r>
              <a:rPr lang="en-US" altLang="ja-JP" dirty="0"/>
              <a:t>w</a:t>
            </a:r>
            <a:r>
              <a:rPr kumimoji="1" lang="en-US" altLang="ja-JP" dirty="0" smtClean="0"/>
              <a:t>e launched 10 </a:t>
            </a:r>
            <a:r>
              <a:rPr kumimoji="1" lang="en-US" altLang="ja-JP" dirty="0" err="1" smtClean="0"/>
              <a:t>sondes</a:t>
            </a:r>
            <a:r>
              <a:rPr kumimoji="1" lang="en-US" altLang="ja-JP" dirty="0" smtClean="0"/>
              <a:t>; </a:t>
            </a:r>
          </a:p>
          <a:p>
            <a:r>
              <a:rPr kumimoji="1" lang="en-US" altLang="ja-JP" dirty="0" smtClean="0"/>
              <a:t>3 were something wrong, 7 were successful.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80785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973104"/>
            <a:ext cx="35297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Observation Date [</a:t>
            </a:r>
            <a:r>
              <a:rPr lang="en-US" altLang="ja-JP" sz="1400" dirty="0" err="1" smtClean="0"/>
              <a:t>yyyy</a:t>
            </a:r>
            <a:r>
              <a:rPr lang="en-US" altLang="ja-JP" sz="1400" dirty="0" smtClean="0"/>
              <a:t>/mm/</a:t>
            </a:r>
            <a:r>
              <a:rPr lang="en-US" altLang="ja-JP" sz="1400" dirty="0" err="1" smtClean="0"/>
              <a:t>dd</a:t>
            </a:r>
            <a:r>
              <a:rPr lang="en-US" altLang="ja-JP" sz="1400" dirty="0" smtClean="0"/>
              <a:t>] : 2014/02/19</a:t>
            </a:r>
          </a:p>
          <a:p>
            <a:r>
              <a:rPr lang="en-US" altLang="ja-JP" sz="1400" dirty="0" smtClean="0"/>
              <a:t>Launching Time [</a:t>
            </a:r>
            <a:r>
              <a:rPr lang="en-US" altLang="ja-JP" sz="1400" dirty="0" err="1" smtClean="0"/>
              <a:t>hh:mm:dd</a:t>
            </a:r>
            <a:r>
              <a:rPr lang="en-US" altLang="ja-JP" sz="1400" dirty="0" smtClean="0"/>
              <a:t>]     : 18:00:</a:t>
            </a:r>
            <a:r>
              <a:rPr lang="en-US" altLang="ja-JP" sz="1400" dirty="0" smtClean="0"/>
              <a:t>24</a:t>
            </a:r>
            <a:endParaRPr lang="en-US" altLang="ja-JP" sz="1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8084" y="308034"/>
            <a:ext cx="3815916" cy="632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0" y="0"/>
            <a:ext cx="3309662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1</a:t>
            </a:r>
            <a:r>
              <a:rPr kumimoji="1" lang="en-US" altLang="ja-JP" sz="2800" baseline="30000" dirty="0" smtClean="0"/>
              <a:t>st</a:t>
            </a:r>
            <a:r>
              <a:rPr kumimoji="1" lang="en-US" altLang="ja-JP" sz="2800" dirty="0" smtClean="0"/>
              <a:t> WV-O3 sounding</a:t>
            </a:r>
          </a:p>
          <a:p>
            <a:r>
              <a:rPr kumimoji="1" lang="en-US" altLang="ja-JP" sz="2800" dirty="0" smtClean="0"/>
              <a:t>(CFH</a:t>
            </a:r>
            <a:r>
              <a:rPr kumimoji="1" lang="en-US" altLang="ja-JP" sz="2800" dirty="0" smtClean="0"/>
              <a:t>-</a:t>
            </a:r>
            <a:r>
              <a:rPr kumimoji="1" lang="en-US" altLang="ja-JP" sz="2800" dirty="0" smtClean="0"/>
              <a:t>ECC)</a:t>
            </a:r>
            <a:endParaRPr kumimoji="1" lang="ja-JP" altLang="en-US" sz="2800" dirty="0"/>
          </a:p>
        </p:txBody>
      </p:sp>
      <p:sp>
        <p:nvSpPr>
          <p:cNvPr id="10" name="円/楕円 9"/>
          <p:cNvSpPr/>
          <p:nvPr/>
        </p:nvSpPr>
        <p:spPr>
          <a:xfrm>
            <a:off x="3705518" y="75608"/>
            <a:ext cx="878866" cy="8367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二等辺三角形 10"/>
          <p:cNvSpPr/>
          <p:nvPr/>
        </p:nvSpPr>
        <p:spPr>
          <a:xfrm>
            <a:off x="4049965" y="910610"/>
            <a:ext cx="153556" cy="405081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cxnSp>
        <p:nvCxnSpPr>
          <p:cNvPr id="12" name="直線コネクタ 11"/>
          <p:cNvCxnSpPr>
            <a:stCxn id="11" idx="2"/>
          </p:cNvCxnSpPr>
          <p:nvPr/>
        </p:nvCxnSpPr>
        <p:spPr>
          <a:xfrm>
            <a:off x="4049965" y="1315691"/>
            <a:ext cx="102370" cy="354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16200000" flipH="1">
            <a:off x="3949519" y="1467321"/>
            <a:ext cx="354446" cy="51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rot="5400000">
            <a:off x="3975112" y="1492914"/>
            <a:ext cx="3544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rot="5400000">
            <a:off x="4000705" y="1467321"/>
            <a:ext cx="354446" cy="51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4101150" y="1757419"/>
            <a:ext cx="102370" cy="101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cxnSp>
        <p:nvCxnSpPr>
          <p:cNvPr id="17" name="直線コネクタ 16"/>
          <p:cNvCxnSpPr>
            <a:stCxn id="16" idx="2"/>
          </p:cNvCxnSpPr>
          <p:nvPr/>
        </p:nvCxnSpPr>
        <p:spPr>
          <a:xfrm>
            <a:off x="4152335" y="1858689"/>
            <a:ext cx="0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792295" y="363640"/>
            <a:ext cx="137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ＭＳ Ｐゴシック" pitchFamily="50" charset="-128"/>
                <a:ea typeface="ＭＳ Ｐゴシック" pitchFamily="50" charset="-128"/>
              </a:rPr>
              <a:t>TA1200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224343" y="1200352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ＭＳ Ｐゴシック" pitchFamily="50" charset="-128"/>
                <a:ea typeface="ＭＳ Ｐゴシック" pitchFamily="50" charset="-128"/>
              </a:rPr>
              <a:t>Parachute</a:t>
            </a:r>
            <a:r>
              <a:rPr kumimoji="1" lang="ja-JP" altLang="en-US" sz="14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en-US" altLang="ja-JP" sz="1400" dirty="0" smtClean="0">
                <a:latin typeface="ＭＳ Ｐゴシック" pitchFamily="50" charset="-128"/>
                <a:ea typeface="ＭＳ Ｐゴシック" pitchFamily="50" charset="-128"/>
              </a:rPr>
              <a:t>160 cm</a:t>
            </a:r>
            <a:endParaRPr kumimoji="1" lang="ja-JP" altLang="en-US" sz="1400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224343" y="1642665"/>
            <a:ext cx="1356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err="1" smtClean="0">
                <a:latin typeface="ＭＳ Ｐゴシック" pitchFamily="50" charset="-128"/>
                <a:ea typeface="ＭＳ Ｐゴシック" pitchFamily="50" charset="-128"/>
              </a:rPr>
              <a:t>Unwinder</a:t>
            </a:r>
            <a:r>
              <a:rPr kumimoji="1" lang="ja-JP" altLang="en-US" sz="1400" dirty="0" smtClean="0">
                <a:latin typeface="ＭＳ Ｐゴシック" pitchFamily="50" charset="-128"/>
                <a:ea typeface="ＭＳ Ｐゴシック" pitchFamily="50" charset="-128"/>
              </a:rPr>
              <a:t> </a:t>
            </a:r>
            <a:r>
              <a:rPr lang="en-US" altLang="ja-JP" sz="1400" dirty="0" smtClean="0">
                <a:latin typeface="ＭＳ Ｐゴシック" pitchFamily="50" charset="-128"/>
                <a:ea typeface="ＭＳ Ｐゴシック" pitchFamily="50" charset="-128"/>
              </a:rPr>
              <a:t>51m</a:t>
            </a:r>
            <a:endParaRPr kumimoji="1" lang="ja-JP" altLang="en-US" sz="1400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 flipH="1">
            <a:off x="4152335" y="1630690"/>
            <a:ext cx="6974" cy="1457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4661618" y="2434587"/>
            <a:ext cx="511852" cy="2531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4" name="正方形/長方形 23"/>
          <p:cNvSpPr/>
          <p:nvPr/>
        </p:nvSpPr>
        <p:spPr>
          <a:xfrm>
            <a:off x="2856191" y="2743626"/>
            <a:ext cx="12241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ECC, RS-06G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3768862" y="2362745"/>
            <a:ext cx="8258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Separator </a:t>
            </a:r>
            <a:endParaRPr lang="en-US" altLang="ja-JP" sz="1200" dirty="0" smtClean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288239" y="2434753"/>
            <a:ext cx="293375" cy="3544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7" name="正方形/長方形 26"/>
          <p:cNvSpPr/>
          <p:nvPr/>
        </p:nvSpPr>
        <p:spPr>
          <a:xfrm>
            <a:off x="3360247" y="2434753"/>
            <a:ext cx="144016" cy="282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cxnSp>
        <p:nvCxnSpPr>
          <p:cNvPr id="28" name="直線コネクタ 27"/>
          <p:cNvCxnSpPr/>
          <p:nvPr/>
        </p:nvCxnSpPr>
        <p:spPr>
          <a:xfrm flipV="1">
            <a:off x="3648279" y="2218729"/>
            <a:ext cx="479036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4656391" y="2424488"/>
            <a:ext cx="7200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CFH</a:t>
            </a:r>
          </a:p>
        </p:txBody>
      </p:sp>
      <p:sp>
        <p:nvSpPr>
          <p:cNvPr id="32" name="正方形/長方形 31"/>
          <p:cNvSpPr/>
          <p:nvPr/>
        </p:nvSpPr>
        <p:spPr>
          <a:xfrm>
            <a:off x="3612782" y="2434753"/>
            <a:ext cx="1043609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cxnSp>
        <p:nvCxnSpPr>
          <p:cNvPr id="34" name="直線コネクタ 33"/>
          <p:cNvCxnSpPr/>
          <p:nvPr/>
        </p:nvCxnSpPr>
        <p:spPr>
          <a:xfrm>
            <a:off x="4152335" y="2218729"/>
            <a:ext cx="432048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正方形/長方形 39"/>
          <p:cNvSpPr/>
          <p:nvPr/>
        </p:nvSpPr>
        <p:spPr>
          <a:xfrm>
            <a:off x="-3312368" y="2163123"/>
            <a:ext cx="3312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●メモ</a:t>
            </a:r>
            <a:endParaRPr lang="en-US" altLang="ja-JP" sz="1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放球時、下層に雲が広がっている</a:t>
            </a:r>
            <a:endParaRPr lang="en-US" altLang="ja-JP" sz="1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19km</a:t>
            </a:r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バースト</a:t>
            </a:r>
            <a:endParaRPr lang="en-US" altLang="ja-JP" sz="1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ECC</a:t>
            </a:r>
            <a:r>
              <a:rPr lang="ja-JP" altLang="en-US" sz="1200" dirty="0" err="1" smtClean="0">
                <a:latin typeface="ＭＳ Ｐゴシック" pitchFamily="50" charset="-128"/>
                <a:ea typeface="ＭＳ Ｐゴシック" pitchFamily="50" charset="-128"/>
              </a:rPr>
              <a:t>の暗</a:t>
            </a:r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電流値は当日チェックの値を使用</a:t>
            </a:r>
            <a:endParaRPr lang="en-US" altLang="ja-JP" sz="1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放球直前は測定せず。（以下８回全て同様）</a:t>
            </a:r>
            <a:endParaRPr lang="en-US" altLang="ja-JP" sz="1200" dirty="0" smtClean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581767" y="163327"/>
            <a:ext cx="1373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Balloon 1.2 kg</a:t>
            </a:r>
          </a:p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Payload 2.0 kg</a:t>
            </a:r>
          </a:p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Buoyancy</a:t>
            </a:r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2.1 kg</a:t>
            </a:r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1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endParaRPr lang="en-US" altLang="ja-JP" sz="1200" dirty="0" smtClean="0">
              <a:latin typeface="ＭＳ Ｐゴシック" pitchFamily="50" charset="-128"/>
              <a:ea typeface="ＭＳ Ｐゴシック" pitchFamily="50" charset="-128"/>
            </a:endParaRPr>
          </a:p>
        </p:txBody>
      </p:sp>
      <p:pic>
        <p:nvPicPr>
          <p:cNvPr id="2" name="図 1" descr="CFH0_2014021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6620"/>
            <a:ext cx="4172495" cy="364137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0" y="1708547"/>
            <a:ext cx="29747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and 2</a:t>
            </a:r>
            <a:r>
              <a:rPr kumimoji="1" lang="en-US" altLang="ja-JP" baseline="30000" dirty="0" smtClean="0"/>
              <a:t>nd</a:t>
            </a:r>
            <a:r>
              <a:rPr kumimoji="1" lang="en-US" altLang="ja-JP" dirty="0" smtClean="0"/>
              <a:t> CFH-ECC </a:t>
            </a:r>
            <a:r>
              <a:rPr kumimoji="1" lang="en-US" altLang="ja-JP" dirty="0" err="1" smtClean="0"/>
              <a:t>sonde</a:t>
            </a:r>
            <a:r>
              <a:rPr kumimoji="1" lang="en-US" altLang="ja-JP" dirty="0" smtClean="0"/>
              <a:t> </a:t>
            </a:r>
          </a:p>
          <a:p>
            <a:r>
              <a:rPr lang="en-US" altLang="ja-JP" dirty="0" smtClean="0"/>
              <a:t>could not measure the </a:t>
            </a:r>
            <a:r>
              <a:rPr lang="en-US" altLang="ja-JP" dirty="0" err="1" smtClean="0"/>
              <a:t>strato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due to balloon burst </a:t>
            </a:r>
          </a:p>
          <a:p>
            <a:r>
              <a:rPr lang="en-US" altLang="ja-JP" dirty="0" smtClean="0"/>
              <a:t>at low altitude.</a:t>
            </a:r>
          </a:p>
          <a:p>
            <a:r>
              <a:rPr lang="en-US" altLang="ja-JP" dirty="0" smtClean="0"/>
              <a:t>  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05294" y="4878056"/>
            <a:ext cx="174823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</a:t>
            </a:r>
            <a:r>
              <a:rPr kumimoji="1" lang="en-US" altLang="ja-JP" dirty="0" smtClean="0"/>
              <a:t>rofiles </a:t>
            </a:r>
          </a:p>
          <a:p>
            <a:r>
              <a:rPr kumimoji="1" lang="en-US" altLang="ja-JP" dirty="0" smtClean="0"/>
              <a:t>measured by</a:t>
            </a:r>
          </a:p>
          <a:p>
            <a:r>
              <a:rPr lang="en-US" altLang="ja-JP" dirty="0" smtClean="0"/>
              <a:t>the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sounding. </a:t>
            </a:r>
          </a:p>
          <a:p>
            <a:r>
              <a:rPr kumimoji="1" lang="en-US" altLang="ja-JP" dirty="0" smtClean="0"/>
              <a:t>Unfortunately,</a:t>
            </a:r>
          </a:p>
          <a:p>
            <a:r>
              <a:rPr lang="en-US" altLang="ja-JP" dirty="0" smtClean="0"/>
              <a:t>the balloon </a:t>
            </a:r>
          </a:p>
          <a:p>
            <a:r>
              <a:rPr lang="en-US" altLang="ja-JP" dirty="0" smtClean="0"/>
              <a:t>burst at 19 km.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1839" y="4536262"/>
            <a:ext cx="52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WV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861376" y="4459234"/>
            <a:ext cx="62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SWV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356481" y="4726380"/>
            <a:ext cx="45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O3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477389" y="4600849"/>
            <a:ext cx="416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PT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164806" y="4513762"/>
            <a:ext cx="51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u</a:t>
            </a:r>
            <a:r>
              <a:rPr lang="en-US" altLang="ja-JP" dirty="0" smtClean="0"/>
              <a:t>, </a:t>
            </a:r>
            <a:r>
              <a:rPr lang="en-US" altLang="ja-JP" dirty="0" smtClean="0">
                <a:solidFill>
                  <a:srgbClr val="0000FF"/>
                </a:solidFill>
              </a:rPr>
              <a:t>v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10956" y="2862160"/>
            <a:ext cx="1465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Configuration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 rot="17170253">
            <a:off x="1480347" y="4274568"/>
            <a:ext cx="42079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)  ;</a:t>
            </a:r>
            <a:r>
              <a:rPr kumimoji="1" lang="en-US" altLang="ja-JP" dirty="0" smtClean="0">
                <a:solidFill>
                  <a:srgbClr val="FF0000"/>
                </a:solidFill>
              </a:rPr>
              <a:t> 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-197931" y="4899589"/>
            <a:ext cx="4325246" cy="22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6373027" y="368518"/>
            <a:ext cx="277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Photo: </a:t>
            </a:r>
          </a:p>
          <a:p>
            <a:r>
              <a:rPr kumimoji="1" lang="en-US" altLang="ja-JP" dirty="0" smtClean="0"/>
              <a:t>sky at 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CFH-ECC sounding</a:t>
            </a:r>
            <a:endParaRPr kumimoji="1" lang="ja-JP" altLang="en-US" dirty="0"/>
          </a:p>
        </p:txBody>
      </p:sp>
      <p:sp>
        <p:nvSpPr>
          <p:cNvPr id="2048" name="テキスト ボックス 2047"/>
          <p:cNvSpPr txBox="1"/>
          <p:nvPr/>
        </p:nvSpPr>
        <p:spPr>
          <a:xfrm>
            <a:off x="1835513" y="4486777"/>
            <a:ext cx="952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19 km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7697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0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-20667" y="1670387"/>
            <a:ext cx="2092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1. Oil-soaking</a:t>
            </a:r>
            <a:endParaRPr kumimoji="1" lang="ja-JP" alt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8046" y="1544576"/>
            <a:ext cx="2403986" cy="233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7744" y="58269"/>
            <a:ext cx="3246256" cy="41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-4845203" y="-268606"/>
            <a:ext cx="4824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21</a:t>
            </a:r>
            <a:r>
              <a:rPr kumimoji="1" lang="ja-JP" altLang="en-US" dirty="0" smtClean="0"/>
              <a:t>日以降は全て油漬けを実施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kumimoji="1" lang="ja-JP" altLang="en-US" dirty="0" smtClean="0"/>
              <a:t>●放球</a:t>
            </a:r>
            <a:r>
              <a:rPr kumimoji="1" lang="en-US" altLang="ja-JP" dirty="0" smtClean="0"/>
              <a:t>40</a:t>
            </a:r>
            <a:r>
              <a:rPr lang="ja-JP" altLang="en-US" dirty="0" smtClean="0"/>
              <a:t>～</a:t>
            </a:r>
            <a:r>
              <a:rPr kumimoji="1" lang="en-US" altLang="ja-JP" dirty="0" smtClean="0"/>
              <a:t>50</a:t>
            </a:r>
            <a:r>
              <a:rPr kumimoji="1" lang="ja-JP" altLang="en-US" dirty="0" smtClean="0"/>
              <a:t>分前くらいに灯油に浸して干す。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・かなり臭い。</a:t>
            </a:r>
            <a:endParaRPr kumimoji="1" lang="en-US" altLang="ja-JP" dirty="0" smtClean="0"/>
          </a:p>
          <a:p>
            <a:r>
              <a:rPr lang="ja-JP" altLang="en-US" dirty="0" smtClean="0"/>
              <a:t>・</a:t>
            </a:r>
            <a:r>
              <a:rPr lang="en-US" altLang="ja-JP" dirty="0" smtClean="0"/>
              <a:t>LAPAN</a:t>
            </a:r>
            <a:r>
              <a:rPr lang="ja-JP" altLang="en-US" dirty="0" smtClean="0"/>
              <a:t>スタッフは「ガソリン」と呼んでいる。</a:t>
            </a:r>
            <a:endParaRPr lang="en-US" altLang="ja-JP" dirty="0" smtClean="0"/>
          </a:p>
          <a:p>
            <a:r>
              <a:rPr kumimoji="1" lang="ja-JP" altLang="en-US" dirty="0" smtClean="0"/>
              <a:t>　（家庭用のコンロで使用するものらしい。）</a:t>
            </a:r>
            <a:endParaRPr kumimoji="1" lang="en-US" altLang="ja-JP" dirty="0" smtClean="0"/>
          </a:p>
          <a:p>
            <a:endParaRPr kumimoji="1" lang="en-US" altLang="ja-JP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4381853" y="3447666"/>
            <a:ext cx="4139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・油漬けの効果</a:t>
            </a:r>
            <a:endParaRPr kumimoji="1" lang="en-US" altLang="ja-JP" dirty="0" smtClean="0"/>
          </a:p>
          <a:p>
            <a:r>
              <a:rPr lang="ja-JP" altLang="en-US" dirty="0" smtClean="0"/>
              <a:t>確かに油漬けした後の観測は全て、圏界面を突破した。しかし、油漬け以外にも、ペイロードの軽量化して、ガス量を減らすなども同時に行ったので、油漬けのみの効果とは言い切れない。</a:t>
            </a:r>
            <a:endParaRPr lang="en-US" altLang="ja-JP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678" y="4768849"/>
            <a:ext cx="3351198" cy="208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r="9622"/>
          <a:stretch/>
        </p:blipFill>
        <p:spPr bwMode="auto">
          <a:xfrm>
            <a:off x="434463" y="4778002"/>
            <a:ext cx="2765416" cy="2079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右矢印 10"/>
          <p:cNvSpPr/>
          <p:nvPr/>
        </p:nvSpPr>
        <p:spPr>
          <a:xfrm>
            <a:off x="3572748" y="5525157"/>
            <a:ext cx="547698" cy="563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98964" y="747057"/>
            <a:ext cx="4691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After 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and 2</a:t>
            </a:r>
            <a:r>
              <a:rPr kumimoji="1" lang="en-US" altLang="ja-JP" baseline="30000" dirty="0" smtClean="0"/>
              <a:t>nd</a:t>
            </a:r>
            <a:r>
              <a:rPr kumimoji="1" lang="en-US" altLang="ja-JP" dirty="0" smtClean="0"/>
              <a:t> soundings, </a:t>
            </a:r>
          </a:p>
          <a:p>
            <a:r>
              <a:rPr kumimoji="1" lang="en-US" altLang="ja-JP" dirty="0" smtClean="0"/>
              <a:t>we took action </a:t>
            </a:r>
            <a:r>
              <a:rPr lang="en-US" altLang="ja-JP" dirty="0" smtClean="0"/>
              <a:t>to </a:t>
            </a:r>
            <a:r>
              <a:rPr lang="en-US" altLang="ja-JP" dirty="0"/>
              <a:t>prevent balloon </a:t>
            </a:r>
            <a:r>
              <a:rPr lang="en-US" altLang="ja-JP" dirty="0" smtClean="0"/>
              <a:t>from its </a:t>
            </a:r>
            <a:r>
              <a:rPr lang="en-US" altLang="ja-JP" dirty="0"/>
              <a:t>burst</a:t>
            </a:r>
            <a:r>
              <a:rPr kumimoji="1" lang="en-US" altLang="ja-JP" dirty="0" smtClean="0"/>
              <a:t> </a:t>
            </a:r>
          </a:p>
          <a:p>
            <a:r>
              <a:rPr kumimoji="1" lang="en-US" altLang="ja-JP" dirty="0" smtClean="0"/>
              <a:t>as follows. 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8088" y="107754"/>
            <a:ext cx="50539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/>
              <a:t>Anti</a:t>
            </a:r>
            <a:r>
              <a:rPr lang="en-US" altLang="ja-JP" sz="3200" dirty="0" smtClean="0"/>
              <a:t> balloon-burst effort</a:t>
            </a:r>
            <a:endParaRPr kumimoji="1" lang="ja-JP" altLang="en-US" sz="3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3636421"/>
            <a:ext cx="2427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2</a:t>
            </a:r>
            <a:r>
              <a:rPr lang="en-US" altLang="ja-JP" sz="2400" dirty="0" smtClean="0"/>
              <a:t>. </a:t>
            </a:r>
            <a:r>
              <a:rPr lang="en-US" altLang="ja-JP" sz="2400" dirty="0"/>
              <a:t>W</a:t>
            </a:r>
            <a:r>
              <a:rPr lang="en-US" altLang="ja-JP" sz="2400" dirty="0" smtClean="0"/>
              <a:t>eight saving 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24105" y="4878826"/>
            <a:ext cx="1476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Balloon strain</a:t>
            </a:r>
          </a:p>
          <a:p>
            <a:r>
              <a:rPr lang="en-US" altLang="ja-JP" dirty="0" smtClean="0"/>
              <a:t>—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/>
              <a:t>6</a:t>
            </a:r>
            <a:r>
              <a:rPr kumimoji="1" lang="en-US" altLang="ja-JP" dirty="0" smtClean="0"/>
              <a:t>00 g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5714" y="2106996"/>
            <a:ext cx="28287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Heating </a:t>
            </a:r>
            <a:r>
              <a:rPr kumimoji="1" lang="en-US" altLang="ja-JP" dirty="0" smtClean="0"/>
              <a:t>oil makes </a:t>
            </a:r>
          </a:p>
          <a:p>
            <a:r>
              <a:rPr kumimoji="1" lang="en-US" altLang="ja-JP" dirty="0" smtClean="0"/>
              <a:t>balloon rubber to be strong. </a:t>
            </a:r>
          </a:p>
          <a:p>
            <a:r>
              <a:rPr lang="en-US" altLang="ja-JP" dirty="0" smtClean="0"/>
              <a:t>We soaked balloon in </a:t>
            </a:r>
          </a:p>
          <a:p>
            <a:r>
              <a:rPr kumimoji="1" lang="en-US" altLang="ja-JP" dirty="0" smtClean="0"/>
              <a:t>heating oil and hanged out</a:t>
            </a:r>
          </a:p>
          <a:p>
            <a:r>
              <a:rPr kumimoji="1" lang="en-US" altLang="ja-JP" dirty="0" smtClean="0"/>
              <a:t>40 min. before launch. 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61172" y="4082187"/>
            <a:ext cx="8662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Weight saving of </a:t>
            </a:r>
            <a:r>
              <a:rPr kumimoji="1" lang="en-US" altLang="ja-JP" dirty="0" err="1" smtClean="0"/>
              <a:t>sonde</a:t>
            </a:r>
            <a:r>
              <a:rPr kumimoji="1" lang="en-US" altLang="ja-JP" dirty="0" smtClean="0"/>
              <a:t> reduces strain of balloon rubber. </a:t>
            </a:r>
          </a:p>
          <a:p>
            <a:r>
              <a:rPr lang="en-US" altLang="ja-JP" dirty="0" smtClean="0"/>
              <a:t>We could reduce 600 g of balloon strain by re-formation of our payload and saving He gas. </a:t>
            </a:r>
            <a:endParaRPr kumimoji="1" lang="ja-JP" altLang="en-US" dirty="0"/>
          </a:p>
        </p:txBody>
      </p:sp>
      <p:sp>
        <p:nvSpPr>
          <p:cNvPr id="19" name="右矢印 18"/>
          <p:cNvSpPr/>
          <p:nvPr/>
        </p:nvSpPr>
        <p:spPr>
          <a:xfrm>
            <a:off x="5191514" y="2477432"/>
            <a:ext cx="547698" cy="563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91391" y="1889340"/>
            <a:ext cx="668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</a:t>
            </a:r>
            <a:r>
              <a:rPr kumimoji="1" lang="en-US" altLang="ja-JP" dirty="0" smtClean="0"/>
              <a:t>ang </a:t>
            </a:r>
          </a:p>
          <a:p>
            <a:r>
              <a:rPr kumimoji="1" lang="en-US" altLang="ja-JP" dirty="0" smtClean="0"/>
              <a:t>out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09486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963489"/>
            <a:ext cx="4069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Observation Date [</a:t>
            </a:r>
            <a:r>
              <a:rPr lang="en-US" altLang="ja-JP" sz="1400" dirty="0" err="1" smtClean="0"/>
              <a:t>yyyy</a:t>
            </a:r>
            <a:r>
              <a:rPr lang="en-US" altLang="ja-JP" sz="1400" dirty="0" smtClean="0"/>
              <a:t>/mm/</a:t>
            </a:r>
            <a:r>
              <a:rPr lang="en-US" altLang="ja-JP" sz="1400" dirty="0" err="1" smtClean="0"/>
              <a:t>dd</a:t>
            </a:r>
            <a:r>
              <a:rPr lang="en-US" altLang="ja-JP" sz="1400" dirty="0" smtClean="0"/>
              <a:t>] : 2014/02/</a:t>
            </a:r>
            <a:r>
              <a:rPr lang="en-US" altLang="ja-JP" sz="1400" dirty="0" smtClean="0"/>
              <a:t>21</a:t>
            </a:r>
            <a:endParaRPr lang="en-US" altLang="ja-JP" sz="1400" dirty="0" smtClean="0"/>
          </a:p>
          <a:p>
            <a:r>
              <a:rPr lang="en-US" altLang="ja-JP" sz="1400" dirty="0" smtClean="0"/>
              <a:t>Launching Time [</a:t>
            </a:r>
            <a:r>
              <a:rPr lang="en-US" altLang="ja-JP" sz="1400" dirty="0" err="1" smtClean="0"/>
              <a:t>hh:mm:dd</a:t>
            </a:r>
            <a:r>
              <a:rPr lang="en-US" altLang="ja-JP" sz="1400" dirty="0" smtClean="0"/>
              <a:t>]     : 17:58:</a:t>
            </a:r>
            <a:r>
              <a:rPr lang="en-US" altLang="ja-JP" sz="1400" dirty="0" smtClean="0"/>
              <a:t>16</a:t>
            </a:r>
            <a:endParaRPr lang="en-US" altLang="ja-JP" sz="14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7799" y="-1"/>
            <a:ext cx="4066201" cy="673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-1" y="0"/>
            <a:ext cx="3159839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3</a:t>
            </a:r>
            <a:r>
              <a:rPr kumimoji="1" lang="en-US" altLang="ja-JP" sz="2800" baseline="30000" dirty="0" smtClean="0"/>
              <a:t>rd</a:t>
            </a:r>
            <a:r>
              <a:rPr kumimoji="1" lang="en-US" altLang="ja-JP" sz="2800" dirty="0" smtClean="0"/>
              <a:t> WV-O3 sounding  </a:t>
            </a:r>
          </a:p>
          <a:p>
            <a:r>
              <a:rPr kumimoji="1" lang="en-US" altLang="ja-JP" sz="2800" dirty="0" smtClean="0"/>
              <a:t>(CFH</a:t>
            </a:r>
            <a:r>
              <a:rPr kumimoji="1" lang="en-US" altLang="ja-JP" sz="2800" dirty="0" smtClean="0"/>
              <a:t>-</a:t>
            </a:r>
            <a:r>
              <a:rPr kumimoji="1" lang="en-US" altLang="ja-JP" sz="2800" dirty="0" smtClean="0"/>
              <a:t>ECC)</a:t>
            </a:r>
            <a:endParaRPr kumimoji="1" lang="ja-JP" altLang="en-US" sz="2800" dirty="0"/>
          </a:p>
        </p:txBody>
      </p:sp>
      <p:sp>
        <p:nvSpPr>
          <p:cNvPr id="10" name="円/楕円 9"/>
          <p:cNvSpPr/>
          <p:nvPr/>
        </p:nvSpPr>
        <p:spPr>
          <a:xfrm>
            <a:off x="3478478" y="-76018"/>
            <a:ext cx="878866" cy="8367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二等辺三角形 10"/>
          <p:cNvSpPr/>
          <p:nvPr/>
        </p:nvSpPr>
        <p:spPr>
          <a:xfrm>
            <a:off x="3822925" y="758984"/>
            <a:ext cx="153556" cy="405081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cxnSp>
        <p:nvCxnSpPr>
          <p:cNvPr id="12" name="直線コネクタ 11"/>
          <p:cNvCxnSpPr>
            <a:stCxn id="11" idx="2"/>
          </p:cNvCxnSpPr>
          <p:nvPr/>
        </p:nvCxnSpPr>
        <p:spPr>
          <a:xfrm>
            <a:off x="3822925" y="1164065"/>
            <a:ext cx="102370" cy="354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16200000" flipH="1">
            <a:off x="3722479" y="1315695"/>
            <a:ext cx="354446" cy="51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rot="5400000">
            <a:off x="3748072" y="1341288"/>
            <a:ext cx="3544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rot="5400000">
            <a:off x="3773665" y="1315695"/>
            <a:ext cx="354446" cy="51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3874110" y="1955568"/>
            <a:ext cx="102370" cy="101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cxnSp>
        <p:nvCxnSpPr>
          <p:cNvPr id="17" name="直線コネクタ 16"/>
          <p:cNvCxnSpPr>
            <a:stCxn id="16" idx="2"/>
          </p:cNvCxnSpPr>
          <p:nvPr/>
        </p:nvCxnSpPr>
        <p:spPr>
          <a:xfrm>
            <a:off x="3925295" y="2056838"/>
            <a:ext cx="0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220405" y="79632"/>
            <a:ext cx="1373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latin typeface="ＭＳ Ｐゴシック" pitchFamily="50" charset="-128"/>
                <a:ea typeface="ＭＳ Ｐゴシック" pitchFamily="50" charset="-128"/>
              </a:rPr>
              <a:t>TA1200</a:t>
            </a:r>
          </a:p>
          <a:p>
            <a:pPr algn="ctr"/>
            <a:r>
              <a:rPr lang="en-US" altLang="ja-JP" sz="1600" dirty="0" smtClean="0">
                <a:latin typeface="ＭＳ Ｐゴシック" pitchFamily="50" charset="-128"/>
                <a:ea typeface="ＭＳ Ｐゴシック" pitchFamily="50" charset="-128"/>
              </a:rPr>
              <a:t>Oil-soaked</a:t>
            </a:r>
            <a:endParaRPr lang="en-US" altLang="ja-JP" sz="1600" dirty="0" smtClean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953853" y="999241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ＭＳ Ｐゴシック" pitchFamily="50" charset="-128"/>
                <a:ea typeface="ＭＳ Ｐゴシック" pitchFamily="50" charset="-128"/>
              </a:rPr>
              <a:t>Parachute </a:t>
            </a:r>
            <a:r>
              <a:rPr lang="en-US" altLang="ja-JP" sz="1600" dirty="0" smtClean="0">
                <a:latin typeface="ＭＳ Ｐゴシック" pitchFamily="50" charset="-128"/>
                <a:ea typeface="ＭＳ Ｐゴシック" pitchFamily="50" charset="-128"/>
              </a:rPr>
              <a:t>160cm</a:t>
            </a:r>
            <a:endParaRPr kumimoji="1" lang="ja-JP" altLang="en-US" sz="1600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069311" y="1840814"/>
            <a:ext cx="1637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err="1" smtClean="0">
                <a:latin typeface="ＭＳ Ｐゴシック" pitchFamily="50" charset="-128"/>
                <a:ea typeface="ＭＳ Ｐゴシック" pitchFamily="50" charset="-128"/>
              </a:rPr>
              <a:t>Unwinder</a:t>
            </a:r>
            <a:r>
              <a:rPr kumimoji="1" lang="ja-JP" altLang="en-US" sz="1600" dirty="0" smtClean="0">
                <a:latin typeface="ＭＳ Ｐゴシック" pitchFamily="50" charset="-128"/>
                <a:ea typeface="ＭＳ Ｐゴシック" pitchFamily="50" charset="-128"/>
              </a:rPr>
              <a:t> </a:t>
            </a:r>
            <a:r>
              <a:rPr lang="en-US" altLang="ja-JP" sz="1600" dirty="0" smtClean="0">
                <a:latin typeface="ＭＳ Ｐゴシック" pitchFamily="50" charset="-128"/>
                <a:ea typeface="ＭＳ Ｐゴシック" pitchFamily="50" charset="-128"/>
              </a:rPr>
              <a:t>51m</a:t>
            </a:r>
            <a:endParaRPr kumimoji="1" lang="ja-JP" altLang="en-US" sz="1600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3932269" y="1479064"/>
            <a:ext cx="0" cy="4557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4434578" y="2632736"/>
            <a:ext cx="511852" cy="2531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正方形/長方形 22"/>
          <p:cNvSpPr/>
          <p:nvPr/>
        </p:nvSpPr>
        <p:spPr>
          <a:xfrm>
            <a:off x="2629151" y="2941775"/>
            <a:ext cx="12241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ECC, RS-06G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3061199" y="2632902"/>
            <a:ext cx="293375" cy="3544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6" name="正方形/長方形 25"/>
          <p:cNvSpPr/>
          <p:nvPr/>
        </p:nvSpPr>
        <p:spPr>
          <a:xfrm>
            <a:off x="3133207" y="2632902"/>
            <a:ext cx="144016" cy="282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cxnSp>
        <p:nvCxnSpPr>
          <p:cNvPr id="27" name="直線コネクタ 26"/>
          <p:cNvCxnSpPr/>
          <p:nvPr/>
        </p:nvCxnSpPr>
        <p:spPr>
          <a:xfrm flipV="1">
            <a:off x="3421239" y="2416878"/>
            <a:ext cx="479036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/>
          <p:cNvSpPr/>
          <p:nvPr/>
        </p:nvSpPr>
        <p:spPr>
          <a:xfrm>
            <a:off x="4429351" y="2622637"/>
            <a:ext cx="7200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CFH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4148293" y="1479064"/>
            <a:ext cx="14358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latin typeface="ＭＳ Ｐゴシック" pitchFamily="50" charset="-128"/>
                <a:ea typeface="ＭＳ Ｐゴシック" pitchFamily="50" charset="-128"/>
              </a:rPr>
              <a:t>Extension </a:t>
            </a:r>
            <a:r>
              <a:rPr lang="en-US" altLang="ja-JP" sz="1600" dirty="0" smtClean="0">
                <a:latin typeface="ＭＳ Ｐゴシック" pitchFamily="50" charset="-128"/>
                <a:ea typeface="ＭＳ Ｐゴシック" pitchFamily="50" charset="-128"/>
              </a:rPr>
              <a:t>15m</a:t>
            </a:r>
            <a:endParaRPr lang="ja-JP" altLang="en-US" sz="1600" dirty="0"/>
          </a:p>
        </p:txBody>
      </p:sp>
      <p:cxnSp>
        <p:nvCxnSpPr>
          <p:cNvPr id="31" name="直線コネクタ 30"/>
          <p:cNvCxnSpPr/>
          <p:nvPr/>
        </p:nvCxnSpPr>
        <p:spPr>
          <a:xfrm>
            <a:off x="3925295" y="2416878"/>
            <a:ext cx="432048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endCxn id="28" idx="0"/>
          </p:cNvCxnSpPr>
          <p:nvPr/>
        </p:nvCxnSpPr>
        <p:spPr>
          <a:xfrm flipV="1">
            <a:off x="3061199" y="2622637"/>
            <a:ext cx="1728192" cy="102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/>
          <p:cNvSpPr/>
          <p:nvPr/>
        </p:nvSpPr>
        <p:spPr>
          <a:xfrm>
            <a:off x="-3240360" y="2319681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●メモ</a:t>
            </a:r>
            <a:endParaRPr lang="en-US" altLang="ja-JP" sz="1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・低高度バーストを防ぐため、軽量化に取り組む</a:t>
            </a:r>
            <a:endParaRPr lang="en-US" altLang="ja-JP" sz="1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　（連結材</a:t>
            </a:r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300g</a:t>
            </a:r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--&gt; </a:t>
            </a:r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竹</a:t>
            </a:r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80g</a:t>
            </a:r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）</a:t>
            </a:r>
            <a:endParaRPr lang="en-US" altLang="ja-JP" sz="1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・ガス量を減らす。</a:t>
            </a:r>
            <a:endParaRPr lang="en-US" altLang="ja-JP" sz="1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・油漬けを実施（</a:t>
            </a:r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LAPAN</a:t>
            </a:r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スタッフに頼む）</a:t>
            </a:r>
            <a:endParaRPr lang="en-US" altLang="ja-JP" sz="1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1200" dirty="0" smtClean="0">
                <a:latin typeface="ＭＳ Ｐゴシック" pitchFamily="50" charset="-128"/>
                <a:ea typeface="ＭＳ Ｐゴシック" pitchFamily="50" charset="-128"/>
              </a:rPr>
              <a:t>・</a:t>
            </a:r>
            <a:endParaRPr lang="en-US" altLang="ja-JP" sz="1200" dirty="0" smtClean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3853287" y="2920934"/>
            <a:ext cx="114810" cy="298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38" name="正方形/長方形 37"/>
          <p:cNvSpPr/>
          <p:nvPr/>
        </p:nvSpPr>
        <p:spPr>
          <a:xfrm>
            <a:off x="3997303" y="2920934"/>
            <a:ext cx="1008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RS-11G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3853287" y="2643935"/>
            <a:ext cx="5757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2-3 m</a:t>
            </a:r>
            <a:endParaRPr lang="ja-JP" altLang="en-US" sz="1200" dirty="0"/>
          </a:p>
        </p:txBody>
      </p:sp>
      <p:cxnSp>
        <p:nvCxnSpPr>
          <p:cNvPr id="40" name="直線コネクタ 39"/>
          <p:cNvCxnSpPr/>
          <p:nvPr/>
        </p:nvCxnSpPr>
        <p:spPr>
          <a:xfrm>
            <a:off x="3925295" y="2632902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4342451" y="184630"/>
            <a:ext cx="1373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Balloon 1.2 kg</a:t>
            </a:r>
          </a:p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Payload 1.8 kg</a:t>
            </a:r>
          </a:p>
          <a:p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Buoyancy</a:t>
            </a:r>
            <a:r>
              <a:rPr lang="en-US" altLang="ja-JP" sz="1200" dirty="0">
                <a:latin typeface="ＭＳ Ｐゴシック" pitchFamily="50" charset="-128"/>
                <a:ea typeface="ＭＳ Ｐゴシック" pitchFamily="50" charset="-128"/>
              </a:rPr>
              <a:t> </a:t>
            </a:r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1.7 </a:t>
            </a:r>
            <a:r>
              <a:rPr lang="en-US" altLang="ja-JP" sz="1200" dirty="0" smtClean="0">
                <a:latin typeface="ＭＳ Ｐゴシック" pitchFamily="50" charset="-128"/>
                <a:ea typeface="ＭＳ Ｐゴシック" pitchFamily="50" charset="-128"/>
              </a:rPr>
              <a:t>kg</a:t>
            </a:r>
          </a:p>
        </p:txBody>
      </p:sp>
      <p:pic>
        <p:nvPicPr>
          <p:cNvPr id="2" name="図 1" descr="CFH0_2014022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" y="3142277"/>
            <a:ext cx="4257684" cy="371572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0" y="1545044"/>
            <a:ext cx="31598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O</a:t>
            </a:r>
            <a:r>
              <a:rPr kumimoji="1" lang="en-US" altLang="ja-JP" dirty="0" smtClean="0"/>
              <a:t>ur effort for anti balloon burst</a:t>
            </a:r>
          </a:p>
          <a:p>
            <a:r>
              <a:rPr kumimoji="1" lang="en-US" altLang="ja-JP" dirty="0" smtClean="0"/>
              <a:t>enabled our </a:t>
            </a:r>
            <a:r>
              <a:rPr kumimoji="1" lang="en-US" altLang="ja-JP" dirty="0" err="1" smtClean="0"/>
              <a:t>sonde</a:t>
            </a:r>
            <a:r>
              <a:rPr kumimoji="1" lang="en-US" altLang="ja-JP" dirty="0" smtClean="0"/>
              <a:t> to go up </a:t>
            </a:r>
          </a:p>
          <a:p>
            <a:r>
              <a:rPr kumimoji="1" lang="en-US" altLang="ja-JP" dirty="0" smtClean="0"/>
              <a:t>to the stratosphere </a:t>
            </a:r>
          </a:p>
          <a:p>
            <a:r>
              <a:rPr lang="en-US" altLang="ja-JP" dirty="0" smtClean="0"/>
              <a:t>and it allowed us </a:t>
            </a:r>
          </a:p>
          <a:p>
            <a:r>
              <a:rPr lang="en-US" altLang="ja-JP" dirty="0" smtClean="0"/>
              <a:t>to </a:t>
            </a:r>
            <a:r>
              <a:rPr kumimoji="1" lang="en-US" altLang="ja-JP" dirty="0" smtClean="0"/>
              <a:t>measure the </a:t>
            </a:r>
            <a:r>
              <a:rPr kumimoji="1" lang="en-US" altLang="ja-JP" dirty="0" err="1" smtClean="0"/>
              <a:t>strato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26758" y="4351596"/>
            <a:ext cx="52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WV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926295" y="4274568"/>
            <a:ext cx="62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SWV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421400" y="4541714"/>
            <a:ext cx="45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O3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527657" y="4274568"/>
            <a:ext cx="51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u</a:t>
            </a:r>
            <a:r>
              <a:rPr lang="en-US" altLang="ja-JP" dirty="0" smtClean="0"/>
              <a:t>, </a:t>
            </a:r>
            <a:r>
              <a:rPr lang="en-US" altLang="ja-JP" dirty="0" smtClean="0">
                <a:solidFill>
                  <a:srgbClr val="0000FF"/>
                </a:solidFill>
              </a:rPr>
              <a:t>v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41789" y="3174333"/>
            <a:ext cx="1465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Configuration</a:t>
            </a:r>
            <a:endParaRPr kumimoji="1"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477389" y="4600849"/>
            <a:ext cx="416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PT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53" name="直線コネクタ 52"/>
          <p:cNvCxnSpPr/>
          <p:nvPr/>
        </p:nvCxnSpPr>
        <p:spPr>
          <a:xfrm>
            <a:off x="-176953" y="3860373"/>
            <a:ext cx="4325246" cy="22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1839550" y="3437703"/>
            <a:ext cx="952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31</a:t>
            </a:r>
            <a:r>
              <a:rPr kumimoji="1" lang="en-US" altLang="ja-JP" sz="2400" dirty="0" smtClean="0"/>
              <a:t> km</a:t>
            </a:r>
            <a:endParaRPr kumimoji="1" lang="ja-JP" altLang="en-US" sz="2400" dirty="0"/>
          </a:p>
        </p:txBody>
      </p:sp>
      <p:sp>
        <p:nvSpPr>
          <p:cNvPr id="55" name="テキスト ボックス 54"/>
          <p:cNvSpPr txBox="1"/>
          <p:nvPr/>
        </p:nvSpPr>
        <p:spPr>
          <a:xfrm rot="6393053">
            <a:off x="2080309" y="3120410"/>
            <a:ext cx="42079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:  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6389521" y="5628"/>
            <a:ext cx="23866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Photo: </a:t>
            </a:r>
          </a:p>
          <a:p>
            <a:r>
              <a:rPr kumimoji="1" lang="en-US" altLang="ja-JP" dirty="0" smtClean="0"/>
              <a:t>sky at just after </a:t>
            </a:r>
          </a:p>
          <a:p>
            <a:r>
              <a:rPr kumimoji="1" lang="en-US" altLang="ja-JP" dirty="0" smtClean="0"/>
              <a:t>the 3</a:t>
            </a:r>
            <a:r>
              <a:rPr kumimoji="1" lang="en-US" altLang="ja-JP" baseline="30000" dirty="0" smtClean="0"/>
              <a:t>rd</a:t>
            </a:r>
            <a:r>
              <a:rPr kumimoji="1" lang="en-US" altLang="ja-JP" dirty="0" smtClean="0"/>
              <a:t> CFH-ECC launch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9388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1101902"/>
            <a:ext cx="2450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profiles of </a:t>
            </a:r>
          </a:p>
          <a:p>
            <a:r>
              <a:rPr lang="en-US" altLang="ja-JP" dirty="0" smtClean="0"/>
              <a:t>WV, SWV, O3, u, v</a:t>
            </a:r>
            <a:r>
              <a:rPr lang="en-US" altLang="ja-JP" dirty="0"/>
              <a:t>, PT</a:t>
            </a:r>
            <a:r>
              <a:rPr lang="en-US" altLang="ja-JP" dirty="0" smtClean="0"/>
              <a:t> </a:t>
            </a:r>
          </a:p>
          <a:p>
            <a:r>
              <a:rPr lang="en-US" altLang="ja-JP" dirty="0" smtClean="0"/>
              <a:t>superposed</a:t>
            </a:r>
            <a:r>
              <a:rPr kumimoji="1" lang="en-US" altLang="ja-JP" dirty="0" smtClean="0"/>
              <a:t> 5 successful </a:t>
            </a:r>
          </a:p>
          <a:p>
            <a:r>
              <a:rPr kumimoji="1" lang="en-US" altLang="ja-JP" dirty="0" smtClean="0"/>
              <a:t>CFH-ECC soundings. </a:t>
            </a:r>
          </a:p>
          <a:p>
            <a:endParaRPr kumimoji="1" lang="ja-JP" altLang="en-US" dirty="0"/>
          </a:p>
        </p:txBody>
      </p:sp>
      <p:pic>
        <p:nvPicPr>
          <p:cNvPr id="3" name="図 2" descr="CFH0_2014022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91" y="756797"/>
            <a:ext cx="6991099" cy="6101203"/>
          </a:xfrm>
          <a:prstGeom prst="rect">
            <a:avLst/>
          </a:prstGeom>
        </p:spPr>
      </p:pic>
      <p:pic>
        <p:nvPicPr>
          <p:cNvPr id="14" name="図 13" descr="CFH0_2014022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79" y="756797"/>
            <a:ext cx="6991099" cy="6101203"/>
          </a:xfrm>
          <a:prstGeom prst="rect">
            <a:avLst/>
          </a:prstGeom>
        </p:spPr>
      </p:pic>
      <p:pic>
        <p:nvPicPr>
          <p:cNvPr id="15" name="図 14" descr="CFH0_201402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79" y="756797"/>
            <a:ext cx="6991099" cy="6101203"/>
          </a:xfrm>
          <a:prstGeom prst="rect">
            <a:avLst/>
          </a:prstGeom>
        </p:spPr>
      </p:pic>
      <p:pic>
        <p:nvPicPr>
          <p:cNvPr id="16" name="図 15" descr="CFH0_20140224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91" y="756797"/>
            <a:ext cx="6991099" cy="6101203"/>
          </a:xfrm>
          <a:prstGeom prst="rect">
            <a:avLst/>
          </a:prstGeom>
        </p:spPr>
      </p:pic>
      <p:pic>
        <p:nvPicPr>
          <p:cNvPr id="17" name="図 16" descr="CFH0_20140226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01" y="756797"/>
            <a:ext cx="6991099" cy="610120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2853507" y="3975411"/>
            <a:ext cx="56080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2870001" y="3632947"/>
            <a:ext cx="56080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0" y="16921"/>
            <a:ext cx="32590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WV and O3 profile</a:t>
            </a:r>
            <a:endParaRPr kumimoji="1" lang="ja-JP" altLang="en-US" sz="3200" dirty="0"/>
          </a:p>
        </p:txBody>
      </p:sp>
      <p:sp>
        <p:nvSpPr>
          <p:cNvPr id="4" name="正方形/長方形 3"/>
          <p:cNvSpPr/>
          <p:nvPr/>
        </p:nvSpPr>
        <p:spPr>
          <a:xfrm>
            <a:off x="3769875" y="601697"/>
            <a:ext cx="5005066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ja-JP" sz="2800" dirty="0" smtClean="0"/>
              <a:t>    Period</a:t>
            </a:r>
            <a:r>
              <a:rPr lang="en-US" altLang="ja-JP" sz="2800" dirty="0"/>
              <a:t>: 21 – 26 Feb, 2014</a:t>
            </a:r>
            <a:r>
              <a:rPr lang="en-US" altLang="ja-JP" sz="2800" dirty="0" smtClean="0"/>
              <a:t>.    </a:t>
            </a:r>
            <a:endParaRPr lang="en-US" altLang="ja-JP" sz="2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78613" y="2130837"/>
            <a:ext cx="63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WV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01257" y="224068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SWV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19888" y="2234545"/>
            <a:ext cx="54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8000"/>
                </a:solidFill>
              </a:rPr>
              <a:t>O3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723731" y="2315503"/>
            <a:ext cx="493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8000"/>
                </a:solidFill>
              </a:rPr>
              <a:t>PT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436790" y="2315503"/>
            <a:ext cx="63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u</a:t>
            </a:r>
            <a:r>
              <a:rPr lang="en-US" altLang="ja-JP" sz="2400" dirty="0" smtClean="0"/>
              <a:t>, </a:t>
            </a:r>
            <a:r>
              <a:rPr lang="en-US" altLang="ja-JP" sz="2400" dirty="0" smtClean="0">
                <a:solidFill>
                  <a:srgbClr val="0000FF"/>
                </a:solidFill>
              </a:rPr>
              <a:t>v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466670"/>
            <a:ext cx="24147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 </a:t>
            </a:r>
            <a:r>
              <a:rPr lang="en-US" altLang="ja-JP" dirty="0" err="1"/>
              <a:t>t</a:t>
            </a:r>
            <a:r>
              <a:rPr kumimoji="1" lang="en-US" altLang="ja-JP" dirty="0" err="1" smtClean="0"/>
              <a:t>ropopause</a:t>
            </a:r>
            <a:r>
              <a:rPr kumimoji="1" lang="en-US" altLang="ja-JP" dirty="0" smtClean="0"/>
              <a:t> located</a:t>
            </a:r>
          </a:p>
          <a:p>
            <a:r>
              <a:rPr lang="en-US" altLang="ja-JP" dirty="0" smtClean="0"/>
              <a:t>at 16 km where 03 and </a:t>
            </a:r>
          </a:p>
          <a:p>
            <a:r>
              <a:rPr lang="en-US" altLang="ja-JP" dirty="0" smtClean="0"/>
              <a:t>u have steep gradients.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3515832"/>
            <a:ext cx="20181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WV </a:t>
            </a:r>
            <a:r>
              <a:rPr lang="en-US" altLang="ja-JP" dirty="0" smtClean="0"/>
              <a:t>is 3 </a:t>
            </a:r>
            <a:r>
              <a:rPr lang="en-US" altLang="ja-JP" dirty="0" err="1" smtClean="0"/>
              <a:t>ppmv</a:t>
            </a:r>
            <a:endParaRPr lang="en-US" altLang="ja-JP" dirty="0" smtClean="0"/>
          </a:p>
          <a:p>
            <a:r>
              <a:rPr lang="en-US" altLang="ja-JP" dirty="0" smtClean="0"/>
              <a:t>at const. value</a:t>
            </a:r>
          </a:p>
          <a:p>
            <a:r>
              <a:rPr lang="en-US" altLang="ja-JP" dirty="0" smtClean="0"/>
              <a:t>from 16 km–18 km.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4622259"/>
            <a:ext cx="20826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Vertical gradients of </a:t>
            </a:r>
          </a:p>
          <a:p>
            <a:r>
              <a:rPr lang="en-US" altLang="ja-JP" dirty="0" smtClean="0"/>
              <a:t>WV, SWV, O3, PT </a:t>
            </a:r>
          </a:p>
          <a:p>
            <a:r>
              <a:rPr lang="en-US" altLang="ja-JP" dirty="0"/>
              <a:t>c</a:t>
            </a:r>
            <a:r>
              <a:rPr lang="en-US" altLang="ja-JP" dirty="0" smtClean="0"/>
              <a:t>hange at 18 km.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5789921"/>
            <a:ext cx="2177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WV have a maximum</a:t>
            </a:r>
          </a:p>
          <a:p>
            <a:r>
              <a:rPr kumimoji="1" lang="en-US" altLang="ja-JP" dirty="0" smtClean="0"/>
              <a:t> at around 20 km.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8528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 descr="Profiles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1987"/>
            <a:ext cx="3137859" cy="4732509"/>
          </a:xfrm>
          <a:prstGeom prst="rect">
            <a:avLst/>
          </a:prstGeom>
        </p:spPr>
      </p:pic>
      <p:cxnSp>
        <p:nvCxnSpPr>
          <p:cNvPr id="16" name="直線コネクタ 15"/>
          <p:cNvCxnSpPr/>
          <p:nvPr/>
        </p:nvCxnSpPr>
        <p:spPr>
          <a:xfrm>
            <a:off x="-85124" y="4602237"/>
            <a:ext cx="28726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-118112" y="4193793"/>
            <a:ext cx="28561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図 1" descr="Horizon20140218-20140227_125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4"/>
          <a:stretch/>
        </p:blipFill>
        <p:spPr>
          <a:xfrm>
            <a:off x="3661725" y="3064038"/>
            <a:ext cx="5482276" cy="1649549"/>
          </a:xfrm>
          <a:prstGeom prst="rect">
            <a:avLst/>
          </a:prstGeom>
        </p:spPr>
      </p:pic>
      <p:pic>
        <p:nvPicPr>
          <p:cNvPr id="3" name="図 2" descr="Horizon20140218-20140227_70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56"/>
          <a:stretch/>
        </p:blipFill>
        <p:spPr>
          <a:xfrm>
            <a:off x="3661724" y="160832"/>
            <a:ext cx="5482276" cy="1468098"/>
          </a:xfrm>
          <a:prstGeom prst="rect">
            <a:avLst/>
          </a:prstGeom>
        </p:spPr>
      </p:pic>
      <p:pic>
        <p:nvPicPr>
          <p:cNvPr id="5" name="図 4" descr="Horizon20140218-20140227_100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6" b="15511"/>
          <a:stretch/>
        </p:blipFill>
        <p:spPr>
          <a:xfrm>
            <a:off x="3661724" y="1628930"/>
            <a:ext cx="5482276" cy="1435108"/>
          </a:xfrm>
          <a:prstGeom prst="rect">
            <a:avLst/>
          </a:prstGeom>
        </p:spPr>
      </p:pic>
      <p:pic>
        <p:nvPicPr>
          <p:cNvPr id="6" name="図 5" descr="CTOP.mt2.v20.20140222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34876" r="48739" b="34817"/>
          <a:stretch/>
        </p:blipFill>
        <p:spPr>
          <a:xfrm>
            <a:off x="4156551" y="4713587"/>
            <a:ext cx="3243641" cy="1736150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5657527" y="5179582"/>
            <a:ext cx="989656" cy="725801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137859" y="808279"/>
            <a:ext cx="82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70 </a:t>
            </a:r>
            <a:r>
              <a:rPr kumimoji="1" lang="en-US" altLang="ja-JP" dirty="0" err="1" smtClean="0"/>
              <a:t>hPa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073893" y="2236953"/>
            <a:ext cx="93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10</a:t>
            </a:r>
            <a:r>
              <a:rPr kumimoji="1" lang="en-US" altLang="ja-JP" dirty="0" smtClean="0"/>
              <a:t>0 </a:t>
            </a:r>
            <a:r>
              <a:rPr kumimoji="1" lang="en-US" altLang="ja-JP" dirty="0" err="1" smtClean="0"/>
              <a:t>hPa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084423" y="3526819"/>
            <a:ext cx="93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125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hPa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069881" y="2814300"/>
            <a:ext cx="125587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Cold region</a:t>
            </a:r>
            <a:endParaRPr kumimoji="1" lang="ja-JP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 flipV="1">
            <a:off x="5855459" y="1022720"/>
            <a:ext cx="907184" cy="2688765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4253208" y="1490528"/>
            <a:ext cx="141761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800000"/>
                </a:solidFill>
              </a:rPr>
              <a:t>Warm</a:t>
            </a:r>
            <a:r>
              <a:rPr kumimoji="1" lang="en-US" altLang="ja-JP" dirty="0" smtClean="0">
                <a:solidFill>
                  <a:srgbClr val="800000"/>
                </a:solidFill>
              </a:rPr>
              <a:t> region</a:t>
            </a:r>
            <a:endParaRPr kumimoji="1" lang="ja-JP" altLang="en-US" dirty="0">
              <a:solidFill>
                <a:srgbClr val="800000"/>
              </a:solidFill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V="1">
            <a:off x="5327643" y="1022720"/>
            <a:ext cx="527816" cy="1435110"/>
          </a:xfrm>
          <a:prstGeom prst="line">
            <a:avLst/>
          </a:prstGeom>
          <a:ln w="762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5591551" y="808279"/>
            <a:ext cx="65977" cy="4734206"/>
          </a:xfrm>
          <a:prstGeom prst="line">
            <a:avLst/>
          </a:prstGeom>
          <a:ln w="76200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0" y="16921"/>
            <a:ext cx="35433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Meteorological field</a:t>
            </a:r>
          </a:p>
          <a:p>
            <a:r>
              <a:rPr kumimoji="1" lang="en-US" altLang="ja-JP" sz="3200" dirty="0" smtClean="0"/>
              <a:t>during obs. period</a:t>
            </a:r>
            <a:endParaRPr kumimoji="1" lang="ja-JP" altLang="en-US" sz="32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711284" y="4709464"/>
            <a:ext cx="143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(ERA interim)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574518" y="6244661"/>
            <a:ext cx="5472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According to CTH data, </a:t>
            </a:r>
            <a:r>
              <a:rPr lang="en-US" altLang="ja-JP" dirty="0"/>
              <a:t>t</a:t>
            </a:r>
            <a:r>
              <a:rPr kumimoji="1" lang="en-US" altLang="ja-JP" dirty="0" smtClean="0"/>
              <a:t>hose T structure may be formed </a:t>
            </a:r>
          </a:p>
          <a:p>
            <a:r>
              <a:rPr kumimoji="1" lang="en-US" altLang="ja-JP" dirty="0" smtClean="0"/>
              <a:t>by </a:t>
            </a:r>
            <a:r>
              <a:rPr lang="en-US" altLang="ja-JP" dirty="0" smtClean="0"/>
              <a:t>large scale disturbance located at just east of Biak.</a:t>
            </a:r>
            <a:endParaRPr kumimoji="1" lang="ja-JP" altLang="en-US" dirty="0"/>
          </a:p>
        </p:txBody>
      </p:sp>
      <p:cxnSp>
        <p:nvCxnSpPr>
          <p:cNvPr id="46" name="直線コネクタ 45"/>
          <p:cNvCxnSpPr/>
          <p:nvPr/>
        </p:nvCxnSpPr>
        <p:spPr>
          <a:xfrm>
            <a:off x="-97664" y="4445163"/>
            <a:ext cx="28561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 flipV="1">
            <a:off x="2787531" y="3896151"/>
            <a:ext cx="350328" cy="706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 flipV="1">
            <a:off x="2738049" y="2606285"/>
            <a:ext cx="399810" cy="18388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 flipV="1">
            <a:off x="2723565" y="1177611"/>
            <a:ext cx="414294" cy="30161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119238" y="1545043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Horizontal distribution of T at</a:t>
            </a:r>
            <a:endParaRPr kumimoji="1" lang="ja-JP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 rot="5400000">
            <a:off x="5499736" y="561763"/>
            <a:ext cx="408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/>
              <a:t>X</a:t>
            </a:r>
            <a:endParaRPr kumimoji="1" lang="ja-JP" altLang="en-US" sz="4400" dirty="0"/>
          </a:p>
        </p:txBody>
      </p:sp>
      <p:sp>
        <p:nvSpPr>
          <p:cNvPr id="59" name="テキスト ボックス 58"/>
          <p:cNvSpPr txBox="1"/>
          <p:nvPr/>
        </p:nvSpPr>
        <p:spPr>
          <a:xfrm rot="5400000">
            <a:off x="5469948" y="1967817"/>
            <a:ext cx="408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/>
              <a:t>X</a:t>
            </a:r>
            <a:endParaRPr kumimoji="1" lang="ja-JP" altLang="en-US" sz="4400" dirty="0"/>
          </a:p>
        </p:txBody>
      </p:sp>
      <p:sp>
        <p:nvSpPr>
          <p:cNvPr id="60" name="テキスト ボックス 59"/>
          <p:cNvSpPr txBox="1"/>
          <p:nvPr/>
        </p:nvSpPr>
        <p:spPr>
          <a:xfrm rot="5400000">
            <a:off x="5448100" y="3362666"/>
            <a:ext cx="408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/>
              <a:t>X</a:t>
            </a:r>
            <a:endParaRPr kumimoji="1" lang="ja-JP" altLang="en-US" sz="4400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946162" y="158644"/>
            <a:ext cx="1615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Biak is here</a:t>
            </a:r>
            <a:endParaRPr kumimoji="1" lang="ja-JP" altLang="en-US" sz="2400" dirty="0"/>
          </a:p>
        </p:txBody>
      </p:sp>
      <p:sp>
        <p:nvSpPr>
          <p:cNvPr id="62" name="テキスト ボックス 61"/>
          <p:cNvSpPr txBox="1"/>
          <p:nvPr/>
        </p:nvSpPr>
        <p:spPr>
          <a:xfrm rot="5400000">
            <a:off x="5420466" y="5108279"/>
            <a:ext cx="408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/>
              <a:t>X</a:t>
            </a:r>
            <a:endParaRPr kumimoji="1" lang="ja-JP" altLang="en-US" sz="4400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6671152" y="5433444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Horizontal distribution of </a:t>
            </a:r>
          </a:p>
          <a:p>
            <a:r>
              <a:rPr kumimoji="1" lang="en-US" altLang="ja-JP" dirty="0" smtClean="0"/>
              <a:t>Cloud Top Height [km]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045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 animBg="1"/>
      <p:bldP spid="39" grpId="0" animBg="1"/>
      <p:bldP spid="44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12310</TotalTime>
  <Words>2563</Words>
  <Application>Microsoft Macintosh PowerPoint</Application>
  <PresentationFormat>画面に合わせる (4:3)</PresentationFormat>
  <Paragraphs>613</Paragraphs>
  <Slides>30</Slides>
  <Notes>2</Notes>
  <HiddenSlides>7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1" baseType="lpstr">
      <vt:lpstr>ホワイト</vt:lpstr>
      <vt:lpstr>Preliminary findings from  the LAPAN-SOWER  collaborative observations  at Biak, Indonesia  in February 2014</vt:lpstr>
      <vt:lpstr>SOWER  (Soundings of Ozone and Water in the Equatorial Region)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Renewing  SOWER web page  to open  our dataset </vt:lpstr>
      <vt:lpstr>Accomplishments</vt:lpstr>
      <vt:lpstr>PowerPoint プレゼンテーション</vt:lpstr>
      <vt:lpstr>PowerPoint プレゼンテーション</vt:lpstr>
      <vt:lpstr>Dehydration process in the TTL</vt:lpstr>
      <vt:lpstr>PowerPoint プレゼンテーション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findings from the LAPAN-SOWER collaborative observations at Biak, Indonesia in February 2014</dc:title>
  <dc:creator>Inai Yoichi</dc:creator>
  <cp:lastModifiedBy>Inai Yoichi</cp:lastModifiedBy>
  <cp:revision>150</cp:revision>
  <cp:lastPrinted>2014-10-17T06:25:58Z</cp:lastPrinted>
  <dcterms:created xsi:type="dcterms:W3CDTF">2014-10-04T04:06:31Z</dcterms:created>
  <dcterms:modified xsi:type="dcterms:W3CDTF">2014-10-20T13:17:25Z</dcterms:modified>
</cp:coreProperties>
</file>