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74" r:id="rId3"/>
    <p:sldId id="288" r:id="rId4"/>
    <p:sldId id="276" r:id="rId5"/>
    <p:sldId id="257" r:id="rId6"/>
    <p:sldId id="275" r:id="rId7"/>
    <p:sldId id="258" r:id="rId8"/>
    <p:sldId id="278" r:id="rId9"/>
    <p:sldId id="279" r:id="rId10"/>
    <p:sldId id="259" r:id="rId11"/>
    <p:sldId id="280" r:id="rId12"/>
    <p:sldId id="281" r:id="rId13"/>
    <p:sldId id="282" r:id="rId14"/>
    <p:sldId id="283" r:id="rId15"/>
    <p:sldId id="284" r:id="rId16"/>
    <p:sldId id="285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90F1"/>
    <a:srgbClr val="5EF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1588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808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288C4-371D-9246-BBB3-8CF42A82637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755E-5876-424B-826E-9D885D40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line, 79-2008</a:t>
            </a:r>
            <a:r>
              <a:rPr lang="en-US" baseline="0" dirty="0" smtClean="0"/>
              <a:t> mean (for 2013), 29-2013 for 2014  (and grey lines)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755E-5876-424B-826E-9D885D40D6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6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 temperatures</a:t>
            </a:r>
            <a:r>
              <a:rPr lang="en-US" baseline="0" dirty="0" smtClean="0"/>
              <a:t> in January should imprint on the tropical water vapor.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755E-5876-424B-826E-9D885D40D6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is polar temps at 10 </a:t>
            </a:r>
            <a:r>
              <a:rPr lang="en-US" dirty="0" err="1" smtClean="0"/>
              <a:t>mb</a:t>
            </a:r>
            <a:r>
              <a:rPr lang="en-US" dirty="0" smtClean="0"/>
              <a:t>, black is CPT in tropics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755E-5876-424B-826E-9D885D40D6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7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October 20,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October 20,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6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0000FF"/>
                </a:solidFill>
              </a:rPr>
              <a:t>TTL cooling and drying during the January 2013 Stratospheric Sudden Warming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35372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Stephanie Evan; </a:t>
            </a:r>
            <a:r>
              <a:rPr lang="en-US" dirty="0" err="1"/>
              <a:t>LACy</a:t>
            </a:r>
            <a:r>
              <a:rPr lang="en-US" dirty="0"/>
              <a:t>/</a:t>
            </a:r>
            <a:r>
              <a:rPr lang="en-US" dirty="0" smtClean="0"/>
              <a:t>CNRS</a:t>
            </a:r>
          </a:p>
          <a:p>
            <a:r>
              <a:rPr lang="en-US" dirty="0" smtClean="0"/>
              <a:t>Karen Rosenlof; NOAA </a:t>
            </a:r>
            <a:r>
              <a:rPr lang="en-US" dirty="0"/>
              <a:t>ESRL </a:t>
            </a:r>
            <a:r>
              <a:rPr lang="en-US" dirty="0" smtClean="0"/>
              <a:t>CSD</a:t>
            </a:r>
            <a:endParaRPr lang="en-US" dirty="0"/>
          </a:p>
          <a:p>
            <a:r>
              <a:rPr lang="en-US" dirty="0" smtClean="0"/>
              <a:t>Troy Thornberry</a:t>
            </a:r>
            <a:r>
              <a:rPr lang="en-US" dirty="0"/>
              <a:t>;</a:t>
            </a:r>
            <a:r>
              <a:rPr lang="en-US" dirty="0" smtClean="0"/>
              <a:t> CIRES, </a:t>
            </a:r>
            <a:r>
              <a:rPr lang="en-US" dirty="0"/>
              <a:t>University of </a:t>
            </a:r>
            <a:r>
              <a:rPr lang="en-US" dirty="0" smtClean="0"/>
              <a:t>Colorado &amp; NOAA ESRL CSD</a:t>
            </a:r>
          </a:p>
          <a:p>
            <a:r>
              <a:rPr lang="en-US" dirty="0" smtClean="0"/>
              <a:t>Andrew Rollins; </a:t>
            </a:r>
            <a:r>
              <a:rPr lang="en-US" dirty="0"/>
              <a:t>CIRES, University of Colorado &amp; NOAA </a:t>
            </a:r>
            <a:r>
              <a:rPr lang="en-US" dirty="0" smtClean="0"/>
              <a:t>ESRL</a:t>
            </a:r>
            <a:endParaRPr lang="en-US" dirty="0"/>
          </a:p>
          <a:p>
            <a:r>
              <a:rPr lang="en-US" dirty="0" smtClean="0"/>
              <a:t>Sergey </a:t>
            </a:r>
            <a:r>
              <a:rPr lang="en-US" dirty="0" err="1" smtClean="0"/>
              <a:t>Khaykin</a:t>
            </a:r>
            <a:r>
              <a:rPr lang="en-US" dirty="0" smtClean="0"/>
              <a:t>; LATMOS/CNRS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836" y="5412426"/>
            <a:ext cx="80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Paper submitted to QJRMS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5588971" y="-8684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</p:spTree>
    <p:extLst>
      <p:ext uri="{BB962C8B-B14F-4D97-AF65-F5344CB8AC3E}">
        <p14:creationId xmlns:p14="http://schemas.microsoft.com/office/powerpoint/2010/main" val="334814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361" y="-4090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pic>
        <p:nvPicPr>
          <p:cNvPr id="5" name="Picture 4" descr="EVAN_Figure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4"/>
          <a:stretch/>
        </p:blipFill>
        <p:spPr>
          <a:xfrm>
            <a:off x="126733" y="655334"/>
            <a:ext cx="4427146" cy="2543716"/>
          </a:xfrm>
          <a:prstGeom prst="rect">
            <a:avLst/>
          </a:prstGeom>
        </p:spPr>
      </p:pic>
      <p:pic>
        <p:nvPicPr>
          <p:cNvPr id="6" name="Picture 5" descr="EVAN_Figure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65" b="27110"/>
          <a:stretch/>
        </p:blipFill>
        <p:spPr>
          <a:xfrm>
            <a:off x="4631784" y="715058"/>
            <a:ext cx="4425696" cy="2543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38681" y="1524008"/>
            <a:ext cx="147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60N </a:t>
            </a:r>
            <a:r>
              <a:rPr lang="en-US" dirty="0" err="1" smtClean="0"/>
              <a:t>Ubar</a:t>
            </a:r>
            <a:endParaRPr lang="en-US" dirty="0"/>
          </a:p>
        </p:txBody>
      </p:sp>
      <p:pic>
        <p:nvPicPr>
          <p:cNvPr id="8" name="Picture 7" descr="EVAN_Figure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7" b="51553"/>
          <a:stretch/>
        </p:blipFill>
        <p:spPr>
          <a:xfrm>
            <a:off x="147053" y="3703052"/>
            <a:ext cx="4427146" cy="2494548"/>
          </a:xfrm>
          <a:prstGeom prst="rect">
            <a:avLst/>
          </a:prstGeom>
        </p:spPr>
      </p:pic>
      <p:pic>
        <p:nvPicPr>
          <p:cNvPr id="9" name="Picture 8" descr="EVAN_Figure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97"/>
          <a:stretch/>
        </p:blipFill>
        <p:spPr>
          <a:xfrm>
            <a:off x="4685256" y="3624479"/>
            <a:ext cx="4425696" cy="2779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0312" y="3927174"/>
            <a:ext cx="373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40-70N vertical EP Flux at 100 </a:t>
            </a:r>
            <a:r>
              <a:rPr lang="en-US" dirty="0" err="1" smtClean="0"/>
              <a:t>mb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99885" y="1057733"/>
            <a:ext cx="228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mb</a:t>
            </a:r>
            <a:r>
              <a:rPr lang="en-US" dirty="0" smtClean="0"/>
              <a:t> GPS 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2105" y="2407385"/>
            <a:ext cx="77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9157" y="975898"/>
            <a:ext cx="97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1901" y="4095986"/>
            <a:ext cx="249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GPS CP T and 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32526" y="5026539"/>
            <a:ext cx="69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40523" y="4505162"/>
            <a:ext cx="40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58160" y="6342528"/>
            <a:ext cx="328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0 = Jan 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4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361" y="-4090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pic>
        <p:nvPicPr>
          <p:cNvPr id="4" name="Picture 3" descr="EVAN_Figure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6" y="1472821"/>
            <a:ext cx="8456599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406" y="622300"/>
            <a:ext cx="680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series of the tropical (15N-15S) </a:t>
            </a:r>
            <a:r>
              <a:rPr lang="en-US" sz="2400" dirty="0" err="1" smtClean="0"/>
              <a:t>wbarstar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22625" y="5995035"/>
            <a:ext cx="5758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Enhancement of 150-70 </a:t>
            </a:r>
            <a:r>
              <a:rPr lang="en-US" sz="2400" i="1" dirty="0" err="1" smtClean="0"/>
              <a:t>mb</a:t>
            </a:r>
            <a:r>
              <a:rPr lang="en-US" sz="2400" i="1" dirty="0" smtClean="0"/>
              <a:t> upwelling due to subtropical </a:t>
            </a:r>
            <a:r>
              <a:rPr lang="en-US" sz="2400" i="1" dirty="0" err="1" smtClean="0"/>
              <a:t>wavebreaking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7961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361" y="-4090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99" y="257700"/>
            <a:ext cx="9363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Now a longitudinally resolved view:  larger tropical temperature response in the western Pacific (panel c), greater increase in polar temperature from 60-180 degrees longitude.</a:t>
            </a:r>
          </a:p>
          <a:p>
            <a:endParaRPr lang="en-US" dirty="0"/>
          </a:p>
        </p:txBody>
      </p:sp>
      <p:pic>
        <p:nvPicPr>
          <p:cNvPr id="4" name="Picture 3" descr="EVAN_Figure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3" y="1474118"/>
            <a:ext cx="8318867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6624" y="1063625"/>
            <a:ext cx="466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Red, 10 </a:t>
            </a:r>
            <a:r>
              <a:rPr lang="en-US" dirty="0" err="1" smtClean="0">
                <a:solidFill>
                  <a:srgbClr val="FF0000"/>
                </a:solidFill>
              </a:rPr>
              <a:t>mb</a:t>
            </a:r>
            <a:r>
              <a:rPr lang="en-US" dirty="0" smtClean="0">
                <a:solidFill>
                  <a:srgbClr val="FF0000"/>
                </a:solidFill>
              </a:rPr>
              <a:t> polar</a:t>
            </a:r>
            <a:r>
              <a:rPr lang="en-US" dirty="0" smtClean="0"/>
              <a:t>, black CPT tropics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1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361" y="-4090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pic>
        <p:nvPicPr>
          <p:cNvPr id="3" name="Picture 2" descr="EVAN_Figure0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"/>
          <a:stretch/>
        </p:blipFill>
        <p:spPr>
          <a:xfrm>
            <a:off x="521285" y="1052605"/>
            <a:ext cx="8424588" cy="5793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309492"/>
            <a:ext cx="9413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Daily tro</a:t>
            </a:r>
            <a:r>
              <a:rPr lang="en-US" sz="2200" dirty="0"/>
              <a:t>p</a:t>
            </a:r>
            <a:r>
              <a:rPr lang="en-US" sz="2200" dirty="0" smtClean="0"/>
              <a:t>ical OLR anomalies, blue=active convection, this strengthens at time of SSW, and at the longitude band of maximum polar warming.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961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361" y="-4090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pic>
        <p:nvPicPr>
          <p:cNvPr id="3" name="Picture 2" descr="EVAN_Figure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3" y="1073595"/>
            <a:ext cx="6352616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6217" y="577268"/>
            <a:ext cx="619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OLR and MODIS cloud top </a:t>
            </a:r>
            <a:r>
              <a:rPr lang="en-US" dirty="0" err="1" smtClean="0"/>
              <a:t>pssr</a:t>
            </a:r>
            <a:r>
              <a:rPr lang="en-US" dirty="0" smtClean="0"/>
              <a:t>, before and after the SSW</a:t>
            </a:r>
            <a:endParaRPr lang="en-US" dirty="0"/>
          </a:p>
        </p:txBody>
      </p:sp>
      <p:pic>
        <p:nvPicPr>
          <p:cNvPr id="5" name="Picture 4" descr="EVAN_Figure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" y="3590505"/>
            <a:ext cx="266807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182" y="2886353"/>
            <a:ext cx="191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MJO phase diagram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802" y="6301152"/>
            <a:ext cx="267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Blue: Dec     </a:t>
            </a:r>
            <a:r>
              <a:rPr lang="en-US" dirty="0" smtClean="0">
                <a:solidFill>
                  <a:srgbClr val="5EFF3A"/>
                </a:solidFill>
              </a:rPr>
              <a:t>Green: Jan</a:t>
            </a:r>
            <a:endParaRPr lang="en-US" dirty="0">
              <a:solidFill>
                <a:srgbClr val="5EFF3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182" y="5553364"/>
            <a:ext cx="3509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Southward shift of convective activity consistent with Kodera, </a:t>
            </a:r>
            <a:r>
              <a:rPr lang="en-US" dirty="0" err="1" smtClean="0"/>
              <a:t>Eguchi</a:t>
            </a:r>
            <a:r>
              <a:rPr lang="en-US" dirty="0" smtClean="0"/>
              <a:t>, and Yoshida and Yamazaki </a:t>
            </a:r>
            <a:r>
              <a:rPr lang="en-US" dirty="0" err="1" smtClean="0"/>
              <a:t>studes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1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361" y="-4090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273" y="877455"/>
            <a:ext cx="193341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SSW: enhanced mid latitude wave activity</a:t>
            </a:r>
          </a:p>
          <a:p>
            <a:endParaRPr lang="en-US" dirty="0"/>
          </a:p>
          <a:p>
            <a:r>
              <a:rPr lang="en-US" dirty="0" smtClean="0"/>
              <a:t>This increases strength of the mean </a:t>
            </a:r>
            <a:r>
              <a:rPr lang="en-US" dirty="0" err="1" smtClean="0"/>
              <a:t>meridional</a:t>
            </a:r>
            <a:r>
              <a:rPr lang="en-US" dirty="0" smtClean="0"/>
              <a:t> circulation</a:t>
            </a:r>
          </a:p>
          <a:p>
            <a:endParaRPr lang="en-US" dirty="0"/>
          </a:p>
          <a:p>
            <a:r>
              <a:rPr lang="en-US" dirty="0" smtClean="0"/>
              <a:t>Cools UTLS</a:t>
            </a:r>
          </a:p>
          <a:p>
            <a:endParaRPr lang="en-US" dirty="0"/>
          </a:p>
          <a:p>
            <a:r>
              <a:rPr lang="en-US" dirty="0" smtClean="0"/>
              <a:t>Changes static stability</a:t>
            </a:r>
          </a:p>
          <a:p>
            <a:endParaRPr lang="en-US" dirty="0"/>
          </a:p>
          <a:p>
            <a:r>
              <a:rPr lang="en-US" dirty="0" smtClean="0"/>
              <a:t>Changes height convection can reach</a:t>
            </a:r>
            <a:endParaRPr lang="en-US" dirty="0"/>
          </a:p>
        </p:txBody>
      </p:sp>
      <p:pic>
        <p:nvPicPr>
          <p:cNvPr id="5" name="Picture 4" descr="13_Evan_presentation_attrex.ppt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15" y="934395"/>
            <a:ext cx="710004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361" y="-4090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618" y="783255"/>
            <a:ext cx="7536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OLR (</a:t>
            </a:r>
            <a:r>
              <a:rPr lang="en-US" sz="2200" dirty="0" smtClean="0">
                <a:solidFill>
                  <a:srgbClr val="C090F1"/>
                </a:solidFill>
              </a:rPr>
              <a:t>purple</a:t>
            </a:r>
            <a:r>
              <a:rPr lang="en-US" sz="2200" dirty="0" smtClean="0"/>
              <a:t>) N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(black), 13-16 km (UT), 120-180 longitude region that has the with largest tropical temperature cooling.</a:t>
            </a:r>
            <a:endParaRPr lang="en-US" sz="2200" dirty="0"/>
          </a:p>
        </p:txBody>
      </p:sp>
      <p:pic>
        <p:nvPicPr>
          <p:cNvPr id="7" name="Picture 6" descr="EVAN_Figure1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8" r="50884" b="31889"/>
          <a:stretch/>
        </p:blipFill>
        <p:spPr>
          <a:xfrm>
            <a:off x="1200727" y="2387236"/>
            <a:ext cx="684041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361" y="-4090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pic>
        <p:nvPicPr>
          <p:cNvPr id="5" name="Picture 4" descr="EVAN_Figure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41038"/>
            <a:ext cx="8966200" cy="4470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76555" y="4990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Change in convection with the SSW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182" y="5691909"/>
            <a:ext cx="7100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Higher, colder cloud tops, leads to enhanced drying of air entering the stratosphere.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96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lsan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79" y="3478466"/>
            <a:ext cx="4736592" cy="3383280"/>
          </a:xfrm>
          <a:prstGeom prst="rect">
            <a:avLst/>
          </a:prstGeom>
        </p:spPr>
      </p:pic>
      <p:pic>
        <p:nvPicPr>
          <p:cNvPr id="8" name="Picture 7" descr="mlst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" y="367834"/>
            <a:ext cx="4736592" cy="33832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64267" y="2093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9295" y="3900134"/>
            <a:ext cx="3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84137" y="3453884"/>
            <a:ext cx="139303" cy="503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4873" y="3896848"/>
            <a:ext cx="3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339715" y="3450598"/>
            <a:ext cx="139303" cy="503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65869" y="3893562"/>
            <a:ext cx="3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70711" y="3447312"/>
            <a:ext cx="139303" cy="503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ineplot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1" y="601312"/>
            <a:ext cx="3840480" cy="2742926"/>
          </a:xfrm>
          <a:prstGeom prst="rect">
            <a:avLst/>
          </a:prstGeom>
        </p:spPr>
      </p:pic>
      <p:pic>
        <p:nvPicPr>
          <p:cNvPr id="23" name="Picture 22" descr="Boulder_16_20km_Oct201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7778"/>
            <a:ext cx="463798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0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n20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3174" r="4489" b="3677"/>
          <a:stretch/>
        </p:blipFill>
        <p:spPr>
          <a:xfrm>
            <a:off x="4892840" y="3093129"/>
            <a:ext cx="4250941" cy="29811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98514" y="8581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pic>
        <p:nvPicPr>
          <p:cNvPr id="3" name="Picture 2" descr="map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" y="723594"/>
            <a:ext cx="5005137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6536" y="628336"/>
            <a:ext cx="3823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Contrasting 2013 with 2014, using gridded MLS water vapor at 82 </a:t>
            </a:r>
            <a:r>
              <a:rPr lang="en-US" dirty="0" err="1" smtClean="0"/>
              <a:t>mb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Note: 2006 is similar to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8514" y="8581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pic>
        <p:nvPicPr>
          <p:cNvPr id="3" name="Picture 2" descr="tropsum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2" y="548088"/>
            <a:ext cx="6400160" cy="4571543"/>
          </a:xfrm>
          <a:prstGeom prst="rect">
            <a:avLst/>
          </a:prstGeom>
        </p:spPr>
      </p:pic>
      <p:pic>
        <p:nvPicPr>
          <p:cNvPr id="4" name="Picture 3" descr="plu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68" y="4046648"/>
            <a:ext cx="2840183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7831" y="6326594"/>
            <a:ext cx="209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Plumb&amp;Bell</a:t>
            </a:r>
            <a:r>
              <a:rPr lang="en-US" dirty="0" smtClean="0">
                <a:solidFill>
                  <a:srgbClr val="0000FF"/>
                </a:solidFill>
              </a:rPr>
              <a:t> 1982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0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86812" y="12329"/>
            <a:ext cx="325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ATTREX STM, October 20, 2014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48403" y="6375596"/>
            <a:ext cx="410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Data from NOAA CPC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" y="1300480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mb</a:t>
            </a:r>
            <a:r>
              <a:rPr lang="en-US" dirty="0" smtClean="0"/>
              <a:t> 65N-90N Temps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99920" y="660399"/>
            <a:ext cx="6664961" cy="2560320"/>
            <a:chOff x="1899920" y="660399"/>
            <a:chExt cx="6664961" cy="2560320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1899920" y="660399"/>
              <a:ext cx="6664961" cy="2560320"/>
              <a:chOff x="1534160" y="985520"/>
              <a:chExt cx="5872588" cy="2255933"/>
            </a:xfrm>
          </p:grpSpPr>
          <p:pic>
            <p:nvPicPr>
              <p:cNvPr id="9" name="Picture 8" descr="30mb9065.gif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7" t="14504" r="8031" b="3259"/>
              <a:stretch/>
            </p:blipFill>
            <p:spPr>
              <a:xfrm>
                <a:off x="3312934" y="985520"/>
                <a:ext cx="4093814" cy="2255933"/>
              </a:xfrm>
              <a:prstGeom prst="rect">
                <a:avLst/>
              </a:prstGeom>
            </p:spPr>
          </p:pic>
          <p:pic>
            <p:nvPicPr>
              <p:cNvPr id="10" name="Picture 9" descr="30mb9065_2013.gi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6" t="14414" r="13572" b="3667"/>
              <a:stretch/>
            </p:blipFill>
            <p:spPr>
              <a:xfrm>
                <a:off x="1534160" y="985520"/>
                <a:ext cx="3782550" cy="2247184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2905164" y="2121647"/>
              <a:ext cx="912307" cy="620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>
          <a:xfrm>
            <a:off x="1933934" y="3506071"/>
            <a:ext cx="6574536" cy="2587752"/>
            <a:chOff x="2905164" y="3931918"/>
            <a:chExt cx="5781636" cy="2275842"/>
          </a:xfrm>
        </p:grpSpPr>
        <p:grpSp>
          <p:nvGrpSpPr>
            <p:cNvPr id="19" name="Group 18"/>
            <p:cNvGrpSpPr/>
            <p:nvPr/>
          </p:nvGrpSpPr>
          <p:grpSpPr>
            <a:xfrm>
              <a:off x="2905164" y="3931918"/>
              <a:ext cx="5781636" cy="2275842"/>
              <a:chOff x="2905164" y="3931918"/>
              <a:chExt cx="5781636" cy="227584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905164" y="3931918"/>
                <a:ext cx="5781636" cy="2275842"/>
                <a:chOff x="2905164" y="3931918"/>
                <a:chExt cx="5781636" cy="2275842"/>
              </a:xfrm>
            </p:grpSpPr>
            <p:pic>
              <p:nvPicPr>
                <p:cNvPr id="5" name="Picture 4" descr="70mb2525.gif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11" t="14519" r="9000" b="2519"/>
                <a:stretch/>
              </p:blipFill>
              <p:spPr>
                <a:xfrm>
                  <a:off x="4714240" y="3931918"/>
                  <a:ext cx="3972560" cy="2275842"/>
                </a:xfrm>
                <a:prstGeom prst="rect">
                  <a:avLst/>
                </a:prstGeom>
              </p:spPr>
            </p:pic>
            <p:pic>
              <p:nvPicPr>
                <p:cNvPr id="4" name="Picture 3" descr="70mb2525_2013.gif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33" t="14519" r="12355" b="2519"/>
                <a:stretch/>
              </p:blipFill>
              <p:spPr>
                <a:xfrm>
                  <a:off x="2905164" y="3931919"/>
                  <a:ext cx="3799840" cy="2275841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4714240" y="3989293"/>
                  <a:ext cx="799054" cy="3959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848412" y="4378594"/>
                  <a:ext cx="664882" cy="1120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712475" y="3989293"/>
                  <a:ext cx="635000" cy="5080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6701121" y="3996765"/>
                <a:ext cx="63651" cy="4781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4792382" y="4332941"/>
              <a:ext cx="112059" cy="104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1762" y="3671767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 </a:t>
            </a:r>
            <a:r>
              <a:rPr lang="en-US" dirty="0" err="1" smtClean="0"/>
              <a:t>mb</a:t>
            </a:r>
            <a:r>
              <a:rPr lang="en-US" dirty="0" smtClean="0"/>
              <a:t> 25S-25N Temps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326930" y="717175"/>
            <a:ext cx="215187" cy="512478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61026" y="4660164"/>
            <a:ext cx="359622" cy="20327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8441" y="1985582"/>
            <a:ext cx="359622" cy="20327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03877" y="3137044"/>
            <a:ext cx="81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93238" y="3141952"/>
            <a:ext cx="81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67858" y="3150146"/>
            <a:ext cx="81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10542" y="2941484"/>
            <a:ext cx="0" cy="5779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88426" y="2966066"/>
            <a:ext cx="0" cy="5779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194" y="778387"/>
            <a:ext cx="77101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2013 case was a strong event that apparently impacted zonally averaged water vapor, and, conveniently with aircraft data to back up the satellite observations of very low stratospheric water vapor.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Stephanie’s paper </a:t>
            </a:r>
            <a:r>
              <a:rPr lang="en-US" sz="2200" dirty="0" smtClean="0"/>
              <a:t>looks at </a:t>
            </a:r>
            <a:r>
              <a:rPr lang="en-US" sz="2200" dirty="0" smtClean="0"/>
              <a:t>this </a:t>
            </a:r>
            <a:r>
              <a:rPr lang="en-US" sz="2200" dirty="0" smtClean="0"/>
              <a:t>event </a:t>
            </a:r>
            <a:r>
              <a:rPr lang="en-US" sz="2200" dirty="0" smtClean="0"/>
              <a:t>in detail:</a:t>
            </a:r>
          </a:p>
          <a:p>
            <a:r>
              <a:rPr lang="en-US" sz="2200" dirty="0" smtClean="0"/>
              <a:t>Examining</a:t>
            </a:r>
            <a:r>
              <a:rPr lang="en-US" sz="2200" dirty="0"/>
              <a:t> </a:t>
            </a:r>
            <a:r>
              <a:rPr lang="en-US" sz="2200" dirty="0" smtClean="0"/>
              <a:t>the relation between tropical </a:t>
            </a:r>
            <a:r>
              <a:rPr lang="en-US" sz="2200" dirty="0" err="1" smtClean="0"/>
              <a:t>tropopause</a:t>
            </a:r>
            <a:r>
              <a:rPr lang="en-US" sz="2200" dirty="0" smtClean="0"/>
              <a:t> cooling, the SSW, and convective activity in the Western Pacific.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598514" y="8581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</p:spTree>
    <p:extLst>
      <p:ext uri="{BB962C8B-B14F-4D97-AF65-F5344CB8AC3E}">
        <p14:creationId xmlns:p14="http://schemas.microsoft.com/office/powerpoint/2010/main" val="406173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AN_Figure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31" y="579991"/>
            <a:ext cx="6401014" cy="4572153"/>
          </a:xfrm>
          <a:prstGeom prst="rect">
            <a:avLst/>
          </a:prstGeom>
        </p:spPr>
      </p:pic>
      <p:pic>
        <p:nvPicPr>
          <p:cNvPr id="4" name="Picture 3" descr="lineplot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" y="4958912"/>
            <a:ext cx="3840480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8514" y="8581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7357" y="5560786"/>
            <a:ext cx="394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Aircraft data:  from </a:t>
            </a:r>
            <a:r>
              <a:rPr lang="en-US" dirty="0" err="1" smtClean="0"/>
              <a:t>NOAA_Water</a:t>
            </a:r>
            <a:r>
              <a:rPr lang="en-US" dirty="0" smtClean="0"/>
              <a:t> (Thornberry, Rollins, </a:t>
            </a:r>
            <a:r>
              <a:rPr lang="en-US" dirty="0" err="1" smtClean="0"/>
              <a:t>Gao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Balloon data: NOAA_FPH, launched from Hilo (Hurst)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435" y="834571"/>
            <a:ext cx="2440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Verify that satellite measurements are reasonable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 smtClean="0"/>
              <a:t>Note: MLS 82 </a:t>
            </a:r>
            <a:r>
              <a:rPr lang="en-US" dirty="0" err="1" smtClean="0"/>
              <a:t>mb</a:t>
            </a:r>
            <a:r>
              <a:rPr lang="en-US" dirty="0" smtClean="0"/>
              <a:t> tropical zonal average for Jan 2005-2014 is 3.13 </a:t>
            </a:r>
            <a:r>
              <a:rPr lang="en-US" dirty="0" err="1" smtClean="0"/>
              <a:t>ppmv</a:t>
            </a:r>
            <a:r>
              <a:rPr lang="en-US" dirty="0" smtClean="0"/>
              <a:t>; value for 2013 is 2.56 </a:t>
            </a:r>
            <a:r>
              <a:rPr lang="en-US" dirty="0" err="1" smtClean="0"/>
              <a:t>ppmv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1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8514" y="8581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104" y="521378"/>
            <a:ext cx="8462211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winter 2012/2013, conditions were similar to that in winter 2005/2006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Easterly shear (cold) phase of the QBO</a:t>
            </a:r>
          </a:p>
          <a:p>
            <a:pPr marL="342900" indent="-342900">
              <a:buAutoNum type="arabicParenR"/>
            </a:pPr>
            <a:r>
              <a:rPr lang="en-US" dirty="0" smtClean="0"/>
              <a:t>Major Sudden Stratospheric Warming</a:t>
            </a:r>
          </a:p>
          <a:p>
            <a:pPr marL="342900" indent="-342900">
              <a:buAutoNum type="arabicParenR"/>
            </a:pPr>
            <a:r>
              <a:rPr lang="en-US" dirty="0" smtClean="0"/>
              <a:t>Strong convection over the western Pacific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SSW = rapid temperature increase in the polar vortex over a few days in winter; they are preceded by an increase in wave activity from the troposphere; these waves  break in the stratosphere and strengthen the mean </a:t>
            </a:r>
            <a:r>
              <a:rPr lang="en-US" dirty="0" err="1" smtClean="0"/>
              <a:t>meridional</a:t>
            </a:r>
            <a:r>
              <a:rPr lang="en-US" dirty="0" smtClean="0"/>
              <a:t> circulation…</a:t>
            </a:r>
            <a:r>
              <a:rPr lang="en-US" dirty="0" err="1" smtClean="0"/>
              <a:t>downwelling</a:t>
            </a:r>
            <a:r>
              <a:rPr lang="en-US" dirty="0" smtClean="0"/>
              <a:t> with warming at high latitudes, upwelling with cooling in the tropics.</a:t>
            </a:r>
          </a:p>
          <a:p>
            <a:endParaRPr lang="en-US" dirty="0"/>
          </a:p>
          <a:p>
            <a:r>
              <a:rPr lang="en-US" dirty="0"/>
              <a:t>Tropical </a:t>
            </a:r>
            <a:r>
              <a:rPr lang="en-US" dirty="0" smtClean="0"/>
              <a:t>link:</a:t>
            </a:r>
          </a:p>
          <a:p>
            <a:r>
              <a:rPr lang="en-US" dirty="0" smtClean="0"/>
              <a:t>Gomez-Escolar et al., 2014, JGR, show that enhanced tropical cooling in the lower stratosphere occurs preferentially during the QBO easterly sheer phase.</a:t>
            </a:r>
          </a:p>
          <a:p>
            <a:endParaRPr lang="en-US" dirty="0"/>
          </a:p>
          <a:p>
            <a:r>
              <a:rPr lang="en-US" dirty="0" smtClean="0"/>
              <a:t>Several studies have also shown that a SSW may enhance tropical convection</a:t>
            </a:r>
          </a:p>
          <a:p>
            <a:r>
              <a:rPr lang="en-US" dirty="0" smtClean="0"/>
              <a:t>(Kodera, </a:t>
            </a:r>
            <a:r>
              <a:rPr lang="en-US" dirty="0" err="1" smtClean="0"/>
              <a:t>Eguchi</a:t>
            </a:r>
            <a:r>
              <a:rPr lang="en-US" dirty="0" smtClean="0"/>
              <a:t>, Yoshida and Yamasaki)</a:t>
            </a:r>
          </a:p>
          <a:p>
            <a:endParaRPr lang="en-US" dirty="0"/>
          </a:p>
          <a:p>
            <a:r>
              <a:rPr lang="en-US" dirty="0" smtClean="0"/>
              <a:t>Change in wave activity -&gt; changes mean </a:t>
            </a:r>
            <a:r>
              <a:rPr lang="en-US" dirty="0" err="1" smtClean="0"/>
              <a:t>meridional</a:t>
            </a:r>
            <a:r>
              <a:rPr lang="en-US" dirty="0" smtClean="0"/>
              <a:t> circulation and cools tropical lower stratosphere (as well as warming the polar stratosphere)-&gt; change in TTL static stability -&gt; possible impact on convection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9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8514" y="8581"/>
            <a:ext cx="355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ATTREX STM, October 20,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526" y="422655"/>
            <a:ext cx="8347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Stephanie’s hypothesis:</a:t>
            </a:r>
          </a:p>
          <a:p>
            <a:endParaRPr lang="en-US" sz="2200" dirty="0"/>
          </a:p>
          <a:p>
            <a:r>
              <a:rPr lang="en-US" sz="2200" dirty="0" smtClean="0"/>
              <a:t>2013 low water vapor values were a result of the </a:t>
            </a:r>
            <a:r>
              <a:rPr lang="en-US" sz="2200" b="1" dirty="0"/>
              <a:t>c</a:t>
            </a:r>
            <a:r>
              <a:rPr lang="en-US" sz="2200" b="1" dirty="0" smtClean="0"/>
              <a:t>ombined effects of the SSW, changes in convection and the QBO</a:t>
            </a:r>
            <a:endParaRPr lang="en-US" sz="2200" b="1" dirty="0"/>
          </a:p>
        </p:txBody>
      </p:sp>
      <p:pic>
        <p:nvPicPr>
          <p:cNvPr id="7" name="Picture 6" descr="EVAN_Figure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12" y="2682526"/>
            <a:ext cx="6126684" cy="3752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198" y="2245912"/>
            <a:ext cx="25019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Black line: MLS tropical average H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O at 82 </a:t>
            </a:r>
            <a:r>
              <a:rPr lang="en-US" sz="2000" i="1" dirty="0" err="1" smtClean="0"/>
              <a:t>mb</a:t>
            </a:r>
            <a:endParaRPr lang="en-US" sz="2000" i="1" dirty="0" smtClean="0"/>
          </a:p>
          <a:p>
            <a:endParaRPr lang="en-US" sz="2000" i="1" dirty="0"/>
          </a:p>
          <a:p>
            <a:r>
              <a:rPr lang="en-US" sz="2000" i="1" dirty="0" smtClean="0"/>
              <a:t>Blue line: 2012/2013 winter</a:t>
            </a:r>
          </a:p>
          <a:p>
            <a:endParaRPr lang="en-US" sz="2000" i="1" dirty="0"/>
          </a:p>
          <a:p>
            <a:r>
              <a:rPr lang="en-US" sz="2000" i="1" dirty="0" smtClean="0"/>
              <a:t>Daily values plotted</a:t>
            </a:r>
          </a:p>
          <a:p>
            <a:endParaRPr lang="en-US" sz="2000" i="1" dirty="0"/>
          </a:p>
          <a:p>
            <a:r>
              <a:rPr lang="en-US" sz="2000" i="1" dirty="0" smtClean="0"/>
              <a:t>2012/2013 starts out low (due to QBO) and has accelerated drying (due to SSW of Jan 6)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5258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7713</TotalTime>
  <Words>873</Words>
  <Application>Microsoft Macintosh PowerPoint</Application>
  <PresentationFormat>On-screen Show (4:3)</PresentationFormat>
  <Paragraphs>108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TTL cooling and drying during the January 2013 Stratospheric Sudden Warming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 ESRL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TTL cooling and drying during the January 2013 Stratospheric Sudden Warming</dc:title>
  <dc:creator>Karen Rosenlof</dc:creator>
  <cp:lastModifiedBy>Karen Rosenlof</cp:lastModifiedBy>
  <cp:revision>56</cp:revision>
  <cp:lastPrinted>2014-10-16T23:15:00Z</cp:lastPrinted>
  <dcterms:created xsi:type="dcterms:W3CDTF">2014-10-09T20:18:42Z</dcterms:created>
  <dcterms:modified xsi:type="dcterms:W3CDTF">2014-10-20T14:48:08Z</dcterms:modified>
</cp:coreProperties>
</file>