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43891200" cy="32918400"/>
  <p:notesSz cx="6858000" cy="9144000"/>
  <p:defaultTextStyle>
    <a:defPPr>
      <a:defRPr lang="en-US"/>
    </a:defPPr>
    <a:lvl1pPr marL="0" algn="l" defTabSz="2403463" rtl="0" eaLnBrk="1" latinLnBrk="0" hangingPunct="1">
      <a:defRPr sz="9500" kern="1200">
        <a:solidFill>
          <a:schemeClr val="tx1"/>
        </a:solidFill>
        <a:latin typeface="+mn-lt"/>
        <a:ea typeface="+mn-ea"/>
        <a:cs typeface="+mn-cs"/>
      </a:defRPr>
    </a:lvl1pPr>
    <a:lvl2pPr marL="2403463" algn="l" defTabSz="2403463" rtl="0" eaLnBrk="1" latinLnBrk="0" hangingPunct="1">
      <a:defRPr sz="9500" kern="1200">
        <a:solidFill>
          <a:schemeClr val="tx1"/>
        </a:solidFill>
        <a:latin typeface="+mn-lt"/>
        <a:ea typeface="+mn-ea"/>
        <a:cs typeface="+mn-cs"/>
      </a:defRPr>
    </a:lvl2pPr>
    <a:lvl3pPr marL="4806926" algn="l" defTabSz="2403463" rtl="0" eaLnBrk="1" latinLnBrk="0" hangingPunct="1">
      <a:defRPr sz="9500" kern="1200">
        <a:solidFill>
          <a:schemeClr val="tx1"/>
        </a:solidFill>
        <a:latin typeface="+mn-lt"/>
        <a:ea typeface="+mn-ea"/>
        <a:cs typeface="+mn-cs"/>
      </a:defRPr>
    </a:lvl3pPr>
    <a:lvl4pPr marL="7210391" algn="l" defTabSz="2403463" rtl="0" eaLnBrk="1" latinLnBrk="0" hangingPunct="1">
      <a:defRPr sz="9500" kern="1200">
        <a:solidFill>
          <a:schemeClr val="tx1"/>
        </a:solidFill>
        <a:latin typeface="+mn-lt"/>
        <a:ea typeface="+mn-ea"/>
        <a:cs typeface="+mn-cs"/>
      </a:defRPr>
    </a:lvl4pPr>
    <a:lvl5pPr marL="9613854" algn="l" defTabSz="2403463" rtl="0" eaLnBrk="1" latinLnBrk="0" hangingPunct="1">
      <a:defRPr sz="9500" kern="1200">
        <a:solidFill>
          <a:schemeClr val="tx1"/>
        </a:solidFill>
        <a:latin typeface="+mn-lt"/>
        <a:ea typeface="+mn-ea"/>
        <a:cs typeface="+mn-cs"/>
      </a:defRPr>
    </a:lvl5pPr>
    <a:lvl6pPr marL="12017317" algn="l" defTabSz="2403463" rtl="0" eaLnBrk="1" latinLnBrk="0" hangingPunct="1">
      <a:defRPr sz="9500" kern="1200">
        <a:solidFill>
          <a:schemeClr val="tx1"/>
        </a:solidFill>
        <a:latin typeface="+mn-lt"/>
        <a:ea typeface="+mn-ea"/>
        <a:cs typeface="+mn-cs"/>
      </a:defRPr>
    </a:lvl6pPr>
    <a:lvl7pPr marL="14420780" algn="l" defTabSz="2403463" rtl="0" eaLnBrk="1" latinLnBrk="0" hangingPunct="1">
      <a:defRPr sz="9500" kern="1200">
        <a:solidFill>
          <a:schemeClr val="tx1"/>
        </a:solidFill>
        <a:latin typeface="+mn-lt"/>
        <a:ea typeface="+mn-ea"/>
        <a:cs typeface="+mn-cs"/>
      </a:defRPr>
    </a:lvl7pPr>
    <a:lvl8pPr marL="16824243" algn="l" defTabSz="2403463" rtl="0" eaLnBrk="1" latinLnBrk="0" hangingPunct="1">
      <a:defRPr sz="9500" kern="1200">
        <a:solidFill>
          <a:schemeClr val="tx1"/>
        </a:solidFill>
        <a:latin typeface="+mn-lt"/>
        <a:ea typeface="+mn-ea"/>
        <a:cs typeface="+mn-cs"/>
      </a:defRPr>
    </a:lvl8pPr>
    <a:lvl9pPr marL="19227708" algn="l" defTabSz="2403463"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1" autoAdjust="0"/>
    <p:restoredTop sz="98980" autoAdjust="0"/>
  </p:normalViewPr>
  <p:slideViewPr>
    <p:cSldViewPr snapToGrid="0" snapToObjects="1">
      <p:cViewPr>
        <p:scale>
          <a:sx n="50" d="100"/>
          <a:sy n="50" d="100"/>
        </p:scale>
        <p:origin x="3394" y="2237"/>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8A0D3-AA6C-D348-B3C4-B6A4AEAD7318}"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92D60-46A7-E942-B428-344BC8F12EBD}" type="slidenum">
              <a:rPr lang="en-US" smtClean="0"/>
              <a:pPr/>
              <a:t>‹#›</a:t>
            </a:fld>
            <a:endParaRPr lang="en-US"/>
          </a:p>
        </p:txBody>
      </p:sp>
    </p:spTree>
    <p:extLst>
      <p:ext uri="{BB962C8B-B14F-4D97-AF65-F5344CB8AC3E}">
        <p14:creationId xmlns:p14="http://schemas.microsoft.com/office/powerpoint/2010/main" val="2209113406"/>
      </p:ext>
    </p:extLst>
  </p:cSld>
  <p:clrMap bg1="lt1" tx1="dk1" bg2="lt2" tx2="dk2" accent1="accent1" accent2="accent2" accent3="accent3" accent4="accent4" accent5="accent5" accent6="accent6" hlink="hlink" folHlink="folHlink"/>
  <p:notesStyle>
    <a:lvl1pPr marL="0" algn="l" defTabSz="2403463" rtl="0" eaLnBrk="1" latinLnBrk="0" hangingPunct="1">
      <a:defRPr sz="6300" kern="1200">
        <a:solidFill>
          <a:schemeClr val="tx1"/>
        </a:solidFill>
        <a:latin typeface="+mn-lt"/>
        <a:ea typeface="+mn-ea"/>
        <a:cs typeface="+mn-cs"/>
      </a:defRPr>
    </a:lvl1pPr>
    <a:lvl2pPr marL="2403463" algn="l" defTabSz="2403463" rtl="0" eaLnBrk="1" latinLnBrk="0" hangingPunct="1">
      <a:defRPr sz="6300" kern="1200">
        <a:solidFill>
          <a:schemeClr val="tx1"/>
        </a:solidFill>
        <a:latin typeface="+mn-lt"/>
        <a:ea typeface="+mn-ea"/>
        <a:cs typeface="+mn-cs"/>
      </a:defRPr>
    </a:lvl2pPr>
    <a:lvl3pPr marL="4806926" algn="l" defTabSz="2403463" rtl="0" eaLnBrk="1" latinLnBrk="0" hangingPunct="1">
      <a:defRPr sz="6300" kern="1200">
        <a:solidFill>
          <a:schemeClr val="tx1"/>
        </a:solidFill>
        <a:latin typeface="+mn-lt"/>
        <a:ea typeface="+mn-ea"/>
        <a:cs typeface="+mn-cs"/>
      </a:defRPr>
    </a:lvl3pPr>
    <a:lvl4pPr marL="7210391" algn="l" defTabSz="2403463" rtl="0" eaLnBrk="1" latinLnBrk="0" hangingPunct="1">
      <a:defRPr sz="6300" kern="1200">
        <a:solidFill>
          <a:schemeClr val="tx1"/>
        </a:solidFill>
        <a:latin typeface="+mn-lt"/>
        <a:ea typeface="+mn-ea"/>
        <a:cs typeface="+mn-cs"/>
      </a:defRPr>
    </a:lvl4pPr>
    <a:lvl5pPr marL="9613854" algn="l" defTabSz="2403463" rtl="0" eaLnBrk="1" latinLnBrk="0" hangingPunct="1">
      <a:defRPr sz="6300" kern="1200">
        <a:solidFill>
          <a:schemeClr val="tx1"/>
        </a:solidFill>
        <a:latin typeface="+mn-lt"/>
        <a:ea typeface="+mn-ea"/>
        <a:cs typeface="+mn-cs"/>
      </a:defRPr>
    </a:lvl5pPr>
    <a:lvl6pPr marL="12017317" algn="l" defTabSz="2403463" rtl="0" eaLnBrk="1" latinLnBrk="0" hangingPunct="1">
      <a:defRPr sz="6300" kern="1200">
        <a:solidFill>
          <a:schemeClr val="tx1"/>
        </a:solidFill>
        <a:latin typeface="+mn-lt"/>
        <a:ea typeface="+mn-ea"/>
        <a:cs typeface="+mn-cs"/>
      </a:defRPr>
    </a:lvl6pPr>
    <a:lvl7pPr marL="14420780" algn="l" defTabSz="2403463" rtl="0" eaLnBrk="1" latinLnBrk="0" hangingPunct="1">
      <a:defRPr sz="6300" kern="1200">
        <a:solidFill>
          <a:schemeClr val="tx1"/>
        </a:solidFill>
        <a:latin typeface="+mn-lt"/>
        <a:ea typeface="+mn-ea"/>
        <a:cs typeface="+mn-cs"/>
      </a:defRPr>
    </a:lvl7pPr>
    <a:lvl8pPr marL="16824243" algn="l" defTabSz="2403463" rtl="0" eaLnBrk="1" latinLnBrk="0" hangingPunct="1">
      <a:defRPr sz="6300" kern="1200">
        <a:solidFill>
          <a:schemeClr val="tx1"/>
        </a:solidFill>
        <a:latin typeface="+mn-lt"/>
        <a:ea typeface="+mn-ea"/>
        <a:cs typeface="+mn-cs"/>
      </a:defRPr>
    </a:lvl8pPr>
    <a:lvl9pPr marL="19227708" algn="l" defTabSz="2403463" rtl="0" eaLnBrk="1" latinLnBrk="0" hangingPunct="1">
      <a:defRPr sz="6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CE92D60-46A7-E942-B428-344BC8F12EBD}" type="slidenum">
              <a:rPr lang="en-US" smtClean="0"/>
              <a:pPr/>
              <a:t>1</a:t>
            </a:fld>
            <a:endParaRPr lang="en-US"/>
          </a:p>
        </p:txBody>
      </p:sp>
    </p:spTree>
    <p:extLst>
      <p:ext uri="{BB962C8B-B14F-4D97-AF65-F5344CB8AC3E}">
        <p14:creationId xmlns:p14="http://schemas.microsoft.com/office/powerpoint/2010/main" val="18790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403463" indent="0" algn="ctr">
              <a:buNone/>
              <a:defRPr>
                <a:solidFill>
                  <a:schemeClr val="tx1">
                    <a:tint val="75000"/>
                  </a:schemeClr>
                </a:solidFill>
              </a:defRPr>
            </a:lvl2pPr>
            <a:lvl3pPr marL="4806926" indent="0" algn="ctr">
              <a:buNone/>
              <a:defRPr>
                <a:solidFill>
                  <a:schemeClr val="tx1">
                    <a:tint val="75000"/>
                  </a:schemeClr>
                </a:solidFill>
              </a:defRPr>
            </a:lvl3pPr>
            <a:lvl4pPr marL="7210391" indent="0" algn="ctr">
              <a:buNone/>
              <a:defRPr>
                <a:solidFill>
                  <a:schemeClr val="tx1">
                    <a:tint val="75000"/>
                  </a:schemeClr>
                </a:solidFill>
              </a:defRPr>
            </a:lvl4pPr>
            <a:lvl5pPr marL="9613854" indent="0" algn="ctr">
              <a:buNone/>
              <a:defRPr>
                <a:solidFill>
                  <a:schemeClr val="tx1">
                    <a:tint val="75000"/>
                  </a:schemeClr>
                </a:solidFill>
              </a:defRPr>
            </a:lvl5pPr>
            <a:lvl6pPr marL="12017317" indent="0" algn="ctr">
              <a:buNone/>
              <a:defRPr>
                <a:solidFill>
                  <a:schemeClr val="tx1">
                    <a:tint val="75000"/>
                  </a:schemeClr>
                </a:solidFill>
              </a:defRPr>
            </a:lvl6pPr>
            <a:lvl7pPr marL="14420780" indent="0" algn="ctr">
              <a:buNone/>
              <a:defRPr>
                <a:solidFill>
                  <a:schemeClr val="tx1">
                    <a:tint val="75000"/>
                  </a:schemeClr>
                </a:solidFill>
              </a:defRPr>
            </a:lvl7pPr>
            <a:lvl8pPr marL="16824243" indent="0" algn="ctr">
              <a:buNone/>
              <a:defRPr>
                <a:solidFill>
                  <a:schemeClr val="tx1">
                    <a:tint val="75000"/>
                  </a:schemeClr>
                </a:solidFill>
              </a:defRPr>
            </a:lvl8pPr>
            <a:lvl9pPr marL="192277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D4287-D298-B94B-BE32-159DC77D13E5}"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97624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4287-D298-B94B-BE32-159DC77D13E5}"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85871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2" y="4221485"/>
            <a:ext cx="35547303"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8" y="4221485"/>
            <a:ext cx="10592561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4287-D298-B94B-BE32-159DC77D13E5}"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232850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D4287-D298-B94B-BE32-159DC77D13E5}"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105390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8"/>
            <a:ext cx="37307520" cy="7200897"/>
          </a:xfrm>
        </p:spPr>
        <p:txBody>
          <a:bodyPr anchor="b"/>
          <a:lstStyle>
            <a:lvl1pPr marL="0" indent="0">
              <a:buNone/>
              <a:defRPr sz="10600">
                <a:solidFill>
                  <a:schemeClr val="tx1">
                    <a:tint val="75000"/>
                  </a:schemeClr>
                </a:solidFill>
              </a:defRPr>
            </a:lvl1pPr>
            <a:lvl2pPr marL="2403463" indent="0">
              <a:buNone/>
              <a:defRPr sz="9500">
                <a:solidFill>
                  <a:schemeClr val="tx1">
                    <a:tint val="75000"/>
                  </a:schemeClr>
                </a:solidFill>
              </a:defRPr>
            </a:lvl2pPr>
            <a:lvl3pPr marL="4806926" indent="0">
              <a:buNone/>
              <a:defRPr sz="8400">
                <a:solidFill>
                  <a:schemeClr val="tx1">
                    <a:tint val="75000"/>
                  </a:schemeClr>
                </a:solidFill>
              </a:defRPr>
            </a:lvl3pPr>
            <a:lvl4pPr marL="7210391" indent="0">
              <a:buNone/>
              <a:defRPr sz="7400">
                <a:solidFill>
                  <a:schemeClr val="tx1">
                    <a:tint val="75000"/>
                  </a:schemeClr>
                </a:solidFill>
              </a:defRPr>
            </a:lvl4pPr>
            <a:lvl5pPr marL="9613854" indent="0">
              <a:buNone/>
              <a:defRPr sz="7400">
                <a:solidFill>
                  <a:schemeClr val="tx1">
                    <a:tint val="75000"/>
                  </a:schemeClr>
                </a:solidFill>
              </a:defRPr>
            </a:lvl5pPr>
            <a:lvl6pPr marL="12017317" indent="0">
              <a:buNone/>
              <a:defRPr sz="7400">
                <a:solidFill>
                  <a:schemeClr val="tx1">
                    <a:tint val="75000"/>
                  </a:schemeClr>
                </a:solidFill>
              </a:defRPr>
            </a:lvl6pPr>
            <a:lvl7pPr marL="14420780" indent="0">
              <a:buNone/>
              <a:defRPr sz="7400">
                <a:solidFill>
                  <a:schemeClr val="tx1">
                    <a:tint val="75000"/>
                  </a:schemeClr>
                </a:solidFill>
              </a:defRPr>
            </a:lvl7pPr>
            <a:lvl8pPr marL="16824243" indent="0">
              <a:buNone/>
              <a:defRPr sz="7400">
                <a:solidFill>
                  <a:schemeClr val="tx1">
                    <a:tint val="75000"/>
                  </a:schemeClr>
                </a:solidFill>
              </a:defRPr>
            </a:lvl8pPr>
            <a:lvl9pPr marL="19227708"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D4287-D298-B94B-BE32-159DC77D13E5}"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127266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5" y="24582125"/>
            <a:ext cx="70736457" cy="69517263"/>
          </a:xfrm>
        </p:spPr>
        <p:txBody>
          <a:bodyPr/>
          <a:lstStyle>
            <a:lvl1pPr>
              <a:defRPr sz="14700"/>
            </a:lvl1pPr>
            <a:lvl2pPr>
              <a:defRPr sz="12600"/>
            </a:lvl2pPr>
            <a:lvl3pPr>
              <a:defRPr sz="106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5" y="24582125"/>
            <a:ext cx="70736463" cy="69517263"/>
          </a:xfrm>
        </p:spPr>
        <p:txBody>
          <a:bodyPr/>
          <a:lstStyle>
            <a:lvl1pPr>
              <a:defRPr sz="14700"/>
            </a:lvl1pPr>
            <a:lvl2pPr>
              <a:defRPr sz="12600"/>
            </a:lvl2pPr>
            <a:lvl3pPr>
              <a:defRPr sz="106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D4287-D298-B94B-BE32-159DC77D13E5}"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390615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6"/>
            <a:ext cx="19392903" cy="3070857"/>
          </a:xfrm>
        </p:spPr>
        <p:txBody>
          <a:bodyPr anchor="b"/>
          <a:lstStyle>
            <a:lvl1pPr marL="0" indent="0">
              <a:buNone/>
              <a:defRPr sz="12600" b="1"/>
            </a:lvl1pPr>
            <a:lvl2pPr marL="2403463" indent="0">
              <a:buNone/>
              <a:defRPr sz="10600" b="1"/>
            </a:lvl2pPr>
            <a:lvl3pPr marL="4806926" indent="0">
              <a:buNone/>
              <a:defRPr sz="9500" b="1"/>
            </a:lvl3pPr>
            <a:lvl4pPr marL="7210391" indent="0">
              <a:buNone/>
              <a:defRPr sz="8400" b="1"/>
            </a:lvl4pPr>
            <a:lvl5pPr marL="9613854" indent="0">
              <a:buNone/>
              <a:defRPr sz="8400" b="1"/>
            </a:lvl5pPr>
            <a:lvl6pPr marL="12017317" indent="0">
              <a:buNone/>
              <a:defRPr sz="8400" b="1"/>
            </a:lvl6pPr>
            <a:lvl7pPr marL="14420780" indent="0">
              <a:buNone/>
              <a:defRPr sz="8400" b="1"/>
            </a:lvl7pPr>
            <a:lvl8pPr marL="16824243" indent="0">
              <a:buNone/>
              <a:defRPr sz="8400" b="1"/>
            </a:lvl8pPr>
            <a:lvl9pPr marL="19227708"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194562" y="10439403"/>
            <a:ext cx="19392903" cy="18966183"/>
          </a:xfrm>
        </p:spPr>
        <p:txBody>
          <a:bodyPr/>
          <a:lstStyle>
            <a:lvl1pPr>
              <a:defRPr sz="12600"/>
            </a:lvl1pPr>
            <a:lvl2pPr>
              <a:defRPr sz="106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6"/>
            <a:ext cx="19400520" cy="3070857"/>
          </a:xfrm>
        </p:spPr>
        <p:txBody>
          <a:bodyPr anchor="b"/>
          <a:lstStyle>
            <a:lvl1pPr marL="0" indent="0">
              <a:buNone/>
              <a:defRPr sz="12600" b="1"/>
            </a:lvl1pPr>
            <a:lvl2pPr marL="2403463" indent="0">
              <a:buNone/>
              <a:defRPr sz="10600" b="1"/>
            </a:lvl2pPr>
            <a:lvl3pPr marL="4806926" indent="0">
              <a:buNone/>
              <a:defRPr sz="9500" b="1"/>
            </a:lvl3pPr>
            <a:lvl4pPr marL="7210391" indent="0">
              <a:buNone/>
              <a:defRPr sz="8400" b="1"/>
            </a:lvl4pPr>
            <a:lvl5pPr marL="9613854" indent="0">
              <a:buNone/>
              <a:defRPr sz="8400" b="1"/>
            </a:lvl5pPr>
            <a:lvl6pPr marL="12017317" indent="0">
              <a:buNone/>
              <a:defRPr sz="8400" b="1"/>
            </a:lvl6pPr>
            <a:lvl7pPr marL="14420780" indent="0">
              <a:buNone/>
              <a:defRPr sz="8400" b="1"/>
            </a:lvl7pPr>
            <a:lvl8pPr marL="16824243" indent="0">
              <a:buNone/>
              <a:defRPr sz="8400" b="1"/>
            </a:lvl8pPr>
            <a:lvl9pPr marL="19227708"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2296123" y="10439403"/>
            <a:ext cx="19400520" cy="18966183"/>
          </a:xfrm>
        </p:spPr>
        <p:txBody>
          <a:bodyPr/>
          <a:lstStyle>
            <a:lvl1pPr>
              <a:defRPr sz="12600"/>
            </a:lvl1pPr>
            <a:lvl2pPr>
              <a:defRPr sz="106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D4287-D298-B94B-BE32-159DC77D13E5}"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233160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D4287-D298-B94B-BE32-159DC77D13E5}"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421254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D4287-D298-B94B-BE32-159DC77D13E5}"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108732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5" y="1310640"/>
            <a:ext cx="14439903" cy="5577840"/>
          </a:xfrm>
        </p:spPr>
        <p:txBody>
          <a:bodyPr anchor="b"/>
          <a:lstStyle>
            <a:lvl1pPr algn="l">
              <a:defRPr sz="106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3"/>
          </a:xfrm>
        </p:spPr>
        <p:txBody>
          <a:bodyPr/>
          <a:lstStyle>
            <a:lvl1pPr>
              <a:defRPr sz="16900"/>
            </a:lvl1pPr>
            <a:lvl2pPr>
              <a:defRPr sz="14700"/>
            </a:lvl2pPr>
            <a:lvl3pPr>
              <a:defRPr sz="12600"/>
            </a:lvl3pPr>
            <a:lvl4pPr>
              <a:defRPr sz="10600"/>
            </a:lvl4pPr>
            <a:lvl5pPr>
              <a:defRPr sz="10600"/>
            </a:lvl5pPr>
            <a:lvl6pPr>
              <a:defRPr sz="10600"/>
            </a:lvl6pPr>
            <a:lvl7pPr>
              <a:defRPr sz="10600"/>
            </a:lvl7pPr>
            <a:lvl8pPr>
              <a:defRPr sz="10600"/>
            </a:lvl8pPr>
            <a:lvl9pPr>
              <a:defRPr sz="10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5" y="6888485"/>
            <a:ext cx="14439903" cy="22517103"/>
          </a:xfrm>
        </p:spPr>
        <p:txBody>
          <a:bodyPr/>
          <a:lstStyle>
            <a:lvl1pPr marL="0" indent="0">
              <a:buNone/>
              <a:defRPr sz="7400"/>
            </a:lvl1pPr>
            <a:lvl2pPr marL="2403463" indent="0">
              <a:buNone/>
              <a:defRPr sz="6300"/>
            </a:lvl2pPr>
            <a:lvl3pPr marL="4806926" indent="0">
              <a:buNone/>
              <a:defRPr sz="5200"/>
            </a:lvl3pPr>
            <a:lvl4pPr marL="7210391" indent="0">
              <a:buNone/>
              <a:defRPr sz="4800"/>
            </a:lvl4pPr>
            <a:lvl5pPr marL="9613854" indent="0">
              <a:buNone/>
              <a:defRPr sz="4800"/>
            </a:lvl5pPr>
            <a:lvl6pPr marL="12017317" indent="0">
              <a:buNone/>
              <a:defRPr sz="4800"/>
            </a:lvl6pPr>
            <a:lvl7pPr marL="14420780" indent="0">
              <a:buNone/>
              <a:defRPr sz="4800"/>
            </a:lvl7pPr>
            <a:lvl8pPr marL="16824243" indent="0">
              <a:buNone/>
              <a:defRPr sz="4800"/>
            </a:lvl8pPr>
            <a:lvl9pPr marL="19227708"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D4287-D298-B94B-BE32-159DC77D13E5}"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114701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3"/>
          </a:xfrm>
        </p:spPr>
        <p:txBody>
          <a:bodyPr anchor="b"/>
          <a:lstStyle>
            <a:lvl1pPr algn="l">
              <a:defRPr sz="10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6900"/>
            </a:lvl1pPr>
            <a:lvl2pPr marL="2403463" indent="0">
              <a:buNone/>
              <a:defRPr sz="14700"/>
            </a:lvl2pPr>
            <a:lvl3pPr marL="4806926" indent="0">
              <a:buNone/>
              <a:defRPr sz="12600"/>
            </a:lvl3pPr>
            <a:lvl4pPr marL="7210391" indent="0">
              <a:buNone/>
              <a:defRPr sz="10600"/>
            </a:lvl4pPr>
            <a:lvl5pPr marL="9613854" indent="0">
              <a:buNone/>
              <a:defRPr sz="10600"/>
            </a:lvl5pPr>
            <a:lvl6pPr marL="12017317" indent="0">
              <a:buNone/>
              <a:defRPr sz="10600"/>
            </a:lvl6pPr>
            <a:lvl7pPr marL="14420780" indent="0">
              <a:buNone/>
              <a:defRPr sz="10600"/>
            </a:lvl7pPr>
            <a:lvl8pPr marL="16824243" indent="0">
              <a:buNone/>
              <a:defRPr sz="10600"/>
            </a:lvl8pPr>
            <a:lvl9pPr marL="19227708" indent="0">
              <a:buNone/>
              <a:defRPr sz="10600"/>
            </a:lvl9pPr>
          </a:lstStyle>
          <a:p>
            <a:endParaRPr lang="en-US"/>
          </a:p>
        </p:txBody>
      </p:sp>
      <p:sp>
        <p:nvSpPr>
          <p:cNvPr id="4" name="Text Placeholder 3"/>
          <p:cNvSpPr>
            <a:spLocks noGrp="1"/>
          </p:cNvSpPr>
          <p:nvPr>
            <p:ph type="body" sz="half" idx="2"/>
          </p:nvPr>
        </p:nvSpPr>
        <p:spPr>
          <a:xfrm>
            <a:off x="8602983" y="25763226"/>
            <a:ext cx="26334720" cy="3863337"/>
          </a:xfrm>
        </p:spPr>
        <p:txBody>
          <a:bodyPr/>
          <a:lstStyle>
            <a:lvl1pPr marL="0" indent="0">
              <a:buNone/>
              <a:defRPr sz="7400"/>
            </a:lvl1pPr>
            <a:lvl2pPr marL="2403463" indent="0">
              <a:buNone/>
              <a:defRPr sz="6300"/>
            </a:lvl2pPr>
            <a:lvl3pPr marL="4806926" indent="0">
              <a:buNone/>
              <a:defRPr sz="5200"/>
            </a:lvl3pPr>
            <a:lvl4pPr marL="7210391" indent="0">
              <a:buNone/>
              <a:defRPr sz="4800"/>
            </a:lvl4pPr>
            <a:lvl5pPr marL="9613854" indent="0">
              <a:buNone/>
              <a:defRPr sz="4800"/>
            </a:lvl5pPr>
            <a:lvl6pPr marL="12017317" indent="0">
              <a:buNone/>
              <a:defRPr sz="4800"/>
            </a:lvl6pPr>
            <a:lvl7pPr marL="14420780" indent="0">
              <a:buNone/>
              <a:defRPr sz="4800"/>
            </a:lvl7pPr>
            <a:lvl8pPr marL="16824243" indent="0">
              <a:buNone/>
              <a:defRPr sz="4800"/>
            </a:lvl8pPr>
            <a:lvl9pPr marL="19227708"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D4287-D298-B94B-BE32-159DC77D13E5}"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F1D66-991B-AA4A-AE43-62FCE3E544E0}" type="slidenum">
              <a:rPr lang="en-US" smtClean="0"/>
              <a:pPr/>
              <a:t>‹#›</a:t>
            </a:fld>
            <a:endParaRPr lang="en-US"/>
          </a:p>
        </p:txBody>
      </p:sp>
    </p:spTree>
    <p:extLst>
      <p:ext uri="{BB962C8B-B14F-4D97-AF65-F5344CB8AC3E}">
        <p14:creationId xmlns:p14="http://schemas.microsoft.com/office/powerpoint/2010/main" val="29959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80693" tIns="240346" rIns="480693" bIns="2403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3"/>
          </a:xfrm>
          <a:prstGeom prst="rect">
            <a:avLst/>
          </a:prstGeom>
        </p:spPr>
        <p:txBody>
          <a:bodyPr vert="horz" lIns="480693" tIns="240346" rIns="480693" bIns="2403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80693" tIns="240346" rIns="480693" bIns="240346" rtlCol="0" anchor="ctr"/>
          <a:lstStyle>
            <a:lvl1pPr algn="l">
              <a:defRPr sz="6300">
                <a:solidFill>
                  <a:schemeClr val="tx1">
                    <a:tint val="75000"/>
                  </a:schemeClr>
                </a:solidFill>
              </a:defRPr>
            </a:lvl1pPr>
          </a:lstStyle>
          <a:p>
            <a:fld id="{71DD4287-D298-B94B-BE32-159DC77D13E5}" type="datetimeFigureOut">
              <a:rPr lang="en-US" smtClean="0"/>
              <a:pPr/>
              <a:t>3/18/2014</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80693" tIns="240346" rIns="480693" bIns="240346"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80693" tIns="240346" rIns="480693" bIns="240346" rtlCol="0" anchor="ctr"/>
          <a:lstStyle>
            <a:lvl1pPr algn="r">
              <a:defRPr sz="6300">
                <a:solidFill>
                  <a:schemeClr val="tx1">
                    <a:tint val="75000"/>
                  </a:schemeClr>
                </a:solidFill>
              </a:defRPr>
            </a:lvl1pPr>
          </a:lstStyle>
          <a:p>
            <a:fld id="{650F1D66-991B-AA4A-AE43-62FCE3E544E0}" type="slidenum">
              <a:rPr lang="en-US" smtClean="0"/>
              <a:pPr/>
              <a:t>‹#›</a:t>
            </a:fld>
            <a:endParaRPr lang="en-US"/>
          </a:p>
        </p:txBody>
      </p:sp>
    </p:spTree>
    <p:extLst>
      <p:ext uri="{BB962C8B-B14F-4D97-AF65-F5344CB8AC3E}">
        <p14:creationId xmlns:p14="http://schemas.microsoft.com/office/powerpoint/2010/main" val="75565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463" rtl="0" eaLnBrk="1" latinLnBrk="0" hangingPunct="1">
        <a:spcBef>
          <a:spcPct val="0"/>
        </a:spcBef>
        <a:buNone/>
        <a:defRPr sz="23200" kern="1200">
          <a:solidFill>
            <a:schemeClr val="tx1"/>
          </a:solidFill>
          <a:latin typeface="+mj-lt"/>
          <a:ea typeface="+mj-ea"/>
          <a:cs typeface="+mj-cs"/>
        </a:defRPr>
      </a:lvl1pPr>
    </p:titleStyle>
    <p:bodyStyle>
      <a:lvl1pPr marL="1802598" indent="-1802598" algn="l" defTabSz="2403463" rtl="0" eaLnBrk="1" latinLnBrk="0" hangingPunct="1">
        <a:spcBef>
          <a:spcPct val="20000"/>
        </a:spcBef>
        <a:buFont typeface="Arial"/>
        <a:buChar char="•"/>
        <a:defRPr sz="16900" kern="1200">
          <a:solidFill>
            <a:schemeClr val="tx1"/>
          </a:solidFill>
          <a:latin typeface="+mn-lt"/>
          <a:ea typeface="+mn-ea"/>
          <a:cs typeface="+mn-cs"/>
        </a:defRPr>
      </a:lvl1pPr>
      <a:lvl2pPr marL="3905628" indent="-1502165" algn="l" defTabSz="2403463" rtl="0" eaLnBrk="1" latinLnBrk="0" hangingPunct="1">
        <a:spcBef>
          <a:spcPct val="20000"/>
        </a:spcBef>
        <a:buFont typeface="Arial"/>
        <a:buChar char="–"/>
        <a:defRPr sz="14700" kern="1200">
          <a:solidFill>
            <a:schemeClr val="tx1"/>
          </a:solidFill>
          <a:latin typeface="+mn-lt"/>
          <a:ea typeface="+mn-ea"/>
          <a:cs typeface="+mn-cs"/>
        </a:defRPr>
      </a:lvl2pPr>
      <a:lvl3pPr marL="6008659" indent="-1201732" algn="l" defTabSz="2403463" rtl="0" eaLnBrk="1" latinLnBrk="0" hangingPunct="1">
        <a:spcBef>
          <a:spcPct val="20000"/>
        </a:spcBef>
        <a:buFont typeface="Arial"/>
        <a:buChar char="•"/>
        <a:defRPr sz="12600" kern="1200">
          <a:solidFill>
            <a:schemeClr val="tx1"/>
          </a:solidFill>
          <a:latin typeface="+mn-lt"/>
          <a:ea typeface="+mn-ea"/>
          <a:cs typeface="+mn-cs"/>
        </a:defRPr>
      </a:lvl3pPr>
      <a:lvl4pPr marL="8412122" indent="-1201732" algn="l" defTabSz="2403463" rtl="0" eaLnBrk="1" latinLnBrk="0" hangingPunct="1">
        <a:spcBef>
          <a:spcPct val="20000"/>
        </a:spcBef>
        <a:buFont typeface="Arial"/>
        <a:buChar char="–"/>
        <a:defRPr sz="10600" kern="1200">
          <a:solidFill>
            <a:schemeClr val="tx1"/>
          </a:solidFill>
          <a:latin typeface="+mn-lt"/>
          <a:ea typeface="+mn-ea"/>
          <a:cs typeface="+mn-cs"/>
        </a:defRPr>
      </a:lvl4pPr>
      <a:lvl5pPr marL="10815585" indent="-1201732" algn="l" defTabSz="2403463" rtl="0" eaLnBrk="1" latinLnBrk="0" hangingPunct="1">
        <a:spcBef>
          <a:spcPct val="20000"/>
        </a:spcBef>
        <a:buFont typeface="Arial"/>
        <a:buChar char="»"/>
        <a:defRPr sz="10600" kern="1200">
          <a:solidFill>
            <a:schemeClr val="tx1"/>
          </a:solidFill>
          <a:latin typeface="+mn-lt"/>
          <a:ea typeface="+mn-ea"/>
          <a:cs typeface="+mn-cs"/>
        </a:defRPr>
      </a:lvl5pPr>
      <a:lvl6pPr marL="13219048" indent="-1201732" algn="l" defTabSz="2403463" rtl="0" eaLnBrk="1" latinLnBrk="0" hangingPunct="1">
        <a:spcBef>
          <a:spcPct val="20000"/>
        </a:spcBef>
        <a:buFont typeface="Arial"/>
        <a:buChar char="•"/>
        <a:defRPr sz="10600" kern="1200">
          <a:solidFill>
            <a:schemeClr val="tx1"/>
          </a:solidFill>
          <a:latin typeface="+mn-lt"/>
          <a:ea typeface="+mn-ea"/>
          <a:cs typeface="+mn-cs"/>
        </a:defRPr>
      </a:lvl6pPr>
      <a:lvl7pPr marL="15622512" indent="-1201732" algn="l" defTabSz="2403463" rtl="0" eaLnBrk="1" latinLnBrk="0" hangingPunct="1">
        <a:spcBef>
          <a:spcPct val="20000"/>
        </a:spcBef>
        <a:buFont typeface="Arial"/>
        <a:buChar char="•"/>
        <a:defRPr sz="10600" kern="1200">
          <a:solidFill>
            <a:schemeClr val="tx1"/>
          </a:solidFill>
          <a:latin typeface="+mn-lt"/>
          <a:ea typeface="+mn-ea"/>
          <a:cs typeface="+mn-cs"/>
        </a:defRPr>
      </a:lvl7pPr>
      <a:lvl8pPr marL="18025976" indent="-1201732" algn="l" defTabSz="2403463" rtl="0" eaLnBrk="1" latinLnBrk="0" hangingPunct="1">
        <a:spcBef>
          <a:spcPct val="20000"/>
        </a:spcBef>
        <a:buFont typeface="Arial"/>
        <a:buChar char="•"/>
        <a:defRPr sz="10600" kern="1200">
          <a:solidFill>
            <a:schemeClr val="tx1"/>
          </a:solidFill>
          <a:latin typeface="+mn-lt"/>
          <a:ea typeface="+mn-ea"/>
          <a:cs typeface="+mn-cs"/>
        </a:defRPr>
      </a:lvl8pPr>
      <a:lvl9pPr marL="20429439" indent="-1201732" algn="l" defTabSz="2403463" rtl="0" eaLnBrk="1" latinLnBrk="0" hangingPunct="1">
        <a:spcBef>
          <a:spcPct val="20000"/>
        </a:spcBef>
        <a:buFont typeface="Arial"/>
        <a:buChar char="•"/>
        <a:defRPr sz="10600" kern="1200">
          <a:solidFill>
            <a:schemeClr val="tx1"/>
          </a:solidFill>
          <a:latin typeface="+mn-lt"/>
          <a:ea typeface="+mn-ea"/>
          <a:cs typeface="+mn-cs"/>
        </a:defRPr>
      </a:lvl9pPr>
    </p:bodyStyle>
    <p:otherStyle>
      <a:defPPr>
        <a:defRPr lang="en-US"/>
      </a:defPPr>
      <a:lvl1pPr marL="0" algn="l" defTabSz="2403463" rtl="0" eaLnBrk="1" latinLnBrk="0" hangingPunct="1">
        <a:defRPr sz="9500" kern="1200">
          <a:solidFill>
            <a:schemeClr val="tx1"/>
          </a:solidFill>
          <a:latin typeface="+mn-lt"/>
          <a:ea typeface="+mn-ea"/>
          <a:cs typeface="+mn-cs"/>
        </a:defRPr>
      </a:lvl1pPr>
      <a:lvl2pPr marL="2403463" algn="l" defTabSz="2403463" rtl="0" eaLnBrk="1" latinLnBrk="0" hangingPunct="1">
        <a:defRPr sz="9500" kern="1200">
          <a:solidFill>
            <a:schemeClr val="tx1"/>
          </a:solidFill>
          <a:latin typeface="+mn-lt"/>
          <a:ea typeface="+mn-ea"/>
          <a:cs typeface="+mn-cs"/>
        </a:defRPr>
      </a:lvl2pPr>
      <a:lvl3pPr marL="4806926" algn="l" defTabSz="2403463" rtl="0" eaLnBrk="1" latinLnBrk="0" hangingPunct="1">
        <a:defRPr sz="9500" kern="1200">
          <a:solidFill>
            <a:schemeClr val="tx1"/>
          </a:solidFill>
          <a:latin typeface="+mn-lt"/>
          <a:ea typeface="+mn-ea"/>
          <a:cs typeface="+mn-cs"/>
        </a:defRPr>
      </a:lvl3pPr>
      <a:lvl4pPr marL="7210391" algn="l" defTabSz="2403463" rtl="0" eaLnBrk="1" latinLnBrk="0" hangingPunct="1">
        <a:defRPr sz="9500" kern="1200">
          <a:solidFill>
            <a:schemeClr val="tx1"/>
          </a:solidFill>
          <a:latin typeface="+mn-lt"/>
          <a:ea typeface="+mn-ea"/>
          <a:cs typeface="+mn-cs"/>
        </a:defRPr>
      </a:lvl4pPr>
      <a:lvl5pPr marL="9613854" algn="l" defTabSz="2403463" rtl="0" eaLnBrk="1" latinLnBrk="0" hangingPunct="1">
        <a:defRPr sz="9500" kern="1200">
          <a:solidFill>
            <a:schemeClr val="tx1"/>
          </a:solidFill>
          <a:latin typeface="+mn-lt"/>
          <a:ea typeface="+mn-ea"/>
          <a:cs typeface="+mn-cs"/>
        </a:defRPr>
      </a:lvl5pPr>
      <a:lvl6pPr marL="12017317" algn="l" defTabSz="2403463" rtl="0" eaLnBrk="1" latinLnBrk="0" hangingPunct="1">
        <a:defRPr sz="9500" kern="1200">
          <a:solidFill>
            <a:schemeClr val="tx1"/>
          </a:solidFill>
          <a:latin typeface="+mn-lt"/>
          <a:ea typeface="+mn-ea"/>
          <a:cs typeface="+mn-cs"/>
        </a:defRPr>
      </a:lvl6pPr>
      <a:lvl7pPr marL="14420780" algn="l" defTabSz="2403463" rtl="0" eaLnBrk="1" latinLnBrk="0" hangingPunct="1">
        <a:defRPr sz="9500" kern="1200">
          <a:solidFill>
            <a:schemeClr val="tx1"/>
          </a:solidFill>
          <a:latin typeface="+mn-lt"/>
          <a:ea typeface="+mn-ea"/>
          <a:cs typeface="+mn-cs"/>
        </a:defRPr>
      </a:lvl7pPr>
      <a:lvl8pPr marL="16824243" algn="l" defTabSz="2403463" rtl="0" eaLnBrk="1" latinLnBrk="0" hangingPunct="1">
        <a:defRPr sz="9500" kern="1200">
          <a:solidFill>
            <a:schemeClr val="tx1"/>
          </a:solidFill>
          <a:latin typeface="+mn-lt"/>
          <a:ea typeface="+mn-ea"/>
          <a:cs typeface="+mn-cs"/>
        </a:defRPr>
      </a:lvl8pPr>
      <a:lvl9pPr marL="19227708" algn="l" defTabSz="2403463"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hrisv@ssec.wisc.edu" TargetMode="Externa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hyperlink" Target="mailto:sarah.monette@ssec.wisc.edu" TargetMode="External"/><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emf"/><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IS_CPL_A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9221" y="10597262"/>
            <a:ext cx="4214669" cy="7197358"/>
          </a:xfrm>
          <a:prstGeom prst="rect">
            <a:avLst/>
          </a:prstGeom>
        </p:spPr>
      </p:pic>
      <p:pic>
        <p:nvPicPr>
          <p:cNvPr id="12" name="Picture 11" descr="CIMSS_logo_print_multicolor_PDF.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67" y="2714950"/>
            <a:ext cx="4769616" cy="3406869"/>
          </a:xfrm>
          <a:prstGeom prst="rect">
            <a:avLst/>
          </a:prstGeom>
        </p:spPr>
      </p:pic>
      <p:sp>
        <p:nvSpPr>
          <p:cNvPr id="46" name="Rectangle 45"/>
          <p:cNvSpPr/>
          <p:nvPr/>
        </p:nvSpPr>
        <p:spPr>
          <a:xfrm>
            <a:off x="0" y="76202"/>
            <a:ext cx="43891200" cy="6155532"/>
          </a:xfrm>
          <a:prstGeom prst="rect">
            <a:avLst/>
          </a:prstGeom>
          <a:effectLst>
            <a:glow rad="1905000">
              <a:schemeClr val="bg1">
                <a:alpha val="75000"/>
              </a:schemeClr>
            </a:glow>
          </a:effectLst>
        </p:spPr>
        <p:txBody>
          <a:bodyPr wrap="square" lIns="0" rIns="0">
            <a:spAutoFit/>
          </a:bodyPr>
          <a:lstStyle/>
          <a:p>
            <a:pPr algn="ctr"/>
            <a:r>
              <a:rPr lang="en-US" sz="7500" b="1" dirty="0" smtClean="0">
                <a:solidFill>
                  <a:srgbClr val="FF0000"/>
                </a:solidFill>
                <a:effectLst>
                  <a:glow rad="266700">
                    <a:schemeClr val="bg1">
                      <a:alpha val="75000"/>
                    </a:schemeClr>
                  </a:glow>
                </a:effectLst>
              </a:rPr>
              <a:t>Validation of Satellite-Derived Cloud Top Heights in Tropical Cyclones</a:t>
            </a:r>
          </a:p>
          <a:p>
            <a:pPr algn="ctr"/>
            <a:r>
              <a:rPr lang="en-US" sz="7500" b="1" dirty="0" smtClean="0">
                <a:solidFill>
                  <a:srgbClr val="FF0000"/>
                </a:solidFill>
                <a:effectLst>
                  <a:glow rad="266700">
                    <a:schemeClr val="bg1">
                      <a:alpha val="75000"/>
                    </a:schemeClr>
                  </a:glow>
                </a:effectLst>
              </a:rPr>
              <a:t> using Observations from the NASA Global Hawk and CALIPSO</a:t>
            </a:r>
          </a:p>
          <a:p>
            <a:pPr algn="ctr"/>
            <a:endParaRPr lang="en-US" sz="1000" dirty="0" smtClean="0"/>
          </a:p>
          <a:p>
            <a:pPr algn="ctr"/>
            <a:r>
              <a:rPr lang="en-US" sz="5000" b="1" dirty="0" smtClean="0"/>
              <a:t>Sarah A. Monette*</a:t>
            </a:r>
            <a:r>
              <a:rPr lang="en-US" sz="5000" b="1" dirty="0"/>
              <a:t>, </a:t>
            </a:r>
            <a:r>
              <a:rPr lang="en-US" sz="5000" b="1" dirty="0" smtClean="0"/>
              <a:t>Christopher S. Velden*</a:t>
            </a:r>
            <a:r>
              <a:rPr lang="en-US" sz="5000" b="1" dirty="0"/>
              <a:t>, </a:t>
            </a:r>
            <a:r>
              <a:rPr lang="en-US" sz="5000" b="1" dirty="0" smtClean="0"/>
              <a:t>Andrew </a:t>
            </a:r>
            <a:r>
              <a:rPr lang="en-US" sz="5000" b="1" dirty="0"/>
              <a:t>Heidinger^, Edward </a:t>
            </a:r>
            <a:r>
              <a:rPr lang="en-US" sz="5000" b="1" dirty="0" smtClean="0"/>
              <a:t>J. Zipser</a:t>
            </a:r>
            <a:r>
              <a:rPr lang="en-US" sz="5000" b="1" baseline="30000" dirty="0">
                <a:latin typeface="Wingdings"/>
                <a:ea typeface="Wingdings"/>
                <a:cs typeface="Wingdings"/>
                <a:sym typeface="Wingdings"/>
              </a:rPr>
              <a:t></a:t>
            </a:r>
            <a:r>
              <a:rPr lang="en-US" sz="5000" b="1" dirty="0" smtClean="0"/>
              <a:t>, Daniel J. Cecil</a:t>
            </a:r>
            <a:r>
              <a:rPr lang="en-US" sz="5000" baseline="30000" dirty="0">
                <a:latin typeface="Zapf Dingbats"/>
                <a:ea typeface="Zapf Dingbats"/>
                <a:cs typeface="Zapf Dingbats"/>
                <a:sym typeface="Zapf Dingbats"/>
              </a:rPr>
              <a:t>✚</a:t>
            </a:r>
            <a:r>
              <a:rPr lang="en-US" sz="5000" b="1" dirty="0" smtClean="0"/>
              <a:t>, Peter G. Black</a:t>
            </a:r>
            <a:r>
              <a:rPr lang="en-US" sz="5000" b="1" baseline="30000" dirty="0"/>
              <a:t>#</a:t>
            </a:r>
            <a:r>
              <a:rPr lang="en-US" sz="5000" b="1" dirty="0"/>
              <a:t>, </a:t>
            </a:r>
            <a:r>
              <a:rPr lang="en-US" sz="5000" b="1" dirty="0" smtClean="0"/>
              <a:t>Scott A. Braun</a:t>
            </a:r>
            <a:r>
              <a:rPr lang="en-US" sz="5000" b="1" baseline="30000" dirty="0" smtClean="0">
                <a:latin typeface="Zapf Dingbats"/>
                <a:ea typeface="Zapf Dingbats"/>
                <a:cs typeface="Zapf Dingbats"/>
                <a:sym typeface="Zapf Dingbats"/>
              </a:rPr>
              <a:t>★</a:t>
            </a:r>
            <a:r>
              <a:rPr lang="en-US" sz="5000" b="1" dirty="0" smtClean="0"/>
              <a:t> </a:t>
            </a:r>
          </a:p>
          <a:p>
            <a:pPr algn="ctr"/>
            <a:r>
              <a:rPr lang="en-US" sz="4550" dirty="0"/>
              <a:t>*Cooperative Institute for Meteorological Satellite Studies, University of Wisconsin-Madison</a:t>
            </a:r>
          </a:p>
          <a:p>
            <a:pPr algn="ctr"/>
            <a:r>
              <a:rPr lang="en-US" sz="4550" dirty="0"/>
              <a:t>^National Oceanic and Atmospheric Administration-National Environmental Satellite, Data, and Information Service, University of Wisconsin-Madison</a:t>
            </a:r>
          </a:p>
          <a:p>
            <a:pPr algn="ctr"/>
            <a:r>
              <a:rPr lang="en-US" sz="4550" baseline="30000" dirty="0" smtClean="0">
                <a:ea typeface="Wingdings"/>
                <a:cs typeface="Wingdings"/>
                <a:sym typeface="Wingdings"/>
              </a:rPr>
              <a:t></a:t>
            </a:r>
            <a:r>
              <a:rPr lang="en-US" sz="4550" dirty="0"/>
              <a:t>University of </a:t>
            </a:r>
            <a:r>
              <a:rPr lang="en-US" sz="4550" dirty="0" smtClean="0"/>
              <a:t>Utah, </a:t>
            </a:r>
            <a:r>
              <a:rPr lang="en-US" sz="4550" baseline="30000" dirty="0" smtClean="0">
                <a:latin typeface="Zapf Dingbats"/>
                <a:ea typeface="Zapf Dingbats"/>
                <a:cs typeface="Zapf Dingbats"/>
                <a:sym typeface="Zapf Dingbats"/>
              </a:rPr>
              <a:t>✚</a:t>
            </a:r>
            <a:r>
              <a:rPr lang="en-US" sz="4550" dirty="0" smtClean="0"/>
              <a:t>NASA Marshall Space Flight Center, </a:t>
            </a:r>
            <a:r>
              <a:rPr lang="en-US" sz="4550" baseline="30000" dirty="0" smtClean="0"/>
              <a:t>#</a:t>
            </a:r>
            <a:r>
              <a:rPr lang="en-US" sz="4550" dirty="0"/>
              <a:t>Naval Research </a:t>
            </a:r>
            <a:r>
              <a:rPr lang="en-US" sz="4550" dirty="0" smtClean="0"/>
              <a:t>Laboratory,</a:t>
            </a:r>
            <a:endParaRPr lang="en-US" sz="4550" dirty="0"/>
          </a:p>
          <a:p>
            <a:pPr algn="ctr"/>
            <a:r>
              <a:rPr lang="en-US" sz="4550" dirty="0" smtClean="0"/>
              <a:t> </a:t>
            </a:r>
            <a:r>
              <a:rPr lang="en-US" sz="4550" baseline="30000" dirty="0">
                <a:ea typeface="Zapf Dingbats"/>
                <a:cs typeface="Zapf Dingbats"/>
                <a:sym typeface="Zapf Dingbats"/>
              </a:rPr>
              <a:t>★</a:t>
            </a:r>
            <a:r>
              <a:rPr lang="en-US" sz="4550" dirty="0"/>
              <a:t>National Aeronautics and Space Administration-Goddard Space Flight </a:t>
            </a:r>
            <a:r>
              <a:rPr lang="en-US" sz="4550" dirty="0" smtClean="0"/>
              <a:t>Center</a:t>
            </a:r>
            <a:endParaRPr lang="en-US" sz="4550" b="1" dirty="0"/>
          </a:p>
        </p:txBody>
      </p:sp>
      <p:pic>
        <p:nvPicPr>
          <p:cNvPr id="47" name="Picture 46" descr="HS3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6218" y="1961837"/>
            <a:ext cx="4208816" cy="4269897"/>
          </a:xfrm>
          <a:prstGeom prst="rect">
            <a:avLst/>
          </a:prstGeom>
        </p:spPr>
      </p:pic>
      <p:sp>
        <p:nvSpPr>
          <p:cNvPr id="6" name="Rectangle 5"/>
          <p:cNvSpPr/>
          <p:nvPr/>
        </p:nvSpPr>
        <p:spPr>
          <a:xfrm>
            <a:off x="1" y="6153723"/>
            <a:ext cx="43865034" cy="1292662"/>
          </a:xfrm>
          <a:prstGeom prst="rect">
            <a:avLst/>
          </a:prstGeom>
        </p:spPr>
        <p:txBody>
          <a:bodyPr wrap="square" rIns="182880">
            <a:spAutoFit/>
          </a:bodyPr>
          <a:lstStyle/>
          <a:p>
            <a:pPr algn="ctr"/>
            <a:r>
              <a:rPr lang="en-US" sz="4200" b="1" dirty="0" smtClean="0">
                <a:effectLst>
                  <a:glow rad="304800">
                    <a:schemeClr val="bg1">
                      <a:alpha val="75000"/>
                    </a:schemeClr>
                  </a:glow>
                </a:effectLst>
              </a:rPr>
              <a:t>Motivation: </a:t>
            </a:r>
            <a:r>
              <a:rPr lang="en-US" sz="3600" dirty="0" smtClean="0"/>
              <a:t>Satellite-derived cloud top heights are used extensively in real-time  for many meteorological applications. One of these is to assist the NASA Hurricane and Severe Storm Sentinel (HS3) field experiment with safe maneuvering of the Global Hawk aircraft when flying around Atlantic tropical cyclones (TCs).</a:t>
            </a:r>
            <a:endParaRPr lang="en-US" sz="3600" dirty="0"/>
          </a:p>
        </p:txBody>
      </p:sp>
      <p:pic>
        <p:nvPicPr>
          <p:cNvPr id="9" name="Picture 8" descr="GH_around_cloud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213" y="18952400"/>
            <a:ext cx="8544171" cy="10265408"/>
          </a:xfrm>
          <a:prstGeom prst="rect">
            <a:avLst/>
          </a:prstGeom>
        </p:spPr>
      </p:pic>
      <p:sp>
        <p:nvSpPr>
          <p:cNvPr id="76" name="Rectangle 75"/>
          <p:cNvSpPr/>
          <p:nvPr/>
        </p:nvSpPr>
        <p:spPr>
          <a:xfrm>
            <a:off x="515754" y="29196078"/>
            <a:ext cx="9087261" cy="584775"/>
          </a:xfrm>
          <a:prstGeom prst="rect">
            <a:avLst/>
          </a:prstGeom>
        </p:spPr>
        <p:txBody>
          <a:bodyPr wrap="square">
            <a:spAutoFit/>
          </a:bodyPr>
          <a:lstStyle/>
          <a:p>
            <a:pPr algn="ctr"/>
            <a:r>
              <a:rPr lang="en-US" sz="3200" dirty="0" smtClean="0"/>
              <a:t>Global Hawk investigates Hurricane Ingrid (2013).</a:t>
            </a:r>
            <a:endParaRPr lang="en-US" sz="3200" dirty="0"/>
          </a:p>
        </p:txBody>
      </p:sp>
      <p:sp>
        <p:nvSpPr>
          <p:cNvPr id="10" name="Rectangle 9"/>
          <p:cNvSpPr/>
          <p:nvPr/>
        </p:nvSpPr>
        <p:spPr>
          <a:xfrm>
            <a:off x="228197" y="8863574"/>
            <a:ext cx="9909770" cy="10233573"/>
          </a:xfrm>
          <a:prstGeom prst="rect">
            <a:avLst/>
          </a:prstGeom>
          <a:ln w="15875">
            <a:noFill/>
          </a:ln>
        </p:spPr>
        <p:txBody>
          <a:bodyPr wrap="square" lIns="182880" tIns="91440" rIns="274320" bIns="91440">
            <a:spAutoFit/>
          </a:bodyPr>
          <a:lstStyle/>
          <a:p>
            <a:pPr algn="ctr"/>
            <a:endParaRPr lang="en-US" sz="500" b="1" dirty="0">
              <a:effectLst>
                <a:glow rad="304800">
                  <a:schemeClr val="bg1">
                    <a:alpha val="75000"/>
                  </a:schemeClr>
                </a:glow>
              </a:effectLst>
            </a:endParaRPr>
          </a:p>
          <a:p>
            <a:pPr marL="525463" indent="-525463" algn="just">
              <a:buFont typeface="Arial"/>
              <a:buChar char="•"/>
            </a:pPr>
            <a:r>
              <a:rPr lang="en-US" sz="3600" dirty="0" smtClean="0"/>
              <a:t>In development </a:t>
            </a:r>
            <a:r>
              <a:rPr lang="en-US" sz="3600" dirty="0"/>
              <a:t>by </a:t>
            </a:r>
            <a:r>
              <a:rPr lang="en-US" sz="3600" dirty="0" smtClean="0"/>
              <a:t>NESDIS in </a:t>
            </a:r>
            <a:r>
              <a:rPr lang="en-US" sz="3600" dirty="0"/>
              <a:t>preparation </a:t>
            </a:r>
            <a:r>
              <a:rPr lang="en-US" sz="3600" dirty="0" smtClean="0"/>
              <a:t>for </a:t>
            </a:r>
            <a:r>
              <a:rPr lang="en-US" sz="3600" dirty="0"/>
              <a:t>the GOES-R Advanced Baseline Imager (ABI</a:t>
            </a:r>
            <a:r>
              <a:rPr lang="en-US" sz="3600" dirty="0" smtClean="0"/>
              <a:t>).</a:t>
            </a:r>
          </a:p>
          <a:p>
            <a:pPr marL="525463" indent="-525463" algn="just">
              <a:buFont typeface="Arial"/>
              <a:buChar char="•"/>
            </a:pPr>
            <a:r>
              <a:rPr lang="en-US" sz="3600" dirty="0" smtClean="0"/>
              <a:t>ACHA: ABI Cloud Height Algorithm (ACHA)</a:t>
            </a:r>
          </a:p>
          <a:p>
            <a:pPr marL="525463" indent="-525463" algn="just">
              <a:buFont typeface="Arial"/>
              <a:buChar char="•"/>
            </a:pPr>
            <a:r>
              <a:rPr lang="en-US" sz="3600" dirty="0" smtClean="0"/>
              <a:t>Utilizes satellite IR data, as well as a radiative transfer model for other cloud properties.</a:t>
            </a:r>
            <a:endParaRPr lang="en-US" sz="3600" dirty="0"/>
          </a:p>
          <a:p>
            <a:pPr marL="438150" indent="-438150" algn="just">
              <a:buFont typeface="Arial"/>
              <a:buChar char="•"/>
            </a:pPr>
            <a:r>
              <a:rPr lang="en-US" sz="3600" dirty="0" smtClean="0"/>
              <a:t>Employs </a:t>
            </a:r>
            <a:r>
              <a:rPr lang="en-US" sz="3600" dirty="0"/>
              <a:t>the 11, 12 and 13.3 </a:t>
            </a:r>
            <a:r>
              <a:rPr lang="en-US" sz="3600" dirty="0" smtClean="0"/>
              <a:t>µm (</a:t>
            </a:r>
            <a:r>
              <a:rPr lang="en-US" sz="3600" dirty="0" err="1" smtClean="0"/>
              <a:t>Meteosat</a:t>
            </a:r>
            <a:r>
              <a:rPr lang="en-US" sz="3600" dirty="0" smtClean="0"/>
              <a:t>) </a:t>
            </a:r>
            <a:r>
              <a:rPr lang="en-US" sz="3600" dirty="0"/>
              <a:t>or </a:t>
            </a:r>
            <a:r>
              <a:rPr lang="en-US" sz="3600" dirty="0" smtClean="0"/>
              <a:t>6.7, 11 and </a:t>
            </a:r>
            <a:r>
              <a:rPr lang="en-US" sz="3600" dirty="0"/>
              <a:t>13.3 µm </a:t>
            </a:r>
            <a:r>
              <a:rPr lang="en-US" sz="3600" dirty="0" smtClean="0"/>
              <a:t>(GOES) or </a:t>
            </a:r>
            <a:r>
              <a:rPr lang="cs-CZ" sz="3600" dirty="0"/>
              <a:t>6.7, </a:t>
            </a:r>
            <a:r>
              <a:rPr lang="cs-CZ" sz="3600" dirty="0" smtClean="0"/>
              <a:t>11 and </a:t>
            </a:r>
            <a:r>
              <a:rPr lang="cs-CZ" sz="3600" dirty="0"/>
              <a:t>12 </a:t>
            </a:r>
            <a:r>
              <a:rPr lang="en-US" sz="3600" dirty="0" smtClean="0"/>
              <a:t>µm (MTSAT) LW</a:t>
            </a:r>
            <a:r>
              <a:rPr lang="en-US" sz="3600" dirty="0"/>
              <a:t>-IR </a:t>
            </a:r>
            <a:r>
              <a:rPr lang="en-US" sz="3600" dirty="0" smtClean="0"/>
              <a:t>band, so can operate night and day.</a:t>
            </a:r>
          </a:p>
          <a:p>
            <a:pPr marL="438150" indent="-438150" algn="just">
              <a:buFont typeface="Arial"/>
              <a:buChar char="•"/>
            </a:pPr>
            <a:r>
              <a:rPr lang="en-US" sz="3600" dirty="0" smtClean="0"/>
              <a:t>Steps: </a:t>
            </a:r>
            <a:endParaRPr lang="en-US" sz="3600" dirty="0"/>
          </a:p>
          <a:p>
            <a:pPr marL="742950" indent="-742950" algn="just">
              <a:buFont typeface="+mj-lt"/>
              <a:buAutoNum type="arabicPeriod"/>
            </a:pPr>
            <a:r>
              <a:rPr lang="en-US" sz="3600" dirty="0" smtClean="0"/>
              <a:t>Identifies cloud</a:t>
            </a:r>
            <a:r>
              <a:rPr lang="en-US" sz="3600" dirty="0"/>
              <a:t>-top </a:t>
            </a:r>
            <a:r>
              <a:rPr lang="en-US" sz="3600" dirty="0" smtClean="0"/>
              <a:t>brightness temperature, cloud emissivity, </a:t>
            </a:r>
            <a:r>
              <a:rPr lang="en-US" sz="3600" dirty="0"/>
              <a:t>and optical </a:t>
            </a:r>
            <a:r>
              <a:rPr lang="en-US" sz="3600" dirty="0" smtClean="0"/>
              <a:t>depth. </a:t>
            </a:r>
          </a:p>
          <a:p>
            <a:pPr marL="742950" indent="-742950" algn="just">
              <a:buFont typeface="+mj-lt"/>
              <a:buAutoNum type="arabicPeriod"/>
            </a:pPr>
            <a:r>
              <a:rPr lang="en-US" sz="3600" dirty="0" smtClean="0"/>
              <a:t>Calculates the cloud-top temperature from the above variables.</a:t>
            </a:r>
            <a:endParaRPr lang="en-US" sz="3600" dirty="0"/>
          </a:p>
          <a:p>
            <a:pPr marL="742950" indent="-742950" algn="just">
              <a:buFont typeface="+mj-lt"/>
              <a:buAutoNum type="arabicPeriod"/>
            </a:pPr>
            <a:r>
              <a:rPr lang="en-US" sz="3600" dirty="0" smtClean="0"/>
              <a:t>Compares the cloud-top temperature to a collocated temperature profile provided </a:t>
            </a:r>
            <a:r>
              <a:rPr lang="en-US" sz="3600" dirty="0"/>
              <a:t>by Numerical Weather Prediction data (GFS</a:t>
            </a:r>
            <a:r>
              <a:rPr lang="en-US" sz="3600" dirty="0" smtClean="0"/>
              <a:t>) to derive </a:t>
            </a:r>
            <a:r>
              <a:rPr lang="en-US" sz="3600" dirty="0"/>
              <a:t>c</a:t>
            </a:r>
            <a:r>
              <a:rPr lang="en-US" sz="3600" dirty="0" smtClean="0"/>
              <a:t>loud</a:t>
            </a:r>
            <a:r>
              <a:rPr lang="en-US" sz="3600" dirty="0"/>
              <a:t>-top </a:t>
            </a:r>
            <a:r>
              <a:rPr lang="en-US" sz="3600" dirty="0" smtClean="0"/>
              <a:t>height </a:t>
            </a:r>
            <a:r>
              <a:rPr lang="en-US" sz="3600" dirty="0"/>
              <a:t>and </a:t>
            </a:r>
            <a:r>
              <a:rPr lang="en-US" sz="3600" dirty="0" smtClean="0"/>
              <a:t>pressure.</a:t>
            </a:r>
          </a:p>
        </p:txBody>
      </p:sp>
      <p:sp>
        <p:nvSpPr>
          <p:cNvPr id="41" name="TextBox 40"/>
          <p:cNvSpPr txBox="1"/>
          <p:nvPr/>
        </p:nvSpPr>
        <p:spPr>
          <a:xfrm>
            <a:off x="231968" y="29785353"/>
            <a:ext cx="9909770" cy="2954655"/>
          </a:xfrm>
          <a:prstGeom prst="rect">
            <a:avLst/>
          </a:prstGeom>
          <a:noFill/>
          <a:ln>
            <a:solidFill>
              <a:schemeClr val="tx1"/>
            </a:solidFill>
          </a:ln>
        </p:spPr>
        <p:txBody>
          <a:bodyPr wrap="square" lIns="274320" rtlCol="0">
            <a:spAutoFit/>
          </a:bodyPr>
          <a:lstStyle/>
          <a:p>
            <a:r>
              <a:rPr lang="en-US" sz="3600" dirty="0" smtClean="0"/>
              <a:t>Contacts: </a:t>
            </a:r>
          </a:p>
          <a:p>
            <a:r>
              <a:rPr lang="en-US" sz="3600" dirty="0" smtClean="0"/>
              <a:t>Sarah A. Monette  </a:t>
            </a:r>
            <a:r>
              <a:rPr lang="en-US" sz="3600" dirty="0" smtClean="0">
                <a:hlinkClick r:id="rId7"/>
              </a:rPr>
              <a:t>sarah.monette@ssec.wisc.edu</a:t>
            </a:r>
            <a:endParaRPr lang="en-US" sz="3600" dirty="0" smtClean="0"/>
          </a:p>
          <a:p>
            <a:r>
              <a:rPr lang="en-US" sz="3600" dirty="0" smtClean="0"/>
              <a:t>Christopher S. </a:t>
            </a:r>
            <a:r>
              <a:rPr lang="en-US" sz="3600" dirty="0"/>
              <a:t>Velden: </a:t>
            </a:r>
            <a:r>
              <a:rPr lang="en-US" sz="3600" dirty="0">
                <a:hlinkClick r:id="rId8"/>
              </a:rPr>
              <a:t>chrisv@</a:t>
            </a:r>
            <a:r>
              <a:rPr lang="en-US" sz="3600" dirty="0" smtClean="0">
                <a:hlinkClick r:id="rId8"/>
              </a:rPr>
              <a:t>ssec.wisc.edu</a:t>
            </a:r>
            <a:endParaRPr lang="en-US" sz="3600" dirty="0" smtClean="0"/>
          </a:p>
          <a:p>
            <a:endParaRPr lang="en-US" sz="600" dirty="0" smtClean="0"/>
          </a:p>
          <a:p>
            <a:r>
              <a:rPr lang="en-US" sz="3600" b="1" dirty="0" smtClean="0"/>
              <a:t>Support: NASA </a:t>
            </a:r>
            <a:r>
              <a:rPr lang="en-US" sz="3600" b="1" dirty="0"/>
              <a:t>Hurricane Science Research Program (</a:t>
            </a:r>
            <a:r>
              <a:rPr lang="en-US" sz="3600" b="1" dirty="0" smtClean="0"/>
              <a:t>HSRP) Grant </a:t>
            </a:r>
            <a:r>
              <a:rPr lang="en-US" sz="3600" b="1" dirty="0"/>
              <a:t>Number: NNX12AK63G</a:t>
            </a:r>
            <a:endParaRPr lang="en-US" sz="3600" dirty="0"/>
          </a:p>
        </p:txBody>
      </p:sp>
      <p:sp>
        <p:nvSpPr>
          <p:cNvPr id="44" name="Rectangle 43"/>
          <p:cNvSpPr/>
          <p:nvPr/>
        </p:nvSpPr>
        <p:spPr>
          <a:xfrm>
            <a:off x="10137968" y="7582184"/>
            <a:ext cx="16752391" cy="1538883"/>
          </a:xfrm>
          <a:prstGeom prst="rect">
            <a:avLst/>
          </a:prstGeom>
        </p:spPr>
        <p:txBody>
          <a:bodyPr wrap="square">
            <a:spAutoFit/>
          </a:bodyPr>
          <a:lstStyle/>
          <a:p>
            <a:pPr algn="ctr"/>
            <a:r>
              <a:rPr lang="en-US" sz="4200" b="1" dirty="0" smtClean="0">
                <a:effectLst>
                  <a:glow rad="304800">
                    <a:schemeClr val="bg1">
                      <a:alpha val="75000"/>
                    </a:schemeClr>
                  </a:glow>
                </a:effectLst>
              </a:rPr>
              <a:t>Comparing ACHA to the Cloud Physics Lidar (CPL) and </a:t>
            </a:r>
            <a:r>
              <a:rPr lang="en-US" sz="4200" b="1" dirty="0">
                <a:effectLst>
                  <a:glow rad="304800">
                    <a:schemeClr val="bg1"/>
                  </a:glow>
                </a:effectLst>
              </a:rPr>
              <a:t>Scanning </a:t>
            </a:r>
            <a:r>
              <a:rPr lang="en-US" sz="4200" b="1" dirty="0" smtClean="0">
                <a:effectLst>
                  <a:glow rad="304800">
                    <a:schemeClr val="bg1"/>
                  </a:glow>
                </a:effectLst>
              </a:rPr>
              <a:t>High -</a:t>
            </a:r>
            <a:r>
              <a:rPr lang="en-US" sz="4200" b="1" dirty="0">
                <a:effectLst>
                  <a:glow rad="304800">
                    <a:schemeClr val="bg1"/>
                  </a:glow>
                </a:effectLst>
              </a:rPr>
              <a:t>resolution Interferometer </a:t>
            </a:r>
            <a:r>
              <a:rPr lang="en-US" sz="4200" b="1" dirty="0" smtClean="0">
                <a:effectLst>
                  <a:glow rad="304800">
                    <a:schemeClr val="bg1"/>
                  </a:glow>
                </a:effectLst>
              </a:rPr>
              <a:t>Sounder (S -HIS) aboard the GH </a:t>
            </a:r>
            <a:r>
              <a:rPr lang="en-US" sz="4200" b="1" dirty="0" smtClean="0">
                <a:effectLst>
                  <a:glow rad="304800">
                    <a:schemeClr val="bg1">
                      <a:alpha val="75000"/>
                    </a:schemeClr>
                  </a:glow>
                </a:effectLst>
              </a:rPr>
              <a:t>:</a:t>
            </a:r>
          </a:p>
          <a:p>
            <a:endParaRPr lang="en-US" sz="1000" b="1" dirty="0" smtClean="0">
              <a:effectLst>
                <a:glow rad="304800">
                  <a:schemeClr val="bg1">
                    <a:alpha val="75000"/>
                  </a:schemeClr>
                </a:glow>
              </a:effectLst>
            </a:endParaRPr>
          </a:p>
        </p:txBody>
      </p:sp>
      <p:sp>
        <p:nvSpPr>
          <p:cNvPr id="45" name="TextBox 44"/>
          <p:cNvSpPr txBox="1"/>
          <p:nvPr/>
        </p:nvSpPr>
        <p:spPr>
          <a:xfrm>
            <a:off x="19856426" y="8926655"/>
            <a:ext cx="6831531" cy="1754327"/>
          </a:xfrm>
          <a:prstGeom prst="rect">
            <a:avLst/>
          </a:prstGeom>
          <a:noFill/>
        </p:spPr>
        <p:txBody>
          <a:bodyPr wrap="square" rtlCol="0">
            <a:spAutoFit/>
          </a:bodyPr>
          <a:lstStyle/>
          <a:p>
            <a:pPr algn="ctr"/>
            <a:r>
              <a:rPr lang="en-US" sz="3600" b="1" dirty="0" smtClean="0">
                <a:solidFill>
                  <a:srgbClr val="FF0000"/>
                </a:solidFill>
              </a:rPr>
              <a:t>ACHA cloud heights compare well to CPL and S-HIS heights over Nadine’s cold convection.</a:t>
            </a:r>
          </a:p>
        </p:txBody>
      </p:sp>
      <p:sp>
        <p:nvSpPr>
          <p:cNvPr id="48" name="TextBox 47"/>
          <p:cNvSpPr txBox="1"/>
          <p:nvPr/>
        </p:nvSpPr>
        <p:spPr>
          <a:xfrm>
            <a:off x="10790767" y="9185641"/>
            <a:ext cx="8716551" cy="1200329"/>
          </a:xfrm>
          <a:prstGeom prst="rect">
            <a:avLst/>
          </a:prstGeom>
          <a:noFill/>
        </p:spPr>
        <p:txBody>
          <a:bodyPr wrap="square" rtlCol="0">
            <a:spAutoFit/>
          </a:bodyPr>
          <a:lstStyle/>
          <a:p>
            <a:pPr algn="ctr"/>
            <a:r>
              <a:rPr lang="en-US" sz="3600" dirty="0" smtClean="0"/>
              <a:t>Below: Global Hawk track over TS Nadine’s cold convective cloud tops.</a:t>
            </a:r>
            <a:endParaRPr lang="en-US" sz="3600" dirty="0"/>
          </a:p>
        </p:txBody>
      </p:sp>
      <p:sp>
        <p:nvSpPr>
          <p:cNvPr id="49" name="Rectangle 48"/>
          <p:cNvSpPr/>
          <p:nvPr/>
        </p:nvSpPr>
        <p:spPr>
          <a:xfrm flipH="1">
            <a:off x="10137967" y="7573772"/>
            <a:ext cx="16752392" cy="251662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6890359" y="7565729"/>
            <a:ext cx="16760953" cy="1384995"/>
          </a:xfrm>
          <a:prstGeom prst="rect">
            <a:avLst/>
          </a:prstGeom>
        </p:spPr>
        <p:txBody>
          <a:bodyPr wrap="square">
            <a:spAutoFit/>
          </a:bodyPr>
          <a:lstStyle/>
          <a:p>
            <a:pPr algn="ctr"/>
            <a:r>
              <a:rPr lang="en-US" sz="4200" b="1" dirty="0" smtClean="0">
                <a:effectLst>
                  <a:glow rad="304800">
                    <a:schemeClr val="bg1">
                      <a:alpha val="75000"/>
                    </a:schemeClr>
                  </a:glow>
                </a:effectLst>
              </a:rPr>
              <a:t>Comparing ACHA to CALIPSO and the Cloud-Aerosol Lidar with Orthogonal Polarization (CALIOP):</a:t>
            </a:r>
          </a:p>
        </p:txBody>
      </p:sp>
      <p:sp>
        <p:nvSpPr>
          <p:cNvPr id="52" name="TextBox 51"/>
          <p:cNvSpPr txBox="1"/>
          <p:nvPr/>
        </p:nvSpPr>
        <p:spPr>
          <a:xfrm>
            <a:off x="26890360" y="16205200"/>
            <a:ext cx="16772240" cy="738664"/>
          </a:xfrm>
          <a:prstGeom prst="rect">
            <a:avLst/>
          </a:prstGeom>
          <a:noFill/>
        </p:spPr>
        <p:txBody>
          <a:bodyPr wrap="square" rtlCol="0">
            <a:spAutoFit/>
          </a:bodyPr>
          <a:lstStyle/>
          <a:p>
            <a:pPr algn="ctr"/>
            <a:endParaRPr lang="en-US" sz="600" dirty="0" smtClean="0"/>
          </a:p>
          <a:p>
            <a:pPr algn="ctr"/>
            <a:r>
              <a:rPr lang="en-US" sz="3600" b="1" dirty="0" smtClean="0">
                <a:solidFill>
                  <a:srgbClr val="FF0000"/>
                </a:solidFill>
              </a:rPr>
              <a:t>ACHA cloud heights match CALIOP well in the convective eyewall and outer band.</a:t>
            </a:r>
            <a:endParaRPr lang="en-US" sz="3600" b="1" dirty="0">
              <a:solidFill>
                <a:srgbClr val="FF0000"/>
              </a:solidFill>
            </a:endParaRPr>
          </a:p>
        </p:txBody>
      </p:sp>
      <p:pic>
        <p:nvPicPr>
          <p:cNvPr id="54" name="Picture 53" descr="Earl_20100831_0615_ACHA_Calipso_trac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2706" y="8966255"/>
            <a:ext cx="6612470" cy="7416745"/>
          </a:xfrm>
          <a:prstGeom prst="rect">
            <a:avLst/>
          </a:prstGeom>
        </p:spPr>
      </p:pic>
      <p:sp>
        <p:nvSpPr>
          <p:cNvPr id="55" name="Rectangle 54"/>
          <p:cNvSpPr/>
          <p:nvPr/>
        </p:nvSpPr>
        <p:spPr>
          <a:xfrm>
            <a:off x="34185176" y="10970629"/>
            <a:ext cx="3877568" cy="3416320"/>
          </a:xfrm>
          <a:prstGeom prst="rect">
            <a:avLst/>
          </a:prstGeom>
        </p:spPr>
        <p:txBody>
          <a:bodyPr wrap="square">
            <a:spAutoFit/>
          </a:bodyPr>
          <a:lstStyle/>
          <a:p>
            <a:pPr algn="ctr"/>
            <a:r>
              <a:rPr lang="en-US" sz="3600" dirty="0" smtClean="0"/>
              <a:t>ACHA </a:t>
            </a:r>
            <a:r>
              <a:rPr lang="en-US" sz="3600" dirty="0"/>
              <a:t>and CALIOP cloud top </a:t>
            </a:r>
            <a:r>
              <a:rPr lang="en-US" sz="3600" dirty="0" smtClean="0"/>
              <a:t>heights </a:t>
            </a:r>
            <a:r>
              <a:rPr lang="en-US" sz="3600" dirty="0"/>
              <a:t>on August 31, 2010, at 0615 UTC over then </a:t>
            </a:r>
            <a:r>
              <a:rPr lang="en-US" sz="3600" dirty="0" smtClean="0"/>
              <a:t>Cat-4 </a:t>
            </a:r>
            <a:r>
              <a:rPr lang="en-US" sz="3600" dirty="0"/>
              <a:t>Hurricane Earl. </a:t>
            </a:r>
          </a:p>
        </p:txBody>
      </p:sp>
      <p:cxnSp>
        <p:nvCxnSpPr>
          <p:cNvPr id="56" name="Straight Connector 55"/>
          <p:cNvCxnSpPr/>
          <p:nvPr/>
        </p:nvCxnSpPr>
        <p:spPr>
          <a:xfrm>
            <a:off x="26890360" y="17036054"/>
            <a:ext cx="16658497"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890359" y="16952024"/>
            <a:ext cx="16772241" cy="646331"/>
          </a:xfrm>
          <a:prstGeom prst="rect">
            <a:avLst/>
          </a:prstGeom>
          <a:noFill/>
        </p:spPr>
        <p:txBody>
          <a:bodyPr wrap="square" lIns="91440" rIns="91440" rtlCol="0">
            <a:spAutoFit/>
          </a:bodyPr>
          <a:lstStyle/>
          <a:p>
            <a:pPr algn="ctr"/>
            <a:r>
              <a:rPr lang="en-US" sz="3600" dirty="0" smtClean="0"/>
              <a:t>Comparisons from </a:t>
            </a:r>
            <a:r>
              <a:rPr lang="en-US" sz="3600" dirty="0"/>
              <a:t>42 </a:t>
            </a:r>
            <a:r>
              <a:rPr lang="en-US" sz="3600" dirty="0" smtClean="0"/>
              <a:t>West </a:t>
            </a:r>
            <a:r>
              <a:rPr lang="en-US" sz="3600" dirty="0"/>
              <a:t>Pacific </a:t>
            </a:r>
            <a:r>
              <a:rPr lang="en-US" sz="3600" dirty="0" smtClean="0"/>
              <a:t>TCs </a:t>
            </a:r>
            <a:endParaRPr lang="en-US" sz="3600" dirty="0"/>
          </a:p>
        </p:txBody>
      </p:sp>
      <p:pic>
        <p:nvPicPr>
          <p:cNvPr id="59" name="Picture 58" descr="Earl_Calipso_cross_section.png"/>
          <p:cNvPicPr>
            <a:picLocks noChangeAspect="1"/>
          </p:cNvPicPr>
          <p:nvPr/>
        </p:nvPicPr>
        <p:blipFill rotWithShape="1">
          <a:blip r:embed="rId10">
            <a:extLst>
              <a:ext uri="{28A0092B-C50C-407E-A947-70E740481C1C}">
                <a14:useLocalDpi xmlns:a14="http://schemas.microsoft.com/office/drawing/2010/main" val="0"/>
              </a:ext>
            </a:extLst>
          </a:blip>
          <a:srcRect t="665"/>
          <a:stretch/>
        </p:blipFill>
        <p:spPr>
          <a:xfrm>
            <a:off x="38062744" y="8966255"/>
            <a:ext cx="5139851" cy="7416745"/>
          </a:xfrm>
          <a:prstGeom prst="rect">
            <a:avLst/>
          </a:prstGeom>
        </p:spPr>
      </p:pic>
      <p:sp>
        <p:nvSpPr>
          <p:cNvPr id="75" name="Rectangle 74"/>
          <p:cNvSpPr/>
          <p:nvPr/>
        </p:nvSpPr>
        <p:spPr>
          <a:xfrm flipH="1">
            <a:off x="26890360" y="7565733"/>
            <a:ext cx="16760952" cy="1808826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6976760" y="25576089"/>
            <a:ext cx="16985963" cy="7540526"/>
          </a:xfrm>
          <a:prstGeom prst="rect">
            <a:avLst/>
          </a:prstGeom>
        </p:spPr>
        <p:txBody>
          <a:bodyPr wrap="square">
            <a:spAutoFit/>
          </a:bodyPr>
          <a:lstStyle/>
          <a:p>
            <a:pPr algn="ctr"/>
            <a:r>
              <a:rPr lang="en-US" sz="4200" b="1" dirty="0" smtClean="0">
                <a:effectLst>
                  <a:glow rad="304800">
                    <a:schemeClr val="bg1">
                      <a:alpha val="75000"/>
                    </a:schemeClr>
                  </a:glow>
                </a:effectLst>
              </a:rPr>
              <a:t>Summary:</a:t>
            </a:r>
          </a:p>
          <a:p>
            <a:pPr marL="50800" lvl="1"/>
            <a:r>
              <a:rPr lang="en-US" sz="3400" dirty="0" smtClean="0">
                <a:effectLst/>
              </a:rPr>
              <a:t>Comparison of ACHA cloud height estimates with Global Hawk CPL/S-HIS and CALIOP indicate: </a:t>
            </a:r>
          </a:p>
          <a:p>
            <a:pPr marL="355600" lvl="1" indent="-355600">
              <a:buFont typeface="Arial"/>
              <a:buChar char="•"/>
            </a:pPr>
            <a:r>
              <a:rPr lang="en-US" sz="3600" b="1" dirty="0" smtClean="0">
                <a:solidFill>
                  <a:srgbClr val="FF0000"/>
                </a:solidFill>
                <a:effectLst/>
              </a:rPr>
              <a:t>Match reasonably well in cold active cloud regions associated with tropical cyclones.</a:t>
            </a:r>
          </a:p>
          <a:p>
            <a:pPr marL="355600" lvl="1" indent="-355600">
              <a:buFont typeface="Arial"/>
              <a:buChar char="•"/>
            </a:pPr>
            <a:r>
              <a:rPr lang="en-US" sz="3600" b="1" dirty="0" smtClean="0">
                <a:solidFill>
                  <a:srgbClr val="0070C0"/>
                </a:solidFill>
                <a:effectLst/>
              </a:rPr>
              <a:t>ACHA cloud top height estimates are lower in less opaque cloud.</a:t>
            </a:r>
          </a:p>
          <a:p>
            <a:pPr marL="812800" lvl="2" indent="-457200">
              <a:buFont typeface="Arial"/>
              <a:buChar char="•"/>
            </a:pPr>
            <a:r>
              <a:rPr lang="en-US" sz="3600" b="1" dirty="0" smtClean="0">
                <a:solidFill>
                  <a:srgbClr val="FF0000"/>
                </a:solidFill>
                <a:effectLst/>
              </a:rPr>
              <a:t>Thinner clouds &gt;&gt; bigger difference</a:t>
            </a:r>
          </a:p>
          <a:p>
            <a:pPr marL="812800" lvl="2" indent="-457200">
              <a:buFont typeface="Arial"/>
              <a:buChar char="•"/>
            </a:pPr>
            <a:r>
              <a:rPr lang="en-US" sz="3600" dirty="0">
                <a:solidFill>
                  <a:srgbClr val="000000"/>
                </a:solidFill>
              </a:rPr>
              <a:t>C</a:t>
            </a:r>
            <a:r>
              <a:rPr lang="en-US" sz="3600" dirty="0" smtClean="0">
                <a:solidFill>
                  <a:srgbClr val="000000"/>
                </a:solidFill>
                <a:effectLst/>
              </a:rPr>
              <a:t>PL optical depth can explain </a:t>
            </a:r>
            <a:r>
              <a:rPr lang="en-US" sz="3600" dirty="0" smtClean="0">
                <a:effectLst/>
              </a:rPr>
              <a:t>43.3% of the variability </a:t>
            </a:r>
            <a:r>
              <a:rPr lang="en-US" sz="3600" dirty="0" smtClean="0">
                <a:solidFill>
                  <a:srgbClr val="000000"/>
                </a:solidFill>
                <a:effectLst/>
              </a:rPr>
              <a:t>between CPL cloud-top heights above 14 km and the corresponding ACHA cloud-top heights.</a:t>
            </a:r>
            <a:endParaRPr lang="en-US" sz="3600" b="1" dirty="0">
              <a:solidFill>
                <a:srgbClr val="FF0000"/>
              </a:solidFill>
            </a:endParaRPr>
          </a:p>
          <a:p>
            <a:pPr marL="812800" lvl="2" indent="-457200">
              <a:buFont typeface="Arial"/>
              <a:buChar char="•"/>
            </a:pPr>
            <a:r>
              <a:rPr lang="en-US" sz="3600" dirty="0" smtClean="0">
                <a:solidFill>
                  <a:srgbClr val="000000"/>
                </a:solidFill>
              </a:rPr>
              <a:t>S-HIS emissivity </a:t>
            </a:r>
            <a:r>
              <a:rPr lang="en-US" sz="3600" dirty="0">
                <a:solidFill>
                  <a:srgbClr val="000000"/>
                </a:solidFill>
              </a:rPr>
              <a:t>can </a:t>
            </a:r>
            <a:r>
              <a:rPr lang="en-US" sz="3600" dirty="0" smtClean="0">
                <a:solidFill>
                  <a:srgbClr val="000000"/>
                </a:solidFill>
              </a:rPr>
              <a:t>explain </a:t>
            </a:r>
            <a:r>
              <a:rPr lang="en-US" sz="3600" dirty="0" smtClean="0"/>
              <a:t>62.9% </a:t>
            </a:r>
            <a:r>
              <a:rPr lang="en-US" sz="3600" dirty="0"/>
              <a:t>of the variability </a:t>
            </a:r>
            <a:r>
              <a:rPr lang="en-US" sz="3600" dirty="0">
                <a:solidFill>
                  <a:srgbClr val="000000"/>
                </a:solidFill>
              </a:rPr>
              <a:t>between </a:t>
            </a:r>
            <a:r>
              <a:rPr lang="en-US" sz="3600" dirty="0" smtClean="0">
                <a:solidFill>
                  <a:srgbClr val="000000"/>
                </a:solidFill>
              </a:rPr>
              <a:t>S-HIS cloud-top pressures lower than 140 hPa and </a:t>
            </a:r>
            <a:r>
              <a:rPr lang="en-US" sz="3600" dirty="0">
                <a:solidFill>
                  <a:srgbClr val="000000"/>
                </a:solidFill>
              </a:rPr>
              <a:t>the corresponding ACHA cloud-top </a:t>
            </a:r>
            <a:r>
              <a:rPr lang="en-US" sz="3600" dirty="0" smtClean="0">
                <a:solidFill>
                  <a:srgbClr val="000000"/>
                </a:solidFill>
              </a:rPr>
              <a:t>pressures.</a:t>
            </a:r>
          </a:p>
          <a:p>
            <a:pPr marL="812800" lvl="2" indent="-457200">
              <a:buFont typeface="Arial"/>
              <a:buChar char="•"/>
            </a:pPr>
            <a:r>
              <a:rPr lang="en-US" sz="3600" dirty="0" smtClean="0"/>
              <a:t>Comparisons may </a:t>
            </a:r>
            <a:r>
              <a:rPr lang="en-US" sz="3600" dirty="0"/>
              <a:t>suffer </a:t>
            </a:r>
            <a:r>
              <a:rPr lang="en-US" sz="3600" dirty="0" smtClean="0"/>
              <a:t>from mismatches in </a:t>
            </a:r>
            <a:r>
              <a:rPr lang="en-US" sz="3600" dirty="0"/>
              <a:t>footprint size and/</a:t>
            </a:r>
            <a:r>
              <a:rPr lang="en-US" sz="3600" dirty="0" smtClean="0"/>
              <a:t>or exact location.</a:t>
            </a:r>
            <a:endParaRPr lang="en-US" sz="3600" dirty="0" smtClean="0">
              <a:solidFill>
                <a:srgbClr val="000000"/>
              </a:solidFill>
            </a:endParaRPr>
          </a:p>
          <a:p>
            <a:pPr marL="355600" lvl="2" indent="-355600">
              <a:buFont typeface="Arial"/>
              <a:buChar char="•"/>
            </a:pPr>
            <a:r>
              <a:rPr lang="en-US" sz="3600" b="1" dirty="0" smtClean="0">
                <a:solidFill>
                  <a:srgbClr val="FF0000"/>
                </a:solidFill>
              </a:rPr>
              <a:t>Based on experience from GRIP and HS3, we are confident ACHA heights provide reasonable Global Hawk safety margins for areas of greatest concern: Strong convection associated with tropical cyclones.</a:t>
            </a:r>
            <a:endParaRPr lang="en-US" sz="3600" b="1" dirty="0">
              <a:solidFill>
                <a:srgbClr val="FF0000"/>
              </a:solidFill>
            </a:endParaRPr>
          </a:p>
        </p:txBody>
      </p:sp>
      <p:sp>
        <p:nvSpPr>
          <p:cNvPr id="11" name="Rectangle 10"/>
          <p:cNvSpPr/>
          <p:nvPr/>
        </p:nvSpPr>
        <p:spPr>
          <a:xfrm>
            <a:off x="418065" y="7544368"/>
            <a:ext cx="9559805" cy="1384995"/>
          </a:xfrm>
          <a:prstGeom prst="rect">
            <a:avLst/>
          </a:prstGeom>
        </p:spPr>
        <p:txBody>
          <a:bodyPr wrap="square">
            <a:spAutoFit/>
          </a:bodyPr>
          <a:lstStyle/>
          <a:p>
            <a:pPr algn="ctr"/>
            <a:r>
              <a:rPr lang="en-US" sz="4200" b="1" dirty="0">
                <a:effectLst>
                  <a:glow rad="304800">
                    <a:schemeClr val="bg1">
                      <a:alpha val="75000"/>
                    </a:schemeClr>
                  </a:glow>
                </a:effectLst>
              </a:rPr>
              <a:t>About the </a:t>
            </a:r>
            <a:r>
              <a:rPr lang="en-US" sz="4200" b="1" dirty="0" smtClean="0">
                <a:effectLst>
                  <a:glow rad="304800">
                    <a:schemeClr val="bg1">
                      <a:alpha val="75000"/>
                    </a:schemeClr>
                  </a:glow>
                </a:effectLst>
              </a:rPr>
              <a:t>Cloud </a:t>
            </a:r>
            <a:r>
              <a:rPr lang="en-US" sz="4200" b="1" dirty="0">
                <a:effectLst>
                  <a:glow rad="304800">
                    <a:schemeClr val="bg1">
                      <a:alpha val="75000"/>
                    </a:schemeClr>
                  </a:glow>
                </a:effectLst>
              </a:rPr>
              <a:t>Height Algorithm (ACHA):</a:t>
            </a:r>
          </a:p>
        </p:txBody>
      </p:sp>
      <p:sp>
        <p:nvSpPr>
          <p:cNvPr id="13" name="TextBox 12"/>
          <p:cNvSpPr txBox="1"/>
          <p:nvPr/>
        </p:nvSpPr>
        <p:spPr>
          <a:xfrm>
            <a:off x="19079557" y="29604563"/>
            <a:ext cx="7810801" cy="3139321"/>
          </a:xfrm>
          <a:prstGeom prst="rect">
            <a:avLst/>
          </a:prstGeom>
          <a:noFill/>
        </p:spPr>
        <p:txBody>
          <a:bodyPr wrap="square" lIns="0" tIns="0" rIns="0" bIns="0" rtlCol="0">
            <a:spAutoFit/>
          </a:bodyPr>
          <a:lstStyle/>
          <a:p>
            <a:pPr algn="ctr"/>
            <a:r>
              <a:rPr lang="en-US" sz="3400" b="1" dirty="0" smtClean="0">
                <a:solidFill>
                  <a:srgbClr val="FF0000"/>
                </a:solidFill>
              </a:rPr>
              <a:t>Much of the variability </a:t>
            </a:r>
            <a:r>
              <a:rPr lang="en-US" sz="3400" dirty="0" smtClean="0"/>
              <a:t>[43.3</a:t>
            </a:r>
            <a:r>
              <a:rPr lang="en-US" sz="3400" dirty="0"/>
              <a:t>% (62.9</a:t>
            </a:r>
            <a:r>
              <a:rPr lang="en-US" sz="3400" dirty="0" smtClean="0"/>
              <a:t>%)] between the CPL (S-HIS) cloud-top heights </a:t>
            </a:r>
          </a:p>
          <a:p>
            <a:pPr algn="ctr"/>
            <a:r>
              <a:rPr lang="en-US" sz="3400" dirty="0" smtClean="0"/>
              <a:t>(pressures) above 14 km (140 hPa) and corresponding ACHA cloud height (pressure) during HS3 2013 </a:t>
            </a:r>
            <a:r>
              <a:rPr lang="en-US" sz="3400" b="1" dirty="0" smtClean="0">
                <a:solidFill>
                  <a:srgbClr val="FF0000"/>
                </a:solidFill>
              </a:rPr>
              <a:t>can be explained by the CPL optical depth (S-HIS emissivity).</a:t>
            </a:r>
            <a:endParaRPr lang="en-US" sz="3400" b="1" dirty="0">
              <a:solidFill>
                <a:srgbClr val="FF0000"/>
              </a:solidFill>
            </a:endParaRPr>
          </a:p>
        </p:txBody>
      </p:sp>
      <p:sp>
        <p:nvSpPr>
          <p:cNvPr id="94" name="TextBox 93"/>
          <p:cNvSpPr txBox="1"/>
          <p:nvPr/>
        </p:nvSpPr>
        <p:spPr>
          <a:xfrm>
            <a:off x="26879071" y="23900445"/>
            <a:ext cx="9101442" cy="1754327"/>
          </a:xfrm>
          <a:prstGeom prst="rect">
            <a:avLst/>
          </a:prstGeom>
          <a:noFill/>
        </p:spPr>
        <p:txBody>
          <a:bodyPr wrap="square" rtlCol="0">
            <a:spAutoFit/>
          </a:bodyPr>
          <a:lstStyle/>
          <a:p>
            <a:pPr algn="ctr"/>
            <a:r>
              <a:rPr lang="en-US" sz="3600" dirty="0" smtClean="0"/>
              <a:t>ACHA cloud heights show a low bias compared to co-located CALIOP estimates, with higher correlation in convective eyewalls of the TCs.</a:t>
            </a:r>
            <a:endParaRPr lang="en-US" sz="3600" dirty="0"/>
          </a:p>
        </p:txBody>
      </p:sp>
      <p:sp>
        <p:nvSpPr>
          <p:cNvPr id="95" name="TextBox 94"/>
          <p:cNvSpPr txBox="1"/>
          <p:nvPr/>
        </p:nvSpPr>
        <p:spPr>
          <a:xfrm>
            <a:off x="36350907" y="23952018"/>
            <a:ext cx="6610619" cy="1754327"/>
          </a:xfrm>
          <a:prstGeom prst="rect">
            <a:avLst/>
          </a:prstGeom>
          <a:noFill/>
        </p:spPr>
        <p:txBody>
          <a:bodyPr wrap="square" rtlCol="0">
            <a:spAutoFit/>
          </a:bodyPr>
          <a:lstStyle/>
          <a:p>
            <a:pPr algn="ctr"/>
            <a:r>
              <a:rPr lang="en-US" sz="3600" dirty="0" smtClean="0"/>
              <a:t>Like ACHA, CloudSat is better correlated with the CALIOP cloud height in the eyewall of the TCs.</a:t>
            </a:r>
            <a:endParaRPr lang="en-US" sz="3600" dirty="0"/>
          </a:p>
        </p:txBody>
      </p:sp>
      <p:pic>
        <p:nvPicPr>
          <p:cNvPr id="96" name="Picture 95" descr="Calipso_lidar_vs_ACHA_CTH_highest_CALIOP.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67000" y="17598356"/>
            <a:ext cx="6607845" cy="6481618"/>
          </a:xfrm>
          <a:prstGeom prst="rect">
            <a:avLst/>
          </a:prstGeom>
        </p:spPr>
      </p:pic>
      <p:pic>
        <p:nvPicPr>
          <p:cNvPr id="97" name="Picture 96" descr="CloudSAT_vs_CALIOP_cloud_height_WPac.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50908" y="17599338"/>
            <a:ext cx="6610619" cy="6480636"/>
          </a:xfrm>
          <a:prstGeom prst="rect">
            <a:avLst/>
          </a:prstGeom>
        </p:spPr>
      </p:pic>
      <p:sp>
        <p:nvSpPr>
          <p:cNvPr id="37" name="TextBox 36"/>
          <p:cNvSpPr txBox="1"/>
          <p:nvPr/>
        </p:nvSpPr>
        <p:spPr>
          <a:xfrm>
            <a:off x="10439069" y="27811396"/>
            <a:ext cx="8640487" cy="4278094"/>
          </a:xfrm>
          <a:prstGeom prst="rect">
            <a:avLst/>
          </a:prstGeom>
          <a:noFill/>
        </p:spPr>
        <p:txBody>
          <a:bodyPr wrap="square" rtlCol="0">
            <a:spAutoFit/>
          </a:bodyPr>
          <a:lstStyle/>
          <a:p>
            <a:pPr algn="ctr"/>
            <a:r>
              <a:rPr lang="en-US" sz="3400" dirty="0" smtClean="0">
                <a:solidFill>
                  <a:srgbClr val="000000"/>
                </a:solidFill>
              </a:rPr>
              <a:t>Comparison of collocated cloud-top height estimates by ACHA with CPL cloud-top heights above 14 km. Sample is from GH over-flights of TCs during the 2013 Atlantic  field campaign. </a:t>
            </a:r>
            <a:r>
              <a:rPr lang="en-US" sz="3400" b="1" dirty="0" smtClean="0">
                <a:solidFill>
                  <a:srgbClr val="FF0000"/>
                </a:solidFill>
              </a:rPr>
              <a:t>ACHA cloud heights are generally lower than the CPL heights, which is likely a result of sensor resolution and cloud opacity/thickness properties.</a:t>
            </a:r>
            <a:endParaRPr lang="en-US" sz="3400" b="1" dirty="0">
              <a:solidFill>
                <a:srgbClr val="FF0000"/>
              </a:solidFill>
            </a:endParaRPr>
          </a:p>
        </p:txBody>
      </p:sp>
      <p:cxnSp>
        <p:nvCxnSpPr>
          <p:cNvPr id="4" name="Straight Arrow Connector 3"/>
          <p:cNvCxnSpPr/>
          <p:nvPr/>
        </p:nvCxnSpPr>
        <p:spPr>
          <a:xfrm>
            <a:off x="15955999" y="31753746"/>
            <a:ext cx="3025869" cy="0"/>
          </a:xfrm>
          <a:prstGeom prst="straightConnector1">
            <a:avLst/>
          </a:prstGeom>
          <a:ln w="8572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CPL_minus_ACHA_CEH_vs_CPL_OD_optical_depth_lt_1.5_remove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856426" y="17859748"/>
            <a:ext cx="6235700" cy="5878180"/>
          </a:xfrm>
          <a:prstGeom prst="rect">
            <a:avLst/>
          </a:prstGeom>
        </p:spPr>
      </p:pic>
      <p:pic>
        <p:nvPicPr>
          <p:cNvPr id="5" name="Picture 4" descr="SHIS_minus_ACHA_CEP_vs_SHIS_emiss_emissivity_lt_0.6_removed.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856426" y="23814128"/>
            <a:ext cx="6235700" cy="5878180"/>
          </a:xfrm>
          <a:prstGeom prst="rect">
            <a:avLst/>
          </a:prstGeom>
        </p:spPr>
      </p:pic>
      <p:pic>
        <p:nvPicPr>
          <p:cNvPr id="7" name="Picture 6" descr="ACHA_CTH_vs_CPL_optical_depth_lt_1.5_removed.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39069" y="19137687"/>
            <a:ext cx="8640488" cy="8640488"/>
          </a:xfrm>
          <a:prstGeom prst="rect">
            <a:avLst/>
          </a:prstGeom>
        </p:spPr>
      </p:pic>
      <p:pic>
        <p:nvPicPr>
          <p:cNvPr id="15" name="Picture 14" descr="GH_flight_20120915_0715_BT.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90767" y="10385970"/>
            <a:ext cx="8716551" cy="7197359"/>
          </a:xfrm>
          <a:prstGeom prst="rect">
            <a:avLst/>
          </a:prstGeom>
        </p:spPr>
      </p:pic>
      <p:cxnSp>
        <p:nvCxnSpPr>
          <p:cNvPr id="64" name="Elbow Connector 63"/>
          <p:cNvCxnSpPr/>
          <p:nvPr/>
        </p:nvCxnSpPr>
        <p:spPr>
          <a:xfrm>
            <a:off x="20726399" y="10597262"/>
            <a:ext cx="1701801" cy="1611671"/>
          </a:xfrm>
          <a:prstGeom prst="bentConnector3">
            <a:avLst>
              <a:gd name="adj1" fmla="val 249"/>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0726399" y="10597262"/>
            <a:ext cx="11853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394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38723</TotalTime>
  <Words>729</Words>
  <Application>Microsoft Office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Monette</dc:creator>
  <cp:lastModifiedBy>Chris Velden</cp:lastModifiedBy>
  <cp:revision>221</cp:revision>
  <cp:lastPrinted>2013-05-01T20:57:16Z</cp:lastPrinted>
  <dcterms:created xsi:type="dcterms:W3CDTF">2013-04-01T21:14:03Z</dcterms:created>
  <dcterms:modified xsi:type="dcterms:W3CDTF">2014-03-18T19:43:54Z</dcterms:modified>
</cp:coreProperties>
</file>