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65" r:id="rId4"/>
    <p:sldId id="260" r:id="rId5"/>
    <p:sldId id="279" r:id="rId6"/>
    <p:sldId id="297" r:id="rId7"/>
    <p:sldId id="283" r:id="rId8"/>
    <p:sldId id="284" r:id="rId9"/>
    <p:sldId id="272" r:id="rId10"/>
    <p:sldId id="273" r:id="rId11"/>
    <p:sldId id="281" r:id="rId12"/>
    <p:sldId id="287" r:id="rId13"/>
    <p:sldId id="289" r:id="rId14"/>
    <p:sldId id="291" r:id="rId15"/>
    <p:sldId id="290" r:id="rId16"/>
    <p:sldId id="292" r:id="rId17"/>
    <p:sldId id="268" r:id="rId18"/>
    <p:sldId id="294" r:id="rId19"/>
    <p:sldId id="301" r:id="rId20"/>
    <p:sldId id="276" r:id="rId21"/>
    <p:sldId id="299" r:id="rId22"/>
    <p:sldId id="300" r:id="rId23"/>
    <p:sldId id="295" r:id="rId24"/>
    <p:sldId id="296" r:id="rId25"/>
    <p:sldId id="259" r:id="rId26"/>
    <p:sldId id="29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71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906AB-2E4E-0D46-B713-D54B6DE08A6C}" type="datetimeFigureOut">
              <a:rPr lang="en-US" smtClean="0"/>
              <a:t>10/21/14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1550F-1104-FC4F-AB0B-1E55E036DEBC}" type="slidenum">
              <a:rPr lang="en-US" smtClean="0"/>
              <a:t>‹#›</a:t>
            </a:fld>
            <a:endParaRPr lang="en-US"/>
          </a:p>
        </p:txBody>
      </p:sp>
    </p:spTree>
    <p:extLst>
      <p:ext uri="{BB962C8B-B14F-4D97-AF65-F5344CB8AC3E}">
        <p14:creationId xmlns:p14="http://schemas.microsoft.com/office/powerpoint/2010/main" val="1787176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1550F-1104-FC4F-AB0B-1E55E036DEBC}" type="slidenum">
              <a:rPr lang="en-US" smtClean="0"/>
              <a:t>1</a:t>
            </a:fld>
            <a:endParaRPr lang="en-US"/>
          </a:p>
        </p:txBody>
      </p:sp>
    </p:spTree>
    <p:extLst>
      <p:ext uri="{BB962C8B-B14F-4D97-AF65-F5344CB8AC3E}">
        <p14:creationId xmlns:p14="http://schemas.microsoft.com/office/powerpoint/2010/main" val="917053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CPL image from 21:38 – 22:06 UTC,</a:t>
            </a:r>
            <a:r>
              <a:rPr lang="en-US" baseline="0" dirty="0" smtClean="0"/>
              <a:t> CPI image between 21:17 – 21:45 UTC (ascent)</a:t>
            </a:r>
          </a:p>
          <a:p>
            <a:pPr marL="171450" indent="-171450">
              <a:buFontTx/>
              <a:buChar char="•"/>
            </a:pPr>
            <a:r>
              <a:rPr lang="en-US" baseline="0" dirty="0" smtClean="0"/>
              <a:t>While ascending through high thin cloud, small indistinguishable shapes  and plates are seen (break in low cloud during ascent)</a:t>
            </a:r>
          </a:p>
          <a:p>
            <a:pPr marL="171450" indent="-171450">
              <a:buFontTx/>
              <a:buChar char="•"/>
            </a:pPr>
            <a:r>
              <a:rPr lang="en-US" baseline="0" dirty="0" smtClean="0"/>
              <a:t>Our model makes a hexagonal plate shape assumption for in situ clouds, so does it agree?</a:t>
            </a:r>
            <a:endParaRPr lang="en-US" dirty="0" smtClean="0"/>
          </a:p>
        </p:txBody>
      </p:sp>
      <p:sp>
        <p:nvSpPr>
          <p:cNvPr id="4" name="Slide Number Placeholder 3"/>
          <p:cNvSpPr>
            <a:spLocks noGrp="1"/>
          </p:cNvSpPr>
          <p:nvPr>
            <p:ph type="sldNum" sz="quarter" idx="10"/>
          </p:nvPr>
        </p:nvSpPr>
        <p:spPr/>
        <p:txBody>
          <a:bodyPr/>
          <a:lstStyle/>
          <a:p>
            <a:fld id="{1DC1550F-1104-FC4F-AB0B-1E55E036DEBC}" type="slidenum">
              <a:rPr lang="en-US" smtClean="0"/>
              <a:t>10</a:t>
            </a:fld>
            <a:endParaRPr lang="en-US"/>
          </a:p>
        </p:txBody>
      </p:sp>
    </p:spTree>
    <p:extLst>
      <p:ext uri="{BB962C8B-B14F-4D97-AF65-F5344CB8AC3E}">
        <p14:creationId xmlns:p14="http://schemas.microsoft.com/office/powerpoint/2010/main" val="3021979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Full 03//06/14 flight</a:t>
            </a:r>
          </a:p>
          <a:p>
            <a:pPr marL="171450" indent="-171450">
              <a:buFontTx/>
              <a:buChar char="•"/>
            </a:pPr>
            <a:r>
              <a:rPr lang="en-US" dirty="0" smtClean="0"/>
              <a:t>Chucks</a:t>
            </a:r>
            <a:r>
              <a:rPr lang="en-US" baseline="0" dirty="0" smtClean="0"/>
              <a:t> CF1 modifications (note Chuck has made more modifications since then)</a:t>
            </a:r>
          </a:p>
          <a:p>
            <a:pPr marL="171450" indent="-171450">
              <a:buFontTx/>
              <a:buChar char="•"/>
            </a:pPr>
            <a:r>
              <a:rPr lang="en-US" baseline="0" dirty="0" smtClean="0"/>
              <a:t>CAM5/CARMA agrees well in the small particle regime, but there is too much detrained ice in the large particle range</a:t>
            </a:r>
          </a:p>
          <a:p>
            <a:pPr marL="171450" indent="-171450">
              <a:buFontTx/>
              <a:buChar char="•"/>
            </a:pPr>
            <a:r>
              <a:rPr lang="en-US" baseline="0" dirty="0" smtClean="0"/>
              <a:t>CAM5/CARMA presents too much mass for both in situ and detrained in the large particle range</a:t>
            </a:r>
            <a:endParaRPr lang="en-US" dirty="0"/>
          </a:p>
        </p:txBody>
      </p:sp>
      <p:sp>
        <p:nvSpPr>
          <p:cNvPr id="4" name="Slide Number Placeholder 3"/>
          <p:cNvSpPr>
            <a:spLocks noGrp="1"/>
          </p:cNvSpPr>
          <p:nvPr>
            <p:ph type="sldNum" sz="quarter" idx="10"/>
          </p:nvPr>
        </p:nvSpPr>
        <p:spPr/>
        <p:txBody>
          <a:bodyPr/>
          <a:lstStyle/>
          <a:p>
            <a:fld id="{1DC1550F-1104-FC4F-AB0B-1E55E036DEBC}" type="slidenum">
              <a:rPr lang="en-US" smtClean="0"/>
              <a:t>11</a:t>
            </a:fld>
            <a:endParaRPr lang="en-US"/>
          </a:p>
        </p:txBody>
      </p:sp>
    </p:spTree>
    <p:extLst>
      <p:ext uri="{BB962C8B-B14F-4D97-AF65-F5344CB8AC3E}">
        <p14:creationId xmlns:p14="http://schemas.microsoft.com/office/powerpoint/2010/main" val="109889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Full 03/09/14 flight</a:t>
            </a:r>
          </a:p>
          <a:p>
            <a:pPr marL="171450" indent="-171450">
              <a:buFontTx/>
              <a:buChar char="•"/>
            </a:pPr>
            <a:r>
              <a:rPr lang="en-US" baseline="0" dirty="0" smtClean="0"/>
              <a:t>CAM5/CARMA again does well representing observations</a:t>
            </a:r>
          </a:p>
          <a:p>
            <a:pPr marL="171450" indent="-171450">
              <a:buFontTx/>
              <a:buChar char="•"/>
            </a:pPr>
            <a:r>
              <a:rPr lang="en-US" baseline="0" dirty="0" smtClean="0"/>
              <a:t>NOTE: Detrained now dominates the small particle regime, why is this? (need to investigate)</a:t>
            </a:r>
          </a:p>
          <a:p>
            <a:pPr marL="171450" indent="-171450">
              <a:buFontTx/>
              <a:buChar char="•"/>
            </a:pPr>
            <a:r>
              <a:rPr lang="en-US" baseline="0" dirty="0" smtClean="0"/>
              <a:t>Could the high thin cirrus seen in CPL images with plate shapes (CPI) actually be cirrus blow off ice? This would make our plate assumption be incorrect and need to be addressed</a:t>
            </a:r>
          </a:p>
          <a:p>
            <a:pPr marL="171450" indent="-171450">
              <a:buFontTx/>
              <a:buChar char="•"/>
            </a:pPr>
            <a:r>
              <a:rPr lang="en-US" baseline="0" dirty="0" smtClean="0"/>
              <a:t>Or is this a resolution artifact?</a:t>
            </a:r>
          </a:p>
        </p:txBody>
      </p:sp>
      <p:sp>
        <p:nvSpPr>
          <p:cNvPr id="4" name="Slide Number Placeholder 3"/>
          <p:cNvSpPr>
            <a:spLocks noGrp="1"/>
          </p:cNvSpPr>
          <p:nvPr>
            <p:ph type="sldNum" sz="quarter" idx="10"/>
          </p:nvPr>
        </p:nvSpPr>
        <p:spPr/>
        <p:txBody>
          <a:bodyPr/>
          <a:lstStyle/>
          <a:p>
            <a:fld id="{1DC1550F-1104-FC4F-AB0B-1E55E036DEBC}" type="slidenum">
              <a:rPr lang="en-US" smtClean="0"/>
              <a:t>12</a:t>
            </a:fld>
            <a:endParaRPr lang="en-US"/>
          </a:p>
        </p:txBody>
      </p:sp>
    </p:spTree>
    <p:extLst>
      <p:ext uri="{BB962C8B-B14F-4D97-AF65-F5344CB8AC3E}">
        <p14:creationId xmlns:p14="http://schemas.microsoft.com/office/powerpoint/2010/main" val="1098893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Flight segment including the CPL</a:t>
            </a:r>
            <a:r>
              <a:rPr lang="en-US" baseline="0" dirty="0" smtClean="0"/>
              <a:t> and CPI images shown before</a:t>
            </a:r>
          </a:p>
          <a:p>
            <a:pPr marL="171450" indent="-171450">
              <a:buFontTx/>
              <a:buChar char="•"/>
            </a:pPr>
            <a:r>
              <a:rPr lang="en-US" baseline="0" dirty="0" smtClean="0"/>
              <a:t>Model greatly under predicts observations during such a small time frame and barely sees any ice.</a:t>
            </a:r>
          </a:p>
        </p:txBody>
      </p:sp>
      <p:sp>
        <p:nvSpPr>
          <p:cNvPr id="4" name="Slide Number Placeholder 3"/>
          <p:cNvSpPr>
            <a:spLocks noGrp="1"/>
          </p:cNvSpPr>
          <p:nvPr>
            <p:ph type="sldNum" sz="quarter" idx="10"/>
          </p:nvPr>
        </p:nvSpPr>
        <p:spPr/>
        <p:txBody>
          <a:bodyPr/>
          <a:lstStyle/>
          <a:p>
            <a:fld id="{1DC1550F-1104-FC4F-AB0B-1E55E036DEBC}" type="slidenum">
              <a:rPr lang="en-US" smtClean="0"/>
              <a:t>13</a:t>
            </a:fld>
            <a:endParaRPr lang="en-US"/>
          </a:p>
        </p:txBody>
      </p:sp>
    </p:spTree>
    <p:extLst>
      <p:ext uri="{BB962C8B-B14F-4D97-AF65-F5344CB8AC3E}">
        <p14:creationId xmlns:p14="http://schemas.microsoft.com/office/powerpoint/2010/main" val="311078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Profile’s of</a:t>
            </a:r>
            <a:r>
              <a:rPr lang="en-US" baseline="0" dirty="0" smtClean="0"/>
              <a:t> flight segments with model data</a:t>
            </a:r>
          </a:p>
          <a:p>
            <a:pPr marL="171450" indent="-171450">
              <a:buFontTx/>
              <a:buChar char="•"/>
            </a:pPr>
            <a:r>
              <a:rPr lang="en-US" baseline="0" dirty="0" smtClean="0"/>
              <a:t>Model is generally too wet here compared to observations in time segment (5.35-5.50) so not enough nucleation occurring to remove water vapor from the air</a:t>
            </a:r>
          </a:p>
          <a:p>
            <a:pPr marL="171450" indent="-171450">
              <a:buFontTx/>
              <a:buChar char="•"/>
            </a:pPr>
            <a:r>
              <a:rPr lang="en-US" baseline="0" dirty="0" smtClean="0"/>
              <a:t>This is confirmed by IWC profile which shows model under predicting in this time frame</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1DC1550F-1104-FC4F-AB0B-1E55E036DEBC}" type="slidenum">
              <a:rPr lang="en-US" smtClean="0"/>
              <a:t>14</a:t>
            </a:fld>
            <a:endParaRPr lang="en-US"/>
          </a:p>
        </p:txBody>
      </p:sp>
    </p:spTree>
    <p:extLst>
      <p:ext uri="{BB962C8B-B14F-4D97-AF65-F5344CB8AC3E}">
        <p14:creationId xmlns:p14="http://schemas.microsoft.com/office/powerpoint/2010/main" val="205971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Model adequately represents 10 um – 50 um range, but</a:t>
            </a:r>
            <a:r>
              <a:rPr lang="en-US" baseline="0" dirty="0" smtClean="0"/>
              <a:t> misses smaller particles and </a:t>
            </a:r>
            <a:r>
              <a:rPr lang="en-US" baseline="0" dirty="0" err="1" smtClean="0"/>
              <a:t>overpredicts</a:t>
            </a:r>
            <a:r>
              <a:rPr lang="en-US" baseline="0" dirty="0" smtClean="0"/>
              <a:t> particles larger than the FCDP upper limit (no 2DS?)</a:t>
            </a:r>
          </a:p>
          <a:p>
            <a:pPr marL="171450" indent="-171450">
              <a:buFontTx/>
              <a:buChar char="•"/>
            </a:pPr>
            <a:r>
              <a:rPr lang="en-US" baseline="0" dirty="0" smtClean="0"/>
              <a:t>Same case in IWC</a:t>
            </a:r>
          </a:p>
          <a:p>
            <a:pPr marL="171450" indent="-171450">
              <a:buFontTx/>
              <a:buChar char="•"/>
            </a:pPr>
            <a:r>
              <a:rPr lang="en-US" baseline="0" dirty="0" smtClean="0"/>
              <a:t>Again detrained ice is dominating this flight at smaller sizes</a:t>
            </a:r>
          </a:p>
        </p:txBody>
      </p:sp>
      <p:sp>
        <p:nvSpPr>
          <p:cNvPr id="4" name="Slide Number Placeholder 3"/>
          <p:cNvSpPr>
            <a:spLocks noGrp="1"/>
          </p:cNvSpPr>
          <p:nvPr>
            <p:ph type="sldNum" sz="quarter" idx="10"/>
          </p:nvPr>
        </p:nvSpPr>
        <p:spPr/>
        <p:txBody>
          <a:bodyPr/>
          <a:lstStyle/>
          <a:p>
            <a:fld id="{1DC1550F-1104-FC4F-AB0B-1E55E036DEBC}" type="slidenum">
              <a:rPr lang="en-US" smtClean="0"/>
              <a:t>15</a:t>
            </a:fld>
            <a:endParaRPr lang="en-US"/>
          </a:p>
        </p:txBody>
      </p:sp>
    </p:spTree>
    <p:extLst>
      <p:ext uri="{BB962C8B-B14F-4D97-AF65-F5344CB8AC3E}">
        <p14:creationId xmlns:p14="http://schemas.microsoft.com/office/powerpoint/2010/main" val="221451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Model is too dry at lower altitude, but does better on the ascent in the latter half of the time segment</a:t>
            </a:r>
          </a:p>
          <a:p>
            <a:pPr marL="171450" indent="-171450">
              <a:buFontTx/>
              <a:buChar char="•"/>
            </a:pPr>
            <a:r>
              <a:rPr lang="en-US" baseline="0" dirty="0" smtClean="0"/>
              <a:t>Difficult to compare mass as observations are sporadic, hence why the size distributions looked so strange</a:t>
            </a:r>
            <a:endParaRPr lang="en-US" dirty="0"/>
          </a:p>
        </p:txBody>
      </p:sp>
      <p:sp>
        <p:nvSpPr>
          <p:cNvPr id="4" name="Slide Number Placeholder 3"/>
          <p:cNvSpPr>
            <a:spLocks noGrp="1"/>
          </p:cNvSpPr>
          <p:nvPr>
            <p:ph type="sldNum" sz="quarter" idx="10"/>
          </p:nvPr>
        </p:nvSpPr>
        <p:spPr/>
        <p:txBody>
          <a:bodyPr/>
          <a:lstStyle/>
          <a:p>
            <a:fld id="{1DC1550F-1104-FC4F-AB0B-1E55E036DEBC}" type="slidenum">
              <a:rPr lang="en-US" smtClean="0"/>
              <a:t>16</a:t>
            </a:fld>
            <a:endParaRPr lang="en-US"/>
          </a:p>
        </p:txBody>
      </p:sp>
    </p:spTree>
    <p:extLst>
      <p:ext uri="{BB962C8B-B14F-4D97-AF65-F5344CB8AC3E}">
        <p14:creationId xmlns:p14="http://schemas.microsoft.com/office/powerpoint/2010/main" val="1920243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(10/13/14 16:04) -----</a:t>
            </a:r>
          </a:p>
          <a:p>
            <a:r>
              <a:rPr lang="en-US"/>
              <a:t>#2: if you lower supersaturation, detrained ice becomes more important as it has less mass, but that may not be the answer to the problem</a:t>
            </a:r>
          </a:p>
          <a:p>
            <a:endParaRPr lang="en-US"/>
          </a:p>
          <a:p>
            <a:r>
              <a:rPr lang="en-US"/>
              <a:t>#3: it is difficult to tell whether there are nucleation problems in here, in situ is important in obs, but model is not nucleating enough, </a:t>
            </a:r>
          </a:p>
          <a:p>
            <a:endParaRPr lang="en-US"/>
          </a:p>
          <a:p>
            <a:r>
              <a:rPr lang="en-US"/>
              <a:t>#4 further analysis needed</a:t>
            </a:r>
          </a:p>
        </p:txBody>
      </p:sp>
      <p:sp>
        <p:nvSpPr>
          <p:cNvPr id="4" name="Slide Number Placeholder 3"/>
          <p:cNvSpPr>
            <a:spLocks noGrp="1"/>
          </p:cNvSpPr>
          <p:nvPr>
            <p:ph type="sldNum" sz="quarter" idx="10"/>
          </p:nvPr>
        </p:nvSpPr>
        <p:spPr/>
        <p:txBody>
          <a:bodyPr/>
          <a:lstStyle/>
          <a:p>
            <a:fld id="{1DC1550F-1104-FC4F-AB0B-1E55E036DEBC}" type="slidenum">
              <a:rPr lang="en-US" smtClean="0"/>
              <a:t>17</a:t>
            </a:fld>
            <a:endParaRPr lang="en-US"/>
          </a:p>
        </p:txBody>
      </p:sp>
    </p:spTree>
    <p:extLst>
      <p:ext uri="{BB962C8B-B14F-4D97-AF65-F5344CB8AC3E}">
        <p14:creationId xmlns:p14="http://schemas.microsoft.com/office/powerpoint/2010/main" val="269394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CPI at 91 </a:t>
            </a:r>
            <a:r>
              <a:rPr lang="en-US" dirty="0" err="1" smtClean="0"/>
              <a:t>hPa</a:t>
            </a:r>
            <a:endParaRPr lang="en-US" dirty="0"/>
          </a:p>
        </p:txBody>
      </p:sp>
      <p:sp>
        <p:nvSpPr>
          <p:cNvPr id="4" name="Slide Number Placeholder 3"/>
          <p:cNvSpPr>
            <a:spLocks noGrp="1"/>
          </p:cNvSpPr>
          <p:nvPr>
            <p:ph type="sldNum" sz="quarter" idx="10"/>
          </p:nvPr>
        </p:nvSpPr>
        <p:spPr/>
        <p:txBody>
          <a:bodyPr/>
          <a:lstStyle/>
          <a:p>
            <a:fld id="{1DC1550F-1104-FC4F-AB0B-1E55E036DEBC}" type="slidenum">
              <a:rPr lang="en-US" smtClean="0"/>
              <a:t>23</a:t>
            </a:fld>
            <a:endParaRPr lang="en-US"/>
          </a:p>
        </p:txBody>
      </p:sp>
    </p:spTree>
    <p:extLst>
      <p:ext uri="{BB962C8B-B14F-4D97-AF65-F5344CB8AC3E}">
        <p14:creationId xmlns:p14="http://schemas.microsoft.com/office/powerpoint/2010/main" val="2626698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0" indent="0">
              <a:buFontTx/>
              <a:buNone/>
            </a:pPr>
            <a:r>
              <a:rPr lang="en-US" dirty="0" smtClean="0"/>
              <a:t>----- Meeting Notes (10/13/14 16:04) -----</a:t>
            </a:r>
          </a:p>
          <a:p>
            <a:pPr marL="0" indent="0">
              <a:buFontTx/>
              <a:buNone/>
            </a:pPr>
            <a:r>
              <a:rPr lang="en-US" dirty="0" smtClean="0"/>
              <a:t>* check on vertical interpolate</a:t>
            </a:r>
          </a:p>
          <a:p>
            <a:pPr marL="0" indent="0">
              <a:buFontTx/>
              <a:buNone/>
            </a:pPr>
            <a:r>
              <a:rPr lang="en-US" dirty="0" smtClean="0"/>
              <a:t>* GEOS5 has 56 levels, check on CAM5/CARMA levels</a:t>
            </a:r>
          </a:p>
          <a:p>
            <a:pPr marL="0" indent="0">
              <a:buFontTx/>
              <a:buNone/>
            </a:pPr>
            <a:r>
              <a:rPr lang="en-US" dirty="0" smtClean="0"/>
              <a:t>* Model use </a:t>
            </a:r>
            <a:r>
              <a:rPr lang="en-US" dirty="0" err="1" smtClean="0"/>
              <a:t>hexigonal</a:t>
            </a:r>
            <a:r>
              <a:rPr lang="en-US" baseline="0" dirty="0" smtClean="0"/>
              <a:t> plates for in situ ice with 1:3 aspect ratio, detrained ice has variable density to catch wide range of sizes and shapes seen in detrained ice (density is determined with ratio between maximum dimension and mass). Based off </a:t>
            </a:r>
            <a:r>
              <a:rPr lang="en-US" baseline="0" dirty="0" err="1" smtClean="0"/>
              <a:t>Heymsfield</a:t>
            </a:r>
            <a:r>
              <a:rPr lang="en-US" baseline="0" dirty="0" smtClean="0"/>
              <a:t> and Westfield [2010] and </a:t>
            </a:r>
            <a:r>
              <a:rPr lang="en-US" baseline="0" dirty="0" err="1" smtClean="0"/>
              <a:t>Heymsfiedl</a:t>
            </a:r>
            <a:r>
              <a:rPr lang="en-US" baseline="0" dirty="0" smtClean="0"/>
              <a:t> and Schmitt [2010]</a:t>
            </a:r>
            <a:endParaRPr lang="en-US" dirty="0" smtClean="0"/>
          </a:p>
        </p:txBody>
      </p:sp>
      <p:sp>
        <p:nvSpPr>
          <p:cNvPr id="4" name="Slide Number Placeholder 3"/>
          <p:cNvSpPr>
            <a:spLocks noGrp="1"/>
          </p:cNvSpPr>
          <p:nvPr>
            <p:ph type="sldNum" sz="quarter" idx="10"/>
          </p:nvPr>
        </p:nvSpPr>
        <p:spPr/>
        <p:txBody>
          <a:bodyPr/>
          <a:lstStyle/>
          <a:p>
            <a:fld id="{1DC1550F-1104-FC4F-AB0B-1E55E036DEBC}" type="slidenum">
              <a:rPr lang="en-US" smtClean="0"/>
              <a:t>26</a:t>
            </a:fld>
            <a:endParaRPr lang="en-US"/>
          </a:p>
        </p:txBody>
      </p:sp>
    </p:spTree>
    <p:extLst>
      <p:ext uri="{BB962C8B-B14F-4D97-AF65-F5344CB8AC3E}">
        <p14:creationId xmlns:p14="http://schemas.microsoft.com/office/powerpoint/2010/main" val="118479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(10/13/14 16:04) -----</a:t>
            </a:r>
          </a:p>
          <a:p>
            <a:r>
              <a:rPr lang="en-US"/>
              <a:t>* Change font larger and more bold</a:t>
            </a:r>
          </a:p>
          <a:p>
            <a:r>
              <a:rPr lang="en-US"/>
              <a:t>* To evaluate CAM5/CARMA at 1x1 degree resolution</a:t>
            </a:r>
          </a:p>
          <a:p>
            <a:r>
              <a:rPr lang="en-US"/>
              <a:t>take out heterogenous line</a:t>
            </a:r>
          </a:p>
          <a:p>
            <a:endParaRPr lang="en-US"/>
          </a:p>
          <a:p>
            <a:r>
              <a:rPr lang="en-US"/>
              <a:t>* Look at lower resolutions</a:t>
            </a:r>
          </a:p>
        </p:txBody>
      </p:sp>
      <p:sp>
        <p:nvSpPr>
          <p:cNvPr id="4" name="Slide Number Placeholder 3"/>
          <p:cNvSpPr>
            <a:spLocks noGrp="1"/>
          </p:cNvSpPr>
          <p:nvPr>
            <p:ph type="sldNum" sz="quarter" idx="10"/>
          </p:nvPr>
        </p:nvSpPr>
        <p:spPr/>
        <p:txBody>
          <a:bodyPr/>
          <a:lstStyle/>
          <a:p>
            <a:fld id="{1DC1550F-1104-FC4F-AB0B-1E55E036DEBC}" type="slidenum">
              <a:rPr lang="en-US" smtClean="0"/>
              <a:t>2</a:t>
            </a:fld>
            <a:endParaRPr lang="en-US"/>
          </a:p>
        </p:txBody>
      </p:sp>
    </p:spTree>
    <p:extLst>
      <p:ext uri="{BB962C8B-B14F-4D97-AF65-F5344CB8AC3E}">
        <p14:creationId xmlns:p14="http://schemas.microsoft.com/office/powerpoint/2010/main" val="229374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0" indent="0">
              <a:buFontTx/>
              <a:buNone/>
            </a:pPr>
            <a:r>
              <a:rPr lang="en-US" dirty="0" smtClean="0"/>
              <a:t>----- Meeting Notes (10/13/14 16:04) -----</a:t>
            </a:r>
          </a:p>
          <a:p>
            <a:pPr marL="0" indent="0">
              <a:buFontTx/>
              <a:buNone/>
            </a:pPr>
            <a:r>
              <a:rPr lang="en-US" dirty="0" smtClean="0"/>
              <a:t>* check on vertical interpolate</a:t>
            </a:r>
          </a:p>
          <a:p>
            <a:pPr marL="0" indent="0">
              <a:buFontTx/>
              <a:buNone/>
            </a:pPr>
            <a:r>
              <a:rPr lang="en-US" dirty="0" smtClean="0"/>
              <a:t>* GEOS5 has 56 levels, check on CAM5/CARMA levels</a:t>
            </a:r>
          </a:p>
          <a:p>
            <a:pPr marL="0" indent="0">
              <a:buFontTx/>
              <a:buNone/>
            </a:pPr>
            <a:r>
              <a:rPr lang="en-US" dirty="0" smtClean="0"/>
              <a:t>* Model use </a:t>
            </a:r>
            <a:r>
              <a:rPr lang="en-US" dirty="0" err="1" smtClean="0"/>
              <a:t>hexigonal</a:t>
            </a:r>
            <a:r>
              <a:rPr lang="en-US" baseline="0" dirty="0" smtClean="0"/>
              <a:t> plates for in situ ice with 1:3 aspect ratio, detrained ice has variable density to catch wide range of sizes and shapes seen in detrained ice (density is determined with ratio between maximum dimension and mass). Based off </a:t>
            </a:r>
            <a:r>
              <a:rPr lang="en-US" baseline="0" dirty="0" err="1" smtClean="0"/>
              <a:t>Heymsfield</a:t>
            </a:r>
            <a:r>
              <a:rPr lang="en-US" baseline="0" dirty="0" smtClean="0"/>
              <a:t> and Westfield [2010] and </a:t>
            </a:r>
            <a:r>
              <a:rPr lang="en-US" baseline="0" dirty="0" err="1" smtClean="0"/>
              <a:t>Heymsfiedl</a:t>
            </a:r>
            <a:r>
              <a:rPr lang="en-US" baseline="0" dirty="0" smtClean="0"/>
              <a:t> and Schmitt [2010]</a:t>
            </a:r>
            <a:endParaRPr lang="en-US" dirty="0" smtClean="0"/>
          </a:p>
        </p:txBody>
      </p:sp>
      <p:sp>
        <p:nvSpPr>
          <p:cNvPr id="4" name="Slide Number Placeholder 3"/>
          <p:cNvSpPr>
            <a:spLocks noGrp="1"/>
          </p:cNvSpPr>
          <p:nvPr>
            <p:ph type="sldNum" sz="quarter" idx="10"/>
          </p:nvPr>
        </p:nvSpPr>
        <p:spPr/>
        <p:txBody>
          <a:bodyPr/>
          <a:lstStyle/>
          <a:p>
            <a:fld id="{1DC1550F-1104-FC4F-AB0B-1E55E036DEBC}" type="slidenum">
              <a:rPr lang="en-US" smtClean="0"/>
              <a:t>3</a:t>
            </a:fld>
            <a:endParaRPr lang="en-US"/>
          </a:p>
        </p:txBody>
      </p:sp>
    </p:spTree>
    <p:extLst>
      <p:ext uri="{BB962C8B-B14F-4D97-AF65-F5344CB8AC3E}">
        <p14:creationId xmlns:p14="http://schemas.microsoft.com/office/powerpoint/2010/main" val="118479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03/06/14 had relatively</a:t>
            </a:r>
            <a:r>
              <a:rPr lang="en-US" baseline="0" dirty="0" smtClean="0"/>
              <a:t> little convection interacting with flight track so might be a good study for in situ cirrus</a:t>
            </a:r>
          </a:p>
          <a:p>
            <a:pPr marL="171450" indent="-171450">
              <a:buFontTx/>
              <a:buChar char="•"/>
            </a:pPr>
            <a:r>
              <a:rPr lang="en-US" baseline="0" dirty="0" smtClean="0"/>
              <a:t>03/09/14 the aircraft skirted Tropical Storm </a:t>
            </a:r>
            <a:r>
              <a:rPr lang="en-US" baseline="0" dirty="0" err="1" smtClean="0"/>
              <a:t>Lusi</a:t>
            </a:r>
            <a:endParaRPr lang="en-US" baseline="0" dirty="0" smtClean="0"/>
          </a:p>
          <a:p>
            <a:pPr marL="171450" indent="-171450">
              <a:buFontTx/>
              <a:buChar char="•"/>
            </a:pPr>
            <a:r>
              <a:rPr lang="en-US" baseline="0" dirty="0" smtClean="0"/>
              <a:t>Might allow us to determine differences between in situ and detrained in observations</a:t>
            </a:r>
          </a:p>
        </p:txBody>
      </p:sp>
      <p:sp>
        <p:nvSpPr>
          <p:cNvPr id="4" name="Slide Number Placeholder 3"/>
          <p:cNvSpPr>
            <a:spLocks noGrp="1"/>
          </p:cNvSpPr>
          <p:nvPr>
            <p:ph type="sldNum" sz="quarter" idx="10"/>
          </p:nvPr>
        </p:nvSpPr>
        <p:spPr/>
        <p:txBody>
          <a:bodyPr/>
          <a:lstStyle/>
          <a:p>
            <a:fld id="{1DC1550F-1104-FC4F-AB0B-1E55E036DEBC}" type="slidenum">
              <a:rPr lang="en-US" smtClean="0"/>
              <a:t>4</a:t>
            </a:fld>
            <a:endParaRPr lang="en-US"/>
          </a:p>
        </p:txBody>
      </p:sp>
    </p:spTree>
    <p:extLst>
      <p:ext uri="{BB962C8B-B14F-4D97-AF65-F5344CB8AC3E}">
        <p14:creationId xmlns:p14="http://schemas.microsoft.com/office/powerpoint/2010/main" val="168830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03/06/14 flight</a:t>
            </a:r>
            <a:r>
              <a:rPr lang="en-US" baseline="0" dirty="0" smtClean="0"/>
              <a:t> exhibits high thin cloud consistently</a:t>
            </a:r>
          </a:p>
          <a:p>
            <a:pPr marL="171450" indent="-171450">
              <a:buFontTx/>
              <a:buChar char="•"/>
            </a:pPr>
            <a:r>
              <a:rPr lang="en-US" baseline="0" dirty="0" smtClean="0"/>
              <a:t>03/09/14 Southern portion of the flight generally shows two layers of cloud: 1) high thin cloud (15 – 16 km),     2) more optically thick cloud between 13 – 14 km</a:t>
            </a:r>
            <a:endParaRPr lang="en-US" dirty="0"/>
          </a:p>
        </p:txBody>
      </p:sp>
      <p:sp>
        <p:nvSpPr>
          <p:cNvPr id="4" name="Slide Number Placeholder 3"/>
          <p:cNvSpPr>
            <a:spLocks noGrp="1"/>
          </p:cNvSpPr>
          <p:nvPr>
            <p:ph type="sldNum" sz="quarter" idx="10"/>
          </p:nvPr>
        </p:nvSpPr>
        <p:spPr/>
        <p:txBody>
          <a:bodyPr/>
          <a:lstStyle/>
          <a:p>
            <a:fld id="{1DC1550F-1104-FC4F-AB0B-1E55E036DEBC}" type="slidenum">
              <a:rPr lang="en-US" smtClean="0"/>
              <a:t>5</a:t>
            </a:fld>
            <a:endParaRPr lang="en-US"/>
          </a:p>
        </p:txBody>
      </p:sp>
    </p:spTree>
    <p:extLst>
      <p:ext uri="{BB962C8B-B14F-4D97-AF65-F5344CB8AC3E}">
        <p14:creationId xmlns:p14="http://schemas.microsoft.com/office/powerpoint/2010/main" val="238431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03/06/14 flight</a:t>
            </a:r>
            <a:r>
              <a:rPr lang="en-US" baseline="0" dirty="0" smtClean="0"/>
              <a:t> exhibits high thin cloud consistently</a:t>
            </a:r>
          </a:p>
          <a:p>
            <a:pPr marL="171450" indent="-171450">
              <a:buFontTx/>
              <a:buChar char="•"/>
            </a:pPr>
            <a:r>
              <a:rPr lang="en-US" baseline="0" dirty="0" smtClean="0"/>
              <a:t>03/09/14 Southern portion of the flight generally shows two layers of cloud: 1) high thin cloud (15 – 16 km),     2) more optically thick cloud between 13 – 14 km</a:t>
            </a:r>
            <a:endParaRPr lang="en-US" dirty="0"/>
          </a:p>
        </p:txBody>
      </p:sp>
      <p:sp>
        <p:nvSpPr>
          <p:cNvPr id="4" name="Slide Number Placeholder 3"/>
          <p:cNvSpPr>
            <a:spLocks noGrp="1"/>
          </p:cNvSpPr>
          <p:nvPr>
            <p:ph type="sldNum" sz="quarter" idx="10"/>
          </p:nvPr>
        </p:nvSpPr>
        <p:spPr/>
        <p:txBody>
          <a:bodyPr/>
          <a:lstStyle/>
          <a:p>
            <a:fld id="{1DC1550F-1104-FC4F-AB0B-1E55E036DEBC}" type="slidenum">
              <a:rPr lang="en-US" smtClean="0"/>
              <a:t>6</a:t>
            </a:fld>
            <a:endParaRPr lang="en-US"/>
          </a:p>
        </p:txBody>
      </p:sp>
    </p:spTree>
    <p:extLst>
      <p:ext uri="{BB962C8B-B14F-4D97-AF65-F5344CB8AC3E}">
        <p14:creationId xmlns:p14="http://schemas.microsoft.com/office/powerpoint/2010/main" val="238431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 CPL image from 22:37 – 23:07, CPI image from 22:21 – 22:30</a:t>
            </a:r>
          </a:p>
          <a:p>
            <a:pPr marL="171450" indent="-171450">
              <a:buFontTx/>
              <a:buChar char="•"/>
            </a:pPr>
            <a:r>
              <a:rPr lang="en-US" dirty="0" smtClean="0"/>
              <a:t>Presumably the aircraft intersected this cloud in</a:t>
            </a:r>
            <a:r>
              <a:rPr lang="en-US" baseline="0" dirty="0" smtClean="0"/>
              <a:t> the latter half of this CPI image</a:t>
            </a:r>
          </a:p>
          <a:p>
            <a:pPr marL="171450" indent="-171450">
              <a:buFontTx/>
              <a:buChar char="•"/>
            </a:pPr>
            <a:r>
              <a:rPr lang="en-US" baseline="0" dirty="0" smtClean="0"/>
              <a:t>Small indistinguishable shapes seen by CPI. Such a high depolarization leads me to believe spherical in shape, so in situ?  (investigate depolarization claim a little more)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DC1550F-1104-FC4F-AB0B-1E55E036DEBC}" type="slidenum">
              <a:rPr lang="en-US" smtClean="0"/>
              <a:t>7</a:t>
            </a:fld>
            <a:endParaRPr lang="en-US"/>
          </a:p>
        </p:txBody>
      </p:sp>
    </p:spTree>
    <p:extLst>
      <p:ext uri="{BB962C8B-B14F-4D97-AF65-F5344CB8AC3E}">
        <p14:creationId xmlns:p14="http://schemas.microsoft.com/office/powerpoint/2010/main" val="120870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Dense</a:t>
            </a:r>
            <a:r>
              <a:rPr lang="en-US" baseline="0" dirty="0" smtClean="0"/>
              <a:t> cirrus experienced just north of tropical storm </a:t>
            </a:r>
            <a:r>
              <a:rPr lang="en-US" baseline="0" dirty="0" err="1" smtClean="0"/>
              <a:t>Luci</a:t>
            </a:r>
            <a:endParaRPr lang="en-US" dirty="0" smtClean="0"/>
          </a:p>
          <a:p>
            <a:pPr marL="171450" indent="-171450">
              <a:buFontTx/>
              <a:buChar char="•"/>
            </a:pPr>
            <a:r>
              <a:rPr lang="en-US" dirty="0" smtClean="0"/>
              <a:t>MTS</a:t>
            </a:r>
            <a:r>
              <a:rPr lang="en-US" baseline="0" dirty="0" smtClean="0"/>
              <a:t> image at </a:t>
            </a:r>
            <a:r>
              <a:rPr lang="en-US" dirty="0" smtClean="0"/>
              <a:t>21:32 UTC</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1DC1550F-1104-FC4F-AB0B-1E55E036DEBC}" type="slidenum">
              <a:rPr lang="en-US" smtClean="0"/>
              <a:t>8</a:t>
            </a:fld>
            <a:endParaRPr lang="en-US"/>
          </a:p>
        </p:txBody>
      </p:sp>
    </p:spTree>
    <p:extLst>
      <p:ext uri="{BB962C8B-B14F-4D97-AF65-F5344CB8AC3E}">
        <p14:creationId xmlns:p14="http://schemas.microsoft.com/office/powerpoint/2010/main" val="246438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CPL image from 20:38 –</a:t>
            </a:r>
            <a:r>
              <a:rPr lang="en-US" baseline="0" dirty="0" smtClean="0"/>
              <a:t> 21:06, CPI image at 21:03</a:t>
            </a:r>
          </a:p>
          <a:p>
            <a:pPr marL="171450" indent="-171450">
              <a:buFontTx/>
              <a:buChar char="•"/>
            </a:pPr>
            <a:r>
              <a:rPr lang="en-US" baseline="0" dirty="0" smtClean="0"/>
              <a:t>This CPI image is presumably in descent through heavy cloud in CPL image at right most portion of the image</a:t>
            </a:r>
          </a:p>
          <a:p>
            <a:pPr marL="171450" indent="-171450">
              <a:buFontTx/>
              <a:buChar char="•"/>
            </a:pPr>
            <a:r>
              <a:rPr lang="en-US" baseline="0" dirty="0" smtClean="0"/>
              <a:t>CPI image shows large bullet rosettes and budding rosettes in lower warmer cloud, this is believed to be in situ cirrus</a:t>
            </a:r>
            <a:endParaRPr lang="en-US" dirty="0" smtClean="0"/>
          </a:p>
        </p:txBody>
      </p:sp>
      <p:sp>
        <p:nvSpPr>
          <p:cNvPr id="4" name="Slide Number Placeholder 3"/>
          <p:cNvSpPr>
            <a:spLocks noGrp="1"/>
          </p:cNvSpPr>
          <p:nvPr>
            <p:ph type="sldNum" sz="quarter" idx="10"/>
          </p:nvPr>
        </p:nvSpPr>
        <p:spPr/>
        <p:txBody>
          <a:bodyPr/>
          <a:lstStyle/>
          <a:p>
            <a:fld id="{1DC1550F-1104-FC4F-AB0B-1E55E036DEBC}" type="slidenum">
              <a:rPr lang="en-US" smtClean="0"/>
              <a:t>9</a:t>
            </a:fld>
            <a:endParaRPr lang="en-US"/>
          </a:p>
        </p:txBody>
      </p:sp>
    </p:spTree>
    <p:extLst>
      <p:ext uri="{BB962C8B-B14F-4D97-AF65-F5344CB8AC3E}">
        <p14:creationId xmlns:p14="http://schemas.microsoft.com/office/powerpoint/2010/main" val="246438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035188-E498-144D-8107-BED9FBD98CC3}"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35188-E498-144D-8107-BED9FBD98CC3}"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23B99-4350-8F4E-B1BC-DFD440B97DAA}"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035188-E498-144D-8107-BED9FBD98CC3}"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035188-E498-144D-8107-BED9FBD98CC3}"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035188-E498-144D-8107-BED9FBD98CC3}"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035188-E498-144D-8107-BED9FBD98CC3}"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3B99-4350-8F4E-B1BC-DFD440B97DAA}"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35188-E498-144D-8107-BED9FBD98CC3}"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035188-E498-144D-8107-BED9FBD98CC3}"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035188-E498-144D-8107-BED9FBD98CC3}" type="datetimeFigureOut">
              <a:rPr lang="en-US" smtClean="0"/>
              <a:t>10/21/14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035188-E498-144D-8107-BED9FBD98CC3}" type="datetimeFigureOut">
              <a:rPr lang="en-US" smtClean="0"/>
              <a:t>10/21/14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35188-E498-144D-8107-BED9FBD98CC3}" type="datetimeFigureOut">
              <a:rPr lang="en-US" smtClean="0"/>
              <a:t>10/21/14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35188-E498-144D-8107-BED9FBD98CC3}"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23B99-4350-8F4E-B1BC-DFD440B97D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8035188-E498-144D-8107-BED9FBD98CC3}" type="datetimeFigureOut">
              <a:rPr lang="en-US" smtClean="0"/>
              <a:t>10/21/14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8823B99-4350-8F4E-B1BC-DFD440B97D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6.gif"/><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 Id="rId3"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gi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k in Gu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699"/>
            <a:ext cx="9144000" cy="5588000"/>
          </a:xfrm>
          <a:prstGeom prst="rect">
            <a:avLst/>
          </a:prstGeom>
        </p:spPr>
      </p:pic>
      <p:sp>
        <p:nvSpPr>
          <p:cNvPr id="2" name="Title 1"/>
          <p:cNvSpPr>
            <a:spLocks noGrp="1"/>
          </p:cNvSpPr>
          <p:nvPr>
            <p:ph type="ctrTitle"/>
          </p:nvPr>
        </p:nvSpPr>
        <p:spPr>
          <a:xfrm>
            <a:off x="235875" y="1295400"/>
            <a:ext cx="8837573" cy="5135450"/>
          </a:xfrm>
          <a:ln>
            <a:noFill/>
          </a:ln>
        </p:spPr>
        <p:txBody>
          <a:bodyPr>
            <a:noAutofit/>
          </a:bodyPr>
          <a:lstStyle/>
          <a:p>
            <a:r>
              <a:rPr lang="en-US" sz="3200" b="1" dirty="0" smtClean="0">
                <a:ln>
                  <a:solidFill>
                    <a:schemeClr val="tx1"/>
                  </a:solidFill>
                </a:ln>
                <a:solidFill>
                  <a:srgbClr val="FF0000"/>
                </a:solidFill>
              </a:rPr>
              <a:t>CAM5/CARMA Comparisons to Global Hawk Observations: A Look at In Situ vs. Detrained Ice Model Parameterizations</a:t>
            </a:r>
            <a:br>
              <a:rPr lang="en-US" sz="3200" b="1" dirty="0" smtClean="0">
                <a:ln>
                  <a:solidFill>
                    <a:schemeClr val="tx1"/>
                  </a:solidFill>
                </a:ln>
                <a:solidFill>
                  <a:srgbClr val="FF0000"/>
                </a:solidFill>
              </a:rPr>
            </a:br>
            <a:r>
              <a:rPr lang="en-US" sz="3100" b="1" dirty="0" smtClean="0">
                <a:ln>
                  <a:solidFill>
                    <a:schemeClr val="tx1"/>
                  </a:solidFill>
                </a:ln>
                <a:solidFill>
                  <a:srgbClr val="FF0000"/>
                </a:solidFill>
              </a:rPr>
              <a:t/>
            </a:r>
            <a:br>
              <a:rPr lang="en-US" sz="3100" b="1" dirty="0" smtClean="0">
                <a:ln>
                  <a:solidFill>
                    <a:schemeClr val="tx1"/>
                  </a:solidFill>
                </a:ln>
                <a:solidFill>
                  <a:srgbClr val="FF0000"/>
                </a:solidFill>
              </a:rPr>
            </a:br>
            <a:r>
              <a:rPr lang="en-US" sz="3200" b="1" dirty="0" smtClean="0">
                <a:ln>
                  <a:solidFill>
                    <a:schemeClr val="tx1"/>
                  </a:solidFill>
                </a:ln>
                <a:solidFill>
                  <a:srgbClr val="FF0000"/>
                </a:solidFill>
              </a:rPr>
              <a:t/>
            </a:r>
            <a:br>
              <a:rPr lang="en-US" sz="3200" b="1" dirty="0" smtClean="0">
                <a:ln>
                  <a:solidFill>
                    <a:schemeClr val="tx1"/>
                  </a:solidFill>
                </a:ln>
                <a:solidFill>
                  <a:srgbClr val="FF0000"/>
                </a:solidFill>
              </a:rPr>
            </a:br>
            <a:r>
              <a:rPr lang="en-US" sz="3200" b="1" dirty="0" smtClean="0">
                <a:ln>
                  <a:solidFill>
                    <a:schemeClr val="tx1"/>
                  </a:solidFill>
                </a:ln>
                <a:solidFill>
                  <a:srgbClr val="FF0000"/>
                </a:solidFill>
              </a:rPr>
              <a:t/>
            </a:r>
            <a:br>
              <a:rPr lang="en-US" sz="3200" b="1" dirty="0" smtClean="0">
                <a:ln>
                  <a:solidFill>
                    <a:schemeClr val="tx1"/>
                  </a:solidFill>
                </a:ln>
                <a:solidFill>
                  <a:srgbClr val="FF0000"/>
                </a:solidFill>
              </a:rPr>
            </a:br>
            <a:r>
              <a:rPr lang="en-US" sz="3200" b="1" dirty="0">
                <a:ln>
                  <a:solidFill>
                    <a:schemeClr val="tx1"/>
                  </a:solidFill>
                </a:ln>
                <a:solidFill>
                  <a:srgbClr val="FF0000"/>
                </a:solidFill>
              </a:rPr>
              <a:t/>
            </a:r>
            <a:br>
              <a:rPr lang="en-US" sz="3200" b="1" dirty="0">
                <a:ln>
                  <a:solidFill>
                    <a:schemeClr val="tx1"/>
                  </a:solidFill>
                </a:ln>
                <a:solidFill>
                  <a:srgbClr val="FF0000"/>
                </a:solidFill>
              </a:rPr>
            </a:br>
            <a:r>
              <a:rPr lang="en-US" sz="2800" b="1" dirty="0" smtClean="0">
                <a:ln>
                  <a:solidFill>
                    <a:schemeClr val="tx1"/>
                  </a:solidFill>
                </a:ln>
                <a:solidFill>
                  <a:srgbClr val="FF0000"/>
                </a:solidFill>
              </a:rPr>
              <a:t/>
            </a:r>
            <a:br>
              <a:rPr lang="en-US" sz="2800" b="1" dirty="0" smtClean="0">
                <a:ln>
                  <a:solidFill>
                    <a:schemeClr val="tx1"/>
                  </a:solidFill>
                </a:ln>
                <a:solidFill>
                  <a:srgbClr val="FF0000"/>
                </a:solidFill>
              </a:rPr>
            </a:br>
            <a:r>
              <a:rPr lang="en-US" sz="2800" b="1" dirty="0" smtClean="0">
                <a:ln>
                  <a:solidFill>
                    <a:schemeClr val="tx1"/>
                  </a:solidFill>
                </a:ln>
                <a:solidFill>
                  <a:srgbClr val="FF0000"/>
                </a:solidFill>
              </a:rPr>
              <a:t/>
            </a:r>
            <a:br>
              <a:rPr lang="en-US" sz="2800" b="1" dirty="0" smtClean="0">
                <a:ln>
                  <a:solidFill>
                    <a:schemeClr val="tx1"/>
                  </a:solidFill>
                </a:ln>
                <a:solidFill>
                  <a:srgbClr val="FF0000"/>
                </a:solidFill>
              </a:rPr>
            </a:br>
            <a:r>
              <a:rPr lang="en-US" sz="2000" b="1" dirty="0" smtClean="0">
                <a:ln>
                  <a:solidFill>
                    <a:srgbClr val="000000"/>
                  </a:solidFill>
                </a:ln>
                <a:solidFill>
                  <a:srgbClr val="FF0000"/>
                </a:solidFill>
              </a:rPr>
              <a:t>C. Maloney, O.B. </a:t>
            </a:r>
            <a:r>
              <a:rPr lang="en-US" sz="2000" b="1" dirty="0" err="1" smtClean="0">
                <a:ln>
                  <a:solidFill>
                    <a:srgbClr val="000000"/>
                  </a:solidFill>
                </a:ln>
                <a:solidFill>
                  <a:srgbClr val="FF0000"/>
                </a:solidFill>
              </a:rPr>
              <a:t>Toon</a:t>
            </a:r>
            <a:r>
              <a:rPr lang="en-US" sz="2000" b="1" dirty="0" smtClean="0">
                <a:ln>
                  <a:solidFill>
                    <a:srgbClr val="000000"/>
                  </a:solidFill>
                </a:ln>
                <a:solidFill>
                  <a:srgbClr val="FF0000"/>
                </a:solidFill>
              </a:rPr>
              <a:t>, C. Bardeen, G. </a:t>
            </a:r>
            <a:r>
              <a:rPr lang="en-US" sz="2000" b="1" dirty="0" err="1" smtClean="0">
                <a:ln>
                  <a:solidFill>
                    <a:srgbClr val="000000"/>
                  </a:solidFill>
                </a:ln>
                <a:solidFill>
                  <a:srgbClr val="FF0000"/>
                </a:solidFill>
              </a:rPr>
              <a:t>Diskin</a:t>
            </a:r>
            <a:r>
              <a:rPr lang="en-US" sz="2000" b="1" dirty="0" smtClean="0">
                <a:ln>
                  <a:solidFill>
                    <a:srgbClr val="000000"/>
                  </a:solidFill>
                </a:ln>
                <a:solidFill>
                  <a:srgbClr val="FF0000"/>
                </a:solidFill>
              </a:rPr>
              <a:t>, M. McGill, A. Rollins,</a:t>
            </a:r>
            <a:br>
              <a:rPr lang="en-US" sz="2000" b="1" dirty="0" smtClean="0">
                <a:ln>
                  <a:solidFill>
                    <a:srgbClr val="000000"/>
                  </a:solidFill>
                </a:ln>
                <a:solidFill>
                  <a:srgbClr val="FF0000"/>
                </a:solidFill>
              </a:rPr>
            </a:br>
            <a:r>
              <a:rPr lang="en-US" sz="2000" b="1" dirty="0" smtClean="0">
                <a:ln>
                  <a:solidFill>
                    <a:srgbClr val="000000"/>
                  </a:solidFill>
                </a:ln>
                <a:solidFill>
                  <a:srgbClr val="FF0000"/>
                </a:solidFill>
              </a:rPr>
              <a:t> T. Thornberry, and S. Woods</a:t>
            </a:r>
            <a:endParaRPr lang="en-US" sz="2000" b="1" dirty="0">
              <a:ln>
                <a:solidFill>
                  <a:srgbClr val="000000"/>
                </a:solidFill>
              </a:ln>
              <a:solidFill>
                <a:srgbClr val="FF0000"/>
              </a:solidFill>
            </a:endParaRPr>
          </a:p>
        </p:txBody>
      </p:sp>
      <p:pic>
        <p:nvPicPr>
          <p:cNvPr id="7" name="Picture 6" descr="CU_logo.png"/>
          <p:cNvPicPr>
            <a:picLocks noChangeAspect="1"/>
          </p:cNvPicPr>
          <p:nvPr/>
        </p:nvPicPr>
        <p:blipFill rotWithShape="1">
          <a:blip r:embed="rId4">
            <a:extLst>
              <a:ext uri="{28A0092B-C50C-407E-A947-70E740481C1C}">
                <a14:useLocalDpi xmlns:a14="http://schemas.microsoft.com/office/drawing/2010/main" val="0"/>
              </a:ext>
            </a:extLst>
          </a:blip>
          <a:srcRect l="71780" t="20697" r="2693" b="51416"/>
          <a:stretch/>
        </p:blipFill>
        <p:spPr>
          <a:xfrm>
            <a:off x="5783214" y="269850"/>
            <a:ext cx="982612" cy="1012850"/>
          </a:xfrm>
          <a:prstGeom prst="rect">
            <a:avLst/>
          </a:prstGeom>
        </p:spPr>
      </p:pic>
      <p:pic>
        <p:nvPicPr>
          <p:cNvPr id="11" name="Picture 10" descr="ncar-logo-s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529" y="510310"/>
            <a:ext cx="2166471" cy="772388"/>
          </a:xfrm>
          <a:prstGeom prst="rect">
            <a:avLst/>
          </a:prstGeom>
        </p:spPr>
      </p:pic>
      <p:sp>
        <p:nvSpPr>
          <p:cNvPr id="12" name="TextBox 11"/>
          <p:cNvSpPr txBox="1"/>
          <p:nvPr/>
        </p:nvSpPr>
        <p:spPr>
          <a:xfrm>
            <a:off x="6544235" y="6514353"/>
            <a:ext cx="2599765" cy="369332"/>
          </a:xfrm>
          <a:prstGeom prst="rect">
            <a:avLst/>
          </a:prstGeom>
          <a:noFill/>
        </p:spPr>
        <p:txBody>
          <a:bodyPr wrap="square" rtlCol="0">
            <a:spAutoFit/>
          </a:bodyPr>
          <a:lstStyle/>
          <a:p>
            <a:r>
              <a:rPr lang="en-US" dirty="0" smtClean="0"/>
              <a:t>Photo by Dave </a:t>
            </a:r>
            <a:r>
              <a:rPr lang="en-US" dirty="0" err="1" smtClean="0"/>
              <a:t>Fratello</a:t>
            </a:r>
            <a:endParaRPr lang="en-US" dirty="0"/>
          </a:p>
        </p:txBody>
      </p:sp>
      <p:pic>
        <p:nvPicPr>
          <p:cNvPr id="13" name="Picture 12" descr="ATTREX Logo_vs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4313" y="1361"/>
            <a:ext cx="1122362" cy="1282700"/>
          </a:xfrm>
          <a:prstGeom prst="rect">
            <a:avLst/>
          </a:prstGeom>
        </p:spPr>
      </p:pic>
      <p:sp>
        <p:nvSpPr>
          <p:cNvPr id="3" name="TextBox 2"/>
          <p:cNvSpPr txBox="1"/>
          <p:nvPr/>
        </p:nvSpPr>
        <p:spPr>
          <a:xfrm>
            <a:off x="-1299882" y="2345765"/>
            <a:ext cx="184666" cy="369332"/>
          </a:xfrm>
          <a:prstGeom prst="rect">
            <a:avLst/>
          </a:prstGeom>
          <a:noFill/>
        </p:spPr>
        <p:txBody>
          <a:bodyPr wrap="none" rtlCol="0">
            <a:spAutoFit/>
          </a:bodyPr>
          <a:lstStyle/>
          <a:p>
            <a:endParaRPr lang="en-US" dirty="0"/>
          </a:p>
        </p:txBody>
      </p:sp>
      <p:pic>
        <p:nvPicPr>
          <p:cNvPr id="8" name="Picture 7" descr="noaa_logo.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9361" y="269850"/>
            <a:ext cx="1021465" cy="1025550"/>
          </a:xfrm>
          <a:prstGeom prst="rect">
            <a:avLst/>
          </a:prstGeom>
        </p:spPr>
      </p:pic>
      <p:pic>
        <p:nvPicPr>
          <p:cNvPr id="9" name="Picture 8" descr="spec-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20" y="623712"/>
            <a:ext cx="2290607" cy="658986"/>
          </a:xfrm>
          <a:prstGeom prst="rect">
            <a:avLst/>
          </a:prstGeom>
        </p:spPr>
      </p:pic>
    </p:spTree>
    <p:extLst>
      <p:ext uri="{BB962C8B-B14F-4D97-AF65-F5344CB8AC3E}">
        <p14:creationId xmlns:p14="http://schemas.microsoft.com/office/powerpoint/2010/main" val="24776141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PL_03_09_1.gif"/>
          <p:cNvPicPr>
            <a:picLocks noChangeAspect="1"/>
          </p:cNvPicPr>
          <p:nvPr/>
        </p:nvPicPr>
        <p:blipFill rotWithShape="1">
          <a:blip r:embed="rId3">
            <a:extLst>
              <a:ext uri="{28A0092B-C50C-407E-A947-70E740481C1C}">
                <a14:useLocalDpi xmlns:a14="http://schemas.microsoft.com/office/drawing/2010/main" val="0"/>
              </a:ext>
            </a:extLst>
          </a:blip>
          <a:srcRect l="2299" t="26561" b="50289"/>
          <a:stretch/>
        </p:blipFill>
        <p:spPr>
          <a:xfrm>
            <a:off x="150381" y="1585756"/>
            <a:ext cx="4544848" cy="2403763"/>
          </a:xfrm>
          <a:prstGeom prst="rect">
            <a:avLst/>
          </a:prstGeom>
        </p:spPr>
      </p:pic>
      <p:sp>
        <p:nvSpPr>
          <p:cNvPr id="2" name="Title 1"/>
          <p:cNvSpPr>
            <a:spLocks noGrp="1"/>
          </p:cNvSpPr>
          <p:nvPr>
            <p:ph type="title"/>
          </p:nvPr>
        </p:nvSpPr>
        <p:spPr>
          <a:xfrm>
            <a:off x="549275" y="0"/>
            <a:ext cx="8042276" cy="1119977"/>
          </a:xfrm>
        </p:spPr>
        <p:txBody>
          <a:bodyPr>
            <a:normAutofit/>
          </a:bodyPr>
          <a:lstStyle/>
          <a:p>
            <a:r>
              <a:rPr lang="en-US" sz="2800" dirty="0" smtClean="0"/>
              <a:t>High cirrus layer shows small spheroids and plates</a:t>
            </a:r>
            <a:endParaRPr lang="en-US" sz="2800" dirty="0"/>
          </a:p>
        </p:txBody>
      </p:sp>
      <p:pic>
        <p:nvPicPr>
          <p:cNvPr id="3" name="Picture 2" descr="Hawkeye-3VCPI_GHawk_20140309214518_R0.png"/>
          <p:cNvPicPr>
            <a:picLocks noChangeAspect="1"/>
          </p:cNvPicPr>
          <p:nvPr/>
        </p:nvPicPr>
        <p:blipFill rotWithShape="1">
          <a:blip r:embed="rId4">
            <a:extLst>
              <a:ext uri="{28A0092B-C50C-407E-A947-70E740481C1C}">
                <a14:useLocalDpi xmlns:a14="http://schemas.microsoft.com/office/drawing/2010/main" val="0"/>
              </a:ext>
            </a:extLst>
          </a:blip>
          <a:srcRect b="3553"/>
          <a:stretch/>
        </p:blipFill>
        <p:spPr>
          <a:xfrm>
            <a:off x="4834667" y="1779316"/>
            <a:ext cx="3926218" cy="4895962"/>
          </a:xfrm>
          <a:prstGeom prst="rect">
            <a:avLst/>
          </a:prstGeom>
        </p:spPr>
      </p:pic>
      <p:sp>
        <p:nvSpPr>
          <p:cNvPr id="9" name="TextBox 8"/>
          <p:cNvSpPr txBox="1"/>
          <p:nvPr/>
        </p:nvSpPr>
        <p:spPr>
          <a:xfrm>
            <a:off x="4953001" y="1119977"/>
            <a:ext cx="3936188" cy="584776"/>
          </a:xfrm>
          <a:prstGeom prst="rect">
            <a:avLst/>
          </a:prstGeom>
          <a:noFill/>
        </p:spPr>
        <p:txBody>
          <a:bodyPr wrap="square" rtlCol="0">
            <a:spAutoFit/>
          </a:bodyPr>
          <a:lstStyle/>
          <a:p>
            <a:r>
              <a:rPr lang="en-US" sz="1600" dirty="0" smtClean="0"/>
              <a:t>Images from 21:17 – 21:45 UTC at 13.7 km to 15.7 km</a:t>
            </a:r>
            <a:endParaRPr lang="en-US" sz="1600" dirty="0"/>
          </a:p>
        </p:txBody>
      </p:sp>
      <p:sp>
        <p:nvSpPr>
          <p:cNvPr id="7" name="Rectangle 6"/>
          <p:cNvSpPr/>
          <p:nvPr/>
        </p:nvSpPr>
        <p:spPr>
          <a:xfrm>
            <a:off x="599819" y="2014611"/>
            <a:ext cx="3475413" cy="28543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PL_03_09_1.gif"/>
          <p:cNvPicPr>
            <a:picLocks noChangeAspect="1"/>
          </p:cNvPicPr>
          <p:nvPr/>
        </p:nvPicPr>
        <p:blipFill rotWithShape="1">
          <a:blip r:embed="rId3">
            <a:extLst>
              <a:ext uri="{28A0092B-C50C-407E-A947-70E740481C1C}">
                <a14:useLocalDpi xmlns:a14="http://schemas.microsoft.com/office/drawing/2010/main" val="0"/>
              </a:ext>
            </a:extLst>
          </a:blip>
          <a:srcRect l="2296" t="71890" b="2675"/>
          <a:stretch/>
        </p:blipFill>
        <p:spPr>
          <a:xfrm>
            <a:off x="150381" y="3977345"/>
            <a:ext cx="4544848" cy="2716423"/>
          </a:xfrm>
          <a:prstGeom prst="rect">
            <a:avLst/>
          </a:prstGeom>
        </p:spPr>
      </p:pic>
    </p:spTree>
    <p:extLst>
      <p:ext uri="{BB962C8B-B14F-4D97-AF65-F5344CB8AC3E}">
        <p14:creationId xmlns:p14="http://schemas.microsoft.com/office/powerpoint/2010/main" val="2752961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83130"/>
          </a:xfrm>
        </p:spPr>
        <p:txBody>
          <a:bodyPr/>
          <a:lstStyle/>
          <a:p>
            <a:r>
              <a:rPr lang="en-US" dirty="0" smtClean="0"/>
              <a:t>What does our model show?</a:t>
            </a:r>
            <a:endParaRPr lang="en-US" dirty="0"/>
          </a:p>
        </p:txBody>
      </p:sp>
      <p:pic>
        <p:nvPicPr>
          <p:cNvPr id="3" name="Picture 2" descr="ATTREX3_base_case_cf1_attrex3_Obs_and_Model_sizes_st_20140306.pdf"/>
          <p:cNvPicPr>
            <a:picLocks noChangeAspect="1"/>
          </p:cNvPicPr>
          <p:nvPr/>
        </p:nvPicPr>
        <p:blipFill rotWithShape="1">
          <a:blip r:embed="rId3">
            <a:extLst>
              <a:ext uri="{28A0092B-C50C-407E-A947-70E740481C1C}">
                <a14:useLocalDpi xmlns:a14="http://schemas.microsoft.com/office/drawing/2010/main" val="0"/>
              </a:ext>
            </a:extLst>
          </a:blip>
          <a:srcRect l="14993" t="2146" r="16658" b="2983"/>
          <a:stretch/>
        </p:blipFill>
        <p:spPr>
          <a:xfrm rot="16200000">
            <a:off x="1919568" y="-461359"/>
            <a:ext cx="5205729" cy="8731311"/>
          </a:xfrm>
          <a:prstGeom prst="rect">
            <a:avLst/>
          </a:prstGeom>
        </p:spPr>
      </p:pic>
    </p:spTree>
    <p:extLst>
      <p:ext uri="{BB962C8B-B14F-4D97-AF65-F5344CB8AC3E}">
        <p14:creationId xmlns:p14="http://schemas.microsoft.com/office/powerpoint/2010/main" val="100339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83130"/>
          </a:xfrm>
        </p:spPr>
        <p:txBody>
          <a:bodyPr/>
          <a:lstStyle/>
          <a:p>
            <a:r>
              <a:rPr lang="en-US" dirty="0" smtClean="0"/>
              <a:t>What does our model show?</a:t>
            </a:r>
            <a:endParaRPr lang="en-US" dirty="0"/>
          </a:p>
        </p:txBody>
      </p:sp>
      <p:pic>
        <p:nvPicPr>
          <p:cNvPr id="4" name="Picture 3" descr="ATTREX3_base_case_cf1_attrex3_Obs_and_Model_sizes_st_20140309.pdf"/>
          <p:cNvPicPr>
            <a:picLocks noChangeAspect="1"/>
          </p:cNvPicPr>
          <p:nvPr/>
        </p:nvPicPr>
        <p:blipFill rotWithShape="1">
          <a:blip r:embed="rId3">
            <a:extLst>
              <a:ext uri="{28A0092B-C50C-407E-A947-70E740481C1C}">
                <a14:useLocalDpi xmlns:a14="http://schemas.microsoft.com/office/drawing/2010/main" val="0"/>
              </a:ext>
            </a:extLst>
          </a:blip>
          <a:srcRect l="15585" t="3976" r="17545" b="2754"/>
          <a:stretch/>
        </p:blipFill>
        <p:spPr>
          <a:xfrm rot="16200000">
            <a:off x="1975199" y="-501322"/>
            <a:ext cx="5221409" cy="8701478"/>
          </a:xfrm>
          <a:prstGeom prst="rect">
            <a:avLst/>
          </a:prstGeom>
        </p:spPr>
      </p:pic>
    </p:spTree>
    <p:extLst>
      <p:ext uri="{BB962C8B-B14F-4D97-AF65-F5344CB8AC3E}">
        <p14:creationId xmlns:p14="http://schemas.microsoft.com/office/powerpoint/2010/main" val="27727421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Model representation of 03/06/14 flight segment of interest</a:t>
            </a:r>
            <a:endParaRPr lang="en-US" sz="3600" dirty="0"/>
          </a:p>
        </p:txBody>
      </p:sp>
      <p:pic>
        <p:nvPicPr>
          <p:cNvPr id="3" name="Picture 2" descr="ATTREX3_base_case_cf1_attrex3_Obs_and_Model_flight_segment_st_20140306.pdf"/>
          <p:cNvPicPr>
            <a:picLocks noChangeAspect="1"/>
          </p:cNvPicPr>
          <p:nvPr/>
        </p:nvPicPr>
        <p:blipFill rotWithShape="1">
          <a:blip r:embed="rId3">
            <a:extLst>
              <a:ext uri="{28A0092B-C50C-407E-A947-70E740481C1C}">
                <a14:useLocalDpi xmlns:a14="http://schemas.microsoft.com/office/drawing/2010/main" val="0"/>
              </a:ext>
            </a:extLst>
          </a:blip>
          <a:srcRect l="16176" t="2604" r="16067" b="4126"/>
          <a:stretch/>
        </p:blipFill>
        <p:spPr>
          <a:xfrm rot="16200000">
            <a:off x="2147489" y="-124836"/>
            <a:ext cx="4892133" cy="8465942"/>
          </a:xfrm>
          <a:prstGeom prst="rect">
            <a:avLst/>
          </a:prstGeom>
        </p:spPr>
      </p:pic>
    </p:spTree>
    <p:extLst>
      <p:ext uri="{BB962C8B-B14F-4D97-AF65-F5344CB8AC3E}">
        <p14:creationId xmlns:p14="http://schemas.microsoft.com/office/powerpoint/2010/main" val="34865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97937"/>
            <a:ext cx="8042276" cy="623297"/>
          </a:xfrm>
        </p:spPr>
        <p:txBody>
          <a:bodyPr/>
          <a:lstStyle/>
          <a:p>
            <a:r>
              <a:rPr lang="en-US" sz="4000" dirty="0" smtClean="0"/>
              <a:t>Flight Segment Profile</a:t>
            </a:r>
            <a:endParaRPr lang="en-US" sz="4000" dirty="0"/>
          </a:p>
        </p:txBody>
      </p:sp>
      <p:pic>
        <p:nvPicPr>
          <p:cNvPr id="6" name="Picture 5" descr="attrex3_curtain_st_ghawk_20140306_RELHUM_area_of_interest.pdf"/>
          <p:cNvPicPr>
            <a:picLocks noChangeAspect="1"/>
          </p:cNvPicPr>
          <p:nvPr/>
        </p:nvPicPr>
        <p:blipFill rotWithShape="1">
          <a:blip r:embed="rId3">
            <a:extLst>
              <a:ext uri="{28A0092B-C50C-407E-A947-70E740481C1C}">
                <a14:useLocalDpi xmlns:a14="http://schemas.microsoft.com/office/drawing/2010/main" val="0"/>
              </a:ext>
            </a:extLst>
          </a:blip>
          <a:srcRect l="22389" t="3887" r="21697" b="8088"/>
          <a:stretch/>
        </p:blipFill>
        <p:spPr>
          <a:xfrm>
            <a:off x="909305" y="821235"/>
            <a:ext cx="2963080" cy="6036765"/>
          </a:xfrm>
          <a:prstGeom prst="rect">
            <a:avLst/>
          </a:prstGeom>
        </p:spPr>
      </p:pic>
      <p:pic>
        <p:nvPicPr>
          <p:cNvPr id="3" name="Picture 2" descr="attrex3_curtain_st_ghawk_20140306_CLDICE_area_of_interest.pdf"/>
          <p:cNvPicPr>
            <a:picLocks noChangeAspect="1"/>
          </p:cNvPicPr>
          <p:nvPr/>
        </p:nvPicPr>
        <p:blipFill rotWithShape="1">
          <a:blip r:embed="rId4">
            <a:extLst>
              <a:ext uri="{28A0092B-C50C-407E-A947-70E740481C1C}">
                <a14:useLocalDpi xmlns:a14="http://schemas.microsoft.com/office/drawing/2010/main" val="0"/>
              </a:ext>
            </a:extLst>
          </a:blip>
          <a:srcRect l="23254" t="3504" r="22770" b="8654"/>
          <a:stretch/>
        </p:blipFill>
        <p:spPr>
          <a:xfrm>
            <a:off x="4645101" y="821234"/>
            <a:ext cx="3003442" cy="5963651"/>
          </a:xfrm>
          <a:prstGeom prst="rect">
            <a:avLst/>
          </a:prstGeom>
        </p:spPr>
      </p:pic>
    </p:spTree>
    <p:extLst>
      <p:ext uri="{BB962C8B-B14F-4D97-AF65-F5344CB8AC3E}">
        <p14:creationId xmlns:p14="http://schemas.microsoft.com/office/powerpoint/2010/main" val="19796869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Model representation of 03/09/14 flight segment of interest</a:t>
            </a:r>
            <a:endParaRPr lang="en-US" sz="3600" dirty="0"/>
          </a:p>
        </p:txBody>
      </p:sp>
      <p:pic>
        <p:nvPicPr>
          <p:cNvPr id="3" name="Picture 2" descr="ATTREX3_base_case_cf1_attrex3_Obs_and_Model_flight_segment_st_20140309.pdf"/>
          <p:cNvPicPr>
            <a:picLocks noChangeAspect="1"/>
          </p:cNvPicPr>
          <p:nvPr/>
        </p:nvPicPr>
        <p:blipFill rotWithShape="1">
          <a:blip r:embed="rId3">
            <a:extLst>
              <a:ext uri="{28A0092B-C50C-407E-A947-70E740481C1C}">
                <a14:useLocalDpi xmlns:a14="http://schemas.microsoft.com/office/drawing/2010/main" val="0"/>
              </a:ext>
            </a:extLst>
          </a:blip>
          <a:srcRect l="15625" t="2648" r="14998" b="2331"/>
          <a:stretch/>
        </p:blipFill>
        <p:spPr>
          <a:xfrm rot="16200000">
            <a:off x="2167093" y="-94910"/>
            <a:ext cx="4788930" cy="8488169"/>
          </a:xfrm>
          <a:prstGeom prst="rect">
            <a:avLst/>
          </a:prstGeom>
        </p:spPr>
      </p:pic>
    </p:spTree>
    <p:extLst>
      <p:ext uri="{BB962C8B-B14F-4D97-AF65-F5344CB8AC3E}">
        <p14:creationId xmlns:p14="http://schemas.microsoft.com/office/powerpoint/2010/main" val="5439417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6420"/>
            <a:ext cx="8042276" cy="707576"/>
          </a:xfrm>
        </p:spPr>
        <p:txBody>
          <a:bodyPr/>
          <a:lstStyle/>
          <a:p>
            <a:r>
              <a:rPr lang="en-US" sz="4000" dirty="0" smtClean="0"/>
              <a:t>Flight Segment Profile</a:t>
            </a:r>
            <a:endParaRPr lang="en-US" sz="4000" dirty="0"/>
          </a:p>
        </p:txBody>
      </p:sp>
      <p:pic>
        <p:nvPicPr>
          <p:cNvPr id="4" name="Picture 3" descr="attrex3_curtain_st_ghawk_20140309_RELHUM_area_of_interest.pdf"/>
          <p:cNvPicPr>
            <a:picLocks noChangeAspect="1"/>
          </p:cNvPicPr>
          <p:nvPr/>
        </p:nvPicPr>
        <p:blipFill rotWithShape="1">
          <a:blip r:embed="rId3">
            <a:extLst>
              <a:ext uri="{28A0092B-C50C-407E-A947-70E740481C1C}">
                <a14:useLocalDpi xmlns:a14="http://schemas.microsoft.com/office/drawing/2010/main" val="0"/>
              </a:ext>
            </a:extLst>
          </a:blip>
          <a:srcRect l="22685" t="3201" r="20810" b="8546"/>
          <a:stretch/>
        </p:blipFill>
        <p:spPr>
          <a:xfrm>
            <a:off x="1026887" y="805555"/>
            <a:ext cx="2994435" cy="6052445"/>
          </a:xfrm>
          <a:prstGeom prst="rect">
            <a:avLst/>
          </a:prstGeom>
        </p:spPr>
      </p:pic>
      <p:pic>
        <p:nvPicPr>
          <p:cNvPr id="5" name="Picture 4" descr="attrex3_curtain_st_ghawk_20140309_CLDICE_area_of_interest.pdf"/>
          <p:cNvPicPr>
            <a:picLocks noChangeAspect="1"/>
          </p:cNvPicPr>
          <p:nvPr/>
        </p:nvPicPr>
        <p:blipFill rotWithShape="1">
          <a:blip r:embed="rId4">
            <a:extLst>
              <a:ext uri="{28A0092B-C50C-407E-A947-70E740481C1C}">
                <a14:useLocalDpi xmlns:a14="http://schemas.microsoft.com/office/drawing/2010/main" val="0"/>
              </a:ext>
            </a:extLst>
          </a:blip>
          <a:srcRect l="24025" t="3430" r="23005" b="8002"/>
          <a:stretch/>
        </p:blipFill>
        <p:spPr>
          <a:xfrm>
            <a:off x="5012700" y="805555"/>
            <a:ext cx="2807112" cy="6074004"/>
          </a:xfrm>
          <a:prstGeom prst="rect">
            <a:avLst/>
          </a:prstGeom>
        </p:spPr>
      </p:pic>
    </p:spTree>
    <p:extLst>
      <p:ext uri="{BB962C8B-B14F-4D97-AF65-F5344CB8AC3E}">
        <p14:creationId xmlns:p14="http://schemas.microsoft.com/office/powerpoint/2010/main" val="28810035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9029"/>
          </a:xfrm>
        </p:spPr>
        <p:txBody>
          <a:bodyPr>
            <a:normAutofit/>
          </a:bodyPr>
          <a:lstStyle/>
          <a:p>
            <a:r>
              <a:rPr lang="en-US" sz="3600" dirty="0" smtClean="0"/>
              <a:t>Recap</a:t>
            </a:r>
            <a:endParaRPr lang="en-US" sz="3600" dirty="0"/>
          </a:p>
        </p:txBody>
      </p:sp>
      <p:sp>
        <p:nvSpPr>
          <p:cNvPr id="3" name="Content Placeholder 2"/>
          <p:cNvSpPr>
            <a:spLocks noGrp="1"/>
          </p:cNvSpPr>
          <p:nvPr>
            <p:ph idx="1"/>
          </p:nvPr>
        </p:nvSpPr>
        <p:spPr/>
        <p:txBody>
          <a:bodyPr>
            <a:normAutofit/>
          </a:bodyPr>
          <a:lstStyle/>
          <a:p>
            <a:r>
              <a:rPr lang="en-US" sz="2800" dirty="0" smtClean="0">
                <a:solidFill>
                  <a:srgbClr val="000000"/>
                </a:solidFill>
              </a:rPr>
              <a:t>Performed a comparison of the CAM5/CARMA model to observations from the Global Hawk at a 1x1 degree resolution</a:t>
            </a:r>
          </a:p>
          <a:p>
            <a:r>
              <a:rPr lang="en-US" sz="2800" dirty="0" smtClean="0">
                <a:solidFill>
                  <a:srgbClr val="000000"/>
                </a:solidFill>
              </a:rPr>
              <a:t>Different types of in situ cirrus are seen in the observations, but the model ice habit in the 03/09/14 case disagrees.</a:t>
            </a:r>
          </a:p>
          <a:p>
            <a:r>
              <a:rPr lang="en-US" sz="2800" dirty="0" smtClean="0">
                <a:solidFill>
                  <a:srgbClr val="000000"/>
                </a:solidFill>
              </a:rPr>
              <a:t>Model struggles capturing detailed features along the flight track</a:t>
            </a:r>
          </a:p>
        </p:txBody>
      </p:sp>
    </p:spTree>
    <p:extLst>
      <p:ext uri="{BB962C8B-B14F-4D97-AF65-F5344CB8AC3E}">
        <p14:creationId xmlns:p14="http://schemas.microsoft.com/office/powerpoint/2010/main" val="24612678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lstStyle/>
          <a:p>
            <a:r>
              <a:rPr lang="en-US" sz="2800" dirty="0" smtClean="0">
                <a:solidFill>
                  <a:schemeClr val="tx1"/>
                </a:solidFill>
              </a:rPr>
              <a:t>Increase field of view to compare gross features such as cloud fields in the region</a:t>
            </a:r>
          </a:p>
          <a:p>
            <a:pPr marL="0" indent="0">
              <a:buNone/>
            </a:pPr>
            <a:r>
              <a:rPr lang="en-US" sz="2800" dirty="0">
                <a:solidFill>
                  <a:schemeClr val="tx1"/>
                </a:solidFill>
              </a:rPr>
              <a:t> </a:t>
            </a:r>
            <a:r>
              <a:rPr lang="en-US" sz="2800" dirty="0" smtClean="0">
                <a:solidFill>
                  <a:schemeClr val="tx1"/>
                </a:solidFill>
              </a:rPr>
              <a:t>  - Use CALIPSO data</a:t>
            </a:r>
          </a:p>
          <a:p>
            <a:r>
              <a:rPr lang="en-US" sz="2800" dirty="0" smtClean="0">
                <a:solidFill>
                  <a:schemeClr val="tx1"/>
                </a:solidFill>
              </a:rPr>
              <a:t>Evaluate best ice habit assumptions for CARMA</a:t>
            </a:r>
          </a:p>
          <a:p>
            <a:r>
              <a:rPr lang="en-US" sz="2800" dirty="0" smtClean="0">
                <a:solidFill>
                  <a:schemeClr val="tx1"/>
                </a:solidFill>
              </a:rPr>
              <a:t>Continue to modify treatment of water vapor in CAM5/CARMA</a:t>
            </a:r>
          </a:p>
          <a:p>
            <a:endParaRPr lang="en-US" dirty="0"/>
          </a:p>
        </p:txBody>
      </p:sp>
    </p:spTree>
    <p:extLst>
      <p:ext uri="{BB962C8B-B14F-4D97-AF65-F5344CB8AC3E}">
        <p14:creationId xmlns:p14="http://schemas.microsoft.com/office/powerpoint/2010/main" val="40894176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6480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44"/>
            <a:ext cx="8229600" cy="890775"/>
          </a:xfrm>
        </p:spPr>
        <p:txBody>
          <a:bodyPr/>
          <a:lstStyle/>
          <a:p>
            <a:r>
              <a:rPr lang="en-US" dirty="0" smtClean="0"/>
              <a:t>Focus</a:t>
            </a:r>
            <a:endParaRPr lang="en-US" dirty="0"/>
          </a:p>
        </p:txBody>
      </p:sp>
      <p:sp>
        <p:nvSpPr>
          <p:cNvPr id="3" name="Content Placeholder 2"/>
          <p:cNvSpPr>
            <a:spLocks noGrp="1"/>
          </p:cNvSpPr>
          <p:nvPr>
            <p:ph idx="1"/>
          </p:nvPr>
        </p:nvSpPr>
        <p:spPr>
          <a:xfrm>
            <a:off x="457200" y="1246426"/>
            <a:ext cx="8229600" cy="5080281"/>
          </a:xfrm>
        </p:spPr>
        <p:txBody>
          <a:bodyPr>
            <a:normAutofit lnSpcReduction="10000"/>
          </a:bodyPr>
          <a:lstStyle/>
          <a:p>
            <a:pPr lvl="0"/>
            <a:r>
              <a:rPr lang="en-US" sz="2800" dirty="0">
                <a:solidFill>
                  <a:schemeClr val="tx1"/>
                </a:solidFill>
              </a:rPr>
              <a:t>T</a:t>
            </a:r>
            <a:r>
              <a:rPr lang="en-US" sz="2800" dirty="0" smtClean="0">
                <a:solidFill>
                  <a:schemeClr val="tx1"/>
                </a:solidFill>
              </a:rPr>
              <a:t>o evaluate CAM5/CARMA at 1x1 degree resolution with aircraft observations.</a:t>
            </a:r>
            <a:r>
              <a:rPr lang="en-US" sz="2800" dirty="0">
                <a:solidFill>
                  <a:schemeClr val="tx1"/>
                </a:solidFill>
              </a:rPr>
              <a:t> </a:t>
            </a:r>
            <a:endParaRPr lang="en-US" sz="2800" dirty="0" smtClean="0">
              <a:solidFill>
                <a:schemeClr val="tx1"/>
              </a:solidFill>
            </a:endParaRPr>
          </a:p>
          <a:p>
            <a:pPr marL="0" lvl="0" indent="0">
              <a:buNone/>
            </a:pPr>
            <a:r>
              <a:rPr lang="en-US" sz="2800" dirty="0">
                <a:solidFill>
                  <a:schemeClr val="tx1"/>
                </a:solidFill>
              </a:rPr>
              <a:t> </a:t>
            </a:r>
            <a:r>
              <a:rPr lang="en-US" sz="2800" dirty="0" smtClean="0">
                <a:solidFill>
                  <a:schemeClr val="tx1"/>
                </a:solidFill>
              </a:rPr>
              <a:t>     - Improve cirrus cloud representation in the</a:t>
            </a:r>
          </a:p>
          <a:p>
            <a:pPr marL="0" lvl="0" indent="0">
              <a:buNone/>
            </a:pPr>
            <a:r>
              <a:rPr lang="en-US" sz="2800" dirty="0">
                <a:solidFill>
                  <a:schemeClr val="tx1"/>
                </a:solidFill>
              </a:rPr>
              <a:t> </a:t>
            </a:r>
            <a:r>
              <a:rPr lang="en-US" sz="2800" dirty="0" smtClean="0">
                <a:solidFill>
                  <a:schemeClr val="tx1"/>
                </a:solidFill>
              </a:rPr>
              <a:t>       model</a:t>
            </a:r>
          </a:p>
          <a:p>
            <a:pPr marL="0" lvl="0" indent="0">
              <a:buNone/>
            </a:pPr>
            <a:endParaRPr lang="en-US" sz="2800" dirty="0">
              <a:solidFill>
                <a:schemeClr val="tx1"/>
              </a:solidFill>
            </a:endParaRPr>
          </a:p>
          <a:p>
            <a:pPr lvl="0"/>
            <a:r>
              <a:rPr lang="en-US" sz="2800" dirty="0">
                <a:solidFill>
                  <a:schemeClr val="tx1"/>
                </a:solidFill>
              </a:rPr>
              <a:t>C</a:t>
            </a:r>
            <a:r>
              <a:rPr lang="en-US" sz="2800" dirty="0" smtClean="0">
                <a:solidFill>
                  <a:schemeClr val="tx1"/>
                </a:solidFill>
              </a:rPr>
              <a:t>an </a:t>
            </a:r>
            <a:r>
              <a:rPr lang="en-US" sz="2800" dirty="0">
                <a:solidFill>
                  <a:schemeClr val="tx1"/>
                </a:solidFill>
              </a:rPr>
              <a:t>we learn anything new about cirrus cloud microphysics with this comparison</a:t>
            </a:r>
            <a:r>
              <a:rPr lang="en-US" sz="2800" dirty="0" smtClean="0">
                <a:solidFill>
                  <a:schemeClr val="tx1"/>
                </a:solidFill>
              </a:rPr>
              <a:t>?</a:t>
            </a:r>
          </a:p>
          <a:p>
            <a:pPr marL="0" lvl="0" indent="0">
              <a:buNone/>
            </a:pPr>
            <a:r>
              <a:rPr lang="en-US" sz="2800" dirty="0" smtClean="0">
                <a:solidFill>
                  <a:schemeClr val="tx1"/>
                </a:solidFill>
              </a:rPr>
              <a:t>      - in situ clouds vs. detrained clouds?</a:t>
            </a:r>
          </a:p>
          <a:p>
            <a:pPr marL="0" indent="0">
              <a:buNone/>
            </a:pPr>
            <a:r>
              <a:rPr lang="en-US" sz="2800" dirty="0" smtClean="0">
                <a:solidFill>
                  <a:schemeClr val="tx1"/>
                </a:solidFill>
              </a:rPr>
              <a:t>     </a:t>
            </a:r>
            <a:endParaRPr lang="en-US" dirty="0"/>
          </a:p>
        </p:txBody>
      </p:sp>
    </p:spTree>
    <p:extLst>
      <p:ext uri="{BB962C8B-B14F-4D97-AF65-F5344CB8AC3E}">
        <p14:creationId xmlns:p14="http://schemas.microsoft.com/office/powerpoint/2010/main" val="19654858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Tree>
    <p:extLst>
      <p:ext uri="{BB962C8B-B14F-4D97-AF65-F5344CB8AC3E}">
        <p14:creationId xmlns:p14="http://schemas.microsoft.com/office/powerpoint/2010/main" val="34820479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422"/>
            <a:ext cx="8042276" cy="909763"/>
          </a:xfrm>
        </p:spPr>
        <p:txBody>
          <a:bodyPr/>
          <a:lstStyle/>
          <a:p>
            <a:r>
              <a:rPr lang="en-US" sz="4000" dirty="0" smtClean="0"/>
              <a:t>Full 03/06/14 flight profile</a:t>
            </a:r>
            <a:endParaRPr lang="en-US" sz="4000" dirty="0"/>
          </a:p>
        </p:txBody>
      </p:sp>
      <p:pic>
        <p:nvPicPr>
          <p:cNvPr id="4" name="Picture 3" descr="attrex3_curtain_st_ghawk_20140306_CLDICE.pdf"/>
          <p:cNvPicPr>
            <a:picLocks noChangeAspect="1"/>
          </p:cNvPicPr>
          <p:nvPr/>
        </p:nvPicPr>
        <p:blipFill rotWithShape="1">
          <a:blip r:embed="rId2">
            <a:extLst>
              <a:ext uri="{28A0092B-C50C-407E-A947-70E740481C1C}">
                <a14:useLocalDpi xmlns:a14="http://schemas.microsoft.com/office/drawing/2010/main" val="0"/>
              </a:ext>
            </a:extLst>
          </a:blip>
          <a:srcRect l="23090" t="3031" r="22679" b="8620"/>
          <a:stretch/>
        </p:blipFill>
        <p:spPr>
          <a:xfrm>
            <a:off x="5112954" y="1066432"/>
            <a:ext cx="2873948" cy="5791568"/>
          </a:xfrm>
          <a:prstGeom prst="rect">
            <a:avLst/>
          </a:prstGeom>
        </p:spPr>
      </p:pic>
      <p:pic>
        <p:nvPicPr>
          <p:cNvPr id="5" name="Picture 4" descr="attrex3_curtain_st_ghawk_20140306_RELHUM.pdf"/>
          <p:cNvPicPr>
            <a:picLocks noChangeAspect="1"/>
          </p:cNvPicPr>
          <p:nvPr/>
        </p:nvPicPr>
        <p:blipFill rotWithShape="1">
          <a:blip r:embed="rId3">
            <a:extLst>
              <a:ext uri="{28A0092B-C50C-407E-A947-70E740481C1C}">
                <a14:useLocalDpi xmlns:a14="http://schemas.microsoft.com/office/drawing/2010/main" val="0"/>
              </a:ext>
            </a:extLst>
          </a:blip>
          <a:srcRect l="21828" t="1568" r="22678" b="8376"/>
          <a:stretch/>
        </p:blipFill>
        <p:spPr>
          <a:xfrm>
            <a:off x="768614" y="1069539"/>
            <a:ext cx="2940784" cy="5788461"/>
          </a:xfrm>
          <a:prstGeom prst="rect">
            <a:avLst/>
          </a:prstGeom>
        </p:spPr>
      </p:pic>
    </p:spTree>
    <p:extLst>
      <p:ext uri="{BB962C8B-B14F-4D97-AF65-F5344CB8AC3E}">
        <p14:creationId xmlns:p14="http://schemas.microsoft.com/office/powerpoint/2010/main" val="2217747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8307"/>
            <a:ext cx="8042276" cy="702957"/>
          </a:xfrm>
        </p:spPr>
        <p:txBody>
          <a:bodyPr/>
          <a:lstStyle/>
          <a:p>
            <a:r>
              <a:rPr lang="en-US" sz="4000" dirty="0" smtClean="0"/>
              <a:t>Full 03/09/14 flight profile</a:t>
            </a:r>
            <a:endParaRPr lang="en-US" sz="4000" dirty="0"/>
          </a:p>
        </p:txBody>
      </p:sp>
      <p:pic>
        <p:nvPicPr>
          <p:cNvPr id="5" name="Picture 4" descr="attrex3_curtain_st_ghawk_20140309_CLDICE.pdf"/>
          <p:cNvPicPr>
            <a:picLocks noChangeAspect="1"/>
          </p:cNvPicPr>
          <p:nvPr/>
        </p:nvPicPr>
        <p:blipFill rotWithShape="1">
          <a:blip r:embed="rId2">
            <a:extLst>
              <a:ext uri="{28A0092B-C50C-407E-A947-70E740481C1C}">
                <a14:useLocalDpi xmlns:a14="http://schemas.microsoft.com/office/drawing/2010/main" val="0"/>
              </a:ext>
            </a:extLst>
          </a:blip>
          <a:srcRect l="23953" t="2437" r="22130" b="8376"/>
          <a:stretch/>
        </p:blipFill>
        <p:spPr>
          <a:xfrm>
            <a:off x="5029409" y="741575"/>
            <a:ext cx="2857239" cy="6116425"/>
          </a:xfrm>
          <a:prstGeom prst="rect">
            <a:avLst/>
          </a:prstGeom>
        </p:spPr>
      </p:pic>
      <p:pic>
        <p:nvPicPr>
          <p:cNvPr id="6" name="Picture 5" descr="attrex3_curtain_st_ghawk_20140309_RELHUM.pdf"/>
          <p:cNvPicPr>
            <a:picLocks noChangeAspect="1"/>
          </p:cNvPicPr>
          <p:nvPr/>
        </p:nvPicPr>
        <p:blipFill rotWithShape="1">
          <a:blip r:embed="rId3">
            <a:extLst>
              <a:ext uri="{28A0092B-C50C-407E-A947-70E740481C1C}">
                <a14:useLocalDpi xmlns:a14="http://schemas.microsoft.com/office/drawing/2010/main" val="0"/>
              </a:ext>
            </a:extLst>
          </a:blip>
          <a:srcRect l="23720" t="2924" r="22678" b="8620"/>
          <a:stretch/>
        </p:blipFill>
        <p:spPr>
          <a:xfrm>
            <a:off x="1453683" y="791710"/>
            <a:ext cx="2840530" cy="6066290"/>
          </a:xfrm>
          <a:prstGeom prst="rect">
            <a:avLst/>
          </a:prstGeom>
        </p:spPr>
      </p:pic>
    </p:spTree>
    <p:extLst>
      <p:ext uri="{BB962C8B-B14F-4D97-AF65-F5344CB8AC3E}">
        <p14:creationId xmlns:p14="http://schemas.microsoft.com/office/powerpoint/2010/main" val="403139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9814"/>
            <a:ext cx="8042276" cy="786179"/>
          </a:xfrm>
        </p:spPr>
        <p:txBody>
          <a:bodyPr/>
          <a:lstStyle/>
          <a:p>
            <a:r>
              <a:rPr lang="en-US" sz="4000" dirty="0" smtClean="0"/>
              <a:t>Southern convection of 03/09/14 flight</a:t>
            </a:r>
            <a:endParaRPr lang="en-US" sz="4000" dirty="0"/>
          </a:p>
        </p:txBody>
      </p:sp>
      <p:pic>
        <p:nvPicPr>
          <p:cNvPr id="6" name="Picture 5" descr="Hawkeye-3VCPI_GHawk_20140310005348_R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489" y="1175993"/>
            <a:ext cx="4011701" cy="5186846"/>
          </a:xfrm>
          <a:prstGeom prst="rect">
            <a:avLst/>
          </a:prstGeom>
        </p:spPr>
      </p:pic>
      <p:pic>
        <p:nvPicPr>
          <p:cNvPr id="7" name="Picture 6" descr="CPL_03_09_southern_img.gif"/>
          <p:cNvPicPr>
            <a:picLocks noChangeAspect="1"/>
          </p:cNvPicPr>
          <p:nvPr/>
        </p:nvPicPr>
        <p:blipFill rotWithShape="1">
          <a:blip r:embed="rId4">
            <a:extLst>
              <a:ext uri="{28A0092B-C50C-407E-A947-70E740481C1C}">
                <a14:useLocalDpi xmlns:a14="http://schemas.microsoft.com/office/drawing/2010/main" val="0"/>
              </a:ext>
            </a:extLst>
          </a:blip>
          <a:srcRect t="72373" b="3502"/>
          <a:stretch/>
        </p:blipFill>
        <p:spPr>
          <a:xfrm>
            <a:off x="0" y="3659829"/>
            <a:ext cx="5141610" cy="1654442"/>
          </a:xfrm>
          <a:prstGeom prst="rect">
            <a:avLst/>
          </a:prstGeom>
        </p:spPr>
      </p:pic>
      <p:pic>
        <p:nvPicPr>
          <p:cNvPr id="8" name="Picture 7" descr="CPL_03_09_southern_img.gif"/>
          <p:cNvPicPr>
            <a:picLocks noChangeAspect="1"/>
          </p:cNvPicPr>
          <p:nvPr/>
        </p:nvPicPr>
        <p:blipFill rotWithShape="1">
          <a:blip r:embed="rId4">
            <a:extLst>
              <a:ext uri="{28A0092B-C50C-407E-A947-70E740481C1C}">
                <a14:useLocalDpi xmlns:a14="http://schemas.microsoft.com/office/drawing/2010/main" val="0"/>
              </a:ext>
            </a:extLst>
          </a:blip>
          <a:srcRect t="27049" b="50776"/>
          <a:stretch/>
        </p:blipFill>
        <p:spPr>
          <a:xfrm>
            <a:off x="0" y="2139077"/>
            <a:ext cx="5141610" cy="1520752"/>
          </a:xfrm>
          <a:prstGeom prst="rect">
            <a:avLst/>
          </a:prstGeom>
        </p:spPr>
      </p:pic>
    </p:spTree>
    <p:extLst>
      <p:ext uri="{BB962C8B-B14F-4D97-AF65-F5344CB8AC3E}">
        <p14:creationId xmlns:p14="http://schemas.microsoft.com/office/powerpoint/2010/main" val="375487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representation of flight segment</a:t>
            </a:r>
            <a:endParaRPr lang="en-US" dirty="0"/>
          </a:p>
        </p:txBody>
      </p:sp>
      <p:pic>
        <p:nvPicPr>
          <p:cNvPr id="4" name="Picture 3" descr="ATTREX3_base_case_cf1_attrex3_Obs_and_Model_flight_segment_st_20140309.pdf"/>
          <p:cNvPicPr>
            <a:picLocks noChangeAspect="1"/>
          </p:cNvPicPr>
          <p:nvPr/>
        </p:nvPicPr>
        <p:blipFill rotWithShape="1">
          <a:blip r:embed="rId2">
            <a:extLst>
              <a:ext uri="{28A0092B-C50C-407E-A947-70E740481C1C}">
                <a14:useLocalDpi xmlns:a14="http://schemas.microsoft.com/office/drawing/2010/main" val="0"/>
              </a:ext>
            </a:extLst>
          </a:blip>
          <a:srcRect l="15055" t="2649" r="16198" b="3549"/>
          <a:stretch/>
        </p:blipFill>
        <p:spPr>
          <a:xfrm rot="16200000">
            <a:off x="2111022" y="-156589"/>
            <a:ext cx="4686212" cy="8274846"/>
          </a:xfrm>
          <a:prstGeom prst="rect">
            <a:avLst/>
          </a:prstGeom>
        </p:spPr>
      </p:pic>
    </p:spTree>
    <p:extLst>
      <p:ext uri="{BB962C8B-B14F-4D97-AF65-F5344CB8AC3E}">
        <p14:creationId xmlns:p14="http://schemas.microsoft.com/office/powerpoint/2010/main" val="75022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850"/>
            <a:ext cx="8229600" cy="1143000"/>
          </a:xfrm>
        </p:spPr>
        <p:txBody>
          <a:bodyPr>
            <a:normAutofit fontScale="90000"/>
          </a:bodyPr>
          <a:lstStyle/>
          <a:p>
            <a:r>
              <a:rPr lang="en-US" dirty="0" smtClean="0"/>
              <a:t>Previous studies show CAM5/CARMA improves on CAM5</a:t>
            </a:r>
            <a:endParaRPr lang="en-US" dirty="0"/>
          </a:p>
        </p:txBody>
      </p:sp>
      <p:pic>
        <p:nvPicPr>
          <p:cNvPr id="3" name="Picture 2"/>
          <p:cNvPicPr>
            <a:picLocks noChangeAspect="1"/>
          </p:cNvPicPr>
          <p:nvPr/>
        </p:nvPicPr>
        <p:blipFill>
          <a:blip r:embed="rId2"/>
          <a:stretch>
            <a:fillRect/>
          </a:stretch>
        </p:blipFill>
        <p:spPr>
          <a:xfrm>
            <a:off x="175674" y="1864377"/>
            <a:ext cx="8734716" cy="2769544"/>
          </a:xfrm>
          <a:prstGeom prst="rect">
            <a:avLst/>
          </a:prstGeom>
        </p:spPr>
      </p:pic>
      <p:sp>
        <p:nvSpPr>
          <p:cNvPr id="4" name="TextBox 3"/>
          <p:cNvSpPr txBox="1"/>
          <p:nvPr/>
        </p:nvSpPr>
        <p:spPr>
          <a:xfrm>
            <a:off x="297279" y="5566109"/>
            <a:ext cx="7742145" cy="400110"/>
          </a:xfrm>
          <a:prstGeom prst="rect">
            <a:avLst/>
          </a:prstGeom>
          <a:noFill/>
        </p:spPr>
        <p:txBody>
          <a:bodyPr wrap="square" rtlCol="0">
            <a:spAutoFit/>
          </a:bodyPr>
          <a:lstStyle/>
          <a:p>
            <a:pPr marL="285750" indent="-285750">
              <a:buFontTx/>
              <a:buChar char="•"/>
            </a:pPr>
            <a:r>
              <a:rPr lang="en-US" sz="2000" dirty="0" smtClean="0"/>
              <a:t>CAM5/CARMA excels at altitudes below </a:t>
            </a:r>
            <a:r>
              <a:rPr lang="en-US" sz="2000" dirty="0" err="1" smtClean="0"/>
              <a:t>Tropopause</a:t>
            </a:r>
            <a:endParaRPr lang="en-US" sz="2000" dirty="0" smtClean="0"/>
          </a:p>
        </p:txBody>
      </p:sp>
      <p:sp>
        <p:nvSpPr>
          <p:cNvPr id="5" name="TextBox 4"/>
          <p:cNvSpPr txBox="1"/>
          <p:nvPr/>
        </p:nvSpPr>
        <p:spPr>
          <a:xfrm>
            <a:off x="175674" y="4633921"/>
            <a:ext cx="8734716" cy="584776"/>
          </a:xfrm>
          <a:prstGeom prst="rect">
            <a:avLst/>
          </a:prstGeom>
          <a:noFill/>
        </p:spPr>
        <p:txBody>
          <a:bodyPr wrap="square" rtlCol="0">
            <a:spAutoFit/>
          </a:bodyPr>
          <a:lstStyle/>
          <a:p>
            <a:r>
              <a:rPr lang="en-US" sz="1600" dirty="0" smtClean="0"/>
              <a:t>Figure 9 from Bardeen et al (2013) showing annual tropical averages compared to MLS, AIRS, COSMIC satellite data sets</a:t>
            </a:r>
            <a:endParaRPr lang="en-US" sz="1600" dirty="0"/>
          </a:p>
        </p:txBody>
      </p:sp>
    </p:spTree>
    <p:extLst>
      <p:ext uri="{BB962C8B-B14F-4D97-AF65-F5344CB8AC3E}">
        <p14:creationId xmlns:p14="http://schemas.microsoft.com/office/powerpoint/2010/main" val="14131860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39" y="298021"/>
            <a:ext cx="8229600" cy="890993"/>
          </a:xfrm>
        </p:spPr>
        <p:txBody>
          <a:bodyPr>
            <a:noAutofit/>
          </a:bodyPr>
          <a:lstStyle/>
          <a:p>
            <a:r>
              <a:rPr lang="en-US" sz="3600" dirty="0" smtClean="0"/>
              <a:t>We compare global model simulations to aircraft observations</a:t>
            </a:r>
            <a:endParaRPr lang="en-US" sz="3600" dirty="0"/>
          </a:p>
        </p:txBody>
      </p:sp>
      <p:pic>
        <p:nvPicPr>
          <p:cNvPr id="4" name="Content Placeholder 3" descr="attrex3_map20140309.pdf"/>
          <p:cNvPicPr>
            <a:picLocks noGrp="1" noChangeAspect="1"/>
          </p:cNvPicPr>
          <p:nvPr>
            <p:ph idx="1"/>
          </p:nvPr>
        </p:nvPicPr>
        <p:blipFill>
          <a:blip r:embed="rId3">
            <a:extLst>
              <a:ext uri="{28A0092B-C50C-407E-A947-70E740481C1C}">
                <a14:useLocalDpi xmlns:a14="http://schemas.microsoft.com/office/drawing/2010/main" val="0"/>
              </a:ext>
            </a:extLst>
          </a:blip>
          <a:srcRect t="8417" b="8417"/>
          <a:stretch>
            <a:fillRect/>
          </a:stretch>
        </p:blipFill>
        <p:spPr>
          <a:xfrm>
            <a:off x="4326563" y="1189014"/>
            <a:ext cx="4716869" cy="5076555"/>
          </a:xfrm>
        </p:spPr>
      </p:pic>
      <p:sp>
        <p:nvSpPr>
          <p:cNvPr id="20" name="TextBox 19"/>
          <p:cNvSpPr txBox="1"/>
          <p:nvPr/>
        </p:nvSpPr>
        <p:spPr>
          <a:xfrm>
            <a:off x="175650" y="1609535"/>
            <a:ext cx="4283189" cy="4401205"/>
          </a:xfrm>
          <a:prstGeom prst="rect">
            <a:avLst/>
          </a:prstGeom>
          <a:noFill/>
        </p:spPr>
        <p:txBody>
          <a:bodyPr wrap="square" rtlCol="0">
            <a:spAutoFit/>
          </a:bodyPr>
          <a:lstStyle/>
          <a:p>
            <a:pPr marL="285750" indent="-285750">
              <a:buFontTx/>
              <a:buChar char="•"/>
            </a:pPr>
            <a:r>
              <a:rPr lang="en-US" sz="2000" dirty="0" smtClean="0"/>
              <a:t>Model was run at a resolution of 1x1 degrees</a:t>
            </a:r>
          </a:p>
          <a:p>
            <a:endParaRPr lang="en-US" sz="2000" dirty="0" smtClean="0"/>
          </a:p>
          <a:p>
            <a:pPr marL="285750" indent="-285750">
              <a:buFontTx/>
              <a:buChar char="•"/>
            </a:pPr>
            <a:r>
              <a:rPr lang="en-US" sz="2000" dirty="0" smtClean="0"/>
              <a:t>We then interpolated grid boxes along the flight track</a:t>
            </a:r>
          </a:p>
          <a:p>
            <a:r>
              <a:rPr lang="en-US" sz="2000" dirty="0"/>
              <a:t> </a:t>
            </a:r>
            <a:r>
              <a:rPr lang="en-US" sz="2000" dirty="0" smtClean="0"/>
              <a:t>    - 4 closest horizontal   </a:t>
            </a:r>
          </a:p>
          <a:p>
            <a:r>
              <a:rPr lang="en-US" sz="2000" dirty="0"/>
              <a:t> </a:t>
            </a:r>
            <a:r>
              <a:rPr lang="en-US" sz="2000" dirty="0" smtClean="0"/>
              <a:t>      grid boxes</a:t>
            </a:r>
          </a:p>
          <a:p>
            <a:r>
              <a:rPr lang="en-US" sz="2000" dirty="0"/>
              <a:t> </a:t>
            </a:r>
            <a:r>
              <a:rPr lang="en-US" sz="2000" dirty="0" smtClean="0"/>
              <a:t>    - Last and current time step</a:t>
            </a:r>
          </a:p>
          <a:p>
            <a:endParaRPr lang="en-US" sz="2000" dirty="0" smtClean="0"/>
          </a:p>
          <a:p>
            <a:pPr marL="285750" indent="-285750">
              <a:buFontTx/>
              <a:buChar char="•"/>
            </a:pPr>
            <a:r>
              <a:rPr lang="en-US" sz="2000" dirty="0" smtClean="0"/>
              <a:t>Model was nudged by GEOS5 re-analysis data</a:t>
            </a:r>
          </a:p>
          <a:p>
            <a:pPr marL="285750" indent="-285750">
              <a:buFontTx/>
              <a:buChar char="•"/>
            </a:pPr>
            <a:endParaRPr lang="en-US" sz="2000" dirty="0"/>
          </a:p>
          <a:p>
            <a:pPr marL="285750" indent="-285750">
              <a:buFontTx/>
              <a:buChar char="•"/>
            </a:pPr>
            <a:r>
              <a:rPr lang="en-US" sz="2000" dirty="0" smtClean="0"/>
              <a:t>CAM5/CARMA uses </a:t>
            </a:r>
            <a:r>
              <a:rPr lang="en-US" sz="2000" dirty="0" err="1" smtClean="0"/>
              <a:t>subgrid</a:t>
            </a:r>
            <a:r>
              <a:rPr lang="en-US" sz="2000" dirty="0" smtClean="0"/>
              <a:t> parameterizations</a:t>
            </a:r>
            <a:endParaRPr lang="en-US" sz="2000" dirty="0"/>
          </a:p>
        </p:txBody>
      </p:sp>
      <p:grpSp>
        <p:nvGrpSpPr>
          <p:cNvPr id="3" name="Group 2"/>
          <p:cNvGrpSpPr/>
          <p:nvPr/>
        </p:nvGrpSpPr>
        <p:grpSpPr>
          <a:xfrm>
            <a:off x="6194509" y="3392097"/>
            <a:ext cx="274242" cy="242942"/>
            <a:chOff x="6194509" y="3392097"/>
            <a:chExt cx="274242" cy="242942"/>
          </a:xfrm>
        </p:grpSpPr>
        <p:grpSp>
          <p:nvGrpSpPr>
            <p:cNvPr id="14" name="Group 13"/>
            <p:cNvGrpSpPr/>
            <p:nvPr/>
          </p:nvGrpSpPr>
          <p:grpSpPr>
            <a:xfrm>
              <a:off x="6194509" y="3392097"/>
              <a:ext cx="173961" cy="159698"/>
              <a:chOff x="6119134" y="3475341"/>
              <a:chExt cx="173961" cy="159698"/>
            </a:xfrm>
          </p:grpSpPr>
          <p:sp>
            <p:nvSpPr>
              <p:cNvPr id="15" name="Rectangle 14"/>
              <p:cNvSpPr/>
              <p:nvPr/>
            </p:nvSpPr>
            <p:spPr>
              <a:xfrm>
                <a:off x="6209440" y="3475341"/>
                <a:ext cx="83655" cy="7984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119134" y="3475341"/>
                <a:ext cx="83655" cy="7984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119134" y="3555190"/>
                <a:ext cx="83655" cy="7984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209440" y="3555190"/>
                <a:ext cx="83655" cy="79849"/>
              </a:xfrm>
              <a:prstGeom prst="rect">
                <a:avLst/>
              </a:prstGeom>
              <a:solidFill>
                <a:srgbClr val="C0504D">
                  <a:alpha val="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294790" y="3475341"/>
              <a:ext cx="173961" cy="159698"/>
              <a:chOff x="6119134" y="3475341"/>
              <a:chExt cx="173961" cy="159698"/>
            </a:xfrm>
          </p:grpSpPr>
          <p:sp>
            <p:nvSpPr>
              <p:cNvPr id="5" name="Rectangle 4"/>
              <p:cNvSpPr/>
              <p:nvPr/>
            </p:nvSpPr>
            <p:spPr>
              <a:xfrm>
                <a:off x="6209440" y="3475341"/>
                <a:ext cx="83655" cy="7984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119134" y="3475341"/>
                <a:ext cx="83655" cy="7984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119134" y="3555190"/>
                <a:ext cx="83655" cy="7984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09440" y="3555190"/>
                <a:ext cx="83655" cy="79849"/>
              </a:xfrm>
              <a:prstGeom prst="rect">
                <a:avLst/>
              </a:prstGeom>
              <a:solidFill>
                <a:srgbClr val="C0504D">
                  <a:alpha val="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5-Point Star 20"/>
            <p:cNvSpPr/>
            <p:nvPr/>
          </p:nvSpPr>
          <p:spPr>
            <a:xfrm>
              <a:off x="6357278" y="3532259"/>
              <a:ext cx="45719" cy="45861"/>
            </a:xfrm>
            <a:prstGeom prst="star5">
              <a:avLst/>
            </a:prstGeom>
            <a:solidFill>
              <a:schemeClr val="tx1"/>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Tree>
    <p:extLst>
      <p:ext uri="{BB962C8B-B14F-4D97-AF65-F5344CB8AC3E}">
        <p14:creationId xmlns:p14="http://schemas.microsoft.com/office/powerpoint/2010/main" val="6179155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39" y="298021"/>
            <a:ext cx="8229600" cy="890993"/>
          </a:xfrm>
        </p:spPr>
        <p:txBody>
          <a:bodyPr>
            <a:noAutofit/>
          </a:bodyPr>
          <a:lstStyle/>
          <a:p>
            <a:r>
              <a:rPr lang="en-US" sz="3600" dirty="0" smtClean="0"/>
              <a:t>We compare global model simulations to aircraft observations</a:t>
            </a:r>
            <a:endParaRPr lang="en-US" sz="3600" dirty="0"/>
          </a:p>
        </p:txBody>
      </p:sp>
      <p:sp>
        <p:nvSpPr>
          <p:cNvPr id="6" name="Content Placeholder 5"/>
          <p:cNvSpPr>
            <a:spLocks noGrp="1"/>
          </p:cNvSpPr>
          <p:nvPr>
            <p:ph idx="1"/>
          </p:nvPr>
        </p:nvSpPr>
        <p:spPr>
          <a:xfrm>
            <a:off x="344039" y="1483221"/>
            <a:ext cx="8229600" cy="4850454"/>
          </a:xfrm>
        </p:spPr>
        <p:txBody>
          <a:bodyPr>
            <a:normAutofit/>
          </a:bodyPr>
          <a:lstStyle/>
          <a:p>
            <a:r>
              <a:rPr lang="en-US" sz="2800" dirty="0" smtClean="0">
                <a:solidFill>
                  <a:schemeClr val="tx1"/>
                </a:solidFill>
              </a:rPr>
              <a:t>Model was run at 1x1 degree resolution</a:t>
            </a:r>
          </a:p>
          <a:p>
            <a:r>
              <a:rPr lang="en-US" sz="2800" dirty="0" smtClean="0">
                <a:solidFill>
                  <a:schemeClr val="tx1"/>
                </a:solidFill>
              </a:rPr>
              <a:t>Interpolated grid boxes along the flight track</a:t>
            </a:r>
          </a:p>
          <a:p>
            <a:pPr marL="0" indent="0">
              <a:buNone/>
            </a:pPr>
            <a:r>
              <a:rPr lang="en-US" sz="2800" dirty="0">
                <a:solidFill>
                  <a:schemeClr val="tx1"/>
                </a:solidFill>
              </a:rPr>
              <a:t> </a:t>
            </a:r>
            <a:r>
              <a:rPr lang="en-US" sz="2800" dirty="0" smtClean="0">
                <a:solidFill>
                  <a:schemeClr val="tx1"/>
                </a:solidFill>
              </a:rPr>
              <a:t>    - 4 closest horizontal grid boxes</a:t>
            </a:r>
          </a:p>
          <a:p>
            <a:pPr marL="0" indent="0">
              <a:buNone/>
            </a:pPr>
            <a:r>
              <a:rPr lang="en-US" sz="2800" dirty="0">
                <a:solidFill>
                  <a:schemeClr val="tx1"/>
                </a:solidFill>
              </a:rPr>
              <a:t> </a:t>
            </a:r>
            <a:r>
              <a:rPr lang="en-US" sz="2800" dirty="0" smtClean="0">
                <a:solidFill>
                  <a:schemeClr val="tx1"/>
                </a:solidFill>
              </a:rPr>
              <a:t>    - Last and current time step</a:t>
            </a:r>
          </a:p>
          <a:p>
            <a:r>
              <a:rPr lang="en-US" sz="2800" dirty="0" smtClean="0">
                <a:solidFill>
                  <a:schemeClr val="tx1"/>
                </a:solidFill>
              </a:rPr>
              <a:t>Model nudged by GEOS5 re-analysis data</a:t>
            </a:r>
          </a:p>
          <a:p>
            <a:r>
              <a:rPr lang="en-US" sz="2800" dirty="0" smtClean="0">
                <a:solidFill>
                  <a:schemeClr val="tx1"/>
                </a:solidFill>
              </a:rPr>
              <a:t>CAM5/CARMA uses </a:t>
            </a:r>
            <a:r>
              <a:rPr lang="en-US" sz="2800" dirty="0" err="1" smtClean="0">
                <a:solidFill>
                  <a:schemeClr val="tx1"/>
                </a:solidFill>
              </a:rPr>
              <a:t>subgrid</a:t>
            </a:r>
            <a:r>
              <a:rPr lang="en-US" sz="2800" dirty="0" smtClean="0">
                <a:solidFill>
                  <a:schemeClr val="tx1"/>
                </a:solidFill>
              </a:rPr>
              <a:t> </a:t>
            </a:r>
            <a:r>
              <a:rPr lang="en-US" sz="2800" dirty="0" smtClean="0">
                <a:solidFill>
                  <a:schemeClr val="tx1"/>
                </a:solidFill>
              </a:rPr>
              <a:t>parameterizations</a:t>
            </a:r>
            <a:endParaRPr lang="en-US" sz="2800" dirty="0" smtClean="0">
              <a:solidFill>
                <a:schemeClr val="tx1"/>
              </a:solidFill>
            </a:endParaRPr>
          </a:p>
        </p:txBody>
      </p:sp>
    </p:spTree>
    <p:extLst>
      <p:ext uri="{BB962C8B-B14F-4D97-AF65-F5344CB8AC3E}">
        <p14:creationId xmlns:p14="http://schemas.microsoft.com/office/powerpoint/2010/main" val="9463812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14" y="359188"/>
            <a:ext cx="8229600" cy="965827"/>
          </a:xfrm>
        </p:spPr>
        <p:txBody>
          <a:bodyPr/>
          <a:lstStyle/>
          <a:p>
            <a:r>
              <a:rPr lang="en-US" sz="4000" dirty="0" smtClean="0"/>
              <a:t>Two flights that might be very different</a:t>
            </a:r>
            <a:endParaRPr lang="en-US" sz="4000" dirty="0"/>
          </a:p>
        </p:txBody>
      </p:sp>
      <p:sp>
        <p:nvSpPr>
          <p:cNvPr id="3" name="Content Placeholder 2"/>
          <p:cNvSpPr>
            <a:spLocks noGrp="1"/>
          </p:cNvSpPr>
          <p:nvPr>
            <p:ph idx="1"/>
          </p:nvPr>
        </p:nvSpPr>
        <p:spPr>
          <a:xfrm>
            <a:off x="1554637" y="1429020"/>
            <a:ext cx="1904342" cy="453444"/>
          </a:xfrm>
        </p:spPr>
        <p:txBody>
          <a:bodyPr>
            <a:noAutofit/>
          </a:bodyPr>
          <a:lstStyle/>
          <a:p>
            <a:pPr marL="0" indent="0">
              <a:buNone/>
            </a:pPr>
            <a:r>
              <a:rPr lang="en-US" sz="2000" dirty="0" smtClean="0"/>
              <a:t> 03/06/14</a:t>
            </a:r>
            <a:endParaRPr lang="en-US" sz="2000" dirty="0"/>
          </a:p>
        </p:txBody>
      </p:sp>
      <p:pic>
        <p:nvPicPr>
          <p:cNvPr id="4" name="Picture 3" descr="MTS_IR_img_03-06-14_f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88" y="1975668"/>
            <a:ext cx="4264326" cy="2776076"/>
          </a:xfrm>
          <a:prstGeom prst="rect">
            <a:avLst/>
          </a:prstGeom>
        </p:spPr>
      </p:pic>
      <p:pic>
        <p:nvPicPr>
          <p:cNvPr id="5" name="Picture 4" descr="MTS_IR_img_03-09-14_fligh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463" y="3778858"/>
            <a:ext cx="4271050" cy="2901203"/>
          </a:xfrm>
          <a:prstGeom prst="rect">
            <a:avLst/>
          </a:prstGeom>
        </p:spPr>
      </p:pic>
      <p:sp>
        <p:nvSpPr>
          <p:cNvPr id="6" name="TextBox 5"/>
          <p:cNvSpPr txBox="1"/>
          <p:nvPr/>
        </p:nvSpPr>
        <p:spPr>
          <a:xfrm>
            <a:off x="6129969" y="3254474"/>
            <a:ext cx="1855408" cy="400110"/>
          </a:xfrm>
          <a:prstGeom prst="rect">
            <a:avLst/>
          </a:prstGeom>
          <a:noFill/>
        </p:spPr>
        <p:txBody>
          <a:bodyPr wrap="square" rtlCol="0">
            <a:spAutoFit/>
          </a:bodyPr>
          <a:lstStyle/>
          <a:p>
            <a:r>
              <a:rPr lang="en-US" sz="2000" dirty="0" smtClean="0"/>
              <a:t>03/09/14</a:t>
            </a:r>
            <a:endParaRPr lang="en-US" sz="2000" dirty="0"/>
          </a:p>
        </p:txBody>
      </p:sp>
      <p:grpSp>
        <p:nvGrpSpPr>
          <p:cNvPr id="12" name="Group 11"/>
          <p:cNvGrpSpPr/>
          <p:nvPr/>
        </p:nvGrpSpPr>
        <p:grpSpPr>
          <a:xfrm>
            <a:off x="466988" y="2084308"/>
            <a:ext cx="2090057" cy="927141"/>
            <a:chOff x="466988" y="2084308"/>
            <a:chExt cx="2090057" cy="927141"/>
          </a:xfrm>
        </p:grpSpPr>
        <p:sp>
          <p:nvSpPr>
            <p:cNvPr id="10" name="Freeform 9"/>
            <p:cNvSpPr/>
            <p:nvPr/>
          </p:nvSpPr>
          <p:spPr>
            <a:xfrm>
              <a:off x="466988" y="2118477"/>
              <a:ext cx="2090057" cy="892972"/>
            </a:xfrm>
            <a:custGeom>
              <a:avLst/>
              <a:gdLst>
                <a:gd name="connsiteX0" fmla="*/ 1344015 w 2090057"/>
                <a:gd name="connsiteY0" fmla="*/ 102507 h 892972"/>
                <a:gd name="connsiteX1" fmla="*/ 1344015 w 2090057"/>
                <a:gd name="connsiteY1" fmla="*/ 102507 h 892972"/>
                <a:gd name="connsiteX2" fmla="*/ 1400965 w 2090057"/>
                <a:gd name="connsiteY2" fmla="*/ 170845 h 892972"/>
                <a:gd name="connsiteX3" fmla="*/ 1429440 w 2090057"/>
                <a:gd name="connsiteY3" fmla="*/ 187929 h 892972"/>
                <a:gd name="connsiteX4" fmla="*/ 1446525 w 2090057"/>
                <a:gd name="connsiteY4" fmla="*/ 216404 h 892972"/>
                <a:gd name="connsiteX5" fmla="*/ 1469305 w 2090057"/>
                <a:gd name="connsiteY5" fmla="*/ 233488 h 892972"/>
                <a:gd name="connsiteX6" fmla="*/ 1486390 w 2090057"/>
                <a:gd name="connsiteY6" fmla="*/ 250573 h 892972"/>
                <a:gd name="connsiteX7" fmla="*/ 1514865 w 2090057"/>
                <a:gd name="connsiteY7" fmla="*/ 279047 h 892972"/>
                <a:gd name="connsiteX8" fmla="*/ 1526255 w 2090057"/>
                <a:gd name="connsiteY8" fmla="*/ 313216 h 892972"/>
                <a:gd name="connsiteX9" fmla="*/ 1531949 w 2090057"/>
                <a:gd name="connsiteY9" fmla="*/ 335995 h 892972"/>
                <a:gd name="connsiteX10" fmla="*/ 1543339 w 2090057"/>
                <a:gd name="connsiteY10" fmla="*/ 370164 h 892972"/>
                <a:gd name="connsiteX11" fmla="*/ 1560424 w 2090057"/>
                <a:gd name="connsiteY11" fmla="*/ 381554 h 892972"/>
                <a:gd name="connsiteX12" fmla="*/ 1577509 w 2090057"/>
                <a:gd name="connsiteY12" fmla="*/ 432807 h 892972"/>
                <a:gd name="connsiteX13" fmla="*/ 1583204 w 2090057"/>
                <a:gd name="connsiteY13" fmla="*/ 449892 h 892972"/>
                <a:gd name="connsiteX14" fmla="*/ 1588899 w 2090057"/>
                <a:gd name="connsiteY14" fmla="*/ 466976 h 892972"/>
                <a:gd name="connsiteX15" fmla="*/ 1583204 w 2090057"/>
                <a:gd name="connsiteY15" fmla="*/ 501145 h 892972"/>
                <a:gd name="connsiteX16" fmla="*/ 1566119 w 2090057"/>
                <a:gd name="connsiteY16" fmla="*/ 512535 h 892972"/>
                <a:gd name="connsiteX17" fmla="*/ 1543339 w 2090057"/>
                <a:gd name="connsiteY17" fmla="*/ 529619 h 892972"/>
                <a:gd name="connsiteX18" fmla="*/ 1526255 w 2090057"/>
                <a:gd name="connsiteY18" fmla="*/ 535314 h 892972"/>
                <a:gd name="connsiteX19" fmla="*/ 1486390 w 2090057"/>
                <a:gd name="connsiteY19" fmla="*/ 546704 h 892972"/>
                <a:gd name="connsiteX20" fmla="*/ 1469305 w 2090057"/>
                <a:gd name="connsiteY20" fmla="*/ 558093 h 892972"/>
                <a:gd name="connsiteX21" fmla="*/ 1435135 w 2090057"/>
                <a:gd name="connsiteY21" fmla="*/ 569483 h 892972"/>
                <a:gd name="connsiteX22" fmla="*/ 1389575 w 2090057"/>
                <a:gd name="connsiteY22" fmla="*/ 580873 h 892972"/>
                <a:gd name="connsiteX23" fmla="*/ 1349710 w 2090057"/>
                <a:gd name="connsiteY23" fmla="*/ 592262 h 892972"/>
                <a:gd name="connsiteX24" fmla="*/ 1315540 w 2090057"/>
                <a:gd name="connsiteY24" fmla="*/ 609347 h 892972"/>
                <a:gd name="connsiteX25" fmla="*/ 1275675 w 2090057"/>
                <a:gd name="connsiteY25" fmla="*/ 637821 h 892972"/>
                <a:gd name="connsiteX26" fmla="*/ 1235811 w 2090057"/>
                <a:gd name="connsiteY26" fmla="*/ 694769 h 892972"/>
                <a:gd name="connsiteX27" fmla="*/ 1201641 w 2090057"/>
                <a:gd name="connsiteY27" fmla="*/ 728938 h 892972"/>
                <a:gd name="connsiteX28" fmla="*/ 1161776 w 2090057"/>
                <a:gd name="connsiteY28" fmla="*/ 751718 h 892972"/>
                <a:gd name="connsiteX29" fmla="*/ 1156081 w 2090057"/>
                <a:gd name="connsiteY29" fmla="*/ 768802 h 892972"/>
                <a:gd name="connsiteX30" fmla="*/ 1121911 w 2090057"/>
                <a:gd name="connsiteY30" fmla="*/ 791582 h 892972"/>
                <a:gd name="connsiteX31" fmla="*/ 1087741 w 2090057"/>
                <a:gd name="connsiteY31" fmla="*/ 820056 h 892972"/>
                <a:gd name="connsiteX32" fmla="*/ 1076351 w 2090057"/>
                <a:gd name="connsiteY32" fmla="*/ 837140 h 892972"/>
                <a:gd name="connsiteX33" fmla="*/ 1082046 w 2090057"/>
                <a:gd name="connsiteY33" fmla="*/ 871309 h 892972"/>
                <a:gd name="connsiteX34" fmla="*/ 1116216 w 2090057"/>
                <a:gd name="connsiteY34" fmla="*/ 882699 h 892972"/>
                <a:gd name="connsiteX35" fmla="*/ 1133301 w 2090057"/>
                <a:gd name="connsiteY35" fmla="*/ 888394 h 892972"/>
                <a:gd name="connsiteX36" fmla="*/ 1383880 w 2090057"/>
                <a:gd name="connsiteY36" fmla="*/ 882699 h 892972"/>
                <a:gd name="connsiteX37" fmla="*/ 1486390 w 2090057"/>
                <a:gd name="connsiteY37" fmla="*/ 877004 h 892972"/>
                <a:gd name="connsiteX38" fmla="*/ 1719884 w 2090057"/>
                <a:gd name="connsiteY38" fmla="*/ 882699 h 892972"/>
                <a:gd name="connsiteX39" fmla="*/ 2090057 w 2090057"/>
                <a:gd name="connsiteY39" fmla="*/ 888394 h 892972"/>
                <a:gd name="connsiteX40" fmla="*/ 0 w 2090057"/>
                <a:gd name="connsiteY40" fmla="*/ 859920 h 892972"/>
                <a:gd name="connsiteX41" fmla="*/ 0 w 2090057"/>
                <a:gd name="connsiteY41" fmla="*/ 859920 h 892972"/>
                <a:gd name="connsiteX42" fmla="*/ 364479 w 2090057"/>
                <a:gd name="connsiteY42" fmla="*/ 0 h 89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0057" h="892972">
                  <a:moveTo>
                    <a:pt x="1344015" y="102507"/>
                  </a:moveTo>
                  <a:lnTo>
                    <a:pt x="1344015" y="102507"/>
                  </a:lnTo>
                  <a:cubicBezTo>
                    <a:pt x="1348199" y="107887"/>
                    <a:pt x="1383693" y="157891"/>
                    <a:pt x="1400965" y="170845"/>
                  </a:cubicBezTo>
                  <a:cubicBezTo>
                    <a:pt x="1409820" y="177486"/>
                    <a:pt x="1419948" y="182234"/>
                    <a:pt x="1429440" y="187929"/>
                  </a:cubicBezTo>
                  <a:cubicBezTo>
                    <a:pt x="1435135" y="197421"/>
                    <a:pt x="1439236" y="208074"/>
                    <a:pt x="1446525" y="216404"/>
                  </a:cubicBezTo>
                  <a:cubicBezTo>
                    <a:pt x="1452775" y="223547"/>
                    <a:pt x="1462098" y="227311"/>
                    <a:pt x="1469305" y="233488"/>
                  </a:cubicBezTo>
                  <a:cubicBezTo>
                    <a:pt x="1475420" y="238729"/>
                    <a:pt x="1481234" y="244386"/>
                    <a:pt x="1486390" y="250573"/>
                  </a:cubicBezTo>
                  <a:cubicBezTo>
                    <a:pt x="1510118" y="279046"/>
                    <a:pt x="1483543" y="258166"/>
                    <a:pt x="1514865" y="279047"/>
                  </a:cubicBezTo>
                  <a:cubicBezTo>
                    <a:pt x="1518662" y="290437"/>
                    <a:pt x="1523344" y="301569"/>
                    <a:pt x="1526255" y="313216"/>
                  </a:cubicBezTo>
                  <a:cubicBezTo>
                    <a:pt x="1528153" y="320809"/>
                    <a:pt x="1529700" y="328498"/>
                    <a:pt x="1531949" y="335995"/>
                  </a:cubicBezTo>
                  <a:cubicBezTo>
                    <a:pt x="1535399" y="347494"/>
                    <a:pt x="1533350" y="363504"/>
                    <a:pt x="1543339" y="370164"/>
                  </a:cubicBezTo>
                  <a:lnTo>
                    <a:pt x="1560424" y="381554"/>
                  </a:lnTo>
                  <a:lnTo>
                    <a:pt x="1577509" y="432807"/>
                  </a:lnTo>
                  <a:lnTo>
                    <a:pt x="1583204" y="449892"/>
                  </a:lnTo>
                  <a:lnTo>
                    <a:pt x="1588899" y="466976"/>
                  </a:lnTo>
                  <a:cubicBezTo>
                    <a:pt x="1587001" y="478366"/>
                    <a:pt x="1588368" y="490817"/>
                    <a:pt x="1583204" y="501145"/>
                  </a:cubicBezTo>
                  <a:cubicBezTo>
                    <a:pt x="1580143" y="507267"/>
                    <a:pt x="1571689" y="508557"/>
                    <a:pt x="1566119" y="512535"/>
                  </a:cubicBezTo>
                  <a:cubicBezTo>
                    <a:pt x="1558395" y="518052"/>
                    <a:pt x="1551580" y="524910"/>
                    <a:pt x="1543339" y="529619"/>
                  </a:cubicBezTo>
                  <a:cubicBezTo>
                    <a:pt x="1538127" y="532597"/>
                    <a:pt x="1532027" y="533665"/>
                    <a:pt x="1526255" y="535314"/>
                  </a:cubicBezTo>
                  <a:cubicBezTo>
                    <a:pt x="1517738" y="537748"/>
                    <a:pt x="1495495" y="542152"/>
                    <a:pt x="1486390" y="546704"/>
                  </a:cubicBezTo>
                  <a:cubicBezTo>
                    <a:pt x="1480268" y="549765"/>
                    <a:pt x="1475559" y="555313"/>
                    <a:pt x="1469305" y="558093"/>
                  </a:cubicBezTo>
                  <a:cubicBezTo>
                    <a:pt x="1458334" y="562969"/>
                    <a:pt x="1446525" y="565686"/>
                    <a:pt x="1435135" y="569483"/>
                  </a:cubicBezTo>
                  <a:cubicBezTo>
                    <a:pt x="1404605" y="579660"/>
                    <a:pt x="1430809" y="571710"/>
                    <a:pt x="1389575" y="580873"/>
                  </a:cubicBezTo>
                  <a:cubicBezTo>
                    <a:pt x="1368126" y="585639"/>
                    <a:pt x="1368733" y="585922"/>
                    <a:pt x="1349710" y="592262"/>
                  </a:cubicBezTo>
                  <a:cubicBezTo>
                    <a:pt x="1300747" y="624904"/>
                    <a:pt x="1362697" y="585769"/>
                    <a:pt x="1315540" y="609347"/>
                  </a:cubicBezTo>
                  <a:cubicBezTo>
                    <a:pt x="1307215" y="613509"/>
                    <a:pt x="1280831" y="633954"/>
                    <a:pt x="1275675" y="637821"/>
                  </a:cubicBezTo>
                  <a:cubicBezTo>
                    <a:pt x="1268475" y="648621"/>
                    <a:pt x="1246657" y="682719"/>
                    <a:pt x="1235811" y="694769"/>
                  </a:cubicBezTo>
                  <a:cubicBezTo>
                    <a:pt x="1225035" y="706742"/>
                    <a:pt x="1216048" y="721734"/>
                    <a:pt x="1201641" y="728938"/>
                  </a:cubicBezTo>
                  <a:cubicBezTo>
                    <a:pt x="1172739" y="743389"/>
                    <a:pt x="1185925" y="735619"/>
                    <a:pt x="1161776" y="751718"/>
                  </a:cubicBezTo>
                  <a:cubicBezTo>
                    <a:pt x="1159878" y="757413"/>
                    <a:pt x="1160326" y="764557"/>
                    <a:pt x="1156081" y="768802"/>
                  </a:cubicBezTo>
                  <a:cubicBezTo>
                    <a:pt x="1146401" y="778482"/>
                    <a:pt x="1121911" y="791582"/>
                    <a:pt x="1121911" y="791582"/>
                  </a:cubicBezTo>
                  <a:cubicBezTo>
                    <a:pt x="1094161" y="833204"/>
                    <a:pt x="1131094" y="783930"/>
                    <a:pt x="1087741" y="820056"/>
                  </a:cubicBezTo>
                  <a:cubicBezTo>
                    <a:pt x="1082483" y="824437"/>
                    <a:pt x="1080148" y="831445"/>
                    <a:pt x="1076351" y="837140"/>
                  </a:cubicBezTo>
                  <a:cubicBezTo>
                    <a:pt x="1071608" y="851369"/>
                    <a:pt x="1063773" y="859889"/>
                    <a:pt x="1082046" y="871309"/>
                  </a:cubicBezTo>
                  <a:cubicBezTo>
                    <a:pt x="1092227" y="877672"/>
                    <a:pt x="1104826" y="878902"/>
                    <a:pt x="1116216" y="882699"/>
                  </a:cubicBezTo>
                  <a:lnTo>
                    <a:pt x="1133301" y="888394"/>
                  </a:lnTo>
                  <a:lnTo>
                    <a:pt x="1383880" y="882699"/>
                  </a:lnTo>
                  <a:cubicBezTo>
                    <a:pt x="1418085" y="881596"/>
                    <a:pt x="1452167" y="877004"/>
                    <a:pt x="1486390" y="877004"/>
                  </a:cubicBezTo>
                  <a:cubicBezTo>
                    <a:pt x="1564244" y="877004"/>
                    <a:pt x="1642053" y="880801"/>
                    <a:pt x="1719884" y="882699"/>
                  </a:cubicBezTo>
                  <a:cubicBezTo>
                    <a:pt x="1872813" y="901815"/>
                    <a:pt x="1750139" y="888394"/>
                    <a:pt x="2090057" y="888394"/>
                  </a:cubicBezTo>
                  <a:lnTo>
                    <a:pt x="0" y="859920"/>
                  </a:lnTo>
                  <a:lnTo>
                    <a:pt x="0" y="859920"/>
                  </a:lnTo>
                  <a:lnTo>
                    <a:pt x="364479" y="0"/>
                  </a:lnTo>
                </a:path>
              </a:pathLst>
            </a:custGeom>
            <a:noFill/>
            <a:ln w="28575"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782528" y="2084308"/>
              <a:ext cx="159460" cy="221529"/>
            </a:xfrm>
            <a:custGeom>
              <a:avLst/>
              <a:gdLst>
                <a:gd name="connsiteX0" fmla="*/ 0 w 159460"/>
                <a:gd name="connsiteY0" fmla="*/ 0 h 221529"/>
                <a:gd name="connsiteX1" fmla="*/ 22780 w 159460"/>
                <a:gd name="connsiteY1" fmla="*/ 28474 h 221529"/>
                <a:gd name="connsiteX2" fmla="*/ 45560 w 159460"/>
                <a:gd name="connsiteY2" fmla="*/ 39864 h 221529"/>
                <a:gd name="connsiteX3" fmla="*/ 62645 w 159460"/>
                <a:gd name="connsiteY3" fmla="*/ 62643 h 221529"/>
                <a:gd name="connsiteX4" fmla="*/ 79730 w 159460"/>
                <a:gd name="connsiteY4" fmla="*/ 79728 h 221529"/>
                <a:gd name="connsiteX5" fmla="*/ 91120 w 159460"/>
                <a:gd name="connsiteY5" fmla="*/ 96812 h 221529"/>
                <a:gd name="connsiteX6" fmla="*/ 130985 w 159460"/>
                <a:gd name="connsiteY6" fmla="*/ 153761 h 221529"/>
                <a:gd name="connsiteX7" fmla="*/ 159460 w 159460"/>
                <a:gd name="connsiteY7" fmla="*/ 187929 h 221529"/>
                <a:gd name="connsiteX8" fmla="*/ 153765 w 159460"/>
                <a:gd name="connsiteY8" fmla="*/ 216404 h 221529"/>
                <a:gd name="connsiteX9" fmla="*/ 113900 w 159460"/>
                <a:gd name="connsiteY9" fmla="*/ 187929 h 221529"/>
                <a:gd name="connsiteX10" fmla="*/ 96815 w 159460"/>
                <a:gd name="connsiteY10" fmla="*/ 182235 h 221529"/>
                <a:gd name="connsiteX11" fmla="*/ 79730 w 159460"/>
                <a:gd name="connsiteY11" fmla="*/ 170845 h 221529"/>
                <a:gd name="connsiteX12" fmla="*/ 34170 w 159460"/>
                <a:gd name="connsiteY12" fmla="*/ 153761 h 2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460" h="221529">
                  <a:moveTo>
                    <a:pt x="0" y="0"/>
                  </a:moveTo>
                  <a:cubicBezTo>
                    <a:pt x="7593" y="9491"/>
                    <a:pt x="13632" y="20470"/>
                    <a:pt x="22780" y="28474"/>
                  </a:cubicBezTo>
                  <a:cubicBezTo>
                    <a:pt x="29169" y="34064"/>
                    <a:pt x="39114" y="34339"/>
                    <a:pt x="45560" y="39864"/>
                  </a:cubicBezTo>
                  <a:cubicBezTo>
                    <a:pt x="52766" y="46041"/>
                    <a:pt x="56468" y="55437"/>
                    <a:pt x="62645" y="62643"/>
                  </a:cubicBezTo>
                  <a:cubicBezTo>
                    <a:pt x="67887" y="68758"/>
                    <a:pt x="74574" y="73541"/>
                    <a:pt x="79730" y="79728"/>
                  </a:cubicBezTo>
                  <a:cubicBezTo>
                    <a:pt x="84112" y="84986"/>
                    <a:pt x="87142" y="91243"/>
                    <a:pt x="91120" y="96812"/>
                  </a:cubicBezTo>
                  <a:cubicBezTo>
                    <a:pt x="103023" y="113476"/>
                    <a:pt x="122259" y="136309"/>
                    <a:pt x="130985" y="153761"/>
                  </a:cubicBezTo>
                  <a:cubicBezTo>
                    <a:pt x="145436" y="182662"/>
                    <a:pt x="135311" y="171831"/>
                    <a:pt x="159460" y="187929"/>
                  </a:cubicBezTo>
                  <a:cubicBezTo>
                    <a:pt x="157562" y="197421"/>
                    <a:pt x="161819" y="211035"/>
                    <a:pt x="153765" y="216404"/>
                  </a:cubicBezTo>
                  <a:cubicBezTo>
                    <a:pt x="125348" y="235349"/>
                    <a:pt x="122267" y="196296"/>
                    <a:pt x="113900" y="187929"/>
                  </a:cubicBezTo>
                  <a:cubicBezTo>
                    <a:pt x="109655" y="183684"/>
                    <a:pt x="102510" y="184133"/>
                    <a:pt x="96815" y="182235"/>
                  </a:cubicBezTo>
                  <a:cubicBezTo>
                    <a:pt x="91120" y="178438"/>
                    <a:pt x="86286" y="172812"/>
                    <a:pt x="79730" y="170845"/>
                  </a:cubicBezTo>
                  <a:cubicBezTo>
                    <a:pt x="31589" y="156403"/>
                    <a:pt x="47157" y="179732"/>
                    <a:pt x="34170" y="153761"/>
                  </a:cubicBezTo>
                </a:path>
              </a:pathLst>
            </a:custGeom>
            <a:ln w="28575"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Freeform 12"/>
          <p:cNvSpPr/>
          <p:nvPr/>
        </p:nvSpPr>
        <p:spPr>
          <a:xfrm>
            <a:off x="4806562" y="3872485"/>
            <a:ext cx="1435135" cy="660600"/>
          </a:xfrm>
          <a:custGeom>
            <a:avLst/>
            <a:gdLst>
              <a:gd name="connsiteX0" fmla="*/ 347394 w 1435135"/>
              <a:gd name="connsiteY0" fmla="*/ 0 h 660600"/>
              <a:gd name="connsiteX1" fmla="*/ 1435135 w 1435135"/>
              <a:gd name="connsiteY1" fmla="*/ 546704 h 660600"/>
              <a:gd name="connsiteX2" fmla="*/ 1030791 w 1435135"/>
              <a:gd name="connsiteY2" fmla="*/ 660600 h 660600"/>
              <a:gd name="connsiteX3" fmla="*/ 586583 w 1435135"/>
              <a:gd name="connsiteY3" fmla="*/ 324605 h 660600"/>
              <a:gd name="connsiteX4" fmla="*/ 0 w 1435135"/>
              <a:gd name="connsiteY4" fmla="*/ 313216 h 660600"/>
              <a:gd name="connsiteX5" fmla="*/ 267664 w 1435135"/>
              <a:gd name="connsiteY5" fmla="*/ 62643 h 660600"/>
              <a:gd name="connsiteX6" fmla="*/ 227799 w 1435135"/>
              <a:gd name="connsiteY6" fmla="*/ 0 h 6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135" h="660600">
                <a:moveTo>
                  <a:pt x="347394" y="0"/>
                </a:moveTo>
                <a:lnTo>
                  <a:pt x="1435135" y="546704"/>
                </a:lnTo>
                <a:lnTo>
                  <a:pt x="1030791" y="660600"/>
                </a:lnTo>
                <a:lnTo>
                  <a:pt x="586583" y="324605"/>
                </a:lnTo>
                <a:lnTo>
                  <a:pt x="0" y="313216"/>
                </a:lnTo>
                <a:lnTo>
                  <a:pt x="267664" y="62643"/>
                </a:lnTo>
                <a:lnTo>
                  <a:pt x="227799" y="0"/>
                </a:lnTo>
              </a:path>
            </a:pathLst>
          </a:custGeom>
          <a:ln w="28575"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53145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22535"/>
          </a:xfrm>
        </p:spPr>
        <p:txBody>
          <a:bodyPr/>
          <a:lstStyle/>
          <a:p>
            <a:r>
              <a:rPr lang="en-US" dirty="0" smtClean="0"/>
              <a:t>Do They Look Different?</a:t>
            </a:r>
            <a:endParaRPr lang="en-US" dirty="0"/>
          </a:p>
        </p:txBody>
      </p:sp>
      <p:sp>
        <p:nvSpPr>
          <p:cNvPr id="7" name="TextBox 6"/>
          <p:cNvSpPr txBox="1"/>
          <p:nvPr/>
        </p:nvSpPr>
        <p:spPr>
          <a:xfrm>
            <a:off x="6208889" y="3076222"/>
            <a:ext cx="3074107" cy="369332"/>
          </a:xfrm>
          <a:prstGeom prst="rect">
            <a:avLst/>
          </a:prstGeom>
          <a:noFill/>
        </p:spPr>
        <p:txBody>
          <a:bodyPr wrap="square" rtlCol="0">
            <a:spAutoFit/>
          </a:bodyPr>
          <a:lstStyle/>
          <a:p>
            <a:r>
              <a:rPr lang="en-US" dirty="0" smtClean="0"/>
              <a:t>03/09/14 </a:t>
            </a:r>
            <a:endParaRPr lang="en-US" dirty="0"/>
          </a:p>
        </p:txBody>
      </p:sp>
      <p:sp>
        <p:nvSpPr>
          <p:cNvPr id="8" name="TextBox 7"/>
          <p:cNvSpPr txBox="1"/>
          <p:nvPr/>
        </p:nvSpPr>
        <p:spPr>
          <a:xfrm>
            <a:off x="1270325" y="4357863"/>
            <a:ext cx="1715748" cy="369359"/>
          </a:xfrm>
          <a:prstGeom prst="rect">
            <a:avLst/>
          </a:prstGeom>
          <a:noFill/>
        </p:spPr>
        <p:txBody>
          <a:bodyPr wrap="square" rtlCol="0">
            <a:spAutoFit/>
          </a:bodyPr>
          <a:lstStyle/>
          <a:p>
            <a:r>
              <a:rPr lang="en-US" dirty="0" smtClean="0"/>
              <a:t>03/06/14</a:t>
            </a:r>
            <a:endParaRPr lang="en-US" dirty="0"/>
          </a:p>
        </p:txBody>
      </p:sp>
      <p:pic>
        <p:nvPicPr>
          <p:cNvPr id="3" name="Picture 2" descr="CPL_03-06_2.gif"/>
          <p:cNvPicPr>
            <a:picLocks noChangeAspect="1"/>
          </p:cNvPicPr>
          <p:nvPr/>
        </p:nvPicPr>
        <p:blipFill rotWithShape="1">
          <a:blip r:embed="rId3">
            <a:extLst>
              <a:ext uri="{28A0092B-C50C-407E-A947-70E740481C1C}">
                <a14:useLocalDpi xmlns:a14="http://schemas.microsoft.com/office/drawing/2010/main" val="0"/>
              </a:ext>
            </a:extLst>
          </a:blip>
          <a:srcRect l="2216" t="71906" b="3584"/>
          <a:stretch/>
        </p:blipFill>
        <p:spPr>
          <a:xfrm>
            <a:off x="151433" y="2623711"/>
            <a:ext cx="5187029" cy="1734151"/>
          </a:xfrm>
          <a:prstGeom prst="rect">
            <a:avLst/>
          </a:prstGeom>
        </p:spPr>
      </p:pic>
      <p:pic>
        <p:nvPicPr>
          <p:cNvPr id="6" name="Picture 5" descr="CPL_03_09_1.gif"/>
          <p:cNvPicPr>
            <a:picLocks noChangeAspect="1"/>
          </p:cNvPicPr>
          <p:nvPr/>
        </p:nvPicPr>
        <p:blipFill rotWithShape="1">
          <a:blip r:embed="rId4">
            <a:extLst>
              <a:ext uri="{28A0092B-C50C-407E-A947-70E740481C1C}">
                <a14:useLocalDpi xmlns:a14="http://schemas.microsoft.com/office/drawing/2010/main" val="0"/>
              </a:ext>
            </a:extLst>
          </a:blip>
          <a:srcRect l="2296" t="71850" b="2675"/>
          <a:stretch/>
        </p:blipFill>
        <p:spPr>
          <a:xfrm>
            <a:off x="3840161" y="5013462"/>
            <a:ext cx="5303839" cy="1844537"/>
          </a:xfrm>
          <a:prstGeom prst="rect">
            <a:avLst/>
          </a:prstGeom>
        </p:spPr>
      </p:pic>
      <p:pic>
        <p:nvPicPr>
          <p:cNvPr id="9" name="Picture 8" descr="CPL_03-06_2.gif"/>
          <p:cNvPicPr>
            <a:picLocks noChangeAspect="1"/>
          </p:cNvPicPr>
          <p:nvPr/>
        </p:nvPicPr>
        <p:blipFill rotWithShape="1">
          <a:blip r:embed="rId3">
            <a:extLst>
              <a:ext uri="{28A0092B-C50C-407E-A947-70E740481C1C}">
                <a14:useLocalDpi xmlns:a14="http://schemas.microsoft.com/office/drawing/2010/main" val="0"/>
              </a:ext>
            </a:extLst>
          </a:blip>
          <a:srcRect t="26691" b="50000"/>
          <a:stretch/>
        </p:blipFill>
        <p:spPr>
          <a:xfrm>
            <a:off x="46470" y="1072429"/>
            <a:ext cx="5291991" cy="1598532"/>
          </a:xfrm>
          <a:prstGeom prst="rect">
            <a:avLst/>
          </a:prstGeom>
        </p:spPr>
      </p:pic>
      <p:pic>
        <p:nvPicPr>
          <p:cNvPr id="10" name="Picture 9" descr="CPL_03_09_1.gif"/>
          <p:cNvPicPr>
            <a:picLocks noChangeAspect="1"/>
          </p:cNvPicPr>
          <p:nvPr/>
        </p:nvPicPr>
        <p:blipFill rotWithShape="1">
          <a:blip r:embed="rId4">
            <a:extLst>
              <a:ext uri="{28A0092B-C50C-407E-A947-70E740481C1C}">
                <a14:useLocalDpi xmlns:a14="http://schemas.microsoft.com/office/drawing/2010/main" val="0"/>
              </a:ext>
            </a:extLst>
          </a:blip>
          <a:srcRect l="2575" t="27049" b="49758"/>
          <a:stretch/>
        </p:blipFill>
        <p:spPr>
          <a:xfrm>
            <a:off x="3840161" y="3436125"/>
            <a:ext cx="5287129" cy="1627473"/>
          </a:xfrm>
          <a:prstGeom prst="rect">
            <a:avLst/>
          </a:prstGeom>
        </p:spPr>
      </p:pic>
    </p:spTree>
    <p:extLst>
      <p:ext uri="{BB962C8B-B14F-4D97-AF65-F5344CB8AC3E}">
        <p14:creationId xmlns:p14="http://schemas.microsoft.com/office/powerpoint/2010/main" val="15622239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22535"/>
          </a:xfrm>
        </p:spPr>
        <p:txBody>
          <a:bodyPr/>
          <a:lstStyle/>
          <a:p>
            <a:r>
              <a:rPr lang="en-US" dirty="0" smtClean="0"/>
              <a:t>Do They Look Different?</a:t>
            </a:r>
            <a:endParaRPr lang="en-US" dirty="0"/>
          </a:p>
        </p:txBody>
      </p:sp>
      <p:sp>
        <p:nvSpPr>
          <p:cNvPr id="7" name="TextBox 6"/>
          <p:cNvSpPr txBox="1"/>
          <p:nvPr/>
        </p:nvSpPr>
        <p:spPr>
          <a:xfrm>
            <a:off x="6208889" y="3076222"/>
            <a:ext cx="3074107" cy="369332"/>
          </a:xfrm>
          <a:prstGeom prst="rect">
            <a:avLst/>
          </a:prstGeom>
          <a:noFill/>
        </p:spPr>
        <p:txBody>
          <a:bodyPr wrap="square" rtlCol="0">
            <a:spAutoFit/>
          </a:bodyPr>
          <a:lstStyle/>
          <a:p>
            <a:r>
              <a:rPr lang="en-US" dirty="0" smtClean="0"/>
              <a:t>03/09/14 </a:t>
            </a:r>
            <a:endParaRPr lang="en-US" dirty="0"/>
          </a:p>
        </p:txBody>
      </p:sp>
      <p:sp>
        <p:nvSpPr>
          <p:cNvPr id="8" name="TextBox 7"/>
          <p:cNvSpPr txBox="1"/>
          <p:nvPr/>
        </p:nvSpPr>
        <p:spPr>
          <a:xfrm>
            <a:off x="1270325" y="4357863"/>
            <a:ext cx="1715748" cy="369359"/>
          </a:xfrm>
          <a:prstGeom prst="rect">
            <a:avLst/>
          </a:prstGeom>
          <a:noFill/>
        </p:spPr>
        <p:txBody>
          <a:bodyPr wrap="square" rtlCol="0">
            <a:spAutoFit/>
          </a:bodyPr>
          <a:lstStyle/>
          <a:p>
            <a:r>
              <a:rPr lang="en-US" dirty="0" smtClean="0"/>
              <a:t>03/06/14</a:t>
            </a:r>
            <a:endParaRPr lang="en-US" dirty="0"/>
          </a:p>
        </p:txBody>
      </p:sp>
      <p:pic>
        <p:nvPicPr>
          <p:cNvPr id="3" name="Picture 2" descr="CPL_03-06_2.gif"/>
          <p:cNvPicPr>
            <a:picLocks noChangeAspect="1"/>
          </p:cNvPicPr>
          <p:nvPr/>
        </p:nvPicPr>
        <p:blipFill rotWithShape="1">
          <a:blip r:embed="rId3">
            <a:extLst>
              <a:ext uri="{28A0092B-C50C-407E-A947-70E740481C1C}">
                <a14:useLocalDpi xmlns:a14="http://schemas.microsoft.com/office/drawing/2010/main" val="0"/>
              </a:ext>
            </a:extLst>
          </a:blip>
          <a:srcRect l="2216" t="71906" b="3584"/>
          <a:stretch/>
        </p:blipFill>
        <p:spPr>
          <a:xfrm>
            <a:off x="151433" y="2623711"/>
            <a:ext cx="5187029" cy="1734151"/>
          </a:xfrm>
          <a:prstGeom prst="rect">
            <a:avLst/>
          </a:prstGeom>
        </p:spPr>
      </p:pic>
      <p:pic>
        <p:nvPicPr>
          <p:cNvPr id="6" name="Picture 5" descr="CPL_03_09_1.gif"/>
          <p:cNvPicPr>
            <a:picLocks noChangeAspect="1"/>
          </p:cNvPicPr>
          <p:nvPr/>
        </p:nvPicPr>
        <p:blipFill rotWithShape="1">
          <a:blip r:embed="rId4">
            <a:extLst>
              <a:ext uri="{28A0092B-C50C-407E-A947-70E740481C1C}">
                <a14:useLocalDpi xmlns:a14="http://schemas.microsoft.com/office/drawing/2010/main" val="0"/>
              </a:ext>
            </a:extLst>
          </a:blip>
          <a:srcRect l="2296" t="71850" b="2675"/>
          <a:stretch/>
        </p:blipFill>
        <p:spPr>
          <a:xfrm>
            <a:off x="3840161" y="5013462"/>
            <a:ext cx="5303839" cy="1844537"/>
          </a:xfrm>
          <a:prstGeom prst="rect">
            <a:avLst/>
          </a:prstGeom>
        </p:spPr>
      </p:pic>
      <p:pic>
        <p:nvPicPr>
          <p:cNvPr id="9" name="Picture 8" descr="CPL_03-06_2.gif"/>
          <p:cNvPicPr>
            <a:picLocks noChangeAspect="1"/>
          </p:cNvPicPr>
          <p:nvPr/>
        </p:nvPicPr>
        <p:blipFill rotWithShape="1">
          <a:blip r:embed="rId3">
            <a:extLst>
              <a:ext uri="{28A0092B-C50C-407E-A947-70E740481C1C}">
                <a14:useLocalDpi xmlns:a14="http://schemas.microsoft.com/office/drawing/2010/main" val="0"/>
              </a:ext>
            </a:extLst>
          </a:blip>
          <a:srcRect t="26691" b="50000"/>
          <a:stretch/>
        </p:blipFill>
        <p:spPr>
          <a:xfrm>
            <a:off x="46470" y="1072429"/>
            <a:ext cx="5291991" cy="1598532"/>
          </a:xfrm>
          <a:prstGeom prst="rect">
            <a:avLst/>
          </a:prstGeom>
        </p:spPr>
      </p:pic>
      <p:pic>
        <p:nvPicPr>
          <p:cNvPr id="10" name="Picture 9" descr="CPL_03_09_1.gif"/>
          <p:cNvPicPr>
            <a:picLocks noChangeAspect="1"/>
          </p:cNvPicPr>
          <p:nvPr/>
        </p:nvPicPr>
        <p:blipFill rotWithShape="1">
          <a:blip r:embed="rId4">
            <a:extLst>
              <a:ext uri="{28A0092B-C50C-407E-A947-70E740481C1C}">
                <a14:useLocalDpi xmlns:a14="http://schemas.microsoft.com/office/drawing/2010/main" val="0"/>
              </a:ext>
            </a:extLst>
          </a:blip>
          <a:srcRect l="2575" t="27049" b="49758"/>
          <a:stretch/>
        </p:blipFill>
        <p:spPr>
          <a:xfrm>
            <a:off x="3840161" y="3436125"/>
            <a:ext cx="5287129" cy="1627473"/>
          </a:xfrm>
          <a:prstGeom prst="rect">
            <a:avLst/>
          </a:prstGeom>
        </p:spPr>
      </p:pic>
      <p:sp>
        <p:nvSpPr>
          <p:cNvPr id="11" name="Rectangle 10"/>
          <p:cNvSpPr/>
          <p:nvPr/>
        </p:nvSpPr>
        <p:spPr>
          <a:xfrm>
            <a:off x="4428606" y="3600629"/>
            <a:ext cx="3823807" cy="28543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7169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34" y="548564"/>
            <a:ext cx="9161899" cy="595187"/>
          </a:xfrm>
        </p:spPr>
        <p:txBody>
          <a:bodyPr>
            <a:noAutofit/>
          </a:bodyPr>
          <a:lstStyle/>
          <a:p>
            <a:r>
              <a:rPr lang="en-US" sz="3200" dirty="0" smtClean="0"/>
              <a:t>Thin clouds on 03/06/14 flight appear to be in situ</a:t>
            </a:r>
            <a:endParaRPr lang="en-US" sz="3200" dirty="0"/>
          </a:p>
        </p:txBody>
      </p:sp>
      <p:sp>
        <p:nvSpPr>
          <p:cNvPr id="3" name="TextBox 2"/>
          <p:cNvSpPr txBox="1"/>
          <p:nvPr/>
        </p:nvSpPr>
        <p:spPr>
          <a:xfrm>
            <a:off x="4282169" y="1151619"/>
            <a:ext cx="5031164" cy="369332"/>
          </a:xfrm>
          <a:prstGeom prst="rect">
            <a:avLst/>
          </a:prstGeom>
          <a:noFill/>
          <a:ln>
            <a:noFill/>
          </a:ln>
        </p:spPr>
        <p:txBody>
          <a:bodyPr wrap="square" rtlCol="0">
            <a:spAutoFit/>
          </a:bodyPr>
          <a:lstStyle/>
          <a:p>
            <a:r>
              <a:rPr lang="en-US" dirty="0"/>
              <a:t> </a:t>
            </a:r>
            <a:r>
              <a:rPr lang="en-US" dirty="0" smtClean="0"/>
              <a:t>22:21 to 22:30 UTC from 13.7km to 15km</a:t>
            </a:r>
            <a:endParaRPr lang="en-US" dirty="0"/>
          </a:p>
        </p:txBody>
      </p:sp>
      <p:pic>
        <p:nvPicPr>
          <p:cNvPr id="11" name="Picture 10" descr="CPL_03-06_2.gif"/>
          <p:cNvPicPr>
            <a:picLocks noChangeAspect="1"/>
          </p:cNvPicPr>
          <p:nvPr/>
        </p:nvPicPr>
        <p:blipFill rotWithShape="1">
          <a:blip r:embed="rId3">
            <a:extLst>
              <a:ext uri="{28A0092B-C50C-407E-A947-70E740481C1C}">
                <a14:useLocalDpi xmlns:a14="http://schemas.microsoft.com/office/drawing/2010/main" val="0"/>
              </a:ext>
            </a:extLst>
          </a:blip>
          <a:srcRect l="2216" t="71955" b="3584"/>
          <a:stretch/>
        </p:blipFill>
        <p:spPr>
          <a:xfrm>
            <a:off x="151434" y="3994059"/>
            <a:ext cx="4363033" cy="2679868"/>
          </a:xfrm>
          <a:prstGeom prst="rect">
            <a:avLst/>
          </a:prstGeom>
        </p:spPr>
      </p:pic>
      <p:pic>
        <p:nvPicPr>
          <p:cNvPr id="4" name="Picture 3" descr="Hawkeye-3VCPI_GHawk_20140306223051_R0.png"/>
          <p:cNvPicPr>
            <a:picLocks noChangeAspect="1"/>
          </p:cNvPicPr>
          <p:nvPr/>
        </p:nvPicPr>
        <p:blipFill rotWithShape="1">
          <a:blip r:embed="rId4">
            <a:extLst>
              <a:ext uri="{28A0092B-C50C-407E-A947-70E740481C1C}">
                <a14:useLocalDpi xmlns:a14="http://schemas.microsoft.com/office/drawing/2010/main" val="0"/>
              </a:ext>
            </a:extLst>
          </a:blip>
          <a:srcRect b="2684"/>
          <a:stretch/>
        </p:blipFill>
        <p:spPr>
          <a:xfrm>
            <a:off x="4761813" y="1520951"/>
            <a:ext cx="4095429" cy="5152976"/>
          </a:xfrm>
          <a:prstGeom prst="rect">
            <a:avLst/>
          </a:prstGeom>
        </p:spPr>
      </p:pic>
      <p:pic>
        <p:nvPicPr>
          <p:cNvPr id="5" name="Picture 4" descr="CPL_03-06_2.gif"/>
          <p:cNvPicPr>
            <a:picLocks noChangeAspect="1"/>
          </p:cNvPicPr>
          <p:nvPr/>
        </p:nvPicPr>
        <p:blipFill rotWithShape="1">
          <a:blip r:embed="rId3">
            <a:extLst>
              <a:ext uri="{28A0092B-C50C-407E-A947-70E740481C1C}">
                <a14:useLocalDpi xmlns:a14="http://schemas.microsoft.com/office/drawing/2010/main" val="0"/>
              </a:ext>
            </a:extLst>
          </a:blip>
          <a:srcRect l="2580" t="26561" b="50533"/>
          <a:stretch/>
        </p:blipFill>
        <p:spPr>
          <a:xfrm>
            <a:off x="151434" y="1520952"/>
            <a:ext cx="4363033" cy="2473108"/>
          </a:xfrm>
          <a:prstGeom prst="rect">
            <a:avLst/>
          </a:prstGeom>
        </p:spPr>
      </p:pic>
    </p:spTree>
    <p:extLst>
      <p:ext uri="{BB962C8B-B14F-4D97-AF65-F5344CB8AC3E}">
        <p14:creationId xmlns:p14="http://schemas.microsoft.com/office/powerpoint/2010/main" val="1603435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2649"/>
            <a:ext cx="8042276" cy="1120293"/>
          </a:xfrm>
        </p:spPr>
        <p:txBody>
          <a:bodyPr>
            <a:normAutofit fontScale="90000"/>
          </a:bodyPr>
          <a:lstStyle/>
          <a:p>
            <a:r>
              <a:rPr lang="en-US" sz="3600" dirty="0" smtClean="0"/>
              <a:t>Two cloud layers seen in 03/09/14 flight</a:t>
            </a:r>
            <a:endParaRPr lang="en-US" sz="3600" dirty="0"/>
          </a:p>
        </p:txBody>
      </p:sp>
      <p:pic>
        <p:nvPicPr>
          <p:cNvPr id="5" name="Picture 4" descr="MTS2_03-09_flt_segment.png"/>
          <p:cNvPicPr>
            <a:picLocks noChangeAspect="1"/>
          </p:cNvPicPr>
          <p:nvPr/>
        </p:nvPicPr>
        <p:blipFill rotWithShape="1">
          <a:blip r:embed="rId3">
            <a:extLst>
              <a:ext uri="{28A0092B-C50C-407E-A947-70E740481C1C}">
                <a14:useLocalDpi xmlns:a14="http://schemas.microsoft.com/office/drawing/2010/main" val="0"/>
              </a:ext>
            </a:extLst>
          </a:blip>
          <a:srcRect l="28752"/>
          <a:stretch/>
        </p:blipFill>
        <p:spPr>
          <a:xfrm>
            <a:off x="108096" y="1585755"/>
            <a:ext cx="4012956" cy="3666669"/>
          </a:xfrm>
          <a:prstGeom prst="rect">
            <a:avLst/>
          </a:prstGeom>
        </p:spPr>
      </p:pic>
      <p:sp>
        <p:nvSpPr>
          <p:cNvPr id="6" name="Oval 5"/>
          <p:cNvSpPr/>
          <p:nvPr/>
        </p:nvSpPr>
        <p:spPr>
          <a:xfrm rot="2509389">
            <a:off x="2459118" y="4269152"/>
            <a:ext cx="1783536" cy="607949"/>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8096" y="5394312"/>
            <a:ext cx="3648139" cy="369332"/>
          </a:xfrm>
          <a:prstGeom prst="rect">
            <a:avLst/>
          </a:prstGeom>
          <a:noFill/>
        </p:spPr>
        <p:txBody>
          <a:bodyPr wrap="square" rtlCol="0">
            <a:spAutoFit/>
          </a:bodyPr>
          <a:lstStyle/>
          <a:p>
            <a:r>
              <a:rPr lang="en-US" dirty="0" smtClean="0"/>
              <a:t>Image at 21:32 UTC</a:t>
            </a:r>
            <a:endParaRPr lang="en-US" dirty="0"/>
          </a:p>
        </p:txBody>
      </p:sp>
      <p:pic>
        <p:nvPicPr>
          <p:cNvPr id="11" name="Picture 10" descr="CPL_03_09_1.gif"/>
          <p:cNvPicPr>
            <a:picLocks noChangeAspect="1"/>
          </p:cNvPicPr>
          <p:nvPr/>
        </p:nvPicPr>
        <p:blipFill rotWithShape="1">
          <a:blip r:embed="rId4">
            <a:extLst>
              <a:ext uri="{28A0092B-C50C-407E-A947-70E740481C1C}">
                <a14:useLocalDpi xmlns:a14="http://schemas.microsoft.com/office/drawing/2010/main" val="0"/>
              </a:ext>
            </a:extLst>
          </a:blip>
          <a:srcRect l="2296" t="71890" b="2675"/>
          <a:stretch/>
        </p:blipFill>
        <p:spPr>
          <a:xfrm>
            <a:off x="4121052" y="4060905"/>
            <a:ext cx="5022948" cy="2797095"/>
          </a:xfrm>
          <a:prstGeom prst="rect">
            <a:avLst/>
          </a:prstGeom>
        </p:spPr>
      </p:pic>
      <p:pic>
        <p:nvPicPr>
          <p:cNvPr id="3" name="Picture 2" descr="CPL_03_09_1.gif"/>
          <p:cNvPicPr>
            <a:picLocks noChangeAspect="1"/>
          </p:cNvPicPr>
          <p:nvPr/>
        </p:nvPicPr>
        <p:blipFill rotWithShape="1">
          <a:blip r:embed="rId4">
            <a:extLst>
              <a:ext uri="{28A0092B-C50C-407E-A947-70E740481C1C}">
                <a14:useLocalDpi xmlns:a14="http://schemas.microsoft.com/office/drawing/2010/main" val="0"/>
              </a:ext>
            </a:extLst>
          </a:blip>
          <a:srcRect l="2299" t="26561" b="50289"/>
          <a:stretch/>
        </p:blipFill>
        <p:spPr>
          <a:xfrm>
            <a:off x="4121052" y="1585756"/>
            <a:ext cx="5022948" cy="2475150"/>
          </a:xfrm>
          <a:prstGeom prst="rect">
            <a:avLst/>
          </a:prstGeom>
        </p:spPr>
      </p:pic>
    </p:spTree>
    <p:extLst>
      <p:ext uri="{BB962C8B-B14F-4D97-AF65-F5344CB8AC3E}">
        <p14:creationId xmlns:p14="http://schemas.microsoft.com/office/powerpoint/2010/main" val="28295152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keye-3VCPI_GHawk_20140309210308_R0.png"/>
          <p:cNvPicPr>
            <a:picLocks noChangeAspect="1"/>
          </p:cNvPicPr>
          <p:nvPr/>
        </p:nvPicPr>
        <p:blipFill rotWithShape="1">
          <a:blip r:embed="rId3">
            <a:extLst>
              <a:ext uri="{28A0092B-C50C-407E-A947-70E740481C1C}">
                <a14:useLocalDpi xmlns:a14="http://schemas.microsoft.com/office/drawing/2010/main" val="0"/>
              </a:ext>
            </a:extLst>
          </a:blip>
          <a:srcRect b="6996"/>
          <a:stretch/>
        </p:blipFill>
        <p:spPr>
          <a:xfrm>
            <a:off x="4792330" y="1418038"/>
            <a:ext cx="4169816" cy="5321505"/>
          </a:xfrm>
          <a:prstGeom prst="rect">
            <a:avLst/>
          </a:prstGeom>
        </p:spPr>
      </p:pic>
      <p:sp>
        <p:nvSpPr>
          <p:cNvPr id="2" name="Title 1"/>
          <p:cNvSpPr>
            <a:spLocks noGrp="1"/>
          </p:cNvSpPr>
          <p:nvPr>
            <p:ph type="title"/>
          </p:nvPr>
        </p:nvSpPr>
        <p:spPr>
          <a:xfrm>
            <a:off x="549275" y="225779"/>
            <a:ext cx="8042276" cy="564445"/>
          </a:xfrm>
        </p:spPr>
        <p:txBody>
          <a:bodyPr>
            <a:normAutofit fontScale="90000"/>
          </a:bodyPr>
          <a:lstStyle/>
          <a:p>
            <a:r>
              <a:rPr lang="en-US" sz="3600" dirty="0" smtClean="0"/>
              <a:t>Low cirrus shows large bullet rosettes</a:t>
            </a:r>
            <a:endParaRPr lang="en-US" sz="3600" dirty="0"/>
          </a:p>
        </p:txBody>
      </p:sp>
      <p:sp>
        <p:nvSpPr>
          <p:cNvPr id="10" name="TextBox 9"/>
          <p:cNvSpPr txBox="1"/>
          <p:nvPr/>
        </p:nvSpPr>
        <p:spPr>
          <a:xfrm>
            <a:off x="5308497" y="952371"/>
            <a:ext cx="3283054" cy="338554"/>
          </a:xfrm>
          <a:prstGeom prst="rect">
            <a:avLst/>
          </a:prstGeom>
          <a:noFill/>
        </p:spPr>
        <p:txBody>
          <a:bodyPr wrap="square" rtlCol="0">
            <a:spAutoFit/>
          </a:bodyPr>
          <a:lstStyle/>
          <a:p>
            <a:r>
              <a:rPr lang="en-US" sz="1600" dirty="0" smtClean="0"/>
              <a:t>Images at 21:03 at 14.7 km</a:t>
            </a:r>
            <a:endParaRPr lang="en-US" sz="1600" dirty="0"/>
          </a:p>
        </p:txBody>
      </p:sp>
      <p:pic>
        <p:nvPicPr>
          <p:cNvPr id="5" name="Picture 4" descr="CPL_image_03-09_5.gif"/>
          <p:cNvPicPr>
            <a:picLocks noChangeAspect="1"/>
          </p:cNvPicPr>
          <p:nvPr/>
        </p:nvPicPr>
        <p:blipFill rotWithShape="1">
          <a:blip r:embed="rId4">
            <a:extLst>
              <a:ext uri="{28A0092B-C50C-407E-A947-70E740481C1C}">
                <a14:useLocalDpi xmlns:a14="http://schemas.microsoft.com/office/drawing/2010/main" val="0"/>
              </a:ext>
            </a:extLst>
          </a:blip>
          <a:srcRect t="71788" b="3401"/>
          <a:stretch/>
        </p:blipFill>
        <p:spPr>
          <a:xfrm>
            <a:off x="229317" y="3977347"/>
            <a:ext cx="4444432" cy="2762195"/>
          </a:xfrm>
          <a:prstGeom prst="rect">
            <a:avLst/>
          </a:prstGeom>
        </p:spPr>
      </p:pic>
      <p:pic>
        <p:nvPicPr>
          <p:cNvPr id="6" name="Picture 5" descr="CPL_image_03-09_5.gif"/>
          <p:cNvPicPr>
            <a:picLocks noChangeAspect="1"/>
          </p:cNvPicPr>
          <p:nvPr/>
        </p:nvPicPr>
        <p:blipFill rotWithShape="1">
          <a:blip r:embed="rId4">
            <a:extLst>
              <a:ext uri="{28A0092B-C50C-407E-A947-70E740481C1C}">
                <a14:useLocalDpi xmlns:a14="http://schemas.microsoft.com/office/drawing/2010/main" val="0"/>
              </a:ext>
            </a:extLst>
          </a:blip>
          <a:srcRect t="26805" b="50045"/>
          <a:stretch/>
        </p:blipFill>
        <p:spPr>
          <a:xfrm>
            <a:off x="229317" y="1418038"/>
            <a:ext cx="4444432" cy="2559309"/>
          </a:xfrm>
          <a:prstGeom prst="rect">
            <a:avLst/>
          </a:prstGeom>
        </p:spPr>
      </p:pic>
    </p:spTree>
    <p:extLst>
      <p:ext uri="{BB962C8B-B14F-4D97-AF65-F5344CB8AC3E}">
        <p14:creationId xmlns:p14="http://schemas.microsoft.com/office/powerpoint/2010/main" val="231718037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5567</TotalTime>
  <Words>1498</Words>
  <Application>Microsoft Macintosh PowerPoint</Application>
  <PresentationFormat>On-screen Show (4:3)</PresentationFormat>
  <Paragraphs>150</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Breeze</vt:lpstr>
      <vt:lpstr>CAM5/CARMA Comparisons to Global Hawk Observations: A Look at In Situ vs. Detrained Ice Model Parameterizations       C. Maloney, O.B. Toon, C. Bardeen, G. Diskin, M. McGill, A. Rollins,  T. Thornberry, and S. Woods</vt:lpstr>
      <vt:lpstr>Focus</vt:lpstr>
      <vt:lpstr>We compare global model simulations to aircraft observations</vt:lpstr>
      <vt:lpstr>Two flights that might be very different</vt:lpstr>
      <vt:lpstr>Do They Look Different?</vt:lpstr>
      <vt:lpstr>Do They Look Different?</vt:lpstr>
      <vt:lpstr>Thin clouds on 03/06/14 flight appear to be in situ</vt:lpstr>
      <vt:lpstr>Two cloud layers seen in 03/09/14 flight</vt:lpstr>
      <vt:lpstr>Low cirrus shows large bullet rosettes</vt:lpstr>
      <vt:lpstr>High cirrus layer shows small spheroids and plates</vt:lpstr>
      <vt:lpstr>What does our model show?</vt:lpstr>
      <vt:lpstr>What does our model show?</vt:lpstr>
      <vt:lpstr>Model representation of 03/06/14 flight segment of interest</vt:lpstr>
      <vt:lpstr>Flight Segment Profile</vt:lpstr>
      <vt:lpstr>Model representation of 03/09/14 flight segment of interest</vt:lpstr>
      <vt:lpstr>Flight Segment Profile</vt:lpstr>
      <vt:lpstr>Recap</vt:lpstr>
      <vt:lpstr>Future work</vt:lpstr>
      <vt:lpstr>Thank You</vt:lpstr>
      <vt:lpstr>Extra Slides</vt:lpstr>
      <vt:lpstr>Full 03/06/14 flight profile</vt:lpstr>
      <vt:lpstr>Full 03/09/14 flight profile</vt:lpstr>
      <vt:lpstr>Southern convection of 03/09/14 flight</vt:lpstr>
      <vt:lpstr>Model representation of flight segment</vt:lpstr>
      <vt:lpstr>Previous studies show CAM5/CARMA improves on CAM5</vt:lpstr>
      <vt:lpstr>We compare global model simulations to aircraft observations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dafs</dc:title>
  <dc:creator>Christopher Maloney Administrator</dc:creator>
  <cp:lastModifiedBy>Christopher Maloney Administrator</cp:lastModifiedBy>
  <cp:revision>109</cp:revision>
  <dcterms:created xsi:type="dcterms:W3CDTF">2014-10-06T15:27:11Z</dcterms:created>
  <dcterms:modified xsi:type="dcterms:W3CDTF">2014-10-21T14:16:38Z</dcterms:modified>
</cp:coreProperties>
</file>